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3" r:id="rId4"/>
    <p:sldMasterId id="2147483718" r:id="rId5"/>
    <p:sldMasterId id="2147483786" r:id="rId6"/>
  </p:sldMasterIdLst>
  <p:notesMasterIdLst>
    <p:notesMasterId r:id="rId68"/>
  </p:notesMasterIdLst>
  <p:handoutMasterIdLst>
    <p:handoutMasterId r:id="rId69"/>
  </p:handoutMasterIdLst>
  <p:sldIdLst>
    <p:sldId id="491" r:id="rId7"/>
    <p:sldId id="322" r:id="rId8"/>
    <p:sldId id="394" r:id="rId9"/>
    <p:sldId id="485" r:id="rId10"/>
    <p:sldId id="490" r:id="rId11"/>
    <p:sldId id="395" r:id="rId12"/>
    <p:sldId id="396" r:id="rId13"/>
    <p:sldId id="440" r:id="rId14"/>
    <p:sldId id="439" r:id="rId15"/>
    <p:sldId id="500" r:id="rId16"/>
    <p:sldId id="497" r:id="rId17"/>
    <p:sldId id="443" r:id="rId18"/>
    <p:sldId id="434" r:id="rId19"/>
    <p:sldId id="429" r:id="rId20"/>
    <p:sldId id="435" r:id="rId21"/>
    <p:sldId id="431" r:id="rId22"/>
    <p:sldId id="432" r:id="rId23"/>
    <p:sldId id="486" r:id="rId24"/>
    <p:sldId id="481" r:id="rId25"/>
    <p:sldId id="437" r:id="rId26"/>
    <p:sldId id="438" r:id="rId27"/>
    <p:sldId id="498" r:id="rId28"/>
    <p:sldId id="479" r:id="rId29"/>
    <p:sldId id="489" r:id="rId30"/>
    <p:sldId id="499" r:id="rId31"/>
    <p:sldId id="487" r:id="rId32"/>
    <p:sldId id="488" r:id="rId33"/>
    <p:sldId id="401" r:id="rId34"/>
    <p:sldId id="403" r:id="rId35"/>
    <p:sldId id="404" r:id="rId36"/>
    <p:sldId id="446" r:id="rId37"/>
    <p:sldId id="447" r:id="rId38"/>
    <p:sldId id="405" r:id="rId39"/>
    <p:sldId id="406" r:id="rId40"/>
    <p:sldId id="402" r:id="rId41"/>
    <p:sldId id="407" r:id="rId42"/>
    <p:sldId id="411" r:id="rId43"/>
    <p:sldId id="414" r:id="rId44"/>
    <p:sldId id="415" r:id="rId45"/>
    <p:sldId id="459" r:id="rId46"/>
    <p:sldId id="482" r:id="rId47"/>
    <p:sldId id="460" r:id="rId48"/>
    <p:sldId id="461" r:id="rId49"/>
    <p:sldId id="464" r:id="rId50"/>
    <p:sldId id="473" r:id="rId51"/>
    <p:sldId id="465" r:id="rId52"/>
    <p:sldId id="466" r:id="rId53"/>
    <p:sldId id="467" r:id="rId54"/>
    <p:sldId id="468" r:id="rId55"/>
    <p:sldId id="469" r:id="rId56"/>
    <p:sldId id="470" r:id="rId57"/>
    <p:sldId id="416" r:id="rId58"/>
    <p:sldId id="417" r:id="rId59"/>
    <p:sldId id="418" r:id="rId60"/>
    <p:sldId id="419" r:id="rId61"/>
    <p:sldId id="390" r:id="rId62"/>
    <p:sldId id="492" r:id="rId63"/>
    <p:sldId id="493" r:id="rId64"/>
    <p:sldId id="494" r:id="rId65"/>
    <p:sldId id="495" r:id="rId66"/>
    <p:sldId id="501" r:id="rId67"/>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E1E"/>
    <a:srgbClr val="429A16"/>
    <a:srgbClr val="03C2F1"/>
    <a:srgbClr val="FFFFFF"/>
    <a:srgbClr val="000000"/>
    <a:srgbClr val="F8F57B"/>
    <a:srgbClr val="59D01E"/>
    <a:srgbClr val="ACE58F"/>
    <a:srgbClr val="292929"/>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autoAdjust="0"/>
    <p:restoredTop sz="69982" autoAdjust="0"/>
  </p:normalViewPr>
  <p:slideViewPr>
    <p:cSldViewPr snapToGrid="0">
      <p:cViewPr varScale="1">
        <p:scale>
          <a:sx n="71" d="100"/>
          <a:sy n="71" d="100"/>
        </p:scale>
        <p:origin x="-1344" y="-108"/>
      </p:cViewPr>
      <p:guideLst>
        <p:guide orient="horz" pos="144"/>
        <p:guide orient="horz" pos="1200"/>
        <p:guide orient="horz" pos="2736"/>
        <p:guide orient="horz" pos="3990"/>
        <p:guide orient="horz" pos="1488"/>
        <p:guide orient="horz" pos="929"/>
        <p:guide pos="3839"/>
        <p:guide pos="310"/>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112" d="100"/>
        <a:sy n="112"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FF5788-A18A-4BEA-B3DD-665A7C636AAB}" type="doc">
      <dgm:prSet loTypeId="urn:microsoft.com/office/officeart/2005/8/layout/chevron2" loCatId="list" qsTypeId="urn:microsoft.com/office/officeart/2005/8/quickstyle/simple3" qsCatId="simple" csTypeId="urn:microsoft.com/office/officeart/2005/8/colors/accent2_1" csCatId="accent2" phldr="1"/>
      <dgm:spPr/>
      <dgm:t>
        <a:bodyPr/>
        <a:lstStyle/>
        <a:p>
          <a:endParaRPr lang="en-US"/>
        </a:p>
      </dgm:t>
    </dgm:pt>
    <dgm:pt modelId="{4A12D8BD-25DB-48C6-8CC8-8CFBFECD178B}">
      <dgm:prSet phldrT="[Text]" custT="1"/>
      <dgm:spPr>
        <a:xfrm rot="5400000">
          <a:off x="-188201" y="161534"/>
          <a:ext cx="1451389" cy="1133997"/>
        </a:xfr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sz="1600" dirty="0" smtClean="0">
              <a:solidFill>
                <a:srgbClr val="000000">
                  <a:hueOff val="0"/>
                  <a:satOff val="0"/>
                  <a:lumOff val="0"/>
                  <a:alphaOff val="0"/>
                </a:srgbClr>
              </a:solidFill>
              <a:latin typeface="Segoe UI"/>
              <a:ea typeface="+mn-ea"/>
              <a:cs typeface="+mn-cs"/>
            </a:rPr>
            <a:t>Step 1</a:t>
          </a:r>
          <a:endParaRPr lang="en-US" sz="1600" dirty="0">
            <a:solidFill>
              <a:srgbClr val="000000">
                <a:hueOff val="0"/>
                <a:satOff val="0"/>
                <a:lumOff val="0"/>
                <a:alphaOff val="0"/>
              </a:srgbClr>
            </a:solidFill>
            <a:latin typeface="Segoe UI"/>
            <a:ea typeface="+mn-ea"/>
            <a:cs typeface="+mn-cs"/>
          </a:endParaRPr>
        </a:p>
      </dgm:t>
    </dgm:pt>
    <dgm:pt modelId="{7AC9B56C-BE68-492E-B06C-38DE3291A962}" type="parTrans" cxnId="{80349A08-4338-4724-82DB-09C484E4F41E}">
      <dgm:prSet/>
      <dgm:spPr/>
      <dgm:t>
        <a:bodyPr/>
        <a:lstStyle/>
        <a:p>
          <a:endParaRPr lang="en-US" sz="1600">
            <a:latin typeface="+mj-lt"/>
          </a:endParaRPr>
        </a:p>
      </dgm:t>
    </dgm:pt>
    <dgm:pt modelId="{219265B7-064B-4EFF-8DFA-9E2462D58E76}" type="sibTrans" cxnId="{80349A08-4338-4724-82DB-09C484E4F41E}">
      <dgm:prSet/>
      <dgm:spPr/>
      <dgm:t>
        <a:bodyPr/>
        <a:lstStyle/>
        <a:p>
          <a:endParaRPr lang="en-US" sz="1600">
            <a:latin typeface="+mj-lt"/>
          </a:endParaRPr>
        </a:p>
      </dgm:t>
    </dgm:pt>
    <dgm:pt modelId="{FCEA8013-8F8E-45ED-B1D7-828FB4345F46}">
      <dgm:prSet phldrT="[Text]" custT="1"/>
      <dgm:spPr>
        <a:xfrm rot="5400000">
          <a:off x="3367791" y="-2301156"/>
          <a:ext cx="943402" cy="5588027"/>
        </a:xfr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gm:spPr>
      <dgm:t>
        <a:bodyPr/>
        <a:lstStyle/>
        <a:p>
          <a:r>
            <a:rPr lang="en-US" sz="1600" dirty="0" smtClean="0">
              <a:solidFill>
                <a:srgbClr val="000000"/>
              </a:solidFill>
              <a:latin typeface="Segoe UI"/>
              <a:ea typeface="+mn-ea"/>
              <a:cs typeface="+mn-cs"/>
            </a:rPr>
            <a:t>Power users or BI </a:t>
          </a:r>
          <a:r>
            <a:rPr lang="en-US" sz="1600" dirty="0" err="1" smtClean="0">
              <a:solidFill>
                <a:srgbClr val="000000"/>
              </a:solidFill>
              <a:latin typeface="Segoe UI"/>
              <a:ea typeface="+mn-ea"/>
              <a:cs typeface="+mn-cs"/>
            </a:rPr>
            <a:t>Devs</a:t>
          </a:r>
          <a:r>
            <a:rPr lang="en-US" sz="1600" dirty="0" smtClean="0">
              <a:solidFill>
                <a:srgbClr val="000000"/>
              </a:solidFill>
              <a:latin typeface="Segoe UI"/>
              <a:ea typeface="+mn-ea"/>
              <a:cs typeface="+mn-cs"/>
            </a:rPr>
            <a:t> Create Report</a:t>
          </a:r>
          <a:endParaRPr lang="en-US" sz="1600" dirty="0">
            <a:solidFill>
              <a:srgbClr val="000000"/>
            </a:solidFill>
            <a:latin typeface="Segoe UI"/>
            <a:ea typeface="+mn-ea"/>
            <a:cs typeface="+mn-cs"/>
          </a:endParaRPr>
        </a:p>
      </dgm:t>
    </dgm:pt>
    <dgm:pt modelId="{ACE12E8A-6AD7-4FFD-8671-2D0655925DE7}" type="parTrans" cxnId="{B2828C48-A8E3-4828-8FA5-20083E01C399}">
      <dgm:prSet/>
      <dgm:spPr/>
      <dgm:t>
        <a:bodyPr/>
        <a:lstStyle/>
        <a:p>
          <a:endParaRPr lang="en-US" sz="1600">
            <a:latin typeface="+mj-lt"/>
          </a:endParaRPr>
        </a:p>
      </dgm:t>
    </dgm:pt>
    <dgm:pt modelId="{03A30147-18AF-455F-A57F-7C69D034C7BA}" type="sibTrans" cxnId="{B2828C48-A8E3-4828-8FA5-20083E01C399}">
      <dgm:prSet/>
      <dgm:spPr/>
      <dgm:t>
        <a:bodyPr/>
        <a:lstStyle/>
        <a:p>
          <a:endParaRPr lang="en-US" sz="1600">
            <a:latin typeface="+mj-lt"/>
          </a:endParaRPr>
        </a:p>
      </dgm:t>
    </dgm:pt>
    <dgm:pt modelId="{CF9D2B90-A9C6-4E19-8D56-FADE252B2C20}" type="pres">
      <dgm:prSet presAssocID="{98FF5788-A18A-4BEA-B3DD-665A7C636AAB}" presName="linearFlow" presStyleCnt="0">
        <dgm:presLayoutVars>
          <dgm:dir/>
          <dgm:animLvl val="lvl"/>
          <dgm:resizeHandles val="exact"/>
        </dgm:presLayoutVars>
      </dgm:prSet>
      <dgm:spPr/>
      <dgm:t>
        <a:bodyPr/>
        <a:lstStyle/>
        <a:p>
          <a:endParaRPr lang="en-US"/>
        </a:p>
      </dgm:t>
    </dgm:pt>
    <dgm:pt modelId="{5AF96E45-9A82-4372-B632-864052E6F9C3}" type="pres">
      <dgm:prSet presAssocID="{4A12D8BD-25DB-48C6-8CC8-8CFBFECD178B}" presName="composite" presStyleCnt="0"/>
      <dgm:spPr/>
      <dgm:t>
        <a:bodyPr/>
        <a:lstStyle/>
        <a:p>
          <a:endParaRPr lang="en-US"/>
        </a:p>
      </dgm:t>
    </dgm:pt>
    <dgm:pt modelId="{52ED30EA-2973-4610-9C14-B85F91282B9A}" type="pres">
      <dgm:prSet presAssocID="{4A12D8BD-25DB-48C6-8CC8-8CFBFECD178B}" presName="parentText" presStyleLbl="alignNode1" presStyleIdx="0" presStyleCnt="1" custScaleX="111617" custLinFactNeighborY="6364">
        <dgm:presLayoutVars>
          <dgm:chMax val="1"/>
          <dgm:bulletEnabled val="1"/>
        </dgm:presLayoutVars>
      </dgm:prSet>
      <dgm:spPr>
        <a:prstGeom prst="chevron">
          <a:avLst/>
        </a:prstGeom>
      </dgm:spPr>
      <dgm:t>
        <a:bodyPr/>
        <a:lstStyle/>
        <a:p>
          <a:endParaRPr lang="en-US"/>
        </a:p>
      </dgm:t>
    </dgm:pt>
    <dgm:pt modelId="{1349B1AC-6EA8-4DC5-8495-40F5B8ED8450}" type="pres">
      <dgm:prSet presAssocID="{4A12D8BD-25DB-48C6-8CC8-8CFBFECD178B}" presName="descendantText" presStyleLbl="alignAcc1" presStyleIdx="0" presStyleCnt="1" custLinFactNeighborX="2476" custLinFactNeighborY="2092">
        <dgm:presLayoutVars>
          <dgm:bulletEnabled val="1"/>
        </dgm:presLayoutVars>
      </dgm:prSet>
      <dgm:spPr>
        <a:prstGeom prst="round2SameRect">
          <a:avLst/>
        </a:prstGeom>
      </dgm:spPr>
      <dgm:t>
        <a:bodyPr/>
        <a:lstStyle/>
        <a:p>
          <a:endParaRPr lang="en-US"/>
        </a:p>
      </dgm:t>
    </dgm:pt>
  </dgm:ptLst>
  <dgm:cxnLst>
    <dgm:cxn modelId="{80349A08-4338-4724-82DB-09C484E4F41E}" srcId="{98FF5788-A18A-4BEA-B3DD-665A7C636AAB}" destId="{4A12D8BD-25DB-48C6-8CC8-8CFBFECD178B}" srcOrd="0" destOrd="0" parTransId="{7AC9B56C-BE68-492E-B06C-38DE3291A962}" sibTransId="{219265B7-064B-4EFF-8DFA-9E2462D58E76}"/>
    <dgm:cxn modelId="{3B40735B-AB73-402E-AD4B-4B05DA6182F2}" type="presOf" srcId="{98FF5788-A18A-4BEA-B3DD-665A7C636AAB}" destId="{CF9D2B90-A9C6-4E19-8D56-FADE252B2C20}" srcOrd="0" destOrd="0" presId="urn:microsoft.com/office/officeart/2005/8/layout/chevron2"/>
    <dgm:cxn modelId="{F6ADD628-5AED-4D3F-8EAB-2FBC088BCC00}" type="presOf" srcId="{4A12D8BD-25DB-48C6-8CC8-8CFBFECD178B}" destId="{52ED30EA-2973-4610-9C14-B85F91282B9A}" srcOrd="0" destOrd="0" presId="urn:microsoft.com/office/officeart/2005/8/layout/chevron2"/>
    <dgm:cxn modelId="{4D591BD8-F68B-4C75-BF49-5FE503F7AED8}" type="presOf" srcId="{FCEA8013-8F8E-45ED-B1D7-828FB4345F46}" destId="{1349B1AC-6EA8-4DC5-8495-40F5B8ED8450}" srcOrd="0" destOrd="0" presId="urn:microsoft.com/office/officeart/2005/8/layout/chevron2"/>
    <dgm:cxn modelId="{B2828C48-A8E3-4828-8FA5-20083E01C399}" srcId="{4A12D8BD-25DB-48C6-8CC8-8CFBFECD178B}" destId="{FCEA8013-8F8E-45ED-B1D7-828FB4345F46}" srcOrd="0" destOrd="0" parTransId="{ACE12E8A-6AD7-4FFD-8671-2D0655925DE7}" sibTransId="{03A30147-18AF-455F-A57F-7C69D034C7BA}"/>
    <dgm:cxn modelId="{E6628887-A7F8-4DE0-8DE2-947D75A50D59}" type="presParOf" srcId="{CF9D2B90-A9C6-4E19-8D56-FADE252B2C20}" destId="{5AF96E45-9A82-4372-B632-864052E6F9C3}" srcOrd="0" destOrd="0" presId="urn:microsoft.com/office/officeart/2005/8/layout/chevron2"/>
    <dgm:cxn modelId="{BFE1822D-9E28-439B-A0D3-DF0157E69F76}" type="presParOf" srcId="{5AF96E45-9A82-4372-B632-864052E6F9C3}" destId="{52ED30EA-2973-4610-9C14-B85F91282B9A}" srcOrd="0" destOrd="0" presId="urn:microsoft.com/office/officeart/2005/8/layout/chevron2"/>
    <dgm:cxn modelId="{DE1366FE-6B31-4292-9D08-33039066F285}" type="presParOf" srcId="{5AF96E45-9A82-4372-B632-864052E6F9C3}" destId="{1349B1AC-6EA8-4DC5-8495-40F5B8ED845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FF5788-A18A-4BEA-B3DD-665A7C636AAB}" type="doc">
      <dgm:prSet loTypeId="urn:microsoft.com/office/officeart/2005/8/layout/chevron2" loCatId="list" qsTypeId="urn:microsoft.com/office/officeart/2005/8/quickstyle/simple3" qsCatId="simple" csTypeId="urn:microsoft.com/office/officeart/2005/8/colors/accent2_1" csCatId="accent2" phldr="1"/>
      <dgm:spPr/>
      <dgm:t>
        <a:bodyPr/>
        <a:lstStyle/>
        <a:p>
          <a:endParaRPr lang="en-US"/>
        </a:p>
      </dgm:t>
    </dgm:pt>
    <dgm:pt modelId="{4B39143B-577E-4062-8ED7-46FA2C117AD7}">
      <dgm:prSet phldrT="[Text]" custT="1"/>
      <dgm:spPr>
        <a:xfrm rot="5400000">
          <a:off x="-235773" y="235773"/>
          <a:ext cx="1571822" cy="1100275"/>
        </a:xfr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sz="1600" dirty="0" smtClean="0">
              <a:solidFill>
                <a:srgbClr val="000000">
                  <a:hueOff val="0"/>
                  <a:satOff val="0"/>
                  <a:lumOff val="0"/>
                  <a:alphaOff val="0"/>
                </a:srgbClr>
              </a:solidFill>
              <a:latin typeface="Segoe UI"/>
              <a:ea typeface="+mn-ea"/>
              <a:cs typeface="+mn-cs"/>
            </a:rPr>
            <a:t>Step 2</a:t>
          </a:r>
          <a:endParaRPr lang="en-US" sz="1600" dirty="0">
            <a:solidFill>
              <a:srgbClr val="000000">
                <a:hueOff val="0"/>
                <a:satOff val="0"/>
                <a:lumOff val="0"/>
                <a:alphaOff val="0"/>
              </a:srgbClr>
            </a:solidFill>
            <a:latin typeface="Segoe UI"/>
            <a:ea typeface="+mn-ea"/>
            <a:cs typeface="+mn-cs"/>
          </a:endParaRPr>
        </a:p>
      </dgm:t>
    </dgm:pt>
    <dgm:pt modelId="{EA5A120E-1F7F-4025-8497-B17956572521}" type="parTrans" cxnId="{438C38B8-B838-4801-9ABA-6B4DF0BD6FB1}">
      <dgm:prSet/>
      <dgm:spPr/>
      <dgm:t>
        <a:bodyPr/>
        <a:lstStyle/>
        <a:p>
          <a:endParaRPr lang="en-US" sz="1600">
            <a:latin typeface="+mj-lt"/>
          </a:endParaRPr>
        </a:p>
      </dgm:t>
    </dgm:pt>
    <dgm:pt modelId="{7E523366-17A9-4269-B455-FE06FFD6CAFA}" type="sibTrans" cxnId="{438C38B8-B838-4801-9ABA-6B4DF0BD6FB1}">
      <dgm:prSet/>
      <dgm:spPr/>
      <dgm:t>
        <a:bodyPr/>
        <a:lstStyle/>
        <a:p>
          <a:endParaRPr lang="en-US" sz="1600">
            <a:latin typeface="+mj-lt"/>
          </a:endParaRPr>
        </a:p>
      </dgm:t>
    </dgm:pt>
    <dgm:pt modelId="{EF420830-554C-405D-A03D-BA6208F5CC5F}">
      <dgm:prSet phldrT="[Text]" custT="1"/>
      <dgm:spPr>
        <a:xfrm rot="5400000">
          <a:off x="3331888" y="-2231612"/>
          <a:ext cx="1021684" cy="5484909"/>
        </a:xfr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gm:spPr>
      <dgm:t>
        <a:bodyPr/>
        <a:lstStyle/>
        <a:p>
          <a:r>
            <a:rPr lang="en-US" sz="1600" dirty="0" smtClean="0">
              <a:solidFill>
                <a:srgbClr val="000000"/>
              </a:solidFill>
              <a:latin typeface="Segoe UI"/>
              <a:ea typeface="+mn-ea"/>
              <a:cs typeface="+mn-cs"/>
            </a:rPr>
            <a:t> Reports P</a:t>
          </a:r>
          <a:r>
            <a:rPr kumimoji="0" lang="en-US" sz="1600" b="0" i="0" u="none" strike="noStrike" cap="none" spc="0" normalizeH="0" baseline="0" noProof="0" dirty="0" err="1" smtClean="0">
              <a:ln/>
              <a:solidFill>
                <a:srgbClr val="000000"/>
              </a:solidFill>
              <a:effectLst/>
              <a:uLnTx/>
              <a:uFillTx/>
              <a:latin typeface="Segoe UI"/>
              <a:ea typeface="+mn-ea"/>
              <a:cs typeface="+mn-cs"/>
            </a:rPr>
            <a:t>ublished</a:t>
          </a:r>
          <a:r>
            <a:rPr kumimoji="0" lang="en-US" sz="1600" b="0" i="0" u="none" strike="noStrike" cap="none" spc="0" normalizeH="0" baseline="0" noProof="0" dirty="0" smtClean="0">
              <a:ln/>
              <a:solidFill>
                <a:srgbClr val="000000"/>
              </a:solidFill>
              <a:effectLst/>
              <a:uLnTx/>
              <a:uFillTx/>
              <a:latin typeface="Segoe UI"/>
              <a:ea typeface="+mn-ea"/>
              <a:cs typeface="+mn-cs"/>
            </a:rPr>
            <a:t> to Report Server</a:t>
          </a:r>
          <a:endParaRPr lang="en-US" sz="1600" dirty="0">
            <a:solidFill>
              <a:srgbClr val="000000"/>
            </a:solidFill>
            <a:latin typeface="Segoe UI"/>
            <a:ea typeface="+mn-ea"/>
            <a:cs typeface="+mn-cs"/>
          </a:endParaRPr>
        </a:p>
      </dgm:t>
    </dgm:pt>
    <dgm:pt modelId="{33574F8A-87B5-478E-B9B8-02DEAA0D11C3}" type="parTrans" cxnId="{2709BB37-587F-4556-AF4E-87E6F96CE5FE}">
      <dgm:prSet/>
      <dgm:spPr/>
      <dgm:t>
        <a:bodyPr/>
        <a:lstStyle/>
        <a:p>
          <a:endParaRPr lang="en-US" sz="1600">
            <a:latin typeface="+mj-lt"/>
          </a:endParaRPr>
        </a:p>
      </dgm:t>
    </dgm:pt>
    <dgm:pt modelId="{A70F8084-E517-4697-A13A-D2AA06868CD3}" type="sibTrans" cxnId="{2709BB37-587F-4556-AF4E-87E6F96CE5FE}">
      <dgm:prSet/>
      <dgm:spPr/>
      <dgm:t>
        <a:bodyPr/>
        <a:lstStyle/>
        <a:p>
          <a:endParaRPr lang="en-US" sz="1600">
            <a:latin typeface="+mj-lt"/>
          </a:endParaRPr>
        </a:p>
      </dgm:t>
    </dgm:pt>
    <dgm:pt modelId="{CF9D2B90-A9C6-4E19-8D56-FADE252B2C20}" type="pres">
      <dgm:prSet presAssocID="{98FF5788-A18A-4BEA-B3DD-665A7C636AAB}" presName="linearFlow" presStyleCnt="0">
        <dgm:presLayoutVars>
          <dgm:dir/>
          <dgm:animLvl val="lvl"/>
          <dgm:resizeHandles val="exact"/>
        </dgm:presLayoutVars>
      </dgm:prSet>
      <dgm:spPr/>
      <dgm:t>
        <a:bodyPr/>
        <a:lstStyle/>
        <a:p>
          <a:endParaRPr lang="en-US"/>
        </a:p>
      </dgm:t>
    </dgm:pt>
    <dgm:pt modelId="{EAF9CBEC-88E7-4FC2-AADB-9C754C1ED13A}" type="pres">
      <dgm:prSet presAssocID="{4B39143B-577E-4062-8ED7-46FA2C117AD7}" presName="composite" presStyleCnt="0"/>
      <dgm:spPr/>
      <dgm:t>
        <a:bodyPr/>
        <a:lstStyle/>
        <a:p>
          <a:endParaRPr lang="en-US"/>
        </a:p>
      </dgm:t>
    </dgm:pt>
    <dgm:pt modelId="{FC31C54B-BD1F-4838-8ACB-B5006A29B947}" type="pres">
      <dgm:prSet presAssocID="{4B39143B-577E-4062-8ED7-46FA2C117AD7}" presName="parentText" presStyleLbl="alignNode1" presStyleIdx="0" presStyleCnt="1">
        <dgm:presLayoutVars>
          <dgm:chMax val="1"/>
          <dgm:bulletEnabled val="1"/>
        </dgm:presLayoutVars>
      </dgm:prSet>
      <dgm:spPr>
        <a:prstGeom prst="chevron">
          <a:avLst/>
        </a:prstGeom>
      </dgm:spPr>
      <dgm:t>
        <a:bodyPr/>
        <a:lstStyle/>
        <a:p>
          <a:endParaRPr lang="en-US"/>
        </a:p>
      </dgm:t>
    </dgm:pt>
    <dgm:pt modelId="{18C62BEA-7739-4223-9207-22E3177CC007}" type="pres">
      <dgm:prSet presAssocID="{4B39143B-577E-4062-8ED7-46FA2C117AD7}" presName="descendantText" presStyleLbl="alignAcc1" presStyleIdx="0" presStyleCnt="1">
        <dgm:presLayoutVars>
          <dgm:bulletEnabled val="1"/>
        </dgm:presLayoutVars>
      </dgm:prSet>
      <dgm:spPr>
        <a:prstGeom prst="round2SameRect">
          <a:avLst/>
        </a:prstGeom>
      </dgm:spPr>
      <dgm:t>
        <a:bodyPr/>
        <a:lstStyle/>
        <a:p>
          <a:endParaRPr lang="en-US"/>
        </a:p>
      </dgm:t>
    </dgm:pt>
  </dgm:ptLst>
  <dgm:cxnLst>
    <dgm:cxn modelId="{AFC4C5CB-F6CD-4DEE-B4CC-A4A884397513}" type="presOf" srcId="{4B39143B-577E-4062-8ED7-46FA2C117AD7}" destId="{FC31C54B-BD1F-4838-8ACB-B5006A29B947}" srcOrd="0" destOrd="0" presId="urn:microsoft.com/office/officeart/2005/8/layout/chevron2"/>
    <dgm:cxn modelId="{8877DD22-68AA-4C6F-B23A-0501A8360A7E}" type="presOf" srcId="{EF420830-554C-405D-A03D-BA6208F5CC5F}" destId="{18C62BEA-7739-4223-9207-22E3177CC007}" srcOrd="0" destOrd="0" presId="urn:microsoft.com/office/officeart/2005/8/layout/chevron2"/>
    <dgm:cxn modelId="{89D11FB3-C0CC-4077-AFB6-4C663F6D5B3A}" type="presOf" srcId="{98FF5788-A18A-4BEA-B3DD-665A7C636AAB}" destId="{CF9D2B90-A9C6-4E19-8D56-FADE252B2C20}" srcOrd="0" destOrd="0" presId="urn:microsoft.com/office/officeart/2005/8/layout/chevron2"/>
    <dgm:cxn modelId="{2709BB37-587F-4556-AF4E-87E6F96CE5FE}" srcId="{4B39143B-577E-4062-8ED7-46FA2C117AD7}" destId="{EF420830-554C-405D-A03D-BA6208F5CC5F}" srcOrd="0" destOrd="0" parTransId="{33574F8A-87B5-478E-B9B8-02DEAA0D11C3}" sibTransId="{A70F8084-E517-4697-A13A-D2AA06868CD3}"/>
    <dgm:cxn modelId="{438C38B8-B838-4801-9ABA-6B4DF0BD6FB1}" srcId="{98FF5788-A18A-4BEA-B3DD-665A7C636AAB}" destId="{4B39143B-577E-4062-8ED7-46FA2C117AD7}" srcOrd="0" destOrd="0" parTransId="{EA5A120E-1F7F-4025-8497-B17956572521}" sibTransId="{7E523366-17A9-4269-B455-FE06FFD6CAFA}"/>
    <dgm:cxn modelId="{CB9743FB-E582-416A-9291-5C1B8C8B5881}" type="presParOf" srcId="{CF9D2B90-A9C6-4E19-8D56-FADE252B2C20}" destId="{EAF9CBEC-88E7-4FC2-AADB-9C754C1ED13A}" srcOrd="0" destOrd="0" presId="urn:microsoft.com/office/officeart/2005/8/layout/chevron2"/>
    <dgm:cxn modelId="{63A64E43-9645-4031-9F07-889EDFAC1EF3}" type="presParOf" srcId="{EAF9CBEC-88E7-4FC2-AADB-9C754C1ED13A}" destId="{FC31C54B-BD1F-4838-8ACB-B5006A29B947}" srcOrd="0" destOrd="0" presId="urn:microsoft.com/office/officeart/2005/8/layout/chevron2"/>
    <dgm:cxn modelId="{A863B96E-06D8-4A2D-A69C-B1B09744AA00}" type="presParOf" srcId="{EAF9CBEC-88E7-4FC2-AADB-9C754C1ED13A}" destId="{18C62BEA-7739-4223-9207-22E3177CC007}"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FF5788-A18A-4BEA-B3DD-665A7C636AAB}" type="doc">
      <dgm:prSet loTypeId="urn:microsoft.com/office/officeart/2005/8/layout/chevron2" loCatId="list" qsTypeId="urn:microsoft.com/office/officeart/2005/8/quickstyle/simple3" qsCatId="simple" csTypeId="urn:microsoft.com/office/officeart/2005/8/colors/accent2_1" csCatId="accent2" phldr="1"/>
      <dgm:spPr/>
      <dgm:t>
        <a:bodyPr/>
        <a:lstStyle/>
        <a:p>
          <a:endParaRPr lang="en-US"/>
        </a:p>
      </dgm:t>
    </dgm:pt>
    <dgm:pt modelId="{1D7EBA99-89E5-4E86-BD20-47D173790DA5}">
      <dgm:prSet phldrT="[Text]" custT="1"/>
      <dgm:spPr>
        <a:xfrm rot="5400000">
          <a:off x="-244592" y="244592"/>
          <a:ext cx="1630617" cy="1141431"/>
        </a:xfr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sz="1600" dirty="0" smtClean="0">
              <a:solidFill>
                <a:srgbClr val="000000">
                  <a:hueOff val="0"/>
                  <a:satOff val="0"/>
                  <a:lumOff val="0"/>
                  <a:alphaOff val="0"/>
                </a:srgbClr>
              </a:solidFill>
              <a:latin typeface="Segoe UI"/>
              <a:ea typeface="+mn-ea"/>
              <a:cs typeface="+mn-cs"/>
            </a:rPr>
            <a:t>Step 3</a:t>
          </a:r>
          <a:endParaRPr lang="en-US" sz="1600" dirty="0">
            <a:solidFill>
              <a:srgbClr val="000000">
                <a:hueOff val="0"/>
                <a:satOff val="0"/>
                <a:lumOff val="0"/>
                <a:alphaOff val="0"/>
              </a:srgbClr>
            </a:solidFill>
            <a:latin typeface="Segoe UI"/>
            <a:ea typeface="+mn-ea"/>
            <a:cs typeface="+mn-cs"/>
          </a:endParaRPr>
        </a:p>
      </dgm:t>
    </dgm:pt>
    <dgm:pt modelId="{A8CDD759-7FFA-4224-91EA-2B5A3DCF8208}" type="parTrans" cxnId="{1FCDFA3A-FFA0-4173-A997-C542B4D6FB16}">
      <dgm:prSet/>
      <dgm:spPr/>
      <dgm:t>
        <a:bodyPr/>
        <a:lstStyle/>
        <a:p>
          <a:endParaRPr lang="en-US" sz="1600">
            <a:latin typeface="+mj-lt"/>
          </a:endParaRPr>
        </a:p>
      </dgm:t>
    </dgm:pt>
    <dgm:pt modelId="{3CE1C6D7-393A-40BC-8CBB-173198C22204}" type="sibTrans" cxnId="{1FCDFA3A-FFA0-4173-A997-C542B4D6FB16}">
      <dgm:prSet/>
      <dgm:spPr/>
      <dgm:t>
        <a:bodyPr/>
        <a:lstStyle/>
        <a:p>
          <a:endParaRPr lang="en-US" sz="1600">
            <a:latin typeface="+mj-lt"/>
          </a:endParaRPr>
        </a:p>
      </dgm:t>
    </dgm:pt>
    <dgm:pt modelId="{ECB76217-D06A-4532-B493-EB408AFF4AD7}">
      <dgm:prSet custT="1"/>
      <dgm:spPr>
        <a:xfrm rot="5400000">
          <a:off x="3333357" y="-2191926"/>
          <a:ext cx="1059901" cy="5443753"/>
        </a:xfr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gm:spPr>
      <dgm:t>
        <a:bodyPr/>
        <a:lstStyle/>
        <a:p>
          <a:r>
            <a:rPr kumimoji="0" lang="en-US" sz="1600" b="0" i="0" u="none" strike="noStrike" cap="none" spc="0" normalizeH="0" baseline="0" noProof="0" dirty="0" smtClean="0">
              <a:ln/>
              <a:solidFill>
                <a:srgbClr val="000000"/>
              </a:solidFill>
              <a:effectLst/>
              <a:uLnTx/>
              <a:uFillTx/>
              <a:latin typeface="Segoe UI"/>
              <a:ea typeface="+mn-ea"/>
              <a:cs typeface="+mn-cs"/>
            </a:rPr>
            <a:t>Report Published to Report Catalog</a:t>
          </a:r>
          <a:endParaRPr lang="en-US" sz="1600" dirty="0">
            <a:solidFill>
              <a:srgbClr val="000000"/>
            </a:solidFill>
            <a:latin typeface="Segoe UI"/>
            <a:ea typeface="+mn-ea"/>
            <a:cs typeface="+mn-cs"/>
          </a:endParaRPr>
        </a:p>
      </dgm:t>
    </dgm:pt>
    <dgm:pt modelId="{FEC051F2-DBE8-4E32-AA5C-7E66BF5A9C4C}" type="parTrans" cxnId="{686FCE36-5982-4497-9C29-D8253C002837}">
      <dgm:prSet/>
      <dgm:spPr/>
      <dgm:t>
        <a:bodyPr/>
        <a:lstStyle/>
        <a:p>
          <a:endParaRPr lang="en-US" sz="1600">
            <a:latin typeface="+mj-lt"/>
          </a:endParaRPr>
        </a:p>
      </dgm:t>
    </dgm:pt>
    <dgm:pt modelId="{E39DAE9D-7E6F-45BC-A7F8-9BBEF682C8B0}" type="sibTrans" cxnId="{686FCE36-5982-4497-9C29-D8253C002837}">
      <dgm:prSet/>
      <dgm:spPr/>
      <dgm:t>
        <a:bodyPr/>
        <a:lstStyle/>
        <a:p>
          <a:endParaRPr lang="en-US" sz="1600">
            <a:latin typeface="+mj-lt"/>
          </a:endParaRPr>
        </a:p>
      </dgm:t>
    </dgm:pt>
    <dgm:pt modelId="{CF9D2B90-A9C6-4E19-8D56-FADE252B2C20}" type="pres">
      <dgm:prSet presAssocID="{98FF5788-A18A-4BEA-B3DD-665A7C636AAB}" presName="linearFlow" presStyleCnt="0">
        <dgm:presLayoutVars>
          <dgm:dir/>
          <dgm:animLvl val="lvl"/>
          <dgm:resizeHandles val="exact"/>
        </dgm:presLayoutVars>
      </dgm:prSet>
      <dgm:spPr/>
      <dgm:t>
        <a:bodyPr/>
        <a:lstStyle/>
        <a:p>
          <a:endParaRPr lang="en-US"/>
        </a:p>
      </dgm:t>
    </dgm:pt>
    <dgm:pt modelId="{70F11E7D-EBD4-4F86-8065-66684D4C4E17}" type="pres">
      <dgm:prSet presAssocID="{1D7EBA99-89E5-4E86-BD20-47D173790DA5}" presName="composite" presStyleCnt="0"/>
      <dgm:spPr/>
      <dgm:t>
        <a:bodyPr/>
        <a:lstStyle/>
        <a:p>
          <a:endParaRPr lang="en-US"/>
        </a:p>
      </dgm:t>
    </dgm:pt>
    <dgm:pt modelId="{2FDC960C-EE8E-4195-AE75-9FC6299DE442}" type="pres">
      <dgm:prSet presAssocID="{1D7EBA99-89E5-4E86-BD20-47D173790DA5}" presName="parentText" presStyleLbl="alignNode1" presStyleIdx="0" presStyleCnt="1">
        <dgm:presLayoutVars>
          <dgm:chMax val="1"/>
          <dgm:bulletEnabled val="1"/>
        </dgm:presLayoutVars>
      </dgm:prSet>
      <dgm:spPr>
        <a:prstGeom prst="chevron">
          <a:avLst/>
        </a:prstGeom>
      </dgm:spPr>
      <dgm:t>
        <a:bodyPr/>
        <a:lstStyle/>
        <a:p>
          <a:endParaRPr lang="en-US"/>
        </a:p>
      </dgm:t>
    </dgm:pt>
    <dgm:pt modelId="{37DE2170-E759-4CD7-875B-A000408E9AE0}" type="pres">
      <dgm:prSet presAssocID="{1D7EBA99-89E5-4E86-BD20-47D173790DA5}" presName="descendantText" presStyleLbl="alignAcc1" presStyleIdx="0" presStyleCnt="1" custLinFactNeighborX="578" custLinFactNeighborY="-8284">
        <dgm:presLayoutVars>
          <dgm:bulletEnabled val="1"/>
        </dgm:presLayoutVars>
      </dgm:prSet>
      <dgm:spPr>
        <a:prstGeom prst="round2SameRect">
          <a:avLst/>
        </a:prstGeom>
      </dgm:spPr>
      <dgm:t>
        <a:bodyPr/>
        <a:lstStyle/>
        <a:p>
          <a:endParaRPr lang="en-US"/>
        </a:p>
      </dgm:t>
    </dgm:pt>
  </dgm:ptLst>
  <dgm:cxnLst>
    <dgm:cxn modelId="{686FCE36-5982-4497-9C29-D8253C002837}" srcId="{1D7EBA99-89E5-4E86-BD20-47D173790DA5}" destId="{ECB76217-D06A-4532-B493-EB408AFF4AD7}" srcOrd="0" destOrd="0" parTransId="{FEC051F2-DBE8-4E32-AA5C-7E66BF5A9C4C}" sibTransId="{E39DAE9D-7E6F-45BC-A7F8-9BBEF682C8B0}"/>
    <dgm:cxn modelId="{1E8202B2-62CC-4FB1-BEA1-8C295F917D96}" type="presOf" srcId="{98FF5788-A18A-4BEA-B3DD-665A7C636AAB}" destId="{CF9D2B90-A9C6-4E19-8D56-FADE252B2C20}" srcOrd="0" destOrd="0" presId="urn:microsoft.com/office/officeart/2005/8/layout/chevron2"/>
    <dgm:cxn modelId="{1FCDFA3A-FFA0-4173-A997-C542B4D6FB16}" srcId="{98FF5788-A18A-4BEA-B3DD-665A7C636AAB}" destId="{1D7EBA99-89E5-4E86-BD20-47D173790DA5}" srcOrd="0" destOrd="0" parTransId="{A8CDD759-7FFA-4224-91EA-2B5A3DCF8208}" sibTransId="{3CE1C6D7-393A-40BC-8CBB-173198C22204}"/>
    <dgm:cxn modelId="{81164CE8-BE55-4366-9475-8C68E127BDB8}" type="presOf" srcId="{ECB76217-D06A-4532-B493-EB408AFF4AD7}" destId="{37DE2170-E759-4CD7-875B-A000408E9AE0}" srcOrd="0" destOrd="0" presId="urn:microsoft.com/office/officeart/2005/8/layout/chevron2"/>
    <dgm:cxn modelId="{5EDC8CA9-2617-4C1F-BC8E-A50D64D026EB}" type="presOf" srcId="{1D7EBA99-89E5-4E86-BD20-47D173790DA5}" destId="{2FDC960C-EE8E-4195-AE75-9FC6299DE442}" srcOrd="0" destOrd="0" presId="urn:microsoft.com/office/officeart/2005/8/layout/chevron2"/>
    <dgm:cxn modelId="{8D6B1DD3-ED74-4148-8688-3CDD155F7569}" type="presParOf" srcId="{CF9D2B90-A9C6-4E19-8D56-FADE252B2C20}" destId="{70F11E7D-EBD4-4F86-8065-66684D4C4E17}" srcOrd="0" destOrd="0" presId="urn:microsoft.com/office/officeart/2005/8/layout/chevron2"/>
    <dgm:cxn modelId="{F848C0BA-2164-4D01-85BD-2EEEB4230D05}" type="presParOf" srcId="{70F11E7D-EBD4-4F86-8065-66684D4C4E17}" destId="{2FDC960C-EE8E-4195-AE75-9FC6299DE442}" srcOrd="0" destOrd="0" presId="urn:microsoft.com/office/officeart/2005/8/layout/chevron2"/>
    <dgm:cxn modelId="{15EA0625-67BA-427F-AF63-84D5C38B6D5D}" type="presParOf" srcId="{70F11E7D-EBD4-4F86-8065-66684D4C4E17}" destId="{37DE2170-E759-4CD7-875B-A000408E9AE0}" srcOrd="1" destOrd="0" presId="urn:microsoft.com/office/officeart/2005/8/layout/chevron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FF5788-A18A-4BEA-B3DD-665A7C636AAB}" type="doc">
      <dgm:prSet loTypeId="urn:microsoft.com/office/officeart/2005/8/layout/chevron2" loCatId="list" qsTypeId="urn:microsoft.com/office/officeart/2005/8/quickstyle/simple3" qsCatId="simple" csTypeId="urn:microsoft.com/office/officeart/2005/8/colors/accent2_1" csCatId="accent2" phldr="1"/>
      <dgm:spPr/>
      <dgm:t>
        <a:bodyPr/>
        <a:lstStyle/>
        <a:p>
          <a:endParaRPr lang="en-US"/>
        </a:p>
      </dgm:t>
    </dgm:pt>
    <dgm:pt modelId="{F4D45D91-3B39-40DC-8BA9-A689AE4D1A84}">
      <dgm:prSet custT="1"/>
      <dgm:spPr>
        <a:xfrm rot="5400000">
          <a:off x="-245180" y="245180"/>
          <a:ext cx="1634538" cy="1144176"/>
        </a:xfr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sz="1600" dirty="0" smtClean="0">
              <a:solidFill>
                <a:srgbClr val="000000">
                  <a:hueOff val="0"/>
                  <a:satOff val="0"/>
                  <a:lumOff val="0"/>
                  <a:alphaOff val="0"/>
                </a:srgbClr>
              </a:solidFill>
              <a:latin typeface="Segoe UI"/>
              <a:ea typeface="+mn-ea"/>
              <a:cs typeface="+mn-cs"/>
            </a:rPr>
            <a:t>Step 4</a:t>
          </a:r>
          <a:endParaRPr lang="en-US" sz="1600" dirty="0">
            <a:solidFill>
              <a:srgbClr val="000000">
                <a:hueOff val="0"/>
                <a:satOff val="0"/>
                <a:lumOff val="0"/>
                <a:alphaOff val="0"/>
              </a:srgbClr>
            </a:solidFill>
            <a:latin typeface="Segoe UI"/>
            <a:ea typeface="+mn-ea"/>
            <a:cs typeface="+mn-cs"/>
          </a:endParaRPr>
        </a:p>
      </dgm:t>
    </dgm:pt>
    <dgm:pt modelId="{CE3E7F0C-6038-497F-9709-E126E5F91BAC}" type="parTrans" cxnId="{CA981BCD-390D-4436-A41F-CBB788945C14}">
      <dgm:prSet/>
      <dgm:spPr/>
      <dgm:t>
        <a:bodyPr/>
        <a:lstStyle/>
        <a:p>
          <a:endParaRPr lang="en-US" sz="1600"/>
        </a:p>
      </dgm:t>
    </dgm:pt>
    <dgm:pt modelId="{D6715A4A-FC46-42E6-96E9-9F221C916CBD}" type="sibTrans" cxnId="{CA981BCD-390D-4436-A41F-CBB788945C14}">
      <dgm:prSet/>
      <dgm:spPr/>
      <dgm:t>
        <a:bodyPr/>
        <a:lstStyle/>
        <a:p>
          <a:endParaRPr lang="en-US" sz="1600"/>
        </a:p>
      </dgm:t>
    </dgm:pt>
    <dgm:pt modelId="{145BC89C-5A08-4538-99E1-C6CAF82579C8}">
      <dgm:prSet custT="1"/>
      <dgm:spPr>
        <a:xfrm rot="5400000">
          <a:off x="3333455" y="-2189279"/>
          <a:ext cx="1062449" cy="5441008"/>
        </a:xfr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gm:spPr>
      <dgm:t>
        <a:bodyPr/>
        <a:lstStyle/>
        <a:p>
          <a:pPr rtl="0"/>
          <a:r>
            <a:rPr kumimoji="0" lang="en-US" sz="1600" b="0" i="0" u="none" strike="noStrike" cap="none" spc="0" normalizeH="0" baseline="0" noProof="0" dirty="0" smtClean="0">
              <a:ln/>
              <a:solidFill>
                <a:srgbClr val="000000"/>
              </a:solidFill>
              <a:effectLst/>
              <a:uLnTx/>
              <a:uFillTx/>
              <a:latin typeface="Segoe UI"/>
              <a:ea typeface="+mn-ea"/>
              <a:cs typeface="+mn-cs"/>
            </a:rPr>
            <a:t>End users View in the Portal</a:t>
          </a:r>
          <a:endParaRPr lang="en-US" sz="1600" dirty="0">
            <a:solidFill>
              <a:srgbClr val="000000"/>
            </a:solidFill>
            <a:latin typeface="Segoe UI"/>
            <a:ea typeface="+mn-ea"/>
            <a:cs typeface="+mn-cs"/>
          </a:endParaRPr>
        </a:p>
      </dgm:t>
    </dgm:pt>
    <dgm:pt modelId="{1F5EF7FF-4072-4593-ACB1-BC1945D4FA18}" type="parTrans" cxnId="{F12A775C-9A2A-4CA5-B47F-393204C035FD}">
      <dgm:prSet/>
      <dgm:spPr/>
      <dgm:t>
        <a:bodyPr/>
        <a:lstStyle/>
        <a:p>
          <a:endParaRPr lang="en-US" sz="1600"/>
        </a:p>
      </dgm:t>
    </dgm:pt>
    <dgm:pt modelId="{EB3B6395-F868-457C-8212-3CABE636D372}" type="sibTrans" cxnId="{F12A775C-9A2A-4CA5-B47F-393204C035FD}">
      <dgm:prSet/>
      <dgm:spPr/>
      <dgm:t>
        <a:bodyPr/>
        <a:lstStyle/>
        <a:p>
          <a:endParaRPr lang="en-US" sz="1600"/>
        </a:p>
      </dgm:t>
    </dgm:pt>
    <dgm:pt modelId="{CF9D2B90-A9C6-4E19-8D56-FADE252B2C20}" type="pres">
      <dgm:prSet presAssocID="{98FF5788-A18A-4BEA-B3DD-665A7C636AAB}" presName="linearFlow" presStyleCnt="0">
        <dgm:presLayoutVars>
          <dgm:dir/>
          <dgm:animLvl val="lvl"/>
          <dgm:resizeHandles val="exact"/>
        </dgm:presLayoutVars>
      </dgm:prSet>
      <dgm:spPr/>
      <dgm:t>
        <a:bodyPr/>
        <a:lstStyle/>
        <a:p>
          <a:endParaRPr lang="en-US"/>
        </a:p>
      </dgm:t>
    </dgm:pt>
    <dgm:pt modelId="{EF0DDE33-1172-4FC5-990D-2AA927DA29F4}" type="pres">
      <dgm:prSet presAssocID="{F4D45D91-3B39-40DC-8BA9-A689AE4D1A84}" presName="composite" presStyleCnt="0"/>
      <dgm:spPr/>
      <dgm:t>
        <a:bodyPr/>
        <a:lstStyle/>
        <a:p>
          <a:endParaRPr lang="en-US"/>
        </a:p>
      </dgm:t>
    </dgm:pt>
    <dgm:pt modelId="{7A5D5C65-C69E-4DB0-81CB-DF43FA75B861}" type="pres">
      <dgm:prSet presAssocID="{F4D45D91-3B39-40DC-8BA9-A689AE4D1A84}" presName="parentText" presStyleLbl="alignNode1" presStyleIdx="0" presStyleCnt="1" custLinFactX="-100000" custLinFactNeighborX="-192064" custLinFactNeighborY="15000">
        <dgm:presLayoutVars>
          <dgm:chMax val="1"/>
          <dgm:bulletEnabled val="1"/>
        </dgm:presLayoutVars>
      </dgm:prSet>
      <dgm:spPr>
        <a:prstGeom prst="chevron">
          <a:avLst/>
        </a:prstGeom>
      </dgm:spPr>
      <dgm:t>
        <a:bodyPr/>
        <a:lstStyle/>
        <a:p>
          <a:endParaRPr lang="en-US"/>
        </a:p>
      </dgm:t>
    </dgm:pt>
    <dgm:pt modelId="{3E5615D4-2C48-4830-A09B-D3F0C9EFCBC7}" type="pres">
      <dgm:prSet presAssocID="{F4D45D91-3B39-40DC-8BA9-A689AE4D1A84}" presName="descendantText" presStyleLbl="alignAcc1" presStyleIdx="0" presStyleCnt="1">
        <dgm:presLayoutVars>
          <dgm:bulletEnabled val="1"/>
        </dgm:presLayoutVars>
      </dgm:prSet>
      <dgm:spPr>
        <a:prstGeom prst="round2SameRect">
          <a:avLst/>
        </a:prstGeom>
      </dgm:spPr>
      <dgm:t>
        <a:bodyPr/>
        <a:lstStyle/>
        <a:p>
          <a:endParaRPr lang="en-US"/>
        </a:p>
      </dgm:t>
    </dgm:pt>
  </dgm:ptLst>
  <dgm:cxnLst>
    <dgm:cxn modelId="{CA981BCD-390D-4436-A41F-CBB788945C14}" srcId="{98FF5788-A18A-4BEA-B3DD-665A7C636AAB}" destId="{F4D45D91-3B39-40DC-8BA9-A689AE4D1A84}" srcOrd="0" destOrd="0" parTransId="{CE3E7F0C-6038-497F-9709-E126E5F91BAC}" sibTransId="{D6715A4A-FC46-42E6-96E9-9F221C916CBD}"/>
    <dgm:cxn modelId="{BC7C7AEF-7209-4ACC-BC62-08F333871C1B}" type="presOf" srcId="{145BC89C-5A08-4538-99E1-C6CAF82579C8}" destId="{3E5615D4-2C48-4830-A09B-D3F0C9EFCBC7}" srcOrd="0" destOrd="0" presId="urn:microsoft.com/office/officeart/2005/8/layout/chevron2"/>
    <dgm:cxn modelId="{F12A775C-9A2A-4CA5-B47F-393204C035FD}" srcId="{F4D45D91-3B39-40DC-8BA9-A689AE4D1A84}" destId="{145BC89C-5A08-4538-99E1-C6CAF82579C8}" srcOrd="0" destOrd="0" parTransId="{1F5EF7FF-4072-4593-ACB1-BC1945D4FA18}" sibTransId="{EB3B6395-F868-457C-8212-3CABE636D372}"/>
    <dgm:cxn modelId="{CE68B119-9677-4DC3-AF00-F60AF4DE0614}" type="presOf" srcId="{F4D45D91-3B39-40DC-8BA9-A689AE4D1A84}" destId="{7A5D5C65-C69E-4DB0-81CB-DF43FA75B861}" srcOrd="0" destOrd="0" presId="urn:microsoft.com/office/officeart/2005/8/layout/chevron2"/>
    <dgm:cxn modelId="{1C126E30-967E-4DE9-A564-B72CE53C5528}" type="presOf" srcId="{98FF5788-A18A-4BEA-B3DD-665A7C636AAB}" destId="{CF9D2B90-A9C6-4E19-8D56-FADE252B2C20}" srcOrd="0" destOrd="0" presId="urn:microsoft.com/office/officeart/2005/8/layout/chevron2"/>
    <dgm:cxn modelId="{996FF857-1FE6-4EB3-9FF3-8546396F8B70}" type="presParOf" srcId="{CF9D2B90-A9C6-4E19-8D56-FADE252B2C20}" destId="{EF0DDE33-1172-4FC5-990D-2AA927DA29F4}" srcOrd="0" destOrd="0" presId="urn:microsoft.com/office/officeart/2005/8/layout/chevron2"/>
    <dgm:cxn modelId="{9EC23BF4-6B37-4FD5-BD77-494017131277}" type="presParOf" srcId="{EF0DDE33-1172-4FC5-990D-2AA927DA29F4}" destId="{7A5D5C65-C69E-4DB0-81CB-DF43FA75B861}" srcOrd="0" destOrd="0" presId="urn:microsoft.com/office/officeart/2005/8/layout/chevron2"/>
    <dgm:cxn modelId="{33033E17-386B-46EB-B9E4-74FBE9F350FF}" type="presParOf" srcId="{EF0DDE33-1172-4FC5-990D-2AA927DA29F4}" destId="{3E5615D4-2C48-4830-A09B-D3F0C9EFCBC7}" srcOrd="1" destOrd="0" presId="urn:microsoft.com/office/officeart/2005/8/layout/chevron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D30EA-2973-4610-9C14-B85F91282B9A}">
      <dsp:nvSpPr>
        <dsp:cNvPr id="0" name=""/>
        <dsp:cNvSpPr/>
      </dsp:nvSpPr>
      <dsp:spPr>
        <a:xfrm rot="5400000">
          <a:off x="-112921" y="96920"/>
          <a:ext cx="870833" cy="680398"/>
        </a:xfrm>
        <a:prstGeom prst="chevron">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hueOff val="0"/>
                  <a:satOff val="0"/>
                  <a:lumOff val="0"/>
                  <a:alphaOff val="0"/>
                </a:srgbClr>
              </a:solidFill>
              <a:latin typeface="Segoe UI"/>
              <a:ea typeface="+mn-ea"/>
              <a:cs typeface="+mn-cs"/>
            </a:rPr>
            <a:t>Step 1</a:t>
          </a:r>
          <a:endParaRPr lang="en-US" sz="1600" kern="1200" dirty="0">
            <a:solidFill>
              <a:srgbClr val="000000">
                <a:hueOff val="0"/>
                <a:satOff val="0"/>
                <a:lumOff val="0"/>
                <a:alphaOff val="0"/>
              </a:srgbClr>
            </a:solidFill>
            <a:latin typeface="Segoe UI"/>
            <a:ea typeface="+mn-ea"/>
            <a:cs typeface="+mn-cs"/>
          </a:endParaRPr>
        </a:p>
      </dsp:txBody>
      <dsp:txXfrm rot="-5400000">
        <a:off x="-17703" y="341901"/>
        <a:ext cx="680398" cy="190435"/>
      </dsp:txXfrm>
    </dsp:sp>
    <dsp:sp modelId="{1349B1AC-6EA8-4DC5-8495-40F5B8ED8450}">
      <dsp:nvSpPr>
        <dsp:cNvPr id="0" name=""/>
        <dsp:cNvSpPr/>
      </dsp:nvSpPr>
      <dsp:spPr>
        <a:xfrm rot="5400000">
          <a:off x="2020009" y="-1380022"/>
          <a:ext cx="566339" cy="3351784"/>
        </a:xfrm>
        <a:prstGeom prst="round2SameRect">
          <a:avLst/>
        </a:prstGeo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latin typeface="Segoe UI"/>
              <a:ea typeface="+mn-ea"/>
              <a:cs typeface="+mn-cs"/>
            </a:rPr>
            <a:t>Power users or BI </a:t>
          </a:r>
          <a:r>
            <a:rPr lang="en-US" sz="1600" kern="1200" dirty="0" err="1" smtClean="0">
              <a:solidFill>
                <a:srgbClr val="000000"/>
              </a:solidFill>
              <a:latin typeface="Segoe UI"/>
              <a:ea typeface="+mn-ea"/>
              <a:cs typeface="+mn-cs"/>
            </a:rPr>
            <a:t>Devs</a:t>
          </a:r>
          <a:r>
            <a:rPr lang="en-US" sz="1600" kern="1200" dirty="0" smtClean="0">
              <a:solidFill>
                <a:srgbClr val="000000"/>
              </a:solidFill>
              <a:latin typeface="Segoe UI"/>
              <a:ea typeface="+mn-ea"/>
              <a:cs typeface="+mn-cs"/>
            </a:rPr>
            <a:t> Create Report</a:t>
          </a:r>
          <a:endParaRPr lang="en-US" sz="1600" kern="1200" dirty="0">
            <a:solidFill>
              <a:srgbClr val="000000"/>
            </a:solidFill>
            <a:latin typeface="Segoe UI"/>
            <a:ea typeface="+mn-ea"/>
            <a:cs typeface="+mn-cs"/>
          </a:endParaRPr>
        </a:p>
      </dsp:txBody>
      <dsp:txXfrm rot="-5400000">
        <a:off x="627287" y="40346"/>
        <a:ext cx="3324138" cy="511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1C54B-BD1F-4838-8ACB-B5006A29B947}">
      <dsp:nvSpPr>
        <dsp:cNvPr id="0" name=""/>
        <dsp:cNvSpPr/>
      </dsp:nvSpPr>
      <dsp:spPr>
        <a:xfrm rot="5400000">
          <a:off x="-141463" y="141463"/>
          <a:ext cx="943093" cy="660165"/>
        </a:xfrm>
        <a:prstGeom prst="chevron">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hueOff val="0"/>
                  <a:satOff val="0"/>
                  <a:lumOff val="0"/>
                  <a:alphaOff val="0"/>
                </a:srgbClr>
              </a:solidFill>
              <a:latin typeface="Segoe UI"/>
              <a:ea typeface="+mn-ea"/>
              <a:cs typeface="+mn-cs"/>
            </a:rPr>
            <a:t>Step 2</a:t>
          </a:r>
          <a:endParaRPr lang="en-US" sz="1600" kern="1200" dirty="0">
            <a:solidFill>
              <a:srgbClr val="000000">
                <a:hueOff val="0"/>
                <a:satOff val="0"/>
                <a:lumOff val="0"/>
                <a:alphaOff val="0"/>
              </a:srgbClr>
            </a:solidFill>
            <a:latin typeface="Segoe UI"/>
            <a:ea typeface="+mn-ea"/>
            <a:cs typeface="+mn-cs"/>
          </a:endParaRPr>
        </a:p>
      </dsp:txBody>
      <dsp:txXfrm rot="-5400000">
        <a:off x="2" y="330082"/>
        <a:ext cx="660165" cy="282928"/>
      </dsp:txXfrm>
    </dsp:sp>
    <dsp:sp modelId="{18C62BEA-7739-4223-9207-22E3177CC007}">
      <dsp:nvSpPr>
        <dsp:cNvPr id="0" name=""/>
        <dsp:cNvSpPr/>
      </dsp:nvSpPr>
      <dsp:spPr>
        <a:xfrm rot="5400000">
          <a:off x="1998618" y="-1338453"/>
          <a:ext cx="613010" cy="3289916"/>
        </a:xfrm>
        <a:prstGeom prst="round2SameRect">
          <a:avLst/>
        </a:prstGeo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solidFill>
                <a:srgbClr val="000000"/>
              </a:solidFill>
              <a:latin typeface="Segoe UI"/>
              <a:ea typeface="+mn-ea"/>
              <a:cs typeface="+mn-cs"/>
            </a:rPr>
            <a:t> Reports P</a:t>
          </a:r>
          <a:r>
            <a:rPr kumimoji="0" lang="en-US" sz="1600" b="0" i="0" u="none" strike="noStrike" kern="1200" cap="none" spc="0" normalizeH="0" baseline="0" noProof="0" dirty="0" err="1" smtClean="0">
              <a:ln/>
              <a:solidFill>
                <a:srgbClr val="000000"/>
              </a:solidFill>
              <a:effectLst/>
              <a:uLnTx/>
              <a:uFillTx/>
              <a:latin typeface="Segoe UI"/>
              <a:ea typeface="+mn-ea"/>
              <a:cs typeface="+mn-cs"/>
            </a:rPr>
            <a:t>ublished</a:t>
          </a:r>
          <a:r>
            <a:rPr kumimoji="0" lang="en-US" sz="1600" b="0" i="0" u="none" strike="noStrike" kern="1200" cap="none" spc="0" normalizeH="0" baseline="0" noProof="0" dirty="0" smtClean="0">
              <a:ln/>
              <a:solidFill>
                <a:srgbClr val="000000"/>
              </a:solidFill>
              <a:effectLst/>
              <a:uLnTx/>
              <a:uFillTx/>
              <a:latin typeface="Segoe UI"/>
              <a:ea typeface="+mn-ea"/>
              <a:cs typeface="+mn-cs"/>
            </a:rPr>
            <a:t> to Report Server</a:t>
          </a:r>
          <a:endParaRPr lang="en-US" sz="1600" kern="1200" dirty="0">
            <a:solidFill>
              <a:srgbClr val="000000"/>
            </a:solidFill>
            <a:latin typeface="Segoe UI"/>
            <a:ea typeface="+mn-ea"/>
            <a:cs typeface="+mn-cs"/>
          </a:endParaRPr>
        </a:p>
      </dsp:txBody>
      <dsp:txXfrm rot="-5400000">
        <a:off x="660166" y="29924"/>
        <a:ext cx="3259991" cy="553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C960C-EE8E-4195-AE75-9FC6299DE442}">
      <dsp:nvSpPr>
        <dsp:cNvPr id="0" name=""/>
        <dsp:cNvSpPr/>
      </dsp:nvSpPr>
      <dsp:spPr>
        <a:xfrm rot="5400000">
          <a:off x="-146755" y="146755"/>
          <a:ext cx="978370" cy="684859"/>
        </a:xfrm>
        <a:prstGeom prst="chevron">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hueOff val="0"/>
                  <a:satOff val="0"/>
                  <a:lumOff val="0"/>
                  <a:alphaOff val="0"/>
                </a:srgbClr>
              </a:solidFill>
              <a:latin typeface="Segoe UI"/>
              <a:ea typeface="+mn-ea"/>
              <a:cs typeface="+mn-cs"/>
            </a:rPr>
            <a:t>Step 3</a:t>
          </a:r>
          <a:endParaRPr lang="en-US" sz="1600" kern="1200" dirty="0">
            <a:solidFill>
              <a:srgbClr val="000000">
                <a:hueOff val="0"/>
                <a:satOff val="0"/>
                <a:lumOff val="0"/>
                <a:alphaOff val="0"/>
              </a:srgbClr>
            </a:solidFill>
            <a:latin typeface="Segoe UI"/>
            <a:ea typeface="+mn-ea"/>
            <a:cs typeface="+mn-cs"/>
          </a:endParaRPr>
        </a:p>
      </dsp:txBody>
      <dsp:txXfrm rot="-5400000">
        <a:off x="1" y="342430"/>
        <a:ext cx="684859" cy="293511"/>
      </dsp:txXfrm>
    </dsp:sp>
    <dsp:sp modelId="{37DE2170-E759-4CD7-875B-A000408E9AE0}">
      <dsp:nvSpPr>
        <dsp:cNvPr id="0" name=""/>
        <dsp:cNvSpPr/>
      </dsp:nvSpPr>
      <dsp:spPr>
        <a:xfrm rot="5400000">
          <a:off x="1999500" y="-1314641"/>
          <a:ext cx="635940" cy="3265223"/>
        </a:xfrm>
        <a:prstGeom prst="round2SameRect">
          <a:avLst/>
        </a:prstGeo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0" lang="en-US" sz="1600" b="0" i="0" u="none" strike="noStrike" kern="1200" cap="none" spc="0" normalizeH="0" baseline="0" noProof="0" dirty="0" smtClean="0">
              <a:ln/>
              <a:solidFill>
                <a:srgbClr val="000000"/>
              </a:solidFill>
              <a:effectLst/>
              <a:uLnTx/>
              <a:uFillTx/>
              <a:latin typeface="Segoe UI"/>
              <a:ea typeface="+mn-ea"/>
              <a:cs typeface="+mn-cs"/>
            </a:rPr>
            <a:t>Report Published to Report Catalog</a:t>
          </a:r>
          <a:endParaRPr lang="en-US" sz="1600" kern="1200" dirty="0">
            <a:solidFill>
              <a:srgbClr val="000000"/>
            </a:solidFill>
            <a:latin typeface="Segoe UI"/>
            <a:ea typeface="+mn-ea"/>
            <a:cs typeface="+mn-cs"/>
          </a:endParaRPr>
        </a:p>
      </dsp:txBody>
      <dsp:txXfrm rot="-5400000">
        <a:off x="684859" y="31044"/>
        <a:ext cx="3234179" cy="573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D5C65-C69E-4DB0-81CB-DF43FA75B861}">
      <dsp:nvSpPr>
        <dsp:cNvPr id="0" name=""/>
        <dsp:cNvSpPr/>
      </dsp:nvSpPr>
      <dsp:spPr>
        <a:xfrm rot="5400000">
          <a:off x="-147108" y="147108"/>
          <a:ext cx="980723" cy="686506"/>
        </a:xfrm>
        <a:prstGeom prst="chevron">
          <a:avLst/>
        </a:prstGeom>
        <a:gradFill rotWithShape="0">
          <a:gsLst>
            <a:gs pos="0">
              <a:srgbClr val="FFFFFF">
                <a:hueOff val="0"/>
                <a:satOff val="0"/>
                <a:lumOff val="0"/>
                <a:alphaOff val="0"/>
                <a:tint val="50000"/>
                <a:satMod val="300000"/>
              </a:srgbClr>
            </a:gs>
            <a:gs pos="35000">
              <a:srgbClr val="FFFFFF">
                <a:hueOff val="0"/>
                <a:satOff val="0"/>
                <a:lumOff val="0"/>
                <a:alphaOff val="0"/>
                <a:tint val="37000"/>
                <a:satMod val="300000"/>
              </a:srgbClr>
            </a:gs>
            <a:gs pos="100000">
              <a:srgbClr val="FFFFFF">
                <a:hueOff val="0"/>
                <a:satOff val="0"/>
                <a:lumOff val="0"/>
                <a:alphaOff val="0"/>
                <a:tint val="15000"/>
                <a:satMod val="350000"/>
              </a:srgbClr>
            </a:gs>
          </a:gsLst>
          <a:lin ang="16200000" scaled="1"/>
        </a:gradFill>
        <a:ln w="9525" cap="flat" cmpd="sng" algn="ctr">
          <a:solidFill>
            <a:srgbClr val="2DA33B">
              <a:shade val="80000"/>
              <a:hueOff val="0"/>
              <a:satOff val="0"/>
              <a:lumOff val="0"/>
              <a:alphaOff val="0"/>
            </a:srgb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hueOff val="0"/>
                  <a:satOff val="0"/>
                  <a:lumOff val="0"/>
                  <a:alphaOff val="0"/>
                </a:srgbClr>
              </a:solidFill>
              <a:latin typeface="Segoe UI"/>
              <a:ea typeface="+mn-ea"/>
              <a:cs typeface="+mn-cs"/>
            </a:rPr>
            <a:t>Step 4</a:t>
          </a:r>
          <a:endParaRPr lang="en-US" sz="1600" kern="1200" dirty="0">
            <a:solidFill>
              <a:srgbClr val="000000">
                <a:hueOff val="0"/>
                <a:satOff val="0"/>
                <a:lumOff val="0"/>
                <a:alphaOff val="0"/>
              </a:srgbClr>
            </a:solidFill>
            <a:latin typeface="Segoe UI"/>
            <a:ea typeface="+mn-ea"/>
            <a:cs typeface="+mn-cs"/>
          </a:endParaRPr>
        </a:p>
      </dsp:txBody>
      <dsp:txXfrm rot="-5400000">
        <a:off x="1" y="343252"/>
        <a:ext cx="686506" cy="294217"/>
      </dsp:txXfrm>
    </dsp:sp>
    <dsp:sp modelId="{3E5615D4-2C48-4830-A09B-D3F0C9EFCBC7}">
      <dsp:nvSpPr>
        <dsp:cNvPr id="0" name=""/>
        <dsp:cNvSpPr/>
      </dsp:nvSpPr>
      <dsp:spPr>
        <a:xfrm rot="5400000">
          <a:off x="1999559" y="-1313052"/>
          <a:ext cx="637469" cy="3263575"/>
        </a:xfrm>
        <a:prstGeom prst="round2SameRect">
          <a:avLst/>
        </a:prstGeom>
        <a:solidFill>
          <a:srgbClr val="2DA33B">
            <a:alpha val="90000"/>
            <a:tint val="40000"/>
            <a:hueOff val="0"/>
            <a:satOff val="0"/>
            <a:lumOff val="0"/>
            <a:alphaOff val="0"/>
          </a:srgbClr>
        </a:solidFill>
        <a:ln w="9525" cap="flat" cmpd="sng" algn="ctr">
          <a:solidFill>
            <a:srgbClr val="2DA33B">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kumimoji="0" lang="en-US" sz="1600" b="0" i="0" u="none" strike="noStrike" kern="1200" cap="none" spc="0" normalizeH="0" baseline="0" noProof="0" dirty="0" smtClean="0">
              <a:ln/>
              <a:solidFill>
                <a:srgbClr val="000000"/>
              </a:solidFill>
              <a:effectLst/>
              <a:uLnTx/>
              <a:uFillTx/>
              <a:latin typeface="Segoe UI"/>
              <a:ea typeface="+mn-ea"/>
              <a:cs typeface="+mn-cs"/>
            </a:rPr>
            <a:t>End users View in the Portal</a:t>
          </a:r>
          <a:endParaRPr lang="en-US" sz="1600" kern="1200" dirty="0">
            <a:solidFill>
              <a:srgbClr val="000000"/>
            </a:solidFill>
            <a:latin typeface="Segoe UI"/>
            <a:ea typeface="+mn-ea"/>
            <a:cs typeface="+mn-cs"/>
          </a:endParaRPr>
        </a:p>
      </dsp:txBody>
      <dsp:txXfrm rot="-5400000">
        <a:off x="686507" y="31119"/>
        <a:ext cx="3232456" cy="5752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104.emf"/><Relationship Id="rId1" Type="http://schemas.openxmlformats.org/officeDocument/2006/relationships/image" Target="../media/image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5/17/2011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29669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86194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ln>
            <a:solidFill>
              <a:srgbClr val="000000"/>
            </a:solidFill>
            <a:miter lim="800000"/>
            <a:headEnd/>
            <a:tailEnd/>
          </a:ln>
          <a:extLst/>
        </p:spPr>
      </p:sp>
      <p:sp>
        <p:nvSpPr>
          <p:cNvPr id="32771" name="Rectangle 3"/>
          <p:cNvSpPr>
            <a:spLocks noGrp="1" noChangeArrowheads="1"/>
          </p:cNvSpPr>
          <p:nvPr>
            <p:ph type="body" idx="1"/>
          </p:nvPr>
        </p:nvSpPr>
        <p:spPr bwMode="auto">
          <a:xfrm>
            <a:off x="685800" y="4343400"/>
            <a:ext cx="5486400" cy="4114800"/>
          </a:xfrm>
          <a:prstGeom prst="rect">
            <a:avLst/>
          </a:prstGeom>
          <a:extLst/>
        </p:spPr>
        <p:txBody>
          <a:bodyPr/>
          <a:lstStyle/>
          <a:p>
            <a:pPr eaLnBrk="1" hangingPunct="1"/>
            <a:r>
              <a:rPr lang="en-US" dirty="0" smtClean="0">
                <a:latin typeface="Segoe"/>
              </a:rPr>
              <a:t>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ln>
            <a:solidFill>
              <a:srgbClr val="000000"/>
            </a:solidFill>
            <a:miter lim="800000"/>
            <a:headEnd/>
            <a:tailEnd/>
          </a:ln>
          <a:extLst/>
        </p:spPr>
      </p:sp>
      <p:sp>
        <p:nvSpPr>
          <p:cNvPr id="34819" name="Rectangle 3"/>
          <p:cNvSpPr>
            <a:spLocks noGrp="1" noChangeArrowheads="1"/>
          </p:cNvSpPr>
          <p:nvPr>
            <p:ph type="body" idx="1"/>
          </p:nvPr>
        </p:nvSpPr>
        <p:spPr bwMode="auto">
          <a:xfrm>
            <a:off x="685800" y="4343400"/>
            <a:ext cx="5486400" cy="4114800"/>
          </a:xfrm>
          <a:prstGeom prst="rect">
            <a:avLst/>
          </a:prstGeom>
          <a:extLst/>
        </p:spPr>
        <p:txBody>
          <a:bodyPr/>
          <a:lstStyle/>
          <a:p>
            <a:pPr marL="0" indent="0" eaLnBrk="1" hangingPunct="1">
              <a:buNone/>
            </a:pPr>
            <a:r>
              <a:rPr lang="en-US" dirty="0" smtClean="0"/>
              <a:t>DS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183629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ln>
            <a:solidFill>
              <a:srgbClr val="000000"/>
            </a:solidFill>
            <a:miter lim="800000"/>
            <a:headEnd/>
            <a:tailEnd/>
          </a:ln>
          <a:extLst/>
        </p:spPr>
      </p:sp>
      <p:sp>
        <p:nvSpPr>
          <p:cNvPr id="34819" name="Rectangle 3"/>
          <p:cNvSpPr>
            <a:spLocks noGrp="1" noChangeArrowheads="1"/>
          </p:cNvSpPr>
          <p:nvPr>
            <p:ph type="body" idx="1"/>
          </p:nvPr>
        </p:nvSpPr>
        <p:spPr bwMode="auto">
          <a:xfrm>
            <a:off x="685800" y="4343400"/>
            <a:ext cx="5486400" cy="4114800"/>
          </a:xfrm>
          <a:prstGeom prst="rect">
            <a:avLst/>
          </a:prstGeom>
          <a:extLst/>
        </p:spPr>
        <p:txBody>
          <a:bodyPr/>
          <a:lstStyle/>
          <a:p>
            <a:pPr marL="171450" indent="-171450" eaLnBrk="1" hangingPunct="1">
              <a:buFont typeface="Arial" pitchFamily="34" charset="0"/>
              <a:buChar char="•"/>
            </a:pPr>
            <a:r>
              <a:rPr lang="en-US" dirty="0" smtClean="0"/>
              <a:t>DS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ln>
            <a:solidFill>
              <a:srgbClr val="000000"/>
            </a:solidFill>
            <a:miter lim="800000"/>
            <a:headEnd/>
            <a:tailEnd/>
          </a:ln>
          <a:extLst/>
        </p:spPr>
      </p:sp>
      <p:sp>
        <p:nvSpPr>
          <p:cNvPr id="34819" name="Rectangle 3"/>
          <p:cNvSpPr>
            <a:spLocks noGrp="1" noChangeArrowheads="1"/>
          </p:cNvSpPr>
          <p:nvPr>
            <p:ph type="body" idx="1"/>
          </p:nvPr>
        </p:nvSpPr>
        <p:spPr bwMode="auto">
          <a:xfrm>
            <a:off x="685800" y="4343400"/>
            <a:ext cx="5486400" cy="4114800"/>
          </a:xfrm>
          <a:prstGeom prst="rect">
            <a:avLst/>
          </a:prstGeom>
          <a:extLst/>
        </p:spPr>
        <p:txBody>
          <a:bodyPr/>
          <a:lstStyle/>
          <a:p>
            <a:pPr marL="171450" indent="-171450" eaLnBrk="1" hangingPunct="1">
              <a:buFont typeface="Arial" pitchFamily="34" charset="0"/>
              <a:buChar char="•"/>
            </a:pPr>
            <a:r>
              <a:rPr lang="en-US" dirty="0" smtClean="0"/>
              <a:t>SS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019952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Microsoft SharePoint Conference 2009</a:t>
            </a:r>
            <a:endParaRPr lang="en-US" dirty="0"/>
          </a:p>
        </p:txBody>
      </p:sp>
      <p:sp>
        <p:nvSpPr>
          <p:cNvPr id="5" name="Date Placeholder 4"/>
          <p:cNvSpPr>
            <a:spLocks noGrp="1"/>
          </p:cNvSpPr>
          <p:nvPr>
            <p:ph type="dt" idx="11"/>
          </p:nvPr>
        </p:nvSpPr>
        <p:spPr/>
        <p:txBody>
          <a:bodyPr/>
          <a:lstStyle/>
          <a:p>
            <a:fld id="{26892CB3-E299-47A9-9246-EA28CBA691CA}" type="datetime1">
              <a:rPr lang="en-US" smtClean="0"/>
              <a:pPr/>
              <a:t>5/17/2011</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fld id="{8B263312-38AA-4E1E-B2B5-0F8F122B24FE}"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400538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baseline="0" dirty="0" smtClean="0"/>
              <a:t>SS DP and HP</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1:05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SS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1:05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58131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153742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ln>
            <a:solidFill>
              <a:srgbClr val="000000"/>
            </a:solidFill>
            <a:miter lim="800000"/>
            <a:headEnd/>
            <a:tailEnd/>
          </a:ln>
          <a:extLst/>
        </p:spPr>
      </p:sp>
      <p:sp>
        <p:nvSpPr>
          <p:cNvPr id="34819" name="Rectangle 3"/>
          <p:cNvSpPr>
            <a:spLocks noGrp="1" noChangeArrowheads="1"/>
          </p:cNvSpPr>
          <p:nvPr>
            <p:ph type="body" idx="1"/>
          </p:nvPr>
        </p:nvSpPr>
        <p:spPr bwMode="auto">
          <a:xfrm>
            <a:off x="685800" y="4343400"/>
            <a:ext cx="5486400" cy="4114800"/>
          </a:xfrm>
          <a:prstGeom prst="rect">
            <a:avLst/>
          </a:prstGeom>
          <a:extLst/>
        </p:spPr>
        <p:txBody>
          <a:bodyPr/>
          <a:lstStyle/>
          <a:p>
            <a:r>
              <a:rPr lang="en-US" dirty="0" smtClean="0"/>
              <a:t>SS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70736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280850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2606801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3212877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67245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212309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2866295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2043934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SS and HP</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1:05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2230402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2868731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D75B0E5-5D68-451A-A53F-D5C39AD66427}"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21545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1:05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1200"/>
              </a:spcBef>
            </a:pPr>
            <a:r>
              <a:rPr lang="en-US" dirty="0" smtClean="0"/>
              <a:t>SS</a:t>
            </a:r>
            <a:endParaRPr lang="en-US" dirty="0"/>
          </a:p>
        </p:txBody>
      </p:sp>
      <p:sp>
        <p:nvSpPr>
          <p:cNvPr id="4" name="Slide Number Placeholder 3"/>
          <p:cNvSpPr>
            <a:spLocks noGrp="1"/>
          </p:cNvSpPr>
          <p:nvPr>
            <p:ph type="sldNum" sz="quarter" idx="10"/>
          </p:nvPr>
        </p:nvSpPr>
        <p:spPr/>
        <p:txBody>
          <a:bodyPr/>
          <a:lstStyle/>
          <a:p>
            <a:pPr>
              <a:defRPr/>
            </a:pPr>
            <a:fld id="{CD75B0E5-5D68-451A-A53F-D5C39AD66427}"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2982142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extLst>
      <p:ext uri="{BB962C8B-B14F-4D97-AF65-F5344CB8AC3E}">
        <p14:creationId xmlns:p14="http://schemas.microsoft.com/office/powerpoint/2010/main" val="475527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127460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415672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27460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778105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1595491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2065376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46</a:t>
            </a:fld>
            <a:endParaRPr lang="en-US" dirty="0"/>
          </a:p>
        </p:txBody>
      </p:sp>
    </p:spTree>
    <p:extLst>
      <p:ext uri="{BB962C8B-B14F-4D97-AF65-F5344CB8AC3E}">
        <p14:creationId xmlns:p14="http://schemas.microsoft.com/office/powerpoint/2010/main" val="2997563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2800117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4277865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12452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3315884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3632309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extLst>
      <p:ext uri="{BB962C8B-B14F-4D97-AF65-F5344CB8AC3E}">
        <p14:creationId xmlns:p14="http://schemas.microsoft.com/office/powerpoint/2010/main" val="92744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2866295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2110510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eaLnBrk="1" hangingPunct="1"/>
            <a:endParaRPr lang="en-US" smtClean="0"/>
          </a:p>
        </p:txBody>
      </p:sp>
      <p:sp>
        <p:nvSpPr>
          <p:cNvPr id="43012" name="Slide Number Placeholder 3"/>
          <p:cNvSpPr>
            <a:spLocks noGrp="1"/>
          </p:cNvSpPr>
          <p:nvPr>
            <p:ph type="sldNum" sz="quarter" idx="5"/>
          </p:nvPr>
        </p:nvSpPr>
        <p:spPr>
          <a:noFill/>
        </p:spPr>
        <p:txBody>
          <a:bodyPr/>
          <a:lstStyle>
            <a:lvl1pPr defTabSz="925196">
              <a:defRPr sz="1600">
                <a:solidFill>
                  <a:schemeClr val="tx1"/>
                </a:solidFill>
                <a:latin typeface="Arial" charset="0"/>
              </a:defRPr>
            </a:lvl1pPr>
            <a:lvl2pPr marL="730171" indent="-280835" defTabSz="925196">
              <a:defRPr sz="1600">
                <a:solidFill>
                  <a:schemeClr val="tx1"/>
                </a:solidFill>
                <a:latin typeface="Arial" charset="0"/>
              </a:defRPr>
            </a:lvl2pPr>
            <a:lvl3pPr marL="1123340" indent="-224668" defTabSz="925196">
              <a:defRPr sz="1600">
                <a:solidFill>
                  <a:schemeClr val="tx1"/>
                </a:solidFill>
                <a:latin typeface="Arial" charset="0"/>
              </a:defRPr>
            </a:lvl3pPr>
            <a:lvl4pPr marL="1572677" indent="-224668" defTabSz="925196">
              <a:defRPr sz="1600">
                <a:solidFill>
                  <a:schemeClr val="tx1"/>
                </a:solidFill>
                <a:latin typeface="Arial" charset="0"/>
              </a:defRPr>
            </a:lvl4pPr>
            <a:lvl5pPr marL="2022013" indent="-224668" defTabSz="925196">
              <a:defRPr sz="1600">
                <a:solidFill>
                  <a:schemeClr val="tx1"/>
                </a:solidFill>
                <a:latin typeface="Arial" charset="0"/>
              </a:defRPr>
            </a:lvl5pPr>
            <a:lvl6pPr marL="2471349" indent="-224668" defTabSz="925196" eaLnBrk="0" fontAlgn="base" hangingPunct="0">
              <a:spcBef>
                <a:spcPct val="50000"/>
              </a:spcBef>
              <a:spcAft>
                <a:spcPct val="0"/>
              </a:spcAft>
              <a:defRPr sz="1600">
                <a:solidFill>
                  <a:schemeClr val="tx1"/>
                </a:solidFill>
                <a:latin typeface="Arial" charset="0"/>
              </a:defRPr>
            </a:lvl6pPr>
            <a:lvl7pPr marL="2920685" indent="-224668" defTabSz="925196" eaLnBrk="0" fontAlgn="base" hangingPunct="0">
              <a:spcBef>
                <a:spcPct val="50000"/>
              </a:spcBef>
              <a:spcAft>
                <a:spcPct val="0"/>
              </a:spcAft>
              <a:defRPr sz="1600">
                <a:solidFill>
                  <a:schemeClr val="tx1"/>
                </a:solidFill>
                <a:latin typeface="Arial" charset="0"/>
              </a:defRPr>
            </a:lvl7pPr>
            <a:lvl8pPr marL="3370021" indent="-224668" defTabSz="925196" eaLnBrk="0" fontAlgn="base" hangingPunct="0">
              <a:spcBef>
                <a:spcPct val="50000"/>
              </a:spcBef>
              <a:spcAft>
                <a:spcPct val="0"/>
              </a:spcAft>
              <a:defRPr sz="1600">
                <a:solidFill>
                  <a:schemeClr val="tx1"/>
                </a:solidFill>
                <a:latin typeface="Arial" charset="0"/>
              </a:defRPr>
            </a:lvl8pPr>
            <a:lvl9pPr marL="3819357" indent="-224668" defTabSz="925196" eaLnBrk="0" fontAlgn="base" hangingPunct="0">
              <a:spcBef>
                <a:spcPct val="50000"/>
              </a:spcBef>
              <a:spcAft>
                <a:spcPct val="0"/>
              </a:spcAft>
              <a:defRPr sz="1600">
                <a:solidFill>
                  <a:schemeClr val="tx1"/>
                </a:solidFill>
                <a:latin typeface="Arial" charset="0"/>
              </a:defRPr>
            </a:lvl9pPr>
          </a:lstStyle>
          <a:p>
            <a:fld id="{1047D11D-FF04-41FB-A59A-CCB075645748}" type="slidenum">
              <a:rPr lang="en-US" sz="1000"/>
              <a:pPr/>
              <a:t>55</a:t>
            </a:fld>
            <a:endParaRPr lang="en-US" sz="10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5/17/2011 1:05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dirty="0" smtClean="0">
                <a:gradFill>
                  <a:gsLst>
                    <a:gs pos="0">
                      <a:schemeClr val="tx1"/>
                    </a:gs>
                    <a:gs pos="86000">
                      <a:schemeClr val="tx1"/>
                    </a:gs>
                  </a:gsLst>
                  <a:lin ang="5400000" scaled="0"/>
                </a:gradFill>
                <a:latin typeface="Segoe" pitchFamily="34" charset="0"/>
              </a:rPr>
              <a:t>Follow @MicrosoftBI and tweet your thoughts on the session, visit the Business Intelligence kiosk to show your tweet and enter for your chance to win 1 of 2 Xbox Kinect </a:t>
            </a:r>
            <a:r>
              <a:rPr lang="en-US" sz="900" smtClean="0">
                <a:gradFill>
                  <a:gsLst>
                    <a:gs pos="0">
                      <a:schemeClr val="tx1"/>
                    </a:gs>
                    <a:gs pos="86000">
                      <a:schemeClr val="tx1"/>
                    </a:gs>
                  </a:gsLst>
                  <a:lin ang="5400000" scaled="0"/>
                </a:gradFill>
                <a:latin typeface="Segoe" pitchFamily="34" charset="0"/>
              </a:rPr>
              <a:t>Bundles!</a:t>
            </a:r>
            <a:endParaRPr lang="en-US" sz="900" dirty="0" smtClean="0">
              <a:gradFill>
                <a:gsLst>
                  <a:gs pos="0">
                    <a:schemeClr val="tx1"/>
                  </a:gs>
                  <a:gs pos="86000">
                    <a:schemeClr val="tx1"/>
                  </a:gs>
                </a:gsLst>
                <a:lin ang="5400000" scaled="0"/>
              </a:gradFill>
              <a:latin typeface="Segoe" pitchFamily="34"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57</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58</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59</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60</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1:05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1:09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39271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64986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99313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781895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47222762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60791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66146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21639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8605263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6203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864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0781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38426363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829249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22682973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902821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C:\Users\Claudette\Documents\DVD_ART37-Sept2010\Logos\Windows Azure (platform)\Windows Azure\Windows Azure 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7763" y="6314231"/>
            <a:ext cx="2425311" cy="3710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519113" y="1447800"/>
            <a:ext cx="11149012" cy="1523497"/>
          </a:xfrm>
        </p:spPr>
        <p:txBody>
          <a:bodyPr>
            <a:noAutofit/>
          </a:bodyPr>
          <a:lstStyle>
            <a:lvl1pPr>
              <a:lnSpc>
                <a:spcPct val="90000"/>
              </a:lnSpc>
              <a:defRPr sz="6000" spc="-200" baseline="0">
                <a:effectLst>
                  <a:outerShdw blurRad="63500" algn="ctr" rotWithShape="0">
                    <a:schemeClr val="tx1">
                      <a:alpha val="6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9113" y="4343400"/>
            <a:ext cx="11149012" cy="463255"/>
          </a:xfrm>
        </p:spPr>
        <p:txBody>
          <a:bodyPr>
            <a:noAutofit/>
          </a:bodyPr>
          <a:lstStyle>
            <a:lvl1pPr marL="0" indent="0" algn="l">
              <a:lnSpc>
                <a:spcPct val="90000"/>
              </a:lnSpc>
              <a:spcBef>
                <a:spcPts val="0"/>
              </a:spcBef>
              <a:buNone/>
              <a:defRPr sz="2400" spc="-50" baseline="0">
                <a:gradFill>
                  <a:gsLst>
                    <a:gs pos="0">
                      <a:schemeClr val="tx1"/>
                    </a:gs>
                    <a:gs pos="86000">
                      <a:schemeClr val="tx1"/>
                    </a:gs>
                  </a:gsLst>
                  <a:lin ang="5400000" scaled="0"/>
                </a:gradFill>
                <a:effectLst>
                  <a:outerShdw blurRad="63500" algn="ctr" rotWithShape="0">
                    <a:schemeClr val="tx1">
                      <a:alpha val="60000"/>
                    </a:schemeClr>
                  </a:outerShdw>
                </a:effectLs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8411492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09788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439242890"/>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285072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57466273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7448635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653202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82495906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5037416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39350176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1892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884350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682841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637103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385119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6503897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42034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8781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27256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42231855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951915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594615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923651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750586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05454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0195375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54811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80584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36539"/>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4" r:id="rId20"/>
    <p:sldLayoutId id="2147483785" r:id="rId21"/>
  </p:sldLayoutIdLst>
  <p:transition>
    <p:fade/>
  </p:transition>
  <p:hf sldNum="0" hdr="0" ftr="0" dt="0"/>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hf sldNum="0" hdr="0" ftr="0" dt="0"/>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445432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2.png"/><Relationship Id="rId7"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13.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file://localhost/Users/vml/Desktop/server%20cloud%20chart.png" TargetMode="External"/><Relationship Id="rId9" Type="http://schemas.openxmlformats.org/officeDocument/2006/relationships/image" Target="../media/image73.png"/><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94.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5.png"/><Relationship Id="rId3" Type="http://schemas.openxmlformats.org/officeDocument/2006/relationships/notesSlide" Target="../notesSlides/notesSlide19.xml"/><Relationship Id="rId7" Type="http://schemas.openxmlformats.org/officeDocument/2006/relationships/image" Target="../media/image97.png"/><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audio" Target="../media/audio1.wav"/><Relationship Id="rId6" Type="http://schemas.openxmlformats.org/officeDocument/2006/relationships/image" Target="../media/image96.png"/><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3" Type="http://schemas.openxmlformats.org/officeDocument/2006/relationships/oleObject" Target="../embeddings/oleObject9.bin"/><Relationship Id="rId18" Type="http://schemas.openxmlformats.org/officeDocument/2006/relationships/oleObject" Target="../embeddings/oleObject14.bin"/><Relationship Id="rId26" Type="http://schemas.openxmlformats.org/officeDocument/2006/relationships/oleObject" Target="../embeddings/oleObject21.bin"/><Relationship Id="rId39" Type="http://schemas.openxmlformats.org/officeDocument/2006/relationships/oleObject" Target="../embeddings/oleObject34.bin"/><Relationship Id="rId3" Type="http://schemas.openxmlformats.org/officeDocument/2006/relationships/notesSlide" Target="../notesSlides/notesSlide21.xml"/><Relationship Id="rId21" Type="http://schemas.openxmlformats.org/officeDocument/2006/relationships/oleObject" Target="../embeddings/oleObject16.bin"/><Relationship Id="rId34" Type="http://schemas.openxmlformats.org/officeDocument/2006/relationships/oleObject" Target="../embeddings/oleObject29.bin"/><Relationship Id="rId42" Type="http://schemas.openxmlformats.org/officeDocument/2006/relationships/oleObject" Target="../embeddings/oleObject37.bin"/><Relationship Id="rId47" Type="http://schemas.openxmlformats.org/officeDocument/2006/relationships/oleObject" Target="../embeddings/oleObject42.bin"/><Relationship Id="rId50" Type="http://schemas.openxmlformats.org/officeDocument/2006/relationships/oleObject" Target="../embeddings/oleObject45.bin"/><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oleObject" Target="../embeddings/oleObject13.bin"/><Relationship Id="rId25" Type="http://schemas.openxmlformats.org/officeDocument/2006/relationships/oleObject" Target="../embeddings/oleObject20.bin"/><Relationship Id="rId33" Type="http://schemas.openxmlformats.org/officeDocument/2006/relationships/oleObject" Target="../embeddings/oleObject28.bin"/><Relationship Id="rId38" Type="http://schemas.openxmlformats.org/officeDocument/2006/relationships/oleObject" Target="../embeddings/oleObject33.bin"/><Relationship Id="rId46" Type="http://schemas.openxmlformats.org/officeDocument/2006/relationships/oleObject" Target="../embeddings/oleObject41.bin"/><Relationship Id="rId2" Type="http://schemas.openxmlformats.org/officeDocument/2006/relationships/slideLayout" Target="../slideLayouts/slideLayout13.xml"/><Relationship Id="rId16" Type="http://schemas.openxmlformats.org/officeDocument/2006/relationships/oleObject" Target="../embeddings/oleObject12.bin"/><Relationship Id="rId20" Type="http://schemas.openxmlformats.org/officeDocument/2006/relationships/image" Target="../media/image100.emf"/><Relationship Id="rId29" Type="http://schemas.openxmlformats.org/officeDocument/2006/relationships/oleObject" Target="../embeddings/oleObject24.bin"/><Relationship Id="rId41" Type="http://schemas.openxmlformats.org/officeDocument/2006/relationships/oleObject" Target="../embeddings/oleObject36.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24" Type="http://schemas.openxmlformats.org/officeDocument/2006/relationships/oleObject" Target="../embeddings/oleObject19.bin"/><Relationship Id="rId32" Type="http://schemas.openxmlformats.org/officeDocument/2006/relationships/oleObject" Target="../embeddings/oleObject27.bin"/><Relationship Id="rId37" Type="http://schemas.openxmlformats.org/officeDocument/2006/relationships/oleObject" Target="../embeddings/oleObject32.bin"/><Relationship Id="rId40" Type="http://schemas.openxmlformats.org/officeDocument/2006/relationships/oleObject" Target="../embeddings/oleObject35.bin"/><Relationship Id="rId45" Type="http://schemas.openxmlformats.org/officeDocument/2006/relationships/oleObject" Target="../embeddings/oleObject40.bin"/><Relationship Id="rId5" Type="http://schemas.openxmlformats.org/officeDocument/2006/relationships/image" Target="../media/image99.emf"/><Relationship Id="rId15" Type="http://schemas.openxmlformats.org/officeDocument/2006/relationships/oleObject" Target="../embeddings/oleObject11.bin"/><Relationship Id="rId23" Type="http://schemas.openxmlformats.org/officeDocument/2006/relationships/oleObject" Target="../embeddings/oleObject18.bin"/><Relationship Id="rId28" Type="http://schemas.openxmlformats.org/officeDocument/2006/relationships/oleObject" Target="../embeddings/oleObject23.bin"/><Relationship Id="rId36" Type="http://schemas.openxmlformats.org/officeDocument/2006/relationships/oleObject" Target="../embeddings/oleObject31.bin"/><Relationship Id="rId49" Type="http://schemas.openxmlformats.org/officeDocument/2006/relationships/oleObject" Target="../embeddings/oleObject44.bin"/><Relationship Id="rId10" Type="http://schemas.openxmlformats.org/officeDocument/2006/relationships/oleObject" Target="../embeddings/oleObject6.bin"/><Relationship Id="rId19" Type="http://schemas.openxmlformats.org/officeDocument/2006/relationships/oleObject" Target="../embeddings/oleObject15.bin"/><Relationship Id="rId31" Type="http://schemas.openxmlformats.org/officeDocument/2006/relationships/oleObject" Target="../embeddings/oleObject26.bin"/><Relationship Id="rId44" Type="http://schemas.openxmlformats.org/officeDocument/2006/relationships/oleObject" Target="../embeddings/oleObject39.bin"/><Relationship Id="rId4" Type="http://schemas.openxmlformats.org/officeDocument/2006/relationships/oleObject" Target="../embeddings/oleObject1.bin"/><Relationship Id="rId9" Type="http://schemas.openxmlformats.org/officeDocument/2006/relationships/oleObject" Target="../embeddings/oleObject5.bin"/><Relationship Id="rId14" Type="http://schemas.openxmlformats.org/officeDocument/2006/relationships/oleObject" Target="../embeddings/oleObject10.bin"/><Relationship Id="rId22" Type="http://schemas.openxmlformats.org/officeDocument/2006/relationships/oleObject" Target="../embeddings/oleObject17.bin"/><Relationship Id="rId27" Type="http://schemas.openxmlformats.org/officeDocument/2006/relationships/oleObject" Target="../embeddings/oleObject22.bin"/><Relationship Id="rId30" Type="http://schemas.openxmlformats.org/officeDocument/2006/relationships/oleObject" Target="../embeddings/oleObject25.bin"/><Relationship Id="rId35" Type="http://schemas.openxmlformats.org/officeDocument/2006/relationships/oleObject" Target="../embeddings/oleObject30.bin"/><Relationship Id="rId43" Type="http://schemas.openxmlformats.org/officeDocument/2006/relationships/oleObject" Target="../embeddings/oleObject38.bin"/><Relationship Id="rId48" Type="http://schemas.openxmlformats.org/officeDocument/2006/relationships/oleObject" Target="../embeddings/oleObject43.bin"/><Relationship Id="rId8" Type="http://schemas.openxmlformats.org/officeDocument/2006/relationships/oleObject" Target="../embeddings/oleObject4.bin"/><Relationship Id="rId51" Type="http://schemas.openxmlformats.org/officeDocument/2006/relationships/oleObject" Target="../embeddings/oleObject46.bin"/></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10.xml"/><Relationship Id="rId7" Type="http://schemas.openxmlformats.org/officeDocument/2006/relationships/image" Target="../media/image102.wmf"/><Relationship Id="rId2" Type="http://schemas.openxmlformats.org/officeDocument/2006/relationships/audio" Target="../media/audio1.wav"/><Relationship Id="rId1" Type="http://schemas.openxmlformats.org/officeDocument/2006/relationships/audio" Target="../media/audio2.wav"/><Relationship Id="rId6" Type="http://schemas.openxmlformats.org/officeDocument/2006/relationships/image" Target="../media/image55.png"/><Relationship Id="rId5" Type="http://schemas.openxmlformats.org/officeDocument/2006/relationships/image" Target="../media/image10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3" Type="http://schemas.openxmlformats.org/officeDocument/2006/relationships/oleObject" Target="../embeddings/oleObject56.bin"/><Relationship Id="rId18" Type="http://schemas.openxmlformats.org/officeDocument/2006/relationships/image" Target="../media/image104.emf"/><Relationship Id="rId26" Type="http://schemas.openxmlformats.org/officeDocument/2006/relationships/oleObject" Target="../embeddings/oleObject67.bin"/><Relationship Id="rId39" Type="http://schemas.openxmlformats.org/officeDocument/2006/relationships/oleObject" Target="../embeddings/oleObject80.bin"/><Relationship Id="rId3" Type="http://schemas.openxmlformats.org/officeDocument/2006/relationships/oleObject" Target="../embeddings/oleObject47.bin"/><Relationship Id="rId21" Type="http://schemas.openxmlformats.org/officeDocument/2006/relationships/oleObject" Target="../embeddings/oleObject62.bin"/><Relationship Id="rId34" Type="http://schemas.openxmlformats.org/officeDocument/2006/relationships/oleObject" Target="../embeddings/oleObject75.bin"/><Relationship Id="rId42" Type="http://schemas.openxmlformats.org/officeDocument/2006/relationships/oleObject" Target="../embeddings/oleObject83.bin"/><Relationship Id="rId47" Type="http://schemas.openxmlformats.org/officeDocument/2006/relationships/oleObject" Target="../embeddings/oleObject88.bin"/><Relationship Id="rId50" Type="http://schemas.openxmlformats.org/officeDocument/2006/relationships/oleObject" Target="../embeddings/oleObject91.bin"/><Relationship Id="rId7" Type="http://schemas.openxmlformats.org/officeDocument/2006/relationships/oleObject" Target="../embeddings/oleObject50.bin"/><Relationship Id="rId12" Type="http://schemas.openxmlformats.org/officeDocument/2006/relationships/oleObject" Target="../embeddings/oleObject55.bin"/><Relationship Id="rId17" Type="http://schemas.openxmlformats.org/officeDocument/2006/relationships/oleObject" Target="../embeddings/oleObject60.bin"/><Relationship Id="rId25" Type="http://schemas.openxmlformats.org/officeDocument/2006/relationships/oleObject" Target="../embeddings/oleObject66.bin"/><Relationship Id="rId33" Type="http://schemas.openxmlformats.org/officeDocument/2006/relationships/oleObject" Target="../embeddings/oleObject74.bin"/><Relationship Id="rId38" Type="http://schemas.openxmlformats.org/officeDocument/2006/relationships/oleObject" Target="../embeddings/oleObject79.bin"/><Relationship Id="rId46" Type="http://schemas.openxmlformats.org/officeDocument/2006/relationships/oleObject" Target="../embeddings/oleObject87.bin"/><Relationship Id="rId2" Type="http://schemas.openxmlformats.org/officeDocument/2006/relationships/slideLayout" Target="../slideLayouts/slideLayout13.xml"/><Relationship Id="rId16" Type="http://schemas.openxmlformats.org/officeDocument/2006/relationships/oleObject" Target="../embeddings/oleObject59.bin"/><Relationship Id="rId20" Type="http://schemas.openxmlformats.org/officeDocument/2006/relationships/image" Target="../media/image100.emf"/><Relationship Id="rId29" Type="http://schemas.openxmlformats.org/officeDocument/2006/relationships/oleObject" Target="../embeddings/oleObject70.bin"/><Relationship Id="rId41" Type="http://schemas.openxmlformats.org/officeDocument/2006/relationships/oleObject" Target="../embeddings/oleObject82.bin"/><Relationship Id="rId1" Type="http://schemas.openxmlformats.org/officeDocument/2006/relationships/vmlDrawing" Target="../drawings/vmlDrawing2.vml"/><Relationship Id="rId6" Type="http://schemas.openxmlformats.org/officeDocument/2006/relationships/oleObject" Target="../embeddings/oleObject49.bin"/><Relationship Id="rId11" Type="http://schemas.openxmlformats.org/officeDocument/2006/relationships/oleObject" Target="../embeddings/oleObject54.bin"/><Relationship Id="rId24" Type="http://schemas.openxmlformats.org/officeDocument/2006/relationships/oleObject" Target="../embeddings/oleObject65.bin"/><Relationship Id="rId32" Type="http://schemas.openxmlformats.org/officeDocument/2006/relationships/oleObject" Target="../embeddings/oleObject73.bin"/><Relationship Id="rId37" Type="http://schemas.openxmlformats.org/officeDocument/2006/relationships/oleObject" Target="../embeddings/oleObject78.bin"/><Relationship Id="rId40" Type="http://schemas.openxmlformats.org/officeDocument/2006/relationships/oleObject" Target="../embeddings/oleObject81.bin"/><Relationship Id="rId45" Type="http://schemas.openxmlformats.org/officeDocument/2006/relationships/oleObject" Target="../embeddings/oleObject86.bin"/><Relationship Id="rId5" Type="http://schemas.openxmlformats.org/officeDocument/2006/relationships/oleObject" Target="../embeddings/oleObject48.bin"/><Relationship Id="rId15" Type="http://schemas.openxmlformats.org/officeDocument/2006/relationships/oleObject" Target="../embeddings/oleObject58.bin"/><Relationship Id="rId23" Type="http://schemas.openxmlformats.org/officeDocument/2006/relationships/oleObject" Target="../embeddings/oleObject64.bin"/><Relationship Id="rId28" Type="http://schemas.openxmlformats.org/officeDocument/2006/relationships/oleObject" Target="../embeddings/oleObject69.bin"/><Relationship Id="rId36" Type="http://schemas.openxmlformats.org/officeDocument/2006/relationships/oleObject" Target="../embeddings/oleObject77.bin"/><Relationship Id="rId49" Type="http://schemas.openxmlformats.org/officeDocument/2006/relationships/oleObject" Target="../embeddings/oleObject90.bin"/><Relationship Id="rId10" Type="http://schemas.openxmlformats.org/officeDocument/2006/relationships/oleObject" Target="../embeddings/oleObject53.bin"/><Relationship Id="rId19" Type="http://schemas.openxmlformats.org/officeDocument/2006/relationships/oleObject" Target="../embeddings/oleObject61.bin"/><Relationship Id="rId31" Type="http://schemas.openxmlformats.org/officeDocument/2006/relationships/oleObject" Target="../embeddings/oleObject72.bin"/><Relationship Id="rId44" Type="http://schemas.openxmlformats.org/officeDocument/2006/relationships/oleObject" Target="../embeddings/oleObject85.bin"/><Relationship Id="rId4" Type="http://schemas.openxmlformats.org/officeDocument/2006/relationships/image" Target="../media/image99.emf"/><Relationship Id="rId9" Type="http://schemas.openxmlformats.org/officeDocument/2006/relationships/oleObject" Target="../embeddings/oleObject52.bin"/><Relationship Id="rId14" Type="http://schemas.openxmlformats.org/officeDocument/2006/relationships/oleObject" Target="../embeddings/oleObject57.bin"/><Relationship Id="rId22" Type="http://schemas.openxmlformats.org/officeDocument/2006/relationships/oleObject" Target="../embeddings/oleObject63.bin"/><Relationship Id="rId27" Type="http://schemas.openxmlformats.org/officeDocument/2006/relationships/oleObject" Target="../embeddings/oleObject68.bin"/><Relationship Id="rId30" Type="http://schemas.openxmlformats.org/officeDocument/2006/relationships/oleObject" Target="../embeddings/oleObject71.bin"/><Relationship Id="rId35" Type="http://schemas.openxmlformats.org/officeDocument/2006/relationships/oleObject" Target="../embeddings/oleObject76.bin"/><Relationship Id="rId43" Type="http://schemas.openxmlformats.org/officeDocument/2006/relationships/oleObject" Target="../embeddings/oleObject84.bin"/><Relationship Id="rId48" Type="http://schemas.openxmlformats.org/officeDocument/2006/relationships/oleObject" Target="../embeddings/oleObject89.bin"/><Relationship Id="rId8" Type="http://schemas.openxmlformats.org/officeDocument/2006/relationships/oleObject" Target="../embeddings/oleObject51.bin"/><Relationship Id="rId51" Type="http://schemas.openxmlformats.org/officeDocument/2006/relationships/oleObject" Target="../embeddings/oleObject92.bin"/></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97.png"/><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96.png"/><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29.wmf"/><Relationship Id="rId3" Type="http://schemas.openxmlformats.org/officeDocument/2006/relationships/image" Target="../media/image108.png"/><Relationship Id="rId21" Type="http://schemas.openxmlformats.org/officeDocument/2006/relationships/image" Target="../media/image125.png"/><Relationship Id="rId7" Type="http://schemas.openxmlformats.org/officeDocument/2006/relationships/image" Target="../media/image112.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8.png"/><Relationship Id="rId2" Type="http://schemas.openxmlformats.org/officeDocument/2006/relationships/notesSlide" Target="../notesSlides/notesSlide28.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11.png"/><Relationship Id="rId11" Type="http://schemas.openxmlformats.org/officeDocument/2006/relationships/image" Target="../media/image115.gif"/><Relationship Id="rId24" Type="http://schemas.openxmlformats.org/officeDocument/2006/relationships/image" Target="../media/image127.png"/><Relationship Id="rId5" Type="http://schemas.openxmlformats.org/officeDocument/2006/relationships/image" Target="../media/image110.png"/><Relationship Id="rId15" Type="http://schemas.openxmlformats.org/officeDocument/2006/relationships/image" Target="../media/image119.png"/><Relationship Id="rId23" Type="http://schemas.microsoft.com/office/2007/relationships/hdphoto" Target="../media/hdphoto5.wdp"/><Relationship Id="rId10" Type="http://schemas.microsoft.com/office/2007/relationships/hdphoto" Target="../media/hdphoto4.wdp"/><Relationship Id="rId19" Type="http://schemas.openxmlformats.org/officeDocument/2006/relationships/image" Target="../media/image123.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8.emf"/><Relationship Id="rId22"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36.png"/><Relationship Id="rId11" Type="http://schemas.openxmlformats.org/officeDocument/2006/relationships/image" Target="../media/image140.png"/><Relationship Id="rId5" Type="http://schemas.openxmlformats.org/officeDocument/2006/relationships/image" Target="../media/image135.png"/><Relationship Id="rId10" Type="http://schemas.openxmlformats.org/officeDocument/2006/relationships/image" Target="../media/image139.png"/><Relationship Id="rId4" Type="http://schemas.openxmlformats.org/officeDocument/2006/relationships/image" Target="../media/image134.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42.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image" Target="../media/image156.png"/><Relationship Id="rId3" Type="http://schemas.openxmlformats.org/officeDocument/2006/relationships/image" Target="../media/image153.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image" Target="../media/image155.emf"/><Relationship Id="rId2" Type="http://schemas.openxmlformats.org/officeDocument/2006/relationships/notesSlide" Target="../notesSlides/notesSlide43.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154.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160.png"/><Relationship Id="rId5" Type="http://schemas.openxmlformats.org/officeDocument/2006/relationships/image" Target="../media/image162.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65.emf"/><Relationship Id="rId5" Type="http://schemas.openxmlformats.org/officeDocument/2006/relationships/image" Target="../media/image164.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hyperlink" Target="http://www.microsoft.com/windowsazure/" TargetMode="External"/><Relationship Id="rId7" Type="http://schemas.openxmlformats.org/officeDocument/2006/relationships/hyperlink" Target="http://www.microsoft.com/howmicrosoftdoesitwebcasts" TargetMode="External"/><Relationship Id="rId2" Type="http://schemas.openxmlformats.org/officeDocument/2006/relationships/hyperlink" Target="http://www.microsoft.com/bi" TargetMode="External"/><Relationship Id="rId1" Type="http://schemas.openxmlformats.org/officeDocument/2006/relationships/slideLayout" Target="../slideLayouts/slideLayout21.xml"/><Relationship Id="rId6" Type="http://schemas.openxmlformats.org/officeDocument/2006/relationships/hyperlink" Target="http://technet.microsoft.com/en-us/library/bb735122.aspx" TargetMode="External"/><Relationship Id="rId5" Type="http://schemas.openxmlformats.org/officeDocument/2006/relationships/hyperlink" Target="http://www.facebook.com/video/video.php?v=125986687920&amp;ref=mf" TargetMode="External"/><Relationship Id="rId4" Type="http://schemas.openxmlformats.org/officeDocument/2006/relationships/hyperlink" Target="http://technet.microsoft.com/en-us/edge/enabling-self-service-bi-from-edw-using-sharepoint-2010-and-sql-server-2008-r2.asp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www.microsoft.com/technet/itshowcase" TargetMode="External"/><Relationship Id="rId3" Type="http://schemas.openxmlformats.org/officeDocument/2006/relationships/hyperlink" Target="http://www.powerpivot.com/" TargetMode="External"/><Relationship Id="rId7" Type="http://schemas.openxmlformats.org/officeDocument/2006/relationships/hyperlink" Target="http://www.microsoft.com/"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msdn.microsoft.com/en-us/library/ee210692(SQL.105).aspx" TargetMode="External"/><Relationship Id="rId5" Type="http://schemas.openxmlformats.org/officeDocument/2006/relationships/hyperlink" Target="http://blogs.msdn.com/excel/archive/2009/10/22/introducing-powerpivot.aspx" TargetMode="External"/><Relationship Id="rId4" Type="http://schemas.openxmlformats.org/officeDocument/2006/relationships/hyperlink" Target="http://www.microsoft.com/bi"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52.xml"/><Relationship Id="rId16" Type="http://schemas.openxmlformats.org/officeDocument/2006/relationships/hyperlink" Target="http://www.microsoft.com/bi" TargetMode="External"/><Relationship Id="rId1" Type="http://schemas.openxmlformats.org/officeDocument/2006/relationships/slideLayout" Target="../slideLayouts/slideLayout13.xml"/><Relationship Id="rId6" Type="http://schemas.openxmlformats.org/officeDocument/2006/relationships/image" Target="../media/image167.png"/><Relationship Id="rId11" Type="http://schemas.openxmlformats.org/officeDocument/2006/relationships/image" Target="../media/image170.png"/><Relationship Id="rId5" Type="http://schemas.openxmlformats.org/officeDocument/2006/relationships/hyperlink" Target="http://microsoft.com/technet" TargetMode="External"/><Relationship Id="rId15" Type="http://schemas.openxmlformats.org/officeDocument/2006/relationships/hyperlink" Target="http://www.powerpivot.com/" TargetMode="External"/><Relationship Id="rId10" Type="http://schemas.openxmlformats.org/officeDocument/2006/relationships/image" Target="../media/image169.emf"/><Relationship Id="rId4" Type="http://schemas.openxmlformats.org/officeDocument/2006/relationships/image" Target="../media/image166.png"/><Relationship Id="rId9" Type="http://schemas.openxmlformats.org/officeDocument/2006/relationships/hyperlink" Target="http://www.microsoft.com/learning" TargetMode="External"/><Relationship Id="rId1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hyperlink" Target="http://www.microsoft.com/sqlserver"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hyperlink" Target="http://microsoft.com/technet" TargetMode="External"/><Relationship Id="rId11" Type="http://schemas.openxmlformats.org/officeDocument/2006/relationships/image" Target="../media/image170.png"/><Relationship Id="rId5" Type="http://schemas.openxmlformats.org/officeDocument/2006/relationships/hyperlink" Target="http://www.microsoft.com/learning" TargetMode="External"/><Relationship Id="rId10" Type="http://schemas.openxmlformats.org/officeDocument/2006/relationships/image" Target="../media/image169.emf"/><Relationship Id="rId4" Type="http://schemas.openxmlformats.org/officeDocument/2006/relationships/image" Target="../media/image166.png"/><Relationship Id="rId9" Type="http://schemas.openxmlformats.org/officeDocument/2006/relationships/image" Target="../media/image168.png"/><Relationship Id="rId14" Type="http://schemas.microsoft.com/office/2007/relationships/hdphoto" Target="../media/hdphoto1.wdp"/></Relationships>
</file>

<file path=ppt/slides/_rels/slide5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1.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55.xml"/><Relationship Id="rId1" Type="http://schemas.openxmlformats.org/officeDocument/2006/relationships/slideLayout" Target="../slideLayouts/slideLayout36.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notesSlide" Target="../notesSlides/notesSlide8.xml"/><Relationship Id="rId16" Type="http://schemas.microsoft.com/office/2007/relationships/hdphoto" Target="../media/hdphoto3.wdp"/><Relationship Id="rId20"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emf"/><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audio" Target="../media/audio1.wav"/><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0138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7369365" y="1474788"/>
            <a:ext cx="3843148" cy="4959488"/>
          </a:xfrm>
          <a:prstGeom prst="roundRect">
            <a:avLst/>
          </a:prstGeom>
          <a:gradFill>
            <a:gsLst>
              <a:gs pos="0">
                <a:srgbClr val="009FDA"/>
              </a:gs>
              <a:gs pos="50000">
                <a:srgbClr val="009FDA">
                  <a:lumMod val="60000"/>
                  <a:lumOff val="40000"/>
                </a:srgbClr>
              </a:gs>
              <a:gs pos="100000">
                <a:srgbClr val="009FDA">
                  <a:lumMod val="20000"/>
                  <a:lumOff val="80000"/>
                </a:srgbClr>
              </a:gs>
            </a:gsLst>
            <a:lin ang="5400000" scaled="0"/>
          </a:gradFill>
          <a:ln w="9525" cap="flat" cmpd="sng" algn="ctr">
            <a:noFill/>
            <a:prstDash val="solid"/>
            <a:headEnd type="none" w="med" len="med"/>
            <a:tailEnd type="none" w="med" len="med"/>
          </a:ln>
          <a:effectLst>
            <a:glow rad="101600">
              <a:srgbClr val="009FDA">
                <a:alpha val="40000"/>
              </a:srgbClr>
            </a:glow>
            <a:outerShdw blurRad="50800" dist="38100" dir="2700000" algn="tl" rotWithShape="0">
              <a:prstClr val="black">
                <a:alpha val="40000"/>
              </a:prstClr>
            </a:outerShdw>
          </a:effectLst>
        </p:spPr>
        <p:txBody>
          <a:bodyPr anchor="ctr"/>
          <a:lstStyle/>
          <a:p>
            <a:pPr>
              <a:defRPr/>
            </a:pPr>
            <a:endParaRPr lang="en-US" kern="0">
              <a:solidFill>
                <a:srgbClr val="205F97">
                  <a:lumMod val="50000"/>
                </a:srgbClr>
              </a:solidFill>
              <a:latin typeface="Calibri" pitchFamily="34" charset="0"/>
              <a:cs typeface="Arial" pitchFamily="34" charset="0"/>
            </a:endParaRPr>
          </a:p>
        </p:txBody>
      </p:sp>
      <p:grpSp>
        <p:nvGrpSpPr>
          <p:cNvPr id="6" name="Group 5"/>
          <p:cNvGrpSpPr/>
          <p:nvPr/>
        </p:nvGrpSpPr>
        <p:grpSpPr>
          <a:xfrm>
            <a:off x="7174296" y="1859793"/>
            <a:ext cx="3941025" cy="896551"/>
            <a:chOff x="3091882" y="1909004"/>
            <a:chExt cx="5253332" cy="896551"/>
          </a:xfrm>
        </p:grpSpPr>
        <p:grpSp>
          <p:nvGrpSpPr>
            <p:cNvPr id="7" name="Group 104"/>
            <p:cNvGrpSpPr/>
            <p:nvPr/>
          </p:nvGrpSpPr>
          <p:grpSpPr>
            <a:xfrm>
              <a:off x="3091882" y="2531989"/>
              <a:ext cx="2128527" cy="273566"/>
              <a:chOff x="91440" y="2604188"/>
              <a:chExt cx="1596811" cy="273566"/>
            </a:xfrm>
          </p:grpSpPr>
          <p:sp>
            <p:nvSpPr>
              <p:cNvPr id="15" name="Rectangle 14"/>
              <p:cNvSpPr/>
              <p:nvPr/>
            </p:nvSpPr>
            <p:spPr>
              <a:xfrm>
                <a:off x="91440" y="2604188"/>
                <a:ext cx="1554480" cy="273566"/>
              </a:xfrm>
              <a:prstGeom prst="rect">
                <a:avLst/>
              </a:prstGeom>
              <a:solidFill>
                <a:srgbClr val="34B233"/>
              </a:solidFill>
              <a:ln w="9525" algn="ctr">
                <a:no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defRPr/>
                </a:pPr>
                <a:endParaRPr lang="en-US" sz="1600" kern="0">
                  <a:solidFill>
                    <a:srgbClr val="000000"/>
                  </a:solidFill>
                </a:endParaRPr>
              </a:p>
            </p:txBody>
          </p:sp>
          <p:sp>
            <p:nvSpPr>
              <p:cNvPr id="16" name="TextBox 15"/>
              <p:cNvSpPr txBox="1"/>
              <p:nvPr/>
            </p:nvSpPr>
            <p:spPr>
              <a:xfrm>
                <a:off x="91440" y="2647051"/>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Sales &amp; Marketing</a:t>
                </a:r>
              </a:p>
            </p:txBody>
          </p:sp>
        </p:grpSp>
        <p:pic>
          <p:nvPicPr>
            <p:cNvPr id="8" name="Picture 21" descr="C:\Users\david.torres\Pictures\monitor-256.png"/>
            <p:cNvPicPr>
              <a:picLocks noChangeAspect="1" noChangeArrowheads="1"/>
            </p:cNvPicPr>
            <p:nvPr/>
          </p:nvPicPr>
          <p:blipFill>
            <a:blip r:embed="rId2" cstate="print"/>
            <a:srcRect/>
            <a:stretch>
              <a:fillRect/>
            </a:stretch>
          </p:blipFill>
          <p:spPr bwMode="auto">
            <a:xfrm>
              <a:off x="4290448" y="1909004"/>
              <a:ext cx="639102" cy="479451"/>
            </a:xfrm>
            <a:prstGeom prst="rect">
              <a:avLst/>
            </a:prstGeom>
            <a:noFill/>
          </p:spPr>
        </p:pic>
        <p:pic>
          <p:nvPicPr>
            <p:cNvPr id="9" name="Picture 15" descr="C:\Users\david.torres\Pictures\People-256.png"/>
            <p:cNvPicPr>
              <a:picLocks noChangeAspect="1" noChangeArrowheads="1"/>
            </p:cNvPicPr>
            <p:nvPr/>
          </p:nvPicPr>
          <p:blipFill>
            <a:blip r:embed="rId3" cstate="print"/>
            <a:srcRect/>
            <a:stretch>
              <a:fillRect/>
            </a:stretch>
          </p:blipFill>
          <p:spPr bwMode="auto">
            <a:xfrm>
              <a:off x="3579433" y="1985201"/>
              <a:ext cx="914162" cy="685800"/>
            </a:xfrm>
            <a:prstGeom prst="rect">
              <a:avLst/>
            </a:prstGeom>
            <a:noFill/>
          </p:spPr>
        </p:pic>
        <p:pic>
          <p:nvPicPr>
            <p:cNvPr id="10" name="Picture 5" descr="C:\Users\david.torres\Pictures\Database_Inactive_Hot_256.png"/>
            <p:cNvPicPr>
              <a:picLocks noChangeAspect="1" noChangeArrowheads="1"/>
            </p:cNvPicPr>
            <p:nvPr/>
          </p:nvPicPr>
          <p:blipFill>
            <a:blip r:embed="rId4" cstate="print"/>
            <a:srcRect/>
            <a:stretch>
              <a:fillRect/>
            </a:stretch>
          </p:blipFill>
          <p:spPr bwMode="auto">
            <a:xfrm>
              <a:off x="7479611" y="2066791"/>
              <a:ext cx="865603" cy="649371"/>
            </a:xfrm>
            <a:prstGeom prst="rect">
              <a:avLst/>
            </a:prstGeom>
            <a:noFill/>
          </p:spPr>
        </p:pic>
        <p:sp>
          <p:nvSpPr>
            <p:cNvPr id="11" name="Up Arrow 10"/>
            <p:cNvSpPr/>
            <p:nvPr/>
          </p:nvSpPr>
          <p:spPr>
            <a:xfrm rot="5400000">
              <a:off x="5291752" y="2131518"/>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12" name="Picture 23" descr="C:\Users\david.torres\Pictures\office-128.png"/>
            <p:cNvPicPr>
              <a:picLocks noChangeAspect="1" noChangeArrowheads="1"/>
            </p:cNvPicPr>
            <p:nvPr/>
          </p:nvPicPr>
          <p:blipFill>
            <a:blip r:embed="rId5" cstate="print"/>
            <a:srcRect/>
            <a:stretch>
              <a:fillRect/>
            </a:stretch>
          </p:blipFill>
          <p:spPr bwMode="auto">
            <a:xfrm>
              <a:off x="5948130" y="2311340"/>
              <a:ext cx="603047" cy="452403"/>
            </a:xfrm>
            <a:prstGeom prst="rect">
              <a:avLst/>
            </a:prstGeom>
            <a:noFill/>
          </p:spPr>
        </p:pic>
        <p:pic>
          <p:nvPicPr>
            <p:cNvPr id="13" name="Picture 13" descr="C:\Users\david.torres\Pictures\Camembert-128.png"/>
            <p:cNvPicPr>
              <a:picLocks noChangeAspect="1" noChangeArrowheads="1"/>
            </p:cNvPicPr>
            <p:nvPr/>
          </p:nvPicPr>
          <p:blipFill>
            <a:blip r:embed="rId6" cstate="print"/>
            <a:srcRect/>
            <a:stretch>
              <a:fillRect/>
            </a:stretch>
          </p:blipFill>
          <p:spPr bwMode="auto">
            <a:xfrm>
              <a:off x="6325985" y="2067501"/>
              <a:ext cx="434944" cy="335815"/>
            </a:xfrm>
            <a:prstGeom prst="rect">
              <a:avLst/>
            </a:prstGeom>
            <a:noFill/>
          </p:spPr>
        </p:pic>
        <p:sp>
          <p:nvSpPr>
            <p:cNvPr id="14" name="Up Arrow 13"/>
            <p:cNvSpPr/>
            <p:nvPr/>
          </p:nvSpPr>
          <p:spPr>
            <a:xfrm rot="5400000">
              <a:off x="6880363" y="2146758"/>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17" name="Group 16"/>
          <p:cNvGrpSpPr/>
          <p:nvPr/>
        </p:nvGrpSpPr>
        <p:grpSpPr>
          <a:xfrm>
            <a:off x="7174296" y="2896112"/>
            <a:ext cx="3941025" cy="855530"/>
            <a:chOff x="3091882" y="2945324"/>
            <a:chExt cx="5253332" cy="855530"/>
          </a:xfrm>
        </p:grpSpPr>
        <p:grpSp>
          <p:nvGrpSpPr>
            <p:cNvPr id="18" name="Group 110"/>
            <p:cNvGrpSpPr/>
            <p:nvPr/>
          </p:nvGrpSpPr>
          <p:grpSpPr>
            <a:xfrm>
              <a:off x="3091882" y="3527288"/>
              <a:ext cx="2260895" cy="273566"/>
              <a:chOff x="91440" y="3553767"/>
              <a:chExt cx="1696113" cy="273566"/>
            </a:xfrm>
          </p:grpSpPr>
          <p:sp>
            <p:nvSpPr>
              <p:cNvPr id="26" name="Rectangle 25"/>
              <p:cNvSpPr/>
              <p:nvPr/>
            </p:nvSpPr>
            <p:spPr>
              <a:xfrm>
                <a:off x="91440" y="3553767"/>
                <a:ext cx="1554480" cy="273566"/>
              </a:xfrm>
              <a:prstGeom prst="rect">
                <a:avLst/>
              </a:prstGeom>
              <a:solidFill>
                <a:srgbClr val="009FDA"/>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27" name="TextBox 26"/>
              <p:cNvSpPr txBox="1"/>
              <p:nvPr/>
            </p:nvSpPr>
            <p:spPr>
              <a:xfrm>
                <a:off x="91440" y="3630145"/>
                <a:ext cx="1696113" cy="164140"/>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Human Resources</a:t>
                </a:r>
              </a:p>
            </p:txBody>
          </p:sp>
        </p:grpSp>
        <p:pic>
          <p:nvPicPr>
            <p:cNvPr id="19" name="Picture 21" descr="C:\Users\david.torres\Pictures\monitor-256.png"/>
            <p:cNvPicPr>
              <a:picLocks noChangeAspect="1" noChangeArrowheads="1"/>
            </p:cNvPicPr>
            <p:nvPr/>
          </p:nvPicPr>
          <p:blipFill>
            <a:blip r:embed="rId2" cstate="print"/>
            <a:srcRect/>
            <a:stretch>
              <a:fillRect/>
            </a:stretch>
          </p:blipFill>
          <p:spPr bwMode="auto">
            <a:xfrm>
              <a:off x="4290448" y="2945324"/>
              <a:ext cx="639102" cy="479451"/>
            </a:xfrm>
            <a:prstGeom prst="rect">
              <a:avLst/>
            </a:prstGeom>
            <a:noFill/>
          </p:spPr>
        </p:pic>
        <p:pic>
          <p:nvPicPr>
            <p:cNvPr id="20" name="Picture 15" descr="C:\Users\david.torres\Pictures\People-256.png"/>
            <p:cNvPicPr>
              <a:picLocks noChangeAspect="1" noChangeArrowheads="1"/>
            </p:cNvPicPr>
            <p:nvPr/>
          </p:nvPicPr>
          <p:blipFill>
            <a:blip r:embed="rId3" cstate="print"/>
            <a:srcRect/>
            <a:stretch>
              <a:fillRect/>
            </a:stretch>
          </p:blipFill>
          <p:spPr bwMode="auto">
            <a:xfrm>
              <a:off x="3579433" y="3021521"/>
              <a:ext cx="914162" cy="685800"/>
            </a:xfrm>
            <a:prstGeom prst="rect">
              <a:avLst/>
            </a:prstGeom>
            <a:noFill/>
          </p:spPr>
        </p:pic>
        <p:sp>
          <p:nvSpPr>
            <p:cNvPr id="21" name="Up Arrow 20"/>
            <p:cNvSpPr/>
            <p:nvPr/>
          </p:nvSpPr>
          <p:spPr>
            <a:xfrm rot="5400000">
              <a:off x="5312067" y="3143454"/>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22" name="Picture 5" descr="C:\Users\david.torres\Pictures\Database_Inactive_Hot_256.png"/>
            <p:cNvPicPr>
              <a:picLocks noChangeAspect="1" noChangeArrowheads="1"/>
            </p:cNvPicPr>
            <p:nvPr/>
          </p:nvPicPr>
          <p:blipFill>
            <a:blip r:embed="rId4" cstate="print"/>
            <a:srcRect/>
            <a:stretch>
              <a:fillRect/>
            </a:stretch>
          </p:blipFill>
          <p:spPr bwMode="auto">
            <a:xfrm>
              <a:off x="7479611" y="3023863"/>
              <a:ext cx="865603" cy="649371"/>
            </a:xfrm>
            <a:prstGeom prst="rect">
              <a:avLst/>
            </a:prstGeom>
            <a:noFill/>
          </p:spPr>
        </p:pic>
        <p:pic>
          <p:nvPicPr>
            <p:cNvPr id="23" name="Picture 19" descr="C:\Users\david.torres\Pictures\Excel_64.png"/>
            <p:cNvPicPr>
              <a:picLocks noChangeAspect="1" noChangeArrowheads="1"/>
            </p:cNvPicPr>
            <p:nvPr/>
          </p:nvPicPr>
          <p:blipFill>
            <a:blip r:embed="rId7" cstate="print"/>
            <a:srcRect/>
            <a:stretch>
              <a:fillRect/>
            </a:stretch>
          </p:blipFill>
          <p:spPr bwMode="auto">
            <a:xfrm>
              <a:off x="6056390" y="3376509"/>
              <a:ext cx="331386" cy="248604"/>
            </a:xfrm>
            <a:prstGeom prst="rect">
              <a:avLst/>
            </a:prstGeom>
            <a:noFill/>
          </p:spPr>
        </p:pic>
        <p:pic>
          <p:nvPicPr>
            <p:cNvPr id="24" name="Picture 3" descr="line_chart.png"/>
            <p:cNvPicPr>
              <a:picLocks noChangeAspect="1"/>
            </p:cNvPicPr>
            <p:nvPr/>
          </p:nvPicPr>
          <p:blipFill>
            <a:blip r:embed="rId8" cstate="print"/>
            <a:stretch>
              <a:fillRect/>
            </a:stretch>
          </p:blipFill>
          <p:spPr>
            <a:xfrm>
              <a:off x="6266231" y="3043385"/>
              <a:ext cx="397663" cy="298325"/>
            </a:xfrm>
            <a:prstGeom prst="rect">
              <a:avLst/>
            </a:prstGeom>
          </p:spPr>
        </p:pic>
        <p:sp>
          <p:nvSpPr>
            <p:cNvPr id="25" name="Up Arrow 24"/>
            <p:cNvSpPr/>
            <p:nvPr/>
          </p:nvSpPr>
          <p:spPr>
            <a:xfrm rot="5400000">
              <a:off x="6880363" y="3158694"/>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28" name="Group 27"/>
          <p:cNvGrpSpPr/>
          <p:nvPr/>
        </p:nvGrpSpPr>
        <p:grpSpPr>
          <a:xfrm>
            <a:off x="7174296" y="3880617"/>
            <a:ext cx="3941025" cy="894163"/>
            <a:chOff x="3091882" y="3929828"/>
            <a:chExt cx="5253332" cy="894163"/>
          </a:xfrm>
        </p:grpSpPr>
        <p:grpSp>
          <p:nvGrpSpPr>
            <p:cNvPr id="29" name="Group 107"/>
            <p:cNvGrpSpPr/>
            <p:nvPr/>
          </p:nvGrpSpPr>
          <p:grpSpPr>
            <a:xfrm>
              <a:off x="3091882" y="4550425"/>
              <a:ext cx="2128527" cy="273566"/>
              <a:chOff x="91440" y="4659200"/>
              <a:chExt cx="1596811" cy="273566"/>
            </a:xfrm>
          </p:grpSpPr>
          <p:sp>
            <p:nvSpPr>
              <p:cNvPr id="38" name="Rectangle 37"/>
              <p:cNvSpPr/>
              <p:nvPr/>
            </p:nvSpPr>
            <p:spPr>
              <a:xfrm>
                <a:off x="91440" y="4659200"/>
                <a:ext cx="1554480" cy="273566"/>
              </a:xfrm>
              <a:prstGeom prst="rect">
                <a:avLst/>
              </a:prstGeom>
              <a:solidFill>
                <a:srgbClr val="CF0072"/>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39" name="TextBox 38"/>
              <p:cNvSpPr txBox="1"/>
              <p:nvPr/>
            </p:nvSpPr>
            <p:spPr>
              <a:xfrm>
                <a:off x="91440" y="4702063"/>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Operations</a:t>
                </a:r>
              </a:p>
            </p:txBody>
          </p:sp>
        </p:grpSp>
        <p:pic>
          <p:nvPicPr>
            <p:cNvPr id="30" name="Picture 21" descr="C:\Users\david.torres\Pictures\monitor-256.png"/>
            <p:cNvPicPr>
              <a:picLocks noChangeAspect="1" noChangeArrowheads="1"/>
            </p:cNvPicPr>
            <p:nvPr/>
          </p:nvPicPr>
          <p:blipFill>
            <a:blip r:embed="rId2" cstate="print"/>
            <a:srcRect/>
            <a:stretch>
              <a:fillRect/>
            </a:stretch>
          </p:blipFill>
          <p:spPr bwMode="auto">
            <a:xfrm>
              <a:off x="4290448" y="3929828"/>
              <a:ext cx="639102" cy="479451"/>
            </a:xfrm>
            <a:prstGeom prst="rect">
              <a:avLst/>
            </a:prstGeom>
            <a:noFill/>
          </p:spPr>
        </p:pic>
        <p:pic>
          <p:nvPicPr>
            <p:cNvPr id="31" name="Picture 15" descr="C:\Users\david.torres\Pictures\People-256.png"/>
            <p:cNvPicPr>
              <a:picLocks noChangeAspect="1" noChangeArrowheads="1"/>
            </p:cNvPicPr>
            <p:nvPr/>
          </p:nvPicPr>
          <p:blipFill>
            <a:blip r:embed="rId3" cstate="print"/>
            <a:srcRect/>
            <a:stretch>
              <a:fillRect/>
            </a:stretch>
          </p:blipFill>
          <p:spPr bwMode="auto">
            <a:xfrm>
              <a:off x="3579433" y="4006025"/>
              <a:ext cx="914162" cy="685800"/>
            </a:xfrm>
            <a:prstGeom prst="rect">
              <a:avLst/>
            </a:prstGeom>
            <a:noFill/>
          </p:spPr>
        </p:pic>
        <p:sp>
          <p:nvSpPr>
            <p:cNvPr id="32" name="Up Arrow 31"/>
            <p:cNvSpPr/>
            <p:nvPr/>
          </p:nvSpPr>
          <p:spPr>
            <a:xfrm rot="5400000">
              <a:off x="5308004" y="4191966"/>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33" name="Picture 5" descr="C:\Users\david.torres\Pictures\Database_Inactive_Hot_256.png"/>
            <p:cNvPicPr>
              <a:picLocks noChangeAspect="1" noChangeArrowheads="1"/>
            </p:cNvPicPr>
            <p:nvPr/>
          </p:nvPicPr>
          <p:blipFill>
            <a:blip r:embed="rId4" cstate="print"/>
            <a:srcRect/>
            <a:stretch>
              <a:fillRect/>
            </a:stretch>
          </p:blipFill>
          <p:spPr bwMode="auto">
            <a:xfrm>
              <a:off x="7479611" y="4075423"/>
              <a:ext cx="865603" cy="649371"/>
            </a:xfrm>
            <a:prstGeom prst="rect">
              <a:avLst/>
            </a:prstGeom>
            <a:noFill/>
          </p:spPr>
        </p:pic>
        <p:pic>
          <p:nvPicPr>
            <p:cNvPr id="34" name="Picture 19" descr="C:\Users\david.torres\Pictures\Excel_64.png"/>
            <p:cNvPicPr>
              <a:picLocks noChangeAspect="1" noChangeArrowheads="1"/>
            </p:cNvPicPr>
            <p:nvPr/>
          </p:nvPicPr>
          <p:blipFill>
            <a:blip r:embed="rId7" cstate="print"/>
            <a:srcRect/>
            <a:stretch>
              <a:fillRect/>
            </a:stretch>
          </p:blipFill>
          <p:spPr bwMode="auto">
            <a:xfrm>
              <a:off x="5906061" y="4342725"/>
              <a:ext cx="331386" cy="248604"/>
            </a:xfrm>
            <a:prstGeom prst="rect">
              <a:avLst/>
            </a:prstGeom>
            <a:noFill/>
          </p:spPr>
        </p:pic>
        <p:pic>
          <p:nvPicPr>
            <p:cNvPr id="35" name="Picture 23" descr="C:\Users\david.torres\Pictures\office-128.png"/>
            <p:cNvPicPr>
              <a:picLocks noChangeAspect="1" noChangeArrowheads="1"/>
            </p:cNvPicPr>
            <p:nvPr/>
          </p:nvPicPr>
          <p:blipFill>
            <a:blip r:embed="rId5" cstate="print"/>
            <a:srcRect/>
            <a:stretch>
              <a:fillRect/>
            </a:stretch>
          </p:blipFill>
          <p:spPr bwMode="auto">
            <a:xfrm>
              <a:off x="6171592" y="3978596"/>
              <a:ext cx="603047" cy="452403"/>
            </a:xfrm>
            <a:prstGeom prst="rect">
              <a:avLst/>
            </a:prstGeom>
            <a:noFill/>
          </p:spPr>
        </p:pic>
        <p:pic>
          <p:nvPicPr>
            <p:cNvPr id="36" name="Picture 13" descr="C:\Users\david.torres\Pictures\Camembert-128.png"/>
            <p:cNvPicPr>
              <a:picLocks noChangeAspect="1" noChangeArrowheads="1"/>
            </p:cNvPicPr>
            <p:nvPr/>
          </p:nvPicPr>
          <p:blipFill>
            <a:blip r:embed="rId6" cstate="print"/>
            <a:srcRect/>
            <a:stretch>
              <a:fillRect/>
            </a:stretch>
          </p:blipFill>
          <p:spPr bwMode="auto">
            <a:xfrm>
              <a:off x="6342235" y="4447989"/>
              <a:ext cx="434944" cy="335815"/>
            </a:xfrm>
            <a:prstGeom prst="rect">
              <a:avLst/>
            </a:prstGeom>
            <a:noFill/>
          </p:spPr>
        </p:pic>
        <p:sp>
          <p:nvSpPr>
            <p:cNvPr id="37" name="Up Arrow 36"/>
            <p:cNvSpPr/>
            <p:nvPr/>
          </p:nvSpPr>
          <p:spPr>
            <a:xfrm rot="5400000">
              <a:off x="6880363" y="4207206"/>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40" name="Group 39"/>
          <p:cNvGrpSpPr/>
          <p:nvPr/>
        </p:nvGrpSpPr>
        <p:grpSpPr>
          <a:xfrm>
            <a:off x="7174296" y="4907792"/>
            <a:ext cx="3941025" cy="954628"/>
            <a:chOff x="3091882" y="4957004"/>
            <a:chExt cx="5253332" cy="954628"/>
          </a:xfrm>
        </p:grpSpPr>
        <p:grpSp>
          <p:nvGrpSpPr>
            <p:cNvPr id="41" name="Group 101"/>
            <p:cNvGrpSpPr/>
            <p:nvPr/>
          </p:nvGrpSpPr>
          <p:grpSpPr>
            <a:xfrm>
              <a:off x="3091882" y="5638066"/>
              <a:ext cx="2128527" cy="273566"/>
              <a:chOff x="91440" y="5591819"/>
              <a:chExt cx="1596811" cy="273566"/>
            </a:xfrm>
          </p:grpSpPr>
          <p:sp>
            <p:nvSpPr>
              <p:cNvPr id="49" name="Rectangle 48"/>
              <p:cNvSpPr/>
              <p:nvPr/>
            </p:nvSpPr>
            <p:spPr>
              <a:xfrm>
                <a:off x="91440" y="5591819"/>
                <a:ext cx="1554480" cy="273566"/>
              </a:xfrm>
              <a:prstGeom prst="rect">
                <a:avLst/>
              </a:prstGeom>
              <a:solidFill>
                <a:srgbClr val="FF5800"/>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50" name="TextBox 49"/>
              <p:cNvSpPr txBox="1"/>
              <p:nvPr/>
            </p:nvSpPr>
            <p:spPr>
              <a:xfrm>
                <a:off x="91440" y="5634682"/>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Finance</a:t>
                </a:r>
              </a:p>
            </p:txBody>
          </p:sp>
        </p:grpSp>
        <p:pic>
          <p:nvPicPr>
            <p:cNvPr id="42" name="Picture 21" descr="C:\Users\david.torres\Pictures\monitor-256.png"/>
            <p:cNvPicPr>
              <a:picLocks noChangeAspect="1" noChangeArrowheads="1"/>
            </p:cNvPicPr>
            <p:nvPr/>
          </p:nvPicPr>
          <p:blipFill>
            <a:blip r:embed="rId2" cstate="print"/>
            <a:srcRect/>
            <a:stretch>
              <a:fillRect/>
            </a:stretch>
          </p:blipFill>
          <p:spPr bwMode="auto">
            <a:xfrm>
              <a:off x="4290449" y="4957004"/>
              <a:ext cx="639102" cy="479451"/>
            </a:xfrm>
            <a:prstGeom prst="rect">
              <a:avLst/>
            </a:prstGeom>
            <a:noFill/>
          </p:spPr>
        </p:pic>
        <p:pic>
          <p:nvPicPr>
            <p:cNvPr id="43" name="Picture 15" descr="C:\Users\david.torres\Pictures\People-256.png"/>
            <p:cNvPicPr>
              <a:picLocks noChangeAspect="1" noChangeArrowheads="1"/>
            </p:cNvPicPr>
            <p:nvPr/>
          </p:nvPicPr>
          <p:blipFill>
            <a:blip r:embed="rId3" cstate="print"/>
            <a:srcRect/>
            <a:stretch>
              <a:fillRect/>
            </a:stretch>
          </p:blipFill>
          <p:spPr bwMode="auto">
            <a:xfrm>
              <a:off x="3579434" y="5033201"/>
              <a:ext cx="914162" cy="685800"/>
            </a:xfrm>
            <a:prstGeom prst="rect">
              <a:avLst/>
            </a:prstGeom>
            <a:noFill/>
          </p:spPr>
        </p:pic>
        <p:sp>
          <p:nvSpPr>
            <p:cNvPr id="44" name="Up Arrow 43"/>
            <p:cNvSpPr/>
            <p:nvPr/>
          </p:nvSpPr>
          <p:spPr>
            <a:xfrm rot="5400000">
              <a:off x="5303941" y="5176470"/>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45" name="Picture 5" descr="C:\Users\david.torres\Pictures\Database_Inactive_Hot_256.png"/>
            <p:cNvPicPr>
              <a:picLocks noChangeAspect="1" noChangeArrowheads="1"/>
            </p:cNvPicPr>
            <p:nvPr/>
          </p:nvPicPr>
          <p:blipFill>
            <a:blip r:embed="rId4" cstate="print"/>
            <a:srcRect/>
            <a:stretch>
              <a:fillRect/>
            </a:stretch>
          </p:blipFill>
          <p:spPr bwMode="auto">
            <a:xfrm>
              <a:off x="7479611" y="5053831"/>
              <a:ext cx="865603" cy="649371"/>
            </a:xfrm>
            <a:prstGeom prst="rect">
              <a:avLst/>
            </a:prstGeom>
            <a:noFill/>
          </p:spPr>
        </p:pic>
        <p:pic>
          <p:nvPicPr>
            <p:cNvPr id="46" name="Picture 3" descr="line_chart.png"/>
            <p:cNvPicPr>
              <a:picLocks noChangeAspect="1"/>
            </p:cNvPicPr>
            <p:nvPr/>
          </p:nvPicPr>
          <p:blipFill>
            <a:blip r:embed="rId8" cstate="print"/>
            <a:stretch>
              <a:fillRect/>
            </a:stretch>
          </p:blipFill>
          <p:spPr>
            <a:xfrm>
              <a:off x="6270294" y="5442161"/>
              <a:ext cx="397663" cy="298325"/>
            </a:xfrm>
            <a:prstGeom prst="rect">
              <a:avLst/>
            </a:prstGeom>
          </p:spPr>
        </p:pic>
        <p:pic>
          <p:nvPicPr>
            <p:cNvPr id="47" name="Picture 23" descr="C:\Users\david.torres\Pictures\office-128.png"/>
            <p:cNvPicPr>
              <a:picLocks noChangeAspect="1" noChangeArrowheads="1"/>
            </p:cNvPicPr>
            <p:nvPr/>
          </p:nvPicPr>
          <p:blipFill>
            <a:blip r:embed="rId5" cstate="print"/>
            <a:srcRect/>
            <a:stretch>
              <a:fillRect/>
            </a:stretch>
          </p:blipFill>
          <p:spPr bwMode="auto">
            <a:xfrm>
              <a:off x="5968445" y="5005772"/>
              <a:ext cx="603047" cy="452403"/>
            </a:xfrm>
            <a:prstGeom prst="rect">
              <a:avLst/>
            </a:prstGeom>
            <a:noFill/>
          </p:spPr>
        </p:pic>
        <p:sp>
          <p:nvSpPr>
            <p:cNvPr id="48" name="Up Arrow 47"/>
            <p:cNvSpPr/>
            <p:nvPr/>
          </p:nvSpPr>
          <p:spPr>
            <a:xfrm rot="5400000">
              <a:off x="6880363" y="5191710"/>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sp>
        <p:nvSpPr>
          <p:cNvPr id="2" name="Title 1"/>
          <p:cNvSpPr>
            <a:spLocks noGrp="1"/>
          </p:cNvSpPr>
          <p:nvPr>
            <p:ph type="title"/>
          </p:nvPr>
        </p:nvSpPr>
        <p:spPr>
          <a:xfrm>
            <a:off x="519112" y="228600"/>
            <a:ext cx="11149013" cy="609398"/>
          </a:xfrm>
        </p:spPr>
        <p:txBody>
          <a:bodyPr/>
          <a:lstStyle/>
          <a:p>
            <a:r>
              <a:rPr lang="en-US" b="1" i="1" dirty="0"/>
              <a:t>Silos of Unorganized </a:t>
            </a:r>
            <a:r>
              <a:rPr lang="en-US" b="1" i="1" dirty="0" smtClean="0"/>
              <a:t>BI</a:t>
            </a:r>
            <a:endParaRPr lang="en-US" dirty="0"/>
          </a:p>
        </p:txBody>
      </p:sp>
      <p:sp>
        <p:nvSpPr>
          <p:cNvPr id="3" name="Content Placeholder 2"/>
          <p:cNvSpPr>
            <a:spLocks noGrp="1"/>
          </p:cNvSpPr>
          <p:nvPr>
            <p:ph idx="1"/>
          </p:nvPr>
        </p:nvSpPr>
        <p:spPr>
          <a:xfrm>
            <a:off x="519113" y="1447799"/>
            <a:ext cx="5074864" cy="2314480"/>
          </a:xfrm>
        </p:spPr>
        <p:txBody>
          <a:bodyPr/>
          <a:lstStyle/>
          <a:p>
            <a:pPr fontAlgn="base">
              <a:spcAft>
                <a:spcPct val="0"/>
              </a:spcAft>
              <a:defRPr/>
            </a:pPr>
            <a:r>
              <a:rPr lang="en-US" i="1" dirty="0"/>
              <a:t>Report, scorecards and dashboards were everywhere, end users has to go to many different shares to find their reports</a:t>
            </a:r>
          </a:p>
          <a:p>
            <a:pPr fontAlgn="base">
              <a:spcAft>
                <a:spcPct val="0"/>
              </a:spcAft>
              <a:defRPr/>
            </a:pPr>
            <a:r>
              <a:rPr lang="en-US" i="1" dirty="0"/>
              <a:t>Individual  IT departments were creating most of the reports for business, delivery was </a:t>
            </a:r>
            <a:r>
              <a:rPr lang="en-US" i="1" dirty="0" smtClean="0"/>
              <a:t>slow</a:t>
            </a:r>
            <a:endParaRPr lang="en-US" i="1" dirty="0"/>
          </a:p>
        </p:txBody>
      </p:sp>
    </p:spTree>
    <p:extLst>
      <p:ext uri="{BB962C8B-B14F-4D97-AF65-F5344CB8AC3E}">
        <p14:creationId xmlns:p14="http://schemas.microsoft.com/office/powerpoint/2010/main" val="3967499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2125" y="228600"/>
            <a:ext cx="9022106" cy="498598"/>
          </a:xfrm>
        </p:spPr>
        <p:txBody>
          <a:bodyPr/>
          <a:lstStyle/>
          <a:p>
            <a:r>
              <a:rPr lang="en-US" sz="3200" b="1" i="1" dirty="0" smtClean="0"/>
              <a:t>No single place to explore enterprise data</a:t>
            </a:r>
            <a:endParaRPr lang="en-US" sz="3200" b="1" i="1" dirty="0"/>
          </a:p>
        </p:txBody>
      </p:sp>
      <p:sp>
        <p:nvSpPr>
          <p:cNvPr id="5" name="Date Placeholder 2"/>
          <p:cNvSpPr txBox="1">
            <a:spLocks/>
          </p:cNvSpPr>
          <p:nvPr/>
        </p:nvSpPr>
        <p:spPr bwMode="auto">
          <a:xfrm>
            <a:off x="1022761" y="6421437"/>
            <a:ext cx="21336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900" b="0" kern="1200">
                <a:solidFill>
                  <a:schemeClr val="bg1"/>
                </a:solidFill>
                <a:latin typeface="Segoe UI" pitchFamily="-10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099599B7-6E21-47B8-B220-06DF8B00A7CB}" type="datetime1">
              <a:rPr lang="en-US" smtClean="0">
                <a:solidFill>
                  <a:srgbClr val="FFFFFF"/>
                </a:solidFill>
                <a:effectLst/>
              </a:rPr>
              <a:pPr fontAlgn="auto">
                <a:spcBef>
                  <a:spcPts val="0"/>
                </a:spcBef>
                <a:spcAft>
                  <a:spcPts val="0"/>
                </a:spcAft>
              </a:pPr>
              <a:t>5/17/2011</a:t>
            </a:fld>
            <a:endParaRPr lang="en-US">
              <a:solidFill>
                <a:srgbClr val="FFFFFF"/>
              </a:solidFill>
              <a:effectLst/>
            </a:endParaRPr>
          </a:p>
        </p:txBody>
      </p:sp>
      <p:sp>
        <p:nvSpPr>
          <p:cNvPr id="7" name="Rectangle 6"/>
          <p:cNvSpPr/>
          <p:nvPr/>
        </p:nvSpPr>
        <p:spPr>
          <a:xfrm>
            <a:off x="386529" y="811847"/>
            <a:ext cx="8780119" cy="1754326"/>
          </a:xfrm>
          <a:prstGeom prst="rect">
            <a:avLst/>
          </a:prstGeom>
        </p:spPr>
        <p:txBody>
          <a:bodyPr wrap="square">
            <a:spAutoFit/>
          </a:bodyPr>
          <a:lstStyle/>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No single catalog of all databases at Microsoft</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No single place to manage and grant permissions to all consumers for all servers</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Different consumers (business end users, power users, developers and web service users) had to go to different places and servers to access</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Publishers wanted to publish data without moving it</a:t>
            </a:r>
          </a:p>
        </p:txBody>
      </p:sp>
      <p:sp>
        <p:nvSpPr>
          <p:cNvPr id="8" name="Rounded Rectangle 7"/>
          <p:cNvSpPr>
            <a:spLocks noChangeAspect="1"/>
          </p:cNvSpPr>
          <p:nvPr/>
        </p:nvSpPr>
        <p:spPr>
          <a:xfrm>
            <a:off x="4035663" y="4082669"/>
            <a:ext cx="1908653"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z="1800" spc="-100" dirty="0">
                <a:ln w="18415" cmpd="sng">
                  <a:noFill/>
                  <a:prstDash val="solid"/>
                </a:ln>
                <a:solidFill>
                  <a:srgbClr val="FFFFFF"/>
                </a:solidFill>
                <a:effectLst/>
                <a:cs typeface="Segoe UI" pitchFamily="34" charset="0"/>
              </a:rPr>
              <a:t>Developers</a:t>
            </a:r>
          </a:p>
        </p:txBody>
      </p:sp>
      <p:sp>
        <p:nvSpPr>
          <p:cNvPr id="9" name="Rounded Rectangle 8"/>
          <p:cNvSpPr>
            <a:spLocks noChangeAspect="1"/>
          </p:cNvSpPr>
          <p:nvPr/>
        </p:nvSpPr>
        <p:spPr>
          <a:xfrm>
            <a:off x="4035664" y="2891714"/>
            <a:ext cx="1908652"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z="1800" spc="-100" dirty="0">
                <a:ln w="18415" cmpd="sng">
                  <a:noFill/>
                  <a:prstDash val="solid"/>
                </a:ln>
                <a:solidFill>
                  <a:srgbClr val="FFFFFF"/>
                </a:solidFill>
                <a:effectLst/>
                <a:cs typeface="Segoe UI" pitchFamily="34" charset="0"/>
              </a:rPr>
              <a:t>Business users with Power Pivot</a:t>
            </a:r>
          </a:p>
        </p:txBody>
      </p:sp>
      <p:sp>
        <p:nvSpPr>
          <p:cNvPr id="10" name="Rounded Rectangle 9"/>
          <p:cNvSpPr>
            <a:spLocks noChangeAspect="1"/>
          </p:cNvSpPr>
          <p:nvPr/>
        </p:nvSpPr>
        <p:spPr>
          <a:xfrm>
            <a:off x="4035663" y="5433450"/>
            <a:ext cx="1908653"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pc="-100" dirty="0">
                <a:ln w="18415" cmpd="sng">
                  <a:noFill/>
                  <a:prstDash val="solid"/>
                </a:ln>
                <a:solidFill>
                  <a:srgbClr val="FFFFFF"/>
                </a:solidFill>
                <a:effectLst/>
                <a:cs typeface="Segoe UI" pitchFamily="34" charset="0"/>
              </a:rPr>
              <a:t>Web Services/Applications</a:t>
            </a:r>
          </a:p>
        </p:txBody>
      </p:sp>
      <p:sp>
        <p:nvSpPr>
          <p:cNvPr id="11" name="Flowchart: Magnetic Disk 10"/>
          <p:cNvSpPr/>
          <p:nvPr/>
        </p:nvSpPr>
        <p:spPr bwMode="auto">
          <a:xfrm>
            <a:off x="1147420"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smtClean="0">
              <a:solidFill>
                <a:srgbClr val="FFFFFF"/>
              </a:solidFill>
              <a:effectLst/>
              <a:latin typeface="Arial" charset="0"/>
            </a:endParaRPr>
          </a:p>
        </p:txBody>
      </p:sp>
      <p:sp>
        <p:nvSpPr>
          <p:cNvPr id="12" name="Flowchart: Magnetic Disk 11"/>
          <p:cNvSpPr/>
          <p:nvPr/>
        </p:nvSpPr>
        <p:spPr bwMode="auto">
          <a:xfrm>
            <a:off x="1887862"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3" name="Flowchart: Magnetic Disk 12"/>
          <p:cNvSpPr/>
          <p:nvPr/>
        </p:nvSpPr>
        <p:spPr bwMode="auto">
          <a:xfrm>
            <a:off x="2628305"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4" name="Flowchart: Magnetic Disk 13"/>
          <p:cNvSpPr/>
          <p:nvPr/>
        </p:nvSpPr>
        <p:spPr bwMode="auto">
          <a:xfrm>
            <a:off x="1147420"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5" name="Flowchart: Magnetic Disk 14"/>
          <p:cNvSpPr/>
          <p:nvPr/>
        </p:nvSpPr>
        <p:spPr bwMode="auto">
          <a:xfrm>
            <a:off x="1887862"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6" name="Flowchart: Magnetic Disk 15"/>
          <p:cNvSpPr/>
          <p:nvPr/>
        </p:nvSpPr>
        <p:spPr bwMode="auto">
          <a:xfrm>
            <a:off x="2628305"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7" name="Flowchart: Magnetic Disk 16"/>
          <p:cNvSpPr/>
          <p:nvPr/>
        </p:nvSpPr>
        <p:spPr bwMode="auto">
          <a:xfrm>
            <a:off x="1147420"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8" name="Flowchart: Magnetic Disk 17"/>
          <p:cNvSpPr/>
          <p:nvPr/>
        </p:nvSpPr>
        <p:spPr bwMode="auto">
          <a:xfrm>
            <a:off x="1887862"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9" name="Flowchart: Magnetic Disk 18"/>
          <p:cNvSpPr/>
          <p:nvPr/>
        </p:nvSpPr>
        <p:spPr bwMode="auto">
          <a:xfrm>
            <a:off x="2628305"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20" name="Rectangle 19"/>
          <p:cNvSpPr/>
          <p:nvPr/>
        </p:nvSpPr>
        <p:spPr>
          <a:xfrm>
            <a:off x="1547613" y="3562157"/>
            <a:ext cx="1368195"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EDW Sources</a:t>
            </a:r>
          </a:p>
        </p:txBody>
      </p:sp>
      <p:sp>
        <p:nvSpPr>
          <p:cNvPr id="21" name="Rectangle 20"/>
          <p:cNvSpPr/>
          <p:nvPr/>
        </p:nvSpPr>
        <p:spPr>
          <a:xfrm>
            <a:off x="1404176" y="4713009"/>
            <a:ext cx="1663148"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Other IT Sources</a:t>
            </a:r>
          </a:p>
        </p:txBody>
      </p:sp>
      <p:cxnSp>
        <p:nvCxnSpPr>
          <p:cNvPr id="22" name="Straight Arrow Connector 21"/>
          <p:cNvCxnSpPr>
            <a:endCxn id="9" idx="1"/>
          </p:cNvCxnSpPr>
          <p:nvPr/>
        </p:nvCxnSpPr>
        <p:spPr>
          <a:xfrm>
            <a:off x="3225172" y="3196514"/>
            <a:ext cx="81049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4"/>
            <a:endCxn id="8" idx="1"/>
          </p:cNvCxnSpPr>
          <p:nvPr/>
        </p:nvCxnSpPr>
        <p:spPr>
          <a:xfrm>
            <a:off x="3314105" y="3202013"/>
            <a:ext cx="721558" cy="118545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1"/>
          </p:cNvCxnSpPr>
          <p:nvPr/>
        </p:nvCxnSpPr>
        <p:spPr>
          <a:xfrm>
            <a:off x="3270456" y="3130546"/>
            <a:ext cx="765207" cy="26077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4"/>
            <a:endCxn id="8" idx="1"/>
          </p:cNvCxnSpPr>
          <p:nvPr/>
        </p:nvCxnSpPr>
        <p:spPr>
          <a:xfrm flipV="1">
            <a:off x="3314105" y="4387469"/>
            <a:ext cx="721558" cy="54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4"/>
          </p:cNvCxnSpPr>
          <p:nvPr/>
        </p:nvCxnSpPr>
        <p:spPr>
          <a:xfrm>
            <a:off x="3314105" y="4392968"/>
            <a:ext cx="721558" cy="1468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4"/>
            <a:endCxn id="9" idx="1"/>
          </p:cNvCxnSpPr>
          <p:nvPr/>
        </p:nvCxnSpPr>
        <p:spPr>
          <a:xfrm flipV="1">
            <a:off x="3314105" y="3196514"/>
            <a:ext cx="721559" cy="119645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4"/>
          </p:cNvCxnSpPr>
          <p:nvPr/>
        </p:nvCxnSpPr>
        <p:spPr>
          <a:xfrm flipV="1">
            <a:off x="3314105" y="2989146"/>
            <a:ext cx="721558" cy="264407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4"/>
            <a:endCxn id="8" idx="1"/>
          </p:cNvCxnSpPr>
          <p:nvPr/>
        </p:nvCxnSpPr>
        <p:spPr>
          <a:xfrm flipV="1">
            <a:off x="3314105" y="4387469"/>
            <a:ext cx="721558" cy="124575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4"/>
            <a:endCxn id="10" idx="1"/>
          </p:cNvCxnSpPr>
          <p:nvPr/>
        </p:nvCxnSpPr>
        <p:spPr>
          <a:xfrm>
            <a:off x="3314105" y="5633225"/>
            <a:ext cx="721558" cy="1050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319825" y="5928862"/>
            <a:ext cx="1854417"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SQL Azure Sources</a:t>
            </a:r>
          </a:p>
        </p:txBody>
      </p:sp>
      <p:sp>
        <p:nvSpPr>
          <p:cNvPr id="32" name="Cloud Callout 31"/>
          <p:cNvSpPr/>
          <p:nvPr/>
        </p:nvSpPr>
        <p:spPr>
          <a:xfrm>
            <a:off x="7323972" y="2099002"/>
            <a:ext cx="2330994" cy="1143000"/>
          </a:xfrm>
          <a:prstGeom prst="cloudCallout">
            <a:avLst>
              <a:gd name="adj1" fmla="val -81146"/>
              <a:gd name="adj2" fmla="val 92515"/>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smtClean="0">
                <a:solidFill>
                  <a:srgbClr val="FFFFFF"/>
                </a:solidFill>
                <a:effectLst/>
              </a:rPr>
              <a:t>What kind of data is out there?</a:t>
            </a:r>
            <a:endParaRPr lang="en-US" dirty="0">
              <a:solidFill>
                <a:srgbClr val="FFFFFF"/>
              </a:solidFill>
              <a:effectLst/>
            </a:endParaRPr>
          </a:p>
        </p:txBody>
      </p:sp>
      <p:sp>
        <p:nvSpPr>
          <p:cNvPr id="33" name="Rectangle 32"/>
          <p:cNvSpPr/>
          <p:nvPr/>
        </p:nvSpPr>
        <p:spPr>
          <a:xfrm>
            <a:off x="6259566" y="4783438"/>
            <a:ext cx="1023037" cy="327782"/>
          </a:xfrm>
          <a:prstGeom prst="rect">
            <a:avLst/>
          </a:prstGeom>
        </p:spPr>
        <p:txBody>
          <a:bodyPr wrap="none">
            <a:spAutoFit/>
          </a:bodyPr>
          <a:lstStyle/>
          <a:p>
            <a:pPr algn="ctr" defTabSz="914363" eaLnBrk="1" hangingPunct="1">
              <a:lnSpc>
                <a:spcPct val="85000"/>
              </a:lnSpc>
              <a:spcBef>
                <a:spcPts val="1200"/>
              </a:spcBef>
              <a:defRPr/>
            </a:pPr>
            <a:r>
              <a:rPr lang="en-US" sz="1800" spc="-100" dirty="0">
                <a:ln w="18415" cmpd="sng">
                  <a:noFill/>
                  <a:prstDash val="solid"/>
                </a:ln>
                <a:solidFill>
                  <a:srgbClr val="FFFFFF"/>
                </a:solidFill>
                <a:effectLst/>
                <a:latin typeface="Segoe"/>
                <a:cs typeface="Segoe UI" pitchFamily="34" charset="0"/>
              </a:rPr>
              <a:t>End users</a:t>
            </a:r>
          </a:p>
        </p:txBody>
      </p:sp>
      <p:sp>
        <p:nvSpPr>
          <p:cNvPr id="34" name="Cloud Callout 33"/>
          <p:cNvSpPr/>
          <p:nvPr/>
        </p:nvSpPr>
        <p:spPr>
          <a:xfrm>
            <a:off x="7219335" y="5395461"/>
            <a:ext cx="2438400" cy="1208537"/>
          </a:xfrm>
          <a:prstGeom prst="cloudCallout">
            <a:avLst>
              <a:gd name="adj1" fmla="val -36540"/>
              <a:gd name="adj2" fmla="val -146244"/>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smtClean="0">
                <a:solidFill>
                  <a:srgbClr val="FFFFFF"/>
                </a:solidFill>
                <a:effectLst/>
              </a:rPr>
              <a:t>Can I access the data from Excel, SQL, SSRS, or…?</a:t>
            </a:r>
            <a:endParaRPr lang="en-US" dirty="0">
              <a:solidFill>
                <a:srgbClr val="FFFFFF"/>
              </a:solidFill>
              <a:effectLst/>
            </a:endParaRPr>
          </a:p>
        </p:txBody>
      </p:sp>
      <p:sp>
        <p:nvSpPr>
          <p:cNvPr id="35" name="Cloud Callout 34"/>
          <p:cNvSpPr/>
          <p:nvPr/>
        </p:nvSpPr>
        <p:spPr>
          <a:xfrm>
            <a:off x="7540036" y="3562354"/>
            <a:ext cx="2133600" cy="1319931"/>
          </a:xfrm>
          <a:prstGeom prst="cloudCallout">
            <a:avLst>
              <a:gd name="adj1" fmla="val -70272"/>
              <a:gd name="adj2" fmla="val 9029"/>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srgbClr val="FFFFFF"/>
                </a:solidFill>
                <a:effectLst/>
              </a:rPr>
              <a:t>Can I </a:t>
            </a:r>
            <a:r>
              <a:rPr lang="en-US" dirty="0" smtClean="0">
                <a:solidFill>
                  <a:srgbClr val="FFFFFF"/>
                </a:solidFill>
                <a:effectLst/>
              </a:rPr>
              <a:t>see </a:t>
            </a:r>
            <a:r>
              <a:rPr lang="en-US" dirty="0">
                <a:solidFill>
                  <a:srgbClr val="FFFFFF"/>
                </a:solidFill>
                <a:effectLst/>
              </a:rPr>
              <a:t>the data before requesting access?</a:t>
            </a:r>
          </a:p>
        </p:txBody>
      </p:sp>
      <p:pic>
        <p:nvPicPr>
          <p:cNvPr id="36" name="Picture 15" descr="C:\Users\david.torres\Pictures\People-256.png"/>
          <p:cNvPicPr>
            <a:picLocks noChangeAspect="1" noChangeArrowheads="1"/>
          </p:cNvPicPr>
          <p:nvPr/>
        </p:nvPicPr>
        <p:blipFill>
          <a:blip r:embed="rId4" cstate="print"/>
          <a:srcRect/>
          <a:stretch>
            <a:fillRect/>
          </a:stretch>
        </p:blipFill>
        <p:spPr bwMode="auto">
          <a:xfrm>
            <a:off x="6128161" y="3798887"/>
            <a:ext cx="1066800" cy="1066800"/>
          </a:xfrm>
          <a:prstGeom prst="rect">
            <a:avLst/>
          </a:prstGeom>
          <a:noFill/>
        </p:spPr>
      </p:pic>
      <p:sp>
        <p:nvSpPr>
          <p:cNvPr id="37" name="Rectangle 36"/>
          <p:cNvSpPr/>
          <p:nvPr/>
        </p:nvSpPr>
        <p:spPr>
          <a:xfrm>
            <a:off x="6585361" y="3366512"/>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38" name="Rectangle 37"/>
          <p:cNvSpPr/>
          <p:nvPr/>
        </p:nvSpPr>
        <p:spPr>
          <a:xfrm>
            <a:off x="7087469" y="3798887"/>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39" name="Rectangle 38"/>
          <p:cNvSpPr/>
          <p:nvPr/>
        </p:nvSpPr>
        <p:spPr>
          <a:xfrm>
            <a:off x="7239869" y="4585712"/>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324313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Business Challenge was to… </a:t>
            </a:r>
            <a:endParaRPr lang="en-US" dirty="0"/>
          </a:p>
        </p:txBody>
      </p:sp>
      <p:sp>
        <p:nvSpPr>
          <p:cNvPr id="3" name="Text Placeholder 2"/>
          <p:cNvSpPr>
            <a:spLocks noGrp="1"/>
          </p:cNvSpPr>
          <p:nvPr>
            <p:ph type="body" sz="quarter" idx="10"/>
          </p:nvPr>
        </p:nvSpPr>
        <p:spPr/>
        <p:txBody>
          <a:bodyPr/>
          <a:lstStyle/>
          <a:p>
            <a:r>
              <a:rPr lang="en-US" smtClean="0"/>
              <a:t>Create EDW</a:t>
            </a:r>
          </a:p>
          <a:p>
            <a:r>
              <a:rPr lang="en-US" smtClean="0"/>
              <a:t>Enable business power users to create their own reports?</a:t>
            </a:r>
          </a:p>
          <a:p>
            <a:pPr lvl="2"/>
            <a:r>
              <a:rPr lang="en-US" smtClean="0"/>
              <a:t>Create a self-service BI environment</a:t>
            </a:r>
          </a:p>
          <a:p>
            <a:pPr lvl="2"/>
            <a:r>
              <a:rPr lang="en-US" smtClean="0"/>
              <a:t>Enable data as a service from EDW </a:t>
            </a:r>
          </a:p>
          <a:p>
            <a:pPr lvl="2"/>
            <a:r>
              <a:rPr lang="en-US" smtClean="0"/>
              <a:t>Benefit from Elasticity of the cloud</a:t>
            </a:r>
          </a:p>
          <a:p>
            <a:endParaRPr lang="en-US" dirty="0"/>
          </a:p>
        </p:txBody>
      </p:sp>
    </p:spTree>
    <p:extLst>
      <p:ext uri="{BB962C8B-B14F-4D97-AF65-F5344CB8AC3E}">
        <p14:creationId xmlns:p14="http://schemas.microsoft.com/office/powerpoint/2010/main" val="21417501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Challenges Facing Enterprise IT</a:t>
            </a:r>
            <a:endParaRPr lang="en-US" dirty="0"/>
          </a:p>
        </p:txBody>
      </p:sp>
      <p:sp>
        <p:nvSpPr>
          <p:cNvPr id="22534" name="Content Placeholder 2"/>
          <p:cNvSpPr txBox="1">
            <a:spLocks/>
          </p:cNvSpPr>
          <p:nvPr/>
        </p:nvSpPr>
        <p:spPr bwMode="auto">
          <a:xfrm>
            <a:off x="6140214" y="1219200"/>
            <a:ext cx="5688118" cy="5105400"/>
          </a:xfrm>
          <a:prstGeom prst="rect">
            <a:avLst/>
          </a:prstGeom>
          <a:extLst/>
        </p:spPr>
        <p:txBody>
          <a:bodyPr/>
          <a:lstStyle>
            <a:lvl1pPr marL="457200" indent="-457200" eaLnBrk="0" hangingPunct="0">
              <a:defRPr>
                <a:solidFill>
                  <a:schemeClr val="tx1"/>
                </a:solidFill>
                <a:latin typeface="Arial" charset="0"/>
                <a:cs typeface="Arial" charset="0"/>
              </a:defRPr>
            </a:lvl1pPr>
            <a:lvl2pPr marL="842963" indent="-384175"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20000"/>
              </a:spcBef>
              <a:spcAft>
                <a:spcPct val="0"/>
              </a:spcAft>
              <a:buClr>
                <a:srgbClr val="000000"/>
              </a:buClr>
              <a:buSzPct val="85000"/>
            </a:pPr>
            <a:endParaRPr lang="en-US" sz="1600" b="1" dirty="0" smtClean="0">
              <a:solidFill>
                <a:srgbClr val="006600"/>
              </a:solidFill>
              <a:latin typeface="Segoe UI" pitchFamily="34" charset="0"/>
            </a:endParaRPr>
          </a:p>
        </p:txBody>
      </p:sp>
      <p:sp>
        <p:nvSpPr>
          <p:cNvPr id="8" name="Rectangle 7"/>
          <p:cNvSpPr/>
          <p:nvPr/>
        </p:nvSpPr>
        <p:spPr bwMode="auto">
          <a:xfrm>
            <a:off x="1041411" y="1087453"/>
            <a:ext cx="9367284" cy="1221383"/>
          </a:xfrm>
          <a:prstGeom prst="rect">
            <a:avLst/>
          </a:prstGeom>
          <a:solidFill>
            <a:srgbClr val="000000">
              <a:alpha val="41000"/>
            </a:srgbClr>
          </a:solidFill>
          <a:ln w="12700">
            <a:solidFill>
              <a:schemeClr val="bg2">
                <a:alpha val="49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6" tIns="304721" rIns="91416" bIns="45709" numCol="1" rtlCol="0" anchor="ctr" anchorCtr="0" compatLnSpc="1">
            <a:prstTxWarp prst="textNoShape">
              <a:avLst/>
            </a:prstTxWarp>
          </a:bodyPr>
          <a:lstStyle/>
          <a:p>
            <a:pPr algn="ctr" defTabSz="914363" fontAlgn="base">
              <a:lnSpc>
                <a:spcPct val="80000"/>
              </a:lnSpc>
              <a:spcBef>
                <a:spcPct val="0"/>
              </a:spcBef>
              <a:spcAft>
                <a:spcPct val="0"/>
              </a:spcAft>
              <a:buClr>
                <a:srgbClr val="FFFF99"/>
              </a:buClr>
              <a:buSzPct val="120000"/>
              <a:defRPr/>
            </a:pPr>
            <a:endParaRPr lang="en-US" altLang="zh-CN" sz="5400" spc="-125" dirty="0">
              <a:ln w="18415" cmpd="sng">
                <a:noFill/>
                <a:prstDash val="solid"/>
              </a:ln>
              <a:solidFill>
                <a:srgbClr val="000000"/>
              </a:solidFill>
              <a:effectLst>
                <a:glow rad="101600">
                  <a:srgbClr val="CCECFF"/>
                </a:glow>
              </a:effectLst>
              <a:latin typeface="Segoe"/>
            </a:endParaRPr>
          </a:p>
        </p:txBody>
      </p:sp>
      <p:sp>
        <p:nvSpPr>
          <p:cNvPr id="9" name="Rectangle 8"/>
          <p:cNvSpPr/>
          <p:nvPr/>
        </p:nvSpPr>
        <p:spPr bwMode="auto">
          <a:xfrm>
            <a:off x="1041411" y="2555653"/>
            <a:ext cx="9367284" cy="1221383"/>
          </a:xfrm>
          <a:prstGeom prst="rect">
            <a:avLst/>
          </a:prstGeom>
          <a:solidFill>
            <a:srgbClr val="000000">
              <a:alpha val="41000"/>
            </a:srgbClr>
          </a:solidFill>
          <a:ln w="12700">
            <a:solidFill>
              <a:schemeClr val="bg2">
                <a:alpha val="49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6" tIns="304721" rIns="91416" bIns="45709" numCol="1" rtlCol="0" anchor="ctr" anchorCtr="0" compatLnSpc="1">
            <a:prstTxWarp prst="textNoShape">
              <a:avLst/>
            </a:prstTxWarp>
          </a:bodyPr>
          <a:lstStyle/>
          <a:p>
            <a:pPr algn="ctr" defTabSz="914363" fontAlgn="base">
              <a:lnSpc>
                <a:spcPct val="80000"/>
              </a:lnSpc>
              <a:spcBef>
                <a:spcPct val="0"/>
              </a:spcBef>
              <a:spcAft>
                <a:spcPct val="0"/>
              </a:spcAft>
              <a:buClr>
                <a:srgbClr val="FFFF99"/>
              </a:buClr>
              <a:buSzPct val="120000"/>
              <a:defRPr/>
            </a:pPr>
            <a:endParaRPr lang="en-US" altLang="zh-CN" sz="5400" spc="-125" dirty="0">
              <a:ln w="18415" cmpd="sng">
                <a:noFill/>
                <a:prstDash val="solid"/>
              </a:ln>
              <a:solidFill>
                <a:srgbClr val="000000"/>
              </a:solidFill>
              <a:effectLst>
                <a:glow rad="101600">
                  <a:srgbClr val="CCECFF"/>
                </a:glow>
              </a:effectLst>
              <a:latin typeface="Segoe"/>
            </a:endParaRPr>
          </a:p>
        </p:txBody>
      </p:sp>
      <p:sp>
        <p:nvSpPr>
          <p:cNvPr id="10" name="Rectangle 9"/>
          <p:cNvSpPr/>
          <p:nvPr/>
        </p:nvSpPr>
        <p:spPr bwMode="auto">
          <a:xfrm>
            <a:off x="1041411" y="4006233"/>
            <a:ext cx="9367284" cy="1221383"/>
          </a:xfrm>
          <a:prstGeom prst="rect">
            <a:avLst/>
          </a:prstGeom>
          <a:solidFill>
            <a:srgbClr val="000000">
              <a:alpha val="41000"/>
            </a:srgbClr>
          </a:solidFill>
          <a:ln w="12700">
            <a:solidFill>
              <a:schemeClr val="bg2">
                <a:alpha val="49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6" tIns="304721" rIns="91416" bIns="45709" numCol="1" rtlCol="0" anchor="ctr" anchorCtr="0" compatLnSpc="1">
            <a:prstTxWarp prst="textNoShape">
              <a:avLst/>
            </a:prstTxWarp>
          </a:bodyPr>
          <a:lstStyle/>
          <a:p>
            <a:pPr algn="ctr" defTabSz="914363" fontAlgn="base">
              <a:lnSpc>
                <a:spcPct val="80000"/>
              </a:lnSpc>
              <a:spcBef>
                <a:spcPct val="0"/>
              </a:spcBef>
              <a:spcAft>
                <a:spcPct val="0"/>
              </a:spcAft>
              <a:buClr>
                <a:srgbClr val="FFFF99"/>
              </a:buClr>
              <a:buSzPct val="120000"/>
              <a:defRPr/>
            </a:pPr>
            <a:endParaRPr lang="en-US" altLang="zh-CN" sz="5400" spc="-125" dirty="0">
              <a:ln w="18415" cmpd="sng">
                <a:noFill/>
                <a:prstDash val="solid"/>
              </a:ln>
              <a:solidFill>
                <a:srgbClr val="000000"/>
              </a:solidFill>
              <a:effectLst>
                <a:glow rad="101600">
                  <a:srgbClr val="CCECFF"/>
                </a:glow>
              </a:effectLst>
              <a:latin typeface="Segoe"/>
            </a:endParaRPr>
          </a:p>
        </p:txBody>
      </p:sp>
      <p:sp>
        <p:nvSpPr>
          <p:cNvPr id="12" name="Content Placeholder 11"/>
          <p:cNvSpPr txBox="1">
            <a:spLocks/>
          </p:cNvSpPr>
          <p:nvPr/>
        </p:nvSpPr>
        <p:spPr>
          <a:xfrm>
            <a:off x="3128289" y="1542270"/>
            <a:ext cx="6729412" cy="30777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fontAlgn="base" hangingPunct="0">
              <a:lnSpc>
                <a:spcPct val="100000"/>
              </a:lnSpc>
              <a:spcBef>
                <a:spcPts val="0"/>
              </a:spcBef>
              <a:spcAft>
                <a:spcPts val="900"/>
              </a:spcAft>
              <a:buClr>
                <a:schemeClr val="bg1"/>
              </a:buClr>
              <a:buSzPct val="85000"/>
              <a:buFontTx/>
              <a:buNone/>
              <a:defRPr/>
            </a:pPr>
            <a:r>
              <a:rPr lang="en-US" sz="2000" spc="-30" smtClean="0">
                <a:ln w="3175">
                  <a:solidFill>
                    <a:schemeClr val="bg1">
                      <a:alpha val="0"/>
                    </a:schemeClr>
                  </a:solidFill>
                </a:ln>
                <a:solidFill>
                  <a:schemeClr val="tx1"/>
                </a:solidFill>
                <a:latin typeface="Segoe" pitchFamily="34" charset="0"/>
              </a:rPr>
              <a:t>Provisioning, deploying and managing servers at scale</a:t>
            </a:r>
            <a:endParaRPr lang="en-US" sz="2000" spc="-30" dirty="0">
              <a:ln w="3175">
                <a:solidFill>
                  <a:schemeClr val="bg1">
                    <a:alpha val="0"/>
                  </a:schemeClr>
                </a:solidFill>
              </a:ln>
              <a:solidFill>
                <a:schemeClr val="tx1"/>
              </a:solidFill>
              <a:latin typeface="Segoe" pitchFamily="34" charset="0"/>
            </a:endParaRPr>
          </a:p>
        </p:txBody>
      </p:sp>
      <p:sp>
        <p:nvSpPr>
          <p:cNvPr id="13" name="Content Placeholder 11"/>
          <p:cNvSpPr txBox="1">
            <a:spLocks/>
          </p:cNvSpPr>
          <p:nvPr/>
        </p:nvSpPr>
        <p:spPr bwMode="auto">
          <a:xfrm>
            <a:off x="3128289" y="2839754"/>
            <a:ext cx="6898142" cy="61555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indent="0" defTabSz="914363" eaLnBrk="0" fontAlgn="base" hangingPunct="0">
              <a:lnSpc>
                <a:spcPct val="100000"/>
              </a:lnSpc>
              <a:spcBef>
                <a:spcPts val="0"/>
              </a:spcBef>
              <a:spcAft>
                <a:spcPts val="900"/>
              </a:spcAft>
              <a:buClr>
                <a:schemeClr val="bg1"/>
              </a:buClr>
              <a:buSzPct val="85000"/>
              <a:buFontTx/>
              <a:buNone/>
              <a:defRPr sz="2400" spc="-30">
                <a:ln w="3175">
                  <a:solidFill>
                    <a:schemeClr val="bg1">
                      <a:alpha val="0"/>
                    </a:schemeClr>
                  </a:solidFill>
                </a:ln>
                <a:effectLst/>
                <a:latin typeface="Segoe UI Light" pitchFamily="34" charset="0"/>
              </a:defRPr>
            </a:lvl1pPr>
            <a:lvl2pPr marL="746125" indent="-346075" defTabSz="914363">
              <a:lnSpc>
                <a:spcPct val="90000"/>
              </a:lnSpc>
              <a:spcBef>
                <a:spcPct val="20000"/>
              </a:spcBef>
              <a:buSzPct val="90000"/>
              <a:buFontTx/>
              <a:buBlip>
                <a:blip r:embed="rId4"/>
              </a:buBlip>
              <a:defRPr sz="2800">
                <a:gradFill>
                  <a:gsLst>
                    <a:gs pos="0">
                      <a:schemeClr val="tx1"/>
                    </a:gs>
                    <a:gs pos="86000">
                      <a:schemeClr val="tx1"/>
                    </a:gs>
                  </a:gsLst>
                  <a:lin ang="5400000" scaled="0"/>
                </a:gradFill>
                <a:effectLst>
                  <a:outerShdw blurRad="63500" algn="ctr" rotWithShape="0">
                    <a:schemeClr val="tx1">
                      <a:alpha val="50000"/>
                    </a:schemeClr>
                  </a:outerShdw>
                </a:effectLst>
              </a:defRPr>
            </a:lvl2pPr>
            <a:lvl3pPr marL="1082675" indent="-336550" defTabSz="914363">
              <a:lnSpc>
                <a:spcPct val="90000"/>
              </a:lnSpc>
              <a:spcBef>
                <a:spcPct val="20000"/>
              </a:spcBef>
              <a:buSzPct val="90000"/>
              <a:buFontTx/>
              <a:buBlip>
                <a:blip r:embed="rId4"/>
              </a:buBlip>
              <a:defRPr sz="2400">
                <a:gradFill>
                  <a:gsLst>
                    <a:gs pos="0">
                      <a:schemeClr val="tx1"/>
                    </a:gs>
                    <a:gs pos="86000">
                      <a:schemeClr val="tx1"/>
                    </a:gs>
                  </a:gsLst>
                  <a:lin ang="5400000" scaled="0"/>
                </a:gradFill>
                <a:effectLst>
                  <a:outerShdw blurRad="63500" algn="ctr" rotWithShape="0">
                    <a:schemeClr val="tx1">
                      <a:alpha val="50000"/>
                    </a:schemeClr>
                  </a:outerShdw>
                </a:effectLst>
              </a:defRPr>
            </a:lvl3pPr>
            <a:lvl4pPr marL="1374775" indent="-292100" defTabSz="914363">
              <a:lnSpc>
                <a:spcPct val="90000"/>
              </a:lnSpc>
              <a:spcBef>
                <a:spcPct val="20000"/>
              </a:spcBef>
              <a:buSzPct val="90000"/>
              <a:buFontTx/>
              <a:buBlip>
                <a:blip r:embed="rId4"/>
              </a:buBlip>
              <a:defRPr sz="2000">
                <a:gradFill>
                  <a:gsLst>
                    <a:gs pos="0">
                      <a:schemeClr val="tx1"/>
                    </a:gs>
                    <a:gs pos="86000">
                      <a:schemeClr val="tx1"/>
                    </a:gs>
                  </a:gsLst>
                  <a:lin ang="5400000" scaled="0"/>
                </a:gradFill>
                <a:effectLst>
                  <a:outerShdw blurRad="63500" algn="ctr" rotWithShape="0">
                    <a:schemeClr val="tx1">
                      <a:alpha val="50000"/>
                    </a:schemeClr>
                  </a:outerShdw>
                </a:effectLst>
              </a:defRPr>
            </a:lvl4pPr>
            <a:lvl5pPr marL="1660525" indent="-285750" defTabSz="914363">
              <a:lnSpc>
                <a:spcPct val="90000"/>
              </a:lnSpc>
              <a:spcBef>
                <a:spcPct val="20000"/>
              </a:spcBef>
              <a:buSzPct val="90000"/>
              <a:buFontTx/>
              <a:buBlip>
                <a:blip r:embed="rId4"/>
              </a:buBlip>
              <a:defRPr sz="2000">
                <a:gradFill>
                  <a:gsLst>
                    <a:gs pos="0">
                      <a:schemeClr val="tx1"/>
                    </a:gs>
                    <a:gs pos="86000">
                      <a:schemeClr val="tx1"/>
                    </a:gs>
                  </a:gsLst>
                  <a:lin ang="5400000" scaled="0"/>
                </a:gradFill>
                <a:effectLst>
                  <a:outerShdw blurRad="63500" algn="ctr" rotWithShape="0">
                    <a:schemeClr val="tx1">
                      <a:alpha val="50000"/>
                    </a:schemeClr>
                  </a:outerShdw>
                </a:effectLst>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sz="2000" dirty="0">
                <a:latin typeface="Segoe" pitchFamily="34" charset="0"/>
              </a:rPr>
              <a:t>Enabling faster and more efficient development of applications with existing knowledge and toolsets</a:t>
            </a:r>
          </a:p>
        </p:txBody>
      </p:sp>
      <p:sp>
        <p:nvSpPr>
          <p:cNvPr id="14" name="Content Placeholder 11"/>
          <p:cNvSpPr txBox="1">
            <a:spLocks/>
          </p:cNvSpPr>
          <p:nvPr/>
        </p:nvSpPr>
        <p:spPr bwMode="auto">
          <a:xfrm>
            <a:off x="3128289" y="4449084"/>
            <a:ext cx="6887004"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914363" eaLnBrk="0" hangingPunct="0">
              <a:spcAft>
                <a:spcPts val="900"/>
              </a:spcAft>
              <a:buClr>
                <a:srgbClr val="000000"/>
              </a:buClr>
              <a:buSzPct val="85000"/>
              <a:defRPr/>
            </a:pPr>
            <a:r>
              <a:rPr lang="en-US" sz="2000" spc="-30" dirty="0">
                <a:ln w="3175">
                  <a:solidFill>
                    <a:schemeClr val="bg1">
                      <a:alpha val="0"/>
                    </a:schemeClr>
                  </a:solidFill>
                </a:ln>
                <a:latin typeface="Segoe" pitchFamily="34" charset="0"/>
              </a:rPr>
              <a:t>Infrastructure costs grow as a percentage of total IT spend</a:t>
            </a:r>
          </a:p>
        </p:txBody>
      </p:sp>
      <p:pic>
        <p:nvPicPr>
          <p:cNvPr id="15" name="Picture 3" descr="C:\Users\adi4\Pictures\DVD_ART35\Artwork_Imagery\Shapes\Arrows\Straight\four arrows.png"/>
          <p:cNvPicPr>
            <a:picLocks noChangeAspect="1" noChangeArrowheads="1"/>
          </p:cNvPicPr>
          <p:nvPr/>
        </p:nvPicPr>
        <p:blipFill>
          <a:blip r:embed="rId5"/>
          <a:srcRect/>
          <a:stretch>
            <a:fillRect/>
          </a:stretch>
        </p:blipFill>
        <p:spPr bwMode="auto">
          <a:xfrm>
            <a:off x="1422594" y="1728263"/>
            <a:ext cx="1451176" cy="580572"/>
          </a:xfrm>
          <a:prstGeom prst="rect">
            <a:avLst/>
          </a:prstGeom>
          <a:noFill/>
        </p:spPr>
      </p:pic>
      <p:pic>
        <p:nvPicPr>
          <p:cNvPr id="16" name="Picture 15" descr="electricity.png"/>
          <p:cNvPicPr>
            <a:picLocks noChangeAspect="1"/>
          </p:cNvPicPr>
          <p:nvPr/>
        </p:nvPicPr>
        <p:blipFill>
          <a:blip r:embed="rId6" cstate="print"/>
          <a:stretch>
            <a:fillRect/>
          </a:stretch>
        </p:blipFill>
        <p:spPr>
          <a:xfrm>
            <a:off x="1561999" y="1148339"/>
            <a:ext cx="1200521" cy="1097578"/>
          </a:xfrm>
          <a:prstGeom prst="rect">
            <a:avLst/>
          </a:prstGeom>
        </p:spPr>
      </p:pic>
      <p:pic>
        <p:nvPicPr>
          <p:cNvPr id="17" name="Picture 17" descr="C:\Users\eulee\AppData\Local\Microsoft\Windows\Temporary Internet Files\Content.IE5\SC5I6Z5Y\MPj04340880000[1].jpg"/>
          <p:cNvPicPr>
            <a:picLocks noChangeAspect="1" noChangeArrowheads="1"/>
          </p:cNvPicPr>
          <p:nvPr/>
        </p:nvPicPr>
        <p:blipFill>
          <a:blip r:embed="rId7" cstate="print"/>
          <a:srcRect/>
          <a:stretch>
            <a:fillRect/>
          </a:stretch>
        </p:blipFill>
        <p:spPr bwMode="auto">
          <a:xfrm>
            <a:off x="1562000" y="4102790"/>
            <a:ext cx="1176289" cy="1055134"/>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4651" y="2653930"/>
            <a:ext cx="1193636" cy="1015070"/>
          </a:xfrm>
          <a:prstGeom prst="rect">
            <a:avLst/>
          </a:prstGeom>
          <a:noFill/>
          <a:ln>
            <a:solidFill>
              <a:srgbClr val="FFFFFF">
                <a:alpha val="0"/>
              </a:srgb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693361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We Are Getting More Choices</a:t>
            </a:r>
            <a:endParaRPr lang="en-US" dirty="0"/>
          </a:p>
        </p:txBody>
      </p:sp>
      <p:sp>
        <p:nvSpPr>
          <p:cNvPr id="55" name="Rounded Rectangle 54"/>
          <p:cNvSpPr/>
          <p:nvPr/>
        </p:nvSpPr>
        <p:spPr>
          <a:xfrm>
            <a:off x="960541" y="5693011"/>
            <a:ext cx="10298420" cy="576072"/>
          </a:xfrm>
          <a:prstGeom prst="roundRect">
            <a:avLst>
              <a:gd name="adj" fmla="val 46503"/>
            </a:avLst>
          </a:prstGeom>
          <a:gradFill>
            <a:gsLst>
              <a:gs pos="0">
                <a:srgbClr val="8488C4"/>
              </a:gs>
              <a:gs pos="53000">
                <a:srgbClr val="D4DEFF"/>
              </a:gs>
              <a:gs pos="83000">
                <a:srgbClr val="D4DEFF"/>
              </a:gs>
              <a:gs pos="100000">
                <a:srgbClr val="96AB94"/>
              </a:gs>
            </a:gsLst>
            <a:lin ang="16200000" scaled="0"/>
          </a:gradFill>
          <a:ln w="25400" cap="flat" cmpd="sng" algn="ctr">
            <a:solidFill>
              <a:schemeClr val="tx2">
                <a:lumMod val="75000"/>
              </a:schemeClr>
            </a:solidFill>
            <a:prstDash val="dot"/>
            <a:round/>
            <a:headEnd type="none" w="med" len="med"/>
            <a:tailEnd type="none" w="med" len="med"/>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FEFEF"/>
              </a:solidFill>
            </a:endParaRPr>
          </a:p>
        </p:txBody>
      </p:sp>
      <p:sp>
        <p:nvSpPr>
          <p:cNvPr id="56" name="Rounded Rectangle 55"/>
          <p:cNvSpPr/>
          <p:nvPr/>
        </p:nvSpPr>
        <p:spPr>
          <a:xfrm>
            <a:off x="6980805" y="1388846"/>
            <a:ext cx="3335528" cy="4141234"/>
          </a:xfrm>
          <a:prstGeom prst="roundRect">
            <a:avLst/>
          </a:prstGeom>
          <a:noFill/>
          <a:ln w="25400" cap="flat" cmpd="sng" algn="ctr">
            <a:solidFill>
              <a:schemeClr val="bg2">
                <a:lumMod val="60000"/>
                <a:lumOff val="40000"/>
              </a:schemeClr>
            </a:solid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FEFEF"/>
              </a:solidFill>
            </a:endParaRPr>
          </a:p>
        </p:txBody>
      </p:sp>
      <p:sp>
        <p:nvSpPr>
          <p:cNvPr id="57" name="Rounded Rectangle 56"/>
          <p:cNvSpPr/>
          <p:nvPr/>
        </p:nvSpPr>
        <p:spPr>
          <a:xfrm>
            <a:off x="1017511" y="1388852"/>
            <a:ext cx="3335528" cy="4141235"/>
          </a:xfrm>
          <a:prstGeom prst="roundRect">
            <a:avLst/>
          </a:prstGeom>
          <a:noFill/>
          <a:ln w="25400" cap="flat" cmpd="sng" algn="ctr">
            <a:solidFill>
              <a:schemeClr val="bg2">
                <a:lumMod val="60000"/>
                <a:lumOff val="40000"/>
              </a:schemeClr>
            </a:solid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FEFEF"/>
              </a:solidFill>
            </a:endParaRPr>
          </a:p>
        </p:txBody>
      </p:sp>
      <p:pic>
        <p:nvPicPr>
          <p:cNvPr id="58" name="server cloud chart.png" descr="/Users/vml/Desktop/server cloud chart.png"/>
          <p:cNvPicPr>
            <a:picLocks noChangeAspect="1"/>
          </p:cNvPicPr>
          <p:nvPr/>
        </p:nvPicPr>
        <p:blipFill>
          <a:blip r:embed="rId3" r:link="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5009" y="1763163"/>
            <a:ext cx="10241124" cy="3853464"/>
          </a:xfrm>
          <a:prstGeom prst="rect">
            <a:avLst/>
          </a:prstGeom>
          <a:noFill/>
          <a:ln>
            <a:noFill/>
          </a:ln>
          <a:scene3d>
            <a:camera prst="orthographicFront"/>
            <a:lightRig rig="threePt" dir="t"/>
          </a:scene3d>
          <a:sp3d>
            <a:bevelT w="165100" prst="coolSlant"/>
          </a:sp3d>
        </p:spPr>
      </p:pic>
      <p:pic>
        <p:nvPicPr>
          <p:cNvPr id="59" name="Picture 2" descr="C:\Users\aliciat\Pictures\Logos\windows 7 - internal use only\Windows 7 h INTERNAL USE ONLY.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5020" y="5804722"/>
            <a:ext cx="1381765" cy="328090"/>
          </a:xfrm>
          <a:prstGeom prst="rect">
            <a:avLst/>
          </a:prstGeom>
          <a:noFill/>
        </p:spPr>
      </p:pic>
      <p:pic>
        <p:nvPicPr>
          <p:cNvPr id="60" name="Picture 3" descr="C:\Users\aliciat\Pictures\Logos\microsoft office 2007 - all products\_office 2007 brand logos\Office 2007 generic brand h.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24831" y="5835514"/>
            <a:ext cx="1151407" cy="291075"/>
          </a:xfrm>
          <a:prstGeom prst="rect">
            <a:avLst/>
          </a:prstGeom>
          <a:noFill/>
        </p:spPr>
      </p:pic>
      <p:pic>
        <p:nvPicPr>
          <p:cNvPr id="61" name="Picture 5" descr="D:\DVD_ART34\Logos\Windows Mobile\Windows Mobile logo.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4557" y="5803204"/>
            <a:ext cx="1247015" cy="355686"/>
          </a:xfrm>
          <a:prstGeom prst="rect">
            <a:avLst/>
          </a:prstGeom>
          <a:noFill/>
        </p:spPr>
      </p:pic>
      <p:pic>
        <p:nvPicPr>
          <p:cNvPr id="62" name="Picture 6" descr="D:\DVD_ART34\Logos\Microsoft Office Mobile product logos\_Office Mobile brand logos\Office Mobile 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90542" y="5828889"/>
            <a:ext cx="1603302" cy="304325"/>
          </a:xfrm>
          <a:prstGeom prst="rect">
            <a:avLst/>
          </a:prstGeom>
          <a:noFill/>
        </p:spPr>
      </p:pic>
      <p:pic>
        <p:nvPicPr>
          <p:cNvPr id="63" name="Picture 8" descr="C:\DVD_ART34\Logos\Windows Server 2008\_Windows Server 2008 brand\Windows Server 2008 logo h r.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87740" y="5118939"/>
            <a:ext cx="2742372" cy="371578"/>
          </a:xfrm>
          <a:prstGeom prst="rect">
            <a:avLst/>
          </a:prstGeom>
          <a:noFill/>
        </p:spPr>
      </p:pic>
      <p:sp>
        <p:nvSpPr>
          <p:cNvPr id="64" name="Rectangle 63"/>
          <p:cNvSpPr/>
          <p:nvPr/>
        </p:nvSpPr>
        <p:spPr>
          <a:xfrm>
            <a:off x="4343079" y="5155764"/>
            <a:ext cx="2822529" cy="37431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Platform</a:t>
            </a:r>
            <a:endParaRPr lang="en-US" sz="2000" b="1" spc="-71" dirty="0">
              <a:solidFill>
                <a:srgbClr val="FFFFFF"/>
              </a:solidFill>
              <a:latin typeface="Arial"/>
              <a:cs typeface="Arial"/>
            </a:endParaRPr>
          </a:p>
        </p:txBody>
      </p:sp>
      <p:pic>
        <p:nvPicPr>
          <p:cNvPr id="65" name="Picture 2" descr="E:\RESOURCES\DVD_ART36\Logos\Azure Services Platform\Windows Azure\Windows Azure logo rev.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63027" y="5155769"/>
            <a:ext cx="2549064" cy="361867"/>
          </a:xfrm>
          <a:prstGeom prst="rect">
            <a:avLst/>
          </a:prstGeom>
          <a:noFill/>
        </p:spPr>
      </p:pic>
      <p:pic>
        <p:nvPicPr>
          <p:cNvPr id="66" name="Picture 6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39210" y="3699063"/>
            <a:ext cx="1953948" cy="533768"/>
          </a:xfrm>
          <a:prstGeom prst="rect">
            <a:avLst/>
          </a:prstGeom>
          <a:noFill/>
          <a:ln>
            <a:noFill/>
          </a:ln>
        </p:spPr>
      </p:pic>
      <p:sp>
        <p:nvSpPr>
          <p:cNvPr id="67" name="Rectangle 66"/>
          <p:cNvSpPr/>
          <p:nvPr/>
        </p:nvSpPr>
        <p:spPr>
          <a:xfrm>
            <a:off x="1081439" y="4460254"/>
            <a:ext cx="3335528" cy="369332"/>
          </a:xfrm>
          <a:prstGeom prst="rect">
            <a:avLst/>
          </a:prstGeom>
        </p:spPr>
        <p:txBody>
          <a:bodyPr wrap="square" lIns="0" tIns="0" rIns="0" bIns="0" anchor="ctr">
            <a:spAutoFit/>
          </a:bodyPr>
          <a:lstStyle/>
          <a:p>
            <a:pPr algn="ctr" defTabSz="912908"/>
            <a:r>
              <a:rPr lang="en-US" sz="2400" b="1" spc="-150" dirty="0">
                <a:ln w="3175">
                  <a:noFill/>
                </a:ln>
                <a:solidFill>
                  <a:srgbClr val="FFFFFF"/>
                </a:solidFill>
                <a:effectLst>
                  <a:outerShdw blurRad="38100" dist="38100" dir="2700000" algn="tl">
                    <a:srgbClr val="000000">
                      <a:alpha val="43137"/>
                    </a:srgbClr>
                  </a:outerShdw>
                </a:effectLst>
                <a:latin typeface="Segoe Light" pitchFamily="34" charset="0"/>
                <a:cs typeface="Arial" charset="0"/>
              </a:rPr>
              <a:t>Active Directory</a:t>
            </a:r>
            <a:endParaRPr lang="en-US" sz="2400" dirty="0">
              <a:solidFill>
                <a:srgbClr val="FFFFFF"/>
              </a:solidFill>
              <a:latin typeface="Segoe"/>
            </a:endParaRPr>
          </a:p>
        </p:txBody>
      </p:sp>
      <p:sp>
        <p:nvSpPr>
          <p:cNvPr id="68" name="Rectangle 67"/>
          <p:cNvSpPr/>
          <p:nvPr/>
        </p:nvSpPr>
        <p:spPr>
          <a:xfrm>
            <a:off x="7424831" y="4441332"/>
            <a:ext cx="2379026" cy="461519"/>
          </a:xfrm>
          <a:prstGeom prst="rect">
            <a:avLst/>
          </a:prstGeom>
        </p:spPr>
        <p:txBody>
          <a:bodyPr wrap="square" lIns="0" tIns="45648" rIns="0" bIns="45648" anchor="ctr">
            <a:spAutoFit/>
          </a:bodyPr>
          <a:lstStyle/>
          <a:p>
            <a:pPr algn="ctr" defTabSz="912908"/>
            <a:r>
              <a:rPr lang="en-US" sz="2400" b="1" spc="-150" dirty="0">
                <a:ln w="3175">
                  <a:noFill/>
                </a:ln>
                <a:solidFill>
                  <a:srgbClr val="FFFFFF"/>
                </a:solidFill>
                <a:effectLst>
                  <a:outerShdw blurRad="38100" dist="38100" dir="2700000" algn="tl">
                    <a:srgbClr val="000000">
                      <a:alpha val="43137"/>
                    </a:srgbClr>
                  </a:outerShdw>
                </a:effectLst>
                <a:latin typeface="Segoe Light" pitchFamily="34" charset="0"/>
                <a:cs typeface="Arial" charset="0"/>
              </a:rPr>
              <a:t>AD/Live ID</a:t>
            </a:r>
            <a:endParaRPr lang="en-US" sz="2400" dirty="0">
              <a:solidFill>
                <a:srgbClr val="FFFFFF"/>
              </a:solidFill>
              <a:latin typeface="Segoe"/>
            </a:endParaRPr>
          </a:p>
        </p:txBody>
      </p:sp>
      <p:sp>
        <p:nvSpPr>
          <p:cNvPr id="69" name="Rectangle 68"/>
          <p:cNvSpPr/>
          <p:nvPr/>
        </p:nvSpPr>
        <p:spPr>
          <a:xfrm>
            <a:off x="4343086" y="4484643"/>
            <a:ext cx="2822527" cy="37431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Identity</a:t>
            </a:r>
            <a:endParaRPr lang="en-US" sz="2000" b="1" spc="-71" dirty="0">
              <a:solidFill>
                <a:srgbClr val="FFFFFF"/>
              </a:solidFill>
              <a:latin typeface="Arial"/>
              <a:cs typeface="Arial"/>
            </a:endParaRPr>
          </a:p>
        </p:txBody>
      </p:sp>
      <p:pic>
        <p:nvPicPr>
          <p:cNvPr id="70" name="Picture 4" descr="C:\Users\maryfj\Desktop\DVD_ART34_Update1_rev6-26\Logos\SQL Server\SQL Server generic brand Grid h r.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21383" y="3703933"/>
            <a:ext cx="2163183" cy="511467"/>
          </a:xfrm>
          <a:prstGeom prst="rect">
            <a:avLst/>
          </a:prstGeom>
          <a:noFill/>
        </p:spPr>
      </p:pic>
      <p:sp>
        <p:nvSpPr>
          <p:cNvPr id="71" name="Rectangle 70"/>
          <p:cNvSpPr/>
          <p:nvPr/>
        </p:nvSpPr>
        <p:spPr>
          <a:xfrm>
            <a:off x="4343079" y="3836998"/>
            <a:ext cx="2822529" cy="37431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Storage</a:t>
            </a:r>
            <a:endParaRPr lang="en-US" sz="2000" b="1" spc="-71" dirty="0">
              <a:solidFill>
                <a:srgbClr val="FFFFFF"/>
              </a:solidFill>
              <a:latin typeface="Arial"/>
              <a:cs typeface="Arial"/>
            </a:endParaRPr>
          </a:p>
        </p:txBody>
      </p:sp>
      <p:pic>
        <p:nvPicPr>
          <p:cNvPr id="72" name="Picture 10" descr="C:\DVD_ART34\Logos\Microsoft Office 2007 - all products\SharePoint Server 2007\SharePoint Server 2007 Office logo rev h.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60121" y="2524907"/>
            <a:ext cx="2997495" cy="300683"/>
          </a:xfrm>
          <a:prstGeom prst="rect">
            <a:avLst/>
          </a:prstGeom>
          <a:noFill/>
        </p:spPr>
      </p:pic>
      <p:pic>
        <p:nvPicPr>
          <p:cNvPr id="73" name="Picture 2" descr="C:\DVD_ART34\Logos\Exchange Server\exchange server generic brand logo bl.png"/>
          <p:cNvPicPr>
            <a:picLocks noChangeAspect="1" noChangeArrowheads="1"/>
          </p:cNvPicPr>
          <p:nvPr/>
        </p:nvPicPr>
        <p:blipFill>
          <a:blip r:embed="rId14" cstate="screen">
            <a:lum bright="100000"/>
            <a:extLst>
              <a:ext uri="{28A0092B-C50C-407E-A947-70E740481C1C}">
                <a14:useLocalDpi xmlns:a14="http://schemas.microsoft.com/office/drawing/2010/main"/>
              </a:ext>
            </a:extLst>
          </a:blip>
          <a:stretch>
            <a:fillRect/>
          </a:stretch>
        </p:blipFill>
        <p:spPr bwMode="auto">
          <a:xfrm>
            <a:off x="1627010" y="1865453"/>
            <a:ext cx="2116530" cy="358183"/>
          </a:xfrm>
          <a:prstGeom prst="rect">
            <a:avLst/>
          </a:prstGeom>
          <a:noFill/>
          <a:ln>
            <a:noFill/>
          </a:ln>
          <a:effectLst>
            <a:outerShdw blurRad="63500" sx="102000" sy="102000" algn="ctr" rotWithShape="0">
              <a:prstClr val="black">
                <a:alpha val="40000"/>
              </a:prstClr>
            </a:outerShdw>
          </a:effectLst>
        </p:spPr>
      </p:pic>
      <p:pic>
        <p:nvPicPr>
          <p:cNvPr id="74" name="Picture 3" descr="C:\DVD_ART34\Logos\Exchange Online\Exchange Online Logo R.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633789" y="1860159"/>
            <a:ext cx="2108226" cy="378752"/>
          </a:xfrm>
          <a:prstGeom prst="rect">
            <a:avLst/>
          </a:prstGeom>
          <a:noFill/>
        </p:spPr>
      </p:pic>
      <p:pic>
        <p:nvPicPr>
          <p:cNvPr id="75" name="Picture 2" descr="C:\Users\maryfj\Desktop\DVD_ART34\Logos\Microsoft Dynamics\Dynamics CRM Online\Microsoft Dynamics CRM Online logo h r.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424835" y="3108334"/>
            <a:ext cx="2729181" cy="471542"/>
          </a:xfrm>
          <a:prstGeom prst="rect">
            <a:avLst/>
          </a:prstGeom>
          <a:noFill/>
        </p:spPr>
      </p:pic>
      <p:pic>
        <p:nvPicPr>
          <p:cNvPr id="76" name="Picture 9" descr="C:\DVD_ART34\Logos\Microsoft Dynamics\Dynamics CRM\Microsoft Dynamics CRM logo h r.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02435" y="3105083"/>
            <a:ext cx="2556943" cy="402143"/>
          </a:xfrm>
          <a:prstGeom prst="rect">
            <a:avLst/>
          </a:prstGeom>
          <a:noFill/>
        </p:spPr>
      </p:pic>
      <p:pic>
        <p:nvPicPr>
          <p:cNvPr id="77" name="Picture 4" descr="C:\DVD_ART34\Logos\Microsoft Office 2007 - all products\Office SharePoint Online\Office SharePoint Online logo h.png"/>
          <p:cNvPicPr>
            <a:picLocks noChangeAspect="1" noChangeArrowheads="1"/>
          </p:cNvPicPr>
          <p:nvPr/>
        </p:nvPicPr>
        <p:blipFill>
          <a:blip r:embed="rId18" cstate="screen">
            <a:lum bright="100000"/>
            <a:extLst>
              <a:ext uri="{28A0092B-C50C-407E-A947-70E740481C1C}">
                <a14:useLocalDpi xmlns:a14="http://schemas.microsoft.com/office/drawing/2010/main"/>
              </a:ext>
            </a:extLst>
          </a:blip>
          <a:srcRect/>
          <a:stretch>
            <a:fillRect/>
          </a:stretch>
        </p:blipFill>
        <p:spPr bwMode="auto">
          <a:xfrm>
            <a:off x="7924510" y="2470579"/>
            <a:ext cx="2003613" cy="346815"/>
          </a:xfrm>
          <a:prstGeom prst="rect">
            <a:avLst/>
          </a:prstGeom>
          <a:noFill/>
        </p:spPr>
      </p:pic>
      <p:pic>
        <p:nvPicPr>
          <p:cNvPr id="78" name="Picture 4" descr="C:\DVD_ART34\Logos\Microsoft Office 2007 - all products\Office SharePoint Online\Office SharePoint Online logo h.png"/>
          <p:cNvPicPr>
            <a:picLocks noChangeAspect="1" noChangeArrowheads="1"/>
          </p:cNvPicPr>
          <p:nvPr/>
        </p:nvPicPr>
        <p:blipFill>
          <a:blip r:embed="rId19" cstate="screen">
            <a:lum/>
            <a:extLst>
              <a:ext uri="{28A0092B-C50C-407E-A947-70E740481C1C}">
                <a14:useLocalDpi xmlns:a14="http://schemas.microsoft.com/office/drawing/2010/main"/>
              </a:ext>
            </a:extLst>
          </a:blip>
          <a:srcRect/>
          <a:stretch>
            <a:fillRect/>
          </a:stretch>
        </p:blipFill>
        <p:spPr bwMode="auto">
          <a:xfrm>
            <a:off x="7312896" y="2546858"/>
            <a:ext cx="393805" cy="346815"/>
          </a:xfrm>
          <a:prstGeom prst="rect">
            <a:avLst/>
          </a:prstGeom>
          <a:noFill/>
        </p:spPr>
      </p:pic>
      <p:sp>
        <p:nvSpPr>
          <p:cNvPr id="79" name="Rectangle 78"/>
          <p:cNvSpPr/>
          <p:nvPr/>
        </p:nvSpPr>
        <p:spPr>
          <a:xfrm>
            <a:off x="4343079" y="3159512"/>
            <a:ext cx="2822529" cy="36918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Business Apps</a:t>
            </a:r>
            <a:endParaRPr lang="en-US" sz="2000" b="1" spc="-71" dirty="0">
              <a:solidFill>
                <a:srgbClr val="FFFFFF"/>
              </a:solidFill>
              <a:latin typeface="Arial"/>
              <a:cs typeface="Arial"/>
            </a:endParaRPr>
          </a:p>
        </p:txBody>
      </p:sp>
      <p:sp>
        <p:nvSpPr>
          <p:cNvPr id="80" name="Rectangle 79"/>
          <p:cNvSpPr/>
          <p:nvPr/>
        </p:nvSpPr>
        <p:spPr>
          <a:xfrm>
            <a:off x="4343079" y="1854449"/>
            <a:ext cx="2822529" cy="36918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Communication</a:t>
            </a:r>
            <a:endParaRPr lang="en-US" sz="2000" b="1" spc="-71" dirty="0">
              <a:solidFill>
                <a:srgbClr val="FFFFFF"/>
              </a:solidFill>
              <a:latin typeface="Arial"/>
              <a:cs typeface="Arial"/>
            </a:endParaRPr>
          </a:p>
        </p:txBody>
      </p:sp>
      <p:sp>
        <p:nvSpPr>
          <p:cNvPr id="81" name="Rectangle 80"/>
          <p:cNvSpPr/>
          <p:nvPr/>
        </p:nvSpPr>
        <p:spPr>
          <a:xfrm>
            <a:off x="4343079" y="2535758"/>
            <a:ext cx="2822529" cy="374316"/>
          </a:xfrm>
          <a:prstGeom prst="rect">
            <a:avLst/>
          </a:prstGeom>
        </p:spPr>
        <p:txBody>
          <a:bodyPr wrap="square" lIns="91294" tIns="45648" rIns="91294" bIns="45648" anchor="ctr">
            <a:spAutoFit/>
          </a:bodyPr>
          <a:lstStyle/>
          <a:p>
            <a:pPr marL="0" lvl="1" indent="9525" algn="ctr" defTabSz="912908" fontAlgn="base">
              <a:lnSpc>
                <a:spcPct val="90000"/>
              </a:lnSpc>
              <a:spcBef>
                <a:spcPct val="0"/>
              </a:spcBef>
              <a:spcAft>
                <a:spcPts val="1198"/>
              </a:spcAft>
              <a:buSzPct val="80000"/>
            </a:pPr>
            <a:r>
              <a:rPr lang="en-US" sz="2000" b="1" spc="-71" dirty="0" smtClean="0">
                <a:solidFill>
                  <a:srgbClr val="FFFFFF"/>
                </a:solidFill>
                <a:latin typeface="Arial"/>
                <a:cs typeface="Arial"/>
              </a:rPr>
              <a:t>Collaboration</a:t>
            </a:r>
            <a:endParaRPr lang="en-US" sz="2000" b="1" spc="-71" dirty="0">
              <a:solidFill>
                <a:srgbClr val="FFFFFF"/>
              </a:solidFill>
              <a:latin typeface="Arial"/>
              <a:cs typeface="Arial"/>
            </a:endParaRPr>
          </a:p>
        </p:txBody>
      </p:sp>
      <p:sp>
        <p:nvSpPr>
          <p:cNvPr id="82" name="Rectangle 81"/>
          <p:cNvSpPr/>
          <p:nvPr/>
        </p:nvSpPr>
        <p:spPr>
          <a:xfrm>
            <a:off x="7008314" y="1378819"/>
            <a:ext cx="3308020" cy="369186"/>
          </a:xfrm>
          <a:prstGeom prst="rect">
            <a:avLst/>
          </a:prstGeom>
          <a:noFill/>
          <a:ln w="25400" cap="flat" cmpd="sng" algn="ctr">
            <a:no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lvl="1"/>
            <a:r>
              <a:rPr lang="en-US" dirty="0">
                <a:solidFill>
                  <a:schemeClr val="accent4"/>
                </a:solidFill>
              </a:rPr>
              <a:t>Cloud Services</a:t>
            </a:r>
          </a:p>
        </p:txBody>
      </p:sp>
      <p:pic>
        <p:nvPicPr>
          <p:cNvPr id="83" name="Picture 82" descr="Online-rgbVS_h_rgb.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927204" y="5852464"/>
            <a:ext cx="1937859" cy="257175"/>
          </a:xfrm>
          <a:prstGeom prst="rect">
            <a:avLst/>
          </a:prstGeom>
        </p:spPr>
      </p:pic>
      <p:sp>
        <p:nvSpPr>
          <p:cNvPr id="84" name="Rectangle 83"/>
          <p:cNvSpPr/>
          <p:nvPr/>
        </p:nvSpPr>
        <p:spPr>
          <a:xfrm>
            <a:off x="1184927" y="1417387"/>
            <a:ext cx="3308020" cy="369186"/>
          </a:xfrm>
          <a:prstGeom prst="rect">
            <a:avLst/>
          </a:prstGeom>
          <a:noFill/>
          <a:ln w="25400" cap="flat" cmpd="sng" algn="ctr">
            <a:noFill/>
            <a:prstDash val="dot"/>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lvl="1"/>
            <a:r>
              <a:rPr lang="en-US" dirty="0" smtClean="0">
                <a:solidFill>
                  <a:schemeClr val="accent4"/>
                </a:solidFill>
              </a:rPr>
              <a:t>On Premises</a:t>
            </a:r>
            <a:endParaRPr lang="en-US" dirty="0">
              <a:solidFill>
                <a:schemeClr val="accent4"/>
              </a:solidFill>
            </a:endParaRPr>
          </a:p>
        </p:txBody>
      </p:sp>
    </p:spTree>
    <p:extLst>
      <p:ext uri="{BB962C8B-B14F-4D97-AF65-F5344CB8AC3E}">
        <p14:creationId xmlns:p14="http://schemas.microsoft.com/office/powerpoint/2010/main" val="293162639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4"/>
          <p:cNvSpPr txBox="1">
            <a:spLocks/>
          </p:cNvSpPr>
          <p:nvPr/>
        </p:nvSpPr>
        <p:spPr bwMode="auto">
          <a:xfrm>
            <a:off x="7010399" y="6416675"/>
            <a:ext cx="2839533" cy="441325"/>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fld id="{8FE26764-0A99-4B07-BCB8-7366067F63E3}" type="datetime1">
              <a:rPr kumimoji="0" lang="en-US" sz="1800" b="0" i="0" u="none" strike="noStrike" kern="1200" cap="none" spc="0" normalizeH="0" baseline="0" noProof="0" smtClean="0">
                <a:ln>
                  <a:noFill/>
                </a:ln>
                <a:solidFill>
                  <a:srgbClr val="006600"/>
                </a:solidFill>
                <a:effectLst/>
                <a:uLnTx/>
                <a:uFillTx/>
                <a:latin typeface="Segoe UI"/>
                <a:ea typeface="+mn-ea"/>
                <a:cs typeface="+mn-cs"/>
              </a:rPr>
              <a:pPr marL="0" marR="0" lvl="0" indent="0" algn="l" defTabSz="912813" rtl="0" eaLnBrk="1" fontAlgn="base" latinLnBrk="0" hangingPunct="1">
                <a:lnSpc>
                  <a:spcPct val="100000"/>
                </a:lnSpc>
                <a:spcBef>
                  <a:spcPct val="0"/>
                </a:spcBef>
                <a:spcAft>
                  <a:spcPct val="0"/>
                </a:spcAft>
                <a:buClrTx/>
                <a:buSzTx/>
                <a:buFontTx/>
                <a:buNone/>
                <a:tabLst/>
                <a:defRPr/>
              </a:pPr>
              <a:t>5/17/2011</a:t>
            </a:fld>
            <a:endParaRPr kumimoji="0" lang="en-US" sz="1800" b="0" i="0" u="none" strike="noStrike" kern="1200" cap="none" spc="0" normalizeH="0" baseline="0" noProof="0">
              <a:ln>
                <a:noFill/>
              </a:ln>
              <a:solidFill>
                <a:srgbClr val="006600"/>
              </a:solidFill>
              <a:effectLst/>
              <a:uLnTx/>
              <a:uFillTx/>
              <a:latin typeface="Segoe UI"/>
              <a:ea typeface="+mn-ea"/>
              <a:cs typeface="+mn-cs"/>
            </a:endParaRPr>
          </a:p>
        </p:txBody>
      </p:sp>
      <p:sp>
        <p:nvSpPr>
          <p:cNvPr id="26" name="Slide Number Placeholder 3"/>
          <p:cNvSpPr txBox="1">
            <a:spLocks/>
          </p:cNvSpPr>
          <p:nvPr/>
        </p:nvSpPr>
        <p:spPr bwMode="auto">
          <a:xfrm>
            <a:off x="6705600" y="6356352"/>
            <a:ext cx="2839533"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256" rtl="0" eaLnBrk="1" fontAlgn="auto" latinLnBrk="0" hangingPunct="1">
              <a:spcBef>
                <a:spcPts val="0"/>
              </a:spcBef>
              <a:spcAft>
                <a:spcPts val="0"/>
              </a:spcAft>
              <a:defRPr sz="900" b="0" kern="1200">
                <a:solidFill>
                  <a:schemeClr val="tx1"/>
                </a:solidFill>
                <a:latin typeface="Segoe UI" pitchFamily="-10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813" fontAlgn="base">
              <a:spcBef>
                <a:spcPct val="0"/>
              </a:spcBef>
              <a:spcAft>
                <a:spcPct val="0"/>
              </a:spcAft>
            </a:pPr>
            <a:fld id="{EEA706D0-5E85-47A2-9343-AC4B407F859A}" type="slidenum">
              <a:rPr lang="en-US" sz="1000" smtClean="0">
                <a:solidFill>
                  <a:srgbClr val="006600"/>
                </a:solidFill>
                <a:latin typeface="Segoe UI" pitchFamily="34" charset="0"/>
              </a:rPr>
              <a:pPr defTabSz="912813" fontAlgn="base">
                <a:spcBef>
                  <a:spcPct val="0"/>
                </a:spcBef>
                <a:spcAft>
                  <a:spcPct val="0"/>
                </a:spcAft>
              </a:pPr>
              <a:t>15</a:t>
            </a:fld>
            <a:endParaRPr lang="en-US" sz="1000" smtClean="0">
              <a:solidFill>
                <a:srgbClr val="006600"/>
              </a:solidFill>
              <a:latin typeface="Segoe UI" pitchFamily="34" charset="0"/>
            </a:endParaRPr>
          </a:p>
        </p:txBody>
      </p:sp>
      <p:sp>
        <p:nvSpPr>
          <p:cNvPr id="28" name="Rectangle 37"/>
          <p:cNvSpPr>
            <a:spLocks noChangeArrowheads="1"/>
          </p:cNvSpPr>
          <p:nvPr/>
        </p:nvSpPr>
        <p:spPr bwMode="auto">
          <a:xfrm>
            <a:off x="-1" y="1143000"/>
            <a:ext cx="245079" cy="400050"/>
          </a:xfrm>
          <a:prstGeom prst="rect">
            <a:avLst/>
          </a:prstGeom>
          <a:noFill/>
          <a:ln w="9525">
            <a:noFill/>
            <a:miter lim="800000"/>
            <a:headEnd/>
            <a:tailEnd/>
          </a:ln>
        </p:spPr>
        <p:txBody>
          <a:bodyPr wrap="square">
            <a:spAutoFit/>
          </a:bodyPr>
          <a:lstStyle/>
          <a:p>
            <a:pPr defTabSz="912813" fontAlgn="base">
              <a:spcBef>
                <a:spcPct val="0"/>
              </a:spcBef>
              <a:spcAft>
                <a:spcPct val="0"/>
              </a:spcAft>
            </a:pPr>
            <a:endParaRPr lang="en-US" sz="2000" b="1">
              <a:solidFill>
                <a:srgbClr val="006600"/>
              </a:solidFill>
              <a:latin typeface="Segoe"/>
            </a:endParaRPr>
          </a:p>
        </p:txBody>
      </p:sp>
      <p:sp>
        <p:nvSpPr>
          <p:cNvPr id="21" name="Round Same Side Corner Rectangle 20"/>
          <p:cNvSpPr/>
          <p:nvPr/>
        </p:nvSpPr>
        <p:spPr bwMode="auto">
          <a:xfrm rot="10800000">
            <a:off x="1522798" y="2562881"/>
            <a:ext cx="2702756" cy="1581638"/>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defTabSz="914363" fontAlgn="base">
              <a:lnSpc>
                <a:spcPct val="80000"/>
              </a:lnSpc>
              <a:spcBef>
                <a:spcPct val="0"/>
              </a:spcBef>
              <a:spcAft>
                <a:spcPct val="0"/>
              </a:spcAft>
              <a:defRPr/>
            </a:pPr>
            <a:endParaRPr lang="en-US" altLang="zh-CN" sz="4800" spc="-144" dirty="0">
              <a:ln w="3175">
                <a:noFill/>
              </a:ln>
              <a:gradFill>
                <a:gsLst>
                  <a:gs pos="0">
                    <a:srgbClr val="FFFFFF"/>
                  </a:gs>
                  <a:gs pos="100000">
                    <a:srgbClr val="FFFFFF"/>
                  </a:gs>
                </a:gsLst>
                <a:lin ang="5400000" scaled="1"/>
              </a:gradFill>
              <a:latin typeface="Segoe Light" pitchFamily="34" charset="0"/>
              <a:cs typeface="Arial" charset="0"/>
            </a:endParaRPr>
          </a:p>
        </p:txBody>
      </p:sp>
      <p:sp>
        <p:nvSpPr>
          <p:cNvPr id="22" name="Round Same Side Corner Rectangle 21"/>
          <p:cNvSpPr/>
          <p:nvPr/>
        </p:nvSpPr>
        <p:spPr bwMode="auto">
          <a:xfrm rot="10800000">
            <a:off x="4446981" y="2566225"/>
            <a:ext cx="2702756" cy="1581638"/>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defTabSz="914363" fontAlgn="base">
              <a:lnSpc>
                <a:spcPct val="80000"/>
              </a:lnSpc>
              <a:spcBef>
                <a:spcPct val="0"/>
              </a:spcBef>
              <a:spcAft>
                <a:spcPct val="0"/>
              </a:spcAft>
              <a:defRPr/>
            </a:pPr>
            <a:endParaRPr lang="en-US" altLang="zh-CN" sz="4800" spc="-144" dirty="0">
              <a:ln w="3175">
                <a:noFill/>
              </a:ln>
              <a:gradFill>
                <a:gsLst>
                  <a:gs pos="0">
                    <a:srgbClr val="FFFFFF"/>
                  </a:gs>
                  <a:gs pos="100000">
                    <a:srgbClr val="FFFFFF"/>
                  </a:gs>
                </a:gsLst>
                <a:lin ang="5400000" scaled="1"/>
              </a:gradFill>
              <a:latin typeface="Segoe Light" pitchFamily="34" charset="0"/>
              <a:cs typeface="Arial" charset="0"/>
            </a:endParaRPr>
          </a:p>
        </p:txBody>
      </p:sp>
      <p:sp>
        <p:nvSpPr>
          <p:cNvPr id="29" name="Round Same Side Corner Rectangle 28"/>
          <p:cNvSpPr/>
          <p:nvPr/>
        </p:nvSpPr>
        <p:spPr bwMode="auto">
          <a:xfrm rot="10800000">
            <a:off x="7305225" y="2566225"/>
            <a:ext cx="2702756" cy="1581638"/>
          </a:xfrm>
          <a:prstGeom prst="round2SameRect">
            <a:avLst>
              <a:gd name="adj1" fmla="val 7315"/>
              <a:gd name="adj2" fmla="val 0"/>
            </a:avLst>
          </a:prstGeom>
          <a:gradFill flip="none" rotWithShape="1">
            <a:gsLst>
              <a:gs pos="0">
                <a:srgbClr val="FFFFFF">
                  <a:alpha val="0"/>
                </a:srgbClr>
              </a:gs>
              <a:gs pos="26000">
                <a:srgbClr val="FFFFFF">
                  <a:alpha val="0"/>
                </a:srgbClr>
              </a:gs>
              <a:gs pos="56000">
                <a:schemeClr val="bg1">
                  <a:alpha val="57000"/>
                </a:schemeClr>
              </a:gs>
              <a:gs pos="74000">
                <a:schemeClr val="bg1">
                  <a:alpha val="20000"/>
                </a:schemeClr>
              </a:gs>
            </a:gsLst>
            <a:lin ang="4800000" scaled="0"/>
            <a:tileRect/>
          </a:gradFill>
          <a:ln w="6350" cap="flat" cmpd="sng" algn="ctr">
            <a:solidFill>
              <a:srgbClr val="FFFFFF">
                <a:alpha val="25098"/>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0" tIns="0" rIns="0" bIns="0" numCol="1" rtlCol="0" anchor="ctr" anchorCtr="0" compatLnSpc="1">
            <a:prstTxWarp prst="textNoShape">
              <a:avLst/>
            </a:prstTxWarp>
          </a:bodyPr>
          <a:lstStyle/>
          <a:p>
            <a:pPr algn="ctr" defTabSz="914363" fontAlgn="base">
              <a:lnSpc>
                <a:spcPct val="80000"/>
              </a:lnSpc>
              <a:spcBef>
                <a:spcPct val="0"/>
              </a:spcBef>
              <a:spcAft>
                <a:spcPct val="0"/>
              </a:spcAft>
              <a:defRPr/>
            </a:pPr>
            <a:endParaRPr lang="en-US" altLang="zh-CN" sz="4800" spc="-144" dirty="0">
              <a:ln w="3175">
                <a:noFill/>
              </a:ln>
              <a:gradFill>
                <a:gsLst>
                  <a:gs pos="0">
                    <a:srgbClr val="FFFFFF"/>
                  </a:gs>
                  <a:gs pos="100000">
                    <a:srgbClr val="FFFFFF"/>
                  </a:gs>
                </a:gsLst>
                <a:lin ang="5400000" scaled="1"/>
              </a:gradFill>
              <a:latin typeface="Segoe Light" pitchFamily="34" charset="0"/>
              <a:cs typeface="Arial" charset="0"/>
            </a:endParaRPr>
          </a:p>
        </p:txBody>
      </p:sp>
      <p:sp>
        <p:nvSpPr>
          <p:cNvPr id="42" name="TextBox 41"/>
          <p:cNvSpPr txBox="1"/>
          <p:nvPr/>
        </p:nvSpPr>
        <p:spPr>
          <a:xfrm>
            <a:off x="1477148" y="4147378"/>
            <a:ext cx="2842239" cy="2599672"/>
          </a:xfrm>
          <a:prstGeom prst="rect">
            <a:avLst/>
          </a:prstGeom>
          <a:noFill/>
          <a:ln w="12700" algn="ctr">
            <a:noFill/>
            <a:round/>
            <a:headEnd/>
            <a:tailEnd/>
          </a:ln>
          <a:effectLst/>
        </p:spPr>
        <p:txBody>
          <a:bodyPr wrap="square" lIns="91424" tIns="45713" rIns="91424" bIns="45713" anchor="ctr">
            <a:spAutoFit/>
          </a:bodyPr>
          <a:lstStyle>
            <a:defPPr>
              <a:defRPr lang="en-US"/>
            </a:defPPr>
            <a:lvl1pPr marL="233363" indent="-233363" defTabSz="914363">
              <a:lnSpc>
                <a:spcPct val="90000"/>
              </a:lnSpc>
              <a:spcBef>
                <a:spcPts val="1000"/>
              </a:spcBef>
              <a:buSzPct val="90000"/>
              <a:buBlip>
                <a:blip r:embed="rId3"/>
              </a:buBlip>
              <a:defRPr sz="1400">
                <a:gradFill>
                  <a:gsLst>
                    <a:gs pos="0">
                      <a:srgbClr val="FFFFFF"/>
                    </a:gs>
                    <a:gs pos="86000">
                      <a:srgbClr val="FFFFFF"/>
                    </a:gs>
                  </a:gsLst>
                  <a:lin ang="5400000" scaled="0"/>
                </a:gradFill>
              </a:defRPr>
            </a:lvl1pPr>
          </a:lstStyle>
          <a:p>
            <a:r>
              <a:rPr lang="en-US" sz="1800" dirty="0"/>
              <a:t>Pay for what you use</a:t>
            </a:r>
          </a:p>
          <a:p>
            <a:r>
              <a:rPr lang="en-US" sz="1800" dirty="0"/>
              <a:t>Lower and predictable costs</a:t>
            </a:r>
          </a:p>
          <a:p>
            <a:r>
              <a:rPr lang="en-US" sz="1800" dirty="0"/>
              <a:t>Shift from </a:t>
            </a:r>
            <a:r>
              <a:rPr lang="en-US" sz="1800" dirty="0" err="1"/>
              <a:t>capex</a:t>
            </a:r>
            <a:r>
              <a:rPr lang="en-US" sz="1800" dirty="0"/>
              <a:t> and </a:t>
            </a:r>
            <a:r>
              <a:rPr lang="en-US" sz="1800" dirty="0" err="1"/>
              <a:t>opex</a:t>
            </a:r>
            <a:endParaRPr lang="en-US" sz="1800" dirty="0"/>
          </a:p>
          <a:p>
            <a:r>
              <a:rPr lang="en-US" sz="1800" dirty="0"/>
              <a:t>Accelerate speed to value</a:t>
            </a:r>
          </a:p>
          <a:p>
            <a:endParaRPr lang="en-US" sz="1800" dirty="0"/>
          </a:p>
        </p:txBody>
      </p:sp>
      <p:sp>
        <p:nvSpPr>
          <p:cNvPr id="43" name="TextBox 42"/>
          <p:cNvSpPr txBox="1"/>
          <p:nvPr/>
        </p:nvSpPr>
        <p:spPr>
          <a:xfrm>
            <a:off x="4429028" y="4133512"/>
            <a:ext cx="2780500" cy="2222133"/>
          </a:xfrm>
          <a:prstGeom prst="rect">
            <a:avLst/>
          </a:prstGeom>
          <a:noFill/>
          <a:ln w="12700" algn="ctr">
            <a:noFill/>
            <a:round/>
            <a:headEnd/>
            <a:tailEnd/>
          </a:ln>
          <a:effectLst/>
        </p:spPr>
        <p:txBody>
          <a:bodyPr wrap="square" lIns="91424" tIns="45713" rIns="91424" bIns="45713" anchor="ctr">
            <a:spAutoFit/>
          </a:bodyPr>
          <a:lstStyle>
            <a:defPPr>
              <a:defRPr lang="en-US"/>
            </a:defPPr>
            <a:lvl1pPr marL="233363" indent="-233363" defTabSz="914363">
              <a:lnSpc>
                <a:spcPct val="90000"/>
              </a:lnSpc>
              <a:spcBef>
                <a:spcPts val="1000"/>
              </a:spcBef>
              <a:buSzPct val="90000"/>
              <a:buBlip>
                <a:blip r:embed="rId3"/>
              </a:buBlip>
              <a:defRPr sz="1600">
                <a:gradFill>
                  <a:gsLst>
                    <a:gs pos="0">
                      <a:srgbClr val="FFFFFF"/>
                    </a:gs>
                    <a:gs pos="86000">
                      <a:srgbClr val="FFFFFF"/>
                    </a:gs>
                  </a:gsLst>
                  <a:lin ang="5400000" scaled="0"/>
                </a:gradFill>
              </a:defRPr>
            </a:lvl1pPr>
          </a:lstStyle>
          <a:p>
            <a:r>
              <a:rPr lang="en-US" sz="1800" dirty="0"/>
              <a:t>No patching, maintenance</a:t>
            </a:r>
          </a:p>
          <a:p>
            <a:r>
              <a:rPr lang="en-US" sz="1800" dirty="0"/>
              <a:t>Faster deployment</a:t>
            </a:r>
          </a:p>
          <a:p>
            <a:r>
              <a:rPr lang="en-US" sz="1800" dirty="0"/>
              <a:t>Robust multi-layered security</a:t>
            </a:r>
          </a:p>
          <a:p>
            <a:r>
              <a:rPr lang="en-US" sz="1800" dirty="0"/>
              <a:t>Reliability and fault-tolerance</a:t>
            </a:r>
          </a:p>
        </p:txBody>
      </p:sp>
      <p:sp>
        <p:nvSpPr>
          <p:cNvPr id="44" name="TextBox 43"/>
          <p:cNvSpPr txBox="1"/>
          <p:nvPr/>
        </p:nvSpPr>
        <p:spPr>
          <a:xfrm>
            <a:off x="7365716" y="4119612"/>
            <a:ext cx="2567834" cy="1972834"/>
          </a:xfrm>
          <a:prstGeom prst="rect">
            <a:avLst/>
          </a:prstGeom>
          <a:noFill/>
          <a:ln w="12700" algn="ctr">
            <a:noFill/>
            <a:round/>
            <a:headEnd/>
            <a:tailEnd/>
          </a:ln>
          <a:effectLst/>
        </p:spPr>
        <p:txBody>
          <a:bodyPr wrap="square" lIns="91424" tIns="45713" rIns="91424" bIns="45713" anchor="ctr">
            <a:spAutoFit/>
          </a:bodyPr>
          <a:lstStyle>
            <a:defPPr>
              <a:defRPr lang="en-US"/>
            </a:defPPr>
            <a:lvl1pPr marL="233363" indent="-233363" defTabSz="914363">
              <a:lnSpc>
                <a:spcPct val="90000"/>
              </a:lnSpc>
              <a:spcBef>
                <a:spcPts val="1000"/>
              </a:spcBef>
              <a:buSzPct val="90000"/>
              <a:buBlip>
                <a:blip r:embed="rId3"/>
              </a:buBlip>
              <a:defRPr sz="1600">
                <a:gradFill>
                  <a:gsLst>
                    <a:gs pos="0">
                      <a:srgbClr val="FFFFFF"/>
                    </a:gs>
                    <a:gs pos="86000">
                      <a:srgbClr val="FFFFFF"/>
                    </a:gs>
                  </a:gsLst>
                  <a:lin ang="5400000" scaled="0"/>
                </a:gradFill>
              </a:defRPr>
            </a:lvl1pPr>
          </a:lstStyle>
          <a:p>
            <a:r>
              <a:rPr lang="en-US" sz="1800" dirty="0"/>
              <a:t>Latest software for users</a:t>
            </a:r>
          </a:p>
          <a:p>
            <a:r>
              <a:rPr lang="en-US" sz="1800" dirty="0"/>
              <a:t>Internet collaboration  </a:t>
            </a:r>
          </a:p>
          <a:p>
            <a:r>
              <a:rPr lang="en-US" sz="1800" dirty="0"/>
              <a:t>Anywhere access</a:t>
            </a:r>
          </a:p>
          <a:p>
            <a:r>
              <a:rPr lang="en-US" sz="1800" dirty="0"/>
              <a:t>Instant self-provisioning </a:t>
            </a:r>
          </a:p>
        </p:txBody>
      </p:sp>
      <p:pic>
        <p:nvPicPr>
          <p:cNvPr id="45" name="Picture 2" descr="C:\Users\tobrien.REDMOND\Pictures\DVD_ART36\Artwork_Imagery\Icons - Illustrations\_ REAL VISTA STYLE\world economics map red arrow.png"/>
          <p:cNvPicPr>
            <a:picLocks noChangeAspect="1" noChangeArrowheads="1"/>
          </p:cNvPicPr>
          <p:nvPr/>
        </p:nvPicPr>
        <p:blipFill rotWithShape="1">
          <a:blip r:embed="rId4">
            <a:extLst>
              <a:ext uri="{28A0092B-C50C-407E-A947-70E740481C1C}">
                <a14:useLocalDpi xmlns:a14="http://schemas.microsoft.com/office/drawing/2010/main" val="0"/>
              </a:ext>
            </a:extLst>
          </a:blip>
          <a:srcRect b="12414"/>
          <a:stretch/>
        </p:blipFill>
        <p:spPr bwMode="auto">
          <a:xfrm>
            <a:off x="2004901" y="2563222"/>
            <a:ext cx="1721317" cy="14758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tobrien.REDMOND\Pictures\DVD_ART36\Artwork_Imagery\Icons - Illustrations\_ WINDOWS VISTA ICONS\Productivity time clock to do.png"/>
          <p:cNvPicPr>
            <a:picLocks noChangeAspect="1" noChangeArrowheads="1"/>
          </p:cNvPicPr>
          <p:nvPr/>
        </p:nvPicPr>
        <p:blipFill rotWithShape="1">
          <a:blip r:embed="rId5">
            <a:extLst>
              <a:ext uri="{28A0092B-C50C-407E-A947-70E740481C1C}">
                <a14:useLocalDpi xmlns:a14="http://schemas.microsoft.com/office/drawing/2010/main" val="0"/>
              </a:ext>
            </a:extLst>
          </a:blip>
          <a:srcRect b="4695"/>
          <a:stretch/>
        </p:blipFill>
        <p:spPr bwMode="auto">
          <a:xfrm>
            <a:off x="7741965" y="2514607"/>
            <a:ext cx="1829276" cy="1562976"/>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7" name="Picture 4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328682" y="2666985"/>
            <a:ext cx="1069693" cy="1258220"/>
          </a:xfrm>
          <a:prstGeom prst="rect">
            <a:avLst/>
          </a:prstGeom>
          <a:noFill/>
          <a:ln w="12700" algn="ctr">
            <a:noFill/>
            <a:round/>
            <a:headEnd/>
            <a:tailEnd/>
          </a:ln>
          <a:effectLst/>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031657" y="1674223"/>
            <a:ext cx="9367284" cy="892002"/>
            <a:chOff x="-116958" y="952501"/>
            <a:chExt cx="9367284" cy="892002"/>
          </a:xfrm>
        </p:grpSpPr>
        <p:sp>
          <p:nvSpPr>
            <p:cNvPr id="49" name="Rectangle 48"/>
            <p:cNvSpPr/>
            <p:nvPr/>
          </p:nvSpPr>
          <p:spPr bwMode="auto">
            <a:xfrm>
              <a:off x="-116958" y="952501"/>
              <a:ext cx="9367284" cy="888658"/>
            </a:xfrm>
            <a:prstGeom prst="rect">
              <a:avLst/>
            </a:prstGeom>
            <a:solidFill>
              <a:srgbClr val="000000">
                <a:alpha val="41000"/>
              </a:srgbClr>
            </a:solidFill>
            <a:ln w="12700">
              <a:solidFill>
                <a:schemeClr val="bg2">
                  <a:alpha val="49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16" tIns="304721" rIns="91416" bIns="45709" numCol="1" rtlCol="0" anchor="ctr" anchorCtr="0" compatLnSpc="1">
              <a:prstTxWarp prst="textNoShape">
                <a:avLst/>
              </a:prstTxWarp>
            </a:bodyPr>
            <a:lstStyle/>
            <a:p>
              <a:pPr algn="ctr" defTabSz="914363" fontAlgn="base">
                <a:lnSpc>
                  <a:spcPct val="80000"/>
                </a:lnSpc>
                <a:spcBef>
                  <a:spcPct val="0"/>
                </a:spcBef>
                <a:spcAft>
                  <a:spcPct val="0"/>
                </a:spcAft>
                <a:buClr>
                  <a:srgbClr val="FFFF99"/>
                </a:buClr>
                <a:buSzPct val="120000"/>
                <a:defRPr/>
              </a:pPr>
              <a:endParaRPr lang="en-US" altLang="zh-CN" sz="5400" spc="-125" dirty="0">
                <a:ln w="18415" cmpd="sng">
                  <a:noFill/>
                  <a:prstDash val="solid"/>
                </a:ln>
                <a:solidFill>
                  <a:srgbClr val="000000"/>
                </a:solidFill>
                <a:effectLst>
                  <a:glow rad="101600">
                    <a:srgbClr val="CCECFF"/>
                  </a:glow>
                </a:effectLst>
                <a:latin typeface="Segoe"/>
              </a:endParaRPr>
            </a:p>
          </p:txBody>
        </p:sp>
        <p:sp>
          <p:nvSpPr>
            <p:cNvPr id="50" name="Rectangle 49"/>
            <p:cNvSpPr/>
            <p:nvPr/>
          </p:nvSpPr>
          <p:spPr bwMode="invGray">
            <a:xfrm>
              <a:off x="-85059" y="952501"/>
              <a:ext cx="3263595" cy="892002"/>
            </a:xfrm>
            <a:prstGeom prst="rect">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p:spPr>
          <p:txBody>
            <a:bodyPr rtlCol="0" anchor="ctr"/>
            <a:lstStyle/>
            <a:p>
              <a:pPr algn="ctr" defTabSz="914400">
                <a:defRPr/>
              </a:pPr>
              <a:endParaRPr lang="en-US" sz="1050" kern="0" dirty="0">
                <a:solidFill>
                  <a:srgbClr val="000000"/>
                </a:solidFill>
              </a:endParaRPr>
            </a:p>
          </p:txBody>
        </p:sp>
        <p:sp>
          <p:nvSpPr>
            <p:cNvPr id="51" name="Rectangle 50"/>
            <p:cNvSpPr/>
            <p:nvPr/>
          </p:nvSpPr>
          <p:spPr bwMode="invGray">
            <a:xfrm>
              <a:off x="3170770" y="952502"/>
              <a:ext cx="2890143" cy="888658"/>
            </a:xfrm>
            <a:prstGeom prst="rect">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p:spPr>
          <p:txBody>
            <a:bodyPr rtlCol="0" anchor="ctr"/>
            <a:lstStyle/>
            <a:p>
              <a:pPr algn="ctr" defTabSz="914400">
                <a:defRPr/>
              </a:pPr>
              <a:endParaRPr lang="en-US" sz="1050" kern="0" dirty="0">
                <a:solidFill>
                  <a:srgbClr val="000000"/>
                </a:solidFill>
              </a:endParaRPr>
            </a:p>
          </p:txBody>
        </p:sp>
        <p:sp>
          <p:nvSpPr>
            <p:cNvPr id="52" name="Rectangle 51"/>
            <p:cNvSpPr/>
            <p:nvPr/>
          </p:nvSpPr>
          <p:spPr bwMode="invGray">
            <a:xfrm>
              <a:off x="6060912" y="952501"/>
              <a:ext cx="3189413" cy="888658"/>
            </a:xfrm>
            <a:prstGeom prst="rect">
              <a:avLst/>
            </a:prstGeom>
            <a:gradFill>
              <a:gsLst>
                <a:gs pos="0">
                  <a:srgbClr val="000000">
                    <a:alpha val="0"/>
                  </a:srgbClr>
                </a:gs>
                <a:gs pos="50000">
                  <a:srgbClr val="000000">
                    <a:alpha val="40000"/>
                  </a:srgbClr>
                </a:gs>
                <a:gs pos="100000">
                  <a:srgbClr val="000000">
                    <a:alpha val="0"/>
                  </a:srgbClr>
                </a:gs>
              </a:gsLst>
              <a:lin ang="0" scaled="0"/>
            </a:gradFill>
            <a:ln w="12700" cap="flat" cmpd="thickThin" algn="ctr">
              <a:gradFill>
                <a:gsLst>
                  <a:gs pos="0">
                    <a:srgbClr val="FFFFFF">
                      <a:alpha val="0"/>
                    </a:srgbClr>
                  </a:gs>
                  <a:gs pos="50000">
                    <a:srgbClr val="FFFFFF"/>
                  </a:gs>
                  <a:gs pos="100000">
                    <a:srgbClr val="FFFFFF">
                      <a:alpha val="0"/>
                    </a:srgbClr>
                  </a:gs>
                </a:gsLst>
                <a:lin ang="0" scaled="0"/>
              </a:gradFill>
              <a:prstDash val="solid"/>
            </a:ln>
            <a:effectLst/>
          </p:spPr>
          <p:txBody>
            <a:bodyPr rtlCol="0" anchor="ctr"/>
            <a:lstStyle/>
            <a:p>
              <a:pPr algn="ctr" defTabSz="914400">
                <a:defRPr/>
              </a:pPr>
              <a:endParaRPr lang="en-US" sz="1050" kern="0" dirty="0">
                <a:solidFill>
                  <a:srgbClr val="000000"/>
                </a:solidFill>
              </a:endParaRPr>
            </a:p>
          </p:txBody>
        </p:sp>
      </p:grpSp>
      <p:sp>
        <p:nvSpPr>
          <p:cNvPr id="53" name="TextBox 52"/>
          <p:cNvSpPr txBox="1"/>
          <p:nvPr/>
        </p:nvSpPr>
        <p:spPr>
          <a:xfrm>
            <a:off x="4863143" y="1867887"/>
            <a:ext cx="2000771" cy="553998"/>
          </a:xfrm>
          <a:prstGeom prst="rect">
            <a:avLst/>
          </a:prstGeom>
          <a:noFill/>
          <a:effectLst/>
        </p:spPr>
        <p:txBody>
          <a:bodyPr wrap="square" lIns="0" tIns="0" rIns="0" bIns="0" rtlCol="0" anchor="ctr">
            <a:spAutoFit/>
          </a:bodyPr>
          <a:lstStyle/>
          <a:p>
            <a:pPr algn="ctr" defTabSz="914363"/>
            <a:r>
              <a:rPr lang="en-US" dirty="0">
                <a:latin typeface="Segoe" pitchFamily="34" charset="0"/>
              </a:rPr>
              <a:t>REDUCED MANAGEMENT</a:t>
            </a:r>
          </a:p>
        </p:txBody>
      </p:sp>
      <p:sp>
        <p:nvSpPr>
          <p:cNvPr id="54" name="TextBox 53"/>
          <p:cNvSpPr txBox="1"/>
          <p:nvPr/>
        </p:nvSpPr>
        <p:spPr>
          <a:xfrm>
            <a:off x="1977194" y="1883298"/>
            <a:ext cx="1793965" cy="553998"/>
          </a:xfrm>
          <a:prstGeom prst="rect">
            <a:avLst/>
          </a:prstGeom>
          <a:noFill/>
          <a:effectLst/>
        </p:spPr>
        <p:txBody>
          <a:bodyPr wrap="square" lIns="0" tIns="0" rIns="0" bIns="0" rtlCol="0" anchor="ctr">
            <a:spAutoFit/>
          </a:bodyPr>
          <a:lstStyle/>
          <a:p>
            <a:pPr algn="ctr" defTabSz="914363"/>
            <a:r>
              <a:rPr lang="en-US" dirty="0">
                <a:latin typeface="Segoe" pitchFamily="34" charset="0"/>
              </a:rPr>
              <a:t>NEW ECONOMICS</a:t>
            </a:r>
          </a:p>
        </p:txBody>
      </p:sp>
      <p:sp>
        <p:nvSpPr>
          <p:cNvPr id="55" name="TextBox 54"/>
          <p:cNvSpPr txBox="1"/>
          <p:nvPr/>
        </p:nvSpPr>
        <p:spPr>
          <a:xfrm>
            <a:off x="7616708" y="1883298"/>
            <a:ext cx="2079790" cy="553998"/>
          </a:xfrm>
          <a:prstGeom prst="rect">
            <a:avLst/>
          </a:prstGeom>
          <a:noFill/>
          <a:effectLst/>
        </p:spPr>
        <p:txBody>
          <a:bodyPr wrap="square" lIns="0" tIns="0" rIns="0" bIns="0" rtlCol="0" anchor="ctr">
            <a:spAutoFit/>
          </a:bodyPr>
          <a:lstStyle/>
          <a:p>
            <a:pPr algn="ctr" defTabSz="914363"/>
            <a:r>
              <a:rPr lang="en-US" dirty="0">
                <a:latin typeface="Segoe" pitchFamily="34" charset="0"/>
              </a:rPr>
              <a:t>INCREASED OPPORTUNITIES</a:t>
            </a:r>
          </a:p>
        </p:txBody>
      </p:sp>
      <p:sp>
        <p:nvSpPr>
          <p:cNvPr id="4" name="Title 3"/>
          <p:cNvSpPr>
            <a:spLocks noGrp="1"/>
          </p:cNvSpPr>
          <p:nvPr>
            <p:ph type="title"/>
          </p:nvPr>
        </p:nvSpPr>
        <p:spPr/>
        <p:txBody>
          <a:bodyPr/>
          <a:lstStyle/>
          <a:p>
            <a:r>
              <a:rPr lang="en-US" smtClean="0"/>
              <a:t>Cloud Impact</a:t>
            </a:r>
            <a:endParaRPr lang="en-US" dirty="0"/>
          </a:p>
        </p:txBody>
      </p:sp>
    </p:spTree>
    <p:extLst>
      <p:ext uri="{BB962C8B-B14F-4D97-AF65-F5344CB8AC3E}">
        <p14:creationId xmlns:p14="http://schemas.microsoft.com/office/powerpoint/2010/main" val="139441688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553998"/>
          </a:xfrm>
        </p:spPr>
        <p:txBody>
          <a:bodyPr/>
          <a:lstStyle/>
          <a:p>
            <a:r>
              <a:rPr lang="en-US" sz="4000" smtClean="0"/>
              <a:t>Committed to the Cloud</a:t>
            </a:r>
            <a:endParaRPr lang="en-US" sz="4000" dirty="0"/>
          </a:p>
        </p:txBody>
      </p:sp>
      <p:pic>
        <p:nvPicPr>
          <p:cNvPr id="5" name="Picture 5"/>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4082" y="1191929"/>
            <a:ext cx="5127715" cy="3784235"/>
          </a:xfrm>
          <a:prstGeom prst="rect">
            <a:avLst/>
          </a:prstGeom>
          <a:noFill/>
          <a:ln>
            <a:noFill/>
          </a:ln>
          <a:effectLst>
            <a:outerShdw blurRad="38100"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10531" y="3084046"/>
            <a:ext cx="4978030" cy="3311350"/>
          </a:xfrm>
          <a:prstGeom prst="rect">
            <a:avLst/>
          </a:prstGeom>
          <a:noFill/>
          <a:ln>
            <a:noFill/>
          </a:ln>
          <a:effectLst>
            <a:outerShdw blurRad="38100"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797" y="333664"/>
            <a:ext cx="48577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71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0-#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Microsoft IT’s Journey to the Cloud</a:t>
            </a:r>
            <a:endParaRPr lang="en-US" dirty="0"/>
          </a:p>
        </p:txBody>
      </p:sp>
      <p:sp>
        <p:nvSpPr>
          <p:cNvPr id="3" name="Right Arrow 2"/>
          <p:cNvSpPr/>
          <p:nvPr/>
        </p:nvSpPr>
        <p:spPr bwMode="auto">
          <a:xfrm rot="20145427">
            <a:off x="1044170" y="2746487"/>
            <a:ext cx="10439399" cy="1169123"/>
          </a:xfrm>
          <a:prstGeom prst="rightArrow">
            <a:avLst/>
          </a:prstGeom>
          <a:gradFill>
            <a:lin ang="165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4" name="Picture 3" descr="C:\Users\Public\Pictures\DVD_ART35\Artwork_Imagery\Hardware Photos\OEM HW\SERVERS\enterprise server room clean room farm hoster.pn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41308" y="4295779"/>
            <a:ext cx="2217586" cy="1563497"/>
          </a:xfrm>
          <a:prstGeom prst="rect">
            <a:avLst/>
          </a:prstGeom>
          <a:noFill/>
          <a:ln>
            <a:noFill/>
          </a:ln>
        </p:spPr>
      </p:pic>
      <p:sp>
        <p:nvSpPr>
          <p:cNvPr id="5" name="Freeform 4"/>
          <p:cNvSpPr/>
          <p:nvPr/>
        </p:nvSpPr>
        <p:spPr>
          <a:xfrm rot="13073487" flipH="1" flipV="1">
            <a:off x="5708878" y="3922566"/>
            <a:ext cx="631779" cy="1690949"/>
          </a:xfrm>
          <a:custGeom>
            <a:avLst/>
            <a:gdLst>
              <a:gd name="connsiteX0" fmla="*/ 2229633 w 2271386"/>
              <a:gd name="connsiteY0" fmla="*/ 0 h 4096011"/>
              <a:gd name="connsiteX1" fmla="*/ 2004164 w 2271386"/>
              <a:gd name="connsiteY1" fmla="*/ 1315233 h 4096011"/>
              <a:gd name="connsiteX2" fmla="*/ 626301 w 2271386"/>
              <a:gd name="connsiteY2" fmla="*/ 3620022 h 4096011"/>
              <a:gd name="connsiteX3" fmla="*/ 0 w 2271386"/>
              <a:gd name="connsiteY3" fmla="*/ 4096011 h 4096011"/>
              <a:gd name="connsiteX0" fmla="*/ 2229633 w 2250509"/>
              <a:gd name="connsiteY0" fmla="*/ 0 h 4096011"/>
              <a:gd name="connsiteX1" fmla="*/ 2004164 w 2250509"/>
              <a:gd name="connsiteY1" fmla="*/ 1315233 h 4096011"/>
              <a:gd name="connsiteX2" fmla="*/ 1330299 w 2250509"/>
              <a:gd name="connsiteY2" fmla="*/ 2602541 h 4096011"/>
              <a:gd name="connsiteX3" fmla="*/ 0 w 2250509"/>
              <a:gd name="connsiteY3" fmla="*/ 4096011 h 4096011"/>
              <a:gd name="connsiteX0" fmla="*/ 2389028 w 2409904"/>
              <a:gd name="connsiteY0" fmla="*/ 0 h 4148190"/>
              <a:gd name="connsiteX1" fmla="*/ 2163559 w 2409904"/>
              <a:gd name="connsiteY1" fmla="*/ 1315233 h 4148190"/>
              <a:gd name="connsiteX2" fmla="*/ 1489694 w 2409904"/>
              <a:gd name="connsiteY2" fmla="*/ 2602541 h 4148190"/>
              <a:gd name="connsiteX3" fmla="*/ 0 w 2409904"/>
              <a:gd name="connsiteY3" fmla="*/ 4148190 h 4148190"/>
              <a:gd name="connsiteX0" fmla="*/ 2389028 w 2409904"/>
              <a:gd name="connsiteY0" fmla="*/ 0 h 4148190"/>
              <a:gd name="connsiteX1" fmla="*/ 2163559 w 2409904"/>
              <a:gd name="connsiteY1" fmla="*/ 1315233 h 4148190"/>
              <a:gd name="connsiteX2" fmla="*/ 1489694 w 2409904"/>
              <a:gd name="connsiteY2" fmla="*/ 2602541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396713 w 2409904"/>
              <a:gd name="connsiteY2" fmla="*/ 3124326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540824 w 2409904"/>
              <a:gd name="connsiteY2" fmla="*/ 2648057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261882 w 2409904"/>
              <a:gd name="connsiteY2" fmla="*/ 2948084 h 4148190"/>
              <a:gd name="connsiteX3" fmla="*/ 0 w 2409904"/>
              <a:gd name="connsiteY3" fmla="*/ 4148190 h 4148190"/>
              <a:gd name="connsiteX0" fmla="*/ 2389028 w 2409904"/>
              <a:gd name="connsiteY0" fmla="*/ 0 h 4148190"/>
              <a:gd name="connsiteX1" fmla="*/ 2110427 w 2409904"/>
              <a:gd name="connsiteY1" fmla="*/ 1315234 h 4148190"/>
              <a:gd name="connsiteX2" fmla="*/ 1115769 w 2409904"/>
              <a:gd name="connsiteY2" fmla="*/ 3182888 h 4148190"/>
              <a:gd name="connsiteX3" fmla="*/ 0 w 2409904"/>
              <a:gd name="connsiteY3" fmla="*/ 4148190 h 4148190"/>
              <a:gd name="connsiteX0" fmla="*/ 1273259 w 1294135"/>
              <a:gd name="connsiteY0" fmla="*/ 0 h 3182888"/>
              <a:gd name="connsiteX1" fmla="*/ 994658 w 1294135"/>
              <a:gd name="connsiteY1" fmla="*/ 1315234 h 3182888"/>
              <a:gd name="connsiteX2" fmla="*/ 0 w 1294135"/>
              <a:gd name="connsiteY2" fmla="*/ 3182888 h 3182888"/>
              <a:gd name="connsiteX0" fmla="*/ 2362462 w 2477605"/>
              <a:gd name="connsiteY0" fmla="*/ 0 h 4213413"/>
              <a:gd name="connsiteX1" fmla="*/ 2083861 w 2477605"/>
              <a:gd name="connsiteY1" fmla="*/ 1315234 h 4213413"/>
              <a:gd name="connsiteX2" fmla="*/ 0 w 2477605"/>
              <a:gd name="connsiteY2" fmla="*/ 4213413 h 4213413"/>
              <a:gd name="connsiteX0" fmla="*/ 2362462 w 2383338"/>
              <a:gd name="connsiteY0" fmla="*/ 0 h 4213413"/>
              <a:gd name="connsiteX1" fmla="*/ 1871334 w 2383338"/>
              <a:gd name="connsiteY1" fmla="*/ 1967465 h 4213413"/>
              <a:gd name="connsiteX2" fmla="*/ 0 w 2383338"/>
              <a:gd name="connsiteY2" fmla="*/ 4213413 h 4213413"/>
              <a:gd name="connsiteX0" fmla="*/ 2362462 w 2383338"/>
              <a:gd name="connsiteY0" fmla="*/ 0 h 4213413"/>
              <a:gd name="connsiteX1" fmla="*/ 1672089 w 2383338"/>
              <a:gd name="connsiteY1" fmla="*/ 2371849 h 4213413"/>
              <a:gd name="connsiteX2" fmla="*/ 0 w 2383338"/>
              <a:gd name="connsiteY2" fmla="*/ 4213413 h 4213413"/>
              <a:gd name="connsiteX0" fmla="*/ 2362462 w 2383338"/>
              <a:gd name="connsiteY0" fmla="*/ 0 h 4213413"/>
              <a:gd name="connsiteX1" fmla="*/ 1658806 w 2383338"/>
              <a:gd name="connsiteY1" fmla="*/ 2489250 h 4213413"/>
              <a:gd name="connsiteX2" fmla="*/ 0 w 2383338"/>
              <a:gd name="connsiteY2" fmla="*/ 4213413 h 4213413"/>
              <a:gd name="connsiteX0" fmla="*/ 2362462 w 2383338"/>
              <a:gd name="connsiteY0" fmla="*/ 0 h 4213413"/>
              <a:gd name="connsiteX1" fmla="*/ 1565826 w 2383338"/>
              <a:gd name="connsiteY1" fmla="*/ 2450116 h 4213413"/>
              <a:gd name="connsiteX2" fmla="*/ 0 w 2383338"/>
              <a:gd name="connsiteY2" fmla="*/ 4213413 h 4213413"/>
              <a:gd name="connsiteX0" fmla="*/ 2362462 w 2383338"/>
              <a:gd name="connsiteY0" fmla="*/ 0 h 4213413"/>
              <a:gd name="connsiteX1" fmla="*/ 1658806 w 2383338"/>
              <a:gd name="connsiteY1" fmla="*/ 2476206 h 4213413"/>
              <a:gd name="connsiteX2" fmla="*/ 0 w 2383338"/>
              <a:gd name="connsiteY2" fmla="*/ 4213413 h 4213413"/>
              <a:gd name="connsiteX0" fmla="*/ 2362462 w 2383338"/>
              <a:gd name="connsiteY0" fmla="*/ 0 h 4213413"/>
              <a:gd name="connsiteX1" fmla="*/ 1605674 w 2383338"/>
              <a:gd name="connsiteY1" fmla="*/ 2489251 h 4213413"/>
              <a:gd name="connsiteX2" fmla="*/ 0 w 2383338"/>
              <a:gd name="connsiteY2" fmla="*/ 4213413 h 4213413"/>
              <a:gd name="connsiteX0" fmla="*/ 2296047 w 2316923"/>
              <a:gd name="connsiteY0" fmla="*/ 0 h 4376469"/>
              <a:gd name="connsiteX1" fmla="*/ 1539259 w 2316923"/>
              <a:gd name="connsiteY1" fmla="*/ 2489251 h 4376469"/>
              <a:gd name="connsiteX2" fmla="*/ 0 w 2316923"/>
              <a:gd name="connsiteY2" fmla="*/ 4376469 h 4376469"/>
              <a:gd name="connsiteX0" fmla="*/ 2296047 w 2316923"/>
              <a:gd name="connsiteY0" fmla="*/ 0 h 4376469"/>
              <a:gd name="connsiteX1" fmla="*/ 1539259 w 2316923"/>
              <a:gd name="connsiteY1" fmla="*/ 2489251 h 4376469"/>
              <a:gd name="connsiteX2" fmla="*/ 0 w 2316923"/>
              <a:gd name="connsiteY2" fmla="*/ 4376469 h 4376469"/>
              <a:gd name="connsiteX0" fmla="*/ 2335896 w 2356772"/>
              <a:gd name="connsiteY0" fmla="*/ 0 h 4213412"/>
              <a:gd name="connsiteX1" fmla="*/ 1579108 w 2356772"/>
              <a:gd name="connsiteY1" fmla="*/ 2489251 h 4213412"/>
              <a:gd name="connsiteX2" fmla="*/ 0 w 2356772"/>
              <a:gd name="connsiteY2" fmla="*/ 4213412 h 4213412"/>
            </a:gdLst>
            <a:ahLst/>
            <a:cxnLst>
              <a:cxn ang="0">
                <a:pos x="connsiteX0" y="connsiteY0"/>
              </a:cxn>
              <a:cxn ang="0">
                <a:pos x="connsiteX1" y="connsiteY1"/>
              </a:cxn>
              <a:cxn ang="0">
                <a:pos x="connsiteX2" y="connsiteY2"/>
              </a:cxn>
            </a:cxnLst>
            <a:rect l="l" t="t" r="r" b="b"/>
            <a:pathLst>
              <a:path w="2356772" h="4213412">
                <a:moveTo>
                  <a:pt x="2335896" y="0"/>
                </a:moveTo>
                <a:cubicBezTo>
                  <a:pt x="2356772" y="355948"/>
                  <a:pt x="1968424" y="1787016"/>
                  <a:pt x="1579108" y="2489251"/>
                </a:cubicBezTo>
                <a:cubicBezTo>
                  <a:pt x="1189792" y="3191486"/>
                  <a:pt x="360593" y="4080414"/>
                  <a:pt x="0" y="4213412"/>
                </a:cubicBezTo>
              </a:path>
            </a:pathLst>
          </a:custGeom>
          <a:ln w="76200">
            <a:gradFill>
              <a:gsLst>
                <a:gs pos="26000">
                  <a:schemeClr val="tx1"/>
                </a:gs>
                <a:gs pos="99000">
                  <a:schemeClr val="bg2">
                    <a:alpha val="0"/>
                  </a:schemeClr>
                </a:gs>
                <a:gs pos="63000">
                  <a:srgbClr val="00B0F0"/>
                </a:gs>
              </a:gsLst>
              <a:lin ang="54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400">
              <a:solidFill>
                <a:srgbClr val="131313"/>
              </a:solidFill>
            </a:endParaRPr>
          </a:p>
        </p:txBody>
      </p:sp>
      <p:sp>
        <p:nvSpPr>
          <p:cNvPr id="6" name="Freeform 5"/>
          <p:cNvSpPr/>
          <p:nvPr/>
        </p:nvSpPr>
        <p:spPr>
          <a:xfrm rot="2359891" flipH="1" flipV="1">
            <a:off x="4142483" y="2149602"/>
            <a:ext cx="976051" cy="1985533"/>
          </a:xfrm>
          <a:custGeom>
            <a:avLst/>
            <a:gdLst>
              <a:gd name="connsiteX0" fmla="*/ 2229633 w 2271386"/>
              <a:gd name="connsiteY0" fmla="*/ 0 h 4096011"/>
              <a:gd name="connsiteX1" fmla="*/ 2004164 w 2271386"/>
              <a:gd name="connsiteY1" fmla="*/ 1315233 h 4096011"/>
              <a:gd name="connsiteX2" fmla="*/ 626301 w 2271386"/>
              <a:gd name="connsiteY2" fmla="*/ 3620022 h 4096011"/>
              <a:gd name="connsiteX3" fmla="*/ 0 w 2271386"/>
              <a:gd name="connsiteY3" fmla="*/ 4096011 h 4096011"/>
              <a:gd name="connsiteX0" fmla="*/ 2229633 w 2250509"/>
              <a:gd name="connsiteY0" fmla="*/ 0 h 4096011"/>
              <a:gd name="connsiteX1" fmla="*/ 2004164 w 2250509"/>
              <a:gd name="connsiteY1" fmla="*/ 1315233 h 4096011"/>
              <a:gd name="connsiteX2" fmla="*/ 1330299 w 2250509"/>
              <a:gd name="connsiteY2" fmla="*/ 2602541 h 4096011"/>
              <a:gd name="connsiteX3" fmla="*/ 0 w 2250509"/>
              <a:gd name="connsiteY3" fmla="*/ 4096011 h 4096011"/>
              <a:gd name="connsiteX0" fmla="*/ 2389028 w 2409904"/>
              <a:gd name="connsiteY0" fmla="*/ 0 h 4148190"/>
              <a:gd name="connsiteX1" fmla="*/ 2163559 w 2409904"/>
              <a:gd name="connsiteY1" fmla="*/ 1315233 h 4148190"/>
              <a:gd name="connsiteX2" fmla="*/ 1489694 w 2409904"/>
              <a:gd name="connsiteY2" fmla="*/ 2602541 h 4148190"/>
              <a:gd name="connsiteX3" fmla="*/ 0 w 2409904"/>
              <a:gd name="connsiteY3" fmla="*/ 4148190 h 4148190"/>
              <a:gd name="connsiteX0" fmla="*/ 2389028 w 2409904"/>
              <a:gd name="connsiteY0" fmla="*/ 0 h 4148190"/>
              <a:gd name="connsiteX1" fmla="*/ 2163559 w 2409904"/>
              <a:gd name="connsiteY1" fmla="*/ 1315233 h 4148190"/>
              <a:gd name="connsiteX2" fmla="*/ 1489694 w 2409904"/>
              <a:gd name="connsiteY2" fmla="*/ 2602541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396713 w 2409904"/>
              <a:gd name="connsiteY2" fmla="*/ 3124326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540824 w 2409904"/>
              <a:gd name="connsiteY2" fmla="*/ 2648057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261882 w 2409904"/>
              <a:gd name="connsiteY2" fmla="*/ 2948084 h 4148190"/>
              <a:gd name="connsiteX3" fmla="*/ 0 w 2409904"/>
              <a:gd name="connsiteY3" fmla="*/ 4148190 h 4148190"/>
              <a:gd name="connsiteX0" fmla="*/ 2389028 w 2409904"/>
              <a:gd name="connsiteY0" fmla="*/ 0 h 4148190"/>
              <a:gd name="connsiteX1" fmla="*/ 2110427 w 2409904"/>
              <a:gd name="connsiteY1" fmla="*/ 1315234 h 4148190"/>
              <a:gd name="connsiteX2" fmla="*/ 1115769 w 2409904"/>
              <a:gd name="connsiteY2" fmla="*/ 3182888 h 4148190"/>
              <a:gd name="connsiteX3" fmla="*/ 0 w 2409904"/>
              <a:gd name="connsiteY3" fmla="*/ 4148190 h 4148190"/>
              <a:gd name="connsiteX0" fmla="*/ 1273259 w 1294135"/>
              <a:gd name="connsiteY0" fmla="*/ 0 h 3182888"/>
              <a:gd name="connsiteX1" fmla="*/ 994658 w 1294135"/>
              <a:gd name="connsiteY1" fmla="*/ 1315234 h 3182888"/>
              <a:gd name="connsiteX2" fmla="*/ 0 w 1294135"/>
              <a:gd name="connsiteY2" fmla="*/ 3182888 h 3182888"/>
              <a:gd name="connsiteX0" fmla="*/ 2362462 w 2477605"/>
              <a:gd name="connsiteY0" fmla="*/ 0 h 4213413"/>
              <a:gd name="connsiteX1" fmla="*/ 2083861 w 2477605"/>
              <a:gd name="connsiteY1" fmla="*/ 1315234 h 4213413"/>
              <a:gd name="connsiteX2" fmla="*/ 0 w 2477605"/>
              <a:gd name="connsiteY2" fmla="*/ 4213413 h 4213413"/>
              <a:gd name="connsiteX0" fmla="*/ 2362462 w 2383338"/>
              <a:gd name="connsiteY0" fmla="*/ 0 h 4213413"/>
              <a:gd name="connsiteX1" fmla="*/ 1871334 w 2383338"/>
              <a:gd name="connsiteY1" fmla="*/ 1967465 h 4213413"/>
              <a:gd name="connsiteX2" fmla="*/ 0 w 2383338"/>
              <a:gd name="connsiteY2" fmla="*/ 4213413 h 4213413"/>
              <a:gd name="connsiteX0" fmla="*/ 2362462 w 2383338"/>
              <a:gd name="connsiteY0" fmla="*/ 0 h 4213413"/>
              <a:gd name="connsiteX1" fmla="*/ 1672089 w 2383338"/>
              <a:gd name="connsiteY1" fmla="*/ 2371849 h 4213413"/>
              <a:gd name="connsiteX2" fmla="*/ 0 w 2383338"/>
              <a:gd name="connsiteY2" fmla="*/ 4213413 h 4213413"/>
              <a:gd name="connsiteX0" fmla="*/ 2362462 w 2383338"/>
              <a:gd name="connsiteY0" fmla="*/ 0 h 4213413"/>
              <a:gd name="connsiteX1" fmla="*/ 1658806 w 2383338"/>
              <a:gd name="connsiteY1" fmla="*/ 2489250 h 4213413"/>
              <a:gd name="connsiteX2" fmla="*/ 0 w 2383338"/>
              <a:gd name="connsiteY2" fmla="*/ 4213413 h 4213413"/>
              <a:gd name="connsiteX0" fmla="*/ 2362462 w 2383338"/>
              <a:gd name="connsiteY0" fmla="*/ 0 h 4213413"/>
              <a:gd name="connsiteX1" fmla="*/ 1565826 w 2383338"/>
              <a:gd name="connsiteY1" fmla="*/ 2450116 h 4213413"/>
              <a:gd name="connsiteX2" fmla="*/ 0 w 2383338"/>
              <a:gd name="connsiteY2" fmla="*/ 4213413 h 4213413"/>
              <a:gd name="connsiteX0" fmla="*/ 2362462 w 2383338"/>
              <a:gd name="connsiteY0" fmla="*/ 0 h 4213413"/>
              <a:gd name="connsiteX1" fmla="*/ 1658806 w 2383338"/>
              <a:gd name="connsiteY1" fmla="*/ 2476206 h 4213413"/>
              <a:gd name="connsiteX2" fmla="*/ 0 w 2383338"/>
              <a:gd name="connsiteY2" fmla="*/ 4213413 h 4213413"/>
              <a:gd name="connsiteX0" fmla="*/ 2362462 w 2383338"/>
              <a:gd name="connsiteY0" fmla="*/ 0 h 4213413"/>
              <a:gd name="connsiteX1" fmla="*/ 1605674 w 2383338"/>
              <a:gd name="connsiteY1" fmla="*/ 2489251 h 4213413"/>
              <a:gd name="connsiteX2" fmla="*/ 0 w 2383338"/>
              <a:gd name="connsiteY2" fmla="*/ 4213413 h 4213413"/>
              <a:gd name="connsiteX0" fmla="*/ 2296047 w 2316923"/>
              <a:gd name="connsiteY0" fmla="*/ 0 h 4376469"/>
              <a:gd name="connsiteX1" fmla="*/ 1539259 w 2316923"/>
              <a:gd name="connsiteY1" fmla="*/ 2489251 h 4376469"/>
              <a:gd name="connsiteX2" fmla="*/ 0 w 2316923"/>
              <a:gd name="connsiteY2" fmla="*/ 4376469 h 4376469"/>
              <a:gd name="connsiteX0" fmla="*/ 2296047 w 2316923"/>
              <a:gd name="connsiteY0" fmla="*/ 0 h 4376469"/>
              <a:gd name="connsiteX1" fmla="*/ 1539259 w 2316923"/>
              <a:gd name="connsiteY1" fmla="*/ 2489251 h 4376469"/>
              <a:gd name="connsiteX2" fmla="*/ 0 w 2316923"/>
              <a:gd name="connsiteY2" fmla="*/ 4376469 h 4376469"/>
              <a:gd name="connsiteX0" fmla="*/ 2335896 w 2356772"/>
              <a:gd name="connsiteY0" fmla="*/ 0 h 4213412"/>
              <a:gd name="connsiteX1" fmla="*/ 1579108 w 2356772"/>
              <a:gd name="connsiteY1" fmla="*/ 2489251 h 4213412"/>
              <a:gd name="connsiteX2" fmla="*/ 0 w 2356772"/>
              <a:gd name="connsiteY2" fmla="*/ 4213412 h 4213412"/>
            </a:gdLst>
            <a:ahLst/>
            <a:cxnLst>
              <a:cxn ang="0">
                <a:pos x="connsiteX0" y="connsiteY0"/>
              </a:cxn>
              <a:cxn ang="0">
                <a:pos x="connsiteX1" y="connsiteY1"/>
              </a:cxn>
              <a:cxn ang="0">
                <a:pos x="connsiteX2" y="connsiteY2"/>
              </a:cxn>
            </a:cxnLst>
            <a:rect l="l" t="t" r="r" b="b"/>
            <a:pathLst>
              <a:path w="2356772" h="4213412">
                <a:moveTo>
                  <a:pt x="2335896" y="0"/>
                </a:moveTo>
                <a:cubicBezTo>
                  <a:pt x="2356772" y="355948"/>
                  <a:pt x="1968424" y="1787016"/>
                  <a:pt x="1579108" y="2489251"/>
                </a:cubicBezTo>
                <a:cubicBezTo>
                  <a:pt x="1189792" y="3191486"/>
                  <a:pt x="360593" y="4080414"/>
                  <a:pt x="0" y="4213412"/>
                </a:cubicBezTo>
              </a:path>
            </a:pathLst>
          </a:custGeom>
          <a:ln w="76200">
            <a:gradFill>
              <a:gsLst>
                <a:gs pos="26000">
                  <a:schemeClr val="tx1"/>
                </a:gs>
                <a:gs pos="99000">
                  <a:schemeClr val="bg2">
                    <a:alpha val="0"/>
                  </a:schemeClr>
                </a:gs>
                <a:gs pos="63000">
                  <a:srgbClr val="00B0F0"/>
                </a:gs>
              </a:gsLst>
              <a:lin ang="54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400">
              <a:solidFill>
                <a:srgbClr val="131313"/>
              </a:solidFill>
            </a:endParaRPr>
          </a:p>
        </p:txBody>
      </p:sp>
      <p:sp>
        <p:nvSpPr>
          <p:cNvPr id="7" name="Rounded Rectangle 45"/>
          <p:cNvSpPr/>
          <p:nvPr/>
        </p:nvSpPr>
        <p:spPr bwMode="auto">
          <a:xfrm>
            <a:off x="2847027" y="3697904"/>
            <a:ext cx="3177742" cy="1496135"/>
          </a:xfrm>
          <a:prstGeom prst="ellipse">
            <a:avLst/>
          </a:prstGeom>
          <a:gradFill flip="none" rotWithShape="1">
            <a:gsLst>
              <a:gs pos="0">
                <a:schemeClr val="accent1">
                  <a:lumMod val="75000"/>
                </a:schemeClr>
              </a:gs>
              <a:gs pos="18000">
                <a:srgbClr val="FFFFFF">
                  <a:alpha val="0"/>
                </a:srgbClr>
              </a:gs>
              <a:gs pos="54000">
                <a:srgbClr val="0070C0"/>
              </a:gs>
              <a:gs pos="87000">
                <a:srgbClr val="000000">
                  <a:alpha val="71000"/>
                </a:srgbClr>
              </a:gs>
              <a:gs pos="100000">
                <a:srgbClr val="FFFFFF">
                  <a:alpha val="31000"/>
                </a:srgbClr>
              </a:gs>
            </a:gsLst>
            <a:lin ang="16200000" scaled="1"/>
            <a:tileRect/>
          </a:gradFill>
          <a:ln w="55000" cap="flat" cmpd="sng" algn="ctr">
            <a:solidFill>
              <a:srgbClr val="FFFFFF">
                <a:alpha val="20000"/>
              </a:srgbClr>
            </a:solidFill>
            <a:prstDash val="solid"/>
            <a:headEnd type="none" w="med" len="med"/>
            <a:tailEnd type="none" w="med" len="med"/>
          </a:ln>
          <a:effectLst/>
        </p:spPr>
        <p:txBody>
          <a:bodyPr vert="horz" wrap="square" lIns="146278" tIns="182880" rIns="146278" bIns="73139" numCol="1" rtlCol="0" anchor="t" anchorCtr="0" compatLnSpc="1">
            <a:prstTxWarp prst="textNoShape">
              <a:avLst/>
            </a:prstTxWarp>
          </a:bodyPr>
          <a:lstStyle/>
          <a:p>
            <a:pPr algn="ctr" defTabSz="1097280" fontAlgn="base">
              <a:lnSpc>
                <a:spcPct val="80000"/>
              </a:lnSpc>
              <a:spcBef>
                <a:spcPct val="0"/>
              </a:spcBef>
              <a:spcAft>
                <a:spcPct val="0"/>
              </a:spcAft>
              <a:defRPr/>
            </a:pPr>
            <a:r>
              <a:rPr lang="en-US" sz="2800" i="1" kern="0" spc="-200" dirty="0" smtClean="0">
                <a:ln w="18415" cmpd="sng">
                  <a:noFill/>
                  <a:prstDash val="solid"/>
                </a:ln>
                <a:solidFill>
                  <a:srgbClr val="000000"/>
                </a:solidFill>
                <a:effectLst>
                  <a:glow rad="101600">
                    <a:srgbClr val="CCECFF"/>
                  </a:glow>
                  <a:innerShdw blurRad="114300">
                    <a:prstClr val="black"/>
                  </a:innerShdw>
                </a:effectLst>
              </a:rPr>
              <a:t>Learn &amp; Plan</a:t>
            </a:r>
          </a:p>
        </p:txBody>
      </p:sp>
      <p:sp>
        <p:nvSpPr>
          <p:cNvPr id="8" name="Rounded Rectangle 45"/>
          <p:cNvSpPr/>
          <p:nvPr/>
        </p:nvSpPr>
        <p:spPr bwMode="auto">
          <a:xfrm>
            <a:off x="5364650" y="2598177"/>
            <a:ext cx="3237806" cy="1465743"/>
          </a:xfrm>
          <a:prstGeom prst="ellipse">
            <a:avLst/>
          </a:prstGeom>
          <a:gradFill flip="none" rotWithShape="1">
            <a:gsLst>
              <a:gs pos="0">
                <a:schemeClr val="accent1">
                  <a:lumMod val="75000"/>
                </a:schemeClr>
              </a:gs>
              <a:gs pos="18000">
                <a:srgbClr val="FFFFFF">
                  <a:alpha val="0"/>
                </a:srgbClr>
              </a:gs>
              <a:gs pos="54000">
                <a:srgbClr val="0070C0"/>
              </a:gs>
              <a:gs pos="87000">
                <a:srgbClr val="000000">
                  <a:alpha val="71000"/>
                </a:srgbClr>
              </a:gs>
              <a:gs pos="100000">
                <a:srgbClr val="FFFFFF">
                  <a:alpha val="31000"/>
                </a:srgbClr>
              </a:gs>
            </a:gsLst>
            <a:lin ang="16200000" scaled="1"/>
            <a:tileRect/>
          </a:gradFill>
          <a:ln w="55000" cap="flat" cmpd="sng" algn="ctr">
            <a:solidFill>
              <a:srgbClr val="FFFFFF">
                <a:alpha val="20000"/>
              </a:srgbClr>
            </a:solidFill>
            <a:prstDash val="solid"/>
            <a:headEnd type="none" w="med" len="med"/>
            <a:tailEnd type="none" w="med" len="med"/>
          </a:ln>
          <a:effectLst/>
        </p:spPr>
        <p:txBody>
          <a:bodyPr vert="horz" wrap="square" lIns="146278" tIns="182880" rIns="146278" bIns="73139" numCol="1" rtlCol="0" anchor="t" anchorCtr="0" compatLnSpc="1">
            <a:prstTxWarp prst="textNoShape">
              <a:avLst/>
            </a:prstTxWarp>
          </a:bodyPr>
          <a:lstStyle/>
          <a:p>
            <a:pPr algn="ctr" defTabSz="1097280" fontAlgn="base">
              <a:lnSpc>
                <a:spcPct val="80000"/>
              </a:lnSpc>
              <a:spcBef>
                <a:spcPct val="0"/>
              </a:spcBef>
              <a:spcAft>
                <a:spcPct val="0"/>
              </a:spcAft>
              <a:defRPr/>
            </a:pPr>
            <a:r>
              <a:rPr lang="en-US" sz="2800" i="1" kern="0" spc="-200" dirty="0" smtClean="0">
                <a:ln w="18415" cmpd="sng">
                  <a:noFill/>
                  <a:prstDash val="solid"/>
                </a:ln>
                <a:solidFill>
                  <a:srgbClr val="000000"/>
                </a:solidFill>
                <a:effectLst>
                  <a:glow rad="101600">
                    <a:srgbClr val="CCECFF"/>
                  </a:glow>
                  <a:innerShdw blurRad="114300">
                    <a:prstClr val="black"/>
                  </a:innerShdw>
                </a:effectLst>
              </a:rPr>
              <a:t>Segment &amp; Select</a:t>
            </a:r>
          </a:p>
        </p:txBody>
      </p:sp>
      <p:sp>
        <p:nvSpPr>
          <p:cNvPr id="9" name="Rounded Rectangle 45"/>
          <p:cNvSpPr/>
          <p:nvPr/>
        </p:nvSpPr>
        <p:spPr bwMode="auto">
          <a:xfrm>
            <a:off x="7999413" y="1450256"/>
            <a:ext cx="3343796" cy="1465743"/>
          </a:xfrm>
          <a:prstGeom prst="ellipse">
            <a:avLst/>
          </a:prstGeom>
          <a:gradFill flip="none" rotWithShape="1">
            <a:gsLst>
              <a:gs pos="0">
                <a:schemeClr val="accent1">
                  <a:lumMod val="75000"/>
                </a:schemeClr>
              </a:gs>
              <a:gs pos="18000">
                <a:srgbClr val="FFFFFF">
                  <a:alpha val="0"/>
                </a:srgbClr>
              </a:gs>
              <a:gs pos="54000">
                <a:srgbClr val="0070C0"/>
              </a:gs>
              <a:gs pos="87000">
                <a:srgbClr val="000000">
                  <a:alpha val="71000"/>
                </a:srgbClr>
              </a:gs>
              <a:gs pos="100000">
                <a:srgbClr val="FFFFFF">
                  <a:alpha val="31000"/>
                </a:srgbClr>
              </a:gs>
            </a:gsLst>
            <a:lin ang="16200000" scaled="1"/>
            <a:tileRect/>
          </a:gradFill>
          <a:ln w="55000" cap="flat" cmpd="sng" algn="ctr">
            <a:solidFill>
              <a:srgbClr val="FFFFFF">
                <a:alpha val="20000"/>
              </a:srgbClr>
            </a:solidFill>
            <a:prstDash val="solid"/>
            <a:headEnd type="none" w="med" len="med"/>
            <a:tailEnd type="none" w="med" len="med"/>
          </a:ln>
          <a:effectLst/>
        </p:spPr>
        <p:txBody>
          <a:bodyPr vert="horz" wrap="square" lIns="146278" tIns="365760" rIns="146278" bIns="73139" numCol="1" rtlCol="0" anchor="t" anchorCtr="0" compatLnSpc="1">
            <a:prstTxWarp prst="textNoShape">
              <a:avLst/>
            </a:prstTxWarp>
          </a:bodyPr>
          <a:lstStyle/>
          <a:p>
            <a:pPr algn="ctr" defTabSz="1097280" fontAlgn="base">
              <a:lnSpc>
                <a:spcPct val="80000"/>
              </a:lnSpc>
              <a:spcBef>
                <a:spcPct val="0"/>
              </a:spcBef>
              <a:spcAft>
                <a:spcPct val="0"/>
              </a:spcAft>
              <a:defRPr/>
            </a:pPr>
            <a:r>
              <a:rPr lang="en-US" sz="2800" i="1" kern="0" spc="-200" dirty="0" smtClean="0">
                <a:ln w="18415" cmpd="sng">
                  <a:noFill/>
                  <a:prstDash val="solid"/>
                </a:ln>
                <a:solidFill>
                  <a:srgbClr val="000000"/>
                </a:solidFill>
                <a:effectLst>
                  <a:glow rad="101600">
                    <a:srgbClr val="CCECFF"/>
                  </a:glow>
                  <a:innerShdw blurRad="114300">
                    <a:prstClr val="black"/>
                  </a:innerShdw>
                </a:effectLst>
              </a:rPr>
              <a:t>Implement</a:t>
            </a:r>
          </a:p>
        </p:txBody>
      </p:sp>
      <p:sp>
        <p:nvSpPr>
          <p:cNvPr id="10" name="Freeform 9"/>
          <p:cNvSpPr/>
          <p:nvPr/>
        </p:nvSpPr>
        <p:spPr>
          <a:xfrm rot="13073487" flipH="1" flipV="1">
            <a:off x="8286567" y="2724183"/>
            <a:ext cx="631779" cy="1690949"/>
          </a:xfrm>
          <a:custGeom>
            <a:avLst/>
            <a:gdLst>
              <a:gd name="connsiteX0" fmla="*/ 2229633 w 2271386"/>
              <a:gd name="connsiteY0" fmla="*/ 0 h 4096011"/>
              <a:gd name="connsiteX1" fmla="*/ 2004164 w 2271386"/>
              <a:gd name="connsiteY1" fmla="*/ 1315233 h 4096011"/>
              <a:gd name="connsiteX2" fmla="*/ 626301 w 2271386"/>
              <a:gd name="connsiteY2" fmla="*/ 3620022 h 4096011"/>
              <a:gd name="connsiteX3" fmla="*/ 0 w 2271386"/>
              <a:gd name="connsiteY3" fmla="*/ 4096011 h 4096011"/>
              <a:gd name="connsiteX0" fmla="*/ 2229633 w 2250509"/>
              <a:gd name="connsiteY0" fmla="*/ 0 h 4096011"/>
              <a:gd name="connsiteX1" fmla="*/ 2004164 w 2250509"/>
              <a:gd name="connsiteY1" fmla="*/ 1315233 h 4096011"/>
              <a:gd name="connsiteX2" fmla="*/ 1330299 w 2250509"/>
              <a:gd name="connsiteY2" fmla="*/ 2602541 h 4096011"/>
              <a:gd name="connsiteX3" fmla="*/ 0 w 2250509"/>
              <a:gd name="connsiteY3" fmla="*/ 4096011 h 4096011"/>
              <a:gd name="connsiteX0" fmla="*/ 2389028 w 2409904"/>
              <a:gd name="connsiteY0" fmla="*/ 0 h 4148190"/>
              <a:gd name="connsiteX1" fmla="*/ 2163559 w 2409904"/>
              <a:gd name="connsiteY1" fmla="*/ 1315233 h 4148190"/>
              <a:gd name="connsiteX2" fmla="*/ 1489694 w 2409904"/>
              <a:gd name="connsiteY2" fmla="*/ 2602541 h 4148190"/>
              <a:gd name="connsiteX3" fmla="*/ 0 w 2409904"/>
              <a:gd name="connsiteY3" fmla="*/ 4148190 h 4148190"/>
              <a:gd name="connsiteX0" fmla="*/ 2389028 w 2409904"/>
              <a:gd name="connsiteY0" fmla="*/ 0 h 4148190"/>
              <a:gd name="connsiteX1" fmla="*/ 2163559 w 2409904"/>
              <a:gd name="connsiteY1" fmla="*/ 1315233 h 4148190"/>
              <a:gd name="connsiteX2" fmla="*/ 1489694 w 2409904"/>
              <a:gd name="connsiteY2" fmla="*/ 2602541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396713 w 2409904"/>
              <a:gd name="connsiteY2" fmla="*/ 3124326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540824 w 2409904"/>
              <a:gd name="connsiteY2" fmla="*/ 2648057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261882 w 2409904"/>
              <a:gd name="connsiteY2" fmla="*/ 2948084 h 4148190"/>
              <a:gd name="connsiteX3" fmla="*/ 0 w 2409904"/>
              <a:gd name="connsiteY3" fmla="*/ 4148190 h 4148190"/>
              <a:gd name="connsiteX0" fmla="*/ 2389028 w 2409904"/>
              <a:gd name="connsiteY0" fmla="*/ 0 h 4148190"/>
              <a:gd name="connsiteX1" fmla="*/ 2110427 w 2409904"/>
              <a:gd name="connsiteY1" fmla="*/ 1315234 h 4148190"/>
              <a:gd name="connsiteX2" fmla="*/ 1115769 w 2409904"/>
              <a:gd name="connsiteY2" fmla="*/ 3182888 h 4148190"/>
              <a:gd name="connsiteX3" fmla="*/ 0 w 2409904"/>
              <a:gd name="connsiteY3" fmla="*/ 4148190 h 4148190"/>
              <a:gd name="connsiteX0" fmla="*/ 1273259 w 1294135"/>
              <a:gd name="connsiteY0" fmla="*/ 0 h 3182888"/>
              <a:gd name="connsiteX1" fmla="*/ 994658 w 1294135"/>
              <a:gd name="connsiteY1" fmla="*/ 1315234 h 3182888"/>
              <a:gd name="connsiteX2" fmla="*/ 0 w 1294135"/>
              <a:gd name="connsiteY2" fmla="*/ 3182888 h 3182888"/>
              <a:gd name="connsiteX0" fmla="*/ 2362462 w 2477605"/>
              <a:gd name="connsiteY0" fmla="*/ 0 h 4213413"/>
              <a:gd name="connsiteX1" fmla="*/ 2083861 w 2477605"/>
              <a:gd name="connsiteY1" fmla="*/ 1315234 h 4213413"/>
              <a:gd name="connsiteX2" fmla="*/ 0 w 2477605"/>
              <a:gd name="connsiteY2" fmla="*/ 4213413 h 4213413"/>
              <a:gd name="connsiteX0" fmla="*/ 2362462 w 2383338"/>
              <a:gd name="connsiteY0" fmla="*/ 0 h 4213413"/>
              <a:gd name="connsiteX1" fmla="*/ 1871334 w 2383338"/>
              <a:gd name="connsiteY1" fmla="*/ 1967465 h 4213413"/>
              <a:gd name="connsiteX2" fmla="*/ 0 w 2383338"/>
              <a:gd name="connsiteY2" fmla="*/ 4213413 h 4213413"/>
              <a:gd name="connsiteX0" fmla="*/ 2362462 w 2383338"/>
              <a:gd name="connsiteY0" fmla="*/ 0 h 4213413"/>
              <a:gd name="connsiteX1" fmla="*/ 1672089 w 2383338"/>
              <a:gd name="connsiteY1" fmla="*/ 2371849 h 4213413"/>
              <a:gd name="connsiteX2" fmla="*/ 0 w 2383338"/>
              <a:gd name="connsiteY2" fmla="*/ 4213413 h 4213413"/>
              <a:gd name="connsiteX0" fmla="*/ 2362462 w 2383338"/>
              <a:gd name="connsiteY0" fmla="*/ 0 h 4213413"/>
              <a:gd name="connsiteX1" fmla="*/ 1658806 w 2383338"/>
              <a:gd name="connsiteY1" fmla="*/ 2489250 h 4213413"/>
              <a:gd name="connsiteX2" fmla="*/ 0 w 2383338"/>
              <a:gd name="connsiteY2" fmla="*/ 4213413 h 4213413"/>
              <a:gd name="connsiteX0" fmla="*/ 2362462 w 2383338"/>
              <a:gd name="connsiteY0" fmla="*/ 0 h 4213413"/>
              <a:gd name="connsiteX1" fmla="*/ 1565826 w 2383338"/>
              <a:gd name="connsiteY1" fmla="*/ 2450116 h 4213413"/>
              <a:gd name="connsiteX2" fmla="*/ 0 w 2383338"/>
              <a:gd name="connsiteY2" fmla="*/ 4213413 h 4213413"/>
              <a:gd name="connsiteX0" fmla="*/ 2362462 w 2383338"/>
              <a:gd name="connsiteY0" fmla="*/ 0 h 4213413"/>
              <a:gd name="connsiteX1" fmla="*/ 1658806 w 2383338"/>
              <a:gd name="connsiteY1" fmla="*/ 2476206 h 4213413"/>
              <a:gd name="connsiteX2" fmla="*/ 0 w 2383338"/>
              <a:gd name="connsiteY2" fmla="*/ 4213413 h 4213413"/>
              <a:gd name="connsiteX0" fmla="*/ 2362462 w 2383338"/>
              <a:gd name="connsiteY0" fmla="*/ 0 h 4213413"/>
              <a:gd name="connsiteX1" fmla="*/ 1605674 w 2383338"/>
              <a:gd name="connsiteY1" fmla="*/ 2489251 h 4213413"/>
              <a:gd name="connsiteX2" fmla="*/ 0 w 2383338"/>
              <a:gd name="connsiteY2" fmla="*/ 4213413 h 4213413"/>
              <a:gd name="connsiteX0" fmla="*/ 2296047 w 2316923"/>
              <a:gd name="connsiteY0" fmla="*/ 0 h 4376469"/>
              <a:gd name="connsiteX1" fmla="*/ 1539259 w 2316923"/>
              <a:gd name="connsiteY1" fmla="*/ 2489251 h 4376469"/>
              <a:gd name="connsiteX2" fmla="*/ 0 w 2316923"/>
              <a:gd name="connsiteY2" fmla="*/ 4376469 h 4376469"/>
              <a:gd name="connsiteX0" fmla="*/ 2296047 w 2316923"/>
              <a:gd name="connsiteY0" fmla="*/ 0 h 4376469"/>
              <a:gd name="connsiteX1" fmla="*/ 1539259 w 2316923"/>
              <a:gd name="connsiteY1" fmla="*/ 2489251 h 4376469"/>
              <a:gd name="connsiteX2" fmla="*/ 0 w 2316923"/>
              <a:gd name="connsiteY2" fmla="*/ 4376469 h 4376469"/>
              <a:gd name="connsiteX0" fmla="*/ 2335896 w 2356772"/>
              <a:gd name="connsiteY0" fmla="*/ 0 h 4213412"/>
              <a:gd name="connsiteX1" fmla="*/ 1579108 w 2356772"/>
              <a:gd name="connsiteY1" fmla="*/ 2489251 h 4213412"/>
              <a:gd name="connsiteX2" fmla="*/ 0 w 2356772"/>
              <a:gd name="connsiteY2" fmla="*/ 4213412 h 4213412"/>
            </a:gdLst>
            <a:ahLst/>
            <a:cxnLst>
              <a:cxn ang="0">
                <a:pos x="connsiteX0" y="connsiteY0"/>
              </a:cxn>
              <a:cxn ang="0">
                <a:pos x="connsiteX1" y="connsiteY1"/>
              </a:cxn>
              <a:cxn ang="0">
                <a:pos x="connsiteX2" y="connsiteY2"/>
              </a:cxn>
            </a:cxnLst>
            <a:rect l="l" t="t" r="r" b="b"/>
            <a:pathLst>
              <a:path w="2356772" h="4213412">
                <a:moveTo>
                  <a:pt x="2335896" y="0"/>
                </a:moveTo>
                <a:cubicBezTo>
                  <a:pt x="2356772" y="355948"/>
                  <a:pt x="1968424" y="1787016"/>
                  <a:pt x="1579108" y="2489251"/>
                </a:cubicBezTo>
                <a:cubicBezTo>
                  <a:pt x="1189792" y="3191486"/>
                  <a:pt x="360593" y="4080414"/>
                  <a:pt x="0" y="4213412"/>
                </a:cubicBezTo>
              </a:path>
            </a:pathLst>
          </a:custGeom>
          <a:ln w="76200">
            <a:gradFill>
              <a:gsLst>
                <a:gs pos="26000">
                  <a:schemeClr val="tx1"/>
                </a:gs>
                <a:gs pos="99000">
                  <a:schemeClr val="bg2">
                    <a:alpha val="0"/>
                  </a:schemeClr>
                </a:gs>
                <a:gs pos="63000">
                  <a:srgbClr val="00B0F0"/>
                </a:gs>
              </a:gsLst>
              <a:lin ang="54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400">
              <a:solidFill>
                <a:srgbClr val="131313"/>
              </a:solidFill>
            </a:endParaRPr>
          </a:p>
        </p:txBody>
      </p:sp>
      <p:sp>
        <p:nvSpPr>
          <p:cNvPr id="11" name="Freeform 10"/>
          <p:cNvSpPr/>
          <p:nvPr/>
        </p:nvSpPr>
        <p:spPr>
          <a:xfrm rot="2359891" flipH="1" flipV="1">
            <a:off x="6720172" y="951220"/>
            <a:ext cx="976051" cy="1985533"/>
          </a:xfrm>
          <a:custGeom>
            <a:avLst/>
            <a:gdLst>
              <a:gd name="connsiteX0" fmla="*/ 2229633 w 2271386"/>
              <a:gd name="connsiteY0" fmla="*/ 0 h 4096011"/>
              <a:gd name="connsiteX1" fmla="*/ 2004164 w 2271386"/>
              <a:gd name="connsiteY1" fmla="*/ 1315233 h 4096011"/>
              <a:gd name="connsiteX2" fmla="*/ 626301 w 2271386"/>
              <a:gd name="connsiteY2" fmla="*/ 3620022 h 4096011"/>
              <a:gd name="connsiteX3" fmla="*/ 0 w 2271386"/>
              <a:gd name="connsiteY3" fmla="*/ 4096011 h 4096011"/>
              <a:gd name="connsiteX0" fmla="*/ 2229633 w 2250509"/>
              <a:gd name="connsiteY0" fmla="*/ 0 h 4096011"/>
              <a:gd name="connsiteX1" fmla="*/ 2004164 w 2250509"/>
              <a:gd name="connsiteY1" fmla="*/ 1315233 h 4096011"/>
              <a:gd name="connsiteX2" fmla="*/ 1330299 w 2250509"/>
              <a:gd name="connsiteY2" fmla="*/ 2602541 h 4096011"/>
              <a:gd name="connsiteX3" fmla="*/ 0 w 2250509"/>
              <a:gd name="connsiteY3" fmla="*/ 4096011 h 4096011"/>
              <a:gd name="connsiteX0" fmla="*/ 2389028 w 2409904"/>
              <a:gd name="connsiteY0" fmla="*/ 0 h 4148190"/>
              <a:gd name="connsiteX1" fmla="*/ 2163559 w 2409904"/>
              <a:gd name="connsiteY1" fmla="*/ 1315233 h 4148190"/>
              <a:gd name="connsiteX2" fmla="*/ 1489694 w 2409904"/>
              <a:gd name="connsiteY2" fmla="*/ 2602541 h 4148190"/>
              <a:gd name="connsiteX3" fmla="*/ 0 w 2409904"/>
              <a:gd name="connsiteY3" fmla="*/ 4148190 h 4148190"/>
              <a:gd name="connsiteX0" fmla="*/ 2389028 w 2409904"/>
              <a:gd name="connsiteY0" fmla="*/ 0 h 4148190"/>
              <a:gd name="connsiteX1" fmla="*/ 2163559 w 2409904"/>
              <a:gd name="connsiteY1" fmla="*/ 1315233 h 4148190"/>
              <a:gd name="connsiteX2" fmla="*/ 1489694 w 2409904"/>
              <a:gd name="connsiteY2" fmla="*/ 2602541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396713 w 2409904"/>
              <a:gd name="connsiteY2" fmla="*/ 3124326 h 4148190"/>
              <a:gd name="connsiteX3" fmla="*/ 1540824 w 2409904"/>
              <a:gd name="connsiteY3" fmla="*/ 2648057 h 4148190"/>
              <a:gd name="connsiteX4" fmla="*/ 0 w 2409904"/>
              <a:gd name="connsiteY4" fmla="*/ 4148190 h 4148190"/>
              <a:gd name="connsiteX0" fmla="*/ 2389028 w 2409904"/>
              <a:gd name="connsiteY0" fmla="*/ 0 h 4148190"/>
              <a:gd name="connsiteX1" fmla="*/ 2163559 w 2409904"/>
              <a:gd name="connsiteY1" fmla="*/ 1315233 h 4148190"/>
              <a:gd name="connsiteX2" fmla="*/ 1540824 w 2409904"/>
              <a:gd name="connsiteY2" fmla="*/ 2648057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63559 w 2409904"/>
              <a:gd name="connsiteY1" fmla="*/ 1315233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421278 w 2409904"/>
              <a:gd name="connsiteY2" fmla="*/ 2621968 h 4148190"/>
              <a:gd name="connsiteX3" fmla="*/ 0 w 2409904"/>
              <a:gd name="connsiteY3" fmla="*/ 4148190 h 4148190"/>
              <a:gd name="connsiteX0" fmla="*/ 2389028 w 2409904"/>
              <a:gd name="connsiteY0" fmla="*/ 0 h 4148190"/>
              <a:gd name="connsiteX1" fmla="*/ 2110427 w 2409904"/>
              <a:gd name="connsiteY1" fmla="*/ 1315234 h 4148190"/>
              <a:gd name="connsiteX2" fmla="*/ 1261882 w 2409904"/>
              <a:gd name="connsiteY2" fmla="*/ 2948084 h 4148190"/>
              <a:gd name="connsiteX3" fmla="*/ 0 w 2409904"/>
              <a:gd name="connsiteY3" fmla="*/ 4148190 h 4148190"/>
              <a:gd name="connsiteX0" fmla="*/ 2389028 w 2409904"/>
              <a:gd name="connsiteY0" fmla="*/ 0 h 4148190"/>
              <a:gd name="connsiteX1" fmla="*/ 2110427 w 2409904"/>
              <a:gd name="connsiteY1" fmla="*/ 1315234 h 4148190"/>
              <a:gd name="connsiteX2" fmla="*/ 1115769 w 2409904"/>
              <a:gd name="connsiteY2" fmla="*/ 3182888 h 4148190"/>
              <a:gd name="connsiteX3" fmla="*/ 0 w 2409904"/>
              <a:gd name="connsiteY3" fmla="*/ 4148190 h 4148190"/>
              <a:gd name="connsiteX0" fmla="*/ 1273259 w 1294135"/>
              <a:gd name="connsiteY0" fmla="*/ 0 h 3182888"/>
              <a:gd name="connsiteX1" fmla="*/ 994658 w 1294135"/>
              <a:gd name="connsiteY1" fmla="*/ 1315234 h 3182888"/>
              <a:gd name="connsiteX2" fmla="*/ 0 w 1294135"/>
              <a:gd name="connsiteY2" fmla="*/ 3182888 h 3182888"/>
              <a:gd name="connsiteX0" fmla="*/ 2362462 w 2477605"/>
              <a:gd name="connsiteY0" fmla="*/ 0 h 4213413"/>
              <a:gd name="connsiteX1" fmla="*/ 2083861 w 2477605"/>
              <a:gd name="connsiteY1" fmla="*/ 1315234 h 4213413"/>
              <a:gd name="connsiteX2" fmla="*/ 0 w 2477605"/>
              <a:gd name="connsiteY2" fmla="*/ 4213413 h 4213413"/>
              <a:gd name="connsiteX0" fmla="*/ 2362462 w 2383338"/>
              <a:gd name="connsiteY0" fmla="*/ 0 h 4213413"/>
              <a:gd name="connsiteX1" fmla="*/ 1871334 w 2383338"/>
              <a:gd name="connsiteY1" fmla="*/ 1967465 h 4213413"/>
              <a:gd name="connsiteX2" fmla="*/ 0 w 2383338"/>
              <a:gd name="connsiteY2" fmla="*/ 4213413 h 4213413"/>
              <a:gd name="connsiteX0" fmla="*/ 2362462 w 2383338"/>
              <a:gd name="connsiteY0" fmla="*/ 0 h 4213413"/>
              <a:gd name="connsiteX1" fmla="*/ 1672089 w 2383338"/>
              <a:gd name="connsiteY1" fmla="*/ 2371849 h 4213413"/>
              <a:gd name="connsiteX2" fmla="*/ 0 w 2383338"/>
              <a:gd name="connsiteY2" fmla="*/ 4213413 h 4213413"/>
              <a:gd name="connsiteX0" fmla="*/ 2362462 w 2383338"/>
              <a:gd name="connsiteY0" fmla="*/ 0 h 4213413"/>
              <a:gd name="connsiteX1" fmla="*/ 1658806 w 2383338"/>
              <a:gd name="connsiteY1" fmla="*/ 2489250 h 4213413"/>
              <a:gd name="connsiteX2" fmla="*/ 0 w 2383338"/>
              <a:gd name="connsiteY2" fmla="*/ 4213413 h 4213413"/>
              <a:gd name="connsiteX0" fmla="*/ 2362462 w 2383338"/>
              <a:gd name="connsiteY0" fmla="*/ 0 h 4213413"/>
              <a:gd name="connsiteX1" fmla="*/ 1565826 w 2383338"/>
              <a:gd name="connsiteY1" fmla="*/ 2450116 h 4213413"/>
              <a:gd name="connsiteX2" fmla="*/ 0 w 2383338"/>
              <a:gd name="connsiteY2" fmla="*/ 4213413 h 4213413"/>
              <a:gd name="connsiteX0" fmla="*/ 2362462 w 2383338"/>
              <a:gd name="connsiteY0" fmla="*/ 0 h 4213413"/>
              <a:gd name="connsiteX1" fmla="*/ 1658806 w 2383338"/>
              <a:gd name="connsiteY1" fmla="*/ 2476206 h 4213413"/>
              <a:gd name="connsiteX2" fmla="*/ 0 w 2383338"/>
              <a:gd name="connsiteY2" fmla="*/ 4213413 h 4213413"/>
              <a:gd name="connsiteX0" fmla="*/ 2362462 w 2383338"/>
              <a:gd name="connsiteY0" fmla="*/ 0 h 4213413"/>
              <a:gd name="connsiteX1" fmla="*/ 1605674 w 2383338"/>
              <a:gd name="connsiteY1" fmla="*/ 2489251 h 4213413"/>
              <a:gd name="connsiteX2" fmla="*/ 0 w 2383338"/>
              <a:gd name="connsiteY2" fmla="*/ 4213413 h 4213413"/>
              <a:gd name="connsiteX0" fmla="*/ 2296047 w 2316923"/>
              <a:gd name="connsiteY0" fmla="*/ 0 h 4376469"/>
              <a:gd name="connsiteX1" fmla="*/ 1539259 w 2316923"/>
              <a:gd name="connsiteY1" fmla="*/ 2489251 h 4376469"/>
              <a:gd name="connsiteX2" fmla="*/ 0 w 2316923"/>
              <a:gd name="connsiteY2" fmla="*/ 4376469 h 4376469"/>
              <a:gd name="connsiteX0" fmla="*/ 2296047 w 2316923"/>
              <a:gd name="connsiteY0" fmla="*/ 0 h 4376469"/>
              <a:gd name="connsiteX1" fmla="*/ 1539259 w 2316923"/>
              <a:gd name="connsiteY1" fmla="*/ 2489251 h 4376469"/>
              <a:gd name="connsiteX2" fmla="*/ 0 w 2316923"/>
              <a:gd name="connsiteY2" fmla="*/ 4376469 h 4376469"/>
              <a:gd name="connsiteX0" fmla="*/ 2335896 w 2356772"/>
              <a:gd name="connsiteY0" fmla="*/ 0 h 4213412"/>
              <a:gd name="connsiteX1" fmla="*/ 1579108 w 2356772"/>
              <a:gd name="connsiteY1" fmla="*/ 2489251 h 4213412"/>
              <a:gd name="connsiteX2" fmla="*/ 0 w 2356772"/>
              <a:gd name="connsiteY2" fmla="*/ 4213412 h 4213412"/>
            </a:gdLst>
            <a:ahLst/>
            <a:cxnLst>
              <a:cxn ang="0">
                <a:pos x="connsiteX0" y="connsiteY0"/>
              </a:cxn>
              <a:cxn ang="0">
                <a:pos x="connsiteX1" y="connsiteY1"/>
              </a:cxn>
              <a:cxn ang="0">
                <a:pos x="connsiteX2" y="connsiteY2"/>
              </a:cxn>
            </a:cxnLst>
            <a:rect l="l" t="t" r="r" b="b"/>
            <a:pathLst>
              <a:path w="2356772" h="4213412">
                <a:moveTo>
                  <a:pt x="2335896" y="0"/>
                </a:moveTo>
                <a:cubicBezTo>
                  <a:pt x="2356772" y="355948"/>
                  <a:pt x="1968424" y="1787016"/>
                  <a:pt x="1579108" y="2489251"/>
                </a:cubicBezTo>
                <a:cubicBezTo>
                  <a:pt x="1189792" y="3191486"/>
                  <a:pt x="360593" y="4080414"/>
                  <a:pt x="0" y="4213412"/>
                </a:cubicBezTo>
              </a:path>
            </a:pathLst>
          </a:custGeom>
          <a:ln w="76200">
            <a:gradFill>
              <a:gsLst>
                <a:gs pos="26000">
                  <a:schemeClr val="tx1"/>
                </a:gs>
                <a:gs pos="99000">
                  <a:schemeClr val="bg2">
                    <a:alpha val="0"/>
                  </a:schemeClr>
                </a:gs>
                <a:gs pos="63000">
                  <a:srgbClr val="00B0F0"/>
                </a:gs>
              </a:gsLst>
              <a:lin ang="5400000" scaled="0"/>
            </a:gra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400">
              <a:solidFill>
                <a:srgbClr val="131313"/>
              </a:solidFill>
            </a:endParaRPr>
          </a:p>
        </p:txBody>
      </p:sp>
      <p:sp>
        <p:nvSpPr>
          <p:cNvPr id="12" name="TextBox 11"/>
          <p:cNvSpPr txBox="1"/>
          <p:nvPr/>
        </p:nvSpPr>
        <p:spPr>
          <a:xfrm>
            <a:off x="498669" y="1450256"/>
            <a:ext cx="5608755" cy="2492990"/>
          </a:xfrm>
          <a:prstGeom prst="rect">
            <a:avLst/>
          </a:prstGeom>
          <a:noFill/>
        </p:spPr>
        <p:txBody>
          <a:bodyPr wrap="square" rtlCol="0">
            <a:spAutoFit/>
          </a:bodyPr>
          <a:lstStyle/>
          <a:p>
            <a:pPr marL="285750" indent="-285750">
              <a:buFontTx/>
              <a:buBlip>
                <a:blip r:embed="rId4"/>
              </a:buBlip>
            </a:pPr>
            <a:r>
              <a:rPr lang="en-US" sz="2400" dirty="0" smtClean="0"/>
              <a:t>An iterative process</a:t>
            </a:r>
          </a:p>
          <a:p>
            <a:pPr marL="285750" indent="-285750">
              <a:buFontTx/>
              <a:buBlip>
                <a:blip r:embed="rId4"/>
              </a:buBlip>
            </a:pPr>
            <a:r>
              <a:rPr lang="en-US" sz="2400" dirty="0"/>
              <a:t>M</a:t>
            </a:r>
            <a:r>
              <a:rPr lang="en-US" sz="2400" dirty="0" smtClean="0"/>
              <a:t>any proof-of-concept efforts</a:t>
            </a:r>
          </a:p>
          <a:p>
            <a:pPr marL="285750" indent="-285750">
              <a:buFontTx/>
              <a:buBlip>
                <a:blip r:embed="rId4"/>
              </a:buBlip>
            </a:pPr>
            <a:r>
              <a:rPr lang="en-US" sz="2400" dirty="0" smtClean="0"/>
              <a:t>Application segmentation is key</a:t>
            </a:r>
          </a:p>
          <a:p>
            <a:pPr marL="285750" indent="-285750">
              <a:buFontTx/>
              <a:buBlip>
                <a:blip r:embed="rId4"/>
              </a:buBlip>
            </a:pPr>
            <a:r>
              <a:rPr lang="en-US" sz="2400" dirty="0" smtClean="0"/>
              <a:t>Learn and adjust</a:t>
            </a:r>
            <a:br>
              <a:rPr lang="en-US" sz="2400" dirty="0" smtClean="0"/>
            </a:br>
            <a:r>
              <a:rPr lang="en-US" sz="2400" dirty="0" smtClean="0"/>
              <a:t>at every stage</a:t>
            </a:r>
          </a:p>
          <a:p>
            <a:pPr marL="285750" indent="-285750">
              <a:buFontTx/>
              <a:buBlip>
                <a:blip r:embed="rId4"/>
              </a:buBlip>
            </a:pPr>
            <a:endParaRPr lang="en-US" dirty="0" smtClean="0">
              <a:solidFill>
                <a:srgbClr val="EFEFEF"/>
              </a:solidFill>
            </a:endParaRPr>
          </a:p>
          <a:p>
            <a:endParaRPr lang="en-US" dirty="0">
              <a:solidFill>
                <a:srgbClr val="EFEFEF"/>
              </a:solidFill>
            </a:endParaRPr>
          </a:p>
        </p:txBody>
      </p:sp>
      <p:pic>
        <p:nvPicPr>
          <p:cNvPr id="13" name="Picture 4" descr="D:\DVD_ART34\Artwork_Imagery\Icons - Illustrations\Internet Clouds web\cloud 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18614" y="333375"/>
            <a:ext cx="3173215" cy="2178630"/>
          </a:xfrm>
          <a:prstGeom prst="rect">
            <a:avLst/>
          </a:prstGeom>
          <a:noFill/>
        </p:spPr>
      </p:pic>
      <p:pic>
        <p:nvPicPr>
          <p:cNvPr id="14" name="Picture 4" descr="D:\DVD_ART34\Artwork_Imagery\Icons - Illustrations\Internet Clouds web\cloud 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35325" y="492032"/>
            <a:ext cx="3173215" cy="2178630"/>
          </a:xfrm>
          <a:prstGeom prst="rect">
            <a:avLst/>
          </a:prstGeom>
          <a:noFill/>
        </p:spPr>
      </p:pic>
      <p:sp>
        <p:nvSpPr>
          <p:cNvPr id="15" name="Rounded Rectangle 45"/>
          <p:cNvSpPr/>
          <p:nvPr/>
        </p:nvSpPr>
        <p:spPr bwMode="auto">
          <a:xfrm>
            <a:off x="227011" y="4905375"/>
            <a:ext cx="3187270" cy="1447800"/>
          </a:xfrm>
          <a:prstGeom prst="ellipse">
            <a:avLst/>
          </a:prstGeom>
          <a:gradFill flip="none" rotWithShape="1">
            <a:gsLst>
              <a:gs pos="0">
                <a:schemeClr val="accent1">
                  <a:lumMod val="75000"/>
                </a:schemeClr>
              </a:gs>
              <a:gs pos="18000">
                <a:srgbClr val="FFFFFF">
                  <a:alpha val="0"/>
                </a:srgbClr>
              </a:gs>
              <a:gs pos="54000">
                <a:srgbClr val="0070C0"/>
              </a:gs>
              <a:gs pos="87000">
                <a:srgbClr val="000000">
                  <a:alpha val="71000"/>
                </a:srgbClr>
              </a:gs>
              <a:gs pos="100000">
                <a:srgbClr val="FFFFFF">
                  <a:alpha val="31000"/>
                </a:srgbClr>
              </a:gs>
            </a:gsLst>
            <a:lin ang="16200000" scaled="1"/>
            <a:tileRect/>
          </a:gradFill>
          <a:ln w="55000" cap="flat" cmpd="sng" algn="ctr">
            <a:solidFill>
              <a:srgbClr val="FFFFFF">
                <a:alpha val="20000"/>
              </a:srgbClr>
            </a:solidFill>
            <a:prstDash val="solid"/>
            <a:headEnd type="none" w="med" len="med"/>
            <a:tailEnd type="none" w="med" len="med"/>
          </a:ln>
          <a:effectLst/>
        </p:spPr>
        <p:txBody>
          <a:bodyPr vert="horz" wrap="square" lIns="146278" tIns="274320" rIns="146278" bIns="73139" numCol="1" rtlCol="0" anchor="t" anchorCtr="0" compatLnSpc="1">
            <a:prstTxWarp prst="textNoShape">
              <a:avLst/>
            </a:prstTxWarp>
          </a:bodyPr>
          <a:lstStyle/>
          <a:p>
            <a:pPr algn="ctr" defTabSz="1097280" fontAlgn="base">
              <a:lnSpc>
                <a:spcPct val="80000"/>
              </a:lnSpc>
              <a:spcBef>
                <a:spcPct val="0"/>
              </a:spcBef>
              <a:spcAft>
                <a:spcPct val="0"/>
              </a:spcAft>
              <a:defRPr/>
            </a:pPr>
            <a:r>
              <a:rPr lang="en-US" sz="2800" i="1" kern="0" spc="-200" dirty="0" smtClean="0">
                <a:ln w="18415" cmpd="sng">
                  <a:noFill/>
                  <a:prstDash val="solid"/>
                </a:ln>
                <a:solidFill>
                  <a:srgbClr val="000000"/>
                </a:solidFill>
                <a:effectLst>
                  <a:glow rad="101600">
                    <a:srgbClr val="CCECFF"/>
                  </a:glow>
                  <a:innerShdw blurRad="114300">
                    <a:prstClr val="black"/>
                  </a:innerShdw>
                </a:effectLst>
              </a:rPr>
              <a:t>Evaluate</a:t>
            </a:r>
          </a:p>
        </p:txBody>
      </p:sp>
    </p:spTree>
    <p:extLst>
      <p:ext uri="{BB962C8B-B14F-4D97-AF65-F5344CB8AC3E}">
        <p14:creationId xmlns:p14="http://schemas.microsoft.com/office/powerpoint/2010/main" val="2387622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7420145" y="1488721"/>
            <a:ext cx="3843148" cy="4959488"/>
          </a:xfrm>
          <a:prstGeom prst="roundRect">
            <a:avLst/>
          </a:prstGeom>
          <a:gradFill>
            <a:gsLst>
              <a:gs pos="0">
                <a:srgbClr val="009FDA"/>
              </a:gs>
              <a:gs pos="50000">
                <a:srgbClr val="009FDA">
                  <a:lumMod val="60000"/>
                  <a:lumOff val="40000"/>
                </a:srgbClr>
              </a:gs>
              <a:gs pos="100000">
                <a:srgbClr val="009FDA">
                  <a:lumMod val="20000"/>
                  <a:lumOff val="80000"/>
                </a:srgbClr>
              </a:gs>
            </a:gsLst>
            <a:lin ang="5400000" scaled="0"/>
          </a:gradFill>
          <a:ln w="9525" cap="flat" cmpd="sng" algn="ctr">
            <a:noFill/>
            <a:prstDash val="solid"/>
            <a:headEnd type="none" w="med" len="med"/>
            <a:tailEnd type="none" w="med" len="med"/>
          </a:ln>
          <a:effectLst>
            <a:glow rad="101600">
              <a:srgbClr val="009FDA">
                <a:alpha val="40000"/>
              </a:srgbClr>
            </a:glow>
            <a:outerShdw blurRad="50800" dist="38100" dir="2700000" algn="tl" rotWithShape="0">
              <a:prstClr val="black">
                <a:alpha val="40000"/>
              </a:prstClr>
            </a:outerShdw>
          </a:effectLst>
        </p:spPr>
        <p:txBody>
          <a:bodyPr anchor="ctr"/>
          <a:lstStyle/>
          <a:p>
            <a:pPr>
              <a:defRPr/>
            </a:pPr>
            <a:endParaRPr lang="en-US" kern="0">
              <a:solidFill>
                <a:srgbClr val="205F97">
                  <a:lumMod val="50000"/>
                </a:srgbClr>
              </a:solidFill>
              <a:latin typeface="Calibri" pitchFamily="34" charset="0"/>
              <a:cs typeface="Arial" pitchFamily="34" charset="0"/>
            </a:endParaRPr>
          </a:p>
        </p:txBody>
      </p:sp>
      <p:sp>
        <p:nvSpPr>
          <p:cNvPr id="5" name="TextBox 4"/>
          <p:cNvSpPr txBox="1"/>
          <p:nvPr/>
        </p:nvSpPr>
        <p:spPr>
          <a:xfrm>
            <a:off x="492125" y="1440560"/>
            <a:ext cx="5814546" cy="2400657"/>
          </a:xfrm>
          <a:prstGeom prst="rect">
            <a:avLst/>
          </a:prstGeom>
          <a:noFill/>
        </p:spPr>
        <p:txBody>
          <a:bodyPr wrap="square" lIns="0" tIns="0" rIns="0" bIns="0" rtlCol="0">
            <a:spAutoFit/>
          </a:bodyPr>
          <a:lstStyle/>
          <a:p>
            <a:pPr marL="460375" indent="-460375" fontAlgn="base">
              <a:lnSpc>
                <a:spcPct val="90000"/>
              </a:lnSpc>
              <a:spcBef>
                <a:spcPct val="20000"/>
              </a:spcBef>
              <a:spcAft>
                <a:spcPct val="0"/>
              </a:spcAft>
              <a:buSzPct val="90000"/>
              <a:buBlip>
                <a:blip r:embed="rId3"/>
              </a:buBlip>
              <a:defRPr/>
            </a:pPr>
            <a:r>
              <a:rPr lang="en-US" sz="2400" i="1" dirty="0">
                <a:gradFill>
                  <a:gsLst>
                    <a:gs pos="0">
                      <a:schemeClr val="tx1"/>
                    </a:gs>
                    <a:gs pos="86000">
                      <a:schemeClr val="tx1"/>
                    </a:gs>
                  </a:gsLst>
                  <a:lin ang="5400000" scaled="0"/>
                </a:gradFill>
              </a:rPr>
              <a:t>Report, scorecards and dashboards were everywhere, end users has to go to many different shares to find their reports</a:t>
            </a:r>
          </a:p>
          <a:p>
            <a:pPr marL="460375" indent="-460375" fontAlgn="base">
              <a:lnSpc>
                <a:spcPct val="90000"/>
              </a:lnSpc>
              <a:spcBef>
                <a:spcPct val="20000"/>
              </a:spcBef>
              <a:spcAft>
                <a:spcPct val="0"/>
              </a:spcAft>
              <a:buSzPct val="90000"/>
              <a:buBlip>
                <a:blip r:embed="rId3"/>
              </a:buBlip>
              <a:defRPr/>
            </a:pPr>
            <a:r>
              <a:rPr lang="en-US" sz="2400" i="1" dirty="0">
                <a:gradFill>
                  <a:gsLst>
                    <a:gs pos="0">
                      <a:schemeClr val="tx1"/>
                    </a:gs>
                    <a:gs pos="86000">
                      <a:schemeClr val="tx1"/>
                    </a:gs>
                  </a:gsLst>
                  <a:lin ang="5400000" scaled="0"/>
                </a:gradFill>
              </a:rPr>
              <a:t>Individual  IT departments were creating most of the reports for business, delivery was slow</a:t>
            </a:r>
          </a:p>
        </p:txBody>
      </p:sp>
      <p:grpSp>
        <p:nvGrpSpPr>
          <p:cNvPr id="6" name="Group 5"/>
          <p:cNvGrpSpPr/>
          <p:nvPr/>
        </p:nvGrpSpPr>
        <p:grpSpPr>
          <a:xfrm>
            <a:off x="7225076" y="1873726"/>
            <a:ext cx="3941025" cy="896551"/>
            <a:chOff x="3091882" y="1909004"/>
            <a:chExt cx="5253332" cy="896551"/>
          </a:xfrm>
        </p:grpSpPr>
        <p:grpSp>
          <p:nvGrpSpPr>
            <p:cNvPr id="7" name="Group 104"/>
            <p:cNvGrpSpPr/>
            <p:nvPr/>
          </p:nvGrpSpPr>
          <p:grpSpPr>
            <a:xfrm>
              <a:off x="3091882" y="2531989"/>
              <a:ext cx="2128527" cy="273566"/>
              <a:chOff x="91440" y="2604188"/>
              <a:chExt cx="1596811" cy="273566"/>
            </a:xfrm>
          </p:grpSpPr>
          <p:sp>
            <p:nvSpPr>
              <p:cNvPr id="15" name="Rectangle 14"/>
              <p:cNvSpPr/>
              <p:nvPr/>
            </p:nvSpPr>
            <p:spPr>
              <a:xfrm>
                <a:off x="91440" y="2604188"/>
                <a:ext cx="1554480" cy="273566"/>
              </a:xfrm>
              <a:prstGeom prst="rect">
                <a:avLst/>
              </a:prstGeom>
              <a:solidFill>
                <a:srgbClr val="34B233"/>
              </a:solidFill>
              <a:ln w="9525" algn="ctr">
                <a:no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defRPr/>
                </a:pPr>
                <a:endParaRPr lang="en-US" sz="1600" kern="0">
                  <a:solidFill>
                    <a:srgbClr val="000000"/>
                  </a:solidFill>
                </a:endParaRPr>
              </a:p>
            </p:txBody>
          </p:sp>
          <p:sp>
            <p:nvSpPr>
              <p:cNvPr id="16" name="TextBox 15"/>
              <p:cNvSpPr txBox="1"/>
              <p:nvPr/>
            </p:nvSpPr>
            <p:spPr>
              <a:xfrm>
                <a:off x="91440" y="2647051"/>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Sales &amp; Marketing</a:t>
                </a:r>
              </a:p>
            </p:txBody>
          </p:sp>
        </p:grpSp>
        <p:pic>
          <p:nvPicPr>
            <p:cNvPr id="8" name="Picture 21" descr="C:\Users\david.torres\Pictures\monitor-256.png"/>
            <p:cNvPicPr>
              <a:picLocks noChangeAspect="1" noChangeArrowheads="1"/>
            </p:cNvPicPr>
            <p:nvPr/>
          </p:nvPicPr>
          <p:blipFill>
            <a:blip r:embed="rId4" cstate="print"/>
            <a:srcRect/>
            <a:stretch>
              <a:fillRect/>
            </a:stretch>
          </p:blipFill>
          <p:spPr bwMode="auto">
            <a:xfrm>
              <a:off x="4290448" y="1909004"/>
              <a:ext cx="639102" cy="479451"/>
            </a:xfrm>
            <a:prstGeom prst="rect">
              <a:avLst/>
            </a:prstGeom>
            <a:noFill/>
          </p:spPr>
        </p:pic>
        <p:pic>
          <p:nvPicPr>
            <p:cNvPr id="9" name="Picture 15" descr="C:\Users\david.torres\Pictures\People-256.png"/>
            <p:cNvPicPr>
              <a:picLocks noChangeAspect="1" noChangeArrowheads="1"/>
            </p:cNvPicPr>
            <p:nvPr/>
          </p:nvPicPr>
          <p:blipFill>
            <a:blip r:embed="rId5" cstate="print"/>
            <a:srcRect/>
            <a:stretch>
              <a:fillRect/>
            </a:stretch>
          </p:blipFill>
          <p:spPr bwMode="auto">
            <a:xfrm>
              <a:off x="3579433" y="1985201"/>
              <a:ext cx="914162" cy="685800"/>
            </a:xfrm>
            <a:prstGeom prst="rect">
              <a:avLst/>
            </a:prstGeom>
            <a:noFill/>
          </p:spPr>
        </p:pic>
        <p:pic>
          <p:nvPicPr>
            <p:cNvPr id="10" name="Picture 5" descr="C:\Users\david.torres\Pictures\Database_Inactive_Hot_256.png"/>
            <p:cNvPicPr>
              <a:picLocks noChangeAspect="1" noChangeArrowheads="1"/>
            </p:cNvPicPr>
            <p:nvPr/>
          </p:nvPicPr>
          <p:blipFill>
            <a:blip r:embed="rId6" cstate="print"/>
            <a:srcRect/>
            <a:stretch>
              <a:fillRect/>
            </a:stretch>
          </p:blipFill>
          <p:spPr bwMode="auto">
            <a:xfrm>
              <a:off x="7479611" y="2066791"/>
              <a:ext cx="865603" cy="649371"/>
            </a:xfrm>
            <a:prstGeom prst="rect">
              <a:avLst/>
            </a:prstGeom>
            <a:noFill/>
          </p:spPr>
        </p:pic>
        <p:sp>
          <p:nvSpPr>
            <p:cNvPr id="11" name="Up Arrow 10"/>
            <p:cNvSpPr/>
            <p:nvPr/>
          </p:nvSpPr>
          <p:spPr>
            <a:xfrm rot="5400000">
              <a:off x="5291752" y="2131518"/>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12" name="Picture 23" descr="C:\Users\david.torres\Pictures\office-128.png"/>
            <p:cNvPicPr>
              <a:picLocks noChangeAspect="1" noChangeArrowheads="1"/>
            </p:cNvPicPr>
            <p:nvPr/>
          </p:nvPicPr>
          <p:blipFill>
            <a:blip r:embed="rId7" cstate="print"/>
            <a:srcRect/>
            <a:stretch>
              <a:fillRect/>
            </a:stretch>
          </p:blipFill>
          <p:spPr bwMode="auto">
            <a:xfrm>
              <a:off x="5948130" y="2311340"/>
              <a:ext cx="603047" cy="452403"/>
            </a:xfrm>
            <a:prstGeom prst="rect">
              <a:avLst/>
            </a:prstGeom>
            <a:noFill/>
          </p:spPr>
        </p:pic>
        <p:pic>
          <p:nvPicPr>
            <p:cNvPr id="13" name="Picture 13" descr="C:\Users\david.torres\Pictures\Camembert-128.png"/>
            <p:cNvPicPr>
              <a:picLocks noChangeAspect="1" noChangeArrowheads="1"/>
            </p:cNvPicPr>
            <p:nvPr/>
          </p:nvPicPr>
          <p:blipFill>
            <a:blip r:embed="rId8" cstate="print"/>
            <a:srcRect/>
            <a:stretch>
              <a:fillRect/>
            </a:stretch>
          </p:blipFill>
          <p:spPr bwMode="auto">
            <a:xfrm>
              <a:off x="6325985" y="2067501"/>
              <a:ext cx="434944" cy="335815"/>
            </a:xfrm>
            <a:prstGeom prst="rect">
              <a:avLst/>
            </a:prstGeom>
            <a:noFill/>
          </p:spPr>
        </p:pic>
        <p:sp>
          <p:nvSpPr>
            <p:cNvPr id="14" name="Up Arrow 13"/>
            <p:cNvSpPr/>
            <p:nvPr/>
          </p:nvSpPr>
          <p:spPr>
            <a:xfrm rot="5400000">
              <a:off x="6880363" y="2146758"/>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17" name="Group 16"/>
          <p:cNvGrpSpPr/>
          <p:nvPr/>
        </p:nvGrpSpPr>
        <p:grpSpPr>
          <a:xfrm>
            <a:off x="7225076" y="2910045"/>
            <a:ext cx="3941025" cy="855530"/>
            <a:chOff x="3091882" y="2945324"/>
            <a:chExt cx="5253332" cy="855530"/>
          </a:xfrm>
        </p:grpSpPr>
        <p:grpSp>
          <p:nvGrpSpPr>
            <p:cNvPr id="18" name="Group 110"/>
            <p:cNvGrpSpPr/>
            <p:nvPr/>
          </p:nvGrpSpPr>
          <p:grpSpPr>
            <a:xfrm>
              <a:off x="3091882" y="3527288"/>
              <a:ext cx="2260895" cy="273566"/>
              <a:chOff x="91440" y="3553767"/>
              <a:chExt cx="1696113" cy="273566"/>
            </a:xfrm>
          </p:grpSpPr>
          <p:sp>
            <p:nvSpPr>
              <p:cNvPr id="26" name="Rectangle 25"/>
              <p:cNvSpPr/>
              <p:nvPr/>
            </p:nvSpPr>
            <p:spPr>
              <a:xfrm>
                <a:off x="91440" y="3553767"/>
                <a:ext cx="1554480" cy="273566"/>
              </a:xfrm>
              <a:prstGeom prst="rect">
                <a:avLst/>
              </a:prstGeom>
              <a:solidFill>
                <a:srgbClr val="009FDA"/>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27" name="TextBox 26"/>
              <p:cNvSpPr txBox="1"/>
              <p:nvPr/>
            </p:nvSpPr>
            <p:spPr>
              <a:xfrm>
                <a:off x="91440" y="3630145"/>
                <a:ext cx="1696113" cy="164140"/>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Human Resources</a:t>
                </a:r>
              </a:p>
            </p:txBody>
          </p:sp>
        </p:grpSp>
        <p:pic>
          <p:nvPicPr>
            <p:cNvPr id="19" name="Picture 21" descr="C:\Users\david.torres\Pictures\monitor-256.png"/>
            <p:cNvPicPr>
              <a:picLocks noChangeAspect="1" noChangeArrowheads="1"/>
            </p:cNvPicPr>
            <p:nvPr/>
          </p:nvPicPr>
          <p:blipFill>
            <a:blip r:embed="rId4" cstate="print"/>
            <a:srcRect/>
            <a:stretch>
              <a:fillRect/>
            </a:stretch>
          </p:blipFill>
          <p:spPr bwMode="auto">
            <a:xfrm>
              <a:off x="4290448" y="2945324"/>
              <a:ext cx="639102" cy="479451"/>
            </a:xfrm>
            <a:prstGeom prst="rect">
              <a:avLst/>
            </a:prstGeom>
            <a:noFill/>
          </p:spPr>
        </p:pic>
        <p:pic>
          <p:nvPicPr>
            <p:cNvPr id="20" name="Picture 15" descr="C:\Users\david.torres\Pictures\People-256.png"/>
            <p:cNvPicPr>
              <a:picLocks noChangeAspect="1" noChangeArrowheads="1"/>
            </p:cNvPicPr>
            <p:nvPr/>
          </p:nvPicPr>
          <p:blipFill>
            <a:blip r:embed="rId5" cstate="print"/>
            <a:srcRect/>
            <a:stretch>
              <a:fillRect/>
            </a:stretch>
          </p:blipFill>
          <p:spPr bwMode="auto">
            <a:xfrm>
              <a:off x="3579433" y="3021521"/>
              <a:ext cx="914162" cy="685800"/>
            </a:xfrm>
            <a:prstGeom prst="rect">
              <a:avLst/>
            </a:prstGeom>
            <a:noFill/>
          </p:spPr>
        </p:pic>
        <p:sp>
          <p:nvSpPr>
            <p:cNvPr id="21" name="Up Arrow 20"/>
            <p:cNvSpPr/>
            <p:nvPr/>
          </p:nvSpPr>
          <p:spPr>
            <a:xfrm rot="5400000">
              <a:off x="5312067" y="3143454"/>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22" name="Picture 5" descr="C:\Users\david.torres\Pictures\Database_Inactive_Hot_256.png"/>
            <p:cNvPicPr>
              <a:picLocks noChangeAspect="1" noChangeArrowheads="1"/>
            </p:cNvPicPr>
            <p:nvPr/>
          </p:nvPicPr>
          <p:blipFill>
            <a:blip r:embed="rId6" cstate="print"/>
            <a:srcRect/>
            <a:stretch>
              <a:fillRect/>
            </a:stretch>
          </p:blipFill>
          <p:spPr bwMode="auto">
            <a:xfrm>
              <a:off x="7479611" y="3023863"/>
              <a:ext cx="865603" cy="649371"/>
            </a:xfrm>
            <a:prstGeom prst="rect">
              <a:avLst/>
            </a:prstGeom>
            <a:noFill/>
          </p:spPr>
        </p:pic>
        <p:pic>
          <p:nvPicPr>
            <p:cNvPr id="23" name="Picture 19" descr="C:\Users\david.torres\Pictures\Excel_64.png"/>
            <p:cNvPicPr>
              <a:picLocks noChangeAspect="1" noChangeArrowheads="1"/>
            </p:cNvPicPr>
            <p:nvPr/>
          </p:nvPicPr>
          <p:blipFill>
            <a:blip r:embed="rId9" cstate="print"/>
            <a:srcRect/>
            <a:stretch>
              <a:fillRect/>
            </a:stretch>
          </p:blipFill>
          <p:spPr bwMode="auto">
            <a:xfrm>
              <a:off x="6056390" y="3376509"/>
              <a:ext cx="331386" cy="248604"/>
            </a:xfrm>
            <a:prstGeom prst="rect">
              <a:avLst/>
            </a:prstGeom>
            <a:noFill/>
          </p:spPr>
        </p:pic>
        <p:pic>
          <p:nvPicPr>
            <p:cNvPr id="24" name="Picture 3" descr="line_chart.png"/>
            <p:cNvPicPr>
              <a:picLocks noChangeAspect="1"/>
            </p:cNvPicPr>
            <p:nvPr/>
          </p:nvPicPr>
          <p:blipFill>
            <a:blip r:embed="rId10" cstate="print"/>
            <a:stretch>
              <a:fillRect/>
            </a:stretch>
          </p:blipFill>
          <p:spPr>
            <a:xfrm>
              <a:off x="6266231" y="3043385"/>
              <a:ext cx="397663" cy="298325"/>
            </a:xfrm>
            <a:prstGeom prst="rect">
              <a:avLst/>
            </a:prstGeom>
          </p:spPr>
        </p:pic>
        <p:sp>
          <p:nvSpPr>
            <p:cNvPr id="25" name="Up Arrow 24"/>
            <p:cNvSpPr/>
            <p:nvPr/>
          </p:nvSpPr>
          <p:spPr>
            <a:xfrm rot="5400000">
              <a:off x="6880363" y="3158694"/>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28" name="Group 27"/>
          <p:cNvGrpSpPr/>
          <p:nvPr/>
        </p:nvGrpSpPr>
        <p:grpSpPr>
          <a:xfrm>
            <a:off x="7225076" y="3894550"/>
            <a:ext cx="3941025" cy="894163"/>
            <a:chOff x="3091882" y="3929828"/>
            <a:chExt cx="5253332" cy="894163"/>
          </a:xfrm>
        </p:grpSpPr>
        <p:grpSp>
          <p:nvGrpSpPr>
            <p:cNvPr id="29" name="Group 107"/>
            <p:cNvGrpSpPr/>
            <p:nvPr/>
          </p:nvGrpSpPr>
          <p:grpSpPr>
            <a:xfrm>
              <a:off x="3091882" y="4550425"/>
              <a:ext cx="2128527" cy="273566"/>
              <a:chOff x="91440" y="4659200"/>
              <a:chExt cx="1596811" cy="273566"/>
            </a:xfrm>
          </p:grpSpPr>
          <p:sp>
            <p:nvSpPr>
              <p:cNvPr id="38" name="Rectangle 37"/>
              <p:cNvSpPr/>
              <p:nvPr/>
            </p:nvSpPr>
            <p:spPr>
              <a:xfrm>
                <a:off x="91440" y="4659200"/>
                <a:ext cx="1554480" cy="273566"/>
              </a:xfrm>
              <a:prstGeom prst="rect">
                <a:avLst/>
              </a:prstGeom>
              <a:solidFill>
                <a:srgbClr val="CF0072"/>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39" name="TextBox 38"/>
              <p:cNvSpPr txBox="1"/>
              <p:nvPr/>
            </p:nvSpPr>
            <p:spPr>
              <a:xfrm>
                <a:off x="91440" y="4702063"/>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Operations</a:t>
                </a:r>
              </a:p>
            </p:txBody>
          </p:sp>
        </p:grpSp>
        <p:pic>
          <p:nvPicPr>
            <p:cNvPr id="30" name="Picture 21" descr="C:\Users\david.torres\Pictures\monitor-256.png"/>
            <p:cNvPicPr>
              <a:picLocks noChangeAspect="1" noChangeArrowheads="1"/>
            </p:cNvPicPr>
            <p:nvPr/>
          </p:nvPicPr>
          <p:blipFill>
            <a:blip r:embed="rId4" cstate="print"/>
            <a:srcRect/>
            <a:stretch>
              <a:fillRect/>
            </a:stretch>
          </p:blipFill>
          <p:spPr bwMode="auto">
            <a:xfrm>
              <a:off x="4290448" y="3929828"/>
              <a:ext cx="639102" cy="479451"/>
            </a:xfrm>
            <a:prstGeom prst="rect">
              <a:avLst/>
            </a:prstGeom>
            <a:noFill/>
          </p:spPr>
        </p:pic>
        <p:pic>
          <p:nvPicPr>
            <p:cNvPr id="31" name="Picture 15" descr="C:\Users\david.torres\Pictures\People-256.png"/>
            <p:cNvPicPr>
              <a:picLocks noChangeAspect="1" noChangeArrowheads="1"/>
            </p:cNvPicPr>
            <p:nvPr/>
          </p:nvPicPr>
          <p:blipFill>
            <a:blip r:embed="rId5" cstate="print"/>
            <a:srcRect/>
            <a:stretch>
              <a:fillRect/>
            </a:stretch>
          </p:blipFill>
          <p:spPr bwMode="auto">
            <a:xfrm>
              <a:off x="3579433" y="4006025"/>
              <a:ext cx="914162" cy="685800"/>
            </a:xfrm>
            <a:prstGeom prst="rect">
              <a:avLst/>
            </a:prstGeom>
            <a:noFill/>
          </p:spPr>
        </p:pic>
        <p:sp>
          <p:nvSpPr>
            <p:cNvPr id="32" name="Up Arrow 31"/>
            <p:cNvSpPr/>
            <p:nvPr/>
          </p:nvSpPr>
          <p:spPr>
            <a:xfrm rot="5400000">
              <a:off x="5308004" y="4191966"/>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33" name="Picture 5" descr="C:\Users\david.torres\Pictures\Database_Inactive_Hot_256.png"/>
            <p:cNvPicPr>
              <a:picLocks noChangeAspect="1" noChangeArrowheads="1"/>
            </p:cNvPicPr>
            <p:nvPr/>
          </p:nvPicPr>
          <p:blipFill>
            <a:blip r:embed="rId6" cstate="print"/>
            <a:srcRect/>
            <a:stretch>
              <a:fillRect/>
            </a:stretch>
          </p:blipFill>
          <p:spPr bwMode="auto">
            <a:xfrm>
              <a:off x="7479611" y="4075423"/>
              <a:ext cx="865603" cy="649371"/>
            </a:xfrm>
            <a:prstGeom prst="rect">
              <a:avLst/>
            </a:prstGeom>
            <a:noFill/>
          </p:spPr>
        </p:pic>
        <p:pic>
          <p:nvPicPr>
            <p:cNvPr id="34" name="Picture 19" descr="C:\Users\david.torres\Pictures\Excel_64.png"/>
            <p:cNvPicPr>
              <a:picLocks noChangeAspect="1" noChangeArrowheads="1"/>
            </p:cNvPicPr>
            <p:nvPr/>
          </p:nvPicPr>
          <p:blipFill>
            <a:blip r:embed="rId9" cstate="print"/>
            <a:srcRect/>
            <a:stretch>
              <a:fillRect/>
            </a:stretch>
          </p:blipFill>
          <p:spPr bwMode="auto">
            <a:xfrm>
              <a:off x="5906061" y="4342725"/>
              <a:ext cx="331386" cy="248604"/>
            </a:xfrm>
            <a:prstGeom prst="rect">
              <a:avLst/>
            </a:prstGeom>
            <a:noFill/>
          </p:spPr>
        </p:pic>
        <p:pic>
          <p:nvPicPr>
            <p:cNvPr id="35" name="Picture 23" descr="C:\Users\david.torres\Pictures\office-128.png"/>
            <p:cNvPicPr>
              <a:picLocks noChangeAspect="1" noChangeArrowheads="1"/>
            </p:cNvPicPr>
            <p:nvPr/>
          </p:nvPicPr>
          <p:blipFill>
            <a:blip r:embed="rId7" cstate="print"/>
            <a:srcRect/>
            <a:stretch>
              <a:fillRect/>
            </a:stretch>
          </p:blipFill>
          <p:spPr bwMode="auto">
            <a:xfrm>
              <a:off x="6171592" y="3978596"/>
              <a:ext cx="603047" cy="452403"/>
            </a:xfrm>
            <a:prstGeom prst="rect">
              <a:avLst/>
            </a:prstGeom>
            <a:noFill/>
          </p:spPr>
        </p:pic>
        <p:pic>
          <p:nvPicPr>
            <p:cNvPr id="36" name="Picture 13" descr="C:\Users\david.torres\Pictures\Camembert-128.png"/>
            <p:cNvPicPr>
              <a:picLocks noChangeAspect="1" noChangeArrowheads="1"/>
            </p:cNvPicPr>
            <p:nvPr/>
          </p:nvPicPr>
          <p:blipFill>
            <a:blip r:embed="rId8" cstate="print"/>
            <a:srcRect/>
            <a:stretch>
              <a:fillRect/>
            </a:stretch>
          </p:blipFill>
          <p:spPr bwMode="auto">
            <a:xfrm>
              <a:off x="6342235" y="4447989"/>
              <a:ext cx="434944" cy="335815"/>
            </a:xfrm>
            <a:prstGeom prst="rect">
              <a:avLst/>
            </a:prstGeom>
            <a:noFill/>
          </p:spPr>
        </p:pic>
        <p:sp>
          <p:nvSpPr>
            <p:cNvPr id="37" name="Up Arrow 36"/>
            <p:cNvSpPr/>
            <p:nvPr/>
          </p:nvSpPr>
          <p:spPr>
            <a:xfrm rot="5400000">
              <a:off x="6880363" y="4207206"/>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grpSp>
        <p:nvGrpSpPr>
          <p:cNvPr id="40" name="Group 39"/>
          <p:cNvGrpSpPr/>
          <p:nvPr/>
        </p:nvGrpSpPr>
        <p:grpSpPr>
          <a:xfrm>
            <a:off x="7225076" y="4921725"/>
            <a:ext cx="3941025" cy="954628"/>
            <a:chOff x="3091882" y="4957004"/>
            <a:chExt cx="5253332" cy="954628"/>
          </a:xfrm>
        </p:grpSpPr>
        <p:grpSp>
          <p:nvGrpSpPr>
            <p:cNvPr id="41" name="Group 101"/>
            <p:cNvGrpSpPr/>
            <p:nvPr/>
          </p:nvGrpSpPr>
          <p:grpSpPr>
            <a:xfrm>
              <a:off x="3091882" y="5638066"/>
              <a:ext cx="2128527" cy="273566"/>
              <a:chOff x="91440" y="5591819"/>
              <a:chExt cx="1596811" cy="273566"/>
            </a:xfrm>
          </p:grpSpPr>
          <p:sp>
            <p:nvSpPr>
              <p:cNvPr id="49" name="Rectangle 48"/>
              <p:cNvSpPr/>
              <p:nvPr/>
            </p:nvSpPr>
            <p:spPr>
              <a:xfrm>
                <a:off x="91440" y="5591819"/>
                <a:ext cx="1554480" cy="273566"/>
              </a:xfrm>
              <a:prstGeom prst="rect">
                <a:avLst/>
              </a:prstGeom>
              <a:solidFill>
                <a:srgbClr val="FF5800"/>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50" name="TextBox 49"/>
              <p:cNvSpPr txBox="1"/>
              <p:nvPr/>
            </p:nvSpPr>
            <p:spPr>
              <a:xfrm>
                <a:off x="91440" y="5634682"/>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Finance</a:t>
                </a:r>
              </a:p>
            </p:txBody>
          </p:sp>
        </p:grpSp>
        <p:pic>
          <p:nvPicPr>
            <p:cNvPr id="42" name="Picture 21" descr="C:\Users\david.torres\Pictures\monitor-256.png"/>
            <p:cNvPicPr>
              <a:picLocks noChangeAspect="1" noChangeArrowheads="1"/>
            </p:cNvPicPr>
            <p:nvPr/>
          </p:nvPicPr>
          <p:blipFill>
            <a:blip r:embed="rId4" cstate="print"/>
            <a:srcRect/>
            <a:stretch>
              <a:fillRect/>
            </a:stretch>
          </p:blipFill>
          <p:spPr bwMode="auto">
            <a:xfrm>
              <a:off x="4290449" y="4957004"/>
              <a:ext cx="639102" cy="479451"/>
            </a:xfrm>
            <a:prstGeom prst="rect">
              <a:avLst/>
            </a:prstGeom>
            <a:noFill/>
          </p:spPr>
        </p:pic>
        <p:pic>
          <p:nvPicPr>
            <p:cNvPr id="43" name="Picture 15" descr="C:\Users\david.torres\Pictures\People-256.png"/>
            <p:cNvPicPr>
              <a:picLocks noChangeAspect="1" noChangeArrowheads="1"/>
            </p:cNvPicPr>
            <p:nvPr/>
          </p:nvPicPr>
          <p:blipFill>
            <a:blip r:embed="rId5" cstate="print"/>
            <a:srcRect/>
            <a:stretch>
              <a:fillRect/>
            </a:stretch>
          </p:blipFill>
          <p:spPr bwMode="auto">
            <a:xfrm>
              <a:off x="3579434" y="5033201"/>
              <a:ext cx="914162" cy="685800"/>
            </a:xfrm>
            <a:prstGeom prst="rect">
              <a:avLst/>
            </a:prstGeom>
            <a:noFill/>
          </p:spPr>
        </p:pic>
        <p:sp>
          <p:nvSpPr>
            <p:cNvPr id="44" name="Up Arrow 43"/>
            <p:cNvSpPr/>
            <p:nvPr/>
          </p:nvSpPr>
          <p:spPr>
            <a:xfrm rot="5400000">
              <a:off x="5303941" y="5176470"/>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45" name="Picture 5" descr="C:\Users\david.torres\Pictures\Database_Inactive_Hot_256.png"/>
            <p:cNvPicPr>
              <a:picLocks noChangeAspect="1" noChangeArrowheads="1"/>
            </p:cNvPicPr>
            <p:nvPr/>
          </p:nvPicPr>
          <p:blipFill>
            <a:blip r:embed="rId6" cstate="print"/>
            <a:srcRect/>
            <a:stretch>
              <a:fillRect/>
            </a:stretch>
          </p:blipFill>
          <p:spPr bwMode="auto">
            <a:xfrm>
              <a:off x="7479611" y="5053831"/>
              <a:ext cx="865603" cy="649371"/>
            </a:xfrm>
            <a:prstGeom prst="rect">
              <a:avLst/>
            </a:prstGeom>
            <a:noFill/>
          </p:spPr>
        </p:pic>
        <p:pic>
          <p:nvPicPr>
            <p:cNvPr id="46" name="Picture 3" descr="line_chart.png"/>
            <p:cNvPicPr>
              <a:picLocks noChangeAspect="1"/>
            </p:cNvPicPr>
            <p:nvPr/>
          </p:nvPicPr>
          <p:blipFill>
            <a:blip r:embed="rId10" cstate="print"/>
            <a:stretch>
              <a:fillRect/>
            </a:stretch>
          </p:blipFill>
          <p:spPr>
            <a:xfrm>
              <a:off x="6270294" y="5442161"/>
              <a:ext cx="397663" cy="298325"/>
            </a:xfrm>
            <a:prstGeom prst="rect">
              <a:avLst/>
            </a:prstGeom>
          </p:spPr>
        </p:pic>
        <p:pic>
          <p:nvPicPr>
            <p:cNvPr id="47" name="Picture 23" descr="C:\Users\david.torres\Pictures\office-128.png"/>
            <p:cNvPicPr>
              <a:picLocks noChangeAspect="1" noChangeArrowheads="1"/>
            </p:cNvPicPr>
            <p:nvPr/>
          </p:nvPicPr>
          <p:blipFill>
            <a:blip r:embed="rId7" cstate="print"/>
            <a:srcRect/>
            <a:stretch>
              <a:fillRect/>
            </a:stretch>
          </p:blipFill>
          <p:spPr bwMode="auto">
            <a:xfrm>
              <a:off x="5968445" y="5005772"/>
              <a:ext cx="603047" cy="452403"/>
            </a:xfrm>
            <a:prstGeom prst="rect">
              <a:avLst/>
            </a:prstGeom>
            <a:noFill/>
          </p:spPr>
        </p:pic>
        <p:sp>
          <p:nvSpPr>
            <p:cNvPr id="48" name="Up Arrow 47"/>
            <p:cNvSpPr/>
            <p:nvPr/>
          </p:nvSpPr>
          <p:spPr>
            <a:xfrm rot="5400000">
              <a:off x="6880363" y="5191710"/>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sp>
        <p:nvSpPr>
          <p:cNvPr id="2" name="Title 1"/>
          <p:cNvSpPr>
            <a:spLocks noGrp="1"/>
          </p:cNvSpPr>
          <p:nvPr>
            <p:ph type="title"/>
          </p:nvPr>
        </p:nvSpPr>
        <p:spPr/>
        <p:txBody>
          <a:bodyPr/>
          <a:lstStyle/>
          <a:p>
            <a:r>
              <a:rPr lang="en-US" smtClean="0"/>
              <a:t>Silos of Unorganized BI</a:t>
            </a:r>
            <a:endParaRPr lang="en-US" dirty="0"/>
          </a:p>
        </p:txBody>
      </p:sp>
    </p:spTree>
    <p:extLst>
      <p:ext uri="{BB962C8B-B14F-4D97-AF65-F5344CB8AC3E}">
        <p14:creationId xmlns:p14="http://schemas.microsoft.com/office/powerpoint/2010/main" val="3004202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 name="Table 89"/>
          <p:cNvGraphicFramePr>
            <a:graphicFrameLocks noGrp="1"/>
          </p:cNvGraphicFramePr>
          <p:nvPr>
            <p:extLst>
              <p:ext uri="{D42A27DB-BD31-4B8C-83A1-F6EECF244321}">
                <p14:modId xmlns:p14="http://schemas.microsoft.com/office/powerpoint/2010/main" val="3157142245"/>
              </p:ext>
            </p:extLst>
          </p:nvPr>
        </p:nvGraphicFramePr>
        <p:xfrm>
          <a:off x="200141" y="152400"/>
          <a:ext cx="11930659" cy="463104"/>
        </p:xfrm>
        <a:graphic>
          <a:graphicData uri="http://schemas.openxmlformats.org/drawingml/2006/table">
            <a:tbl>
              <a:tblPr firstRow="1" bandRow="1">
                <a:effectLst>
                  <a:innerShdw blurRad="63500" dist="50800" dir="18900000">
                    <a:prstClr val="black">
                      <a:alpha val="50000"/>
                    </a:prstClr>
                  </a:innerShdw>
                </a:effectLst>
                <a:tableStyleId>{18603FDC-E32A-4AB5-989C-0864C3EAD2B8}</a:tableStyleId>
              </a:tblPr>
              <a:tblGrid>
                <a:gridCol w="322451"/>
                <a:gridCol w="11608208"/>
              </a:tblGrid>
              <a:tr h="463104">
                <a:tc>
                  <a:txBody>
                    <a:bodyPr/>
                    <a:lstStyle/>
                    <a:p>
                      <a:pPr algn="ctr"/>
                      <a:endParaRPr lang="en-US" sz="2200" b="0" dirty="0">
                        <a:solidFill>
                          <a:schemeClr val="tx1"/>
                        </a:solidFill>
                        <a:latin typeface="+mj-lt"/>
                      </a:endParaRPr>
                    </a:p>
                  </a:txBody>
                  <a:tcPr marL="121888" marR="121888" anchor="ctr">
                    <a:solidFill>
                      <a:srgbClr val="49721E"/>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2200" dirty="0" smtClean="0">
                          <a:solidFill>
                            <a:schemeClr val="tx1"/>
                          </a:solidFill>
                          <a:latin typeface="+mj-lt"/>
                        </a:rPr>
                        <a:t>Microsoft</a:t>
                      </a:r>
                      <a:r>
                        <a:rPr lang="en-US" sz="2200" baseline="0" dirty="0" smtClean="0">
                          <a:solidFill>
                            <a:schemeClr val="tx1"/>
                          </a:solidFill>
                          <a:latin typeface="+mj-lt"/>
                        </a:rPr>
                        <a:t> IT EDW Architecture and BI Engineering Platforms</a:t>
                      </a:r>
                      <a:endParaRPr lang="en-US" sz="2200" dirty="0" smtClean="0">
                        <a:solidFill>
                          <a:schemeClr val="tx1"/>
                        </a:solidFill>
                        <a:latin typeface="+mj-lt"/>
                      </a:endParaRPr>
                    </a:p>
                  </a:txBody>
                  <a:tcPr marL="121888" marR="121888" anchor="ctr">
                    <a:solidFill>
                      <a:srgbClr val="49721E"/>
                    </a:solidFill>
                  </a:tcPr>
                </a:tc>
              </a:tr>
            </a:tbl>
          </a:graphicData>
        </a:graphic>
      </p:graphicFrame>
      <p:pic>
        <p:nvPicPr>
          <p:cNvPr id="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41" y="710029"/>
            <a:ext cx="11930659"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526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3" y="2362200"/>
            <a:ext cx="10242549" cy="1523497"/>
          </a:xfrm>
        </p:spPr>
        <p:txBody>
          <a:bodyPr/>
          <a:lstStyle/>
          <a:p>
            <a:r>
              <a:rPr lang="en-US" sz="4000" dirty="0" smtClean="0"/>
              <a:t>Using Cloud (Microsoft SQL Azure) and </a:t>
            </a:r>
            <a:r>
              <a:rPr lang="en-US" sz="4000" dirty="0" err="1" smtClean="0"/>
              <a:t>PowerPivot</a:t>
            </a:r>
            <a:r>
              <a:rPr lang="en-US" sz="4000" dirty="0" smtClean="0"/>
              <a:t> to Deliver Data and </a:t>
            </a:r>
            <a:br>
              <a:rPr lang="en-US" sz="4000" dirty="0" smtClean="0"/>
            </a:br>
            <a:r>
              <a:rPr lang="en-US" sz="4000" dirty="0" smtClean="0"/>
              <a:t>Self-Service BI at Microsoft</a:t>
            </a:r>
            <a:endParaRPr lang="en-US" sz="4000" dirty="0"/>
          </a:p>
        </p:txBody>
      </p:sp>
      <p:sp>
        <p:nvSpPr>
          <p:cNvPr id="10" name="Subtitle 9"/>
          <p:cNvSpPr>
            <a:spLocks noGrp="1"/>
          </p:cNvSpPr>
          <p:nvPr>
            <p:ph type="subTitle" idx="1"/>
          </p:nvPr>
        </p:nvSpPr>
        <p:spPr>
          <a:xfrm>
            <a:off x="969963" y="4596315"/>
            <a:ext cx="3103273" cy="463255"/>
          </a:xfrm>
        </p:spPr>
        <p:txBody>
          <a:bodyPr/>
          <a:lstStyle/>
          <a:p>
            <a:r>
              <a:rPr lang="en-US" sz="2400" dirty="0"/>
              <a:t>Sanjay </a:t>
            </a:r>
            <a:r>
              <a:rPr lang="en-US" sz="2400" dirty="0" err="1"/>
              <a:t>Soni</a:t>
            </a:r>
            <a:endParaRPr lang="en-US" sz="2400" dirty="0"/>
          </a:p>
          <a:p>
            <a:r>
              <a:rPr lang="en-US" sz="2400" dirty="0"/>
              <a:t>BI Platforms Evangelist</a:t>
            </a:r>
          </a:p>
          <a:p>
            <a:r>
              <a:rPr lang="en-US" sz="2400" dirty="0"/>
              <a:t>Microsoft Corporation</a:t>
            </a:r>
          </a:p>
        </p:txBody>
      </p:sp>
      <p:sp>
        <p:nvSpPr>
          <p:cNvPr id="11" name="Text Placeholder 10"/>
          <p:cNvSpPr>
            <a:spLocks noGrp="1"/>
          </p:cNvSpPr>
          <p:nvPr>
            <p:ph type="body" sz="quarter" idx="10"/>
          </p:nvPr>
        </p:nvSpPr>
        <p:spPr/>
        <p:txBody>
          <a:bodyPr/>
          <a:lstStyle/>
          <a:p>
            <a:r>
              <a:rPr lang="en-US" dirty="0"/>
              <a:t>DBI323</a:t>
            </a:r>
          </a:p>
        </p:txBody>
      </p:sp>
      <p:sp>
        <p:nvSpPr>
          <p:cNvPr id="12" name="Subtitle 9"/>
          <p:cNvSpPr txBox="1">
            <a:spLocks/>
          </p:cNvSpPr>
          <p:nvPr/>
        </p:nvSpPr>
        <p:spPr>
          <a:xfrm>
            <a:off x="4195526" y="4596315"/>
            <a:ext cx="3174279"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a:t>Diana Putnam</a:t>
            </a:r>
          </a:p>
          <a:p>
            <a:r>
              <a:rPr lang="en-US" sz="2400" dirty="0"/>
              <a:t>Principal Program Manager Lead</a:t>
            </a:r>
          </a:p>
          <a:p>
            <a:r>
              <a:rPr lang="en-US" sz="2400" dirty="0"/>
              <a:t>Microsoft Corporation</a:t>
            </a:r>
          </a:p>
        </p:txBody>
      </p:sp>
      <p:sp>
        <p:nvSpPr>
          <p:cNvPr id="13" name="Subtitle 9"/>
          <p:cNvSpPr txBox="1">
            <a:spLocks/>
          </p:cNvSpPr>
          <p:nvPr/>
        </p:nvSpPr>
        <p:spPr>
          <a:xfrm>
            <a:off x="7421601" y="4596315"/>
            <a:ext cx="3215024" cy="1411941"/>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err="1"/>
              <a:t>Harinarayan</a:t>
            </a:r>
            <a:endParaRPr lang="en-US" sz="2400" dirty="0"/>
          </a:p>
          <a:p>
            <a:r>
              <a:rPr lang="en-US" sz="2400" dirty="0"/>
              <a:t>Senior Software Development Engineer</a:t>
            </a:r>
          </a:p>
          <a:p>
            <a:r>
              <a:rPr lang="en-US" sz="2400" dirty="0"/>
              <a:t>Microsoft Corporation</a:t>
            </a:r>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65520" y="1630887"/>
            <a:ext cx="4572000" cy="4469304"/>
            <a:chOff x="3027293" y="1931496"/>
            <a:chExt cx="6094413" cy="4701318"/>
          </a:xfrm>
          <a:effectLst>
            <a:glow rad="101600">
              <a:schemeClr val="accent2">
                <a:satMod val="175000"/>
                <a:alpha val="40000"/>
              </a:schemeClr>
            </a:glow>
          </a:effectLst>
        </p:grpSpPr>
        <p:sp>
          <p:nvSpPr>
            <p:cNvPr id="6" name="Rounded Rectangle 5"/>
            <p:cNvSpPr/>
            <p:nvPr/>
          </p:nvSpPr>
          <p:spPr bwMode="auto">
            <a:xfrm>
              <a:off x="3027293" y="1931496"/>
              <a:ext cx="6094413" cy="4701318"/>
            </a:xfrm>
            <a:prstGeom prst="roundRect">
              <a:avLst/>
            </a:prstGeom>
            <a:gradFill>
              <a:gsLst>
                <a:gs pos="0">
                  <a:srgbClr val="009FDA"/>
                </a:gs>
                <a:gs pos="50000">
                  <a:srgbClr val="009FDA">
                    <a:lumMod val="60000"/>
                    <a:lumOff val="40000"/>
                  </a:srgbClr>
                </a:gs>
                <a:gs pos="100000">
                  <a:srgbClr val="009FDA">
                    <a:lumMod val="20000"/>
                    <a:lumOff val="80000"/>
                  </a:srgbClr>
                </a:gs>
              </a:gsLst>
              <a:lin ang="5400000" scaled="0"/>
            </a:gradFill>
            <a:ln w="9525" cap="flat" cmpd="sng" algn="ctr">
              <a:noFill/>
              <a:prstDash val="solid"/>
              <a:headEnd type="none" w="med" len="med"/>
              <a:tailEnd type="none" w="med" len="med"/>
            </a:ln>
            <a:effectLst>
              <a:glow rad="101600">
                <a:srgbClr val="009FDA">
                  <a:alpha val="40000"/>
                </a:srgbClr>
              </a:glow>
              <a:outerShdw blurRad="50800" dist="38100" dir="2700000" algn="tl" rotWithShape="0">
                <a:prstClr val="black">
                  <a:alpha val="40000"/>
                </a:prstClr>
              </a:outerShdw>
            </a:effectLst>
          </p:spPr>
          <p:txBody>
            <a:bodyPr anchor="ctr"/>
            <a:lstStyle/>
            <a:p>
              <a:pPr>
                <a:defRPr/>
              </a:pPr>
              <a:endParaRPr lang="en-US" kern="0">
                <a:solidFill>
                  <a:srgbClr val="205F97">
                    <a:lumMod val="50000"/>
                  </a:srgbClr>
                </a:solidFill>
                <a:latin typeface="Calibri" pitchFamily="34" charset="0"/>
                <a:cs typeface="Arial" pitchFamily="34" charset="0"/>
              </a:endParaRPr>
            </a:p>
          </p:txBody>
        </p:sp>
        <p:grpSp>
          <p:nvGrpSpPr>
            <p:cNvPr id="7" name="Group 101"/>
            <p:cNvGrpSpPr/>
            <p:nvPr/>
          </p:nvGrpSpPr>
          <p:grpSpPr>
            <a:xfrm>
              <a:off x="3108151" y="5866700"/>
              <a:ext cx="2128527" cy="273566"/>
              <a:chOff x="91440" y="5591819"/>
              <a:chExt cx="1596811" cy="273566"/>
            </a:xfrm>
          </p:grpSpPr>
          <p:sp>
            <p:nvSpPr>
              <p:cNvPr id="47" name="Rectangle 46"/>
              <p:cNvSpPr/>
              <p:nvPr/>
            </p:nvSpPr>
            <p:spPr>
              <a:xfrm>
                <a:off x="91440" y="5591819"/>
                <a:ext cx="1554480" cy="273566"/>
              </a:xfrm>
              <a:prstGeom prst="rect">
                <a:avLst/>
              </a:prstGeom>
              <a:solidFill>
                <a:srgbClr val="FF5800"/>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48" name="TextBox 47"/>
              <p:cNvSpPr txBox="1"/>
              <p:nvPr/>
            </p:nvSpPr>
            <p:spPr>
              <a:xfrm>
                <a:off x="91440" y="5634682"/>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Finance</a:t>
                </a:r>
              </a:p>
            </p:txBody>
          </p:sp>
        </p:grpSp>
        <p:grpSp>
          <p:nvGrpSpPr>
            <p:cNvPr id="8" name="Group 104"/>
            <p:cNvGrpSpPr/>
            <p:nvPr/>
          </p:nvGrpSpPr>
          <p:grpSpPr>
            <a:xfrm>
              <a:off x="3108151" y="2833349"/>
              <a:ext cx="2128527" cy="273566"/>
              <a:chOff x="91440" y="2604188"/>
              <a:chExt cx="1596811" cy="273566"/>
            </a:xfrm>
          </p:grpSpPr>
          <p:sp>
            <p:nvSpPr>
              <p:cNvPr id="45" name="Rectangle 44"/>
              <p:cNvSpPr/>
              <p:nvPr/>
            </p:nvSpPr>
            <p:spPr>
              <a:xfrm>
                <a:off x="91440" y="2604188"/>
                <a:ext cx="1554480" cy="273566"/>
              </a:xfrm>
              <a:prstGeom prst="rect">
                <a:avLst/>
              </a:prstGeom>
              <a:solidFill>
                <a:srgbClr val="34B233"/>
              </a:solidFill>
              <a:ln w="9525" algn="ctr">
                <a:no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0"/>
                  </a:spcBef>
                  <a:spcAft>
                    <a:spcPct val="0"/>
                  </a:spcAft>
                  <a:defRPr/>
                </a:pPr>
                <a:endParaRPr lang="en-US" sz="1600" kern="0">
                  <a:solidFill>
                    <a:srgbClr val="000000"/>
                  </a:solidFill>
                </a:endParaRPr>
              </a:p>
            </p:txBody>
          </p:sp>
          <p:sp>
            <p:nvSpPr>
              <p:cNvPr id="46" name="TextBox 45"/>
              <p:cNvSpPr txBox="1"/>
              <p:nvPr/>
            </p:nvSpPr>
            <p:spPr>
              <a:xfrm>
                <a:off x="91440" y="2647051"/>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Sales &amp; Marketing</a:t>
                </a:r>
              </a:p>
            </p:txBody>
          </p:sp>
        </p:grpSp>
        <p:grpSp>
          <p:nvGrpSpPr>
            <p:cNvPr id="9" name="Group 107"/>
            <p:cNvGrpSpPr/>
            <p:nvPr/>
          </p:nvGrpSpPr>
          <p:grpSpPr>
            <a:xfrm>
              <a:off x="3108151" y="4851785"/>
              <a:ext cx="2128527" cy="273566"/>
              <a:chOff x="91440" y="4659200"/>
              <a:chExt cx="1596811" cy="273566"/>
            </a:xfrm>
          </p:grpSpPr>
          <p:sp>
            <p:nvSpPr>
              <p:cNvPr id="43" name="Rectangle 42"/>
              <p:cNvSpPr/>
              <p:nvPr/>
            </p:nvSpPr>
            <p:spPr>
              <a:xfrm>
                <a:off x="91440" y="4659200"/>
                <a:ext cx="1554480" cy="273566"/>
              </a:xfrm>
              <a:prstGeom prst="rect">
                <a:avLst/>
              </a:prstGeom>
              <a:solidFill>
                <a:srgbClr val="CF0072"/>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44" name="TextBox 43"/>
              <p:cNvSpPr txBox="1"/>
              <p:nvPr/>
            </p:nvSpPr>
            <p:spPr>
              <a:xfrm>
                <a:off x="91440" y="4702063"/>
                <a:ext cx="1596811" cy="187841"/>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Operations</a:t>
                </a:r>
              </a:p>
            </p:txBody>
          </p:sp>
        </p:grpSp>
        <p:grpSp>
          <p:nvGrpSpPr>
            <p:cNvPr id="10" name="Group 110"/>
            <p:cNvGrpSpPr/>
            <p:nvPr/>
          </p:nvGrpSpPr>
          <p:grpSpPr>
            <a:xfrm>
              <a:off x="3108151" y="3828648"/>
              <a:ext cx="2260895" cy="273566"/>
              <a:chOff x="91440" y="3553767"/>
              <a:chExt cx="1696113" cy="273566"/>
            </a:xfrm>
          </p:grpSpPr>
          <p:sp>
            <p:nvSpPr>
              <p:cNvPr id="41" name="Rectangle 40"/>
              <p:cNvSpPr/>
              <p:nvPr/>
            </p:nvSpPr>
            <p:spPr>
              <a:xfrm>
                <a:off x="91440" y="3553767"/>
                <a:ext cx="1554480" cy="273566"/>
              </a:xfrm>
              <a:prstGeom prst="rect">
                <a:avLst/>
              </a:prstGeom>
              <a:solidFill>
                <a:srgbClr val="009FDA"/>
              </a:solidFill>
              <a:ln w="9525" algn="ctr">
                <a:noFill/>
                <a:miter lim="800000"/>
                <a:headEnd/>
                <a:tailEnd/>
              </a:ln>
              <a:effectLst>
                <a:outerShdw blurRad="50800" dist="38100" dir="2700000" algn="tl" rotWithShape="0">
                  <a:prstClr val="black">
                    <a:alpha val="40000"/>
                  </a:prstClr>
                </a:outerShdw>
              </a:effectLst>
            </p:spPr>
            <p:txBody>
              <a:bodyPr wrap="none" anchor="ctr"/>
              <a:lstStyle/>
              <a:p>
                <a:pPr fontAlgn="base">
                  <a:spcBef>
                    <a:spcPct val="0"/>
                  </a:spcBef>
                  <a:spcAft>
                    <a:spcPct val="0"/>
                  </a:spcAft>
                  <a:defRPr/>
                </a:pPr>
                <a:endParaRPr lang="en-US" sz="1600" kern="0">
                  <a:solidFill>
                    <a:srgbClr val="000000"/>
                  </a:solidFill>
                </a:endParaRPr>
              </a:p>
            </p:txBody>
          </p:sp>
          <p:sp>
            <p:nvSpPr>
              <p:cNvPr id="42" name="TextBox 41"/>
              <p:cNvSpPr txBox="1"/>
              <p:nvPr/>
            </p:nvSpPr>
            <p:spPr>
              <a:xfrm>
                <a:off x="91440" y="3630145"/>
                <a:ext cx="1696113" cy="164140"/>
              </a:xfrm>
              <a:prstGeom prst="rect">
                <a:avLst/>
              </a:prstGeom>
              <a:noFill/>
            </p:spPr>
            <p:txBody>
              <a:bodyPr wrap="square" rtlCol="0" anchor="ctr">
                <a:noAutofit/>
              </a:bodyPr>
              <a:lstStyle/>
              <a:p>
                <a:pPr algn="ctr" fontAlgn="base">
                  <a:spcBef>
                    <a:spcPct val="0"/>
                  </a:spcBef>
                  <a:spcAft>
                    <a:spcPct val="0"/>
                  </a:spcAft>
                  <a:defRPr/>
                </a:pPr>
                <a:r>
                  <a:rPr lang="en-US" sz="1200" b="1" kern="0" dirty="0" smtClean="0">
                    <a:gradFill>
                      <a:gsLst>
                        <a:gs pos="0">
                          <a:srgbClr val="FFFFFF"/>
                        </a:gs>
                        <a:gs pos="100000">
                          <a:srgbClr val="FFFFFF"/>
                        </a:gs>
                      </a:gsLst>
                      <a:lin ang="16200000" scaled="1"/>
                    </a:gradFill>
                  </a:rPr>
                  <a:t>Human Resources</a:t>
                </a:r>
              </a:p>
            </p:txBody>
          </p:sp>
        </p:grpSp>
        <p:pic>
          <p:nvPicPr>
            <p:cNvPr id="11" name="Picture 21" descr="C:\Users\david.torres\Pictures\monitor-256.png"/>
            <p:cNvPicPr>
              <a:picLocks noChangeAspect="1" noChangeArrowheads="1"/>
            </p:cNvPicPr>
            <p:nvPr/>
          </p:nvPicPr>
          <p:blipFill>
            <a:blip r:embed="rId4" cstate="print"/>
            <a:srcRect/>
            <a:stretch>
              <a:fillRect/>
            </a:stretch>
          </p:blipFill>
          <p:spPr bwMode="auto">
            <a:xfrm>
              <a:off x="4306717" y="2210364"/>
              <a:ext cx="639102" cy="479451"/>
            </a:xfrm>
            <a:prstGeom prst="rect">
              <a:avLst/>
            </a:prstGeom>
            <a:noFill/>
          </p:spPr>
        </p:pic>
        <p:pic>
          <p:nvPicPr>
            <p:cNvPr id="12" name="Picture 15" descr="C:\Users\david.torres\Pictures\People-256.png"/>
            <p:cNvPicPr>
              <a:picLocks noChangeAspect="1" noChangeArrowheads="1"/>
            </p:cNvPicPr>
            <p:nvPr/>
          </p:nvPicPr>
          <p:blipFill>
            <a:blip r:embed="rId5" cstate="print"/>
            <a:srcRect/>
            <a:stretch>
              <a:fillRect/>
            </a:stretch>
          </p:blipFill>
          <p:spPr bwMode="auto">
            <a:xfrm>
              <a:off x="3595702" y="2286561"/>
              <a:ext cx="914162" cy="685800"/>
            </a:xfrm>
            <a:prstGeom prst="rect">
              <a:avLst/>
            </a:prstGeom>
            <a:noFill/>
          </p:spPr>
        </p:pic>
        <p:pic>
          <p:nvPicPr>
            <p:cNvPr id="13" name="Picture 21" descr="C:\Users\david.torres\Pictures\monitor-256.png"/>
            <p:cNvPicPr>
              <a:picLocks noChangeAspect="1" noChangeArrowheads="1"/>
            </p:cNvPicPr>
            <p:nvPr/>
          </p:nvPicPr>
          <p:blipFill>
            <a:blip r:embed="rId4" cstate="print"/>
            <a:srcRect/>
            <a:stretch>
              <a:fillRect/>
            </a:stretch>
          </p:blipFill>
          <p:spPr bwMode="auto">
            <a:xfrm>
              <a:off x="4306717" y="3246681"/>
              <a:ext cx="639102" cy="479451"/>
            </a:xfrm>
            <a:prstGeom prst="rect">
              <a:avLst/>
            </a:prstGeom>
            <a:noFill/>
          </p:spPr>
        </p:pic>
        <p:pic>
          <p:nvPicPr>
            <p:cNvPr id="14" name="Picture 15" descr="C:\Users\david.torres\Pictures\People-256.png"/>
            <p:cNvPicPr>
              <a:picLocks noChangeAspect="1" noChangeArrowheads="1"/>
            </p:cNvPicPr>
            <p:nvPr/>
          </p:nvPicPr>
          <p:blipFill>
            <a:blip r:embed="rId5" cstate="print"/>
            <a:srcRect/>
            <a:stretch>
              <a:fillRect/>
            </a:stretch>
          </p:blipFill>
          <p:spPr bwMode="auto">
            <a:xfrm>
              <a:off x="3595702" y="3322881"/>
              <a:ext cx="914162" cy="685800"/>
            </a:xfrm>
            <a:prstGeom prst="rect">
              <a:avLst/>
            </a:prstGeom>
            <a:noFill/>
          </p:spPr>
        </p:pic>
        <p:pic>
          <p:nvPicPr>
            <p:cNvPr id="15" name="Picture 21" descr="C:\Users\david.torres\Pictures\monitor-256.png"/>
            <p:cNvPicPr>
              <a:picLocks noChangeAspect="1" noChangeArrowheads="1"/>
            </p:cNvPicPr>
            <p:nvPr/>
          </p:nvPicPr>
          <p:blipFill>
            <a:blip r:embed="rId4" cstate="print"/>
            <a:srcRect/>
            <a:stretch>
              <a:fillRect/>
            </a:stretch>
          </p:blipFill>
          <p:spPr bwMode="auto">
            <a:xfrm>
              <a:off x="4306717" y="4231188"/>
              <a:ext cx="639102" cy="479451"/>
            </a:xfrm>
            <a:prstGeom prst="rect">
              <a:avLst/>
            </a:prstGeom>
            <a:noFill/>
          </p:spPr>
        </p:pic>
        <p:pic>
          <p:nvPicPr>
            <p:cNvPr id="16" name="Picture 15" descr="C:\Users\david.torres\Pictures\People-256.png"/>
            <p:cNvPicPr>
              <a:picLocks noChangeAspect="1" noChangeArrowheads="1"/>
            </p:cNvPicPr>
            <p:nvPr/>
          </p:nvPicPr>
          <p:blipFill>
            <a:blip r:embed="rId5" cstate="print"/>
            <a:srcRect/>
            <a:stretch>
              <a:fillRect/>
            </a:stretch>
          </p:blipFill>
          <p:spPr bwMode="auto">
            <a:xfrm>
              <a:off x="3595702" y="4307385"/>
              <a:ext cx="914162" cy="685800"/>
            </a:xfrm>
            <a:prstGeom prst="rect">
              <a:avLst/>
            </a:prstGeom>
            <a:noFill/>
          </p:spPr>
        </p:pic>
        <p:pic>
          <p:nvPicPr>
            <p:cNvPr id="17" name="Picture 21" descr="C:\Users\david.torres\Pictures\monitor-256.png"/>
            <p:cNvPicPr>
              <a:picLocks noChangeAspect="1" noChangeArrowheads="1"/>
            </p:cNvPicPr>
            <p:nvPr/>
          </p:nvPicPr>
          <p:blipFill>
            <a:blip r:embed="rId4" cstate="print"/>
            <a:srcRect/>
            <a:stretch>
              <a:fillRect/>
            </a:stretch>
          </p:blipFill>
          <p:spPr bwMode="auto">
            <a:xfrm>
              <a:off x="4306720" y="5258364"/>
              <a:ext cx="639102" cy="479451"/>
            </a:xfrm>
            <a:prstGeom prst="rect">
              <a:avLst/>
            </a:prstGeom>
            <a:noFill/>
          </p:spPr>
        </p:pic>
        <p:pic>
          <p:nvPicPr>
            <p:cNvPr id="18" name="Picture 15" descr="C:\Users\david.torres\Pictures\People-256.png"/>
            <p:cNvPicPr>
              <a:picLocks noChangeAspect="1" noChangeArrowheads="1"/>
            </p:cNvPicPr>
            <p:nvPr/>
          </p:nvPicPr>
          <p:blipFill>
            <a:blip r:embed="rId5" cstate="print"/>
            <a:srcRect/>
            <a:stretch>
              <a:fillRect/>
            </a:stretch>
          </p:blipFill>
          <p:spPr bwMode="auto">
            <a:xfrm>
              <a:off x="3595703" y="5334561"/>
              <a:ext cx="914162" cy="685800"/>
            </a:xfrm>
            <a:prstGeom prst="rect">
              <a:avLst/>
            </a:prstGeom>
            <a:noFill/>
          </p:spPr>
        </p:pic>
        <p:grpSp>
          <p:nvGrpSpPr>
            <p:cNvPr id="19" name="Group 231"/>
            <p:cNvGrpSpPr/>
            <p:nvPr/>
          </p:nvGrpSpPr>
          <p:grpSpPr>
            <a:xfrm>
              <a:off x="5252874" y="2493264"/>
              <a:ext cx="2356506" cy="3498678"/>
              <a:chOff x="6431280" y="1725168"/>
              <a:chExt cx="1767840" cy="3498678"/>
            </a:xfrm>
          </p:grpSpPr>
          <p:grpSp>
            <p:nvGrpSpPr>
              <p:cNvPr id="33" name="Group 192"/>
              <p:cNvGrpSpPr/>
              <p:nvPr/>
            </p:nvGrpSpPr>
            <p:grpSpPr>
              <a:xfrm>
                <a:off x="6995160" y="2837688"/>
                <a:ext cx="1203960" cy="885652"/>
                <a:chOff x="5468112" y="3221736"/>
                <a:chExt cx="1203960" cy="885652"/>
              </a:xfrm>
            </p:grpSpPr>
            <p:sp>
              <p:nvSpPr>
                <p:cNvPr id="38" name="Oval 37"/>
                <p:cNvSpPr/>
                <p:nvPr/>
              </p:nvSpPr>
              <p:spPr>
                <a:xfrm>
                  <a:off x="5468112" y="3641255"/>
                  <a:ext cx="1078992" cy="466133"/>
                </a:xfrm>
                <a:prstGeom prst="ellipse">
                  <a:avLst/>
                </a:prstGeom>
                <a:solidFill>
                  <a:srgbClr val="FF58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pic>
              <p:nvPicPr>
                <p:cNvPr id="39" name="Picture 21" descr="C:\Users\david.torres\Pictures\monitor-256.png"/>
                <p:cNvPicPr>
                  <a:picLocks noChangeAspect="1" noChangeArrowheads="1"/>
                </p:cNvPicPr>
                <p:nvPr/>
              </p:nvPicPr>
              <p:blipFill>
                <a:blip r:embed="rId6" cstate="print"/>
                <a:srcRect/>
                <a:stretch>
                  <a:fillRect/>
                </a:stretch>
              </p:blipFill>
              <p:spPr bwMode="auto">
                <a:xfrm>
                  <a:off x="5614416" y="3221736"/>
                  <a:ext cx="745812" cy="745812"/>
                </a:xfrm>
                <a:prstGeom prst="rect">
                  <a:avLst/>
                </a:prstGeom>
                <a:noFill/>
              </p:spPr>
            </p:pic>
            <p:pic>
              <p:nvPicPr>
                <p:cNvPr id="40" name="Picture 8" descr="C:\Users\david.torres\Pictures\Key_256x256.png"/>
                <p:cNvPicPr>
                  <a:picLocks noChangeAspect="1" noChangeArrowheads="1"/>
                </p:cNvPicPr>
                <p:nvPr/>
              </p:nvPicPr>
              <p:blipFill>
                <a:blip r:embed="rId7" cstate="print"/>
                <a:srcRect/>
                <a:stretch>
                  <a:fillRect/>
                </a:stretch>
              </p:blipFill>
              <p:spPr bwMode="auto">
                <a:xfrm>
                  <a:off x="6214872" y="3447288"/>
                  <a:ext cx="457200" cy="457200"/>
                </a:xfrm>
                <a:prstGeom prst="rect">
                  <a:avLst/>
                </a:prstGeom>
                <a:noFill/>
              </p:spPr>
            </p:pic>
          </p:grpSp>
          <p:sp>
            <p:nvSpPr>
              <p:cNvPr id="34" name="Up Arrow 33"/>
              <p:cNvSpPr/>
              <p:nvPr/>
            </p:nvSpPr>
            <p:spPr>
              <a:xfrm rot="8100000">
                <a:off x="6431280" y="1725168"/>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5" name="Up Arrow 34"/>
              <p:cNvSpPr/>
              <p:nvPr/>
            </p:nvSpPr>
            <p:spPr>
              <a:xfrm rot="8100000">
                <a:off x="6446520" y="2737104"/>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6" name="Up Arrow 35"/>
              <p:cNvSpPr/>
              <p:nvPr/>
            </p:nvSpPr>
            <p:spPr>
              <a:xfrm rot="2700000">
                <a:off x="6443472" y="3785616"/>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7" name="Up Arrow 36"/>
              <p:cNvSpPr/>
              <p:nvPr/>
            </p:nvSpPr>
            <p:spPr>
              <a:xfrm rot="2700000">
                <a:off x="6440424" y="4770120"/>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grpSp>
        <p:pic>
          <p:nvPicPr>
            <p:cNvPr id="20" name="Picture 3" descr="line_chart.png"/>
            <p:cNvPicPr>
              <a:picLocks noChangeAspect="1"/>
            </p:cNvPicPr>
            <p:nvPr/>
          </p:nvPicPr>
          <p:blipFill>
            <a:blip r:embed="rId8" cstate="print"/>
            <a:stretch>
              <a:fillRect/>
            </a:stretch>
          </p:blipFill>
          <p:spPr>
            <a:xfrm>
              <a:off x="8352472" y="5590785"/>
              <a:ext cx="397663" cy="298325"/>
            </a:xfrm>
            <a:prstGeom prst="rect">
              <a:avLst/>
            </a:prstGeom>
          </p:spPr>
        </p:pic>
        <p:pic>
          <p:nvPicPr>
            <p:cNvPr id="21" name="Picture 23" descr="C:\Users\david.torres\Pictures\office-128.png"/>
            <p:cNvPicPr>
              <a:picLocks noChangeAspect="1" noChangeArrowheads="1"/>
            </p:cNvPicPr>
            <p:nvPr/>
          </p:nvPicPr>
          <p:blipFill>
            <a:blip r:embed="rId9" cstate="print"/>
            <a:srcRect/>
            <a:stretch>
              <a:fillRect/>
            </a:stretch>
          </p:blipFill>
          <p:spPr bwMode="auto">
            <a:xfrm>
              <a:off x="8026245" y="5081244"/>
              <a:ext cx="603047" cy="452403"/>
            </a:xfrm>
            <a:prstGeom prst="rect">
              <a:avLst/>
            </a:prstGeom>
            <a:noFill/>
          </p:spPr>
        </p:pic>
        <p:pic>
          <p:nvPicPr>
            <p:cNvPr id="22" name="Picture 19" descr="C:\Users\david.torres\Pictures\Excel_64.png"/>
            <p:cNvPicPr>
              <a:picLocks noChangeAspect="1" noChangeArrowheads="1"/>
            </p:cNvPicPr>
            <p:nvPr/>
          </p:nvPicPr>
          <p:blipFill>
            <a:blip r:embed="rId10" cstate="print"/>
            <a:srcRect/>
            <a:stretch>
              <a:fillRect/>
            </a:stretch>
          </p:blipFill>
          <p:spPr bwMode="auto">
            <a:xfrm>
              <a:off x="8097938" y="4317613"/>
              <a:ext cx="331386" cy="248604"/>
            </a:xfrm>
            <a:prstGeom prst="rect">
              <a:avLst/>
            </a:prstGeom>
            <a:noFill/>
          </p:spPr>
        </p:pic>
        <p:pic>
          <p:nvPicPr>
            <p:cNvPr id="23" name="Picture 13" descr="C:\Users\david.torres\Pictures\Camembert-128.png"/>
            <p:cNvPicPr>
              <a:picLocks noChangeAspect="1" noChangeArrowheads="1"/>
            </p:cNvPicPr>
            <p:nvPr/>
          </p:nvPicPr>
          <p:blipFill>
            <a:blip r:embed="rId11" cstate="print"/>
            <a:srcRect/>
            <a:stretch>
              <a:fillRect/>
            </a:stretch>
          </p:blipFill>
          <p:spPr bwMode="auto">
            <a:xfrm>
              <a:off x="8351281" y="4651477"/>
              <a:ext cx="434944" cy="335815"/>
            </a:xfrm>
            <a:prstGeom prst="rect">
              <a:avLst/>
            </a:prstGeom>
            <a:noFill/>
          </p:spPr>
        </p:pic>
        <p:pic>
          <p:nvPicPr>
            <p:cNvPr id="24" name="Picture 19" descr="C:\Users\david.torres\Pictures\Excel_64.png"/>
            <p:cNvPicPr>
              <a:picLocks noChangeAspect="1" noChangeArrowheads="1"/>
            </p:cNvPicPr>
            <p:nvPr/>
          </p:nvPicPr>
          <p:blipFill>
            <a:blip r:embed="rId10" cstate="print"/>
            <a:srcRect/>
            <a:stretch>
              <a:fillRect/>
            </a:stretch>
          </p:blipFill>
          <p:spPr bwMode="auto">
            <a:xfrm>
              <a:off x="8102001" y="3415405"/>
              <a:ext cx="331386" cy="248604"/>
            </a:xfrm>
            <a:prstGeom prst="rect">
              <a:avLst/>
            </a:prstGeom>
            <a:noFill/>
          </p:spPr>
        </p:pic>
        <p:pic>
          <p:nvPicPr>
            <p:cNvPr id="25" name="Picture 3" descr="line_chart.png"/>
            <p:cNvPicPr>
              <a:picLocks noChangeAspect="1"/>
            </p:cNvPicPr>
            <p:nvPr/>
          </p:nvPicPr>
          <p:blipFill>
            <a:blip r:embed="rId8" cstate="print"/>
            <a:stretch>
              <a:fillRect/>
            </a:stretch>
          </p:blipFill>
          <p:spPr>
            <a:xfrm>
              <a:off x="8238709" y="3859520"/>
              <a:ext cx="397663" cy="298325"/>
            </a:xfrm>
            <a:prstGeom prst="rect">
              <a:avLst/>
            </a:prstGeom>
          </p:spPr>
        </p:pic>
        <p:pic>
          <p:nvPicPr>
            <p:cNvPr id="26" name="Picture 23" descr="C:\Users\david.torres\Pictures\office-128.png"/>
            <p:cNvPicPr>
              <a:picLocks noChangeAspect="1" noChangeArrowheads="1"/>
            </p:cNvPicPr>
            <p:nvPr/>
          </p:nvPicPr>
          <p:blipFill>
            <a:blip r:embed="rId9" cstate="print"/>
            <a:srcRect/>
            <a:stretch>
              <a:fillRect/>
            </a:stretch>
          </p:blipFill>
          <p:spPr bwMode="auto">
            <a:xfrm>
              <a:off x="7957175" y="2405100"/>
              <a:ext cx="603047" cy="452403"/>
            </a:xfrm>
            <a:prstGeom prst="rect">
              <a:avLst/>
            </a:prstGeom>
            <a:noFill/>
          </p:spPr>
        </p:pic>
        <p:pic>
          <p:nvPicPr>
            <p:cNvPr id="27" name="Picture 13" descr="C:\Users\david.torres\Pictures\Camembert-128.png"/>
            <p:cNvPicPr>
              <a:picLocks noChangeAspect="1" noChangeArrowheads="1"/>
            </p:cNvPicPr>
            <p:nvPr/>
          </p:nvPicPr>
          <p:blipFill>
            <a:blip r:embed="rId11" cstate="print"/>
            <a:srcRect/>
            <a:stretch>
              <a:fillRect/>
            </a:stretch>
          </p:blipFill>
          <p:spPr bwMode="auto">
            <a:xfrm>
              <a:off x="8371596" y="2929357"/>
              <a:ext cx="434944" cy="335815"/>
            </a:xfrm>
            <a:prstGeom prst="rect">
              <a:avLst/>
            </a:prstGeom>
            <a:noFill/>
          </p:spPr>
        </p:pic>
        <p:sp>
          <p:nvSpPr>
            <p:cNvPr id="28" name="Up Arrow 27"/>
            <p:cNvSpPr/>
            <p:nvPr/>
          </p:nvSpPr>
          <p:spPr>
            <a:xfrm rot="2836368">
              <a:off x="7394858" y="2362016"/>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29" name="Up Arrow 28"/>
            <p:cNvSpPr/>
            <p:nvPr/>
          </p:nvSpPr>
          <p:spPr>
            <a:xfrm rot="2836368">
              <a:off x="7415173" y="3373952"/>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0" name="Up Arrow 29"/>
            <p:cNvSpPr/>
            <p:nvPr/>
          </p:nvSpPr>
          <p:spPr>
            <a:xfrm rot="7681242">
              <a:off x="7411110" y="4422464"/>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1" name="Up Arrow 30"/>
            <p:cNvSpPr/>
            <p:nvPr/>
          </p:nvSpPr>
          <p:spPr>
            <a:xfrm rot="7681242">
              <a:off x="7407047" y="5406968"/>
              <a:ext cx="526452" cy="507868"/>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fontAlgn="base">
                <a:spcBef>
                  <a:spcPct val="0"/>
                </a:spcBef>
                <a:spcAft>
                  <a:spcPct val="0"/>
                </a:spcAft>
                <a:defRPr/>
              </a:pPr>
              <a:endParaRPr lang="en-US" kern="0" smtClean="0">
                <a:solidFill>
                  <a:srgbClr val="FFFFFF"/>
                </a:solidFill>
                <a:latin typeface="Arial"/>
              </a:endParaRPr>
            </a:p>
          </p:txBody>
        </p:sp>
        <p:sp>
          <p:nvSpPr>
            <p:cNvPr id="32" name="Rectangle 31"/>
            <p:cNvSpPr/>
            <p:nvPr/>
          </p:nvSpPr>
          <p:spPr>
            <a:xfrm rot="511590">
              <a:off x="6282175" y="3682897"/>
              <a:ext cx="78890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2000" b="1" kern="0" dirty="0" smtClean="0">
                  <a:ln w="11430"/>
                  <a:gradFill>
                    <a:gsLst>
                      <a:gs pos="0">
                        <a:srgbClr val="FDC82F">
                          <a:tint val="70000"/>
                          <a:satMod val="245000"/>
                        </a:srgbClr>
                      </a:gs>
                      <a:gs pos="75000">
                        <a:srgbClr val="FDC82F">
                          <a:tint val="90000"/>
                          <a:shade val="60000"/>
                          <a:satMod val="240000"/>
                        </a:srgbClr>
                      </a:gs>
                      <a:gs pos="100000">
                        <a:srgbClr val="FDC82F">
                          <a:tint val="100000"/>
                          <a:shade val="50000"/>
                          <a:satMod val="240000"/>
                        </a:srgbClr>
                      </a:gs>
                    </a:gsLst>
                    <a:lin ang="5400000"/>
                  </a:gradFill>
                  <a:effectLst>
                    <a:outerShdw blurRad="50800" dist="39000" dir="5460000" algn="tl">
                      <a:srgbClr val="000000">
                        <a:alpha val="38000"/>
                      </a:srgbClr>
                    </a:outerShdw>
                  </a:effectLst>
                </a:rPr>
                <a:t>CBI</a:t>
              </a:r>
            </a:p>
          </p:txBody>
        </p:sp>
      </p:grpSp>
      <p:sp>
        <p:nvSpPr>
          <p:cNvPr id="49" name="Rectangle 48"/>
          <p:cNvSpPr/>
          <p:nvPr/>
        </p:nvSpPr>
        <p:spPr>
          <a:xfrm>
            <a:off x="492125" y="1474788"/>
            <a:ext cx="5303557" cy="2074414"/>
          </a:xfrm>
          <a:prstGeom prst="rect">
            <a:avLst/>
          </a:prstGeom>
        </p:spPr>
        <p:txBody>
          <a:bodyPr wrap="square">
            <a:spAutoFit/>
          </a:bodyPr>
          <a:lstStyle/>
          <a:p>
            <a:pPr marL="349250" lvl="3" indent="-349250" fontAlgn="base">
              <a:spcBef>
                <a:spcPct val="0"/>
              </a:spcBef>
              <a:spcAft>
                <a:spcPct val="0"/>
              </a:spcAft>
            </a:pPr>
            <a:r>
              <a:rPr lang="en-US" sz="2800" i="1" kern="0" dirty="0">
                <a:solidFill>
                  <a:srgbClr val="FFFFFF"/>
                </a:solidFill>
                <a:cs typeface="Calibri" pitchFamily="34" charset="0"/>
              </a:rPr>
              <a:t>CBI was created with </a:t>
            </a:r>
          </a:p>
          <a:p>
            <a:pPr marL="349250" lvl="5" indent="-349250" fontAlgn="base">
              <a:lnSpc>
                <a:spcPct val="90000"/>
              </a:lnSpc>
              <a:spcBef>
                <a:spcPct val="20000"/>
              </a:spcBef>
              <a:spcAft>
                <a:spcPct val="0"/>
              </a:spcAft>
              <a:buSzPct val="90000"/>
              <a:buBlip>
                <a:blip r:embed="rId12"/>
              </a:buBlip>
              <a:defRPr/>
            </a:pPr>
            <a:r>
              <a:rPr lang="en-US" sz="2400" i="1" dirty="0">
                <a:gradFill>
                  <a:gsLst>
                    <a:gs pos="0">
                      <a:schemeClr val="tx1"/>
                    </a:gs>
                    <a:gs pos="86000">
                      <a:schemeClr val="tx1"/>
                    </a:gs>
                  </a:gsLst>
                  <a:lin ang="5400000" scaled="0"/>
                </a:gradFill>
              </a:rPr>
              <a:t>A single enterprise report catalog </a:t>
            </a:r>
          </a:p>
          <a:p>
            <a:pPr marL="349250" lvl="5" indent="-349250" fontAlgn="base">
              <a:lnSpc>
                <a:spcPct val="90000"/>
              </a:lnSpc>
              <a:spcBef>
                <a:spcPct val="20000"/>
              </a:spcBef>
              <a:spcAft>
                <a:spcPct val="0"/>
              </a:spcAft>
              <a:buSzPct val="90000"/>
              <a:buBlip>
                <a:blip r:embed="rId12"/>
              </a:buBlip>
              <a:defRPr/>
            </a:pPr>
            <a:r>
              <a:rPr lang="en-US" sz="2400" i="1" dirty="0">
                <a:gradFill>
                  <a:gsLst>
                    <a:gs pos="0">
                      <a:schemeClr val="tx1"/>
                    </a:gs>
                    <a:gs pos="86000">
                      <a:schemeClr val="tx1"/>
                    </a:gs>
                  </a:gsLst>
                  <a:lin ang="5400000" scaled="0"/>
                </a:gradFill>
              </a:rPr>
              <a:t>Hosted BI solution with Reporting Services, PPS etc.</a:t>
            </a:r>
          </a:p>
          <a:p>
            <a:pPr marL="349250" lvl="5" indent="-349250" fontAlgn="base">
              <a:lnSpc>
                <a:spcPct val="90000"/>
              </a:lnSpc>
              <a:spcBef>
                <a:spcPct val="20000"/>
              </a:spcBef>
              <a:spcAft>
                <a:spcPct val="0"/>
              </a:spcAft>
              <a:buSzPct val="90000"/>
              <a:buBlip>
                <a:blip r:embed="rId12"/>
              </a:buBlip>
              <a:defRPr/>
            </a:pPr>
            <a:r>
              <a:rPr lang="en-US" sz="2400" i="1" dirty="0">
                <a:gradFill>
                  <a:gsLst>
                    <a:gs pos="0">
                      <a:schemeClr val="tx1"/>
                    </a:gs>
                    <a:gs pos="86000">
                      <a:schemeClr val="tx1"/>
                    </a:gs>
                  </a:gsLst>
                  <a:lin ang="5400000" scaled="0"/>
                </a:gradFill>
              </a:rPr>
              <a:t>A SharePoint based BI portal</a:t>
            </a:r>
          </a:p>
        </p:txBody>
      </p:sp>
      <p:pic>
        <p:nvPicPr>
          <p:cNvPr id="50" name="MSj00748270000[1].wav">
            <a:hlinkClick r:id="" action="ppaction://media"/>
          </p:cNvPr>
          <p:cNvPicPr>
            <a:picLocks noRot="1" noChangeAspect="1"/>
          </p:cNvPicPr>
          <p:nvPr>
            <a:wavAudioFile r:embed="rId1" name="MSj00748270000[1].wav"/>
          </p:nvPr>
        </p:nvPicPr>
        <p:blipFill>
          <a:blip r:embed="rId13" cstate="email"/>
          <a:stretch>
            <a:fillRect/>
          </a:stretch>
        </p:blipFill>
        <p:spPr bwMode="auto">
          <a:xfrm>
            <a:off x="9488994" y="6446696"/>
            <a:ext cx="304800" cy="304800"/>
          </a:xfrm>
          <a:prstGeom prst="rect">
            <a:avLst/>
          </a:prstGeom>
          <a:noFill/>
          <a:ln w="9525">
            <a:noFill/>
            <a:miter lim="800000"/>
            <a:headEnd/>
            <a:tailEnd/>
          </a:ln>
        </p:spPr>
      </p:pic>
      <p:sp>
        <p:nvSpPr>
          <p:cNvPr id="52" name="Oval 51"/>
          <p:cNvSpPr/>
          <p:nvPr/>
        </p:nvSpPr>
        <p:spPr bwMode="auto">
          <a:xfrm>
            <a:off x="10637520" y="5982266"/>
            <a:ext cx="1551305" cy="824013"/>
          </a:xfrm>
          <a:prstGeom prst="ellipse">
            <a:avLst/>
          </a:prstGeom>
          <a:gradFill>
            <a:gsLst>
              <a:gs pos="0">
                <a:schemeClr val="accent6">
                  <a:lumMod val="75000"/>
                </a:schemeClr>
              </a:gs>
              <a:gs pos="80000">
                <a:schemeClr val="accent6">
                  <a:lumMod val="60000"/>
                  <a:lumOff val="40000"/>
                </a:schemeClr>
              </a:gs>
              <a:gs pos="100000">
                <a:schemeClr val="accent6">
                  <a:lumMod val="60000"/>
                  <a:lumOff val="40000"/>
                </a:schemeClr>
              </a:gs>
            </a:gsLs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smtClean="0">
                <a:solidFill>
                  <a:schemeClr val="bg1"/>
                </a:solidFill>
                <a:effectLst>
                  <a:outerShdw blurRad="38100" dist="38100" dir="2700000" algn="tl">
                    <a:srgbClr val="000000">
                      <a:alpha val="43137"/>
                    </a:srgbClr>
                  </a:outerShdw>
                </a:effectLst>
                <a:latin typeface="Segoe" pitchFamily="34" charset="0"/>
              </a:rPr>
              <a:t>Enterprise Report Catalog</a:t>
            </a:r>
          </a:p>
        </p:txBody>
      </p:sp>
      <p:sp>
        <p:nvSpPr>
          <p:cNvPr id="2" name="Title 1"/>
          <p:cNvSpPr>
            <a:spLocks noGrp="1"/>
          </p:cNvSpPr>
          <p:nvPr>
            <p:ph type="title"/>
          </p:nvPr>
        </p:nvSpPr>
        <p:spPr/>
        <p:txBody>
          <a:bodyPr/>
          <a:lstStyle/>
          <a:p>
            <a:r>
              <a:rPr lang="en-US" smtClean="0"/>
              <a:t>Consolidated Business Intelligence</a:t>
            </a:r>
            <a:br>
              <a:rPr lang="en-US" smtClean="0"/>
            </a:br>
            <a:endParaRPr lang="en-US" dirty="0"/>
          </a:p>
        </p:txBody>
      </p:sp>
    </p:spTree>
    <p:extLst>
      <p:ext uri="{BB962C8B-B14F-4D97-AF65-F5344CB8AC3E}">
        <p14:creationId xmlns:p14="http://schemas.microsoft.com/office/powerpoint/2010/main" val="2942499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 fill="hold"/>
                                        <p:tgtEl>
                                          <p:spTgt spid="50"/>
                                        </p:tgtEl>
                                      </p:cBhvr>
                                    </p:cmd>
                                  </p:childTnLst>
                                </p:cTn>
                              </p:par>
                              <p:par>
                                <p:cTn id="7" presetID="10"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fade">
                                      <p:cBhvr>
                                        <p:cTn id="9" dur="500"/>
                                        <p:tgtEl>
                                          <p:spTgt spid="49"/>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childTnLst>
        </p:cTn>
      </p:par>
    </p:tnLst>
    <p:bldLst>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SharePoint BI</a:t>
            </a:r>
            <a:endParaRPr lang="en-US" dirty="0"/>
          </a:p>
        </p:txBody>
      </p:sp>
    </p:spTree>
    <p:extLst>
      <p:ext uri="{BB962C8B-B14F-4D97-AF65-F5344CB8AC3E}">
        <p14:creationId xmlns:p14="http://schemas.microsoft.com/office/powerpoint/2010/main" val="259357537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3667832" y="1293155"/>
            <a:ext cx="4661200" cy="46482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schemeClr val="tx1"/>
              </a:solidFill>
            </a:endParaRPr>
          </a:p>
        </p:txBody>
      </p:sp>
      <p:sp>
        <p:nvSpPr>
          <p:cNvPr id="54" name="Title 2"/>
          <p:cNvSpPr>
            <a:spLocks noGrp="1"/>
          </p:cNvSpPr>
          <p:nvPr>
            <p:ph type="title"/>
          </p:nvPr>
        </p:nvSpPr>
        <p:spPr/>
        <p:txBody>
          <a:bodyPr/>
          <a:lstStyle/>
          <a:p>
            <a:r>
              <a:rPr lang="en-US" dirty="0" smtClean="0"/>
              <a:t>The EDW Journey </a:t>
            </a:r>
            <a:endParaRPr lang="en-US" dirty="0"/>
          </a:p>
        </p:txBody>
      </p:sp>
      <p:sp>
        <p:nvSpPr>
          <p:cNvPr id="55" name="Slide Number Placeholder 3"/>
          <p:cNvSpPr txBox="1">
            <a:spLocks/>
          </p:cNvSpPr>
          <p:nvPr/>
        </p:nvSpPr>
        <p:spPr>
          <a:xfrm>
            <a:off x="11477810" y="6568440"/>
            <a:ext cx="609441" cy="304800"/>
          </a:xfrm>
          <a:prstGeom prst="rect">
            <a:avLst/>
          </a:prstGeom>
        </p:spPr>
        <p:txBody>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6EAE3558-CF7D-47F6-BAAE-8AA44BE6642F}" type="slidenum">
              <a:rPr lang="en-US" sz="2400" smtClean="0">
                <a:solidFill>
                  <a:srgbClr val="006600"/>
                </a:solidFill>
              </a:rPr>
              <a:pPr/>
              <a:t>22</a:t>
            </a:fld>
            <a:endParaRPr lang="en-US" sz="2400" dirty="0" smtClean="0">
              <a:solidFill>
                <a:srgbClr val="006600"/>
              </a:solidFill>
            </a:endParaRPr>
          </a:p>
        </p:txBody>
      </p:sp>
      <p:grpSp>
        <p:nvGrpSpPr>
          <p:cNvPr id="56" name="Group 55"/>
          <p:cNvGrpSpPr/>
          <p:nvPr/>
        </p:nvGrpSpPr>
        <p:grpSpPr>
          <a:xfrm>
            <a:off x="257413" y="1293155"/>
            <a:ext cx="11712088" cy="5356086"/>
            <a:chOff x="381000" y="1524000"/>
            <a:chExt cx="8481930" cy="5356086"/>
          </a:xfrm>
        </p:grpSpPr>
        <p:grpSp>
          <p:nvGrpSpPr>
            <p:cNvPr id="57" name="Group 56"/>
            <p:cNvGrpSpPr/>
            <p:nvPr/>
          </p:nvGrpSpPr>
          <p:grpSpPr>
            <a:xfrm>
              <a:off x="381000" y="1524000"/>
              <a:ext cx="8481930" cy="5356086"/>
              <a:chOff x="381000" y="1524000"/>
              <a:chExt cx="8481930" cy="5356086"/>
            </a:xfrm>
          </p:grpSpPr>
          <p:cxnSp>
            <p:nvCxnSpPr>
              <p:cNvPr id="59" name="Straight Connector 58"/>
              <p:cNvCxnSpPr/>
              <p:nvPr/>
            </p:nvCxnSpPr>
            <p:spPr>
              <a:xfrm>
                <a:off x="381000" y="1524000"/>
                <a:ext cx="0" cy="464820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381000" y="6172200"/>
                <a:ext cx="8382000" cy="1166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1143000" y="6096000"/>
                <a:ext cx="6934200" cy="228600"/>
                <a:chOff x="1143000" y="6096000"/>
                <a:chExt cx="6934200" cy="228600"/>
              </a:xfrm>
            </p:grpSpPr>
            <p:cxnSp>
              <p:nvCxnSpPr>
                <p:cNvPr id="63" name="Straight Connector 62"/>
                <p:cNvCxnSpPr/>
                <p:nvPr/>
              </p:nvCxnSpPr>
              <p:spPr>
                <a:xfrm>
                  <a:off x="2743200" y="60960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143000" y="60960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572000" y="60960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077200" y="60960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400800" y="6096000"/>
                  <a:ext cx="0" cy="2286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403545" y="6172200"/>
                <a:ext cx="8459385" cy="707886"/>
              </a:xfrm>
              <a:prstGeom prst="rect">
                <a:avLst/>
              </a:prstGeom>
              <a:noFill/>
            </p:spPr>
            <p:txBody>
              <a:bodyPr wrap="square" rtlCol="0">
                <a:spAutoFit/>
              </a:bodyPr>
              <a:lstStyle/>
              <a:p>
                <a:pPr defTabSz="914400"/>
                <a:r>
                  <a:rPr lang="en-US" sz="2000" dirty="0" smtClean="0"/>
                  <a:t>                                                                         </a:t>
                </a:r>
              </a:p>
              <a:p>
                <a:pPr defTabSz="914400"/>
                <a:r>
                  <a:rPr lang="en-US" sz="2000" dirty="0"/>
                  <a:t>	</a:t>
                </a:r>
                <a:r>
                  <a:rPr lang="en-US" sz="2000" dirty="0" smtClean="0"/>
                  <a:t>			      Time</a:t>
                </a:r>
                <a:endParaRPr lang="en-US" sz="2000" dirty="0"/>
              </a:p>
            </p:txBody>
          </p:sp>
        </p:grpSp>
        <p:sp>
          <p:nvSpPr>
            <p:cNvPr id="58" name="Arc 57"/>
            <p:cNvSpPr/>
            <p:nvPr/>
          </p:nvSpPr>
          <p:spPr>
            <a:xfrm flipH="1">
              <a:off x="403545" y="4114800"/>
              <a:ext cx="6400800" cy="1828800"/>
            </a:xfrm>
            <a:prstGeom prst="arc">
              <a:avLst/>
            </a:prstGeom>
            <a:ln>
              <a:solidFill>
                <a:schemeClr val="accent1">
                  <a:alpha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defTabSz="914400"/>
              <a:endParaRPr lang="en-US" sz="2400" dirty="0"/>
            </a:p>
          </p:txBody>
        </p:sp>
      </p:grpSp>
      <p:sp>
        <p:nvSpPr>
          <p:cNvPr id="68" name="Arc 67"/>
          <p:cNvSpPr/>
          <p:nvPr/>
        </p:nvSpPr>
        <p:spPr>
          <a:xfrm flipH="1">
            <a:off x="5383399" y="2210499"/>
            <a:ext cx="12188825" cy="1828800"/>
          </a:xfrm>
          <a:prstGeom prst="arc">
            <a:avLst/>
          </a:prstGeom>
          <a:ln>
            <a:solidFill>
              <a:schemeClr val="accent1">
                <a:alpha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defTabSz="914400"/>
            <a:endParaRPr lang="en-US" dirty="0">
              <a:solidFill>
                <a:srgbClr val="006600"/>
              </a:solidFill>
            </a:endParaRPr>
          </a:p>
        </p:txBody>
      </p:sp>
      <p:sp>
        <p:nvSpPr>
          <p:cNvPr id="69" name="TextBox 68"/>
          <p:cNvSpPr txBox="1"/>
          <p:nvPr/>
        </p:nvSpPr>
        <p:spPr>
          <a:xfrm>
            <a:off x="330094" y="2613281"/>
            <a:ext cx="3470822" cy="461665"/>
          </a:xfrm>
          <a:prstGeom prst="rect">
            <a:avLst/>
          </a:prstGeom>
          <a:noFill/>
        </p:spPr>
        <p:txBody>
          <a:bodyPr wrap="none" rtlCol="0">
            <a:spAutoFit/>
          </a:bodyPr>
          <a:lstStyle/>
          <a:p>
            <a:pPr algn="ctr" defTabSz="914400"/>
            <a:r>
              <a:rPr lang="en-US" sz="2400" dirty="0" smtClean="0"/>
              <a:t>EDW 1.0 - Foundational</a:t>
            </a:r>
            <a:endParaRPr lang="en-US" sz="2400" dirty="0"/>
          </a:p>
        </p:txBody>
      </p:sp>
      <p:sp>
        <p:nvSpPr>
          <p:cNvPr id="70" name="TextBox 69"/>
          <p:cNvSpPr txBox="1"/>
          <p:nvPr/>
        </p:nvSpPr>
        <p:spPr>
          <a:xfrm>
            <a:off x="8311771" y="1338441"/>
            <a:ext cx="3775480" cy="757130"/>
          </a:xfrm>
          <a:prstGeom prst="rect">
            <a:avLst/>
          </a:prstGeom>
          <a:noFill/>
        </p:spPr>
        <p:txBody>
          <a:bodyPr wrap="square" rtlCol="0">
            <a:spAutoFit/>
          </a:bodyPr>
          <a:lstStyle/>
          <a:p>
            <a:pPr algn="ctr" defTabSz="914400">
              <a:lnSpc>
                <a:spcPct val="90000"/>
              </a:lnSpc>
            </a:pPr>
            <a:r>
              <a:rPr lang="en-US" sz="2400" dirty="0" smtClean="0"/>
              <a:t>EDW 3.0 - Transformational</a:t>
            </a:r>
            <a:endParaRPr lang="en-US" sz="2400" dirty="0"/>
          </a:p>
        </p:txBody>
      </p:sp>
      <p:sp>
        <p:nvSpPr>
          <p:cNvPr id="71" name="TextBox 70"/>
          <p:cNvSpPr txBox="1"/>
          <p:nvPr/>
        </p:nvSpPr>
        <p:spPr>
          <a:xfrm>
            <a:off x="537927" y="3833830"/>
            <a:ext cx="3068910" cy="2031325"/>
          </a:xfrm>
          <a:prstGeom prst="rect">
            <a:avLst/>
          </a:prstGeom>
          <a:noFill/>
        </p:spPr>
        <p:txBody>
          <a:bodyPr wrap="square" rtlCol="0">
            <a:spAutoFit/>
          </a:bodyPr>
          <a:lstStyle/>
          <a:p>
            <a:pPr defTabSz="914400"/>
            <a:r>
              <a:rPr lang="en-US" dirty="0" smtClean="0"/>
              <a:t>Primary Objectives:</a:t>
            </a:r>
          </a:p>
          <a:p>
            <a:pPr marL="91440" indent="-91440" defTabSz="914400">
              <a:buFont typeface="Arial" pitchFamily="34" charset="0"/>
              <a:buChar char="•"/>
            </a:pPr>
            <a:r>
              <a:rPr lang="en-US" dirty="0" smtClean="0"/>
              <a:t>Create </a:t>
            </a:r>
            <a:r>
              <a:rPr lang="en-US" dirty="0"/>
              <a:t>b</a:t>
            </a:r>
            <a:r>
              <a:rPr lang="en-US" dirty="0" smtClean="0"/>
              <a:t>aseline technical capabilities: acquisition</a:t>
            </a:r>
            <a:r>
              <a:rPr lang="en-US" dirty="0"/>
              <a:t> </a:t>
            </a:r>
            <a:r>
              <a:rPr lang="en-US" dirty="0" smtClean="0"/>
              <a:t>and distribution of source system data</a:t>
            </a:r>
          </a:p>
          <a:p>
            <a:pPr marL="91440" indent="-91440" defTabSz="914400">
              <a:buFont typeface="Arial" pitchFamily="34" charset="0"/>
              <a:buChar char="•"/>
            </a:pPr>
            <a:r>
              <a:rPr lang="en-US" dirty="0" smtClean="0"/>
              <a:t>Start at the ‘end’ first – e.g. CBI</a:t>
            </a:r>
            <a:endParaRPr lang="en-US" dirty="0"/>
          </a:p>
        </p:txBody>
      </p:sp>
      <p:cxnSp>
        <p:nvCxnSpPr>
          <p:cNvPr id="72" name="Straight Connector 71"/>
          <p:cNvCxnSpPr/>
          <p:nvPr/>
        </p:nvCxnSpPr>
        <p:spPr>
          <a:xfrm>
            <a:off x="8311771" y="1369355"/>
            <a:ext cx="17260" cy="4572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800916" y="1767843"/>
            <a:ext cx="4433988" cy="369332"/>
          </a:xfrm>
          <a:prstGeom prst="rect">
            <a:avLst/>
          </a:prstGeom>
          <a:noFill/>
        </p:spPr>
        <p:txBody>
          <a:bodyPr wrap="square" rtlCol="0">
            <a:spAutoFit/>
          </a:bodyPr>
          <a:lstStyle/>
          <a:p>
            <a:pPr algn="ctr" defTabSz="914400"/>
            <a:r>
              <a:rPr lang="en-US" i="1" dirty="0" smtClean="0"/>
              <a:t>Focus on an enriched data experience</a:t>
            </a:r>
            <a:endParaRPr lang="en-US" i="1" dirty="0"/>
          </a:p>
        </p:txBody>
      </p:sp>
      <p:sp>
        <p:nvSpPr>
          <p:cNvPr id="74" name="TextBox 73"/>
          <p:cNvSpPr txBox="1"/>
          <p:nvPr/>
        </p:nvSpPr>
        <p:spPr>
          <a:xfrm>
            <a:off x="3902923" y="3561336"/>
            <a:ext cx="4266089" cy="2308324"/>
          </a:xfrm>
          <a:prstGeom prst="rect">
            <a:avLst/>
          </a:prstGeom>
          <a:noFill/>
        </p:spPr>
        <p:txBody>
          <a:bodyPr wrap="square" rtlCol="0">
            <a:spAutoFit/>
          </a:bodyPr>
          <a:lstStyle/>
          <a:p>
            <a:pPr defTabSz="914400"/>
            <a:r>
              <a:rPr lang="en-US" dirty="0" smtClean="0"/>
              <a:t>Primary Objectives:</a:t>
            </a:r>
          </a:p>
          <a:p>
            <a:pPr marL="91440" indent="-91440" defTabSz="914400">
              <a:buFont typeface="Arial" pitchFamily="34" charset="0"/>
              <a:buChar char="•"/>
            </a:pPr>
            <a:r>
              <a:rPr lang="en-US" dirty="0" smtClean="0"/>
              <a:t>Extend the EDW with certified, enriched data</a:t>
            </a:r>
          </a:p>
          <a:p>
            <a:pPr marL="91440" indent="-91440" defTabSz="914400">
              <a:buFont typeface="Arial" pitchFamily="34" charset="0"/>
              <a:buChar char="•"/>
            </a:pPr>
            <a:r>
              <a:rPr lang="en-US" dirty="0" smtClean="0"/>
              <a:t>Enhance the platform capabilities with business-enabling features</a:t>
            </a:r>
          </a:p>
          <a:p>
            <a:pPr marL="91440" indent="-91440" defTabSz="914400">
              <a:buFont typeface="Arial" pitchFamily="34" charset="0"/>
              <a:buChar char="•"/>
            </a:pPr>
            <a:r>
              <a:rPr lang="en-US" dirty="0"/>
              <a:t>I</a:t>
            </a:r>
            <a:r>
              <a:rPr lang="en-US" dirty="0" smtClean="0"/>
              <a:t>mproved self-service data acquisition, enrichment, publishing processes &amp; data visualizations </a:t>
            </a:r>
          </a:p>
        </p:txBody>
      </p:sp>
      <p:cxnSp>
        <p:nvCxnSpPr>
          <p:cNvPr id="75" name="Straight Connector 74"/>
          <p:cNvCxnSpPr/>
          <p:nvPr/>
        </p:nvCxnSpPr>
        <p:spPr>
          <a:xfrm>
            <a:off x="3656648" y="1369355"/>
            <a:ext cx="0" cy="4724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238192" y="1463040"/>
            <a:ext cx="3640740" cy="461665"/>
          </a:xfrm>
          <a:prstGeom prst="rect">
            <a:avLst/>
          </a:prstGeom>
          <a:noFill/>
        </p:spPr>
        <p:txBody>
          <a:bodyPr wrap="none" rtlCol="0">
            <a:spAutoFit/>
          </a:bodyPr>
          <a:lstStyle/>
          <a:p>
            <a:pPr defTabSz="914400"/>
            <a:r>
              <a:rPr lang="en-US" sz="2400" dirty="0" smtClean="0"/>
              <a:t>EDW 2.0 - Institutionalize</a:t>
            </a:r>
            <a:endParaRPr lang="en-US" sz="2400" dirty="0"/>
          </a:p>
        </p:txBody>
      </p:sp>
      <p:sp>
        <p:nvSpPr>
          <p:cNvPr id="77" name="Arc 76"/>
          <p:cNvSpPr/>
          <p:nvPr/>
        </p:nvSpPr>
        <p:spPr>
          <a:xfrm flipH="1">
            <a:off x="3077262" y="3065337"/>
            <a:ext cx="10969943" cy="1828800"/>
          </a:xfrm>
          <a:prstGeom prst="arc">
            <a:avLst/>
          </a:prstGeom>
          <a:ln>
            <a:solidFill>
              <a:schemeClr val="accent1">
                <a:alpha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defTabSz="914400"/>
            <a:endParaRPr lang="en-US" dirty="0"/>
          </a:p>
        </p:txBody>
      </p:sp>
      <p:sp>
        <p:nvSpPr>
          <p:cNvPr id="78" name="TextBox 77"/>
          <p:cNvSpPr txBox="1"/>
          <p:nvPr/>
        </p:nvSpPr>
        <p:spPr>
          <a:xfrm>
            <a:off x="194574" y="2994383"/>
            <a:ext cx="3381784" cy="369332"/>
          </a:xfrm>
          <a:prstGeom prst="rect">
            <a:avLst/>
          </a:prstGeom>
          <a:noFill/>
        </p:spPr>
        <p:txBody>
          <a:bodyPr wrap="square" rtlCol="0">
            <a:spAutoFit/>
          </a:bodyPr>
          <a:lstStyle/>
          <a:p>
            <a:pPr algn="r" defTabSz="914400"/>
            <a:r>
              <a:rPr lang="en-US" i="1" dirty="0" smtClean="0"/>
              <a:t>Building technical capabilities</a:t>
            </a:r>
            <a:endParaRPr lang="en-US" i="1" dirty="0"/>
          </a:p>
        </p:txBody>
      </p:sp>
      <p:sp>
        <p:nvSpPr>
          <p:cNvPr id="79" name="TextBox 78"/>
          <p:cNvSpPr txBox="1"/>
          <p:nvPr/>
        </p:nvSpPr>
        <p:spPr>
          <a:xfrm>
            <a:off x="8671559" y="1986710"/>
            <a:ext cx="2745959" cy="369332"/>
          </a:xfrm>
          <a:prstGeom prst="rect">
            <a:avLst/>
          </a:prstGeom>
          <a:noFill/>
        </p:spPr>
        <p:txBody>
          <a:bodyPr wrap="square" rtlCol="0">
            <a:spAutoFit/>
          </a:bodyPr>
          <a:lstStyle/>
          <a:p>
            <a:pPr algn="r" defTabSz="914400"/>
            <a:r>
              <a:rPr lang="en-US" i="1" dirty="0" smtClean="0"/>
              <a:t>Transforming business</a:t>
            </a:r>
            <a:endParaRPr lang="en-US" i="1" dirty="0"/>
          </a:p>
        </p:txBody>
      </p:sp>
      <p:pic>
        <p:nvPicPr>
          <p:cNvPr id="80" name="Picture 5" descr="C:\Users\v-datorr\AppData\Local\Microsoft\Windows\Temporary Internet Files\Content.IE5\PDAK11XX\MC90010202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4543" y="4560493"/>
            <a:ext cx="1185802" cy="96845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8532177" y="2578883"/>
            <a:ext cx="3406193" cy="2308324"/>
          </a:xfrm>
          <a:prstGeom prst="rect">
            <a:avLst/>
          </a:prstGeom>
          <a:noFill/>
        </p:spPr>
        <p:txBody>
          <a:bodyPr wrap="square" rtlCol="0">
            <a:spAutoFit/>
          </a:bodyPr>
          <a:lstStyle/>
          <a:p>
            <a:pPr defTabSz="914400"/>
            <a:r>
              <a:rPr lang="en-US" dirty="0" smtClean="0"/>
              <a:t>Primary Objectives:</a:t>
            </a:r>
          </a:p>
          <a:p>
            <a:pPr marL="91440" indent="-91440" defTabSz="914400">
              <a:buFont typeface="Arial" pitchFamily="34" charset="0"/>
              <a:buChar char="•"/>
            </a:pPr>
            <a:r>
              <a:rPr lang="en-US" dirty="0" smtClean="0"/>
              <a:t>Transforming business through data associations, analytics and insight</a:t>
            </a:r>
          </a:p>
          <a:p>
            <a:pPr marL="91440" indent="-91440" defTabSz="914400">
              <a:buFont typeface="Arial" pitchFamily="34" charset="0"/>
              <a:buChar char="•"/>
            </a:pPr>
            <a:r>
              <a:rPr lang="en-US" dirty="0" smtClean="0"/>
              <a:t>Broader cross segment reporting</a:t>
            </a:r>
          </a:p>
          <a:p>
            <a:pPr marL="91440" indent="-91440" defTabSz="914400">
              <a:buFont typeface="Arial" pitchFamily="34" charset="0"/>
              <a:buChar char="•"/>
            </a:pPr>
            <a:r>
              <a:rPr lang="en-US" dirty="0" smtClean="0"/>
              <a:t>End-to-end information experiences</a:t>
            </a:r>
          </a:p>
        </p:txBody>
      </p:sp>
    </p:spTree>
    <p:extLst>
      <p:ext uri="{BB962C8B-B14F-4D97-AF65-F5344CB8AC3E}">
        <p14:creationId xmlns:p14="http://schemas.microsoft.com/office/powerpoint/2010/main" val="21473432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19112" y="228600"/>
            <a:ext cx="11149013" cy="498598"/>
          </a:xfrm>
        </p:spPr>
        <p:txBody>
          <a:bodyPr/>
          <a:lstStyle/>
          <a:p>
            <a:pPr lvl="0"/>
            <a:r>
              <a:rPr lang="en-US" sz="3600" noProof="0" dirty="0" smtClean="0"/>
              <a:t>Initial State</a:t>
            </a:r>
            <a:endParaRPr lang="en-US" sz="3600" noProof="0" dirty="0"/>
          </a:p>
        </p:txBody>
      </p:sp>
      <p:sp>
        <p:nvSpPr>
          <p:cNvPr id="298" name="Rounded Rectangle 297"/>
          <p:cNvSpPr/>
          <p:nvPr/>
        </p:nvSpPr>
        <p:spPr bwMode="auto">
          <a:xfrm>
            <a:off x="7041884" y="1286571"/>
            <a:ext cx="4915713" cy="4483812"/>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299" name="TextBox 298"/>
          <p:cNvSpPr txBox="1"/>
          <p:nvPr/>
        </p:nvSpPr>
        <p:spPr>
          <a:xfrm>
            <a:off x="7041884" y="1341534"/>
            <a:ext cx="4768375" cy="437043"/>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3A44E">
                    <a:lumMod val="75000"/>
                  </a:srgbClr>
                </a:solidFill>
                <a:effectLst/>
                <a:uLnTx/>
                <a:uFillTx/>
              </a:rPr>
              <a:t>Duplicate, Conflicting &amp; Inconsistent Marts, Cube, Reports…</a:t>
            </a:r>
          </a:p>
        </p:txBody>
      </p:sp>
      <p:sp>
        <p:nvSpPr>
          <p:cNvPr id="300" name="Rounded Rectangle 299"/>
          <p:cNvSpPr/>
          <p:nvPr/>
        </p:nvSpPr>
        <p:spPr bwMode="auto">
          <a:xfrm>
            <a:off x="3291098" y="1286576"/>
            <a:ext cx="3466197" cy="4508283"/>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301" name="Rounded Rectangle 300"/>
          <p:cNvSpPr/>
          <p:nvPr/>
        </p:nvSpPr>
        <p:spPr bwMode="auto">
          <a:xfrm>
            <a:off x="228360" y="1286572"/>
            <a:ext cx="2791485" cy="4510994"/>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302" name="TextBox 301"/>
          <p:cNvSpPr txBox="1"/>
          <p:nvPr/>
        </p:nvSpPr>
        <p:spPr>
          <a:xfrm>
            <a:off x="228360" y="1347156"/>
            <a:ext cx="2791485" cy="338554"/>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73A44E">
                    <a:lumMod val="75000"/>
                  </a:srgbClr>
                </a:solidFill>
                <a:effectLst/>
                <a:uLnTx/>
                <a:uFillTx/>
              </a:rPr>
              <a:t>Source Systems</a:t>
            </a:r>
          </a:p>
        </p:txBody>
      </p:sp>
      <p:cxnSp>
        <p:nvCxnSpPr>
          <p:cNvPr id="303" name="Straight Connector 302"/>
          <p:cNvCxnSpPr>
            <a:stCxn id="548" idx="4"/>
            <a:endCxn id="543" idx="2"/>
          </p:cNvCxnSpPr>
          <p:nvPr/>
        </p:nvCxnSpPr>
        <p:spPr bwMode="auto">
          <a:xfrm>
            <a:off x="2421591" y="2034779"/>
            <a:ext cx="960674" cy="19961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4" name="Straight Connector 303"/>
          <p:cNvCxnSpPr>
            <a:stCxn id="562" idx="4"/>
            <a:endCxn id="543" idx="2"/>
          </p:cNvCxnSpPr>
          <p:nvPr/>
        </p:nvCxnSpPr>
        <p:spPr bwMode="auto">
          <a:xfrm flipV="1">
            <a:off x="2432832" y="2234391"/>
            <a:ext cx="949434" cy="240643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5" name="Straight Connector 304"/>
          <p:cNvCxnSpPr>
            <a:stCxn id="565" idx="4"/>
            <a:endCxn id="584" idx="2"/>
          </p:cNvCxnSpPr>
          <p:nvPr/>
        </p:nvCxnSpPr>
        <p:spPr bwMode="auto">
          <a:xfrm>
            <a:off x="2148099" y="5204584"/>
            <a:ext cx="1904120" cy="1932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6" name="Straight Connector 305"/>
          <p:cNvCxnSpPr>
            <a:stCxn id="559" idx="3"/>
            <a:endCxn id="584" idx="2"/>
          </p:cNvCxnSpPr>
          <p:nvPr/>
        </p:nvCxnSpPr>
        <p:spPr bwMode="auto">
          <a:xfrm>
            <a:off x="1849408" y="4242462"/>
            <a:ext cx="2202812" cy="98144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7" name="Straight Connector 306"/>
          <p:cNvCxnSpPr>
            <a:endCxn id="569" idx="2"/>
          </p:cNvCxnSpPr>
          <p:nvPr/>
        </p:nvCxnSpPr>
        <p:spPr bwMode="auto">
          <a:xfrm flipV="1">
            <a:off x="2447006" y="3294174"/>
            <a:ext cx="1709703" cy="175748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8" name="Straight Connector 307"/>
          <p:cNvCxnSpPr>
            <a:stCxn id="561" idx="4"/>
            <a:endCxn id="577" idx="2"/>
          </p:cNvCxnSpPr>
          <p:nvPr/>
        </p:nvCxnSpPr>
        <p:spPr bwMode="auto">
          <a:xfrm flipV="1">
            <a:off x="2148102" y="4285533"/>
            <a:ext cx="1215765" cy="15619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09" name="Straight Connector 308"/>
          <p:cNvCxnSpPr>
            <a:stCxn id="550" idx="4"/>
            <a:endCxn id="569" idx="2"/>
          </p:cNvCxnSpPr>
          <p:nvPr/>
        </p:nvCxnSpPr>
        <p:spPr bwMode="auto">
          <a:xfrm>
            <a:off x="2403236" y="2395412"/>
            <a:ext cx="1753469" cy="89876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0" name="Straight Connector 309"/>
          <p:cNvCxnSpPr>
            <a:endCxn id="543" idx="2"/>
          </p:cNvCxnSpPr>
          <p:nvPr/>
        </p:nvCxnSpPr>
        <p:spPr bwMode="auto">
          <a:xfrm flipV="1">
            <a:off x="2421591" y="2234391"/>
            <a:ext cx="960674" cy="143232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1" name="Straight Connector 310"/>
          <p:cNvCxnSpPr>
            <a:endCxn id="584" idx="2"/>
          </p:cNvCxnSpPr>
          <p:nvPr/>
        </p:nvCxnSpPr>
        <p:spPr bwMode="auto">
          <a:xfrm>
            <a:off x="1937151" y="3666711"/>
            <a:ext cx="2115068" cy="155719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2" name="Straight Connector 311"/>
          <p:cNvCxnSpPr>
            <a:stCxn id="551" idx="4"/>
            <a:endCxn id="577" idx="2"/>
          </p:cNvCxnSpPr>
          <p:nvPr/>
        </p:nvCxnSpPr>
        <p:spPr bwMode="auto">
          <a:xfrm>
            <a:off x="2108170" y="2575986"/>
            <a:ext cx="1255694" cy="170954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3" name="Straight Connector 312"/>
          <p:cNvCxnSpPr>
            <a:endCxn id="584" idx="2"/>
          </p:cNvCxnSpPr>
          <p:nvPr/>
        </p:nvCxnSpPr>
        <p:spPr bwMode="auto">
          <a:xfrm>
            <a:off x="2447002" y="2191128"/>
            <a:ext cx="1605217" cy="303278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4" name="Straight Connector 313"/>
          <p:cNvCxnSpPr>
            <a:stCxn id="563" idx="4"/>
            <a:endCxn id="577" idx="2"/>
          </p:cNvCxnSpPr>
          <p:nvPr/>
        </p:nvCxnSpPr>
        <p:spPr bwMode="auto">
          <a:xfrm flipV="1">
            <a:off x="2148102" y="4285530"/>
            <a:ext cx="1215765" cy="5238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5" name="Straight Connector 314"/>
          <p:cNvCxnSpPr>
            <a:stCxn id="554" idx="4"/>
            <a:endCxn id="569" idx="2"/>
          </p:cNvCxnSpPr>
          <p:nvPr/>
        </p:nvCxnSpPr>
        <p:spPr bwMode="auto">
          <a:xfrm>
            <a:off x="2393580" y="3137100"/>
            <a:ext cx="1763129" cy="15707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6" name="Straight Connector 315"/>
          <p:cNvCxnSpPr>
            <a:stCxn id="558" idx="4"/>
            <a:endCxn id="577" idx="2"/>
          </p:cNvCxnSpPr>
          <p:nvPr/>
        </p:nvCxnSpPr>
        <p:spPr bwMode="auto">
          <a:xfrm>
            <a:off x="2403238" y="3888642"/>
            <a:ext cx="960627" cy="39688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7" name="Straight Connector 316"/>
          <p:cNvCxnSpPr>
            <a:stCxn id="560" idx="4"/>
            <a:endCxn id="569" idx="2"/>
          </p:cNvCxnSpPr>
          <p:nvPr/>
        </p:nvCxnSpPr>
        <p:spPr bwMode="auto">
          <a:xfrm flipV="1">
            <a:off x="2437342" y="3294174"/>
            <a:ext cx="1719363" cy="98562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8" name="Straight Connector 317"/>
          <p:cNvCxnSpPr>
            <a:stCxn id="552" idx="4"/>
            <a:endCxn id="543" idx="2"/>
          </p:cNvCxnSpPr>
          <p:nvPr/>
        </p:nvCxnSpPr>
        <p:spPr bwMode="auto">
          <a:xfrm flipV="1">
            <a:off x="2389054" y="2234391"/>
            <a:ext cx="993212" cy="5221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19" name="Straight Connector 318"/>
          <p:cNvCxnSpPr>
            <a:stCxn id="556" idx="0"/>
            <a:endCxn id="569" idx="2"/>
          </p:cNvCxnSpPr>
          <p:nvPr/>
        </p:nvCxnSpPr>
        <p:spPr bwMode="auto">
          <a:xfrm flipV="1">
            <a:off x="2134139" y="3294179"/>
            <a:ext cx="2022566" cy="1136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20" name="Straight Connector 319"/>
          <p:cNvCxnSpPr>
            <a:stCxn id="550" idx="4"/>
            <a:endCxn id="543" idx="2"/>
          </p:cNvCxnSpPr>
          <p:nvPr/>
        </p:nvCxnSpPr>
        <p:spPr bwMode="auto">
          <a:xfrm flipV="1">
            <a:off x="2403236" y="2234391"/>
            <a:ext cx="979028" cy="16101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21" name="Straight Connector 320"/>
          <p:cNvCxnSpPr>
            <a:endCxn id="584" idx="2"/>
          </p:cNvCxnSpPr>
          <p:nvPr/>
        </p:nvCxnSpPr>
        <p:spPr bwMode="auto">
          <a:xfrm>
            <a:off x="1849408" y="4512160"/>
            <a:ext cx="2202812" cy="71175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322" name="TextBox 321"/>
          <p:cNvSpPr txBox="1"/>
          <p:nvPr/>
        </p:nvSpPr>
        <p:spPr>
          <a:xfrm>
            <a:off x="3291098" y="1312241"/>
            <a:ext cx="3461630" cy="289310"/>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err="1" smtClean="0">
                <a:ln>
                  <a:noFill/>
                </a:ln>
                <a:solidFill>
                  <a:srgbClr val="73A44E">
                    <a:lumMod val="75000"/>
                  </a:srgbClr>
                </a:solidFill>
                <a:effectLst/>
                <a:uLnTx/>
                <a:uFillTx/>
              </a:rPr>
              <a:t>Silo’d</a:t>
            </a:r>
            <a:r>
              <a:rPr kumimoji="0" lang="en-US" sz="1600" b="1" i="0" u="none" strike="noStrike" kern="0" cap="none" spc="0" normalizeH="0" baseline="0" noProof="0" dirty="0" smtClean="0">
                <a:ln>
                  <a:noFill/>
                </a:ln>
                <a:solidFill>
                  <a:srgbClr val="73A44E">
                    <a:lumMod val="75000"/>
                  </a:srgbClr>
                </a:solidFill>
                <a:effectLst/>
                <a:uLnTx/>
                <a:uFillTx/>
              </a:rPr>
              <a:t> Data Sets</a:t>
            </a:r>
          </a:p>
        </p:txBody>
      </p:sp>
      <p:grpSp>
        <p:nvGrpSpPr>
          <p:cNvPr id="323" name="Group 322"/>
          <p:cNvGrpSpPr/>
          <p:nvPr/>
        </p:nvGrpSpPr>
        <p:grpSpPr>
          <a:xfrm>
            <a:off x="7423022" y="3688464"/>
            <a:ext cx="1953659" cy="876436"/>
            <a:chOff x="5873675" y="3276600"/>
            <a:chExt cx="1465626" cy="1079590"/>
          </a:xfrm>
        </p:grpSpPr>
        <p:sp>
          <p:nvSpPr>
            <p:cNvPr id="324" name="Rounded Rectangle 323"/>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325" name="Straight Connector 324"/>
            <p:cNvCxnSpPr>
              <a:endCxn id="331"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26" name="Straight Connector 325"/>
            <p:cNvCxnSpPr>
              <a:endCxn id="332"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27" name="Straight Connector 326"/>
            <p:cNvCxnSpPr>
              <a:endCxn id="333"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328" name="Cube 327"/>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29" name="Cube 328"/>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0" name="Cube 329"/>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1" name="Can 330"/>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2" name="Can 331"/>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3" name="Can 332"/>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4" name="Flowchart: Multidocument 333"/>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5" name="Flowchart: Multidocument 334"/>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6" name="Flowchart: Multidocument 335"/>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337" name="Straight Connector 336"/>
            <p:cNvCxnSpPr>
              <a:stCxn id="333" idx="4"/>
              <a:endCxn id="328"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38" name="Straight Connector 337"/>
            <p:cNvCxnSpPr>
              <a:stCxn id="332" idx="4"/>
              <a:endCxn id="328"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39" name="Straight Connector 338"/>
            <p:cNvCxnSpPr>
              <a:stCxn id="331"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340" name="Straight Connector 339"/>
            <p:cNvCxnSpPr>
              <a:stCxn id="328" idx="5"/>
              <a:endCxn id="335"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1" name="Straight Connector 340"/>
            <p:cNvCxnSpPr>
              <a:stCxn id="328" idx="5"/>
              <a:endCxn id="336"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2" name="Straight Connector 341"/>
            <p:cNvCxnSpPr>
              <a:stCxn id="329" idx="5"/>
              <a:endCxn id="336"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3" name="Straight Connector 342"/>
            <p:cNvCxnSpPr>
              <a:endCxn id="330"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4" name="Straight Connector 343"/>
            <p:cNvCxnSpPr>
              <a:stCxn id="333" idx="4"/>
              <a:endCxn id="329"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grpSp>
        <p:nvGrpSpPr>
          <p:cNvPr id="345" name="Group 344"/>
          <p:cNvGrpSpPr/>
          <p:nvPr/>
        </p:nvGrpSpPr>
        <p:grpSpPr>
          <a:xfrm>
            <a:off x="7462841" y="1806796"/>
            <a:ext cx="1953659" cy="876436"/>
            <a:chOff x="5873675" y="3276600"/>
            <a:chExt cx="1465626" cy="1079590"/>
          </a:xfrm>
        </p:grpSpPr>
        <p:sp>
          <p:nvSpPr>
            <p:cNvPr id="346" name="Rounded Rectangle 345"/>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347" name="Straight Connector 346"/>
            <p:cNvCxnSpPr>
              <a:endCxn id="353"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8" name="Straight Connector 347"/>
            <p:cNvCxnSpPr>
              <a:endCxn id="354"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49" name="Straight Connector 348"/>
            <p:cNvCxnSpPr>
              <a:endCxn id="355"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350" name="Cube 349"/>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1" name="Cube 350"/>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2" name="Cube 351"/>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3" name="Can 352"/>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4" name="Can 353"/>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5" name="Can 354"/>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6" name="Flowchart: Multidocument 355"/>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7" name="Flowchart: Multidocument 356"/>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8" name="Flowchart: Multidocument 357"/>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359" name="Straight Connector 358"/>
            <p:cNvCxnSpPr>
              <a:stCxn id="355" idx="4"/>
              <a:endCxn id="350"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0" name="Straight Connector 359"/>
            <p:cNvCxnSpPr>
              <a:stCxn id="354" idx="4"/>
              <a:endCxn id="350"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1" name="Straight Connector 360"/>
            <p:cNvCxnSpPr>
              <a:stCxn id="353"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362" name="Straight Connector 361"/>
            <p:cNvCxnSpPr>
              <a:stCxn id="350" idx="5"/>
              <a:endCxn id="357"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3" name="Straight Connector 362"/>
            <p:cNvCxnSpPr>
              <a:stCxn id="350" idx="5"/>
              <a:endCxn id="358"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4" name="Straight Connector 363"/>
            <p:cNvCxnSpPr>
              <a:stCxn id="351" idx="5"/>
              <a:endCxn id="358"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5" name="Straight Connector 364"/>
            <p:cNvCxnSpPr>
              <a:endCxn id="352"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66" name="Straight Connector 365"/>
            <p:cNvCxnSpPr>
              <a:stCxn id="355" idx="4"/>
              <a:endCxn id="351"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grpSp>
        <p:nvGrpSpPr>
          <p:cNvPr id="368" name="Group 367"/>
          <p:cNvGrpSpPr/>
          <p:nvPr/>
        </p:nvGrpSpPr>
        <p:grpSpPr>
          <a:xfrm>
            <a:off x="7439626" y="2729305"/>
            <a:ext cx="1953659" cy="876436"/>
            <a:chOff x="5873675" y="3276600"/>
            <a:chExt cx="1465626" cy="1079590"/>
          </a:xfrm>
        </p:grpSpPr>
        <p:sp>
          <p:nvSpPr>
            <p:cNvPr id="369" name="Rounded Rectangle 368"/>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370" name="Straight Connector 369"/>
            <p:cNvCxnSpPr>
              <a:endCxn id="376"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71" name="Straight Connector 370"/>
            <p:cNvCxnSpPr>
              <a:endCxn id="377"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72" name="Straight Connector 371"/>
            <p:cNvCxnSpPr>
              <a:endCxn id="378"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373" name="Cube 372"/>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4" name="Cube 373"/>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5" name="Cube 374"/>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6" name="Can 375"/>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7" name="Can 376"/>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8" name="Can 377"/>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79" name="Flowchart: Multidocument 378"/>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80" name="Flowchart: Multidocument 379"/>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81" name="Flowchart: Multidocument 380"/>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382" name="Straight Connector 381"/>
            <p:cNvCxnSpPr>
              <a:stCxn id="378" idx="4"/>
              <a:endCxn id="373"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3" name="Straight Connector 382"/>
            <p:cNvCxnSpPr>
              <a:stCxn id="377" idx="4"/>
              <a:endCxn id="373"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4" name="Straight Connector 383"/>
            <p:cNvCxnSpPr>
              <a:stCxn id="376"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385" name="Straight Connector 384"/>
            <p:cNvCxnSpPr>
              <a:stCxn id="373" idx="5"/>
              <a:endCxn id="380"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6" name="Straight Connector 385"/>
            <p:cNvCxnSpPr>
              <a:stCxn id="373" idx="5"/>
              <a:endCxn id="381"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7" name="Straight Connector 386"/>
            <p:cNvCxnSpPr>
              <a:stCxn id="374" idx="5"/>
              <a:endCxn id="381"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8" name="Straight Connector 387"/>
            <p:cNvCxnSpPr>
              <a:endCxn id="375"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389" name="Straight Connector 388"/>
            <p:cNvCxnSpPr>
              <a:stCxn id="378" idx="4"/>
              <a:endCxn id="374"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grpSp>
        <p:nvGrpSpPr>
          <p:cNvPr id="391" name="Group 390"/>
          <p:cNvGrpSpPr/>
          <p:nvPr/>
        </p:nvGrpSpPr>
        <p:grpSpPr>
          <a:xfrm>
            <a:off x="10838505" y="4643162"/>
            <a:ext cx="1062778" cy="861655"/>
            <a:chOff x="9385689" y="4642454"/>
            <a:chExt cx="797291" cy="861655"/>
          </a:xfrm>
        </p:grpSpPr>
        <p:sp>
          <p:nvSpPr>
            <p:cNvPr id="392" name="Rectangle 391"/>
            <p:cNvSpPr/>
            <p:nvPr/>
          </p:nvSpPr>
          <p:spPr>
            <a:xfrm>
              <a:off x="9385689" y="5273277"/>
              <a:ext cx="590812"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srgbClr val="FFFFFF"/>
                </a:solidFill>
                <a:effectLst/>
                <a:uLnTx/>
                <a:uFillTx/>
              </a:endParaRPr>
            </a:p>
          </p:txBody>
        </p:sp>
        <p:grpSp>
          <p:nvGrpSpPr>
            <p:cNvPr id="393" name="Group 392"/>
            <p:cNvGrpSpPr/>
            <p:nvPr/>
          </p:nvGrpSpPr>
          <p:grpSpPr>
            <a:xfrm>
              <a:off x="9399639" y="4642454"/>
              <a:ext cx="554772" cy="564719"/>
              <a:chOff x="9453134" y="3263079"/>
              <a:chExt cx="554772" cy="564719"/>
            </a:xfrm>
          </p:grpSpPr>
          <p:sp>
            <p:nvSpPr>
              <p:cNvPr id="411" name="Rounded Rectangle 410"/>
              <p:cNvSpPr/>
              <p:nvPr/>
            </p:nvSpPr>
            <p:spPr bwMode="auto">
              <a:xfrm>
                <a:off x="9453134" y="3295932"/>
                <a:ext cx="554772" cy="482523"/>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12" name="Object 411"/>
              <p:cNvGraphicFramePr>
                <a:graphicFrameLocks noChangeAspect="1"/>
              </p:cNvGraphicFramePr>
              <p:nvPr>
                <p:extLst>
                  <p:ext uri="{D42A27DB-BD31-4B8C-83A1-F6EECF244321}">
                    <p14:modId xmlns:p14="http://schemas.microsoft.com/office/powerpoint/2010/main" val="2256197312"/>
                  </p:ext>
                </p:extLst>
              </p:nvPr>
            </p:nvGraphicFramePr>
            <p:xfrm>
              <a:off x="9537196" y="3281427"/>
              <a:ext cx="175304" cy="444344"/>
            </p:xfrm>
            <a:graphic>
              <a:graphicData uri="http://schemas.openxmlformats.org/presentationml/2006/ole">
                <mc:AlternateContent xmlns:mc="http://schemas.openxmlformats.org/markup-compatibility/2006">
                  <mc:Choice xmlns:v="urn:schemas-microsoft-com:vml" Requires="v">
                    <p:oleObj spid="_x0000_s9884" name="Visio" r:id="rId4" imgW="485727" imgH="1189608" progId="Visio.Drawing.11">
                      <p:embed/>
                    </p:oleObj>
                  </mc:Choice>
                  <mc:Fallback>
                    <p:oleObj name="Visio" r:id="rId4"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7196" y="3281427"/>
                            <a:ext cx="175304" cy="444344"/>
                          </a:xfrm>
                          <a:prstGeom prst="rect">
                            <a:avLst/>
                          </a:prstGeom>
                          <a:noFill/>
                          <a:extLst/>
                        </p:spPr>
                      </p:pic>
                    </p:oleObj>
                  </mc:Fallback>
                </mc:AlternateContent>
              </a:graphicData>
            </a:graphic>
          </p:graphicFrame>
          <p:graphicFrame>
            <p:nvGraphicFramePr>
              <p:cNvPr id="413" name="Object 412"/>
              <p:cNvGraphicFramePr>
                <a:graphicFrameLocks noChangeAspect="1"/>
              </p:cNvGraphicFramePr>
              <p:nvPr>
                <p:extLst>
                  <p:ext uri="{D42A27DB-BD31-4B8C-83A1-F6EECF244321}">
                    <p14:modId xmlns:p14="http://schemas.microsoft.com/office/powerpoint/2010/main" val="3132453332"/>
                  </p:ext>
                </p:extLst>
              </p:nvPr>
            </p:nvGraphicFramePr>
            <p:xfrm>
              <a:off x="9722680" y="3295638"/>
              <a:ext cx="175304" cy="444344"/>
            </p:xfrm>
            <a:graphic>
              <a:graphicData uri="http://schemas.openxmlformats.org/presentationml/2006/ole">
                <mc:AlternateContent xmlns:mc="http://schemas.openxmlformats.org/markup-compatibility/2006">
                  <mc:Choice xmlns:v="urn:schemas-microsoft-com:vml" Requires="v">
                    <p:oleObj spid="_x0000_s9885" name="Visio" r:id="rId6" imgW="485727" imgH="1189608" progId="Visio.Drawing.11">
                      <p:embed/>
                    </p:oleObj>
                  </mc:Choice>
                  <mc:Fallback>
                    <p:oleObj name="Visio" r:id="rId6"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2680" y="3295638"/>
                            <a:ext cx="175304" cy="444344"/>
                          </a:xfrm>
                          <a:prstGeom prst="rect">
                            <a:avLst/>
                          </a:prstGeom>
                          <a:noFill/>
                          <a:extLst/>
                        </p:spPr>
                      </p:pic>
                    </p:oleObj>
                  </mc:Fallback>
                </mc:AlternateContent>
              </a:graphicData>
            </a:graphic>
          </p:graphicFrame>
          <p:graphicFrame>
            <p:nvGraphicFramePr>
              <p:cNvPr id="414" name="Object 413"/>
              <p:cNvGraphicFramePr>
                <a:graphicFrameLocks noChangeAspect="1"/>
              </p:cNvGraphicFramePr>
              <p:nvPr>
                <p:extLst>
                  <p:ext uri="{D42A27DB-BD31-4B8C-83A1-F6EECF244321}">
                    <p14:modId xmlns:p14="http://schemas.microsoft.com/office/powerpoint/2010/main" val="3409220316"/>
                  </p:ext>
                </p:extLst>
              </p:nvPr>
            </p:nvGraphicFramePr>
            <p:xfrm>
              <a:off x="9635028" y="3263079"/>
              <a:ext cx="175304" cy="444344"/>
            </p:xfrm>
            <a:graphic>
              <a:graphicData uri="http://schemas.openxmlformats.org/presentationml/2006/ole">
                <mc:AlternateContent xmlns:mc="http://schemas.openxmlformats.org/markup-compatibility/2006">
                  <mc:Choice xmlns:v="urn:schemas-microsoft-com:vml" Requires="v">
                    <p:oleObj spid="_x0000_s9886" name="Visio" r:id="rId7" imgW="485727" imgH="1189608" progId="Visio.Drawing.11">
                      <p:embed/>
                    </p:oleObj>
                  </mc:Choice>
                  <mc:Fallback>
                    <p:oleObj name="Visio" r:id="rId7"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5028" y="3263079"/>
                            <a:ext cx="175304" cy="444344"/>
                          </a:xfrm>
                          <a:prstGeom prst="rect">
                            <a:avLst/>
                          </a:prstGeom>
                          <a:noFill/>
                          <a:extLst/>
                        </p:spPr>
                      </p:pic>
                    </p:oleObj>
                  </mc:Fallback>
                </mc:AlternateContent>
              </a:graphicData>
            </a:graphic>
          </p:graphicFrame>
          <p:graphicFrame>
            <p:nvGraphicFramePr>
              <p:cNvPr id="415" name="Object 414"/>
              <p:cNvGraphicFramePr>
                <a:graphicFrameLocks noChangeAspect="1"/>
              </p:cNvGraphicFramePr>
              <p:nvPr>
                <p:extLst>
                  <p:ext uri="{D42A27DB-BD31-4B8C-83A1-F6EECF244321}">
                    <p14:modId xmlns:p14="http://schemas.microsoft.com/office/powerpoint/2010/main" val="2211339829"/>
                  </p:ext>
                </p:extLst>
              </p:nvPr>
            </p:nvGraphicFramePr>
            <p:xfrm>
              <a:off x="9712500" y="3368287"/>
              <a:ext cx="175304" cy="444344"/>
            </p:xfrm>
            <a:graphic>
              <a:graphicData uri="http://schemas.openxmlformats.org/presentationml/2006/ole">
                <mc:AlternateContent xmlns:mc="http://schemas.openxmlformats.org/markup-compatibility/2006">
                  <mc:Choice xmlns:v="urn:schemas-microsoft-com:vml" Requires="v">
                    <p:oleObj spid="_x0000_s9887" name="Visio" r:id="rId8" imgW="485727" imgH="1189608" progId="Visio.Drawing.11">
                      <p:embed/>
                    </p:oleObj>
                  </mc:Choice>
                  <mc:Fallback>
                    <p:oleObj name="Visio" r:id="rId8"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2500" y="3368287"/>
                            <a:ext cx="175304" cy="444344"/>
                          </a:xfrm>
                          <a:prstGeom prst="rect">
                            <a:avLst/>
                          </a:prstGeom>
                          <a:noFill/>
                          <a:extLst/>
                        </p:spPr>
                      </p:pic>
                    </p:oleObj>
                  </mc:Fallback>
                </mc:AlternateContent>
              </a:graphicData>
            </a:graphic>
          </p:graphicFrame>
          <p:graphicFrame>
            <p:nvGraphicFramePr>
              <p:cNvPr id="416" name="Object 415"/>
              <p:cNvGraphicFramePr>
                <a:graphicFrameLocks noChangeAspect="1"/>
              </p:cNvGraphicFramePr>
              <p:nvPr>
                <p:extLst>
                  <p:ext uri="{D42A27DB-BD31-4B8C-83A1-F6EECF244321}">
                    <p14:modId xmlns:p14="http://schemas.microsoft.com/office/powerpoint/2010/main" val="1887388419"/>
                  </p:ext>
                </p:extLst>
              </p:nvPr>
            </p:nvGraphicFramePr>
            <p:xfrm>
              <a:off x="9611120" y="3383454"/>
              <a:ext cx="175304" cy="444344"/>
            </p:xfrm>
            <a:graphic>
              <a:graphicData uri="http://schemas.openxmlformats.org/presentationml/2006/ole">
                <mc:AlternateContent xmlns:mc="http://schemas.openxmlformats.org/markup-compatibility/2006">
                  <mc:Choice xmlns:v="urn:schemas-microsoft-com:vml" Requires="v">
                    <p:oleObj spid="_x0000_s9888" name="Visio" r:id="rId9" imgW="485727" imgH="1189608" progId="Visio.Drawing.11">
                      <p:embed/>
                    </p:oleObj>
                  </mc:Choice>
                  <mc:Fallback>
                    <p:oleObj name="Visio" r:id="rId9"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1120" y="3383454"/>
                            <a:ext cx="175304" cy="444344"/>
                          </a:xfrm>
                          <a:prstGeom prst="rect">
                            <a:avLst/>
                          </a:prstGeom>
                          <a:noFill/>
                          <a:extLst/>
                        </p:spPr>
                      </p:pic>
                    </p:oleObj>
                  </mc:Fallback>
                </mc:AlternateContent>
              </a:graphicData>
            </a:graphic>
          </p:graphicFrame>
        </p:grpSp>
        <p:grpSp>
          <p:nvGrpSpPr>
            <p:cNvPr id="394" name="Group 393"/>
            <p:cNvGrpSpPr/>
            <p:nvPr/>
          </p:nvGrpSpPr>
          <p:grpSpPr>
            <a:xfrm>
              <a:off x="9508106" y="4763482"/>
              <a:ext cx="554772" cy="564719"/>
              <a:chOff x="10860175" y="3777763"/>
              <a:chExt cx="554772" cy="564719"/>
            </a:xfrm>
          </p:grpSpPr>
          <p:sp>
            <p:nvSpPr>
              <p:cNvPr id="405" name="Rounded Rectangle 404"/>
              <p:cNvSpPr/>
              <p:nvPr/>
            </p:nvSpPr>
            <p:spPr bwMode="auto">
              <a:xfrm>
                <a:off x="10860175" y="3810616"/>
                <a:ext cx="554772" cy="482523"/>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06" name="Object 405"/>
              <p:cNvGraphicFramePr>
                <a:graphicFrameLocks noChangeAspect="1"/>
              </p:cNvGraphicFramePr>
              <p:nvPr>
                <p:extLst>
                  <p:ext uri="{D42A27DB-BD31-4B8C-83A1-F6EECF244321}">
                    <p14:modId xmlns:p14="http://schemas.microsoft.com/office/powerpoint/2010/main" val="80133055"/>
                  </p:ext>
                </p:extLst>
              </p:nvPr>
            </p:nvGraphicFramePr>
            <p:xfrm>
              <a:off x="10944237" y="3796111"/>
              <a:ext cx="175304" cy="444344"/>
            </p:xfrm>
            <a:graphic>
              <a:graphicData uri="http://schemas.openxmlformats.org/presentationml/2006/ole">
                <mc:AlternateContent xmlns:mc="http://schemas.openxmlformats.org/markup-compatibility/2006">
                  <mc:Choice xmlns:v="urn:schemas-microsoft-com:vml" Requires="v">
                    <p:oleObj spid="_x0000_s9889" name="Visio" r:id="rId10" imgW="485727" imgH="1189608" progId="Visio.Drawing.11">
                      <p:embed/>
                    </p:oleObj>
                  </mc:Choice>
                  <mc:Fallback>
                    <p:oleObj name="Visio" r:id="rId10"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4237" y="3796111"/>
                            <a:ext cx="175304" cy="444344"/>
                          </a:xfrm>
                          <a:prstGeom prst="rect">
                            <a:avLst/>
                          </a:prstGeom>
                          <a:noFill/>
                          <a:extLst/>
                        </p:spPr>
                      </p:pic>
                    </p:oleObj>
                  </mc:Fallback>
                </mc:AlternateContent>
              </a:graphicData>
            </a:graphic>
          </p:graphicFrame>
          <p:graphicFrame>
            <p:nvGraphicFramePr>
              <p:cNvPr id="407" name="Object 406"/>
              <p:cNvGraphicFramePr>
                <a:graphicFrameLocks noChangeAspect="1"/>
              </p:cNvGraphicFramePr>
              <p:nvPr>
                <p:extLst>
                  <p:ext uri="{D42A27DB-BD31-4B8C-83A1-F6EECF244321}">
                    <p14:modId xmlns:p14="http://schemas.microsoft.com/office/powerpoint/2010/main" val="1940224323"/>
                  </p:ext>
                </p:extLst>
              </p:nvPr>
            </p:nvGraphicFramePr>
            <p:xfrm>
              <a:off x="11129721" y="3810322"/>
              <a:ext cx="175304" cy="444344"/>
            </p:xfrm>
            <a:graphic>
              <a:graphicData uri="http://schemas.openxmlformats.org/presentationml/2006/ole">
                <mc:AlternateContent xmlns:mc="http://schemas.openxmlformats.org/markup-compatibility/2006">
                  <mc:Choice xmlns:v="urn:schemas-microsoft-com:vml" Requires="v">
                    <p:oleObj spid="_x0000_s9890" name="Visio" r:id="rId11" imgW="485727" imgH="1189608" progId="Visio.Drawing.11">
                      <p:embed/>
                    </p:oleObj>
                  </mc:Choice>
                  <mc:Fallback>
                    <p:oleObj name="Visio" r:id="rId11"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9721" y="3810322"/>
                            <a:ext cx="175304" cy="444344"/>
                          </a:xfrm>
                          <a:prstGeom prst="rect">
                            <a:avLst/>
                          </a:prstGeom>
                          <a:noFill/>
                          <a:extLst/>
                        </p:spPr>
                      </p:pic>
                    </p:oleObj>
                  </mc:Fallback>
                </mc:AlternateContent>
              </a:graphicData>
            </a:graphic>
          </p:graphicFrame>
          <p:graphicFrame>
            <p:nvGraphicFramePr>
              <p:cNvPr id="408" name="Object 407"/>
              <p:cNvGraphicFramePr>
                <a:graphicFrameLocks noChangeAspect="1"/>
              </p:cNvGraphicFramePr>
              <p:nvPr>
                <p:extLst>
                  <p:ext uri="{D42A27DB-BD31-4B8C-83A1-F6EECF244321}">
                    <p14:modId xmlns:p14="http://schemas.microsoft.com/office/powerpoint/2010/main" val="779681535"/>
                  </p:ext>
                </p:extLst>
              </p:nvPr>
            </p:nvGraphicFramePr>
            <p:xfrm>
              <a:off x="11042069" y="3777763"/>
              <a:ext cx="175304" cy="444344"/>
            </p:xfrm>
            <a:graphic>
              <a:graphicData uri="http://schemas.openxmlformats.org/presentationml/2006/ole">
                <mc:AlternateContent xmlns:mc="http://schemas.openxmlformats.org/markup-compatibility/2006">
                  <mc:Choice xmlns:v="urn:schemas-microsoft-com:vml" Requires="v">
                    <p:oleObj spid="_x0000_s9891" name="Visio" r:id="rId12" imgW="485727" imgH="1189608" progId="Visio.Drawing.11">
                      <p:embed/>
                    </p:oleObj>
                  </mc:Choice>
                  <mc:Fallback>
                    <p:oleObj name="Visio" r:id="rId12"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2069" y="3777763"/>
                            <a:ext cx="175304" cy="444344"/>
                          </a:xfrm>
                          <a:prstGeom prst="rect">
                            <a:avLst/>
                          </a:prstGeom>
                          <a:noFill/>
                          <a:extLst/>
                        </p:spPr>
                      </p:pic>
                    </p:oleObj>
                  </mc:Fallback>
                </mc:AlternateContent>
              </a:graphicData>
            </a:graphic>
          </p:graphicFrame>
          <p:graphicFrame>
            <p:nvGraphicFramePr>
              <p:cNvPr id="409" name="Object 408"/>
              <p:cNvGraphicFramePr>
                <a:graphicFrameLocks noChangeAspect="1"/>
              </p:cNvGraphicFramePr>
              <p:nvPr>
                <p:extLst>
                  <p:ext uri="{D42A27DB-BD31-4B8C-83A1-F6EECF244321}">
                    <p14:modId xmlns:p14="http://schemas.microsoft.com/office/powerpoint/2010/main" val="3092307830"/>
                  </p:ext>
                </p:extLst>
              </p:nvPr>
            </p:nvGraphicFramePr>
            <p:xfrm>
              <a:off x="11119541" y="3882971"/>
              <a:ext cx="175304" cy="444344"/>
            </p:xfrm>
            <a:graphic>
              <a:graphicData uri="http://schemas.openxmlformats.org/presentationml/2006/ole">
                <mc:AlternateContent xmlns:mc="http://schemas.openxmlformats.org/markup-compatibility/2006">
                  <mc:Choice xmlns:v="urn:schemas-microsoft-com:vml" Requires="v">
                    <p:oleObj spid="_x0000_s9892" name="Visio" r:id="rId13" imgW="485727" imgH="1189608" progId="Visio.Drawing.11">
                      <p:embed/>
                    </p:oleObj>
                  </mc:Choice>
                  <mc:Fallback>
                    <p:oleObj name="Visio" r:id="rId13"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9541" y="3882971"/>
                            <a:ext cx="175304" cy="444344"/>
                          </a:xfrm>
                          <a:prstGeom prst="rect">
                            <a:avLst/>
                          </a:prstGeom>
                          <a:noFill/>
                          <a:extLst/>
                        </p:spPr>
                      </p:pic>
                    </p:oleObj>
                  </mc:Fallback>
                </mc:AlternateContent>
              </a:graphicData>
            </a:graphic>
          </p:graphicFrame>
          <p:graphicFrame>
            <p:nvGraphicFramePr>
              <p:cNvPr id="410" name="Object 409"/>
              <p:cNvGraphicFramePr>
                <a:graphicFrameLocks noChangeAspect="1"/>
              </p:cNvGraphicFramePr>
              <p:nvPr>
                <p:extLst>
                  <p:ext uri="{D42A27DB-BD31-4B8C-83A1-F6EECF244321}">
                    <p14:modId xmlns:p14="http://schemas.microsoft.com/office/powerpoint/2010/main" val="1365638544"/>
                  </p:ext>
                </p:extLst>
              </p:nvPr>
            </p:nvGraphicFramePr>
            <p:xfrm>
              <a:off x="11018161" y="3898138"/>
              <a:ext cx="175304" cy="444344"/>
            </p:xfrm>
            <a:graphic>
              <a:graphicData uri="http://schemas.openxmlformats.org/presentationml/2006/ole">
                <mc:AlternateContent xmlns:mc="http://schemas.openxmlformats.org/markup-compatibility/2006">
                  <mc:Choice xmlns:v="urn:schemas-microsoft-com:vml" Requires="v">
                    <p:oleObj spid="_x0000_s9893" name="Visio" r:id="rId14" imgW="485727" imgH="1189608" progId="Visio.Drawing.11">
                      <p:embed/>
                    </p:oleObj>
                  </mc:Choice>
                  <mc:Fallback>
                    <p:oleObj name="Visio" r:id="rId14"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8161" y="3898138"/>
                            <a:ext cx="175304" cy="444344"/>
                          </a:xfrm>
                          <a:prstGeom prst="rect">
                            <a:avLst/>
                          </a:prstGeom>
                          <a:noFill/>
                          <a:extLst/>
                        </p:spPr>
                      </p:pic>
                    </p:oleObj>
                  </mc:Fallback>
                </mc:AlternateContent>
              </a:graphicData>
            </a:graphic>
          </p:graphicFrame>
        </p:grpSp>
        <p:grpSp>
          <p:nvGrpSpPr>
            <p:cNvPr id="395" name="Group 394"/>
            <p:cNvGrpSpPr/>
            <p:nvPr/>
          </p:nvGrpSpPr>
          <p:grpSpPr>
            <a:xfrm>
              <a:off x="9592168" y="4894830"/>
              <a:ext cx="590812" cy="570590"/>
              <a:chOff x="10311925" y="4120119"/>
              <a:chExt cx="590812" cy="570590"/>
            </a:xfrm>
          </p:grpSpPr>
          <p:graphicFrame>
            <p:nvGraphicFramePr>
              <p:cNvPr id="396" name="Object 395"/>
              <p:cNvGraphicFramePr>
                <a:graphicFrameLocks noChangeAspect="1"/>
              </p:cNvGraphicFramePr>
              <p:nvPr>
                <p:extLst>
                  <p:ext uri="{D42A27DB-BD31-4B8C-83A1-F6EECF244321}">
                    <p14:modId xmlns:p14="http://schemas.microsoft.com/office/powerpoint/2010/main" val="3446561737"/>
                  </p:ext>
                </p:extLst>
              </p:nvPr>
            </p:nvGraphicFramePr>
            <p:xfrm>
              <a:off x="10414037" y="4172783"/>
              <a:ext cx="175304" cy="444344"/>
            </p:xfrm>
            <a:graphic>
              <a:graphicData uri="http://schemas.openxmlformats.org/presentationml/2006/ole">
                <mc:AlternateContent xmlns:mc="http://schemas.openxmlformats.org/markup-compatibility/2006">
                  <mc:Choice xmlns:v="urn:schemas-microsoft-com:vml" Requires="v">
                    <p:oleObj spid="_x0000_s9894" name="Visio" r:id="rId15" imgW="485727" imgH="1189608" progId="Visio.Drawing.11">
                      <p:embed/>
                    </p:oleObj>
                  </mc:Choice>
                  <mc:Fallback>
                    <p:oleObj name="Visio" r:id="rId15"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4037" y="4172783"/>
                            <a:ext cx="175304" cy="444344"/>
                          </a:xfrm>
                          <a:prstGeom prst="rect">
                            <a:avLst/>
                          </a:prstGeom>
                          <a:noFill/>
                          <a:extLst/>
                        </p:spPr>
                      </p:pic>
                    </p:oleObj>
                  </mc:Fallback>
                </mc:AlternateContent>
              </a:graphicData>
            </a:graphic>
          </p:graphicFrame>
          <p:sp>
            <p:nvSpPr>
              <p:cNvPr id="397" name="Rounded Rectangle 396"/>
              <p:cNvSpPr/>
              <p:nvPr/>
            </p:nvSpPr>
            <p:spPr bwMode="auto">
              <a:xfrm>
                <a:off x="10336005" y="4123613"/>
                <a:ext cx="554772" cy="545644"/>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pSp>
            <p:nvGrpSpPr>
              <p:cNvPr id="398" name="Group 397"/>
              <p:cNvGrpSpPr/>
              <p:nvPr/>
            </p:nvGrpSpPr>
            <p:grpSpPr>
              <a:xfrm>
                <a:off x="10311925" y="4120119"/>
                <a:ext cx="590812" cy="570590"/>
                <a:chOff x="8093125" y="1472008"/>
                <a:chExt cx="631327" cy="871576"/>
              </a:xfrm>
            </p:grpSpPr>
            <p:graphicFrame>
              <p:nvGraphicFramePr>
                <p:cNvPr id="399" name="Object 398"/>
                <p:cNvGraphicFramePr>
                  <a:graphicFrameLocks noChangeAspect="1"/>
                </p:cNvGraphicFramePr>
                <p:nvPr>
                  <p:extLst>
                    <p:ext uri="{D42A27DB-BD31-4B8C-83A1-F6EECF244321}">
                      <p14:modId xmlns:p14="http://schemas.microsoft.com/office/powerpoint/2010/main" val="4250823588"/>
                    </p:ext>
                  </p:extLst>
                </p:nvPr>
              </p:nvGraphicFramePr>
              <p:xfrm>
                <a:off x="8333894" y="1472008"/>
                <a:ext cx="187325" cy="457200"/>
              </p:xfrm>
              <a:graphic>
                <a:graphicData uri="http://schemas.openxmlformats.org/presentationml/2006/ole">
                  <mc:AlternateContent xmlns:mc="http://schemas.openxmlformats.org/markup-compatibility/2006">
                    <mc:Choice xmlns:v="urn:schemas-microsoft-com:vml" Requires="v">
                      <p:oleObj spid="_x0000_s9895" name="Visio" r:id="rId16" imgW="485727" imgH="1189608" progId="Visio.Drawing.11">
                        <p:embed/>
                      </p:oleObj>
                    </mc:Choice>
                    <mc:Fallback>
                      <p:oleObj name="Visio" r:id="rId16"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894" y="1472008"/>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0" name="Object 399"/>
                <p:cNvGraphicFramePr>
                  <a:graphicFrameLocks noChangeAspect="1"/>
                </p:cNvGraphicFramePr>
                <p:nvPr>
                  <p:extLst>
                    <p:ext uri="{D42A27DB-BD31-4B8C-83A1-F6EECF244321}">
                      <p14:modId xmlns:p14="http://schemas.microsoft.com/office/powerpoint/2010/main" val="2970560771"/>
                    </p:ext>
                  </p:extLst>
                </p:nvPr>
              </p:nvGraphicFramePr>
              <p:xfrm>
                <a:off x="8220206" y="1505859"/>
                <a:ext cx="187325" cy="457200"/>
              </p:xfrm>
              <a:graphic>
                <a:graphicData uri="http://schemas.openxmlformats.org/presentationml/2006/ole">
                  <mc:AlternateContent xmlns:mc="http://schemas.openxmlformats.org/markup-compatibility/2006">
                    <mc:Choice xmlns:v="urn:schemas-microsoft-com:vml" Requires="v">
                      <p:oleObj spid="_x0000_s9896" name="Visio" r:id="rId17" imgW="485727" imgH="1189608" progId="Visio.Drawing.11">
                        <p:embed/>
                      </p:oleObj>
                    </mc:Choice>
                    <mc:Fallback>
                      <p:oleObj name="Visio" r:id="rId17"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0206" y="1505859"/>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1" name="Object 400"/>
                <p:cNvGraphicFramePr>
                  <a:graphicFrameLocks noChangeAspect="1"/>
                </p:cNvGraphicFramePr>
                <p:nvPr>
                  <p:extLst>
                    <p:ext uri="{D42A27DB-BD31-4B8C-83A1-F6EECF244321}">
                      <p14:modId xmlns:p14="http://schemas.microsoft.com/office/powerpoint/2010/main" val="2578448281"/>
                    </p:ext>
                  </p:extLst>
                </p:nvPr>
              </p:nvGraphicFramePr>
              <p:xfrm>
                <a:off x="8237669" y="1663643"/>
                <a:ext cx="187325" cy="457200"/>
              </p:xfrm>
              <a:graphic>
                <a:graphicData uri="http://schemas.openxmlformats.org/presentationml/2006/ole">
                  <mc:AlternateContent xmlns:mc="http://schemas.openxmlformats.org/markup-compatibility/2006">
                    <mc:Choice xmlns:v="urn:schemas-microsoft-com:vml" Requires="v">
                      <p:oleObj spid="_x0000_s9897" name="Visio" r:id="rId18" imgW="485727" imgH="1189608" progId="Visio.Drawing.11">
                        <p:embed/>
                      </p:oleObj>
                    </mc:Choice>
                    <mc:Fallback>
                      <p:oleObj name="Visio" r:id="rId18"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669" y="1663643"/>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2" name="Object 401"/>
                <p:cNvGraphicFramePr>
                  <a:graphicFrameLocks noChangeAspect="1"/>
                </p:cNvGraphicFramePr>
                <p:nvPr>
                  <p:extLst>
                    <p:ext uri="{D42A27DB-BD31-4B8C-83A1-F6EECF244321}">
                      <p14:modId xmlns:p14="http://schemas.microsoft.com/office/powerpoint/2010/main" val="4087514515"/>
                    </p:ext>
                  </p:extLst>
                </p:nvPr>
              </p:nvGraphicFramePr>
              <p:xfrm>
                <a:off x="8436979" y="1510203"/>
                <a:ext cx="187325" cy="457200"/>
              </p:xfrm>
              <a:graphic>
                <a:graphicData uri="http://schemas.openxmlformats.org/presentationml/2006/ole">
                  <mc:AlternateContent xmlns:mc="http://schemas.openxmlformats.org/markup-compatibility/2006">
                    <mc:Choice xmlns:v="urn:schemas-microsoft-com:vml" Requires="v">
                      <p:oleObj spid="_x0000_s9898" name="Visio" r:id="rId19" imgW="485730" imgH="1189637" progId="Visio.Drawing.11">
                        <p:embed/>
                      </p:oleObj>
                    </mc:Choice>
                    <mc:Fallback>
                      <p:oleObj name="Visio" r:id="rId19" imgW="485730" imgH="1189637" progId="Visio.Drawing.11">
                        <p:embed/>
                        <p:pic>
                          <p:nvPicPr>
                            <p:cNvPr id="0" name=""/>
                            <p:cNvPicPr>
                              <a:picLocks noChangeAspect="1" noChangeArrowheads="1"/>
                            </p:cNvPicPr>
                            <p:nvPr/>
                          </p:nvPicPr>
                          <p:blipFill>
                            <a:blip r:embed="rId20"/>
                            <a:srcRect/>
                            <a:stretch>
                              <a:fillRect/>
                            </a:stretch>
                          </p:blipFill>
                          <p:spPr bwMode="auto">
                            <a:xfrm>
                              <a:off x="8436979" y="1510203"/>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3" name="Object 402"/>
                <p:cNvGraphicFramePr>
                  <a:graphicFrameLocks noChangeAspect="1"/>
                </p:cNvGraphicFramePr>
                <p:nvPr>
                  <p:extLst>
                    <p:ext uri="{D42A27DB-BD31-4B8C-83A1-F6EECF244321}">
                      <p14:modId xmlns:p14="http://schemas.microsoft.com/office/powerpoint/2010/main" val="2751854849"/>
                    </p:ext>
                  </p:extLst>
                </p:nvPr>
              </p:nvGraphicFramePr>
              <p:xfrm>
                <a:off x="8372605" y="1650353"/>
                <a:ext cx="187325" cy="457201"/>
              </p:xfrm>
              <a:graphic>
                <a:graphicData uri="http://schemas.openxmlformats.org/presentationml/2006/ole">
                  <mc:AlternateContent xmlns:mc="http://schemas.openxmlformats.org/markup-compatibility/2006">
                    <mc:Choice xmlns:v="urn:schemas-microsoft-com:vml" Requires="v">
                      <p:oleObj spid="_x0000_s9899" name="Visio" r:id="rId21" imgW="485727" imgH="1189608" progId="Visio.Drawing.11">
                        <p:embed/>
                      </p:oleObj>
                    </mc:Choice>
                    <mc:Fallback>
                      <p:oleObj name="Visio" r:id="rId21"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605" y="1650353"/>
                              <a:ext cx="187325"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4" name="Rectangle 403"/>
                <p:cNvSpPr/>
                <p:nvPr/>
              </p:nvSpPr>
              <p:spPr>
                <a:xfrm>
                  <a:off x="8093125" y="1990988"/>
                  <a:ext cx="631327" cy="352596"/>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Others</a:t>
                  </a:r>
                </a:p>
              </p:txBody>
            </p:sp>
          </p:grpSp>
        </p:grpSp>
      </p:grpSp>
      <p:grpSp>
        <p:nvGrpSpPr>
          <p:cNvPr id="417" name="Group 416"/>
          <p:cNvGrpSpPr/>
          <p:nvPr/>
        </p:nvGrpSpPr>
        <p:grpSpPr>
          <a:xfrm>
            <a:off x="7423022" y="4652163"/>
            <a:ext cx="1953659" cy="876436"/>
            <a:chOff x="5873675" y="3276600"/>
            <a:chExt cx="1465626" cy="1079590"/>
          </a:xfrm>
        </p:grpSpPr>
        <p:sp>
          <p:nvSpPr>
            <p:cNvPr id="418" name="Rounded Rectangle 417"/>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419" name="Straight Connector 418"/>
            <p:cNvCxnSpPr>
              <a:endCxn id="425"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20" name="Straight Connector 419"/>
            <p:cNvCxnSpPr>
              <a:endCxn id="426"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21" name="Straight Connector 420"/>
            <p:cNvCxnSpPr>
              <a:endCxn id="427"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422" name="Cube 421"/>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3" name="Cube 422"/>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4" name="Cube 423"/>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5" name="Can 424"/>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6" name="Can 425"/>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7" name="Can 426"/>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8" name="Flowchart: Multidocument 427"/>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29" name="Flowchart: Multidocument 428"/>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430" name="Flowchart: Multidocument 429"/>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431" name="Straight Connector 430"/>
            <p:cNvCxnSpPr>
              <a:stCxn id="427" idx="4"/>
              <a:endCxn id="422"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2" name="Straight Connector 431"/>
            <p:cNvCxnSpPr>
              <a:stCxn id="426" idx="4"/>
              <a:endCxn id="422"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3" name="Straight Connector 432"/>
            <p:cNvCxnSpPr>
              <a:stCxn id="425"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434" name="Straight Connector 433"/>
            <p:cNvCxnSpPr>
              <a:stCxn id="422" idx="5"/>
              <a:endCxn id="429"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5" name="Straight Connector 434"/>
            <p:cNvCxnSpPr>
              <a:stCxn id="422" idx="5"/>
              <a:endCxn id="430"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6" name="Straight Connector 435"/>
            <p:cNvCxnSpPr>
              <a:stCxn id="423" idx="5"/>
              <a:endCxn id="430"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7" name="Straight Connector 436"/>
            <p:cNvCxnSpPr>
              <a:endCxn id="424"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38" name="Straight Connector 437"/>
            <p:cNvCxnSpPr>
              <a:stCxn id="427" idx="4"/>
              <a:endCxn id="423"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grpSp>
        <p:nvGrpSpPr>
          <p:cNvPr id="439" name="Group 438"/>
          <p:cNvGrpSpPr/>
          <p:nvPr/>
        </p:nvGrpSpPr>
        <p:grpSpPr>
          <a:xfrm>
            <a:off x="10835637" y="1609225"/>
            <a:ext cx="946275" cy="506791"/>
            <a:chOff x="9243447" y="1228316"/>
            <a:chExt cx="709891" cy="506791"/>
          </a:xfrm>
        </p:grpSpPr>
        <p:sp>
          <p:nvSpPr>
            <p:cNvPr id="440" name="Rounded Rectangle 439"/>
            <p:cNvSpPr/>
            <p:nvPr/>
          </p:nvSpPr>
          <p:spPr bwMode="auto">
            <a:xfrm>
              <a:off x="9292728" y="1234239"/>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41" name="Object 440"/>
            <p:cNvGraphicFramePr>
              <a:graphicFrameLocks noChangeAspect="1"/>
            </p:cNvGraphicFramePr>
            <p:nvPr>
              <p:extLst>
                <p:ext uri="{D42A27DB-BD31-4B8C-83A1-F6EECF244321}">
                  <p14:modId xmlns:p14="http://schemas.microsoft.com/office/powerpoint/2010/main" val="2854686916"/>
                </p:ext>
              </p:extLst>
            </p:nvPr>
          </p:nvGraphicFramePr>
          <p:xfrm>
            <a:off x="9515158" y="1228316"/>
            <a:ext cx="175304" cy="299313"/>
          </p:xfrm>
          <a:graphic>
            <a:graphicData uri="http://schemas.openxmlformats.org/presentationml/2006/ole">
              <mc:AlternateContent xmlns:mc="http://schemas.openxmlformats.org/markup-compatibility/2006">
                <mc:Choice xmlns:v="urn:schemas-microsoft-com:vml" Requires="v">
                  <p:oleObj spid="_x0000_s9900" name="Visio" r:id="rId22" imgW="485727" imgH="1189608" progId="Visio.Drawing.11">
                    <p:embed/>
                  </p:oleObj>
                </mc:Choice>
                <mc:Fallback>
                  <p:oleObj name="Visio" r:id="rId22"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158" y="122831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2" name="Object 441"/>
            <p:cNvGraphicFramePr>
              <a:graphicFrameLocks noChangeAspect="1"/>
            </p:cNvGraphicFramePr>
            <p:nvPr>
              <p:extLst>
                <p:ext uri="{D42A27DB-BD31-4B8C-83A1-F6EECF244321}">
                  <p14:modId xmlns:p14="http://schemas.microsoft.com/office/powerpoint/2010/main" val="2892964184"/>
                </p:ext>
              </p:extLst>
            </p:nvPr>
          </p:nvGraphicFramePr>
          <p:xfrm>
            <a:off x="9408766" y="1250477"/>
            <a:ext cx="175304" cy="299313"/>
          </p:xfrm>
          <a:graphic>
            <a:graphicData uri="http://schemas.openxmlformats.org/presentationml/2006/ole">
              <mc:AlternateContent xmlns:mc="http://schemas.openxmlformats.org/markup-compatibility/2006">
                <mc:Choice xmlns:v="urn:schemas-microsoft-com:vml" Requires="v">
                  <p:oleObj spid="_x0000_s9901" name="Visio" r:id="rId23" imgW="485727" imgH="1189608" progId="Visio.Drawing.11">
                    <p:embed/>
                  </p:oleObj>
                </mc:Choice>
                <mc:Fallback>
                  <p:oleObj name="Visio" r:id="rId23"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766" y="125047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3" name="Object 442"/>
            <p:cNvGraphicFramePr>
              <a:graphicFrameLocks noChangeAspect="1"/>
            </p:cNvGraphicFramePr>
            <p:nvPr>
              <p:extLst>
                <p:ext uri="{D42A27DB-BD31-4B8C-83A1-F6EECF244321}">
                  <p14:modId xmlns:p14="http://schemas.microsoft.com/office/powerpoint/2010/main" val="1462910304"/>
                </p:ext>
              </p:extLst>
            </p:nvPr>
          </p:nvGraphicFramePr>
          <p:xfrm>
            <a:off x="9425108" y="1353773"/>
            <a:ext cx="175304" cy="299313"/>
          </p:xfrm>
          <a:graphic>
            <a:graphicData uri="http://schemas.openxmlformats.org/presentationml/2006/ole">
              <mc:AlternateContent xmlns:mc="http://schemas.openxmlformats.org/markup-compatibility/2006">
                <mc:Choice xmlns:v="urn:schemas-microsoft-com:vml" Requires="v">
                  <p:oleObj spid="_x0000_s9902" name="Visio" r:id="rId24" imgW="485727" imgH="1189608" progId="Visio.Drawing.11">
                    <p:embed/>
                  </p:oleObj>
                </mc:Choice>
                <mc:Fallback>
                  <p:oleObj name="Visio" r:id="rId24"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5108" y="135377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4" name="Object 443"/>
            <p:cNvGraphicFramePr>
              <a:graphicFrameLocks noChangeAspect="1"/>
            </p:cNvGraphicFramePr>
            <p:nvPr>
              <p:extLst>
                <p:ext uri="{D42A27DB-BD31-4B8C-83A1-F6EECF244321}">
                  <p14:modId xmlns:p14="http://schemas.microsoft.com/office/powerpoint/2010/main" val="36777197"/>
                </p:ext>
              </p:extLst>
            </p:nvPr>
          </p:nvGraphicFramePr>
          <p:xfrm>
            <a:off x="9611627" y="1253321"/>
            <a:ext cx="175304" cy="299313"/>
          </p:xfrm>
          <a:graphic>
            <a:graphicData uri="http://schemas.openxmlformats.org/presentationml/2006/ole">
              <mc:AlternateContent xmlns:mc="http://schemas.openxmlformats.org/markup-compatibility/2006">
                <mc:Choice xmlns:v="urn:schemas-microsoft-com:vml" Requires="v">
                  <p:oleObj spid="_x0000_s9903" name="Visio" r:id="rId25" imgW="485730" imgH="1189637" progId="Visio.Drawing.11">
                    <p:embed/>
                  </p:oleObj>
                </mc:Choice>
                <mc:Fallback>
                  <p:oleObj name="Visio" r:id="rId25" imgW="485730" imgH="1189637" progId="Visio.Drawing.11">
                    <p:embed/>
                    <p:pic>
                      <p:nvPicPr>
                        <p:cNvPr id="0" name=""/>
                        <p:cNvPicPr>
                          <a:picLocks noChangeAspect="1" noChangeArrowheads="1"/>
                        </p:cNvPicPr>
                        <p:nvPr/>
                      </p:nvPicPr>
                      <p:blipFill>
                        <a:blip r:embed="rId20"/>
                        <a:srcRect/>
                        <a:stretch>
                          <a:fillRect/>
                        </a:stretch>
                      </p:blipFill>
                      <p:spPr bwMode="auto">
                        <a:xfrm>
                          <a:off x="9611627" y="125332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5" name="Object 444"/>
            <p:cNvGraphicFramePr>
              <a:graphicFrameLocks noChangeAspect="1"/>
            </p:cNvGraphicFramePr>
            <p:nvPr>
              <p:extLst>
                <p:ext uri="{D42A27DB-BD31-4B8C-83A1-F6EECF244321}">
                  <p14:modId xmlns:p14="http://schemas.microsoft.com/office/powerpoint/2010/main" val="4266789513"/>
                </p:ext>
              </p:extLst>
            </p:nvPr>
          </p:nvGraphicFramePr>
          <p:xfrm>
            <a:off x="9551385" y="1345072"/>
            <a:ext cx="175304" cy="299313"/>
          </p:xfrm>
          <a:graphic>
            <a:graphicData uri="http://schemas.openxmlformats.org/presentationml/2006/ole">
              <mc:AlternateContent xmlns:mc="http://schemas.openxmlformats.org/markup-compatibility/2006">
                <mc:Choice xmlns:v="urn:schemas-microsoft-com:vml" Requires="v">
                  <p:oleObj spid="_x0000_s9904" name="Visio" r:id="rId26" imgW="485727" imgH="1189608" progId="Visio.Drawing.11">
                    <p:embed/>
                  </p:oleObj>
                </mc:Choice>
                <mc:Fallback>
                  <p:oleObj name="Visio" r:id="rId26"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385" y="134507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6" name="Rectangle 445"/>
            <p:cNvSpPr/>
            <p:nvPr/>
          </p:nvSpPr>
          <p:spPr>
            <a:xfrm>
              <a:off x="9243447" y="1504275"/>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Finance</a:t>
              </a:r>
            </a:p>
          </p:txBody>
        </p:sp>
      </p:grpSp>
      <p:grpSp>
        <p:nvGrpSpPr>
          <p:cNvPr id="447" name="Group 446"/>
          <p:cNvGrpSpPr/>
          <p:nvPr/>
        </p:nvGrpSpPr>
        <p:grpSpPr>
          <a:xfrm>
            <a:off x="10839104" y="2125961"/>
            <a:ext cx="946275" cy="506791"/>
            <a:chOff x="9256681" y="1847972"/>
            <a:chExt cx="709891" cy="506791"/>
          </a:xfrm>
        </p:grpSpPr>
        <p:sp>
          <p:nvSpPr>
            <p:cNvPr id="448" name="Rounded Rectangle 447"/>
            <p:cNvSpPr/>
            <p:nvPr/>
          </p:nvSpPr>
          <p:spPr bwMode="auto">
            <a:xfrm>
              <a:off x="9305962" y="1853895"/>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49" name="Object 448"/>
            <p:cNvGraphicFramePr>
              <a:graphicFrameLocks noChangeAspect="1"/>
            </p:cNvGraphicFramePr>
            <p:nvPr>
              <p:extLst>
                <p:ext uri="{D42A27DB-BD31-4B8C-83A1-F6EECF244321}">
                  <p14:modId xmlns:p14="http://schemas.microsoft.com/office/powerpoint/2010/main" val="840536224"/>
                </p:ext>
              </p:extLst>
            </p:nvPr>
          </p:nvGraphicFramePr>
          <p:xfrm>
            <a:off x="9528392" y="1847972"/>
            <a:ext cx="175304" cy="299313"/>
          </p:xfrm>
          <a:graphic>
            <a:graphicData uri="http://schemas.openxmlformats.org/presentationml/2006/ole">
              <mc:AlternateContent xmlns:mc="http://schemas.openxmlformats.org/markup-compatibility/2006">
                <mc:Choice xmlns:v="urn:schemas-microsoft-com:vml" Requires="v">
                  <p:oleObj spid="_x0000_s9905" name="Visio" r:id="rId27" imgW="485727" imgH="1189608" progId="Visio.Drawing.11">
                    <p:embed/>
                  </p:oleObj>
                </mc:Choice>
                <mc:Fallback>
                  <p:oleObj name="Visio" r:id="rId27"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8392" y="184797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 name="Object 449"/>
            <p:cNvGraphicFramePr>
              <a:graphicFrameLocks noChangeAspect="1"/>
            </p:cNvGraphicFramePr>
            <p:nvPr>
              <p:extLst>
                <p:ext uri="{D42A27DB-BD31-4B8C-83A1-F6EECF244321}">
                  <p14:modId xmlns:p14="http://schemas.microsoft.com/office/powerpoint/2010/main" val="2065831378"/>
                </p:ext>
              </p:extLst>
            </p:nvPr>
          </p:nvGraphicFramePr>
          <p:xfrm>
            <a:off x="9422000" y="1870133"/>
            <a:ext cx="175304" cy="299313"/>
          </p:xfrm>
          <a:graphic>
            <a:graphicData uri="http://schemas.openxmlformats.org/presentationml/2006/ole">
              <mc:AlternateContent xmlns:mc="http://schemas.openxmlformats.org/markup-compatibility/2006">
                <mc:Choice xmlns:v="urn:schemas-microsoft-com:vml" Requires="v">
                  <p:oleObj spid="_x0000_s9906" name="Visio" r:id="rId28" imgW="485727" imgH="1189608" progId="Visio.Drawing.11">
                    <p:embed/>
                  </p:oleObj>
                </mc:Choice>
                <mc:Fallback>
                  <p:oleObj name="Visio" r:id="rId28"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2000" y="187013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1" name="Object 450"/>
            <p:cNvGraphicFramePr>
              <a:graphicFrameLocks noChangeAspect="1"/>
            </p:cNvGraphicFramePr>
            <p:nvPr>
              <p:extLst>
                <p:ext uri="{D42A27DB-BD31-4B8C-83A1-F6EECF244321}">
                  <p14:modId xmlns:p14="http://schemas.microsoft.com/office/powerpoint/2010/main" val="2469635539"/>
                </p:ext>
              </p:extLst>
            </p:nvPr>
          </p:nvGraphicFramePr>
          <p:xfrm>
            <a:off x="9438342" y="1973429"/>
            <a:ext cx="175304" cy="299313"/>
          </p:xfrm>
          <a:graphic>
            <a:graphicData uri="http://schemas.openxmlformats.org/presentationml/2006/ole">
              <mc:AlternateContent xmlns:mc="http://schemas.openxmlformats.org/markup-compatibility/2006">
                <mc:Choice xmlns:v="urn:schemas-microsoft-com:vml" Requires="v">
                  <p:oleObj spid="_x0000_s9907" name="Visio" r:id="rId29" imgW="485727" imgH="1189608" progId="Visio.Drawing.11">
                    <p:embed/>
                  </p:oleObj>
                </mc:Choice>
                <mc:Fallback>
                  <p:oleObj name="Visio" r:id="rId29"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342" y="1973429"/>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2" name="Object 451"/>
            <p:cNvGraphicFramePr>
              <a:graphicFrameLocks noChangeAspect="1"/>
            </p:cNvGraphicFramePr>
            <p:nvPr>
              <p:extLst>
                <p:ext uri="{D42A27DB-BD31-4B8C-83A1-F6EECF244321}">
                  <p14:modId xmlns:p14="http://schemas.microsoft.com/office/powerpoint/2010/main" val="181605508"/>
                </p:ext>
              </p:extLst>
            </p:nvPr>
          </p:nvGraphicFramePr>
          <p:xfrm>
            <a:off x="9624861" y="1872977"/>
            <a:ext cx="175304" cy="299313"/>
          </p:xfrm>
          <a:graphic>
            <a:graphicData uri="http://schemas.openxmlformats.org/presentationml/2006/ole">
              <mc:AlternateContent xmlns:mc="http://schemas.openxmlformats.org/markup-compatibility/2006">
                <mc:Choice xmlns:v="urn:schemas-microsoft-com:vml" Requires="v">
                  <p:oleObj spid="_x0000_s9908" name="Visio" r:id="rId30" imgW="485730" imgH="1189637" progId="Visio.Drawing.11">
                    <p:embed/>
                  </p:oleObj>
                </mc:Choice>
                <mc:Fallback>
                  <p:oleObj name="Visio" r:id="rId30" imgW="485730" imgH="1189637" progId="Visio.Drawing.11">
                    <p:embed/>
                    <p:pic>
                      <p:nvPicPr>
                        <p:cNvPr id="0" name=""/>
                        <p:cNvPicPr>
                          <a:picLocks noChangeAspect="1" noChangeArrowheads="1"/>
                        </p:cNvPicPr>
                        <p:nvPr/>
                      </p:nvPicPr>
                      <p:blipFill>
                        <a:blip r:embed="rId20"/>
                        <a:srcRect/>
                        <a:stretch>
                          <a:fillRect/>
                        </a:stretch>
                      </p:blipFill>
                      <p:spPr bwMode="auto">
                        <a:xfrm>
                          <a:off x="9624861" y="187297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3" name="Object 452"/>
            <p:cNvGraphicFramePr>
              <a:graphicFrameLocks noChangeAspect="1"/>
            </p:cNvGraphicFramePr>
            <p:nvPr>
              <p:extLst>
                <p:ext uri="{D42A27DB-BD31-4B8C-83A1-F6EECF244321}">
                  <p14:modId xmlns:p14="http://schemas.microsoft.com/office/powerpoint/2010/main" val="2082679092"/>
                </p:ext>
              </p:extLst>
            </p:nvPr>
          </p:nvGraphicFramePr>
          <p:xfrm>
            <a:off x="9564619" y="1964728"/>
            <a:ext cx="175304" cy="299313"/>
          </p:xfrm>
          <a:graphic>
            <a:graphicData uri="http://schemas.openxmlformats.org/presentationml/2006/ole">
              <mc:AlternateContent xmlns:mc="http://schemas.openxmlformats.org/markup-compatibility/2006">
                <mc:Choice xmlns:v="urn:schemas-microsoft-com:vml" Requires="v">
                  <p:oleObj spid="_x0000_s9909" name="Visio" r:id="rId31" imgW="485727" imgH="1189608" progId="Visio.Drawing.11">
                    <p:embed/>
                  </p:oleObj>
                </mc:Choice>
                <mc:Fallback>
                  <p:oleObj name="Visio" r:id="rId31"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4619" y="196472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4" name="Rectangle 453"/>
            <p:cNvSpPr/>
            <p:nvPr/>
          </p:nvSpPr>
          <p:spPr>
            <a:xfrm>
              <a:off x="9256681" y="2123931"/>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Sales</a:t>
              </a:r>
            </a:p>
          </p:txBody>
        </p:sp>
      </p:grpSp>
      <p:grpSp>
        <p:nvGrpSpPr>
          <p:cNvPr id="455" name="Group 454"/>
          <p:cNvGrpSpPr/>
          <p:nvPr/>
        </p:nvGrpSpPr>
        <p:grpSpPr>
          <a:xfrm>
            <a:off x="10830716" y="2628103"/>
            <a:ext cx="954661" cy="506791"/>
            <a:chOff x="9305962" y="2414806"/>
            <a:chExt cx="709891" cy="506791"/>
          </a:xfrm>
        </p:grpSpPr>
        <p:sp>
          <p:nvSpPr>
            <p:cNvPr id="456" name="Rounded Rectangle 455"/>
            <p:cNvSpPr/>
            <p:nvPr/>
          </p:nvSpPr>
          <p:spPr bwMode="auto">
            <a:xfrm>
              <a:off x="9355243" y="2420729"/>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57" name="Object 456"/>
            <p:cNvGraphicFramePr>
              <a:graphicFrameLocks noChangeAspect="1"/>
            </p:cNvGraphicFramePr>
            <p:nvPr>
              <p:extLst>
                <p:ext uri="{D42A27DB-BD31-4B8C-83A1-F6EECF244321}">
                  <p14:modId xmlns:p14="http://schemas.microsoft.com/office/powerpoint/2010/main" val="4281962246"/>
                </p:ext>
              </p:extLst>
            </p:nvPr>
          </p:nvGraphicFramePr>
          <p:xfrm>
            <a:off x="9577673" y="2414806"/>
            <a:ext cx="175304" cy="299313"/>
          </p:xfrm>
          <a:graphic>
            <a:graphicData uri="http://schemas.openxmlformats.org/presentationml/2006/ole">
              <mc:AlternateContent xmlns:mc="http://schemas.openxmlformats.org/markup-compatibility/2006">
                <mc:Choice xmlns:v="urn:schemas-microsoft-com:vml" Requires="v">
                  <p:oleObj spid="_x0000_s9910" name="Visio" r:id="rId32" imgW="485727" imgH="1189608" progId="Visio.Drawing.11">
                    <p:embed/>
                  </p:oleObj>
                </mc:Choice>
                <mc:Fallback>
                  <p:oleObj name="Visio" r:id="rId32"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7673" y="241480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8" name="Object 457"/>
            <p:cNvGraphicFramePr>
              <a:graphicFrameLocks noChangeAspect="1"/>
            </p:cNvGraphicFramePr>
            <p:nvPr>
              <p:extLst>
                <p:ext uri="{D42A27DB-BD31-4B8C-83A1-F6EECF244321}">
                  <p14:modId xmlns:p14="http://schemas.microsoft.com/office/powerpoint/2010/main" val="2205531055"/>
                </p:ext>
              </p:extLst>
            </p:nvPr>
          </p:nvGraphicFramePr>
          <p:xfrm>
            <a:off x="9471281" y="2436967"/>
            <a:ext cx="175304" cy="299313"/>
          </p:xfrm>
          <a:graphic>
            <a:graphicData uri="http://schemas.openxmlformats.org/presentationml/2006/ole">
              <mc:AlternateContent xmlns:mc="http://schemas.openxmlformats.org/markup-compatibility/2006">
                <mc:Choice xmlns:v="urn:schemas-microsoft-com:vml" Requires="v">
                  <p:oleObj spid="_x0000_s9911" name="Visio" r:id="rId33" imgW="485727" imgH="1189608" progId="Visio.Drawing.11">
                    <p:embed/>
                  </p:oleObj>
                </mc:Choice>
                <mc:Fallback>
                  <p:oleObj name="Visio" r:id="rId33"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1281" y="243696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9" name="Object 458"/>
            <p:cNvGraphicFramePr>
              <a:graphicFrameLocks noChangeAspect="1"/>
            </p:cNvGraphicFramePr>
            <p:nvPr>
              <p:extLst>
                <p:ext uri="{D42A27DB-BD31-4B8C-83A1-F6EECF244321}">
                  <p14:modId xmlns:p14="http://schemas.microsoft.com/office/powerpoint/2010/main" val="3035969452"/>
                </p:ext>
              </p:extLst>
            </p:nvPr>
          </p:nvGraphicFramePr>
          <p:xfrm>
            <a:off x="9487623" y="2540263"/>
            <a:ext cx="175304" cy="299313"/>
          </p:xfrm>
          <a:graphic>
            <a:graphicData uri="http://schemas.openxmlformats.org/presentationml/2006/ole">
              <mc:AlternateContent xmlns:mc="http://schemas.openxmlformats.org/markup-compatibility/2006">
                <mc:Choice xmlns:v="urn:schemas-microsoft-com:vml" Requires="v">
                  <p:oleObj spid="_x0000_s9912" name="Visio" r:id="rId34" imgW="485727" imgH="1189608" progId="Visio.Drawing.11">
                    <p:embed/>
                  </p:oleObj>
                </mc:Choice>
                <mc:Fallback>
                  <p:oleObj name="Visio" r:id="rId34"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7623" y="254026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 name="Object 459"/>
            <p:cNvGraphicFramePr>
              <a:graphicFrameLocks noChangeAspect="1"/>
            </p:cNvGraphicFramePr>
            <p:nvPr>
              <p:extLst>
                <p:ext uri="{D42A27DB-BD31-4B8C-83A1-F6EECF244321}">
                  <p14:modId xmlns:p14="http://schemas.microsoft.com/office/powerpoint/2010/main" val="175282727"/>
                </p:ext>
              </p:extLst>
            </p:nvPr>
          </p:nvGraphicFramePr>
          <p:xfrm>
            <a:off x="9674142" y="2439811"/>
            <a:ext cx="175304" cy="299313"/>
          </p:xfrm>
          <a:graphic>
            <a:graphicData uri="http://schemas.openxmlformats.org/presentationml/2006/ole">
              <mc:AlternateContent xmlns:mc="http://schemas.openxmlformats.org/markup-compatibility/2006">
                <mc:Choice xmlns:v="urn:schemas-microsoft-com:vml" Requires="v">
                  <p:oleObj spid="_x0000_s9913" name="Visio" r:id="rId35" imgW="485730" imgH="1189637" progId="Visio.Drawing.11">
                    <p:embed/>
                  </p:oleObj>
                </mc:Choice>
                <mc:Fallback>
                  <p:oleObj name="Visio" r:id="rId35" imgW="485730" imgH="1189637" progId="Visio.Drawing.11">
                    <p:embed/>
                    <p:pic>
                      <p:nvPicPr>
                        <p:cNvPr id="0" name=""/>
                        <p:cNvPicPr>
                          <a:picLocks noChangeAspect="1" noChangeArrowheads="1"/>
                        </p:cNvPicPr>
                        <p:nvPr/>
                      </p:nvPicPr>
                      <p:blipFill>
                        <a:blip r:embed="rId20"/>
                        <a:srcRect/>
                        <a:stretch>
                          <a:fillRect/>
                        </a:stretch>
                      </p:blipFill>
                      <p:spPr bwMode="auto">
                        <a:xfrm>
                          <a:off x="9674142" y="243981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 name="Object 460"/>
            <p:cNvGraphicFramePr>
              <a:graphicFrameLocks noChangeAspect="1"/>
            </p:cNvGraphicFramePr>
            <p:nvPr>
              <p:extLst>
                <p:ext uri="{D42A27DB-BD31-4B8C-83A1-F6EECF244321}">
                  <p14:modId xmlns:p14="http://schemas.microsoft.com/office/powerpoint/2010/main" val="3449343721"/>
                </p:ext>
              </p:extLst>
            </p:nvPr>
          </p:nvGraphicFramePr>
          <p:xfrm>
            <a:off x="9613900" y="2531562"/>
            <a:ext cx="175304" cy="299313"/>
          </p:xfrm>
          <a:graphic>
            <a:graphicData uri="http://schemas.openxmlformats.org/presentationml/2006/ole">
              <mc:AlternateContent xmlns:mc="http://schemas.openxmlformats.org/markup-compatibility/2006">
                <mc:Choice xmlns:v="urn:schemas-microsoft-com:vml" Requires="v">
                  <p:oleObj spid="_x0000_s9914" name="Visio" r:id="rId36" imgW="485727" imgH="1189608" progId="Visio.Drawing.11">
                    <p:embed/>
                  </p:oleObj>
                </mc:Choice>
                <mc:Fallback>
                  <p:oleObj name="Visio" r:id="rId36"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900" y="253156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2" name="Rectangle 461"/>
            <p:cNvSpPr/>
            <p:nvPr/>
          </p:nvSpPr>
          <p:spPr>
            <a:xfrm>
              <a:off x="9305962" y="2690765"/>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Services</a:t>
              </a:r>
            </a:p>
          </p:txBody>
        </p:sp>
      </p:grpSp>
      <p:grpSp>
        <p:nvGrpSpPr>
          <p:cNvPr id="463" name="Group 462"/>
          <p:cNvGrpSpPr/>
          <p:nvPr/>
        </p:nvGrpSpPr>
        <p:grpSpPr>
          <a:xfrm>
            <a:off x="10748147" y="3130268"/>
            <a:ext cx="1119796" cy="506790"/>
            <a:chOff x="9254080" y="2971137"/>
            <a:chExt cx="840066" cy="506790"/>
          </a:xfrm>
        </p:grpSpPr>
        <p:sp>
          <p:nvSpPr>
            <p:cNvPr id="464" name="Rounded Rectangle 463"/>
            <p:cNvSpPr/>
            <p:nvPr/>
          </p:nvSpPr>
          <p:spPr bwMode="auto">
            <a:xfrm>
              <a:off x="9369738" y="2977060"/>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65" name="Object 464"/>
            <p:cNvGraphicFramePr>
              <a:graphicFrameLocks noChangeAspect="1"/>
            </p:cNvGraphicFramePr>
            <p:nvPr>
              <p:extLst>
                <p:ext uri="{D42A27DB-BD31-4B8C-83A1-F6EECF244321}">
                  <p14:modId xmlns:p14="http://schemas.microsoft.com/office/powerpoint/2010/main" val="3764808971"/>
                </p:ext>
              </p:extLst>
            </p:nvPr>
          </p:nvGraphicFramePr>
          <p:xfrm>
            <a:off x="9592168" y="2971137"/>
            <a:ext cx="175304" cy="299313"/>
          </p:xfrm>
          <a:graphic>
            <a:graphicData uri="http://schemas.openxmlformats.org/presentationml/2006/ole">
              <mc:AlternateContent xmlns:mc="http://schemas.openxmlformats.org/markup-compatibility/2006">
                <mc:Choice xmlns:v="urn:schemas-microsoft-com:vml" Requires="v">
                  <p:oleObj spid="_x0000_s9915" name="Visio" r:id="rId37" imgW="485727" imgH="1189608" progId="Visio.Drawing.11">
                    <p:embed/>
                  </p:oleObj>
                </mc:Choice>
                <mc:Fallback>
                  <p:oleObj name="Visio" r:id="rId37"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92168" y="297113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6" name="Object 465"/>
            <p:cNvGraphicFramePr>
              <a:graphicFrameLocks noChangeAspect="1"/>
            </p:cNvGraphicFramePr>
            <p:nvPr>
              <p:extLst>
                <p:ext uri="{D42A27DB-BD31-4B8C-83A1-F6EECF244321}">
                  <p14:modId xmlns:p14="http://schemas.microsoft.com/office/powerpoint/2010/main" val="3473538317"/>
                </p:ext>
              </p:extLst>
            </p:nvPr>
          </p:nvGraphicFramePr>
          <p:xfrm>
            <a:off x="9485776" y="2993298"/>
            <a:ext cx="175304" cy="299313"/>
          </p:xfrm>
          <a:graphic>
            <a:graphicData uri="http://schemas.openxmlformats.org/presentationml/2006/ole">
              <mc:AlternateContent xmlns:mc="http://schemas.openxmlformats.org/markup-compatibility/2006">
                <mc:Choice xmlns:v="urn:schemas-microsoft-com:vml" Requires="v">
                  <p:oleObj spid="_x0000_s9916" name="Visio" r:id="rId38" imgW="485727" imgH="1189608" progId="Visio.Drawing.11">
                    <p:embed/>
                  </p:oleObj>
                </mc:Choice>
                <mc:Fallback>
                  <p:oleObj name="Visio" r:id="rId38"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5776" y="299329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7" name="Object 466"/>
            <p:cNvGraphicFramePr>
              <a:graphicFrameLocks noChangeAspect="1"/>
            </p:cNvGraphicFramePr>
            <p:nvPr>
              <p:extLst>
                <p:ext uri="{D42A27DB-BD31-4B8C-83A1-F6EECF244321}">
                  <p14:modId xmlns:p14="http://schemas.microsoft.com/office/powerpoint/2010/main" val="310514717"/>
                </p:ext>
              </p:extLst>
            </p:nvPr>
          </p:nvGraphicFramePr>
          <p:xfrm>
            <a:off x="9502118" y="3096594"/>
            <a:ext cx="175304" cy="299313"/>
          </p:xfrm>
          <a:graphic>
            <a:graphicData uri="http://schemas.openxmlformats.org/presentationml/2006/ole">
              <mc:AlternateContent xmlns:mc="http://schemas.openxmlformats.org/markup-compatibility/2006">
                <mc:Choice xmlns:v="urn:schemas-microsoft-com:vml" Requires="v">
                  <p:oleObj spid="_x0000_s9917" name="Visio" r:id="rId39" imgW="485727" imgH="1189608" progId="Visio.Drawing.11">
                    <p:embed/>
                  </p:oleObj>
                </mc:Choice>
                <mc:Fallback>
                  <p:oleObj name="Visio" r:id="rId39"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2118" y="3096594"/>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8" name="Object 467"/>
            <p:cNvGraphicFramePr>
              <a:graphicFrameLocks noChangeAspect="1"/>
            </p:cNvGraphicFramePr>
            <p:nvPr>
              <p:extLst>
                <p:ext uri="{D42A27DB-BD31-4B8C-83A1-F6EECF244321}">
                  <p14:modId xmlns:p14="http://schemas.microsoft.com/office/powerpoint/2010/main" val="1055648873"/>
                </p:ext>
              </p:extLst>
            </p:nvPr>
          </p:nvGraphicFramePr>
          <p:xfrm>
            <a:off x="9688637" y="2996142"/>
            <a:ext cx="175304" cy="299313"/>
          </p:xfrm>
          <a:graphic>
            <a:graphicData uri="http://schemas.openxmlformats.org/presentationml/2006/ole">
              <mc:AlternateContent xmlns:mc="http://schemas.openxmlformats.org/markup-compatibility/2006">
                <mc:Choice xmlns:v="urn:schemas-microsoft-com:vml" Requires="v">
                  <p:oleObj spid="_x0000_s9918" name="Visio" r:id="rId40" imgW="485730" imgH="1189637" progId="Visio.Drawing.11">
                    <p:embed/>
                  </p:oleObj>
                </mc:Choice>
                <mc:Fallback>
                  <p:oleObj name="Visio" r:id="rId40" imgW="485730" imgH="1189637" progId="Visio.Drawing.11">
                    <p:embed/>
                    <p:pic>
                      <p:nvPicPr>
                        <p:cNvPr id="0" name=""/>
                        <p:cNvPicPr>
                          <a:picLocks noChangeAspect="1" noChangeArrowheads="1"/>
                        </p:cNvPicPr>
                        <p:nvPr/>
                      </p:nvPicPr>
                      <p:blipFill>
                        <a:blip r:embed="rId20"/>
                        <a:srcRect/>
                        <a:stretch>
                          <a:fillRect/>
                        </a:stretch>
                      </p:blipFill>
                      <p:spPr bwMode="auto">
                        <a:xfrm>
                          <a:off x="9688637" y="299614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 name="Object 468"/>
            <p:cNvGraphicFramePr>
              <a:graphicFrameLocks noChangeAspect="1"/>
            </p:cNvGraphicFramePr>
            <p:nvPr>
              <p:extLst>
                <p:ext uri="{D42A27DB-BD31-4B8C-83A1-F6EECF244321}">
                  <p14:modId xmlns:p14="http://schemas.microsoft.com/office/powerpoint/2010/main" val="2366590931"/>
                </p:ext>
              </p:extLst>
            </p:nvPr>
          </p:nvGraphicFramePr>
          <p:xfrm>
            <a:off x="9628395" y="3087893"/>
            <a:ext cx="175304" cy="299313"/>
          </p:xfrm>
          <a:graphic>
            <a:graphicData uri="http://schemas.openxmlformats.org/presentationml/2006/ole">
              <mc:AlternateContent xmlns:mc="http://schemas.openxmlformats.org/markup-compatibility/2006">
                <mc:Choice xmlns:v="urn:schemas-microsoft-com:vml" Requires="v">
                  <p:oleObj spid="_x0000_s9919" name="Visio" r:id="rId41" imgW="485727" imgH="1189608" progId="Visio.Drawing.11">
                    <p:embed/>
                  </p:oleObj>
                </mc:Choice>
                <mc:Fallback>
                  <p:oleObj name="Visio" r:id="rId41"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8395" y="308789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0" name="Rectangle 469"/>
            <p:cNvSpPr/>
            <p:nvPr/>
          </p:nvSpPr>
          <p:spPr>
            <a:xfrm>
              <a:off x="9254080" y="3247095"/>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Marketing</a:t>
              </a:r>
            </a:p>
          </p:txBody>
        </p:sp>
      </p:grpSp>
      <p:grpSp>
        <p:nvGrpSpPr>
          <p:cNvPr id="471" name="Group 470"/>
          <p:cNvGrpSpPr/>
          <p:nvPr/>
        </p:nvGrpSpPr>
        <p:grpSpPr>
          <a:xfrm>
            <a:off x="10727519" y="3657509"/>
            <a:ext cx="1119796" cy="517083"/>
            <a:chOff x="9215919" y="3560581"/>
            <a:chExt cx="840066" cy="517083"/>
          </a:xfrm>
        </p:grpSpPr>
        <p:sp>
          <p:nvSpPr>
            <p:cNvPr id="472" name="Rounded Rectangle 471"/>
            <p:cNvSpPr/>
            <p:nvPr/>
          </p:nvSpPr>
          <p:spPr bwMode="auto">
            <a:xfrm>
              <a:off x="9342210" y="3566504"/>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73" name="Object 472"/>
            <p:cNvGraphicFramePr>
              <a:graphicFrameLocks noChangeAspect="1"/>
            </p:cNvGraphicFramePr>
            <p:nvPr>
              <p:extLst>
                <p:ext uri="{D42A27DB-BD31-4B8C-83A1-F6EECF244321}">
                  <p14:modId xmlns:p14="http://schemas.microsoft.com/office/powerpoint/2010/main" val="866236518"/>
                </p:ext>
              </p:extLst>
            </p:nvPr>
          </p:nvGraphicFramePr>
          <p:xfrm>
            <a:off x="9564640" y="3560581"/>
            <a:ext cx="175304" cy="299313"/>
          </p:xfrm>
          <a:graphic>
            <a:graphicData uri="http://schemas.openxmlformats.org/presentationml/2006/ole">
              <mc:AlternateContent xmlns:mc="http://schemas.openxmlformats.org/markup-compatibility/2006">
                <mc:Choice xmlns:v="urn:schemas-microsoft-com:vml" Requires="v">
                  <p:oleObj spid="_x0000_s9920" name="Visio" r:id="rId42" imgW="485727" imgH="1189608" progId="Visio.Drawing.11">
                    <p:embed/>
                  </p:oleObj>
                </mc:Choice>
                <mc:Fallback>
                  <p:oleObj name="Visio" r:id="rId42"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4640" y="356058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4" name="Object 473"/>
            <p:cNvGraphicFramePr>
              <a:graphicFrameLocks noChangeAspect="1"/>
            </p:cNvGraphicFramePr>
            <p:nvPr>
              <p:extLst>
                <p:ext uri="{D42A27DB-BD31-4B8C-83A1-F6EECF244321}">
                  <p14:modId xmlns:p14="http://schemas.microsoft.com/office/powerpoint/2010/main" val="2846259209"/>
                </p:ext>
              </p:extLst>
            </p:nvPr>
          </p:nvGraphicFramePr>
          <p:xfrm>
            <a:off x="9458248" y="3582742"/>
            <a:ext cx="175304" cy="299313"/>
          </p:xfrm>
          <a:graphic>
            <a:graphicData uri="http://schemas.openxmlformats.org/presentationml/2006/ole">
              <mc:AlternateContent xmlns:mc="http://schemas.openxmlformats.org/markup-compatibility/2006">
                <mc:Choice xmlns:v="urn:schemas-microsoft-com:vml" Requires="v">
                  <p:oleObj spid="_x0000_s9921" name="Visio" r:id="rId43" imgW="485727" imgH="1189608" progId="Visio.Drawing.11">
                    <p:embed/>
                  </p:oleObj>
                </mc:Choice>
                <mc:Fallback>
                  <p:oleObj name="Visio" r:id="rId43"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8248" y="358274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5" name="Object 474"/>
            <p:cNvGraphicFramePr>
              <a:graphicFrameLocks noChangeAspect="1"/>
            </p:cNvGraphicFramePr>
            <p:nvPr>
              <p:extLst>
                <p:ext uri="{D42A27DB-BD31-4B8C-83A1-F6EECF244321}">
                  <p14:modId xmlns:p14="http://schemas.microsoft.com/office/powerpoint/2010/main" val="3124261995"/>
                </p:ext>
              </p:extLst>
            </p:nvPr>
          </p:nvGraphicFramePr>
          <p:xfrm>
            <a:off x="9474590" y="3686038"/>
            <a:ext cx="175304" cy="299313"/>
          </p:xfrm>
          <a:graphic>
            <a:graphicData uri="http://schemas.openxmlformats.org/presentationml/2006/ole">
              <mc:AlternateContent xmlns:mc="http://schemas.openxmlformats.org/markup-compatibility/2006">
                <mc:Choice xmlns:v="urn:schemas-microsoft-com:vml" Requires="v">
                  <p:oleObj spid="_x0000_s9922" name="Visio" r:id="rId44" imgW="485727" imgH="1189608" progId="Visio.Drawing.11">
                    <p:embed/>
                  </p:oleObj>
                </mc:Choice>
                <mc:Fallback>
                  <p:oleObj name="Visio" r:id="rId44"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4590" y="368603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6" name="Object 475"/>
            <p:cNvGraphicFramePr>
              <a:graphicFrameLocks noChangeAspect="1"/>
            </p:cNvGraphicFramePr>
            <p:nvPr>
              <p:extLst>
                <p:ext uri="{D42A27DB-BD31-4B8C-83A1-F6EECF244321}">
                  <p14:modId xmlns:p14="http://schemas.microsoft.com/office/powerpoint/2010/main" val="761273454"/>
                </p:ext>
              </p:extLst>
            </p:nvPr>
          </p:nvGraphicFramePr>
          <p:xfrm>
            <a:off x="9661109" y="3585586"/>
            <a:ext cx="175304" cy="299313"/>
          </p:xfrm>
          <a:graphic>
            <a:graphicData uri="http://schemas.openxmlformats.org/presentationml/2006/ole">
              <mc:AlternateContent xmlns:mc="http://schemas.openxmlformats.org/markup-compatibility/2006">
                <mc:Choice xmlns:v="urn:schemas-microsoft-com:vml" Requires="v">
                  <p:oleObj spid="_x0000_s9923" name="Visio" r:id="rId45" imgW="485730" imgH="1189637" progId="Visio.Drawing.11">
                    <p:embed/>
                  </p:oleObj>
                </mc:Choice>
                <mc:Fallback>
                  <p:oleObj name="Visio" r:id="rId45" imgW="485730" imgH="1189637" progId="Visio.Drawing.11">
                    <p:embed/>
                    <p:pic>
                      <p:nvPicPr>
                        <p:cNvPr id="0" name=""/>
                        <p:cNvPicPr>
                          <a:picLocks noChangeAspect="1" noChangeArrowheads="1"/>
                        </p:cNvPicPr>
                        <p:nvPr/>
                      </p:nvPicPr>
                      <p:blipFill>
                        <a:blip r:embed="rId20"/>
                        <a:srcRect/>
                        <a:stretch>
                          <a:fillRect/>
                        </a:stretch>
                      </p:blipFill>
                      <p:spPr bwMode="auto">
                        <a:xfrm>
                          <a:off x="9661109" y="358558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7" name="Object 476"/>
            <p:cNvGraphicFramePr>
              <a:graphicFrameLocks noChangeAspect="1"/>
            </p:cNvGraphicFramePr>
            <p:nvPr>
              <p:extLst>
                <p:ext uri="{D42A27DB-BD31-4B8C-83A1-F6EECF244321}">
                  <p14:modId xmlns:p14="http://schemas.microsoft.com/office/powerpoint/2010/main" val="2005359300"/>
                </p:ext>
              </p:extLst>
            </p:nvPr>
          </p:nvGraphicFramePr>
          <p:xfrm>
            <a:off x="9600867" y="3677337"/>
            <a:ext cx="175304" cy="299313"/>
          </p:xfrm>
          <a:graphic>
            <a:graphicData uri="http://schemas.openxmlformats.org/presentationml/2006/ole">
              <mc:AlternateContent xmlns:mc="http://schemas.openxmlformats.org/markup-compatibility/2006">
                <mc:Choice xmlns:v="urn:schemas-microsoft-com:vml" Requires="v">
                  <p:oleObj spid="_x0000_s9924" name="Visio" r:id="rId46" imgW="485727" imgH="1189608" progId="Visio.Drawing.11">
                    <p:embed/>
                  </p:oleObj>
                </mc:Choice>
                <mc:Fallback>
                  <p:oleObj name="Visio" r:id="rId46"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0867" y="367733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8" name="Rectangle 477"/>
            <p:cNvSpPr/>
            <p:nvPr/>
          </p:nvSpPr>
          <p:spPr>
            <a:xfrm>
              <a:off x="9215919" y="3846832"/>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LCA</a:t>
              </a:r>
            </a:p>
          </p:txBody>
        </p:sp>
      </p:grpSp>
      <p:grpSp>
        <p:nvGrpSpPr>
          <p:cNvPr id="479" name="Group 478"/>
          <p:cNvGrpSpPr/>
          <p:nvPr/>
        </p:nvGrpSpPr>
        <p:grpSpPr>
          <a:xfrm>
            <a:off x="10729727" y="4170517"/>
            <a:ext cx="1119796" cy="506790"/>
            <a:chOff x="9283663" y="4116199"/>
            <a:chExt cx="840066" cy="506790"/>
          </a:xfrm>
        </p:grpSpPr>
        <p:sp>
          <p:nvSpPr>
            <p:cNvPr id="480" name="Rounded Rectangle 479"/>
            <p:cNvSpPr/>
            <p:nvPr/>
          </p:nvSpPr>
          <p:spPr bwMode="auto">
            <a:xfrm>
              <a:off x="9399321" y="4122122"/>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481" name="Object 480"/>
            <p:cNvGraphicFramePr>
              <a:graphicFrameLocks noChangeAspect="1"/>
            </p:cNvGraphicFramePr>
            <p:nvPr>
              <p:extLst>
                <p:ext uri="{D42A27DB-BD31-4B8C-83A1-F6EECF244321}">
                  <p14:modId xmlns:p14="http://schemas.microsoft.com/office/powerpoint/2010/main" val="1186685107"/>
                </p:ext>
              </p:extLst>
            </p:nvPr>
          </p:nvGraphicFramePr>
          <p:xfrm>
            <a:off x="9621751" y="4116199"/>
            <a:ext cx="175304" cy="299313"/>
          </p:xfrm>
          <a:graphic>
            <a:graphicData uri="http://schemas.openxmlformats.org/presentationml/2006/ole">
              <mc:AlternateContent xmlns:mc="http://schemas.openxmlformats.org/markup-compatibility/2006">
                <mc:Choice xmlns:v="urn:schemas-microsoft-com:vml" Requires="v">
                  <p:oleObj spid="_x0000_s9925" name="Visio" r:id="rId47" imgW="485727" imgH="1189608" progId="Visio.Drawing.11">
                    <p:embed/>
                  </p:oleObj>
                </mc:Choice>
                <mc:Fallback>
                  <p:oleObj name="Visio" r:id="rId47"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1751" y="4116199"/>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2" name="Object 481"/>
            <p:cNvGraphicFramePr>
              <a:graphicFrameLocks noChangeAspect="1"/>
            </p:cNvGraphicFramePr>
            <p:nvPr>
              <p:extLst>
                <p:ext uri="{D42A27DB-BD31-4B8C-83A1-F6EECF244321}">
                  <p14:modId xmlns:p14="http://schemas.microsoft.com/office/powerpoint/2010/main" val="604895336"/>
                </p:ext>
              </p:extLst>
            </p:nvPr>
          </p:nvGraphicFramePr>
          <p:xfrm>
            <a:off x="9515359" y="4138360"/>
            <a:ext cx="175304" cy="299313"/>
          </p:xfrm>
          <a:graphic>
            <a:graphicData uri="http://schemas.openxmlformats.org/presentationml/2006/ole">
              <mc:AlternateContent xmlns:mc="http://schemas.openxmlformats.org/markup-compatibility/2006">
                <mc:Choice xmlns:v="urn:schemas-microsoft-com:vml" Requires="v">
                  <p:oleObj spid="_x0000_s9926" name="Visio" r:id="rId48" imgW="485727" imgH="1189608" progId="Visio.Drawing.11">
                    <p:embed/>
                  </p:oleObj>
                </mc:Choice>
                <mc:Fallback>
                  <p:oleObj name="Visio" r:id="rId48"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359" y="4138360"/>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3" name="Object 482"/>
            <p:cNvGraphicFramePr>
              <a:graphicFrameLocks noChangeAspect="1"/>
            </p:cNvGraphicFramePr>
            <p:nvPr>
              <p:extLst>
                <p:ext uri="{D42A27DB-BD31-4B8C-83A1-F6EECF244321}">
                  <p14:modId xmlns:p14="http://schemas.microsoft.com/office/powerpoint/2010/main" val="463244915"/>
                </p:ext>
              </p:extLst>
            </p:nvPr>
          </p:nvGraphicFramePr>
          <p:xfrm>
            <a:off x="9531701" y="4241656"/>
            <a:ext cx="175304" cy="299313"/>
          </p:xfrm>
          <a:graphic>
            <a:graphicData uri="http://schemas.openxmlformats.org/presentationml/2006/ole">
              <mc:AlternateContent xmlns:mc="http://schemas.openxmlformats.org/markup-compatibility/2006">
                <mc:Choice xmlns:v="urn:schemas-microsoft-com:vml" Requires="v">
                  <p:oleObj spid="_x0000_s9927" name="Visio" r:id="rId49" imgW="485727" imgH="1189608" progId="Visio.Drawing.11">
                    <p:embed/>
                  </p:oleObj>
                </mc:Choice>
                <mc:Fallback>
                  <p:oleObj name="Visio" r:id="rId49"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1701" y="424165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4" name="Object 483"/>
            <p:cNvGraphicFramePr>
              <a:graphicFrameLocks noChangeAspect="1"/>
            </p:cNvGraphicFramePr>
            <p:nvPr>
              <p:extLst>
                <p:ext uri="{D42A27DB-BD31-4B8C-83A1-F6EECF244321}">
                  <p14:modId xmlns:p14="http://schemas.microsoft.com/office/powerpoint/2010/main" val="1752970275"/>
                </p:ext>
              </p:extLst>
            </p:nvPr>
          </p:nvGraphicFramePr>
          <p:xfrm>
            <a:off x="9718220" y="4141204"/>
            <a:ext cx="175304" cy="299313"/>
          </p:xfrm>
          <a:graphic>
            <a:graphicData uri="http://schemas.openxmlformats.org/presentationml/2006/ole">
              <mc:AlternateContent xmlns:mc="http://schemas.openxmlformats.org/markup-compatibility/2006">
                <mc:Choice xmlns:v="urn:schemas-microsoft-com:vml" Requires="v">
                  <p:oleObj spid="_x0000_s9928" name="Visio" r:id="rId50" imgW="485730" imgH="1189637" progId="Visio.Drawing.11">
                    <p:embed/>
                  </p:oleObj>
                </mc:Choice>
                <mc:Fallback>
                  <p:oleObj name="Visio" r:id="rId50" imgW="485730" imgH="1189637" progId="Visio.Drawing.11">
                    <p:embed/>
                    <p:pic>
                      <p:nvPicPr>
                        <p:cNvPr id="0" name=""/>
                        <p:cNvPicPr>
                          <a:picLocks noChangeAspect="1" noChangeArrowheads="1"/>
                        </p:cNvPicPr>
                        <p:nvPr/>
                      </p:nvPicPr>
                      <p:blipFill>
                        <a:blip r:embed="rId20"/>
                        <a:srcRect/>
                        <a:stretch>
                          <a:fillRect/>
                        </a:stretch>
                      </p:blipFill>
                      <p:spPr bwMode="auto">
                        <a:xfrm>
                          <a:off x="9718220" y="4141204"/>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5" name="Object 484"/>
            <p:cNvGraphicFramePr>
              <a:graphicFrameLocks noChangeAspect="1"/>
            </p:cNvGraphicFramePr>
            <p:nvPr>
              <p:extLst>
                <p:ext uri="{D42A27DB-BD31-4B8C-83A1-F6EECF244321}">
                  <p14:modId xmlns:p14="http://schemas.microsoft.com/office/powerpoint/2010/main" val="1521282967"/>
                </p:ext>
              </p:extLst>
            </p:nvPr>
          </p:nvGraphicFramePr>
          <p:xfrm>
            <a:off x="9657978" y="4232955"/>
            <a:ext cx="175304" cy="299313"/>
          </p:xfrm>
          <a:graphic>
            <a:graphicData uri="http://schemas.openxmlformats.org/presentationml/2006/ole">
              <mc:AlternateContent xmlns:mc="http://schemas.openxmlformats.org/markup-compatibility/2006">
                <mc:Choice xmlns:v="urn:schemas-microsoft-com:vml" Requires="v">
                  <p:oleObj spid="_x0000_s9929" name="Visio" r:id="rId51" imgW="485727" imgH="1189608" progId="Visio.Drawing.11">
                    <p:embed/>
                  </p:oleObj>
                </mc:Choice>
                <mc:Fallback>
                  <p:oleObj name="Visio" r:id="rId51" imgW="485727" imgH="118960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978" y="4232955"/>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6" name="Rectangle 485"/>
            <p:cNvSpPr/>
            <p:nvPr/>
          </p:nvSpPr>
          <p:spPr>
            <a:xfrm>
              <a:off x="9283663" y="4392157"/>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Operations</a:t>
              </a:r>
            </a:p>
          </p:txBody>
        </p:sp>
      </p:grpSp>
      <p:cxnSp>
        <p:nvCxnSpPr>
          <p:cNvPr id="487" name="Straight Connector 486"/>
          <p:cNvCxnSpPr>
            <a:stCxn id="429" idx="3"/>
          </p:cNvCxnSpPr>
          <p:nvPr/>
        </p:nvCxnSpPr>
        <p:spPr bwMode="auto">
          <a:xfrm flipV="1">
            <a:off x="9248525" y="3946033"/>
            <a:ext cx="1608574" cy="106851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88" name="Straight Connector 487"/>
          <p:cNvCxnSpPr>
            <a:stCxn id="351" idx="4"/>
          </p:cNvCxnSpPr>
          <p:nvPr/>
        </p:nvCxnSpPr>
        <p:spPr bwMode="auto">
          <a:xfrm>
            <a:off x="8777108" y="2369780"/>
            <a:ext cx="2068395" cy="256112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89" name="Straight Connector 488"/>
          <p:cNvCxnSpPr>
            <a:stCxn id="324" idx="0"/>
          </p:cNvCxnSpPr>
          <p:nvPr/>
        </p:nvCxnSpPr>
        <p:spPr bwMode="auto">
          <a:xfrm>
            <a:off x="9376685" y="4126682"/>
            <a:ext cx="1468821" cy="80421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0" name="Straight Connector 489"/>
          <p:cNvCxnSpPr>
            <a:stCxn id="379" idx="3"/>
          </p:cNvCxnSpPr>
          <p:nvPr/>
        </p:nvCxnSpPr>
        <p:spPr bwMode="auto">
          <a:xfrm>
            <a:off x="8964663" y="2949122"/>
            <a:ext cx="1880845" cy="198177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1" name="Straight Connector 490"/>
          <p:cNvCxnSpPr>
            <a:stCxn id="336" idx="3"/>
          </p:cNvCxnSpPr>
          <p:nvPr/>
        </p:nvCxnSpPr>
        <p:spPr bwMode="auto">
          <a:xfrm>
            <a:off x="9248528" y="4324757"/>
            <a:ext cx="1596977" cy="60614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2" name="Straight Connector 491"/>
          <p:cNvCxnSpPr>
            <a:stCxn id="428" idx="3"/>
          </p:cNvCxnSpPr>
          <p:nvPr/>
        </p:nvCxnSpPr>
        <p:spPr bwMode="auto">
          <a:xfrm>
            <a:off x="8948056" y="4871985"/>
            <a:ext cx="1897446" cy="5891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3" name="Straight Connector 492"/>
          <p:cNvCxnSpPr>
            <a:stCxn id="374" idx="3"/>
          </p:cNvCxnSpPr>
          <p:nvPr/>
        </p:nvCxnSpPr>
        <p:spPr bwMode="auto">
          <a:xfrm>
            <a:off x="8650667" y="3345718"/>
            <a:ext cx="2194838" cy="15851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4" name="Straight Connector 493"/>
          <p:cNvCxnSpPr>
            <a:stCxn id="423" idx="1"/>
          </p:cNvCxnSpPr>
          <p:nvPr/>
        </p:nvCxnSpPr>
        <p:spPr bwMode="auto">
          <a:xfrm flipV="1">
            <a:off x="8634065" y="4930901"/>
            <a:ext cx="2211441" cy="23081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5" name="Straight Connector 494"/>
          <p:cNvCxnSpPr>
            <a:stCxn id="430" idx="2"/>
          </p:cNvCxnSpPr>
          <p:nvPr/>
        </p:nvCxnSpPr>
        <p:spPr bwMode="auto">
          <a:xfrm flipV="1">
            <a:off x="9132826" y="4930901"/>
            <a:ext cx="1712677" cy="47721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6" name="Straight Connector 495"/>
          <p:cNvCxnSpPr>
            <a:stCxn id="374" idx="0"/>
            <a:endCxn id="440" idx="1"/>
          </p:cNvCxnSpPr>
          <p:nvPr/>
        </p:nvCxnSpPr>
        <p:spPr bwMode="auto">
          <a:xfrm flipV="1">
            <a:off x="8698146" y="1853431"/>
            <a:ext cx="2203178" cy="134980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7" name="Straight Connector 496"/>
          <p:cNvCxnSpPr>
            <a:stCxn id="356" idx="1"/>
            <a:endCxn id="440" idx="1"/>
          </p:cNvCxnSpPr>
          <p:nvPr/>
        </p:nvCxnSpPr>
        <p:spPr bwMode="auto">
          <a:xfrm flipV="1">
            <a:off x="8784731" y="1853431"/>
            <a:ext cx="2116597" cy="17318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8" name="Straight Connector 497"/>
          <p:cNvCxnSpPr>
            <a:stCxn id="324" idx="0"/>
            <a:endCxn id="440" idx="1"/>
          </p:cNvCxnSpPr>
          <p:nvPr/>
        </p:nvCxnSpPr>
        <p:spPr bwMode="auto">
          <a:xfrm flipV="1">
            <a:off x="9376681" y="1853436"/>
            <a:ext cx="1524643" cy="22732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499" name="Straight Connector 498"/>
          <p:cNvCxnSpPr>
            <a:stCxn id="333" idx="4"/>
            <a:endCxn id="440" idx="1"/>
          </p:cNvCxnSpPr>
          <p:nvPr/>
        </p:nvCxnSpPr>
        <p:spPr bwMode="auto">
          <a:xfrm flipV="1">
            <a:off x="8190761" y="1853436"/>
            <a:ext cx="2710567" cy="238684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0" name="Straight Connector 499"/>
          <p:cNvCxnSpPr/>
          <p:nvPr/>
        </p:nvCxnSpPr>
        <p:spPr bwMode="auto">
          <a:xfrm flipV="1">
            <a:off x="8128309" y="1893013"/>
            <a:ext cx="2639699" cy="145597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1" name="Straight Connector 500"/>
          <p:cNvCxnSpPr>
            <a:stCxn id="379" idx="3"/>
            <a:endCxn id="448" idx="1"/>
          </p:cNvCxnSpPr>
          <p:nvPr/>
        </p:nvCxnSpPr>
        <p:spPr bwMode="auto">
          <a:xfrm flipV="1">
            <a:off x="8964659" y="2370167"/>
            <a:ext cx="1940132" cy="57895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2" name="Straight Connector 501"/>
          <p:cNvCxnSpPr>
            <a:stCxn id="351" idx="5"/>
          </p:cNvCxnSpPr>
          <p:nvPr/>
        </p:nvCxnSpPr>
        <p:spPr bwMode="auto">
          <a:xfrm flipV="1">
            <a:off x="8824590" y="1871753"/>
            <a:ext cx="1943420" cy="46240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3" name="Straight Connector 502"/>
          <p:cNvCxnSpPr>
            <a:stCxn id="352" idx="5"/>
          </p:cNvCxnSpPr>
          <p:nvPr/>
        </p:nvCxnSpPr>
        <p:spPr bwMode="auto">
          <a:xfrm flipV="1">
            <a:off x="8663233" y="1871748"/>
            <a:ext cx="2104776" cy="64900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4" name="Straight Connector 503"/>
          <p:cNvCxnSpPr>
            <a:stCxn id="330" idx="4"/>
            <a:endCxn id="440" idx="1"/>
          </p:cNvCxnSpPr>
          <p:nvPr/>
        </p:nvCxnSpPr>
        <p:spPr bwMode="auto">
          <a:xfrm flipV="1">
            <a:off x="8575936" y="1853436"/>
            <a:ext cx="2325390" cy="258461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5" name="Straight Connector 504"/>
          <p:cNvCxnSpPr>
            <a:stCxn id="336" idx="3"/>
            <a:endCxn id="464" idx="1"/>
          </p:cNvCxnSpPr>
          <p:nvPr/>
        </p:nvCxnSpPr>
        <p:spPr bwMode="auto">
          <a:xfrm flipV="1">
            <a:off x="9248524" y="3374484"/>
            <a:ext cx="1653793" cy="95027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6" name="Straight Connector 505"/>
          <p:cNvCxnSpPr>
            <a:stCxn id="355" idx="0"/>
            <a:endCxn id="456" idx="1"/>
          </p:cNvCxnSpPr>
          <p:nvPr/>
        </p:nvCxnSpPr>
        <p:spPr bwMode="auto">
          <a:xfrm>
            <a:off x="8128309" y="2322545"/>
            <a:ext cx="2768679" cy="54976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7" name="Straight Connector 506"/>
          <p:cNvCxnSpPr>
            <a:stCxn id="456" idx="1"/>
            <a:endCxn id="335" idx="0"/>
          </p:cNvCxnSpPr>
          <p:nvPr/>
        </p:nvCxnSpPr>
        <p:spPr bwMode="auto">
          <a:xfrm flipH="1">
            <a:off x="9160930" y="2872314"/>
            <a:ext cx="1736061" cy="104906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8" name="Straight Connector 507"/>
          <p:cNvCxnSpPr>
            <a:stCxn id="331" idx="4"/>
            <a:endCxn id="456" idx="1"/>
          </p:cNvCxnSpPr>
          <p:nvPr/>
        </p:nvCxnSpPr>
        <p:spPr bwMode="auto">
          <a:xfrm flipV="1">
            <a:off x="8088490" y="2872309"/>
            <a:ext cx="2808498" cy="111147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09" name="Straight Connector 508"/>
          <p:cNvCxnSpPr>
            <a:stCxn id="375" idx="1"/>
            <a:endCxn id="464" idx="1"/>
          </p:cNvCxnSpPr>
          <p:nvPr/>
        </p:nvCxnSpPr>
        <p:spPr bwMode="auto">
          <a:xfrm flipV="1">
            <a:off x="8489314" y="3374484"/>
            <a:ext cx="2413007" cy="5097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0" name="Straight Connector 509"/>
          <p:cNvCxnSpPr>
            <a:stCxn id="350" idx="3"/>
            <a:endCxn id="464" idx="1"/>
          </p:cNvCxnSpPr>
          <p:nvPr/>
        </p:nvCxnSpPr>
        <p:spPr bwMode="auto">
          <a:xfrm>
            <a:off x="8581997" y="2265559"/>
            <a:ext cx="2320322" cy="110892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1" name="Straight Connector 510"/>
          <p:cNvCxnSpPr>
            <a:stCxn id="330" idx="4"/>
          </p:cNvCxnSpPr>
          <p:nvPr/>
        </p:nvCxnSpPr>
        <p:spPr bwMode="auto">
          <a:xfrm flipV="1">
            <a:off x="8575934" y="3406724"/>
            <a:ext cx="2199326" cy="103132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2" name="Straight Connector 511"/>
          <p:cNvCxnSpPr>
            <a:stCxn id="448" idx="1"/>
            <a:endCxn id="375" idx="1"/>
          </p:cNvCxnSpPr>
          <p:nvPr/>
        </p:nvCxnSpPr>
        <p:spPr bwMode="auto">
          <a:xfrm flipH="1">
            <a:off x="8489314" y="2370172"/>
            <a:ext cx="2415481" cy="105528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3" name="Straight Connector 512"/>
          <p:cNvCxnSpPr>
            <a:stCxn id="334" idx="3"/>
            <a:endCxn id="448" idx="1"/>
          </p:cNvCxnSpPr>
          <p:nvPr/>
        </p:nvCxnSpPr>
        <p:spPr bwMode="auto">
          <a:xfrm flipV="1">
            <a:off x="8948056" y="2370167"/>
            <a:ext cx="1956736" cy="153811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4" name="Straight Connector 513"/>
          <p:cNvCxnSpPr>
            <a:stCxn id="379" idx="0"/>
            <a:endCxn id="448" idx="1"/>
          </p:cNvCxnSpPr>
          <p:nvPr/>
        </p:nvCxnSpPr>
        <p:spPr bwMode="auto">
          <a:xfrm flipV="1">
            <a:off x="8877066" y="2370167"/>
            <a:ext cx="2027729" cy="44948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5" name="Straight Connector 514"/>
          <p:cNvCxnSpPr>
            <a:stCxn id="375" idx="4"/>
          </p:cNvCxnSpPr>
          <p:nvPr/>
        </p:nvCxnSpPr>
        <p:spPr bwMode="auto">
          <a:xfrm flipV="1">
            <a:off x="8592540" y="2922905"/>
            <a:ext cx="2163328" cy="5559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6" name="Straight Connector 515"/>
          <p:cNvCxnSpPr>
            <a:stCxn id="373" idx="4"/>
          </p:cNvCxnSpPr>
          <p:nvPr/>
        </p:nvCxnSpPr>
        <p:spPr bwMode="auto">
          <a:xfrm flipV="1">
            <a:off x="8662011" y="2922901"/>
            <a:ext cx="2093859" cy="21173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7" name="Straight Connector 516"/>
          <p:cNvCxnSpPr>
            <a:stCxn id="356" idx="3"/>
            <a:endCxn id="456" idx="1"/>
          </p:cNvCxnSpPr>
          <p:nvPr/>
        </p:nvCxnSpPr>
        <p:spPr bwMode="auto">
          <a:xfrm>
            <a:off x="8987875" y="2026613"/>
            <a:ext cx="1909113" cy="84569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8" name="Straight Connector 517"/>
          <p:cNvCxnSpPr>
            <a:stCxn id="335" idx="1"/>
          </p:cNvCxnSpPr>
          <p:nvPr/>
        </p:nvCxnSpPr>
        <p:spPr bwMode="auto">
          <a:xfrm flipV="1">
            <a:off x="9045377" y="3406723"/>
            <a:ext cx="1729883" cy="644129"/>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19" name="Straight Connector 518"/>
          <p:cNvCxnSpPr>
            <a:stCxn id="381" idx="2"/>
            <a:endCxn id="464" idx="1"/>
          </p:cNvCxnSpPr>
          <p:nvPr/>
        </p:nvCxnSpPr>
        <p:spPr bwMode="auto">
          <a:xfrm flipV="1">
            <a:off x="9149432" y="3374479"/>
            <a:ext cx="1752889" cy="11077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0" name="Straight Connector 519"/>
          <p:cNvCxnSpPr>
            <a:stCxn id="329" idx="1"/>
            <a:endCxn id="464" idx="1"/>
          </p:cNvCxnSpPr>
          <p:nvPr/>
        </p:nvCxnSpPr>
        <p:spPr bwMode="auto">
          <a:xfrm flipV="1">
            <a:off x="8634062" y="3374484"/>
            <a:ext cx="2268256" cy="82353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1" name="Straight Connector 520"/>
          <p:cNvCxnSpPr>
            <a:stCxn id="357" idx="1"/>
            <a:endCxn id="448" idx="1"/>
          </p:cNvCxnSpPr>
          <p:nvPr/>
        </p:nvCxnSpPr>
        <p:spPr bwMode="auto">
          <a:xfrm>
            <a:off x="9085196" y="2169179"/>
            <a:ext cx="1819595" cy="20098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2" name="Straight Connector 521"/>
          <p:cNvCxnSpPr>
            <a:stCxn id="352" idx="5"/>
            <a:endCxn id="448" idx="1"/>
          </p:cNvCxnSpPr>
          <p:nvPr/>
        </p:nvCxnSpPr>
        <p:spPr bwMode="auto">
          <a:xfrm flipV="1">
            <a:off x="8663236" y="2370172"/>
            <a:ext cx="2241559" cy="15058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3" name="Straight Connector 522"/>
          <p:cNvCxnSpPr>
            <a:stCxn id="358" idx="3"/>
          </p:cNvCxnSpPr>
          <p:nvPr/>
        </p:nvCxnSpPr>
        <p:spPr bwMode="auto">
          <a:xfrm>
            <a:off x="9288343" y="2443084"/>
            <a:ext cx="1595555" cy="147917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4" name="Straight Connector 523"/>
          <p:cNvCxnSpPr/>
          <p:nvPr/>
        </p:nvCxnSpPr>
        <p:spPr bwMode="auto">
          <a:xfrm>
            <a:off x="8567421" y="3062864"/>
            <a:ext cx="2316477" cy="85939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5" name="Straight Connector 524"/>
          <p:cNvCxnSpPr>
            <a:stCxn id="376" idx="4"/>
          </p:cNvCxnSpPr>
          <p:nvPr/>
        </p:nvCxnSpPr>
        <p:spPr bwMode="auto">
          <a:xfrm>
            <a:off x="8105094" y="3024626"/>
            <a:ext cx="2778804" cy="8976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6" name="Straight Connector 525"/>
          <p:cNvCxnSpPr>
            <a:stCxn id="375" idx="4"/>
          </p:cNvCxnSpPr>
          <p:nvPr/>
        </p:nvCxnSpPr>
        <p:spPr bwMode="auto">
          <a:xfrm>
            <a:off x="8592541" y="3478888"/>
            <a:ext cx="2291359" cy="44337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7" name="Straight Connector 526"/>
          <p:cNvCxnSpPr>
            <a:stCxn id="330" idx="1"/>
          </p:cNvCxnSpPr>
          <p:nvPr/>
        </p:nvCxnSpPr>
        <p:spPr bwMode="auto">
          <a:xfrm flipV="1">
            <a:off x="8472706" y="3922261"/>
            <a:ext cx="2411191" cy="46235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8" name="Straight Connector 527"/>
          <p:cNvCxnSpPr/>
          <p:nvPr/>
        </p:nvCxnSpPr>
        <p:spPr bwMode="auto">
          <a:xfrm flipV="1">
            <a:off x="8230579" y="3922261"/>
            <a:ext cx="2653321" cy="34803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29" name="Straight Connector 528"/>
          <p:cNvCxnSpPr>
            <a:stCxn id="425" idx="4"/>
          </p:cNvCxnSpPr>
          <p:nvPr/>
        </p:nvCxnSpPr>
        <p:spPr bwMode="auto">
          <a:xfrm flipV="1">
            <a:off x="8088490" y="3922256"/>
            <a:ext cx="2795408" cy="10252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0" name="Straight Connector 529"/>
          <p:cNvCxnSpPr>
            <a:stCxn id="430" idx="3"/>
          </p:cNvCxnSpPr>
          <p:nvPr/>
        </p:nvCxnSpPr>
        <p:spPr bwMode="auto">
          <a:xfrm flipV="1">
            <a:off x="9248527" y="3922260"/>
            <a:ext cx="1635373" cy="1366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1" name="Straight Connector 530"/>
          <p:cNvCxnSpPr/>
          <p:nvPr/>
        </p:nvCxnSpPr>
        <p:spPr bwMode="auto">
          <a:xfrm>
            <a:off x="8715955" y="3416164"/>
            <a:ext cx="2144481" cy="101179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2" name="Straight Connector 531"/>
          <p:cNvCxnSpPr>
            <a:stCxn id="375" idx="3"/>
          </p:cNvCxnSpPr>
          <p:nvPr/>
        </p:nvCxnSpPr>
        <p:spPr bwMode="auto">
          <a:xfrm>
            <a:off x="8489310" y="3532312"/>
            <a:ext cx="2371126" cy="89564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3" name="Straight Connector 532"/>
          <p:cNvCxnSpPr>
            <a:stCxn id="356" idx="0"/>
          </p:cNvCxnSpPr>
          <p:nvPr/>
        </p:nvCxnSpPr>
        <p:spPr bwMode="auto">
          <a:xfrm>
            <a:off x="8900277" y="1897144"/>
            <a:ext cx="1960159" cy="2530812"/>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4" name="Straight Connector 533"/>
          <p:cNvCxnSpPr>
            <a:stCxn id="380" idx="0"/>
          </p:cNvCxnSpPr>
          <p:nvPr/>
        </p:nvCxnSpPr>
        <p:spPr bwMode="auto">
          <a:xfrm>
            <a:off x="9177534" y="2962224"/>
            <a:ext cx="1682904" cy="146573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5" name="Straight Connector 534"/>
          <p:cNvCxnSpPr>
            <a:stCxn id="333" idx="4"/>
          </p:cNvCxnSpPr>
          <p:nvPr/>
        </p:nvCxnSpPr>
        <p:spPr bwMode="auto">
          <a:xfrm>
            <a:off x="8190757" y="4240280"/>
            <a:ext cx="2669678" cy="18767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6" name="Straight Connector 535"/>
          <p:cNvCxnSpPr>
            <a:stCxn id="330" idx="4"/>
          </p:cNvCxnSpPr>
          <p:nvPr/>
        </p:nvCxnSpPr>
        <p:spPr bwMode="auto">
          <a:xfrm flipV="1">
            <a:off x="8575934" y="4427956"/>
            <a:ext cx="2284501" cy="1008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7" name="Straight Connector 536"/>
          <p:cNvCxnSpPr>
            <a:stCxn id="423" idx="1"/>
          </p:cNvCxnSpPr>
          <p:nvPr/>
        </p:nvCxnSpPr>
        <p:spPr bwMode="auto">
          <a:xfrm flipV="1">
            <a:off x="8634061" y="4427957"/>
            <a:ext cx="2226375" cy="733757"/>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8" name="Straight Connector 537"/>
          <p:cNvCxnSpPr>
            <a:stCxn id="424" idx="3"/>
          </p:cNvCxnSpPr>
          <p:nvPr/>
        </p:nvCxnSpPr>
        <p:spPr bwMode="auto">
          <a:xfrm flipV="1">
            <a:off x="8472710" y="4427956"/>
            <a:ext cx="2387729" cy="1027214"/>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539" name="Straight Connector 538"/>
          <p:cNvCxnSpPr>
            <a:stCxn id="424" idx="5"/>
            <a:endCxn id="411" idx="1"/>
          </p:cNvCxnSpPr>
          <p:nvPr/>
        </p:nvCxnSpPr>
        <p:spPr bwMode="auto">
          <a:xfrm flipV="1">
            <a:off x="8623415" y="4917273"/>
            <a:ext cx="2233685" cy="44884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nvGrpSpPr>
          <p:cNvPr id="540" name="Group 539"/>
          <p:cNvGrpSpPr/>
          <p:nvPr/>
        </p:nvGrpSpPr>
        <p:grpSpPr>
          <a:xfrm>
            <a:off x="3382264" y="1554315"/>
            <a:ext cx="2431508" cy="1333975"/>
            <a:chOff x="9566277" y="3559468"/>
            <a:chExt cx="1884196" cy="1409874"/>
          </a:xfrm>
        </p:grpSpPr>
        <p:grpSp>
          <p:nvGrpSpPr>
            <p:cNvPr id="541" name="Group 540"/>
            <p:cNvGrpSpPr/>
            <p:nvPr/>
          </p:nvGrpSpPr>
          <p:grpSpPr>
            <a:xfrm>
              <a:off x="9566277" y="3587145"/>
              <a:ext cx="1884196" cy="1382197"/>
              <a:chOff x="9566276" y="3587145"/>
              <a:chExt cx="2369895" cy="1832027"/>
            </a:xfrm>
          </p:grpSpPr>
          <p:sp>
            <p:nvSpPr>
              <p:cNvPr id="543" name="Can 542"/>
              <p:cNvSpPr/>
              <p:nvPr/>
            </p:nvSpPr>
            <p:spPr bwMode="auto">
              <a:xfrm>
                <a:off x="9566276" y="3587145"/>
                <a:ext cx="2369895" cy="1832027"/>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44" name="Rounded Rectangle 543"/>
              <p:cNvSpPr/>
              <p:nvPr/>
            </p:nvSpPr>
            <p:spPr bwMode="auto">
              <a:xfrm>
                <a:off x="9679221" y="4153654"/>
                <a:ext cx="1063938" cy="429317"/>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rPr>
                  <a:t>Revenue</a:t>
                </a:r>
              </a:p>
            </p:txBody>
          </p:sp>
          <p:sp>
            <p:nvSpPr>
              <p:cNvPr id="545" name="Rounded Rectangle 544"/>
              <p:cNvSpPr/>
              <p:nvPr/>
            </p:nvSpPr>
            <p:spPr bwMode="auto">
              <a:xfrm>
                <a:off x="10796654" y="4730832"/>
                <a:ext cx="1063938" cy="477019"/>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Product</a:t>
                </a:r>
              </a:p>
            </p:txBody>
          </p:sp>
          <p:sp>
            <p:nvSpPr>
              <p:cNvPr id="546" name="Rounded Rectangle 545"/>
              <p:cNvSpPr/>
              <p:nvPr/>
            </p:nvSpPr>
            <p:spPr bwMode="auto">
              <a:xfrm>
                <a:off x="9687285" y="4713491"/>
                <a:ext cx="1063938" cy="511703"/>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rPr>
                  <a:t>Organization</a:t>
                </a:r>
              </a:p>
            </p:txBody>
          </p:sp>
          <p:sp>
            <p:nvSpPr>
              <p:cNvPr id="547" name="Rounded Rectangle 546"/>
              <p:cNvSpPr/>
              <p:nvPr/>
            </p:nvSpPr>
            <p:spPr bwMode="auto">
              <a:xfrm>
                <a:off x="10796653" y="4142894"/>
                <a:ext cx="1063938" cy="477019"/>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License</a:t>
                </a:r>
              </a:p>
            </p:txBody>
          </p:sp>
        </p:grpSp>
        <p:sp>
          <p:nvSpPr>
            <p:cNvPr id="542" name="TextBox 541"/>
            <p:cNvSpPr txBox="1"/>
            <p:nvPr/>
          </p:nvSpPr>
          <p:spPr>
            <a:xfrm>
              <a:off x="9566278" y="3559468"/>
              <a:ext cx="1884195" cy="3903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73A44E">
                      <a:lumMod val="50000"/>
                    </a:srgbClr>
                  </a:solidFill>
                  <a:effectLst/>
                  <a:uLnTx/>
                  <a:uFillTx/>
                </a:rPr>
                <a:t>LOB 1</a:t>
              </a:r>
            </a:p>
          </p:txBody>
        </p:sp>
      </p:grpSp>
      <p:sp>
        <p:nvSpPr>
          <p:cNvPr id="548" name="Can 547"/>
          <p:cNvSpPr/>
          <p:nvPr/>
        </p:nvSpPr>
        <p:spPr bwMode="auto">
          <a:xfrm>
            <a:off x="1907903" y="1854204"/>
            <a:ext cx="513688" cy="361149"/>
          </a:xfrm>
          <a:prstGeom prst="can">
            <a:avLst/>
          </a:prstGeom>
          <a:solidFill>
            <a:srgbClr val="73A44E"/>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49" name="Can 548"/>
          <p:cNvSpPr/>
          <p:nvPr/>
        </p:nvSpPr>
        <p:spPr bwMode="auto">
          <a:xfrm>
            <a:off x="1624289" y="1992534"/>
            <a:ext cx="509851" cy="361149"/>
          </a:xfrm>
          <a:prstGeom prst="can">
            <a:avLst/>
          </a:prstGeom>
          <a:solidFill>
            <a:srgbClr val="D4A42C"/>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0" name="Can 549"/>
          <p:cNvSpPr/>
          <p:nvPr/>
        </p:nvSpPr>
        <p:spPr bwMode="auto">
          <a:xfrm>
            <a:off x="1893387" y="2214837"/>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1" name="Can 550"/>
          <p:cNvSpPr/>
          <p:nvPr/>
        </p:nvSpPr>
        <p:spPr bwMode="auto">
          <a:xfrm>
            <a:off x="1598318" y="2395410"/>
            <a:ext cx="509851" cy="361149"/>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2" name="Can 551"/>
          <p:cNvSpPr/>
          <p:nvPr/>
        </p:nvSpPr>
        <p:spPr bwMode="auto">
          <a:xfrm>
            <a:off x="1879201" y="2575983"/>
            <a:ext cx="509851" cy="361149"/>
          </a:xfrm>
          <a:prstGeom prst="can">
            <a:avLst/>
          </a:prstGeom>
          <a:solidFill>
            <a:srgbClr val="ABDA36">
              <a:lumMod val="50000"/>
              <a:lumOff val="5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3" name="Can 552"/>
          <p:cNvSpPr/>
          <p:nvPr/>
        </p:nvSpPr>
        <p:spPr bwMode="auto">
          <a:xfrm>
            <a:off x="1594482" y="2760161"/>
            <a:ext cx="513688"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4" name="Can 553"/>
          <p:cNvSpPr/>
          <p:nvPr/>
        </p:nvSpPr>
        <p:spPr bwMode="auto">
          <a:xfrm>
            <a:off x="1883725" y="2956530"/>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5" name="Can 554"/>
          <p:cNvSpPr/>
          <p:nvPr/>
        </p:nvSpPr>
        <p:spPr bwMode="auto">
          <a:xfrm>
            <a:off x="1594482" y="3118463"/>
            <a:ext cx="509851" cy="361149"/>
          </a:xfrm>
          <a:prstGeom prst="can">
            <a:avLst/>
          </a:prstGeom>
          <a:solidFill>
            <a:srgbClr val="4683BA">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6" name="Can 555"/>
          <p:cNvSpPr/>
          <p:nvPr/>
        </p:nvSpPr>
        <p:spPr bwMode="auto">
          <a:xfrm>
            <a:off x="1879213" y="3317557"/>
            <a:ext cx="509851" cy="361149"/>
          </a:xfrm>
          <a:prstGeom prst="can">
            <a:avLst/>
          </a:prstGeom>
          <a:solidFill>
            <a:srgbClr val="ABDA36">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7" name="Can 556"/>
          <p:cNvSpPr/>
          <p:nvPr/>
        </p:nvSpPr>
        <p:spPr bwMode="auto">
          <a:xfrm>
            <a:off x="1594482" y="3486142"/>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8" name="Can 557"/>
          <p:cNvSpPr/>
          <p:nvPr/>
        </p:nvSpPr>
        <p:spPr bwMode="auto">
          <a:xfrm>
            <a:off x="1893387" y="3708072"/>
            <a:ext cx="509851" cy="361149"/>
          </a:xfrm>
          <a:prstGeom prst="can">
            <a:avLst/>
          </a:prstGeom>
          <a:solidFill>
            <a:srgbClr val="D4A42C">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59" name="Can 558"/>
          <p:cNvSpPr/>
          <p:nvPr/>
        </p:nvSpPr>
        <p:spPr bwMode="auto">
          <a:xfrm>
            <a:off x="1594482" y="3881318"/>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0" name="Can 559"/>
          <p:cNvSpPr/>
          <p:nvPr/>
        </p:nvSpPr>
        <p:spPr bwMode="auto">
          <a:xfrm>
            <a:off x="1927491" y="4099226"/>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1" name="Can 560"/>
          <p:cNvSpPr/>
          <p:nvPr/>
        </p:nvSpPr>
        <p:spPr bwMode="auto">
          <a:xfrm>
            <a:off x="1638248" y="4261154"/>
            <a:ext cx="509851" cy="361149"/>
          </a:xfrm>
          <a:prstGeom prst="can">
            <a:avLst/>
          </a:prstGeom>
          <a:solidFill>
            <a:srgbClr val="4683BA">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2" name="Can 561"/>
          <p:cNvSpPr/>
          <p:nvPr/>
        </p:nvSpPr>
        <p:spPr bwMode="auto">
          <a:xfrm>
            <a:off x="1922979" y="4460253"/>
            <a:ext cx="509851" cy="361149"/>
          </a:xfrm>
          <a:prstGeom prst="can">
            <a:avLst/>
          </a:prstGeom>
          <a:solidFill>
            <a:srgbClr val="ABDA36">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3" name="Can 562"/>
          <p:cNvSpPr/>
          <p:nvPr/>
        </p:nvSpPr>
        <p:spPr bwMode="auto">
          <a:xfrm>
            <a:off x="1638248" y="4628833"/>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4" name="Can 563"/>
          <p:cNvSpPr/>
          <p:nvPr/>
        </p:nvSpPr>
        <p:spPr bwMode="auto">
          <a:xfrm>
            <a:off x="1937151" y="4850768"/>
            <a:ext cx="509851" cy="361149"/>
          </a:xfrm>
          <a:prstGeom prst="can">
            <a:avLst/>
          </a:prstGeom>
          <a:solidFill>
            <a:srgbClr val="D4A42C">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65" name="Can 564"/>
          <p:cNvSpPr/>
          <p:nvPr/>
        </p:nvSpPr>
        <p:spPr bwMode="auto">
          <a:xfrm>
            <a:off x="1638248" y="5024014"/>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nvGrpSpPr>
          <p:cNvPr id="566" name="Group 565"/>
          <p:cNvGrpSpPr/>
          <p:nvPr/>
        </p:nvGrpSpPr>
        <p:grpSpPr>
          <a:xfrm>
            <a:off x="4156705" y="2639476"/>
            <a:ext cx="2511607" cy="1296847"/>
            <a:chOff x="9566277" y="3573629"/>
            <a:chExt cx="1884196" cy="1395713"/>
          </a:xfrm>
        </p:grpSpPr>
        <p:grpSp>
          <p:nvGrpSpPr>
            <p:cNvPr id="567" name="Group 566"/>
            <p:cNvGrpSpPr/>
            <p:nvPr/>
          </p:nvGrpSpPr>
          <p:grpSpPr>
            <a:xfrm>
              <a:off x="9566277" y="3587145"/>
              <a:ext cx="1884196" cy="1382197"/>
              <a:chOff x="9566276" y="3587145"/>
              <a:chExt cx="2369895" cy="1832027"/>
            </a:xfrm>
          </p:grpSpPr>
          <p:sp>
            <p:nvSpPr>
              <p:cNvPr id="569" name="Can 568"/>
              <p:cNvSpPr/>
              <p:nvPr/>
            </p:nvSpPr>
            <p:spPr bwMode="auto">
              <a:xfrm>
                <a:off x="9566276" y="3587145"/>
                <a:ext cx="2369895" cy="1832027"/>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70" name="Rounded Rectangle 569"/>
              <p:cNvSpPr/>
              <p:nvPr/>
            </p:nvSpPr>
            <p:spPr bwMode="auto">
              <a:xfrm>
                <a:off x="9644889" y="4125439"/>
                <a:ext cx="1063938" cy="48574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Revenue</a:t>
                </a:r>
              </a:p>
            </p:txBody>
          </p:sp>
          <p:sp>
            <p:nvSpPr>
              <p:cNvPr id="571" name="Rounded Rectangle 570"/>
              <p:cNvSpPr/>
              <p:nvPr/>
            </p:nvSpPr>
            <p:spPr bwMode="auto">
              <a:xfrm>
                <a:off x="10796654" y="4726467"/>
                <a:ext cx="1063938" cy="48574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Product</a:t>
                </a:r>
              </a:p>
            </p:txBody>
          </p:sp>
          <p:sp>
            <p:nvSpPr>
              <p:cNvPr id="572" name="Rounded Rectangle 571"/>
              <p:cNvSpPr/>
              <p:nvPr/>
            </p:nvSpPr>
            <p:spPr bwMode="auto">
              <a:xfrm>
                <a:off x="9652953" y="4713491"/>
                <a:ext cx="1063938" cy="511703"/>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rm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rPr>
                  <a:t>Organization</a:t>
                </a:r>
              </a:p>
            </p:txBody>
          </p:sp>
          <p:sp>
            <p:nvSpPr>
              <p:cNvPr id="573" name="Rounded Rectangle 572"/>
              <p:cNvSpPr/>
              <p:nvPr/>
            </p:nvSpPr>
            <p:spPr bwMode="auto">
              <a:xfrm>
                <a:off x="10796653" y="4138531"/>
                <a:ext cx="1063938" cy="48574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Oppty</a:t>
                </a:r>
              </a:p>
            </p:txBody>
          </p:sp>
        </p:grpSp>
        <p:sp>
          <p:nvSpPr>
            <p:cNvPr id="568" name="TextBox 567"/>
            <p:cNvSpPr txBox="1"/>
            <p:nvPr/>
          </p:nvSpPr>
          <p:spPr>
            <a:xfrm>
              <a:off x="9566277" y="3573629"/>
              <a:ext cx="1884195" cy="39748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73A44E">
                      <a:lumMod val="50000"/>
                    </a:srgbClr>
                  </a:solidFill>
                  <a:effectLst/>
                  <a:uLnTx/>
                  <a:uFillTx/>
                </a:rPr>
                <a:t>LOB 2</a:t>
              </a:r>
            </a:p>
          </p:txBody>
        </p:sp>
      </p:grpSp>
      <p:grpSp>
        <p:nvGrpSpPr>
          <p:cNvPr id="574" name="Group 573"/>
          <p:cNvGrpSpPr/>
          <p:nvPr/>
        </p:nvGrpSpPr>
        <p:grpSpPr>
          <a:xfrm>
            <a:off x="3363865" y="3691972"/>
            <a:ext cx="2522679" cy="1160782"/>
            <a:chOff x="9566277" y="3555060"/>
            <a:chExt cx="1884196" cy="1414282"/>
          </a:xfrm>
        </p:grpSpPr>
        <p:grpSp>
          <p:nvGrpSpPr>
            <p:cNvPr id="575" name="Group 574"/>
            <p:cNvGrpSpPr/>
            <p:nvPr/>
          </p:nvGrpSpPr>
          <p:grpSpPr>
            <a:xfrm>
              <a:off x="9566277" y="3587145"/>
              <a:ext cx="1884196" cy="1382197"/>
              <a:chOff x="9566276" y="3587145"/>
              <a:chExt cx="2369895" cy="1832027"/>
            </a:xfrm>
          </p:grpSpPr>
          <p:sp>
            <p:nvSpPr>
              <p:cNvPr id="577" name="Can 576"/>
              <p:cNvSpPr/>
              <p:nvPr/>
            </p:nvSpPr>
            <p:spPr bwMode="auto">
              <a:xfrm>
                <a:off x="9566276" y="3587145"/>
                <a:ext cx="2369895" cy="1832027"/>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78" name="Rounded Rectangle 577"/>
              <p:cNvSpPr/>
              <p:nvPr/>
            </p:nvSpPr>
            <p:spPr bwMode="auto">
              <a:xfrm>
                <a:off x="9627723" y="4093360"/>
                <a:ext cx="1072002" cy="549906"/>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Expense</a:t>
                </a:r>
              </a:p>
            </p:txBody>
          </p:sp>
          <p:sp>
            <p:nvSpPr>
              <p:cNvPr id="579" name="Rounded Rectangle 578"/>
              <p:cNvSpPr/>
              <p:nvPr/>
            </p:nvSpPr>
            <p:spPr bwMode="auto">
              <a:xfrm>
                <a:off x="10817440" y="4476432"/>
                <a:ext cx="1063938" cy="444777"/>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fontScale="85000" lnSpcReduction="20000"/>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Product</a:t>
                </a:r>
              </a:p>
            </p:txBody>
          </p:sp>
          <p:sp>
            <p:nvSpPr>
              <p:cNvPr id="580" name="Rounded Rectangle 579"/>
              <p:cNvSpPr/>
              <p:nvPr/>
            </p:nvSpPr>
            <p:spPr bwMode="auto">
              <a:xfrm>
                <a:off x="9635787" y="4772267"/>
                <a:ext cx="1063938" cy="452927"/>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rmAutofit fontScale="92500" lnSpcReduction="20000"/>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Revenue</a:t>
                </a:r>
              </a:p>
            </p:txBody>
          </p:sp>
        </p:grpSp>
        <p:sp>
          <p:nvSpPr>
            <p:cNvPr id="576" name="TextBox 575"/>
            <p:cNvSpPr txBox="1"/>
            <p:nvPr/>
          </p:nvSpPr>
          <p:spPr>
            <a:xfrm>
              <a:off x="9580021" y="3555060"/>
              <a:ext cx="1870452" cy="44998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73A44E">
                      <a:lumMod val="50000"/>
                    </a:srgbClr>
                  </a:solidFill>
                  <a:effectLst/>
                  <a:uLnTx/>
                  <a:uFillTx/>
                </a:rPr>
                <a:t>LOB 3</a:t>
              </a:r>
            </a:p>
          </p:txBody>
        </p:sp>
      </p:grpSp>
      <p:grpSp>
        <p:nvGrpSpPr>
          <p:cNvPr id="581" name="Group 580"/>
          <p:cNvGrpSpPr/>
          <p:nvPr/>
        </p:nvGrpSpPr>
        <p:grpSpPr>
          <a:xfrm>
            <a:off x="4052219" y="4641682"/>
            <a:ext cx="2571162" cy="1110769"/>
            <a:chOff x="9566277" y="3516933"/>
            <a:chExt cx="1884196" cy="1452409"/>
          </a:xfrm>
        </p:grpSpPr>
        <p:grpSp>
          <p:nvGrpSpPr>
            <p:cNvPr id="582" name="Group 581"/>
            <p:cNvGrpSpPr/>
            <p:nvPr/>
          </p:nvGrpSpPr>
          <p:grpSpPr>
            <a:xfrm>
              <a:off x="9566277" y="3587145"/>
              <a:ext cx="1884196" cy="1382197"/>
              <a:chOff x="9566276" y="3587145"/>
              <a:chExt cx="2369895" cy="1832027"/>
            </a:xfrm>
          </p:grpSpPr>
          <p:sp>
            <p:nvSpPr>
              <p:cNvPr id="584" name="Can 583"/>
              <p:cNvSpPr/>
              <p:nvPr/>
            </p:nvSpPr>
            <p:spPr bwMode="auto">
              <a:xfrm>
                <a:off x="9566276" y="3587145"/>
                <a:ext cx="2369895" cy="1832027"/>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585" name="Rounded Rectangle 584"/>
              <p:cNvSpPr/>
              <p:nvPr/>
            </p:nvSpPr>
            <p:spPr bwMode="auto">
              <a:xfrm>
                <a:off x="9644889" y="4073233"/>
                <a:ext cx="1063938" cy="59015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Incident</a:t>
                </a:r>
              </a:p>
            </p:txBody>
          </p:sp>
          <p:sp>
            <p:nvSpPr>
              <p:cNvPr id="586" name="Rounded Rectangle 585"/>
              <p:cNvSpPr/>
              <p:nvPr/>
            </p:nvSpPr>
            <p:spPr bwMode="auto">
              <a:xfrm>
                <a:off x="10796654" y="4386778"/>
                <a:ext cx="1063939" cy="59015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Product</a:t>
                </a:r>
              </a:p>
            </p:txBody>
          </p:sp>
          <p:sp>
            <p:nvSpPr>
              <p:cNvPr id="587" name="Rounded Rectangle 586"/>
              <p:cNvSpPr/>
              <p:nvPr/>
            </p:nvSpPr>
            <p:spPr bwMode="auto">
              <a:xfrm>
                <a:off x="9652953" y="4713491"/>
                <a:ext cx="1063938" cy="511703"/>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rmAutofit lnSpcReduction="10000"/>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rPr>
                  <a:t>Organization</a:t>
                </a:r>
              </a:p>
            </p:txBody>
          </p:sp>
        </p:grpSp>
        <p:sp>
          <p:nvSpPr>
            <p:cNvPr id="583" name="TextBox 582"/>
            <p:cNvSpPr txBox="1"/>
            <p:nvPr/>
          </p:nvSpPr>
          <p:spPr>
            <a:xfrm>
              <a:off x="9713466" y="3516933"/>
              <a:ext cx="1589817" cy="48292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73A44E">
                      <a:lumMod val="50000"/>
                    </a:srgbClr>
                  </a:solidFill>
                  <a:effectLst/>
                  <a:uLnTx/>
                  <a:uFillTx/>
                </a:rPr>
                <a:t>LOB 4</a:t>
              </a:r>
            </a:p>
          </p:txBody>
        </p:sp>
      </p:grpSp>
      <p:sp>
        <p:nvSpPr>
          <p:cNvPr id="588" name="Right Arrow 587"/>
          <p:cNvSpPr/>
          <p:nvPr/>
        </p:nvSpPr>
        <p:spPr bwMode="auto">
          <a:xfrm>
            <a:off x="5886544" y="2116384"/>
            <a:ext cx="1579335"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589" name="Right Arrow 588"/>
          <p:cNvSpPr/>
          <p:nvPr/>
        </p:nvSpPr>
        <p:spPr bwMode="auto">
          <a:xfrm>
            <a:off x="5886543" y="3993371"/>
            <a:ext cx="1560112"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590" name="Right Arrow 589"/>
          <p:cNvSpPr/>
          <p:nvPr/>
        </p:nvSpPr>
        <p:spPr bwMode="auto">
          <a:xfrm>
            <a:off x="6588215" y="4959469"/>
            <a:ext cx="863488"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591" name="Right Arrow 590"/>
          <p:cNvSpPr/>
          <p:nvPr/>
        </p:nvSpPr>
        <p:spPr bwMode="auto">
          <a:xfrm>
            <a:off x="6686882" y="3029019"/>
            <a:ext cx="764823"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382347479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pPr lvl="0"/>
            <a:r>
              <a:rPr lang="en-US" dirty="0" smtClean="0"/>
              <a:t>Still there were….</a:t>
            </a:r>
            <a:endParaRPr lang="en-US" noProof="0" dirty="0"/>
          </a:p>
        </p:txBody>
      </p:sp>
      <p:sp>
        <p:nvSpPr>
          <p:cNvPr id="11265" name="Line 1"/>
          <p:cNvSpPr>
            <a:spLocks noChangeShapeType="1"/>
          </p:cNvSpPr>
          <p:nvPr/>
        </p:nvSpPr>
        <p:spPr bwMode="auto">
          <a:xfrm>
            <a:off x="0" y="6442710"/>
            <a:ext cx="12188825" cy="0"/>
          </a:xfrm>
          <a:prstGeom prst="line">
            <a:avLst/>
          </a:prstGeom>
          <a:noFill/>
          <a:ln w="34925" cap="flat">
            <a:solidFill>
              <a:srgbClr val="8CC63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5" name="MSj03886330000[1].wav">
            <a:hlinkClick r:id="" action="ppaction://media"/>
          </p:cNvPr>
          <p:cNvPicPr>
            <a:picLocks noRot="1" noChangeAspect="1"/>
          </p:cNvPicPr>
          <p:nvPr>
            <a:wavAudioFile r:embed="rId1" name="MSj03886330000[1].wav"/>
          </p:nvPr>
        </p:nvPicPr>
        <p:blipFill>
          <a:blip r:embed="rId5"/>
          <a:stretch>
            <a:fillRect/>
          </a:stretch>
        </p:blipFill>
        <p:spPr>
          <a:xfrm>
            <a:off x="7151918" y="5404757"/>
            <a:ext cx="565910" cy="424543"/>
          </a:xfrm>
          <a:prstGeom prst="rect">
            <a:avLst/>
          </a:prstGeom>
        </p:spPr>
      </p:pic>
      <p:sp>
        <p:nvSpPr>
          <p:cNvPr id="7" name="Slide Number Placeholder 3"/>
          <p:cNvSpPr txBox="1">
            <a:spLocks/>
          </p:cNvSpPr>
          <p:nvPr/>
        </p:nvSpPr>
        <p:spPr bwMode="auto">
          <a:xfrm>
            <a:off x="11376238" y="6400800"/>
            <a:ext cx="609441"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4855" tIns="27427" rIns="54855" bIns="27427" numCol="1" anchor="b" anchorCtr="0" compatLnSpc="1">
            <a:prstTxWarp prst="textNoShape">
              <a:avLst/>
            </a:prstTxWarp>
          </a:bodyPr>
          <a:lstStyle>
            <a:defPPr>
              <a:defRPr lang="en-US"/>
            </a:defPPr>
            <a:lvl1pPr algn="l" rtl="0" fontAlgn="base">
              <a:spcBef>
                <a:spcPct val="0"/>
              </a:spcBef>
              <a:spcAft>
                <a:spcPct val="0"/>
              </a:spcAft>
              <a:defRPr sz="2200" kern="1200">
                <a:solidFill>
                  <a:schemeClr val="tx1"/>
                </a:solidFill>
                <a:latin typeface="+mn-lt"/>
                <a:ea typeface="ＭＳ Ｐゴシック" charset="0"/>
                <a:cs typeface="Calibri" charset="0"/>
                <a:sym typeface="Calibri" charset="0"/>
              </a:defRPr>
            </a:lvl1pPr>
            <a:lvl2pPr marL="457200" algn="l" rtl="0" fontAlgn="base">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2pPr>
            <a:lvl3pPr marL="914400" algn="l" rtl="0" fontAlgn="base">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3pPr>
            <a:lvl4pPr marL="1371600" algn="l" rtl="0" fontAlgn="base">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4pPr>
            <a:lvl5pPr marL="1828800" algn="l" rtl="0" fontAlgn="base">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5pPr>
            <a:lvl6pPr marL="2286000" algn="l" defTabSz="457200" rtl="0" eaLnBrk="1" fontAlgn="base" latinLnBrk="0" hangingPunct="1">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6pPr>
            <a:lvl7pPr marL="2743200" algn="l" defTabSz="457200" rtl="0" eaLnBrk="1" fontAlgn="base" latinLnBrk="0" hangingPunct="1">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7pPr>
            <a:lvl8pPr marL="3200400" algn="l" defTabSz="457200" rtl="0" eaLnBrk="1" fontAlgn="base" latinLnBrk="0" hangingPunct="1">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8pPr>
            <a:lvl9pPr marL="3657600" algn="l" defTabSz="457200" rtl="0" eaLnBrk="1" fontAlgn="base" latinLnBrk="0" hangingPunct="1">
              <a:spcBef>
                <a:spcPct val="0"/>
              </a:spcBef>
              <a:spcAft>
                <a:spcPct val="0"/>
              </a:spcAft>
              <a:defRPr sz="1200" kern="1200">
                <a:solidFill>
                  <a:schemeClr val="tx1"/>
                </a:solidFill>
                <a:latin typeface="Gill Sans" charset="0"/>
                <a:ea typeface="ＭＳ Ｐゴシック" charset="0"/>
                <a:cs typeface="ヒラギノ角ゴ ProN W3" charset="0"/>
                <a:sym typeface="Gill Sans" charset="0"/>
              </a:defRPr>
            </a:lvl9pPr>
          </a:lstStyle>
          <a:p>
            <a:fld id="{99054DE9-B636-4394-A7D2-D274F4AC2DC1}" type="slidenum">
              <a:rPr lang="en-US" smtClean="0">
                <a:solidFill>
                  <a:srgbClr val="FFFFFF"/>
                </a:solidFill>
              </a:rPr>
              <a:pPr/>
              <a:t>24</a:t>
            </a:fld>
            <a:endParaRPr lang="en-US">
              <a:solidFill>
                <a:srgbClr val="FFFFFF"/>
              </a:solidFill>
            </a:endParaRPr>
          </a:p>
        </p:txBody>
      </p:sp>
      <p:sp>
        <p:nvSpPr>
          <p:cNvPr id="8" name="Rectangle 7"/>
          <p:cNvSpPr/>
          <p:nvPr/>
        </p:nvSpPr>
        <p:spPr>
          <a:xfrm>
            <a:off x="421103" y="1364777"/>
            <a:ext cx="9766199" cy="3108537"/>
          </a:xfrm>
          <a:prstGeom prst="rect">
            <a:avLst/>
          </a:prstGeom>
        </p:spPr>
        <p:txBody>
          <a:bodyPr wrap="square" lIns="91431" tIns="45717" rIns="91431" bIns="45717">
            <a:spAutoFit/>
          </a:bodyPr>
          <a:lstStyle/>
          <a:p>
            <a:pPr marL="800035" lvl="1" indent="-342873" defTabSz="914291">
              <a:buFont typeface="Arial" pitchFamily="34" charset="0"/>
              <a:buChar char="•"/>
            </a:pPr>
            <a:r>
              <a:rPr lang="en-US" sz="2800" i="1" kern="0" dirty="0" smtClean="0">
                <a:solidFill>
                  <a:srgbClr val="FFFFFF"/>
                </a:solidFill>
                <a:latin typeface="Calibri" pitchFamily="34" charset="0"/>
                <a:cs typeface="Calibri" pitchFamily="34" charset="0"/>
              </a:rPr>
              <a:t>Escalations</a:t>
            </a:r>
            <a:endParaRPr lang="en-US" sz="2800" i="1" kern="0" dirty="0">
              <a:solidFill>
                <a:srgbClr val="FFFFFF"/>
              </a:solidFill>
              <a:latin typeface="Calibri" pitchFamily="34" charset="0"/>
              <a:cs typeface="Calibri" pitchFamily="34" charset="0"/>
            </a:endParaRPr>
          </a:p>
          <a:p>
            <a:pPr marL="800035" lvl="1" indent="-342873" defTabSz="914291">
              <a:buFont typeface="Arial" pitchFamily="34" charset="0"/>
              <a:buChar char="•"/>
            </a:pPr>
            <a:r>
              <a:rPr lang="en-US" sz="2800" i="1" kern="0" dirty="0" smtClean="0">
                <a:solidFill>
                  <a:srgbClr val="FFFFFF"/>
                </a:solidFill>
                <a:latin typeface="Calibri" pitchFamily="34" charset="0"/>
                <a:cs typeface="Calibri" pitchFamily="34" charset="0"/>
              </a:rPr>
              <a:t>Slow delivery</a:t>
            </a:r>
          </a:p>
          <a:p>
            <a:pPr marL="800035" lvl="1" indent="-342873" defTabSz="914291">
              <a:buFont typeface="Arial" pitchFamily="34" charset="0"/>
              <a:buChar char="•"/>
            </a:pPr>
            <a:r>
              <a:rPr lang="en-US" sz="2800" i="1" kern="0" dirty="0" smtClean="0">
                <a:solidFill>
                  <a:srgbClr val="FFFFFF"/>
                </a:solidFill>
                <a:latin typeface="Calibri" pitchFamily="34" charset="0"/>
                <a:cs typeface="Calibri" pitchFamily="34" charset="0"/>
              </a:rPr>
              <a:t>Lack of self-service BI</a:t>
            </a:r>
          </a:p>
          <a:p>
            <a:pPr marL="800035" lvl="1" indent="-342873" defTabSz="914291">
              <a:buFont typeface="Arial" pitchFamily="34" charset="0"/>
              <a:buChar char="•"/>
            </a:pPr>
            <a:r>
              <a:rPr lang="en-US" sz="2800" i="1" kern="0" dirty="0" smtClean="0">
                <a:solidFill>
                  <a:srgbClr val="FFFFFF"/>
                </a:solidFill>
                <a:latin typeface="Calibri" pitchFamily="34" charset="0"/>
                <a:cs typeface="Calibri" pitchFamily="34" charset="0"/>
              </a:rPr>
              <a:t>Redundant data</a:t>
            </a:r>
          </a:p>
          <a:p>
            <a:pPr marL="800035" lvl="1" indent="-342873" defTabSz="914291">
              <a:buFont typeface="Arial" pitchFamily="34" charset="0"/>
              <a:buChar char="•"/>
            </a:pPr>
            <a:r>
              <a:rPr lang="en-US" sz="2800" i="1" kern="0" dirty="0">
                <a:solidFill>
                  <a:srgbClr val="FFFFFF"/>
                </a:solidFill>
                <a:latin typeface="Calibri" pitchFamily="34" charset="0"/>
                <a:cs typeface="Calibri" pitchFamily="34" charset="0"/>
              </a:rPr>
              <a:t>Random Data Quality</a:t>
            </a:r>
          </a:p>
          <a:p>
            <a:pPr marL="800035" lvl="1" indent="-342873" defTabSz="914291">
              <a:buFont typeface="Arial" pitchFamily="34" charset="0"/>
              <a:buChar char="•"/>
            </a:pPr>
            <a:r>
              <a:rPr lang="en-US" sz="2800" i="1" kern="0" dirty="0">
                <a:solidFill>
                  <a:srgbClr val="FFFFFF"/>
                </a:solidFill>
                <a:latin typeface="Calibri" pitchFamily="34" charset="0"/>
                <a:cs typeface="Calibri" pitchFamily="34" charset="0"/>
              </a:rPr>
              <a:t>Rigid Reporting Tools &amp; Datasets</a:t>
            </a:r>
          </a:p>
          <a:p>
            <a:pPr marL="1714398" lvl="3" indent="-342873" defTabSz="914291">
              <a:buFont typeface="Arial" pitchFamily="34" charset="0"/>
              <a:buChar char="•"/>
            </a:pPr>
            <a:endParaRPr lang="en-US" sz="2800" i="1" kern="0" dirty="0">
              <a:solidFill>
                <a:srgbClr val="FFFFFF"/>
              </a:solidFill>
              <a:latin typeface="Calibri" pitchFamily="34" charset="0"/>
              <a:cs typeface="Calibri" pitchFamily="34" charset="0"/>
            </a:endParaRPr>
          </a:p>
        </p:txBody>
      </p:sp>
      <p:pic>
        <p:nvPicPr>
          <p:cNvPr id="9" name="MSj00748270000[1].wav">
            <a:hlinkClick r:id="" action="ppaction://media"/>
          </p:cNvPr>
          <p:cNvPicPr>
            <a:picLocks noRot="1" noChangeAspect="1"/>
          </p:cNvPicPr>
          <p:nvPr>
            <a:wavAudioFile r:embed="rId2" name="MSj00748270000[1].wav"/>
          </p:nvPr>
        </p:nvPicPr>
        <p:blipFill>
          <a:blip r:embed="rId6" cstate="email"/>
          <a:stretch>
            <a:fillRect/>
          </a:stretch>
        </p:blipFill>
        <p:spPr bwMode="auto">
          <a:xfrm>
            <a:off x="11478294" y="6317397"/>
            <a:ext cx="406294" cy="304800"/>
          </a:xfrm>
          <a:prstGeom prst="rect">
            <a:avLst/>
          </a:prstGeom>
          <a:noFill/>
          <a:ln w="9525">
            <a:noFill/>
            <a:miter lim="800000"/>
            <a:headEnd/>
            <a:tailEnd/>
          </a:ln>
        </p:spPr>
      </p:pic>
      <p:pic>
        <p:nvPicPr>
          <p:cNvPr id="11" name="Picture 2" descr="C:\Users\v-rajva\AppData\Local\Microsoft\Windows\Temporary Internet Files\Content.IE5\7PHJYWY1\MC90029089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4512" y="154002"/>
            <a:ext cx="2912597" cy="12107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2464" y="2379794"/>
            <a:ext cx="5564096" cy="425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2309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vol="80000" showWhenStopped="0">
                <p:cTn id="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loud 356"/>
          <p:cNvSpPr/>
          <p:nvPr/>
        </p:nvSpPr>
        <p:spPr bwMode="auto">
          <a:xfrm>
            <a:off x="10587851" y="4496288"/>
            <a:ext cx="1600974" cy="1137957"/>
          </a:xfrm>
          <a:prstGeom prst="cloud">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76" name="Rounded Rectangle 175"/>
          <p:cNvSpPr/>
          <p:nvPr/>
        </p:nvSpPr>
        <p:spPr bwMode="auto">
          <a:xfrm>
            <a:off x="7116205" y="3810186"/>
            <a:ext cx="3343508" cy="2703325"/>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177" name="Rounded Rectangle 176"/>
          <p:cNvSpPr/>
          <p:nvPr/>
        </p:nvSpPr>
        <p:spPr bwMode="auto">
          <a:xfrm>
            <a:off x="7184831" y="1003677"/>
            <a:ext cx="3374097" cy="2461584"/>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350" name="Cloud 349"/>
          <p:cNvSpPr/>
          <p:nvPr/>
        </p:nvSpPr>
        <p:spPr bwMode="auto">
          <a:xfrm>
            <a:off x="7532419" y="2331108"/>
            <a:ext cx="2398871" cy="1235407"/>
          </a:xfrm>
          <a:prstGeom prst="cloud">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80" name="Rounded Rectangle 179"/>
          <p:cNvSpPr/>
          <p:nvPr/>
        </p:nvSpPr>
        <p:spPr bwMode="auto">
          <a:xfrm>
            <a:off x="443345" y="997387"/>
            <a:ext cx="2079111" cy="4935101"/>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2" name="Cloud 1"/>
          <p:cNvSpPr/>
          <p:nvPr/>
        </p:nvSpPr>
        <p:spPr bwMode="auto">
          <a:xfrm>
            <a:off x="746760" y="4528637"/>
            <a:ext cx="1775700" cy="1137957"/>
          </a:xfrm>
          <a:prstGeom prst="cloud">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78" name="Rounded Rectangle 177"/>
          <p:cNvSpPr/>
          <p:nvPr/>
        </p:nvSpPr>
        <p:spPr bwMode="auto">
          <a:xfrm>
            <a:off x="2904872" y="999028"/>
            <a:ext cx="3501351" cy="4437531"/>
          </a:xfrm>
          <a:prstGeom prst="roundRect">
            <a:avLst>
              <a:gd name="adj" fmla="val 10988"/>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sp>
        <p:nvSpPr>
          <p:cNvPr id="179" name="Title 1"/>
          <p:cNvSpPr>
            <a:spLocks noGrp="1"/>
          </p:cNvSpPr>
          <p:nvPr>
            <p:ph type="title"/>
          </p:nvPr>
        </p:nvSpPr>
        <p:spPr/>
        <p:txBody>
          <a:bodyPr/>
          <a:lstStyle/>
          <a:p>
            <a:pPr lvl="0"/>
            <a:r>
              <a:rPr lang="en-US" noProof="0" smtClean="0"/>
              <a:t>Evolving state </a:t>
            </a:r>
            <a:endParaRPr lang="en-US" noProof="0" dirty="0"/>
          </a:p>
        </p:txBody>
      </p:sp>
      <p:sp>
        <p:nvSpPr>
          <p:cNvPr id="181" name="Can 180"/>
          <p:cNvSpPr/>
          <p:nvPr/>
        </p:nvSpPr>
        <p:spPr bwMode="auto">
          <a:xfrm>
            <a:off x="1648408" y="1922588"/>
            <a:ext cx="513688" cy="361149"/>
          </a:xfrm>
          <a:prstGeom prst="can">
            <a:avLst/>
          </a:prstGeom>
          <a:solidFill>
            <a:srgbClr val="73A44E"/>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82" name="Can 181"/>
          <p:cNvSpPr/>
          <p:nvPr/>
        </p:nvSpPr>
        <p:spPr bwMode="auto">
          <a:xfrm>
            <a:off x="1364794" y="2060915"/>
            <a:ext cx="509851" cy="361149"/>
          </a:xfrm>
          <a:prstGeom prst="can">
            <a:avLst/>
          </a:prstGeom>
          <a:solidFill>
            <a:srgbClr val="D4A42C"/>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83" name="Can 182"/>
          <p:cNvSpPr/>
          <p:nvPr/>
        </p:nvSpPr>
        <p:spPr bwMode="auto">
          <a:xfrm>
            <a:off x="1633890" y="2283221"/>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84" name="Can 183"/>
          <p:cNvSpPr/>
          <p:nvPr/>
        </p:nvSpPr>
        <p:spPr bwMode="auto">
          <a:xfrm>
            <a:off x="1338823" y="2463795"/>
            <a:ext cx="509851" cy="361149"/>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85" name="Can 184"/>
          <p:cNvSpPr/>
          <p:nvPr/>
        </p:nvSpPr>
        <p:spPr bwMode="auto">
          <a:xfrm>
            <a:off x="1619706" y="2644370"/>
            <a:ext cx="509851" cy="361149"/>
          </a:xfrm>
          <a:prstGeom prst="can">
            <a:avLst/>
          </a:prstGeom>
          <a:solidFill>
            <a:srgbClr val="ABDA36">
              <a:lumMod val="50000"/>
              <a:lumOff val="5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86" name="TextBox 185"/>
          <p:cNvSpPr txBox="1"/>
          <p:nvPr/>
        </p:nvSpPr>
        <p:spPr>
          <a:xfrm>
            <a:off x="7184831" y="1051847"/>
            <a:ext cx="3374097" cy="437043"/>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3A44E">
                    <a:lumMod val="75000"/>
                  </a:srgbClr>
                </a:solidFill>
                <a:effectLst/>
                <a:uLnTx/>
                <a:uFillTx/>
              </a:rPr>
              <a:t>Managed Business Data:</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73A44E">
                    <a:lumMod val="75000"/>
                  </a:srgbClr>
                </a:solidFill>
                <a:effectLst/>
                <a:uLnTx/>
                <a:uFillTx/>
              </a:rPr>
              <a:t>Marts, Cubes, Reports</a:t>
            </a:r>
          </a:p>
        </p:txBody>
      </p:sp>
      <p:sp>
        <p:nvSpPr>
          <p:cNvPr id="187" name="TextBox 186"/>
          <p:cNvSpPr txBox="1"/>
          <p:nvPr/>
        </p:nvSpPr>
        <p:spPr>
          <a:xfrm>
            <a:off x="3054660" y="1008186"/>
            <a:ext cx="3159037" cy="486287"/>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73A44E">
                    <a:lumMod val="75000"/>
                  </a:srgbClr>
                </a:solidFill>
                <a:effectLst/>
                <a:uLnTx/>
                <a:uFillTx/>
              </a:rPr>
              <a:t>Enterprise </a:t>
            </a:r>
            <a:br>
              <a:rPr kumimoji="0" lang="en-US" sz="1600" b="1" i="0" u="none" strike="noStrike" kern="0" cap="none" spc="0" normalizeH="0" baseline="0" noProof="0" dirty="0" smtClean="0">
                <a:ln>
                  <a:noFill/>
                </a:ln>
                <a:solidFill>
                  <a:srgbClr val="73A44E">
                    <a:lumMod val="75000"/>
                  </a:srgbClr>
                </a:solidFill>
                <a:effectLst/>
                <a:uLnTx/>
                <a:uFillTx/>
              </a:rPr>
            </a:br>
            <a:r>
              <a:rPr kumimoji="0" lang="en-US" sz="1600" b="1" i="0" u="none" strike="noStrike" kern="0" cap="none" spc="0" normalizeH="0" baseline="0" noProof="0" dirty="0" smtClean="0">
                <a:ln>
                  <a:noFill/>
                </a:ln>
                <a:solidFill>
                  <a:srgbClr val="73A44E">
                    <a:lumMod val="75000"/>
                  </a:srgbClr>
                </a:solidFill>
                <a:effectLst/>
                <a:uLnTx/>
                <a:uFillTx/>
              </a:rPr>
              <a:t>Master Data</a:t>
            </a:r>
          </a:p>
        </p:txBody>
      </p:sp>
      <p:sp>
        <p:nvSpPr>
          <p:cNvPr id="188" name="Right Arrow 187"/>
          <p:cNvSpPr/>
          <p:nvPr/>
        </p:nvSpPr>
        <p:spPr bwMode="auto">
          <a:xfrm>
            <a:off x="2207679" y="2327733"/>
            <a:ext cx="764823"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189" name="Right Arrow 188"/>
          <p:cNvSpPr/>
          <p:nvPr/>
        </p:nvSpPr>
        <p:spPr bwMode="auto">
          <a:xfrm>
            <a:off x="6213695" y="2174065"/>
            <a:ext cx="1495293" cy="397786"/>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Enriched</a:t>
            </a:r>
          </a:p>
        </p:txBody>
      </p:sp>
      <p:grpSp>
        <p:nvGrpSpPr>
          <p:cNvPr id="190" name="Group 189"/>
          <p:cNvGrpSpPr/>
          <p:nvPr/>
        </p:nvGrpSpPr>
        <p:grpSpPr>
          <a:xfrm>
            <a:off x="3054660" y="1488890"/>
            <a:ext cx="3159037" cy="2412220"/>
            <a:chOff x="2942057" y="1226455"/>
            <a:chExt cx="1909502" cy="2449472"/>
          </a:xfrm>
        </p:grpSpPr>
        <p:sp>
          <p:nvSpPr>
            <p:cNvPr id="191" name="Can 190"/>
            <p:cNvSpPr/>
            <p:nvPr/>
          </p:nvSpPr>
          <p:spPr bwMode="auto">
            <a:xfrm>
              <a:off x="2942057" y="1226455"/>
              <a:ext cx="1909502" cy="2449472"/>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192" name="Rounded Rectangle 191"/>
            <p:cNvSpPr/>
            <p:nvPr/>
          </p:nvSpPr>
          <p:spPr bwMode="auto">
            <a:xfrm>
              <a:off x="3033061" y="1967314"/>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Revenue</a:t>
              </a:r>
            </a:p>
          </p:txBody>
        </p:sp>
        <p:sp>
          <p:nvSpPr>
            <p:cNvPr id="193" name="Rounded Rectangle 192"/>
            <p:cNvSpPr/>
            <p:nvPr/>
          </p:nvSpPr>
          <p:spPr bwMode="auto">
            <a:xfrm>
              <a:off x="3933413" y="1967314"/>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Sales</a:t>
              </a:r>
            </a:p>
          </p:txBody>
        </p:sp>
        <p:sp>
          <p:nvSpPr>
            <p:cNvPr id="194" name="Rounded Rectangle 193"/>
            <p:cNvSpPr/>
            <p:nvPr/>
          </p:nvSpPr>
          <p:spPr bwMode="auto">
            <a:xfrm>
              <a:off x="3933413" y="2491081"/>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Product</a:t>
              </a:r>
            </a:p>
          </p:txBody>
        </p:sp>
        <p:sp>
          <p:nvSpPr>
            <p:cNvPr id="197" name="Rounded Rectangle 196"/>
            <p:cNvSpPr/>
            <p:nvPr/>
          </p:nvSpPr>
          <p:spPr bwMode="auto">
            <a:xfrm>
              <a:off x="3039558" y="2484572"/>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Organization</a:t>
              </a:r>
            </a:p>
          </p:txBody>
        </p:sp>
        <p:sp>
          <p:nvSpPr>
            <p:cNvPr id="198" name="Rounded Rectangle 197"/>
            <p:cNvSpPr/>
            <p:nvPr/>
          </p:nvSpPr>
          <p:spPr bwMode="auto">
            <a:xfrm>
              <a:off x="3039558" y="2979724"/>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914400" fontAlgn="base">
                <a:spcBef>
                  <a:spcPct val="0"/>
                </a:spcBef>
                <a:spcAft>
                  <a:spcPct val="0"/>
                </a:spcAft>
              </a:pPr>
              <a:r>
                <a:rPr lang="en-US" sz="1400" kern="0" dirty="0">
                  <a:solidFill>
                    <a:srgbClr val="FFFFFF"/>
                  </a:solidFill>
                </a:rPr>
                <a:t>Marketing</a:t>
              </a:r>
            </a:p>
          </p:txBody>
        </p:sp>
        <p:sp>
          <p:nvSpPr>
            <p:cNvPr id="199" name="Rounded Rectangle 198"/>
            <p:cNvSpPr/>
            <p:nvPr/>
          </p:nvSpPr>
          <p:spPr bwMode="auto">
            <a:xfrm>
              <a:off x="3933413" y="2962291"/>
              <a:ext cx="857250" cy="345778"/>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Support</a:t>
              </a:r>
            </a:p>
          </p:txBody>
        </p:sp>
      </p:grpSp>
      <p:sp>
        <p:nvSpPr>
          <p:cNvPr id="200" name="TextBox 199"/>
          <p:cNvSpPr txBox="1"/>
          <p:nvPr/>
        </p:nvSpPr>
        <p:spPr>
          <a:xfrm>
            <a:off x="7891744" y="3810183"/>
            <a:ext cx="2363608" cy="486287"/>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73A44E">
                    <a:lumMod val="75000"/>
                  </a:srgbClr>
                </a:solidFill>
                <a:effectLst/>
                <a:uLnTx/>
                <a:uFillTx/>
              </a:rPr>
              <a:t>Self Service Dynamic Visualization</a:t>
            </a:r>
          </a:p>
        </p:txBody>
      </p:sp>
      <p:sp>
        <p:nvSpPr>
          <p:cNvPr id="201" name="Right Arrow 200"/>
          <p:cNvSpPr/>
          <p:nvPr/>
        </p:nvSpPr>
        <p:spPr bwMode="auto">
          <a:xfrm>
            <a:off x="2140049" y="3243265"/>
            <a:ext cx="764823"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202" name="Right Arrow 201"/>
          <p:cNvSpPr/>
          <p:nvPr/>
        </p:nvSpPr>
        <p:spPr bwMode="auto">
          <a:xfrm>
            <a:off x="2218567" y="4232455"/>
            <a:ext cx="764823"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203" name="Right Arrow 202"/>
          <p:cNvSpPr/>
          <p:nvPr/>
        </p:nvSpPr>
        <p:spPr bwMode="auto">
          <a:xfrm>
            <a:off x="10005997" y="2178233"/>
            <a:ext cx="990809"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204" name="Right Arrow 203"/>
          <p:cNvSpPr/>
          <p:nvPr/>
        </p:nvSpPr>
        <p:spPr bwMode="auto">
          <a:xfrm>
            <a:off x="1960049" y="5422297"/>
            <a:ext cx="5356338" cy="413323"/>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rPr>
              <a:t>On Demand Data</a:t>
            </a:r>
          </a:p>
        </p:txBody>
      </p:sp>
      <p:sp>
        <p:nvSpPr>
          <p:cNvPr id="205" name="Left-Right Arrow 204"/>
          <p:cNvSpPr/>
          <p:nvPr/>
        </p:nvSpPr>
        <p:spPr bwMode="auto">
          <a:xfrm>
            <a:off x="9931290" y="4354822"/>
            <a:ext cx="1022995" cy="414606"/>
          </a:xfrm>
          <a:prstGeom prst="leftRightArrow">
            <a:avLst/>
          </a:prstGeom>
          <a:gradFill flip="none" rotWithShape="1">
            <a:gsLst>
              <a:gs pos="0">
                <a:srgbClr val="73A44E">
                  <a:lumMod val="75000"/>
                </a:srgbClr>
              </a:gs>
              <a:gs pos="50000">
                <a:srgbClr val="73A44E">
                  <a:lumMod val="60000"/>
                  <a:lumOff val="40000"/>
                </a:srgbClr>
              </a:gs>
              <a:gs pos="100000">
                <a:srgbClr val="73A44E">
                  <a:lumMod val="7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pSp>
        <p:nvGrpSpPr>
          <p:cNvPr id="206" name="Group 205"/>
          <p:cNvGrpSpPr/>
          <p:nvPr/>
        </p:nvGrpSpPr>
        <p:grpSpPr>
          <a:xfrm>
            <a:off x="7656614" y="1594390"/>
            <a:ext cx="2038730" cy="813637"/>
            <a:chOff x="5873675" y="3276600"/>
            <a:chExt cx="1465626" cy="1079590"/>
          </a:xfrm>
        </p:grpSpPr>
        <p:sp>
          <p:nvSpPr>
            <p:cNvPr id="207" name="Rounded Rectangle 206"/>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208" name="Straight Connector 207"/>
            <p:cNvCxnSpPr>
              <a:endCxn id="214"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09" name="Straight Connector 208"/>
            <p:cNvCxnSpPr>
              <a:endCxn id="215"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10" name="Straight Connector 209"/>
            <p:cNvCxnSpPr>
              <a:endCxn id="216"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211" name="Cube 210"/>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2" name="Cube 211"/>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3" name="Cube 212"/>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4" name="Can 213"/>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5" name="Can 214"/>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6" name="Can 215"/>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7" name="Flowchart: Multidocument 216"/>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8" name="Flowchart: Multidocument 217"/>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19" name="Flowchart: Multidocument 218"/>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220" name="Straight Connector 219"/>
            <p:cNvCxnSpPr>
              <a:stCxn id="216" idx="4"/>
              <a:endCxn id="211"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1" name="Straight Connector 220"/>
            <p:cNvCxnSpPr>
              <a:stCxn id="215" idx="4"/>
              <a:endCxn id="211"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2" name="Straight Connector 221"/>
            <p:cNvCxnSpPr>
              <a:stCxn id="214"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223" name="Straight Connector 222"/>
            <p:cNvCxnSpPr>
              <a:stCxn id="211" idx="5"/>
              <a:endCxn id="218"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4" name="Straight Connector 223"/>
            <p:cNvCxnSpPr>
              <a:stCxn id="211" idx="5"/>
              <a:endCxn id="219"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5" name="Straight Connector 224"/>
            <p:cNvCxnSpPr>
              <a:stCxn id="212" idx="5"/>
              <a:endCxn id="219"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6" name="Straight Connector 225"/>
            <p:cNvCxnSpPr>
              <a:endCxn id="213"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27" name="Straight Connector 226"/>
            <p:cNvCxnSpPr>
              <a:stCxn id="216" idx="4"/>
              <a:endCxn id="212"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grpSp>
        <p:nvGrpSpPr>
          <p:cNvPr id="228" name="Group 227"/>
          <p:cNvGrpSpPr/>
          <p:nvPr/>
        </p:nvGrpSpPr>
        <p:grpSpPr>
          <a:xfrm>
            <a:off x="7624140" y="2491996"/>
            <a:ext cx="2071204" cy="813637"/>
            <a:chOff x="5873675" y="3276600"/>
            <a:chExt cx="1465626" cy="1079590"/>
          </a:xfrm>
        </p:grpSpPr>
        <p:sp>
          <p:nvSpPr>
            <p:cNvPr id="229" name="Rounded Rectangle 228"/>
            <p:cNvSpPr/>
            <p:nvPr/>
          </p:nvSpPr>
          <p:spPr bwMode="auto">
            <a:xfrm rot="5400000">
              <a:off x="6151847" y="3168736"/>
              <a:ext cx="1079590" cy="1295318"/>
            </a:xfrm>
            <a:prstGeom prst="roundRect">
              <a:avLst>
                <a:gd name="adj" fmla="val 5706"/>
              </a:avLst>
            </a:prstGeom>
            <a:gradFill>
              <a:gsLst>
                <a:gs pos="100000">
                  <a:srgbClr val="FFFFFF"/>
                </a:gs>
                <a:gs pos="61000">
                  <a:srgbClr val="FFFFFF"/>
                </a:gs>
                <a:gs pos="83000">
                  <a:srgbClr val="FFFFFF">
                    <a:lumMod val="95000"/>
                  </a:srgbClr>
                </a:gs>
                <a:gs pos="100000">
                  <a:srgbClr val="FFFFFF">
                    <a:lumMod val="85000"/>
                  </a:srgbClr>
                </a:gs>
              </a:gsLst>
              <a:lin ang="5400000" scaled="0"/>
            </a:gradFill>
            <a:ln w="25400" cap="flat" cmpd="sng" algn="ctr">
              <a:noFill/>
              <a:prstDash val="solid"/>
            </a:ln>
            <a:effectLst>
              <a:outerShdw blurRad="317500" dist="88900" dir="5400000" algn="t" rotWithShape="0">
                <a:prstClr val="black">
                  <a:alpha val="15000"/>
                </a:prstClr>
              </a:outerShdw>
            </a:effectLst>
          </p:spPr>
          <p:txBody>
            <a:bodyPr lIns="137160" tIns="91440" rIns="137160" bIns="91440" rtlCol="0" anchor="t"/>
            <a:lstStyle/>
            <a:p>
              <a:pPr marL="0" marR="0" lvl="0" indent="0" defTabSz="913879" eaLnBrk="1" fontAlgn="b" latinLnBrk="0" hangingPunct="1">
                <a:lnSpc>
                  <a:spcPct val="90000"/>
                </a:lnSpc>
                <a:spcBef>
                  <a:spcPct val="0"/>
                </a:spcBef>
                <a:spcAft>
                  <a:spcPts val="300"/>
                </a:spcAft>
                <a:buClrTx/>
                <a:buSzTx/>
                <a:buFontTx/>
                <a:buNone/>
                <a:tabLst/>
                <a:defRPr/>
              </a:pPr>
              <a:endParaRPr kumimoji="0" lang="en-US" sz="1400" b="1" i="0" u="none" strike="noStrike" kern="0" cap="none" spc="0" normalizeH="0" baseline="0" noProof="0" dirty="0" smtClean="0">
                <a:ln>
                  <a:noFill/>
                </a:ln>
                <a:solidFill>
                  <a:srgbClr val="000000">
                    <a:lumMod val="65000"/>
                    <a:lumOff val="35000"/>
                  </a:srgbClr>
                </a:solidFill>
                <a:effectLst/>
                <a:uLnTx/>
                <a:uFillTx/>
                <a:latin typeface="Gill Sans MT"/>
                <a:ea typeface="+mn-ea"/>
                <a:cs typeface="+mn-cs"/>
              </a:endParaRPr>
            </a:p>
          </p:txBody>
        </p:sp>
        <p:cxnSp>
          <p:nvCxnSpPr>
            <p:cNvPr id="230" name="Straight Connector 229"/>
            <p:cNvCxnSpPr>
              <a:endCxn id="236" idx="2"/>
            </p:cNvCxnSpPr>
            <p:nvPr/>
          </p:nvCxnSpPr>
          <p:spPr bwMode="auto">
            <a:xfrm flipV="1">
              <a:off x="5873675" y="3640375"/>
              <a:ext cx="345791" cy="2646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31" name="Straight Connector 230"/>
            <p:cNvCxnSpPr>
              <a:endCxn id="237" idx="2"/>
            </p:cNvCxnSpPr>
            <p:nvPr/>
          </p:nvCxnSpPr>
          <p:spPr bwMode="auto">
            <a:xfrm flipV="1">
              <a:off x="5895191" y="3818083"/>
              <a:ext cx="247555" cy="8694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32" name="Straight Connector 231"/>
            <p:cNvCxnSpPr>
              <a:endCxn id="238" idx="2"/>
            </p:cNvCxnSpPr>
            <p:nvPr/>
          </p:nvCxnSpPr>
          <p:spPr bwMode="auto">
            <a:xfrm>
              <a:off x="5873675" y="3926541"/>
              <a:ext cx="422511" cy="29783"/>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sp>
          <p:nvSpPr>
            <p:cNvPr id="233" name="Cube 232"/>
            <p:cNvSpPr/>
            <p:nvPr/>
          </p:nvSpPr>
          <p:spPr bwMode="auto">
            <a:xfrm>
              <a:off x="6635819" y="3666198"/>
              <a:ext cx="190500" cy="175504"/>
            </a:xfrm>
            <a:prstGeom prst="cube">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4" name="Cube 233"/>
            <p:cNvSpPr/>
            <p:nvPr/>
          </p:nvSpPr>
          <p:spPr bwMode="auto">
            <a:xfrm>
              <a:off x="6704751" y="3860385"/>
              <a:ext cx="190500" cy="175504"/>
            </a:xfrm>
            <a:prstGeom prst="cube">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5" name="Cube 234"/>
            <p:cNvSpPr/>
            <p:nvPr/>
          </p:nvSpPr>
          <p:spPr bwMode="auto">
            <a:xfrm>
              <a:off x="6583703" y="4090237"/>
              <a:ext cx="190500" cy="175504"/>
            </a:xfrm>
            <a:prstGeom prst="cube">
              <a:avLst/>
            </a:prstGeom>
            <a:solidFill>
              <a:srgbClr val="73A44E">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6" name="Can 235"/>
            <p:cNvSpPr/>
            <p:nvPr/>
          </p:nvSpPr>
          <p:spPr bwMode="auto">
            <a:xfrm>
              <a:off x="6219466" y="3551521"/>
              <a:ext cx="153440" cy="177708"/>
            </a:xfrm>
            <a:prstGeom prst="can">
              <a:avLst/>
            </a:prstGeom>
            <a:solidFill>
              <a:srgbClr val="73A44E"/>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7" name="Can 236"/>
            <p:cNvSpPr/>
            <p:nvPr/>
          </p:nvSpPr>
          <p:spPr bwMode="auto">
            <a:xfrm>
              <a:off x="6142746" y="3729229"/>
              <a:ext cx="153440" cy="177708"/>
            </a:xfrm>
            <a:prstGeom prst="can">
              <a:avLst/>
            </a:prstGeom>
            <a:solidFill>
              <a:srgbClr val="000000">
                <a:lumMod val="50000"/>
                <a:lumOff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8" name="Can 237"/>
            <p:cNvSpPr/>
            <p:nvPr/>
          </p:nvSpPr>
          <p:spPr bwMode="auto">
            <a:xfrm>
              <a:off x="6296186" y="3867470"/>
              <a:ext cx="153440" cy="177708"/>
            </a:xfrm>
            <a:prstGeom prst="can">
              <a:avLst/>
            </a:prstGeom>
            <a:solidFill>
              <a:srgbClr val="D4A42C"/>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39" name="Flowchart: Multidocument 238"/>
            <p:cNvSpPr/>
            <p:nvPr/>
          </p:nvSpPr>
          <p:spPr bwMode="auto">
            <a:xfrm>
              <a:off x="6865348" y="3387890"/>
              <a:ext cx="152400" cy="318958"/>
            </a:xfrm>
            <a:prstGeom prst="flowChartMultidocument">
              <a:avLst/>
            </a:prstGeom>
            <a:solidFill>
              <a:srgbClr val="8AB9E7"/>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40" name="Flowchart: Multidocument 239"/>
            <p:cNvSpPr/>
            <p:nvPr/>
          </p:nvSpPr>
          <p:spPr bwMode="auto">
            <a:xfrm>
              <a:off x="7090758" y="3563503"/>
              <a:ext cx="152400" cy="318958"/>
            </a:xfrm>
            <a:prstGeom prst="flowChartMultidocument">
              <a:avLst/>
            </a:prstGeom>
            <a:solidFill>
              <a:srgbClr val="8AB9E7">
                <a:lumMod val="7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41" name="Flowchart: Multidocument 240"/>
            <p:cNvSpPr/>
            <p:nvPr/>
          </p:nvSpPr>
          <p:spPr bwMode="auto">
            <a:xfrm>
              <a:off x="7090758" y="3900898"/>
              <a:ext cx="152400" cy="318958"/>
            </a:xfrm>
            <a:prstGeom prst="flowChartMultidocument">
              <a:avLst/>
            </a:prstGeom>
            <a:solidFill>
              <a:srgbClr val="8AB9E7">
                <a:lumMod val="5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cxnSp>
          <p:nvCxnSpPr>
            <p:cNvPr id="242" name="Straight Connector 241"/>
            <p:cNvCxnSpPr>
              <a:stCxn id="238" idx="4"/>
              <a:endCxn id="233" idx="2"/>
            </p:cNvCxnSpPr>
            <p:nvPr/>
          </p:nvCxnSpPr>
          <p:spPr bwMode="auto">
            <a:xfrm flipV="1">
              <a:off x="6449626" y="3775888"/>
              <a:ext cx="186193" cy="180436"/>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3" name="Straight Connector 242"/>
            <p:cNvCxnSpPr>
              <a:stCxn id="237" idx="4"/>
              <a:endCxn id="233" idx="2"/>
            </p:cNvCxnSpPr>
            <p:nvPr/>
          </p:nvCxnSpPr>
          <p:spPr bwMode="auto">
            <a:xfrm flipV="1">
              <a:off x="6296186" y="3775888"/>
              <a:ext cx="339633" cy="4219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4" name="Straight Connector 243"/>
            <p:cNvCxnSpPr>
              <a:stCxn id="236" idx="4"/>
            </p:cNvCxnSpPr>
            <p:nvPr/>
          </p:nvCxnSpPr>
          <p:spPr bwMode="auto">
            <a:xfrm flipV="1">
              <a:off x="6372906" y="3547369"/>
              <a:ext cx="503200" cy="93006"/>
            </a:xfrm>
            <a:prstGeom prst="line">
              <a:avLst/>
            </a:prstGeom>
            <a:solidFill>
              <a:srgbClr val="8AB9E7">
                <a:lumMod val="75000"/>
              </a:srgbClr>
            </a:solidFill>
            <a:ln w="9525" cap="flat" cmpd="sng" algn="ctr">
              <a:solidFill>
                <a:srgbClr val="73A44E">
                  <a:lumMod val="60000"/>
                  <a:lumOff val="40000"/>
                </a:srgbClr>
              </a:solidFill>
              <a:prstDash val="solid"/>
              <a:round/>
              <a:headEnd type="none" w="med" len="med"/>
              <a:tailEnd type="none" w="med" len="med"/>
            </a:ln>
            <a:effectLst/>
          </p:spPr>
        </p:cxnSp>
        <p:cxnSp>
          <p:nvCxnSpPr>
            <p:cNvPr id="245" name="Straight Connector 244"/>
            <p:cNvCxnSpPr>
              <a:stCxn id="233" idx="5"/>
              <a:endCxn id="240" idx="1"/>
            </p:cNvCxnSpPr>
            <p:nvPr/>
          </p:nvCxnSpPr>
          <p:spPr bwMode="auto">
            <a:xfrm flipV="1">
              <a:off x="6826319" y="3722982"/>
              <a:ext cx="264439" cy="9030"/>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6" name="Straight Connector 245"/>
            <p:cNvCxnSpPr>
              <a:stCxn id="233" idx="5"/>
              <a:endCxn id="241" idx="1"/>
            </p:cNvCxnSpPr>
            <p:nvPr/>
          </p:nvCxnSpPr>
          <p:spPr bwMode="auto">
            <a:xfrm>
              <a:off x="6826319" y="3732012"/>
              <a:ext cx="264439" cy="328365"/>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7" name="Straight Connector 246"/>
            <p:cNvCxnSpPr>
              <a:stCxn id="234" idx="5"/>
              <a:endCxn id="241" idx="1"/>
            </p:cNvCxnSpPr>
            <p:nvPr/>
          </p:nvCxnSpPr>
          <p:spPr bwMode="auto">
            <a:xfrm>
              <a:off x="6895251" y="3926199"/>
              <a:ext cx="195507" cy="13417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8" name="Straight Connector 247"/>
            <p:cNvCxnSpPr>
              <a:endCxn id="235" idx="2"/>
            </p:cNvCxnSpPr>
            <p:nvPr/>
          </p:nvCxnSpPr>
          <p:spPr bwMode="auto">
            <a:xfrm>
              <a:off x="5895191" y="3937299"/>
              <a:ext cx="688512" cy="262628"/>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cxnSp>
          <p:nvCxnSpPr>
            <p:cNvPr id="249" name="Straight Connector 248"/>
            <p:cNvCxnSpPr>
              <a:stCxn id="238" idx="4"/>
              <a:endCxn id="234" idx="2"/>
            </p:cNvCxnSpPr>
            <p:nvPr/>
          </p:nvCxnSpPr>
          <p:spPr bwMode="auto">
            <a:xfrm>
              <a:off x="6449626" y="3956324"/>
              <a:ext cx="255125" cy="13751"/>
            </a:xfrm>
            <a:prstGeom prst="line">
              <a:avLst/>
            </a:prstGeom>
            <a:solidFill>
              <a:srgbClr val="73A44E"/>
            </a:solidFill>
            <a:ln w="9525" cap="flat" cmpd="sng" algn="ctr">
              <a:solidFill>
                <a:srgbClr val="73A44E">
                  <a:lumMod val="60000"/>
                  <a:lumOff val="40000"/>
                </a:srgbClr>
              </a:solidFill>
              <a:prstDash val="solid"/>
              <a:round/>
              <a:headEnd type="none" w="med" len="med"/>
              <a:tailEnd type="none" w="med" len="med"/>
            </a:ln>
            <a:effectLst/>
          </p:spPr>
        </p:cxnSp>
      </p:grpSp>
      <p:sp>
        <p:nvSpPr>
          <p:cNvPr id="250" name="Can 249"/>
          <p:cNvSpPr/>
          <p:nvPr/>
        </p:nvSpPr>
        <p:spPr bwMode="auto">
          <a:xfrm>
            <a:off x="1334987" y="2828545"/>
            <a:ext cx="513688"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1" name="Can 250"/>
          <p:cNvSpPr/>
          <p:nvPr/>
        </p:nvSpPr>
        <p:spPr bwMode="auto">
          <a:xfrm>
            <a:off x="1624230" y="3024914"/>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2" name="Can 251"/>
          <p:cNvSpPr/>
          <p:nvPr/>
        </p:nvSpPr>
        <p:spPr bwMode="auto">
          <a:xfrm>
            <a:off x="1334987" y="3186847"/>
            <a:ext cx="509851" cy="361149"/>
          </a:xfrm>
          <a:prstGeom prst="can">
            <a:avLst/>
          </a:prstGeom>
          <a:solidFill>
            <a:srgbClr val="4683BA">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3" name="Can 252"/>
          <p:cNvSpPr/>
          <p:nvPr/>
        </p:nvSpPr>
        <p:spPr bwMode="auto">
          <a:xfrm>
            <a:off x="1619718" y="3385941"/>
            <a:ext cx="509851" cy="361149"/>
          </a:xfrm>
          <a:prstGeom prst="can">
            <a:avLst/>
          </a:prstGeom>
          <a:solidFill>
            <a:srgbClr val="ABDA36">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4" name="Can 253"/>
          <p:cNvSpPr/>
          <p:nvPr/>
        </p:nvSpPr>
        <p:spPr bwMode="auto">
          <a:xfrm>
            <a:off x="1334987" y="3554526"/>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5" name="Can 254"/>
          <p:cNvSpPr/>
          <p:nvPr/>
        </p:nvSpPr>
        <p:spPr bwMode="auto">
          <a:xfrm>
            <a:off x="1633890" y="3776451"/>
            <a:ext cx="509851" cy="361149"/>
          </a:xfrm>
          <a:prstGeom prst="can">
            <a:avLst/>
          </a:prstGeom>
          <a:solidFill>
            <a:srgbClr val="D4A42C">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6" name="Can 255"/>
          <p:cNvSpPr/>
          <p:nvPr/>
        </p:nvSpPr>
        <p:spPr bwMode="auto">
          <a:xfrm>
            <a:off x="1334987" y="3949702"/>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257" name="Right Arrow 256"/>
          <p:cNvSpPr/>
          <p:nvPr/>
        </p:nvSpPr>
        <p:spPr bwMode="auto">
          <a:xfrm rot="5400000">
            <a:off x="7158894" y="3647784"/>
            <a:ext cx="1468700" cy="572236"/>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rPr>
              <a:t>Managed</a:t>
            </a:r>
          </a:p>
        </p:txBody>
      </p:sp>
      <p:grpSp>
        <p:nvGrpSpPr>
          <p:cNvPr id="259" name="Group 258"/>
          <p:cNvGrpSpPr/>
          <p:nvPr/>
        </p:nvGrpSpPr>
        <p:grpSpPr>
          <a:xfrm>
            <a:off x="10973774" y="4702009"/>
            <a:ext cx="1062778" cy="861655"/>
            <a:chOff x="9385689" y="4642454"/>
            <a:chExt cx="797291" cy="861655"/>
          </a:xfrm>
        </p:grpSpPr>
        <p:sp>
          <p:nvSpPr>
            <p:cNvPr id="260" name="Rectangle 259"/>
            <p:cNvSpPr/>
            <p:nvPr/>
          </p:nvSpPr>
          <p:spPr>
            <a:xfrm>
              <a:off x="9385689" y="5273277"/>
              <a:ext cx="590812"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srgbClr val="FFFFFF"/>
                </a:solidFill>
                <a:effectLst/>
                <a:uLnTx/>
                <a:uFillTx/>
              </a:endParaRPr>
            </a:p>
          </p:txBody>
        </p:sp>
        <p:grpSp>
          <p:nvGrpSpPr>
            <p:cNvPr id="261" name="Group 260"/>
            <p:cNvGrpSpPr/>
            <p:nvPr/>
          </p:nvGrpSpPr>
          <p:grpSpPr>
            <a:xfrm>
              <a:off x="9399639" y="4642454"/>
              <a:ext cx="554772" cy="564719"/>
              <a:chOff x="9453134" y="3263079"/>
              <a:chExt cx="554772" cy="564719"/>
            </a:xfrm>
          </p:grpSpPr>
          <p:sp>
            <p:nvSpPr>
              <p:cNvPr id="279" name="Rounded Rectangle 278"/>
              <p:cNvSpPr/>
              <p:nvPr/>
            </p:nvSpPr>
            <p:spPr bwMode="auto">
              <a:xfrm>
                <a:off x="9453134" y="3295932"/>
                <a:ext cx="554772" cy="482523"/>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280" name="Object 279"/>
              <p:cNvGraphicFramePr>
                <a:graphicFrameLocks noChangeAspect="1"/>
              </p:cNvGraphicFramePr>
              <p:nvPr>
                <p:extLst>
                  <p:ext uri="{D42A27DB-BD31-4B8C-83A1-F6EECF244321}">
                    <p14:modId xmlns:p14="http://schemas.microsoft.com/office/powerpoint/2010/main" val="370243034"/>
                  </p:ext>
                </p:extLst>
              </p:nvPr>
            </p:nvGraphicFramePr>
            <p:xfrm>
              <a:off x="9537196" y="3281427"/>
              <a:ext cx="175304" cy="444344"/>
            </p:xfrm>
            <a:graphic>
              <a:graphicData uri="http://schemas.openxmlformats.org/presentationml/2006/ole">
                <mc:AlternateContent xmlns:mc="http://schemas.openxmlformats.org/markup-compatibility/2006">
                  <mc:Choice xmlns:v="urn:schemas-microsoft-com:vml" Requires="v">
                    <p:oleObj spid="_x0000_s11542" name="Visio" r:id="rId3" imgW="485727" imgH="1189608" progId="Visio.Drawing.11">
                      <p:embed/>
                    </p:oleObj>
                  </mc:Choice>
                  <mc:Fallback>
                    <p:oleObj name="Visio" r:id="rId3"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196" y="3281427"/>
                            <a:ext cx="175304" cy="444344"/>
                          </a:xfrm>
                          <a:prstGeom prst="rect">
                            <a:avLst/>
                          </a:prstGeom>
                          <a:noFill/>
                          <a:extLst/>
                        </p:spPr>
                      </p:pic>
                    </p:oleObj>
                  </mc:Fallback>
                </mc:AlternateContent>
              </a:graphicData>
            </a:graphic>
          </p:graphicFrame>
          <p:graphicFrame>
            <p:nvGraphicFramePr>
              <p:cNvPr id="281" name="Object 280"/>
              <p:cNvGraphicFramePr>
                <a:graphicFrameLocks noChangeAspect="1"/>
              </p:cNvGraphicFramePr>
              <p:nvPr>
                <p:extLst>
                  <p:ext uri="{D42A27DB-BD31-4B8C-83A1-F6EECF244321}">
                    <p14:modId xmlns:p14="http://schemas.microsoft.com/office/powerpoint/2010/main" val="378422056"/>
                  </p:ext>
                </p:extLst>
              </p:nvPr>
            </p:nvGraphicFramePr>
            <p:xfrm>
              <a:off x="9722680" y="3295638"/>
              <a:ext cx="175304" cy="444344"/>
            </p:xfrm>
            <a:graphic>
              <a:graphicData uri="http://schemas.openxmlformats.org/presentationml/2006/ole">
                <mc:AlternateContent xmlns:mc="http://schemas.openxmlformats.org/markup-compatibility/2006">
                  <mc:Choice xmlns:v="urn:schemas-microsoft-com:vml" Requires="v">
                    <p:oleObj spid="_x0000_s11543" name="Visio" r:id="rId5" imgW="485727" imgH="1189608" progId="Visio.Drawing.11">
                      <p:embed/>
                    </p:oleObj>
                  </mc:Choice>
                  <mc:Fallback>
                    <p:oleObj name="Visio" r:id="rId5"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2680" y="3295638"/>
                            <a:ext cx="175304" cy="444344"/>
                          </a:xfrm>
                          <a:prstGeom prst="rect">
                            <a:avLst/>
                          </a:prstGeom>
                          <a:noFill/>
                          <a:extLst/>
                        </p:spPr>
                      </p:pic>
                    </p:oleObj>
                  </mc:Fallback>
                </mc:AlternateContent>
              </a:graphicData>
            </a:graphic>
          </p:graphicFrame>
          <p:graphicFrame>
            <p:nvGraphicFramePr>
              <p:cNvPr id="282" name="Object 281"/>
              <p:cNvGraphicFramePr>
                <a:graphicFrameLocks noChangeAspect="1"/>
              </p:cNvGraphicFramePr>
              <p:nvPr>
                <p:extLst>
                  <p:ext uri="{D42A27DB-BD31-4B8C-83A1-F6EECF244321}">
                    <p14:modId xmlns:p14="http://schemas.microsoft.com/office/powerpoint/2010/main" val="927233901"/>
                  </p:ext>
                </p:extLst>
              </p:nvPr>
            </p:nvGraphicFramePr>
            <p:xfrm>
              <a:off x="9635028" y="3263079"/>
              <a:ext cx="175304" cy="444344"/>
            </p:xfrm>
            <a:graphic>
              <a:graphicData uri="http://schemas.openxmlformats.org/presentationml/2006/ole">
                <mc:AlternateContent xmlns:mc="http://schemas.openxmlformats.org/markup-compatibility/2006">
                  <mc:Choice xmlns:v="urn:schemas-microsoft-com:vml" Requires="v">
                    <p:oleObj spid="_x0000_s11544" name="Visio" r:id="rId6" imgW="485727" imgH="1189608" progId="Visio.Drawing.11">
                      <p:embed/>
                    </p:oleObj>
                  </mc:Choice>
                  <mc:Fallback>
                    <p:oleObj name="Visio" r:id="rId6"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5028" y="3263079"/>
                            <a:ext cx="175304" cy="444344"/>
                          </a:xfrm>
                          <a:prstGeom prst="rect">
                            <a:avLst/>
                          </a:prstGeom>
                          <a:noFill/>
                          <a:extLst/>
                        </p:spPr>
                      </p:pic>
                    </p:oleObj>
                  </mc:Fallback>
                </mc:AlternateContent>
              </a:graphicData>
            </a:graphic>
          </p:graphicFrame>
          <p:graphicFrame>
            <p:nvGraphicFramePr>
              <p:cNvPr id="283" name="Object 282"/>
              <p:cNvGraphicFramePr>
                <a:graphicFrameLocks noChangeAspect="1"/>
              </p:cNvGraphicFramePr>
              <p:nvPr>
                <p:extLst>
                  <p:ext uri="{D42A27DB-BD31-4B8C-83A1-F6EECF244321}">
                    <p14:modId xmlns:p14="http://schemas.microsoft.com/office/powerpoint/2010/main" val="2027637666"/>
                  </p:ext>
                </p:extLst>
              </p:nvPr>
            </p:nvGraphicFramePr>
            <p:xfrm>
              <a:off x="9712500" y="3368287"/>
              <a:ext cx="175304" cy="444344"/>
            </p:xfrm>
            <a:graphic>
              <a:graphicData uri="http://schemas.openxmlformats.org/presentationml/2006/ole">
                <mc:AlternateContent xmlns:mc="http://schemas.openxmlformats.org/markup-compatibility/2006">
                  <mc:Choice xmlns:v="urn:schemas-microsoft-com:vml" Requires="v">
                    <p:oleObj spid="_x0000_s11545" name="Visio" r:id="rId7" imgW="485727" imgH="1189608" progId="Visio.Drawing.11">
                      <p:embed/>
                    </p:oleObj>
                  </mc:Choice>
                  <mc:Fallback>
                    <p:oleObj name="Visio" r:id="rId7"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500" y="3368287"/>
                            <a:ext cx="175304" cy="444344"/>
                          </a:xfrm>
                          <a:prstGeom prst="rect">
                            <a:avLst/>
                          </a:prstGeom>
                          <a:noFill/>
                          <a:extLst/>
                        </p:spPr>
                      </p:pic>
                    </p:oleObj>
                  </mc:Fallback>
                </mc:AlternateContent>
              </a:graphicData>
            </a:graphic>
          </p:graphicFrame>
          <p:graphicFrame>
            <p:nvGraphicFramePr>
              <p:cNvPr id="284" name="Object 283"/>
              <p:cNvGraphicFramePr>
                <a:graphicFrameLocks noChangeAspect="1"/>
              </p:cNvGraphicFramePr>
              <p:nvPr>
                <p:extLst>
                  <p:ext uri="{D42A27DB-BD31-4B8C-83A1-F6EECF244321}">
                    <p14:modId xmlns:p14="http://schemas.microsoft.com/office/powerpoint/2010/main" val="2601221661"/>
                  </p:ext>
                </p:extLst>
              </p:nvPr>
            </p:nvGraphicFramePr>
            <p:xfrm>
              <a:off x="9611120" y="3383454"/>
              <a:ext cx="175304" cy="444344"/>
            </p:xfrm>
            <a:graphic>
              <a:graphicData uri="http://schemas.openxmlformats.org/presentationml/2006/ole">
                <mc:AlternateContent xmlns:mc="http://schemas.openxmlformats.org/markup-compatibility/2006">
                  <mc:Choice xmlns:v="urn:schemas-microsoft-com:vml" Requires="v">
                    <p:oleObj spid="_x0000_s11546" name="Visio" r:id="rId8" imgW="485727" imgH="1189608" progId="Visio.Drawing.11">
                      <p:embed/>
                    </p:oleObj>
                  </mc:Choice>
                  <mc:Fallback>
                    <p:oleObj name="Visio" r:id="rId8"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1120" y="3383454"/>
                            <a:ext cx="175304" cy="444344"/>
                          </a:xfrm>
                          <a:prstGeom prst="rect">
                            <a:avLst/>
                          </a:prstGeom>
                          <a:noFill/>
                          <a:extLst/>
                        </p:spPr>
                      </p:pic>
                    </p:oleObj>
                  </mc:Fallback>
                </mc:AlternateContent>
              </a:graphicData>
            </a:graphic>
          </p:graphicFrame>
        </p:grpSp>
        <p:grpSp>
          <p:nvGrpSpPr>
            <p:cNvPr id="262" name="Group 261"/>
            <p:cNvGrpSpPr/>
            <p:nvPr/>
          </p:nvGrpSpPr>
          <p:grpSpPr>
            <a:xfrm>
              <a:off x="9508106" y="4763482"/>
              <a:ext cx="554772" cy="564719"/>
              <a:chOff x="10860175" y="3777763"/>
              <a:chExt cx="554772" cy="564719"/>
            </a:xfrm>
          </p:grpSpPr>
          <p:sp>
            <p:nvSpPr>
              <p:cNvPr id="273" name="Rounded Rectangle 272"/>
              <p:cNvSpPr/>
              <p:nvPr/>
            </p:nvSpPr>
            <p:spPr bwMode="auto">
              <a:xfrm>
                <a:off x="10860175" y="3810616"/>
                <a:ext cx="554772" cy="482523"/>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274" name="Object 273"/>
              <p:cNvGraphicFramePr>
                <a:graphicFrameLocks noChangeAspect="1"/>
              </p:cNvGraphicFramePr>
              <p:nvPr>
                <p:extLst>
                  <p:ext uri="{D42A27DB-BD31-4B8C-83A1-F6EECF244321}">
                    <p14:modId xmlns:p14="http://schemas.microsoft.com/office/powerpoint/2010/main" val="511041832"/>
                  </p:ext>
                </p:extLst>
              </p:nvPr>
            </p:nvGraphicFramePr>
            <p:xfrm>
              <a:off x="10944237" y="3796111"/>
              <a:ext cx="175304" cy="444344"/>
            </p:xfrm>
            <a:graphic>
              <a:graphicData uri="http://schemas.openxmlformats.org/presentationml/2006/ole">
                <mc:AlternateContent xmlns:mc="http://schemas.openxmlformats.org/markup-compatibility/2006">
                  <mc:Choice xmlns:v="urn:schemas-microsoft-com:vml" Requires="v">
                    <p:oleObj spid="_x0000_s11547" name="Visio" r:id="rId9" imgW="485727" imgH="1189608" progId="Visio.Drawing.11">
                      <p:embed/>
                    </p:oleObj>
                  </mc:Choice>
                  <mc:Fallback>
                    <p:oleObj name="Visio" r:id="rId9"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4237" y="3796111"/>
                            <a:ext cx="175304" cy="444344"/>
                          </a:xfrm>
                          <a:prstGeom prst="rect">
                            <a:avLst/>
                          </a:prstGeom>
                          <a:noFill/>
                          <a:extLst/>
                        </p:spPr>
                      </p:pic>
                    </p:oleObj>
                  </mc:Fallback>
                </mc:AlternateContent>
              </a:graphicData>
            </a:graphic>
          </p:graphicFrame>
          <p:graphicFrame>
            <p:nvGraphicFramePr>
              <p:cNvPr id="275" name="Object 274"/>
              <p:cNvGraphicFramePr>
                <a:graphicFrameLocks noChangeAspect="1"/>
              </p:cNvGraphicFramePr>
              <p:nvPr>
                <p:extLst>
                  <p:ext uri="{D42A27DB-BD31-4B8C-83A1-F6EECF244321}">
                    <p14:modId xmlns:p14="http://schemas.microsoft.com/office/powerpoint/2010/main" val="1153127199"/>
                  </p:ext>
                </p:extLst>
              </p:nvPr>
            </p:nvGraphicFramePr>
            <p:xfrm>
              <a:off x="11129721" y="3810322"/>
              <a:ext cx="175304" cy="444344"/>
            </p:xfrm>
            <a:graphic>
              <a:graphicData uri="http://schemas.openxmlformats.org/presentationml/2006/ole">
                <mc:AlternateContent xmlns:mc="http://schemas.openxmlformats.org/markup-compatibility/2006">
                  <mc:Choice xmlns:v="urn:schemas-microsoft-com:vml" Requires="v">
                    <p:oleObj spid="_x0000_s11548" name="Visio" r:id="rId10" imgW="485727" imgH="1189608" progId="Visio.Drawing.11">
                      <p:embed/>
                    </p:oleObj>
                  </mc:Choice>
                  <mc:Fallback>
                    <p:oleObj name="Visio" r:id="rId10"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9721" y="3810322"/>
                            <a:ext cx="175304" cy="444344"/>
                          </a:xfrm>
                          <a:prstGeom prst="rect">
                            <a:avLst/>
                          </a:prstGeom>
                          <a:noFill/>
                          <a:extLst/>
                        </p:spPr>
                      </p:pic>
                    </p:oleObj>
                  </mc:Fallback>
                </mc:AlternateContent>
              </a:graphicData>
            </a:graphic>
          </p:graphicFrame>
          <p:graphicFrame>
            <p:nvGraphicFramePr>
              <p:cNvPr id="276" name="Object 275"/>
              <p:cNvGraphicFramePr>
                <a:graphicFrameLocks noChangeAspect="1"/>
              </p:cNvGraphicFramePr>
              <p:nvPr>
                <p:extLst>
                  <p:ext uri="{D42A27DB-BD31-4B8C-83A1-F6EECF244321}">
                    <p14:modId xmlns:p14="http://schemas.microsoft.com/office/powerpoint/2010/main" val="348372060"/>
                  </p:ext>
                </p:extLst>
              </p:nvPr>
            </p:nvGraphicFramePr>
            <p:xfrm>
              <a:off x="11042069" y="3777763"/>
              <a:ext cx="175304" cy="444344"/>
            </p:xfrm>
            <a:graphic>
              <a:graphicData uri="http://schemas.openxmlformats.org/presentationml/2006/ole">
                <mc:AlternateContent xmlns:mc="http://schemas.openxmlformats.org/markup-compatibility/2006">
                  <mc:Choice xmlns:v="urn:schemas-microsoft-com:vml" Requires="v">
                    <p:oleObj spid="_x0000_s11549" name="Visio" r:id="rId11" imgW="485727" imgH="1189608" progId="Visio.Drawing.11">
                      <p:embed/>
                    </p:oleObj>
                  </mc:Choice>
                  <mc:Fallback>
                    <p:oleObj name="Visio" r:id="rId11"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069" y="3777763"/>
                            <a:ext cx="175304" cy="444344"/>
                          </a:xfrm>
                          <a:prstGeom prst="rect">
                            <a:avLst/>
                          </a:prstGeom>
                          <a:noFill/>
                          <a:extLst/>
                        </p:spPr>
                      </p:pic>
                    </p:oleObj>
                  </mc:Fallback>
                </mc:AlternateContent>
              </a:graphicData>
            </a:graphic>
          </p:graphicFrame>
          <p:graphicFrame>
            <p:nvGraphicFramePr>
              <p:cNvPr id="277" name="Object 276"/>
              <p:cNvGraphicFramePr>
                <a:graphicFrameLocks noChangeAspect="1"/>
              </p:cNvGraphicFramePr>
              <p:nvPr>
                <p:extLst>
                  <p:ext uri="{D42A27DB-BD31-4B8C-83A1-F6EECF244321}">
                    <p14:modId xmlns:p14="http://schemas.microsoft.com/office/powerpoint/2010/main" val="375688173"/>
                  </p:ext>
                </p:extLst>
              </p:nvPr>
            </p:nvGraphicFramePr>
            <p:xfrm>
              <a:off x="11119541" y="3882971"/>
              <a:ext cx="175304" cy="444344"/>
            </p:xfrm>
            <a:graphic>
              <a:graphicData uri="http://schemas.openxmlformats.org/presentationml/2006/ole">
                <mc:AlternateContent xmlns:mc="http://schemas.openxmlformats.org/markup-compatibility/2006">
                  <mc:Choice xmlns:v="urn:schemas-microsoft-com:vml" Requires="v">
                    <p:oleObj spid="_x0000_s11550" name="Visio" r:id="rId12" imgW="485727" imgH="1189608" progId="Visio.Drawing.11">
                      <p:embed/>
                    </p:oleObj>
                  </mc:Choice>
                  <mc:Fallback>
                    <p:oleObj name="Visio" r:id="rId12"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9541" y="3882971"/>
                            <a:ext cx="175304" cy="444344"/>
                          </a:xfrm>
                          <a:prstGeom prst="rect">
                            <a:avLst/>
                          </a:prstGeom>
                          <a:noFill/>
                          <a:extLst/>
                        </p:spPr>
                      </p:pic>
                    </p:oleObj>
                  </mc:Fallback>
                </mc:AlternateContent>
              </a:graphicData>
            </a:graphic>
          </p:graphicFrame>
          <p:graphicFrame>
            <p:nvGraphicFramePr>
              <p:cNvPr id="278" name="Object 277"/>
              <p:cNvGraphicFramePr>
                <a:graphicFrameLocks noChangeAspect="1"/>
              </p:cNvGraphicFramePr>
              <p:nvPr>
                <p:extLst>
                  <p:ext uri="{D42A27DB-BD31-4B8C-83A1-F6EECF244321}">
                    <p14:modId xmlns:p14="http://schemas.microsoft.com/office/powerpoint/2010/main" val="2970494181"/>
                  </p:ext>
                </p:extLst>
              </p:nvPr>
            </p:nvGraphicFramePr>
            <p:xfrm>
              <a:off x="11018161" y="3898138"/>
              <a:ext cx="175304" cy="444344"/>
            </p:xfrm>
            <a:graphic>
              <a:graphicData uri="http://schemas.openxmlformats.org/presentationml/2006/ole">
                <mc:AlternateContent xmlns:mc="http://schemas.openxmlformats.org/markup-compatibility/2006">
                  <mc:Choice xmlns:v="urn:schemas-microsoft-com:vml" Requires="v">
                    <p:oleObj spid="_x0000_s11551" name="Visio" r:id="rId13" imgW="485727" imgH="1189608" progId="Visio.Drawing.11">
                      <p:embed/>
                    </p:oleObj>
                  </mc:Choice>
                  <mc:Fallback>
                    <p:oleObj name="Visio" r:id="rId13"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8161" y="3898138"/>
                            <a:ext cx="175304" cy="444344"/>
                          </a:xfrm>
                          <a:prstGeom prst="rect">
                            <a:avLst/>
                          </a:prstGeom>
                          <a:noFill/>
                          <a:extLst/>
                        </p:spPr>
                      </p:pic>
                    </p:oleObj>
                  </mc:Fallback>
                </mc:AlternateContent>
              </a:graphicData>
            </a:graphic>
          </p:graphicFrame>
        </p:grpSp>
        <p:grpSp>
          <p:nvGrpSpPr>
            <p:cNvPr id="263" name="Group 262"/>
            <p:cNvGrpSpPr/>
            <p:nvPr/>
          </p:nvGrpSpPr>
          <p:grpSpPr>
            <a:xfrm>
              <a:off x="9592168" y="4894830"/>
              <a:ext cx="590812" cy="570590"/>
              <a:chOff x="10311925" y="4120119"/>
              <a:chExt cx="590812" cy="570590"/>
            </a:xfrm>
          </p:grpSpPr>
          <p:graphicFrame>
            <p:nvGraphicFramePr>
              <p:cNvPr id="264" name="Object 263"/>
              <p:cNvGraphicFramePr>
                <a:graphicFrameLocks noChangeAspect="1"/>
              </p:cNvGraphicFramePr>
              <p:nvPr>
                <p:extLst>
                  <p:ext uri="{D42A27DB-BD31-4B8C-83A1-F6EECF244321}">
                    <p14:modId xmlns:p14="http://schemas.microsoft.com/office/powerpoint/2010/main" val="911616284"/>
                  </p:ext>
                </p:extLst>
              </p:nvPr>
            </p:nvGraphicFramePr>
            <p:xfrm>
              <a:off x="10414037" y="4172783"/>
              <a:ext cx="175304" cy="444344"/>
            </p:xfrm>
            <a:graphic>
              <a:graphicData uri="http://schemas.openxmlformats.org/presentationml/2006/ole">
                <mc:AlternateContent xmlns:mc="http://schemas.openxmlformats.org/markup-compatibility/2006">
                  <mc:Choice xmlns:v="urn:schemas-microsoft-com:vml" Requires="v">
                    <p:oleObj spid="_x0000_s11552" name="Visio" r:id="rId14" imgW="485727" imgH="1189608" progId="Visio.Drawing.11">
                      <p:embed/>
                    </p:oleObj>
                  </mc:Choice>
                  <mc:Fallback>
                    <p:oleObj name="Visio" r:id="rId14"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37" y="4172783"/>
                            <a:ext cx="175304" cy="444344"/>
                          </a:xfrm>
                          <a:prstGeom prst="rect">
                            <a:avLst/>
                          </a:prstGeom>
                          <a:noFill/>
                          <a:extLst/>
                        </p:spPr>
                      </p:pic>
                    </p:oleObj>
                  </mc:Fallback>
                </mc:AlternateContent>
              </a:graphicData>
            </a:graphic>
          </p:graphicFrame>
          <p:sp>
            <p:nvSpPr>
              <p:cNvPr id="265" name="Rounded Rectangle 264"/>
              <p:cNvSpPr/>
              <p:nvPr/>
            </p:nvSpPr>
            <p:spPr bwMode="auto">
              <a:xfrm>
                <a:off x="10336005" y="4123613"/>
                <a:ext cx="554772" cy="545644"/>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pSp>
            <p:nvGrpSpPr>
              <p:cNvPr id="266" name="Group 265"/>
              <p:cNvGrpSpPr/>
              <p:nvPr/>
            </p:nvGrpSpPr>
            <p:grpSpPr>
              <a:xfrm>
                <a:off x="10311925" y="4120119"/>
                <a:ext cx="590812" cy="570590"/>
                <a:chOff x="8093125" y="1472008"/>
                <a:chExt cx="631327" cy="871576"/>
              </a:xfrm>
            </p:grpSpPr>
            <p:graphicFrame>
              <p:nvGraphicFramePr>
                <p:cNvPr id="267" name="Object 266"/>
                <p:cNvGraphicFramePr>
                  <a:graphicFrameLocks noChangeAspect="1"/>
                </p:cNvGraphicFramePr>
                <p:nvPr>
                  <p:extLst>
                    <p:ext uri="{D42A27DB-BD31-4B8C-83A1-F6EECF244321}">
                      <p14:modId xmlns:p14="http://schemas.microsoft.com/office/powerpoint/2010/main" val="1661351623"/>
                    </p:ext>
                  </p:extLst>
                </p:nvPr>
              </p:nvGraphicFramePr>
              <p:xfrm>
                <a:off x="8333894" y="1472008"/>
                <a:ext cx="187325" cy="457200"/>
              </p:xfrm>
              <a:graphic>
                <a:graphicData uri="http://schemas.openxmlformats.org/presentationml/2006/ole">
                  <mc:AlternateContent xmlns:mc="http://schemas.openxmlformats.org/markup-compatibility/2006">
                    <mc:Choice xmlns:v="urn:schemas-microsoft-com:vml" Requires="v">
                      <p:oleObj spid="_x0000_s11553" name="Visio" r:id="rId15" imgW="485727" imgH="1189608" progId="Visio.Drawing.11">
                        <p:embed/>
                      </p:oleObj>
                    </mc:Choice>
                    <mc:Fallback>
                      <p:oleObj name="Visio" r:id="rId15"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3894" y="1472008"/>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 name="Object 267"/>
                <p:cNvGraphicFramePr>
                  <a:graphicFrameLocks noChangeAspect="1"/>
                </p:cNvGraphicFramePr>
                <p:nvPr>
                  <p:extLst>
                    <p:ext uri="{D42A27DB-BD31-4B8C-83A1-F6EECF244321}">
                      <p14:modId xmlns:p14="http://schemas.microsoft.com/office/powerpoint/2010/main" val="2051932544"/>
                    </p:ext>
                  </p:extLst>
                </p:nvPr>
              </p:nvGraphicFramePr>
              <p:xfrm>
                <a:off x="8220206" y="1505859"/>
                <a:ext cx="187325" cy="457200"/>
              </p:xfrm>
              <a:graphic>
                <a:graphicData uri="http://schemas.openxmlformats.org/presentationml/2006/ole">
                  <mc:AlternateContent xmlns:mc="http://schemas.openxmlformats.org/markup-compatibility/2006">
                    <mc:Choice xmlns:v="urn:schemas-microsoft-com:vml" Requires="v">
                      <p:oleObj spid="_x0000_s11554" name="Visio" r:id="rId16" imgW="485727" imgH="1189608" progId="Visio.Drawing.11">
                        <p:embed/>
                      </p:oleObj>
                    </mc:Choice>
                    <mc:Fallback>
                      <p:oleObj name="Visio" r:id="rId16"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206" y="1505859"/>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 name="Object 268"/>
                <p:cNvGraphicFramePr>
                  <a:graphicFrameLocks noChangeAspect="1"/>
                </p:cNvGraphicFramePr>
                <p:nvPr>
                  <p:extLst>
                    <p:ext uri="{D42A27DB-BD31-4B8C-83A1-F6EECF244321}">
                      <p14:modId xmlns:p14="http://schemas.microsoft.com/office/powerpoint/2010/main" val="398634104"/>
                    </p:ext>
                  </p:extLst>
                </p:nvPr>
              </p:nvGraphicFramePr>
              <p:xfrm>
                <a:off x="8237669" y="1663643"/>
                <a:ext cx="187325" cy="457200"/>
              </p:xfrm>
              <a:graphic>
                <a:graphicData uri="http://schemas.openxmlformats.org/presentationml/2006/ole">
                  <mc:AlternateContent xmlns:mc="http://schemas.openxmlformats.org/markup-compatibility/2006">
                    <mc:Choice xmlns:v="urn:schemas-microsoft-com:vml" Requires="v">
                      <p:oleObj spid="_x0000_s11555" name="Visio" r:id="rId17" imgW="485792" imgH="1189477" progId="Visio.Drawing.11">
                        <p:embed/>
                      </p:oleObj>
                    </mc:Choice>
                    <mc:Fallback>
                      <p:oleObj name="Visio" r:id="rId17" imgW="485792" imgH="1189477" progId="Visio.Drawing.11">
                        <p:embed/>
                        <p:pic>
                          <p:nvPicPr>
                            <p:cNvPr id="0" name=""/>
                            <p:cNvPicPr>
                              <a:picLocks noChangeAspect="1" noChangeArrowheads="1"/>
                            </p:cNvPicPr>
                            <p:nvPr/>
                          </p:nvPicPr>
                          <p:blipFill>
                            <a:blip r:embed="rId18"/>
                            <a:srcRect/>
                            <a:stretch>
                              <a:fillRect/>
                            </a:stretch>
                          </p:blipFill>
                          <p:spPr bwMode="auto">
                            <a:xfrm>
                              <a:off x="8237669" y="1663643"/>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0" name="Object 269"/>
                <p:cNvGraphicFramePr>
                  <a:graphicFrameLocks noChangeAspect="1"/>
                </p:cNvGraphicFramePr>
                <p:nvPr>
                  <p:extLst>
                    <p:ext uri="{D42A27DB-BD31-4B8C-83A1-F6EECF244321}">
                      <p14:modId xmlns:p14="http://schemas.microsoft.com/office/powerpoint/2010/main" val="1803258709"/>
                    </p:ext>
                  </p:extLst>
                </p:nvPr>
              </p:nvGraphicFramePr>
              <p:xfrm>
                <a:off x="8436979" y="1510203"/>
                <a:ext cx="187325" cy="457200"/>
              </p:xfrm>
              <a:graphic>
                <a:graphicData uri="http://schemas.openxmlformats.org/presentationml/2006/ole">
                  <mc:AlternateContent xmlns:mc="http://schemas.openxmlformats.org/markup-compatibility/2006">
                    <mc:Choice xmlns:v="urn:schemas-microsoft-com:vml" Requires="v">
                      <p:oleObj spid="_x0000_s11556" name="Visio" r:id="rId19" imgW="485730" imgH="1189637" progId="Visio.Drawing.11">
                        <p:embed/>
                      </p:oleObj>
                    </mc:Choice>
                    <mc:Fallback>
                      <p:oleObj name="Visio" r:id="rId19" imgW="485730" imgH="1189637" progId="Visio.Drawing.11">
                        <p:embed/>
                        <p:pic>
                          <p:nvPicPr>
                            <p:cNvPr id="0" name=""/>
                            <p:cNvPicPr>
                              <a:picLocks noChangeAspect="1" noChangeArrowheads="1"/>
                            </p:cNvPicPr>
                            <p:nvPr/>
                          </p:nvPicPr>
                          <p:blipFill>
                            <a:blip r:embed="rId20"/>
                            <a:srcRect/>
                            <a:stretch>
                              <a:fillRect/>
                            </a:stretch>
                          </p:blipFill>
                          <p:spPr bwMode="auto">
                            <a:xfrm>
                              <a:off x="8436979" y="1510203"/>
                              <a:ext cx="1873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1" name="Object 270"/>
                <p:cNvGraphicFramePr>
                  <a:graphicFrameLocks noChangeAspect="1"/>
                </p:cNvGraphicFramePr>
                <p:nvPr>
                  <p:extLst>
                    <p:ext uri="{D42A27DB-BD31-4B8C-83A1-F6EECF244321}">
                      <p14:modId xmlns:p14="http://schemas.microsoft.com/office/powerpoint/2010/main" val="1838063564"/>
                    </p:ext>
                  </p:extLst>
                </p:nvPr>
              </p:nvGraphicFramePr>
              <p:xfrm>
                <a:off x="8372605" y="1650353"/>
                <a:ext cx="187325" cy="457201"/>
              </p:xfrm>
              <a:graphic>
                <a:graphicData uri="http://schemas.openxmlformats.org/presentationml/2006/ole">
                  <mc:AlternateContent xmlns:mc="http://schemas.openxmlformats.org/markup-compatibility/2006">
                    <mc:Choice xmlns:v="urn:schemas-microsoft-com:vml" Requires="v">
                      <p:oleObj spid="_x0000_s11557" name="Visio" r:id="rId21" imgW="485727" imgH="1189608" progId="Visio.Drawing.11">
                        <p:embed/>
                      </p:oleObj>
                    </mc:Choice>
                    <mc:Fallback>
                      <p:oleObj name="Visio" r:id="rId21"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605" y="1650353"/>
                              <a:ext cx="187325"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2" name="Rectangle 271"/>
                <p:cNvSpPr/>
                <p:nvPr/>
              </p:nvSpPr>
              <p:spPr>
                <a:xfrm>
                  <a:off x="8093125" y="1990988"/>
                  <a:ext cx="631327" cy="352596"/>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Others</a:t>
                  </a:r>
                </a:p>
              </p:txBody>
            </p:sp>
          </p:grpSp>
        </p:grpSp>
      </p:grpSp>
      <p:grpSp>
        <p:nvGrpSpPr>
          <p:cNvPr id="285" name="Group 284"/>
          <p:cNvGrpSpPr/>
          <p:nvPr/>
        </p:nvGrpSpPr>
        <p:grpSpPr>
          <a:xfrm>
            <a:off x="10970907" y="1668072"/>
            <a:ext cx="946275" cy="506791"/>
            <a:chOff x="9243447" y="1228316"/>
            <a:chExt cx="709891" cy="506791"/>
          </a:xfrm>
        </p:grpSpPr>
        <p:sp>
          <p:nvSpPr>
            <p:cNvPr id="286" name="Rounded Rectangle 285"/>
            <p:cNvSpPr/>
            <p:nvPr/>
          </p:nvSpPr>
          <p:spPr bwMode="auto">
            <a:xfrm>
              <a:off x="9292728" y="1234239"/>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287" name="Object 286"/>
            <p:cNvGraphicFramePr>
              <a:graphicFrameLocks noChangeAspect="1"/>
            </p:cNvGraphicFramePr>
            <p:nvPr>
              <p:extLst>
                <p:ext uri="{D42A27DB-BD31-4B8C-83A1-F6EECF244321}">
                  <p14:modId xmlns:p14="http://schemas.microsoft.com/office/powerpoint/2010/main" val="3855481652"/>
                </p:ext>
              </p:extLst>
            </p:nvPr>
          </p:nvGraphicFramePr>
          <p:xfrm>
            <a:off x="9515158" y="1228316"/>
            <a:ext cx="175304" cy="299313"/>
          </p:xfrm>
          <a:graphic>
            <a:graphicData uri="http://schemas.openxmlformats.org/presentationml/2006/ole">
              <mc:AlternateContent xmlns:mc="http://schemas.openxmlformats.org/markup-compatibility/2006">
                <mc:Choice xmlns:v="urn:schemas-microsoft-com:vml" Requires="v">
                  <p:oleObj spid="_x0000_s11558" name="Visio" r:id="rId22" imgW="485727" imgH="1189608" progId="Visio.Drawing.11">
                    <p:embed/>
                  </p:oleObj>
                </mc:Choice>
                <mc:Fallback>
                  <p:oleObj name="Visio" r:id="rId22"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5158" y="122831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8" name="Object 287"/>
            <p:cNvGraphicFramePr>
              <a:graphicFrameLocks noChangeAspect="1"/>
            </p:cNvGraphicFramePr>
            <p:nvPr>
              <p:extLst>
                <p:ext uri="{D42A27DB-BD31-4B8C-83A1-F6EECF244321}">
                  <p14:modId xmlns:p14="http://schemas.microsoft.com/office/powerpoint/2010/main" val="1819341033"/>
                </p:ext>
              </p:extLst>
            </p:nvPr>
          </p:nvGraphicFramePr>
          <p:xfrm>
            <a:off x="9408766" y="1250477"/>
            <a:ext cx="175304" cy="299313"/>
          </p:xfrm>
          <a:graphic>
            <a:graphicData uri="http://schemas.openxmlformats.org/presentationml/2006/ole">
              <mc:AlternateContent xmlns:mc="http://schemas.openxmlformats.org/markup-compatibility/2006">
                <mc:Choice xmlns:v="urn:schemas-microsoft-com:vml" Requires="v">
                  <p:oleObj spid="_x0000_s11559" name="Visio" r:id="rId23" imgW="485727" imgH="1189608" progId="Visio.Drawing.11">
                    <p:embed/>
                  </p:oleObj>
                </mc:Choice>
                <mc:Fallback>
                  <p:oleObj name="Visio" r:id="rId23"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766" y="125047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9" name="Object 288"/>
            <p:cNvGraphicFramePr>
              <a:graphicFrameLocks noChangeAspect="1"/>
            </p:cNvGraphicFramePr>
            <p:nvPr>
              <p:extLst>
                <p:ext uri="{D42A27DB-BD31-4B8C-83A1-F6EECF244321}">
                  <p14:modId xmlns:p14="http://schemas.microsoft.com/office/powerpoint/2010/main" val="4064033029"/>
                </p:ext>
              </p:extLst>
            </p:nvPr>
          </p:nvGraphicFramePr>
          <p:xfrm>
            <a:off x="9425108" y="1353773"/>
            <a:ext cx="175304" cy="299313"/>
          </p:xfrm>
          <a:graphic>
            <a:graphicData uri="http://schemas.openxmlformats.org/presentationml/2006/ole">
              <mc:AlternateContent xmlns:mc="http://schemas.openxmlformats.org/markup-compatibility/2006">
                <mc:Choice xmlns:v="urn:schemas-microsoft-com:vml" Requires="v">
                  <p:oleObj spid="_x0000_s11560" name="Visio" r:id="rId24" imgW="485727" imgH="1189608" progId="Visio.Drawing.11">
                    <p:embed/>
                  </p:oleObj>
                </mc:Choice>
                <mc:Fallback>
                  <p:oleObj name="Visio" r:id="rId24"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5108" y="135377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0" name="Object 289"/>
            <p:cNvGraphicFramePr>
              <a:graphicFrameLocks noChangeAspect="1"/>
            </p:cNvGraphicFramePr>
            <p:nvPr>
              <p:extLst>
                <p:ext uri="{D42A27DB-BD31-4B8C-83A1-F6EECF244321}">
                  <p14:modId xmlns:p14="http://schemas.microsoft.com/office/powerpoint/2010/main" val="1092687337"/>
                </p:ext>
              </p:extLst>
            </p:nvPr>
          </p:nvGraphicFramePr>
          <p:xfrm>
            <a:off x="9611627" y="1253321"/>
            <a:ext cx="175304" cy="299313"/>
          </p:xfrm>
          <a:graphic>
            <a:graphicData uri="http://schemas.openxmlformats.org/presentationml/2006/ole">
              <mc:AlternateContent xmlns:mc="http://schemas.openxmlformats.org/markup-compatibility/2006">
                <mc:Choice xmlns:v="urn:schemas-microsoft-com:vml" Requires="v">
                  <p:oleObj spid="_x0000_s11561" name="Visio" r:id="rId25" imgW="485730" imgH="1189637" progId="Visio.Drawing.11">
                    <p:embed/>
                  </p:oleObj>
                </mc:Choice>
                <mc:Fallback>
                  <p:oleObj name="Visio" r:id="rId25" imgW="485730" imgH="1189637" progId="Visio.Drawing.11">
                    <p:embed/>
                    <p:pic>
                      <p:nvPicPr>
                        <p:cNvPr id="0" name=""/>
                        <p:cNvPicPr>
                          <a:picLocks noChangeAspect="1" noChangeArrowheads="1"/>
                        </p:cNvPicPr>
                        <p:nvPr/>
                      </p:nvPicPr>
                      <p:blipFill>
                        <a:blip r:embed="rId20"/>
                        <a:srcRect/>
                        <a:stretch>
                          <a:fillRect/>
                        </a:stretch>
                      </p:blipFill>
                      <p:spPr bwMode="auto">
                        <a:xfrm>
                          <a:off x="9611627" y="125332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1" name="Object 290"/>
            <p:cNvGraphicFramePr>
              <a:graphicFrameLocks noChangeAspect="1"/>
            </p:cNvGraphicFramePr>
            <p:nvPr>
              <p:extLst>
                <p:ext uri="{D42A27DB-BD31-4B8C-83A1-F6EECF244321}">
                  <p14:modId xmlns:p14="http://schemas.microsoft.com/office/powerpoint/2010/main" val="1429932538"/>
                </p:ext>
              </p:extLst>
            </p:nvPr>
          </p:nvGraphicFramePr>
          <p:xfrm>
            <a:off x="9551385" y="1345072"/>
            <a:ext cx="175304" cy="299313"/>
          </p:xfrm>
          <a:graphic>
            <a:graphicData uri="http://schemas.openxmlformats.org/presentationml/2006/ole">
              <mc:AlternateContent xmlns:mc="http://schemas.openxmlformats.org/markup-compatibility/2006">
                <mc:Choice xmlns:v="urn:schemas-microsoft-com:vml" Requires="v">
                  <p:oleObj spid="_x0000_s11562" name="Visio" r:id="rId26" imgW="485727" imgH="1189608" progId="Visio.Drawing.11">
                    <p:embed/>
                  </p:oleObj>
                </mc:Choice>
                <mc:Fallback>
                  <p:oleObj name="Visio" r:id="rId26"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385" y="134507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 name="Rectangle 291"/>
            <p:cNvSpPr/>
            <p:nvPr/>
          </p:nvSpPr>
          <p:spPr>
            <a:xfrm>
              <a:off x="9243447" y="1504275"/>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Finance</a:t>
              </a:r>
            </a:p>
          </p:txBody>
        </p:sp>
      </p:grpSp>
      <p:grpSp>
        <p:nvGrpSpPr>
          <p:cNvPr id="293" name="Group 292"/>
          <p:cNvGrpSpPr/>
          <p:nvPr/>
        </p:nvGrpSpPr>
        <p:grpSpPr>
          <a:xfrm>
            <a:off x="10974374" y="2184804"/>
            <a:ext cx="946275" cy="506791"/>
            <a:chOff x="9256681" y="1847972"/>
            <a:chExt cx="709891" cy="506791"/>
          </a:xfrm>
        </p:grpSpPr>
        <p:sp>
          <p:nvSpPr>
            <p:cNvPr id="294" name="Rounded Rectangle 293"/>
            <p:cNvSpPr/>
            <p:nvPr/>
          </p:nvSpPr>
          <p:spPr bwMode="auto">
            <a:xfrm>
              <a:off x="9305962" y="1853895"/>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295" name="Object 294"/>
            <p:cNvGraphicFramePr>
              <a:graphicFrameLocks noChangeAspect="1"/>
            </p:cNvGraphicFramePr>
            <p:nvPr>
              <p:extLst>
                <p:ext uri="{D42A27DB-BD31-4B8C-83A1-F6EECF244321}">
                  <p14:modId xmlns:p14="http://schemas.microsoft.com/office/powerpoint/2010/main" val="1429173071"/>
                </p:ext>
              </p:extLst>
            </p:nvPr>
          </p:nvGraphicFramePr>
          <p:xfrm>
            <a:off x="9528392" y="1847972"/>
            <a:ext cx="175304" cy="299313"/>
          </p:xfrm>
          <a:graphic>
            <a:graphicData uri="http://schemas.openxmlformats.org/presentationml/2006/ole">
              <mc:AlternateContent xmlns:mc="http://schemas.openxmlformats.org/markup-compatibility/2006">
                <mc:Choice xmlns:v="urn:schemas-microsoft-com:vml" Requires="v">
                  <p:oleObj spid="_x0000_s11563" name="Visio" r:id="rId27" imgW="485727" imgH="1189608" progId="Visio.Drawing.11">
                    <p:embed/>
                  </p:oleObj>
                </mc:Choice>
                <mc:Fallback>
                  <p:oleObj name="Visio" r:id="rId27"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392" y="184797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6" name="Object 295"/>
            <p:cNvGraphicFramePr>
              <a:graphicFrameLocks noChangeAspect="1"/>
            </p:cNvGraphicFramePr>
            <p:nvPr>
              <p:extLst>
                <p:ext uri="{D42A27DB-BD31-4B8C-83A1-F6EECF244321}">
                  <p14:modId xmlns:p14="http://schemas.microsoft.com/office/powerpoint/2010/main" val="1292731303"/>
                </p:ext>
              </p:extLst>
            </p:nvPr>
          </p:nvGraphicFramePr>
          <p:xfrm>
            <a:off x="9422000" y="1870133"/>
            <a:ext cx="175304" cy="299313"/>
          </p:xfrm>
          <a:graphic>
            <a:graphicData uri="http://schemas.openxmlformats.org/presentationml/2006/ole">
              <mc:AlternateContent xmlns:mc="http://schemas.openxmlformats.org/markup-compatibility/2006">
                <mc:Choice xmlns:v="urn:schemas-microsoft-com:vml" Requires="v">
                  <p:oleObj spid="_x0000_s11564" name="Visio" r:id="rId28" imgW="485727" imgH="1189608" progId="Visio.Drawing.11">
                    <p:embed/>
                  </p:oleObj>
                </mc:Choice>
                <mc:Fallback>
                  <p:oleObj name="Visio" r:id="rId28"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2000" y="187013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 name="Object 296"/>
            <p:cNvGraphicFramePr>
              <a:graphicFrameLocks noChangeAspect="1"/>
            </p:cNvGraphicFramePr>
            <p:nvPr>
              <p:extLst>
                <p:ext uri="{D42A27DB-BD31-4B8C-83A1-F6EECF244321}">
                  <p14:modId xmlns:p14="http://schemas.microsoft.com/office/powerpoint/2010/main" val="3184119885"/>
                </p:ext>
              </p:extLst>
            </p:nvPr>
          </p:nvGraphicFramePr>
          <p:xfrm>
            <a:off x="9438342" y="1973429"/>
            <a:ext cx="175304" cy="299313"/>
          </p:xfrm>
          <a:graphic>
            <a:graphicData uri="http://schemas.openxmlformats.org/presentationml/2006/ole">
              <mc:AlternateContent xmlns:mc="http://schemas.openxmlformats.org/markup-compatibility/2006">
                <mc:Choice xmlns:v="urn:schemas-microsoft-com:vml" Requires="v">
                  <p:oleObj spid="_x0000_s11565" name="Visio" r:id="rId29" imgW="485727" imgH="1189608" progId="Visio.Drawing.11">
                    <p:embed/>
                  </p:oleObj>
                </mc:Choice>
                <mc:Fallback>
                  <p:oleObj name="Visio" r:id="rId29"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342" y="1973429"/>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8" name="Object 297"/>
            <p:cNvGraphicFramePr>
              <a:graphicFrameLocks noChangeAspect="1"/>
            </p:cNvGraphicFramePr>
            <p:nvPr>
              <p:extLst>
                <p:ext uri="{D42A27DB-BD31-4B8C-83A1-F6EECF244321}">
                  <p14:modId xmlns:p14="http://schemas.microsoft.com/office/powerpoint/2010/main" val="3125486528"/>
                </p:ext>
              </p:extLst>
            </p:nvPr>
          </p:nvGraphicFramePr>
          <p:xfrm>
            <a:off x="9624861" y="1872977"/>
            <a:ext cx="175304" cy="299313"/>
          </p:xfrm>
          <a:graphic>
            <a:graphicData uri="http://schemas.openxmlformats.org/presentationml/2006/ole">
              <mc:AlternateContent xmlns:mc="http://schemas.openxmlformats.org/markup-compatibility/2006">
                <mc:Choice xmlns:v="urn:schemas-microsoft-com:vml" Requires="v">
                  <p:oleObj spid="_x0000_s11566" name="Visio" r:id="rId30" imgW="485730" imgH="1189637" progId="Visio.Drawing.11">
                    <p:embed/>
                  </p:oleObj>
                </mc:Choice>
                <mc:Fallback>
                  <p:oleObj name="Visio" r:id="rId30" imgW="485730" imgH="1189637" progId="Visio.Drawing.11">
                    <p:embed/>
                    <p:pic>
                      <p:nvPicPr>
                        <p:cNvPr id="0" name=""/>
                        <p:cNvPicPr>
                          <a:picLocks noChangeAspect="1" noChangeArrowheads="1"/>
                        </p:cNvPicPr>
                        <p:nvPr/>
                      </p:nvPicPr>
                      <p:blipFill>
                        <a:blip r:embed="rId20"/>
                        <a:srcRect/>
                        <a:stretch>
                          <a:fillRect/>
                        </a:stretch>
                      </p:blipFill>
                      <p:spPr bwMode="auto">
                        <a:xfrm>
                          <a:off x="9624861" y="187297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9" name="Object 298"/>
            <p:cNvGraphicFramePr>
              <a:graphicFrameLocks noChangeAspect="1"/>
            </p:cNvGraphicFramePr>
            <p:nvPr>
              <p:extLst>
                <p:ext uri="{D42A27DB-BD31-4B8C-83A1-F6EECF244321}">
                  <p14:modId xmlns:p14="http://schemas.microsoft.com/office/powerpoint/2010/main" val="1237165342"/>
                </p:ext>
              </p:extLst>
            </p:nvPr>
          </p:nvGraphicFramePr>
          <p:xfrm>
            <a:off x="9564619" y="1964728"/>
            <a:ext cx="175304" cy="299313"/>
          </p:xfrm>
          <a:graphic>
            <a:graphicData uri="http://schemas.openxmlformats.org/presentationml/2006/ole">
              <mc:AlternateContent xmlns:mc="http://schemas.openxmlformats.org/markup-compatibility/2006">
                <mc:Choice xmlns:v="urn:schemas-microsoft-com:vml" Requires="v">
                  <p:oleObj spid="_x0000_s11567" name="Visio" r:id="rId31" imgW="485727" imgH="1189608" progId="Visio.Drawing.11">
                    <p:embed/>
                  </p:oleObj>
                </mc:Choice>
                <mc:Fallback>
                  <p:oleObj name="Visio" r:id="rId31"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4619" y="196472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0" name="Rectangle 299"/>
            <p:cNvSpPr/>
            <p:nvPr/>
          </p:nvSpPr>
          <p:spPr>
            <a:xfrm>
              <a:off x="9256681" y="2123931"/>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Sales</a:t>
              </a:r>
            </a:p>
          </p:txBody>
        </p:sp>
      </p:grpSp>
      <p:grpSp>
        <p:nvGrpSpPr>
          <p:cNvPr id="301" name="Group 300"/>
          <p:cNvGrpSpPr/>
          <p:nvPr/>
        </p:nvGrpSpPr>
        <p:grpSpPr>
          <a:xfrm>
            <a:off x="10965986" y="2686950"/>
            <a:ext cx="954661" cy="506791"/>
            <a:chOff x="9305962" y="2414806"/>
            <a:chExt cx="709891" cy="506791"/>
          </a:xfrm>
        </p:grpSpPr>
        <p:sp>
          <p:nvSpPr>
            <p:cNvPr id="302" name="Rounded Rectangle 301"/>
            <p:cNvSpPr/>
            <p:nvPr/>
          </p:nvSpPr>
          <p:spPr bwMode="auto">
            <a:xfrm>
              <a:off x="9355243" y="2420729"/>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303" name="Object 302"/>
            <p:cNvGraphicFramePr>
              <a:graphicFrameLocks noChangeAspect="1"/>
            </p:cNvGraphicFramePr>
            <p:nvPr>
              <p:extLst>
                <p:ext uri="{D42A27DB-BD31-4B8C-83A1-F6EECF244321}">
                  <p14:modId xmlns:p14="http://schemas.microsoft.com/office/powerpoint/2010/main" val="4201602659"/>
                </p:ext>
              </p:extLst>
            </p:nvPr>
          </p:nvGraphicFramePr>
          <p:xfrm>
            <a:off x="9577673" y="2414806"/>
            <a:ext cx="175304" cy="299313"/>
          </p:xfrm>
          <a:graphic>
            <a:graphicData uri="http://schemas.openxmlformats.org/presentationml/2006/ole">
              <mc:AlternateContent xmlns:mc="http://schemas.openxmlformats.org/markup-compatibility/2006">
                <mc:Choice xmlns:v="urn:schemas-microsoft-com:vml" Requires="v">
                  <p:oleObj spid="_x0000_s11568" name="Visio" r:id="rId32" imgW="485727" imgH="1189608" progId="Visio.Drawing.11">
                    <p:embed/>
                  </p:oleObj>
                </mc:Choice>
                <mc:Fallback>
                  <p:oleObj name="Visio" r:id="rId32"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7673" y="241480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4" name="Object 303"/>
            <p:cNvGraphicFramePr>
              <a:graphicFrameLocks noChangeAspect="1"/>
            </p:cNvGraphicFramePr>
            <p:nvPr>
              <p:extLst>
                <p:ext uri="{D42A27DB-BD31-4B8C-83A1-F6EECF244321}">
                  <p14:modId xmlns:p14="http://schemas.microsoft.com/office/powerpoint/2010/main" val="1873988785"/>
                </p:ext>
              </p:extLst>
            </p:nvPr>
          </p:nvGraphicFramePr>
          <p:xfrm>
            <a:off x="9471281" y="2436967"/>
            <a:ext cx="175304" cy="299313"/>
          </p:xfrm>
          <a:graphic>
            <a:graphicData uri="http://schemas.openxmlformats.org/presentationml/2006/ole">
              <mc:AlternateContent xmlns:mc="http://schemas.openxmlformats.org/markup-compatibility/2006">
                <mc:Choice xmlns:v="urn:schemas-microsoft-com:vml" Requires="v">
                  <p:oleObj spid="_x0000_s11569" name="Visio" r:id="rId33" imgW="485727" imgH="1189608" progId="Visio.Drawing.11">
                    <p:embed/>
                  </p:oleObj>
                </mc:Choice>
                <mc:Fallback>
                  <p:oleObj name="Visio" r:id="rId33"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281" y="243696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5" name="Object 304"/>
            <p:cNvGraphicFramePr>
              <a:graphicFrameLocks noChangeAspect="1"/>
            </p:cNvGraphicFramePr>
            <p:nvPr>
              <p:extLst>
                <p:ext uri="{D42A27DB-BD31-4B8C-83A1-F6EECF244321}">
                  <p14:modId xmlns:p14="http://schemas.microsoft.com/office/powerpoint/2010/main" val="3151198845"/>
                </p:ext>
              </p:extLst>
            </p:nvPr>
          </p:nvGraphicFramePr>
          <p:xfrm>
            <a:off x="9487623" y="2540263"/>
            <a:ext cx="175304" cy="299313"/>
          </p:xfrm>
          <a:graphic>
            <a:graphicData uri="http://schemas.openxmlformats.org/presentationml/2006/ole">
              <mc:AlternateContent xmlns:mc="http://schemas.openxmlformats.org/markup-compatibility/2006">
                <mc:Choice xmlns:v="urn:schemas-microsoft-com:vml" Requires="v">
                  <p:oleObj spid="_x0000_s11570" name="Visio" r:id="rId34" imgW="485727" imgH="1189608" progId="Visio.Drawing.11">
                    <p:embed/>
                  </p:oleObj>
                </mc:Choice>
                <mc:Fallback>
                  <p:oleObj name="Visio" r:id="rId34"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623" y="254026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 name="Object 305"/>
            <p:cNvGraphicFramePr>
              <a:graphicFrameLocks noChangeAspect="1"/>
            </p:cNvGraphicFramePr>
            <p:nvPr>
              <p:extLst>
                <p:ext uri="{D42A27DB-BD31-4B8C-83A1-F6EECF244321}">
                  <p14:modId xmlns:p14="http://schemas.microsoft.com/office/powerpoint/2010/main" val="1113511463"/>
                </p:ext>
              </p:extLst>
            </p:nvPr>
          </p:nvGraphicFramePr>
          <p:xfrm>
            <a:off x="9674142" y="2439811"/>
            <a:ext cx="175304" cy="299313"/>
          </p:xfrm>
          <a:graphic>
            <a:graphicData uri="http://schemas.openxmlformats.org/presentationml/2006/ole">
              <mc:AlternateContent xmlns:mc="http://schemas.openxmlformats.org/markup-compatibility/2006">
                <mc:Choice xmlns:v="urn:schemas-microsoft-com:vml" Requires="v">
                  <p:oleObj spid="_x0000_s11571" name="Visio" r:id="rId35" imgW="485730" imgH="1189637" progId="Visio.Drawing.11">
                    <p:embed/>
                  </p:oleObj>
                </mc:Choice>
                <mc:Fallback>
                  <p:oleObj name="Visio" r:id="rId35" imgW="485730" imgH="1189637" progId="Visio.Drawing.11">
                    <p:embed/>
                    <p:pic>
                      <p:nvPicPr>
                        <p:cNvPr id="0" name=""/>
                        <p:cNvPicPr>
                          <a:picLocks noChangeAspect="1" noChangeArrowheads="1"/>
                        </p:cNvPicPr>
                        <p:nvPr/>
                      </p:nvPicPr>
                      <p:blipFill>
                        <a:blip r:embed="rId20"/>
                        <a:srcRect/>
                        <a:stretch>
                          <a:fillRect/>
                        </a:stretch>
                      </p:blipFill>
                      <p:spPr bwMode="auto">
                        <a:xfrm>
                          <a:off x="9674142" y="243981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 name="Object 306"/>
            <p:cNvGraphicFramePr>
              <a:graphicFrameLocks noChangeAspect="1"/>
            </p:cNvGraphicFramePr>
            <p:nvPr>
              <p:extLst>
                <p:ext uri="{D42A27DB-BD31-4B8C-83A1-F6EECF244321}">
                  <p14:modId xmlns:p14="http://schemas.microsoft.com/office/powerpoint/2010/main" val="2811896974"/>
                </p:ext>
              </p:extLst>
            </p:nvPr>
          </p:nvGraphicFramePr>
          <p:xfrm>
            <a:off x="9613900" y="2531562"/>
            <a:ext cx="175304" cy="299313"/>
          </p:xfrm>
          <a:graphic>
            <a:graphicData uri="http://schemas.openxmlformats.org/presentationml/2006/ole">
              <mc:AlternateContent xmlns:mc="http://schemas.openxmlformats.org/markup-compatibility/2006">
                <mc:Choice xmlns:v="urn:schemas-microsoft-com:vml" Requires="v">
                  <p:oleObj spid="_x0000_s11572" name="Visio" r:id="rId36" imgW="485727" imgH="1189608" progId="Visio.Drawing.11">
                    <p:embed/>
                  </p:oleObj>
                </mc:Choice>
                <mc:Fallback>
                  <p:oleObj name="Visio" r:id="rId36"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3900" y="253156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 name="Rectangle 307"/>
            <p:cNvSpPr/>
            <p:nvPr/>
          </p:nvSpPr>
          <p:spPr>
            <a:xfrm>
              <a:off x="9305962" y="2690765"/>
              <a:ext cx="709891"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Services</a:t>
              </a:r>
            </a:p>
          </p:txBody>
        </p:sp>
      </p:grpSp>
      <p:grpSp>
        <p:nvGrpSpPr>
          <p:cNvPr id="309" name="Group 308"/>
          <p:cNvGrpSpPr/>
          <p:nvPr/>
        </p:nvGrpSpPr>
        <p:grpSpPr>
          <a:xfrm>
            <a:off x="10883417" y="3189115"/>
            <a:ext cx="1119796" cy="506790"/>
            <a:chOff x="9254080" y="2971137"/>
            <a:chExt cx="840066" cy="506790"/>
          </a:xfrm>
        </p:grpSpPr>
        <p:sp>
          <p:nvSpPr>
            <p:cNvPr id="310" name="Rounded Rectangle 309"/>
            <p:cNvSpPr/>
            <p:nvPr/>
          </p:nvSpPr>
          <p:spPr bwMode="auto">
            <a:xfrm>
              <a:off x="9369738" y="2977060"/>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311" name="Object 310"/>
            <p:cNvGraphicFramePr>
              <a:graphicFrameLocks noChangeAspect="1"/>
            </p:cNvGraphicFramePr>
            <p:nvPr>
              <p:extLst>
                <p:ext uri="{D42A27DB-BD31-4B8C-83A1-F6EECF244321}">
                  <p14:modId xmlns:p14="http://schemas.microsoft.com/office/powerpoint/2010/main" val="3933907851"/>
                </p:ext>
              </p:extLst>
            </p:nvPr>
          </p:nvGraphicFramePr>
          <p:xfrm>
            <a:off x="9592168" y="2971137"/>
            <a:ext cx="175304" cy="299313"/>
          </p:xfrm>
          <a:graphic>
            <a:graphicData uri="http://schemas.openxmlformats.org/presentationml/2006/ole">
              <mc:AlternateContent xmlns:mc="http://schemas.openxmlformats.org/markup-compatibility/2006">
                <mc:Choice xmlns:v="urn:schemas-microsoft-com:vml" Requires="v">
                  <p:oleObj spid="_x0000_s11573" name="Visio" r:id="rId37" imgW="485727" imgH="1189608" progId="Visio.Drawing.11">
                    <p:embed/>
                  </p:oleObj>
                </mc:Choice>
                <mc:Fallback>
                  <p:oleObj name="Visio" r:id="rId37"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2168" y="297113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2" name="Object 311"/>
            <p:cNvGraphicFramePr>
              <a:graphicFrameLocks noChangeAspect="1"/>
            </p:cNvGraphicFramePr>
            <p:nvPr>
              <p:extLst>
                <p:ext uri="{D42A27DB-BD31-4B8C-83A1-F6EECF244321}">
                  <p14:modId xmlns:p14="http://schemas.microsoft.com/office/powerpoint/2010/main" val="322303020"/>
                </p:ext>
              </p:extLst>
            </p:nvPr>
          </p:nvGraphicFramePr>
          <p:xfrm>
            <a:off x="9485776" y="2993298"/>
            <a:ext cx="175304" cy="299313"/>
          </p:xfrm>
          <a:graphic>
            <a:graphicData uri="http://schemas.openxmlformats.org/presentationml/2006/ole">
              <mc:AlternateContent xmlns:mc="http://schemas.openxmlformats.org/markup-compatibility/2006">
                <mc:Choice xmlns:v="urn:schemas-microsoft-com:vml" Requires="v">
                  <p:oleObj spid="_x0000_s11574" name="Visio" r:id="rId38" imgW="485727" imgH="1189608" progId="Visio.Drawing.11">
                    <p:embed/>
                  </p:oleObj>
                </mc:Choice>
                <mc:Fallback>
                  <p:oleObj name="Visio" r:id="rId38"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776" y="299329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 name="Object 312"/>
            <p:cNvGraphicFramePr>
              <a:graphicFrameLocks noChangeAspect="1"/>
            </p:cNvGraphicFramePr>
            <p:nvPr>
              <p:extLst>
                <p:ext uri="{D42A27DB-BD31-4B8C-83A1-F6EECF244321}">
                  <p14:modId xmlns:p14="http://schemas.microsoft.com/office/powerpoint/2010/main" val="1552706265"/>
                </p:ext>
              </p:extLst>
            </p:nvPr>
          </p:nvGraphicFramePr>
          <p:xfrm>
            <a:off x="9502118" y="3096594"/>
            <a:ext cx="175304" cy="299313"/>
          </p:xfrm>
          <a:graphic>
            <a:graphicData uri="http://schemas.openxmlformats.org/presentationml/2006/ole">
              <mc:AlternateContent xmlns:mc="http://schemas.openxmlformats.org/markup-compatibility/2006">
                <mc:Choice xmlns:v="urn:schemas-microsoft-com:vml" Requires="v">
                  <p:oleObj spid="_x0000_s11575" name="Visio" r:id="rId39" imgW="485727" imgH="1189608" progId="Visio.Drawing.11">
                    <p:embed/>
                  </p:oleObj>
                </mc:Choice>
                <mc:Fallback>
                  <p:oleObj name="Visio" r:id="rId39"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2118" y="3096594"/>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4" name="Object 313"/>
            <p:cNvGraphicFramePr>
              <a:graphicFrameLocks noChangeAspect="1"/>
            </p:cNvGraphicFramePr>
            <p:nvPr>
              <p:extLst>
                <p:ext uri="{D42A27DB-BD31-4B8C-83A1-F6EECF244321}">
                  <p14:modId xmlns:p14="http://schemas.microsoft.com/office/powerpoint/2010/main" val="4064952840"/>
                </p:ext>
              </p:extLst>
            </p:nvPr>
          </p:nvGraphicFramePr>
          <p:xfrm>
            <a:off x="9688637" y="2996142"/>
            <a:ext cx="175304" cy="299313"/>
          </p:xfrm>
          <a:graphic>
            <a:graphicData uri="http://schemas.openxmlformats.org/presentationml/2006/ole">
              <mc:AlternateContent xmlns:mc="http://schemas.openxmlformats.org/markup-compatibility/2006">
                <mc:Choice xmlns:v="urn:schemas-microsoft-com:vml" Requires="v">
                  <p:oleObj spid="_x0000_s11576" name="Visio" r:id="rId40" imgW="485730" imgH="1189637" progId="Visio.Drawing.11">
                    <p:embed/>
                  </p:oleObj>
                </mc:Choice>
                <mc:Fallback>
                  <p:oleObj name="Visio" r:id="rId40" imgW="485730" imgH="1189637" progId="Visio.Drawing.11">
                    <p:embed/>
                    <p:pic>
                      <p:nvPicPr>
                        <p:cNvPr id="0" name=""/>
                        <p:cNvPicPr>
                          <a:picLocks noChangeAspect="1" noChangeArrowheads="1"/>
                        </p:cNvPicPr>
                        <p:nvPr/>
                      </p:nvPicPr>
                      <p:blipFill>
                        <a:blip r:embed="rId20"/>
                        <a:srcRect/>
                        <a:stretch>
                          <a:fillRect/>
                        </a:stretch>
                      </p:blipFill>
                      <p:spPr bwMode="auto">
                        <a:xfrm>
                          <a:off x="9688637" y="299614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5" name="Object 314"/>
            <p:cNvGraphicFramePr>
              <a:graphicFrameLocks noChangeAspect="1"/>
            </p:cNvGraphicFramePr>
            <p:nvPr>
              <p:extLst>
                <p:ext uri="{D42A27DB-BD31-4B8C-83A1-F6EECF244321}">
                  <p14:modId xmlns:p14="http://schemas.microsoft.com/office/powerpoint/2010/main" val="416108271"/>
                </p:ext>
              </p:extLst>
            </p:nvPr>
          </p:nvGraphicFramePr>
          <p:xfrm>
            <a:off x="9628395" y="3087893"/>
            <a:ext cx="175304" cy="299313"/>
          </p:xfrm>
          <a:graphic>
            <a:graphicData uri="http://schemas.openxmlformats.org/presentationml/2006/ole">
              <mc:AlternateContent xmlns:mc="http://schemas.openxmlformats.org/markup-compatibility/2006">
                <mc:Choice xmlns:v="urn:schemas-microsoft-com:vml" Requires="v">
                  <p:oleObj spid="_x0000_s11577" name="Visio" r:id="rId41" imgW="485727" imgH="1189608" progId="Visio.Drawing.11">
                    <p:embed/>
                  </p:oleObj>
                </mc:Choice>
                <mc:Fallback>
                  <p:oleObj name="Visio" r:id="rId41"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395" y="3087893"/>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6" name="Rectangle 315"/>
            <p:cNvSpPr/>
            <p:nvPr/>
          </p:nvSpPr>
          <p:spPr>
            <a:xfrm>
              <a:off x="9254080" y="3247095"/>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FFFFFF"/>
                  </a:solidFill>
                  <a:effectLst/>
                  <a:uLnTx/>
                  <a:uFillTx/>
                </a:rPr>
                <a:t>Marketing</a:t>
              </a:r>
            </a:p>
          </p:txBody>
        </p:sp>
      </p:grpSp>
      <p:grpSp>
        <p:nvGrpSpPr>
          <p:cNvPr id="317" name="Group 316"/>
          <p:cNvGrpSpPr/>
          <p:nvPr/>
        </p:nvGrpSpPr>
        <p:grpSpPr>
          <a:xfrm>
            <a:off x="10862789" y="3716351"/>
            <a:ext cx="1119796" cy="517083"/>
            <a:chOff x="9215919" y="3560581"/>
            <a:chExt cx="840066" cy="517083"/>
          </a:xfrm>
        </p:grpSpPr>
        <p:sp>
          <p:nvSpPr>
            <p:cNvPr id="318" name="Rounded Rectangle 317"/>
            <p:cNvSpPr/>
            <p:nvPr/>
          </p:nvSpPr>
          <p:spPr bwMode="auto">
            <a:xfrm>
              <a:off x="9342210" y="3566504"/>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319" name="Object 318"/>
            <p:cNvGraphicFramePr>
              <a:graphicFrameLocks noChangeAspect="1"/>
            </p:cNvGraphicFramePr>
            <p:nvPr>
              <p:extLst>
                <p:ext uri="{D42A27DB-BD31-4B8C-83A1-F6EECF244321}">
                  <p14:modId xmlns:p14="http://schemas.microsoft.com/office/powerpoint/2010/main" val="162009079"/>
                </p:ext>
              </p:extLst>
            </p:nvPr>
          </p:nvGraphicFramePr>
          <p:xfrm>
            <a:off x="9564640" y="3560581"/>
            <a:ext cx="175304" cy="299313"/>
          </p:xfrm>
          <a:graphic>
            <a:graphicData uri="http://schemas.openxmlformats.org/presentationml/2006/ole">
              <mc:AlternateContent xmlns:mc="http://schemas.openxmlformats.org/markup-compatibility/2006">
                <mc:Choice xmlns:v="urn:schemas-microsoft-com:vml" Requires="v">
                  <p:oleObj spid="_x0000_s11578" name="Visio" r:id="rId42" imgW="485727" imgH="1189608" progId="Visio.Drawing.11">
                    <p:embed/>
                  </p:oleObj>
                </mc:Choice>
                <mc:Fallback>
                  <p:oleObj name="Visio" r:id="rId42"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4640" y="3560581"/>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0" name="Object 319"/>
            <p:cNvGraphicFramePr>
              <a:graphicFrameLocks noChangeAspect="1"/>
            </p:cNvGraphicFramePr>
            <p:nvPr>
              <p:extLst>
                <p:ext uri="{D42A27DB-BD31-4B8C-83A1-F6EECF244321}">
                  <p14:modId xmlns:p14="http://schemas.microsoft.com/office/powerpoint/2010/main" val="1622760404"/>
                </p:ext>
              </p:extLst>
            </p:nvPr>
          </p:nvGraphicFramePr>
          <p:xfrm>
            <a:off x="9458248" y="3582742"/>
            <a:ext cx="175304" cy="299313"/>
          </p:xfrm>
          <a:graphic>
            <a:graphicData uri="http://schemas.openxmlformats.org/presentationml/2006/ole">
              <mc:AlternateContent xmlns:mc="http://schemas.openxmlformats.org/markup-compatibility/2006">
                <mc:Choice xmlns:v="urn:schemas-microsoft-com:vml" Requires="v">
                  <p:oleObj spid="_x0000_s11579" name="Visio" r:id="rId43" imgW="485727" imgH="1189608" progId="Visio.Drawing.11">
                    <p:embed/>
                  </p:oleObj>
                </mc:Choice>
                <mc:Fallback>
                  <p:oleObj name="Visio" r:id="rId43"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8248" y="3582742"/>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1" name="Object 320"/>
            <p:cNvGraphicFramePr>
              <a:graphicFrameLocks noChangeAspect="1"/>
            </p:cNvGraphicFramePr>
            <p:nvPr>
              <p:extLst>
                <p:ext uri="{D42A27DB-BD31-4B8C-83A1-F6EECF244321}">
                  <p14:modId xmlns:p14="http://schemas.microsoft.com/office/powerpoint/2010/main" val="1413174305"/>
                </p:ext>
              </p:extLst>
            </p:nvPr>
          </p:nvGraphicFramePr>
          <p:xfrm>
            <a:off x="9474590" y="3686038"/>
            <a:ext cx="175304" cy="299313"/>
          </p:xfrm>
          <a:graphic>
            <a:graphicData uri="http://schemas.openxmlformats.org/presentationml/2006/ole">
              <mc:AlternateContent xmlns:mc="http://schemas.openxmlformats.org/markup-compatibility/2006">
                <mc:Choice xmlns:v="urn:schemas-microsoft-com:vml" Requires="v">
                  <p:oleObj spid="_x0000_s11580" name="Visio" r:id="rId44" imgW="485727" imgH="1189608" progId="Visio.Drawing.11">
                    <p:embed/>
                  </p:oleObj>
                </mc:Choice>
                <mc:Fallback>
                  <p:oleObj name="Visio" r:id="rId44"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590" y="3686038"/>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2" name="Object 321"/>
            <p:cNvGraphicFramePr>
              <a:graphicFrameLocks noChangeAspect="1"/>
            </p:cNvGraphicFramePr>
            <p:nvPr>
              <p:extLst>
                <p:ext uri="{D42A27DB-BD31-4B8C-83A1-F6EECF244321}">
                  <p14:modId xmlns:p14="http://schemas.microsoft.com/office/powerpoint/2010/main" val="400408014"/>
                </p:ext>
              </p:extLst>
            </p:nvPr>
          </p:nvGraphicFramePr>
          <p:xfrm>
            <a:off x="9661109" y="3585586"/>
            <a:ext cx="175304" cy="299313"/>
          </p:xfrm>
          <a:graphic>
            <a:graphicData uri="http://schemas.openxmlformats.org/presentationml/2006/ole">
              <mc:AlternateContent xmlns:mc="http://schemas.openxmlformats.org/markup-compatibility/2006">
                <mc:Choice xmlns:v="urn:schemas-microsoft-com:vml" Requires="v">
                  <p:oleObj spid="_x0000_s11581" name="Visio" r:id="rId45" imgW="485730" imgH="1189637" progId="Visio.Drawing.11">
                    <p:embed/>
                  </p:oleObj>
                </mc:Choice>
                <mc:Fallback>
                  <p:oleObj name="Visio" r:id="rId45" imgW="485730" imgH="1189637" progId="Visio.Drawing.11">
                    <p:embed/>
                    <p:pic>
                      <p:nvPicPr>
                        <p:cNvPr id="0" name=""/>
                        <p:cNvPicPr>
                          <a:picLocks noChangeAspect="1" noChangeArrowheads="1"/>
                        </p:cNvPicPr>
                        <p:nvPr/>
                      </p:nvPicPr>
                      <p:blipFill>
                        <a:blip r:embed="rId20"/>
                        <a:srcRect/>
                        <a:stretch>
                          <a:fillRect/>
                        </a:stretch>
                      </p:blipFill>
                      <p:spPr bwMode="auto">
                        <a:xfrm>
                          <a:off x="9661109" y="358558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3" name="Object 322"/>
            <p:cNvGraphicFramePr>
              <a:graphicFrameLocks noChangeAspect="1"/>
            </p:cNvGraphicFramePr>
            <p:nvPr>
              <p:extLst>
                <p:ext uri="{D42A27DB-BD31-4B8C-83A1-F6EECF244321}">
                  <p14:modId xmlns:p14="http://schemas.microsoft.com/office/powerpoint/2010/main" val="3707612979"/>
                </p:ext>
              </p:extLst>
            </p:nvPr>
          </p:nvGraphicFramePr>
          <p:xfrm>
            <a:off x="9600867" y="3677337"/>
            <a:ext cx="175304" cy="299313"/>
          </p:xfrm>
          <a:graphic>
            <a:graphicData uri="http://schemas.openxmlformats.org/presentationml/2006/ole">
              <mc:AlternateContent xmlns:mc="http://schemas.openxmlformats.org/markup-compatibility/2006">
                <mc:Choice xmlns:v="urn:schemas-microsoft-com:vml" Requires="v">
                  <p:oleObj spid="_x0000_s11582" name="Visio" r:id="rId46" imgW="485727" imgH="1189608" progId="Visio.Drawing.11">
                    <p:embed/>
                  </p:oleObj>
                </mc:Choice>
                <mc:Fallback>
                  <p:oleObj name="Visio" r:id="rId46"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0867" y="3677337"/>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4" name="Rectangle 323"/>
            <p:cNvSpPr/>
            <p:nvPr/>
          </p:nvSpPr>
          <p:spPr>
            <a:xfrm>
              <a:off x="9215919" y="3846832"/>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srgbClr val="FFFFFF"/>
                </a:solidFill>
                <a:effectLst/>
                <a:uLnTx/>
                <a:uFillTx/>
              </a:endParaRPr>
            </a:p>
          </p:txBody>
        </p:sp>
      </p:grpSp>
      <p:grpSp>
        <p:nvGrpSpPr>
          <p:cNvPr id="325" name="Group 324"/>
          <p:cNvGrpSpPr/>
          <p:nvPr/>
        </p:nvGrpSpPr>
        <p:grpSpPr>
          <a:xfrm>
            <a:off x="10864997" y="4229364"/>
            <a:ext cx="1119796" cy="506790"/>
            <a:chOff x="9283663" y="4116199"/>
            <a:chExt cx="840066" cy="506790"/>
          </a:xfrm>
        </p:grpSpPr>
        <p:sp>
          <p:nvSpPr>
            <p:cNvPr id="326" name="Rounded Rectangle 325"/>
            <p:cNvSpPr/>
            <p:nvPr/>
          </p:nvSpPr>
          <p:spPr bwMode="auto">
            <a:xfrm>
              <a:off x="9399321" y="4122122"/>
              <a:ext cx="610588" cy="476575"/>
            </a:xfrm>
            <a:prstGeom prst="roundRect">
              <a:avLst>
                <a:gd name="adj" fmla="val 9723"/>
              </a:avLst>
            </a:prstGeom>
            <a:gradFill flip="none" rotWithShape="1">
              <a:gsLst>
                <a:gs pos="0">
                  <a:srgbClr val="000000">
                    <a:lumMod val="50000"/>
                    <a:lumOff val="50000"/>
                    <a:shade val="30000"/>
                    <a:satMod val="115000"/>
                  </a:srgbClr>
                </a:gs>
                <a:gs pos="50000">
                  <a:srgbClr val="000000">
                    <a:lumMod val="50000"/>
                    <a:lumOff val="50000"/>
                    <a:shade val="67500"/>
                    <a:satMod val="115000"/>
                  </a:srgbClr>
                </a:gs>
                <a:gs pos="100000">
                  <a:srgbClr val="000000">
                    <a:lumMod val="50000"/>
                    <a:lumOff val="5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graphicFrame>
          <p:nvGraphicFramePr>
            <p:cNvPr id="327" name="Object 326"/>
            <p:cNvGraphicFramePr>
              <a:graphicFrameLocks noChangeAspect="1"/>
            </p:cNvGraphicFramePr>
            <p:nvPr>
              <p:extLst>
                <p:ext uri="{D42A27DB-BD31-4B8C-83A1-F6EECF244321}">
                  <p14:modId xmlns:p14="http://schemas.microsoft.com/office/powerpoint/2010/main" val="176767094"/>
                </p:ext>
              </p:extLst>
            </p:nvPr>
          </p:nvGraphicFramePr>
          <p:xfrm>
            <a:off x="9621751" y="4116199"/>
            <a:ext cx="175304" cy="299313"/>
          </p:xfrm>
          <a:graphic>
            <a:graphicData uri="http://schemas.openxmlformats.org/presentationml/2006/ole">
              <mc:AlternateContent xmlns:mc="http://schemas.openxmlformats.org/markup-compatibility/2006">
                <mc:Choice xmlns:v="urn:schemas-microsoft-com:vml" Requires="v">
                  <p:oleObj spid="_x0000_s11583" name="Visio" r:id="rId47" imgW="485727" imgH="1189608" progId="Visio.Drawing.11">
                    <p:embed/>
                  </p:oleObj>
                </mc:Choice>
                <mc:Fallback>
                  <p:oleObj name="Visio" r:id="rId47"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751" y="4116199"/>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8" name="Object 327"/>
            <p:cNvGraphicFramePr>
              <a:graphicFrameLocks noChangeAspect="1"/>
            </p:cNvGraphicFramePr>
            <p:nvPr>
              <p:extLst>
                <p:ext uri="{D42A27DB-BD31-4B8C-83A1-F6EECF244321}">
                  <p14:modId xmlns:p14="http://schemas.microsoft.com/office/powerpoint/2010/main" val="1363382802"/>
                </p:ext>
              </p:extLst>
            </p:nvPr>
          </p:nvGraphicFramePr>
          <p:xfrm>
            <a:off x="9515359" y="4138360"/>
            <a:ext cx="175304" cy="299313"/>
          </p:xfrm>
          <a:graphic>
            <a:graphicData uri="http://schemas.openxmlformats.org/presentationml/2006/ole">
              <mc:AlternateContent xmlns:mc="http://schemas.openxmlformats.org/markup-compatibility/2006">
                <mc:Choice xmlns:v="urn:schemas-microsoft-com:vml" Requires="v">
                  <p:oleObj spid="_x0000_s11584" name="Visio" r:id="rId48" imgW="485727" imgH="1189608" progId="Visio.Drawing.11">
                    <p:embed/>
                  </p:oleObj>
                </mc:Choice>
                <mc:Fallback>
                  <p:oleObj name="Visio" r:id="rId48"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5359" y="4138360"/>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9" name="Object 328"/>
            <p:cNvGraphicFramePr>
              <a:graphicFrameLocks noChangeAspect="1"/>
            </p:cNvGraphicFramePr>
            <p:nvPr>
              <p:extLst>
                <p:ext uri="{D42A27DB-BD31-4B8C-83A1-F6EECF244321}">
                  <p14:modId xmlns:p14="http://schemas.microsoft.com/office/powerpoint/2010/main" val="2482899595"/>
                </p:ext>
              </p:extLst>
            </p:nvPr>
          </p:nvGraphicFramePr>
          <p:xfrm>
            <a:off x="9531701" y="4241656"/>
            <a:ext cx="175304" cy="299313"/>
          </p:xfrm>
          <a:graphic>
            <a:graphicData uri="http://schemas.openxmlformats.org/presentationml/2006/ole">
              <mc:AlternateContent xmlns:mc="http://schemas.openxmlformats.org/markup-compatibility/2006">
                <mc:Choice xmlns:v="urn:schemas-microsoft-com:vml" Requires="v">
                  <p:oleObj spid="_x0000_s11585" name="Visio" r:id="rId49" imgW="485727" imgH="1189608" progId="Visio.Drawing.11">
                    <p:embed/>
                  </p:oleObj>
                </mc:Choice>
                <mc:Fallback>
                  <p:oleObj name="Visio" r:id="rId49"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1701" y="4241656"/>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0" name="Object 329"/>
            <p:cNvGraphicFramePr>
              <a:graphicFrameLocks noChangeAspect="1"/>
            </p:cNvGraphicFramePr>
            <p:nvPr>
              <p:extLst>
                <p:ext uri="{D42A27DB-BD31-4B8C-83A1-F6EECF244321}">
                  <p14:modId xmlns:p14="http://schemas.microsoft.com/office/powerpoint/2010/main" val="3094424397"/>
                </p:ext>
              </p:extLst>
            </p:nvPr>
          </p:nvGraphicFramePr>
          <p:xfrm>
            <a:off x="9718220" y="4141204"/>
            <a:ext cx="175304" cy="299313"/>
          </p:xfrm>
          <a:graphic>
            <a:graphicData uri="http://schemas.openxmlformats.org/presentationml/2006/ole">
              <mc:AlternateContent xmlns:mc="http://schemas.openxmlformats.org/markup-compatibility/2006">
                <mc:Choice xmlns:v="urn:schemas-microsoft-com:vml" Requires="v">
                  <p:oleObj spid="_x0000_s11586" name="Visio" r:id="rId50" imgW="485730" imgH="1189637" progId="Visio.Drawing.11">
                    <p:embed/>
                  </p:oleObj>
                </mc:Choice>
                <mc:Fallback>
                  <p:oleObj name="Visio" r:id="rId50" imgW="485730" imgH="1189637" progId="Visio.Drawing.11">
                    <p:embed/>
                    <p:pic>
                      <p:nvPicPr>
                        <p:cNvPr id="0" name=""/>
                        <p:cNvPicPr>
                          <a:picLocks noChangeAspect="1" noChangeArrowheads="1"/>
                        </p:cNvPicPr>
                        <p:nvPr/>
                      </p:nvPicPr>
                      <p:blipFill>
                        <a:blip r:embed="rId20"/>
                        <a:srcRect/>
                        <a:stretch>
                          <a:fillRect/>
                        </a:stretch>
                      </p:blipFill>
                      <p:spPr bwMode="auto">
                        <a:xfrm>
                          <a:off x="9718220" y="4141204"/>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1" name="Object 330"/>
            <p:cNvGraphicFramePr>
              <a:graphicFrameLocks noChangeAspect="1"/>
            </p:cNvGraphicFramePr>
            <p:nvPr>
              <p:extLst>
                <p:ext uri="{D42A27DB-BD31-4B8C-83A1-F6EECF244321}">
                  <p14:modId xmlns:p14="http://schemas.microsoft.com/office/powerpoint/2010/main" val="3897930494"/>
                </p:ext>
              </p:extLst>
            </p:nvPr>
          </p:nvGraphicFramePr>
          <p:xfrm>
            <a:off x="9657978" y="4232955"/>
            <a:ext cx="175304" cy="299313"/>
          </p:xfrm>
          <a:graphic>
            <a:graphicData uri="http://schemas.openxmlformats.org/presentationml/2006/ole">
              <mc:AlternateContent xmlns:mc="http://schemas.openxmlformats.org/markup-compatibility/2006">
                <mc:Choice xmlns:v="urn:schemas-microsoft-com:vml" Requires="v">
                  <p:oleObj spid="_x0000_s11587" name="Visio" r:id="rId51" imgW="485727" imgH="1189608" progId="Visio.Drawing.11">
                    <p:embed/>
                  </p:oleObj>
                </mc:Choice>
                <mc:Fallback>
                  <p:oleObj name="Visio" r:id="rId51" imgW="485727" imgH="118960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7978" y="4232955"/>
                          <a:ext cx="175304" cy="29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2" name="Rectangle 331"/>
            <p:cNvSpPr/>
            <p:nvPr/>
          </p:nvSpPr>
          <p:spPr>
            <a:xfrm>
              <a:off x="9283663" y="4392157"/>
              <a:ext cx="840066" cy="2308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smtClean="0">
                <a:ln>
                  <a:noFill/>
                </a:ln>
                <a:solidFill>
                  <a:srgbClr val="FFFFFF"/>
                </a:solidFill>
                <a:effectLst/>
                <a:uLnTx/>
                <a:uFillTx/>
              </a:endParaRPr>
            </a:p>
          </p:txBody>
        </p:sp>
      </p:grpSp>
      <p:sp>
        <p:nvSpPr>
          <p:cNvPr id="333" name="Can 332"/>
          <p:cNvSpPr/>
          <p:nvPr/>
        </p:nvSpPr>
        <p:spPr bwMode="auto">
          <a:xfrm>
            <a:off x="1667996" y="4167607"/>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4" name="Can 333"/>
          <p:cNvSpPr/>
          <p:nvPr/>
        </p:nvSpPr>
        <p:spPr bwMode="auto">
          <a:xfrm>
            <a:off x="1378753" y="4329543"/>
            <a:ext cx="509851" cy="361149"/>
          </a:xfrm>
          <a:prstGeom prst="can">
            <a:avLst/>
          </a:prstGeom>
          <a:solidFill>
            <a:srgbClr val="4683BA">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5" name="Can 334"/>
          <p:cNvSpPr/>
          <p:nvPr/>
        </p:nvSpPr>
        <p:spPr bwMode="auto">
          <a:xfrm>
            <a:off x="1663484" y="4528637"/>
            <a:ext cx="509851" cy="361149"/>
          </a:xfrm>
          <a:prstGeom prst="can">
            <a:avLst/>
          </a:prstGeom>
          <a:solidFill>
            <a:srgbClr val="ABDA36">
              <a:lumMod val="60000"/>
              <a:lumOff val="40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6" name="Can 335"/>
          <p:cNvSpPr/>
          <p:nvPr/>
        </p:nvSpPr>
        <p:spPr bwMode="auto">
          <a:xfrm>
            <a:off x="1378753" y="4697222"/>
            <a:ext cx="509851" cy="361149"/>
          </a:xfrm>
          <a:prstGeom prst="can">
            <a:avLst/>
          </a:prstGeom>
          <a:solidFill>
            <a:srgbClr val="73A44E">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7" name="Can 336"/>
          <p:cNvSpPr/>
          <p:nvPr/>
        </p:nvSpPr>
        <p:spPr bwMode="auto">
          <a:xfrm>
            <a:off x="1677656" y="4919152"/>
            <a:ext cx="509851" cy="361149"/>
          </a:xfrm>
          <a:prstGeom prst="can">
            <a:avLst/>
          </a:prstGeom>
          <a:solidFill>
            <a:srgbClr val="D4A42C">
              <a:lumMod val="75000"/>
            </a:srgbClr>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8" name="Can 337"/>
          <p:cNvSpPr/>
          <p:nvPr/>
        </p:nvSpPr>
        <p:spPr bwMode="auto">
          <a:xfrm>
            <a:off x="1378753" y="5092398"/>
            <a:ext cx="509851" cy="361149"/>
          </a:xfrm>
          <a:prstGeom prst="can">
            <a:avLst/>
          </a:prstGeom>
          <a:solidFill>
            <a:srgbClr val="8AB9E7"/>
          </a:soli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39" name="Rounded Rectangle 338"/>
          <p:cNvSpPr/>
          <p:nvPr/>
        </p:nvSpPr>
        <p:spPr bwMode="auto">
          <a:xfrm>
            <a:off x="7316388" y="4528682"/>
            <a:ext cx="3109602" cy="1984829"/>
          </a:xfrm>
          <a:prstGeom prst="roundRect">
            <a:avLst/>
          </a:prstGeom>
          <a:solidFill>
            <a:srgbClr val="73A44E">
              <a:lumMod val="60000"/>
              <a:lumOff val="40000"/>
            </a:srgbClr>
          </a:solidFill>
          <a:ln w="9525" cap="flat" cmpd="sng" algn="ctr">
            <a:noFill/>
            <a:prstDash val="solid"/>
            <a:round/>
            <a:headEnd type="none" w="med" len="med"/>
            <a:tailEnd type="none" w="med" len="med"/>
          </a:ln>
          <a:effectLst>
            <a:outerShdw blurRad="76200" dir="18900000" sy="23000" kx="-1200000" algn="bl" rotWithShape="0">
              <a:prstClr val="black">
                <a:alpha val="20000"/>
              </a:prstClr>
            </a:outerShdw>
            <a:softEdge rad="127000"/>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dirty="0" smtClean="0">
              <a:ln>
                <a:noFill/>
              </a:ln>
              <a:solidFill>
                <a:srgbClr val="FFFFFF"/>
              </a:solidFill>
              <a:effectLst/>
              <a:uLnTx/>
              <a:uFillTx/>
            </a:endParaRPr>
          </a:p>
        </p:txBody>
      </p:sp>
      <p:sp>
        <p:nvSpPr>
          <p:cNvPr id="340" name="TextBox 339"/>
          <p:cNvSpPr txBox="1"/>
          <p:nvPr/>
        </p:nvSpPr>
        <p:spPr>
          <a:xfrm rot="21080489">
            <a:off x="7663155" y="5753013"/>
            <a:ext cx="117137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Sales</a:t>
            </a:r>
          </a:p>
        </p:txBody>
      </p:sp>
      <p:sp>
        <p:nvSpPr>
          <p:cNvPr id="341" name="TextBox 340"/>
          <p:cNvSpPr txBox="1"/>
          <p:nvPr/>
        </p:nvSpPr>
        <p:spPr>
          <a:xfrm rot="348240">
            <a:off x="8305609" y="4784106"/>
            <a:ext cx="145683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License</a:t>
            </a:r>
          </a:p>
        </p:txBody>
      </p:sp>
      <p:sp>
        <p:nvSpPr>
          <p:cNvPr id="342" name="TextBox 341"/>
          <p:cNvSpPr txBox="1"/>
          <p:nvPr/>
        </p:nvSpPr>
        <p:spPr>
          <a:xfrm rot="21280332">
            <a:off x="8952117" y="5026565"/>
            <a:ext cx="162495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Local Data</a:t>
            </a:r>
          </a:p>
        </p:txBody>
      </p:sp>
      <p:sp>
        <p:nvSpPr>
          <p:cNvPr id="343" name="TextBox 342"/>
          <p:cNvSpPr txBox="1"/>
          <p:nvPr/>
        </p:nvSpPr>
        <p:spPr>
          <a:xfrm rot="20825466">
            <a:off x="7511681" y="5030578"/>
            <a:ext cx="134297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Revenue</a:t>
            </a:r>
          </a:p>
        </p:txBody>
      </p:sp>
      <p:sp>
        <p:nvSpPr>
          <p:cNvPr id="344" name="TextBox 343"/>
          <p:cNvSpPr txBox="1"/>
          <p:nvPr/>
        </p:nvSpPr>
        <p:spPr>
          <a:xfrm rot="543459">
            <a:off x="7524470" y="5480357"/>
            <a:ext cx="151918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Marketing</a:t>
            </a:r>
          </a:p>
        </p:txBody>
      </p:sp>
      <p:sp>
        <p:nvSpPr>
          <p:cNvPr id="345" name="TextBox 344"/>
          <p:cNvSpPr txBox="1"/>
          <p:nvPr/>
        </p:nvSpPr>
        <p:spPr>
          <a:xfrm rot="323474">
            <a:off x="8176395" y="5980781"/>
            <a:ext cx="138959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Support</a:t>
            </a:r>
          </a:p>
        </p:txBody>
      </p:sp>
      <p:sp>
        <p:nvSpPr>
          <p:cNvPr id="346" name="TextBox 345"/>
          <p:cNvSpPr txBox="1"/>
          <p:nvPr/>
        </p:nvSpPr>
        <p:spPr>
          <a:xfrm rot="316823">
            <a:off x="8503654" y="5413166"/>
            <a:ext cx="154940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Organization</a:t>
            </a:r>
          </a:p>
        </p:txBody>
      </p:sp>
      <p:sp>
        <p:nvSpPr>
          <p:cNvPr id="347" name="TextBox 346"/>
          <p:cNvSpPr txBox="1"/>
          <p:nvPr/>
        </p:nvSpPr>
        <p:spPr>
          <a:xfrm rot="21142347">
            <a:off x="8946886" y="5753014"/>
            <a:ext cx="15112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rPr>
              <a:t>Individual</a:t>
            </a:r>
          </a:p>
        </p:txBody>
      </p:sp>
      <p:sp>
        <p:nvSpPr>
          <p:cNvPr id="348" name="Right Arrow 347"/>
          <p:cNvSpPr/>
          <p:nvPr/>
        </p:nvSpPr>
        <p:spPr bwMode="auto">
          <a:xfrm>
            <a:off x="6213695" y="4583172"/>
            <a:ext cx="1790695" cy="397786"/>
          </a:xfrm>
          <a:prstGeom prst="rightArrow">
            <a:avLst/>
          </a:prstGeom>
          <a:gradFill flip="none" rotWithShape="1">
            <a:gsLst>
              <a:gs pos="0">
                <a:srgbClr val="73A44E">
                  <a:shade val="30000"/>
                  <a:satMod val="115000"/>
                  <a:alpha val="0"/>
                </a:srgbClr>
              </a:gs>
              <a:gs pos="50000">
                <a:srgbClr val="73A44E">
                  <a:shade val="67500"/>
                  <a:satMod val="115000"/>
                </a:srgbClr>
              </a:gs>
              <a:gs pos="100000">
                <a:srgbClr val="73A44E">
                  <a:shade val="100000"/>
                  <a:satMod val="115000"/>
                </a:srgb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Enrich Data</a:t>
            </a:r>
          </a:p>
        </p:txBody>
      </p:sp>
      <p:sp>
        <p:nvSpPr>
          <p:cNvPr id="349" name="TextBox 348"/>
          <p:cNvSpPr txBox="1"/>
          <p:nvPr/>
        </p:nvSpPr>
        <p:spPr>
          <a:xfrm>
            <a:off x="-30949" y="1214139"/>
            <a:ext cx="2680290" cy="289310"/>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73A44E">
                    <a:lumMod val="75000"/>
                  </a:srgbClr>
                </a:solidFill>
                <a:effectLst/>
                <a:uLnTx/>
                <a:uFillTx/>
              </a:rPr>
              <a:t>Source Systems</a:t>
            </a:r>
          </a:p>
        </p:txBody>
      </p:sp>
      <p:sp>
        <p:nvSpPr>
          <p:cNvPr id="351" name="Can 350"/>
          <p:cNvSpPr/>
          <p:nvPr/>
        </p:nvSpPr>
        <p:spPr bwMode="auto">
          <a:xfrm>
            <a:off x="3043911" y="4053325"/>
            <a:ext cx="3159037" cy="1355793"/>
          </a:xfrm>
          <a:prstGeom prst="can">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0" scaled="1"/>
            <a:tileRect/>
          </a:gradFill>
          <a:ln w="9525" cap="flat" cmpd="sng" algn="ctr">
            <a:solidFill>
              <a:srgbClr val="00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sp>
        <p:nvSpPr>
          <p:cNvPr id="352" name="Cloud 351"/>
          <p:cNvSpPr/>
          <p:nvPr/>
        </p:nvSpPr>
        <p:spPr bwMode="auto">
          <a:xfrm>
            <a:off x="3215963" y="4224737"/>
            <a:ext cx="2896987" cy="1137957"/>
          </a:xfrm>
          <a:prstGeom prst="cloud">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54" name="Rounded Rectangle 353"/>
          <p:cNvSpPr/>
          <p:nvPr/>
        </p:nvSpPr>
        <p:spPr bwMode="auto">
          <a:xfrm>
            <a:off x="3220003" y="4632174"/>
            <a:ext cx="1418215" cy="340519"/>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Individual</a:t>
            </a:r>
          </a:p>
        </p:txBody>
      </p:sp>
      <p:sp>
        <p:nvSpPr>
          <p:cNvPr id="355" name="Rounded Rectangle 354"/>
          <p:cNvSpPr/>
          <p:nvPr/>
        </p:nvSpPr>
        <p:spPr bwMode="auto">
          <a:xfrm>
            <a:off x="4694737" y="4632784"/>
            <a:ext cx="1418215" cy="340519"/>
          </a:xfrm>
          <a:prstGeom prst="roundRect">
            <a:avLst/>
          </a:prstGeom>
          <a:gradFill flip="none" rotWithShape="1">
            <a:gsLst>
              <a:gs pos="0">
                <a:srgbClr val="73A44E">
                  <a:lumMod val="75000"/>
                </a:srgbClr>
              </a:gs>
              <a:gs pos="84000">
                <a:srgbClr val="73A44E">
                  <a:lumMod val="60000"/>
                  <a:lumOff val="40000"/>
                </a:srgbClr>
              </a:gs>
              <a:gs pos="100000">
                <a:srgbClr val="73A44E">
                  <a:lumMod val="60000"/>
                  <a:lumOff val="40000"/>
                </a:srgbClr>
              </a:gs>
            </a:gsLst>
            <a:lin ang="16200000" scaled="1"/>
            <a:tileRect/>
          </a:grad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400" kern="0" dirty="0">
                <a:solidFill>
                  <a:srgbClr val="FFFFFF"/>
                </a:solidFill>
              </a:rPr>
              <a:t>License</a:t>
            </a:r>
          </a:p>
        </p:txBody>
      </p:sp>
    </p:spTree>
    <p:extLst>
      <p:ext uri="{BB962C8B-B14F-4D97-AF65-F5344CB8AC3E}">
        <p14:creationId xmlns:p14="http://schemas.microsoft.com/office/powerpoint/2010/main" val="48221651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Microsoft IT’s approach to move to the Cloud</a:t>
            </a:r>
            <a:endParaRPr lang="en-US" dirty="0"/>
          </a:p>
        </p:txBody>
      </p:sp>
      <p:sp>
        <p:nvSpPr>
          <p:cNvPr id="15" name="Content Placeholder 2"/>
          <p:cNvSpPr txBox="1">
            <a:spLocks/>
          </p:cNvSpPr>
          <p:nvPr/>
        </p:nvSpPr>
        <p:spPr>
          <a:xfrm>
            <a:off x="369229" y="1444361"/>
            <a:ext cx="5824110" cy="5576781"/>
          </a:xfrm>
          <a:prstGeom prst="rect">
            <a:avLst/>
          </a:prstGeom>
        </p:spPr>
        <p:txBody>
          <a:bodyPr lIns="93296" tIns="46648" rIns="93296" bIns="46648"/>
          <a:lstStyle>
            <a:lvl1pPr marL="285750" indent="-285750" algn="l" defTabSz="895350" rtl="0" eaLnBrk="0" fontAlgn="base" hangingPunct="0">
              <a:spcBef>
                <a:spcPct val="0"/>
              </a:spcBef>
              <a:spcAft>
                <a:spcPct val="0"/>
              </a:spcAft>
              <a:buClr>
                <a:schemeClr val="tx2"/>
              </a:buClr>
              <a:buFont typeface="Arial" pitchFamily="34" charset="0"/>
              <a:buChar char="•"/>
              <a:defRPr sz="1800" b="1">
                <a:solidFill>
                  <a:schemeClr val="tx1"/>
                </a:solidFill>
                <a:latin typeface="+mn-lt"/>
                <a:ea typeface="+mn-ea"/>
                <a:cs typeface="+mn-cs"/>
              </a:defRPr>
            </a:lvl1pPr>
            <a:lvl2pPr marL="193675" indent="-192088" algn="l" defTabSz="895350" rtl="0" eaLnBrk="0" fontAlgn="base" hangingPunct="0">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0" fontAlgn="base" hangingPunct="0">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0" fontAlgn="base" hangingPunct="0">
              <a:spcBef>
                <a:spcPct val="0"/>
              </a:spcBef>
              <a:spcAft>
                <a:spcPct val="0"/>
              </a:spcAft>
              <a:buClr>
                <a:schemeClr val="tx2"/>
              </a:buClr>
              <a:buSzPct val="120000"/>
              <a:buFont typeface="Arial" charset="0"/>
              <a:buChar char="▫"/>
              <a:defRPr sz="1400">
                <a:solidFill>
                  <a:schemeClr val="tx1"/>
                </a:solidFill>
                <a:latin typeface="+mn-lt"/>
              </a:defRPr>
            </a:lvl4pPr>
            <a:lvl5pPr marL="746125" indent="-130175" algn="l" defTabSz="895350" rtl="0" eaLnBrk="0" fontAlgn="base" hangingPunct="0">
              <a:spcBef>
                <a:spcPct val="0"/>
              </a:spcBef>
              <a:spcAft>
                <a:spcPct val="0"/>
              </a:spcAft>
              <a:buClr>
                <a:schemeClr val="tx2"/>
              </a:buClr>
              <a:buSzPct val="89000"/>
              <a:buFont typeface="Arial" charset="0"/>
              <a:buChar char="-"/>
              <a:defRPr sz="1200">
                <a:solidFill>
                  <a:schemeClr val="tx1"/>
                </a:solidFill>
                <a:latin typeface="+mn-lt"/>
              </a:defRPr>
            </a:lvl5pPr>
            <a:lvl6pPr marL="1031875" indent="-174625" algn="l" defTabSz="895350" rtl="0" fontAlgn="base">
              <a:spcBef>
                <a:spcPct val="0"/>
              </a:spcBef>
              <a:spcAft>
                <a:spcPct val="0"/>
              </a:spcAft>
              <a:buClr>
                <a:schemeClr val="tx2"/>
              </a:buClr>
              <a:buSzPct val="89000"/>
              <a:buFont typeface="Arial" pitchFamily="34" charset="0"/>
              <a:buChar char="-"/>
              <a:defRPr sz="1000">
                <a:solidFill>
                  <a:schemeClr val="tx1"/>
                </a:solidFill>
                <a:latin typeface="+mn-lt"/>
              </a:defRPr>
            </a:lvl6pPr>
            <a:lvl7pPr marL="1660525" indent="-130175" algn="l" defTabSz="895350" rtl="0" fontAlgn="base">
              <a:spcBef>
                <a:spcPct val="0"/>
              </a:spcBef>
              <a:spcAft>
                <a:spcPct val="0"/>
              </a:spcAft>
              <a:buClr>
                <a:schemeClr val="tx2"/>
              </a:buClr>
              <a:buSzPct val="89000"/>
              <a:buFont typeface="Arial" pitchFamily="34" charset="0"/>
              <a:buChar char="-"/>
              <a:defRPr sz="1600">
                <a:solidFill>
                  <a:schemeClr val="tx1"/>
                </a:solidFill>
                <a:latin typeface="+mn-lt"/>
              </a:defRPr>
            </a:lvl7pPr>
            <a:lvl8pPr marL="2117725" indent="-130175" algn="l" defTabSz="895350" rtl="0" fontAlgn="base">
              <a:spcBef>
                <a:spcPct val="0"/>
              </a:spcBef>
              <a:spcAft>
                <a:spcPct val="0"/>
              </a:spcAft>
              <a:buClr>
                <a:schemeClr val="tx2"/>
              </a:buClr>
              <a:buSzPct val="89000"/>
              <a:buFont typeface="Arial" pitchFamily="34" charset="0"/>
              <a:buChar char="-"/>
              <a:defRPr sz="1600">
                <a:solidFill>
                  <a:schemeClr val="tx1"/>
                </a:solidFill>
                <a:latin typeface="+mn-lt"/>
              </a:defRPr>
            </a:lvl8pPr>
            <a:lvl9pPr marL="2574925" indent="-130175" algn="l" defTabSz="895350" rtl="0" fontAlgn="base">
              <a:spcBef>
                <a:spcPct val="0"/>
              </a:spcBef>
              <a:spcAft>
                <a:spcPct val="0"/>
              </a:spcAft>
              <a:buClr>
                <a:schemeClr val="tx2"/>
              </a:buClr>
              <a:buSzPct val="89000"/>
              <a:buFont typeface="Arial" pitchFamily="34" charset="0"/>
              <a:buChar char="-"/>
              <a:defRPr sz="1600">
                <a:solidFill>
                  <a:schemeClr val="tx1"/>
                </a:solidFill>
                <a:latin typeface="+mn-lt"/>
              </a:defRPr>
            </a:lvl9pPr>
          </a:lstStyle>
          <a:p>
            <a:pPr marL="0" indent="0">
              <a:spcAft>
                <a:spcPts val="600"/>
              </a:spcAft>
              <a:buClr>
                <a:srgbClr val="071336"/>
              </a:buClr>
              <a:buFont typeface="Arial" pitchFamily="34" charset="0"/>
              <a:buNone/>
            </a:pPr>
            <a:r>
              <a:rPr lang="en-US" sz="2400" dirty="0" smtClean="0"/>
              <a:t>Move existing applications to Azure</a:t>
            </a:r>
          </a:p>
          <a:p>
            <a:pPr lvl="1">
              <a:spcAft>
                <a:spcPts val="600"/>
              </a:spcAft>
              <a:buClr>
                <a:srgbClr val="071336"/>
              </a:buClr>
              <a:buFont typeface="Arial" charset="0"/>
              <a:buBlip>
                <a:blip r:embed="rId3"/>
              </a:buBlip>
            </a:pPr>
            <a:r>
              <a:rPr lang="en-US" sz="2000" dirty="0" smtClean="0"/>
              <a:t> Develop segmentation methodology</a:t>
            </a:r>
          </a:p>
          <a:p>
            <a:pPr lvl="1">
              <a:buClr>
                <a:srgbClr val="071336"/>
              </a:buClr>
              <a:buFont typeface="Arial" charset="0"/>
              <a:buBlip>
                <a:blip r:embed="rId3"/>
              </a:buBlip>
            </a:pPr>
            <a:r>
              <a:rPr lang="en-US" sz="2000" dirty="0" smtClean="0"/>
              <a:t> Find low-risk proof-of-concept applications</a:t>
            </a:r>
            <a:endParaRPr lang="en-US" sz="2000" dirty="0"/>
          </a:p>
          <a:p>
            <a:pPr>
              <a:buClr>
                <a:srgbClr val="071336"/>
              </a:buClr>
            </a:pPr>
            <a:endParaRPr lang="en-US" sz="2400" dirty="0" smtClean="0">
              <a:solidFill>
                <a:srgbClr val="FFFFFF"/>
              </a:solidFill>
            </a:endParaRPr>
          </a:p>
          <a:p>
            <a:pPr marL="0" indent="0">
              <a:spcAft>
                <a:spcPts val="1200"/>
              </a:spcAft>
              <a:buClr>
                <a:srgbClr val="071336"/>
              </a:buClr>
              <a:buFont typeface="Arial" pitchFamily="34" charset="0"/>
              <a:buNone/>
            </a:pPr>
            <a:r>
              <a:rPr lang="en-US" sz="2400" dirty="0" smtClean="0"/>
              <a:t>Make Azure the default for new application development</a:t>
            </a:r>
          </a:p>
          <a:p>
            <a:pPr lvl="1">
              <a:spcAft>
                <a:spcPts val="600"/>
              </a:spcAft>
              <a:buClr>
                <a:srgbClr val="071336"/>
              </a:buClr>
              <a:buFont typeface="Arial" charset="0"/>
              <a:buBlip>
                <a:blip r:embed="rId3"/>
              </a:buBlip>
            </a:pPr>
            <a:r>
              <a:rPr lang="en-US" sz="2000" dirty="0" smtClean="0"/>
              <a:t> Identify </a:t>
            </a:r>
            <a:r>
              <a:rPr lang="en-US" sz="2000" dirty="0"/>
              <a:t>candidates</a:t>
            </a:r>
          </a:p>
          <a:p>
            <a:pPr lvl="1">
              <a:buClr>
                <a:srgbClr val="071336"/>
              </a:buClr>
              <a:buFont typeface="Arial" charset="0"/>
              <a:buBlip>
                <a:blip r:embed="rId3"/>
              </a:buBlip>
            </a:pPr>
            <a:r>
              <a:rPr lang="en-US" sz="2000" dirty="0" smtClean="0"/>
              <a:t> Capture </a:t>
            </a:r>
            <a:r>
              <a:rPr lang="en-US" sz="2000" dirty="0"/>
              <a:t>results</a:t>
            </a:r>
          </a:p>
          <a:p>
            <a:pPr>
              <a:buClr>
                <a:srgbClr val="071336"/>
              </a:buClr>
            </a:pPr>
            <a:endParaRPr lang="en-US" sz="2400" dirty="0" smtClean="0">
              <a:solidFill>
                <a:srgbClr val="FFFFFF"/>
              </a:solidFill>
            </a:endParaRPr>
          </a:p>
          <a:p>
            <a:pPr marL="0" indent="0">
              <a:spcAft>
                <a:spcPts val="600"/>
              </a:spcAft>
              <a:buClr>
                <a:srgbClr val="071336"/>
              </a:buClr>
              <a:buFont typeface="Arial" pitchFamily="34" charset="0"/>
              <a:buNone/>
            </a:pPr>
            <a:endParaRPr lang="en-US" sz="2400" dirty="0" smtClean="0"/>
          </a:p>
          <a:p>
            <a:pPr marL="0" indent="0">
              <a:spcAft>
                <a:spcPts val="600"/>
              </a:spcAft>
              <a:buClr>
                <a:srgbClr val="071336"/>
              </a:buClr>
              <a:buFont typeface="Arial" pitchFamily="34" charset="0"/>
              <a:buNone/>
            </a:pPr>
            <a:r>
              <a:rPr lang="en-US" sz="2400" dirty="0" smtClean="0"/>
              <a:t>Move BIG/Critical applications</a:t>
            </a:r>
            <a:endParaRPr lang="en-US" sz="2400" dirty="0"/>
          </a:p>
          <a:p>
            <a:pPr lvl="1">
              <a:spcAft>
                <a:spcPts val="600"/>
              </a:spcAft>
              <a:buClr>
                <a:srgbClr val="071336"/>
              </a:buClr>
              <a:buFont typeface="Arial" charset="0"/>
              <a:buBlip>
                <a:blip r:embed="rId3"/>
              </a:buBlip>
            </a:pPr>
            <a:r>
              <a:rPr lang="en-US" sz="2000" dirty="0" smtClean="0"/>
              <a:t> Develop </a:t>
            </a:r>
            <a:r>
              <a:rPr lang="en-US" sz="2000" dirty="0"/>
              <a:t>Tier 1 </a:t>
            </a:r>
            <a:r>
              <a:rPr lang="en-US" sz="2000" dirty="0" smtClean="0"/>
              <a:t>apps </a:t>
            </a:r>
            <a:r>
              <a:rPr lang="en-US" sz="2000" dirty="0"/>
              <a:t>on the Azure Platform</a:t>
            </a:r>
          </a:p>
          <a:p>
            <a:pPr lvl="1">
              <a:buClr>
                <a:srgbClr val="071336"/>
              </a:buClr>
              <a:buFont typeface="Arial" charset="0"/>
              <a:buBlip>
                <a:blip r:embed="rId3"/>
              </a:buBlip>
            </a:pPr>
            <a:r>
              <a:rPr lang="en-US" sz="2000" dirty="0" smtClean="0"/>
              <a:t> We have Cloud Power</a:t>
            </a:r>
            <a:endParaRPr lang="en-US" sz="2000" dirty="0"/>
          </a:p>
          <a:p>
            <a:pPr>
              <a:buClr>
                <a:srgbClr val="071336"/>
              </a:buClr>
            </a:pPr>
            <a:endParaRPr lang="en-US" sz="2400" dirty="0" smtClean="0">
              <a:solidFill>
                <a:srgbClr val="131313"/>
              </a:solidFill>
            </a:endParaRPr>
          </a:p>
          <a:p>
            <a:pPr>
              <a:buClr>
                <a:srgbClr val="071336"/>
              </a:buClr>
            </a:pPr>
            <a:endParaRPr lang="en-US" sz="2400" dirty="0">
              <a:solidFill>
                <a:srgbClr val="131313"/>
              </a:solidFill>
            </a:endParaRPr>
          </a:p>
        </p:txBody>
      </p:sp>
      <p:grpSp>
        <p:nvGrpSpPr>
          <p:cNvPr id="18" name="Group 22"/>
          <p:cNvGrpSpPr>
            <a:grpSpLocks noChangeAspect="1"/>
          </p:cNvGrpSpPr>
          <p:nvPr/>
        </p:nvGrpSpPr>
        <p:grpSpPr>
          <a:xfrm>
            <a:off x="6492422" y="1122356"/>
            <a:ext cx="2585492" cy="1623307"/>
            <a:chOff x="1162238" y="2071952"/>
            <a:chExt cx="2495362" cy="2088536"/>
          </a:xfrm>
        </p:grpSpPr>
        <p:pic>
          <p:nvPicPr>
            <p:cNvPr id="1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08169" y="2071952"/>
              <a:ext cx="2197031" cy="1600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0" name="Rectangle 19"/>
            <p:cNvSpPr/>
            <p:nvPr/>
          </p:nvSpPr>
          <p:spPr>
            <a:xfrm>
              <a:off x="1162238" y="3685308"/>
              <a:ext cx="2495362" cy="475180"/>
            </a:xfrm>
            <a:prstGeom prst="rect">
              <a:avLst/>
            </a:prstGeom>
          </p:spPr>
          <p:txBody>
            <a:bodyPr wrap="square">
              <a:spAutoFit/>
            </a:bodyPr>
            <a:lstStyle/>
            <a:p>
              <a:pPr algn="ctr"/>
              <a:r>
                <a:rPr lang="en-US" b="1" dirty="0" smtClean="0"/>
                <a:t>Auction Tool</a:t>
              </a:r>
              <a:endParaRPr lang="en-US" b="1" dirty="0"/>
            </a:p>
          </p:txBody>
        </p:sp>
      </p:grpSp>
      <p:grpSp>
        <p:nvGrpSpPr>
          <p:cNvPr id="22" name="Group 27"/>
          <p:cNvGrpSpPr>
            <a:grpSpLocks noChangeAspect="1"/>
          </p:cNvGrpSpPr>
          <p:nvPr/>
        </p:nvGrpSpPr>
        <p:grpSpPr>
          <a:xfrm>
            <a:off x="9301574" y="3160125"/>
            <a:ext cx="2776458" cy="2075005"/>
            <a:chOff x="6837400" y="2703060"/>
            <a:chExt cx="2079563" cy="2071816"/>
          </a:xfrm>
        </p:grpSpPr>
        <p:pic>
          <p:nvPicPr>
            <p:cNvPr id="2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73778" y="2703060"/>
              <a:ext cx="1590381" cy="149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6837400" y="4191000"/>
              <a:ext cx="2079563" cy="583876"/>
            </a:xfrm>
            <a:prstGeom prst="rect">
              <a:avLst/>
            </a:prstGeom>
          </p:spPr>
          <p:txBody>
            <a:bodyPr wrap="square">
              <a:spAutoFit/>
            </a:bodyPr>
            <a:lstStyle/>
            <a:p>
              <a:pPr algn="ctr"/>
              <a:r>
                <a:rPr lang="en-US" sz="1600" b="1" dirty="0" smtClean="0"/>
                <a:t>Social </a:t>
              </a:r>
              <a:r>
                <a:rPr lang="en-US" sz="1600" b="1" dirty="0" err="1" smtClean="0"/>
                <a:t>eXperience</a:t>
              </a:r>
              <a:r>
                <a:rPr lang="en-US" sz="1600" b="1" dirty="0" smtClean="0"/>
                <a:t> Platform</a:t>
              </a:r>
              <a:endParaRPr lang="en-US" sz="1600" b="1" dirty="0"/>
            </a:p>
          </p:txBody>
        </p:sp>
      </p:grpSp>
      <p:cxnSp>
        <p:nvCxnSpPr>
          <p:cNvPr id="25" name="Straight Connector 24"/>
          <p:cNvCxnSpPr/>
          <p:nvPr/>
        </p:nvCxnSpPr>
        <p:spPr bwMode="auto">
          <a:xfrm>
            <a:off x="414572" y="2891338"/>
            <a:ext cx="11753312" cy="0"/>
          </a:xfrm>
          <a:prstGeom prst="line">
            <a:avLst/>
          </a:prstGeom>
          <a:noFill/>
          <a:ln w="12700" cap="flat" cmpd="sng" algn="ctr">
            <a:solidFill>
              <a:schemeClr val="accent1"/>
            </a:solidFill>
            <a:prstDash val="sysDot"/>
            <a:round/>
            <a:headEnd type="none" w="med" len="med"/>
            <a:tailEnd type="none" w="med" len="med"/>
          </a:ln>
          <a:effectLst/>
        </p:spPr>
      </p:cxnSp>
      <p:cxnSp>
        <p:nvCxnSpPr>
          <p:cNvPr id="26" name="Straight Connector 25"/>
          <p:cNvCxnSpPr/>
          <p:nvPr/>
        </p:nvCxnSpPr>
        <p:spPr bwMode="auto">
          <a:xfrm>
            <a:off x="414572" y="5068275"/>
            <a:ext cx="11753312" cy="0"/>
          </a:xfrm>
          <a:prstGeom prst="line">
            <a:avLst/>
          </a:prstGeom>
          <a:noFill/>
          <a:ln w="12700" cap="flat" cmpd="sng" algn="ctr">
            <a:solidFill>
              <a:schemeClr val="accent1"/>
            </a:solidFill>
            <a:prstDash val="sysDot"/>
            <a:round/>
            <a:headEnd type="none" w="med" len="med"/>
            <a:tailEnd type="none" w="med" len="med"/>
          </a:ln>
          <a:effectLst/>
        </p:spPr>
      </p:cxnSp>
      <p:pic>
        <p:nvPicPr>
          <p:cNvPr id="2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29500" y="3172189"/>
            <a:ext cx="2511345" cy="1399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6529498" y="4652884"/>
            <a:ext cx="2511343" cy="371206"/>
          </a:xfrm>
          <a:prstGeom prst="rect">
            <a:avLst/>
          </a:prstGeom>
        </p:spPr>
        <p:txBody>
          <a:bodyPr wrap="square" lIns="93296" tIns="46648" rIns="93296" bIns="46648">
            <a:spAutoFit/>
          </a:bodyPr>
          <a:lstStyle/>
          <a:p>
            <a:pPr algn="ctr"/>
            <a:r>
              <a:rPr lang="en-US" b="1" dirty="0" smtClean="0"/>
              <a:t>EDW Explorer</a:t>
            </a:r>
            <a:endParaRPr lang="en-US" b="1" dirty="0"/>
          </a:p>
        </p:txBody>
      </p:sp>
      <p:sp>
        <p:nvSpPr>
          <p:cNvPr id="29" name="Rectangle 28"/>
          <p:cNvSpPr/>
          <p:nvPr/>
        </p:nvSpPr>
        <p:spPr>
          <a:xfrm>
            <a:off x="6529497" y="5742372"/>
            <a:ext cx="2511343" cy="371206"/>
          </a:xfrm>
          <a:prstGeom prst="rect">
            <a:avLst/>
          </a:prstGeom>
        </p:spPr>
        <p:txBody>
          <a:bodyPr wrap="square" lIns="93296" tIns="46648" rIns="93296" bIns="46648">
            <a:spAutoFit/>
          </a:bodyPr>
          <a:lstStyle/>
          <a:p>
            <a:pPr algn="ctr"/>
            <a:r>
              <a:rPr lang="en-US" b="1" dirty="0" smtClean="0"/>
              <a:t>Volume Licensing</a:t>
            </a:r>
            <a:endParaRPr lang="en-US" b="1" dirty="0"/>
          </a:p>
        </p:txBody>
      </p:sp>
      <p:sp>
        <p:nvSpPr>
          <p:cNvPr id="30" name="Rectangle 29"/>
          <p:cNvSpPr/>
          <p:nvPr/>
        </p:nvSpPr>
        <p:spPr>
          <a:xfrm>
            <a:off x="9248730" y="5742372"/>
            <a:ext cx="2860214" cy="648205"/>
          </a:xfrm>
          <a:prstGeom prst="rect">
            <a:avLst/>
          </a:prstGeom>
        </p:spPr>
        <p:txBody>
          <a:bodyPr wrap="square" lIns="93296" tIns="46648" rIns="93296" bIns="46648">
            <a:spAutoFit/>
          </a:bodyPr>
          <a:lstStyle/>
          <a:p>
            <a:pPr algn="ctr"/>
            <a:r>
              <a:rPr lang="en-US" b="1" dirty="0" smtClean="0"/>
              <a:t>Performance @ Microsoft</a:t>
            </a:r>
            <a:endParaRPr lang="en-US" b="1" dirty="0"/>
          </a:p>
        </p:txBody>
      </p:sp>
    </p:spTree>
    <p:extLst>
      <p:ext uri="{BB962C8B-B14F-4D97-AF65-F5344CB8AC3E}">
        <p14:creationId xmlns:p14="http://schemas.microsoft.com/office/powerpoint/2010/main" val="21101486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mtClean="0"/>
              <a:t>No single place to explore enterprise data</a:t>
            </a:r>
            <a:endParaRPr lang="en-US" dirty="0"/>
          </a:p>
        </p:txBody>
      </p:sp>
      <p:sp>
        <p:nvSpPr>
          <p:cNvPr id="5" name="Date Placeholder 2"/>
          <p:cNvSpPr txBox="1">
            <a:spLocks/>
          </p:cNvSpPr>
          <p:nvPr/>
        </p:nvSpPr>
        <p:spPr bwMode="auto">
          <a:xfrm>
            <a:off x="1022761" y="6421437"/>
            <a:ext cx="2133600" cy="365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900" b="0" kern="1200">
                <a:solidFill>
                  <a:schemeClr val="bg1"/>
                </a:solidFill>
                <a:latin typeface="Segoe UI" pitchFamily="-10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099599B7-6E21-47B8-B220-06DF8B00A7CB}" type="datetime1">
              <a:rPr lang="en-US" smtClean="0">
                <a:solidFill>
                  <a:srgbClr val="FFFFFF"/>
                </a:solidFill>
                <a:effectLst/>
              </a:rPr>
              <a:pPr fontAlgn="auto">
                <a:spcBef>
                  <a:spcPts val="0"/>
                </a:spcBef>
                <a:spcAft>
                  <a:spcPts val="0"/>
                </a:spcAft>
              </a:pPr>
              <a:t>5/17/2011</a:t>
            </a:fld>
            <a:endParaRPr lang="en-US">
              <a:solidFill>
                <a:srgbClr val="FFFFFF"/>
              </a:solidFill>
              <a:effectLst/>
            </a:endParaRPr>
          </a:p>
        </p:txBody>
      </p:sp>
      <p:sp>
        <p:nvSpPr>
          <p:cNvPr id="7" name="Rectangle 6"/>
          <p:cNvSpPr/>
          <p:nvPr/>
        </p:nvSpPr>
        <p:spPr>
          <a:xfrm>
            <a:off x="657026" y="867301"/>
            <a:ext cx="10942270" cy="1505027"/>
          </a:xfrm>
          <a:prstGeom prst="rect">
            <a:avLst/>
          </a:prstGeom>
        </p:spPr>
        <p:txBody>
          <a:bodyPr wrap="square">
            <a:spAutoFit/>
          </a:bodyPr>
          <a:lstStyle/>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No single catalog of all databases at Microsoft</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No single place to manage and grant permissions to all consumers for all servers</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Different consumers (business end users, power users, developers and web service users) had to go to different places and servers to access</a:t>
            </a:r>
          </a:p>
          <a:p>
            <a:pPr marL="460375"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Publishers wanted to publish data without moving it</a:t>
            </a:r>
          </a:p>
        </p:txBody>
      </p:sp>
      <p:sp>
        <p:nvSpPr>
          <p:cNvPr id="8" name="Rounded Rectangle 7"/>
          <p:cNvSpPr>
            <a:spLocks noChangeAspect="1"/>
          </p:cNvSpPr>
          <p:nvPr/>
        </p:nvSpPr>
        <p:spPr>
          <a:xfrm>
            <a:off x="4035663" y="4082669"/>
            <a:ext cx="1908653"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z="1800" spc="-100" dirty="0">
                <a:ln w="18415" cmpd="sng">
                  <a:noFill/>
                  <a:prstDash val="solid"/>
                </a:ln>
                <a:solidFill>
                  <a:srgbClr val="FFFFFF"/>
                </a:solidFill>
                <a:effectLst/>
                <a:cs typeface="Segoe UI" pitchFamily="34" charset="0"/>
              </a:rPr>
              <a:t>Developers</a:t>
            </a:r>
          </a:p>
        </p:txBody>
      </p:sp>
      <p:sp>
        <p:nvSpPr>
          <p:cNvPr id="9" name="Rounded Rectangle 8"/>
          <p:cNvSpPr>
            <a:spLocks noChangeAspect="1"/>
          </p:cNvSpPr>
          <p:nvPr/>
        </p:nvSpPr>
        <p:spPr>
          <a:xfrm>
            <a:off x="4035664" y="2891714"/>
            <a:ext cx="1908652"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z="1800" spc="-100" dirty="0">
                <a:ln w="18415" cmpd="sng">
                  <a:noFill/>
                  <a:prstDash val="solid"/>
                </a:ln>
                <a:solidFill>
                  <a:srgbClr val="FFFFFF"/>
                </a:solidFill>
                <a:effectLst/>
                <a:cs typeface="Segoe UI" pitchFamily="34" charset="0"/>
              </a:rPr>
              <a:t>Business users with Power Pivot</a:t>
            </a:r>
          </a:p>
        </p:txBody>
      </p:sp>
      <p:sp>
        <p:nvSpPr>
          <p:cNvPr id="10" name="Rounded Rectangle 9"/>
          <p:cNvSpPr>
            <a:spLocks noChangeAspect="1"/>
          </p:cNvSpPr>
          <p:nvPr/>
        </p:nvSpPr>
        <p:spPr>
          <a:xfrm>
            <a:off x="4035663" y="5433450"/>
            <a:ext cx="1908653" cy="609600"/>
          </a:xfrm>
          <a:prstGeom prst="roundRect">
            <a:avLst/>
          </a:prstGeom>
          <a:gradFill flip="none" rotWithShape="1">
            <a:gsLst>
              <a:gs pos="0">
                <a:srgbClr val="DDEBCF"/>
              </a:gs>
              <a:gs pos="32000">
                <a:srgbClr val="9CB86E"/>
              </a:gs>
              <a:gs pos="100000">
                <a:srgbClr val="156B13"/>
              </a:gs>
            </a:gsLst>
            <a:lin ang="810000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363" eaLnBrk="1" hangingPunct="1">
              <a:lnSpc>
                <a:spcPct val="85000"/>
              </a:lnSpc>
              <a:spcBef>
                <a:spcPts val="1200"/>
              </a:spcBef>
            </a:pPr>
            <a:r>
              <a:rPr lang="en-US" spc="-100" dirty="0">
                <a:ln w="18415" cmpd="sng">
                  <a:noFill/>
                  <a:prstDash val="solid"/>
                </a:ln>
                <a:solidFill>
                  <a:srgbClr val="FFFFFF"/>
                </a:solidFill>
                <a:effectLst/>
                <a:cs typeface="Segoe UI" pitchFamily="34" charset="0"/>
              </a:rPr>
              <a:t>Web Services/Applications</a:t>
            </a:r>
          </a:p>
        </p:txBody>
      </p:sp>
      <p:sp>
        <p:nvSpPr>
          <p:cNvPr id="11" name="Flowchart: Magnetic Disk 10"/>
          <p:cNvSpPr/>
          <p:nvPr/>
        </p:nvSpPr>
        <p:spPr bwMode="auto">
          <a:xfrm>
            <a:off x="1147420"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smtClean="0">
              <a:solidFill>
                <a:srgbClr val="FFFFFF"/>
              </a:solidFill>
              <a:effectLst/>
              <a:latin typeface="Arial" charset="0"/>
            </a:endParaRPr>
          </a:p>
        </p:txBody>
      </p:sp>
      <p:sp>
        <p:nvSpPr>
          <p:cNvPr id="12" name="Flowchart: Magnetic Disk 11"/>
          <p:cNvSpPr/>
          <p:nvPr/>
        </p:nvSpPr>
        <p:spPr bwMode="auto">
          <a:xfrm>
            <a:off x="1887862"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3" name="Flowchart: Magnetic Disk 12"/>
          <p:cNvSpPr/>
          <p:nvPr/>
        </p:nvSpPr>
        <p:spPr bwMode="auto">
          <a:xfrm>
            <a:off x="2628305" y="2935313"/>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4" name="Flowchart: Magnetic Disk 13"/>
          <p:cNvSpPr/>
          <p:nvPr/>
        </p:nvSpPr>
        <p:spPr bwMode="auto">
          <a:xfrm>
            <a:off x="1147420"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5" name="Flowchart: Magnetic Disk 14"/>
          <p:cNvSpPr/>
          <p:nvPr/>
        </p:nvSpPr>
        <p:spPr bwMode="auto">
          <a:xfrm>
            <a:off x="1887862"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6" name="Flowchart: Magnetic Disk 15"/>
          <p:cNvSpPr/>
          <p:nvPr/>
        </p:nvSpPr>
        <p:spPr bwMode="auto">
          <a:xfrm>
            <a:off x="2628305" y="4126268"/>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7" name="Flowchart: Magnetic Disk 16"/>
          <p:cNvSpPr/>
          <p:nvPr/>
        </p:nvSpPr>
        <p:spPr bwMode="auto">
          <a:xfrm>
            <a:off x="1147420"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8" name="Flowchart: Magnetic Disk 17"/>
          <p:cNvSpPr/>
          <p:nvPr/>
        </p:nvSpPr>
        <p:spPr bwMode="auto">
          <a:xfrm>
            <a:off x="1887862"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19" name="Flowchart: Magnetic Disk 18"/>
          <p:cNvSpPr/>
          <p:nvPr/>
        </p:nvSpPr>
        <p:spPr bwMode="auto">
          <a:xfrm>
            <a:off x="2628305" y="5366525"/>
            <a:ext cx="685800" cy="533400"/>
          </a:xfrm>
          <a:prstGeom prst="flowChartMagneticDisk">
            <a:avLst/>
          </a:prstGeom>
          <a:gradFill>
            <a:gsLst>
              <a:gs pos="0">
                <a:srgbClr val="5E9EFF"/>
              </a:gs>
              <a:gs pos="39999">
                <a:srgbClr val="85C2FF"/>
              </a:gs>
              <a:gs pos="70000">
                <a:srgbClr val="C4D6EB"/>
              </a:gs>
              <a:gs pos="100000">
                <a:srgbClr val="FFEBFA"/>
              </a:gs>
            </a:gsLst>
            <a:lin ang="2700000" scaled="0"/>
          </a:gradFill>
          <a:ln>
            <a:solidFill>
              <a:schemeClr val="bg2">
                <a:lumMod val="5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1" hangingPunct="1">
              <a:spcBef>
                <a:spcPct val="0"/>
              </a:spcBef>
            </a:pPr>
            <a:endParaRPr lang="en-US" b="1">
              <a:solidFill>
                <a:srgbClr val="FFFFFF"/>
              </a:solidFill>
              <a:effectLst/>
              <a:latin typeface="Arial" charset="0"/>
            </a:endParaRPr>
          </a:p>
        </p:txBody>
      </p:sp>
      <p:sp>
        <p:nvSpPr>
          <p:cNvPr id="20" name="Rectangle 19"/>
          <p:cNvSpPr/>
          <p:nvPr/>
        </p:nvSpPr>
        <p:spPr>
          <a:xfrm>
            <a:off x="1547613" y="3562157"/>
            <a:ext cx="1368195"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EDW Sources</a:t>
            </a:r>
          </a:p>
        </p:txBody>
      </p:sp>
      <p:sp>
        <p:nvSpPr>
          <p:cNvPr id="21" name="Rectangle 20"/>
          <p:cNvSpPr/>
          <p:nvPr/>
        </p:nvSpPr>
        <p:spPr>
          <a:xfrm>
            <a:off x="1404176" y="4713009"/>
            <a:ext cx="1663148"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Other IT Sources</a:t>
            </a:r>
          </a:p>
        </p:txBody>
      </p:sp>
      <p:cxnSp>
        <p:nvCxnSpPr>
          <p:cNvPr id="22" name="Straight Arrow Connector 21"/>
          <p:cNvCxnSpPr>
            <a:endCxn id="9" idx="1"/>
          </p:cNvCxnSpPr>
          <p:nvPr/>
        </p:nvCxnSpPr>
        <p:spPr>
          <a:xfrm>
            <a:off x="3225172" y="3196514"/>
            <a:ext cx="81049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4"/>
            <a:endCxn id="8" idx="1"/>
          </p:cNvCxnSpPr>
          <p:nvPr/>
        </p:nvCxnSpPr>
        <p:spPr>
          <a:xfrm>
            <a:off x="3314105" y="3202013"/>
            <a:ext cx="721558" cy="118545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0" idx="1"/>
          </p:cNvCxnSpPr>
          <p:nvPr/>
        </p:nvCxnSpPr>
        <p:spPr>
          <a:xfrm>
            <a:off x="3270456" y="3130546"/>
            <a:ext cx="765207" cy="26077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4"/>
            <a:endCxn id="8" idx="1"/>
          </p:cNvCxnSpPr>
          <p:nvPr/>
        </p:nvCxnSpPr>
        <p:spPr>
          <a:xfrm flipV="1">
            <a:off x="3314105" y="4387469"/>
            <a:ext cx="721558" cy="54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4"/>
          </p:cNvCxnSpPr>
          <p:nvPr/>
        </p:nvCxnSpPr>
        <p:spPr>
          <a:xfrm>
            <a:off x="3314105" y="4392968"/>
            <a:ext cx="721558" cy="1468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4"/>
            <a:endCxn id="9" idx="1"/>
          </p:cNvCxnSpPr>
          <p:nvPr/>
        </p:nvCxnSpPr>
        <p:spPr>
          <a:xfrm flipV="1">
            <a:off x="3314105" y="3196514"/>
            <a:ext cx="721559" cy="119645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4"/>
          </p:cNvCxnSpPr>
          <p:nvPr/>
        </p:nvCxnSpPr>
        <p:spPr>
          <a:xfrm flipV="1">
            <a:off x="3314105" y="2989146"/>
            <a:ext cx="721558" cy="264407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4"/>
            <a:endCxn id="8" idx="1"/>
          </p:cNvCxnSpPr>
          <p:nvPr/>
        </p:nvCxnSpPr>
        <p:spPr>
          <a:xfrm flipV="1">
            <a:off x="3314105" y="4387469"/>
            <a:ext cx="721558" cy="124575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4"/>
            <a:endCxn id="10" idx="1"/>
          </p:cNvCxnSpPr>
          <p:nvPr/>
        </p:nvCxnSpPr>
        <p:spPr>
          <a:xfrm>
            <a:off x="3314105" y="5633225"/>
            <a:ext cx="721558" cy="1050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319825" y="5928862"/>
            <a:ext cx="1854417"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SQL Azure Sources</a:t>
            </a:r>
          </a:p>
        </p:txBody>
      </p:sp>
      <p:sp>
        <p:nvSpPr>
          <p:cNvPr id="32" name="Cloud Callout 31"/>
          <p:cNvSpPr/>
          <p:nvPr/>
        </p:nvSpPr>
        <p:spPr>
          <a:xfrm>
            <a:off x="7323972" y="2099002"/>
            <a:ext cx="2330994" cy="1143000"/>
          </a:xfrm>
          <a:prstGeom prst="cloudCallout">
            <a:avLst>
              <a:gd name="adj1" fmla="val -81146"/>
              <a:gd name="adj2" fmla="val 92515"/>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smtClean="0">
                <a:solidFill>
                  <a:srgbClr val="FFFFFF"/>
                </a:solidFill>
                <a:effectLst/>
              </a:rPr>
              <a:t>What kind of data is out there?</a:t>
            </a:r>
            <a:endParaRPr lang="en-US" dirty="0">
              <a:solidFill>
                <a:srgbClr val="FFFFFF"/>
              </a:solidFill>
              <a:effectLst/>
            </a:endParaRPr>
          </a:p>
        </p:txBody>
      </p:sp>
      <p:sp>
        <p:nvSpPr>
          <p:cNvPr id="33" name="Rectangle 32"/>
          <p:cNvSpPr/>
          <p:nvPr/>
        </p:nvSpPr>
        <p:spPr>
          <a:xfrm>
            <a:off x="6259566" y="4783438"/>
            <a:ext cx="1023037" cy="327782"/>
          </a:xfrm>
          <a:prstGeom prst="rect">
            <a:avLst/>
          </a:prstGeom>
        </p:spPr>
        <p:txBody>
          <a:bodyPr wrap="none">
            <a:spAutoFit/>
          </a:bodyPr>
          <a:lstStyle/>
          <a:p>
            <a:pPr algn="ctr" defTabSz="914363" eaLnBrk="1" hangingPunct="1">
              <a:lnSpc>
                <a:spcPct val="85000"/>
              </a:lnSpc>
              <a:spcBef>
                <a:spcPts val="1200"/>
              </a:spcBef>
              <a:defRPr/>
            </a:pPr>
            <a:r>
              <a:rPr lang="en-US" sz="1800" spc="-100" dirty="0">
                <a:ln w="18415" cmpd="sng">
                  <a:noFill/>
                  <a:prstDash val="solid"/>
                </a:ln>
                <a:solidFill>
                  <a:srgbClr val="FFFFFF"/>
                </a:solidFill>
                <a:effectLst/>
                <a:latin typeface="Segoe"/>
                <a:cs typeface="Segoe UI" pitchFamily="34" charset="0"/>
              </a:rPr>
              <a:t>End users</a:t>
            </a:r>
          </a:p>
        </p:txBody>
      </p:sp>
      <p:sp>
        <p:nvSpPr>
          <p:cNvPr id="34" name="Cloud Callout 33"/>
          <p:cNvSpPr/>
          <p:nvPr/>
        </p:nvSpPr>
        <p:spPr>
          <a:xfrm>
            <a:off x="7219335" y="5395461"/>
            <a:ext cx="2438400" cy="1208537"/>
          </a:xfrm>
          <a:prstGeom prst="cloudCallout">
            <a:avLst>
              <a:gd name="adj1" fmla="val -36540"/>
              <a:gd name="adj2" fmla="val -146244"/>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smtClean="0">
                <a:solidFill>
                  <a:srgbClr val="FFFFFF"/>
                </a:solidFill>
                <a:effectLst/>
              </a:rPr>
              <a:t>Can I access the data from Excel, SQL, SSRS, or…?</a:t>
            </a:r>
            <a:endParaRPr lang="en-US" dirty="0">
              <a:solidFill>
                <a:srgbClr val="FFFFFF"/>
              </a:solidFill>
              <a:effectLst/>
            </a:endParaRPr>
          </a:p>
        </p:txBody>
      </p:sp>
      <p:sp>
        <p:nvSpPr>
          <p:cNvPr id="35" name="Cloud Callout 34"/>
          <p:cNvSpPr/>
          <p:nvPr/>
        </p:nvSpPr>
        <p:spPr>
          <a:xfrm>
            <a:off x="7540036" y="3562354"/>
            <a:ext cx="2133600" cy="1319931"/>
          </a:xfrm>
          <a:prstGeom prst="cloudCallout">
            <a:avLst>
              <a:gd name="adj1" fmla="val -70272"/>
              <a:gd name="adj2" fmla="val 9029"/>
            </a:avLst>
          </a:prstGeom>
          <a:gradFill flip="none" rotWithShape="1">
            <a:gsLst>
              <a:gs pos="0">
                <a:srgbClr val="DDEBCF"/>
              </a:gs>
              <a:gs pos="28000">
                <a:srgbClr val="9CB86E"/>
              </a:gs>
              <a:gs pos="100000">
                <a:srgbClr val="156B13"/>
              </a:gs>
            </a:gsLst>
            <a:lin ang="2700000" scaled="1"/>
            <a:tileRect/>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eaLnBrk="1" fontAlgn="auto" hangingPunct="1">
              <a:spcBef>
                <a:spcPts val="0"/>
              </a:spcBef>
              <a:spcAft>
                <a:spcPts val="0"/>
              </a:spcAft>
            </a:pPr>
            <a:r>
              <a:rPr lang="en-US" dirty="0">
                <a:solidFill>
                  <a:srgbClr val="FFFFFF"/>
                </a:solidFill>
                <a:effectLst/>
              </a:rPr>
              <a:t>Can I </a:t>
            </a:r>
            <a:r>
              <a:rPr lang="en-US" dirty="0" smtClean="0">
                <a:solidFill>
                  <a:srgbClr val="FFFFFF"/>
                </a:solidFill>
                <a:effectLst/>
              </a:rPr>
              <a:t>see </a:t>
            </a:r>
            <a:r>
              <a:rPr lang="en-US" dirty="0">
                <a:solidFill>
                  <a:srgbClr val="FFFFFF"/>
                </a:solidFill>
                <a:effectLst/>
              </a:rPr>
              <a:t>the data before requesting access?</a:t>
            </a:r>
          </a:p>
        </p:txBody>
      </p:sp>
      <p:pic>
        <p:nvPicPr>
          <p:cNvPr id="36" name="Picture 15" descr="C:\Users\david.torres\Pictures\People-256.png"/>
          <p:cNvPicPr>
            <a:picLocks noChangeAspect="1" noChangeArrowheads="1"/>
          </p:cNvPicPr>
          <p:nvPr/>
        </p:nvPicPr>
        <p:blipFill>
          <a:blip r:embed="rId4" cstate="print"/>
          <a:srcRect/>
          <a:stretch>
            <a:fillRect/>
          </a:stretch>
        </p:blipFill>
        <p:spPr bwMode="auto">
          <a:xfrm>
            <a:off x="6128161" y="3798887"/>
            <a:ext cx="1066800" cy="1066800"/>
          </a:xfrm>
          <a:prstGeom prst="rect">
            <a:avLst/>
          </a:prstGeom>
          <a:noFill/>
        </p:spPr>
      </p:pic>
      <p:sp>
        <p:nvSpPr>
          <p:cNvPr id="37" name="Rectangle 36"/>
          <p:cNvSpPr/>
          <p:nvPr/>
        </p:nvSpPr>
        <p:spPr>
          <a:xfrm>
            <a:off x="6585361" y="3366512"/>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38" name="Rectangle 37"/>
          <p:cNvSpPr/>
          <p:nvPr/>
        </p:nvSpPr>
        <p:spPr>
          <a:xfrm>
            <a:off x="7087469" y="3798887"/>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39" name="Rectangle 38"/>
          <p:cNvSpPr/>
          <p:nvPr/>
        </p:nvSpPr>
        <p:spPr>
          <a:xfrm>
            <a:off x="7239869" y="4585712"/>
            <a:ext cx="412292" cy="584775"/>
          </a:xfrm>
          <a:prstGeom prst="rect">
            <a:avLst/>
          </a:prstGeom>
          <a:noFill/>
        </p:spPr>
        <p:txBody>
          <a:bodyPr wrap="none" lIns="91440" tIns="45720" rIns="91440" bIns="45720">
            <a:spAutoFit/>
          </a:bodyPr>
          <a:lstStyle/>
          <a:p>
            <a:pPr algn="ctr"/>
            <a:r>
              <a:rPr lang="en-US" sz="3200"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a:t>
            </a:r>
            <a:endParaRPr lang="en-US" sz="3200"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5372036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p:cNvSpPr/>
          <p:nvPr/>
        </p:nvSpPr>
        <p:spPr bwMode="auto">
          <a:xfrm>
            <a:off x="5778380" y="4316407"/>
            <a:ext cx="1020129" cy="484632"/>
          </a:xfrm>
          <a:prstGeom prst="rightArrow">
            <a:avLst/>
          </a:prstGeom>
          <a:solidFill>
            <a:srgbClr val="0070C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1" name="Right Arrow 30"/>
          <p:cNvSpPr/>
          <p:nvPr/>
        </p:nvSpPr>
        <p:spPr bwMode="auto">
          <a:xfrm rot="19087729">
            <a:off x="3723519" y="5325104"/>
            <a:ext cx="1065652" cy="484632"/>
          </a:xfrm>
          <a:prstGeom prst="rightArrow">
            <a:avLst/>
          </a:prstGeom>
          <a:solidFill>
            <a:srgbClr val="0070C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2" name="Right Arrow 31"/>
          <p:cNvSpPr/>
          <p:nvPr/>
        </p:nvSpPr>
        <p:spPr bwMode="auto">
          <a:xfrm>
            <a:off x="3604772" y="4355999"/>
            <a:ext cx="1065652" cy="484632"/>
          </a:xfrm>
          <a:prstGeom prst="rightArrow">
            <a:avLst/>
          </a:prstGeom>
          <a:solidFill>
            <a:srgbClr val="0070C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a:ln>
                <a:noFill/>
              </a:ln>
              <a:solidFill>
                <a:srgbClr val="FFFFFF"/>
              </a:solidFill>
              <a:effectLst/>
              <a:uLnTx/>
              <a:uFillTx/>
              <a:latin typeface="Arial"/>
              <a:ea typeface="+mn-ea"/>
              <a:cs typeface="+mn-cs"/>
            </a:endParaRPr>
          </a:p>
        </p:txBody>
      </p:sp>
      <p:sp>
        <p:nvSpPr>
          <p:cNvPr id="33" name="Right Arrow 32"/>
          <p:cNvSpPr/>
          <p:nvPr/>
        </p:nvSpPr>
        <p:spPr bwMode="auto">
          <a:xfrm rot="1963566">
            <a:off x="3629796" y="3395049"/>
            <a:ext cx="1065652" cy="484632"/>
          </a:xfrm>
          <a:prstGeom prst="rightArrow">
            <a:avLst/>
          </a:prstGeom>
          <a:solidFill>
            <a:srgbClr val="0070C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err="1" smtClean="0">
              <a:ln>
                <a:noFill/>
              </a:ln>
              <a:solidFill>
                <a:srgbClr val="FFFFFF"/>
              </a:solidFill>
              <a:effectLst/>
              <a:uLnTx/>
              <a:uFillTx/>
              <a:latin typeface="Arial"/>
              <a:ea typeface="+mn-ea"/>
              <a:cs typeface="+mn-cs"/>
            </a:endParaRPr>
          </a:p>
        </p:txBody>
      </p:sp>
      <p:sp>
        <p:nvSpPr>
          <p:cNvPr id="34" name="Flowchart: Magnetic Disk 33"/>
          <p:cNvSpPr/>
          <p:nvPr/>
        </p:nvSpPr>
        <p:spPr bwMode="auto">
          <a:xfrm>
            <a:off x="1546719" y="3109171"/>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35" name="Flowchart: Magnetic Disk 34"/>
          <p:cNvSpPr/>
          <p:nvPr/>
        </p:nvSpPr>
        <p:spPr bwMode="auto">
          <a:xfrm>
            <a:off x="2294713" y="3120170"/>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36" name="Flowchart: Magnetic Disk 35"/>
          <p:cNvSpPr/>
          <p:nvPr/>
        </p:nvSpPr>
        <p:spPr bwMode="auto">
          <a:xfrm>
            <a:off x="3027604" y="3109171"/>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37" name="Flowchart: Magnetic Disk 36"/>
          <p:cNvSpPr/>
          <p:nvPr/>
        </p:nvSpPr>
        <p:spPr bwMode="auto">
          <a:xfrm>
            <a:off x="1628933" y="4300126"/>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38" name="Flowchart: Magnetic Disk 37"/>
          <p:cNvSpPr/>
          <p:nvPr/>
        </p:nvSpPr>
        <p:spPr bwMode="auto">
          <a:xfrm>
            <a:off x="2376927" y="4311125"/>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39" name="Flowchart: Magnetic Disk 38"/>
          <p:cNvSpPr/>
          <p:nvPr/>
        </p:nvSpPr>
        <p:spPr bwMode="auto">
          <a:xfrm>
            <a:off x="3109818" y="4300126"/>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40" name="Flowchart: Magnetic Disk 39"/>
          <p:cNvSpPr/>
          <p:nvPr/>
        </p:nvSpPr>
        <p:spPr bwMode="auto">
          <a:xfrm>
            <a:off x="1683641" y="5540383"/>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41" name="Flowchart: Magnetic Disk 40"/>
          <p:cNvSpPr/>
          <p:nvPr/>
        </p:nvSpPr>
        <p:spPr bwMode="auto">
          <a:xfrm>
            <a:off x="2431635" y="5551382"/>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42" name="Flowchart: Magnetic Disk 41"/>
          <p:cNvSpPr/>
          <p:nvPr/>
        </p:nvSpPr>
        <p:spPr bwMode="auto">
          <a:xfrm>
            <a:off x="3164526" y="5540383"/>
            <a:ext cx="685800" cy="533400"/>
          </a:xfrm>
          <a:prstGeom prst="flowChartMagneticDisk">
            <a:avLst/>
          </a:prstGeom>
          <a:solidFill>
            <a:srgbClr val="0089E6">
              <a:lumMod val="40000"/>
              <a:lumOff val="60000"/>
            </a:srgbClr>
          </a:solidFill>
          <a:ln w="9525" cap="flat" cmpd="sng" algn="ctr">
            <a:solidFill>
              <a:srgbClr val="000000">
                <a:lumMod val="50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latin typeface="Arial" charset="0"/>
              <a:ea typeface="+mn-ea"/>
              <a:cs typeface="+mn-cs"/>
            </a:endParaRPr>
          </a:p>
        </p:txBody>
      </p:sp>
      <p:sp>
        <p:nvSpPr>
          <p:cNvPr id="43" name="Rectangle 42"/>
          <p:cNvSpPr/>
          <p:nvPr/>
        </p:nvSpPr>
        <p:spPr>
          <a:xfrm>
            <a:off x="1953957" y="3686922"/>
            <a:ext cx="1368195"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EDW Sources</a:t>
            </a:r>
          </a:p>
        </p:txBody>
      </p:sp>
      <p:sp>
        <p:nvSpPr>
          <p:cNvPr id="44" name="Rectangle 43"/>
          <p:cNvSpPr/>
          <p:nvPr/>
        </p:nvSpPr>
        <p:spPr>
          <a:xfrm>
            <a:off x="1933352" y="4892366"/>
            <a:ext cx="1663148"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Other IT Sources</a:t>
            </a:r>
          </a:p>
        </p:txBody>
      </p:sp>
      <p:sp>
        <p:nvSpPr>
          <p:cNvPr id="45" name="Rounded Rectangle 44"/>
          <p:cNvSpPr>
            <a:spLocks noChangeAspect="1"/>
          </p:cNvSpPr>
          <p:nvPr/>
        </p:nvSpPr>
        <p:spPr>
          <a:xfrm>
            <a:off x="4656072" y="3671698"/>
            <a:ext cx="1501253" cy="1683884"/>
          </a:xfrm>
          <a:prstGeom prst="roundRect">
            <a:avLst/>
          </a:prstGeom>
          <a:gradFill flip="none" rotWithShape="1">
            <a:gsLst>
              <a:gs pos="0">
                <a:srgbClr val="DDEBCF"/>
              </a:gs>
              <a:gs pos="21000">
                <a:srgbClr val="9CB86E"/>
              </a:gs>
              <a:gs pos="100000">
                <a:srgbClr val="156B13"/>
              </a:gs>
            </a:gsLst>
            <a:path path="circle">
              <a:fillToRect r="100000" b="100000"/>
            </a:path>
            <a:tileRect l="-100000" t="-10000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363" eaLnBrk="1" fontAlgn="auto" latinLnBrk="0" hangingPunct="1">
              <a:lnSpc>
                <a:spcPct val="85000"/>
              </a:lnSpc>
              <a:spcBef>
                <a:spcPts val="1200"/>
              </a:spcBef>
              <a:spcAft>
                <a:spcPts val="0"/>
              </a:spcAft>
              <a:buClrTx/>
              <a:buSzTx/>
              <a:buFontTx/>
              <a:buNone/>
              <a:tabLst/>
              <a:defRPr/>
            </a:pPr>
            <a:r>
              <a:rPr kumimoji="0" lang="en-US" sz="1800" b="0" i="0" u="none" strike="noStrike" kern="0" cap="none" spc="-100" normalizeH="0" baseline="0" noProof="0" dirty="0" smtClean="0">
                <a:ln w="18415" cmpd="sng">
                  <a:noFill/>
                  <a:prstDash val="solid"/>
                </a:ln>
                <a:solidFill>
                  <a:srgbClr val="FFFFFF"/>
                </a:solidFill>
                <a:effectLst/>
                <a:uLnTx/>
                <a:uFillTx/>
                <a:latin typeface="Arial"/>
                <a:ea typeface="+mn-ea"/>
                <a:cs typeface="Segoe UI" pitchFamily="34" charset="0"/>
              </a:rPr>
              <a:t>Data as a Service (DSL)</a:t>
            </a:r>
            <a:endParaRPr kumimoji="0" lang="en-US" sz="1800" b="0" i="0" u="none" strike="noStrike" kern="0" cap="none" spc="-100" normalizeH="0" baseline="0" noProof="0" dirty="0">
              <a:ln w="18415" cmpd="sng">
                <a:noFill/>
                <a:prstDash val="solid"/>
              </a:ln>
              <a:solidFill>
                <a:srgbClr val="FFFFFF"/>
              </a:solidFill>
              <a:effectLst/>
              <a:uLnTx/>
              <a:uFillTx/>
              <a:latin typeface="Arial"/>
              <a:ea typeface="+mn-ea"/>
              <a:cs typeface="Segoe UI" pitchFamily="34" charset="0"/>
            </a:endParaRPr>
          </a:p>
        </p:txBody>
      </p:sp>
      <p:sp>
        <p:nvSpPr>
          <p:cNvPr id="46" name="Rounded Rectangle 45"/>
          <p:cNvSpPr>
            <a:spLocks noChangeAspect="1"/>
          </p:cNvSpPr>
          <p:nvPr/>
        </p:nvSpPr>
        <p:spPr>
          <a:xfrm>
            <a:off x="6762059" y="3653570"/>
            <a:ext cx="1602398" cy="1683884"/>
          </a:xfrm>
          <a:prstGeom prst="roundRect">
            <a:avLst/>
          </a:prstGeom>
          <a:gradFill flip="none" rotWithShape="1">
            <a:gsLst>
              <a:gs pos="0">
                <a:srgbClr val="DDEBCF"/>
              </a:gs>
              <a:gs pos="21000">
                <a:srgbClr val="9CB86E"/>
              </a:gs>
              <a:gs pos="100000">
                <a:srgbClr val="156B13"/>
              </a:gs>
            </a:gsLst>
            <a:path path="circle">
              <a:fillToRect r="100000" b="100000"/>
            </a:path>
            <a:tileRect l="-100000" t="-10000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363" eaLnBrk="1" fontAlgn="auto" latinLnBrk="0" hangingPunct="1">
              <a:lnSpc>
                <a:spcPct val="85000"/>
              </a:lnSpc>
              <a:spcBef>
                <a:spcPts val="1200"/>
              </a:spcBef>
              <a:spcAft>
                <a:spcPts val="0"/>
              </a:spcAft>
              <a:buClrTx/>
              <a:buSzTx/>
              <a:buFontTx/>
              <a:buNone/>
              <a:tabLst/>
              <a:defRPr/>
            </a:pPr>
            <a:r>
              <a:rPr kumimoji="0" lang="en-US" sz="1800" b="0" i="0" u="none" strike="noStrike" kern="0" cap="none" spc="-100" normalizeH="0" baseline="0" noProof="0" dirty="0">
                <a:ln w="18415" cmpd="sng">
                  <a:noFill/>
                  <a:prstDash val="solid"/>
                </a:ln>
                <a:solidFill>
                  <a:srgbClr val="FFFFFF"/>
                </a:solidFill>
                <a:effectLst/>
                <a:uLnTx/>
                <a:uFillTx/>
                <a:latin typeface="Arial"/>
                <a:ea typeface="+mn-ea"/>
                <a:cs typeface="Segoe UI" pitchFamily="34" charset="0"/>
              </a:rPr>
              <a:t>Consumer with Power Pivot</a:t>
            </a:r>
          </a:p>
        </p:txBody>
      </p:sp>
      <p:sp>
        <p:nvSpPr>
          <p:cNvPr id="47" name="Rectangle 46"/>
          <p:cNvSpPr/>
          <p:nvPr/>
        </p:nvSpPr>
        <p:spPr>
          <a:xfrm>
            <a:off x="1883037" y="6103500"/>
            <a:ext cx="1854417" cy="338554"/>
          </a:xfrm>
          <a:prstGeom prst="rect">
            <a:avLst/>
          </a:prstGeom>
        </p:spPr>
        <p:txBody>
          <a:bodyPr wrap="none">
            <a:spAutoFit/>
          </a:bodyPr>
          <a:lstStyle/>
          <a:p>
            <a:pPr algn="ctr" eaLnBrk="1" fontAlgn="auto" hangingPunct="1">
              <a:spcBef>
                <a:spcPts val="0"/>
              </a:spcBef>
              <a:spcAft>
                <a:spcPts val="0"/>
              </a:spcAft>
            </a:pPr>
            <a:r>
              <a:rPr lang="en-US" dirty="0">
                <a:solidFill>
                  <a:srgbClr val="FFFFFF"/>
                </a:solidFill>
                <a:effectLst/>
                <a:latin typeface="Segoe"/>
              </a:rPr>
              <a:t>SQL Azure Sources</a:t>
            </a:r>
          </a:p>
        </p:txBody>
      </p:sp>
      <p:sp>
        <p:nvSpPr>
          <p:cNvPr id="48" name="Rectangle 47"/>
          <p:cNvSpPr/>
          <p:nvPr/>
        </p:nvSpPr>
        <p:spPr>
          <a:xfrm>
            <a:off x="472263" y="1152486"/>
            <a:ext cx="10507858" cy="1505027"/>
          </a:xfrm>
          <a:prstGeom prst="rect">
            <a:avLst/>
          </a:prstGeom>
        </p:spPr>
        <p:txBody>
          <a:bodyPr wrap="square">
            <a:spAutoFit/>
          </a:bodyPr>
          <a:lstStyle/>
          <a:p>
            <a:pPr marL="460375" lvl="1"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A single location for users to explore, publish &amp; consume EDW and other external data</a:t>
            </a:r>
          </a:p>
          <a:p>
            <a:pPr marL="460375" lvl="1"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UI for exploring, accessing &amp; administrating data for consumption</a:t>
            </a:r>
          </a:p>
          <a:p>
            <a:pPr marL="460375" lvl="1"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Diverse set of services and SQL API to consume data catering to multiple forms of consumption</a:t>
            </a:r>
          </a:p>
          <a:p>
            <a:pPr marL="460375" lvl="1" indent="-460375" fontAlgn="base">
              <a:lnSpc>
                <a:spcPct val="90000"/>
              </a:lnSpc>
              <a:spcBef>
                <a:spcPct val="20000"/>
              </a:spcBef>
              <a:spcAft>
                <a:spcPct val="0"/>
              </a:spcAft>
              <a:buSzPct val="90000"/>
              <a:buBlip>
                <a:blip r:embed="rId3"/>
              </a:buBlip>
              <a:defRPr/>
            </a:pPr>
            <a:r>
              <a:rPr lang="en-US" i="1" dirty="0">
                <a:gradFill>
                  <a:gsLst>
                    <a:gs pos="0">
                      <a:schemeClr val="tx1"/>
                    </a:gs>
                    <a:gs pos="86000">
                      <a:schemeClr val="tx1"/>
                    </a:gs>
                  </a:gsLst>
                  <a:lin ang="5400000" scaled="0"/>
                </a:gradFill>
              </a:rPr>
              <a:t>Data can be consumed by LOB and mobile applications, portals, PowerPivot Sandbox, </a:t>
            </a:r>
            <a:r>
              <a:rPr lang="en-US" i="1" dirty="0" smtClean="0">
                <a:gradFill>
                  <a:gsLst>
                    <a:gs pos="0">
                      <a:schemeClr val="tx1"/>
                    </a:gs>
                    <a:gs pos="86000">
                      <a:schemeClr val="tx1"/>
                    </a:gs>
                  </a:gsLst>
                  <a:lin ang="5400000" scaled="0"/>
                </a:gradFill>
              </a:rPr>
              <a:t/>
            </a:r>
            <a:br>
              <a:rPr lang="en-US" i="1" dirty="0" smtClean="0">
                <a:gradFill>
                  <a:gsLst>
                    <a:gs pos="0">
                      <a:schemeClr val="tx1"/>
                    </a:gs>
                    <a:gs pos="86000">
                      <a:schemeClr val="tx1"/>
                    </a:gs>
                  </a:gsLst>
                  <a:lin ang="5400000" scaled="0"/>
                </a:gradFill>
              </a:rPr>
            </a:br>
            <a:r>
              <a:rPr lang="en-US" i="1" dirty="0" smtClean="0">
                <a:gradFill>
                  <a:gsLst>
                    <a:gs pos="0">
                      <a:schemeClr val="tx1"/>
                    </a:gs>
                    <a:gs pos="86000">
                      <a:schemeClr val="tx1"/>
                    </a:gs>
                  </a:gsLst>
                  <a:lin ang="5400000" scaled="0"/>
                </a:gradFill>
              </a:rPr>
              <a:t>database </a:t>
            </a:r>
            <a:r>
              <a:rPr lang="en-US" i="1" dirty="0">
                <a:gradFill>
                  <a:gsLst>
                    <a:gs pos="0">
                      <a:schemeClr val="tx1"/>
                    </a:gs>
                    <a:gs pos="86000">
                      <a:schemeClr val="tx1"/>
                    </a:gs>
                  </a:gsLst>
                  <a:lin ang="5400000" scaled="0"/>
                </a:gradFill>
              </a:rPr>
              <a:t>applications</a:t>
            </a:r>
          </a:p>
        </p:txBody>
      </p:sp>
      <p:sp>
        <p:nvSpPr>
          <p:cNvPr id="49" name="Oval 48"/>
          <p:cNvSpPr/>
          <p:nvPr/>
        </p:nvSpPr>
        <p:spPr bwMode="auto">
          <a:xfrm>
            <a:off x="10111380" y="5511866"/>
            <a:ext cx="1737482" cy="930188"/>
          </a:xfrm>
          <a:prstGeom prst="ellipse">
            <a:avLst/>
          </a:prstGeom>
          <a:solidFill>
            <a:schemeClr val="accent4">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solidFill>
              </a:rPr>
              <a:t>Powered by EDW</a:t>
            </a:r>
          </a:p>
        </p:txBody>
      </p:sp>
      <p:pic>
        <p:nvPicPr>
          <p:cNvPr id="50" name="Picture 15" descr="C:\Users\david.torres\Pictures\People-256.png"/>
          <p:cNvPicPr>
            <a:picLocks noChangeAspect="1" noChangeArrowheads="1"/>
          </p:cNvPicPr>
          <p:nvPr/>
        </p:nvPicPr>
        <p:blipFill>
          <a:blip r:embed="rId4" cstate="print"/>
          <a:srcRect/>
          <a:stretch>
            <a:fillRect/>
          </a:stretch>
        </p:blipFill>
        <p:spPr bwMode="auto">
          <a:xfrm>
            <a:off x="8434980" y="3545812"/>
            <a:ext cx="1676400" cy="1676400"/>
          </a:xfrm>
          <a:prstGeom prst="rect">
            <a:avLst/>
          </a:prstGeom>
          <a:noFill/>
        </p:spPr>
      </p:pic>
      <p:sp>
        <p:nvSpPr>
          <p:cNvPr id="51" name="Arc 50"/>
          <p:cNvSpPr/>
          <p:nvPr/>
        </p:nvSpPr>
        <p:spPr bwMode="auto">
          <a:xfrm>
            <a:off x="8587380" y="3241012"/>
            <a:ext cx="914400" cy="228600"/>
          </a:xfrm>
          <a:prstGeom prst="arc">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0" cap="none" spc="0" normalizeH="0" baseline="0" noProof="0" smtClean="0">
              <a:ln>
                <a:noFill/>
              </a:ln>
              <a:solidFill>
                <a:srgbClr val="FFFFFF"/>
              </a:solidFill>
              <a:effectLst>
                <a:outerShdw blurRad="38100" dist="38100" dir="2700000" algn="tl">
                  <a:srgbClr val="000000">
                    <a:alpha val="43137"/>
                  </a:srgbClr>
                </a:outerShdw>
              </a:effectLst>
              <a:uLnTx/>
              <a:uFillTx/>
              <a:latin typeface="Arial" charset="0"/>
            </a:endParaRPr>
          </a:p>
        </p:txBody>
      </p:sp>
      <p:sp>
        <p:nvSpPr>
          <p:cNvPr id="2" name="Title 1"/>
          <p:cNvSpPr>
            <a:spLocks noGrp="1"/>
          </p:cNvSpPr>
          <p:nvPr>
            <p:ph type="title"/>
          </p:nvPr>
        </p:nvSpPr>
        <p:spPr>
          <a:xfrm>
            <a:off x="519112" y="228600"/>
            <a:ext cx="11149013" cy="997196"/>
          </a:xfrm>
        </p:spPr>
        <p:txBody>
          <a:bodyPr/>
          <a:lstStyle/>
          <a:p>
            <a:r>
              <a:rPr lang="en-US" sz="3600" dirty="0" smtClean="0"/>
              <a:t>Data as a Service - Enterprise Data Distribution Platform</a:t>
            </a:r>
            <a:br>
              <a:rPr lang="en-US" sz="3600" dirty="0" smtClean="0"/>
            </a:br>
            <a:endParaRPr lang="en-US" sz="3600" dirty="0"/>
          </a:p>
        </p:txBody>
      </p:sp>
    </p:spTree>
    <p:extLst>
      <p:ext uri="{BB962C8B-B14F-4D97-AF65-F5344CB8AC3E}">
        <p14:creationId xmlns:p14="http://schemas.microsoft.com/office/powerpoint/2010/main" val="1065232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124" y="764670"/>
            <a:ext cx="4406951" cy="5299912"/>
          </a:xfrm>
          <a:prstGeom prst="rect">
            <a:avLst/>
          </a:prstGeom>
        </p:spPr>
        <p:txBody>
          <a:bodyPr wrap="square">
            <a:spAutoFit/>
          </a:bodyPr>
          <a:lstStyle/>
          <a:p>
            <a:pPr marL="460375" lvl="1" indent="-460375" fontAlgn="base">
              <a:lnSpc>
                <a:spcPct val="90000"/>
              </a:lnSpc>
              <a:spcBef>
                <a:spcPct val="20000"/>
              </a:spcBef>
              <a:spcAft>
                <a:spcPct val="0"/>
              </a:spcAft>
              <a:buSzPct val="90000"/>
              <a:buBlip>
                <a:blip r:embed="rId3"/>
              </a:buBlip>
              <a:defRPr/>
            </a:pPr>
            <a:r>
              <a:rPr lang="en-US" sz="2400" dirty="0">
                <a:gradFill>
                  <a:gsLst>
                    <a:gs pos="0">
                      <a:schemeClr val="tx1"/>
                    </a:gs>
                    <a:gs pos="86000">
                      <a:schemeClr val="tx1"/>
                    </a:gs>
                  </a:gsLst>
                  <a:lin ang="5400000" scaled="0"/>
                </a:gradFill>
              </a:rPr>
              <a:t>LOB and mobile applications, portals, PowerPivot Sandbox, database applications were able to consume data</a:t>
            </a:r>
          </a:p>
          <a:p>
            <a:pPr marL="460375" lvl="1" indent="-460375" fontAlgn="base">
              <a:lnSpc>
                <a:spcPct val="90000"/>
              </a:lnSpc>
              <a:spcBef>
                <a:spcPct val="20000"/>
              </a:spcBef>
              <a:spcAft>
                <a:spcPct val="0"/>
              </a:spcAft>
              <a:buSzPct val="90000"/>
              <a:buBlip>
                <a:blip r:embed="rId3"/>
              </a:buBlip>
              <a:defRPr/>
            </a:pPr>
            <a:r>
              <a:rPr lang="en-US" sz="2400" dirty="0">
                <a:gradFill>
                  <a:gsLst>
                    <a:gs pos="0">
                      <a:schemeClr val="tx1"/>
                    </a:gs>
                    <a:gs pos="86000">
                      <a:schemeClr val="tx1"/>
                    </a:gs>
                  </a:gsLst>
                  <a:lin ang="5400000" scaled="0"/>
                </a:gradFill>
              </a:rPr>
              <a:t>Business metadata managed using data dictionary</a:t>
            </a:r>
          </a:p>
          <a:p>
            <a:pPr marL="460375" lvl="1" indent="-460375" fontAlgn="base">
              <a:lnSpc>
                <a:spcPct val="90000"/>
              </a:lnSpc>
              <a:spcBef>
                <a:spcPct val="20000"/>
              </a:spcBef>
              <a:spcAft>
                <a:spcPct val="0"/>
              </a:spcAft>
              <a:buSzPct val="90000"/>
              <a:buBlip>
                <a:blip r:embed="rId3"/>
              </a:buBlip>
              <a:defRPr/>
            </a:pPr>
            <a:r>
              <a:rPr lang="en-US" sz="2400" dirty="0">
                <a:gradFill>
                  <a:gsLst>
                    <a:gs pos="0">
                      <a:schemeClr val="tx1"/>
                    </a:gs>
                    <a:gs pos="86000">
                      <a:schemeClr val="tx1"/>
                    </a:gs>
                  </a:gsLst>
                  <a:lin ang="5400000" scaled="0"/>
                </a:gradFill>
              </a:rPr>
              <a:t>Reduced maintenance costs using logical mapping and abstraction from physical data model </a:t>
            </a:r>
          </a:p>
          <a:p>
            <a:pPr marL="460375" lvl="1" indent="-460375" fontAlgn="base">
              <a:lnSpc>
                <a:spcPct val="90000"/>
              </a:lnSpc>
              <a:spcBef>
                <a:spcPct val="20000"/>
              </a:spcBef>
              <a:spcAft>
                <a:spcPct val="0"/>
              </a:spcAft>
              <a:buSzPct val="90000"/>
              <a:buBlip>
                <a:blip r:embed="rId3"/>
              </a:buBlip>
              <a:defRPr/>
            </a:pPr>
            <a:r>
              <a:rPr lang="en-US" sz="2400" dirty="0">
                <a:gradFill>
                  <a:gsLst>
                    <a:gs pos="0">
                      <a:schemeClr val="tx1"/>
                    </a:gs>
                    <a:gs pos="86000">
                      <a:schemeClr val="tx1"/>
                    </a:gs>
                  </a:gsLst>
                  <a:lin ang="5400000" scaled="0"/>
                </a:gradFill>
              </a:rPr>
              <a:t>SQL Azure data sources provided elasticity of the cloud platform</a:t>
            </a:r>
          </a:p>
        </p:txBody>
      </p:sp>
      <p:sp>
        <p:nvSpPr>
          <p:cNvPr id="6" name="Rounded Rectangle 5"/>
          <p:cNvSpPr/>
          <p:nvPr/>
        </p:nvSpPr>
        <p:spPr bwMode="auto">
          <a:xfrm>
            <a:off x="5310097" y="1082646"/>
            <a:ext cx="6397036" cy="4399431"/>
          </a:xfrm>
          <a:prstGeom prst="roundRect">
            <a:avLst/>
          </a:prstGeom>
          <a:gradFill flip="none" rotWithShape="1">
            <a:gsLst>
              <a:gs pos="0">
                <a:srgbClr val="FFFFFF"/>
              </a:gs>
              <a:gs pos="0">
                <a:srgbClr val="7D8496"/>
              </a:gs>
              <a:gs pos="100000">
                <a:srgbClr val="E6E6E6"/>
              </a:gs>
            </a:gsLst>
            <a:path path="circle">
              <a:fillToRect l="50000" t="50000" r="50000" b="50000"/>
            </a:path>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eaLnBrk="1" fontAlgn="auto" hangingPunct="1">
              <a:spcBef>
                <a:spcPts val="0"/>
              </a:spcBef>
              <a:spcAft>
                <a:spcPts val="0"/>
              </a:spcAft>
            </a:pPr>
            <a:endParaRPr lang="en-US" sz="1200">
              <a:solidFill>
                <a:srgbClr val="FFFFFF"/>
              </a:solidFill>
            </a:endParaRPr>
          </a:p>
        </p:txBody>
      </p:sp>
      <p:sp>
        <p:nvSpPr>
          <p:cNvPr id="7" name="Oval 6"/>
          <p:cNvSpPr/>
          <p:nvPr/>
        </p:nvSpPr>
        <p:spPr bwMode="auto">
          <a:xfrm>
            <a:off x="10437536" y="5631977"/>
            <a:ext cx="1487605" cy="930188"/>
          </a:xfrm>
          <a:prstGeom prst="ellipse">
            <a:avLst/>
          </a:prstGeom>
          <a:solidFill>
            <a:schemeClr val="accent4">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eaLnBrk="1" fontAlgn="auto" hangingPunct="1">
              <a:spcBef>
                <a:spcPts val="0"/>
              </a:spcBef>
              <a:spcAft>
                <a:spcPts val="0"/>
              </a:spcAft>
            </a:pPr>
            <a:r>
              <a:rPr lang="en-US" dirty="0" smtClean="0">
                <a:solidFill>
                  <a:srgbClr val="FFFFFF"/>
                </a:solidFill>
              </a:rPr>
              <a:t>Data as a Service</a:t>
            </a:r>
          </a:p>
        </p:txBody>
      </p:sp>
      <p:grpSp>
        <p:nvGrpSpPr>
          <p:cNvPr id="8" name="Group 101"/>
          <p:cNvGrpSpPr/>
          <p:nvPr/>
        </p:nvGrpSpPr>
        <p:grpSpPr>
          <a:xfrm>
            <a:off x="5363515" y="4789890"/>
            <a:ext cx="1596811" cy="273566"/>
            <a:chOff x="91440" y="5591819"/>
            <a:chExt cx="1596811" cy="273566"/>
          </a:xfrm>
        </p:grpSpPr>
        <p:sp>
          <p:nvSpPr>
            <p:cNvPr id="9" name="Rectangle 8"/>
            <p:cNvSpPr/>
            <p:nvPr/>
          </p:nvSpPr>
          <p:spPr>
            <a:xfrm>
              <a:off x="91440" y="5591819"/>
              <a:ext cx="1554480" cy="273566"/>
            </a:xfrm>
            <a:prstGeom prst="rect">
              <a:avLst/>
            </a:prstGeom>
            <a:solidFill>
              <a:srgbClr val="FF5800"/>
            </a:solidFill>
            <a:ln w="9525" algn="ctr">
              <a:noFill/>
              <a:miter lim="800000"/>
              <a:headEnd/>
              <a:tailEnd/>
            </a:ln>
            <a:effectLst>
              <a:outerShdw blurRad="50800" dist="38100" dir="2700000" algn="tl" rotWithShape="0">
                <a:prstClr val="black">
                  <a:alpha val="40000"/>
                </a:prstClr>
              </a:outerShdw>
            </a:effectLst>
          </p:spPr>
          <p:txBody>
            <a:bodyPr wrap="none" anchor="ctr"/>
            <a:lstStyle/>
            <a:p>
              <a:pPr eaLnBrk="1" hangingPunct="1">
                <a:spcBef>
                  <a:spcPct val="0"/>
                </a:spcBef>
                <a:defRPr/>
              </a:pPr>
              <a:endParaRPr lang="en-US" kern="0">
                <a:solidFill>
                  <a:srgbClr val="000000"/>
                </a:solidFill>
                <a:effectLst/>
                <a:latin typeface="Segoe"/>
              </a:endParaRPr>
            </a:p>
          </p:txBody>
        </p:sp>
        <p:sp>
          <p:nvSpPr>
            <p:cNvPr id="10" name="TextBox 9"/>
            <p:cNvSpPr txBox="1"/>
            <p:nvPr/>
          </p:nvSpPr>
          <p:spPr>
            <a:xfrm>
              <a:off x="91440" y="5634682"/>
              <a:ext cx="1596811" cy="187841"/>
            </a:xfrm>
            <a:prstGeom prst="rect">
              <a:avLst/>
            </a:prstGeom>
            <a:noFill/>
          </p:spPr>
          <p:txBody>
            <a:bodyPr wrap="square" rtlCol="0" anchor="ctr">
              <a:noAutofit/>
            </a:bodyPr>
            <a:lstStyle/>
            <a:p>
              <a:pPr algn="ctr" eaLnBrk="1" hangingPunct="1">
                <a:spcBef>
                  <a:spcPct val="0"/>
                </a:spcBef>
                <a:defRPr/>
              </a:pPr>
              <a:r>
                <a:rPr lang="en-US" sz="1200" b="1" kern="0" dirty="0" smtClean="0">
                  <a:gradFill>
                    <a:gsLst>
                      <a:gs pos="0">
                        <a:srgbClr val="FFFFFF"/>
                      </a:gs>
                      <a:gs pos="100000">
                        <a:srgbClr val="FFFFFF"/>
                      </a:gs>
                    </a:gsLst>
                    <a:lin ang="16200000" scaled="1"/>
                  </a:gradFill>
                  <a:effectLst/>
                  <a:latin typeface="Segoe"/>
                </a:rPr>
                <a:t>Finance</a:t>
              </a:r>
            </a:p>
          </p:txBody>
        </p:sp>
      </p:grpSp>
      <p:grpSp>
        <p:nvGrpSpPr>
          <p:cNvPr id="11" name="Group 104"/>
          <p:cNvGrpSpPr/>
          <p:nvPr/>
        </p:nvGrpSpPr>
        <p:grpSpPr>
          <a:xfrm>
            <a:off x="5363515" y="1756539"/>
            <a:ext cx="1596811" cy="273566"/>
            <a:chOff x="91440" y="2604188"/>
            <a:chExt cx="1596811" cy="273566"/>
          </a:xfrm>
        </p:grpSpPr>
        <p:sp>
          <p:nvSpPr>
            <p:cNvPr id="12" name="Rectangle 11"/>
            <p:cNvSpPr/>
            <p:nvPr/>
          </p:nvSpPr>
          <p:spPr>
            <a:xfrm>
              <a:off x="91440" y="2604188"/>
              <a:ext cx="1554480" cy="273566"/>
            </a:xfrm>
            <a:prstGeom prst="rect">
              <a:avLst/>
            </a:prstGeom>
            <a:solidFill>
              <a:srgbClr val="34B233"/>
            </a:solidFill>
            <a:ln w="9525" algn="ctr">
              <a:noFill/>
              <a:miter lim="800000"/>
              <a:headEnd/>
              <a:tailEnd/>
            </a:ln>
            <a:effectLst>
              <a:outerShdw blurRad="50800" dist="38100" dir="2700000" algn="tl" rotWithShape="0">
                <a:prstClr val="black">
                  <a:alpha val="40000"/>
                </a:prstClr>
              </a:outerShdw>
            </a:effectLst>
          </p:spPr>
          <p:txBody>
            <a:bodyPr wrap="none" anchor="ctr"/>
            <a:lstStyle/>
            <a:p>
              <a:pPr algn="ctr" eaLnBrk="1" hangingPunct="1">
                <a:spcBef>
                  <a:spcPct val="0"/>
                </a:spcBef>
                <a:defRPr/>
              </a:pPr>
              <a:endParaRPr lang="en-US" kern="0">
                <a:solidFill>
                  <a:srgbClr val="000000"/>
                </a:solidFill>
                <a:effectLst/>
                <a:latin typeface="Segoe"/>
              </a:endParaRPr>
            </a:p>
          </p:txBody>
        </p:sp>
        <p:sp>
          <p:nvSpPr>
            <p:cNvPr id="13" name="TextBox 12"/>
            <p:cNvSpPr txBox="1"/>
            <p:nvPr/>
          </p:nvSpPr>
          <p:spPr>
            <a:xfrm>
              <a:off x="91440" y="2647051"/>
              <a:ext cx="1596811" cy="187841"/>
            </a:xfrm>
            <a:prstGeom prst="rect">
              <a:avLst/>
            </a:prstGeom>
            <a:noFill/>
          </p:spPr>
          <p:txBody>
            <a:bodyPr wrap="square" rtlCol="0" anchor="ctr">
              <a:noAutofit/>
            </a:bodyPr>
            <a:lstStyle/>
            <a:p>
              <a:pPr algn="ctr" eaLnBrk="1" hangingPunct="1">
                <a:spcBef>
                  <a:spcPct val="0"/>
                </a:spcBef>
                <a:defRPr/>
              </a:pPr>
              <a:r>
                <a:rPr lang="en-US" sz="1200" b="1" kern="0" dirty="0" smtClean="0">
                  <a:gradFill>
                    <a:gsLst>
                      <a:gs pos="0">
                        <a:srgbClr val="FFFFFF"/>
                      </a:gs>
                      <a:gs pos="100000">
                        <a:srgbClr val="FFFFFF"/>
                      </a:gs>
                    </a:gsLst>
                    <a:lin ang="16200000" scaled="1"/>
                  </a:gradFill>
                  <a:effectLst/>
                  <a:latin typeface="Segoe"/>
                </a:rPr>
                <a:t>Sales &amp; Marketing</a:t>
              </a:r>
            </a:p>
          </p:txBody>
        </p:sp>
      </p:grpSp>
      <p:grpSp>
        <p:nvGrpSpPr>
          <p:cNvPr id="14" name="Group 107"/>
          <p:cNvGrpSpPr/>
          <p:nvPr/>
        </p:nvGrpSpPr>
        <p:grpSpPr>
          <a:xfrm>
            <a:off x="5363515" y="3774975"/>
            <a:ext cx="1596811" cy="273566"/>
            <a:chOff x="91440" y="4659200"/>
            <a:chExt cx="1596811" cy="273566"/>
          </a:xfrm>
        </p:grpSpPr>
        <p:sp>
          <p:nvSpPr>
            <p:cNvPr id="15" name="Rectangle 14"/>
            <p:cNvSpPr/>
            <p:nvPr/>
          </p:nvSpPr>
          <p:spPr>
            <a:xfrm>
              <a:off x="91440" y="4659200"/>
              <a:ext cx="1554480" cy="273566"/>
            </a:xfrm>
            <a:prstGeom prst="rect">
              <a:avLst/>
            </a:prstGeom>
            <a:solidFill>
              <a:srgbClr val="CF0072"/>
            </a:solidFill>
            <a:ln w="9525" algn="ctr">
              <a:noFill/>
              <a:miter lim="800000"/>
              <a:headEnd/>
              <a:tailEnd/>
            </a:ln>
            <a:effectLst>
              <a:outerShdw blurRad="50800" dist="38100" dir="2700000" algn="tl" rotWithShape="0">
                <a:prstClr val="black">
                  <a:alpha val="40000"/>
                </a:prstClr>
              </a:outerShdw>
            </a:effectLst>
          </p:spPr>
          <p:txBody>
            <a:bodyPr wrap="none" anchor="ctr"/>
            <a:lstStyle/>
            <a:p>
              <a:pPr eaLnBrk="1" hangingPunct="1">
                <a:spcBef>
                  <a:spcPct val="0"/>
                </a:spcBef>
                <a:defRPr/>
              </a:pPr>
              <a:endParaRPr lang="en-US" kern="0">
                <a:solidFill>
                  <a:srgbClr val="000000"/>
                </a:solidFill>
                <a:effectLst/>
                <a:latin typeface="Segoe"/>
              </a:endParaRPr>
            </a:p>
          </p:txBody>
        </p:sp>
        <p:sp>
          <p:nvSpPr>
            <p:cNvPr id="16" name="TextBox 15"/>
            <p:cNvSpPr txBox="1"/>
            <p:nvPr/>
          </p:nvSpPr>
          <p:spPr>
            <a:xfrm>
              <a:off x="91440" y="4702063"/>
              <a:ext cx="1596811" cy="187841"/>
            </a:xfrm>
            <a:prstGeom prst="rect">
              <a:avLst/>
            </a:prstGeom>
            <a:noFill/>
          </p:spPr>
          <p:txBody>
            <a:bodyPr wrap="square" rtlCol="0" anchor="ctr">
              <a:noAutofit/>
            </a:bodyPr>
            <a:lstStyle/>
            <a:p>
              <a:pPr algn="ctr" eaLnBrk="1" hangingPunct="1">
                <a:spcBef>
                  <a:spcPct val="0"/>
                </a:spcBef>
                <a:defRPr/>
              </a:pPr>
              <a:r>
                <a:rPr lang="en-US" sz="1200" b="1" kern="0" dirty="0" smtClean="0">
                  <a:gradFill>
                    <a:gsLst>
                      <a:gs pos="0">
                        <a:srgbClr val="FFFFFF"/>
                      </a:gs>
                      <a:gs pos="100000">
                        <a:srgbClr val="FFFFFF"/>
                      </a:gs>
                    </a:gsLst>
                    <a:lin ang="16200000" scaled="1"/>
                  </a:gradFill>
                  <a:effectLst/>
                  <a:latin typeface="Segoe"/>
                </a:rPr>
                <a:t>Operations</a:t>
              </a:r>
            </a:p>
          </p:txBody>
        </p:sp>
      </p:grpSp>
      <p:grpSp>
        <p:nvGrpSpPr>
          <p:cNvPr id="17" name="Group 110"/>
          <p:cNvGrpSpPr/>
          <p:nvPr/>
        </p:nvGrpSpPr>
        <p:grpSpPr>
          <a:xfrm>
            <a:off x="5363515" y="2751838"/>
            <a:ext cx="1696113" cy="273566"/>
            <a:chOff x="91440" y="3553767"/>
            <a:chExt cx="1696113" cy="273566"/>
          </a:xfrm>
        </p:grpSpPr>
        <p:sp>
          <p:nvSpPr>
            <p:cNvPr id="18" name="Rectangle 17"/>
            <p:cNvSpPr/>
            <p:nvPr/>
          </p:nvSpPr>
          <p:spPr>
            <a:xfrm>
              <a:off x="91440" y="3553767"/>
              <a:ext cx="1554480" cy="273566"/>
            </a:xfrm>
            <a:prstGeom prst="rect">
              <a:avLst/>
            </a:prstGeom>
            <a:solidFill>
              <a:srgbClr val="009FDA"/>
            </a:solidFill>
            <a:ln w="9525" algn="ctr">
              <a:noFill/>
              <a:miter lim="800000"/>
              <a:headEnd/>
              <a:tailEnd/>
            </a:ln>
            <a:effectLst>
              <a:outerShdw blurRad="50800" dist="38100" dir="2700000" algn="tl" rotWithShape="0">
                <a:prstClr val="black">
                  <a:alpha val="40000"/>
                </a:prstClr>
              </a:outerShdw>
            </a:effectLst>
          </p:spPr>
          <p:txBody>
            <a:bodyPr wrap="none" anchor="ctr"/>
            <a:lstStyle/>
            <a:p>
              <a:pPr eaLnBrk="1" hangingPunct="1">
                <a:spcBef>
                  <a:spcPct val="0"/>
                </a:spcBef>
                <a:defRPr/>
              </a:pPr>
              <a:endParaRPr lang="en-US" kern="0">
                <a:solidFill>
                  <a:srgbClr val="000000"/>
                </a:solidFill>
                <a:effectLst/>
                <a:latin typeface="Segoe"/>
              </a:endParaRPr>
            </a:p>
          </p:txBody>
        </p:sp>
        <p:sp>
          <p:nvSpPr>
            <p:cNvPr id="19" name="TextBox 18"/>
            <p:cNvSpPr txBox="1"/>
            <p:nvPr/>
          </p:nvSpPr>
          <p:spPr>
            <a:xfrm>
              <a:off x="91440" y="3630145"/>
              <a:ext cx="1696113" cy="164140"/>
            </a:xfrm>
            <a:prstGeom prst="rect">
              <a:avLst/>
            </a:prstGeom>
            <a:noFill/>
          </p:spPr>
          <p:txBody>
            <a:bodyPr wrap="square" rtlCol="0" anchor="ctr">
              <a:noAutofit/>
            </a:bodyPr>
            <a:lstStyle/>
            <a:p>
              <a:pPr algn="ctr" eaLnBrk="1" hangingPunct="1">
                <a:spcBef>
                  <a:spcPct val="0"/>
                </a:spcBef>
                <a:defRPr/>
              </a:pPr>
              <a:r>
                <a:rPr lang="en-US" sz="1200" b="1" kern="0" dirty="0" smtClean="0">
                  <a:gradFill>
                    <a:gsLst>
                      <a:gs pos="0">
                        <a:srgbClr val="FFFFFF"/>
                      </a:gs>
                      <a:gs pos="100000">
                        <a:srgbClr val="FFFFFF"/>
                      </a:gs>
                    </a:gsLst>
                    <a:lin ang="16200000" scaled="1"/>
                  </a:gradFill>
                  <a:effectLst/>
                  <a:latin typeface="Segoe"/>
                </a:rPr>
                <a:t>Human Resources</a:t>
              </a:r>
            </a:p>
          </p:txBody>
        </p:sp>
      </p:grpSp>
      <p:pic>
        <p:nvPicPr>
          <p:cNvPr id="20" name="Picture 19" descr="C:\Users\david.torres\Pictures\monitor-256.png"/>
          <p:cNvPicPr>
            <a:picLocks noChangeAspect="1" noChangeArrowheads="1"/>
          </p:cNvPicPr>
          <p:nvPr/>
        </p:nvPicPr>
        <p:blipFill>
          <a:blip r:embed="rId4" cstate="print"/>
          <a:srcRect/>
          <a:stretch>
            <a:fillRect/>
          </a:stretch>
        </p:blipFill>
        <p:spPr bwMode="auto">
          <a:xfrm>
            <a:off x="6262674" y="1133554"/>
            <a:ext cx="479451" cy="479451"/>
          </a:xfrm>
          <a:prstGeom prst="rect">
            <a:avLst/>
          </a:prstGeom>
          <a:noFill/>
        </p:spPr>
      </p:pic>
      <p:pic>
        <p:nvPicPr>
          <p:cNvPr id="21" name="Picture 15" descr="C:\Users\david.torres\Pictures\People-256.png"/>
          <p:cNvPicPr>
            <a:picLocks noChangeAspect="1" noChangeArrowheads="1"/>
          </p:cNvPicPr>
          <p:nvPr/>
        </p:nvPicPr>
        <p:blipFill>
          <a:blip r:embed="rId5" cstate="print"/>
          <a:srcRect/>
          <a:stretch>
            <a:fillRect/>
          </a:stretch>
        </p:blipFill>
        <p:spPr bwMode="auto">
          <a:xfrm>
            <a:off x="5729274" y="1209751"/>
            <a:ext cx="685800" cy="685800"/>
          </a:xfrm>
          <a:prstGeom prst="rect">
            <a:avLst/>
          </a:prstGeom>
          <a:noFill/>
        </p:spPr>
      </p:pic>
      <p:pic>
        <p:nvPicPr>
          <p:cNvPr id="22" name="Picture 21" descr="C:\Users\david.torres\Pictures\monitor-256.png"/>
          <p:cNvPicPr>
            <a:picLocks noChangeAspect="1" noChangeArrowheads="1"/>
          </p:cNvPicPr>
          <p:nvPr/>
        </p:nvPicPr>
        <p:blipFill>
          <a:blip r:embed="rId4" cstate="print"/>
          <a:srcRect/>
          <a:stretch>
            <a:fillRect/>
          </a:stretch>
        </p:blipFill>
        <p:spPr bwMode="auto">
          <a:xfrm>
            <a:off x="6262674" y="2169874"/>
            <a:ext cx="479451" cy="479451"/>
          </a:xfrm>
          <a:prstGeom prst="rect">
            <a:avLst/>
          </a:prstGeom>
          <a:noFill/>
        </p:spPr>
      </p:pic>
      <p:pic>
        <p:nvPicPr>
          <p:cNvPr id="23" name="Picture 15" descr="C:\Users\david.torres\Pictures\People-256.png"/>
          <p:cNvPicPr>
            <a:picLocks noChangeAspect="1" noChangeArrowheads="1"/>
          </p:cNvPicPr>
          <p:nvPr/>
        </p:nvPicPr>
        <p:blipFill>
          <a:blip r:embed="rId5" cstate="print"/>
          <a:srcRect/>
          <a:stretch>
            <a:fillRect/>
          </a:stretch>
        </p:blipFill>
        <p:spPr bwMode="auto">
          <a:xfrm>
            <a:off x="5729274" y="2246071"/>
            <a:ext cx="685800" cy="685800"/>
          </a:xfrm>
          <a:prstGeom prst="rect">
            <a:avLst/>
          </a:prstGeom>
          <a:noFill/>
        </p:spPr>
      </p:pic>
      <p:pic>
        <p:nvPicPr>
          <p:cNvPr id="24" name="Picture 21" descr="C:\Users\david.torres\Pictures\monitor-256.png"/>
          <p:cNvPicPr>
            <a:picLocks noChangeAspect="1" noChangeArrowheads="1"/>
          </p:cNvPicPr>
          <p:nvPr/>
        </p:nvPicPr>
        <p:blipFill>
          <a:blip r:embed="rId4" cstate="print"/>
          <a:srcRect/>
          <a:stretch>
            <a:fillRect/>
          </a:stretch>
        </p:blipFill>
        <p:spPr bwMode="auto">
          <a:xfrm>
            <a:off x="6262674" y="3154378"/>
            <a:ext cx="479451" cy="479451"/>
          </a:xfrm>
          <a:prstGeom prst="rect">
            <a:avLst/>
          </a:prstGeom>
          <a:noFill/>
        </p:spPr>
      </p:pic>
      <p:pic>
        <p:nvPicPr>
          <p:cNvPr id="25" name="Picture 15" descr="C:\Users\david.torres\Pictures\People-256.png"/>
          <p:cNvPicPr>
            <a:picLocks noChangeAspect="1" noChangeArrowheads="1"/>
          </p:cNvPicPr>
          <p:nvPr/>
        </p:nvPicPr>
        <p:blipFill>
          <a:blip r:embed="rId5" cstate="print"/>
          <a:srcRect/>
          <a:stretch>
            <a:fillRect/>
          </a:stretch>
        </p:blipFill>
        <p:spPr bwMode="auto">
          <a:xfrm>
            <a:off x="5729274" y="3230575"/>
            <a:ext cx="685800" cy="685800"/>
          </a:xfrm>
          <a:prstGeom prst="rect">
            <a:avLst/>
          </a:prstGeom>
          <a:noFill/>
        </p:spPr>
      </p:pic>
      <p:pic>
        <p:nvPicPr>
          <p:cNvPr id="26" name="Picture 21" descr="C:\Users\david.torres\Pictures\monitor-256.png"/>
          <p:cNvPicPr>
            <a:picLocks noChangeAspect="1" noChangeArrowheads="1"/>
          </p:cNvPicPr>
          <p:nvPr/>
        </p:nvPicPr>
        <p:blipFill>
          <a:blip r:embed="rId4" cstate="print"/>
          <a:srcRect/>
          <a:stretch>
            <a:fillRect/>
          </a:stretch>
        </p:blipFill>
        <p:spPr bwMode="auto">
          <a:xfrm>
            <a:off x="6262676" y="4181554"/>
            <a:ext cx="479451" cy="479451"/>
          </a:xfrm>
          <a:prstGeom prst="rect">
            <a:avLst/>
          </a:prstGeom>
          <a:noFill/>
        </p:spPr>
      </p:pic>
      <p:pic>
        <p:nvPicPr>
          <p:cNvPr id="27" name="Picture 15" descr="C:\Users\david.torres\Pictures\People-256.png"/>
          <p:cNvPicPr>
            <a:picLocks noChangeAspect="1" noChangeArrowheads="1"/>
          </p:cNvPicPr>
          <p:nvPr/>
        </p:nvPicPr>
        <p:blipFill>
          <a:blip r:embed="rId5" cstate="print"/>
          <a:srcRect/>
          <a:stretch>
            <a:fillRect/>
          </a:stretch>
        </p:blipFill>
        <p:spPr bwMode="auto">
          <a:xfrm>
            <a:off x="5729274" y="4257751"/>
            <a:ext cx="685800" cy="685800"/>
          </a:xfrm>
          <a:prstGeom prst="rect">
            <a:avLst/>
          </a:prstGeom>
          <a:noFill/>
        </p:spPr>
      </p:pic>
      <p:grpSp>
        <p:nvGrpSpPr>
          <p:cNvPr id="28" name="Group 231"/>
          <p:cNvGrpSpPr/>
          <p:nvPr/>
        </p:nvGrpSpPr>
        <p:grpSpPr>
          <a:xfrm>
            <a:off x="6972476" y="1416454"/>
            <a:ext cx="2313430" cy="3498678"/>
            <a:chOff x="6431280" y="1725168"/>
            <a:chExt cx="2313430" cy="3498678"/>
          </a:xfrm>
        </p:grpSpPr>
        <p:grpSp>
          <p:nvGrpSpPr>
            <p:cNvPr id="29" name="Group 192"/>
            <p:cNvGrpSpPr/>
            <p:nvPr/>
          </p:nvGrpSpPr>
          <p:grpSpPr>
            <a:xfrm>
              <a:off x="6995160" y="2837688"/>
              <a:ext cx="1203960" cy="885652"/>
              <a:chOff x="5468112" y="3221736"/>
              <a:chExt cx="1203960" cy="885652"/>
            </a:xfrm>
          </p:grpSpPr>
          <p:sp>
            <p:nvSpPr>
              <p:cNvPr id="35" name="Oval 34"/>
              <p:cNvSpPr/>
              <p:nvPr/>
            </p:nvSpPr>
            <p:spPr>
              <a:xfrm>
                <a:off x="5468112" y="3641255"/>
                <a:ext cx="1078992" cy="466133"/>
              </a:xfrm>
              <a:prstGeom prst="ellipse">
                <a:avLst/>
              </a:prstGeom>
              <a:solidFill>
                <a:srgbClr val="FF58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pic>
            <p:nvPicPr>
              <p:cNvPr id="36" name="Picture 21" descr="C:\Users\david.torres\Pictures\monitor-256.png"/>
              <p:cNvPicPr>
                <a:picLocks noChangeAspect="1" noChangeArrowheads="1"/>
              </p:cNvPicPr>
              <p:nvPr/>
            </p:nvPicPr>
            <p:blipFill>
              <a:blip r:embed="rId6" cstate="print"/>
              <a:srcRect/>
              <a:stretch>
                <a:fillRect/>
              </a:stretch>
            </p:blipFill>
            <p:spPr bwMode="auto">
              <a:xfrm>
                <a:off x="5614416" y="3221736"/>
                <a:ext cx="745812" cy="745812"/>
              </a:xfrm>
              <a:prstGeom prst="rect">
                <a:avLst/>
              </a:prstGeom>
              <a:noFill/>
            </p:spPr>
          </p:pic>
          <p:pic>
            <p:nvPicPr>
              <p:cNvPr id="37" name="Picture 8" descr="C:\Users\david.torres\Pictures\Key_256x256.png"/>
              <p:cNvPicPr>
                <a:picLocks noChangeAspect="1" noChangeArrowheads="1"/>
              </p:cNvPicPr>
              <p:nvPr/>
            </p:nvPicPr>
            <p:blipFill>
              <a:blip r:embed="rId7" cstate="print"/>
              <a:srcRect/>
              <a:stretch>
                <a:fillRect/>
              </a:stretch>
            </p:blipFill>
            <p:spPr bwMode="auto">
              <a:xfrm>
                <a:off x="6214872" y="3447288"/>
                <a:ext cx="457200" cy="457200"/>
              </a:xfrm>
              <a:prstGeom prst="rect">
                <a:avLst/>
              </a:prstGeom>
              <a:noFill/>
            </p:spPr>
          </p:pic>
          <p:sp>
            <p:nvSpPr>
              <p:cNvPr id="38" name="Rectangle 37"/>
              <p:cNvSpPr/>
              <p:nvPr/>
            </p:nvSpPr>
            <p:spPr>
              <a:xfrm rot="511590">
                <a:off x="5879958" y="3298849"/>
                <a:ext cx="184730"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spcBef>
                    <a:spcPct val="0"/>
                  </a:spcBef>
                  <a:defRPr/>
                </a:pPr>
                <a:endParaRPr lang="en-US" sz="2000" b="1" kern="0" dirty="0" smtClean="0">
                  <a:ln w="11430"/>
                  <a:gradFill>
                    <a:gsLst>
                      <a:gs pos="0">
                        <a:srgbClr val="FDC82F">
                          <a:tint val="70000"/>
                          <a:satMod val="245000"/>
                        </a:srgbClr>
                      </a:gs>
                      <a:gs pos="75000">
                        <a:srgbClr val="FDC82F">
                          <a:tint val="90000"/>
                          <a:shade val="60000"/>
                          <a:satMod val="240000"/>
                        </a:srgbClr>
                      </a:gs>
                      <a:gs pos="100000">
                        <a:srgbClr val="FDC82F">
                          <a:tint val="100000"/>
                          <a:shade val="50000"/>
                          <a:satMod val="240000"/>
                        </a:srgbClr>
                      </a:gs>
                    </a:gsLst>
                    <a:lin ang="5400000"/>
                  </a:gradFill>
                  <a:effectLst>
                    <a:outerShdw blurRad="50800" dist="39000" dir="5460000" algn="tl">
                      <a:srgbClr val="000000">
                        <a:alpha val="38000"/>
                      </a:srgbClr>
                    </a:outerShdw>
                  </a:effectLst>
                  <a:latin typeface="Segoe"/>
                </a:endParaRPr>
              </a:p>
            </p:txBody>
          </p:sp>
        </p:grpSp>
        <p:sp>
          <p:nvSpPr>
            <p:cNvPr id="30" name="Up Arrow 29"/>
            <p:cNvSpPr/>
            <p:nvPr/>
          </p:nvSpPr>
          <p:spPr>
            <a:xfrm rot="5400000">
              <a:off x="8124658" y="3089366"/>
              <a:ext cx="758522" cy="481583"/>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sp>
          <p:nvSpPr>
            <p:cNvPr id="31" name="Up Arrow 30"/>
            <p:cNvSpPr/>
            <p:nvPr/>
          </p:nvSpPr>
          <p:spPr>
            <a:xfrm rot="8100000">
              <a:off x="6431280" y="1725168"/>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sp>
          <p:nvSpPr>
            <p:cNvPr id="32" name="Up Arrow 31"/>
            <p:cNvSpPr/>
            <p:nvPr/>
          </p:nvSpPr>
          <p:spPr>
            <a:xfrm rot="8100000">
              <a:off x="6446520" y="2737104"/>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sp>
          <p:nvSpPr>
            <p:cNvPr id="33" name="Up Arrow 32"/>
            <p:cNvSpPr/>
            <p:nvPr/>
          </p:nvSpPr>
          <p:spPr>
            <a:xfrm rot="2700000">
              <a:off x="6443472" y="3785616"/>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sp>
          <p:nvSpPr>
            <p:cNvPr id="34" name="Up Arrow 33"/>
            <p:cNvSpPr/>
            <p:nvPr/>
          </p:nvSpPr>
          <p:spPr>
            <a:xfrm rot="2700000">
              <a:off x="6440424" y="4770120"/>
              <a:ext cx="526452" cy="381000"/>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grpSp>
      <p:grpSp>
        <p:nvGrpSpPr>
          <p:cNvPr id="39" name="Group 232"/>
          <p:cNvGrpSpPr/>
          <p:nvPr/>
        </p:nvGrpSpPr>
        <p:grpSpPr>
          <a:xfrm>
            <a:off x="9345215" y="1827818"/>
            <a:ext cx="627327" cy="2392272"/>
            <a:chOff x="2347341" y="2694993"/>
            <a:chExt cx="627327" cy="2392272"/>
          </a:xfrm>
        </p:grpSpPr>
        <p:pic>
          <p:nvPicPr>
            <p:cNvPr id="40" name="Picture 3" descr="line_chart.png"/>
            <p:cNvPicPr>
              <a:picLocks noChangeAspect="1"/>
            </p:cNvPicPr>
            <p:nvPr/>
          </p:nvPicPr>
          <p:blipFill>
            <a:blip r:embed="rId8" cstate="print"/>
            <a:stretch>
              <a:fillRect/>
            </a:stretch>
          </p:blipFill>
          <p:spPr>
            <a:xfrm>
              <a:off x="2451867" y="4682814"/>
              <a:ext cx="404451" cy="404451"/>
            </a:xfrm>
            <a:prstGeom prst="rect">
              <a:avLst/>
            </a:prstGeom>
          </p:spPr>
        </p:pic>
        <p:pic>
          <p:nvPicPr>
            <p:cNvPr id="41" name="Picture 19" descr="C:\Users\david.torres\Pictures\Excel_64.png"/>
            <p:cNvPicPr>
              <a:picLocks noChangeAspect="1" noChangeArrowheads="1"/>
            </p:cNvPicPr>
            <p:nvPr/>
          </p:nvPicPr>
          <p:blipFill>
            <a:blip r:embed="rId9" cstate="print"/>
            <a:srcRect/>
            <a:stretch>
              <a:fillRect/>
            </a:stretch>
          </p:blipFill>
          <p:spPr bwMode="auto">
            <a:xfrm>
              <a:off x="2471230" y="3455364"/>
              <a:ext cx="397308" cy="397308"/>
            </a:xfrm>
            <a:prstGeom prst="rect">
              <a:avLst/>
            </a:prstGeom>
            <a:noFill/>
          </p:spPr>
        </p:pic>
        <p:pic>
          <p:nvPicPr>
            <p:cNvPr id="42" name="Picture 13" descr="C:\Users\david.torres\Pictures\Camembert-128.png"/>
            <p:cNvPicPr>
              <a:picLocks noChangeAspect="1" noChangeArrowheads="1"/>
            </p:cNvPicPr>
            <p:nvPr/>
          </p:nvPicPr>
          <p:blipFill>
            <a:blip r:embed="rId10" cstate="print"/>
            <a:srcRect/>
            <a:stretch>
              <a:fillRect/>
            </a:stretch>
          </p:blipFill>
          <p:spPr bwMode="auto">
            <a:xfrm>
              <a:off x="2441830" y="4072690"/>
              <a:ext cx="461460" cy="474926"/>
            </a:xfrm>
            <a:prstGeom prst="rect">
              <a:avLst/>
            </a:prstGeom>
            <a:noFill/>
          </p:spPr>
        </p:pic>
        <p:pic>
          <p:nvPicPr>
            <p:cNvPr id="43" name="Picture 23" descr="C:\Users\david.torres\Pictures\office-128.png"/>
            <p:cNvPicPr>
              <a:picLocks noChangeAspect="1" noChangeArrowheads="1"/>
            </p:cNvPicPr>
            <p:nvPr/>
          </p:nvPicPr>
          <p:blipFill>
            <a:blip r:embed="rId11" cstate="print"/>
            <a:srcRect/>
            <a:stretch>
              <a:fillRect/>
            </a:stretch>
          </p:blipFill>
          <p:spPr bwMode="auto">
            <a:xfrm>
              <a:off x="2347341" y="2694993"/>
              <a:ext cx="627327" cy="627327"/>
            </a:xfrm>
            <a:prstGeom prst="rect">
              <a:avLst/>
            </a:prstGeom>
            <a:noFill/>
          </p:spPr>
        </p:pic>
      </p:grpSp>
      <p:grpSp>
        <p:nvGrpSpPr>
          <p:cNvPr id="44" name="Group 121"/>
          <p:cNvGrpSpPr/>
          <p:nvPr/>
        </p:nvGrpSpPr>
        <p:grpSpPr>
          <a:xfrm>
            <a:off x="10034362" y="2546436"/>
            <a:ext cx="1890779" cy="1071688"/>
            <a:chOff x="4822612" y="3393969"/>
            <a:chExt cx="1890779" cy="1071688"/>
          </a:xfrm>
        </p:grpSpPr>
        <p:grpSp>
          <p:nvGrpSpPr>
            <p:cNvPr id="45" name="Group 277"/>
            <p:cNvGrpSpPr/>
            <p:nvPr/>
          </p:nvGrpSpPr>
          <p:grpSpPr>
            <a:xfrm>
              <a:off x="4822612" y="3393969"/>
              <a:ext cx="1414616" cy="966364"/>
              <a:chOff x="7269479" y="3377036"/>
              <a:chExt cx="1414616" cy="966364"/>
            </a:xfrm>
          </p:grpSpPr>
          <p:pic>
            <p:nvPicPr>
              <p:cNvPr id="48" name="Picture 5" descr="C:\Users\david.torres\Pictures\Database_Inactive_Hot_256.png"/>
              <p:cNvPicPr>
                <a:picLocks noChangeAspect="1" noChangeArrowheads="1"/>
              </p:cNvPicPr>
              <p:nvPr/>
            </p:nvPicPr>
            <p:blipFill>
              <a:blip r:embed="rId12" cstate="print"/>
              <a:srcRect/>
              <a:stretch>
                <a:fillRect/>
              </a:stretch>
            </p:blipFill>
            <p:spPr bwMode="auto">
              <a:xfrm>
                <a:off x="7717731" y="3377036"/>
                <a:ext cx="966364" cy="966364"/>
              </a:xfrm>
              <a:prstGeom prst="rect">
                <a:avLst/>
              </a:prstGeom>
              <a:noFill/>
            </p:spPr>
          </p:pic>
          <p:sp>
            <p:nvSpPr>
              <p:cNvPr id="49" name="Up Arrow 48"/>
              <p:cNvSpPr/>
              <p:nvPr/>
            </p:nvSpPr>
            <p:spPr>
              <a:xfrm rot="5400000">
                <a:off x="7131010" y="3613626"/>
                <a:ext cx="758522" cy="481583"/>
              </a:xfrm>
              <a:prstGeom prst="upArrow">
                <a:avLst/>
              </a:prstGeom>
              <a:gradFill rotWithShape="1">
                <a:gsLst>
                  <a:gs pos="0">
                    <a:srgbClr val="34B233">
                      <a:shade val="51000"/>
                      <a:satMod val="130000"/>
                    </a:srgbClr>
                  </a:gs>
                  <a:gs pos="80000">
                    <a:srgbClr val="34B233">
                      <a:shade val="93000"/>
                      <a:satMod val="130000"/>
                    </a:srgbClr>
                  </a:gs>
                  <a:gs pos="100000">
                    <a:srgbClr val="34B2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eaLnBrk="1" hangingPunct="1">
                  <a:spcBef>
                    <a:spcPct val="0"/>
                  </a:spcBef>
                  <a:defRPr/>
                </a:pPr>
                <a:endParaRPr lang="en-US" sz="1800" kern="0" smtClean="0">
                  <a:solidFill>
                    <a:srgbClr val="FFFFFF"/>
                  </a:solidFill>
                  <a:effectLst/>
                  <a:latin typeface="Arial"/>
                </a:endParaRPr>
              </a:p>
            </p:txBody>
          </p:sp>
        </p:grpSp>
        <p:pic>
          <p:nvPicPr>
            <p:cNvPr id="46" name="Picture 5" descr="C:\Users\david.torres\Pictures\Database_Inactive_Hot_256.png"/>
            <p:cNvPicPr>
              <a:picLocks noChangeAspect="1" noChangeArrowheads="1"/>
            </p:cNvPicPr>
            <p:nvPr/>
          </p:nvPicPr>
          <p:blipFill>
            <a:blip r:embed="rId12" cstate="print"/>
            <a:srcRect/>
            <a:stretch>
              <a:fillRect/>
            </a:stretch>
          </p:blipFill>
          <p:spPr bwMode="auto">
            <a:xfrm>
              <a:off x="6064020" y="3672353"/>
              <a:ext cx="649371" cy="649371"/>
            </a:xfrm>
            <a:prstGeom prst="rect">
              <a:avLst/>
            </a:prstGeom>
            <a:noFill/>
          </p:spPr>
        </p:pic>
        <p:pic>
          <p:nvPicPr>
            <p:cNvPr id="47" name="Picture 5" descr="C:\Users\david.torres\Pictures\Database_Inactive_Hot_256.png"/>
            <p:cNvPicPr>
              <a:picLocks noChangeAspect="1" noChangeArrowheads="1"/>
            </p:cNvPicPr>
            <p:nvPr/>
          </p:nvPicPr>
          <p:blipFill>
            <a:blip r:embed="rId12" cstate="print"/>
            <a:srcRect/>
            <a:stretch>
              <a:fillRect/>
            </a:stretch>
          </p:blipFill>
          <p:spPr bwMode="auto">
            <a:xfrm>
              <a:off x="5776153" y="3816286"/>
              <a:ext cx="649371" cy="649371"/>
            </a:xfrm>
            <a:prstGeom prst="rect">
              <a:avLst/>
            </a:prstGeom>
            <a:noFill/>
          </p:spPr>
        </p:pic>
      </p:grpSp>
      <p:sp>
        <p:nvSpPr>
          <p:cNvPr id="50" name="Rectangle 49"/>
          <p:cNvSpPr/>
          <p:nvPr/>
        </p:nvSpPr>
        <p:spPr>
          <a:xfrm>
            <a:off x="7400947" y="3394103"/>
            <a:ext cx="1588839" cy="40011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spcBef>
                <a:spcPct val="0"/>
              </a:spcBef>
              <a:defRPr/>
            </a:pPr>
            <a:r>
              <a:rPr lang="en-US" sz="2000" b="1" kern="0" dirty="0" smtClean="0">
                <a:ln w="11430"/>
                <a:gradFill>
                  <a:gsLst>
                    <a:gs pos="0">
                      <a:srgbClr val="FDC82F">
                        <a:tint val="70000"/>
                        <a:satMod val="245000"/>
                      </a:srgbClr>
                    </a:gs>
                    <a:gs pos="75000">
                      <a:srgbClr val="FDC82F">
                        <a:tint val="90000"/>
                        <a:shade val="60000"/>
                        <a:satMod val="240000"/>
                      </a:srgbClr>
                    </a:gs>
                    <a:gs pos="100000">
                      <a:srgbClr val="FDC82F">
                        <a:tint val="100000"/>
                        <a:shade val="50000"/>
                        <a:satMod val="240000"/>
                      </a:srgbClr>
                    </a:gs>
                  </a:gsLst>
                  <a:lin ang="5400000"/>
                </a:gradFill>
                <a:effectLst>
                  <a:outerShdw blurRad="50800" dist="39000" dir="5460000" algn="tl">
                    <a:srgbClr val="000000">
                      <a:alpha val="38000"/>
                    </a:srgbClr>
                  </a:outerShdw>
                </a:effectLst>
                <a:latin typeface="Segoe"/>
              </a:rPr>
              <a:t>DSL</a:t>
            </a:r>
          </a:p>
        </p:txBody>
      </p:sp>
    </p:spTree>
    <p:extLst>
      <p:ext uri="{BB962C8B-B14F-4D97-AF65-F5344CB8AC3E}">
        <p14:creationId xmlns:p14="http://schemas.microsoft.com/office/powerpoint/2010/main" val="371008213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32967" y="1170708"/>
            <a:ext cx="11149013" cy="4438138"/>
          </a:xfrm>
        </p:spPr>
        <p:txBody>
          <a:bodyPr/>
          <a:lstStyle/>
          <a:p>
            <a:pPr>
              <a:defRPr/>
            </a:pPr>
            <a:r>
              <a:rPr lang="en-US" dirty="0"/>
              <a:t>Microsoft BI Overview</a:t>
            </a:r>
          </a:p>
          <a:p>
            <a:pPr>
              <a:defRPr/>
            </a:pPr>
            <a:r>
              <a:rPr lang="en-US" dirty="0"/>
              <a:t>Microsoft IT infrastructure and </a:t>
            </a:r>
            <a:r>
              <a:rPr lang="en-US" dirty="0" smtClean="0"/>
              <a:t>Cloud </a:t>
            </a:r>
            <a:r>
              <a:rPr lang="en-US" dirty="0"/>
              <a:t>S</a:t>
            </a:r>
            <a:r>
              <a:rPr lang="en-US" dirty="0" smtClean="0"/>
              <a:t>ituation</a:t>
            </a:r>
            <a:endParaRPr lang="en-US" dirty="0"/>
          </a:p>
          <a:p>
            <a:pPr>
              <a:defRPr/>
            </a:pPr>
            <a:r>
              <a:rPr lang="en-US" dirty="0" smtClean="0"/>
              <a:t>Microsoft </a:t>
            </a:r>
            <a:r>
              <a:rPr lang="en-US" dirty="0"/>
              <a:t>IT BI Engineering EDW </a:t>
            </a:r>
            <a:r>
              <a:rPr lang="en-US" dirty="0" smtClean="0"/>
              <a:t>Context</a:t>
            </a:r>
          </a:p>
          <a:p>
            <a:pPr lvl="1">
              <a:defRPr/>
            </a:pPr>
            <a:r>
              <a:rPr lang="en-US" dirty="0" smtClean="0"/>
              <a:t>Business </a:t>
            </a:r>
            <a:r>
              <a:rPr lang="en-US" dirty="0"/>
              <a:t>Challenge</a:t>
            </a:r>
          </a:p>
          <a:p>
            <a:pPr lvl="1">
              <a:defRPr/>
            </a:pPr>
            <a:r>
              <a:rPr lang="en-US" dirty="0"/>
              <a:t>SharePoint Integration and </a:t>
            </a:r>
            <a:r>
              <a:rPr lang="en-US" dirty="0" smtClean="0"/>
              <a:t>Demo</a:t>
            </a:r>
          </a:p>
          <a:p>
            <a:pPr lvl="1">
              <a:defRPr/>
            </a:pPr>
            <a:r>
              <a:rPr lang="en-US" dirty="0" smtClean="0"/>
              <a:t>Our EDW </a:t>
            </a:r>
            <a:r>
              <a:rPr lang="en-US" dirty="0"/>
              <a:t>J</a:t>
            </a:r>
            <a:r>
              <a:rPr lang="en-US" dirty="0" smtClean="0"/>
              <a:t>ourney</a:t>
            </a:r>
            <a:endParaRPr lang="en-US" dirty="0"/>
          </a:p>
          <a:p>
            <a:pPr lvl="1">
              <a:defRPr/>
            </a:pPr>
            <a:r>
              <a:rPr lang="en-US" dirty="0" smtClean="0"/>
              <a:t>Data </a:t>
            </a:r>
            <a:r>
              <a:rPr lang="en-US" dirty="0"/>
              <a:t>as a Service using </a:t>
            </a:r>
            <a:r>
              <a:rPr lang="en-US" dirty="0" smtClean="0"/>
              <a:t>Cloud and Demo</a:t>
            </a:r>
            <a:endParaRPr lang="en-US" dirty="0"/>
          </a:p>
          <a:p>
            <a:pPr lvl="1">
              <a:defRPr/>
            </a:pPr>
            <a:r>
              <a:rPr lang="en-US" dirty="0"/>
              <a:t>PowerPivot Overview and Demo with IT </a:t>
            </a:r>
            <a:r>
              <a:rPr lang="en-US" dirty="0" smtClean="0"/>
              <a:t>Scenario</a:t>
            </a:r>
            <a:endParaRPr lang="en-US" dirty="0"/>
          </a:p>
          <a:p>
            <a:pPr>
              <a:defRPr/>
            </a:pPr>
            <a:r>
              <a:rPr lang="en-US" dirty="0" smtClean="0"/>
              <a:t>Top 10 Lessons Learned </a:t>
            </a:r>
            <a:r>
              <a:rPr lang="en-US" dirty="0"/>
              <a:t>while D</a:t>
            </a:r>
            <a:r>
              <a:rPr lang="en-US" dirty="0" smtClean="0"/>
              <a:t>elivering </a:t>
            </a:r>
            <a:r>
              <a:rPr lang="en-US" dirty="0"/>
              <a:t>BI to the M</a:t>
            </a:r>
            <a:r>
              <a:rPr lang="en-US" dirty="0" smtClean="0"/>
              <a:t>asses</a:t>
            </a:r>
            <a:endParaRPr lang="en-US" dirty="0"/>
          </a:p>
        </p:txBody>
      </p:sp>
    </p:spTree>
    <p:extLst>
      <p:ext uri="{BB962C8B-B14F-4D97-AF65-F5344CB8AC3E}">
        <p14:creationId xmlns:p14="http://schemas.microsoft.com/office/powerpoint/2010/main" val="157207547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644894" y="1464545"/>
            <a:ext cx="11242306" cy="439504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0375" lvl="1" indent="-460375" fontAlgn="base">
              <a:spcAft>
                <a:spcPct val="0"/>
              </a:spcAft>
              <a:defRPr/>
            </a:pPr>
            <a:r>
              <a:rPr lang="en-US" i="1" dirty="0"/>
              <a:t>Terabytes of enterprise data is available through DSL</a:t>
            </a:r>
          </a:p>
          <a:p>
            <a:pPr marL="460375" lvl="1" indent="-460375" fontAlgn="base">
              <a:spcAft>
                <a:spcPct val="0"/>
              </a:spcAft>
              <a:defRPr/>
            </a:pPr>
            <a:r>
              <a:rPr lang="en-US" i="1" dirty="0"/>
              <a:t>Data can be consumed by LOB and mobile applications, portals, PowerPivot Sandbox, database </a:t>
            </a:r>
            <a:r>
              <a:rPr lang="en-US" i="1" dirty="0" smtClean="0"/>
              <a:t>applications</a:t>
            </a:r>
          </a:p>
          <a:p>
            <a:pPr marL="460375" lvl="1" indent="-460375" fontAlgn="base">
              <a:spcAft>
                <a:spcPct val="0"/>
              </a:spcAft>
              <a:buClr>
                <a:srgbClr val="F37021"/>
              </a:buClr>
              <a:defRPr/>
            </a:pPr>
            <a:r>
              <a:rPr lang="en-US" i="1" dirty="0"/>
              <a:t>Within 6 months of usage of this </a:t>
            </a:r>
            <a:r>
              <a:rPr lang="en-US" i="1" dirty="0" smtClean="0"/>
              <a:t>tool we observed:</a:t>
            </a:r>
          </a:p>
          <a:p>
            <a:pPr marL="863600" lvl="2" indent="-460375" fontAlgn="base">
              <a:spcAft>
                <a:spcPct val="0"/>
              </a:spcAft>
              <a:buClr>
                <a:srgbClr val="F37021"/>
              </a:buClr>
              <a:defRPr/>
            </a:pPr>
            <a:r>
              <a:rPr lang="en-US" sz="2800" i="1" dirty="0" smtClean="0"/>
              <a:t>5.8 </a:t>
            </a:r>
            <a:r>
              <a:rPr lang="en-US" sz="2800" i="1" dirty="0"/>
              <a:t>million requests for data</a:t>
            </a:r>
          </a:p>
          <a:p>
            <a:pPr marL="863600" lvl="2" indent="-460375" fontAlgn="base">
              <a:spcAft>
                <a:spcPct val="0"/>
              </a:spcAft>
              <a:buClr>
                <a:srgbClr val="F37021"/>
              </a:buClr>
              <a:defRPr/>
            </a:pPr>
            <a:r>
              <a:rPr lang="en-US" sz="2800" i="1" dirty="0" smtClean="0"/>
              <a:t>96 </a:t>
            </a:r>
            <a:r>
              <a:rPr lang="en-US" sz="2800" i="1" dirty="0"/>
              <a:t>LOB applications with 1600+ direct power users who do self service BI and enable it for thousands of end </a:t>
            </a:r>
            <a:r>
              <a:rPr lang="en-US" sz="2800" i="1" dirty="0" smtClean="0"/>
              <a:t>users</a:t>
            </a:r>
            <a:endParaRPr lang="en-US" sz="2800" i="1" dirty="0"/>
          </a:p>
          <a:p>
            <a:pPr marL="460375" lvl="1" indent="-460375" fontAlgn="base">
              <a:spcAft>
                <a:spcPct val="0"/>
              </a:spcAft>
              <a:buClr>
                <a:srgbClr val="F37021"/>
              </a:buClr>
              <a:defRPr/>
            </a:pPr>
            <a:r>
              <a:rPr lang="en-US" i="1" dirty="0" smtClean="0"/>
              <a:t>Latest numbers: 65,000</a:t>
            </a:r>
            <a:r>
              <a:rPr lang="en-US" i="1" dirty="0"/>
              <a:t>+ data requests per </a:t>
            </a:r>
            <a:r>
              <a:rPr lang="en-US" i="1" dirty="0" smtClean="0"/>
              <a:t>day </a:t>
            </a:r>
            <a:r>
              <a:rPr lang="en-US" i="1" dirty="0" smtClean="0">
                <a:sym typeface="Wingdings" pitchFamily="2" charset="2"/>
              </a:rPr>
              <a:t>  </a:t>
            </a:r>
            <a:r>
              <a:rPr lang="en-US" i="1" dirty="0" smtClean="0"/>
              <a:t>1.9 </a:t>
            </a:r>
            <a:r>
              <a:rPr lang="en-US" i="1" dirty="0"/>
              <a:t>million </a:t>
            </a:r>
            <a:r>
              <a:rPr lang="en-US" i="1" dirty="0" smtClean="0"/>
              <a:t>requests/ month </a:t>
            </a:r>
            <a:endParaRPr lang="en-US" i="1" dirty="0"/>
          </a:p>
          <a:p>
            <a:pPr marL="460375" lvl="1" indent="-460375" fontAlgn="base">
              <a:spcAft>
                <a:spcPct val="0"/>
              </a:spcAft>
              <a:defRPr/>
            </a:pPr>
            <a:endParaRPr lang="en-US" dirty="0"/>
          </a:p>
        </p:txBody>
      </p:sp>
      <p:sp>
        <p:nvSpPr>
          <p:cNvPr id="8" name="Oval 7"/>
          <p:cNvSpPr/>
          <p:nvPr/>
        </p:nvSpPr>
        <p:spPr bwMode="auto">
          <a:xfrm>
            <a:off x="10576559" y="5927812"/>
            <a:ext cx="1487605" cy="930188"/>
          </a:xfrm>
          <a:prstGeom prst="ellipse">
            <a:avLst/>
          </a:prstGeom>
          <a:solidFill>
            <a:schemeClr val="accent4">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eaLnBrk="1" fontAlgn="auto" hangingPunct="1">
              <a:spcBef>
                <a:spcPts val="0"/>
              </a:spcBef>
              <a:spcAft>
                <a:spcPts val="0"/>
              </a:spcAft>
            </a:pPr>
            <a:r>
              <a:rPr lang="en-US" dirty="0" smtClean="0">
                <a:solidFill>
                  <a:srgbClr val="FFFFFF"/>
                </a:solidFill>
              </a:rPr>
              <a:t>Data as a Service</a:t>
            </a:r>
          </a:p>
        </p:txBody>
      </p:sp>
      <p:sp>
        <p:nvSpPr>
          <p:cNvPr id="2" name="Title 1"/>
          <p:cNvSpPr>
            <a:spLocks noGrp="1"/>
          </p:cNvSpPr>
          <p:nvPr>
            <p:ph type="title"/>
          </p:nvPr>
        </p:nvSpPr>
        <p:spPr/>
        <p:txBody>
          <a:bodyPr/>
          <a:lstStyle/>
          <a:p>
            <a:r>
              <a:rPr lang="en-US" smtClean="0"/>
              <a:t>Result…</a:t>
            </a:r>
            <a:br>
              <a:rPr lang="en-US" smtClean="0"/>
            </a:br>
            <a:endParaRPr lang="en-US" dirty="0"/>
          </a:p>
        </p:txBody>
      </p:sp>
    </p:spTree>
    <p:extLst>
      <p:ext uri="{BB962C8B-B14F-4D97-AF65-F5344CB8AC3E}">
        <p14:creationId xmlns:p14="http://schemas.microsoft.com/office/powerpoint/2010/main" val="1208456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C:\Users\Public\Pictures\DVD_ART37-Sept2010\Artwork_Imagery\Icons - Illustrations\Internet Clouds web\Istock 5118882 - clouds and sky.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9265"/>
          <a:stretch/>
        </p:blipFill>
        <p:spPr bwMode="auto">
          <a:xfrm>
            <a:off x="0" y="4373562"/>
            <a:ext cx="12188825" cy="24844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Windows Azure Platform</a:t>
            </a:r>
          </a:p>
        </p:txBody>
      </p:sp>
      <p:sp>
        <p:nvSpPr>
          <p:cNvPr id="67" name="Rounded Rectangle 66"/>
          <p:cNvSpPr/>
          <p:nvPr/>
        </p:nvSpPr>
        <p:spPr>
          <a:xfrm>
            <a:off x="1321829" y="1391823"/>
            <a:ext cx="9558459" cy="2165109"/>
          </a:xfrm>
          <a:prstGeom prst="roundRect">
            <a:avLst>
              <a:gd name="adj" fmla="val 6283"/>
            </a:avLst>
          </a:prstGeom>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spc="-50">
              <a:gradFill>
                <a:gsLst>
                  <a:gs pos="0">
                    <a:srgbClr val="FFFFFF"/>
                  </a:gs>
                  <a:gs pos="100000">
                    <a:srgbClr val="FFFFFF"/>
                  </a:gs>
                </a:gsLst>
                <a:lin ang="5400000" scaled="0"/>
              </a:gradFill>
            </a:endParaRPr>
          </a:p>
        </p:txBody>
      </p:sp>
      <p:sp>
        <p:nvSpPr>
          <p:cNvPr id="69" name="Rounded Rectangle 68"/>
          <p:cNvSpPr/>
          <p:nvPr/>
        </p:nvSpPr>
        <p:spPr bwMode="auto">
          <a:xfrm>
            <a:off x="1458307" y="1942537"/>
            <a:ext cx="9247832" cy="1520950"/>
          </a:xfrm>
          <a:prstGeom prst="roundRect">
            <a:avLst>
              <a:gd name="adj" fmla="val 5927"/>
            </a:avLst>
          </a:prstGeom>
          <a:gradFill flip="none" rotWithShape="1">
            <a:gsLst>
              <a:gs pos="0">
                <a:srgbClr val="FFFFFF">
                  <a:alpha val="23000"/>
                </a:srgbClr>
              </a:gs>
              <a:gs pos="100000">
                <a:srgbClr val="FFFFFF">
                  <a:alpha val="23000"/>
                </a:srgbClr>
              </a:gs>
            </a:gsLst>
            <a:lin ang="16200000" scaled="1"/>
            <a:tileRect/>
          </a:gradFill>
          <a:ln w="25400" cap="flat" cmpd="sng" algn="ctr">
            <a:noFill/>
            <a:prstDash val="solid"/>
          </a:ln>
          <a:effectLst/>
        </p:spPr>
        <p:txBody>
          <a:bodyPr rtlCol="0" anchor="ctr"/>
          <a:lstStyle/>
          <a:p>
            <a:pPr algn="ctr" defTabSz="914400"/>
            <a:endParaRPr lang="en-US" sz="1600" kern="0" dirty="0">
              <a:solidFill>
                <a:srgbClr val="525051">
                  <a:lumMod val="75000"/>
                  <a:alpha val="99000"/>
                </a:srgbClr>
              </a:solidFill>
            </a:endParaRPr>
          </a:p>
        </p:txBody>
      </p:sp>
      <p:sp>
        <p:nvSpPr>
          <p:cNvPr id="71" name="TextBox 70"/>
          <p:cNvSpPr txBox="1"/>
          <p:nvPr/>
        </p:nvSpPr>
        <p:spPr>
          <a:xfrm>
            <a:off x="2426064" y="1484249"/>
            <a:ext cx="7142449" cy="424732"/>
          </a:xfrm>
          <a:prstGeom prst="rect">
            <a:avLst/>
          </a:prstGeom>
          <a:noFill/>
        </p:spPr>
        <p:txBody>
          <a:bodyPr wrap="square" rtlCol="0">
            <a:spAutoFit/>
          </a:bodyPr>
          <a:lstStyle/>
          <a:p>
            <a:pPr marL="0" lvl="1" indent="-116697" algn="ctr" eaLnBrk="0" fontAlgn="base" hangingPunct="0">
              <a:lnSpc>
                <a:spcPct val="90000"/>
              </a:lnSpc>
              <a:spcBef>
                <a:spcPts val="450"/>
              </a:spcBef>
              <a:spcAft>
                <a:spcPts val="900"/>
              </a:spcAft>
              <a:buClr>
                <a:srgbClr val="FFC000"/>
              </a:buClr>
              <a:defRPr/>
            </a:pPr>
            <a:r>
              <a:rPr lang="en-US" sz="2400" spc="-100" dirty="0" smtClean="0">
                <a:solidFill>
                  <a:srgbClr val="FFFFFF"/>
                </a:solidFill>
              </a:rPr>
              <a:t>GENERAL PURPOSE PROGRAMMING LANGUAGES</a:t>
            </a:r>
            <a:endParaRPr lang="en-US" sz="2400" spc="-100" dirty="0">
              <a:solidFill>
                <a:srgbClr val="FFFFFF"/>
              </a:solidFill>
            </a:endParaRPr>
          </a:p>
        </p:txBody>
      </p:sp>
      <p:pic>
        <p:nvPicPr>
          <p:cNvPr id="72" name="Picture 2" descr="C:\Users\Public\Pictures\DVD_ART37-Sept2010\Logos\Microsoft .NET\Microsoft .NET Framework - NET\NET Framework white h.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36020" y="2524425"/>
            <a:ext cx="1349301" cy="43727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5" descr="C:\Users\Public\Pictures\DVD_ART37-Sept2010\Logos\Visual Studio\2010 release\_Visual Studio 2010 (BRAND)\Visual_Studio_2010_v_r.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039792" y="2459655"/>
            <a:ext cx="1234436" cy="484925"/>
          </a:xfrm>
          <a:prstGeom prst="rect">
            <a:avLst/>
          </a:prstGeom>
          <a:noFill/>
          <a:extLst>
            <a:ext uri="{909E8E84-426E-40DD-AFC4-6F175D3DCCD1}">
              <a14:hiddenFill xmlns:a14="http://schemas.microsoft.com/office/drawing/2010/main">
                <a:solidFill>
                  <a:srgbClr val="FFFFFF"/>
                </a:solidFill>
              </a14:hiddenFill>
            </a:ext>
          </a:extLst>
        </p:spPr>
      </p:pic>
      <p:sp>
        <p:nvSpPr>
          <p:cNvPr id="74" name="Rounded Rectangle 73"/>
          <p:cNvSpPr/>
          <p:nvPr/>
        </p:nvSpPr>
        <p:spPr bwMode="auto">
          <a:xfrm>
            <a:off x="1604795" y="2045598"/>
            <a:ext cx="8903103" cy="1313041"/>
          </a:xfrm>
          <a:prstGeom prst="roundRect">
            <a:avLst>
              <a:gd name="adj" fmla="val 3866"/>
            </a:avLst>
          </a:prstGeom>
          <a:noFill/>
          <a:ln w="25400" cap="flat" cmpd="sng" algn="ctr">
            <a:solidFill>
              <a:schemeClr val="tx1"/>
            </a:solidFill>
            <a:prstDash val="sysDash"/>
          </a:ln>
          <a:effectLst/>
        </p:spPr>
        <p:txBody>
          <a:bodyPr rtlCol="0" anchor="ctr"/>
          <a:lstStyle/>
          <a:p>
            <a:pPr algn="ctr" defTabSz="914400"/>
            <a:endParaRPr lang="en-US" sz="1600" kern="0" dirty="0">
              <a:solidFill>
                <a:srgbClr val="525051">
                  <a:lumMod val="75000"/>
                  <a:alpha val="99000"/>
                </a:srgbClr>
              </a:solidFill>
            </a:endParaRPr>
          </a:p>
        </p:txBody>
      </p:sp>
      <p:pic>
        <p:nvPicPr>
          <p:cNvPr id="75" name="Picture 4" descr="http://neowide.com/images/neowide/http:__www.sizlopedia.com_wp-content_uploads_php-logo.pn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9525637" y="2802311"/>
            <a:ext cx="612806" cy="318776"/>
          </a:xfrm>
          <a:prstGeom prst="rect">
            <a:avLst/>
          </a:prstGeom>
          <a:noFill/>
          <a:ln>
            <a:noFill/>
          </a:ln>
        </p:spPr>
      </p:pic>
      <p:pic>
        <p:nvPicPr>
          <p:cNvPr id="76" name="Picture 75" descr="python.png"/>
          <p:cNvPicPr>
            <a:picLocks noChangeAspect="1"/>
          </p:cNvPicPr>
          <p:nvPr/>
        </p:nvPicPr>
        <p:blipFill>
          <a:blip r:embed="rId7" cstate="screen">
            <a:lum bright="100000"/>
            <a:extLst>
              <a:ext uri="{28A0092B-C50C-407E-A947-70E740481C1C}">
                <a14:useLocalDpi xmlns:a14="http://schemas.microsoft.com/office/drawing/2010/main"/>
              </a:ext>
            </a:extLst>
          </a:blip>
          <a:stretch>
            <a:fillRect/>
          </a:stretch>
        </p:blipFill>
        <p:spPr>
          <a:xfrm>
            <a:off x="6456338" y="2802311"/>
            <a:ext cx="1120061" cy="322058"/>
          </a:xfrm>
          <a:prstGeom prst="rect">
            <a:avLst/>
          </a:prstGeom>
        </p:spPr>
      </p:pic>
      <p:pic>
        <p:nvPicPr>
          <p:cNvPr id="77" name="Picture 2" descr="http://upload.wikimedia.org/wikipedia/en/3/34/Eclipse-logo.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11805" y="2217557"/>
            <a:ext cx="922193" cy="5016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6" descr="H:\2010 jobs\logos\Java_logo_svg.png"/>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356069" y="2523600"/>
            <a:ext cx="389898" cy="71481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Ruby - A Programmer's Best Friend"/>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107370" y="2234548"/>
            <a:ext cx="1300894" cy="467693"/>
          </a:xfrm>
          <a:prstGeom prst="rect">
            <a:avLst/>
          </a:prstGeom>
          <a:noFill/>
        </p:spPr>
      </p:pic>
      <p:sp>
        <p:nvSpPr>
          <p:cNvPr id="80" name="Rounded Rectangle 79"/>
          <p:cNvSpPr/>
          <p:nvPr/>
        </p:nvSpPr>
        <p:spPr>
          <a:xfrm>
            <a:off x="1321829" y="3707934"/>
            <a:ext cx="9558460" cy="2669328"/>
          </a:xfrm>
          <a:prstGeom prst="roundRect">
            <a:avLst>
              <a:gd name="adj" fmla="val 6283"/>
            </a:avLst>
          </a:prstGeom>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spc="-50">
              <a:gradFill>
                <a:gsLst>
                  <a:gs pos="0">
                    <a:srgbClr val="FFFFFF"/>
                  </a:gs>
                  <a:gs pos="100000">
                    <a:srgbClr val="FFFFFF"/>
                  </a:gs>
                </a:gsLst>
                <a:lin ang="5400000" scaled="0"/>
              </a:gradFill>
            </a:endParaRPr>
          </a:p>
        </p:txBody>
      </p:sp>
      <p:sp>
        <p:nvSpPr>
          <p:cNvPr id="81" name="Rounded Rectangle 80"/>
          <p:cNvSpPr/>
          <p:nvPr/>
        </p:nvSpPr>
        <p:spPr>
          <a:xfrm>
            <a:off x="1458307" y="4228052"/>
            <a:ext cx="9247832" cy="1982956"/>
          </a:xfrm>
          <a:prstGeom prst="roundRect">
            <a:avLst>
              <a:gd name="adj" fmla="val 4165"/>
            </a:avLst>
          </a:prstGeom>
          <a:ln>
            <a:headEnd type="none" w="med" len="med"/>
            <a:tailEnd type="none" w="med" len="med"/>
          </a:ln>
          <a:effectLst>
            <a:innerShdw blurRad="127000" dir="11220000">
              <a:prstClr val="black">
                <a:alpha val="50000"/>
              </a:prstClr>
            </a:innerShdw>
          </a:effectLst>
          <a:scene3d>
            <a:camera prst="orthographicFront">
              <a:rot lat="0" lon="0" rev="0"/>
            </a:camera>
            <a:lightRig rig="threePt" dir="tl"/>
          </a:scene3d>
          <a:sp3d prstMaterial="matte"/>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spc="-50">
              <a:gradFill>
                <a:gsLst>
                  <a:gs pos="0">
                    <a:srgbClr val="000000"/>
                  </a:gs>
                  <a:gs pos="100000">
                    <a:srgbClr val="000000"/>
                  </a:gs>
                </a:gsLst>
                <a:lin ang="5400000" scaled="0"/>
              </a:gradFill>
            </a:endParaRPr>
          </a:p>
        </p:txBody>
      </p:sp>
      <p:sp>
        <p:nvSpPr>
          <p:cNvPr id="82" name="Rounded Rectangle 81"/>
          <p:cNvSpPr/>
          <p:nvPr/>
        </p:nvSpPr>
        <p:spPr bwMode="auto">
          <a:xfrm>
            <a:off x="1604795" y="4371493"/>
            <a:ext cx="5749343" cy="1653444"/>
          </a:xfrm>
          <a:prstGeom prst="roundRect">
            <a:avLst>
              <a:gd name="adj" fmla="val 3866"/>
            </a:avLst>
          </a:prstGeom>
          <a:gradFill flip="none" rotWithShape="1">
            <a:gsLst>
              <a:gs pos="0">
                <a:srgbClr val="FFFFFF">
                  <a:alpha val="50000"/>
                </a:srgbClr>
              </a:gs>
              <a:gs pos="100000">
                <a:srgbClr val="FFFFFF"/>
              </a:gs>
            </a:gsLst>
            <a:lin ang="16200000" scaled="1"/>
            <a:tileRect/>
          </a:gradFill>
          <a:ln w="25400" cap="flat" cmpd="sng" algn="ctr">
            <a:noFill/>
            <a:prstDash val="solid"/>
          </a:ln>
          <a:effectLst/>
        </p:spPr>
        <p:txBody>
          <a:bodyPr rtlCol="0" anchor="ctr"/>
          <a:lstStyle/>
          <a:p>
            <a:pPr algn="ctr" defTabSz="914400"/>
            <a:endParaRPr lang="en-US" sz="2000" kern="0" dirty="0">
              <a:solidFill>
                <a:srgbClr val="525051">
                  <a:lumMod val="75000"/>
                  <a:alpha val="99000"/>
                </a:srgbClr>
              </a:solidFill>
            </a:endParaRPr>
          </a:p>
        </p:txBody>
      </p:sp>
      <p:pic>
        <p:nvPicPr>
          <p:cNvPr id="83" name="Picture 3" descr="D:\AA - Microsoft\Events DVD 35\DVD_ART35\Logos\Azure Services Platform\Windows Azure\Windows Azure logo bl.png"/>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2976701" y="4547931"/>
            <a:ext cx="2520293" cy="403002"/>
          </a:xfrm>
          <a:prstGeom prst="rect">
            <a:avLst/>
          </a:prstGeom>
          <a:noFill/>
          <a:ln>
            <a:noFill/>
          </a:ln>
        </p:spPr>
      </p:pic>
      <p:sp>
        <p:nvSpPr>
          <p:cNvPr id="84" name="TextBox 83"/>
          <p:cNvSpPr txBox="1"/>
          <p:nvPr/>
        </p:nvSpPr>
        <p:spPr>
          <a:xfrm>
            <a:off x="1648797" y="5611595"/>
            <a:ext cx="756938" cy="261610"/>
          </a:xfrm>
          <a:prstGeom prst="rect">
            <a:avLst/>
          </a:prstGeom>
          <a:noFill/>
        </p:spPr>
        <p:txBody>
          <a:bodyPr wrap="none" rtlCol="0" anchor="ctr" anchorCtr="0">
            <a:spAutoFit/>
          </a:bodyPr>
          <a:lstStyle/>
          <a:p>
            <a:pPr algn="ctr"/>
            <a:r>
              <a:rPr lang="en-US" sz="1100" dirty="0">
                <a:solidFill>
                  <a:srgbClr val="000000"/>
                </a:solidFill>
              </a:rPr>
              <a:t>Compute</a:t>
            </a:r>
          </a:p>
        </p:txBody>
      </p:sp>
      <p:sp>
        <p:nvSpPr>
          <p:cNvPr id="85" name="TextBox 84"/>
          <p:cNvSpPr txBox="1"/>
          <p:nvPr/>
        </p:nvSpPr>
        <p:spPr>
          <a:xfrm>
            <a:off x="2374957" y="5611595"/>
            <a:ext cx="659155" cy="261610"/>
          </a:xfrm>
          <a:prstGeom prst="rect">
            <a:avLst/>
          </a:prstGeom>
          <a:noFill/>
        </p:spPr>
        <p:txBody>
          <a:bodyPr wrap="none" rtlCol="0" anchor="ctr" anchorCtr="0">
            <a:spAutoFit/>
          </a:bodyPr>
          <a:lstStyle/>
          <a:p>
            <a:pPr algn="ctr"/>
            <a:r>
              <a:rPr lang="en-US" sz="1100" dirty="0">
                <a:solidFill>
                  <a:srgbClr val="000000"/>
                </a:solidFill>
              </a:rPr>
              <a:t>Storage</a:t>
            </a:r>
          </a:p>
        </p:txBody>
      </p:sp>
      <p:sp>
        <p:nvSpPr>
          <p:cNvPr id="86" name="TextBox 85"/>
          <p:cNvSpPr txBox="1"/>
          <p:nvPr/>
        </p:nvSpPr>
        <p:spPr>
          <a:xfrm>
            <a:off x="2843681" y="5611595"/>
            <a:ext cx="1266950" cy="261610"/>
          </a:xfrm>
          <a:prstGeom prst="rect">
            <a:avLst/>
          </a:prstGeom>
          <a:noFill/>
        </p:spPr>
        <p:txBody>
          <a:bodyPr wrap="square" rtlCol="0" anchor="ctr" anchorCtr="0">
            <a:spAutoFit/>
          </a:bodyPr>
          <a:lstStyle/>
          <a:p>
            <a:pPr algn="ctr"/>
            <a:r>
              <a:rPr lang="en-US" sz="1100" dirty="0">
                <a:solidFill>
                  <a:srgbClr val="000000"/>
                </a:solidFill>
              </a:rPr>
              <a:t>Management</a:t>
            </a:r>
          </a:p>
        </p:txBody>
      </p:sp>
      <p:sp>
        <p:nvSpPr>
          <p:cNvPr id="87" name="Rounded Rectangle 86"/>
          <p:cNvSpPr/>
          <p:nvPr/>
        </p:nvSpPr>
        <p:spPr bwMode="auto">
          <a:xfrm>
            <a:off x="7844522" y="4371493"/>
            <a:ext cx="2730488" cy="1675622"/>
          </a:xfrm>
          <a:prstGeom prst="roundRect">
            <a:avLst>
              <a:gd name="adj" fmla="val 7235"/>
            </a:avLst>
          </a:prstGeom>
          <a:gradFill flip="none" rotWithShape="1">
            <a:gsLst>
              <a:gs pos="0">
                <a:srgbClr val="FFFFFF">
                  <a:alpha val="50000"/>
                </a:srgbClr>
              </a:gs>
              <a:gs pos="100000">
                <a:srgbClr val="FFFFFF"/>
              </a:gs>
            </a:gsLst>
            <a:lin ang="16200000" scaled="1"/>
            <a:tileRect/>
          </a:gradFill>
          <a:ln w="25400" cap="flat" cmpd="sng" algn="ctr">
            <a:noFill/>
            <a:prstDash val="solid"/>
          </a:ln>
          <a:effectLst/>
        </p:spPr>
        <p:txBody>
          <a:bodyPr rtlCol="0" anchor="ctr"/>
          <a:lstStyle/>
          <a:p>
            <a:pPr algn="ctr" defTabSz="914400"/>
            <a:endParaRPr lang="en-US" sz="2000" kern="0" dirty="0">
              <a:solidFill>
                <a:srgbClr val="525051">
                  <a:lumMod val="75000"/>
                  <a:alpha val="99000"/>
                </a:srgbClr>
              </a:solidFill>
            </a:endParaRPr>
          </a:p>
        </p:txBody>
      </p:sp>
      <p:pic>
        <p:nvPicPr>
          <p:cNvPr id="88" name="Picture 87" descr="SQLAzurelogo_BlkText.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8086952" y="4371493"/>
            <a:ext cx="2133657" cy="701892"/>
          </a:xfrm>
          <a:prstGeom prst="rect">
            <a:avLst/>
          </a:prstGeom>
        </p:spPr>
      </p:pic>
      <p:sp>
        <p:nvSpPr>
          <p:cNvPr id="89" name="TextBox 88"/>
          <p:cNvSpPr txBox="1"/>
          <p:nvPr/>
        </p:nvSpPr>
        <p:spPr>
          <a:xfrm>
            <a:off x="8245719" y="5615461"/>
            <a:ext cx="844168" cy="363176"/>
          </a:xfrm>
          <a:prstGeom prst="rect">
            <a:avLst/>
          </a:prstGeom>
          <a:noFill/>
        </p:spPr>
        <p:txBody>
          <a:bodyPr wrap="square" rtlCol="0" anchor="ctr" anchorCtr="0">
            <a:spAutoFit/>
          </a:bodyPr>
          <a:lstStyle/>
          <a:p>
            <a:pPr algn="ctr">
              <a:lnSpc>
                <a:spcPct val="80000"/>
              </a:lnSpc>
            </a:pPr>
            <a:r>
              <a:rPr lang="en-US" sz="1100" dirty="0">
                <a:gradFill>
                  <a:gsLst>
                    <a:gs pos="0">
                      <a:srgbClr val="000000"/>
                    </a:gs>
                    <a:gs pos="100000">
                      <a:srgbClr val="000000"/>
                    </a:gs>
                  </a:gsLst>
                  <a:lin ang="5400000" scaled="0"/>
                </a:gradFill>
              </a:rPr>
              <a:t>Relational </a:t>
            </a:r>
            <a:r>
              <a:rPr lang="en-US" sz="1100" dirty="0" smtClean="0">
                <a:gradFill>
                  <a:gsLst>
                    <a:gs pos="0">
                      <a:srgbClr val="000000"/>
                    </a:gs>
                    <a:gs pos="100000">
                      <a:srgbClr val="000000"/>
                    </a:gs>
                  </a:gsLst>
                  <a:lin ang="5400000" scaled="0"/>
                </a:gradFill>
              </a:rPr>
              <a:t>data</a:t>
            </a:r>
            <a:endParaRPr lang="en-US" sz="1100" dirty="0">
              <a:gradFill>
                <a:gsLst>
                  <a:gs pos="0">
                    <a:srgbClr val="000000"/>
                  </a:gs>
                  <a:gs pos="100000">
                    <a:srgbClr val="000000"/>
                  </a:gs>
                </a:gsLst>
                <a:lin ang="5400000" scaled="0"/>
              </a:gradFill>
            </a:endParaRPr>
          </a:p>
        </p:txBody>
      </p:sp>
      <p:sp>
        <p:nvSpPr>
          <p:cNvPr id="90" name="TextBox 89"/>
          <p:cNvSpPr txBox="1"/>
          <p:nvPr/>
        </p:nvSpPr>
        <p:spPr>
          <a:xfrm>
            <a:off x="6193448" y="5669408"/>
            <a:ext cx="1228125" cy="227755"/>
          </a:xfrm>
          <a:prstGeom prst="rect">
            <a:avLst/>
          </a:prstGeom>
          <a:noFill/>
        </p:spPr>
        <p:txBody>
          <a:bodyPr wrap="square" rtlCol="0" anchor="ctr" anchorCtr="0">
            <a:spAutoFit/>
          </a:bodyPr>
          <a:lstStyle/>
          <a:p>
            <a:pPr algn="ctr">
              <a:lnSpc>
                <a:spcPct val="80000"/>
              </a:lnSpc>
            </a:pPr>
            <a:r>
              <a:rPr lang="en-US" sz="1100" dirty="0" smtClean="0">
                <a:gradFill>
                  <a:gsLst>
                    <a:gs pos="0">
                      <a:srgbClr val="000000"/>
                    </a:gs>
                    <a:gs pos="100000">
                      <a:srgbClr val="000000"/>
                    </a:gs>
                  </a:gsLst>
                  <a:lin ang="5400000" scaled="0"/>
                </a:gradFill>
              </a:rPr>
              <a:t>Marketplace</a:t>
            </a:r>
            <a:endParaRPr lang="en-US" sz="1100" dirty="0">
              <a:gradFill>
                <a:gsLst>
                  <a:gs pos="0">
                    <a:srgbClr val="000000"/>
                  </a:gs>
                  <a:gs pos="100000">
                    <a:srgbClr val="000000"/>
                  </a:gs>
                </a:gsLst>
                <a:lin ang="5400000" scaled="0"/>
              </a:gradFill>
            </a:endParaRPr>
          </a:p>
        </p:txBody>
      </p:sp>
      <p:sp>
        <p:nvSpPr>
          <p:cNvPr id="91" name="TextBox 90"/>
          <p:cNvSpPr txBox="1"/>
          <p:nvPr/>
        </p:nvSpPr>
        <p:spPr>
          <a:xfrm>
            <a:off x="5310082" y="5640344"/>
            <a:ext cx="917239" cy="261610"/>
          </a:xfrm>
          <a:prstGeom prst="rect">
            <a:avLst/>
          </a:prstGeom>
          <a:noFill/>
        </p:spPr>
        <p:txBody>
          <a:bodyPr wrap="none" rtlCol="0" anchor="ctr" anchorCtr="0">
            <a:spAutoFit/>
          </a:bodyPr>
          <a:lstStyle/>
          <a:p>
            <a:pPr algn="ctr"/>
            <a:r>
              <a:rPr lang="en-US" sz="1100" dirty="0" smtClean="0">
                <a:gradFill>
                  <a:gsLst>
                    <a:gs pos="0">
                      <a:srgbClr val="000000"/>
                    </a:gs>
                    <a:gs pos="100000">
                      <a:srgbClr val="000000"/>
                    </a:gs>
                  </a:gsLst>
                  <a:lin ang="5400000" scaled="0"/>
                </a:gradFill>
              </a:rPr>
              <a:t>Middleware</a:t>
            </a:r>
            <a:endParaRPr lang="en-US" sz="1100" dirty="0">
              <a:gradFill>
                <a:gsLst>
                  <a:gs pos="0">
                    <a:srgbClr val="000000"/>
                  </a:gs>
                  <a:gs pos="100000">
                    <a:srgbClr val="000000"/>
                  </a:gs>
                </a:gsLst>
                <a:lin ang="5400000" scaled="0"/>
              </a:gradFill>
            </a:endParaRPr>
          </a:p>
        </p:txBody>
      </p:sp>
      <p:sp>
        <p:nvSpPr>
          <p:cNvPr id="92" name="TextBox 91"/>
          <p:cNvSpPr txBox="1"/>
          <p:nvPr/>
        </p:nvSpPr>
        <p:spPr>
          <a:xfrm>
            <a:off x="4033406" y="5611595"/>
            <a:ext cx="787913" cy="261610"/>
          </a:xfrm>
          <a:prstGeom prst="rect">
            <a:avLst/>
          </a:prstGeom>
          <a:noFill/>
        </p:spPr>
        <p:txBody>
          <a:bodyPr wrap="square" rtlCol="0" anchor="ctr" anchorCtr="0">
            <a:spAutoFit/>
          </a:bodyPr>
          <a:lstStyle/>
          <a:p>
            <a:pPr algn="ctr"/>
            <a:r>
              <a:rPr lang="en-US" sz="1100" dirty="0" smtClean="0">
                <a:solidFill>
                  <a:srgbClr val="000000"/>
                </a:solidFill>
              </a:rPr>
              <a:t>CDN</a:t>
            </a:r>
            <a:endParaRPr lang="en-US" sz="1100" dirty="0">
              <a:solidFill>
                <a:srgbClr val="000000"/>
              </a:solidFill>
            </a:endParaRPr>
          </a:p>
        </p:txBody>
      </p:sp>
      <p:pic>
        <p:nvPicPr>
          <p:cNvPr id="93"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187479" y="5334951"/>
            <a:ext cx="416901" cy="21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6" descr="C:\Users\Public\Pictures\DVD_ART37-Sept2010\Artwork_Imagery\Icons - Illustrations\_ REAL VISTA STYLE\batch database group.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466372" y="5236122"/>
            <a:ext cx="452010" cy="45201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1" descr="C:\Users\Public\Pictures\DVD_ART37-Sept2010\Artwork_Imagery\Icons - Illustrations\Misc\fingerprint biometrics security secure.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959703" y="5244389"/>
            <a:ext cx="312077" cy="364506"/>
          </a:xfrm>
          <a:prstGeom prst="rect">
            <a:avLst/>
          </a:prstGeom>
          <a:noFill/>
          <a:extLst>
            <a:ext uri="{909E8E84-426E-40DD-AFC4-6F175D3DCCD1}">
              <a14:hiddenFill xmlns:a14="http://schemas.microsoft.com/office/drawing/2010/main">
                <a:solidFill>
                  <a:srgbClr val="FFFFFF"/>
                </a:solidFill>
              </a14:hiddenFill>
            </a:ext>
          </a:extLst>
        </p:spPr>
      </p:pic>
      <p:sp>
        <p:nvSpPr>
          <p:cNvPr id="96" name="Left-Right Arrow 95"/>
          <p:cNvSpPr/>
          <p:nvPr/>
        </p:nvSpPr>
        <p:spPr bwMode="auto">
          <a:xfrm>
            <a:off x="7212828" y="4970931"/>
            <a:ext cx="722216" cy="538367"/>
          </a:xfrm>
          <a:prstGeom prst="leftRightArrow">
            <a:avLst/>
          </a:prstGeom>
          <a:gradFill flip="none" rotWithShape="1">
            <a:gsLst>
              <a:gs pos="20000">
                <a:srgbClr val="72ACD4"/>
              </a:gs>
              <a:gs pos="45000">
                <a:srgbClr val="5DA9DD"/>
              </a:gs>
              <a:gs pos="94000">
                <a:srgbClr val="3C61C8"/>
              </a:gs>
            </a:gsLst>
            <a:path path="circle">
              <a:fillToRect l="100000" t="100000"/>
            </a:path>
            <a:tileRect r="-100000" b="-100000"/>
          </a:gradFill>
          <a:ln>
            <a:solidFill>
              <a:schemeClr val="tx1"/>
            </a:solidFill>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contrasting" dir="t"/>
          </a:scene3d>
          <a:sp3d prstMaterial="plastic">
            <a:contourClr>
              <a:srgbClr val="FFFFFF"/>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kern="0" dirty="0">
              <a:solidFill>
                <a:srgbClr val="FFFFFF">
                  <a:alpha val="99000"/>
                </a:srgbClr>
              </a:solidFill>
            </a:endParaRPr>
          </a:p>
        </p:txBody>
      </p:sp>
      <p:sp>
        <p:nvSpPr>
          <p:cNvPr id="97" name="TextBox 96"/>
          <p:cNvSpPr txBox="1"/>
          <p:nvPr/>
        </p:nvSpPr>
        <p:spPr>
          <a:xfrm>
            <a:off x="3689316" y="3779839"/>
            <a:ext cx="4629553" cy="424732"/>
          </a:xfrm>
          <a:prstGeom prst="rect">
            <a:avLst/>
          </a:prstGeom>
          <a:noFill/>
        </p:spPr>
        <p:txBody>
          <a:bodyPr wrap="square" rtlCol="0">
            <a:spAutoFit/>
          </a:bodyPr>
          <a:lstStyle/>
          <a:p>
            <a:pPr marL="0" lvl="1" indent="-116697" algn="ctr" eaLnBrk="0" fontAlgn="base" hangingPunct="0">
              <a:lnSpc>
                <a:spcPct val="90000"/>
              </a:lnSpc>
              <a:spcBef>
                <a:spcPts val="450"/>
              </a:spcBef>
              <a:spcAft>
                <a:spcPts val="900"/>
              </a:spcAft>
              <a:buClr>
                <a:srgbClr val="FFC000"/>
              </a:buClr>
              <a:defRPr/>
            </a:pPr>
            <a:r>
              <a:rPr lang="en-US" sz="2400" spc="-100" dirty="0" smtClean="0">
                <a:solidFill>
                  <a:srgbClr val="FFFFFF"/>
                </a:solidFill>
              </a:rPr>
              <a:t>Windows Azure Platform</a:t>
            </a:r>
            <a:endParaRPr lang="en-US" sz="2400" spc="-100" dirty="0">
              <a:solidFill>
                <a:srgbClr val="FFFFFF"/>
              </a:solidFill>
            </a:endParaRPr>
          </a:p>
        </p:txBody>
      </p:sp>
      <p:pic>
        <p:nvPicPr>
          <p:cNvPr id="98" name="Picture 3" descr="C:\Users\v-dsirok\Pictures\DVD_Art_Sept-2-2010\Artwork_Imagery\Icons - Illustrations\_ WINDOWS SERVER ICONS\Hardware\Plug Ethernet Cat-5 wired high speed broadband.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448730" y="5375318"/>
            <a:ext cx="506155" cy="2940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C:\Users\v-dsirok\Pictures\DVD_Art_Sept-2-2010\Artwork_Imagery\Icons - Illustrations\_ VIRTUALIZATION ICONS\server.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93780" y="5227281"/>
            <a:ext cx="523455" cy="41621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C:\Users\v-dsirok\Pictures\DVD_Art_Sept-2-2010\Artwork_Imagery\Icons - Illustrations\_ WINDOWS SERVER ICONS\Data\3D Line Graph chart.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601008" y="5273206"/>
            <a:ext cx="296847" cy="32430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7" descr="C:\Users\v-dsirok\Pictures\DVD_Art_Sept-2-2010\Artwork_Imagery\Icons - Illustrations\_ xMAC STYLE\database.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587193" y="5249218"/>
            <a:ext cx="274182" cy="36206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8" descr="C:\Users\v-dsirok\Pictures\DVD_Art_Sept-2-2010\Artwork_Imagery\Icons - Illustrations\_ WINDOWS SERVER ICONS\Tools\Toolbox tools repair fix Red.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69457" y="5287340"/>
            <a:ext cx="510154" cy="301148"/>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oup 102"/>
          <p:cNvGrpSpPr/>
          <p:nvPr/>
        </p:nvGrpSpPr>
        <p:grpSpPr>
          <a:xfrm>
            <a:off x="6488034" y="5273761"/>
            <a:ext cx="595447" cy="321910"/>
            <a:chOff x="6605709" y="5237759"/>
            <a:chExt cx="595447" cy="321910"/>
          </a:xfrm>
        </p:grpSpPr>
        <p:pic>
          <p:nvPicPr>
            <p:cNvPr id="104" name="Picture 2" descr="C:\Users\Public\Pictures\DVD_ART37-Sept2010\Artwork_Imagery\Icons - Illustrations\Documents Folders Pages\data page.png"/>
            <p:cNvPicPr>
              <a:picLocks noChangeAspect="1" noChangeArrowheads="1"/>
            </p:cNvPicPr>
            <p:nvPr/>
          </p:nvPicPr>
          <p:blipFill>
            <a:blip r:embed="rId22" cstate="screen">
              <a:extLst>
                <a:ext uri="{BEBA8EAE-BF5A-486C-A8C5-ECC9F3942E4B}">
                  <a14:imgProps xmlns:a14="http://schemas.microsoft.com/office/drawing/2010/main">
                    <a14:imgLayer r:embed="rId23">
                      <a14:imgEffect>
                        <a14:brightnessContrast bright="-27000"/>
                      </a14:imgEffect>
                    </a14:imgLayer>
                  </a14:imgProps>
                </a:ext>
                <a:ext uri="{28A0092B-C50C-407E-A947-70E740481C1C}">
                  <a14:useLocalDpi xmlns:a14="http://schemas.microsoft.com/office/drawing/2010/main"/>
                </a:ext>
              </a:extLst>
            </a:blip>
            <a:srcRect/>
            <a:stretch>
              <a:fillRect/>
            </a:stretch>
          </p:blipFill>
          <p:spPr bwMode="auto">
            <a:xfrm>
              <a:off x="6933140" y="5237759"/>
              <a:ext cx="268016" cy="321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2" descr="C:\Users\Public\Pictures\DVD_ART37-Sept2010\Artwork_Imagery\Icons - Illustrations\Documents Folders Pages\data page.png"/>
            <p:cNvPicPr>
              <a:picLocks noChangeAspect="1" noChangeArrowheads="1"/>
            </p:cNvPicPr>
            <p:nvPr/>
          </p:nvPicPr>
          <p:blipFill>
            <a:blip r:embed="rId22" cstate="screen">
              <a:extLst>
                <a:ext uri="{BEBA8EAE-BF5A-486C-A8C5-ECC9F3942E4B}">
                  <a14:imgProps xmlns:a14="http://schemas.microsoft.com/office/drawing/2010/main">
                    <a14:imgLayer r:embed="rId23">
                      <a14:imgEffect>
                        <a14:brightnessContrast bright="-27000"/>
                      </a14:imgEffect>
                    </a14:imgLayer>
                  </a14:imgProps>
                </a:ext>
                <a:ext uri="{28A0092B-C50C-407E-A947-70E740481C1C}">
                  <a14:useLocalDpi xmlns:a14="http://schemas.microsoft.com/office/drawing/2010/main"/>
                </a:ext>
              </a:extLst>
            </a:blip>
            <a:srcRect/>
            <a:stretch>
              <a:fillRect/>
            </a:stretch>
          </p:blipFill>
          <p:spPr bwMode="auto">
            <a:xfrm>
              <a:off x="6780740" y="5237759"/>
              <a:ext cx="268016" cy="321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 name="Picture 2" descr="C:\Users\Public\Pictures\DVD_ART37-Sept2010\Artwork_Imagery\Icons - Illustrations\Documents Folders Pages\data page.png"/>
            <p:cNvPicPr>
              <a:picLocks noChangeAspect="1" noChangeArrowheads="1"/>
            </p:cNvPicPr>
            <p:nvPr/>
          </p:nvPicPr>
          <p:blipFill>
            <a:blip r:embed="rId22" cstate="screen">
              <a:extLst>
                <a:ext uri="{BEBA8EAE-BF5A-486C-A8C5-ECC9F3942E4B}">
                  <a14:imgProps xmlns:a14="http://schemas.microsoft.com/office/drawing/2010/main">
                    <a14:imgLayer r:embed="rId23">
                      <a14:imgEffect>
                        <a14:brightnessContrast bright="-27000"/>
                      </a14:imgEffect>
                    </a14:imgLayer>
                  </a14:imgProps>
                </a:ext>
                <a:ext uri="{28A0092B-C50C-407E-A947-70E740481C1C}">
                  <a14:useLocalDpi xmlns:a14="http://schemas.microsoft.com/office/drawing/2010/main"/>
                </a:ext>
              </a:extLst>
            </a:blip>
            <a:srcRect/>
            <a:stretch>
              <a:fillRect/>
            </a:stretch>
          </p:blipFill>
          <p:spPr bwMode="auto">
            <a:xfrm>
              <a:off x="6605709" y="5237759"/>
              <a:ext cx="268016" cy="321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7" name="Picture 4" descr="C:\Users\Public\Pictures\DVD_ART37-Sept2010\Artwork_Imagery\Icons - Illustrations\_ WINDOWS SERVER ICONS\Misc\smartcard smart card.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578239" y="5220091"/>
            <a:ext cx="430814" cy="28935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9279190" y="5651752"/>
            <a:ext cx="1008609" cy="227755"/>
          </a:xfrm>
          <a:prstGeom prst="rect">
            <a:avLst/>
          </a:prstGeom>
          <a:noFill/>
        </p:spPr>
        <p:txBody>
          <a:bodyPr wrap="none" rtlCol="0" anchor="ctr" anchorCtr="0">
            <a:spAutoFit/>
          </a:bodyPr>
          <a:lstStyle/>
          <a:p>
            <a:pPr algn="ctr">
              <a:lnSpc>
                <a:spcPct val="80000"/>
              </a:lnSpc>
            </a:pPr>
            <a:r>
              <a:rPr lang="en-US" sz="1100" dirty="0" smtClean="0">
                <a:gradFill>
                  <a:gsLst>
                    <a:gs pos="0">
                      <a:srgbClr val="000000"/>
                    </a:gs>
                    <a:gs pos="100000">
                      <a:srgbClr val="000000"/>
                    </a:gs>
                  </a:gsLst>
                  <a:lin ang="5400000" scaled="0"/>
                </a:gradFill>
              </a:rPr>
              <a:t>Management</a:t>
            </a:r>
            <a:endParaRPr lang="en-US" sz="1100" dirty="0">
              <a:gradFill>
                <a:gsLst>
                  <a:gs pos="0">
                    <a:srgbClr val="000000"/>
                  </a:gs>
                  <a:gs pos="100000">
                    <a:srgbClr val="000000"/>
                  </a:gs>
                </a:gsLst>
                <a:lin ang="5400000" scaled="0"/>
              </a:gradFill>
            </a:endParaRPr>
          </a:p>
        </p:txBody>
      </p:sp>
      <p:pic>
        <p:nvPicPr>
          <p:cNvPr id="48" name="Picture 8" descr="C:\Users\v-dsirok\Pictures\DVD_Art_Sept-2-2010\Artwork_Imagery\Icons - Illustrations\_ WINDOWS SERVER ICONS\Tools\Toolbox tools repair fix Red.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9594149" y="5275282"/>
            <a:ext cx="526591" cy="310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lexaeik\AppData\Local\Microsoft\Windows\Temporary Internet Files\Content.IE5\P9IJTEXB\MC900017199[1].wmf"/>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46373" y="5055646"/>
            <a:ext cx="285090" cy="54864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4619384" y="5611595"/>
            <a:ext cx="787913" cy="261610"/>
          </a:xfrm>
          <a:prstGeom prst="rect">
            <a:avLst/>
          </a:prstGeom>
          <a:noFill/>
        </p:spPr>
        <p:txBody>
          <a:bodyPr wrap="square" rtlCol="0" anchor="ctr" anchorCtr="0">
            <a:spAutoFit/>
          </a:bodyPr>
          <a:lstStyle/>
          <a:p>
            <a:pPr algn="ctr"/>
            <a:r>
              <a:rPr lang="en-US" sz="1100" dirty="0" smtClean="0">
                <a:solidFill>
                  <a:srgbClr val="000000"/>
                </a:solidFill>
              </a:rPr>
              <a:t>Connect</a:t>
            </a:r>
            <a:endParaRPr lang="en-US" sz="1100" dirty="0">
              <a:solidFill>
                <a:srgbClr val="000000"/>
              </a:solidFill>
            </a:endParaRPr>
          </a:p>
        </p:txBody>
      </p:sp>
    </p:spTree>
    <p:extLst>
      <p:ext uri="{BB962C8B-B14F-4D97-AF65-F5344CB8AC3E}">
        <p14:creationId xmlns:p14="http://schemas.microsoft.com/office/powerpoint/2010/main" val="40953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1000"/>
                                        <p:tgtEl>
                                          <p:spTgt spid="82"/>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1000"/>
                                        <p:tgtEl>
                                          <p:spTgt spid="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1000"/>
                                        <p:tgtEl>
                                          <p:spTgt spid="8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100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1000"/>
                                        <p:tgtEl>
                                          <p:spTgt spid="87"/>
                                        </p:tgtEl>
                                      </p:cBhvr>
                                    </p:animEffect>
                                  </p:childTnLst>
                                </p:cTn>
                              </p:par>
                              <p:par>
                                <p:cTn id="29" presetID="10"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1000"/>
                                        <p:tgtEl>
                                          <p:spTgt spid="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1000"/>
                                        <p:tgtEl>
                                          <p:spTgt spid="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1000"/>
                                        <p:tgtEl>
                                          <p:spTgt spid="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fade">
                                      <p:cBhvr>
                                        <p:cTn id="40" dur="1000"/>
                                        <p:tgtEl>
                                          <p:spTgt spid="9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1000"/>
                                        <p:tgtEl>
                                          <p:spTgt spid="93"/>
                                        </p:tgtEl>
                                      </p:cBhvr>
                                    </p:animEffect>
                                  </p:childTnLst>
                                </p:cTn>
                              </p:par>
                              <p:par>
                                <p:cTn id="47" presetID="10" presetClass="entr" presetSubtype="0"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1000"/>
                                        <p:tgtEl>
                                          <p:spTgt spid="94"/>
                                        </p:tgtEl>
                                      </p:cBhvr>
                                    </p:animEffect>
                                  </p:childTnLst>
                                </p:cTn>
                              </p:par>
                              <p:par>
                                <p:cTn id="50" presetID="10" presetClass="entr" presetSubtype="0" fill="hold" nodeType="withEffect">
                                  <p:stCondLst>
                                    <p:cond delay="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1000"/>
                                        <p:tgtEl>
                                          <p:spTgt spid="9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1000"/>
                                        <p:tgtEl>
                                          <p:spTgt spid="9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1000"/>
                                        <p:tgtEl>
                                          <p:spTgt spid="97"/>
                                        </p:tgtEl>
                                      </p:cBhvr>
                                    </p:animEffect>
                                  </p:childTnLst>
                                </p:cTn>
                              </p:par>
                              <p:par>
                                <p:cTn id="59" presetID="10" presetClass="entr" presetSubtype="0" fill="hold" nodeType="with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1000"/>
                                        <p:tgtEl>
                                          <p:spTgt spid="98"/>
                                        </p:tgtEl>
                                      </p:cBhvr>
                                    </p:animEffect>
                                  </p:childTnLst>
                                </p:cTn>
                              </p:par>
                              <p:par>
                                <p:cTn id="62" presetID="10" presetClass="entr" presetSubtype="0" fill="hold" nodeType="with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fade">
                                      <p:cBhvr>
                                        <p:cTn id="64" dur="1000"/>
                                        <p:tgtEl>
                                          <p:spTgt spid="99"/>
                                        </p:tgtEl>
                                      </p:cBhvr>
                                    </p:animEffect>
                                  </p:childTnLst>
                                </p:cTn>
                              </p:par>
                              <p:par>
                                <p:cTn id="65" presetID="10" presetClass="entr" presetSubtype="0" fill="hold" nodeType="with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fade">
                                      <p:cBhvr>
                                        <p:cTn id="67" dur="1000"/>
                                        <p:tgtEl>
                                          <p:spTgt spid="100"/>
                                        </p:tgtEl>
                                      </p:cBhvr>
                                    </p:animEffect>
                                  </p:childTnLst>
                                </p:cTn>
                              </p:par>
                              <p:par>
                                <p:cTn id="68" presetID="10" presetClass="entr" presetSubtype="0" fill="hold" nodeType="withEffect">
                                  <p:stCondLst>
                                    <p:cond delay="0"/>
                                  </p:stCondLst>
                                  <p:childTnLst>
                                    <p:set>
                                      <p:cBhvr>
                                        <p:cTn id="69" dur="1" fill="hold">
                                          <p:stCondLst>
                                            <p:cond delay="0"/>
                                          </p:stCondLst>
                                        </p:cTn>
                                        <p:tgtEl>
                                          <p:spTgt spid="101"/>
                                        </p:tgtEl>
                                        <p:attrNameLst>
                                          <p:attrName>style.visibility</p:attrName>
                                        </p:attrNameLst>
                                      </p:cBhvr>
                                      <p:to>
                                        <p:strVal val="visible"/>
                                      </p:to>
                                    </p:set>
                                    <p:animEffect transition="in" filter="fade">
                                      <p:cBhvr>
                                        <p:cTn id="70" dur="1000"/>
                                        <p:tgtEl>
                                          <p:spTgt spid="101"/>
                                        </p:tgtEl>
                                      </p:cBhvr>
                                    </p:animEffect>
                                  </p:childTnLst>
                                </p:cTn>
                              </p:par>
                              <p:par>
                                <p:cTn id="71" presetID="10" presetClass="entr" presetSubtype="0" fill="hold" nodeType="withEffect">
                                  <p:stCondLst>
                                    <p:cond delay="0"/>
                                  </p:stCondLst>
                                  <p:childTnLst>
                                    <p:set>
                                      <p:cBhvr>
                                        <p:cTn id="72" dur="1" fill="hold">
                                          <p:stCondLst>
                                            <p:cond delay="0"/>
                                          </p:stCondLst>
                                        </p:cTn>
                                        <p:tgtEl>
                                          <p:spTgt spid="102"/>
                                        </p:tgtEl>
                                        <p:attrNameLst>
                                          <p:attrName>style.visibility</p:attrName>
                                        </p:attrNameLst>
                                      </p:cBhvr>
                                      <p:to>
                                        <p:strVal val="visible"/>
                                      </p:to>
                                    </p:set>
                                    <p:animEffect transition="in" filter="fade">
                                      <p:cBhvr>
                                        <p:cTn id="73" dur="1000"/>
                                        <p:tgtEl>
                                          <p:spTgt spid="102"/>
                                        </p:tgtEl>
                                      </p:cBhvr>
                                    </p:animEffect>
                                  </p:childTnLst>
                                </p:cTn>
                              </p:par>
                              <p:par>
                                <p:cTn id="74" presetID="10" presetClass="entr" presetSubtype="0" fill="hold" nodeType="with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fade">
                                      <p:cBhvr>
                                        <p:cTn id="76" dur="1000"/>
                                        <p:tgtEl>
                                          <p:spTgt spid="103"/>
                                        </p:tgtEl>
                                      </p:cBhvr>
                                    </p:animEffect>
                                  </p:childTnLst>
                                </p:cTn>
                              </p:par>
                              <p:par>
                                <p:cTn id="77" presetID="10" presetClass="entr" presetSubtype="0" fill="hold" nodeType="with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fade">
                                      <p:cBhvr>
                                        <p:cTn id="79" dur="1000"/>
                                        <p:tgtEl>
                                          <p:spTgt spid="10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childTnLst>
                                </p:cTn>
                              </p:par>
                              <p:par>
                                <p:cTn id="83" presetID="10" presetClass="entr" presetSubtype="0"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1000"/>
                                        <p:tgtEl>
                                          <p:spTgt spid="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P spid="84" grpId="0"/>
      <p:bldP spid="85" grpId="0"/>
      <p:bldP spid="86" grpId="0"/>
      <p:bldP spid="87" grpId="0" animBg="1"/>
      <p:bldP spid="89" grpId="0"/>
      <p:bldP spid="90" grpId="0"/>
      <p:bldP spid="91" grpId="0"/>
      <p:bldP spid="92" grpId="0"/>
      <p:bldP spid="96" grpId="0" animBg="1"/>
      <p:bldP spid="97" grpId="0"/>
      <p:bldP spid="47"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666380" y="2176685"/>
            <a:ext cx="8077200" cy="2743200"/>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0" rIns="91436" bIns="0" numCol="1" rtlCol="0" anchor="b"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Rounded Rectangle 34"/>
          <p:cNvSpPr>
            <a:spLocks/>
          </p:cNvSpPr>
          <p:nvPr/>
        </p:nvSpPr>
        <p:spPr bwMode="auto">
          <a:xfrm>
            <a:off x="8283544" y="1498749"/>
            <a:ext cx="1600199" cy="685800"/>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t" anchorCtr="0" compatLnSpc="1">
            <a:prstTxWarp prst="textNoShape">
              <a:avLst/>
            </a:prstTxWarp>
          </a:bodyPr>
          <a:lstStyle/>
          <a:p>
            <a:pPr marL="0" marR="0" lvl="0" indent="0" algn="ctr" defTabSz="914400" eaLnBrk="1" fontAlgn="base" latinLnBrk="0" hangingPunct="1">
              <a:lnSpc>
                <a:spcPct val="85000"/>
              </a:lnSpc>
              <a:spcBef>
                <a:spcPts val="1200"/>
              </a:spcBef>
              <a:spcAft>
                <a:spcPct val="0"/>
              </a:spcAft>
              <a:buClrTx/>
              <a:buSzTx/>
              <a:buFontTx/>
              <a:buNone/>
              <a:tabLst/>
              <a:defRPr/>
            </a:pPr>
            <a:r>
              <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pitchFamily="34" charset="0"/>
                <a:ea typeface="+mn-ea"/>
                <a:cs typeface="Segoe UI" pitchFamily="34" charset="0"/>
              </a:rPr>
              <a:t>LOB Apps</a:t>
            </a:r>
          </a:p>
        </p:txBody>
      </p:sp>
      <p:sp>
        <p:nvSpPr>
          <p:cNvPr id="36" name="Rounded Rectangle 35"/>
          <p:cNvSpPr>
            <a:spLocks/>
          </p:cNvSpPr>
          <p:nvPr/>
        </p:nvSpPr>
        <p:spPr bwMode="auto">
          <a:xfrm>
            <a:off x="3216604" y="2375049"/>
            <a:ext cx="3213100" cy="838200"/>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t" anchorCtr="0" compatLnSpc="1">
            <a:prstTxWarp prst="textNoShape">
              <a:avLst/>
            </a:prstTxWarp>
          </a:bodyPr>
          <a:lstStyle/>
          <a:p>
            <a:pPr marL="0" marR="0" lvl="0" indent="0" algn="ctr" defTabSz="914363" eaLnBrk="1" fontAlgn="base" latinLnBrk="0" hangingPunct="1">
              <a:lnSpc>
                <a:spcPct val="85000"/>
              </a:lnSpc>
              <a:spcBef>
                <a:spcPts val="1200"/>
              </a:spcBef>
              <a:spcAft>
                <a:spcPct val="0"/>
              </a:spcAft>
              <a:buClrTx/>
              <a:buSzTx/>
              <a:buFontTx/>
              <a:buNone/>
              <a:tabLst/>
              <a:defRPr/>
            </a:pPr>
            <a:r>
              <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Re-useable control library</a:t>
            </a:r>
          </a:p>
        </p:txBody>
      </p:sp>
      <p:sp>
        <p:nvSpPr>
          <p:cNvPr id="37" name="Rounded Rectangle 36"/>
          <p:cNvSpPr>
            <a:spLocks/>
          </p:cNvSpPr>
          <p:nvPr/>
        </p:nvSpPr>
        <p:spPr bwMode="auto">
          <a:xfrm>
            <a:off x="1818780" y="1452785"/>
            <a:ext cx="1785566" cy="68580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t" anchorCtr="0" compatLnSpc="1">
            <a:prstTxWarp prst="textNoShape">
              <a:avLst/>
            </a:prstTxWarp>
          </a:bodyPr>
          <a:lstStyle/>
          <a:p>
            <a:pPr marL="0" marR="0" lvl="0" indent="0" algn="ctr" defTabSz="914400" eaLnBrk="1" fontAlgn="auto" latinLnBrk="0" hangingPunct="1">
              <a:lnSpc>
                <a:spcPct val="85000"/>
              </a:lnSpc>
              <a:spcBef>
                <a:spcPts val="1200"/>
              </a:spcBef>
              <a:spcAft>
                <a:spcPts val="0"/>
              </a:spcAft>
              <a:buClrTx/>
              <a:buSzTx/>
              <a:buFontTx/>
              <a:buNone/>
              <a:tabLst/>
              <a:defRPr/>
            </a:pPr>
            <a:r>
              <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pitchFamily="34" charset="0"/>
                <a:ea typeface="+mn-ea"/>
                <a:cs typeface="Segoe UI" pitchFamily="34" charset="0"/>
              </a:rPr>
              <a:t>EDW Explorer</a:t>
            </a:r>
          </a:p>
        </p:txBody>
      </p:sp>
      <p:sp>
        <p:nvSpPr>
          <p:cNvPr id="39" name="Rounded Rectangle 38"/>
          <p:cNvSpPr/>
          <p:nvPr/>
        </p:nvSpPr>
        <p:spPr bwMode="auto">
          <a:xfrm>
            <a:off x="1742580" y="3319685"/>
            <a:ext cx="8001000" cy="1371599"/>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0" rIns="91436" bIns="0"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40" name="Rounded Rectangle 39"/>
          <p:cNvSpPr>
            <a:spLocks/>
          </p:cNvSpPr>
          <p:nvPr/>
        </p:nvSpPr>
        <p:spPr bwMode="auto">
          <a:xfrm>
            <a:off x="1729880" y="1034808"/>
            <a:ext cx="8077200" cy="303677"/>
          </a:xfrm>
          <a:prstGeom prst="roundRect">
            <a:avLst/>
          </a:prstGeom>
          <a:gradFill rotWithShape="1">
            <a:gsLst>
              <a:gs pos="0">
                <a:srgbClr val="336600">
                  <a:tint val="40000"/>
                  <a:satMod val="350000"/>
                </a:srgbClr>
              </a:gs>
              <a:gs pos="40000">
                <a:srgbClr val="336600">
                  <a:tint val="45000"/>
                  <a:shade val="99000"/>
                  <a:satMod val="350000"/>
                </a:srgbClr>
              </a:gs>
              <a:gs pos="100000">
                <a:srgbClr val="336600">
                  <a:shade val="20000"/>
                  <a:satMod val="255000"/>
                </a:srgbClr>
              </a:gs>
            </a:gsLst>
            <a:path path="circle">
              <a:fillToRect l="50000" t="-80000" r="50000" b="180000"/>
            </a:path>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t" anchorCtr="0" compatLnSpc="1">
            <a:prstTxWarp prst="textNoShape">
              <a:avLst/>
            </a:prstTxWarp>
          </a:bodyPr>
          <a:lstStyle/>
          <a:p>
            <a:pPr marL="0" marR="0" lvl="0" indent="0" algn="ctr" defTabSz="914400" eaLnBrk="1" fontAlgn="base" latinLnBrk="0" hangingPunct="1">
              <a:lnSpc>
                <a:spcPct val="85000"/>
              </a:lnSpc>
              <a:spcBef>
                <a:spcPts val="1200"/>
              </a:spcBef>
              <a:spcAft>
                <a:spcPct val="0"/>
              </a:spcAft>
              <a:buClrTx/>
              <a:buSzTx/>
              <a:buFontTx/>
              <a:buNone/>
              <a:tabLst/>
              <a:defRPr/>
            </a:pPr>
            <a:r>
              <a:rPr kumimoji="0" lang="en-US" sz="1800" b="0" i="0" u="none" strike="noStrike" kern="0" cap="none" spc="-100" normalizeH="0" baseline="0" noProof="0" dirty="0" smtClean="0">
                <a:ln w="18415" cmpd="sng">
                  <a:noFill/>
                  <a:prstDash val="solid"/>
                </a:ln>
                <a:gradFill>
                  <a:gsLst>
                    <a:gs pos="0">
                      <a:srgbClr val="000000"/>
                    </a:gs>
                    <a:gs pos="50000">
                      <a:srgbClr val="000000"/>
                    </a:gs>
                  </a:gsLst>
                  <a:lin ang="5400000" scaled="0"/>
                </a:gradFill>
                <a:effectLst/>
                <a:uLnTx/>
                <a:uFillTx/>
                <a:latin typeface="Segoe UI" pitchFamily="34" charset="0"/>
                <a:ea typeface="+mj-ea"/>
                <a:cs typeface="Segoe UI" pitchFamily="34" charset="0"/>
              </a:rPr>
              <a:t>Users</a:t>
            </a:r>
            <a:endPar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pitchFamily="34" charset="0"/>
              <a:ea typeface="+mj-ea"/>
              <a:cs typeface="Segoe UI" pitchFamily="34" charset="0"/>
            </a:endParaRPr>
          </a:p>
        </p:txBody>
      </p:sp>
      <p:sp>
        <p:nvSpPr>
          <p:cNvPr id="41" name="Rounded Rectangle 40"/>
          <p:cNvSpPr>
            <a:spLocks noChangeAspect="1"/>
          </p:cNvSpPr>
          <p:nvPr/>
        </p:nvSpPr>
        <p:spPr>
          <a:xfrm>
            <a:off x="1857592" y="3472085"/>
            <a:ext cx="3594654" cy="60960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t" anchorCtr="0" compatLnSpc="1">
            <a:prstTxWarp prst="textNoShape">
              <a:avLst/>
            </a:prstTxWarp>
          </a:bodyPr>
          <a:lstStyle/>
          <a:p>
            <a:pPr marL="0" marR="0" lvl="0" indent="0" algn="ctr" defTabSz="914363" rtl="0" eaLnBrk="1" fontAlgn="base" latinLnBrk="0" hangingPunct="1">
              <a:lnSpc>
                <a:spcPct val="85000"/>
              </a:lnSpc>
              <a:spcBef>
                <a:spcPts val="1200"/>
              </a:spcBef>
              <a:spcAft>
                <a:spcPct val="0"/>
              </a:spcAft>
              <a:buClrTx/>
              <a:buSzTx/>
              <a:buFontTx/>
              <a:buNone/>
              <a:tabLst/>
              <a:defRPr/>
            </a:pPr>
            <a:r>
              <a:rPr kumimoji="0" lang="en-US" sz="1800" b="0" i="0" u="none" strike="noStrike" kern="1200" cap="none" spc="-100" normalizeH="0" baseline="0" noProof="0" dirty="0" smtClean="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Web Services</a:t>
            </a:r>
            <a:endParaRPr kumimoji="0" lang="en-US" sz="1800" b="0" i="0" u="none" strike="noStrike" kern="120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endParaRPr>
          </a:p>
        </p:txBody>
      </p:sp>
      <p:sp>
        <p:nvSpPr>
          <p:cNvPr id="42" name="Rounded Rectangle 41"/>
          <p:cNvSpPr>
            <a:spLocks noChangeAspect="1"/>
          </p:cNvSpPr>
          <p:nvPr/>
        </p:nvSpPr>
        <p:spPr>
          <a:xfrm>
            <a:off x="8312588" y="3488263"/>
            <a:ext cx="1180663" cy="593422"/>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363" eaLnBrk="1" fontAlgn="base" latinLnBrk="0" hangingPunct="1">
              <a:lnSpc>
                <a:spcPct val="85000"/>
              </a:lnSpc>
              <a:spcBef>
                <a:spcPts val="1200"/>
              </a:spcBef>
              <a:spcAft>
                <a:spcPct val="0"/>
              </a:spcAft>
              <a:buClrTx/>
              <a:buSzTx/>
              <a:buFontTx/>
              <a:buNone/>
              <a:tabLst/>
              <a:defRPr/>
            </a:pPr>
            <a:r>
              <a:rPr kumimoji="0" lang="en-US" sz="1800" b="0" i="0" u="none" strike="noStrike" kern="0" cap="none" spc="-100" normalizeH="0" baseline="0" noProof="0" dirty="0" err="1">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OData</a:t>
            </a:r>
            <a:endPar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endParaRPr>
          </a:p>
        </p:txBody>
      </p:sp>
      <p:sp>
        <p:nvSpPr>
          <p:cNvPr id="43" name="Rounded Rectangle 42"/>
          <p:cNvSpPr>
            <a:spLocks noChangeAspect="1"/>
          </p:cNvSpPr>
          <p:nvPr/>
        </p:nvSpPr>
        <p:spPr>
          <a:xfrm>
            <a:off x="5589281" y="3517773"/>
            <a:ext cx="2569845" cy="58009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t" anchorCtr="0" compatLnSpc="1">
            <a:prstTxWarp prst="textNoShape">
              <a:avLst/>
            </a:prstTxWarp>
          </a:bodyPr>
          <a:lstStyle/>
          <a:p>
            <a:pPr algn="ctr" fontAlgn="base">
              <a:lnSpc>
                <a:spcPct val="85000"/>
              </a:lnSpc>
              <a:spcBef>
                <a:spcPts val="1200"/>
              </a:spcBef>
              <a:spcAft>
                <a:spcPct val="0"/>
              </a:spcAft>
            </a:pPr>
            <a:r>
              <a:rPr lang="en-US" spc="-100" dirty="0">
                <a:ln w="18415" cmpd="sng">
                  <a:noFill/>
                  <a:prstDash val="solid"/>
                </a:ln>
                <a:gradFill>
                  <a:gsLst>
                    <a:gs pos="0">
                      <a:srgbClr val="000000"/>
                    </a:gs>
                    <a:gs pos="50000">
                      <a:srgbClr val="000000"/>
                    </a:gs>
                  </a:gsLst>
                  <a:lin ang="5400000" scaled="0"/>
                </a:gradFill>
                <a:latin typeface="Segoe UI"/>
                <a:cs typeface="Segoe UI" pitchFamily="34" charset="0"/>
              </a:rPr>
              <a:t>SQL APIs (Get Data)</a:t>
            </a:r>
          </a:p>
        </p:txBody>
      </p:sp>
      <p:sp>
        <p:nvSpPr>
          <p:cNvPr id="44" name="Rounded Rectangle 43"/>
          <p:cNvSpPr>
            <a:spLocks noChangeAspect="1"/>
          </p:cNvSpPr>
          <p:nvPr/>
        </p:nvSpPr>
        <p:spPr>
          <a:xfrm>
            <a:off x="3402265" y="2752154"/>
            <a:ext cx="1046239" cy="391026"/>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363" eaLnBrk="1" fontAlgn="base" latinLnBrk="0" hangingPunct="1">
              <a:lnSpc>
                <a:spcPct val="85000"/>
              </a:lnSpc>
              <a:spcBef>
                <a:spcPts val="1200"/>
              </a:spcBef>
              <a:spcAft>
                <a:spcPct val="0"/>
              </a:spcAft>
              <a:buClrTx/>
              <a:buSzTx/>
              <a:buFontTx/>
              <a:buNone/>
              <a:tabLst/>
              <a:defRPr/>
            </a:pPr>
            <a:r>
              <a:rPr kumimoji="0" lang="en-US" sz="16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Silverlight</a:t>
            </a:r>
          </a:p>
        </p:txBody>
      </p:sp>
      <p:sp>
        <p:nvSpPr>
          <p:cNvPr id="45" name="Rounded Rectangle 44"/>
          <p:cNvSpPr>
            <a:spLocks noChangeAspect="1"/>
          </p:cNvSpPr>
          <p:nvPr/>
        </p:nvSpPr>
        <p:spPr>
          <a:xfrm>
            <a:off x="4500954" y="2745303"/>
            <a:ext cx="1143000" cy="430129"/>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363" eaLnBrk="1" fontAlgn="base" latinLnBrk="0" hangingPunct="1">
              <a:lnSpc>
                <a:spcPct val="85000"/>
              </a:lnSpc>
              <a:spcBef>
                <a:spcPts val="1200"/>
              </a:spcBef>
              <a:spcAft>
                <a:spcPct val="0"/>
              </a:spcAft>
              <a:buClrTx/>
              <a:buSzTx/>
              <a:buFontTx/>
              <a:buNone/>
              <a:tabLst/>
              <a:defRPr/>
            </a:pPr>
            <a:r>
              <a:rPr kumimoji="0" lang="en-US" sz="16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SharePoint</a:t>
            </a:r>
            <a:endPar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endParaRPr>
          </a:p>
        </p:txBody>
      </p:sp>
      <p:sp>
        <p:nvSpPr>
          <p:cNvPr id="46" name="Rounded Rectangle 45"/>
          <p:cNvSpPr>
            <a:spLocks noChangeAspect="1"/>
          </p:cNvSpPr>
          <p:nvPr/>
        </p:nvSpPr>
        <p:spPr>
          <a:xfrm>
            <a:off x="5667704" y="2732603"/>
            <a:ext cx="668717" cy="430129"/>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363" eaLnBrk="1" fontAlgn="base" latinLnBrk="0" hangingPunct="1">
              <a:lnSpc>
                <a:spcPct val="85000"/>
              </a:lnSpc>
              <a:spcBef>
                <a:spcPts val="1200"/>
              </a:spcBef>
              <a:spcAft>
                <a:spcPct val="0"/>
              </a:spcAft>
              <a:buClrTx/>
              <a:buSzTx/>
              <a:buFontTx/>
              <a:buNone/>
              <a:tabLst/>
              <a:defRPr/>
            </a:pPr>
            <a:r>
              <a:rPr kumimoji="0" lang="en-US" sz="16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WPF</a:t>
            </a:r>
            <a:endParaRPr kumimoji="0" lang="en-US" sz="18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endParaRPr>
          </a:p>
        </p:txBody>
      </p:sp>
      <p:sp>
        <p:nvSpPr>
          <p:cNvPr id="47" name="Up Arrow 46"/>
          <p:cNvSpPr/>
          <p:nvPr/>
        </p:nvSpPr>
        <p:spPr>
          <a:xfrm>
            <a:off x="8794554" y="2195716"/>
            <a:ext cx="304800" cy="1300385"/>
          </a:xfrm>
          <a:prstGeom prst="upArrow">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00"/>
              </a:solidFill>
              <a:effectLst/>
              <a:uLnTx/>
              <a:uFillTx/>
              <a:latin typeface="Segoe UI"/>
              <a:ea typeface="+mn-ea"/>
              <a:cs typeface="+mn-cs"/>
            </a:endParaRPr>
          </a:p>
        </p:txBody>
      </p:sp>
      <p:sp>
        <p:nvSpPr>
          <p:cNvPr id="48" name="Rounded Rectangle 47"/>
          <p:cNvSpPr>
            <a:spLocks/>
          </p:cNvSpPr>
          <p:nvPr/>
        </p:nvSpPr>
        <p:spPr bwMode="auto">
          <a:xfrm>
            <a:off x="6874204" y="1460649"/>
            <a:ext cx="1358900" cy="68580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t" anchorCtr="0" compatLnSpc="1">
            <a:prstTxWarp prst="textNoShape">
              <a:avLst/>
            </a:prstTxWarp>
          </a:bodyPr>
          <a:lstStyle/>
          <a:p>
            <a:pPr algn="ctr" fontAlgn="base">
              <a:lnSpc>
                <a:spcPct val="85000"/>
              </a:lnSpc>
              <a:spcBef>
                <a:spcPts val="1200"/>
              </a:spcBef>
              <a:spcAft>
                <a:spcPct val="0"/>
              </a:spcAft>
            </a:pPr>
            <a:r>
              <a:rPr lang="en-US" spc="-100" dirty="0">
                <a:ln w="18415" cmpd="sng">
                  <a:noFill/>
                  <a:prstDash val="solid"/>
                </a:ln>
                <a:gradFill>
                  <a:gsLst>
                    <a:gs pos="0">
                      <a:srgbClr val="000000"/>
                    </a:gs>
                    <a:gs pos="50000">
                      <a:srgbClr val="000000"/>
                    </a:gs>
                  </a:gsLst>
                  <a:lin ang="5400000" scaled="0"/>
                </a:gradFill>
                <a:latin typeface="Segoe UI"/>
                <a:cs typeface="Segoe UI" pitchFamily="34" charset="0"/>
              </a:rPr>
              <a:t>Database Apps</a:t>
            </a:r>
          </a:p>
        </p:txBody>
      </p:sp>
      <p:sp>
        <p:nvSpPr>
          <p:cNvPr id="50" name="Up Arrow 49"/>
          <p:cNvSpPr/>
          <p:nvPr/>
        </p:nvSpPr>
        <p:spPr>
          <a:xfrm>
            <a:off x="7636204" y="2151331"/>
            <a:ext cx="304800" cy="1366718"/>
          </a:xfrm>
          <a:prstGeom prst="upArrow">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00"/>
              </a:solidFill>
              <a:effectLst/>
              <a:uLnTx/>
              <a:uFillTx/>
              <a:latin typeface="Segoe UI"/>
              <a:ea typeface="+mn-ea"/>
              <a:cs typeface="+mn-cs"/>
            </a:endParaRPr>
          </a:p>
        </p:txBody>
      </p:sp>
      <p:sp>
        <p:nvSpPr>
          <p:cNvPr id="51" name="Up Arrow 50"/>
          <p:cNvSpPr/>
          <p:nvPr/>
        </p:nvSpPr>
        <p:spPr>
          <a:xfrm>
            <a:off x="5781180" y="4671064"/>
            <a:ext cx="304800" cy="407886"/>
          </a:xfrm>
          <a:prstGeom prst="upArrow">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3" name="Rounded Rectangle 52"/>
          <p:cNvSpPr>
            <a:spLocks noChangeAspect="1"/>
          </p:cNvSpPr>
          <p:nvPr/>
        </p:nvSpPr>
        <p:spPr>
          <a:xfrm>
            <a:off x="1818780" y="4157885"/>
            <a:ext cx="7848600" cy="45720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363" rtl="0" eaLnBrk="1" fontAlgn="base" latinLnBrk="0" hangingPunct="1">
              <a:lnSpc>
                <a:spcPct val="85000"/>
              </a:lnSpc>
              <a:spcBef>
                <a:spcPts val="1200"/>
              </a:spcBef>
              <a:spcAft>
                <a:spcPct val="0"/>
              </a:spcAft>
              <a:buClrTx/>
              <a:buSzTx/>
              <a:buFontTx/>
              <a:buNone/>
              <a:tabLst/>
              <a:defRPr/>
            </a:pPr>
            <a:r>
              <a:rPr kumimoji="0" lang="en-US" sz="1800" b="0" i="0" u="none" strike="noStrike" kern="1200" cap="none" spc="-100" normalizeH="0" baseline="0" noProof="0" dirty="0" smtClean="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rPr>
              <a:t>Data Package Consolidator</a:t>
            </a:r>
            <a:endParaRPr kumimoji="0" lang="en-US" sz="1800" b="0" i="0" u="none" strike="noStrike" kern="120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a:ea typeface="+mn-ea"/>
              <a:cs typeface="Segoe UI" pitchFamily="34" charset="0"/>
            </a:endParaRPr>
          </a:p>
        </p:txBody>
      </p:sp>
      <p:sp>
        <p:nvSpPr>
          <p:cNvPr id="54" name="Rounded Rectangle 53"/>
          <p:cNvSpPr>
            <a:spLocks/>
          </p:cNvSpPr>
          <p:nvPr/>
        </p:nvSpPr>
        <p:spPr bwMode="auto">
          <a:xfrm>
            <a:off x="1742580" y="5072285"/>
            <a:ext cx="8077199" cy="1371600"/>
          </a:xfrm>
          <a:prstGeom prst="roundRect">
            <a:avLst/>
          </a:prstGeom>
          <a:gradFill flip="none" rotWithShape="1">
            <a:gsLst>
              <a:gs pos="0">
                <a:srgbClr val="FFFFFF"/>
              </a:gs>
              <a:gs pos="50000">
                <a:srgbClr val="FFFFFF">
                  <a:alpha val="94000"/>
                </a:srgbClr>
              </a:gs>
              <a:gs pos="100000">
                <a:srgbClr val="A0C9FA">
                  <a:shade val="100000"/>
                  <a:satMod val="115000"/>
                </a:srgbClr>
              </a:gs>
            </a:gsLst>
            <a:lin ang="5400000" scaled="1"/>
            <a:tileRect/>
          </a:gra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FFC000">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400" eaLnBrk="1" fontAlgn="base" latinLnBrk="0" hangingPunct="1">
              <a:lnSpc>
                <a:spcPct val="85000"/>
              </a:lnSpc>
              <a:spcBef>
                <a:spcPts val="1200"/>
              </a:spcBef>
              <a:spcAft>
                <a:spcPct val="0"/>
              </a:spcAft>
              <a:buClrTx/>
              <a:buSzTx/>
              <a:buFontTx/>
              <a:buNone/>
              <a:tabLst/>
              <a:defRPr/>
            </a:pPr>
            <a:r>
              <a:rPr kumimoji="0" lang="en-US" sz="2400" b="0" i="0" u="none" strike="noStrike" kern="0" cap="none" spc="-100" normalizeH="0" baseline="0" noProof="0" dirty="0" smtClean="0">
                <a:ln w="18415" cmpd="sng">
                  <a:noFill/>
                  <a:prstDash val="solid"/>
                </a:ln>
                <a:gradFill>
                  <a:gsLst>
                    <a:gs pos="0">
                      <a:srgbClr val="000000"/>
                    </a:gs>
                    <a:gs pos="50000">
                      <a:srgbClr val="000000"/>
                    </a:gs>
                  </a:gsLst>
                  <a:lin ang="5400000" scaled="0"/>
                </a:gradFill>
                <a:effectLst/>
                <a:uLnTx/>
                <a:uFillTx/>
                <a:latin typeface="Segoe UI" pitchFamily="34" charset="0"/>
                <a:cs typeface="Segoe UI" pitchFamily="34" charset="0"/>
              </a:rPr>
              <a:t>EDW Components</a:t>
            </a:r>
          </a:p>
          <a:p>
            <a:pPr marL="0" marR="0" lvl="0" indent="0" algn="ctr" defTabSz="914400" eaLnBrk="1" fontAlgn="base" latinLnBrk="0" hangingPunct="1">
              <a:lnSpc>
                <a:spcPct val="85000"/>
              </a:lnSpc>
              <a:spcBef>
                <a:spcPts val="1200"/>
              </a:spcBef>
              <a:spcAft>
                <a:spcPct val="0"/>
              </a:spcAft>
              <a:buClrTx/>
              <a:buSzTx/>
              <a:buFontTx/>
              <a:buNone/>
              <a:tabLst/>
              <a:defRPr/>
            </a:pPr>
            <a:r>
              <a:rPr lang="en-US" sz="2400" kern="0" spc="-100" dirty="0" smtClean="0">
                <a:ln w="18415" cmpd="sng">
                  <a:noFill/>
                  <a:prstDash val="solid"/>
                </a:ln>
                <a:gradFill>
                  <a:gsLst>
                    <a:gs pos="0">
                      <a:srgbClr val="000000"/>
                    </a:gs>
                    <a:gs pos="50000">
                      <a:srgbClr val="000000"/>
                    </a:gs>
                  </a:gsLst>
                  <a:lin ang="5400000" scaled="0"/>
                </a:gradFill>
                <a:latin typeface="Segoe UI" pitchFamily="34" charset="0"/>
                <a:cs typeface="Segoe UI" pitchFamily="34" charset="0"/>
              </a:rPr>
              <a:t>(Databases on premise or SQL Azure)</a:t>
            </a:r>
            <a:endParaRPr kumimoji="0" lang="en-US" sz="2400" b="0" i="0" u="none" strike="noStrike" kern="0" cap="none" spc="-100" normalizeH="0" baseline="0" noProof="0" dirty="0">
              <a:ln w="18415" cmpd="sng">
                <a:noFill/>
                <a:prstDash val="solid"/>
              </a:ln>
              <a:gradFill>
                <a:gsLst>
                  <a:gs pos="0">
                    <a:srgbClr val="000000"/>
                  </a:gs>
                  <a:gs pos="50000">
                    <a:srgbClr val="000000"/>
                  </a:gs>
                </a:gsLst>
                <a:lin ang="5400000" scaled="0"/>
              </a:gradFill>
              <a:effectLst/>
              <a:uLnTx/>
              <a:uFillTx/>
              <a:latin typeface="Segoe UI" pitchFamily="34" charset="0"/>
              <a:cs typeface="Segoe UI" pitchFamily="34" charset="0"/>
            </a:endParaRPr>
          </a:p>
        </p:txBody>
      </p:sp>
      <p:sp>
        <p:nvSpPr>
          <p:cNvPr id="55" name="Up Arrow 54"/>
          <p:cNvSpPr/>
          <p:nvPr/>
        </p:nvSpPr>
        <p:spPr>
          <a:xfrm>
            <a:off x="4107254" y="3137049"/>
            <a:ext cx="304800" cy="370805"/>
          </a:xfrm>
          <a:prstGeom prst="upArrow">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56" name="Up Arrow 55"/>
          <p:cNvSpPr/>
          <p:nvPr/>
        </p:nvSpPr>
        <p:spPr>
          <a:xfrm>
            <a:off x="4054804" y="2146449"/>
            <a:ext cx="304800" cy="278591"/>
          </a:xfrm>
          <a:prstGeom prst="upArrow">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00"/>
              </a:solidFill>
              <a:effectLst/>
              <a:uLnTx/>
              <a:uFillTx/>
              <a:latin typeface="Segoe UI"/>
              <a:ea typeface="+mn-ea"/>
              <a:cs typeface="+mn-cs"/>
            </a:endParaRPr>
          </a:p>
        </p:txBody>
      </p:sp>
      <p:sp>
        <p:nvSpPr>
          <p:cNvPr id="57" name="Rounded Rectangle 56"/>
          <p:cNvSpPr>
            <a:spLocks/>
          </p:cNvSpPr>
          <p:nvPr/>
        </p:nvSpPr>
        <p:spPr bwMode="auto">
          <a:xfrm>
            <a:off x="3925384" y="1452785"/>
            <a:ext cx="1147069" cy="685800"/>
          </a:xfrm>
          <a:prstGeom prst="roundRect">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36" tIns="45718" rIns="91436" bIns="45718" numCol="1" rtlCol="0" anchor="t" anchorCtr="0" compatLnSpc="1">
            <a:prstTxWarp prst="textNoShape">
              <a:avLst/>
            </a:prstTxWarp>
          </a:bodyPr>
          <a:lstStyle/>
          <a:p>
            <a:pPr algn="ctr" defTabSz="914400" fontAlgn="base">
              <a:lnSpc>
                <a:spcPct val="85000"/>
              </a:lnSpc>
              <a:spcBef>
                <a:spcPts val="1200"/>
              </a:spcBef>
              <a:spcAft>
                <a:spcPct val="0"/>
              </a:spcAft>
            </a:pPr>
            <a:r>
              <a:rPr lang="en-US" kern="0" spc="-100" dirty="0">
                <a:ln w="18415" cmpd="sng">
                  <a:noFill/>
                  <a:prstDash val="solid"/>
                </a:ln>
                <a:gradFill>
                  <a:gsLst>
                    <a:gs pos="0">
                      <a:srgbClr val="000000"/>
                    </a:gs>
                    <a:gs pos="50000">
                      <a:srgbClr val="000000"/>
                    </a:gs>
                  </a:gsLst>
                  <a:lin ang="5400000" scaled="0"/>
                </a:gradFill>
                <a:latin typeface="Segoe UI" pitchFamily="34" charset="0"/>
                <a:cs typeface="Segoe UI" pitchFamily="34" charset="0"/>
              </a:rPr>
              <a:t>Portals/ Apps</a:t>
            </a:r>
          </a:p>
        </p:txBody>
      </p:sp>
      <p:sp>
        <p:nvSpPr>
          <p:cNvPr id="58" name="Rounded Rectangle 57"/>
          <p:cNvSpPr>
            <a:spLocks/>
          </p:cNvSpPr>
          <p:nvPr/>
        </p:nvSpPr>
        <p:spPr bwMode="auto">
          <a:xfrm>
            <a:off x="5252492" y="1460649"/>
            <a:ext cx="1545511" cy="685800"/>
          </a:xfrm>
          <a:prstGeom prst="roundRect">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t" anchorCtr="0" compatLnSpc="1">
            <a:prstTxWarp prst="textNoShape">
              <a:avLst/>
            </a:prstTxWarp>
          </a:bodyPr>
          <a:lstStyle/>
          <a:p>
            <a:pPr algn="ctr" fontAlgn="base">
              <a:lnSpc>
                <a:spcPct val="85000"/>
              </a:lnSpc>
              <a:spcBef>
                <a:spcPts val="1200"/>
              </a:spcBef>
              <a:spcAft>
                <a:spcPct val="0"/>
              </a:spcAft>
            </a:pPr>
            <a:r>
              <a:rPr lang="en-US" spc="-100" dirty="0">
                <a:ln w="18415" cmpd="sng">
                  <a:noFill/>
                  <a:prstDash val="solid"/>
                </a:ln>
                <a:gradFill>
                  <a:gsLst>
                    <a:gs pos="0">
                      <a:srgbClr val="000000"/>
                    </a:gs>
                    <a:gs pos="50000">
                      <a:srgbClr val="000000"/>
                    </a:gs>
                  </a:gsLst>
                  <a:lin ang="5400000" scaled="0"/>
                </a:gradFill>
                <a:latin typeface="Segoe UI"/>
                <a:cs typeface="Segoe UI" pitchFamily="34" charset="0"/>
              </a:rPr>
              <a:t>PowerPivot</a:t>
            </a:r>
          </a:p>
        </p:txBody>
      </p:sp>
      <p:sp>
        <p:nvSpPr>
          <p:cNvPr id="60" name="Up Arrow 59"/>
          <p:cNvSpPr/>
          <p:nvPr/>
        </p:nvSpPr>
        <p:spPr>
          <a:xfrm>
            <a:off x="6493204" y="2138585"/>
            <a:ext cx="304800" cy="1366718"/>
          </a:xfrm>
          <a:prstGeom prst="upArrow">
            <a:avLst/>
          </a:prstGeom>
          <a:gradFill rotWithShape="1">
            <a:gsLst>
              <a:gs pos="0">
                <a:srgbClr val="66CC33">
                  <a:tint val="50000"/>
                  <a:satMod val="300000"/>
                </a:srgbClr>
              </a:gs>
              <a:gs pos="35000">
                <a:srgbClr val="66CC33">
                  <a:tint val="37000"/>
                  <a:satMod val="300000"/>
                </a:srgbClr>
              </a:gs>
              <a:gs pos="100000">
                <a:srgbClr val="66CC33">
                  <a:tint val="15000"/>
                  <a:satMod val="350000"/>
                </a:srgbClr>
              </a:gs>
            </a:gsLst>
            <a:lin ang="16200000" scaled="1"/>
          </a:gradFill>
          <a:ln w="9525" cap="flat" cmpd="sng" algn="ctr">
            <a:solidFill>
              <a:srgbClr val="66CC33">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00"/>
              </a:solidFill>
              <a:effectLst/>
              <a:uLnTx/>
              <a:uFillTx/>
              <a:latin typeface="Segoe UI"/>
              <a:ea typeface="+mn-ea"/>
              <a:cs typeface="+mn-cs"/>
            </a:endParaRPr>
          </a:p>
        </p:txBody>
      </p:sp>
      <p:pic>
        <p:nvPicPr>
          <p:cNvPr id="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636" y="3822849"/>
            <a:ext cx="1625824" cy="26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itle 127"/>
          <p:cNvSpPr>
            <a:spLocks noGrp="1"/>
          </p:cNvSpPr>
          <p:nvPr>
            <p:ph type="title"/>
          </p:nvPr>
        </p:nvSpPr>
        <p:spPr/>
        <p:txBody>
          <a:bodyPr/>
          <a:lstStyle/>
          <a:p>
            <a:r>
              <a:rPr lang="en-US" dirty="0" smtClean="0"/>
              <a:t>DSL </a:t>
            </a:r>
            <a:r>
              <a:rPr lang="en-US" dirty="0"/>
              <a:t>U</a:t>
            </a:r>
            <a:r>
              <a:rPr lang="en-US" dirty="0" smtClean="0"/>
              <a:t>se </a:t>
            </a:r>
            <a:r>
              <a:rPr lang="en-US" dirty="0"/>
              <a:t>C</a:t>
            </a:r>
            <a:r>
              <a:rPr lang="en-US" dirty="0" smtClean="0"/>
              <a:t>ases</a:t>
            </a:r>
            <a:endParaRPr lang="en-US" dirty="0"/>
          </a:p>
        </p:txBody>
      </p:sp>
      <p:sp>
        <p:nvSpPr>
          <p:cNvPr id="66" name="Up Arrow 65"/>
          <p:cNvSpPr/>
          <p:nvPr/>
        </p:nvSpPr>
        <p:spPr>
          <a:xfrm>
            <a:off x="2791435" y="2146449"/>
            <a:ext cx="304800" cy="1354251"/>
          </a:xfrm>
          <a:prstGeom prst="upArrow">
            <a:avLst/>
          </a:prstGeom>
          <a:gradFill rotWithShape="1">
            <a:gsLst>
              <a:gs pos="0">
                <a:srgbClr val="66CC33">
                  <a:shade val="51000"/>
                  <a:satMod val="130000"/>
                </a:srgbClr>
              </a:gs>
              <a:gs pos="80000">
                <a:srgbClr val="66CC33">
                  <a:shade val="93000"/>
                  <a:satMod val="130000"/>
                </a:srgbClr>
              </a:gs>
              <a:gs pos="100000">
                <a:srgbClr val="66CC33">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pic>
        <p:nvPicPr>
          <p:cNvPr id="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592" y="1781474"/>
            <a:ext cx="1625824" cy="26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57057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3537"/>
            <a:ext cx="9773538"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600" b="1">
                <a:solidFill>
                  <a:schemeClr val="tx1"/>
                </a:solidFill>
                <a:effectLst>
                  <a:outerShdw blurRad="38100" dist="38100" dir="2700000" algn="tl">
                    <a:srgbClr val="000000"/>
                  </a:outerShdw>
                </a:effectLst>
                <a:latin typeface="Arial" charset="0"/>
              </a:defRPr>
            </a:lvl5pPr>
            <a:lvl6pPr marL="457200" algn="l"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6pPr>
            <a:lvl7pPr marL="914400" algn="l"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7pPr>
            <a:lvl8pPr marL="1371600" algn="l"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8pPr>
            <a:lvl9pPr marL="1828800" algn="l" rtl="0" fontAlgn="base">
              <a:spcBef>
                <a:spcPct val="0"/>
              </a:spcBef>
              <a:spcAft>
                <a:spcPct val="0"/>
              </a:spcAft>
              <a:defRPr sz="3600" b="1">
                <a:solidFill>
                  <a:schemeClr val="tx1"/>
                </a:solidFill>
                <a:effectLst>
                  <a:outerShdw blurRad="38100" dist="38100" dir="2700000" algn="tl">
                    <a:srgbClr val="000000"/>
                  </a:outerShdw>
                </a:effectLst>
                <a:latin typeface="Arial" charset="0"/>
              </a:defRPr>
            </a:lvl9pPr>
          </a:lstStyle>
          <a:p>
            <a:pPr algn="ctr" eaLnBrk="1" hangingPunct="1"/>
            <a:endParaRPr lang="en-US" b="0" dirty="0" smtClean="0">
              <a:effectLst/>
            </a:endParaRPr>
          </a:p>
        </p:txBody>
      </p:sp>
      <p:pic>
        <p:nvPicPr>
          <p:cNvPr id="5" name="Picture 3"/>
          <p:cNvPicPr>
            <a:picLocks noChangeAspect="1" noChangeArrowheads="1"/>
          </p:cNvPicPr>
          <p:nvPr/>
        </p:nvPicPr>
        <p:blipFill>
          <a:blip r:embed="rId3" cstate="print"/>
          <a:srcRect/>
          <a:stretch>
            <a:fillRect/>
          </a:stretch>
        </p:blipFill>
        <p:spPr bwMode="auto">
          <a:xfrm>
            <a:off x="1889125" y="1119168"/>
            <a:ext cx="8599282" cy="573883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Data as a Service Cloud Architecture</a:t>
            </a:r>
            <a:endParaRPr lang="en-US" dirty="0"/>
          </a:p>
        </p:txBody>
      </p:sp>
    </p:spTree>
    <p:extLst>
      <p:ext uri="{BB962C8B-B14F-4D97-AF65-F5344CB8AC3E}">
        <p14:creationId xmlns:p14="http://schemas.microsoft.com/office/powerpoint/2010/main" val="220458955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p:txBody>
          <a:bodyPr/>
          <a:lstStyle/>
          <a:p>
            <a:r>
              <a:rPr lang="en-US" dirty="0" smtClean="0"/>
              <a:t>Data as a Service</a:t>
            </a:r>
            <a:endParaRPr lang="en-US" dirty="0"/>
          </a:p>
        </p:txBody>
      </p:sp>
    </p:spTree>
    <p:extLst>
      <p:ext uri="{BB962C8B-B14F-4D97-AF65-F5344CB8AC3E}">
        <p14:creationId xmlns:p14="http://schemas.microsoft.com/office/powerpoint/2010/main" val="112007817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1295400" y="4634183"/>
            <a:ext cx="8305800" cy="487998"/>
          </a:xfrm>
          <a:custGeom>
            <a:avLst/>
            <a:gdLst>
              <a:gd name="connsiteX0" fmla="*/ 1819275 w 6524625"/>
              <a:gd name="connsiteY0" fmla="*/ 9525 h 2771775"/>
              <a:gd name="connsiteX1" fmla="*/ 4552950 w 6524625"/>
              <a:gd name="connsiteY1" fmla="*/ 0 h 2771775"/>
              <a:gd name="connsiteX2" fmla="*/ 6524625 w 6524625"/>
              <a:gd name="connsiteY2" fmla="*/ 2771775 h 2771775"/>
              <a:gd name="connsiteX3" fmla="*/ 0 w 6524625"/>
              <a:gd name="connsiteY3" fmla="*/ 2724150 h 2771775"/>
              <a:gd name="connsiteX4" fmla="*/ 1819275 w 6524625"/>
              <a:gd name="connsiteY4" fmla="*/ 9525 h 277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25" h="2771775">
                <a:moveTo>
                  <a:pt x="1819275" y="9525"/>
                </a:moveTo>
                <a:lnTo>
                  <a:pt x="4552950" y="0"/>
                </a:lnTo>
                <a:lnTo>
                  <a:pt x="6524625" y="2771775"/>
                </a:lnTo>
                <a:lnTo>
                  <a:pt x="0" y="2724150"/>
                </a:lnTo>
                <a:lnTo>
                  <a:pt x="1819275" y="9525"/>
                </a:lnTo>
                <a:close/>
              </a:path>
            </a:pathLst>
          </a:custGeom>
          <a:gradFill flip="none" rotWithShape="1">
            <a:gsLst>
              <a:gs pos="0">
                <a:srgbClr val="FFFFFF">
                  <a:alpha val="0"/>
                </a:srgbClr>
              </a:gs>
              <a:gs pos="43000">
                <a:srgbClr val="FFFFFF">
                  <a:alpha val="27000"/>
                </a:srgbClr>
              </a:gs>
              <a:gs pos="50000">
                <a:srgbClr val="FFFFFF">
                  <a:alpha val="32000"/>
                </a:srgbClr>
              </a:gs>
              <a:gs pos="100000">
                <a:srgbClr val="FFFFFF">
                  <a:alpha val="0"/>
                </a:srgbClr>
              </a:gs>
            </a:gsLst>
            <a:lin ang="5400000" scaled="1"/>
            <a:tileRect/>
          </a:gradFill>
          <a:ln>
            <a:noFill/>
            <a:headEnd type="none" w="med" len="med"/>
            <a:tailEnd type="none" w="med" len="med"/>
          </a:ln>
          <a:effectLst>
            <a:outerShdw sx="1000" sy="1000" rotWithShape="0">
              <a:srgbClr val="000000"/>
            </a:outerShdw>
            <a:softEdge rad="127000"/>
          </a:effectLst>
          <a:scene3d>
            <a:camera prst="orthographicFront" fov="0">
              <a:rot lat="0" lon="0" rev="0"/>
            </a:camera>
            <a:lightRig rig="glow" dir="t">
              <a:rot lat="0" lon="0" rev="6360000"/>
            </a:lightRig>
          </a:scene3d>
          <a:sp3d prstMaterial="flat">
            <a:bevelT w="0" h="101600"/>
            <a:contourClr>
              <a:srgbClr val="99CCFF">
                <a:satMod val="300000"/>
              </a:srgbClr>
            </a:contourClr>
          </a:sp3d>
        </p:spPr>
        <p:txBody>
          <a:bodyPr lIns="91423" tIns="45713" rIns="91423" bIns="45713" anchor="ctr"/>
          <a:lstStyle/>
          <a:p>
            <a:pPr algn="ctr" defTabSz="913967">
              <a:lnSpc>
                <a:spcPct val="90000"/>
              </a:lnSpc>
              <a:spcBef>
                <a:spcPct val="0"/>
              </a:spcBef>
              <a:defRPr/>
            </a:pPr>
            <a:endParaRPr lang="en-US" altLang="zh-CN" sz="2300" b="1" dirty="0">
              <a:solidFill>
                <a:srgbClr val="FFFFFF"/>
              </a:solidFill>
              <a:latin typeface="Segoe" pitchFamily="34" charset="0"/>
            </a:endParaRPr>
          </a:p>
        </p:txBody>
      </p:sp>
      <p:sp>
        <p:nvSpPr>
          <p:cNvPr id="7" name="Rounded Rectangle 6"/>
          <p:cNvSpPr/>
          <p:nvPr/>
        </p:nvSpPr>
        <p:spPr bwMode="auto">
          <a:xfrm>
            <a:off x="2047875" y="1355537"/>
            <a:ext cx="7781926" cy="2438400"/>
          </a:xfrm>
          <a:prstGeom prst="roundRect">
            <a:avLst/>
          </a:prstGeom>
          <a:gradFill rotWithShape="1">
            <a:gsLst>
              <a:gs pos="0">
                <a:srgbClr val="B8E2AD">
                  <a:tint val="50000"/>
                  <a:satMod val="300000"/>
                </a:srgbClr>
              </a:gs>
              <a:gs pos="35000">
                <a:srgbClr val="B8E2AD">
                  <a:tint val="37000"/>
                  <a:satMod val="300000"/>
                </a:srgbClr>
              </a:gs>
              <a:gs pos="100000">
                <a:srgbClr val="B8E2AD">
                  <a:tint val="15000"/>
                  <a:satMod val="350000"/>
                </a:srgbClr>
              </a:gs>
            </a:gsLst>
            <a:lin ang="16200000" scaled="1"/>
          </a:gradFill>
          <a:ln w="9525" cap="flat" cmpd="sng" algn="ctr">
            <a:solidFill>
              <a:srgbClr val="B8E2AD">
                <a:shade val="95000"/>
                <a:satMod val="105000"/>
              </a:srgbClr>
            </a:solidFill>
            <a:prstDash val="solid"/>
          </a:ln>
          <a:effectLst>
            <a:outerShdw blurRad="40000" dist="20000" dir="5400000" rotWithShape="0">
              <a:srgbClr val="000000">
                <a:alpha val="38000"/>
              </a:srgbClr>
            </a:outerShdw>
          </a:effectLst>
        </p:spPr>
        <p:txBody>
          <a:bodyPr anchor="ctr"/>
          <a:lstStyle/>
          <a:p>
            <a:pPr marL="342900" indent="-342900">
              <a:spcBef>
                <a:spcPct val="20000"/>
              </a:spcBef>
              <a:defRPr/>
            </a:pPr>
            <a:endParaRPr lang="en-US" sz="1800" b="1" dirty="0" smtClean="0">
              <a:solidFill>
                <a:srgbClr val="006600"/>
              </a:solidFill>
              <a:latin typeface="Calibri" pitchFamily="34" charset="0"/>
            </a:endParaRPr>
          </a:p>
          <a:p>
            <a:pPr marL="342900" indent="-342900">
              <a:spcBef>
                <a:spcPct val="20000"/>
              </a:spcBef>
              <a:defRPr/>
            </a:pPr>
            <a:r>
              <a:rPr lang="en-US" sz="1800" b="1" dirty="0" smtClean="0">
                <a:solidFill>
                  <a:srgbClr val="006600"/>
                </a:solidFill>
                <a:effectLst/>
                <a:latin typeface="Calibri" pitchFamily="34" charset="0"/>
              </a:rPr>
              <a:t>A self service environment </a:t>
            </a:r>
            <a:r>
              <a:rPr lang="en-US" sz="1800" b="1" dirty="0">
                <a:solidFill>
                  <a:srgbClr val="006600"/>
                </a:solidFill>
                <a:effectLst/>
                <a:latin typeface="Calibri" pitchFamily="34" charset="0"/>
              </a:rPr>
              <a:t>for : </a:t>
            </a:r>
          </a:p>
          <a:p>
            <a:pPr marL="800100" lvl="1" indent="-342900">
              <a:spcBef>
                <a:spcPct val="20000"/>
              </a:spcBef>
              <a:buFont typeface="Arial" pitchFamily="34" charset="0"/>
              <a:buChar char="•"/>
              <a:defRPr/>
            </a:pPr>
            <a:r>
              <a:rPr lang="en-US" b="1" dirty="0" smtClean="0">
                <a:solidFill>
                  <a:srgbClr val="006600"/>
                </a:solidFill>
                <a:effectLst/>
                <a:latin typeface="Calibri" pitchFamily="34" charset="0"/>
              </a:rPr>
              <a:t>Power users (customers) </a:t>
            </a:r>
            <a:r>
              <a:rPr lang="en-US" b="1" dirty="0">
                <a:solidFill>
                  <a:srgbClr val="006600"/>
                </a:solidFill>
                <a:effectLst/>
                <a:latin typeface="Calibri" pitchFamily="34" charset="0"/>
              </a:rPr>
              <a:t>to access EDW data sources and/or non-sanctioned data sources</a:t>
            </a:r>
          </a:p>
          <a:p>
            <a:pPr marL="800100" lvl="1" indent="-342900">
              <a:spcBef>
                <a:spcPct val="20000"/>
              </a:spcBef>
              <a:buFont typeface="Arial" pitchFamily="34" charset="0"/>
              <a:buChar char="•"/>
              <a:defRPr/>
            </a:pPr>
            <a:r>
              <a:rPr lang="en-US" b="1" dirty="0" smtClean="0">
                <a:solidFill>
                  <a:srgbClr val="006600"/>
                </a:solidFill>
                <a:effectLst/>
                <a:latin typeface="Calibri" pitchFamily="34" charset="0"/>
              </a:rPr>
              <a:t>Power users to </a:t>
            </a:r>
            <a:r>
              <a:rPr lang="en-US" b="1" dirty="0">
                <a:solidFill>
                  <a:srgbClr val="006600"/>
                </a:solidFill>
                <a:effectLst/>
                <a:latin typeface="Calibri" pitchFamily="34" charset="0"/>
              </a:rPr>
              <a:t>be able to profile their data and prototype new applications using BI toolbox  </a:t>
            </a:r>
          </a:p>
          <a:p>
            <a:pPr marL="800100" lvl="1" indent="-342900">
              <a:spcBef>
                <a:spcPct val="20000"/>
              </a:spcBef>
              <a:buFont typeface="Arial" pitchFamily="34" charset="0"/>
              <a:buChar char="•"/>
              <a:defRPr/>
            </a:pPr>
            <a:r>
              <a:rPr lang="en-US" b="1" dirty="0" smtClean="0">
                <a:solidFill>
                  <a:srgbClr val="006600"/>
                </a:solidFill>
                <a:effectLst/>
                <a:latin typeface="Calibri" pitchFamily="34" charset="0"/>
              </a:rPr>
              <a:t>Power </a:t>
            </a:r>
            <a:r>
              <a:rPr lang="en-US" b="1" dirty="0">
                <a:solidFill>
                  <a:srgbClr val="006600"/>
                </a:solidFill>
                <a:effectLst/>
                <a:latin typeface="Calibri" pitchFamily="34" charset="0"/>
              </a:rPr>
              <a:t>users </a:t>
            </a:r>
            <a:r>
              <a:rPr lang="en-US" b="1" dirty="0" smtClean="0">
                <a:solidFill>
                  <a:srgbClr val="006600"/>
                </a:solidFill>
                <a:effectLst/>
                <a:latin typeface="Calibri" pitchFamily="34" charset="0"/>
              </a:rPr>
              <a:t>to create </a:t>
            </a:r>
            <a:r>
              <a:rPr lang="en-US" b="1" dirty="0">
                <a:solidFill>
                  <a:srgbClr val="006600"/>
                </a:solidFill>
                <a:effectLst/>
                <a:latin typeface="Calibri" pitchFamily="34" charset="0"/>
              </a:rPr>
              <a:t>and publish reports </a:t>
            </a:r>
            <a:r>
              <a:rPr lang="en-US" b="1" dirty="0" smtClean="0">
                <a:solidFill>
                  <a:srgbClr val="006600"/>
                </a:solidFill>
                <a:effectLst/>
                <a:latin typeface="Calibri" pitchFamily="34" charset="0"/>
              </a:rPr>
              <a:t>using Excel for </a:t>
            </a:r>
            <a:r>
              <a:rPr lang="en-US" b="1" dirty="0">
                <a:solidFill>
                  <a:srgbClr val="006600"/>
                </a:solidFill>
                <a:effectLst/>
                <a:latin typeface="Calibri" pitchFamily="34" charset="0"/>
              </a:rPr>
              <a:t>the masses in an agile </a:t>
            </a:r>
            <a:r>
              <a:rPr lang="en-US" b="1" dirty="0" smtClean="0">
                <a:solidFill>
                  <a:srgbClr val="006600"/>
                </a:solidFill>
                <a:effectLst/>
                <a:latin typeface="Calibri" pitchFamily="34" charset="0"/>
              </a:rPr>
              <a:t>manner</a:t>
            </a:r>
          </a:p>
          <a:p>
            <a:pPr marL="800100" lvl="1" indent="-342900">
              <a:spcBef>
                <a:spcPct val="20000"/>
              </a:spcBef>
              <a:buFont typeface="Arial" pitchFamily="34" charset="0"/>
              <a:buChar char="•"/>
              <a:defRPr/>
            </a:pPr>
            <a:endParaRPr lang="en-US" b="1" dirty="0">
              <a:solidFill>
                <a:srgbClr val="006600"/>
              </a:solidFill>
              <a:latin typeface="Calibri" pitchFamily="34" charset="0"/>
            </a:endParaRPr>
          </a:p>
          <a:p>
            <a:pPr marL="800100" lvl="1" indent="-342900">
              <a:spcBef>
                <a:spcPct val="20000"/>
              </a:spcBef>
              <a:buFont typeface="Arial" pitchFamily="34" charset="0"/>
              <a:buChar char="•"/>
              <a:defRPr/>
            </a:pPr>
            <a:endParaRPr lang="en-US" sz="1200" b="1" dirty="0">
              <a:solidFill>
                <a:srgbClr val="006600"/>
              </a:solidFill>
              <a:latin typeface="Calibri" pitchFamily="34" charset="0"/>
            </a:endParaRPr>
          </a:p>
        </p:txBody>
      </p:sp>
      <p:sp>
        <p:nvSpPr>
          <p:cNvPr id="8" name="Title 33"/>
          <p:cNvSpPr txBox="1">
            <a:spLocks/>
          </p:cNvSpPr>
          <p:nvPr/>
        </p:nvSpPr>
        <p:spPr bwMode="auto">
          <a:xfrm>
            <a:off x="233419" y="823912"/>
            <a:ext cx="10738486" cy="498475"/>
          </a:xfrm>
          <a:prstGeom prst="rect">
            <a:avLst/>
          </a:prstGeom>
          <a:noFill/>
          <a:ln w="9525">
            <a:noFill/>
            <a:miter lim="800000"/>
            <a:headEnd/>
            <a:tailEnd/>
          </a:ln>
        </p:spPr>
        <p:txBody>
          <a:bodyPr/>
          <a:lstStyle/>
          <a:p>
            <a:pPr>
              <a:spcBef>
                <a:spcPct val="0"/>
              </a:spcBef>
              <a:defRPr/>
            </a:pPr>
            <a:endParaRPr lang="en-US" sz="2400" b="1" dirty="0">
              <a:solidFill>
                <a:srgbClr val="005600">
                  <a:lumMod val="75000"/>
                  <a:lumOff val="25000"/>
                </a:srgbClr>
              </a:solidFill>
              <a:latin typeface="+mj-lt"/>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75" y="4073319"/>
            <a:ext cx="7858125" cy="227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9112" y="228600"/>
            <a:ext cx="11149013" cy="1495794"/>
          </a:xfrm>
        </p:spPr>
        <p:txBody>
          <a:bodyPr/>
          <a:lstStyle/>
          <a:p>
            <a:r>
              <a:rPr lang="en-US" sz="3600" dirty="0" smtClean="0"/>
              <a:t>Microsoft IT SharePoint, Excel Services and </a:t>
            </a:r>
            <a:br>
              <a:rPr lang="en-US" sz="3600" dirty="0" smtClean="0"/>
            </a:br>
            <a:r>
              <a:rPr lang="en-US" sz="3600" dirty="0" err="1" smtClean="0"/>
              <a:t>PowerPivot</a:t>
            </a:r>
            <a:r>
              <a:rPr lang="en-US" sz="3600" dirty="0" smtClean="0"/>
              <a:t> Environment</a:t>
            </a:r>
            <a:br>
              <a:rPr lang="en-US" sz="3600" dirty="0" smtClean="0"/>
            </a:br>
            <a:endParaRPr lang="en-US" sz="3600" dirty="0"/>
          </a:p>
        </p:txBody>
      </p:sp>
    </p:spTree>
    <p:extLst>
      <p:ext uri="{BB962C8B-B14F-4D97-AF65-F5344CB8AC3E}">
        <p14:creationId xmlns:p14="http://schemas.microsoft.com/office/powerpoint/2010/main" val="395296494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1979613" y="228600"/>
            <a:ext cx="8229600" cy="1143000"/>
          </a:xfrm>
        </p:spPr>
        <p:txBody>
          <a:bodyPr/>
          <a:lstStyle/>
          <a:p>
            <a:pPr algn="ctr" eaLnBrk="1" hangingPunct="1"/>
            <a:r>
              <a:rPr lang="en-US" sz="4000" b="0" dirty="0" smtClean="0">
                <a:effectLst>
                  <a:outerShdw blurRad="38100" dist="38100" dir="2700000" algn="tl">
                    <a:srgbClr val="000000">
                      <a:alpha val="43137"/>
                    </a:srgbClr>
                  </a:outerShdw>
                </a:effectLst>
              </a:rPr>
              <a:t>Current BI Dynamic</a:t>
            </a:r>
          </a:p>
        </p:txBody>
      </p:sp>
      <p:sp>
        <p:nvSpPr>
          <p:cNvPr id="6" name="Content Placeholder 7"/>
          <p:cNvSpPr>
            <a:spLocks noGrp="1"/>
          </p:cNvSpPr>
          <p:nvPr>
            <p:ph idx="1"/>
          </p:nvPr>
        </p:nvSpPr>
        <p:spPr>
          <a:xfrm>
            <a:off x="1371600" y="1948609"/>
            <a:ext cx="4040188" cy="1701800"/>
          </a:xfrm>
          <a:prstGeom prst="rect">
            <a:avLst/>
          </a:prstGeom>
        </p:spPr>
        <p:txBody>
          <a:bodyPr>
            <a:normAutofit/>
          </a:bodyPr>
          <a:lstStyle/>
          <a:p>
            <a:pPr eaLnBrk="1" hangingPunct="1">
              <a:defRPr/>
            </a:pPr>
            <a:r>
              <a:rPr lang="en-US" sz="2000" dirty="0" smtClean="0">
                <a:effectLst/>
                <a:latin typeface="+mj-lt"/>
              </a:rPr>
              <a:t>Users “can’t quit Excel”</a:t>
            </a:r>
          </a:p>
          <a:p>
            <a:pPr eaLnBrk="1" hangingPunct="1">
              <a:defRPr/>
            </a:pPr>
            <a:r>
              <a:rPr lang="en-US" sz="2000" dirty="0" smtClean="0">
                <a:effectLst/>
                <a:latin typeface="+mj-lt"/>
              </a:rPr>
              <a:t>I need to get it done</a:t>
            </a:r>
          </a:p>
          <a:p>
            <a:pPr eaLnBrk="1" hangingPunct="1">
              <a:defRPr/>
            </a:pPr>
            <a:r>
              <a:rPr lang="en-US" sz="2000" dirty="0" smtClean="0">
                <a:effectLst/>
                <a:latin typeface="+mj-lt"/>
              </a:rPr>
              <a:t>“Underground BI” = Shadow apps = guerrilla apps</a:t>
            </a:r>
          </a:p>
          <a:p>
            <a:pPr eaLnBrk="1" hangingPunct="1">
              <a:defRPr/>
            </a:pPr>
            <a:endParaRPr lang="en-US" sz="2000" dirty="0" smtClean="0">
              <a:effectLst/>
              <a:latin typeface="+mj-lt"/>
            </a:endParaRPr>
          </a:p>
          <a:p>
            <a:pPr eaLnBrk="1" hangingPunct="1">
              <a:defRPr/>
            </a:pPr>
            <a:endParaRPr lang="en-US" sz="2000" dirty="0" smtClean="0">
              <a:effectLst/>
              <a:latin typeface="+mj-lt"/>
            </a:endParaRPr>
          </a:p>
        </p:txBody>
      </p:sp>
      <p:sp>
        <p:nvSpPr>
          <p:cNvPr id="8" name="Content Placeholder 9"/>
          <p:cNvSpPr>
            <a:spLocks noGrp="1"/>
          </p:cNvSpPr>
          <p:nvPr>
            <p:ph sz="quarter" idx="4294967295"/>
          </p:nvPr>
        </p:nvSpPr>
        <p:spPr>
          <a:xfrm>
            <a:off x="8147050" y="1902571"/>
            <a:ext cx="4041775" cy="1617663"/>
          </a:xfrm>
          <a:prstGeom prst="rect">
            <a:avLst/>
          </a:prstGeom>
        </p:spPr>
        <p:txBody>
          <a:bodyPr/>
          <a:lstStyle/>
          <a:p>
            <a:pPr eaLnBrk="1" hangingPunct="1">
              <a:defRPr/>
            </a:pPr>
            <a:r>
              <a:rPr lang="en-US" sz="2000" dirty="0" smtClean="0">
                <a:latin typeface="+mj-lt"/>
              </a:rPr>
              <a:t>Excel is unmanageable</a:t>
            </a:r>
          </a:p>
          <a:p>
            <a:pPr eaLnBrk="1" hangingPunct="1">
              <a:defRPr/>
            </a:pPr>
            <a:r>
              <a:rPr lang="en-US" sz="2000" dirty="0" smtClean="0">
                <a:latin typeface="+mj-lt"/>
              </a:rPr>
              <a:t>Not the right way</a:t>
            </a:r>
          </a:p>
          <a:p>
            <a:pPr eaLnBrk="1" hangingPunct="1">
              <a:defRPr/>
            </a:pPr>
            <a:r>
              <a:rPr lang="en-US" sz="2000" dirty="0" smtClean="0">
                <a:latin typeface="+mj-lt"/>
              </a:rPr>
              <a:t>Reign in “</a:t>
            </a:r>
            <a:r>
              <a:rPr lang="en-US" sz="2000" dirty="0" err="1" smtClean="0">
                <a:latin typeface="+mj-lt"/>
              </a:rPr>
              <a:t>Spreadmarts</a:t>
            </a:r>
            <a:r>
              <a:rPr lang="en-US" sz="2000" dirty="0" smtClean="0">
                <a:latin typeface="+mj-lt"/>
              </a:rPr>
              <a:t>”</a:t>
            </a:r>
          </a:p>
        </p:txBody>
      </p:sp>
      <p:sp>
        <p:nvSpPr>
          <p:cNvPr id="5" name="Text Placeholder 6"/>
          <p:cNvSpPr txBox="1">
            <a:spLocks/>
          </p:cNvSpPr>
          <p:nvPr/>
        </p:nvSpPr>
        <p:spPr>
          <a:xfrm>
            <a:off x="1371600" y="1262809"/>
            <a:ext cx="4040188" cy="387798"/>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800" dirty="0" smtClean="0">
                <a:latin typeface="+mj-lt"/>
              </a:rPr>
              <a:t>I.W.</a:t>
            </a:r>
            <a:endParaRPr lang="en-US" sz="2800" dirty="0">
              <a:latin typeface="+mj-lt"/>
            </a:endParaRPr>
          </a:p>
        </p:txBody>
      </p:sp>
      <p:sp>
        <p:nvSpPr>
          <p:cNvPr id="7" name="Text Placeholder 8"/>
          <p:cNvSpPr txBox="1">
            <a:spLocks/>
          </p:cNvSpPr>
          <p:nvPr/>
        </p:nvSpPr>
        <p:spPr>
          <a:xfrm>
            <a:off x="8037508" y="1262808"/>
            <a:ext cx="4041775" cy="639763"/>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800" dirty="0" smtClean="0">
                <a:latin typeface="+mj-lt"/>
              </a:rPr>
              <a:t>I.T.</a:t>
            </a:r>
            <a:endParaRPr lang="en-US" sz="2800" dirty="0">
              <a:latin typeface="+mj-lt"/>
            </a:endParaRPr>
          </a:p>
        </p:txBody>
      </p:sp>
      <p:sp>
        <p:nvSpPr>
          <p:cNvPr id="10" name="Footer Placeholder 4"/>
          <p:cNvSpPr txBox="1">
            <a:spLocks/>
          </p:cNvSpPr>
          <p:nvPr/>
        </p:nvSpPr>
        <p:spPr>
          <a:xfrm>
            <a:off x="1471613" y="6429376"/>
            <a:ext cx="6249987" cy="242887"/>
          </a:xfrm>
          <a:prstGeom prst="rect">
            <a:avLst/>
          </a:prstGeom>
          <a:noFill/>
        </p:spPr>
        <p:txBody>
          <a:bodyPr/>
          <a:lstStyle>
            <a:defPPr>
              <a:defRPr lang="en-US"/>
            </a:defPPr>
            <a:lvl1pPr marL="0" algn="l" defTabSz="914363" rtl="0" eaLnBrk="1" latinLnBrk="0" hangingPunct="1">
              <a:defRPr sz="1600" kern="1200">
                <a:solidFill>
                  <a:schemeClr val="tx1"/>
                </a:solidFill>
                <a:latin typeface="Arial" charset="0"/>
                <a:ea typeface="+mn-ea"/>
                <a:cs typeface="+mn-cs"/>
              </a:defRPr>
            </a:lvl1pPr>
            <a:lvl2pPr marL="742950" indent="-285750" algn="l" defTabSz="914363" rtl="0" eaLnBrk="1" latinLnBrk="0" hangingPunct="1">
              <a:defRPr sz="1600" kern="1200">
                <a:solidFill>
                  <a:schemeClr val="tx1"/>
                </a:solidFill>
                <a:latin typeface="Arial" charset="0"/>
                <a:ea typeface="+mn-ea"/>
                <a:cs typeface="+mn-cs"/>
              </a:defRPr>
            </a:lvl2pPr>
            <a:lvl3pPr marL="1143000" indent="-228600" algn="l" defTabSz="914363" rtl="0" eaLnBrk="1" latinLnBrk="0" hangingPunct="1">
              <a:defRPr sz="1600" kern="1200">
                <a:solidFill>
                  <a:schemeClr val="tx1"/>
                </a:solidFill>
                <a:latin typeface="Arial" charset="0"/>
                <a:ea typeface="+mn-ea"/>
                <a:cs typeface="+mn-cs"/>
              </a:defRPr>
            </a:lvl3pPr>
            <a:lvl4pPr marL="1600200" indent="-228600" algn="l" defTabSz="914363" rtl="0" eaLnBrk="1" latinLnBrk="0" hangingPunct="1">
              <a:defRPr sz="1600" kern="1200">
                <a:solidFill>
                  <a:schemeClr val="tx1"/>
                </a:solidFill>
                <a:latin typeface="Arial" charset="0"/>
                <a:ea typeface="+mn-ea"/>
                <a:cs typeface="+mn-cs"/>
              </a:defRPr>
            </a:lvl4pPr>
            <a:lvl5pPr marL="2057400" indent="-228600" algn="l" defTabSz="914363" rtl="0" eaLnBrk="1" latinLnBrk="0" hangingPunct="1">
              <a:defRPr sz="1600" kern="1200">
                <a:solidFill>
                  <a:schemeClr val="tx1"/>
                </a:solidFill>
                <a:latin typeface="Arial" charset="0"/>
                <a:ea typeface="+mn-ea"/>
                <a:cs typeface="+mn-cs"/>
              </a:defRPr>
            </a:lvl5pPr>
            <a:lvl6pPr marL="2514600" indent="-228600" algn="l" defTabSz="914363" rtl="0" eaLnBrk="0" fontAlgn="base" latinLnBrk="0" hangingPunct="0">
              <a:spcBef>
                <a:spcPct val="50000"/>
              </a:spcBef>
              <a:spcAft>
                <a:spcPct val="0"/>
              </a:spcAft>
              <a:defRPr sz="1600" kern="1200">
                <a:solidFill>
                  <a:schemeClr val="tx1"/>
                </a:solidFill>
                <a:latin typeface="Arial" charset="0"/>
                <a:ea typeface="+mn-ea"/>
                <a:cs typeface="+mn-cs"/>
              </a:defRPr>
            </a:lvl6pPr>
            <a:lvl7pPr marL="2971800" indent="-228600" algn="l" defTabSz="914363" rtl="0" eaLnBrk="0" fontAlgn="base" latinLnBrk="0" hangingPunct="0">
              <a:spcBef>
                <a:spcPct val="50000"/>
              </a:spcBef>
              <a:spcAft>
                <a:spcPct val="0"/>
              </a:spcAft>
              <a:defRPr sz="1600" kern="1200">
                <a:solidFill>
                  <a:schemeClr val="tx1"/>
                </a:solidFill>
                <a:latin typeface="Arial" charset="0"/>
                <a:ea typeface="+mn-ea"/>
                <a:cs typeface="+mn-cs"/>
              </a:defRPr>
            </a:lvl7pPr>
            <a:lvl8pPr marL="3429000" indent="-228600" algn="l" defTabSz="914363" rtl="0" eaLnBrk="0" fontAlgn="base" latinLnBrk="0" hangingPunct="0">
              <a:spcBef>
                <a:spcPct val="50000"/>
              </a:spcBef>
              <a:spcAft>
                <a:spcPct val="0"/>
              </a:spcAft>
              <a:defRPr sz="1600" kern="1200">
                <a:solidFill>
                  <a:schemeClr val="tx1"/>
                </a:solidFill>
                <a:latin typeface="Arial" charset="0"/>
                <a:ea typeface="+mn-ea"/>
                <a:cs typeface="+mn-cs"/>
              </a:defRPr>
            </a:lvl8pPr>
            <a:lvl9pPr marL="3886200" indent="-228600" algn="l" defTabSz="914363" rtl="0" eaLnBrk="0" fontAlgn="base" latinLnBrk="0" hangingPunct="0">
              <a:spcBef>
                <a:spcPct val="50000"/>
              </a:spcBef>
              <a:spcAft>
                <a:spcPct val="0"/>
              </a:spcAft>
              <a:defRPr sz="1600" kern="1200">
                <a:solidFill>
                  <a:schemeClr val="tx1"/>
                </a:solidFill>
                <a:latin typeface="Arial" charset="0"/>
                <a:ea typeface="+mn-ea"/>
                <a:cs typeface="+mn-cs"/>
              </a:defRPr>
            </a:lvl9pPr>
          </a:lstStyle>
          <a:p>
            <a:r>
              <a:rPr lang="en-US" sz="1400" smtClean="0"/>
              <a:t>Analysis Services Roadmap		Microsoft NDA-only</a:t>
            </a:r>
          </a:p>
        </p:txBody>
      </p:sp>
      <p:sp>
        <p:nvSpPr>
          <p:cNvPr id="11" name="TextBox 10"/>
          <p:cNvSpPr txBox="1">
            <a:spLocks noChangeArrowheads="1"/>
          </p:cNvSpPr>
          <p:nvPr/>
        </p:nvSpPr>
        <p:spPr bwMode="auto">
          <a:xfrm>
            <a:off x="1350963" y="3771059"/>
            <a:ext cx="80422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50000"/>
              </a:spcBef>
              <a:spcAft>
                <a:spcPct val="0"/>
              </a:spcAft>
              <a:defRPr sz="1600">
                <a:solidFill>
                  <a:schemeClr val="tx1"/>
                </a:solidFill>
                <a:latin typeface="Arial" charset="0"/>
              </a:defRPr>
            </a:lvl6pPr>
            <a:lvl7pPr marL="2971800" indent="-228600" eaLnBrk="0" fontAlgn="base" hangingPunct="0">
              <a:spcBef>
                <a:spcPct val="50000"/>
              </a:spcBef>
              <a:spcAft>
                <a:spcPct val="0"/>
              </a:spcAft>
              <a:defRPr sz="1600">
                <a:solidFill>
                  <a:schemeClr val="tx1"/>
                </a:solidFill>
                <a:latin typeface="Arial" charset="0"/>
              </a:defRPr>
            </a:lvl7pPr>
            <a:lvl8pPr marL="3429000" indent="-228600" eaLnBrk="0" fontAlgn="base" hangingPunct="0">
              <a:spcBef>
                <a:spcPct val="50000"/>
              </a:spcBef>
              <a:spcAft>
                <a:spcPct val="0"/>
              </a:spcAft>
              <a:defRPr sz="1600">
                <a:solidFill>
                  <a:schemeClr val="tx1"/>
                </a:solidFill>
                <a:latin typeface="Arial" charset="0"/>
              </a:defRPr>
            </a:lvl8pPr>
            <a:lvl9pPr marL="3886200" indent="-228600" eaLnBrk="0" fontAlgn="base" hangingPunct="0">
              <a:spcBef>
                <a:spcPct val="50000"/>
              </a:spcBef>
              <a:spcAft>
                <a:spcPct val="0"/>
              </a:spcAft>
              <a:defRPr sz="1600">
                <a:solidFill>
                  <a:schemeClr val="tx1"/>
                </a:solidFill>
                <a:latin typeface="Arial" charset="0"/>
              </a:defRPr>
            </a:lvl9pPr>
          </a:lstStyle>
          <a:p>
            <a:pPr algn="ctr"/>
            <a:r>
              <a:rPr lang="en-US" sz="3600" b="1" dirty="0">
                <a:effectLst/>
                <a:latin typeface="+mj-lt"/>
              </a:rPr>
              <a:t>PowerPivot </a:t>
            </a:r>
            <a:r>
              <a:rPr lang="en-US" sz="3600" b="1" dirty="0" smtClean="0">
                <a:effectLst/>
                <a:latin typeface="+mj-lt"/>
              </a:rPr>
              <a:t>Proposition               </a:t>
            </a:r>
            <a:r>
              <a:rPr lang="en-US" sz="2800" i="1" dirty="0" smtClean="0">
                <a:effectLst/>
                <a:latin typeface="+mj-lt"/>
              </a:rPr>
              <a:t>Include </a:t>
            </a:r>
            <a:r>
              <a:rPr lang="en-US" sz="2800" i="1" dirty="0">
                <a:effectLst/>
                <a:latin typeface="+mj-lt"/>
              </a:rPr>
              <a:t>Excel as Part of the Solution</a:t>
            </a:r>
          </a:p>
        </p:txBody>
      </p:sp>
      <p:sp>
        <p:nvSpPr>
          <p:cNvPr id="12" name="Content Placeholder 7"/>
          <p:cNvSpPr txBox="1">
            <a:spLocks/>
          </p:cNvSpPr>
          <p:nvPr/>
        </p:nvSpPr>
        <p:spPr bwMode="auto">
          <a:xfrm>
            <a:off x="2286000" y="4920409"/>
            <a:ext cx="8229600" cy="1673225"/>
          </a:xfrm>
          <a:prstGeom prst="rect">
            <a:avLst/>
          </a:prstGeom>
          <a:noFill/>
          <a:ln w="9525">
            <a:noFill/>
            <a:miter lim="800000"/>
            <a:headEnd/>
            <a:tailEnd/>
          </a:ln>
        </p:spPr>
        <p:txBody>
          <a:bodyPr lIns="0" tIns="0" rIns="0" bIns="0"/>
          <a:lstStyle/>
          <a:p>
            <a:pPr marL="228600" indent="-228600">
              <a:lnSpc>
                <a:spcPct val="85000"/>
              </a:lnSpc>
              <a:spcBef>
                <a:spcPct val="35000"/>
              </a:spcBef>
              <a:spcAft>
                <a:spcPct val="10000"/>
              </a:spcAft>
              <a:buClr>
                <a:schemeClr val="accent1"/>
              </a:buClr>
              <a:buSzPct val="90000"/>
              <a:buFont typeface="Wingdings" pitchFamily="2" charset="2"/>
              <a:buChar char="§"/>
              <a:defRPr/>
            </a:pPr>
            <a:r>
              <a:rPr lang="en-US" sz="2000" kern="0" dirty="0">
                <a:effectLst/>
                <a:latin typeface="+mj-lt"/>
              </a:rPr>
              <a:t>IWs do BI without knowing it, make Excel more useful</a:t>
            </a:r>
          </a:p>
          <a:p>
            <a:pPr marL="228600" indent="-228600">
              <a:lnSpc>
                <a:spcPct val="85000"/>
              </a:lnSpc>
              <a:spcBef>
                <a:spcPct val="35000"/>
              </a:spcBef>
              <a:spcAft>
                <a:spcPct val="10000"/>
              </a:spcAft>
              <a:buClr>
                <a:schemeClr val="accent1"/>
              </a:buClr>
              <a:buSzPct val="90000"/>
              <a:buFont typeface="Wingdings" pitchFamily="2" charset="2"/>
              <a:buChar char="§"/>
              <a:defRPr/>
            </a:pPr>
            <a:r>
              <a:rPr lang="en-US" sz="2000" kern="0" dirty="0">
                <a:latin typeface="+mj-lt"/>
              </a:rPr>
              <a:t>Incent sharing in a way that provides visibility to IT</a:t>
            </a:r>
          </a:p>
          <a:p>
            <a:pPr marL="228600" indent="-228600">
              <a:lnSpc>
                <a:spcPct val="85000"/>
              </a:lnSpc>
              <a:spcBef>
                <a:spcPct val="35000"/>
              </a:spcBef>
              <a:spcAft>
                <a:spcPct val="10000"/>
              </a:spcAft>
              <a:buClr>
                <a:schemeClr val="accent1"/>
              </a:buClr>
              <a:buSzPct val="90000"/>
              <a:buFont typeface="Wingdings" pitchFamily="2" charset="2"/>
              <a:buChar char="§"/>
              <a:defRPr/>
            </a:pPr>
            <a:r>
              <a:rPr lang="en-US" sz="2000" kern="0" dirty="0">
                <a:effectLst/>
                <a:latin typeface="+mj-lt"/>
              </a:rPr>
              <a:t>Allow IT to ad</a:t>
            </a:r>
            <a:r>
              <a:rPr lang="en-US" sz="2000" kern="0" dirty="0">
                <a:latin typeface="+mj-lt"/>
              </a:rPr>
              <a:t>d value without being a bottleneck</a:t>
            </a:r>
            <a:endParaRPr lang="en-US" sz="2000" kern="0" dirty="0">
              <a:effectLst/>
              <a:latin typeface="+mj-lt"/>
            </a:endParaRPr>
          </a:p>
        </p:txBody>
      </p:sp>
      <p:cxnSp>
        <p:nvCxnSpPr>
          <p:cNvPr id="13" name="Straight Connector 12"/>
          <p:cNvCxnSpPr/>
          <p:nvPr/>
        </p:nvCxnSpPr>
        <p:spPr>
          <a:xfrm>
            <a:off x="1412875" y="3750422"/>
            <a:ext cx="8208963" cy="1587"/>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43226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6807" y="1524005"/>
            <a:ext cx="5488024" cy="3164837"/>
          </a:xfrm>
          <a:prstGeom prst="roundRect">
            <a:avLst>
              <a:gd name="adj" fmla="val 4714"/>
            </a:avLst>
          </a:prstGeom>
          <a:noFill/>
          <a:ln w="9525">
            <a:noFill/>
            <a:miter lim="800000"/>
            <a:headEnd/>
            <a:tailEnd/>
          </a:ln>
        </p:spPr>
      </p:pic>
      <p:sp>
        <p:nvSpPr>
          <p:cNvPr id="3" name="Title 1"/>
          <p:cNvSpPr>
            <a:spLocks noGrp="1"/>
          </p:cNvSpPr>
          <p:nvPr>
            <p:ph type="title"/>
          </p:nvPr>
        </p:nvSpPr>
        <p:spPr/>
        <p:txBody>
          <a:bodyPr/>
          <a:lstStyle/>
          <a:p>
            <a:pPr lvl="0"/>
            <a:r>
              <a:rPr lang="en-US" smtClean="0"/>
              <a:t>Introducing PowerPivot Technology </a:t>
            </a:r>
            <a:endParaRPr lang="en-US" dirty="0"/>
          </a:p>
        </p:txBody>
      </p:sp>
      <p:sp>
        <p:nvSpPr>
          <p:cNvPr id="38" name="Rounded Rectangle 37"/>
          <p:cNvSpPr/>
          <p:nvPr/>
        </p:nvSpPr>
        <p:spPr>
          <a:xfrm>
            <a:off x="203147" y="5943600"/>
            <a:ext cx="11884104" cy="685800"/>
          </a:xfrm>
          <a:prstGeom prst="roundRect">
            <a:avLst>
              <a:gd name="adj" fmla="val 50000"/>
            </a:avLst>
          </a:prstGeom>
          <a:gradFill rotWithShape="1">
            <a:gsLst>
              <a:gs pos="0">
                <a:sysClr val="windowText" lastClr="000000">
                  <a:tint val="15000"/>
                  <a:alpha val="85000"/>
                  <a:satMod val="250000"/>
                </a:sysClr>
              </a:gs>
              <a:gs pos="49000">
                <a:sysClr val="windowText" lastClr="000000">
                  <a:tint val="50000"/>
                  <a:alpha val="85000"/>
                  <a:satMod val="200000"/>
                </a:sysClr>
              </a:gs>
              <a:gs pos="49100">
                <a:sysClr val="windowText" lastClr="000000">
                  <a:tint val="64000"/>
                  <a:alpha val="85000"/>
                  <a:satMod val="160000"/>
                </a:sysClr>
              </a:gs>
              <a:gs pos="92000">
                <a:sysClr val="windowText" lastClr="000000">
                  <a:tint val="50000"/>
                  <a:alpha val="85000"/>
                  <a:satMod val="200000"/>
                </a:sysClr>
              </a:gs>
              <a:gs pos="100000">
                <a:sysClr val="windowText" lastClr="000000">
                  <a:tint val="43000"/>
                  <a:alpha val="85000"/>
                  <a:satMod val="190000"/>
                </a:sysClr>
              </a:gs>
            </a:gsLst>
            <a:lin ang="5400000" scaled="1"/>
          </a:gradFill>
          <a:ln w="11430" cap="flat" cmpd="sng" algn="ctr">
            <a:solidFill>
              <a:srgbClr val="FFC000"/>
            </a:solidFill>
            <a:prstDash val="solid"/>
          </a:ln>
          <a:effectLst>
            <a:outerShdw blurRad="50800" dist="25000" dir="5400000" rotWithShape="0">
              <a:sysClr val="windowText" lastClr="000000">
                <a:shade val="30000"/>
                <a:alpha val="38000"/>
                <a:satMod val="150000"/>
              </a:sysClr>
            </a:outerShdw>
          </a:effectLst>
        </p:spPr>
        <p:txBody>
          <a:bodyPr lIns="91431" tIns="45717" rIns="91431" bIns="45717" rtlCol="0" anchor="ctr"/>
          <a:lstStyle/>
          <a:p>
            <a:pPr algn="ctr">
              <a:defRPr/>
            </a:pPr>
            <a:endParaRPr lang="en-US" sz="1600" dirty="0">
              <a:solidFill>
                <a:prstClr val="black"/>
              </a:solidFill>
              <a:latin typeface="Arial" pitchFamily="34" charset="0"/>
              <a:cs typeface="Arial" pitchFamily="34" charset="0"/>
            </a:endParaRPr>
          </a:p>
        </p:txBody>
      </p:sp>
      <p:sp>
        <p:nvSpPr>
          <p:cNvPr id="39" name="Rounded Rectangle 38"/>
          <p:cNvSpPr/>
          <p:nvPr/>
        </p:nvSpPr>
        <p:spPr>
          <a:xfrm>
            <a:off x="312178" y="5963199"/>
            <a:ext cx="11666048" cy="645459"/>
          </a:xfrm>
          <a:prstGeom prst="roundRect">
            <a:avLst>
              <a:gd name="adj" fmla="val 50000"/>
            </a:avLst>
          </a:prstGeom>
          <a:gradFill rotWithShape="1">
            <a:gsLst>
              <a:gs pos="0">
                <a:sysClr val="windowText" lastClr="000000">
                  <a:tint val="74000"/>
                  <a:alpha val="85000"/>
                  <a:satMod val="110000"/>
                </a:sysClr>
              </a:gs>
              <a:gs pos="49000">
                <a:sysClr val="windowText" lastClr="000000">
                  <a:tint val="96000"/>
                  <a:shade val="60000"/>
                  <a:alpha val="85000"/>
                  <a:hueMod val="100000"/>
                  <a:satMod val="120000"/>
                </a:sysClr>
              </a:gs>
              <a:gs pos="49100">
                <a:sysClr val="windowText" lastClr="000000">
                  <a:shade val="37000"/>
                  <a:alpha val="85000"/>
                  <a:satMod val="150000"/>
                </a:sysClr>
              </a:gs>
              <a:gs pos="92000">
                <a:sysClr val="windowText" lastClr="000000">
                  <a:tint val="98000"/>
                  <a:shade val="90000"/>
                  <a:alpha val="85000"/>
                  <a:hueMod val="105000"/>
                  <a:satMod val="140000"/>
                  <a:lumMod val="100000"/>
                </a:sysClr>
              </a:gs>
              <a:gs pos="100000">
                <a:sysClr val="windowText" lastClr="000000">
                  <a:tint val="90000"/>
                  <a:shade val="100000"/>
                  <a:alpha val="90000"/>
                  <a:hueMod val="105000"/>
                  <a:satMod val="110000"/>
                  <a:lumMod val="100000"/>
                </a:sysClr>
              </a:gs>
            </a:gsLst>
            <a:lin ang="5400000" scaled="1"/>
          </a:gradFill>
          <a:ln w="11430" cap="flat" cmpd="sng" algn="ctr">
            <a:solidFill>
              <a:sysClr val="windowText" lastClr="000000"/>
            </a:solidFill>
            <a:prstDash val="solid"/>
          </a:ln>
          <a:effectLst>
            <a:outerShdw blurRad="38998" dist="25400" dir="5400000" rotWithShape="0">
              <a:srgbClr val="000000">
                <a:alpha val="50000"/>
              </a:srgbClr>
            </a:outerShdw>
          </a:effectLst>
        </p:spPr>
        <p:txBody>
          <a:bodyPr lIns="91431" tIns="45717" rIns="91431" bIns="45717" rtlCol="0" anchor="ctr"/>
          <a:lstStyle/>
          <a:p>
            <a:pPr algn="ctr">
              <a:defRPr/>
            </a:pPr>
            <a:endParaRPr lang="en-US" sz="1600" dirty="0">
              <a:solidFill>
                <a:prstClr val="white"/>
              </a:solidFill>
              <a:latin typeface="Arial" pitchFamily="34" charset="0"/>
              <a:cs typeface="Arial" pitchFamily="34" charset="0"/>
            </a:endParaRPr>
          </a:p>
        </p:txBody>
      </p:sp>
      <p:sp>
        <p:nvSpPr>
          <p:cNvPr id="37" name="Rectangle 36"/>
          <p:cNvSpPr/>
          <p:nvPr/>
        </p:nvSpPr>
        <p:spPr>
          <a:xfrm>
            <a:off x="304722" y="5993383"/>
            <a:ext cx="11653356" cy="669735"/>
          </a:xfrm>
          <a:prstGeom prst="rect">
            <a:avLst/>
          </a:prstGeom>
        </p:spPr>
        <p:txBody>
          <a:bodyPr wrap="square" lIns="0" tIns="45717" rIns="0" bIns="45717">
            <a:spAutoFit/>
          </a:bodyPr>
          <a:lstStyle/>
          <a:p>
            <a:pPr defTabSz="914027">
              <a:lnSpc>
                <a:spcPct val="90000"/>
              </a:lnSpc>
              <a:spcAft>
                <a:spcPts val="400"/>
              </a:spcAft>
            </a:pPr>
            <a:r>
              <a:rPr lang="en-US" sz="2400" b="1" dirty="0">
                <a:solidFill>
                  <a:srgbClr val="FFC000"/>
                </a:solidFill>
                <a:effectLst>
                  <a:outerShdw blurRad="38100" dist="38100" dir="2700000" algn="tl">
                    <a:srgbClr val="000000">
                      <a:alpha val="43137"/>
                    </a:srgbClr>
                  </a:outerShdw>
                </a:effectLst>
                <a:latin typeface="Arial" pitchFamily="34" charset="0"/>
                <a:cs typeface="Arial" pitchFamily="34" charset="0"/>
              </a:rPr>
              <a:t>“</a:t>
            </a:r>
            <a:r>
              <a:rPr lang="en-US" sz="2400" b="1" dirty="0" err="1">
                <a:solidFill>
                  <a:srgbClr val="FFC000"/>
                </a:solidFill>
                <a:effectLst>
                  <a:outerShdw blurRad="38100" dist="38100" dir="2700000" algn="tl">
                    <a:srgbClr val="000000">
                      <a:alpha val="43137"/>
                    </a:srgbClr>
                  </a:outerShdw>
                </a:effectLst>
                <a:latin typeface="Arial" pitchFamily="34" charset="0"/>
                <a:cs typeface="Arial" pitchFamily="34" charset="0"/>
              </a:rPr>
              <a:t>PowerPivoting</a:t>
            </a:r>
            <a:r>
              <a:rPr lang="en-US" sz="2400" b="1" dirty="0">
                <a:solidFill>
                  <a:srgbClr val="FFC000"/>
                </a:solidFill>
                <a:effectLst>
                  <a:outerShdw blurRad="38100" dist="38100" dir="2700000" algn="tl">
                    <a:srgbClr val="000000">
                      <a:alpha val="43137"/>
                    </a:srgbClr>
                  </a:outerShdw>
                </a:effectLst>
                <a:latin typeface="Arial" pitchFamily="34" charset="0"/>
                <a:cs typeface="Arial" pitchFamily="34" charset="0"/>
              </a:rPr>
              <a:t>” </a:t>
            </a:r>
            <a:r>
              <a:rPr lang="en-US" sz="2400" b="1" spc="-70" dirty="0">
                <a:solidFill>
                  <a:srgbClr val="FFC000"/>
                </a:solidFill>
                <a:effectLst>
                  <a:outerShdw blurRad="38100" dist="38100" dir="2700000" algn="tl">
                    <a:srgbClr val="000000">
                      <a:alpha val="43137"/>
                    </a:srgbClr>
                  </a:outerShdw>
                </a:effectLst>
                <a:latin typeface="Arial" pitchFamily="34" charset="0"/>
                <a:cs typeface="Arial" pitchFamily="34" charset="0"/>
              </a:rPr>
              <a:t>Massive Data Volumes</a:t>
            </a:r>
          </a:p>
          <a:p>
            <a:pPr defTabSz="914027">
              <a:lnSpc>
                <a:spcPct val="90000"/>
              </a:lnSpc>
            </a:pPr>
            <a:r>
              <a:rPr lang="en-US" sz="1400" spc="-20" dirty="0">
                <a:solidFill>
                  <a:srgbClr val="FFFFFF"/>
                </a:solidFill>
                <a:effectLst>
                  <a:outerShdw blurRad="152400" dir="5400000" algn="ctr" rotWithShape="0">
                    <a:prstClr val="black">
                      <a:alpha val="80000"/>
                    </a:prstClr>
                  </a:outerShdw>
                </a:effectLst>
                <a:latin typeface="Arial" pitchFamily="34" charset="0"/>
                <a:cs typeface="Arial" pitchFamily="34" charset="0"/>
              </a:rPr>
              <a:t>With a few mouse clicks, a user can create and publish intuitive and interactive self-service analysis solutions.</a:t>
            </a:r>
          </a:p>
        </p:txBody>
      </p:sp>
      <p:pic>
        <p:nvPicPr>
          <p:cNvPr id="7373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9608" y="1524004"/>
            <a:ext cx="5501658" cy="3163087"/>
          </a:xfrm>
          <a:prstGeom prst="roundRect">
            <a:avLst>
              <a:gd name="adj" fmla="val 4602"/>
            </a:avLst>
          </a:prstGeom>
          <a:noFill/>
          <a:ln w="9525">
            <a:noFill/>
            <a:miter lim="800000"/>
            <a:headEnd/>
            <a:tailEnd/>
          </a:ln>
          <a:scene3d>
            <a:camera prst="orthographicFront"/>
            <a:lightRig rig="threePt" dir="t"/>
          </a:scene3d>
          <a:sp3d>
            <a:bevelT/>
          </a:sp3d>
        </p:spPr>
      </p:pic>
      <p:grpSp>
        <p:nvGrpSpPr>
          <p:cNvPr id="2" name="Group 29"/>
          <p:cNvGrpSpPr/>
          <p:nvPr/>
        </p:nvGrpSpPr>
        <p:grpSpPr>
          <a:xfrm>
            <a:off x="101576" y="4232424"/>
            <a:ext cx="3039671" cy="1558776"/>
            <a:chOff x="152399" y="4003824"/>
            <a:chExt cx="2280347" cy="1558776"/>
          </a:xfrm>
        </p:grpSpPr>
        <p:pic>
          <p:nvPicPr>
            <p:cNvPr id="24" name="Picture 12" descr="C:\Users\KayU.INTERNAL\Desktop\Notebook_Black_Med_A cop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399" y="4003824"/>
              <a:ext cx="2280347" cy="1558776"/>
            </a:xfrm>
            <a:prstGeom prst="rect">
              <a:avLst/>
            </a:prstGeom>
            <a:noFill/>
          </p:spPr>
        </p:pic>
        <p:pic>
          <p:nvPicPr>
            <p:cNvPr id="2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 y="4267200"/>
              <a:ext cx="609600" cy="609600"/>
            </a:xfrm>
            <a:prstGeom prst="rect">
              <a:avLst/>
            </a:prstGeom>
            <a:noFill/>
            <a:ln w="9525">
              <a:noFill/>
              <a:miter lim="800000"/>
              <a:headEnd/>
              <a:tailEnd/>
            </a:ln>
            <a:effectLst/>
          </p:spPr>
        </p:pic>
      </p:grpSp>
      <p:grpSp>
        <p:nvGrpSpPr>
          <p:cNvPr id="4" name="Group 45"/>
          <p:cNvGrpSpPr/>
          <p:nvPr/>
        </p:nvGrpSpPr>
        <p:grpSpPr>
          <a:xfrm>
            <a:off x="9344768" y="4343400"/>
            <a:ext cx="2742487" cy="1421580"/>
            <a:chOff x="7226271" y="4267200"/>
            <a:chExt cx="1612929" cy="1040580"/>
          </a:xfrm>
        </p:grpSpPr>
        <p:pic>
          <p:nvPicPr>
            <p:cNvPr id="36" name="Picture 12" descr="C:\Users\KayU.INTERNAL\Desktop\Notebook_Black_Med_A copy.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7226271" y="4267200"/>
              <a:ext cx="1612929" cy="1040580"/>
            </a:xfrm>
            <a:prstGeom prst="rect">
              <a:avLst/>
            </a:prstGeom>
            <a:noFill/>
          </p:spPr>
        </p:pic>
        <p:sp>
          <p:nvSpPr>
            <p:cNvPr id="44" name="Oval 43"/>
            <p:cNvSpPr/>
            <p:nvPr/>
          </p:nvSpPr>
          <p:spPr>
            <a:xfrm>
              <a:off x="8229600" y="4495800"/>
              <a:ext cx="304800" cy="30480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FFFF"/>
                </a:solidFill>
              </a:endParaRPr>
            </a:p>
          </p:txBody>
        </p:sp>
        <p:pic>
          <p:nvPicPr>
            <p:cNvPr id="45" name="Picture 3" descr="C:\User Data\SQLBIPPTs\Gemini\Logos\IE_icon_rgb_2in.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01000" y="4343400"/>
              <a:ext cx="609600" cy="609600"/>
            </a:xfrm>
            <a:prstGeom prst="rect">
              <a:avLst/>
            </a:prstGeom>
            <a:noFill/>
          </p:spPr>
        </p:pic>
      </p:grpSp>
      <p:sp>
        <p:nvSpPr>
          <p:cNvPr id="8" name="TextBox 7"/>
          <p:cNvSpPr txBox="1"/>
          <p:nvPr/>
        </p:nvSpPr>
        <p:spPr>
          <a:xfrm>
            <a:off x="304724" y="1158789"/>
            <a:ext cx="5586545" cy="314253"/>
          </a:xfrm>
          <a:prstGeom prst="rect">
            <a:avLst/>
          </a:prstGeom>
          <a:noFill/>
        </p:spPr>
        <p:txBody>
          <a:bodyPr wrap="square" lIns="91431" tIns="45717" rIns="91431" bIns="45717" rtlCol="0">
            <a:spAutoFit/>
          </a:bodyPr>
          <a:lstStyle/>
          <a:p>
            <a:pPr indent="-396843">
              <a:lnSpc>
                <a:spcPts val="1700"/>
              </a:lnSpc>
              <a:spcBef>
                <a:spcPct val="20000"/>
              </a:spcBef>
              <a:buClr>
                <a:srgbClr val="777777"/>
              </a:buClr>
            </a:pPr>
            <a:r>
              <a:rPr lang="en-US" sz="2000" dirty="0">
                <a:solidFill>
                  <a:srgbClr val="FFFFFF"/>
                </a:solidFill>
                <a:latin typeface="Arial" pitchFamily="34" charset="0"/>
                <a:cs typeface="Arial" pitchFamily="34" charset="0"/>
              </a:rPr>
              <a:t>PowerPivot for Excel</a:t>
            </a: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 </a:t>
            </a:r>
          </a:p>
        </p:txBody>
      </p:sp>
      <p:sp>
        <p:nvSpPr>
          <p:cNvPr id="25" name="TextBox 24"/>
          <p:cNvSpPr txBox="1"/>
          <p:nvPr/>
        </p:nvSpPr>
        <p:spPr>
          <a:xfrm>
            <a:off x="6195988" y="1158789"/>
            <a:ext cx="5586545" cy="314253"/>
          </a:xfrm>
          <a:prstGeom prst="rect">
            <a:avLst/>
          </a:prstGeom>
          <a:noFill/>
        </p:spPr>
        <p:txBody>
          <a:bodyPr wrap="square" lIns="91431" tIns="45717" rIns="91431" bIns="45717" rtlCol="0">
            <a:spAutoFit/>
          </a:bodyPr>
          <a:lstStyle/>
          <a:p>
            <a:pPr indent="-396843">
              <a:lnSpc>
                <a:spcPts val="1700"/>
              </a:lnSpc>
              <a:spcBef>
                <a:spcPct val="20000"/>
              </a:spcBef>
              <a:buClr>
                <a:srgbClr val="777777"/>
              </a:buClr>
            </a:pP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PowerPivot for SharePoint</a:t>
            </a:r>
          </a:p>
        </p:txBody>
      </p:sp>
      <p:pic>
        <p:nvPicPr>
          <p:cNvPr id="27" name="Picture 3" descr="C:\Users\KayU.INTERNAL\Desktop\Logos\SQL08r2_h_rgb_r.png"/>
          <p:cNvPicPr>
            <a:picLocks noChangeAspect="1" noChangeArrowheads="1"/>
          </p:cNvPicPr>
          <p:nvPr/>
        </p:nvPicPr>
        <p:blipFill>
          <a:blip r:embed="rId9" cstate="print"/>
          <a:srcRect/>
          <a:stretch>
            <a:fillRect/>
          </a:stretch>
        </p:blipFill>
        <p:spPr bwMode="auto">
          <a:xfrm>
            <a:off x="6703854" y="5334634"/>
            <a:ext cx="2844060" cy="395514"/>
          </a:xfrm>
          <a:prstGeom prst="rect">
            <a:avLst/>
          </a:prstGeom>
          <a:noFill/>
        </p:spPr>
      </p:pic>
      <p:pic>
        <p:nvPicPr>
          <p:cNvPr id="31" name="Picture 3" descr="C:\Users\pavc\Desktop\ShrPt10_h_rgb_r.png"/>
          <p:cNvPicPr>
            <a:picLocks noChangeAspect="1" noChangeArrowheads="1"/>
          </p:cNvPicPr>
          <p:nvPr/>
        </p:nvPicPr>
        <p:blipFill>
          <a:blip r:embed="rId10" cstate="print"/>
          <a:srcRect/>
          <a:stretch>
            <a:fillRect/>
          </a:stretch>
        </p:blipFill>
        <p:spPr bwMode="auto">
          <a:xfrm>
            <a:off x="6703860" y="4876800"/>
            <a:ext cx="2640911" cy="396148"/>
          </a:xfrm>
          <a:prstGeom prst="rect">
            <a:avLst/>
          </a:prstGeom>
          <a:noFill/>
        </p:spPr>
      </p:pic>
      <p:pic>
        <p:nvPicPr>
          <p:cNvPr id="2050" name="Picture 2" descr="\\eventsql\dvd\Online_ART\DVD_ART36\Logos\Microsoft Office 2010 - temporary logos\Excel 2010\excel 2010 rev.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0353" y="5029200"/>
            <a:ext cx="2234618" cy="58883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68478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demo</a:t>
            </a:r>
          </a:p>
        </p:txBody>
      </p:sp>
      <p:sp>
        <p:nvSpPr>
          <p:cNvPr id="2" name="Title 1"/>
          <p:cNvSpPr>
            <a:spLocks noGrp="1"/>
          </p:cNvSpPr>
          <p:nvPr>
            <p:ph type="ctrTitle"/>
          </p:nvPr>
        </p:nvSpPr>
        <p:spPr/>
        <p:txBody>
          <a:bodyPr/>
          <a:lstStyle/>
          <a:p>
            <a:r>
              <a:rPr lang="en-US" dirty="0" smtClean="0"/>
              <a:t> </a:t>
            </a:r>
            <a:r>
              <a:rPr lang="en-US" dirty="0" err="1" smtClean="0"/>
              <a:t>PowerPivot</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878879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43750" y="242047"/>
            <a:ext cx="8301325" cy="817197"/>
          </a:xfrm>
        </p:spPr>
        <p:txBody>
          <a:bodyPr>
            <a:normAutofit fontScale="90000"/>
          </a:bodyPr>
          <a:lstStyle/>
          <a:p>
            <a:pPr lvl="0" algn="ctr"/>
            <a:r>
              <a:rPr lang="en-US" spc="0" dirty="0">
                <a:latin typeface="+mn-lt"/>
                <a:cs typeface="Calibri" pitchFamily="34" charset="0"/>
              </a:rPr>
              <a:t>Out of the box BI Dashboards</a:t>
            </a:r>
            <a:r>
              <a:rPr lang="en-US" sz="2000" spc="0" dirty="0">
                <a:latin typeface="+mn-lt"/>
                <a:cs typeface="Calibri" pitchFamily="34" charset="0"/>
              </a:rPr>
              <a:t/>
            </a:r>
            <a:br>
              <a:rPr lang="en-US" sz="2000" spc="0" dirty="0">
                <a:latin typeface="+mn-lt"/>
                <a:cs typeface="Calibri" pitchFamily="34" charset="0"/>
              </a:rPr>
            </a:br>
            <a:r>
              <a:rPr lang="en-US" sz="2000" spc="0" dirty="0">
                <a:latin typeface="+mn-lt"/>
                <a:cs typeface="Calibri" pitchFamily="34" charset="0"/>
              </a:rPr>
              <a:t>Proactively monitor user-generated BI applications with PowerPivot dashboard</a:t>
            </a:r>
          </a:p>
        </p:txBody>
      </p:sp>
      <p:pic>
        <p:nvPicPr>
          <p:cNvPr id="5122" name="Picture 2" descr="image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662" y="3765500"/>
            <a:ext cx="4495292" cy="27830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30" name="Content Placeholder 13"/>
          <p:cNvSpPr txBox="1">
            <a:spLocks/>
          </p:cNvSpPr>
          <p:nvPr/>
        </p:nvSpPr>
        <p:spPr>
          <a:xfrm>
            <a:off x="5152549" y="2095118"/>
            <a:ext cx="7008574" cy="953338"/>
          </a:xfrm>
          <a:prstGeom prst="rect">
            <a:avLst/>
          </a:prstGeom>
        </p:spPr>
        <p:txBody>
          <a:bodyPr vert="horz" wrap="square" lIns="0" tIns="0" rIns="0" bIns="0" rtlCol="0">
            <a:spAutoFit/>
          </a:bodyPr>
          <a:lstStyle/>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CPU and Memory Utilization</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System Capacity and Performance</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Workbook and User Activity over Time</a:t>
            </a:r>
          </a:p>
        </p:txBody>
      </p:sp>
      <p:grpSp>
        <p:nvGrpSpPr>
          <p:cNvPr id="7" name="Group 6"/>
          <p:cNvGrpSpPr/>
          <p:nvPr/>
        </p:nvGrpSpPr>
        <p:grpSpPr>
          <a:xfrm>
            <a:off x="5152549" y="4842164"/>
            <a:ext cx="6515576" cy="457200"/>
            <a:chOff x="5152549" y="4842164"/>
            <a:chExt cx="6907002" cy="457200"/>
          </a:xfrm>
        </p:grpSpPr>
        <p:sp>
          <p:nvSpPr>
            <p:cNvPr id="18" name="Rounded Rectangle 101"/>
            <p:cNvSpPr/>
            <p:nvPr/>
          </p:nvSpPr>
          <p:spPr>
            <a:xfrm>
              <a:off x="5152549" y="4842164"/>
              <a:ext cx="6907002" cy="457200"/>
            </a:xfrm>
            <a:prstGeom prst="roundRect">
              <a:avLst>
                <a:gd name="adj" fmla="val 50000"/>
              </a:avLst>
            </a:prstGeom>
            <a:gradFill rotWithShape="1">
              <a:gsLst>
                <a:gs pos="0">
                  <a:sysClr val="windowText" lastClr="000000">
                    <a:tint val="15000"/>
                    <a:alpha val="85000"/>
                    <a:satMod val="250000"/>
                  </a:sysClr>
                </a:gs>
                <a:gs pos="49000">
                  <a:sysClr val="windowText" lastClr="000000">
                    <a:tint val="50000"/>
                    <a:alpha val="85000"/>
                    <a:satMod val="200000"/>
                  </a:sysClr>
                </a:gs>
                <a:gs pos="49100">
                  <a:sysClr val="windowText" lastClr="000000">
                    <a:tint val="64000"/>
                    <a:alpha val="85000"/>
                    <a:satMod val="160000"/>
                  </a:sysClr>
                </a:gs>
                <a:gs pos="92000">
                  <a:sysClr val="windowText" lastClr="000000">
                    <a:tint val="50000"/>
                    <a:alpha val="85000"/>
                    <a:satMod val="200000"/>
                  </a:sysClr>
                </a:gs>
                <a:gs pos="100000">
                  <a:sysClr val="windowText" lastClr="000000">
                    <a:tint val="43000"/>
                    <a:alpha val="85000"/>
                    <a:satMod val="190000"/>
                  </a:sysClr>
                </a:gs>
              </a:gsLst>
              <a:lin ang="5400000" scaled="1"/>
            </a:gradFill>
            <a:ln w="11430" cap="flat" cmpd="sng" algn="ctr">
              <a:solidFill>
                <a:srgbClr val="FFC000"/>
              </a:solidFill>
              <a:prstDash val="solid"/>
            </a:ln>
            <a:effectLst>
              <a:outerShdw blurRad="50800" dist="25000" dir="5400000" rotWithShape="0">
                <a:sysClr val="windowText" lastClr="000000">
                  <a:shade val="30000"/>
                  <a:alpha val="38000"/>
                  <a:satMod val="150000"/>
                </a:sysClr>
              </a:outerShdw>
            </a:effectLst>
          </p:spPr>
          <p:txBody>
            <a:bodyPr lIns="91431" tIns="45717" rIns="91431" bIns="45717" rtlCol="0" anchor="ctr"/>
            <a:lstStyle/>
            <a:p>
              <a:pPr algn="ctr">
                <a:defRPr/>
              </a:pPr>
              <a:endParaRPr lang="en-US" dirty="0">
                <a:solidFill>
                  <a:prstClr val="black"/>
                </a:solidFill>
                <a:latin typeface="Arial" pitchFamily="34" charset="0"/>
                <a:cs typeface="Arial" pitchFamily="34" charset="0"/>
              </a:endParaRPr>
            </a:p>
          </p:txBody>
        </p:sp>
        <p:grpSp>
          <p:nvGrpSpPr>
            <p:cNvPr id="2" name="Gruppieren 18"/>
            <p:cNvGrpSpPr/>
            <p:nvPr/>
          </p:nvGrpSpPr>
          <p:grpSpPr>
            <a:xfrm>
              <a:off x="5321795" y="4870718"/>
              <a:ext cx="6568513" cy="400110"/>
              <a:chOff x="3606733" y="5191319"/>
              <a:chExt cx="4927668" cy="400110"/>
            </a:xfrm>
          </p:grpSpPr>
          <p:sp>
            <p:nvSpPr>
              <p:cNvPr id="20" name="Rounded Rectangle 102"/>
              <p:cNvSpPr/>
              <p:nvPr/>
            </p:nvSpPr>
            <p:spPr>
              <a:xfrm>
                <a:off x="3606733" y="5195047"/>
                <a:ext cx="4927668" cy="392654"/>
              </a:xfrm>
              <a:prstGeom prst="roundRect">
                <a:avLst>
                  <a:gd name="adj" fmla="val 50000"/>
                </a:avLst>
              </a:prstGeom>
              <a:gradFill rotWithShape="1">
                <a:gsLst>
                  <a:gs pos="0">
                    <a:sysClr val="windowText" lastClr="000000">
                      <a:tint val="74000"/>
                      <a:alpha val="85000"/>
                      <a:satMod val="110000"/>
                    </a:sysClr>
                  </a:gs>
                  <a:gs pos="49000">
                    <a:sysClr val="windowText" lastClr="000000">
                      <a:tint val="96000"/>
                      <a:shade val="60000"/>
                      <a:alpha val="85000"/>
                      <a:hueMod val="100000"/>
                      <a:satMod val="120000"/>
                    </a:sysClr>
                  </a:gs>
                  <a:gs pos="49100">
                    <a:sysClr val="windowText" lastClr="000000">
                      <a:shade val="37000"/>
                      <a:alpha val="85000"/>
                      <a:satMod val="150000"/>
                    </a:sysClr>
                  </a:gs>
                  <a:gs pos="92000">
                    <a:sysClr val="windowText" lastClr="000000">
                      <a:tint val="98000"/>
                      <a:shade val="90000"/>
                      <a:alpha val="85000"/>
                      <a:hueMod val="105000"/>
                      <a:satMod val="140000"/>
                      <a:lumMod val="100000"/>
                    </a:sysClr>
                  </a:gs>
                  <a:gs pos="100000">
                    <a:sysClr val="windowText" lastClr="000000">
                      <a:tint val="90000"/>
                      <a:shade val="100000"/>
                      <a:alpha val="90000"/>
                      <a:hueMod val="105000"/>
                      <a:satMod val="110000"/>
                      <a:lumMod val="100000"/>
                    </a:sysClr>
                  </a:gs>
                </a:gsLst>
                <a:lin ang="5400000" scaled="1"/>
              </a:gradFill>
              <a:ln w="11430" cap="flat" cmpd="sng" algn="ctr">
                <a:solidFill>
                  <a:sysClr val="windowText" lastClr="000000"/>
                </a:solidFill>
                <a:prstDash val="solid"/>
              </a:ln>
              <a:effectLst>
                <a:outerShdw blurRad="38998" dist="25400" dir="5400000" rotWithShape="0">
                  <a:srgbClr val="000000">
                    <a:alpha val="50000"/>
                  </a:srgbClr>
                </a:outerShdw>
              </a:effectLst>
            </p:spPr>
            <p:txBody>
              <a:bodyPr rtlCol="0" anchor="ctr"/>
              <a:lstStyle/>
              <a:p>
                <a:pPr algn="ctr">
                  <a:defRPr/>
                </a:pPr>
                <a:endParaRPr lang="en-US" dirty="0">
                  <a:solidFill>
                    <a:prstClr val="white"/>
                  </a:solidFill>
                  <a:latin typeface="Arial" pitchFamily="34" charset="0"/>
                  <a:cs typeface="Arial" pitchFamily="34" charset="0"/>
                </a:endParaRPr>
              </a:p>
            </p:txBody>
          </p:sp>
          <p:sp>
            <p:nvSpPr>
              <p:cNvPr id="32" name="Rechteck 31"/>
              <p:cNvSpPr/>
              <p:nvPr/>
            </p:nvSpPr>
            <p:spPr>
              <a:xfrm>
                <a:off x="4516037" y="5191319"/>
                <a:ext cx="3109065" cy="400110"/>
              </a:xfrm>
              <a:prstGeom prst="rect">
                <a:avLst/>
              </a:prstGeom>
            </p:spPr>
            <p:txBody>
              <a:bodyPr wrap="none">
                <a:spAutoFit/>
              </a:bodyPr>
              <a:lstStyle/>
              <a:p>
                <a:pPr algn="ctr" fontAlgn="base">
                  <a:spcBef>
                    <a:spcPct val="0"/>
                  </a:spcBef>
                  <a:spcAft>
                    <a:spcPct val="0"/>
                  </a:spcAft>
                </a:pPr>
                <a:r>
                  <a:rPr lang="en-US" sz="2000" dirty="0">
                    <a:solidFill>
                      <a:srgbClr val="FFFFFF"/>
                    </a:solidFill>
                    <a:latin typeface="Arial" pitchFamily="34" charset="0"/>
                    <a:cs typeface="Arial" pitchFamily="34" charset="0"/>
                  </a:rPr>
                  <a:t>Monitor Activities and Performance</a:t>
                </a:r>
                <a:endParaRPr lang="de-DE" sz="2000" dirty="0">
                  <a:latin typeface="Arial" charset="0"/>
                  <a:cs typeface="Arial" charset="0"/>
                </a:endParaRPr>
              </a:p>
            </p:txBody>
          </p:sp>
        </p:grpSp>
      </p:grpSp>
      <p:sp>
        <p:nvSpPr>
          <p:cNvPr id="33" name="Rechteck 32"/>
          <p:cNvSpPr/>
          <p:nvPr/>
        </p:nvSpPr>
        <p:spPr>
          <a:xfrm>
            <a:off x="5050975" y="5361430"/>
            <a:ext cx="6703854" cy="1294194"/>
          </a:xfrm>
          <a:prstGeom prst="rect">
            <a:avLst/>
          </a:prstGeom>
        </p:spPr>
        <p:txBody>
          <a:bodyPr wrap="square" lIns="91431" tIns="45717" rIns="91431" bIns="45717">
            <a:spAutoFit/>
          </a:bodyPr>
          <a:lstStyle/>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Document Information and </a:t>
            </a:r>
            <a:br>
              <a:rPr lang="en-US" sz="1900" dirty="0">
                <a:solidFill>
                  <a:srgbClr val="FFFFFF"/>
                </a:solidFill>
                <a:latin typeface="Arial" pitchFamily="34" charset="0"/>
                <a:cs typeface="Arial" pitchFamily="34" charset="0"/>
              </a:rPr>
            </a:br>
            <a:r>
              <a:rPr lang="en-US" sz="1900" dirty="0">
                <a:solidFill>
                  <a:srgbClr val="FFFFFF"/>
                </a:solidFill>
                <a:latin typeface="Arial" pitchFamily="34" charset="0"/>
                <a:cs typeface="Arial" pitchFamily="34" charset="0"/>
              </a:rPr>
              <a:t>Data Sources</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Activity and Top Users</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Query Performance per Workbook</a:t>
            </a:r>
            <a:endParaRPr lang="de-DE" sz="1900" dirty="0">
              <a:latin typeface="Arial" charset="0"/>
              <a:cs typeface="Arial" charset="0"/>
            </a:endParaRPr>
          </a:p>
        </p:txBody>
      </p:sp>
      <p:sp>
        <p:nvSpPr>
          <p:cNvPr id="34" name="Rechteck 33"/>
          <p:cNvSpPr/>
          <p:nvPr/>
        </p:nvSpPr>
        <p:spPr>
          <a:xfrm>
            <a:off x="5050978" y="3746870"/>
            <a:ext cx="6907001" cy="1045665"/>
          </a:xfrm>
          <a:prstGeom prst="rect">
            <a:avLst/>
          </a:prstGeom>
        </p:spPr>
        <p:txBody>
          <a:bodyPr wrap="square" lIns="91431" tIns="45717" rIns="91431" bIns="45717">
            <a:spAutoFit/>
          </a:bodyPr>
          <a:lstStyle/>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Query Response Times</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Current Server State</a:t>
            </a:r>
            <a:r>
              <a:rPr lang="en-US" sz="2000" dirty="0">
                <a:solidFill>
                  <a:srgbClr val="FFFFFF"/>
                </a:solidFill>
                <a:latin typeface="Arial" pitchFamily="34" charset="0"/>
                <a:cs typeface="Arial" pitchFamily="34" charset="0"/>
              </a:rPr>
              <a:t/>
            </a:r>
            <a:br>
              <a:rPr lang="en-US" sz="2000" dirty="0">
                <a:solidFill>
                  <a:srgbClr val="FFFFFF"/>
                </a:solidFill>
                <a:latin typeface="Arial" pitchFamily="34" charset="0"/>
                <a:cs typeface="Arial" pitchFamily="34" charset="0"/>
              </a:rPr>
            </a:br>
            <a:endParaRPr lang="en-US" sz="500" dirty="0">
              <a:solidFill>
                <a:srgbClr val="FFFFFF"/>
              </a:solidFill>
              <a:latin typeface="Arial" pitchFamily="34" charset="0"/>
              <a:cs typeface="Arial" pitchFamily="34" charset="0"/>
            </a:endParaRPr>
          </a:p>
          <a:p>
            <a:pPr marL="853990" lvl="1" indent="-396827" defTabSz="914255">
              <a:lnSpc>
                <a:spcPct val="85000"/>
              </a:lnSpc>
              <a:spcBef>
                <a:spcPts val="300"/>
              </a:spcBef>
              <a:buClr>
                <a:srgbClr val="C00000"/>
              </a:buClr>
              <a:buBlip>
                <a:blip r:embed="rId4"/>
              </a:buBlip>
              <a:defRPr/>
            </a:pPr>
            <a:r>
              <a:rPr lang="en-US" sz="1900" dirty="0">
                <a:solidFill>
                  <a:srgbClr val="FFFFFF"/>
                </a:solidFill>
                <a:latin typeface="Arial" pitchFamily="34" charset="0"/>
                <a:cs typeface="Arial" pitchFamily="34" charset="0"/>
              </a:rPr>
              <a:t>Largest and Most Popular Solutions</a:t>
            </a:r>
            <a:endParaRPr lang="de-DE" sz="1900" dirty="0">
              <a:latin typeface="Arial" charset="0"/>
              <a:cs typeface="Arial" charset="0"/>
            </a:endParaRPr>
          </a:p>
        </p:txBody>
      </p:sp>
      <p:grpSp>
        <p:nvGrpSpPr>
          <p:cNvPr id="8" name="Group 7"/>
          <p:cNvGrpSpPr/>
          <p:nvPr/>
        </p:nvGrpSpPr>
        <p:grpSpPr>
          <a:xfrm>
            <a:off x="5152549" y="3212964"/>
            <a:ext cx="6515576" cy="457200"/>
            <a:chOff x="5152549" y="3212964"/>
            <a:chExt cx="6907002" cy="457200"/>
          </a:xfrm>
        </p:grpSpPr>
        <p:sp>
          <p:nvSpPr>
            <p:cNvPr id="35" name="Rounded Rectangle 101"/>
            <p:cNvSpPr/>
            <p:nvPr/>
          </p:nvSpPr>
          <p:spPr>
            <a:xfrm>
              <a:off x="5152549" y="3212964"/>
              <a:ext cx="6907002" cy="457200"/>
            </a:xfrm>
            <a:prstGeom prst="roundRect">
              <a:avLst>
                <a:gd name="adj" fmla="val 50000"/>
              </a:avLst>
            </a:prstGeom>
            <a:gradFill rotWithShape="1">
              <a:gsLst>
                <a:gs pos="0">
                  <a:sysClr val="windowText" lastClr="000000">
                    <a:tint val="15000"/>
                    <a:alpha val="85000"/>
                    <a:satMod val="250000"/>
                  </a:sysClr>
                </a:gs>
                <a:gs pos="49000">
                  <a:sysClr val="windowText" lastClr="000000">
                    <a:tint val="50000"/>
                    <a:alpha val="85000"/>
                    <a:satMod val="200000"/>
                  </a:sysClr>
                </a:gs>
                <a:gs pos="49100">
                  <a:sysClr val="windowText" lastClr="000000">
                    <a:tint val="64000"/>
                    <a:alpha val="85000"/>
                    <a:satMod val="160000"/>
                  </a:sysClr>
                </a:gs>
                <a:gs pos="92000">
                  <a:sysClr val="windowText" lastClr="000000">
                    <a:tint val="50000"/>
                    <a:alpha val="85000"/>
                    <a:satMod val="200000"/>
                  </a:sysClr>
                </a:gs>
                <a:gs pos="100000">
                  <a:sysClr val="windowText" lastClr="000000">
                    <a:tint val="43000"/>
                    <a:alpha val="85000"/>
                    <a:satMod val="190000"/>
                  </a:sysClr>
                </a:gs>
              </a:gsLst>
              <a:lin ang="5400000" scaled="1"/>
            </a:gradFill>
            <a:ln w="11430" cap="flat" cmpd="sng" algn="ctr">
              <a:solidFill>
                <a:srgbClr val="FFC000"/>
              </a:solidFill>
              <a:prstDash val="solid"/>
            </a:ln>
            <a:effectLst>
              <a:outerShdw blurRad="50800" dist="25000" dir="5400000" rotWithShape="0">
                <a:sysClr val="windowText" lastClr="000000">
                  <a:shade val="30000"/>
                  <a:alpha val="38000"/>
                  <a:satMod val="150000"/>
                </a:sysClr>
              </a:outerShdw>
            </a:effectLst>
          </p:spPr>
          <p:txBody>
            <a:bodyPr lIns="91431" tIns="45717" rIns="91431" bIns="45717" rtlCol="0" anchor="ctr"/>
            <a:lstStyle/>
            <a:p>
              <a:pPr algn="ctr">
                <a:defRPr/>
              </a:pPr>
              <a:endParaRPr lang="en-US" dirty="0">
                <a:solidFill>
                  <a:prstClr val="black"/>
                </a:solidFill>
                <a:latin typeface="Arial" pitchFamily="34" charset="0"/>
                <a:cs typeface="Arial" pitchFamily="34" charset="0"/>
              </a:endParaRPr>
            </a:p>
          </p:txBody>
        </p:sp>
        <p:grpSp>
          <p:nvGrpSpPr>
            <p:cNvPr id="4" name="Gruppieren 35"/>
            <p:cNvGrpSpPr/>
            <p:nvPr/>
          </p:nvGrpSpPr>
          <p:grpSpPr>
            <a:xfrm>
              <a:off x="5321795" y="3241518"/>
              <a:ext cx="6568513" cy="400110"/>
              <a:chOff x="3606733" y="5191319"/>
              <a:chExt cx="4927668" cy="400110"/>
            </a:xfrm>
          </p:grpSpPr>
          <p:sp>
            <p:nvSpPr>
              <p:cNvPr id="37" name="Rounded Rectangle 102"/>
              <p:cNvSpPr/>
              <p:nvPr/>
            </p:nvSpPr>
            <p:spPr>
              <a:xfrm>
                <a:off x="3606733" y="5195047"/>
                <a:ext cx="4927668" cy="392654"/>
              </a:xfrm>
              <a:prstGeom prst="roundRect">
                <a:avLst>
                  <a:gd name="adj" fmla="val 50000"/>
                </a:avLst>
              </a:prstGeom>
              <a:gradFill rotWithShape="1">
                <a:gsLst>
                  <a:gs pos="0">
                    <a:sysClr val="windowText" lastClr="000000">
                      <a:tint val="74000"/>
                      <a:alpha val="85000"/>
                      <a:satMod val="110000"/>
                    </a:sysClr>
                  </a:gs>
                  <a:gs pos="49000">
                    <a:sysClr val="windowText" lastClr="000000">
                      <a:tint val="96000"/>
                      <a:shade val="60000"/>
                      <a:alpha val="85000"/>
                      <a:hueMod val="100000"/>
                      <a:satMod val="120000"/>
                    </a:sysClr>
                  </a:gs>
                  <a:gs pos="49100">
                    <a:sysClr val="windowText" lastClr="000000">
                      <a:shade val="37000"/>
                      <a:alpha val="85000"/>
                      <a:satMod val="150000"/>
                    </a:sysClr>
                  </a:gs>
                  <a:gs pos="92000">
                    <a:sysClr val="windowText" lastClr="000000">
                      <a:tint val="98000"/>
                      <a:shade val="90000"/>
                      <a:alpha val="85000"/>
                      <a:hueMod val="105000"/>
                      <a:satMod val="140000"/>
                      <a:lumMod val="100000"/>
                    </a:sysClr>
                  </a:gs>
                  <a:gs pos="100000">
                    <a:sysClr val="windowText" lastClr="000000">
                      <a:tint val="90000"/>
                      <a:shade val="100000"/>
                      <a:alpha val="90000"/>
                      <a:hueMod val="105000"/>
                      <a:satMod val="110000"/>
                      <a:lumMod val="100000"/>
                    </a:sysClr>
                  </a:gs>
                </a:gsLst>
                <a:lin ang="5400000" scaled="1"/>
              </a:gradFill>
              <a:ln w="11430" cap="flat" cmpd="sng" algn="ctr">
                <a:solidFill>
                  <a:sysClr val="windowText" lastClr="000000"/>
                </a:solidFill>
                <a:prstDash val="solid"/>
              </a:ln>
              <a:effectLst>
                <a:outerShdw blurRad="38998" dist="25400" dir="5400000" rotWithShape="0">
                  <a:srgbClr val="000000">
                    <a:alpha val="50000"/>
                  </a:srgbClr>
                </a:outerShdw>
              </a:effectLst>
            </p:spPr>
            <p:txBody>
              <a:bodyPr rtlCol="0" anchor="ctr"/>
              <a:lstStyle/>
              <a:p>
                <a:pPr algn="ctr">
                  <a:defRPr/>
                </a:pPr>
                <a:endParaRPr lang="en-US" dirty="0">
                  <a:solidFill>
                    <a:prstClr val="white"/>
                  </a:solidFill>
                  <a:latin typeface="Arial" pitchFamily="34" charset="0"/>
                  <a:cs typeface="Arial" pitchFamily="34" charset="0"/>
                </a:endParaRPr>
              </a:p>
            </p:txBody>
          </p:sp>
          <p:sp>
            <p:nvSpPr>
              <p:cNvPr id="38" name="Rechteck 37"/>
              <p:cNvSpPr/>
              <p:nvPr/>
            </p:nvSpPr>
            <p:spPr>
              <a:xfrm>
                <a:off x="4916585" y="5191319"/>
                <a:ext cx="2307964" cy="400110"/>
              </a:xfrm>
              <a:prstGeom prst="rect">
                <a:avLst/>
              </a:prstGeom>
            </p:spPr>
            <p:txBody>
              <a:bodyPr wrap="none">
                <a:spAutoFit/>
              </a:bodyPr>
              <a:lstStyle/>
              <a:p>
                <a:pPr algn="ctr" fontAlgn="base">
                  <a:spcBef>
                    <a:spcPct val="0"/>
                  </a:spcBef>
                  <a:spcAft>
                    <a:spcPct val="0"/>
                  </a:spcAft>
                </a:pPr>
                <a:r>
                  <a:rPr lang="en-US" sz="2000" dirty="0">
                    <a:solidFill>
                      <a:srgbClr val="FFFFFF"/>
                    </a:solidFill>
                    <a:latin typeface="Arial" pitchFamily="34" charset="0"/>
                    <a:cs typeface="Arial" pitchFamily="34" charset="0"/>
                  </a:rPr>
                  <a:t>Ensure Quality of Service</a:t>
                </a:r>
                <a:endParaRPr lang="de-DE" sz="2000" dirty="0">
                  <a:latin typeface="Arial" charset="0"/>
                  <a:cs typeface="Arial" charset="0"/>
                </a:endParaRPr>
              </a:p>
            </p:txBody>
          </p:sp>
        </p:grpSp>
      </p:grpSp>
      <p:grpSp>
        <p:nvGrpSpPr>
          <p:cNvPr id="9" name="Group 8"/>
          <p:cNvGrpSpPr/>
          <p:nvPr/>
        </p:nvGrpSpPr>
        <p:grpSpPr>
          <a:xfrm>
            <a:off x="5152549" y="1525221"/>
            <a:ext cx="6515576" cy="457200"/>
            <a:chOff x="5152549" y="1525221"/>
            <a:chExt cx="6907002" cy="457200"/>
          </a:xfrm>
        </p:grpSpPr>
        <p:sp>
          <p:nvSpPr>
            <p:cNvPr id="39" name="Rounded Rectangle 101"/>
            <p:cNvSpPr/>
            <p:nvPr/>
          </p:nvSpPr>
          <p:spPr>
            <a:xfrm>
              <a:off x="5152549" y="1525221"/>
              <a:ext cx="6907002" cy="457200"/>
            </a:xfrm>
            <a:prstGeom prst="roundRect">
              <a:avLst>
                <a:gd name="adj" fmla="val 50000"/>
              </a:avLst>
            </a:prstGeom>
            <a:gradFill rotWithShape="1">
              <a:gsLst>
                <a:gs pos="0">
                  <a:sysClr val="windowText" lastClr="000000">
                    <a:tint val="15000"/>
                    <a:alpha val="85000"/>
                    <a:satMod val="250000"/>
                  </a:sysClr>
                </a:gs>
                <a:gs pos="49000">
                  <a:sysClr val="windowText" lastClr="000000">
                    <a:tint val="50000"/>
                    <a:alpha val="85000"/>
                    <a:satMod val="200000"/>
                  </a:sysClr>
                </a:gs>
                <a:gs pos="49100">
                  <a:sysClr val="windowText" lastClr="000000">
                    <a:tint val="64000"/>
                    <a:alpha val="85000"/>
                    <a:satMod val="160000"/>
                  </a:sysClr>
                </a:gs>
                <a:gs pos="92000">
                  <a:sysClr val="windowText" lastClr="000000">
                    <a:tint val="50000"/>
                    <a:alpha val="85000"/>
                    <a:satMod val="200000"/>
                  </a:sysClr>
                </a:gs>
                <a:gs pos="100000">
                  <a:sysClr val="windowText" lastClr="000000">
                    <a:tint val="43000"/>
                    <a:alpha val="85000"/>
                    <a:satMod val="190000"/>
                  </a:sysClr>
                </a:gs>
              </a:gsLst>
              <a:lin ang="5400000" scaled="1"/>
            </a:gradFill>
            <a:ln w="11430" cap="flat" cmpd="sng" algn="ctr">
              <a:solidFill>
                <a:srgbClr val="FFC000"/>
              </a:solidFill>
              <a:prstDash val="solid"/>
            </a:ln>
            <a:effectLst>
              <a:outerShdw blurRad="50800" dist="25000" dir="5400000" rotWithShape="0">
                <a:sysClr val="windowText" lastClr="000000">
                  <a:shade val="30000"/>
                  <a:alpha val="38000"/>
                  <a:satMod val="150000"/>
                </a:sysClr>
              </a:outerShdw>
            </a:effectLst>
          </p:spPr>
          <p:txBody>
            <a:bodyPr lIns="91431" tIns="45717" rIns="91431" bIns="45717" rtlCol="0" anchor="ctr"/>
            <a:lstStyle/>
            <a:p>
              <a:pPr algn="ctr">
                <a:defRPr/>
              </a:pPr>
              <a:endParaRPr lang="en-US" dirty="0">
                <a:solidFill>
                  <a:prstClr val="black"/>
                </a:solidFill>
                <a:latin typeface="Arial" pitchFamily="34" charset="0"/>
                <a:cs typeface="Arial" pitchFamily="34" charset="0"/>
              </a:endParaRPr>
            </a:p>
          </p:txBody>
        </p:sp>
        <p:grpSp>
          <p:nvGrpSpPr>
            <p:cNvPr id="5" name="Gruppieren 39"/>
            <p:cNvGrpSpPr/>
            <p:nvPr/>
          </p:nvGrpSpPr>
          <p:grpSpPr>
            <a:xfrm>
              <a:off x="5321795" y="1553775"/>
              <a:ext cx="6568513" cy="400110"/>
              <a:chOff x="3606733" y="5191319"/>
              <a:chExt cx="4927668" cy="400110"/>
            </a:xfrm>
          </p:grpSpPr>
          <p:sp>
            <p:nvSpPr>
              <p:cNvPr id="41" name="Rounded Rectangle 102"/>
              <p:cNvSpPr/>
              <p:nvPr/>
            </p:nvSpPr>
            <p:spPr>
              <a:xfrm>
                <a:off x="3606733" y="5195047"/>
                <a:ext cx="4927668" cy="392654"/>
              </a:xfrm>
              <a:prstGeom prst="roundRect">
                <a:avLst>
                  <a:gd name="adj" fmla="val 50000"/>
                </a:avLst>
              </a:prstGeom>
              <a:gradFill rotWithShape="1">
                <a:gsLst>
                  <a:gs pos="0">
                    <a:sysClr val="windowText" lastClr="000000">
                      <a:tint val="74000"/>
                      <a:alpha val="85000"/>
                      <a:satMod val="110000"/>
                    </a:sysClr>
                  </a:gs>
                  <a:gs pos="49000">
                    <a:sysClr val="windowText" lastClr="000000">
                      <a:tint val="96000"/>
                      <a:shade val="60000"/>
                      <a:alpha val="85000"/>
                      <a:hueMod val="100000"/>
                      <a:satMod val="120000"/>
                    </a:sysClr>
                  </a:gs>
                  <a:gs pos="49100">
                    <a:sysClr val="windowText" lastClr="000000">
                      <a:shade val="37000"/>
                      <a:alpha val="85000"/>
                      <a:satMod val="150000"/>
                    </a:sysClr>
                  </a:gs>
                  <a:gs pos="92000">
                    <a:sysClr val="windowText" lastClr="000000">
                      <a:tint val="98000"/>
                      <a:shade val="90000"/>
                      <a:alpha val="85000"/>
                      <a:hueMod val="105000"/>
                      <a:satMod val="140000"/>
                      <a:lumMod val="100000"/>
                    </a:sysClr>
                  </a:gs>
                  <a:gs pos="100000">
                    <a:sysClr val="windowText" lastClr="000000">
                      <a:tint val="90000"/>
                      <a:shade val="100000"/>
                      <a:alpha val="90000"/>
                      <a:hueMod val="105000"/>
                      <a:satMod val="110000"/>
                      <a:lumMod val="100000"/>
                    </a:sysClr>
                  </a:gs>
                </a:gsLst>
                <a:lin ang="5400000" scaled="1"/>
              </a:gradFill>
              <a:ln w="11430" cap="flat" cmpd="sng" algn="ctr">
                <a:solidFill>
                  <a:sysClr val="windowText" lastClr="000000"/>
                </a:solidFill>
                <a:prstDash val="solid"/>
              </a:ln>
              <a:effectLst>
                <a:outerShdw blurRad="38998" dist="25400" dir="5400000" rotWithShape="0">
                  <a:srgbClr val="000000">
                    <a:alpha val="50000"/>
                  </a:srgbClr>
                </a:outerShdw>
              </a:effectLst>
            </p:spPr>
            <p:txBody>
              <a:bodyPr rtlCol="0" anchor="ctr"/>
              <a:lstStyle/>
              <a:p>
                <a:pPr algn="ctr">
                  <a:defRPr/>
                </a:pPr>
                <a:endParaRPr lang="en-US" dirty="0">
                  <a:solidFill>
                    <a:prstClr val="white"/>
                  </a:solidFill>
                  <a:latin typeface="Arial" pitchFamily="34" charset="0"/>
                  <a:cs typeface="Arial" pitchFamily="34" charset="0"/>
                </a:endParaRPr>
              </a:p>
            </p:txBody>
          </p:sp>
          <p:sp>
            <p:nvSpPr>
              <p:cNvPr id="42" name="Rechteck 41"/>
              <p:cNvSpPr/>
              <p:nvPr/>
            </p:nvSpPr>
            <p:spPr>
              <a:xfrm>
                <a:off x="5155847" y="5191319"/>
                <a:ext cx="1829439" cy="400110"/>
              </a:xfrm>
              <a:prstGeom prst="rect">
                <a:avLst/>
              </a:prstGeom>
            </p:spPr>
            <p:txBody>
              <a:bodyPr wrap="none">
                <a:spAutoFit/>
              </a:bodyPr>
              <a:lstStyle/>
              <a:p>
                <a:pPr algn="ctr" fontAlgn="base">
                  <a:spcBef>
                    <a:spcPct val="0"/>
                  </a:spcBef>
                  <a:spcAft>
                    <a:spcPct val="0"/>
                  </a:spcAft>
                </a:pPr>
                <a:r>
                  <a:rPr lang="en-US" sz="2000" dirty="0">
                    <a:solidFill>
                      <a:srgbClr val="FFFFFF"/>
                    </a:solidFill>
                    <a:latin typeface="Arial" pitchFamily="34" charset="0"/>
                    <a:cs typeface="Arial" pitchFamily="34" charset="0"/>
                  </a:rPr>
                  <a:t>Track Server Status</a:t>
                </a:r>
                <a:endParaRPr lang="de-DE" sz="2000" dirty="0">
                  <a:latin typeface="Arial" charset="0"/>
                  <a:cs typeface="Arial" charset="0"/>
                </a:endParaRPr>
              </a:p>
            </p:txBody>
          </p:sp>
        </p:grpSp>
      </p:grpSp>
      <p:pic>
        <p:nvPicPr>
          <p:cNvPr id="22" name="Picture 2"/>
          <p:cNvPicPr>
            <a:picLocks noChangeAspect="1" noChangeArrowheads="1"/>
          </p:cNvPicPr>
          <p:nvPr/>
        </p:nvPicPr>
        <p:blipFill>
          <a:blip r:embed="rId5" cstate="print"/>
          <a:srcRect/>
          <a:stretch>
            <a:fillRect/>
          </a:stretch>
        </p:blipFill>
        <p:spPr bwMode="auto">
          <a:xfrm>
            <a:off x="492124" y="1146036"/>
            <a:ext cx="4438203" cy="239818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1964492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19112" y="228600"/>
            <a:ext cx="11149013" cy="1107996"/>
          </a:xfrm>
        </p:spPr>
        <p:txBody>
          <a:bodyPr/>
          <a:lstStyle/>
          <a:p>
            <a:r>
              <a:rPr lang="en-US" sz="4000" dirty="0" smtClean="0"/>
              <a:t>Top 10 questions/lessons learned while enabling data as a service and self service BI</a:t>
            </a:r>
            <a:endParaRPr lang="en-US" sz="4000" dirty="0"/>
          </a:p>
        </p:txBody>
      </p:sp>
      <p:graphicFrame>
        <p:nvGraphicFramePr>
          <p:cNvPr id="20" name="Table 19"/>
          <p:cNvGraphicFramePr>
            <a:graphicFrameLocks noGrp="1"/>
          </p:cNvGraphicFramePr>
          <p:nvPr>
            <p:extLst>
              <p:ext uri="{D42A27DB-BD31-4B8C-83A1-F6EECF244321}">
                <p14:modId xmlns:p14="http://schemas.microsoft.com/office/powerpoint/2010/main" val="3164563991"/>
              </p:ext>
            </p:extLst>
          </p:nvPr>
        </p:nvGraphicFramePr>
        <p:xfrm>
          <a:off x="412688" y="1978227"/>
          <a:ext cx="1138250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082062"/>
                <a:gridCol w="10300438"/>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algn="ctr" defTabSz="914363" rtl="0" eaLnBrk="1" latinLnBrk="0" hangingPunct="1"/>
                      <a:r>
                        <a:rPr lang="en-US" sz="1800" kern="1200" dirty="0" smtClean="0"/>
                        <a:t>9</a:t>
                      </a:r>
                      <a:endParaRPr lang="en-US" sz="1800" b="1" kern="1200" dirty="0">
                        <a:solidFill>
                          <a:schemeClr val="bg1"/>
                        </a:solidFill>
                        <a:latin typeface="+mn-lt"/>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indent="0">
                        <a:buNone/>
                      </a:pPr>
                      <a:r>
                        <a:rPr lang="en-US" sz="1800" kern="1200" dirty="0" smtClean="0">
                          <a:solidFill>
                            <a:schemeClr val="tx1"/>
                          </a:solidFill>
                          <a:effectLst/>
                          <a:latin typeface="Segoe UI" pitchFamily="34" charset="0"/>
                          <a:ea typeface="+mn-ea"/>
                          <a:cs typeface="+mn-cs"/>
                        </a:rPr>
                        <a:t>How do you enable users to have a seamless experience</a:t>
                      </a:r>
                      <a:r>
                        <a:rPr lang="en-US" sz="1800" kern="1200" baseline="0" dirty="0" smtClean="0">
                          <a:solidFill>
                            <a:schemeClr val="tx1"/>
                          </a:solidFill>
                          <a:effectLst/>
                          <a:latin typeface="Segoe UI" pitchFamily="34" charset="0"/>
                          <a:ea typeface="+mn-ea"/>
                          <a:cs typeface="+mn-cs"/>
                        </a:rPr>
                        <a:t> while </a:t>
                      </a:r>
                      <a:r>
                        <a:rPr lang="en-US" sz="1800" kern="1200" dirty="0" smtClean="0">
                          <a:solidFill>
                            <a:schemeClr val="tx1"/>
                          </a:solidFill>
                          <a:effectLst/>
                          <a:latin typeface="Segoe UI" pitchFamily="34" charset="0"/>
                          <a:ea typeface="+mn-ea"/>
                          <a:cs typeface="+mn-cs"/>
                        </a:rPr>
                        <a:t>consuming data?</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015158503"/>
              </p:ext>
            </p:extLst>
          </p:nvPr>
        </p:nvGraphicFramePr>
        <p:xfrm>
          <a:off x="412688" y="2467931"/>
          <a:ext cx="1138250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4980"/>
                <a:gridCol w="10257520"/>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kern="1200" dirty="0" smtClean="0">
                          <a:solidFill>
                            <a:schemeClr val="tx1"/>
                          </a:solidFill>
                          <a:effectLst/>
                          <a:latin typeface="Segoe UI" pitchFamily="34" charset="0"/>
                          <a:ea typeface="+mn-ea"/>
                          <a:cs typeface="+mn-cs"/>
                        </a:rPr>
                        <a:t>8</a:t>
                      </a:r>
                      <a:endParaRPr lang="en-US" sz="1800" b="1" kern="120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Segoe UI" pitchFamily="34" charset="0"/>
                          <a:ea typeface="+mn-ea"/>
                          <a:cs typeface="+mn-cs"/>
                        </a:rPr>
                        <a:t>How do you implement seamless security across layers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848982309"/>
              </p:ext>
            </p:extLst>
          </p:nvPr>
        </p:nvGraphicFramePr>
        <p:xfrm>
          <a:off x="412688" y="3447339"/>
          <a:ext cx="11344400" cy="70104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1215"/>
                <a:gridCol w="10223185"/>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6</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Who should create BI and should we actually give control of the report catalog to business and enable self-service BI?</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257181883"/>
              </p:ext>
            </p:extLst>
          </p:nvPr>
        </p:nvGraphicFramePr>
        <p:xfrm>
          <a:off x="412688" y="4670587"/>
          <a:ext cx="113253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050847"/>
                <a:gridCol w="10274503"/>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4</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 How do I know who is consuming and how are they consuming data?</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022724878"/>
              </p:ext>
            </p:extLst>
          </p:nvPr>
        </p:nvGraphicFramePr>
        <p:xfrm>
          <a:off x="412688" y="5160291"/>
          <a:ext cx="113253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19331"/>
                <a:gridCol w="10206019"/>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3</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How do you evangelize &amp; achieve enterprise adoption?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659490449"/>
              </p:ext>
            </p:extLst>
          </p:nvPr>
        </p:nvGraphicFramePr>
        <p:xfrm>
          <a:off x="412688" y="5649995"/>
          <a:ext cx="113253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19332"/>
                <a:gridCol w="10206018"/>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2</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What front end tools do BI publishers use and how do you integrate various tools?</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3180081400"/>
              </p:ext>
            </p:extLst>
          </p:nvPr>
        </p:nvGraphicFramePr>
        <p:xfrm>
          <a:off x="412688" y="6172200"/>
          <a:ext cx="113634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3097"/>
                <a:gridCol w="10240353"/>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kern="1200" baseline="0" dirty="0" smtClean="0">
                          <a:solidFill>
                            <a:schemeClr val="tx1"/>
                          </a:solidFill>
                          <a:effectLst/>
                          <a:latin typeface="Segoe UI" pitchFamily="34" charset="0"/>
                          <a:ea typeface="+mn-ea"/>
                          <a:cs typeface="+mn-cs"/>
                        </a:rPr>
                        <a:t>1</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How do you achieve high customer satisfaction?</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2834807589"/>
              </p:ext>
            </p:extLst>
          </p:nvPr>
        </p:nvGraphicFramePr>
        <p:xfrm>
          <a:off x="412688" y="1414565"/>
          <a:ext cx="11401549" cy="531158"/>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6862"/>
                <a:gridCol w="10274687"/>
              </a:tblGrid>
              <a:tr h="53115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effectLst/>
                          <a:latin typeface="Segoe UI" pitchFamily="34" charset="0"/>
                          <a:ea typeface="+mn-ea"/>
                          <a:cs typeface="+mn-cs"/>
                        </a:rPr>
                        <a:t>   </a:t>
                      </a:r>
                      <a:r>
                        <a:rPr lang="en-US" sz="1800" b="1" kern="1200" dirty="0" smtClean="0">
                          <a:solidFill>
                            <a:schemeClr val="tx1"/>
                          </a:solidFill>
                          <a:effectLst/>
                          <a:latin typeface="Segoe UI" pitchFamily="34" charset="0"/>
                          <a:ea typeface="+mn-ea"/>
                          <a:cs typeface="+mn-cs"/>
                        </a:rPr>
                        <a:t>10</a:t>
                      </a:r>
                      <a:endParaRPr lang="en-US" sz="1800" b="1" kern="120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Segoe UI" pitchFamily="34" charset="0"/>
                          <a:ea typeface="+mn-ea"/>
                          <a:cs typeface="+mn-cs"/>
                        </a:rPr>
                        <a:t>What to do first - EDW or BI reporting consolidation?</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693614468"/>
              </p:ext>
            </p:extLst>
          </p:nvPr>
        </p:nvGraphicFramePr>
        <p:xfrm>
          <a:off x="412688" y="4180883"/>
          <a:ext cx="11344401"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1214"/>
                <a:gridCol w="10223187"/>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5</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r>
                        <a:rPr lang="en-US" sz="1800" kern="1200" dirty="0" smtClean="0">
                          <a:solidFill>
                            <a:schemeClr val="tx1"/>
                          </a:solidFill>
                          <a:effectLst/>
                          <a:latin typeface="Segoe UI" pitchFamily="34" charset="0"/>
                          <a:ea typeface="+mn-ea"/>
                          <a:cs typeface="+mn-cs"/>
                        </a:rPr>
                        <a:t>Why</a:t>
                      </a:r>
                      <a:r>
                        <a:rPr lang="en-US" sz="1800" kern="1200" baseline="0" dirty="0" smtClean="0">
                          <a:solidFill>
                            <a:schemeClr val="tx1"/>
                          </a:solidFill>
                          <a:effectLst/>
                          <a:latin typeface="Segoe UI" pitchFamily="34" charset="0"/>
                          <a:ea typeface="+mn-ea"/>
                          <a:cs typeface="+mn-cs"/>
                        </a:rPr>
                        <a:t> Azure?</a:t>
                      </a:r>
                      <a:endParaRPr lang="en-US" sz="1800" b="1" kern="1200" dirty="0">
                        <a:solidFill>
                          <a:schemeClr val="tx1"/>
                        </a:solidFill>
                        <a:effectLst/>
                        <a:latin typeface="+mn-lt"/>
                        <a:ea typeface="+mn-ea"/>
                        <a:cs typeface="+mn-cs"/>
                      </a:endParaRP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969633411"/>
              </p:ext>
            </p:extLst>
          </p:nvPr>
        </p:nvGraphicFramePr>
        <p:xfrm>
          <a:off x="412688" y="2957635"/>
          <a:ext cx="11361718"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2926"/>
                <a:gridCol w="10238792"/>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dirty="0" smtClean="0">
                          <a:solidFill>
                            <a:schemeClr val="tx1"/>
                          </a:solidFill>
                          <a:latin typeface="+mn-lt"/>
                        </a:rPr>
                        <a:t>7</a:t>
                      </a:r>
                      <a:endParaRPr lang="en-US" sz="1800" b="0" dirty="0">
                        <a:solidFill>
                          <a:schemeClr val="bg1"/>
                        </a:solidFill>
                        <a:latin typeface="Calibri" pitchFamily="34" charset="0"/>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1800" kern="1200" dirty="0" smtClean="0">
                          <a:solidFill>
                            <a:schemeClr val="tx1"/>
                          </a:solidFill>
                          <a:effectLst/>
                          <a:latin typeface="Segoe UI" pitchFamily="34" charset="0"/>
                          <a:ea typeface="+mn-ea"/>
                          <a:cs typeface="+mn-cs"/>
                        </a:rPr>
                        <a:t>How</a:t>
                      </a:r>
                      <a:r>
                        <a:rPr lang="en-US" sz="1800" kern="1200" baseline="0" dirty="0" smtClean="0">
                          <a:solidFill>
                            <a:schemeClr val="tx1"/>
                          </a:solidFill>
                          <a:effectLst/>
                          <a:latin typeface="Segoe UI" pitchFamily="34" charset="0"/>
                          <a:ea typeface="+mn-ea"/>
                          <a:cs typeface="+mn-cs"/>
                        </a:rPr>
                        <a:t> do you enable </a:t>
                      </a:r>
                      <a:r>
                        <a:rPr lang="en-US" sz="1800" kern="1200" dirty="0" smtClean="0">
                          <a:solidFill>
                            <a:schemeClr val="tx1"/>
                          </a:solidFill>
                          <a:effectLst/>
                          <a:latin typeface="Segoe UI" pitchFamily="34" charset="0"/>
                          <a:ea typeface="+mn-ea"/>
                          <a:cs typeface="+mn-cs"/>
                        </a:rPr>
                        <a:t>Data Governance and </a:t>
                      </a:r>
                      <a:r>
                        <a:rPr lang="en-US" sz="1800" kern="1200" baseline="0" dirty="0" smtClean="0">
                          <a:solidFill>
                            <a:schemeClr val="tx1"/>
                          </a:solidFill>
                          <a:effectLst/>
                          <a:latin typeface="Segoe UI" pitchFamily="34" charset="0"/>
                          <a:ea typeface="+mn-ea"/>
                          <a:cs typeface="+mn-cs"/>
                        </a:rPr>
                        <a:t>control data movement?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07657297"/>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9112" y="228600"/>
            <a:ext cx="11149013" cy="1107996"/>
          </a:xfrm>
        </p:spPr>
        <p:txBody>
          <a:bodyPr/>
          <a:lstStyle/>
          <a:p>
            <a:r>
              <a:rPr lang="en-US" sz="4000" dirty="0" smtClean="0"/>
              <a:t>Familiar business problem scenario for a fictitious</a:t>
            </a:r>
            <a:br>
              <a:rPr lang="en-US" sz="4000" dirty="0" smtClean="0"/>
            </a:br>
            <a:r>
              <a:rPr lang="en-US" sz="4000" dirty="0" smtClean="0"/>
              <a:t>company you can relate with…</a:t>
            </a:r>
            <a:endParaRPr lang="en-US" sz="4000" dirty="0"/>
          </a:p>
        </p:txBody>
      </p:sp>
      <p:grpSp>
        <p:nvGrpSpPr>
          <p:cNvPr id="7" name="Group 250"/>
          <p:cNvGrpSpPr/>
          <p:nvPr/>
        </p:nvGrpSpPr>
        <p:grpSpPr>
          <a:xfrm>
            <a:off x="401216" y="1490086"/>
            <a:ext cx="3148777" cy="4876799"/>
            <a:chOff x="228600" y="1676401"/>
            <a:chExt cx="2362198" cy="4876799"/>
          </a:xfrm>
        </p:grpSpPr>
        <p:sp>
          <p:nvSpPr>
            <p:cNvPr id="8" name="Rounded Rectangle 7"/>
            <p:cNvSpPr/>
            <p:nvPr/>
          </p:nvSpPr>
          <p:spPr bwMode="auto">
            <a:xfrm>
              <a:off x="228600" y="1676401"/>
              <a:ext cx="2362198" cy="4876799"/>
            </a:xfrm>
            <a:prstGeom prst="roundRect">
              <a:avLst/>
            </a:prstGeom>
            <a:gradFill rotWithShape="1">
              <a:gsLst>
                <a:gs pos="0">
                  <a:srgbClr val="205F97">
                    <a:tint val="62000"/>
                    <a:satMod val="180000"/>
                  </a:srgbClr>
                </a:gs>
                <a:gs pos="65000">
                  <a:srgbClr val="205F97">
                    <a:tint val="32000"/>
                    <a:satMod val="250000"/>
                  </a:srgbClr>
                </a:gs>
                <a:gs pos="100000">
                  <a:srgbClr val="205F97">
                    <a:tint val="23000"/>
                    <a:satMod val="300000"/>
                  </a:srgbClr>
                </a:gs>
              </a:gsLst>
              <a:lin ang="16200000" scaled="0"/>
            </a:gradFill>
            <a:ln w="9525" cap="flat" cmpd="sng" algn="ctr">
              <a:noFill/>
              <a:prstDash val="solid"/>
              <a:headEnd type="none" w="med" len="med"/>
              <a:tailEnd type="none" w="med" len="med"/>
            </a:ln>
            <a:effectLst>
              <a:glow rad="101600">
                <a:srgbClr val="205F97">
                  <a:satMod val="175000"/>
                  <a:alpha val="40000"/>
                </a:srgbClr>
              </a:glow>
              <a:outerShdw blurRad="50800" dist="38100" dir="2700000" algn="tl" rotWithShape="0">
                <a:prstClr val="black">
                  <a:alpha val="40000"/>
                </a:prstClr>
              </a:outerShdw>
            </a:effectLst>
          </p:spPr>
          <p:txBody>
            <a:bodyPr anchor="ctr"/>
            <a:lstStyle/>
            <a:p>
              <a:pPr defTabSz="914327">
                <a:defRPr/>
              </a:pPr>
              <a:endParaRPr lang="en-US">
                <a:solidFill>
                  <a:srgbClr val="205F97">
                    <a:lumMod val="50000"/>
                  </a:srgbClr>
                </a:solidFill>
                <a:latin typeface="Calibri" pitchFamily="34" charset="0"/>
                <a:cs typeface="Arial" pitchFamily="34" charset="0"/>
              </a:endParaRPr>
            </a:p>
          </p:txBody>
        </p:sp>
        <p:pic>
          <p:nvPicPr>
            <p:cNvPr id="9" name="Picture 21" descr="C:\Users\david.torres\Pictures\monitor-256.png"/>
            <p:cNvPicPr>
              <a:picLocks noChangeAspect="1" noChangeArrowheads="1"/>
            </p:cNvPicPr>
            <p:nvPr/>
          </p:nvPicPr>
          <p:blipFill>
            <a:blip r:embed="rId3" cstate="print"/>
            <a:srcRect/>
            <a:stretch>
              <a:fillRect/>
            </a:stretch>
          </p:blipFill>
          <p:spPr bwMode="auto">
            <a:xfrm>
              <a:off x="914400" y="1981200"/>
              <a:ext cx="479451" cy="479451"/>
            </a:xfrm>
            <a:prstGeom prst="rect">
              <a:avLst/>
            </a:prstGeom>
            <a:noFill/>
          </p:spPr>
        </p:pic>
        <p:pic>
          <p:nvPicPr>
            <p:cNvPr id="10" name="Picture 15" descr="C:\Users\david.torres\Pictures\People-256.png"/>
            <p:cNvPicPr>
              <a:picLocks noChangeAspect="1" noChangeArrowheads="1"/>
            </p:cNvPicPr>
            <p:nvPr/>
          </p:nvPicPr>
          <p:blipFill>
            <a:blip r:embed="rId4" cstate="print"/>
            <a:srcRect/>
            <a:stretch>
              <a:fillRect/>
            </a:stretch>
          </p:blipFill>
          <p:spPr bwMode="auto">
            <a:xfrm>
              <a:off x="381000" y="2057400"/>
              <a:ext cx="685800" cy="685800"/>
            </a:xfrm>
            <a:prstGeom prst="rect">
              <a:avLst/>
            </a:prstGeom>
            <a:noFill/>
          </p:spPr>
        </p:pic>
        <p:grpSp>
          <p:nvGrpSpPr>
            <p:cNvPr id="11" name="Group 31"/>
            <p:cNvGrpSpPr/>
            <p:nvPr/>
          </p:nvGrpSpPr>
          <p:grpSpPr>
            <a:xfrm>
              <a:off x="1905000" y="5181600"/>
              <a:ext cx="477786" cy="484778"/>
              <a:chOff x="6735250" y="5413386"/>
              <a:chExt cx="1562100" cy="1584960"/>
            </a:xfrm>
          </p:grpSpPr>
          <p:pic>
            <p:nvPicPr>
              <p:cNvPr id="31" name="Picture 5" descr="C:\Users\david.torres\Pictures\Database_Inactive_Hot_256.png"/>
              <p:cNvPicPr>
                <a:picLocks noChangeAspect="1" noChangeArrowheads="1"/>
              </p:cNvPicPr>
              <p:nvPr/>
            </p:nvPicPr>
            <p:blipFill>
              <a:blip r:embed="rId5" cstate="print"/>
              <a:srcRect/>
              <a:stretch>
                <a:fillRect/>
              </a:stretch>
            </p:blipFill>
            <p:spPr bwMode="auto">
              <a:xfrm>
                <a:off x="6735250" y="5413386"/>
                <a:ext cx="1562100" cy="1562100"/>
              </a:xfrm>
              <a:prstGeom prst="rect">
                <a:avLst/>
              </a:prstGeom>
              <a:noFill/>
            </p:spPr>
          </p:pic>
          <p:pic>
            <p:nvPicPr>
              <p:cNvPr id="32" name="Picture 3" descr="line_chart.png"/>
              <p:cNvPicPr>
                <a:picLocks noChangeAspect="1"/>
              </p:cNvPicPr>
              <p:nvPr/>
            </p:nvPicPr>
            <p:blipFill>
              <a:blip r:embed="rId6" cstate="print"/>
              <a:stretch>
                <a:fillRect/>
              </a:stretch>
            </p:blipFill>
            <p:spPr>
              <a:xfrm>
                <a:off x="6887651" y="6022986"/>
                <a:ext cx="975361" cy="975360"/>
              </a:xfrm>
              <a:prstGeom prst="rect">
                <a:avLst/>
              </a:prstGeom>
            </p:spPr>
          </p:pic>
        </p:grpSp>
        <p:grpSp>
          <p:nvGrpSpPr>
            <p:cNvPr id="12" name="Group 21"/>
            <p:cNvGrpSpPr/>
            <p:nvPr/>
          </p:nvGrpSpPr>
          <p:grpSpPr>
            <a:xfrm>
              <a:off x="1905000" y="4191000"/>
              <a:ext cx="477786" cy="564416"/>
              <a:chOff x="7154351" y="2382730"/>
              <a:chExt cx="1562102" cy="1845332"/>
            </a:xfrm>
          </p:grpSpPr>
          <p:pic>
            <p:nvPicPr>
              <p:cNvPr id="29" name="Picture 5" descr="C:\Users\david.torres\Pictures\Database_Inactive_Hot_256.png"/>
              <p:cNvPicPr>
                <a:picLocks noChangeAspect="1" noChangeArrowheads="1"/>
              </p:cNvPicPr>
              <p:nvPr/>
            </p:nvPicPr>
            <p:blipFill>
              <a:blip r:embed="rId5" cstate="print"/>
              <a:srcRect/>
              <a:stretch>
                <a:fillRect/>
              </a:stretch>
            </p:blipFill>
            <p:spPr bwMode="auto">
              <a:xfrm>
                <a:off x="7154351" y="2382730"/>
                <a:ext cx="1562102" cy="1562099"/>
              </a:xfrm>
              <a:prstGeom prst="rect">
                <a:avLst/>
              </a:prstGeom>
              <a:noFill/>
            </p:spPr>
          </p:pic>
          <p:pic>
            <p:nvPicPr>
              <p:cNvPr id="30" name="Picture 13" descr="C:\Users\david.torres\Pictures\Camembert-128.png"/>
              <p:cNvPicPr>
                <a:picLocks noChangeAspect="1" noChangeArrowheads="1"/>
              </p:cNvPicPr>
              <p:nvPr/>
            </p:nvPicPr>
            <p:blipFill>
              <a:blip r:embed="rId7" cstate="print"/>
              <a:srcRect/>
              <a:stretch>
                <a:fillRect/>
              </a:stretch>
            </p:blipFill>
            <p:spPr bwMode="auto">
              <a:xfrm>
                <a:off x="7154354" y="3130129"/>
                <a:ext cx="1066802" cy="1097933"/>
              </a:xfrm>
              <a:prstGeom prst="rect">
                <a:avLst/>
              </a:prstGeom>
              <a:noFill/>
            </p:spPr>
          </p:pic>
        </p:grpSp>
        <p:grpSp>
          <p:nvGrpSpPr>
            <p:cNvPr id="13" name="Group 30"/>
            <p:cNvGrpSpPr/>
            <p:nvPr/>
          </p:nvGrpSpPr>
          <p:grpSpPr>
            <a:xfrm>
              <a:off x="1905000" y="3124200"/>
              <a:ext cx="477786" cy="481672"/>
              <a:chOff x="4754052" y="-2289191"/>
              <a:chExt cx="1562100" cy="1574806"/>
            </a:xfrm>
          </p:grpSpPr>
          <p:pic>
            <p:nvPicPr>
              <p:cNvPr id="27" name="Picture 5" descr="C:\Users\david.torres\Pictures\Database_Inactive_Hot_256.png"/>
              <p:cNvPicPr>
                <a:picLocks noChangeAspect="1" noChangeArrowheads="1"/>
              </p:cNvPicPr>
              <p:nvPr/>
            </p:nvPicPr>
            <p:blipFill>
              <a:blip r:embed="rId5" cstate="print"/>
              <a:srcRect/>
              <a:stretch>
                <a:fillRect/>
              </a:stretch>
            </p:blipFill>
            <p:spPr bwMode="auto">
              <a:xfrm>
                <a:off x="4754052" y="-2289191"/>
                <a:ext cx="1562100" cy="1562101"/>
              </a:xfrm>
              <a:prstGeom prst="rect">
                <a:avLst/>
              </a:prstGeom>
              <a:noFill/>
            </p:spPr>
          </p:pic>
          <p:pic>
            <p:nvPicPr>
              <p:cNvPr id="28" name="Picture 19" descr="C:\Users\david.torres\Pictures\Excel_64.png"/>
              <p:cNvPicPr>
                <a:picLocks noChangeAspect="1" noChangeArrowheads="1"/>
              </p:cNvPicPr>
              <p:nvPr/>
            </p:nvPicPr>
            <p:blipFill>
              <a:blip r:embed="rId8" cstate="print"/>
              <a:srcRect/>
              <a:stretch>
                <a:fillRect/>
              </a:stretch>
            </p:blipFill>
            <p:spPr bwMode="auto">
              <a:xfrm>
                <a:off x="4830250" y="-1527185"/>
                <a:ext cx="812800" cy="812800"/>
              </a:xfrm>
              <a:prstGeom prst="rect">
                <a:avLst/>
              </a:prstGeom>
              <a:noFill/>
            </p:spPr>
          </p:pic>
        </p:grpSp>
        <p:sp>
          <p:nvSpPr>
            <p:cNvPr id="14" name="Up Arrow 13"/>
            <p:cNvSpPr/>
            <p:nvPr/>
          </p:nvSpPr>
          <p:spPr>
            <a:xfrm rot="5400000">
              <a:off x="1530319" y="2227577"/>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grpSp>
          <p:nvGrpSpPr>
            <p:cNvPr id="15" name="Group 47"/>
            <p:cNvGrpSpPr/>
            <p:nvPr/>
          </p:nvGrpSpPr>
          <p:grpSpPr>
            <a:xfrm>
              <a:off x="1828800" y="2093268"/>
              <a:ext cx="547705" cy="568935"/>
              <a:chOff x="5724120" y="-5888377"/>
              <a:chExt cx="1790698" cy="1860108"/>
            </a:xfrm>
          </p:grpSpPr>
          <p:pic>
            <p:nvPicPr>
              <p:cNvPr id="25" name="Picture 5" descr="C:\Users\david.torres\Pictures\Database_Inactive_Hot_256.png"/>
              <p:cNvPicPr>
                <a:picLocks noChangeAspect="1" noChangeArrowheads="1"/>
              </p:cNvPicPr>
              <p:nvPr/>
            </p:nvPicPr>
            <p:blipFill>
              <a:blip r:embed="rId5" cstate="print"/>
              <a:srcRect/>
              <a:stretch>
                <a:fillRect/>
              </a:stretch>
            </p:blipFill>
            <p:spPr bwMode="auto">
              <a:xfrm>
                <a:off x="5952718" y="-5888377"/>
                <a:ext cx="1562100" cy="1562101"/>
              </a:xfrm>
              <a:prstGeom prst="rect">
                <a:avLst/>
              </a:prstGeom>
              <a:noFill/>
            </p:spPr>
          </p:pic>
          <p:pic>
            <p:nvPicPr>
              <p:cNvPr id="26" name="Picture 25" descr="C:\Users\david.torres\Pictures\office-128.png"/>
              <p:cNvPicPr>
                <a:picLocks noChangeAspect="1" noChangeArrowheads="1"/>
              </p:cNvPicPr>
              <p:nvPr/>
            </p:nvPicPr>
            <p:blipFill>
              <a:blip r:embed="rId9" cstate="print"/>
              <a:srcRect/>
              <a:stretch>
                <a:fillRect/>
              </a:stretch>
            </p:blipFill>
            <p:spPr bwMode="auto">
              <a:xfrm>
                <a:off x="5724120" y="-5507381"/>
                <a:ext cx="1479112" cy="1479112"/>
              </a:xfrm>
              <a:prstGeom prst="rect">
                <a:avLst/>
              </a:prstGeom>
              <a:noFill/>
            </p:spPr>
          </p:pic>
        </p:grpSp>
        <p:pic>
          <p:nvPicPr>
            <p:cNvPr id="16" name="Picture 21" descr="C:\Users\david.torres\Pictures\monitor-256.png"/>
            <p:cNvPicPr>
              <a:picLocks noChangeAspect="1" noChangeArrowheads="1"/>
            </p:cNvPicPr>
            <p:nvPr/>
          </p:nvPicPr>
          <p:blipFill>
            <a:blip r:embed="rId3" cstate="print"/>
            <a:srcRect/>
            <a:stretch>
              <a:fillRect/>
            </a:stretch>
          </p:blipFill>
          <p:spPr bwMode="auto">
            <a:xfrm>
              <a:off x="914400" y="2971800"/>
              <a:ext cx="479451" cy="479451"/>
            </a:xfrm>
            <a:prstGeom prst="rect">
              <a:avLst/>
            </a:prstGeom>
            <a:noFill/>
          </p:spPr>
        </p:pic>
        <p:pic>
          <p:nvPicPr>
            <p:cNvPr id="17" name="Picture 15" descr="C:\Users\david.torres\Pictures\People-256.png"/>
            <p:cNvPicPr>
              <a:picLocks noChangeAspect="1" noChangeArrowheads="1"/>
            </p:cNvPicPr>
            <p:nvPr/>
          </p:nvPicPr>
          <p:blipFill>
            <a:blip r:embed="rId4" cstate="print"/>
            <a:srcRect/>
            <a:stretch>
              <a:fillRect/>
            </a:stretch>
          </p:blipFill>
          <p:spPr bwMode="auto">
            <a:xfrm>
              <a:off x="381000" y="3048000"/>
              <a:ext cx="685800" cy="685800"/>
            </a:xfrm>
            <a:prstGeom prst="rect">
              <a:avLst/>
            </a:prstGeom>
            <a:noFill/>
          </p:spPr>
        </p:pic>
        <p:sp>
          <p:nvSpPr>
            <p:cNvPr id="18" name="Up Arrow 17"/>
            <p:cNvSpPr/>
            <p:nvPr/>
          </p:nvSpPr>
          <p:spPr>
            <a:xfrm rot="5400000">
              <a:off x="1530319" y="3218177"/>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pic>
          <p:nvPicPr>
            <p:cNvPr id="19" name="Picture 21" descr="C:\Users\david.torres\Pictures\monitor-256.png"/>
            <p:cNvPicPr>
              <a:picLocks noChangeAspect="1" noChangeArrowheads="1"/>
            </p:cNvPicPr>
            <p:nvPr/>
          </p:nvPicPr>
          <p:blipFill>
            <a:blip r:embed="rId3" cstate="print"/>
            <a:srcRect/>
            <a:stretch>
              <a:fillRect/>
            </a:stretch>
          </p:blipFill>
          <p:spPr bwMode="auto">
            <a:xfrm>
              <a:off x="914400" y="4038600"/>
              <a:ext cx="479451" cy="479451"/>
            </a:xfrm>
            <a:prstGeom prst="rect">
              <a:avLst/>
            </a:prstGeom>
            <a:noFill/>
          </p:spPr>
        </p:pic>
        <p:pic>
          <p:nvPicPr>
            <p:cNvPr id="20" name="Picture 15" descr="C:\Users\david.torres\Pictures\People-256.png"/>
            <p:cNvPicPr>
              <a:picLocks noChangeAspect="1" noChangeArrowheads="1"/>
            </p:cNvPicPr>
            <p:nvPr/>
          </p:nvPicPr>
          <p:blipFill>
            <a:blip r:embed="rId4" cstate="print"/>
            <a:srcRect/>
            <a:stretch>
              <a:fillRect/>
            </a:stretch>
          </p:blipFill>
          <p:spPr bwMode="auto">
            <a:xfrm>
              <a:off x="381000" y="4114800"/>
              <a:ext cx="685800" cy="685800"/>
            </a:xfrm>
            <a:prstGeom prst="rect">
              <a:avLst/>
            </a:prstGeom>
            <a:noFill/>
          </p:spPr>
        </p:pic>
        <p:sp>
          <p:nvSpPr>
            <p:cNvPr id="21" name="Up Arrow 20"/>
            <p:cNvSpPr/>
            <p:nvPr/>
          </p:nvSpPr>
          <p:spPr>
            <a:xfrm rot="5400000">
              <a:off x="1530319" y="4284977"/>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pic>
          <p:nvPicPr>
            <p:cNvPr id="22" name="Picture 21" descr="C:\Users\david.torres\Pictures\monitor-256.png"/>
            <p:cNvPicPr>
              <a:picLocks noChangeAspect="1" noChangeArrowheads="1"/>
            </p:cNvPicPr>
            <p:nvPr/>
          </p:nvPicPr>
          <p:blipFill>
            <a:blip r:embed="rId3" cstate="print"/>
            <a:srcRect/>
            <a:stretch>
              <a:fillRect/>
            </a:stretch>
          </p:blipFill>
          <p:spPr bwMode="auto">
            <a:xfrm>
              <a:off x="914401" y="5029200"/>
              <a:ext cx="479451" cy="479451"/>
            </a:xfrm>
            <a:prstGeom prst="rect">
              <a:avLst/>
            </a:prstGeom>
            <a:noFill/>
          </p:spPr>
        </p:pic>
        <p:pic>
          <p:nvPicPr>
            <p:cNvPr id="23" name="Picture 15" descr="C:\Users\david.torres\Pictures\People-256.png"/>
            <p:cNvPicPr>
              <a:picLocks noChangeAspect="1" noChangeArrowheads="1"/>
            </p:cNvPicPr>
            <p:nvPr/>
          </p:nvPicPr>
          <p:blipFill>
            <a:blip r:embed="rId4" cstate="print"/>
            <a:srcRect/>
            <a:stretch>
              <a:fillRect/>
            </a:stretch>
          </p:blipFill>
          <p:spPr bwMode="auto">
            <a:xfrm>
              <a:off x="381001" y="5105400"/>
              <a:ext cx="685800" cy="685800"/>
            </a:xfrm>
            <a:prstGeom prst="rect">
              <a:avLst/>
            </a:prstGeom>
            <a:noFill/>
          </p:spPr>
        </p:pic>
        <p:sp>
          <p:nvSpPr>
            <p:cNvPr id="24" name="Up Arrow 23"/>
            <p:cNvSpPr/>
            <p:nvPr/>
          </p:nvSpPr>
          <p:spPr>
            <a:xfrm rot="5400000">
              <a:off x="1530320" y="5275577"/>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grpSp>
      <p:grpSp>
        <p:nvGrpSpPr>
          <p:cNvPr id="33" name="Group 252"/>
          <p:cNvGrpSpPr/>
          <p:nvPr/>
        </p:nvGrpSpPr>
        <p:grpSpPr>
          <a:xfrm>
            <a:off x="2026390" y="2480684"/>
            <a:ext cx="404183" cy="2625328"/>
            <a:chOff x="1395852" y="2590167"/>
            <a:chExt cx="303216" cy="2625328"/>
          </a:xfrm>
        </p:grpSpPr>
        <p:sp>
          <p:nvSpPr>
            <p:cNvPr id="34" name="Up Arrow 33"/>
            <p:cNvSpPr/>
            <p:nvPr/>
          </p:nvSpPr>
          <p:spPr>
            <a:xfrm rot="7800000">
              <a:off x="1454348" y="2531901"/>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sp>
          <p:nvSpPr>
            <p:cNvPr id="35" name="Up Arrow 34"/>
            <p:cNvSpPr/>
            <p:nvPr/>
          </p:nvSpPr>
          <p:spPr>
            <a:xfrm rot="2970452">
              <a:off x="1454119" y="3903977"/>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sp>
          <p:nvSpPr>
            <p:cNvPr id="36" name="Up Arrow 35"/>
            <p:cNvSpPr/>
            <p:nvPr/>
          </p:nvSpPr>
          <p:spPr>
            <a:xfrm rot="7800000">
              <a:off x="1454348" y="3522501"/>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sp>
          <p:nvSpPr>
            <p:cNvPr id="37" name="Up Arrow 36"/>
            <p:cNvSpPr/>
            <p:nvPr/>
          </p:nvSpPr>
          <p:spPr>
            <a:xfrm rot="2970452">
              <a:off x="1454119" y="4970776"/>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sp>
          <p:nvSpPr>
            <p:cNvPr id="38" name="Up Arrow 37"/>
            <p:cNvSpPr/>
            <p:nvPr/>
          </p:nvSpPr>
          <p:spPr>
            <a:xfrm rot="7800000">
              <a:off x="1454348" y="4589300"/>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sp>
          <p:nvSpPr>
            <p:cNvPr id="39" name="Up Arrow 38"/>
            <p:cNvSpPr/>
            <p:nvPr/>
          </p:nvSpPr>
          <p:spPr>
            <a:xfrm rot="2970452">
              <a:off x="1454118" y="2913378"/>
              <a:ext cx="186453" cy="302986"/>
            </a:xfrm>
            <a:prstGeom prst="upArrow">
              <a:avLst/>
            </a:prstGeom>
            <a:ln/>
          </p:spPr>
          <p:style>
            <a:lnRef idx="0">
              <a:schemeClr val="accent3"/>
            </a:lnRef>
            <a:fillRef idx="3">
              <a:schemeClr val="accent3"/>
            </a:fillRef>
            <a:effectRef idx="3">
              <a:schemeClr val="accent3"/>
            </a:effectRef>
            <a:fontRef idx="minor">
              <a:schemeClr val="lt1"/>
            </a:fontRef>
          </p:style>
          <p:txBody>
            <a:bodyPr rtlCol="0" anchor="ctr"/>
            <a:lstStyle/>
            <a:p>
              <a:pPr defTabSz="914291"/>
              <a:endParaRPr lang="en-US">
                <a:solidFill>
                  <a:srgbClr val="FFFFFF"/>
                </a:solidFill>
              </a:endParaRPr>
            </a:p>
          </p:txBody>
        </p:sp>
      </p:grpSp>
      <p:sp>
        <p:nvSpPr>
          <p:cNvPr id="40" name="TextBox 39"/>
          <p:cNvSpPr txBox="1"/>
          <p:nvPr/>
        </p:nvSpPr>
        <p:spPr>
          <a:xfrm>
            <a:off x="807507" y="5833488"/>
            <a:ext cx="2234618" cy="430887"/>
          </a:xfrm>
          <a:prstGeom prst="rect">
            <a:avLst/>
          </a:prstGeom>
          <a:noFill/>
        </p:spPr>
        <p:txBody>
          <a:bodyPr wrap="square" lIns="0" tIns="0" rIns="0" bIns="0" rtlCol="0">
            <a:spAutoFit/>
          </a:bodyPr>
          <a:lstStyle/>
          <a:p>
            <a:pPr defTabSz="914291"/>
            <a:r>
              <a:rPr lang="en-US" sz="1400" dirty="0">
                <a:solidFill>
                  <a:srgbClr val="292929"/>
                </a:solidFill>
                <a:latin typeface="Segoe UI"/>
              </a:rPr>
              <a:t>Silos of unorganized BI assets</a:t>
            </a:r>
          </a:p>
        </p:txBody>
      </p:sp>
      <p:sp>
        <p:nvSpPr>
          <p:cNvPr id="41" name="Rectangle 40"/>
          <p:cNvSpPr/>
          <p:nvPr/>
        </p:nvSpPr>
        <p:spPr>
          <a:xfrm>
            <a:off x="2597400" y="1490084"/>
            <a:ext cx="486030" cy="369332"/>
          </a:xfrm>
          <a:prstGeom prst="rect">
            <a:avLst/>
          </a:prstGeom>
        </p:spPr>
        <p:txBody>
          <a:bodyPr wrap="none" lIns="91431" tIns="45717" rIns="91431" bIns="45717">
            <a:spAutoFit/>
          </a:bodyPr>
          <a:lstStyle/>
          <a:p>
            <a:pPr defTabSz="914291"/>
            <a:r>
              <a:rPr lang="en-US" dirty="0">
                <a:solidFill>
                  <a:srgbClr val="292929"/>
                </a:solidFill>
                <a:latin typeface="Segoe UI"/>
              </a:rPr>
              <a:t>HR</a:t>
            </a:r>
          </a:p>
        </p:txBody>
      </p:sp>
      <p:sp>
        <p:nvSpPr>
          <p:cNvPr id="42" name="Rectangle 41"/>
          <p:cNvSpPr/>
          <p:nvPr/>
        </p:nvSpPr>
        <p:spPr>
          <a:xfrm>
            <a:off x="2534257" y="3623684"/>
            <a:ext cx="699230" cy="369332"/>
          </a:xfrm>
          <a:prstGeom prst="rect">
            <a:avLst/>
          </a:prstGeom>
        </p:spPr>
        <p:txBody>
          <a:bodyPr wrap="none" lIns="91431" tIns="45717" rIns="91431" bIns="45717">
            <a:spAutoFit/>
          </a:bodyPr>
          <a:lstStyle/>
          <a:p>
            <a:pPr defTabSz="914291"/>
            <a:r>
              <a:rPr lang="en-US" dirty="0">
                <a:solidFill>
                  <a:srgbClr val="292929"/>
                </a:solidFill>
                <a:latin typeface="Segoe UI"/>
              </a:rPr>
              <a:t>S&amp;M</a:t>
            </a:r>
          </a:p>
        </p:txBody>
      </p:sp>
      <p:sp>
        <p:nvSpPr>
          <p:cNvPr id="43" name="Rectangle 42"/>
          <p:cNvSpPr/>
          <p:nvPr/>
        </p:nvSpPr>
        <p:spPr>
          <a:xfrm>
            <a:off x="2375485" y="2568552"/>
            <a:ext cx="957313" cy="369332"/>
          </a:xfrm>
          <a:prstGeom prst="rect">
            <a:avLst/>
          </a:prstGeom>
        </p:spPr>
        <p:txBody>
          <a:bodyPr wrap="none" lIns="91431" tIns="45717" rIns="91431" bIns="45717">
            <a:spAutoFit/>
          </a:bodyPr>
          <a:lstStyle/>
          <a:p>
            <a:pPr defTabSz="914291"/>
            <a:r>
              <a:rPr lang="en-US" dirty="0">
                <a:solidFill>
                  <a:srgbClr val="292929"/>
                </a:solidFill>
                <a:latin typeface="Segoe UI"/>
              </a:rPr>
              <a:t>Finance</a:t>
            </a:r>
          </a:p>
        </p:txBody>
      </p:sp>
      <p:sp>
        <p:nvSpPr>
          <p:cNvPr id="44" name="Rectangle 43"/>
          <p:cNvSpPr/>
          <p:nvPr/>
        </p:nvSpPr>
        <p:spPr>
          <a:xfrm>
            <a:off x="2703069" y="4614284"/>
            <a:ext cx="365806" cy="369332"/>
          </a:xfrm>
          <a:prstGeom prst="rect">
            <a:avLst/>
          </a:prstGeom>
        </p:spPr>
        <p:txBody>
          <a:bodyPr wrap="none" lIns="91431" tIns="45717" rIns="91431" bIns="45717">
            <a:spAutoFit/>
          </a:bodyPr>
          <a:lstStyle/>
          <a:p>
            <a:pPr defTabSz="914291"/>
            <a:r>
              <a:rPr lang="en-US" dirty="0">
                <a:solidFill>
                  <a:srgbClr val="292929"/>
                </a:solidFill>
                <a:latin typeface="Segoe UI"/>
              </a:rPr>
              <a:t>IT</a:t>
            </a:r>
          </a:p>
        </p:txBody>
      </p:sp>
      <p:sp>
        <p:nvSpPr>
          <p:cNvPr id="45" name="Rectangle 1027"/>
          <p:cNvSpPr txBox="1">
            <a:spLocks noChangeArrowheads="1"/>
          </p:cNvSpPr>
          <p:nvPr/>
        </p:nvSpPr>
        <p:spPr>
          <a:xfrm>
            <a:off x="3332798" y="1490086"/>
            <a:ext cx="8151317" cy="4758226"/>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100000"/>
              <a:buFontTx/>
              <a:buBlip>
                <a:blip r:embed="rId10"/>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10"/>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10"/>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10"/>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10"/>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sz="2800" dirty="0">
                <a:gradFill>
                  <a:gsLst>
                    <a:gs pos="0">
                      <a:srgbClr val="FFFFFF"/>
                    </a:gs>
                    <a:gs pos="86000">
                      <a:srgbClr val="FFFFFF"/>
                    </a:gs>
                  </a:gsLst>
                  <a:lin ang="0" scaled="0"/>
                </a:gradFill>
              </a:rPr>
              <a:t>Lost productivity of end users</a:t>
            </a:r>
          </a:p>
          <a:p>
            <a:pPr lvl="2"/>
            <a:r>
              <a:rPr sz="2000" dirty="0">
                <a:gradFill>
                  <a:gsLst>
                    <a:gs pos="0">
                      <a:srgbClr val="FFFFFF"/>
                    </a:gs>
                    <a:gs pos="86000">
                      <a:srgbClr val="FFFFFF"/>
                    </a:gs>
                  </a:gsLst>
                  <a:lin ang="0" scaled="0"/>
                </a:gradFill>
              </a:rPr>
              <a:t>Reports / scorecards are everywhere for different groups</a:t>
            </a:r>
          </a:p>
          <a:p>
            <a:pPr lvl="2"/>
            <a:r>
              <a:rPr sz="2000" dirty="0">
                <a:gradFill>
                  <a:gsLst>
                    <a:gs pos="0">
                      <a:srgbClr val="FFFFFF"/>
                    </a:gs>
                    <a:gs pos="86000">
                      <a:srgbClr val="FFFFFF"/>
                    </a:gs>
                  </a:gsLst>
                  <a:lin ang="0" scaled="0"/>
                </a:gradFill>
              </a:rPr>
              <a:t>Users go to at least 8 different places for their BI</a:t>
            </a:r>
          </a:p>
          <a:p>
            <a:pPr lvl="1"/>
            <a:r>
              <a:rPr sz="2800" dirty="0" smtClean="0">
                <a:gradFill>
                  <a:gsLst>
                    <a:gs pos="0">
                      <a:srgbClr val="FFFFFF"/>
                    </a:gs>
                    <a:gs pos="86000">
                      <a:srgbClr val="FFFFFF"/>
                    </a:gs>
                  </a:gsLst>
                  <a:lin ang="0" scaled="0"/>
                </a:gradFill>
              </a:rPr>
              <a:t>Business </a:t>
            </a:r>
            <a:r>
              <a:rPr sz="2800" dirty="0">
                <a:gradFill>
                  <a:gsLst>
                    <a:gs pos="0">
                      <a:srgbClr val="FFFFFF"/>
                    </a:gs>
                    <a:gs pos="86000">
                      <a:srgbClr val="FFFFFF"/>
                    </a:gs>
                  </a:gsLst>
                  <a:lin ang="0" scaled="0"/>
                </a:gradFill>
              </a:rPr>
              <a:t>rumor that IT takes too long to create BI solution</a:t>
            </a:r>
          </a:p>
          <a:p>
            <a:pPr lvl="2"/>
            <a:r>
              <a:rPr sz="2000" dirty="0">
                <a:gradFill>
                  <a:gsLst>
                    <a:gs pos="0">
                      <a:srgbClr val="FFFFFF"/>
                    </a:gs>
                    <a:gs pos="86000">
                      <a:srgbClr val="FFFFFF"/>
                    </a:gs>
                  </a:gsLst>
                  <a:lin ang="0" scaled="0"/>
                </a:gradFill>
              </a:rPr>
              <a:t>Each IT implementation team has to figure out security, ramp up on BI expertise to host and secure</a:t>
            </a:r>
          </a:p>
          <a:p>
            <a:pPr lvl="2"/>
            <a:r>
              <a:rPr sz="2000" dirty="0">
                <a:gradFill>
                  <a:gsLst>
                    <a:gs pos="0">
                      <a:srgbClr val="FFFFFF"/>
                    </a:gs>
                    <a:gs pos="86000">
                      <a:srgbClr val="FFFFFF"/>
                    </a:gs>
                  </a:gsLst>
                  <a:lin ang="0" scaled="0"/>
                </a:gradFill>
              </a:rPr>
              <a:t>Shadow applications built by business and vendors  are agile</a:t>
            </a:r>
          </a:p>
          <a:p>
            <a:pPr lvl="1"/>
            <a:r>
              <a:rPr lang="en-US" sz="2800" dirty="0">
                <a:gradFill>
                  <a:gsLst>
                    <a:gs pos="0">
                      <a:srgbClr val="FFFFFF"/>
                    </a:gs>
                    <a:gs pos="86000">
                      <a:srgbClr val="FFFFFF"/>
                    </a:gs>
                  </a:gsLst>
                  <a:lin ang="0" scaled="0"/>
                </a:gradFill>
              </a:rPr>
              <a:t>Enable business power users to create their own </a:t>
            </a:r>
            <a:r>
              <a:rPr lang="en-US" sz="2800" dirty="0" smtClean="0">
                <a:gradFill>
                  <a:gsLst>
                    <a:gs pos="0">
                      <a:srgbClr val="FFFFFF"/>
                    </a:gs>
                    <a:gs pos="86000">
                      <a:srgbClr val="FFFFFF"/>
                    </a:gs>
                  </a:gsLst>
                  <a:lin ang="0" scaled="0"/>
                </a:gradFill>
              </a:rPr>
              <a:t>reports</a:t>
            </a:r>
            <a:endParaRPr lang="en-US" sz="2800" dirty="0">
              <a:gradFill>
                <a:gsLst>
                  <a:gs pos="0">
                    <a:srgbClr val="FFFFFF"/>
                  </a:gs>
                  <a:gs pos="86000">
                    <a:srgbClr val="FFFFFF"/>
                  </a:gs>
                </a:gsLst>
                <a:lin ang="0" scaled="0"/>
              </a:gradFill>
            </a:endParaRPr>
          </a:p>
          <a:p>
            <a:pPr lvl="2"/>
            <a:r>
              <a:rPr lang="en-US" sz="2000" dirty="0">
                <a:gradFill>
                  <a:gsLst>
                    <a:gs pos="0">
                      <a:srgbClr val="FFFFFF"/>
                    </a:gs>
                    <a:gs pos="86000">
                      <a:srgbClr val="FFFFFF"/>
                    </a:gs>
                  </a:gsLst>
                  <a:lin ang="0" scaled="0"/>
                </a:gradFill>
              </a:rPr>
              <a:t>Enable data as a service from EDW </a:t>
            </a:r>
          </a:p>
          <a:p>
            <a:pPr lvl="2"/>
            <a:r>
              <a:rPr lang="en-US" sz="2000" dirty="0" smtClean="0">
                <a:gradFill>
                  <a:gsLst>
                    <a:gs pos="0">
                      <a:srgbClr val="FFFFFF"/>
                    </a:gs>
                    <a:gs pos="86000">
                      <a:srgbClr val="FFFFFF"/>
                    </a:gs>
                  </a:gsLst>
                  <a:lin ang="0" scaled="0"/>
                </a:gradFill>
              </a:rPr>
              <a:t>Benefit </a:t>
            </a:r>
            <a:r>
              <a:rPr lang="en-US" sz="2000" dirty="0">
                <a:gradFill>
                  <a:gsLst>
                    <a:gs pos="0">
                      <a:srgbClr val="FFFFFF"/>
                    </a:gs>
                    <a:gs pos="86000">
                      <a:srgbClr val="FFFFFF"/>
                    </a:gs>
                  </a:gsLst>
                  <a:lin ang="0" scaled="0"/>
                </a:gradFill>
              </a:rPr>
              <a:t>from Elasticity of the cloud</a:t>
            </a:r>
          </a:p>
          <a:p>
            <a:pPr lvl="2"/>
            <a:r>
              <a:rPr lang="en-US" sz="2000" dirty="0">
                <a:gradFill>
                  <a:gsLst>
                    <a:gs pos="0">
                      <a:srgbClr val="FFFFFF"/>
                    </a:gs>
                    <a:gs pos="86000">
                      <a:srgbClr val="FFFFFF"/>
                    </a:gs>
                  </a:gsLst>
                  <a:lin ang="0" scaled="0"/>
                </a:gradFill>
              </a:rPr>
              <a:t>Create a self-service BI </a:t>
            </a:r>
            <a:r>
              <a:rPr lang="en-US" sz="2000" dirty="0" smtClean="0">
                <a:gradFill>
                  <a:gsLst>
                    <a:gs pos="0">
                      <a:srgbClr val="FFFFFF"/>
                    </a:gs>
                    <a:gs pos="86000">
                      <a:srgbClr val="FFFFFF"/>
                    </a:gs>
                  </a:gsLst>
                  <a:lin ang="0" scaled="0"/>
                </a:gradFill>
              </a:rPr>
              <a:t>environment</a:t>
            </a:r>
            <a:endParaRPr sz="5400" dirty="0">
              <a:gradFill>
                <a:gsLst>
                  <a:gs pos="0">
                    <a:srgbClr val="FFFFFF"/>
                  </a:gs>
                  <a:gs pos="86000">
                    <a:srgbClr val="FFFFFF"/>
                  </a:gs>
                </a:gsLst>
                <a:lin ang="0" scaled="0"/>
              </a:gradFill>
              <a:latin typeface="Calibri" pitchFamily="34" charset="0"/>
            </a:endParaRPr>
          </a:p>
        </p:txBody>
      </p:sp>
    </p:spTree>
    <p:extLst>
      <p:ext uri="{BB962C8B-B14F-4D97-AF65-F5344CB8AC3E}">
        <p14:creationId xmlns:p14="http://schemas.microsoft.com/office/powerpoint/2010/main" val="1853666441"/>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19112" y="228600"/>
            <a:ext cx="11149013" cy="997196"/>
          </a:xfrm>
        </p:spPr>
        <p:txBody>
          <a:bodyPr/>
          <a:lstStyle/>
          <a:p>
            <a:r>
              <a:rPr lang="en-US" sz="3600" dirty="0" smtClean="0"/>
              <a:t>Top 10 considerations, questions and lessons learned </a:t>
            </a:r>
            <a:br>
              <a:rPr lang="en-US" sz="3600" dirty="0" smtClean="0"/>
            </a:br>
            <a:r>
              <a:rPr lang="en-US" sz="3600" dirty="0" smtClean="0"/>
              <a:t>while enabling data as a service and self service BI</a:t>
            </a:r>
            <a:endParaRPr lang="en-US" sz="3600" dirty="0"/>
          </a:p>
        </p:txBody>
      </p:sp>
      <p:graphicFrame>
        <p:nvGraphicFramePr>
          <p:cNvPr id="20" name="Table 19"/>
          <p:cNvGraphicFramePr>
            <a:graphicFrameLocks noGrp="1"/>
          </p:cNvGraphicFramePr>
          <p:nvPr>
            <p:extLst>
              <p:ext uri="{D42A27DB-BD31-4B8C-83A1-F6EECF244321}">
                <p14:modId xmlns:p14="http://schemas.microsoft.com/office/powerpoint/2010/main" val="1717429211"/>
              </p:ext>
            </p:extLst>
          </p:nvPr>
        </p:nvGraphicFramePr>
        <p:xfrm>
          <a:off x="514351" y="2052910"/>
          <a:ext cx="1138250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082062"/>
                <a:gridCol w="10300438"/>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algn="ctr" defTabSz="914363" rtl="0" eaLnBrk="1" latinLnBrk="0" hangingPunct="1"/>
                      <a:r>
                        <a:rPr lang="en-US" sz="1800" kern="1200" dirty="0" smtClean="0"/>
                        <a:t>9</a:t>
                      </a:r>
                      <a:endParaRPr lang="en-US" sz="1800" b="1" kern="1200" dirty="0">
                        <a:solidFill>
                          <a:schemeClr val="bg1"/>
                        </a:solidFill>
                        <a:latin typeface="+mn-lt"/>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indent="0">
                        <a:buNone/>
                      </a:pPr>
                      <a:r>
                        <a:rPr lang="en-US" sz="1800" kern="1200" dirty="0" smtClean="0">
                          <a:solidFill>
                            <a:schemeClr val="tx1"/>
                          </a:solidFill>
                          <a:effectLst/>
                          <a:latin typeface="Segoe UI" pitchFamily="34" charset="0"/>
                          <a:ea typeface="+mn-ea"/>
                          <a:cs typeface="+mn-cs"/>
                        </a:rPr>
                        <a:t>How do you enable users to have a seamless experience</a:t>
                      </a:r>
                      <a:r>
                        <a:rPr lang="en-US" sz="1800" kern="1200" baseline="0" dirty="0" smtClean="0">
                          <a:solidFill>
                            <a:schemeClr val="tx1"/>
                          </a:solidFill>
                          <a:effectLst/>
                          <a:latin typeface="Segoe UI" pitchFamily="34" charset="0"/>
                          <a:ea typeface="+mn-ea"/>
                          <a:cs typeface="+mn-cs"/>
                        </a:rPr>
                        <a:t> while </a:t>
                      </a:r>
                      <a:r>
                        <a:rPr lang="en-US" sz="1800" kern="1200" dirty="0" smtClean="0">
                          <a:solidFill>
                            <a:schemeClr val="tx1"/>
                          </a:solidFill>
                          <a:effectLst/>
                          <a:latin typeface="Segoe UI" pitchFamily="34" charset="0"/>
                          <a:ea typeface="+mn-ea"/>
                          <a:cs typeface="+mn-cs"/>
                        </a:rPr>
                        <a:t>consuming data?</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536405062"/>
              </p:ext>
            </p:extLst>
          </p:nvPr>
        </p:nvGraphicFramePr>
        <p:xfrm>
          <a:off x="514351" y="2545514"/>
          <a:ext cx="1138250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4980"/>
                <a:gridCol w="10257520"/>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kern="1200" dirty="0" smtClean="0">
                          <a:solidFill>
                            <a:schemeClr val="tx1"/>
                          </a:solidFill>
                          <a:effectLst/>
                          <a:latin typeface="Segoe UI" pitchFamily="34" charset="0"/>
                          <a:ea typeface="+mn-ea"/>
                          <a:cs typeface="+mn-cs"/>
                        </a:rPr>
                        <a:t>8</a:t>
                      </a:r>
                      <a:endParaRPr lang="en-US" sz="1800" b="1" kern="120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Segoe UI" pitchFamily="34" charset="0"/>
                          <a:ea typeface="+mn-ea"/>
                          <a:cs typeface="+mn-cs"/>
                        </a:rPr>
                        <a:t>How do you implement seamless security across layers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487780715"/>
              </p:ext>
            </p:extLst>
          </p:nvPr>
        </p:nvGraphicFramePr>
        <p:xfrm>
          <a:off x="514351" y="3530722"/>
          <a:ext cx="11344400" cy="70104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1215"/>
                <a:gridCol w="10223185"/>
              </a:tblGrid>
              <a:tr h="652565">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6</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Who should create BI and should we actually give control of the report catalog to business and enable self-service BI?</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992368595"/>
              </p:ext>
            </p:extLst>
          </p:nvPr>
        </p:nvGraphicFramePr>
        <p:xfrm>
          <a:off x="514351" y="4729290"/>
          <a:ext cx="11325350" cy="449935"/>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050847"/>
                <a:gridCol w="10274503"/>
              </a:tblGrid>
              <a:tr h="449935">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4</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 How do I know who is consuming and how are they consuming data?</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775015613"/>
              </p:ext>
            </p:extLst>
          </p:nvPr>
        </p:nvGraphicFramePr>
        <p:xfrm>
          <a:off x="514351" y="5214629"/>
          <a:ext cx="11325350" cy="462794"/>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19331"/>
                <a:gridCol w="10206019"/>
              </a:tblGrid>
              <a:tr h="462794">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3</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How do you evangelize &amp; achieve enterprise adoption?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955658082"/>
              </p:ext>
            </p:extLst>
          </p:nvPr>
        </p:nvGraphicFramePr>
        <p:xfrm>
          <a:off x="514351" y="5712827"/>
          <a:ext cx="113253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19332"/>
                <a:gridCol w="10206018"/>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2</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What front end tools do BI publishers use and how do you integrate various tools</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752938660"/>
              </p:ext>
            </p:extLst>
          </p:nvPr>
        </p:nvGraphicFramePr>
        <p:xfrm>
          <a:off x="514351" y="6205435"/>
          <a:ext cx="11363450"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3097"/>
                <a:gridCol w="10240353"/>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kern="1200" baseline="0" dirty="0" smtClean="0">
                          <a:solidFill>
                            <a:schemeClr val="tx1"/>
                          </a:solidFill>
                          <a:effectLst/>
                          <a:latin typeface="Segoe UI" pitchFamily="34" charset="0"/>
                          <a:ea typeface="+mn-ea"/>
                          <a:cs typeface="+mn-cs"/>
                        </a:rPr>
                        <a:t>1</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How do you achieve high customer satisfaction?</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4023367064"/>
              </p:ext>
            </p:extLst>
          </p:nvPr>
        </p:nvGraphicFramePr>
        <p:xfrm>
          <a:off x="514351" y="1499346"/>
          <a:ext cx="11401549" cy="51816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6862"/>
                <a:gridCol w="10274687"/>
              </a:tblGrid>
              <a:tr h="4953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effectLst/>
                          <a:latin typeface="Segoe UI" pitchFamily="34" charset="0"/>
                          <a:ea typeface="+mn-ea"/>
                          <a:cs typeface="+mn-cs"/>
                        </a:rPr>
                        <a:t>   </a:t>
                      </a:r>
                      <a:r>
                        <a:rPr lang="en-US" sz="1800" b="1" kern="1200" dirty="0" smtClean="0">
                          <a:solidFill>
                            <a:schemeClr val="tx1"/>
                          </a:solidFill>
                          <a:effectLst/>
                          <a:latin typeface="Segoe UI" pitchFamily="34" charset="0"/>
                          <a:ea typeface="+mn-ea"/>
                          <a:cs typeface="+mn-cs"/>
                        </a:rPr>
                        <a:t>10</a:t>
                      </a:r>
                      <a:endParaRPr lang="en-US" sz="1800" b="1" kern="120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effectLst/>
                          <a:latin typeface="Segoe UI" pitchFamily="34" charset="0"/>
                          <a:ea typeface="+mn-ea"/>
                          <a:cs typeface="+mn-cs"/>
                        </a:rPr>
                        <a:t>What to do first - EDW or BI reporting consolidation?</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796094940"/>
              </p:ext>
            </p:extLst>
          </p:nvPr>
        </p:nvGraphicFramePr>
        <p:xfrm>
          <a:off x="514351" y="4267166"/>
          <a:ext cx="11344401" cy="42672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1214"/>
                <a:gridCol w="10223187"/>
              </a:tblGrid>
              <a:tr h="3810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tx1"/>
                          </a:solidFill>
                          <a:effectLst/>
                          <a:latin typeface="Segoe UI" pitchFamily="34" charset="0"/>
                          <a:ea typeface="+mn-ea"/>
                          <a:cs typeface="+mn-cs"/>
                        </a:rPr>
                        <a:t>5</a:t>
                      </a:r>
                      <a:endParaRPr lang="en-US" sz="1800" b="1" kern="1200" baseline="0" dirty="0">
                        <a:solidFill>
                          <a:schemeClr val="tx1"/>
                        </a:solidFill>
                        <a:effectLst/>
                        <a:latin typeface="Segoe UI" pitchFamily="34" charset="0"/>
                        <a:ea typeface="+mn-ea"/>
                        <a:cs typeface="+mn-cs"/>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r>
                        <a:rPr lang="en-US" sz="1800" kern="1200" dirty="0" smtClean="0">
                          <a:solidFill>
                            <a:schemeClr val="tx1"/>
                          </a:solidFill>
                          <a:effectLst/>
                          <a:latin typeface="Segoe UI" pitchFamily="34" charset="0"/>
                          <a:ea typeface="+mn-ea"/>
                          <a:cs typeface="+mn-cs"/>
                        </a:rPr>
                        <a:t>Why</a:t>
                      </a:r>
                      <a:r>
                        <a:rPr lang="en-US" sz="1800" kern="1200" baseline="0" dirty="0" smtClean="0">
                          <a:solidFill>
                            <a:schemeClr val="tx1"/>
                          </a:solidFill>
                          <a:effectLst/>
                          <a:latin typeface="Segoe UI" pitchFamily="34" charset="0"/>
                          <a:ea typeface="+mn-ea"/>
                          <a:cs typeface="+mn-cs"/>
                        </a:rPr>
                        <a:t> Azure?</a:t>
                      </a:r>
                      <a:endParaRPr lang="en-US" sz="1800" b="1" kern="1200" dirty="0">
                        <a:solidFill>
                          <a:schemeClr val="tx1"/>
                        </a:solidFill>
                        <a:effectLst/>
                        <a:latin typeface="+mn-lt"/>
                        <a:ea typeface="+mn-ea"/>
                        <a:cs typeface="+mn-cs"/>
                      </a:endParaRP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042166135"/>
              </p:ext>
            </p:extLst>
          </p:nvPr>
        </p:nvGraphicFramePr>
        <p:xfrm>
          <a:off x="514351" y="3038118"/>
          <a:ext cx="11361718"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2926"/>
                <a:gridCol w="10238792"/>
              </a:tblGrid>
              <a:tr h="457200">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r>
                        <a:rPr lang="en-US" sz="1800" b="1" dirty="0" smtClean="0">
                          <a:solidFill>
                            <a:schemeClr val="tx1"/>
                          </a:solidFill>
                          <a:latin typeface="+mn-lt"/>
                        </a:rPr>
                        <a:t>7</a:t>
                      </a:r>
                      <a:endParaRPr lang="en-US" sz="1800" b="0" dirty="0">
                        <a:solidFill>
                          <a:schemeClr val="bg1"/>
                        </a:solidFill>
                        <a:latin typeface="Calibri" pitchFamily="34" charset="0"/>
                      </a:endParaRPr>
                    </a:p>
                  </a:txBody>
                  <a:tcPr marL="152440" marR="152440" marT="76200" marB="76200"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1800" kern="1200" dirty="0" smtClean="0">
                          <a:solidFill>
                            <a:schemeClr val="tx1"/>
                          </a:solidFill>
                          <a:effectLst/>
                          <a:latin typeface="Segoe UI" pitchFamily="34" charset="0"/>
                          <a:ea typeface="+mn-ea"/>
                          <a:cs typeface="+mn-cs"/>
                        </a:rPr>
                        <a:t>How</a:t>
                      </a:r>
                      <a:r>
                        <a:rPr lang="en-US" sz="1800" kern="1200" baseline="0" dirty="0" smtClean="0">
                          <a:solidFill>
                            <a:schemeClr val="tx1"/>
                          </a:solidFill>
                          <a:effectLst/>
                          <a:latin typeface="Segoe UI" pitchFamily="34" charset="0"/>
                          <a:ea typeface="+mn-ea"/>
                          <a:cs typeface="+mn-cs"/>
                        </a:rPr>
                        <a:t> do you enable </a:t>
                      </a:r>
                      <a:r>
                        <a:rPr lang="en-US" sz="1800" kern="1200" dirty="0" smtClean="0">
                          <a:solidFill>
                            <a:schemeClr val="tx1"/>
                          </a:solidFill>
                          <a:effectLst/>
                          <a:latin typeface="Segoe UI" pitchFamily="34" charset="0"/>
                          <a:ea typeface="+mn-ea"/>
                          <a:cs typeface="+mn-cs"/>
                        </a:rPr>
                        <a:t>Data Governance and </a:t>
                      </a:r>
                      <a:r>
                        <a:rPr lang="en-US" sz="1800" kern="1200" baseline="0" dirty="0" smtClean="0">
                          <a:solidFill>
                            <a:schemeClr val="tx1"/>
                          </a:solidFill>
                          <a:effectLst/>
                          <a:latin typeface="Segoe UI" pitchFamily="34" charset="0"/>
                          <a:ea typeface="+mn-ea"/>
                          <a:cs typeface="+mn-cs"/>
                        </a:rPr>
                        <a:t>control data movement? </a:t>
                      </a:r>
                    </a:p>
                  </a:txBody>
                  <a:tcPr marL="152440" marR="152440" marT="76200" marB="76200"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219478066"/>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Line 1"/>
          <p:cNvSpPr>
            <a:spLocks noChangeShapeType="1"/>
          </p:cNvSpPr>
          <p:nvPr/>
        </p:nvSpPr>
        <p:spPr bwMode="auto">
          <a:xfrm>
            <a:off x="0" y="6442710"/>
            <a:ext cx="12188825" cy="0"/>
          </a:xfrm>
          <a:prstGeom prst="line">
            <a:avLst/>
          </a:prstGeom>
          <a:noFill/>
          <a:ln w="34925" cap="flat">
            <a:solidFill>
              <a:srgbClr val="8CC63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9457" y="5835015"/>
            <a:ext cx="859884" cy="98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41" y="710029"/>
            <a:ext cx="11930659"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1082912026"/>
              </p:ext>
            </p:extLst>
          </p:nvPr>
        </p:nvGraphicFramePr>
        <p:xfrm>
          <a:off x="368087" y="152400"/>
          <a:ext cx="11635224" cy="463104"/>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562701"/>
                <a:gridCol w="11072523"/>
              </a:tblGrid>
              <a:tr h="463104">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000" b="0" dirty="0">
                        <a:solidFill>
                          <a:schemeClr val="bg1"/>
                        </a:solidFill>
                        <a:latin typeface="+mj-lt"/>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000" dirty="0" smtClean="0"/>
                        <a:t>What to do first – Enterprise</a:t>
                      </a:r>
                      <a:r>
                        <a:rPr lang="en-US" sz="2000" baseline="0" dirty="0" smtClean="0"/>
                        <a:t> </a:t>
                      </a:r>
                      <a:r>
                        <a:rPr lang="en-US" sz="2000" dirty="0" smtClean="0"/>
                        <a:t>Data Warehouse or BI Reporting Consolidation?</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8" name="Rounded Rectangle 7"/>
          <p:cNvSpPr/>
          <p:nvPr/>
        </p:nvSpPr>
        <p:spPr bwMode="auto">
          <a:xfrm>
            <a:off x="203196" y="129172"/>
            <a:ext cx="662818" cy="4572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ysClr val="window" lastClr="FFFFFF"/>
                </a:solidFill>
                <a:latin typeface="Calibri" pitchFamily="34" charset="0"/>
              </a:rPr>
              <a:t>10</a:t>
            </a:r>
          </a:p>
        </p:txBody>
      </p:sp>
    </p:spTree>
    <p:extLst>
      <p:ext uri="{BB962C8B-B14F-4D97-AF65-F5344CB8AC3E}">
        <p14:creationId xmlns:p14="http://schemas.microsoft.com/office/powerpoint/2010/main" val="41783103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457200" y="1474788"/>
            <a:ext cx="11040484" cy="3423784"/>
          </a:xfrm>
          <a:prstGeom prst="rect">
            <a:avLst/>
          </a:prstGeom>
        </p:spPr>
        <p:txBody>
          <a:bodyPr lIns="91431" tIns="45717" rIns="91431" bIns="45717"/>
          <a:lstStyle>
            <a:lvl1pPr marL="361950" indent="-361950" algn="l" defTabSz="914363" rtl="0" eaLnBrk="1" latinLnBrk="0" hangingPunct="1">
              <a:lnSpc>
                <a:spcPct val="90000"/>
              </a:lnSpc>
              <a:spcBef>
                <a:spcPct val="20000"/>
              </a:spcBef>
              <a:buSzPct val="100000"/>
              <a:buFontTx/>
              <a:buBlip>
                <a:blip r:embed="rId3"/>
              </a:buBlip>
              <a:defRPr sz="3200" kern="1200">
                <a:solidFill>
                  <a:schemeClr val="bg1"/>
                </a:solidFill>
                <a:latin typeface="Calibri" pitchFamily="34" charset="0"/>
                <a:ea typeface="+mn-ea"/>
                <a:cs typeface="+mn-cs"/>
              </a:defRPr>
            </a:lvl1pPr>
            <a:lvl2pPr marL="808038" indent="-344488" algn="l" defTabSz="914363" rtl="0" eaLnBrk="1" latinLnBrk="0" hangingPunct="1">
              <a:lnSpc>
                <a:spcPct val="90000"/>
              </a:lnSpc>
              <a:spcBef>
                <a:spcPct val="20000"/>
              </a:spcBef>
              <a:buSzPct val="100000"/>
              <a:buFontTx/>
              <a:buBlip>
                <a:blip r:embed="rId3"/>
              </a:buBlip>
              <a:defRPr sz="2800" kern="1200">
                <a:solidFill>
                  <a:schemeClr val="bg1"/>
                </a:solidFill>
                <a:latin typeface="Calibri" pitchFamily="34" charset="0"/>
                <a:ea typeface="+mn-ea"/>
                <a:cs typeface="+mn-cs"/>
              </a:defRPr>
            </a:lvl2pPr>
            <a:lvl3pPr marL="1168400" indent="-346075" algn="l" defTabSz="914363" rtl="0" eaLnBrk="1" latinLnBrk="0" hangingPunct="1">
              <a:lnSpc>
                <a:spcPct val="90000"/>
              </a:lnSpc>
              <a:spcBef>
                <a:spcPct val="20000"/>
              </a:spcBef>
              <a:buSzPct val="100000"/>
              <a:buFontTx/>
              <a:buBlip>
                <a:blip r:embed="rId3"/>
              </a:buBlip>
              <a:defRPr sz="2400" kern="1200">
                <a:solidFill>
                  <a:schemeClr val="bg1"/>
                </a:solidFill>
                <a:latin typeface="Calibri" pitchFamily="34" charset="0"/>
                <a:ea typeface="+mn-ea"/>
                <a:cs typeface="+mn-cs"/>
              </a:defRPr>
            </a:lvl3pPr>
            <a:lvl4pPr marL="1516063" indent="-347663" algn="l" defTabSz="914363" rtl="0" eaLnBrk="1" latinLnBrk="0" hangingPunct="1">
              <a:lnSpc>
                <a:spcPct val="90000"/>
              </a:lnSpc>
              <a:spcBef>
                <a:spcPct val="20000"/>
              </a:spcBef>
              <a:buSzPct val="100000"/>
              <a:buFontTx/>
              <a:buBlip>
                <a:blip r:embed="rId3"/>
              </a:buBlip>
              <a:defRPr sz="2400" kern="1200">
                <a:solidFill>
                  <a:schemeClr val="bg1"/>
                </a:solidFill>
                <a:latin typeface="Calibri" pitchFamily="34" charset="0"/>
                <a:ea typeface="+mn-ea"/>
                <a:cs typeface="+mn-cs"/>
              </a:defRPr>
            </a:lvl4pPr>
            <a:lvl5pPr marL="1852613" indent="-325438" algn="l" defTabSz="914363" rtl="0" eaLnBrk="1" latinLnBrk="0" hangingPunct="1">
              <a:lnSpc>
                <a:spcPct val="90000"/>
              </a:lnSpc>
              <a:spcBef>
                <a:spcPct val="20000"/>
              </a:spcBef>
              <a:buSzPct val="100000"/>
              <a:buFontTx/>
              <a:buBlip>
                <a:blip r:embed="rId3"/>
              </a:buBlip>
              <a:defRPr sz="2400" kern="1200">
                <a:solidFill>
                  <a:schemeClr val="bg1"/>
                </a:solidFill>
                <a:latin typeface="Calibr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Create a cloud based application to enable data as a service  </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Expose EDW and other data sources through one </a:t>
            </a:r>
            <a:r>
              <a:rPr lang="en-US" sz="3000" dirty="0" err="1">
                <a:gradFill>
                  <a:gsLst>
                    <a:gs pos="0">
                      <a:schemeClr val="tx1"/>
                    </a:gs>
                    <a:gs pos="86000">
                      <a:schemeClr val="tx1"/>
                    </a:gs>
                  </a:gsLst>
                  <a:lin ang="5400000" scaled="0"/>
                </a:gradFill>
                <a:latin typeface="+mn-lt"/>
              </a:rPr>
              <a:t>url</a:t>
            </a:r>
            <a:endParaRPr lang="en-US" sz="3000" dirty="0">
              <a:gradFill>
                <a:gsLst>
                  <a:gs pos="0">
                    <a:schemeClr val="tx1"/>
                  </a:gs>
                  <a:gs pos="86000">
                    <a:schemeClr val="tx1"/>
                  </a:gs>
                </a:gsLst>
                <a:lin ang="5400000" scaled="0"/>
              </a:gradFill>
              <a:latin typeface="+mn-lt"/>
            </a:endParaRP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Abstract/shield users from backend data sources and Engineering work</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Make it easy for users to consume data</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Net effect </a:t>
            </a:r>
            <a:r>
              <a:rPr lang="en-US" sz="3000" dirty="0">
                <a:gradFill>
                  <a:gsLst>
                    <a:gs pos="0">
                      <a:schemeClr val="tx1"/>
                    </a:gs>
                    <a:gs pos="86000">
                      <a:schemeClr val="tx1"/>
                    </a:gs>
                  </a:gsLst>
                  <a:lin ang="5400000" scaled="0"/>
                </a:gradFill>
                <a:latin typeface="+mn-lt"/>
                <a:sym typeface="Wingdings" pitchFamily="2" charset="2"/>
              </a:rPr>
              <a:t> Seamless experience</a:t>
            </a:r>
            <a:endParaRPr lang="en-US" sz="3000" dirty="0">
              <a:gradFill>
                <a:gsLst>
                  <a:gs pos="0">
                    <a:schemeClr val="tx1"/>
                  </a:gs>
                  <a:gs pos="86000">
                    <a:schemeClr val="tx1"/>
                  </a:gs>
                </a:gsLst>
                <a:lin ang="5400000" scaled="0"/>
              </a:gradFill>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576329792"/>
              </p:ext>
            </p:extLst>
          </p:nvPr>
        </p:nvGraphicFramePr>
        <p:xfrm>
          <a:off x="304800" y="152400"/>
          <a:ext cx="11393714" cy="82296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1126089"/>
                <a:gridCol w="10267625"/>
              </a:tblGrid>
              <a:tr h="463104">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mj-lt"/>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indent="0">
                        <a:buNone/>
                      </a:pPr>
                      <a:r>
                        <a:rPr lang="en-US" sz="2400" kern="1200" dirty="0" smtClean="0">
                          <a:solidFill>
                            <a:schemeClr val="tx1"/>
                          </a:solidFill>
                          <a:effectLst/>
                          <a:latin typeface="Segoe UI" pitchFamily="34" charset="0"/>
                          <a:ea typeface="+mn-ea"/>
                          <a:cs typeface="+mn-cs"/>
                        </a:rPr>
                        <a:t>How do you enable users to have a seamless experience</a:t>
                      </a:r>
                      <a:r>
                        <a:rPr lang="en-US" sz="2400" kern="1200" baseline="0" dirty="0" smtClean="0">
                          <a:solidFill>
                            <a:schemeClr val="tx1"/>
                          </a:solidFill>
                          <a:effectLst/>
                          <a:latin typeface="Segoe UI" pitchFamily="34" charset="0"/>
                          <a:ea typeface="+mn-ea"/>
                          <a:cs typeface="+mn-cs"/>
                        </a:rPr>
                        <a:t> while </a:t>
                      </a:r>
                      <a:r>
                        <a:rPr lang="en-US" sz="2400" kern="1200" dirty="0" smtClean="0">
                          <a:solidFill>
                            <a:schemeClr val="tx1"/>
                          </a:solidFill>
                          <a:effectLst/>
                          <a:latin typeface="Segoe UI" pitchFamily="34" charset="0"/>
                          <a:ea typeface="+mn-ea"/>
                          <a:cs typeface="+mn-cs"/>
                        </a:rPr>
                        <a:t>consuming data?</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8" name="Rounded Rectangle 7"/>
          <p:cNvSpPr/>
          <p:nvPr/>
        </p:nvSpPr>
        <p:spPr bwMode="auto">
          <a:xfrm>
            <a:off x="457200" y="144162"/>
            <a:ext cx="533400" cy="4572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ysClr val="window" lastClr="FFFFFF"/>
                </a:solidFill>
                <a:latin typeface="Calibri" pitchFamily="34" charset="0"/>
              </a:rPr>
              <a:t>9</a:t>
            </a:r>
          </a:p>
        </p:txBody>
      </p:sp>
    </p:spTree>
    <p:extLst>
      <p:ext uri="{BB962C8B-B14F-4D97-AF65-F5344CB8AC3E}">
        <p14:creationId xmlns:p14="http://schemas.microsoft.com/office/powerpoint/2010/main" val="30795683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2663015722"/>
              </p:ext>
            </p:extLst>
          </p:nvPr>
        </p:nvGraphicFramePr>
        <p:xfrm>
          <a:off x="251503" y="152400"/>
          <a:ext cx="8772577" cy="429768"/>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532475"/>
                <a:gridCol w="8240102"/>
              </a:tblGrid>
              <a:tr h="42976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200" kern="1200" dirty="0" smtClean="0"/>
                        <a:t>How do we implement seamless security across layers?</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13" name="Rounded Rectangle 12"/>
          <p:cNvSpPr/>
          <p:nvPr/>
        </p:nvSpPr>
        <p:spPr bwMode="auto">
          <a:xfrm>
            <a:off x="368646" y="168876"/>
            <a:ext cx="457200"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b="1" kern="0" dirty="0" smtClean="0">
                <a:solidFill>
                  <a:sysClr val="window" lastClr="FFFFFF"/>
                </a:solidFill>
                <a:latin typeface="Calibri" pitchFamily="34" charset="0"/>
              </a:rPr>
              <a:t>8</a:t>
            </a:r>
            <a:endParaRPr lang="en-US" sz="2000" b="1" kern="0" dirty="0">
              <a:solidFill>
                <a:sysClr val="window" lastClr="FFFFFF"/>
              </a:solidFill>
              <a:latin typeface="Calibri" pitchFamily="34" charset="0"/>
            </a:endParaRPr>
          </a:p>
        </p:txBody>
      </p:sp>
      <p:sp>
        <p:nvSpPr>
          <p:cNvPr id="14" name="Text Placeholder 1"/>
          <p:cNvSpPr txBox="1">
            <a:spLocks/>
          </p:cNvSpPr>
          <p:nvPr/>
        </p:nvSpPr>
        <p:spPr>
          <a:xfrm>
            <a:off x="492125" y="1474788"/>
            <a:ext cx="11109960" cy="3943027"/>
          </a:xfrm>
          <a:prstGeom prst="rect">
            <a:avLst/>
          </a:prstGeom>
        </p:spPr>
        <p:txBody>
          <a:bodyPr lIns="91431" tIns="45717" rIns="91431" bIns="45717"/>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63600" lvl="2" indent="-460375">
              <a:buClr>
                <a:srgbClr val="F37021"/>
              </a:buClr>
              <a:buSzPct val="90000"/>
              <a:buBlip>
                <a:blip r:embed="rId4"/>
              </a:buBlip>
            </a:pPr>
            <a:r>
              <a:rPr lang="en-US" sz="3000" dirty="0" smtClean="0">
                <a:gradFill>
                  <a:gsLst>
                    <a:gs pos="0">
                      <a:schemeClr val="tx1"/>
                    </a:gs>
                    <a:gs pos="86000">
                      <a:schemeClr val="tx1"/>
                    </a:gs>
                  </a:gsLst>
                  <a:lin ang="5400000" scaled="0"/>
                </a:gradFill>
                <a:latin typeface="+mn-lt"/>
              </a:rPr>
              <a:t>AD Authentication</a:t>
            </a:r>
          </a:p>
          <a:p>
            <a:pPr marL="863600" lvl="2" indent="-460375">
              <a:buClr>
                <a:srgbClr val="F37021"/>
              </a:buClr>
              <a:buSzPct val="90000"/>
              <a:buBlip>
                <a:blip r:embed="rId4"/>
              </a:buBlip>
            </a:pPr>
            <a:r>
              <a:rPr lang="en-US" sz="3000" dirty="0" smtClean="0">
                <a:gradFill>
                  <a:gsLst>
                    <a:gs pos="0">
                      <a:schemeClr val="tx1"/>
                    </a:gs>
                    <a:gs pos="86000">
                      <a:schemeClr val="tx1"/>
                    </a:gs>
                  </a:gsLst>
                  <a:lin ang="5400000" scaled="0"/>
                </a:gradFill>
                <a:latin typeface="+mn-lt"/>
              </a:rPr>
              <a:t>Constrained Delegation (Kerberos) for data level security</a:t>
            </a:r>
          </a:p>
          <a:p>
            <a:pPr marL="863600" lvl="2" indent="-460375">
              <a:buClr>
                <a:srgbClr val="F37021"/>
              </a:buClr>
              <a:buSzPct val="90000"/>
              <a:buBlip>
                <a:blip r:embed="rId4"/>
              </a:buBlip>
            </a:pPr>
            <a:r>
              <a:rPr lang="en-US" sz="3000" dirty="0" smtClean="0">
                <a:gradFill>
                  <a:gsLst>
                    <a:gs pos="0">
                      <a:schemeClr val="tx1"/>
                    </a:gs>
                    <a:gs pos="86000">
                      <a:schemeClr val="tx1"/>
                    </a:gs>
                  </a:gsLst>
                  <a:lin ang="5400000" scaled="0"/>
                </a:gradFill>
                <a:latin typeface="+mn-lt"/>
              </a:rPr>
              <a:t>SharePoint security for Excel Services / DCL  storage and community pages</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Data security by user </a:t>
            </a:r>
            <a:r>
              <a:rPr lang="en-US" sz="3000" dirty="0" smtClean="0">
                <a:gradFill>
                  <a:gsLst>
                    <a:gs pos="0">
                      <a:schemeClr val="tx1"/>
                    </a:gs>
                    <a:gs pos="86000">
                      <a:schemeClr val="tx1"/>
                    </a:gs>
                  </a:gsLst>
                  <a:lin ang="5400000" scaled="0"/>
                </a:gradFill>
                <a:latin typeface="+mn-lt"/>
              </a:rPr>
              <a:t>context</a:t>
            </a:r>
            <a:endParaRPr lang="en-US" sz="3000" dirty="0">
              <a:gradFill>
                <a:gsLst>
                  <a:gs pos="0">
                    <a:schemeClr val="tx1"/>
                  </a:gs>
                  <a:gs pos="86000">
                    <a:schemeClr val="tx1"/>
                  </a:gs>
                </a:gsLst>
                <a:lin ang="5400000" scaled="0"/>
              </a:gradFill>
              <a:latin typeface="+mn-lt"/>
            </a:endParaRPr>
          </a:p>
        </p:txBody>
      </p:sp>
    </p:spTree>
    <p:extLst>
      <p:ext uri="{BB962C8B-B14F-4D97-AF65-F5344CB8AC3E}">
        <p14:creationId xmlns:p14="http://schemas.microsoft.com/office/powerpoint/2010/main" val="32209058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578680901"/>
              </p:ext>
            </p:extLst>
          </p:nvPr>
        </p:nvGraphicFramePr>
        <p:xfrm>
          <a:off x="251503" y="152400"/>
          <a:ext cx="11217896" cy="429768"/>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680900"/>
                <a:gridCol w="10536996"/>
              </a:tblGrid>
              <a:tr h="42976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2400" kern="1200" dirty="0" smtClean="0">
                          <a:solidFill>
                            <a:schemeClr val="tx1"/>
                          </a:solidFill>
                          <a:effectLst/>
                          <a:latin typeface="Segoe UI" pitchFamily="34" charset="0"/>
                          <a:ea typeface="+mn-ea"/>
                          <a:cs typeface="+mn-cs"/>
                        </a:rPr>
                        <a:t>How</a:t>
                      </a:r>
                      <a:r>
                        <a:rPr lang="en-US" sz="2400" kern="1200" baseline="0" dirty="0" smtClean="0">
                          <a:solidFill>
                            <a:schemeClr val="tx1"/>
                          </a:solidFill>
                          <a:effectLst/>
                          <a:latin typeface="Segoe UI" pitchFamily="34" charset="0"/>
                          <a:ea typeface="+mn-ea"/>
                          <a:cs typeface="+mn-cs"/>
                        </a:rPr>
                        <a:t> do you enable </a:t>
                      </a:r>
                      <a:r>
                        <a:rPr lang="en-US" sz="2400" kern="1200" dirty="0" smtClean="0">
                          <a:solidFill>
                            <a:schemeClr val="tx1"/>
                          </a:solidFill>
                          <a:effectLst/>
                          <a:latin typeface="Segoe UI" pitchFamily="34" charset="0"/>
                          <a:ea typeface="+mn-ea"/>
                          <a:cs typeface="+mn-cs"/>
                        </a:rPr>
                        <a:t>Data Governance and </a:t>
                      </a:r>
                      <a:r>
                        <a:rPr lang="en-US" sz="2400" kern="1200" baseline="0" dirty="0" smtClean="0">
                          <a:solidFill>
                            <a:schemeClr val="tx1"/>
                          </a:solidFill>
                          <a:effectLst/>
                          <a:latin typeface="Segoe UI" pitchFamily="34" charset="0"/>
                          <a:ea typeface="+mn-ea"/>
                          <a:cs typeface="+mn-cs"/>
                        </a:rPr>
                        <a:t>control data movement? </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13" name="Rounded Rectangle 12"/>
          <p:cNvSpPr/>
          <p:nvPr/>
        </p:nvSpPr>
        <p:spPr bwMode="auto">
          <a:xfrm>
            <a:off x="368646" y="168876"/>
            <a:ext cx="457200"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b="1" kern="0" dirty="0">
                <a:solidFill>
                  <a:sysClr val="window" lastClr="FFFFFF"/>
                </a:solidFill>
                <a:latin typeface="Calibri" pitchFamily="34" charset="0"/>
              </a:rPr>
              <a:t>7</a:t>
            </a:r>
          </a:p>
        </p:txBody>
      </p:sp>
      <p:sp>
        <p:nvSpPr>
          <p:cNvPr id="14" name="Text Placeholder 1"/>
          <p:cNvSpPr txBox="1">
            <a:spLocks/>
          </p:cNvSpPr>
          <p:nvPr/>
        </p:nvSpPr>
        <p:spPr>
          <a:xfrm>
            <a:off x="492125" y="1465824"/>
            <a:ext cx="11109960" cy="3943027"/>
          </a:xfrm>
          <a:prstGeom prst="rect">
            <a:avLst/>
          </a:prstGeom>
        </p:spPr>
        <p:txBody>
          <a:bodyPr lIns="91431" tIns="45717" rIns="91431" bIns="45717"/>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37021"/>
              </a:buClr>
              <a:buSzPct val="90000"/>
              <a:buBlip>
                <a:blip r:embed="rId4"/>
              </a:buBlip>
            </a:pPr>
            <a:r>
              <a:rPr lang="en-US" sz="3200" dirty="0">
                <a:gradFill>
                  <a:gsLst>
                    <a:gs pos="0">
                      <a:schemeClr val="tx1"/>
                    </a:gs>
                    <a:gs pos="86000">
                      <a:schemeClr val="tx1"/>
                    </a:gs>
                  </a:gsLst>
                  <a:lin ang="5400000" scaled="0"/>
                </a:gradFill>
                <a:latin typeface="+mn-lt"/>
              </a:rPr>
              <a:t>Data Governance model is important</a:t>
            </a:r>
          </a:p>
          <a:p>
            <a:pPr>
              <a:buClr>
                <a:srgbClr val="F37021"/>
              </a:buClr>
              <a:buSzPct val="90000"/>
              <a:buBlip>
                <a:blip r:embed="rId4"/>
              </a:buBlip>
            </a:pPr>
            <a:r>
              <a:rPr lang="en-US" sz="3200" dirty="0">
                <a:gradFill>
                  <a:gsLst>
                    <a:gs pos="0">
                      <a:schemeClr val="tx1"/>
                    </a:gs>
                    <a:gs pos="86000">
                      <a:schemeClr val="tx1"/>
                    </a:gs>
                  </a:gsLst>
                  <a:lin ang="5400000" scaled="0"/>
                </a:gradFill>
                <a:latin typeface="+mn-lt"/>
              </a:rPr>
              <a:t>Publishers maintain and set rules for data movement</a:t>
            </a:r>
          </a:p>
          <a:p>
            <a:pPr>
              <a:buClr>
                <a:srgbClr val="F37021"/>
              </a:buClr>
              <a:buSzPct val="90000"/>
              <a:buBlip>
                <a:blip r:embed="rId4"/>
              </a:buBlip>
            </a:pPr>
            <a:r>
              <a:rPr lang="en-US" sz="3200" dirty="0">
                <a:gradFill>
                  <a:gsLst>
                    <a:gs pos="0">
                      <a:schemeClr val="tx1"/>
                    </a:gs>
                    <a:gs pos="86000">
                      <a:schemeClr val="tx1"/>
                    </a:gs>
                  </a:gsLst>
                  <a:lin ang="5400000" scaled="0"/>
                </a:gradFill>
                <a:latin typeface="+mn-lt"/>
              </a:rPr>
              <a:t>Prioritize user types (P1, P2, P3) e.g. P3 can wait for their reports / Data</a:t>
            </a:r>
          </a:p>
          <a:p>
            <a:pPr>
              <a:buClr>
                <a:srgbClr val="F37021"/>
              </a:buClr>
              <a:buSzPct val="90000"/>
              <a:buBlip>
                <a:blip r:embed="rId4"/>
              </a:buBlip>
            </a:pPr>
            <a:r>
              <a:rPr lang="en-US" sz="3200" dirty="0">
                <a:gradFill>
                  <a:gsLst>
                    <a:gs pos="0">
                      <a:schemeClr val="tx1"/>
                    </a:gs>
                    <a:gs pos="86000">
                      <a:schemeClr val="tx1"/>
                    </a:gs>
                  </a:gsLst>
                  <a:lin ang="5400000" scaled="0"/>
                </a:gradFill>
                <a:latin typeface="+mn-lt"/>
              </a:rPr>
              <a:t>Control over</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Full pull vs. incremental pulls </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number of rows </a:t>
            </a:r>
          </a:p>
          <a:p>
            <a:pPr marL="863600" lvl="2" indent="-460375">
              <a:buClr>
                <a:srgbClr val="F37021"/>
              </a:buClr>
              <a:buSzPct val="90000"/>
              <a:buBlip>
                <a:blip r:embed="rId4"/>
              </a:buBlip>
            </a:pPr>
            <a:r>
              <a:rPr lang="en-US" sz="3000" dirty="0">
                <a:gradFill>
                  <a:gsLst>
                    <a:gs pos="0">
                      <a:schemeClr val="tx1"/>
                    </a:gs>
                    <a:gs pos="86000">
                      <a:schemeClr val="tx1"/>
                    </a:gs>
                  </a:gsLst>
                  <a:lin ang="5400000" scaled="0"/>
                </a:gradFill>
                <a:latin typeface="+mn-lt"/>
              </a:rPr>
              <a:t>Concurrent connections etc. </a:t>
            </a:r>
          </a:p>
        </p:txBody>
      </p:sp>
    </p:spTree>
    <p:extLst>
      <p:ext uri="{BB962C8B-B14F-4D97-AF65-F5344CB8AC3E}">
        <p14:creationId xmlns:p14="http://schemas.microsoft.com/office/powerpoint/2010/main" val="30879505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a:stretch>
            <a:fillRect/>
          </a:stretch>
        </p:blipFill>
        <p:spPr bwMode="auto">
          <a:xfrm>
            <a:off x="4652839" y="1223469"/>
            <a:ext cx="7211721" cy="4572000"/>
          </a:xfrm>
          <a:prstGeom prst="rect">
            <a:avLst/>
          </a:prstGeom>
          <a:noFill/>
          <a:ln w="9525">
            <a:noFill/>
            <a:miter lim="800000"/>
            <a:headEnd/>
            <a:tailEnd/>
          </a:ln>
        </p:spPr>
      </p:pic>
      <p:graphicFrame>
        <p:nvGraphicFramePr>
          <p:cNvPr id="18" name="Diagram 17"/>
          <p:cNvGraphicFramePr/>
          <p:nvPr>
            <p:extLst>
              <p:ext uri="{D42A27DB-BD31-4B8C-83A1-F6EECF244321}">
                <p14:modId xmlns:p14="http://schemas.microsoft.com/office/powerpoint/2010/main" val="3990057664"/>
              </p:ext>
            </p:extLst>
          </p:nvPr>
        </p:nvGraphicFramePr>
        <p:xfrm>
          <a:off x="513775" y="1493933"/>
          <a:ext cx="3961368" cy="872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 18"/>
          <p:cNvGraphicFramePr/>
          <p:nvPr>
            <p:extLst>
              <p:ext uri="{D42A27DB-BD31-4B8C-83A1-F6EECF244321}">
                <p14:modId xmlns:p14="http://schemas.microsoft.com/office/powerpoint/2010/main" val="278502967"/>
              </p:ext>
            </p:extLst>
          </p:nvPr>
        </p:nvGraphicFramePr>
        <p:xfrm>
          <a:off x="503747" y="2311909"/>
          <a:ext cx="3950082" cy="9430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 19"/>
          <p:cNvGraphicFramePr/>
          <p:nvPr>
            <p:extLst>
              <p:ext uri="{D42A27DB-BD31-4B8C-83A1-F6EECF244321}">
                <p14:modId xmlns:p14="http://schemas.microsoft.com/office/powerpoint/2010/main" val="3482201746"/>
              </p:ext>
            </p:extLst>
          </p:nvPr>
        </p:nvGraphicFramePr>
        <p:xfrm>
          <a:off x="497475" y="3162336"/>
          <a:ext cx="3950082" cy="97837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1" name="Diagram 20"/>
          <p:cNvGraphicFramePr/>
          <p:nvPr>
            <p:extLst>
              <p:ext uri="{D42A27DB-BD31-4B8C-83A1-F6EECF244321}">
                <p14:modId xmlns:p14="http://schemas.microsoft.com/office/powerpoint/2010/main" val="3884203147"/>
              </p:ext>
            </p:extLst>
          </p:nvPr>
        </p:nvGraphicFramePr>
        <p:xfrm>
          <a:off x="497473" y="4074386"/>
          <a:ext cx="3950082" cy="98072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22" name="Picture 2"/>
          <p:cNvPicPr>
            <a:picLocks noChangeAspect="1" noChangeArrowheads="1"/>
          </p:cNvPicPr>
          <p:nvPr/>
        </p:nvPicPr>
        <p:blipFill>
          <a:blip r:embed="rId24" cstate="print"/>
          <a:srcRect/>
          <a:stretch>
            <a:fillRect/>
          </a:stretch>
        </p:blipFill>
        <p:spPr bwMode="auto">
          <a:xfrm>
            <a:off x="4551266" y="1147269"/>
            <a:ext cx="7211720" cy="4572000"/>
          </a:xfrm>
          <a:prstGeom prst="rect">
            <a:avLst/>
          </a:prstGeom>
          <a:noFill/>
          <a:ln w="9525">
            <a:noFill/>
            <a:miter lim="800000"/>
            <a:headEnd/>
            <a:tailEnd/>
          </a:ln>
          <a:effectLst/>
        </p:spPr>
      </p:pic>
      <p:pic>
        <p:nvPicPr>
          <p:cNvPr id="23" name="Picture 22"/>
          <p:cNvPicPr/>
          <p:nvPr/>
        </p:nvPicPr>
        <p:blipFill>
          <a:blip r:embed="rId25" cstate="print"/>
          <a:srcRect/>
          <a:stretch>
            <a:fillRect/>
          </a:stretch>
        </p:blipFill>
        <p:spPr bwMode="auto">
          <a:xfrm>
            <a:off x="4294035" y="1169044"/>
            <a:ext cx="7821163" cy="4724400"/>
          </a:xfrm>
          <a:prstGeom prst="rect">
            <a:avLst/>
          </a:prstGeom>
          <a:noFill/>
          <a:ln w="9525">
            <a:noFill/>
            <a:miter lim="800000"/>
            <a:headEnd/>
            <a:tailEnd/>
          </a:ln>
        </p:spPr>
      </p:pic>
      <p:pic>
        <p:nvPicPr>
          <p:cNvPr id="24" name="Picture 2"/>
          <p:cNvPicPr>
            <a:picLocks noChangeAspect="1" noChangeArrowheads="1"/>
          </p:cNvPicPr>
          <p:nvPr/>
        </p:nvPicPr>
        <p:blipFill>
          <a:blip r:embed="rId26" cstate="print"/>
          <a:srcRect/>
          <a:stretch>
            <a:fillRect/>
          </a:stretch>
        </p:blipFill>
        <p:spPr bwMode="auto">
          <a:xfrm>
            <a:off x="4551265" y="1204419"/>
            <a:ext cx="7338688" cy="4591050"/>
          </a:xfrm>
          <a:prstGeom prst="rect">
            <a:avLst/>
          </a:prstGeom>
          <a:noFill/>
          <a:ln w="9525">
            <a:noFill/>
            <a:miter lim="800000"/>
            <a:headEnd/>
            <a:tailEnd/>
          </a:ln>
        </p:spPr>
      </p:pic>
      <p:sp>
        <p:nvSpPr>
          <p:cNvPr id="25" name="Rectangle 24"/>
          <p:cNvSpPr/>
          <p:nvPr/>
        </p:nvSpPr>
        <p:spPr>
          <a:xfrm>
            <a:off x="728909" y="6064901"/>
            <a:ext cx="10659189" cy="400110"/>
          </a:xfrm>
          <a:prstGeom prst="rect">
            <a:avLst/>
          </a:prstGeom>
        </p:spPr>
        <p:txBody>
          <a:bodyPr wrap="square" lIns="91431" tIns="45717" rIns="91431" bIns="45717">
            <a:spAutoFit/>
          </a:bodyPr>
          <a:lstStyle/>
          <a:p>
            <a:pPr defTabSz="914291"/>
            <a:r>
              <a:rPr lang="en-US" sz="2000" spc="-150" dirty="0">
                <a:ln w="3175">
                  <a:noFill/>
                </a:ln>
                <a:solidFill>
                  <a:srgbClr val="FFFFFF"/>
                </a:solidFill>
                <a:latin typeface="Segoe UI"/>
                <a:cs typeface="Arial" charset="0"/>
              </a:rPr>
              <a:t>CBI Catalog is URL based and hence even  third party BI tool reports can be added</a:t>
            </a:r>
          </a:p>
        </p:txBody>
      </p:sp>
      <p:graphicFrame>
        <p:nvGraphicFramePr>
          <p:cNvPr id="26" name="Table 25"/>
          <p:cNvGraphicFramePr>
            <a:graphicFrameLocks noGrp="1"/>
          </p:cNvGraphicFramePr>
          <p:nvPr>
            <p:extLst>
              <p:ext uri="{D42A27DB-BD31-4B8C-83A1-F6EECF244321}">
                <p14:modId xmlns:p14="http://schemas.microsoft.com/office/powerpoint/2010/main" val="3520697204"/>
              </p:ext>
            </p:extLst>
          </p:nvPr>
        </p:nvGraphicFramePr>
        <p:xfrm>
          <a:off x="261258" y="232869"/>
          <a:ext cx="11509831" cy="64008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598351"/>
                <a:gridCol w="310321"/>
                <a:gridCol w="10601159"/>
              </a:tblGrid>
              <a:tr h="640080">
                <a:tc>
                  <a:txBody>
                    <a:bodyPr/>
                    <a:lstStyle>
                      <a:lvl1pPr marL="0" algn="l" defTabSz="457200" rtl="0" eaLnBrk="1" latinLnBrk="0" hangingPunct="1">
                        <a:defRPr sz="1800" b="1" kern="1200">
                          <a:solidFill>
                            <a:schemeClr val="tx1"/>
                          </a:solidFill>
                          <a:latin typeface="Segoe UI"/>
                        </a:defRPr>
                      </a:lvl1pPr>
                      <a:lvl2pPr marL="457200" algn="l" defTabSz="457200" rtl="0" eaLnBrk="1" latinLnBrk="0" hangingPunct="1">
                        <a:defRPr sz="1800" b="1" kern="1200">
                          <a:solidFill>
                            <a:schemeClr val="tx1"/>
                          </a:solidFill>
                          <a:latin typeface="Segoe UI"/>
                        </a:defRPr>
                      </a:lvl2pPr>
                      <a:lvl3pPr marL="914400" algn="l" defTabSz="457200" rtl="0" eaLnBrk="1" latinLnBrk="0" hangingPunct="1">
                        <a:defRPr sz="1800" b="1" kern="1200">
                          <a:solidFill>
                            <a:schemeClr val="tx1"/>
                          </a:solidFill>
                          <a:latin typeface="Segoe UI"/>
                        </a:defRPr>
                      </a:lvl3pPr>
                      <a:lvl4pPr marL="1371600" algn="l" defTabSz="457200" rtl="0" eaLnBrk="1" latinLnBrk="0" hangingPunct="1">
                        <a:defRPr sz="1800" b="1" kern="1200">
                          <a:solidFill>
                            <a:schemeClr val="tx1"/>
                          </a:solidFill>
                          <a:latin typeface="Segoe UI"/>
                        </a:defRPr>
                      </a:lvl4pPr>
                      <a:lvl5pPr marL="1828800" algn="l" defTabSz="457200" rtl="0" eaLnBrk="1" latinLnBrk="0" hangingPunct="1">
                        <a:defRPr sz="1800" b="1" kern="1200">
                          <a:solidFill>
                            <a:schemeClr val="tx1"/>
                          </a:solidFill>
                          <a:latin typeface="Segoe UI"/>
                        </a:defRPr>
                      </a:lvl5pPr>
                      <a:lvl6pPr marL="2286000" algn="l" defTabSz="457200" rtl="0" eaLnBrk="1" latinLnBrk="0" hangingPunct="1">
                        <a:defRPr sz="1800" b="1" kern="1200">
                          <a:solidFill>
                            <a:schemeClr val="tx1"/>
                          </a:solidFill>
                          <a:latin typeface="Segoe UI"/>
                        </a:defRPr>
                      </a:lvl6pPr>
                      <a:lvl7pPr marL="2743200" algn="l" defTabSz="457200" rtl="0" eaLnBrk="1" latinLnBrk="0" hangingPunct="1">
                        <a:defRPr sz="1800" b="1" kern="1200">
                          <a:solidFill>
                            <a:schemeClr val="tx1"/>
                          </a:solidFill>
                          <a:latin typeface="Segoe UI"/>
                        </a:defRPr>
                      </a:lvl7pPr>
                      <a:lvl8pPr marL="3200400" algn="l" defTabSz="457200" rtl="0" eaLnBrk="1" latinLnBrk="0" hangingPunct="1">
                        <a:defRPr sz="1800" b="1" kern="1200">
                          <a:solidFill>
                            <a:schemeClr val="tx1"/>
                          </a:solidFill>
                          <a:latin typeface="Segoe UI"/>
                        </a:defRPr>
                      </a:lvl8pPr>
                      <a:lvl9pPr marL="3657600" algn="l" defTabSz="457200" rtl="0" eaLnBrk="1" latinLnBrk="0" hangingPunct="1">
                        <a:defRPr sz="1800" b="1" kern="1200">
                          <a:solidFill>
                            <a:schemeClr val="tx1"/>
                          </a:solidFill>
                          <a:latin typeface="Segoe UI"/>
                        </a:defRPr>
                      </a:lvl9pPr>
                    </a:lstStyle>
                    <a:p>
                      <a:pPr algn="ctr"/>
                      <a:endParaRPr lang="en-US" sz="1800" b="0" dirty="0">
                        <a:solidFill>
                          <a:schemeClr val="bg1"/>
                        </a:solidFill>
                        <a:latin typeface="+mj-lt"/>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Segoe UI"/>
                        </a:defRPr>
                      </a:lvl1pPr>
                      <a:lvl2pPr marL="457200" algn="l" defTabSz="457200" rtl="0" eaLnBrk="1" latinLnBrk="0" hangingPunct="1">
                        <a:defRPr sz="1800" b="1" kern="1200">
                          <a:solidFill>
                            <a:schemeClr val="tx1"/>
                          </a:solidFill>
                          <a:latin typeface="Segoe UI"/>
                        </a:defRPr>
                      </a:lvl2pPr>
                      <a:lvl3pPr marL="914400" algn="l" defTabSz="457200" rtl="0" eaLnBrk="1" latinLnBrk="0" hangingPunct="1">
                        <a:defRPr sz="1800" b="1" kern="1200">
                          <a:solidFill>
                            <a:schemeClr val="tx1"/>
                          </a:solidFill>
                          <a:latin typeface="Segoe UI"/>
                        </a:defRPr>
                      </a:lvl3pPr>
                      <a:lvl4pPr marL="1371600" algn="l" defTabSz="457200" rtl="0" eaLnBrk="1" latinLnBrk="0" hangingPunct="1">
                        <a:defRPr sz="1800" b="1" kern="1200">
                          <a:solidFill>
                            <a:schemeClr val="tx1"/>
                          </a:solidFill>
                          <a:latin typeface="Segoe UI"/>
                        </a:defRPr>
                      </a:lvl4pPr>
                      <a:lvl5pPr marL="1828800" algn="l" defTabSz="457200" rtl="0" eaLnBrk="1" latinLnBrk="0" hangingPunct="1">
                        <a:defRPr sz="1800" b="1" kern="1200">
                          <a:solidFill>
                            <a:schemeClr val="tx1"/>
                          </a:solidFill>
                          <a:latin typeface="Segoe UI"/>
                        </a:defRPr>
                      </a:lvl5pPr>
                      <a:lvl6pPr marL="2286000" algn="l" defTabSz="457200" rtl="0" eaLnBrk="1" latinLnBrk="0" hangingPunct="1">
                        <a:defRPr sz="1800" b="1" kern="1200">
                          <a:solidFill>
                            <a:schemeClr val="tx1"/>
                          </a:solidFill>
                          <a:latin typeface="Segoe UI"/>
                        </a:defRPr>
                      </a:lvl6pPr>
                      <a:lvl7pPr marL="2743200" algn="l" defTabSz="457200" rtl="0" eaLnBrk="1" latinLnBrk="0" hangingPunct="1">
                        <a:defRPr sz="1800" b="1" kern="1200">
                          <a:solidFill>
                            <a:schemeClr val="tx1"/>
                          </a:solidFill>
                          <a:latin typeface="Segoe UI"/>
                        </a:defRPr>
                      </a:lvl7pPr>
                      <a:lvl8pPr marL="3200400" algn="l" defTabSz="457200" rtl="0" eaLnBrk="1" latinLnBrk="0" hangingPunct="1">
                        <a:defRPr sz="1800" b="1" kern="1200">
                          <a:solidFill>
                            <a:schemeClr val="tx1"/>
                          </a:solidFill>
                          <a:latin typeface="Segoe UI"/>
                        </a:defRPr>
                      </a:lvl8pPr>
                      <a:lvl9pPr marL="3657600" algn="l" defTabSz="457200" rtl="0" eaLnBrk="1" latinLnBrk="0" hangingPunct="1">
                        <a:defRPr sz="1800" b="1" kern="1200">
                          <a:solidFill>
                            <a:schemeClr val="tx1"/>
                          </a:solidFill>
                          <a:latin typeface="Segoe UI"/>
                        </a:defRPr>
                      </a:lvl9pPr>
                    </a:lstStyle>
                    <a:p>
                      <a:pPr algn="ctr"/>
                      <a:endParaRPr lang="en-US" sz="1800" b="0" dirty="0">
                        <a:solidFill>
                          <a:schemeClr val="bg1"/>
                        </a:solidFill>
                        <a:latin typeface="+mj-lt"/>
                      </a:endParaRPr>
                    </a:p>
                  </a:txBody>
                  <a:tcPr anchor="ctr">
                    <a:lnL>
                      <a:noFill/>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Segoe UI"/>
                        </a:defRPr>
                      </a:lvl1pPr>
                      <a:lvl2pPr marL="457200" algn="l" defTabSz="457200" rtl="0" eaLnBrk="1" latinLnBrk="0" hangingPunct="1">
                        <a:defRPr sz="1800" b="1" kern="1200">
                          <a:solidFill>
                            <a:schemeClr val="tx1"/>
                          </a:solidFill>
                          <a:latin typeface="Segoe UI"/>
                        </a:defRPr>
                      </a:lvl2pPr>
                      <a:lvl3pPr marL="914400" algn="l" defTabSz="457200" rtl="0" eaLnBrk="1" latinLnBrk="0" hangingPunct="1">
                        <a:defRPr sz="1800" b="1" kern="1200">
                          <a:solidFill>
                            <a:schemeClr val="tx1"/>
                          </a:solidFill>
                          <a:latin typeface="Segoe UI"/>
                        </a:defRPr>
                      </a:lvl3pPr>
                      <a:lvl4pPr marL="1371600" algn="l" defTabSz="457200" rtl="0" eaLnBrk="1" latinLnBrk="0" hangingPunct="1">
                        <a:defRPr sz="1800" b="1" kern="1200">
                          <a:solidFill>
                            <a:schemeClr val="tx1"/>
                          </a:solidFill>
                          <a:latin typeface="Segoe UI"/>
                        </a:defRPr>
                      </a:lvl4pPr>
                      <a:lvl5pPr marL="1828800" algn="l" defTabSz="457200" rtl="0" eaLnBrk="1" latinLnBrk="0" hangingPunct="1">
                        <a:defRPr sz="1800" b="1" kern="1200">
                          <a:solidFill>
                            <a:schemeClr val="tx1"/>
                          </a:solidFill>
                          <a:latin typeface="Segoe UI"/>
                        </a:defRPr>
                      </a:lvl5pPr>
                      <a:lvl6pPr marL="2286000" algn="l" defTabSz="457200" rtl="0" eaLnBrk="1" latinLnBrk="0" hangingPunct="1">
                        <a:defRPr sz="1800" b="1" kern="1200">
                          <a:solidFill>
                            <a:schemeClr val="tx1"/>
                          </a:solidFill>
                          <a:latin typeface="Segoe UI"/>
                        </a:defRPr>
                      </a:lvl6pPr>
                      <a:lvl7pPr marL="2743200" algn="l" defTabSz="457200" rtl="0" eaLnBrk="1" latinLnBrk="0" hangingPunct="1">
                        <a:defRPr sz="1800" b="1" kern="1200">
                          <a:solidFill>
                            <a:schemeClr val="tx1"/>
                          </a:solidFill>
                          <a:latin typeface="Segoe UI"/>
                        </a:defRPr>
                      </a:lvl7pPr>
                      <a:lvl8pPr marL="3200400" algn="l" defTabSz="457200" rtl="0" eaLnBrk="1" latinLnBrk="0" hangingPunct="1">
                        <a:defRPr sz="1800" b="1" kern="1200">
                          <a:solidFill>
                            <a:schemeClr val="tx1"/>
                          </a:solidFill>
                          <a:latin typeface="Segoe UI"/>
                        </a:defRPr>
                      </a:lvl8pPr>
                      <a:lvl9pPr marL="3657600" algn="l" defTabSz="457200" rtl="0" eaLnBrk="1" latinLnBrk="0" hangingPunct="1">
                        <a:defRPr sz="1800" b="1" kern="1200">
                          <a:solidFill>
                            <a:schemeClr val="tx1"/>
                          </a:solidFill>
                          <a:latin typeface="Segoe U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800" kern="1200" dirty="0" smtClean="0"/>
                        <a:t>Who should create</a:t>
                      </a:r>
                      <a:r>
                        <a:rPr lang="en-US" sz="1800" kern="1200" baseline="0" dirty="0" smtClean="0"/>
                        <a:t> BI and s</a:t>
                      </a:r>
                      <a:r>
                        <a:rPr lang="en-US" sz="1800" kern="1200" dirty="0" smtClean="0"/>
                        <a:t>hould</a:t>
                      </a:r>
                      <a:r>
                        <a:rPr lang="en-US" sz="1800" kern="1200" baseline="0" dirty="0" smtClean="0"/>
                        <a:t> we actually give control of the report catalog to </a:t>
                      </a:r>
                    </a:p>
                    <a:p>
                      <a:pPr marL="0" marR="0" indent="0" algn="l" defTabSz="914363" rtl="0" eaLnBrk="1" fontAlgn="auto" latinLnBrk="0" hangingPunct="1">
                        <a:lnSpc>
                          <a:spcPct val="100000"/>
                        </a:lnSpc>
                        <a:spcBef>
                          <a:spcPts val="0"/>
                        </a:spcBef>
                        <a:spcAft>
                          <a:spcPts val="0"/>
                        </a:spcAft>
                        <a:buClrTx/>
                        <a:buSzTx/>
                        <a:buFontTx/>
                        <a:buNone/>
                        <a:tabLst/>
                        <a:defRPr/>
                      </a:pPr>
                      <a:r>
                        <a:rPr lang="en-US" sz="1800" kern="1200" baseline="0" dirty="0" smtClean="0"/>
                        <a:t>business and enable se</a:t>
                      </a:r>
                      <a:r>
                        <a:rPr lang="en-US" sz="1800" kern="1200" dirty="0" smtClean="0"/>
                        <a:t>lf-service BI? </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27" name="Rounded Rectangle 26"/>
          <p:cNvSpPr/>
          <p:nvPr/>
        </p:nvSpPr>
        <p:spPr bwMode="auto">
          <a:xfrm>
            <a:off x="429238" y="289356"/>
            <a:ext cx="533400" cy="4572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b="1" kern="0" dirty="0">
                <a:solidFill>
                  <a:sysClr val="window" lastClr="FFFFFF"/>
                </a:solidFill>
                <a:latin typeface="Calibri" pitchFamily="34" charset="0"/>
              </a:rPr>
              <a:t>6</a:t>
            </a:r>
          </a:p>
        </p:txBody>
      </p:sp>
    </p:spTree>
    <p:extLst>
      <p:ext uri="{BB962C8B-B14F-4D97-AF65-F5344CB8AC3E}">
        <p14:creationId xmlns:p14="http://schemas.microsoft.com/office/powerpoint/2010/main" val="23249670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9" grpId="0">
        <p:bldAsOne/>
      </p:bldGraphic>
      <p:bldGraphic spid="20" grpId="0">
        <p:bldAsOne/>
      </p:bldGraphic>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881969797"/>
              </p:ext>
            </p:extLst>
          </p:nvPr>
        </p:nvGraphicFramePr>
        <p:xfrm>
          <a:off x="145142" y="152400"/>
          <a:ext cx="11916229" cy="39624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723288"/>
                <a:gridCol w="11192941"/>
              </a:tblGrid>
              <a:tr h="396240">
                <a:tc>
                  <a:txBody>
                    <a:bodyPr/>
                    <a:lstStyle>
                      <a:lvl1pPr marL="0" algn="l" defTabSz="457200" rtl="0" eaLnBrk="1" latinLnBrk="0" hangingPunct="1">
                        <a:defRPr sz="1800" b="1" kern="1200">
                          <a:solidFill>
                            <a:schemeClr val="tx1"/>
                          </a:solidFill>
                          <a:latin typeface="Segoe UI"/>
                        </a:defRPr>
                      </a:lvl1pPr>
                      <a:lvl2pPr marL="457200" algn="l" defTabSz="457200" rtl="0" eaLnBrk="1" latinLnBrk="0" hangingPunct="1">
                        <a:defRPr sz="1800" b="1" kern="1200">
                          <a:solidFill>
                            <a:schemeClr val="tx1"/>
                          </a:solidFill>
                          <a:latin typeface="Segoe UI"/>
                        </a:defRPr>
                      </a:lvl2pPr>
                      <a:lvl3pPr marL="914400" algn="l" defTabSz="457200" rtl="0" eaLnBrk="1" latinLnBrk="0" hangingPunct="1">
                        <a:defRPr sz="1800" b="1" kern="1200">
                          <a:solidFill>
                            <a:schemeClr val="tx1"/>
                          </a:solidFill>
                          <a:latin typeface="Segoe UI"/>
                        </a:defRPr>
                      </a:lvl3pPr>
                      <a:lvl4pPr marL="1371600" algn="l" defTabSz="457200" rtl="0" eaLnBrk="1" latinLnBrk="0" hangingPunct="1">
                        <a:defRPr sz="1800" b="1" kern="1200">
                          <a:solidFill>
                            <a:schemeClr val="tx1"/>
                          </a:solidFill>
                          <a:latin typeface="Segoe UI"/>
                        </a:defRPr>
                      </a:lvl4pPr>
                      <a:lvl5pPr marL="1828800" algn="l" defTabSz="457200" rtl="0" eaLnBrk="1" latinLnBrk="0" hangingPunct="1">
                        <a:defRPr sz="1800" b="1" kern="1200">
                          <a:solidFill>
                            <a:schemeClr val="tx1"/>
                          </a:solidFill>
                          <a:latin typeface="Segoe UI"/>
                        </a:defRPr>
                      </a:lvl5pPr>
                      <a:lvl6pPr marL="2286000" algn="l" defTabSz="457200" rtl="0" eaLnBrk="1" latinLnBrk="0" hangingPunct="1">
                        <a:defRPr sz="1800" b="1" kern="1200">
                          <a:solidFill>
                            <a:schemeClr val="tx1"/>
                          </a:solidFill>
                          <a:latin typeface="Segoe UI"/>
                        </a:defRPr>
                      </a:lvl6pPr>
                      <a:lvl7pPr marL="2743200" algn="l" defTabSz="457200" rtl="0" eaLnBrk="1" latinLnBrk="0" hangingPunct="1">
                        <a:defRPr sz="1800" b="1" kern="1200">
                          <a:solidFill>
                            <a:schemeClr val="tx1"/>
                          </a:solidFill>
                          <a:latin typeface="Segoe UI"/>
                        </a:defRPr>
                      </a:lvl7pPr>
                      <a:lvl8pPr marL="3200400" algn="l" defTabSz="457200" rtl="0" eaLnBrk="1" latinLnBrk="0" hangingPunct="1">
                        <a:defRPr sz="1800" b="1" kern="1200">
                          <a:solidFill>
                            <a:schemeClr val="tx1"/>
                          </a:solidFill>
                          <a:latin typeface="Segoe UI"/>
                        </a:defRPr>
                      </a:lvl8pPr>
                      <a:lvl9pPr marL="3657600" algn="l" defTabSz="457200" rtl="0" eaLnBrk="1" latinLnBrk="0" hangingPunct="1">
                        <a:defRPr sz="1800" b="1" kern="1200">
                          <a:solidFill>
                            <a:schemeClr val="tx1"/>
                          </a:solidFill>
                          <a:latin typeface="Segoe UI"/>
                        </a:defRPr>
                      </a:lvl9pPr>
                    </a:lstStyle>
                    <a:p>
                      <a:pPr algn="ctr"/>
                      <a:endParaRPr lang="en-US" sz="20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Segoe UI"/>
                        </a:defRPr>
                      </a:lvl1pPr>
                      <a:lvl2pPr marL="457200" algn="l" defTabSz="457200" rtl="0" eaLnBrk="1" latinLnBrk="0" hangingPunct="1">
                        <a:defRPr sz="1800" b="1" kern="1200">
                          <a:solidFill>
                            <a:schemeClr val="tx1"/>
                          </a:solidFill>
                          <a:latin typeface="Segoe UI"/>
                        </a:defRPr>
                      </a:lvl2pPr>
                      <a:lvl3pPr marL="914400" algn="l" defTabSz="457200" rtl="0" eaLnBrk="1" latinLnBrk="0" hangingPunct="1">
                        <a:defRPr sz="1800" b="1" kern="1200">
                          <a:solidFill>
                            <a:schemeClr val="tx1"/>
                          </a:solidFill>
                          <a:latin typeface="Segoe UI"/>
                        </a:defRPr>
                      </a:lvl3pPr>
                      <a:lvl4pPr marL="1371600" algn="l" defTabSz="457200" rtl="0" eaLnBrk="1" latinLnBrk="0" hangingPunct="1">
                        <a:defRPr sz="1800" b="1" kern="1200">
                          <a:solidFill>
                            <a:schemeClr val="tx1"/>
                          </a:solidFill>
                          <a:latin typeface="Segoe UI"/>
                        </a:defRPr>
                      </a:lvl4pPr>
                      <a:lvl5pPr marL="1828800" algn="l" defTabSz="457200" rtl="0" eaLnBrk="1" latinLnBrk="0" hangingPunct="1">
                        <a:defRPr sz="1800" b="1" kern="1200">
                          <a:solidFill>
                            <a:schemeClr val="tx1"/>
                          </a:solidFill>
                          <a:latin typeface="Segoe UI"/>
                        </a:defRPr>
                      </a:lvl5pPr>
                      <a:lvl6pPr marL="2286000" algn="l" defTabSz="457200" rtl="0" eaLnBrk="1" latinLnBrk="0" hangingPunct="1">
                        <a:defRPr sz="1800" b="1" kern="1200">
                          <a:solidFill>
                            <a:schemeClr val="tx1"/>
                          </a:solidFill>
                          <a:latin typeface="Segoe UI"/>
                        </a:defRPr>
                      </a:lvl6pPr>
                      <a:lvl7pPr marL="2743200" algn="l" defTabSz="457200" rtl="0" eaLnBrk="1" latinLnBrk="0" hangingPunct="1">
                        <a:defRPr sz="1800" b="1" kern="1200">
                          <a:solidFill>
                            <a:schemeClr val="tx1"/>
                          </a:solidFill>
                          <a:latin typeface="Segoe UI"/>
                        </a:defRPr>
                      </a:lvl7pPr>
                      <a:lvl8pPr marL="3200400" algn="l" defTabSz="457200" rtl="0" eaLnBrk="1" latinLnBrk="0" hangingPunct="1">
                        <a:defRPr sz="1800" b="1" kern="1200">
                          <a:solidFill>
                            <a:schemeClr val="tx1"/>
                          </a:solidFill>
                          <a:latin typeface="Segoe UI"/>
                        </a:defRPr>
                      </a:lvl8pPr>
                      <a:lvl9pPr marL="3657600" algn="l" defTabSz="457200" rtl="0" eaLnBrk="1" latinLnBrk="0" hangingPunct="1">
                        <a:defRPr sz="1800" b="1" kern="1200">
                          <a:solidFill>
                            <a:schemeClr val="tx1"/>
                          </a:solidFill>
                          <a:latin typeface="Segoe UI"/>
                        </a:defRPr>
                      </a:lvl9p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2000" kern="1200" dirty="0" smtClean="0">
                          <a:solidFill>
                            <a:schemeClr val="tx1"/>
                          </a:solidFill>
                          <a:effectLst/>
                          <a:latin typeface="Segoe UI" pitchFamily="34" charset="0"/>
                          <a:ea typeface="+mn-ea"/>
                          <a:cs typeface="+mn-cs"/>
                        </a:rPr>
                        <a:t>Why Azure?</a:t>
                      </a:r>
                      <a:endParaRPr lang="en-US" sz="2000" kern="1200" baseline="0" dirty="0" smtClean="0">
                        <a:solidFill>
                          <a:schemeClr val="tx1"/>
                        </a:solidFill>
                        <a:effectLst/>
                        <a:latin typeface="Segoe UI" pitchFamily="34" charset="0"/>
                        <a:ea typeface="+mn-ea"/>
                        <a:cs typeface="+mn-cs"/>
                      </a:endParaRP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10" name="Rounded Rectangle 9"/>
          <p:cNvSpPr/>
          <p:nvPr/>
        </p:nvSpPr>
        <p:spPr bwMode="auto">
          <a:xfrm>
            <a:off x="136424" y="139848"/>
            <a:ext cx="595811"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ysClr val="window" lastClr="FFFFFF"/>
                </a:solidFill>
                <a:latin typeface="Calibri" pitchFamily="34" charset="0"/>
              </a:rPr>
              <a:t>5</a:t>
            </a:r>
          </a:p>
        </p:txBody>
      </p:sp>
      <p:sp>
        <p:nvSpPr>
          <p:cNvPr id="11" name="Text Placeholder 1"/>
          <p:cNvSpPr txBox="1">
            <a:spLocks/>
          </p:cNvSpPr>
          <p:nvPr/>
        </p:nvSpPr>
        <p:spPr>
          <a:xfrm>
            <a:off x="448961" y="1465862"/>
            <a:ext cx="11717625" cy="5220335"/>
          </a:xfrm>
          <a:prstGeom prst="rect">
            <a:avLst/>
          </a:prstGeom>
        </p:spPr>
        <p:txBody>
          <a:bodyPr lIns="91431" tIns="45717" rIns="91431" bIns="45717"/>
          <a:lstStyle>
            <a:defPPr>
              <a:defRPr lang="en-US"/>
            </a:defPPr>
            <a:lvl1pPr marL="460375" indent="-460375">
              <a:lnSpc>
                <a:spcPct val="90000"/>
              </a:lnSpc>
              <a:spcBef>
                <a:spcPct val="20000"/>
              </a:spcBef>
              <a:buClr>
                <a:srgbClr val="F37021"/>
              </a:buClr>
              <a:buSzPct val="90000"/>
              <a:buFontTx/>
              <a:buBlip>
                <a:blip r:embed="rId3"/>
              </a:buBlip>
              <a:defRPr sz="2800">
                <a:gradFill>
                  <a:gsLst>
                    <a:gs pos="0">
                      <a:schemeClr val="tx1"/>
                    </a:gs>
                    <a:gs pos="86000">
                      <a:schemeClr val="tx1"/>
                    </a:gs>
                  </a:gsLst>
                  <a:lin ang="5400000" scaled="0"/>
                </a:gradFill>
              </a:defRPr>
            </a:lvl1pPr>
            <a:lvl2pPr marL="855663" lvl="1" indent="-395288">
              <a:lnSpc>
                <a:spcPct val="90000"/>
              </a:lnSpc>
              <a:spcBef>
                <a:spcPct val="20000"/>
              </a:spcBef>
              <a:buClr>
                <a:srgbClr val="F37021"/>
              </a:buClr>
              <a:buSzPct val="90000"/>
              <a:buFontTx/>
              <a:buBlip>
                <a:blip r:embed="rId3"/>
              </a:buBlip>
              <a:defRPr sz="2800">
                <a:gradFill>
                  <a:gsLst>
                    <a:gs pos="0">
                      <a:schemeClr val="tx1"/>
                    </a:gs>
                    <a:gs pos="86000">
                      <a:schemeClr val="tx1"/>
                    </a:gs>
                  </a:gsLst>
                  <a:lin ang="5400000" scaled="0"/>
                </a:gradFill>
              </a:defRPr>
            </a:lvl2pPr>
            <a:lvl3pPr marL="1258888" indent="-403225">
              <a:lnSpc>
                <a:spcPct val="90000"/>
              </a:lnSpc>
              <a:spcBef>
                <a:spcPct val="20000"/>
              </a:spcBef>
              <a:buSzPct val="100000"/>
              <a:buFontTx/>
              <a:buBlip>
                <a:blip r:embed="rId4"/>
              </a:buBlip>
              <a:defRPr sz="2400">
                <a:gradFill>
                  <a:gsLst>
                    <a:gs pos="0">
                      <a:schemeClr val="tx1"/>
                    </a:gs>
                    <a:gs pos="86000">
                      <a:schemeClr val="tx1"/>
                    </a:gs>
                  </a:gsLst>
                  <a:lin ang="0" scaled="0"/>
                </a:gradFill>
                <a:latin typeface="+mj-lt"/>
              </a:defRPr>
            </a:lvl3pPr>
            <a:lvl4pPr marL="1604963" indent="-346075">
              <a:lnSpc>
                <a:spcPct val="90000"/>
              </a:lnSpc>
              <a:spcBef>
                <a:spcPct val="20000"/>
              </a:spcBef>
              <a:buSzPct val="100000"/>
              <a:buFontTx/>
              <a:buBlip>
                <a:blip r:embed="rId4"/>
              </a:buBlip>
              <a:defRPr sz="2200">
                <a:gradFill>
                  <a:gsLst>
                    <a:gs pos="0">
                      <a:schemeClr val="tx1"/>
                    </a:gs>
                    <a:gs pos="86000">
                      <a:schemeClr val="tx1"/>
                    </a:gs>
                  </a:gsLst>
                  <a:lin ang="0" scaled="0"/>
                </a:gradFill>
                <a:latin typeface="+mj-lt"/>
              </a:defRPr>
            </a:lvl4pPr>
            <a:lvl5pPr marL="1941513" indent="-336550">
              <a:lnSpc>
                <a:spcPct val="90000"/>
              </a:lnSpc>
              <a:spcBef>
                <a:spcPct val="20000"/>
              </a:spcBef>
              <a:buSzPct val="100000"/>
              <a:buFontTx/>
              <a:buBlip>
                <a:blip r:embed="rId4"/>
              </a:buBlip>
              <a:defRPr sz="2000">
                <a:gradFill>
                  <a:gsLst>
                    <a:gs pos="0">
                      <a:schemeClr val="tx1"/>
                    </a:gs>
                    <a:gs pos="86000">
                      <a:schemeClr val="tx1"/>
                    </a:gs>
                  </a:gsLst>
                  <a:lin ang="0" scaled="0"/>
                </a:gradFill>
                <a:latin typeface="+mj-lt"/>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US" dirty="0"/>
              <a:t>Moving to Azure - reliable </a:t>
            </a:r>
            <a:r>
              <a:rPr lang="en-US" dirty="0" smtClean="0"/>
              <a:t>with</a:t>
            </a:r>
          </a:p>
          <a:p>
            <a:pPr lvl="1"/>
            <a:r>
              <a:rPr lang="en-US" dirty="0" smtClean="0"/>
              <a:t>Less </a:t>
            </a:r>
            <a:r>
              <a:rPr lang="en-US" dirty="0"/>
              <a:t>maintenance</a:t>
            </a:r>
          </a:p>
          <a:p>
            <a:pPr lvl="1"/>
            <a:r>
              <a:rPr lang="en-US" dirty="0"/>
              <a:t>Faster deployment</a:t>
            </a:r>
          </a:p>
          <a:p>
            <a:r>
              <a:rPr lang="en-US" dirty="0" smtClean="0"/>
              <a:t>Reduced </a:t>
            </a:r>
            <a:r>
              <a:rPr lang="en-US" dirty="0"/>
              <a:t>time to get started with Dev, Test, UAT and production environments</a:t>
            </a:r>
          </a:p>
          <a:p>
            <a:r>
              <a:rPr lang="en-US" dirty="0" smtClean="0"/>
              <a:t>Elasticity </a:t>
            </a:r>
            <a:r>
              <a:rPr lang="en-US" dirty="0"/>
              <a:t>and scalability</a:t>
            </a:r>
          </a:p>
          <a:p>
            <a:r>
              <a:rPr lang="en-US" dirty="0"/>
              <a:t>Pay for what you use</a:t>
            </a:r>
          </a:p>
          <a:p>
            <a:r>
              <a:rPr lang="en-US" dirty="0"/>
              <a:t>Anywhere access</a:t>
            </a:r>
          </a:p>
          <a:p>
            <a:endParaRPr lang="en-US" dirty="0"/>
          </a:p>
          <a:p>
            <a:endParaRPr lang="en-US" dirty="0"/>
          </a:p>
          <a:p>
            <a:endParaRPr lang="en-US" dirty="0"/>
          </a:p>
          <a:p>
            <a:pPr lvl="1"/>
            <a:endParaRPr dirty="0"/>
          </a:p>
        </p:txBody>
      </p:sp>
    </p:spTree>
    <p:extLst>
      <p:ext uri="{BB962C8B-B14F-4D97-AF65-F5344CB8AC3E}">
        <p14:creationId xmlns:p14="http://schemas.microsoft.com/office/powerpoint/2010/main" val="104283809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407564" y="1196599"/>
            <a:ext cx="60943" cy="316638"/>
          </a:xfrm>
          <a:prstGeom prst="roundRect">
            <a:avLst/>
          </a:prstGeom>
          <a:ln/>
        </p:spPr>
        <p:style>
          <a:lnRef idx="0">
            <a:schemeClr val="accent1"/>
          </a:lnRef>
          <a:fillRef idx="3">
            <a:schemeClr val="accent1"/>
          </a:fillRef>
          <a:effectRef idx="3">
            <a:schemeClr val="accent1"/>
          </a:effectRef>
          <a:fontRef idx="minor">
            <a:schemeClr val="lt1"/>
          </a:fontRef>
        </p:style>
        <p:txBody>
          <a:bodyPr lIns="91431" tIns="45717" rIns="91431" bIns="45717" rtlCol="0" anchor="ctr"/>
          <a:lstStyle/>
          <a:p>
            <a:pPr defTabSz="914291"/>
            <a:r>
              <a:rPr lang="en-US" sz="2000" dirty="0">
                <a:solidFill>
                  <a:srgbClr val="FFFFFF"/>
                </a:solidFill>
                <a:latin typeface="Calibri" pitchFamily="34" charset="0"/>
              </a:rPr>
              <a:t>4</a:t>
            </a:r>
          </a:p>
        </p:txBody>
      </p:sp>
      <p:sp>
        <p:nvSpPr>
          <p:cNvPr id="9" name="Text Placeholder 1"/>
          <p:cNvSpPr txBox="1">
            <a:spLocks/>
          </p:cNvSpPr>
          <p:nvPr/>
        </p:nvSpPr>
        <p:spPr>
          <a:xfrm>
            <a:off x="473116" y="1474788"/>
            <a:ext cx="11269189" cy="1829208"/>
          </a:xfrm>
          <a:prstGeom prst="rect">
            <a:avLst/>
          </a:prstGeom>
        </p:spPr>
        <p:txBody>
          <a:bodyPr lIns="91431" tIns="45717" rIns="91431" bIns="45717"/>
          <a:lstStyle>
            <a:defPPr>
              <a:defRPr lang="en-US"/>
            </a:defPPr>
            <a:lvl1pPr marL="460375" indent="-460375">
              <a:lnSpc>
                <a:spcPct val="90000"/>
              </a:lnSpc>
              <a:spcBef>
                <a:spcPct val="20000"/>
              </a:spcBef>
              <a:buClr>
                <a:srgbClr val="F37021"/>
              </a:buClr>
              <a:buSzPct val="90000"/>
              <a:buFontTx/>
              <a:buBlip>
                <a:blip r:embed="rId3"/>
              </a:buBlip>
              <a:defRPr sz="2400">
                <a:gradFill>
                  <a:gsLst>
                    <a:gs pos="0">
                      <a:schemeClr val="tx1"/>
                    </a:gs>
                    <a:gs pos="86000">
                      <a:schemeClr val="tx1"/>
                    </a:gs>
                  </a:gsLst>
                  <a:lin ang="5400000" scaled="0"/>
                </a:gradFill>
              </a:defRPr>
            </a:lvl1pPr>
            <a:lvl2pPr marL="855663" lvl="1" indent="-395288">
              <a:lnSpc>
                <a:spcPct val="90000"/>
              </a:lnSpc>
              <a:spcBef>
                <a:spcPct val="20000"/>
              </a:spcBef>
              <a:buClr>
                <a:srgbClr val="F37021"/>
              </a:buClr>
              <a:buSzPct val="90000"/>
              <a:buFontTx/>
              <a:buBlip>
                <a:blip r:embed="rId3"/>
              </a:buBlip>
              <a:defRPr sz="2400">
                <a:gradFill>
                  <a:gsLst>
                    <a:gs pos="0">
                      <a:schemeClr val="tx1"/>
                    </a:gs>
                    <a:gs pos="86000">
                      <a:schemeClr val="tx1"/>
                    </a:gs>
                  </a:gsLst>
                  <a:lin ang="5400000" scaled="0"/>
                </a:gradFill>
              </a:defRPr>
            </a:lvl2pPr>
            <a:lvl3pPr marL="1258888" indent="-403225">
              <a:lnSpc>
                <a:spcPct val="90000"/>
              </a:lnSpc>
              <a:spcBef>
                <a:spcPct val="20000"/>
              </a:spcBef>
              <a:buSzPct val="100000"/>
              <a:buFontTx/>
              <a:buBlip>
                <a:blip r:embed="rId4"/>
              </a:buBlip>
              <a:defRPr sz="2400">
                <a:gradFill>
                  <a:gsLst>
                    <a:gs pos="0">
                      <a:schemeClr val="tx1"/>
                    </a:gs>
                    <a:gs pos="86000">
                      <a:schemeClr val="tx1"/>
                    </a:gs>
                  </a:gsLst>
                  <a:lin ang="0" scaled="0"/>
                </a:gradFill>
                <a:latin typeface="+mj-lt"/>
              </a:defRPr>
            </a:lvl3pPr>
            <a:lvl4pPr marL="1604963" indent="-346075">
              <a:lnSpc>
                <a:spcPct val="90000"/>
              </a:lnSpc>
              <a:spcBef>
                <a:spcPct val="20000"/>
              </a:spcBef>
              <a:buSzPct val="100000"/>
              <a:buFontTx/>
              <a:buBlip>
                <a:blip r:embed="rId4"/>
              </a:buBlip>
              <a:defRPr sz="2200">
                <a:gradFill>
                  <a:gsLst>
                    <a:gs pos="0">
                      <a:schemeClr val="tx1"/>
                    </a:gs>
                    <a:gs pos="86000">
                      <a:schemeClr val="tx1"/>
                    </a:gs>
                  </a:gsLst>
                  <a:lin ang="0" scaled="0"/>
                </a:gradFill>
                <a:latin typeface="+mj-lt"/>
              </a:defRPr>
            </a:lvl4pPr>
            <a:lvl5pPr marL="1941513" indent="-336550">
              <a:lnSpc>
                <a:spcPct val="90000"/>
              </a:lnSpc>
              <a:spcBef>
                <a:spcPct val="20000"/>
              </a:spcBef>
              <a:buSzPct val="100000"/>
              <a:buFontTx/>
              <a:buBlip>
                <a:blip r:embed="rId4"/>
              </a:buBlip>
              <a:defRPr sz="2000">
                <a:gradFill>
                  <a:gsLst>
                    <a:gs pos="0">
                      <a:schemeClr val="tx1"/>
                    </a:gs>
                    <a:gs pos="86000">
                      <a:schemeClr val="tx1"/>
                    </a:gs>
                  </a:gsLst>
                  <a:lin ang="0" scaled="0"/>
                </a:gradFill>
                <a:latin typeface="+mj-lt"/>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US" sz="2800" dirty="0"/>
              <a:t>Enable usage statistics on top of data as a service type of solution</a:t>
            </a:r>
          </a:p>
          <a:p>
            <a:pPr lvl="1"/>
            <a:r>
              <a:rPr lang="en-US" sz="2800" dirty="0"/>
              <a:t>Monitor number of users, DSL packages, number of requests etc.</a:t>
            </a:r>
          </a:p>
          <a:p>
            <a:pPr lvl="1"/>
            <a:r>
              <a:rPr lang="en-US" sz="2800" dirty="0"/>
              <a:t>Publishers wants to know who consuming the data and  what data is being consumed</a:t>
            </a: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361875936"/>
              </p:ext>
            </p:extLst>
          </p:nvPr>
        </p:nvGraphicFramePr>
        <p:xfrm>
          <a:off x="251502" y="152400"/>
          <a:ext cx="10968041" cy="457200"/>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665735"/>
                <a:gridCol w="10302306"/>
              </a:tblGrid>
              <a:tr h="42976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400" b="1" kern="1200" dirty="0" smtClean="0">
                          <a:solidFill>
                            <a:schemeClr val="tx1"/>
                          </a:solidFill>
                          <a:latin typeface="+mn-lt"/>
                          <a:ea typeface="+mn-ea"/>
                          <a:cs typeface="+mn-cs"/>
                        </a:rPr>
                        <a:t>How do I know who is consuming and how are they consuming data? </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63977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Manual Operation 4"/>
          <p:cNvSpPr/>
          <p:nvPr/>
        </p:nvSpPr>
        <p:spPr bwMode="auto">
          <a:xfrm>
            <a:off x="3385132" y="3449624"/>
            <a:ext cx="5260499" cy="961710"/>
          </a:xfrm>
          <a:prstGeom prst="flowChartManualOperation">
            <a:avLst/>
          </a:prstGeom>
          <a:gradFill flip="none" rotWithShape="1">
            <a:gsLst>
              <a:gs pos="0">
                <a:schemeClr val="accent1"/>
              </a:gs>
              <a:gs pos="86000">
                <a:schemeClr val="accent2"/>
              </a:gs>
            </a:gsLst>
            <a:lin ang="5400000" scaled="1"/>
            <a:tileRect/>
          </a:gradFill>
          <a:ln w="28575">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91428" tIns="45715" rIns="91428" bIns="45715" numCol="1" rtlCol="0" anchor="ctr" anchorCtr="0" compatLnSpc="1">
            <a:prstTxWarp prst="textNoShape">
              <a:avLst/>
            </a:prstTxWarp>
          </a:bodyPr>
          <a:lstStyle/>
          <a:p>
            <a:pPr defTabSz="914027"/>
            <a:endParaRPr lang="en-US" dirty="0">
              <a:solidFill>
                <a:srgbClr val="000000">
                  <a:alpha val="99000"/>
                </a:srgbClr>
              </a:solidFill>
            </a:endParaRPr>
          </a:p>
        </p:txBody>
      </p:sp>
      <p:pic>
        <p:nvPicPr>
          <p:cNvPr id="7" name="Picture 2"/>
          <p:cNvPicPr>
            <a:picLocks noChangeAspect="1" noChangeArrowheads="1"/>
          </p:cNvPicPr>
          <p:nvPr/>
        </p:nvPicPr>
        <p:blipFill>
          <a:blip r:embed="rId3" cstate="print"/>
          <a:srcRect/>
          <a:stretch>
            <a:fillRect/>
          </a:stretch>
        </p:blipFill>
        <p:spPr bwMode="auto">
          <a:xfrm>
            <a:off x="4630994" y="3880143"/>
            <a:ext cx="3260751" cy="1747168"/>
          </a:xfrm>
          <a:prstGeom prst="rect">
            <a:avLst/>
          </a:prstGeom>
          <a:ln>
            <a:noFill/>
          </a:ln>
          <a:effectLst>
            <a:outerShdw blurRad="50800" dist="38100" dir="2700000" algn="tl" rotWithShape="0">
              <a:prstClr val="black">
                <a:alpha val="40000"/>
              </a:prstClr>
            </a:outerShdw>
            <a:reflection blurRad="12700" stA="30000" endPos="30000" dist="5000" dir="5400000" sy="-100000" algn="bl" rotWithShape="0"/>
          </a:effectLst>
          <a:scene3d>
            <a:camera prst="perspectiveContrastingLeftFacing" fov="0">
              <a:rot lat="0" lon="0" rev="0"/>
            </a:camera>
            <a:lightRig rig="threePt" dir="t">
              <a:rot lat="0" lon="0" rev="2700000"/>
            </a:lightRig>
          </a:scene3d>
          <a:sp3d/>
        </p:spPr>
      </p:pic>
      <p:pic>
        <p:nvPicPr>
          <p:cNvPr id="8" name="Picture 7" descr="BIDS Component Library with new component on surface.png"/>
          <p:cNvPicPr>
            <a:picLocks noChangeAspect="1"/>
          </p:cNvPicPr>
          <p:nvPr/>
        </p:nvPicPr>
        <p:blipFill>
          <a:blip r:embed="rId4" cstate="print"/>
          <a:stretch>
            <a:fillRect/>
          </a:stretch>
        </p:blipFill>
        <p:spPr>
          <a:xfrm>
            <a:off x="8626474" y="2132355"/>
            <a:ext cx="3474736" cy="1700846"/>
          </a:xfrm>
          <a:prstGeom prst="rect">
            <a:avLst/>
          </a:prstGeom>
          <a:ln>
            <a:noFill/>
          </a:ln>
          <a:effectLst>
            <a:outerShdw blurRad="50800" dist="38100" dir="2700000" algn="tl" rotWithShape="0">
              <a:prstClr val="black">
                <a:alpha val="40000"/>
              </a:prstClr>
            </a:outerShdw>
            <a:reflection blurRad="12700" stA="30000" endPos="30000" dist="5000" dir="5400000" sy="-100000" algn="bl" rotWithShape="0"/>
          </a:effectLst>
          <a:scene3d>
            <a:camera prst="perspectiveContrastingLeftFacing" fov="0">
              <a:rot lat="0" lon="0" rev="0"/>
            </a:camera>
            <a:lightRig rig="threePt" dir="t">
              <a:rot lat="0" lon="0" rev="2700000"/>
            </a:lightRig>
          </a:scene3d>
          <a:sp3d/>
        </p:spPr>
      </p:pic>
      <p:sp>
        <p:nvSpPr>
          <p:cNvPr id="9" name="TextBox 8"/>
          <p:cNvSpPr txBox="1"/>
          <p:nvPr/>
        </p:nvSpPr>
        <p:spPr>
          <a:xfrm>
            <a:off x="542167" y="4389627"/>
            <a:ext cx="2429764" cy="303910"/>
          </a:xfrm>
          <a:prstGeom prst="rect">
            <a:avLst/>
          </a:prstGeom>
          <a:noFill/>
          <a:ln w="9525"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0" tIns="0" rIns="0" bIns="0" rtlCol="0" anchor="ctr" compatLnSpc="1">
            <a:noAutofit/>
          </a:bodyPr>
          <a:lstStyle/>
          <a:p>
            <a:pPr defTabSz="914291">
              <a:lnSpc>
                <a:spcPct val="90000"/>
              </a:lnSpc>
              <a:buClr>
                <a:srgbClr val="1F497D"/>
              </a:buClr>
              <a:buSzPct val="85000"/>
              <a:defRPr/>
            </a:pPr>
            <a:r>
              <a:rPr lang="en-US" b="1" dirty="0">
                <a:solidFill>
                  <a:srgbClr val="2D86E7">
                    <a:lumMod val="60000"/>
                    <a:lumOff val="40000"/>
                  </a:srgbClr>
                </a:solidFill>
                <a:effectLst>
                  <a:outerShdw blurRad="38100" dist="38100" dir="2700000" algn="tl">
                    <a:srgbClr val="000000">
                      <a:alpha val="43137"/>
                    </a:srgbClr>
                  </a:outerShdw>
                </a:effectLst>
                <a:latin typeface="Segoe Semibold"/>
              </a:rPr>
              <a:t>Analyze data with Excel</a:t>
            </a:r>
          </a:p>
        </p:txBody>
      </p:sp>
      <p:pic>
        <p:nvPicPr>
          <p:cNvPr id="10" name="Picture 2"/>
          <p:cNvPicPr>
            <a:picLocks noChangeAspect="1" noChangeArrowheads="1"/>
          </p:cNvPicPr>
          <p:nvPr/>
        </p:nvPicPr>
        <p:blipFill>
          <a:blip r:embed="rId5" cstate="print"/>
          <a:srcRect/>
          <a:stretch>
            <a:fillRect/>
          </a:stretch>
        </p:blipFill>
        <p:spPr bwMode="auto">
          <a:xfrm>
            <a:off x="85824" y="2156716"/>
            <a:ext cx="3381414" cy="1859095"/>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11" name="TextBox 10"/>
          <p:cNvSpPr txBox="1"/>
          <p:nvPr/>
        </p:nvSpPr>
        <p:spPr>
          <a:xfrm>
            <a:off x="5449390" y="5986448"/>
            <a:ext cx="1932826" cy="204310"/>
          </a:xfrm>
          <a:prstGeom prst="rect">
            <a:avLst/>
          </a:prstGeom>
          <a:noFill/>
          <a:ln w="9525"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0" tIns="0" rIns="0" bIns="0" rtlCol="0" anchor="ctr" compatLnSpc="1">
            <a:noAutofit/>
          </a:bodyPr>
          <a:lstStyle/>
          <a:p>
            <a:pPr defTabSz="914291">
              <a:lnSpc>
                <a:spcPct val="90000"/>
              </a:lnSpc>
              <a:buClr>
                <a:srgbClr val="1F497D"/>
              </a:buClr>
              <a:buSzPct val="85000"/>
              <a:defRPr/>
            </a:pPr>
            <a:r>
              <a:rPr lang="en-US" b="1" dirty="0">
                <a:solidFill>
                  <a:srgbClr val="FFFF00"/>
                </a:solidFill>
                <a:effectLst>
                  <a:outerShdw blurRad="38100" dist="38100" dir="2700000" algn="tl">
                    <a:srgbClr val="000000">
                      <a:alpha val="43137"/>
                    </a:srgbClr>
                  </a:outerShdw>
                </a:effectLst>
                <a:latin typeface="Segoe Semibold"/>
              </a:rPr>
              <a:t>Explore data in SharePoint</a:t>
            </a:r>
          </a:p>
        </p:txBody>
      </p:sp>
      <p:sp>
        <p:nvSpPr>
          <p:cNvPr id="12" name="Rectangle 11"/>
          <p:cNvSpPr/>
          <p:nvPr/>
        </p:nvSpPr>
        <p:spPr>
          <a:xfrm>
            <a:off x="9649751" y="1625780"/>
            <a:ext cx="1542168" cy="400110"/>
          </a:xfrm>
          <a:prstGeom prst="rect">
            <a:avLst/>
          </a:prstGeom>
        </p:spPr>
        <p:txBody>
          <a:bodyPr wrap="square" lIns="91431" tIns="45717" rIns="91431" bIns="45717">
            <a:spAutoFit/>
          </a:bodyPr>
          <a:lstStyle/>
          <a:p>
            <a:pPr defTabSz="914291"/>
            <a:r>
              <a:rPr lang="en-US" sz="2000" spc="-150" dirty="0">
                <a:ln w="3175">
                  <a:noFill/>
                </a:ln>
                <a:gradFill>
                  <a:gsLst>
                    <a:gs pos="0">
                      <a:srgbClr val="FFFFFF"/>
                    </a:gs>
                    <a:gs pos="86000">
                      <a:srgbClr val="FFFFFF"/>
                    </a:gs>
                  </a:gsLst>
                  <a:lin ang="0" scaled="0"/>
                </a:gradFill>
                <a:latin typeface="Segoe UI"/>
                <a:cs typeface="Arial" charset="0"/>
              </a:rPr>
              <a:t>Reporting</a:t>
            </a:r>
            <a:endParaRPr lang="en-US" sz="2000" dirty="0">
              <a:solidFill>
                <a:srgbClr val="FFFFFF"/>
              </a:solidFill>
              <a:latin typeface="Segoe UI"/>
            </a:endParaRPr>
          </a:p>
        </p:txBody>
      </p:sp>
      <p:sp>
        <p:nvSpPr>
          <p:cNvPr id="13" name="Rectangle 12"/>
          <p:cNvSpPr/>
          <p:nvPr/>
        </p:nvSpPr>
        <p:spPr>
          <a:xfrm>
            <a:off x="1175274" y="1611238"/>
            <a:ext cx="1413552" cy="400110"/>
          </a:xfrm>
          <a:prstGeom prst="rect">
            <a:avLst/>
          </a:prstGeom>
        </p:spPr>
        <p:txBody>
          <a:bodyPr wrap="square" lIns="91431" tIns="45717" rIns="91431" bIns="45717">
            <a:spAutoFit/>
          </a:bodyPr>
          <a:lstStyle/>
          <a:p>
            <a:pPr defTabSz="914291"/>
            <a:r>
              <a:rPr lang="en-US" sz="2000" spc="-150" dirty="0">
                <a:ln w="3175">
                  <a:noFill/>
                </a:ln>
                <a:gradFill>
                  <a:gsLst>
                    <a:gs pos="0">
                      <a:srgbClr val="FFFFFF"/>
                    </a:gs>
                    <a:gs pos="86000">
                      <a:srgbClr val="FFFFFF"/>
                    </a:gs>
                  </a:gsLst>
                  <a:lin ang="0" scaled="0"/>
                </a:gradFill>
                <a:latin typeface="Segoe UI"/>
                <a:cs typeface="Arial" charset="0"/>
              </a:rPr>
              <a:t>Analytics</a:t>
            </a:r>
            <a:endParaRPr lang="en-US" sz="2800" dirty="0">
              <a:solidFill>
                <a:srgbClr val="FFFFFF"/>
              </a:solidFill>
              <a:latin typeface="Segoe UI"/>
            </a:endParaRPr>
          </a:p>
        </p:txBody>
      </p:sp>
      <p:sp>
        <p:nvSpPr>
          <p:cNvPr id="14" name="Rectangle 13"/>
          <p:cNvSpPr/>
          <p:nvPr/>
        </p:nvSpPr>
        <p:spPr>
          <a:xfrm>
            <a:off x="5519157" y="3029433"/>
            <a:ext cx="1835141" cy="400110"/>
          </a:xfrm>
          <a:prstGeom prst="rect">
            <a:avLst/>
          </a:prstGeom>
        </p:spPr>
        <p:txBody>
          <a:bodyPr wrap="square" lIns="91431" tIns="45717" rIns="91431" bIns="45717">
            <a:spAutoFit/>
          </a:bodyPr>
          <a:lstStyle/>
          <a:p>
            <a:pPr defTabSz="914291"/>
            <a:r>
              <a:rPr lang="en-US" sz="2000" spc="-150" dirty="0">
                <a:ln w="3175">
                  <a:noFill/>
                </a:ln>
                <a:gradFill>
                  <a:gsLst>
                    <a:gs pos="0">
                      <a:srgbClr val="FFFFFF"/>
                    </a:gs>
                    <a:gs pos="86000">
                      <a:srgbClr val="FFFFFF"/>
                    </a:gs>
                  </a:gsLst>
                  <a:lin ang="0" scaled="0"/>
                </a:gradFill>
                <a:latin typeface="Segoe UI"/>
                <a:cs typeface="Arial" charset="0"/>
              </a:rPr>
              <a:t>Dashboards</a:t>
            </a:r>
            <a:endParaRPr lang="en-US" sz="2000" dirty="0">
              <a:solidFill>
                <a:srgbClr val="FFFFFF"/>
              </a:solidFill>
              <a:latin typeface="Segoe UI"/>
            </a:endParaRPr>
          </a:p>
        </p:txBody>
      </p:sp>
      <p:sp>
        <p:nvSpPr>
          <p:cNvPr id="15" name="TextBox 14"/>
          <p:cNvSpPr txBox="1"/>
          <p:nvPr/>
        </p:nvSpPr>
        <p:spPr>
          <a:xfrm>
            <a:off x="8845478" y="3833204"/>
            <a:ext cx="3150713" cy="1126257"/>
          </a:xfrm>
          <a:prstGeom prst="rect">
            <a:avLst/>
          </a:prstGeom>
          <a:noFill/>
          <a:ln w="9525"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0" tIns="0" rIns="0" bIns="0" rtlCol="0" anchor="ctr" compatLnSpc="1">
            <a:noAutofit/>
          </a:bodyPr>
          <a:lstStyle/>
          <a:p>
            <a:pPr defTabSz="914291">
              <a:lnSpc>
                <a:spcPct val="90000"/>
              </a:lnSpc>
              <a:buClr>
                <a:srgbClr val="1F497D"/>
              </a:buClr>
              <a:buSzPct val="85000"/>
              <a:defRPr/>
            </a:pPr>
            <a:r>
              <a:rPr lang="en-US" b="1" dirty="0">
                <a:solidFill>
                  <a:srgbClr val="2D86E7">
                    <a:lumMod val="60000"/>
                    <a:lumOff val="40000"/>
                  </a:srgbClr>
                </a:solidFill>
                <a:effectLst>
                  <a:outerShdw blurRad="38100" dist="38100" dir="2700000" algn="tl">
                    <a:srgbClr val="000000">
                      <a:alpha val="43137"/>
                    </a:srgbClr>
                  </a:outerShdw>
                </a:effectLst>
                <a:latin typeface="Segoe Semibold"/>
              </a:rPr>
              <a:t>Build reports with </a:t>
            </a:r>
          </a:p>
          <a:p>
            <a:pPr defTabSz="914291">
              <a:lnSpc>
                <a:spcPct val="90000"/>
              </a:lnSpc>
              <a:buClr>
                <a:srgbClr val="1F497D"/>
              </a:buClr>
              <a:buSzPct val="85000"/>
              <a:defRPr/>
            </a:pPr>
            <a:r>
              <a:rPr lang="en-US" b="1" dirty="0">
                <a:solidFill>
                  <a:srgbClr val="2D86E7">
                    <a:lumMod val="60000"/>
                    <a:lumOff val="40000"/>
                  </a:srgbClr>
                </a:solidFill>
                <a:effectLst>
                  <a:outerShdw blurRad="38100" dist="38100" dir="2700000" algn="tl">
                    <a:srgbClr val="000000">
                      <a:alpha val="43137"/>
                    </a:srgbClr>
                  </a:outerShdw>
                </a:effectLst>
                <a:latin typeface="Segoe Semibold"/>
              </a:rPr>
              <a:t>Report Builder</a:t>
            </a:r>
          </a:p>
        </p:txBody>
      </p:sp>
      <p:sp>
        <p:nvSpPr>
          <p:cNvPr id="16" name="Text Placeholder 1"/>
          <p:cNvSpPr txBox="1">
            <a:spLocks/>
          </p:cNvSpPr>
          <p:nvPr/>
        </p:nvSpPr>
        <p:spPr>
          <a:xfrm>
            <a:off x="4405594" y="1593007"/>
            <a:ext cx="3686680" cy="553998"/>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FontTx/>
              <a:buBlip>
                <a:blip r:embed="rId6"/>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7"/>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7"/>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F37021"/>
              </a:buClr>
              <a:buNone/>
            </a:pPr>
            <a:r>
              <a:rPr lang="en-US" sz="2000" spc="-150" dirty="0">
                <a:ln w="3175">
                  <a:noFill/>
                </a:ln>
                <a:gradFill>
                  <a:gsLst>
                    <a:gs pos="0">
                      <a:srgbClr val="FFFFFF"/>
                    </a:gs>
                    <a:gs pos="86000">
                      <a:srgbClr val="FFFFFF"/>
                    </a:gs>
                  </a:gsLst>
                  <a:lin ang="0" scaled="0"/>
                </a:gradFill>
                <a:cs typeface="Arial" charset="0"/>
              </a:rPr>
              <a:t>Help business units target right BI front end tools for the right users</a:t>
            </a:r>
          </a:p>
        </p:txBody>
      </p:sp>
      <p:graphicFrame>
        <p:nvGraphicFramePr>
          <p:cNvPr id="17" name="Table 16"/>
          <p:cNvGraphicFramePr>
            <a:graphicFrameLocks noGrp="1"/>
          </p:cNvGraphicFramePr>
          <p:nvPr>
            <p:extLst>
              <p:ext uri="{D42A27DB-BD31-4B8C-83A1-F6EECF244321}">
                <p14:modId xmlns:p14="http://schemas.microsoft.com/office/powerpoint/2010/main" val="1814903834"/>
              </p:ext>
            </p:extLst>
          </p:nvPr>
        </p:nvGraphicFramePr>
        <p:xfrm>
          <a:off x="251504" y="152400"/>
          <a:ext cx="11301869" cy="768096"/>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685997"/>
                <a:gridCol w="10615872"/>
              </a:tblGrid>
              <a:tr h="768096">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200" dirty="0" smtClean="0"/>
                        <a:t>What front</a:t>
                      </a:r>
                      <a:r>
                        <a:rPr lang="en-US" sz="2200" baseline="0" dirty="0" smtClean="0"/>
                        <a:t> end </a:t>
                      </a:r>
                      <a:r>
                        <a:rPr lang="en-US" sz="2200" dirty="0" smtClean="0"/>
                        <a:t>tools do</a:t>
                      </a:r>
                      <a:r>
                        <a:rPr lang="en-US" sz="2200" baseline="0" dirty="0" smtClean="0"/>
                        <a:t> BI publishers use and how do you integrate various tools? </a:t>
                      </a:r>
                      <a:endParaRPr lang="en-US" sz="2200" b="0" dirty="0" smtClean="0">
                        <a:solidFill>
                          <a:schemeClr val="bg1"/>
                        </a:solidFill>
                        <a:latin typeface="Calibri" pitchFamily="34" charset="0"/>
                      </a:endParaRP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18" name="Rounded Rectangle 17"/>
          <p:cNvSpPr/>
          <p:nvPr/>
        </p:nvSpPr>
        <p:spPr bwMode="auto">
          <a:xfrm>
            <a:off x="283973" y="168876"/>
            <a:ext cx="457200"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rgbClr val="FFFFFF"/>
                </a:solidFill>
                <a:latin typeface="Calibri"/>
              </a:rPr>
              <a:t>3</a:t>
            </a:r>
          </a:p>
        </p:txBody>
      </p:sp>
    </p:spTree>
    <p:extLst>
      <p:ext uri="{BB962C8B-B14F-4D97-AF65-F5344CB8AC3E}">
        <p14:creationId xmlns:p14="http://schemas.microsoft.com/office/powerpoint/2010/main" val="6276226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session does:</a:t>
            </a:r>
            <a:endParaRPr lang="en-US" dirty="0"/>
          </a:p>
        </p:txBody>
      </p:sp>
      <p:sp>
        <p:nvSpPr>
          <p:cNvPr id="3" name="Content Placeholder 2"/>
          <p:cNvSpPr>
            <a:spLocks noGrp="1"/>
          </p:cNvSpPr>
          <p:nvPr>
            <p:ph idx="1"/>
          </p:nvPr>
        </p:nvSpPr>
        <p:spPr>
          <a:xfrm>
            <a:off x="492125" y="1459533"/>
            <a:ext cx="11665178" cy="4992136"/>
          </a:xfrm>
        </p:spPr>
        <p:txBody>
          <a:bodyPr/>
          <a:lstStyle/>
          <a:p>
            <a:pPr>
              <a:defRPr/>
            </a:pPr>
            <a:r>
              <a:rPr lang="en-US" sz="2800" dirty="0" smtClean="0">
                <a:solidFill>
                  <a:srgbClr val="F6AE1E"/>
                </a:solidFill>
              </a:rPr>
              <a:t>Not</a:t>
            </a:r>
            <a:r>
              <a:rPr lang="en-US" sz="2800" dirty="0" smtClean="0">
                <a:solidFill>
                  <a:schemeClr val="tx1"/>
                </a:solidFill>
              </a:rPr>
              <a:t> </a:t>
            </a:r>
            <a:r>
              <a:rPr lang="en-US" sz="2800" dirty="0" smtClean="0"/>
              <a:t>cover</a:t>
            </a:r>
          </a:p>
          <a:p>
            <a:pPr lvl="1">
              <a:defRPr/>
            </a:pPr>
            <a:r>
              <a:rPr lang="en-US" sz="2400" dirty="0" smtClean="0"/>
              <a:t>SQL Azure and Windows Azure </a:t>
            </a:r>
            <a:r>
              <a:rPr lang="en-US" sz="2400" dirty="0"/>
              <a:t>T</a:t>
            </a:r>
            <a:r>
              <a:rPr lang="en-US" sz="2400" dirty="0" smtClean="0"/>
              <a:t>echnical Details</a:t>
            </a:r>
          </a:p>
          <a:p>
            <a:pPr lvl="1">
              <a:defRPr/>
            </a:pPr>
            <a:r>
              <a:rPr lang="en-US" sz="2400" dirty="0" smtClean="0"/>
              <a:t>Cloud hosted PowerPivot reports on  SharePoint online</a:t>
            </a:r>
          </a:p>
          <a:p>
            <a:pPr marL="460375" lvl="1" indent="0">
              <a:buNone/>
              <a:defRPr/>
            </a:pPr>
            <a:endParaRPr lang="en-US" sz="2400" dirty="0"/>
          </a:p>
          <a:p>
            <a:pPr>
              <a:defRPr/>
            </a:pPr>
            <a:r>
              <a:rPr lang="en-US" sz="2800" dirty="0">
                <a:solidFill>
                  <a:srgbClr val="F6AE1E"/>
                </a:solidFill>
              </a:rPr>
              <a:t>C</a:t>
            </a:r>
            <a:r>
              <a:rPr lang="en-US" sz="2800" dirty="0" smtClean="0">
                <a:solidFill>
                  <a:srgbClr val="F6AE1E"/>
                </a:solidFill>
              </a:rPr>
              <a:t>over</a:t>
            </a:r>
            <a:endParaRPr lang="en-US" sz="2800" dirty="0" smtClean="0"/>
          </a:p>
          <a:p>
            <a:pPr lvl="1">
              <a:defRPr/>
            </a:pPr>
            <a:r>
              <a:rPr lang="en-US" sz="2400" dirty="0" smtClean="0"/>
              <a:t>Real world implementation through the Microsoft IT BI journey </a:t>
            </a:r>
            <a:r>
              <a:rPr lang="en-US" sz="2400" i="1" dirty="0" smtClean="0"/>
              <a:t>from </a:t>
            </a:r>
          </a:p>
          <a:p>
            <a:pPr lvl="2">
              <a:defRPr/>
            </a:pPr>
            <a:r>
              <a:rPr lang="en-US" sz="2000" dirty="0" smtClean="0"/>
              <a:t>Consolidated BI </a:t>
            </a:r>
            <a:r>
              <a:rPr lang="en-US" sz="2000" i="1" dirty="0" smtClean="0"/>
              <a:t>to</a:t>
            </a:r>
          </a:p>
          <a:p>
            <a:pPr lvl="2">
              <a:defRPr/>
            </a:pPr>
            <a:r>
              <a:rPr lang="en-US" sz="2000" dirty="0" smtClean="0"/>
              <a:t>EDW </a:t>
            </a:r>
            <a:r>
              <a:rPr lang="en-US" sz="2000" i="1" dirty="0" smtClean="0"/>
              <a:t>to </a:t>
            </a:r>
          </a:p>
          <a:p>
            <a:pPr lvl="2">
              <a:defRPr/>
            </a:pPr>
            <a:r>
              <a:rPr lang="en-US" sz="2000" dirty="0" smtClean="0"/>
              <a:t>Running Data as a Service using Windows Azure based Data Services Layer application and SQL Azure as data source</a:t>
            </a:r>
          </a:p>
          <a:p>
            <a:pPr lvl="1">
              <a:defRPr/>
            </a:pPr>
            <a:r>
              <a:rPr lang="en-US" sz="2400" dirty="0" smtClean="0"/>
              <a:t>Enabling Self-Service BI at Microsoft using PowerPivot, SQL Azure, SharePoint etc.</a:t>
            </a:r>
          </a:p>
          <a:p>
            <a:pPr lvl="1">
              <a:defRPr/>
            </a:pPr>
            <a:r>
              <a:rPr lang="en-US" sz="2400" dirty="0" smtClean="0"/>
              <a:t>Top 10 lessons learned through the BI journey</a:t>
            </a:r>
            <a:endParaRPr lang="en-US" sz="2400" dirty="0"/>
          </a:p>
        </p:txBody>
      </p:sp>
    </p:spTree>
    <p:extLst>
      <p:ext uri="{BB962C8B-B14F-4D97-AF65-F5344CB8AC3E}">
        <p14:creationId xmlns:p14="http://schemas.microsoft.com/office/powerpoint/2010/main" val="151691626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7"/>
          <p:cNvSpPr txBox="1">
            <a:spLocks noChangeArrowheads="1"/>
          </p:cNvSpPr>
          <p:nvPr/>
        </p:nvSpPr>
        <p:spPr>
          <a:xfrm>
            <a:off x="492125" y="1459993"/>
            <a:ext cx="5957265" cy="5261147"/>
          </a:xfrm>
          <a:prstGeom prst="rect">
            <a:avLst/>
          </a:prstGeom>
        </p:spPr>
        <p:txBody>
          <a:bodyPr lIns="91431" tIns="45717" rIns="91431" bIns="45717"/>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37021"/>
              </a:buClr>
              <a:buSzPct val="90000"/>
              <a:buBlip>
                <a:blip r:embed="rId4"/>
              </a:buBlip>
            </a:pPr>
            <a:r>
              <a:rPr sz="2400" dirty="0">
                <a:gradFill>
                  <a:gsLst>
                    <a:gs pos="0">
                      <a:schemeClr val="tx1"/>
                    </a:gs>
                    <a:gs pos="86000">
                      <a:schemeClr val="tx1"/>
                    </a:gs>
                  </a:gsLst>
                  <a:lin ang="5400000" scaled="0"/>
                </a:gradFill>
                <a:latin typeface="+mn-lt"/>
              </a:rPr>
              <a:t>Evangelize and provide demonstrations</a:t>
            </a:r>
          </a:p>
          <a:p>
            <a:pPr lvl="1">
              <a:buClr>
                <a:srgbClr val="F37021"/>
              </a:buClr>
              <a:buSzPct val="90000"/>
              <a:buBlip>
                <a:blip r:embed="rId4"/>
              </a:buBlip>
            </a:pPr>
            <a:r>
              <a:rPr sz="2400" dirty="0">
                <a:gradFill>
                  <a:gsLst>
                    <a:gs pos="0">
                      <a:schemeClr val="tx1"/>
                    </a:gs>
                    <a:gs pos="86000">
                      <a:schemeClr val="tx1"/>
                    </a:gs>
                  </a:gsLst>
                  <a:lin ang="5400000" scaled="0"/>
                </a:gradFill>
                <a:latin typeface="+mn-lt"/>
              </a:rPr>
              <a:t>Regular live meeting demos </a:t>
            </a:r>
          </a:p>
          <a:p>
            <a:pPr lvl="1">
              <a:buClr>
                <a:srgbClr val="F37021"/>
              </a:buClr>
              <a:buSzPct val="90000"/>
              <a:buBlip>
                <a:blip r:embed="rId4"/>
              </a:buBlip>
            </a:pPr>
            <a:r>
              <a:rPr sz="2400" dirty="0">
                <a:gradFill>
                  <a:gsLst>
                    <a:gs pos="0">
                      <a:schemeClr val="tx1"/>
                    </a:gs>
                    <a:gs pos="86000">
                      <a:schemeClr val="tx1"/>
                    </a:gs>
                  </a:gsLst>
                  <a:lin ang="5400000" scaled="0"/>
                </a:gradFill>
                <a:latin typeface="+mn-lt"/>
              </a:rPr>
              <a:t>Video channel</a:t>
            </a:r>
          </a:p>
          <a:p>
            <a:pPr lvl="1">
              <a:buClr>
                <a:srgbClr val="F37021"/>
              </a:buClr>
              <a:buSzPct val="90000"/>
              <a:buBlip>
                <a:blip r:embed="rId4"/>
              </a:buBlip>
            </a:pPr>
            <a:r>
              <a:rPr sz="2400" dirty="0">
                <a:gradFill>
                  <a:gsLst>
                    <a:gs pos="0">
                      <a:schemeClr val="tx1"/>
                    </a:gs>
                    <a:gs pos="86000">
                      <a:schemeClr val="tx1"/>
                    </a:gs>
                  </a:gsLst>
                  <a:lin ang="5400000" scaled="0"/>
                </a:gradFill>
                <a:latin typeface="+mn-lt"/>
              </a:rPr>
              <a:t>Trainings on BI stack over </a:t>
            </a:r>
            <a:r>
              <a:rPr sz="2400" dirty="0" smtClean="0">
                <a:gradFill>
                  <a:gsLst>
                    <a:gs pos="0">
                      <a:schemeClr val="tx1"/>
                    </a:gs>
                    <a:gs pos="86000">
                      <a:schemeClr val="tx1"/>
                    </a:gs>
                  </a:gsLst>
                  <a:lin ang="5400000" scaled="0"/>
                </a:gradFill>
                <a:latin typeface="+mn-lt"/>
              </a:rPr>
              <a:t/>
            </a:r>
            <a:br>
              <a:rPr sz="2400" dirty="0" smtClean="0">
                <a:gradFill>
                  <a:gsLst>
                    <a:gs pos="0">
                      <a:schemeClr val="tx1"/>
                    </a:gs>
                    <a:gs pos="86000">
                      <a:schemeClr val="tx1"/>
                    </a:gs>
                  </a:gsLst>
                  <a:lin ang="5400000" scaled="0"/>
                </a:gradFill>
                <a:latin typeface="+mn-lt"/>
              </a:rPr>
            </a:br>
            <a:r>
              <a:rPr sz="2400" dirty="0" smtClean="0">
                <a:gradFill>
                  <a:gsLst>
                    <a:gs pos="0">
                      <a:schemeClr val="tx1"/>
                    </a:gs>
                    <a:gs pos="86000">
                      <a:schemeClr val="tx1"/>
                    </a:gs>
                  </a:gsLst>
                  <a:lin ang="5400000" scaled="0"/>
                </a:gradFill>
                <a:latin typeface="+mn-lt"/>
              </a:rPr>
              <a:t>live-meeting</a:t>
            </a:r>
            <a:endParaRPr sz="2400" dirty="0">
              <a:gradFill>
                <a:gsLst>
                  <a:gs pos="0">
                    <a:schemeClr val="tx1"/>
                  </a:gs>
                  <a:gs pos="86000">
                    <a:schemeClr val="tx1"/>
                  </a:gs>
                </a:gsLst>
                <a:lin ang="5400000" scaled="0"/>
              </a:gradFill>
              <a:latin typeface="+mn-lt"/>
            </a:endParaRPr>
          </a:p>
          <a:p>
            <a:pPr>
              <a:buClr>
                <a:srgbClr val="F37021"/>
              </a:buClr>
              <a:buSzPct val="90000"/>
              <a:buBlip>
                <a:blip r:embed="rId4"/>
              </a:buBlip>
            </a:pPr>
            <a:r>
              <a:rPr sz="2400" dirty="0">
                <a:gradFill>
                  <a:gsLst>
                    <a:gs pos="0">
                      <a:schemeClr val="tx1"/>
                    </a:gs>
                    <a:gs pos="86000">
                      <a:schemeClr val="tx1"/>
                    </a:gs>
                  </a:gsLst>
                  <a:lin ang="5400000" scaled="0"/>
                </a:gradFill>
                <a:latin typeface="+mn-lt"/>
              </a:rPr>
              <a:t>Onboarding process</a:t>
            </a:r>
          </a:p>
          <a:p>
            <a:pPr lvl="1">
              <a:buClr>
                <a:srgbClr val="F37021"/>
              </a:buClr>
              <a:buSzPct val="90000"/>
              <a:buBlip>
                <a:blip r:embed="rId4"/>
              </a:buBlip>
            </a:pPr>
            <a:r>
              <a:rPr sz="2400" dirty="0">
                <a:gradFill>
                  <a:gsLst>
                    <a:gs pos="0">
                      <a:schemeClr val="tx1"/>
                    </a:gs>
                    <a:gs pos="86000">
                      <a:schemeClr val="tx1"/>
                    </a:gs>
                  </a:gsLst>
                  <a:lin ang="5400000" scaled="0"/>
                </a:gradFill>
                <a:latin typeface="+mn-lt"/>
              </a:rPr>
              <a:t>Onboarding site and documents</a:t>
            </a:r>
          </a:p>
          <a:p>
            <a:pPr lvl="1">
              <a:buClr>
                <a:srgbClr val="F37021"/>
              </a:buClr>
              <a:buSzPct val="90000"/>
              <a:buBlip>
                <a:blip r:embed="rId4"/>
              </a:buBlip>
            </a:pPr>
            <a:r>
              <a:rPr sz="2400" dirty="0">
                <a:gradFill>
                  <a:gsLst>
                    <a:gs pos="0">
                      <a:schemeClr val="tx1"/>
                    </a:gs>
                    <a:gs pos="86000">
                      <a:schemeClr val="tx1"/>
                    </a:gs>
                  </a:gsLst>
                  <a:lin ang="5400000" scaled="0"/>
                </a:gradFill>
                <a:latin typeface="+mn-lt"/>
              </a:rPr>
              <a:t>Onboarding team with weekly calls</a:t>
            </a:r>
          </a:p>
          <a:p>
            <a:pPr>
              <a:buClr>
                <a:srgbClr val="F37021"/>
              </a:buClr>
              <a:buSzPct val="90000"/>
              <a:buBlip>
                <a:blip r:embed="rId4"/>
              </a:buBlip>
            </a:pPr>
            <a:r>
              <a:rPr sz="2400" dirty="0">
                <a:gradFill>
                  <a:gsLst>
                    <a:gs pos="0">
                      <a:schemeClr val="tx1"/>
                    </a:gs>
                    <a:gs pos="86000">
                      <a:schemeClr val="tx1"/>
                    </a:gs>
                  </a:gsLst>
                  <a:lin ang="5400000" scaled="0"/>
                </a:gradFill>
                <a:latin typeface="+mn-lt"/>
              </a:rPr>
              <a:t>Prototyping</a:t>
            </a:r>
          </a:p>
          <a:p>
            <a:pPr>
              <a:buClr>
                <a:srgbClr val="F37021"/>
              </a:buClr>
              <a:buSzPct val="90000"/>
              <a:buBlip>
                <a:blip r:embed="rId4"/>
              </a:buBlip>
            </a:pPr>
            <a:r>
              <a:rPr sz="2400" dirty="0">
                <a:gradFill>
                  <a:gsLst>
                    <a:gs pos="0">
                      <a:schemeClr val="tx1"/>
                    </a:gs>
                    <a:gs pos="86000">
                      <a:schemeClr val="tx1"/>
                    </a:gs>
                  </a:gsLst>
                  <a:lin ang="5400000" scaled="0"/>
                </a:gradFill>
                <a:latin typeface="+mn-lt"/>
              </a:rPr>
              <a:t>Proper production support team</a:t>
            </a:r>
          </a:p>
          <a:p>
            <a:pPr>
              <a:spcBef>
                <a:spcPts val="1200"/>
              </a:spcBef>
              <a:buClr>
                <a:srgbClr val="F37021"/>
              </a:buClr>
              <a:buFont typeface="Arial" pitchFamily="34" charset="0"/>
              <a:buChar char="•"/>
            </a:pPr>
            <a:endParaRPr sz="2000" spc="-150" dirty="0">
              <a:ln w="3175">
                <a:noFill/>
              </a:ln>
              <a:gradFill>
                <a:gsLst>
                  <a:gs pos="0">
                    <a:srgbClr val="FFFFFF"/>
                  </a:gs>
                  <a:gs pos="86000">
                    <a:srgbClr val="FFFFFF"/>
                  </a:gs>
                </a:gsLst>
                <a:lin ang="0" scaled="0"/>
              </a:gradFill>
              <a:cs typeface="Arial" charset="0"/>
            </a:endParaRPr>
          </a:p>
        </p:txBody>
      </p:sp>
      <p:grpSp>
        <p:nvGrpSpPr>
          <p:cNvPr id="7" name="Group 6"/>
          <p:cNvGrpSpPr/>
          <p:nvPr/>
        </p:nvGrpSpPr>
        <p:grpSpPr>
          <a:xfrm>
            <a:off x="6449390" y="1474788"/>
            <a:ext cx="5446656" cy="4417574"/>
            <a:chOff x="6455239" y="1210950"/>
            <a:chExt cx="4086056" cy="4417574"/>
          </a:xfrm>
        </p:grpSpPr>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5239" y="1210950"/>
              <a:ext cx="4086056" cy="441757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9" name="Rectangle 1027"/>
            <p:cNvSpPr txBox="1">
              <a:spLocks noChangeArrowheads="1"/>
            </p:cNvSpPr>
            <p:nvPr/>
          </p:nvSpPr>
          <p:spPr>
            <a:xfrm>
              <a:off x="7986124" y="2148094"/>
              <a:ext cx="1981200" cy="1720163"/>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FontTx/>
                <a:buBlip>
                  <a:blip r:embed="rId6"/>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7"/>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7"/>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solidFill>
                    <a:srgbClr val="000000"/>
                  </a:solidFill>
                </a:rPr>
                <a:t>Questionnaires using SharePoint forms</a:t>
              </a:r>
            </a:p>
            <a:p>
              <a:r>
                <a:rPr lang="en-US" sz="1600" dirty="0">
                  <a:solidFill>
                    <a:srgbClr val="000000"/>
                  </a:solidFill>
                </a:rPr>
                <a:t>Clickable onboarding steps</a:t>
              </a:r>
            </a:p>
            <a:p>
              <a:r>
                <a:rPr lang="en-US" sz="1600" dirty="0">
                  <a:solidFill>
                    <a:srgbClr val="000000"/>
                  </a:solidFill>
                  <a:latin typeface="Calibri" pitchFamily="34" charset="0"/>
                </a:rPr>
                <a:t>Emails to right aliases</a:t>
              </a:r>
            </a:p>
            <a:p>
              <a:r>
                <a:rPr lang="en-US" sz="1600" dirty="0">
                  <a:solidFill>
                    <a:srgbClr val="000000"/>
                  </a:solidFill>
                  <a:latin typeface="Calibri" pitchFamily="34" charset="0"/>
                </a:rPr>
                <a:t>Deployment from one environment to the next</a:t>
              </a:r>
              <a:endParaRPr lang="en-US" sz="3600" dirty="0">
                <a:solidFill>
                  <a:srgbClr val="000000"/>
                </a:solidFill>
                <a:latin typeface="Calibri" pitchFamily="34"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544131785"/>
              </p:ext>
            </p:extLst>
          </p:nvPr>
        </p:nvGraphicFramePr>
        <p:xfrm>
          <a:off x="251502" y="152400"/>
          <a:ext cx="11258327" cy="429768"/>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683355"/>
                <a:gridCol w="10574972"/>
              </a:tblGrid>
              <a:tr h="42976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200" dirty="0" smtClean="0"/>
                        <a:t>How do you evangelize &amp; achieve enterprise adoption? </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11" name="Rounded Rectangle 10"/>
          <p:cNvSpPr/>
          <p:nvPr/>
        </p:nvSpPr>
        <p:spPr bwMode="auto">
          <a:xfrm>
            <a:off x="353656" y="168876"/>
            <a:ext cx="585534"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ysClr val="window" lastClr="FFFFFF"/>
                </a:solidFill>
                <a:latin typeface="Calibri"/>
              </a:rPr>
              <a:t>2</a:t>
            </a:r>
          </a:p>
        </p:txBody>
      </p:sp>
    </p:spTree>
    <p:extLst>
      <p:ext uri="{BB962C8B-B14F-4D97-AF65-F5344CB8AC3E}">
        <p14:creationId xmlns:p14="http://schemas.microsoft.com/office/powerpoint/2010/main" val="28747539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492125" y="1474788"/>
            <a:ext cx="8512171" cy="4112787"/>
          </a:xfrm>
          <a:prstGeom prst="rect">
            <a:avLst/>
          </a:prstGeom>
        </p:spPr>
        <p:txBody>
          <a:bodyPr lIns="91431" tIns="45717" rIns="91431" bIns="45717"/>
          <a:lstStyle>
            <a:lvl1pPr marL="460375" indent="-460375" algn="l" defTabSz="914363" rtl="0" eaLnBrk="1" latinLnBrk="0" hangingPunct="1">
              <a:lnSpc>
                <a:spcPct val="90000"/>
              </a:lnSpc>
              <a:spcBef>
                <a:spcPct val="20000"/>
              </a:spcBef>
              <a:buSzPct val="100000"/>
              <a:buFontTx/>
              <a:buBlip>
                <a:blip r:embed="rId3"/>
              </a:buBlip>
              <a:defRPr lang="en-US" sz="2800" kern="1200" dirty="0" smtClean="0">
                <a:gradFill>
                  <a:gsLst>
                    <a:gs pos="0">
                      <a:schemeClr val="tx1"/>
                    </a:gs>
                    <a:gs pos="86000">
                      <a:schemeClr val="tx1"/>
                    </a:gs>
                  </a:gsLst>
                  <a:lin ang="0" scaled="0"/>
                </a:gradFill>
                <a:latin typeface="+mj-lt"/>
                <a:ea typeface="+mn-ea"/>
                <a:cs typeface="+mn-cs"/>
              </a:defRPr>
            </a:lvl1pPr>
            <a:lvl2pPr marL="855663" indent="-395288" algn="l" defTabSz="914363" rtl="0" eaLnBrk="1" latinLnBrk="0" hangingPunct="1">
              <a:lnSpc>
                <a:spcPct val="90000"/>
              </a:lnSpc>
              <a:spcBef>
                <a:spcPct val="20000"/>
              </a:spcBef>
              <a:buSzPct val="100000"/>
              <a:buFontTx/>
              <a:buBlip>
                <a:blip r:embed="rId3"/>
              </a:buBlip>
              <a:defRPr lang="en-US" sz="2600" kern="1200" dirty="0" smtClean="0">
                <a:gradFill>
                  <a:gsLst>
                    <a:gs pos="0">
                      <a:schemeClr val="tx1"/>
                    </a:gs>
                    <a:gs pos="86000">
                      <a:schemeClr val="tx1"/>
                    </a:gs>
                  </a:gsLst>
                  <a:lin ang="0" scaled="0"/>
                </a:gradFill>
                <a:latin typeface="+mj-lt"/>
                <a:ea typeface="+mn-ea"/>
                <a:cs typeface="+mn-cs"/>
              </a:defRPr>
            </a:lvl2pPr>
            <a:lvl3pPr marL="1258888" indent="-403225" algn="l" defTabSz="914363" rtl="0" eaLnBrk="1" latinLnBrk="0" hangingPunct="1">
              <a:lnSpc>
                <a:spcPct val="90000"/>
              </a:lnSpc>
              <a:spcBef>
                <a:spcPct val="20000"/>
              </a:spcBef>
              <a:buSzPct val="100000"/>
              <a:buFontTx/>
              <a:buBlip>
                <a:blip r:embed="rId3"/>
              </a:buBlip>
              <a:defRPr lang="en-US" sz="2400" kern="1200" dirty="0" smtClean="0">
                <a:gradFill>
                  <a:gsLst>
                    <a:gs pos="0">
                      <a:schemeClr val="tx1"/>
                    </a:gs>
                    <a:gs pos="86000">
                      <a:schemeClr val="tx1"/>
                    </a:gs>
                  </a:gsLst>
                  <a:lin ang="0" scaled="0"/>
                </a:gradFill>
                <a:latin typeface="+mj-lt"/>
                <a:ea typeface="+mn-ea"/>
                <a:cs typeface="+mn-cs"/>
              </a:defRPr>
            </a:lvl3pPr>
            <a:lvl4pPr marL="1604963" indent="-346075" algn="l" defTabSz="914363" rtl="0" eaLnBrk="1" latinLnBrk="0" hangingPunct="1">
              <a:lnSpc>
                <a:spcPct val="90000"/>
              </a:lnSpc>
              <a:spcBef>
                <a:spcPct val="20000"/>
              </a:spcBef>
              <a:buSzPct val="100000"/>
              <a:buFontTx/>
              <a:buBlip>
                <a:blip r:embed="rId3"/>
              </a:buBlip>
              <a:defRPr lang="en-US" sz="2200" kern="1200" dirty="0" smtClean="0">
                <a:gradFill>
                  <a:gsLst>
                    <a:gs pos="0">
                      <a:schemeClr val="tx1"/>
                    </a:gs>
                    <a:gs pos="86000">
                      <a:schemeClr val="tx1"/>
                    </a:gs>
                  </a:gsLst>
                  <a:lin ang="0" scaled="0"/>
                </a:gradFill>
                <a:latin typeface="+mj-lt"/>
                <a:ea typeface="+mn-ea"/>
                <a:cs typeface="+mn-cs"/>
              </a:defRPr>
            </a:lvl4pPr>
            <a:lvl5pPr marL="1941513" indent="-336550" algn="l" defTabSz="914363" rtl="0" eaLnBrk="1" latinLnBrk="0" hangingPunct="1">
              <a:lnSpc>
                <a:spcPct val="90000"/>
              </a:lnSpc>
              <a:spcBef>
                <a:spcPct val="20000"/>
              </a:spcBef>
              <a:buSzPct val="100000"/>
              <a:buFontTx/>
              <a:buBlip>
                <a:blip r:embed="rId3"/>
              </a:buBlip>
              <a:defRPr lang="en-US" sz="2000" kern="1200" dirty="0">
                <a:gradFill>
                  <a:gsLst>
                    <a:gs pos="0">
                      <a:schemeClr val="tx1"/>
                    </a:gs>
                    <a:gs pos="86000">
                      <a:schemeClr val="tx1"/>
                    </a:gs>
                  </a:gsLst>
                  <a:lin ang="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37021"/>
              </a:buClr>
              <a:buSzPct val="90000"/>
              <a:buBlip>
                <a:blip r:embed="rId4"/>
              </a:buBlip>
            </a:pPr>
            <a:r>
              <a:rPr sz="3200" dirty="0">
                <a:gradFill>
                  <a:gsLst>
                    <a:gs pos="0">
                      <a:schemeClr val="tx1"/>
                    </a:gs>
                    <a:gs pos="86000">
                      <a:schemeClr val="tx1"/>
                    </a:gs>
                  </a:gsLst>
                  <a:lin ang="5400000" scaled="0"/>
                </a:gradFill>
                <a:latin typeface="+mn-lt"/>
              </a:rPr>
              <a:t>Customer empathy</a:t>
            </a:r>
          </a:p>
          <a:p>
            <a:pPr marL="917575" lvl="2" indent="-514350">
              <a:buClr>
                <a:srgbClr val="F37021"/>
              </a:buClr>
              <a:buSzPct val="90000"/>
              <a:buFont typeface="Arial" pitchFamily="34" charset="0"/>
              <a:buChar char="•"/>
            </a:pPr>
            <a:r>
              <a:rPr sz="2800" dirty="0">
                <a:gradFill>
                  <a:gsLst>
                    <a:gs pos="0">
                      <a:schemeClr val="tx1"/>
                    </a:gs>
                    <a:gs pos="86000">
                      <a:schemeClr val="tx1"/>
                    </a:gs>
                  </a:gsLst>
                  <a:lin ang="5400000" scaled="0"/>
                </a:gradFill>
                <a:latin typeface="+mn-lt"/>
              </a:rPr>
              <a:t>Learn from mistakes</a:t>
            </a:r>
          </a:p>
          <a:p>
            <a:pPr marL="917575" lvl="2" indent="-514350">
              <a:buClr>
                <a:srgbClr val="F37021"/>
              </a:buClr>
              <a:buSzPct val="90000"/>
              <a:buFont typeface="Arial" pitchFamily="34" charset="0"/>
              <a:buChar char="•"/>
            </a:pPr>
            <a:r>
              <a:rPr sz="2800" dirty="0">
                <a:gradFill>
                  <a:gsLst>
                    <a:gs pos="0">
                      <a:schemeClr val="tx1"/>
                    </a:gs>
                    <a:gs pos="86000">
                      <a:schemeClr val="tx1"/>
                    </a:gs>
                  </a:gsLst>
                  <a:lin ang="5400000" scaled="0"/>
                </a:gradFill>
                <a:latin typeface="+mn-lt"/>
              </a:rPr>
              <a:t>Implement feedback</a:t>
            </a:r>
          </a:p>
          <a:p>
            <a:pPr marL="917575" lvl="2" indent="-514350">
              <a:buClr>
                <a:srgbClr val="F37021"/>
              </a:buClr>
              <a:buSzPct val="90000"/>
              <a:buFont typeface="Arial" pitchFamily="34" charset="0"/>
              <a:buChar char="•"/>
            </a:pPr>
            <a:r>
              <a:rPr sz="2800" dirty="0">
                <a:gradFill>
                  <a:gsLst>
                    <a:gs pos="0">
                      <a:schemeClr val="tx1"/>
                    </a:gs>
                    <a:gs pos="86000">
                      <a:schemeClr val="tx1"/>
                    </a:gs>
                  </a:gsLst>
                  <a:lin ang="5400000" scaled="0"/>
                </a:gradFill>
                <a:latin typeface="+mn-lt"/>
              </a:rPr>
              <a:t>Customer satisfaction surveys</a:t>
            </a:r>
          </a:p>
          <a:p>
            <a:pPr>
              <a:buClr>
                <a:srgbClr val="F37021"/>
              </a:buClr>
              <a:buSzPct val="90000"/>
              <a:buBlip>
                <a:blip r:embed="rId4"/>
              </a:buBlip>
            </a:pPr>
            <a:r>
              <a:rPr sz="3200" dirty="0">
                <a:gradFill>
                  <a:gsLst>
                    <a:gs pos="0">
                      <a:schemeClr val="tx1"/>
                    </a:gs>
                    <a:gs pos="86000">
                      <a:schemeClr val="tx1"/>
                    </a:gs>
                  </a:gsLst>
                  <a:lin ang="5400000" scaled="0"/>
                </a:gradFill>
                <a:latin typeface="+mn-lt"/>
              </a:rPr>
              <a:t>Maintain customer relationship with regular meetings</a:t>
            </a:r>
          </a:p>
          <a:p>
            <a:pPr>
              <a:buClr>
                <a:srgbClr val="F37021"/>
              </a:buClr>
              <a:buSzPct val="90000"/>
              <a:buBlip>
                <a:blip r:embed="rId4"/>
              </a:buBlip>
            </a:pPr>
            <a:r>
              <a:rPr sz="3200" dirty="0">
                <a:gradFill>
                  <a:gsLst>
                    <a:gs pos="0">
                      <a:schemeClr val="tx1"/>
                    </a:gs>
                    <a:gs pos="86000">
                      <a:schemeClr val="tx1"/>
                    </a:gs>
                  </a:gsLst>
                  <a:lin ang="5400000" scaled="0"/>
                </a:gradFill>
                <a:latin typeface="+mn-lt"/>
              </a:rPr>
              <a:t>Improve, improve, improve</a:t>
            </a:r>
          </a:p>
        </p:txBody>
      </p:sp>
      <p:graphicFrame>
        <p:nvGraphicFramePr>
          <p:cNvPr id="7" name="Table 6"/>
          <p:cNvGraphicFramePr>
            <a:graphicFrameLocks noGrp="1"/>
          </p:cNvGraphicFramePr>
          <p:nvPr>
            <p:extLst>
              <p:ext uri="{D42A27DB-BD31-4B8C-83A1-F6EECF244321}">
                <p14:modId xmlns:p14="http://schemas.microsoft.com/office/powerpoint/2010/main" val="1358711983"/>
              </p:ext>
            </p:extLst>
          </p:nvPr>
        </p:nvGraphicFramePr>
        <p:xfrm>
          <a:off x="251502" y="152400"/>
          <a:ext cx="11534098" cy="429768"/>
        </p:xfrm>
        <a:graphic>
          <a:graphicData uri="http://schemas.openxmlformats.org/drawingml/2006/table">
            <a:tbl>
              <a:tblPr firstRow="1" bandRow="1">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effectLst>
                  <a:outerShdw blurRad="63500" dist="38100" dir="5400000" rotWithShape="0">
                    <a:srgbClr val="000000">
                      <a:alpha val="45000"/>
                    </a:srgbClr>
                  </a:outerShdw>
                </a:effectLst>
              </a:tblPr>
              <a:tblGrid>
                <a:gridCol w="700093"/>
                <a:gridCol w="10834005"/>
              </a:tblGrid>
              <a:tr h="429768">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algn="ctr"/>
                      <a:endParaRPr lang="en-US" sz="2200" b="0" dirty="0">
                        <a:solidFill>
                          <a:schemeClr val="bg1"/>
                        </a:solidFill>
                        <a:latin typeface="Calibri" pitchFamily="34" charset="0"/>
                      </a:endParaRPr>
                    </a:p>
                  </a:txBody>
                  <a:tcPr anchor="ctr">
                    <a:lnL w="9525" cap="flat" cmpd="sng" algn="ctr">
                      <a:solidFill>
                        <a:srgbClr val="2484C6">
                          <a:tint val="50000"/>
                        </a:srgbClr>
                      </a:solidFill>
                      <a:prstDash val="solid"/>
                    </a:lnL>
                    <a:lnR>
                      <a:noFill/>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c>
                  <a:txBody>
                    <a:bodyPr/>
                    <a:lstStyle>
                      <a:lvl1pPr marL="0" algn="l" defTabSz="914363" rtl="0" eaLnBrk="1" latinLnBrk="0" hangingPunct="1">
                        <a:defRPr sz="1800" b="1" kern="1200">
                          <a:solidFill>
                            <a:schemeClr val="lt1"/>
                          </a:solidFill>
                          <a:latin typeface="Calibri"/>
                        </a:defRPr>
                      </a:lvl1pPr>
                      <a:lvl2pPr marL="457182" algn="l" defTabSz="914363" rtl="0" eaLnBrk="1" latinLnBrk="0" hangingPunct="1">
                        <a:defRPr sz="1800" b="1" kern="1200">
                          <a:solidFill>
                            <a:schemeClr val="lt1"/>
                          </a:solidFill>
                          <a:latin typeface="Calibri"/>
                        </a:defRPr>
                      </a:lvl2pPr>
                      <a:lvl3pPr marL="914363" algn="l" defTabSz="914363" rtl="0" eaLnBrk="1" latinLnBrk="0" hangingPunct="1">
                        <a:defRPr sz="1800" b="1" kern="1200">
                          <a:solidFill>
                            <a:schemeClr val="lt1"/>
                          </a:solidFill>
                          <a:latin typeface="Calibri"/>
                        </a:defRPr>
                      </a:lvl3pPr>
                      <a:lvl4pPr marL="1371545" algn="l" defTabSz="914363" rtl="0" eaLnBrk="1" latinLnBrk="0" hangingPunct="1">
                        <a:defRPr sz="1800" b="1" kern="1200">
                          <a:solidFill>
                            <a:schemeClr val="lt1"/>
                          </a:solidFill>
                          <a:latin typeface="Calibri"/>
                        </a:defRPr>
                      </a:lvl4pPr>
                      <a:lvl5pPr marL="1828727" algn="l" defTabSz="914363" rtl="0" eaLnBrk="1" latinLnBrk="0" hangingPunct="1">
                        <a:defRPr sz="1800" b="1" kern="1200">
                          <a:solidFill>
                            <a:schemeClr val="lt1"/>
                          </a:solidFill>
                          <a:latin typeface="Calibri"/>
                        </a:defRPr>
                      </a:lvl5pPr>
                      <a:lvl6pPr marL="2285909" algn="l" defTabSz="914363" rtl="0" eaLnBrk="1" latinLnBrk="0" hangingPunct="1">
                        <a:defRPr sz="1800" b="1" kern="1200">
                          <a:solidFill>
                            <a:schemeClr val="lt1"/>
                          </a:solidFill>
                          <a:latin typeface="Calibri"/>
                        </a:defRPr>
                      </a:lvl6pPr>
                      <a:lvl7pPr marL="2743090" algn="l" defTabSz="914363" rtl="0" eaLnBrk="1" latinLnBrk="0" hangingPunct="1">
                        <a:defRPr sz="1800" b="1" kern="1200">
                          <a:solidFill>
                            <a:schemeClr val="lt1"/>
                          </a:solidFill>
                          <a:latin typeface="Calibri"/>
                        </a:defRPr>
                      </a:lvl7pPr>
                      <a:lvl8pPr marL="3200272" algn="l" defTabSz="914363" rtl="0" eaLnBrk="1" latinLnBrk="0" hangingPunct="1">
                        <a:defRPr sz="1800" b="1" kern="1200">
                          <a:solidFill>
                            <a:schemeClr val="lt1"/>
                          </a:solidFill>
                          <a:latin typeface="Calibri"/>
                        </a:defRPr>
                      </a:lvl8pPr>
                      <a:lvl9pPr marL="3657454" algn="l" defTabSz="914363" rtl="0" eaLnBrk="1" latinLnBrk="0" hangingPunct="1">
                        <a:defRPr sz="1800" b="1" kern="1200">
                          <a:solidFill>
                            <a:schemeClr val="lt1"/>
                          </a:solidFill>
                          <a:latin typeface="Calibri"/>
                        </a:defRPr>
                      </a:lvl9p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2200" dirty="0" smtClean="0"/>
                        <a:t>How do you achieve high customer satisfaction?</a:t>
                      </a:r>
                    </a:p>
                  </a:txBody>
                  <a:tcPr anchor="ctr">
                    <a:lnL>
                      <a:noFill/>
                    </a:lnL>
                    <a:lnR w="9525" cap="flat" cmpd="sng" algn="ctr">
                      <a:solidFill>
                        <a:srgbClr val="2484C6">
                          <a:tint val="50000"/>
                        </a:srgbClr>
                      </a:solidFill>
                      <a:prstDash val="solid"/>
                    </a:lnR>
                    <a:lnT w="9525" cap="flat" cmpd="sng" algn="ctr">
                      <a:solidFill>
                        <a:srgbClr val="2484C6">
                          <a:tint val="50000"/>
                        </a:srgbClr>
                      </a:solidFill>
                      <a:prstDash val="solid"/>
                    </a:lnT>
                    <a:lnB w="63500" cap="flat" cmpd="thickThin" algn="ctr">
                      <a:solidFill>
                        <a:sysClr val="window" lastClr="FFFFFF"/>
                      </a:solidFill>
                      <a:prstDash val="solid"/>
                    </a:lnB>
                    <a:lnTlToBr w="12700" cmpd="sng">
                      <a:noFill/>
                      <a:prstDash val="solid"/>
                    </a:lnTlToBr>
                    <a:lnBlToTr w="12700" cmpd="sng">
                      <a:noFill/>
                      <a:prstDash val="solid"/>
                    </a:lnBlToTr>
                    <a:noFill/>
                  </a:tcPr>
                </a:tc>
              </a:tr>
            </a:tbl>
          </a:graphicData>
        </a:graphic>
      </p:graphicFrame>
      <p:sp>
        <p:nvSpPr>
          <p:cNvPr id="8" name="Rounded Rectangle 7"/>
          <p:cNvSpPr/>
          <p:nvPr/>
        </p:nvSpPr>
        <p:spPr bwMode="auto">
          <a:xfrm>
            <a:off x="368648" y="168876"/>
            <a:ext cx="616935" cy="381000"/>
          </a:xfrm>
          <a:prstGeom prst="roundRect">
            <a:avLst/>
          </a:prstGeom>
          <a:gradFill rotWithShape="1">
            <a:gsLst>
              <a:gs pos="0">
                <a:srgbClr val="2484C6">
                  <a:shade val="15000"/>
                  <a:satMod val="180000"/>
                </a:srgbClr>
              </a:gs>
              <a:gs pos="50000">
                <a:srgbClr val="2484C6">
                  <a:shade val="45000"/>
                  <a:satMod val="170000"/>
                </a:srgbClr>
              </a:gs>
              <a:gs pos="70000">
                <a:srgbClr val="2484C6">
                  <a:tint val="99000"/>
                  <a:shade val="65000"/>
                  <a:satMod val="155000"/>
                </a:srgbClr>
              </a:gs>
              <a:gs pos="100000">
                <a:srgbClr val="2484C6">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2484C6">
                <a:satMod val="300000"/>
              </a:srgbClr>
            </a:contourClr>
          </a:sp3d>
        </p:spPr>
        <p:txBody>
          <a:bodyPr lIns="91431" tIns="45717" rIns="91431" bIns="45717" rtlCol="0" anchor="ctr"/>
          <a:lstStyle/>
          <a:p>
            <a:pPr defTabSz="914327">
              <a:defRPr/>
            </a:pPr>
            <a:r>
              <a:rPr lang="en-US" sz="2000" kern="0" dirty="0">
                <a:solidFill>
                  <a:sysClr val="window" lastClr="FFFFFF"/>
                </a:solidFill>
                <a:latin typeface="Calibri"/>
              </a:rPr>
              <a:t>1</a:t>
            </a:r>
          </a:p>
        </p:txBody>
      </p:sp>
    </p:spTree>
    <p:extLst>
      <p:ext uri="{BB962C8B-B14F-4D97-AF65-F5344CB8AC3E}">
        <p14:creationId xmlns:p14="http://schemas.microsoft.com/office/powerpoint/2010/main" val="36926720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txBox="1">
            <a:spLocks/>
          </p:cNvSpPr>
          <p:nvPr/>
        </p:nvSpPr>
        <p:spPr>
          <a:xfrm>
            <a:off x="411480" y="1024759"/>
            <a:ext cx="11216640" cy="1760482"/>
          </a:xfrm>
          <a:prstGeom prst="rect">
            <a:avLst/>
          </a:prstGeom>
        </p:spPr>
        <p:txBody>
          <a:bodyPr/>
          <a:lstStyle>
            <a:lvl1pPr marL="342900" indent="-342900" algn="l" rtl="0" eaLnBrk="0" fontAlgn="base" hangingPunct="0">
              <a:spcBef>
                <a:spcPct val="20000"/>
              </a:spcBef>
              <a:spcAft>
                <a:spcPct val="0"/>
              </a:spcAft>
              <a:buClr>
                <a:schemeClr val="tx1"/>
              </a:buClr>
              <a:buSzPct val="75000"/>
              <a:buFont typeface="Arial"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Arial"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75000"/>
              <a:buFont typeface="Arial"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75000"/>
              <a:buFont typeface="Arial" charset="0"/>
              <a:buChar char="●"/>
              <a:defRPr sz="2000">
                <a:solidFill>
                  <a:schemeClr val="tx1"/>
                </a:solidFill>
                <a:effectLst>
                  <a:outerShdw blurRad="38100" dist="38100" dir="2700000" algn="tl">
                    <a:srgbClr val="000000"/>
                  </a:outerShdw>
                </a:effectLst>
                <a:latin typeface="+mn-lt"/>
              </a:defRPr>
            </a:lvl9pPr>
          </a:lstStyle>
          <a:p>
            <a:pPr marL="0" indent="0">
              <a:buNone/>
            </a:pPr>
            <a:r>
              <a:rPr lang="en-US" sz="2400" i="1" dirty="0" smtClean="0"/>
              <a:t>Empower business users by enabling self service BI and data as a service from IT…powered by your EDW, Azure applications and data from cloud</a:t>
            </a:r>
            <a:endParaRPr lang="en-US" i="1"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327" y="1905000"/>
            <a:ext cx="8256172" cy="462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mtClean="0"/>
              <a:t>Moral of the story …</a:t>
            </a:r>
            <a:br>
              <a:rPr lang="en-US" smtClean="0"/>
            </a:br>
            <a:endParaRPr lang="en-US" dirty="0"/>
          </a:p>
        </p:txBody>
      </p:sp>
    </p:spTree>
    <p:extLst>
      <p:ext uri="{BB962C8B-B14F-4D97-AF65-F5344CB8AC3E}">
        <p14:creationId xmlns:p14="http://schemas.microsoft.com/office/powerpoint/2010/main" val="370882461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S900437906[1].wav">
            <a:hlinkClick r:id="" action="ppaction://media"/>
          </p:cNvPr>
          <p:cNvPicPr>
            <a:picLocks noChangeAspect="1"/>
          </p:cNvPicPr>
          <p:nvPr>
            <a:audioFile r:link="rId1"/>
            <p:extLst>
              <p:ext uri="{DAA4B4D4-6D71-4841-9C94-3DE7FCFB9230}">
                <p14:media xmlns:p14="http://schemas.microsoft.com/office/powerpoint/2010/main" r:embed="rId2">
                  <p14:trim st="13106.5784"/>
                </p14:media>
              </p:ext>
            </p:extLst>
          </p:nvPr>
        </p:nvPicPr>
        <p:blipFill>
          <a:blip r:embed="rId5" cstate="print"/>
          <a:stretch>
            <a:fillRect/>
          </a:stretch>
        </p:blipFill>
        <p:spPr>
          <a:xfrm>
            <a:off x="5400588" y="4221896"/>
            <a:ext cx="609600" cy="609600"/>
          </a:xfrm>
          <a:prstGeom prst="rect">
            <a:avLst/>
          </a:prstGeom>
        </p:spPr>
      </p:pic>
      <p:sp>
        <p:nvSpPr>
          <p:cNvPr id="11" name="TextBox 10"/>
          <p:cNvSpPr txBox="1"/>
          <p:nvPr/>
        </p:nvSpPr>
        <p:spPr>
          <a:xfrm>
            <a:off x="884919" y="1127760"/>
            <a:ext cx="9701695" cy="2003562"/>
          </a:xfrm>
          <a:prstGeom prst="rect">
            <a:avLst/>
          </a:prstGeom>
          <a:noFill/>
        </p:spPr>
        <p:txBody>
          <a:bodyPr wrap="none" rtlCol="0">
            <a:spAutoFit/>
          </a:bodyPr>
          <a:lstStyle/>
          <a:p>
            <a:pPr algn="ctr">
              <a:lnSpc>
                <a:spcPts val="2100"/>
              </a:lnSpc>
            </a:pPr>
            <a:r>
              <a:rPr lang="en-US" sz="3200" b="1" i="1" dirty="0" smtClean="0">
                <a:solidFill>
                  <a:srgbClr val="FFFFFF"/>
                </a:solidFill>
              </a:rPr>
              <a:t>And the business and IT folks happily </a:t>
            </a:r>
          </a:p>
          <a:p>
            <a:pPr algn="ctr">
              <a:lnSpc>
                <a:spcPts val="2100"/>
              </a:lnSpc>
            </a:pPr>
            <a:endParaRPr lang="en-US" sz="3200" b="1" i="1" dirty="0" smtClean="0">
              <a:solidFill>
                <a:srgbClr val="FFFFFF"/>
              </a:solidFill>
            </a:endParaRPr>
          </a:p>
          <a:p>
            <a:pPr algn="ctr">
              <a:lnSpc>
                <a:spcPts val="2100"/>
              </a:lnSpc>
            </a:pPr>
            <a:r>
              <a:rPr lang="en-US" sz="3200" b="1" i="1" dirty="0" smtClean="0">
                <a:solidFill>
                  <a:srgbClr val="FFFFFF"/>
                </a:solidFill>
              </a:rPr>
              <a:t>collaborate together…</a:t>
            </a:r>
          </a:p>
          <a:p>
            <a:pPr algn="ctr">
              <a:lnSpc>
                <a:spcPts val="2100"/>
              </a:lnSpc>
            </a:pPr>
            <a:endParaRPr lang="en-US" sz="3200" b="1" i="1" dirty="0" smtClean="0">
              <a:solidFill>
                <a:srgbClr val="FFFFFF"/>
              </a:solidFill>
            </a:endParaRPr>
          </a:p>
          <a:p>
            <a:pPr algn="ctr">
              <a:lnSpc>
                <a:spcPts val="2100"/>
              </a:lnSpc>
            </a:pPr>
            <a:r>
              <a:rPr lang="en-US" sz="3200" b="1" i="1" dirty="0" smtClean="0">
                <a:solidFill>
                  <a:srgbClr val="FFFFFF"/>
                </a:solidFill>
              </a:rPr>
              <a:t>The journey continues and </a:t>
            </a:r>
          </a:p>
          <a:p>
            <a:pPr algn="ctr">
              <a:lnSpc>
                <a:spcPts val="2100"/>
              </a:lnSpc>
            </a:pPr>
            <a:endParaRPr lang="en-US" sz="3200" b="1" i="1" dirty="0" smtClean="0">
              <a:solidFill>
                <a:srgbClr val="FFFFFF"/>
              </a:solidFill>
            </a:endParaRPr>
          </a:p>
          <a:p>
            <a:pPr algn="ctr">
              <a:lnSpc>
                <a:spcPts val="2100"/>
              </a:lnSpc>
            </a:pPr>
            <a:r>
              <a:rPr lang="en-US" sz="3200" b="1" i="1" dirty="0" smtClean="0">
                <a:solidFill>
                  <a:srgbClr val="FFFFFF"/>
                </a:solidFill>
              </a:rPr>
              <a:t>YES there are things we can do better in future…</a:t>
            </a:r>
            <a:endParaRPr lang="en-US" sz="3200" b="1" i="1" dirty="0">
              <a:solidFill>
                <a:srgbClr val="FFFFFF"/>
              </a:solidFill>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3437655"/>
            <a:ext cx="3485976" cy="262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631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3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642">
                <p:cTn id="15"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 and next steps</a:t>
            </a:r>
            <a:endParaRPr lang="en-US" dirty="0"/>
          </a:p>
        </p:txBody>
      </p:sp>
      <p:sp>
        <p:nvSpPr>
          <p:cNvPr id="3" name="Text Placeholder 2"/>
          <p:cNvSpPr>
            <a:spLocks noGrp="1"/>
          </p:cNvSpPr>
          <p:nvPr>
            <p:ph type="body" idx="1"/>
          </p:nvPr>
        </p:nvSpPr>
        <p:spPr>
          <a:xfrm>
            <a:off x="519113" y="1447800"/>
            <a:ext cx="11149012" cy="6217087"/>
          </a:xfrm>
        </p:spPr>
        <p:txBody>
          <a:bodyPr/>
          <a:lstStyle/>
          <a:p>
            <a:pPr lvl="0"/>
            <a:r>
              <a:rPr lang="en-US" sz="2800" dirty="0" smtClean="0"/>
              <a:t>Microsoft BI:</a:t>
            </a:r>
          </a:p>
          <a:p>
            <a:pPr lvl="2"/>
            <a:r>
              <a:rPr lang="en-US" sz="2000" dirty="0" smtClean="0">
                <a:hlinkClick r:id="rId2"/>
              </a:rPr>
              <a:t>http://www.microsoft.com/bi</a:t>
            </a:r>
            <a:endParaRPr lang="en-US" sz="2000" dirty="0" smtClean="0"/>
          </a:p>
          <a:p>
            <a:pPr lvl="0"/>
            <a:r>
              <a:rPr lang="en-US" sz="2800" dirty="0" smtClean="0"/>
              <a:t>Windows Azure site: </a:t>
            </a:r>
            <a:r>
              <a:rPr lang="en-US" sz="2800" dirty="0" smtClean="0">
                <a:hlinkClick r:id="rId3"/>
              </a:rPr>
              <a:t>http://www.microsoft.com/windowsazure/</a:t>
            </a:r>
            <a:endParaRPr lang="en-US" sz="2800" dirty="0" smtClean="0"/>
          </a:p>
          <a:p>
            <a:pPr lvl="0"/>
            <a:r>
              <a:rPr lang="en-US" sz="2800" dirty="0" smtClean="0"/>
              <a:t>Enabling Self Service BI at Microsoft video:</a:t>
            </a:r>
          </a:p>
          <a:p>
            <a:pPr lvl="2"/>
            <a:r>
              <a:rPr lang="en-US" sz="2000" dirty="0" smtClean="0">
                <a:hlinkClick r:id="rId4"/>
              </a:rPr>
              <a:t>http://technet.microsoft.com/en-us/edge/enabling-self-service-bi-from-edw-using-sharepoint-2010-and-sql-server-2008-r2.aspx</a:t>
            </a:r>
            <a:endParaRPr lang="en-US" sz="2000" dirty="0" smtClean="0"/>
          </a:p>
          <a:p>
            <a:pPr lvl="0"/>
            <a:r>
              <a:rPr lang="en-US" sz="2800" dirty="0" smtClean="0"/>
              <a:t>Microsoft CBI IT Showcase video:</a:t>
            </a:r>
          </a:p>
          <a:p>
            <a:pPr lvl="2"/>
            <a:r>
              <a:rPr lang="en-US" sz="2000" dirty="0" smtClean="0">
                <a:hlinkClick r:id="rId5"/>
              </a:rPr>
              <a:t>http://www.facebook.com/video/video.php?v=125986687920&amp;ref=mf</a:t>
            </a:r>
            <a:endParaRPr lang="en-US" sz="2000" dirty="0" smtClean="0"/>
          </a:p>
          <a:p>
            <a:pPr lvl="0"/>
            <a:r>
              <a:rPr lang="en-US" sz="2800" dirty="0" smtClean="0"/>
              <a:t>Microsoft CBI white paper and other content:</a:t>
            </a:r>
          </a:p>
          <a:p>
            <a:pPr lvl="2"/>
            <a:r>
              <a:rPr lang="en-US" sz="2000" dirty="0" smtClean="0">
                <a:hlinkClick r:id="rId6"/>
              </a:rPr>
              <a:t>http://technet.microsoft.com/en-us/library/bb735122.aspx</a:t>
            </a:r>
            <a:endParaRPr lang="en-US" sz="2000" dirty="0" smtClean="0"/>
          </a:p>
          <a:p>
            <a:pPr lvl="0"/>
            <a:r>
              <a:rPr lang="en-US" sz="2800" dirty="0" smtClean="0"/>
              <a:t>Microsoft IT Showcase Webcasts</a:t>
            </a:r>
          </a:p>
          <a:p>
            <a:pPr lvl="2"/>
            <a:r>
              <a:rPr lang="en-US" sz="2000" dirty="0" smtClean="0">
                <a:hlinkClick r:id="rId7"/>
              </a:rPr>
              <a:t>http://www.microsoft.com/howmicrosoftdoesitwebcasts</a:t>
            </a:r>
            <a:endParaRPr lang="en-US" sz="2000" dirty="0" smtClean="0"/>
          </a:p>
          <a:p>
            <a:pPr lvl="1"/>
            <a:endParaRPr lang="en-US" sz="2400" dirty="0" smtClean="0"/>
          </a:p>
          <a:p>
            <a:pPr lvl="1"/>
            <a:endParaRPr lang="en-US" sz="2400" dirty="0" smtClean="0"/>
          </a:p>
          <a:p>
            <a:endParaRPr lang="en-US" sz="2800" dirty="0"/>
          </a:p>
        </p:txBody>
      </p:sp>
    </p:spTree>
    <p:extLst>
      <p:ext uri="{BB962C8B-B14F-4D97-AF65-F5344CB8AC3E}">
        <p14:creationId xmlns:p14="http://schemas.microsoft.com/office/powerpoint/2010/main" val="291197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468527" y="65074"/>
            <a:ext cx="10031834" cy="571500"/>
          </a:xfrm>
          <a:prstGeom prst="rect">
            <a:avLst/>
          </a:prstGeom>
          <a:noFill/>
          <a:ln w="9525">
            <a:noFill/>
            <a:miter lim="800000"/>
            <a:headEnd/>
            <a:tailEnd/>
          </a:ln>
          <a:effectLst/>
        </p:spPr>
        <p:txBody>
          <a:bodyPr/>
          <a:lstStyle/>
          <a:p>
            <a:pPr eaLnBrk="1" hangingPunct="1">
              <a:spcBef>
                <a:spcPct val="0"/>
              </a:spcBef>
              <a:defRPr/>
            </a:pPr>
            <a:endParaRPr lang="en-US" sz="4800" kern="0" dirty="0">
              <a:latin typeface="Calibri" pitchFamily="34" charset="0"/>
              <a:ea typeface="+mj-ea"/>
              <a:cs typeface="+mj-cs"/>
            </a:endParaRPr>
          </a:p>
        </p:txBody>
      </p:sp>
      <p:sp>
        <p:nvSpPr>
          <p:cNvPr id="5" name="Title 4"/>
          <p:cNvSpPr>
            <a:spLocks noGrp="1"/>
          </p:cNvSpPr>
          <p:nvPr>
            <p:ph type="title"/>
          </p:nvPr>
        </p:nvSpPr>
        <p:spPr/>
        <p:txBody>
          <a:bodyPr/>
          <a:lstStyle/>
          <a:p>
            <a:r>
              <a:rPr lang="en-US" smtClean="0"/>
              <a:t>Links</a:t>
            </a:r>
            <a:endParaRPr lang="en-US" dirty="0"/>
          </a:p>
        </p:txBody>
      </p:sp>
      <p:sp>
        <p:nvSpPr>
          <p:cNvPr id="3" name="Content Placeholder 2"/>
          <p:cNvSpPr>
            <a:spLocks noGrp="1"/>
          </p:cNvSpPr>
          <p:nvPr>
            <p:ph idx="1"/>
          </p:nvPr>
        </p:nvSpPr>
        <p:spPr/>
        <p:txBody>
          <a:bodyPr/>
          <a:lstStyle/>
          <a:p>
            <a:pPr lvl="0"/>
            <a:r>
              <a:rPr lang="en-US" smtClean="0"/>
              <a:t>PowerPivot and BI Links</a:t>
            </a:r>
          </a:p>
          <a:p>
            <a:pPr lvl="1"/>
            <a:r>
              <a:rPr lang="en-US" smtClean="0">
                <a:hlinkClick r:id="rId3"/>
              </a:rPr>
              <a:t>http://www.PowerPivot.com</a:t>
            </a:r>
            <a:endParaRPr lang="en-US" smtClean="0"/>
          </a:p>
          <a:p>
            <a:pPr lvl="1"/>
            <a:r>
              <a:rPr lang="en-US" smtClean="0">
                <a:hlinkClick r:id="rId4"/>
              </a:rPr>
              <a:t>http://www.microsoft.com/bi</a:t>
            </a:r>
            <a:endParaRPr lang="en-US" smtClean="0"/>
          </a:p>
          <a:p>
            <a:pPr lvl="1"/>
            <a:r>
              <a:rPr lang="en-US" smtClean="0">
                <a:hlinkClick r:id="rId5"/>
              </a:rPr>
              <a:t>http://blogs.msdn.com/excel/archive/2009/10/22/introducing-powerpivot.aspx</a:t>
            </a:r>
            <a:endParaRPr lang="en-US" smtClean="0"/>
          </a:p>
          <a:p>
            <a:pPr lvl="1"/>
            <a:r>
              <a:rPr lang="en-US" smtClean="0">
                <a:hlinkClick r:id="rId6"/>
              </a:rPr>
              <a:t>http://msdn.microsoft.com/en-us/library/ee210692(SQL.105).aspx</a:t>
            </a:r>
            <a:endParaRPr lang="en-US" smtClean="0"/>
          </a:p>
          <a:p>
            <a:pPr lvl="0"/>
            <a:r>
              <a:rPr lang="en-US" smtClean="0"/>
              <a:t>Additional content on Microsoft IT deployments and best practices can be found on </a:t>
            </a:r>
            <a:r>
              <a:rPr lang="en-US" smtClean="0">
                <a:hlinkClick r:id="rId7"/>
              </a:rPr>
              <a:t>http://www.microsoft.com</a:t>
            </a:r>
            <a:endParaRPr lang="en-US" smtClean="0"/>
          </a:p>
          <a:p>
            <a:pPr lvl="1"/>
            <a:r>
              <a:rPr lang="en-US" smtClean="0"/>
              <a:t>Microsoft TechNet </a:t>
            </a:r>
            <a:r>
              <a:rPr lang="en-US" smtClean="0">
                <a:hlinkClick r:id="rId8"/>
              </a:rPr>
              <a:t>http://www.microsoft.com/technet/itshowcase</a:t>
            </a:r>
            <a:endParaRPr lang="en-US" smtClean="0"/>
          </a:p>
          <a:p>
            <a:pPr lvl="1"/>
            <a:endParaRPr lang="en-US" smtClean="0"/>
          </a:p>
          <a:p>
            <a:pPr lvl="1"/>
            <a:endParaRPr lang="en-US" smtClean="0"/>
          </a:p>
          <a:p>
            <a:pPr lvl="1"/>
            <a:endParaRPr lang="en-US" smtClean="0"/>
          </a:p>
          <a:p>
            <a:endParaRPr lang="en-US" dirty="0"/>
          </a:p>
        </p:txBody>
      </p:sp>
    </p:spTree>
    <p:extLst>
      <p:ext uri="{BB962C8B-B14F-4D97-AF65-F5344CB8AC3E}">
        <p14:creationId xmlns:p14="http://schemas.microsoft.com/office/powerpoint/2010/main" val="285222850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56" y="7380"/>
            <a:ext cx="9214823" cy="553998"/>
          </a:xfrm>
        </p:spPr>
        <p:txBody>
          <a:bodyPr/>
          <a:lstStyle/>
          <a:p>
            <a:r>
              <a:rPr lang="en-US" sz="4000" b="1" dirty="0">
                <a:solidFill>
                  <a:schemeClr val="accent1">
                    <a:alpha val="99000"/>
                  </a:schemeClr>
                </a:solidFill>
              </a:rPr>
              <a:t>Resources</a:t>
            </a:r>
          </a:p>
        </p:txBody>
      </p:sp>
      <p:grpSp>
        <p:nvGrpSpPr>
          <p:cNvPr id="5" name="Group 4"/>
          <p:cNvGrpSpPr/>
          <p:nvPr/>
        </p:nvGrpSpPr>
        <p:grpSpPr>
          <a:xfrm>
            <a:off x="1055596" y="2221442"/>
            <a:ext cx="4452300" cy="1442549"/>
            <a:chOff x="495171" y="2767117"/>
            <a:chExt cx="5358005" cy="1863725"/>
          </a:xfrm>
        </p:grpSpPr>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grpSp>
      <p:grpSp>
        <p:nvGrpSpPr>
          <p:cNvPr id="16" name="Group 15"/>
          <p:cNvGrpSpPr/>
          <p:nvPr/>
        </p:nvGrpSpPr>
        <p:grpSpPr>
          <a:xfrm>
            <a:off x="1044217" y="3809515"/>
            <a:ext cx="4453128" cy="1444752"/>
            <a:chOff x="495171" y="4812907"/>
            <a:chExt cx="5358005" cy="1863725"/>
          </a:xfrm>
        </p:grpSpPr>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5"/>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pic>
          <p:nvPicPr>
            <p:cNvPr id="28" name="Picture 27" descr="TechNe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grpSp>
      <p:grpSp>
        <p:nvGrpSpPr>
          <p:cNvPr id="19" name="Group 18"/>
          <p:cNvGrpSpPr/>
          <p:nvPr/>
        </p:nvGrpSpPr>
        <p:grpSpPr>
          <a:xfrm>
            <a:off x="1064097" y="5380200"/>
            <a:ext cx="4453128" cy="1444752"/>
            <a:chOff x="6322953" y="4812907"/>
            <a:chExt cx="5358005" cy="1863725"/>
          </a:xfrm>
        </p:grpSpPr>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9" name="Picture 28" descr="msdn_1inch_rgb.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grpSp>
      <p:grpSp>
        <p:nvGrpSpPr>
          <p:cNvPr id="14" name="Group 13"/>
          <p:cNvGrpSpPr/>
          <p:nvPr/>
        </p:nvGrpSpPr>
        <p:grpSpPr>
          <a:xfrm>
            <a:off x="6051051" y="634156"/>
            <a:ext cx="4453128" cy="1518788"/>
            <a:chOff x="6322953" y="2767117"/>
            <a:chExt cx="5358005" cy="1959231"/>
          </a:xfrm>
        </p:grpSpPr>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25" name="Rectangle 24"/>
            <p:cNvSpPr/>
            <p:nvPr/>
          </p:nvSpPr>
          <p:spPr bwMode="white">
            <a:xfrm>
              <a:off x="6322953" y="4249911"/>
              <a:ext cx="5358004" cy="476437"/>
            </a:xfrm>
            <a:prstGeom prst="rect">
              <a:avLst/>
            </a:prstGeom>
          </p:spPr>
          <p:txBody>
            <a:bodyPr wrap="square">
              <a:spAutoFit/>
            </a:bodyPr>
            <a:lstStyle/>
            <a:p>
              <a:pPr algn="ctr"/>
              <a:r>
                <a:rPr lang="en-US" dirty="0" smtClean="0">
                  <a:solidFill>
                    <a:srgbClr val="FFFFFF"/>
                  </a:solidFill>
                  <a:hlinkClick r:id="rId9"/>
                </a:rPr>
                <a:t>www.microsoft.com/learning</a:t>
              </a:r>
              <a:r>
                <a:rPr lang="en-US" dirty="0" smtClean="0">
                  <a:solidFill>
                    <a:srgbClr val="FFFFFF"/>
                  </a:solidFill>
                </a:rPr>
                <a:t> </a:t>
              </a:r>
              <a:endParaRPr lang="en-US" sz="1600" dirty="0"/>
            </a:p>
          </p:txBody>
        </p:sp>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4" y="3168868"/>
              <a:ext cx="2211036" cy="555843"/>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grpSp>
      <p:grpSp>
        <p:nvGrpSpPr>
          <p:cNvPr id="11" name="Group 10"/>
          <p:cNvGrpSpPr/>
          <p:nvPr/>
        </p:nvGrpSpPr>
        <p:grpSpPr>
          <a:xfrm>
            <a:off x="1068292" y="634156"/>
            <a:ext cx="4453128" cy="1444752"/>
            <a:chOff x="3391360" y="724957"/>
            <a:chExt cx="5358005" cy="1863725"/>
          </a:xfrm>
        </p:grpSpPr>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grpSp>
      <p:sp>
        <p:nvSpPr>
          <p:cNvPr id="38" name="Rounded Rectangle 37"/>
          <p:cNvSpPr/>
          <p:nvPr/>
        </p:nvSpPr>
        <p:spPr bwMode="ltGray">
          <a:xfrm>
            <a:off x="6066880" y="2217637"/>
            <a:ext cx="4442575" cy="1444752"/>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9" name="Rectangle 38"/>
          <p:cNvSpPr/>
          <p:nvPr/>
        </p:nvSpPr>
        <p:spPr bwMode="auto">
          <a:xfrm>
            <a:off x="6066880" y="3056922"/>
            <a:ext cx="4442575" cy="302733"/>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41" name="Rectangle 40"/>
          <p:cNvSpPr/>
          <p:nvPr/>
        </p:nvSpPr>
        <p:spPr bwMode="white">
          <a:xfrm>
            <a:off x="6056327" y="3367093"/>
            <a:ext cx="4453127" cy="369332"/>
          </a:xfrm>
          <a:prstGeom prst="rect">
            <a:avLst/>
          </a:prstGeom>
        </p:spPr>
        <p:txBody>
          <a:bodyPr wrap="square">
            <a:spAutoFit/>
          </a:bodyPr>
          <a:lstStyle/>
          <a:p>
            <a:pPr algn="ctr"/>
            <a:r>
              <a:rPr lang="en-US" dirty="0" smtClean="0">
                <a:solidFill>
                  <a:srgbClr val="FFFFFF"/>
                </a:solidFill>
                <a:hlinkClick r:id="rId15"/>
              </a:rPr>
              <a:t>www.powerpivot.com</a:t>
            </a:r>
            <a:r>
              <a:rPr lang="en-US" dirty="0" smtClean="0">
                <a:solidFill>
                  <a:srgbClr val="FFFFFF"/>
                </a:solidFill>
              </a:rPr>
              <a:t> </a:t>
            </a:r>
            <a:endParaRPr lang="en-US" dirty="0">
              <a:solidFill>
                <a:srgbClr val="FFFFFF"/>
              </a:solidFill>
            </a:endParaRPr>
          </a:p>
        </p:txBody>
      </p:sp>
      <p:sp>
        <p:nvSpPr>
          <p:cNvPr id="44" name="TextBox 43"/>
          <p:cNvSpPr txBox="1"/>
          <p:nvPr/>
        </p:nvSpPr>
        <p:spPr bwMode="white">
          <a:xfrm>
            <a:off x="6127777" y="2471717"/>
            <a:ext cx="4210828" cy="430887"/>
          </a:xfrm>
          <a:prstGeom prst="rect">
            <a:avLst/>
          </a:prstGeom>
          <a:noFill/>
        </p:spPr>
        <p:txBody>
          <a:bodyPr wrap="square" lIns="0" tIns="0" rIns="0" bIns="0" rtlCol="0">
            <a:spAutoFit/>
          </a:bodyPr>
          <a:lstStyle/>
          <a:p>
            <a:pPr algn="ctr" fontAlgn="auto">
              <a:spcAft>
                <a:spcPts val="0"/>
              </a:spcAft>
              <a:buClr>
                <a:srgbClr val="F37021"/>
              </a:buClr>
            </a:pPr>
            <a:r>
              <a:rPr lang="en-US" sz="2800" b="1" dirty="0">
                <a:gradFill>
                  <a:gsLst>
                    <a:gs pos="0">
                      <a:schemeClr val="tx1"/>
                    </a:gs>
                    <a:gs pos="86000">
                      <a:schemeClr val="tx1"/>
                    </a:gs>
                  </a:gsLst>
                  <a:lin ang="5400000" scaled="0"/>
                </a:gradFill>
                <a:latin typeface="Segoe" pitchFamily="34" charset="0"/>
              </a:rPr>
              <a:t>PowerPivot</a:t>
            </a:r>
            <a:r>
              <a:rPr lang="en-US" sz="2800" b="1" spc="-250" dirty="0">
                <a:ln w="3175">
                  <a:noFill/>
                </a:ln>
                <a:gradFill>
                  <a:gsLst>
                    <a:gs pos="0">
                      <a:srgbClr val="FFFFFF"/>
                    </a:gs>
                    <a:gs pos="86000">
                      <a:srgbClr val="FFFFFF"/>
                    </a:gs>
                  </a:gsLst>
                  <a:lin ang="0" scaled="0"/>
                </a:gradFill>
                <a:latin typeface="Segoe"/>
                <a:cs typeface="Arial" charset="0"/>
              </a:rPr>
              <a:t> </a:t>
            </a:r>
            <a:r>
              <a:rPr lang="en-US" sz="2800" b="1" dirty="0">
                <a:gradFill>
                  <a:gsLst>
                    <a:gs pos="0">
                      <a:schemeClr val="tx1"/>
                    </a:gs>
                    <a:gs pos="86000">
                      <a:schemeClr val="tx1"/>
                    </a:gs>
                  </a:gsLst>
                  <a:lin ang="5400000" scaled="0"/>
                </a:gradFill>
                <a:latin typeface="Segoe" pitchFamily="34" charset="0"/>
              </a:rPr>
              <a:t>website</a:t>
            </a:r>
          </a:p>
        </p:txBody>
      </p:sp>
      <p:grpSp>
        <p:nvGrpSpPr>
          <p:cNvPr id="45" name="Group 44"/>
          <p:cNvGrpSpPr/>
          <p:nvPr/>
        </p:nvGrpSpPr>
        <p:grpSpPr>
          <a:xfrm>
            <a:off x="6056326" y="3825959"/>
            <a:ext cx="4453128" cy="1518788"/>
            <a:chOff x="6322953" y="2767117"/>
            <a:chExt cx="5358005" cy="1959231"/>
          </a:xfrm>
        </p:grpSpPr>
        <p:sp>
          <p:nvSpPr>
            <p:cNvPr id="46" name="Rounded Rectangle 45"/>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47" name="Rectangle 46"/>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48" name="Rectangle 47"/>
            <p:cNvSpPr/>
            <p:nvPr/>
          </p:nvSpPr>
          <p:spPr>
            <a:xfrm>
              <a:off x="6322953" y="3871113"/>
              <a:ext cx="5345308" cy="436733"/>
            </a:xfrm>
            <a:prstGeom prst="rect">
              <a:avLst/>
            </a:prstGeom>
          </p:spPr>
          <p:txBody>
            <a:bodyPr wrap="square">
              <a:spAutoFit/>
            </a:bodyPr>
            <a:lstStyle/>
            <a:p>
              <a:pPr marL="0" lvl="1" algn="ctr">
                <a:tabLst>
                  <a:tab pos="1828800" algn="l"/>
                </a:tabLst>
              </a:pPr>
              <a:endParaRPr lang="en-US" sz="1600" dirty="0" smtClean="0">
                <a:solidFill>
                  <a:schemeClr val="bg1">
                    <a:lumMod val="65000"/>
                    <a:lumOff val="35000"/>
                    <a:alpha val="99000"/>
                  </a:schemeClr>
                </a:solidFill>
              </a:endParaRPr>
            </a:p>
          </p:txBody>
        </p:sp>
        <p:sp>
          <p:nvSpPr>
            <p:cNvPr id="49" name="Rectangle 48"/>
            <p:cNvSpPr/>
            <p:nvPr/>
          </p:nvSpPr>
          <p:spPr bwMode="white">
            <a:xfrm>
              <a:off x="6322953" y="4249911"/>
              <a:ext cx="5358004" cy="476437"/>
            </a:xfrm>
            <a:prstGeom prst="rect">
              <a:avLst/>
            </a:prstGeom>
          </p:spPr>
          <p:txBody>
            <a:bodyPr wrap="square">
              <a:spAutoFit/>
            </a:bodyPr>
            <a:lstStyle/>
            <a:p>
              <a:pPr algn="ctr"/>
              <a:r>
                <a:rPr lang="en-US" dirty="0" smtClean="0">
                  <a:solidFill>
                    <a:srgbClr val="FFFFFF"/>
                  </a:solidFill>
                  <a:hlinkClick r:id="rId16"/>
                </a:rPr>
                <a:t>www.microsoft.com/bi</a:t>
              </a:r>
              <a:r>
                <a:rPr lang="en-US" dirty="0" smtClean="0">
                  <a:solidFill>
                    <a:srgbClr val="FFFFFF"/>
                  </a:solidFill>
                </a:rPr>
                <a:t> </a:t>
              </a:r>
              <a:endParaRPr lang="en-US" dirty="0">
                <a:solidFill>
                  <a:srgbClr val="FFFFFF"/>
                </a:solidFill>
              </a:endParaRPr>
            </a:p>
          </p:txBody>
        </p:sp>
        <p:pic>
          <p:nvPicPr>
            <p:cNvPr id="51"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52" name="TextBox 51"/>
            <p:cNvSpPr txBox="1"/>
            <p:nvPr/>
          </p:nvSpPr>
          <p:spPr bwMode="white">
            <a:xfrm>
              <a:off x="9093256" y="3092769"/>
              <a:ext cx="2211036" cy="555843"/>
            </a:xfrm>
            <a:prstGeom prst="rect">
              <a:avLst/>
            </a:prstGeom>
            <a:noFill/>
          </p:spPr>
          <p:txBody>
            <a:bodyPr wrap="square" lIns="0" tIns="0" rIns="0" bIns="0" rtlCol="0">
              <a:spAutoFit/>
            </a:bodyPr>
            <a:lstStyle/>
            <a:p>
              <a:r>
                <a:rPr lang="en-US" sz="2800" i="1" dirty="0" smtClean="0">
                  <a:solidFill>
                    <a:srgbClr val="00B0F0"/>
                  </a:solidFill>
                  <a:latin typeface="Segoe" pitchFamily="34" charset="0"/>
                </a:rPr>
                <a:t>BI</a:t>
              </a:r>
            </a:p>
          </p:txBody>
        </p:sp>
      </p:grpSp>
    </p:spTree>
    <p:extLst>
      <p:ext uri="{BB962C8B-B14F-4D97-AF65-F5344CB8AC3E}">
        <p14:creationId xmlns:p14="http://schemas.microsoft.com/office/powerpoint/2010/main" val="287397797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What’s Next?</a:t>
            </a:r>
            <a:endParaRPr lang="en-US" dirty="0"/>
          </a:p>
        </p:txBody>
      </p:sp>
      <p:sp>
        <p:nvSpPr>
          <p:cNvPr id="4" name="Text Placeholder 3"/>
          <p:cNvSpPr>
            <a:spLocks noGrp="1"/>
          </p:cNvSpPr>
          <p:nvPr>
            <p:ph type="body" sz="quarter" idx="10"/>
          </p:nvPr>
        </p:nvSpPr>
        <p:spPr>
          <a:xfrm>
            <a:off x="519112" y="1447799"/>
            <a:ext cx="11149013" cy="4647426"/>
          </a:xfrm>
        </p:spPr>
        <p:txBody>
          <a:bodyPr/>
          <a:lstStyle/>
          <a:p>
            <a:pPr>
              <a:spcAft>
                <a:spcPts val="1800"/>
              </a:spcAft>
            </a:pPr>
            <a:r>
              <a:rPr lang="en-US" dirty="0" smtClean="0"/>
              <a:t>Follow, Tweet and Enter to </a:t>
            </a:r>
            <a:br>
              <a:rPr lang="en-US" dirty="0" smtClean="0"/>
            </a:br>
            <a:r>
              <a:rPr lang="en-US" dirty="0" smtClean="0"/>
              <a:t>win an Xbox </a:t>
            </a:r>
            <a:r>
              <a:rPr lang="en-US" dirty="0" err="1" smtClean="0"/>
              <a:t>Kinect</a:t>
            </a:r>
            <a:r>
              <a:rPr lang="en-US" dirty="0" smtClean="0"/>
              <a:t> Bundle</a:t>
            </a:r>
          </a:p>
          <a:p>
            <a:pPr>
              <a:spcAft>
                <a:spcPts val="1800"/>
              </a:spcAft>
            </a:pPr>
            <a:r>
              <a:rPr lang="en-US" dirty="0"/>
              <a:t>GAME ON! Join us at the top </a:t>
            </a:r>
            <a:br>
              <a:rPr lang="en-US" dirty="0"/>
            </a:br>
            <a:r>
              <a:rPr lang="en-US" dirty="0"/>
              <a:t>of every hour at the BI booth to </a:t>
            </a:r>
            <a:br>
              <a:rPr lang="en-US" dirty="0"/>
            </a:br>
            <a:r>
              <a:rPr lang="en-US" dirty="0"/>
              <a:t>compete in the Crescent Puzzle </a:t>
            </a:r>
            <a:br>
              <a:rPr lang="en-US" dirty="0"/>
            </a:br>
            <a:r>
              <a:rPr lang="en-US" dirty="0"/>
              <a:t>Challenge and Win Prizes</a:t>
            </a:r>
          </a:p>
          <a:p>
            <a:r>
              <a:rPr lang="en-US" dirty="0" smtClean="0"/>
              <a:t>Sign up to be notified when </a:t>
            </a:r>
            <a:br>
              <a:rPr lang="en-US" dirty="0" smtClean="0"/>
            </a:br>
            <a:r>
              <a:rPr lang="en-US" dirty="0" smtClean="0"/>
              <a:t>the next CTP is available </a:t>
            </a:r>
            <a:br>
              <a:rPr lang="en-US" dirty="0" smtClean="0"/>
            </a:br>
            <a:r>
              <a:rPr lang="en-US" dirty="0" smtClean="0"/>
              <a:t>at: </a:t>
            </a:r>
            <a:r>
              <a:rPr lang="en-US" dirty="0" smtClean="0">
                <a:hlinkClick r:id="rId3"/>
              </a:rPr>
              <a:t>microsoft.com/</a:t>
            </a:r>
            <a:r>
              <a:rPr lang="en-US" dirty="0" err="1" smtClean="0">
                <a:hlinkClick r:id="rId3"/>
              </a:rPr>
              <a:t>sqlserver</a:t>
            </a:r>
            <a:endParaRPr lang="en-US" dirty="0"/>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7996913" y="647701"/>
            <a:ext cx="3188954" cy="3362500"/>
          </a:xfrm>
          <a:prstGeom prst="rect">
            <a:avLst/>
          </a:prstGeom>
          <a:noFill/>
          <a:ln>
            <a:noFill/>
          </a:ln>
        </p:spPr>
      </p:pic>
      <p:sp>
        <p:nvSpPr>
          <p:cNvPr id="11" name="Rectangle 10"/>
          <p:cNvSpPr/>
          <p:nvPr/>
        </p:nvSpPr>
        <p:spPr bwMode="blackGray">
          <a:xfrm>
            <a:off x="519113" y="1442633"/>
            <a:ext cx="8141211" cy="4923796"/>
          </a:xfrm>
          <a:prstGeom prst="rect">
            <a:avLst/>
          </a:prstGeom>
          <a:noFill/>
          <a:ln w="9525">
            <a:noFill/>
            <a:miter lim="800000"/>
            <a:headEnd/>
            <a:tailEnd/>
          </a:ln>
          <a:scene3d>
            <a:camera prst="orthographicFront"/>
            <a:lightRig rig="contrasting" dir="t">
              <a:rot lat="0" lon="0" rev="7800000"/>
            </a:lightRig>
          </a:scene3d>
          <a:sp3d prstMaterial="metal">
            <a:bevelB w="0" h="0"/>
          </a:sp3d>
        </p:spPr>
        <p:txBody>
          <a:bodyPr wrap="square" lIns="0" tIns="0" rIns="0" bIns="0" anchor="t" anchorCtr="0"/>
          <a:lstStyle/>
          <a:p>
            <a:pPr marL="457200" indent="-457200" defTabSz="914099" fontAlgn="base">
              <a:spcBef>
                <a:spcPct val="0"/>
              </a:spcBef>
              <a:spcAft>
                <a:spcPts val="1800"/>
              </a:spcAft>
              <a:buFont typeface="Arial" pitchFamily="34" charset="0"/>
              <a:buChar char="•"/>
              <a:defRPr/>
            </a:pPr>
            <a:endParaRPr lang="en-US" sz="3200" dirty="0" smtClean="0">
              <a:gradFill>
                <a:gsLst>
                  <a:gs pos="0">
                    <a:srgbClr val="FFFFFF"/>
                  </a:gs>
                  <a:gs pos="86000">
                    <a:srgbClr val="FFFFFF"/>
                  </a:gs>
                </a:gsLst>
                <a:lin ang="5400000" scaled="0"/>
              </a:gradFill>
              <a:latin typeface="Segoe" pitchFamily="34" charset="0"/>
            </a:endParaRPr>
          </a:p>
        </p:txBody>
      </p:sp>
      <p:grpSp>
        <p:nvGrpSpPr>
          <p:cNvPr id="2" name="Group 1"/>
          <p:cNvGrpSpPr/>
          <p:nvPr/>
        </p:nvGrpSpPr>
        <p:grpSpPr>
          <a:xfrm>
            <a:off x="8098616" y="4944568"/>
            <a:ext cx="2909349" cy="1530916"/>
            <a:chOff x="8398508" y="5008068"/>
            <a:chExt cx="2909349" cy="1530916"/>
          </a:xfrm>
        </p:grpSpPr>
        <p:sp>
          <p:nvSpPr>
            <p:cNvPr id="10" name="Text Box 9"/>
            <p:cNvSpPr txBox="1">
              <a:spLocks noChangeArrowheads="1"/>
            </p:cNvSpPr>
            <p:nvPr/>
          </p:nvSpPr>
          <p:spPr bwMode="auto">
            <a:xfrm>
              <a:off x="9181368" y="5221785"/>
              <a:ext cx="2126489" cy="430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C0C0C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dirty="0" smtClean="0">
                  <a:gradFill>
                    <a:gsLst>
                      <a:gs pos="0">
                        <a:srgbClr val="FFFFFF"/>
                      </a:gs>
                      <a:gs pos="100000">
                        <a:srgbClr val="FFFFFF"/>
                      </a:gs>
                    </a:gsLst>
                    <a:lin ang="5400000" scaled="0"/>
                  </a:gradFill>
                  <a:latin typeface="Segoe"/>
                  <a:cs typeface="Arial" pitchFamily="34" charset="0"/>
                </a:rPr>
                <a:t>@MicrosoftBI</a:t>
              </a:r>
              <a:endParaRPr lang="en-US" sz="4800" dirty="0" smtClean="0">
                <a:gradFill>
                  <a:gsLst>
                    <a:gs pos="0">
                      <a:srgbClr val="FFFFFF"/>
                    </a:gs>
                    <a:gs pos="100000">
                      <a:srgbClr val="FFFFFF"/>
                    </a:gs>
                  </a:gsLst>
                  <a:lin ang="5400000" scaled="0"/>
                </a:gradFill>
                <a:latin typeface="Segoe"/>
                <a:cs typeface="Arial" pitchFamily="34" charset="0"/>
              </a:endParaRPr>
            </a:p>
          </p:txBody>
        </p:sp>
        <p:pic>
          <p:nvPicPr>
            <p:cNvPr id="1036" name="Picture 12" descr="http://www.msdsprovider.com/images/twitter-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8508" y="5008068"/>
              <a:ext cx="781846" cy="78184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8788" y="5848935"/>
              <a:ext cx="681285" cy="690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C0C0C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7" name="Text Box 9"/>
            <p:cNvSpPr txBox="1">
              <a:spLocks noChangeArrowheads="1"/>
            </p:cNvSpPr>
            <p:nvPr/>
          </p:nvSpPr>
          <p:spPr bwMode="auto">
            <a:xfrm>
              <a:off x="9181368" y="5959408"/>
              <a:ext cx="1913129" cy="430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C0C0C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defTabSz="914400" fontAlgn="base">
                <a:spcBef>
                  <a:spcPct val="0"/>
                </a:spcBef>
                <a:spcAft>
                  <a:spcPct val="0"/>
                </a:spcAft>
              </a:pPr>
              <a:r>
                <a:rPr lang="en-US" sz="2400" dirty="0">
                  <a:gradFill>
                    <a:gsLst>
                      <a:gs pos="0">
                        <a:srgbClr val="FFFFFF"/>
                      </a:gs>
                      <a:gs pos="100000">
                        <a:srgbClr val="FFFFFF"/>
                      </a:gs>
                    </a:gsLst>
                    <a:lin ang="5400000" scaled="0"/>
                  </a:gradFill>
                  <a:latin typeface="Segoe"/>
                  <a:cs typeface="Arial" pitchFamily="34" charset="0"/>
                </a:rPr>
                <a:t>/</a:t>
              </a:r>
              <a:r>
                <a:rPr lang="en-US" sz="2400" dirty="0" smtClean="0">
                  <a:gradFill>
                    <a:gsLst>
                      <a:gs pos="0">
                        <a:srgbClr val="FFFFFF"/>
                      </a:gs>
                      <a:gs pos="100000">
                        <a:srgbClr val="FFFFFF"/>
                      </a:gs>
                    </a:gsLst>
                    <a:lin ang="5400000" scaled="0"/>
                  </a:gradFill>
                  <a:latin typeface="Segoe"/>
                  <a:cs typeface="Arial" pitchFamily="34" charset="0"/>
                </a:rPr>
                <a:t>MicrosoftBI</a:t>
              </a:r>
              <a:endParaRPr lang="en-US" sz="4800" dirty="0" smtClean="0">
                <a:gradFill>
                  <a:gsLst>
                    <a:gs pos="0">
                      <a:srgbClr val="FFFFFF"/>
                    </a:gs>
                    <a:gs pos="100000">
                      <a:srgbClr val="FFFFFF"/>
                    </a:gs>
                  </a:gsLst>
                  <a:lin ang="5400000" scaled="0"/>
                </a:gradFill>
                <a:latin typeface="Segoe"/>
                <a:cs typeface="Arial" pitchFamily="34" charset="0"/>
              </a:endParaRPr>
            </a:p>
          </p:txBody>
        </p:sp>
      </p:grpSp>
      <p:sp>
        <p:nvSpPr>
          <p:cNvPr id="38" name="Text Box 9"/>
          <p:cNvSpPr txBox="1">
            <a:spLocks noChangeArrowheads="1"/>
          </p:cNvSpPr>
          <p:nvPr/>
        </p:nvSpPr>
        <p:spPr bwMode="auto">
          <a:xfrm>
            <a:off x="7908896" y="4345587"/>
            <a:ext cx="3288789" cy="430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C0C0C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defTabSz="914400" fontAlgn="base">
              <a:spcBef>
                <a:spcPct val="0"/>
              </a:spcBef>
              <a:spcAft>
                <a:spcPct val="0"/>
              </a:spcAft>
            </a:pPr>
            <a:r>
              <a:rPr lang="en-US" sz="2400" dirty="0" smtClean="0">
                <a:gradFill>
                  <a:gsLst>
                    <a:gs pos="0">
                      <a:srgbClr val="FFFFFF"/>
                    </a:gs>
                    <a:gs pos="100000">
                      <a:srgbClr val="FFFFFF"/>
                    </a:gs>
                  </a:gsLst>
                  <a:lin ang="5400000" scaled="0"/>
                </a:gradFill>
                <a:latin typeface="Segoe"/>
                <a:cs typeface="Arial" pitchFamily="34" charset="0"/>
              </a:rPr>
              <a:t>Join the Conversation</a:t>
            </a:r>
            <a:endParaRPr lang="en-US" sz="4800" dirty="0" smtClean="0">
              <a:gradFill>
                <a:gsLst>
                  <a:gs pos="0">
                    <a:srgbClr val="FFFFFF"/>
                  </a:gs>
                  <a:gs pos="100000">
                    <a:srgbClr val="FFFFFF"/>
                  </a:gs>
                </a:gsLst>
                <a:lin ang="5400000" scaled="0"/>
              </a:gradFill>
              <a:latin typeface="Segoe"/>
              <a:cs typeface="Arial" pitchFamily="34" charset="0"/>
            </a:endParaRPr>
          </a:p>
        </p:txBody>
      </p:sp>
      <p:sp>
        <p:nvSpPr>
          <p:cNvPr id="39" name="Title 1"/>
          <p:cNvSpPr txBox="1">
            <a:spLocks/>
          </p:cNvSpPr>
          <p:nvPr/>
        </p:nvSpPr>
        <p:spPr>
          <a:xfrm>
            <a:off x="519112" y="228600"/>
            <a:ext cx="11149013" cy="609398"/>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a:gradFill flip="none" rotWithShape="1">
                <a:gsLst>
                  <a:gs pos="0">
                    <a:srgbClr val="FFFFFF"/>
                  </a:gs>
                  <a:gs pos="86000">
                    <a:srgbClr val="FFFFFF"/>
                  </a:gs>
                </a:gsLst>
                <a:lin ang="5400000" scaled="0"/>
                <a:tileRect/>
              </a:gradFill>
            </a:endParaRPr>
          </a:p>
        </p:txBody>
      </p:sp>
      <p:cxnSp>
        <p:nvCxnSpPr>
          <p:cNvPr id="40" name="Straight Connector 39"/>
          <p:cNvCxnSpPr/>
          <p:nvPr/>
        </p:nvCxnSpPr>
        <p:spPr>
          <a:xfrm>
            <a:off x="7908896" y="4814656"/>
            <a:ext cx="328878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03151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696196499"/>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57185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lass_BROKEN"/>
          <p:cNvGrpSpPr/>
          <p:nvPr/>
        </p:nvGrpSpPr>
        <p:grpSpPr>
          <a:xfrm rot="5400000" flipH="1" flipV="1">
            <a:off x="4171922" y="2967721"/>
            <a:ext cx="4847785" cy="982971"/>
            <a:chOff x="98425" y="3935413"/>
            <a:chExt cx="8950353" cy="1157422"/>
          </a:xfrm>
        </p:grpSpPr>
        <p:sp>
          <p:nvSpPr>
            <p:cNvPr id="95" name="Freeform 94"/>
            <p:cNvSpPr>
              <a:spLocks/>
            </p:cNvSpPr>
            <p:nvPr/>
          </p:nvSpPr>
          <p:spPr bwMode="auto">
            <a:xfrm>
              <a:off x="2811463" y="4546854"/>
              <a:ext cx="1116013" cy="238125"/>
            </a:xfrm>
            <a:custGeom>
              <a:avLst/>
              <a:gdLst>
                <a:gd name="T0" fmla="*/ 0 w 703"/>
                <a:gd name="T1" fmla="*/ 150 h 150"/>
                <a:gd name="T2" fmla="*/ 201 w 703"/>
                <a:gd name="T3" fmla="*/ 0 h 150"/>
                <a:gd name="T4" fmla="*/ 673 w 703"/>
                <a:gd name="T5" fmla="*/ 66 h 150"/>
                <a:gd name="T6" fmla="*/ 703 w 703"/>
                <a:gd name="T7" fmla="*/ 150 h 150"/>
                <a:gd name="T8" fmla="*/ 0 w 703"/>
                <a:gd name="T9" fmla="*/ 150 h 150"/>
              </a:gdLst>
              <a:ahLst/>
              <a:cxnLst>
                <a:cxn ang="0">
                  <a:pos x="T0" y="T1"/>
                </a:cxn>
                <a:cxn ang="0">
                  <a:pos x="T2" y="T3"/>
                </a:cxn>
                <a:cxn ang="0">
                  <a:pos x="T4" y="T5"/>
                </a:cxn>
                <a:cxn ang="0">
                  <a:pos x="T6" y="T7"/>
                </a:cxn>
                <a:cxn ang="0">
                  <a:pos x="T8" y="T9"/>
                </a:cxn>
              </a:cxnLst>
              <a:rect l="0" t="0" r="r" b="b"/>
              <a:pathLst>
                <a:path w="703" h="150">
                  <a:moveTo>
                    <a:pt x="0" y="150"/>
                  </a:moveTo>
                  <a:lnTo>
                    <a:pt x="201" y="0"/>
                  </a:lnTo>
                  <a:lnTo>
                    <a:pt x="673" y="66"/>
                  </a:lnTo>
                  <a:lnTo>
                    <a:pt x="703" y="150"/>
                  </a:lnTo>
                  <a:lnTo>
                    <a:pt x="0" y="150"/>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Freeform 95"/>
            <p:cNvSpPr>
              <a:spLocks/>
            </p:cNvSpPr>
            <p:nvPr/>
          </p:nvSpPr>
          <p:spPr bwMode="auto">
            <a:xfrm rot="21208932">
              <a:off x="5697565" y="4135573"/>
              <a:ext cx="3351213" cy="957262"/>
            </a:xfrm>
            <a:custGeom>
              <a:avLst/>
              <a:gdLst>
                <a:gd name="T0" fmla="*/ 804 w 2111"/>
                <a:gd name="T1" fmla="*/ 0 h 603"/>
                <a:gd name="T2" fmla="*/ 302 w 2111"/>
                <a:gd name="T3" fmla="*/ 302 h 603"/>
                <a:gd name="T4" fmla="*/ 1407 w 2111"/>
                <a:gd name="T5" fmla="*/ 151 h 603"/>
                <a:gd name="T6" fmla="*/ 0 w 2111"/>
                <a:gd name="T7" fmla="*/ 452 h 603"/>
                <a:gd name="T8" fmla="*/ 1005 w 2111"/>
                <a:gd name="T9" fmla="*/ 603 h 603"/>
                <a:gd name="T10" fmla="*/ 1508 w 2111"/>
                <a:gd name="T11" fmla="*/ 603 h 603"/>
                <a:gd name="T12" fmla="*/ 2111 w 2111"/>
                <a:gd name="T13" fmla="*/ 0 h 603"/>
                <a:gd name="T14" fmla="*/ 804 w 2111"/>
                <a:gd name="T15" fmla="*/ 0 h 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1" h="603">
                  <a:moveTo>
                    <a:pt x="804" y="0"/>
                  </a:moveTo>
                  <a:lnTo>
                    <a:pt x="302" y="302"/>
                  </a:lnTo>
                  <a:lnTo>
                    <a:pt x="1407" y="151"/>
                  </a:lnTo>
                  <a:lnTo>
                    <a:pt x="0" y="452"/>
                  </a:lnTo>
                  <a:lnTo>
                    <a:pt x="1005" y="603"/>
                  </a:lnTo>
                  <a:lnTo>
                    <a:pt x="1508" y="603"/>
                  </a:lnTo>
                  <a:lnTo>
                    <a:pt x="2111" y="0"/>
                  </a:lnTo>
                  <a:lnTo>
                    <a:pt x="804" y="0"/>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Freeform 96"/>
            <p:cNvSpPr>
              <a:spLocks/>
            </p:cNvSpPr>
            <p:nvPr/>
          </p:nvSpPr>
          <p:spPr bwMode="auto">
            <a:xfrm rot="21437031">
              <a:off x="98425" y="4056063"/>
              <a:ext cx="3670300" cy="957262"/>
            </a:xfrm>
            <a:custGeom>
              <a:avLst/>
              <a:gdLst>
                <a:gd name="T0" fmla="*/ 0 w 2312"/>
                <a:gd name="T1" fmla="*/ 0 h 603"/>
                <a:gd name="T2" fmla="*/ 1508 w 2312"/>
                <a:gd name="T3" fmla="*/ 0 h 603"/>
                <a:gd name="T4" fmla="*/ 2312 w 2312"/>
                <a:gd name="T5" fmla="*/ 302 h 603"/>
                <a:gd name="T6" fmla="*/ 1307 w 2312"/>
                <a:gd name="T7" fmla="*/ 151 h 603"/>
                <a:gd name="T8" fmla="*/ 1809 w 2312"/>
                <a:gd name="T9" fmla="*/ 302 h 603"/>
                <a:gd name="T10" fmla="*/ 1608 w 2312"/>
                <a:gd name="T11" fmla="*/ 452 h 603"/>
                <a:gd name="T12" fmla="*/ 1005 w 2312"/>
                <a:gd name="T13" fmla="*/ 603 h 603"/>
                <a:gd name="T14" fmla="*/ 603 w 2312"/>
                <a:gd name="T15" fmla="*/ 603 h 603"/>
                <a:gd name="T16" fmla="*/ 0 w 2312"/>
                <a:gd name="T17"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2" h="603">
                  <a:moveTo>
                    <a:pt x="0" y="0"/>
                  </a:moveTo>
                  <a:lnTo>
                    <a:pt x="1508" y="0"/>
                  </a:lnTo>
                  <a:lnTo>
                    <a:pt x="2312" y="302"/>
                  </a:lnTo>
                  <a:lnTo>
                    <a:pt x="1307" y="151"/>
                  </a:lnTo>
                  <a:lnTo>
                    <a:pt x="1809" y="302"/>
                  </a:lnTo>
                  <a:lnTo>
                    <a:pt x="1608" y="452"/>
                  </a:lnTo>
                  <a:lnTo>
                    <a:pt x="1005" y="603"/>
                  </a:lnTo>
                  <a:lnTo>
                    <a:pt x="603" y="603"/>
                  </a:lnTo>
                  <a:lnTo>
                    <a:pt x="0" y="0"/>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Freeform 97"/>
            <p:cNvSpPr>
              <a:spLocks/>
            </p:cNvSpPr>
            <p:nvPr/>
          </p:nvSpPr>
          <p:spPr bwMode="auto">
            <a:xfrm rot="21164037">
              <a:off x="2811463" y="3935413"/>
              <a:ext cx="1436688" cy="479425"/>
            </a:xfrm>
            <a:custGeom>
              <a:avLst/>
              <a:gdLst>
                <a:gd name="T0" fmla="*/ 0 w 905"/>
                <a:gd name="T1" fmla="*/ 0 h 302"/>
                <a:gd name="T2" fmla="*/ 603 w 905"/>
                <a:gd name="T3" fmla="*/ 302 h 302"/>
                <a:gd name="T4" fmla="*/ 704 w 905"/>
                <a:gd name="T5" fmla="*/ 151 h 302"/>
                <a:gd name="T6" fmla="*/ 905 w 905"/>
                <a:gd name="T7" fmla="*/ 0 h 302"/>
                <a:gd name="T8" fmla="*/ 0 w 905"/>
                <a:gd name="T9" fmla="*/ 0 h 302"/>
              </a:gdLst>
              <a:ahLst/>
              <a:cxnLst>
                <a:cxn ang="0">
                  <a:pos x="T0" y="T1"/>
                </a:cxn>
                <a:cxn ang="0">
                  <a:pos x="T2" y="T3"/>
                </a:cxn>
                <a:cxn ang="0">
                  <a:pos x="T4" y="T5"/>
                </a:cxn>
                <a:cxn ang="0">
                  <a:pos x="T6" y="T7"/>
                </a:cxn>
                <a:cxn ang="0">
                  <a:pos x="T8" y="T9"/>
                </a:cxn>
              </a:cxnLst>
              <a:rect l="0" t="0" r="r" b="b"/>
              <a:pathLst>
                <a:path w="905" h="302">
                  <a:moveTo>
                    <a:pt x="0" y="0"/>
                  </a:moveTo>
                  <a:lnTo>
                    <a:pt x="603" y="302"/>
                  </a:lnTo>
                  <a:lnTo>
                    <a:pt x="704" y="151"/>
                  </a:lnTo>
                  <a:lnTo>
                    <a:pt x="905" y="0"/>
                  </a:lnTo>
                  <a:lnTo>
                    <a:pt x="0" y="0"/>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Freeform 98"/>
            <p:cNvSpPr>
              <a:spLocks/>
            </p:cNvSpPr>
            <p:nvPr/>
          </p:nvSpPr>
          <p:spPr bwMode="auto">
            <a:xfrm>
              <a:off x="4087813" y="3975893"/>
              <a:ext cx="1912938" cy="479425"/>
            </a:xfrm>
            <a:custGeom>
              <a:avLst/>
              <a:gdLst>
                <a:gd name="T0" fmla="*/ 0 w 1205"/>
                <a:gd name="T1" fmla="*/ 302 h 302"/>
                <a:gd name="T2" fmla="*/ 100 w 1205"/>
                <a:gd name="T3" fmla="*/ 151 h 302"/>
                <a:gd name="T4" fmla="*/ 402 w 1205"/>
                <a:gd name="T5" fmla="*/ 0 h 302"/>
                <a:gd name="T6" fmla="*/ 1205 w 1205"/>
                <a:gd name="T7" fmla="*/ 0 h 302"/>
                <a:gd name="T8" fmla="*/ 0 w 1205"/>
                <a:gd name="T9" fmla="*/ 302 h 302"/>
              </a:gdLst>
              <a:ahLst/>
              <a:cxnLst>
                <a:cxn ang="0">
                  <a:pos x="T0" y="T1"/>
                </a:cxn>
                <a:cxn ang="0">
                  <a:pos x="T2" y="T3"/>
                </a:cxn>
                <a:cxn ang="0">
                  <a:pos x="T4" y="T5"/>
                </a:cxn>
                <a:cxn ang="0">
                  <a:pos x="T6" y="T7"/>
                </a:cxn>
                <a:cxn ang="0">
                  <a:pos x="T8" y="T9"/>
                </a:cxn>
              </a:cxnLst>
              <a:rect l="0" t="0" r="r" b="b"/>
              <a:pathLst>
                <a:path w="1205" h="302">
                  <a:moveTo>
                    <a:pt x="0" y="302"/>
                  </a:moveTo>
                  <a:lnTo>
                    <a:pt x="100" y="151"/>
                  </a:lnTo>
                  <a:lnTo>
                    <a:pt x="402" y="0"/>
                  </a:lnTo>
                  <a:lnTo>
                    <a:pt x="1205" y="0"/>
                  </a:lnTo>
                  <a:lnTo>
                    <a:pt x="0" y="302"/>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Freeform 99"/>
            <p:cNvSpPr>
              <a:spLocks/>
            </p:cNvSpPr>
            <p:nvPr/>
          </p:nvSpPr>
          <p:spPr bwMode="auto">
            <a:xfrm rot="21349843">
              <a:off x="4024203" y="4075623"/>
              <a:ext cx="2798762" cy="717550"/>
            </a:xfrm>
            <a:custGeom>
              <a:avLst/>
              <a:gdLst>
                <a:gd name="T0" fmla="*/ 0 w 1763"/>
                <a:gd name="T1" fmla="*/ 452 h 452"/>
                <a:gd name="T2" fmla="*/ 20 w 1763"/>
                <a:gd name="T3" fmla="*/ 356 h 452"/>
                <a:gd name="T4" fmla="*/ 1361 w 1763"/>
                <a:gd name="T5" fmla="*/ 0 h 452"/>
                <a:gd name="T6" fmla="*/ 1763 w 1763"/>
                <a:gd name="T7" fmla="*/ 0 h 452"/>
                <a:gd name="T8" fmla="*/ 1260 w 1763"/>
                <a:gd name="T9" fmla="*/ 302 h 452"/>
                <a:gd name="T10" fmla="*/ 1059 w 1763"/>
                <a:gd name="T11" fmla="*/ 406 h 452"/>
                <a:gd name="T12" fmla="*/ 0 w 1763"/>
                <a:gd name="T13" fmla="*/ 452 h 452"/>
              </a:gdLst>
              <a:ahLst/>
              <a:cxnLst>
                <a:cxn ang="0">
                  <a:pos x="T0" y="T1"/>
                </a:cxn>
                <a:cxn ang="0">
                  <a:pos x="T2" y="T3"/>
                </a:cxn>
                <a:cxn ang="0">
                  <a:pos x="T4" y="T5"/>
                </a:cxn>
                <a:cxn ang="0">
                  <a:pos x="T6" y="T7"/>
                </a:cxn>
                <a:cxn ang="0">
                  <a:pos x="T8" y="T9"/>
                </a:cxn>
                <a:cxn ang="0">
                  <a:pos x="T10" y="T11"/>
                </a:cxn>
                <a:cxn ang="0">
                  <a:pos x="T12" y="T13"/>
                </a:cxn>
              </a:cxnLst>
              <a:rect l="0" t="0" r="r" b="b"/>
              <a:pathLst>
                <a:path w="1763" h="452">
                  <a:moveTo>
                    <a:pt x="0" y="452"/>
                  </a:moveTo>
                  <a:lnTo>
                    <a:pt x="20" y="356"/>
                  </a:lnTo>
                  <a:lnTo>
                    <a:pt x="1361" y="0"/>
                  </a:lnTo>
                  <a:lnTo>
                    <a:pt x="1763" y="0"/>
                  </a:lnTo>
                  <a:lnTo>
                    <a:pt x="1260" y="302"/>
                  </a:lnTo>
                  <a:lnTo>
                    <a:pt x="1059" y="406"/>
                  </a:lnTo>
                  <a:lnTo>
                    <a:pt x="0" y="452"/>
                  </a:lnTo>
                  <a:close/>
                </a:path>
              </a:pathLst>
            </a:cu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1" name="Title 1"/>
          <p:cNvSpPr txBox="1">
            <a:spLocks/>
          </p:cNvSpPr>
          <p:nvPr/>
        </p:nvSpPr>
        <p:spPr>
          <a:xfrm>
            <a:off x="1707226" y="-81852"/>
            <a:ext cx="8363938" cy="5539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defRPr/>
            </a:pPr>
            <a:endParaRPr sz="4000" dirty="0">
              <a:solidFill>
                <a:srgbClr val="FFFFFF"/>
              </a:solidFill>
              <a:latin typeface="Segoe Condensed"/>
            </a:endParaRPr>
          </a:p>
        </p:txBody>
      </p:sp>
      <p:sp>
        <p:nvSpPr>
          <p:cNvPr id="102" name="Rounded Rectangle 101"/>
          <p:cNvSpPr/>
          <p:nvPr/>
        </p:nvSpPr>
        <p:spPr>
          <a:xfrm>
            <a:off x="1163796" y="6314228"/>
            <a:ext cx="9171808" cy="449303"/>
          </a:xfrm>
          <a:prstGeom prst="roundRect">
            <a:avLst>
              <a:gd name="adj" fmla="val 0"/>
            </a:avLst>
          </a:prstGeom>
          <a:gradFill flip="none" rotWithShape="1">
            <a:gsLst>
              <a:gs pos="0">
                <a:srgbClr val="000000">
                  <a:alpha val="0"/>
                </a:srgbClr>
              </a:gs>
              <a:gs pos="50000">
                <a:srgbClr val="FFFFFF">
                  <a:alpha val="24000"/>
                </a:srgbClr>
              </a:gs>
              <a:gs pos="100000">
                <a:srgbClr val="000000">
                  <a:alpha val="0"/>
                </a:srgbClr>
              </a:gs>
            </a:gsLst>
            <a:lin ang="0" scaled="1"/>
            <a:tileRect/>
          </a:gradFill>
          <a:ln>
            <a:gradFill flip="none" rotWithShape="1">
              <a:gsLst>
                <a:gs pos="0">
                  <a:srgbClr val="FFFFFF">
                    <a:alpha val="0"/>
                  </a:srgbClr>
                </a:gs>
                <a:gs pos="50000">
                  <a:srgbClr val="FFFFFF"/>
                </a:gs>
                <a:gs pos="100000">
                  <a:srgbClr val="000000">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kern="0" dirty="0">
              <a:ln w="3175">
                <a:noFill/>
              </a:ln>
              <a:solidFill>
                <a:srgbClr val="FFFFFF"/>
              </a:solidFill>
              <a:latin typeface="+mj-lt"/>
              <a:cs typeface="Arial" charset="0"/>
            </a:endParaRPr>
          </a:p>
          <a:p>
            <a:pPr algn="ctr" defTabSz="914099" fontAlgn="base">
              <a:spcBef>
                <a:spcPct val="0"/>
              </a:spcBef>
              <a:spcAft>
                <a:spcPct val="0"/>
              </a:spcAft>
              <a:defRPr/>
            </a:pPr>
            <a:endParaRPr lang="en-US" kern="0" dirty="0">
              <a:ln w="3175">
                <a:noFill/>
              </a:ln>
              <a:solidFill>
                <a:srgbClr val="FFFFFF"/>
              </a:solidFill>
              <a:latin typeface="+mj-lt"/>
              <a:cs typeface="Arial" charset="0"/>
            </a:endParaRPr>
          </a:p>
        </p:txBody>
      </p:sp>
      <p:sp>
        <p:nvSpPr>
          <p:cNvPr id="103" name="TextBox 102"/>
          <p:cNvSpPr txBox="1"/>
          <p:nvPr/>
        </p:nvSpPr>
        <p:spPr>
          <a:xfrm>
            <a:off x="1224084"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Arial"/>
              </a:rPr>
              <a:t>IT has been busy keeping up with the growing demand for BI…</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04" name="Rectangle 103"/>
          <p:cNvSpPr/>
          <p:nvPr/>
        </p:nvSpPr>
        <p:spPr>
          <a:xfrm>
            <a:off x="5966341" y="930480"/>
            <a:ext cx="4195665"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Arial"/>
              </a:rPr>
              <a:t>Self-Service BI</a:t>
            </a:r>
            <a:endParaRPr kumimoji="0" lang="en-US" sz="2000" b="1" i="0" u="none" strike="noStrike" kern="0" cap="none" spc="0" normalizeH="0" baseline="0" noProof="0" dirty="0">
              <a:ln>
                <a:noFill/>
              </a:ln>
              <a:solidFill>
                <a:srgbClr val="FFFFFF"/>
              </a:solidFill>
              <a:effectLst/>
              <a:uLnTx/>
              <a:uFillTx/>
              <a:latin typeface="Arial"/>
            </a:endParaRPr>
          </a:p>
        </p:txBody>
      </p:sp>
      <p:sp>
        <p:nvSpPr>
          <p:cNvPr id="105" name="Freeform 10"/>
          <p:cNvSpPr>
            <a:spLocks noChangeAspect="1" noEditPoints="1"/>
          </p:cNvSpPr>
          <p:nvPr/>
        </p:nvSpPr>
        <p:spPr bwMode="auto">
          <a:xfrm>
            <a:off x="1433635" y="6178375"/>
            <a:ext cx="291550" cy="271709"/>
          </a:xfrm>
          <a:custGeom>
            <a:avLst/>
            <a:gdLst>
              <a:gd name="T0" fmla="*/ 21 w 56"/>
              <a:gd name="T1" fmla="*/ 29 h 52"/>
              <a:gd name="T2" fmla="*/ 21 w 56"/>
              <a:gd name="T3" fmla="*/ 52 h 52"/>
              <a:gd name="T4" fmla="*/ 0 w 56"/>
              <a:gd name="T5" fmla="*/ 52 h 52"/>
              <a:gd name="T6" fmla="*/ 0 w 56"/>
              <a:gd name="T7" fmla="*/ 34 h 52"/>
              <a:gd name="T8" fmla="*/ 4 w 56"/>
              <a:gd name="T9" fmla="*/ 13 h 52"/>
              <a:gd name="T10" fmla="*/ 18 w 56"/>
              <a:gd name="T11" fmla="*/ 0 h 52"/>
              <a:gd name="T12" fmla="*/ 23 w 56"/>
              <a:gd name="T13" fmla="*/ 8 h 52"/>
              <a:gd name="T14" fmla="*/ 14 w 56"/>
              <a:gd name="T15" fmla="*/ 15 h 52"/>
              <a:gd name="T16" fmla="*/ 11 w 56"/>
              <a:gd name="T17" fmla="*/ 29 h 52"/>
              <a:gd name="T18" fmla="*/ 21 w 56"/>
              <a:gd name="T19" fmla="*/ 29 h 52"/>
              <a:gd name="T20" fmla="*/ 54 w 56"/>
              <a:gd name="T21" fmla="*/ 29 h 52"/>
              <a:gd name="T22" fmla="*/ 54 w 56"/>
              <a:gd name="T23" fmla="*/ 52 h 52"/>
              <a:gd name="T24" fmla="*/ 34 w 56"/>
              <a:gd name="T25" fmla="*/ 52 h 52"/>
              <a:gd name="T26" fmla="*/ 34 w 56"/>
              <a:gd name="T27" fmla="*/ 34 h 52"/>
              <a:gd name="T28" fmla="*/ 37 w 56"/>
              <a:gd name="T29" fmla="*/ 13 h 52"/>
              <a:gd name="T30" fmla="*/ 51 w 56"/>
              <a:gd name="T31" fmla="*/ 0 h 52"/>
              <a:gd name="T32" fmla="*/ 56 w 56"/>
              <a:gd name="T33" fmla="*/ 8 h 52"/>
              <a:gd name="T34" fmla="*/ 47 w 56"/>
              <a:gd name="T35" fmla="*/ 15 h 52"/>
              <a:gd name="T36" fmla="*/ 44 w 56"/>
              <a:gd name="T37" fmla="*/ 29 h 52"/>
              <a:gd name="T38" fmla="*/ 54 w 56"/>
              <a:gd name="T39"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2">
                <a:moveTo>
                  <a:pt x="21" y="29"/>
                </a:moveTo>
                <a:cubicBezTo>
                  <a:pt x="21" y="52"/>
                  <a:pt x="21" y="52"/>
                  <a:pt x="21" y="52"/>
                </a:cubicBezTo>
                <a:cubicBezTo>
                  <a:pt x="0" y="52"/>
                  <a:pt x="0" y="52"/>
                  <a:pt x="0" y="52"/>
                </a:cubicBezTo>
                <a:cubicBezTo>
                  <a:pt x="0" y="34"/>
                  <a:pt x="0" y="34"/>
                  <a:pt x="0" y="34"/>
                </a:cubicBezTo>
                <a:cubicBezTo>
                  <a:pt x="0" y="24"/>
                  <a:pt x="1" y="17"/>
                  <a:pt x="4" y="13"/>
                </a:cubicBezTo>
                <a:cubicBezTo>
                  <a:pt x="7" y="7"/>
                  <a:pt x="11" y="3"/>
                  <a:pt x="18" y="0"/>
                </a:cubicBezTo>
                <a:cubicBezTo>
                  <a:pt x="23" y="8"/>
                  <a:pt x="23" y="8"/>
                  <a:pt x="23" y="8"/>
                </a:cubicBezTo>
                <a:cubicBezTo>
                  <a:pt x="19" y="9"/>
                  <a:pt x="16" y="12"/>
                  <a:pt x="14" y="15"/>
                </a:cubicBezTo>
                <a:cubicBezTo>
                  <a:pt x="12" y="18"/>
                  <a:pt x="11" y="23"/>
                  <a:pt x="11" y="29"/>
                </a:cubicBezTo>
                <a:lnTo>
                  <a:pt x="21" y="29"/>
                </a:lnTo>
                <a:close/>
                <a:moveTo>
                  <a:pt x="54" y="29"/>
                </a:moveTo>
                <a:cubicBezTo>
                  <a:pt x="54" y="52"/>
                  <a:pt x="54" y="52"/>
                  <a:pt x="54" y="52"/>
                </a:cubicBezTo>
                <a:cubicBezTo>
                  <a:pt x="34" y="52"/>
                  <a:pt x="34" y="52"/>
                  <a:pt x="34" y="52"/>
                </a:cubicBezTo>
                <a:cubicBezTo>
                  <a:pt x="34" y="34"/>
                  <a:pt x="34" y="34"/>
                  <a:pt x="34" y="34"/>
                </a:cubicBezTo>
                <a:cubicBezTo>
                  <a:pt x="34" y="24"/>
                  <a:pt x="35" y="17"/>
                  <a:pt x="37" y="13"/>
                </a:cubicBezTo>
                <a:cubicBezTo>
                  <a:pt x="40" y="7"/>
                  <a:pt x="45" y="3"/>
                  <a:pt x="51" y="0"/>
                </a:cubicBezTo>
                <a:cubicBezTo>
                  <a:pt x="56" y="8"/>
                  <a:pt x="56" y="8"/>
                  <a:pt x="56" y="8"/>
                </a:cubicBezTo>
                <a:cubicBezTo>
                  <a:pt x="52" y="9"/>
                  <a:pt x="49" y="12"/>
                  <a:pt x="47" y="15"/>
                </a:cubicBezTo>
                <a:cubicBezTo>
                  <a:pt x="45" y="18"/>
                  <a:pt x="44" y="23"/>
                  <a:pt x="44" y="29"/>
                </a:cubicBezTo>
                <a:lnTo>
                  <a:pt x="54" y="29"/>
                </a:lnTo>
                <a:close/>
              </a:path>
            </a:pathLst>
          </a:custGeom>
          <a:gradFill flip="none" rotWithShape="1">
            <a:gsLst>
              <a:gs pos="0">
                <a:srgbClr val="32566D">
                  <a:lumMod val="60000"/>
                  <a:lumOff val="40000"/>
                  <a:alpha val="50000"/>
                </a:srgbClr>
              </a:gs>
              <a:gs pos="100000">
                <a:srgbClr val="32566D">
                  <a:lumMod val="40000"/>
                  <a:lumOff val="60000"/>
                  <a:alpha val="50000"/>
                </a:srgbClr>
              </a:gs>
            </a:gsLst>
            <a:lin ang="27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ndParaRPr>
          </a:p>
        </p:txBody>
      </p:sp>
      <p:sp>
        <p:nvSpPr>
          <p:cNvPr id="106" name="Freeform 10"/>
          <p:cNvSpPr>
            <a:spLocks noChangeAspect="1" noEditPoints="1"/>
          </p:cNvSpPr>
          <p:nvPr/>
        </p:nvSpPr>
        <p:spPr bwMode="auto">
          <a:xfrm flipH="1">
            <a:off x="9635410" y="6373127"/>
            <a:ext cx="345619" cy="322098"/>
          </a:xfrm>
          <a:custGeom>
            <a:avLst/>
            <a:gdLst>
              <a:gd name="T0" fmla="*/ 21 w 56"/>
              <a:gd name="T1" fmla="*/ 29 h 52"/>
              <a:gd name="T2" fmla="*/ 21 w 56"/>
              <a:gd name="T3" fmla="*/ 52 h 52"/>
              <a:gd name="T4" fmla="*/ 0 w 56"/>
              <a:gd name="T5" fmla="*/ 52 h 52"/>
              <a:gd name="T6" fmla="*/ 0 w 56"/>
              <a:gd name="T7" fmla="*/ 34 h 52"/>
              <a:gd name="T8" fmla="*/ 4 w 56"/>
              <a:gd name="T9" fmla="*/ 13 h 52"/>
              <a:gd name="T10" fmla="*/ 18 w 56"/>
              <a:gd name="T11" fmla="*/ 0 h 52"/>
              <a:gd name="T12" fmla="*/ 23 w 56"/>
              <a:gd name="T13" fmla="*/ 8 h 52"/>
              <a:gd name="T14" fmla="*/ 14 w 56"/>
              <a:gd name="T15" fmla="*/ 15 h 52"/>
              <a:gd name="T16" fmla="*/ 11 w 56"/>
              <a:gd name="T17" fmla="*/ 29 h 52"/>
              <a:gd name="T18" fmla="*/ 21 w 56"/>
              <a:gd name="T19" fmla="*/ 29 h 52"/>
              <a:gd name="T20" fmla="*/ 54 w 56"/>
              <a:gd name="T21" fmla="*/ 29 h 52"/>
              <a:gd name="T22" fmla="*/ 54 w 56"/>
              <a:gd name="T23" fmla="*/ 52 h 52"/>
              <a:gd name="T24" fmla="*/ 34 w 56"/>
              <a:gd name="T25" fmla="*/ 52 h 52"/>
              <a:gd name="T26" fmla="*/ 34 w 56"/>
              <a:gd name="T27" fmla="*/ 34 h 52"/>
              <a:gd name="T28" fmla="*/ 37 w 56"/>
              <a:gd name="T29" fmla="*/ 13 h 52"/>
              <a:gd name="T30" fmla="*/ 51 w 56"/>
              <a:gd name="T31" fmla="*/ 0 h 52"/>
              <a:gd name="T32" fmla="*/ 56 w 56"/>
              <a:gd name="T33" fmla="*/ 8 h 52"/>
              <a:gd name="T34" fmla="*/ 47 w 56"/>
              <a:gd name="T35" fmla="*/ 15 h 52"/>
              <a:gd name="T36" fmla="*/ 44 w 56"/>
              <a:gd name="T37" fmla="*/ 29 h 52"/>
              <a:gd name="T38" fmla="*/ 54 w 56"/>
              <a:gd name="T39"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2">
                <a:moveTo>
                  <a:pt x="21" y="29"/>
                </a:moveTo>
                <a:cubicBezTo>
                  <a:pt x="21" y="52"/>
                  <a:pt x="21" y="52"/>
                  <a:pt x="21" y="52"/>
                </a:cubicBezTo>
                <a:cubicBezTo>
                  <a:pt x="0" y="52"/>
                  <a:pt x="0" y="52"/>
                  <a:pt x="0" y="52"/>
                </a:cubicBezTo>
                <a:cubicBezTo>
                  <a:pt x="0" y="34"/>
                  <a:pt x="0" y="34"/>
                  <a:pt x="0" y="34"/>
                </a:cubicBezTo>
                <a:cubicBezTo>
                  <a:pt x="0" y="24"/>
                  <a:pt x="1" y="17"/>
                  <a:pt x="4" y="13"/>
                </a:cubicBezTo>
                <a:cubicBezTo>
                  <a:pt x="7" y="7"/>
                  <a:pt x="11" y="3"/>
                  <a:pt x="18" y="0"/>
                </a:cubicBezTo>
                <a:cubicBezTo>
                  <a:pt x="23" y="8"/>
                  <a:pt x="23" y="8"/>
                  <a:pt x="23" y="8"/>
                </a:cubicBezTo>
                <a:cubicBezTo>
                  <a:pt x="19" y="9"/>
                  <a:pt x="16" y="12"/>
                  <a:pt x="14" y="15"/>
                </a:cubicBezTo>
                <a:cubicBezTo>
                  <a:pt x="12" y="18"/>
                  <a:pt x="11" y="23"/>
                  <a:pt x="11" y="29"/>
                </a:cubicBezTo>
                <a:lnTo>
                  <a:pt x="21" y="29"/>
                </a:lnTo>
                <a:close/>
                <a:moveTo>
                  <a:pt x="54" y="29"/>
                </a:moveTo>
                <a:cubicBezTo>
                  <a:pt x="54" y="52"/>
                  <a:pt x="54" y="52"/>
                  <a:pt x="54" y="52"/>
                </a:cubicBezTo>
                <a:cubicBezTo>
                  <a:pt x="34" y="52"/>
                  <a:pt x="34" y="52"/>
                  <a:pt x="34" y="52"/>
                </a:cubicBezTo>
                <a:cubicBezTo>
                  <a:pt x="34" y="34"/>
                  <a:pt x="34" y="34"/>
                  <a:pt x="34" y="34"/>
                </a:cubicBezTo>
                <a:cubicBezTo>
                  <a:pt x="34" y="24"/>
                  <a:pt x="35" y="17"/>
                  <a:pt x="37" y="13"/>
                </a:cubicBezTo>
                <a:cubicBezTo>
                  <a:pt x="40" y="7"/>
                  <a:pt x="45" y="3"/>
                  <a:pt x="51" y="0"/>
                </a:cubicBezTo>
                <a:cubicBezTo>
                  <a:pt x="56" y="8"/>
                  <a:pt x="56" y="8"/>
                  <a:pt x="56" y="8"/>
                </a:cubicBezTo>
                <a:cubicBezTo>
                  <a:pt x="52" y="9"/>
                  <a:pt x="49" y="12"/>
                  <a:pt x="47" y="15"/>
                </a:cubicBezTo>
                <a:cubicBezTo>
                  <a:pt x="45" y="18"/>
                  <a:pt x="44" y="23"/>
                  <a:pt x="44" y="29"/>
                </a:cubicBezTo>
                <a:lnTo>
                  <a:pt x="54" y="29"/>
                </a:lnTo>
                <a:close/>
              </a:path>
            </a:pathLst>
          </a:custGeom>
          <a:gradFill flip="none" rotWithShape="1">
            <a:gsLst>
              <a:gs pos="0">
                <a:srgbClr val="32566D">
                  <a:lumMod val="60000"/>
                  <a:lumOff val="40000"/>
                  <a:alpha val="50000"/>
                </a:srgbClr>
              </a:gs>
              <a:gs pos="100000">
                <a:srgbClr val="32566D">
                  <a:lumMod val="40000"/>
                  <a:lumOff val="60000"/>
                  <a:alpha val="50000"/>
                </a:srgbClr>
              </a:gs>
            </a:gsLst>
            <a:lin ang="189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ndParaRPr>
          </a:p>
        </p:txBody>
      </p:sp>
      <p:sp>
        <p:nvSpPr>
          <p:cNvPr id="107" name="TextBox 106"/>
          <p:cNvSpPr txBox="1"/>
          <p:nvPr/>
        </p:nvSpPr>
        <p:spPr>
          <a:xfrm>
            <a:off x="1792114" y="930480"/>
            <a:ext cx="4174227"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Arial"/>
              </a:rPr>
              <a:t>Traditional BI</a:t>
            </a:r>
            <a:endParaRPr kumimoji="0" lang="en-US" sz="2000" b="1" i="0" u="none" strike="noStrike" kern="0" cap="none" spc="0" normalizeH="0" baseline="0" noProof="0" dirty="0">
              <a:ln>
                <a:noFill/>
              </a:ln>
              <a:solidFill>
                <a:srgbClr val="FFFFFF"/>
              </a:solidFill>
              <a:effectLst/>
              <a:uLnTx/>
              <a:uFillTx/>
              <a:latin typeface="Arial"/>
            </a:endParaRPr>
          </a:p>
        </p:txBody>
      </p:sp>
      <p:grpSp>
        <p:nvGrpSpPr>
          <p:cNvPr id="108" name="Group 107"/>
          <p:cNvGrpSpPr/>
          <p:nvPr/>
        </p:nvGrpSpPr>
        <p:grpSpPr>
          <a:xfrm>
            <a:off x="3582468" y="5410558"/>
            <a:ext cx="847670" cy="826492"/>
            <a:chOff x="7679911" y="3256697"/>
            <a:chExt cx="2932439" cy="1669143"/>
          </a:xfrm>
        </p:grpSpPr>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2175" y="3256697"/>
              <a:ext cx="1608391" cy="1171885"/>
            </a:xfrm>
            <a:prstGeom prst="rect">
              <a:avLst/>
            </a:prstGeom>
          </p:spPr>
        </p:pic>
        <p:sp>
          <p:nvSpPr>
            <p:cNvPr id="110" name="TextBox 109"/>
            <p:cNvSpPr txBox="1"/>
            <p:nvPr/>
          </p:nvSpPr>
          <p:spPr>
            <a:xfrm>
              <a:off x="7679911" y="4428586"/>
              <a:ext cx="2932439" cy="497254"/>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Arial"/>
                </a:rPr>
                <a:t>IT Pro</a:t>
              </a:r>
            </a:p>
          </p:txBody>
        </p:sp>
      </p:grpSp>
      <p:grpSp>
        <p:nvGrpSpPr>
          <p:cNvPr id="111" name="Group 110"/>
          <p:cNvGrpSpPr/>
          <p:nvPr/>
        </p:nvGrpSpPr>
        <p:grpSpPr>
          <a:xfrm>
            <a:off x="8012843" y="1415483"/>
            <a:ext cx="1270720" cy="900328"/>
            <a:chOff x="6598991" y="2743200"/>
            <a:chExt cx="1941747" cy="1334294"/>
          </a:xfrm>
        </p:grpSpPr>
        <p:sp>
          <p:nvSpPr>
            <p:cNvPr id="112" name="TextBox 111"/>
            <p:cNvSpPr txBox="1"/>
            <p:nvPr/>
          </p:nvSpPr>
          <p:spPr>
            <a:xfrm>
              <a:off x="6598991" y="3712592"/>
              <a:ext cx="1941747" cy="36490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FFFF"/>
                  </a:solidFill>
                  <a:effectLst/>
                  <a:uLnTx/>
                  <a:uFillTx/>
                  <a:latin typeface="Arial"/>
                </a:rPr>
                <a:t>End Users</a:t>
              </a:r>
            </a:p>
          </p:txBody>
        </p:sp>
        <p:grpSp>
          <p:nvGrpSpPr>
            <p:cNvPr id="113" name="Group 112"/>
            <p:cNvGrpSpPr/>
            <p:nvPr/>
          </p:nvGrpSpPr>
          <p:grpSpPr>
            <a:xfrm>
              <a:off x="7013832" y="2743200"/>
              <a:ext cx="976730" cy="866356"/>
              <a:chOff x="4912749" y="2698749"/>
              <a:chExt cx="3501002" cy="3105377"/>
            </a:xfrm>
          </p:grpSpPr>
          <p:grpSp>
            <p:nvGrpSpPr>
              <p:cNvPr id="114" name="Opaque Icon"/>
              <p:cNvGrpSpPr/>
              <p:nvPr/>
            </p:nvGrpSpPr>
            <p:grpSpPr>
              <a:xfrm>
                <a:off x="4912749" y="2698749"/>
                <a:ext cx="2655998" cy="3105377"/>
                <a:chOff x="633413" y="-127000"/>
                <a:chExt cx="5967413" cy="6977063"/>
              </a:xfrm>
            </p:grpSpPr>
            <p:sp>
              <p:nvSpPr>
                <p:cNvPr id="118" name="Man's Body"/>
                <p:cNvSpPr>
                  <a:spLocks/>
                </p:cNvSpPr>
                <p:nvPr/>
              </p:nvSpPr>
              <p:spPr bwMode="auto">
                <a:xfrm>
                  <a:off x="633413" y="3957638"/>
                  <a:ext cx="5967413" cy="2892425"/>
                </a:xfrm>
                <a:custGeom>
                  <a:avLst/>
                  <a:gdLst>
                    <a:gd name="T0" fmla="*/ 1522 w 1650"/>
                    <a:gd name="T1" fmla="*/ 697 h 800"/>
                    <a:gd name="T2" fmla="*/ 1611 w 1650"/>
                    <a:gd name="T3" fmla="*/ 342 h 800"/>
                    <a:gd name="T4" fmla="*/ 1196 w 1650"/>
                    <a:gd name="T5" fmla="*/ 161 h 800"/>
                    <a:gd name="T6" fmla="*/ 1100 w 1650"/>
                    <a:gd name="T7" fmla="*/ 7 h 800"/>
                    <a:gd name="T8" fmla="*/ 815 w 1650"/>
                    <a:gd name="T9" fmla="*/ 130 h 800"/>
                    <a:gd name="T10" fmla="*/ 568 w 1650"/>
                    <a:gd name="T11" fmla="*/ 4 h 800"/>
                    <a:gd name="T12" fmla="*/ 498 w 1650"/>
                    <a:gd name="T13" fmla="*/ 134 h 800"/>
                    <a:gd name="T14" fmla="*/ 806 w 1650"/>
                    <a:gd name="T15" fmla="*/ 275 h 800"/>
                    <a:gd name="T16" fmla="*/ 1056 w 1650"/>
                    <a:gd name="T17" fmla="*/ 219 h 800"/>
                    <a:gd name="T18" fmla="*/ 794 w 1650"/>
                    <a:gd name="T19" fmla="*/ 330 h 800"/>
                    <a:gd name="T20" fmla="*/ 401 w 1650"/>
                    <a:gd name="T21" fmla="*/ 179 h 800"/>
                    <a:gd name="T22" fmla="*/ 42 w 1650"/>
                    <a:gd name="T23" fmla="*/ 342 h 800"/>
                    <a:gd name="T24" fmla="*/ 189 w 1650"/>
                    <a:gd name="T25" fmla="*/ 775 h 800"/>
                    <a:gd name="T26" fmla="*/ 329 w 1650"/>
                    <a:gd name="T27" fmla="*/ 553 h 800"/>
                    <a:gd name="T28" fmla="*/ 271 w 1650"/>
                    <a:gd name="T29" fmla="*/ 781 h 800"/>
                    <a:gd name="T30" fmla="*/ 826 w 1650"/>
                    <a:gd name="T31" fmla="*/ 799 h 800"/>
                    <a:gd name="T32" fmla="*/ 1463 w 1650"/>
                    <a:gd name="T33" fmla="*/ 775 h 800"/>
                    <a:gd name="T34" fmla="*/ 1464 w 1650"/>
                    <a:gd name="T35" fmla="*/ 774 h 800"/>
                    <a:gd name="T36" fmla="*/ 1406 w 1650"/>
                    <a:gd name="T37" fmla="*/ 553 h 800"/>
                    <a:gd name="T38" fmla="*/ 1522 w 1650"/>
                    <a:gd name="T39" fmla="*/ 69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50" h="800">
                      <a:moveTo>
                        <a:pt x="1522" y="697"/>
                      </a:moveTo>
                      <a:cubicBezTo>
                        <a:pt x="1635" y="516"/>
                        <a:pt x="1650" y="408"/>
                        <a:pt x="1611" y="342"/>
                      </a:cubicBezTo>
                      <a:cubicBezTo>
                        <a:pt x="1571" y="277"/>
                        <a:pt x="1294" y="184"/>
                        <a:pt x="1196" y="161"/>
                      </a:cubicBezTo>
                      <a:cubicBezTo>
                        <a:pt x="1155" y="151"/>
                        <a:pt x="1119" y="12"/>
                        <a:pt x="1100" y="7"/>
                      </a:cubicBezTo>
                      <a:cubicBezTo>
                        <a:pt x="1082" y="1"/>
                        <a:pt x="998" y="123"/>
                        <a:pt x="815" y="130"/>
                      </a:cubicBezTo>
                      <a:cubicBezTo>
                        <a:pt x="747" y="132"/>
                        <a:pt x="587" y="0"/>
                        <a:pt x="568" y="4"/>
                      </a:cubicBezTo>
                      <a:cubicBezTo>
                        <a:pt x="548" y="7"/>
                        <a:pt x="495" y="110"/>
                        <a:pt x="498" y="134"/>
                      </a:cubicBezTo>
                      <a:cubicBezTo>
                        <a:pt x="501" y="157"/>
                        <a:pt x="657" y="273"/>
                        <a:pt x="806" y="275"/>
                      </a:cubicBezTo>
                      <a:cubicBezTo>
                        <a:pt x="1017" y="279"/>
                        <a:pt x="1056" y="219"/>
                        <a:pt x="1056" y="219"/>
                      </a:cubicBezTo>
                      <a:cubicBezTo>
                        <a:pt x="1056" y="219"/>
                        <a:pt x="1010" y="327"/>
                        <a:pt x="794" y="330"/>
                      </a:cubicBezTo>
                      <a:cubicBezTo>
                        <a:pt x="573" y="333"/>
                        <a:pt x="425" y="183"/>
                        <a:pt x="401" y="179"/>
                      </a:cubicBezTo>
                      <a:cubicBezTo>
                        <a:pt x="377" y="174"/>
                        <a:pt x="83" y="279"/>
                        <a:pt x="42" y="342"/>
                      </a:cubicBezTo>
                      <a:cubicBezTo>
                        <a:pt x="0" y="406"/>
                        <a:pt x="9" y="570"/>
                        <a:pt x="189" y="775"/>
                      </a:cubicBezTo>
                      <a:cubicBezTo>
                        <a:pt x="208" y="657"/>
                        <a:pt x="306" y="566"/>
                        <a:pt x="329" y="553"/>
                      </a:cubicBezTo>
                      <a:cubicBezTo>
                        <a:pt x="299" y="610"/>
                        <a:pt x="272" y="716"/>
                        <a:pt x="271" y="781"/>
                      </a:cubicBezTo>
                      <a:cubicBezTo>
                        <a:pt x="523" y="799"/>
                        <a:pt x="740" y="800"/>
                        <a:pt x="826" y="799"/>
                      </a:cubicBezTo>
                      <a:cubicBezTo>
                        <a:pt x="922" y="800"/>
                        <a:pt x="1176" y="799"/>
                        <a:pt x="1463" y="775"/>
                      </a:cubicBezTo>
                      <a:cubicBezTo>
                        <a:pt x="1463" y="775"/>
                        <a:pt x="1463" y="774"/>
                        <a:pt x="1464" y="774"/>
                      </a:cubicBezTo>
                      <a:cubicBezTo>
                        <a:pt x="1454" y="709"/>
                        <a:pt x="1436" y="608"/>
                        <a:pt x="1406" y="553"/>
                      </a:cubicBezTo>
                      <a:cubicBezTo>
                        <a:pt x="1424" y="563"/>
                        <a:pt x="1485" y="619"/>
                        <a:pt x="1522" y="697"/>
                      </a:cubicBezTo>
                      <a:close/>
                    </a:path>
                  </a:pathLst>
                </a:custGeom>
                <a:gradFill flip="none" rotWithShape="1">
                  <a:gsLst>
                    <a:gs pos="0">
                      <a:srgbClr val="FFFFFF"/>
                    </a:gs>
                    <a:gs pos="100000">
                      <a:srgbClr val="FFFFFF">
                        <a:lumMod val="95000"/>
                      </a:srgbClr>
                    </a:gs>
                  </a:gsLst>
                  <a:lin ang="15000000" scaled="0"/>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a:ex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7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ndParaRPr>
                </a:p>
              </p:txBody>
            </p:sp>
            <p:sp>
              <p:nvSpPr>
                <p:cNvPr id="119" name="Man's Face"/>
                <p:cNvSpPr>
                  <a:spLocks/>
                </p:cNvSpPr>
                <p:nvPr/>
              </p:nvSpPr>
              <p:spPr bwMode="auto">
                <a:xfrm>
                  <a:off x="1776413" y="-127000"/>
                  <a:ext cx="3460750" cy="4286250"/>
                </a:xfrm>
                <a:custGeom>
                  <a:avLst/>
                  <a:gdLst>
                    <a:gd name="T0" fmla="*/ 114 w 957"/>
                    <a:gd name="T1" fmla="*/ 612 h 1185"/>
                    <a:gd name="T2" fmla="*/ 82 w 957"/>
                    <a:gd name="T3" fmla="*/ 660 h 1185"/>
                    <a:gd name="T4" fmla="*/ 164 w 957"/>
                    <a:gd name="T5" fmla="*/ 831 h 1185"/>
                    <a:gd name="T6" fmla="*/ 266 w 957"/>
                    <a:gd name="T7" fmla="*/ 1049 h 1185"/>
                    <a:gd name="T8" fmla="*/ 499 w 957"/>
                    <a:gd name="T9" fmla="*/ 1185 h 1185"/>
                    <a:gd name="T10" fmla="*/ 716 w 957"/>
                    <a:gd name="T11" fmla="*/ 1076 h 1185"/>
                    <a:gd name="T12" fmla="*/ 834 w 957"/>
                    <a:gd name="T13" fmla="*/ 841 h 1185"/>
                    <a:gd name="T14" fmla="*/ 862 w 957"/>
                    <a:gd name="T15" fmla="*/ 824 h 1185"/>
                    <a:gd name="T16" fmla="*/ 911 w 957"/>
                    <a:gd name="T17" fmla="*/ 629 h 1185"/>
                    <a:gd name="T18" fmla="*/ 865 w 957"/>
                    <a:gd name="T19" fmla="*/ 596 h 1185"/>
                    <a:gd name="T20" fmla="*/ 865 w 957"/>
                    <a:gd name="T21" fmla="*/ 507 h 1185"/>
                    <a:gd name="T22" fmla="*/ 499 w 957"/>
                    <a:gd name="T23" fmla="*/ 306 h 1185"/>
                    <a:gd name="T24" fmla="*/ 854 w 957"/>
                    <a:gd name="T25" fmla="*/ 407 h 1185"/>
                    <a:gd name="T26" fmla="*/ 897 w 957"/>
                    <a:gd name="T27" fmla="*/ 446 h 1185"/>
                    <a:gd name="T28" fmla="*/ 954 w 957"/>
                    <a:gd name="T29" fmla="*/ 391 h 1185"/>
                    <a:gd name="T30" fmla="*/ 775 w 957"/>
                    <a:gd name="T31" fmla="*/ 169 h 1185"/>
                    <a:gd name="T32" fmla="*/ 318 w 957"/>
                    <a:gd name="T33" fmla="*/ 76 h 1185"/>
                    <a:gd name="T34" fmla="*/ 46 w 957"/>
                    <a:gd name="T35" fmla="*/ 437 h 1185"/>
                    <a:gd name="T36" fmla="*/ 114 w 957"/>
                    <a:gd name="T37" fmla="*/ 61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7" h="1185">
                      <a:moveTo>
                        <a:pt x="114" y="612"/>
                      </a:moveTo>
                      <a:cubicBezTo>
                        <a:pt x="114" y="612"/>
                        <a:pt x="69" y="611"/>
                        <a:pt x="82" y="660"/>
                      </a:cubicBezTo>
                      <a:cubicBezTo>
                        <a:pt x="98" y="718"/>
                        <a:pt x="122" y="828"/>
                        <a:pt x="164" y="831"/>
                      </a:cubicBezTo>
                      <a:cubicBezTo>
                        <a:pt x="167" y="940"/>
                        <a:pt x="253" y="1029"/>
                        <a:pt x="266" y="1049"/>
                      </a:cubicBezTo>
                      <a:cubicBezTo>
                        <a:pt x="278" y="1069"/>
                        <a:pt x="435" y="1185"/>
                        <a:pt x="499" y="1185"/>
                      </a:cubicBezTo>
                      <a:cubicBezTo>
                        <a:pt x="563" y="1185"/>
                        <a:pt x="670" y="1112"/>
                        <a:pt x="716" y="1076"/>
                      </a:cubicBezTo>
                      <a:cubicBezTo>
                        <a:pt x="763" y="1039"/>
                        <a:pt x="818" y="963"/>
                        <a:pt x="834" y="841"/>
                      </a:cubicBezTo>
                      <a:cubicBezTo>
                        <a:pt x="849" y="844"/>
                        <a:pt x="862" y="824"/>
                        <a:pt x="862" y="824"/>
                      </a:cubicBezTo>
                      <a:cubicBezTo>
                        <a:pt x="862" y="824"/>
                        <a:pt x="911" y="659"/>
                        <a:pt x="911" y="629"/>
                      </a:cubicBezTo>
                      <a:cubicBezTo>
                        <a:pt x="911" y="599"/>
                        <a:pt x="865" y="596"/>
                        <a:pt x="865" y="596"/>
                      </a:cubicBezTo>
                      <a:cubicBezTo>
                        <a:pt x="865" y="596"/>
                        <a:pt x="876" y="531"/>
                        <a:pt x="865" y="507"/>
                      </a:cubicBezTo>
                      <a:cubicBezTo>
                        <a:pt x="854" y="482"/>
                        <a:pt x="713" y="324"/>
                        <a:pt x="499" y="306"/>
                      </a:cubicBezTo>
                      <a:cubicBezTo>
                        <a:pt x="554" y="289"/>
                        <a:pt x="688" y="267"/>
                        <a:pt x="854" y="407"/>
                      </a:cubicBezTo>
                      <a:cubicBezTo>
                        <a:pt x="868" y="419"/>
                        <a:pt x="871" y="441"/>
                        <a:pt x="897" y="446"/>
                      </a:cubicBezTo>
                      <a:cubicBezTo>
                        <a:pt x="922" y="451"/>
                        <a:pt x="951" y="416"/>
                        <a:pt x="954" y="391"/>
                      </a:cubicBezTo>
                      <a:cubicBezTo>
                        <a:pt x="957" y="365"/>
                        <a:pt x="917" y="298"/>
                        <a:pt x="775" y="169"/>
                      </a:cubicBezTo>
                      <a:cubicBezTo>
                        <a:pt x="633" y="40"/>
                        <a:pt x="442" y="0"/>
                        <a:pt x="318" y="76"/>
                      </a:cubicBezTo>
                      <a:cubicBezTo>
                        <a:pt x="0" y="63"/>
                        <a:pt x="42" y="417"/>
                        <a:pt x="46" y="437"/>
                      </a:cubicBezTo>
                      <a:cubicBezTo>
                        <a:pt x="51" y="458"/>
                        <a:pt x="114" y="612"/>
                        <a:pt x="114" y="612"/>
                      </a:cubicBezTo>
                      <a:close/>
                    </a:path>
                  </a:pathLst>
                </a:custGeom>
                <a:gradFill flip="none" rotWithShape="1">
                  <a:gsLst>
                    <a:gs pos="0">
                      <a:srgbClr val="FFFFFF"/>
                    </a:gs>
                    <a:gs pos="100000">
                      <a:srgbClr val="FFFFFF">
                        <a:lumMod val="95000"/>
                      </a:srgbClr>
                    </a:gs>
                  </a:gsLst>
                  <a:lin ang="15000000" scaled="0"/>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7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ndParaRPr>
                </a:p>
              </p:txBody>
            </p:sp>
          </p:grpSp>
          <p:grpSp>
            <p:nvGrpSpPr>
              <p:cNvPr id="115" name="Opaque Icon"/>
              <p:cNvGrpSpPr/>
              <p:nvPr/>
            </p:nvGrpSpPr>
            <p:grpSpPr>
              <a:xfrm>
                <a:off x="6708090" y="2727235"/>
                <a:ext cx="1705661" cy="2728775"/>
                <a:chOff x="4659313" y="-107950"/>
                <a:chExt cx="3832225" cy="6130925"/>
              </a:xfrm>
            </p:grpSpPr>
            <p:sp>
              <p:nvSpPr>
                <p:cNvPr id="116" name="Woman's Body"/>
                <p:cNvSpPr>
                  <a:spLocks/>
                </p:cNvSpPr>
                <p:nvPr/>
              </p:nvSpPr>
              <p:spPr bwMode="auto">
                <a:xfrm>
                  <a:off x="4659313" y="-107950"/>
                  <a:ext cx="3832225" cy="6130925"/>
                </a:xfrm>
                <a:custGeom>
                  <a:avLst/>
                  <a:gdLst>
                    <a:gd name="T0" fmla="*/ 34 w 1060"/>
                    <a:gd name="T1" fmla="*/ 1066 h 1695"/>
                    <a:gd name="T2" fmla="*/ 93 w 1060"/>
                    <a:gd name="T3" fmla="*/ 896 h 1695"/>
                    <a:gd name="T4" fmla="*/ 96 w 1060"/>
                    <a:gd name="T5" fmla="*/ 886 h 1695"/>
                    <a:gd name="T6" fmla="*/ 120 w 1060"/>
                    <a:gd name="T7" fmla="*/ 859 h 1695"/>
                    <a:gd name="T8" fmla="*/ 125 w 1060"/>
                    <a:gd name="T9" fmla="*/ 850 h 1695"/>
                    <a:gd name="T10" fmla="*/ 128 w 1060"/>
                    <a:gd name="T11" fmla="*/ 840 h 1695"/>
                    <a:gd name="T12" fmla="*/ 180 w 1060"/>
                    <a:gd name="T13" fmla="*/ 623 h 1695"/>
                    <a:gd name="T14" fmla="*/ 115 w 1060"/>
                    <a:gd name="T15" fmla="*/ 518 h 1695"/>
                    <a:gd name="T16" fmla="*/ 228 w 1060"/>
                    <a:gd name="T17" fmla="*/ 408 h 1695"/>
                    <a:gd name="T18" fmla="*/ 3 w 1060"/>
                    <a:gd name="T19" fmla="*/ 110 h 1695"/>
                    <a:gd name="T20" fmla="*/ 183 w 1060"/>
                    <a:gd name="T21" fmla="*/ 67 h 1695"/>
                    <a:gd name="T22" fmla="*/ 583 w 1060"/>
                    <a:gd name="T23" fmla="*/ 148 h 1695"/>
                    <a:gd name="T24" fmla="*/ 740 w 1060"/>
                    <a:gd name="T25" fmla="*/ 342 h 1695"/>
                    <a:gd name="T26" fmla="*/ 689 w 1060"/>
                    <a:gd name="T27" fmla="*/ 390 h 1695"/>
                    <a:gd name="T28" fmla="*/ 648 w 1060"/>
                    <a:gd name="T29" fmla="*/ 353 h 1695"/>
                    <a:gd name="T30" fmla="*/ 341 w 1060"/>
                    <a:gd name="T31" fmla="*/ 268 h 1695"/>
                    <a:gd name="T32" fmla="*/ 661 w 1060"/>
                    <a:gd name="T33" fmla="*/ 443 h 1695"/>
                    <a:gd name="T34" fmla="*/ 661 w 1060"/>
                    <a:gd name="T35" fmla="*/ 522 h 1695"/>
                    <a:gd name="T36" fmla="*/ 702 w 1060"/>
                    <a:gd name="T37" fmla="*/ 551 h 1695"/>
                    <a:gd name="T38" fmla="*/ 659 w 1060"/>
                    <a:gd name="T39" fmla="*/ 722 h 1695"/>
                    <a:gd name="T40" fmla="*/ 634 w 1060"/>
                    <a:gd name="T41" fmla="*/ 736 h 1695"/>
                    <a:gd name="T42" fmla="*/ 531 w 1060"/>
                    <a:gd name="T43" fmla="*/ 942 h 1695"/>
                    <a:gd name="T44" fmla="*/ 523 w 1060"/>
                    <a:gd name="T45" fmla="*/ 948 h 1695"/>
                    <a:gd name="T46" fmla="*/ 589 w 1060"/>
                    <a:gd name="T47" fmla="*/ 1022 h 1695"/>
                    <a:gd name="T48" fmla="*/ 675 w 1060"/>
                    <a:gd name="T49" fmla="*/ 1130 h 1695"/>
                    <a:gd name="T50" fmla="*/ 1038 w 1060"/>
                    <a:gd name="T51" fmla="*/ 1289 h 1695"/>
                    <a:gd name="T52" fmla="*/ 960 w 1060"/>
                    <a:gd name="T53" fmla="*/ 1599 h 1695"/>
                    <a:gd name="T54" fmla="*/ 909 w 1060"/>
                    <a:gd name="T55" fmla="*/ 1667 h 1695"/>
                    <a:gd name="T56" fmla="*/ 909 w 1060"/>
                    <a:gd name="T57" fmla="*/ 1668 h 1695"/>
                    <a:gd name="T58" fmla="*/ 541 w 1060"/>
                    <a:gd name="T59" fmla="*/ 1695 h 1695"/>
                    <a:gd name="T60" fmla="*/ 561 w 1060"/>
                    <a:gd name="T61" fmla="*/ 1427 h 1695"/>
                    <a:gd name="T62" fmla="*/ 514 w 1060"/>
                    <a:gd name="T63" fmla="*/ 1398 h 1695"/>
                    <a:gd name="T64" fmla="*/ 123 w 1060"/>
                    <a:gd name="T65" fmla="*/ 1213 h 1695"/>
                    <a:gd name="T66" fmla="*/ 73 w 1060"/>
                    <a:gd name="T67" fmla="*/ 1133 h 1695"/>
                    <a:gd name="T68" fmla="*/ 34 w 1060"/>
                    <a:gd name="T69" fmla="*/ 1066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0" h="1695">
                      <a:moveTo>
                        <a:pt x="34" y="1066"/>
                      </a:moveTo>
                      <a:cubicBezTo>
                        <a:pt x="35" y="1039"/>
                        <a:pt x="115" y="935"/>
                        <a:pt x="93" y="896"/>
                      </a:cubicBezTo>
                      <a:cubicBezTo>
                        <a:pt x="94" y="893"/>
                        <a:pt x="95" y="890"/>
                        <a:pt x="96" y="886"/>
                      </a:cubicBezTo>
                      <a:cubicBezTo>
                        <a:pt x="106" y="878"/>
                        <a:pt x="114" y="868"/>
                        <a:pt x="120" y="859"/>
                      </a:cubicBezTo>
                      <a:cubicBezTo>
                        <a:pt x="125" y="850"/>
                        <a:pt x="125" y="850"/>
                        <a:pt x="125" y="850"/>
                      </a:cubicBezTo>
                      <a:cubicBezTo>
                        <a:pt x="128" y="840"/>
                        <a:pt x="128" y="840"/>
                        <a:pt x="128" y="840"/>
                      </a:cubicBezTo>
                      <a:cubicBezTo>
                        <a:pt x="163" y="723"/>
                        <a:pt x="180" y="650"/>
                        <a:pt x="180" y="623"/>
                      </a:cubicBezTo>
                      <a:cubicBezTo>
                        <a:pt x="185" y="570"/>
                        <a:pt x="115" y="543"/>
                        <a:pt x="115" y="518"/>
                      </a:cubicBezTo>
                      <a:cubicBezTo>
                        <a:pt x="115" y="493"/>
                        <a:pt x="226" y="421"/>
                        <a:pt x="228" y="408"/>
                      </a:cubicBezTo>
                      <a:cubicBezTo>
                        <a:pt x="244" y="348"/>
                        <a:pt x="7" y="138"/>
                        <a:pt x="3" y="110"/>
                      </a:cubicBezTo>
                      <a:cubicBezTo>
                        <a:pt x="0" y="82"/>
                        <a:pt x="160" y="40"/>
                        <a:pt x="183" y="67"/>
                      </a:cubicBezTo>
                      <a:cubicBezTo>
                        <a:pt x="291" y="0"/>
                        <a:pt x="458" y="35"/>
                        <a:pt x="583" y="148"/>
                      </a:cubicBezTo>
                      <a:cubicBezTo>
                        <a:pt x="707" y="261"/>
                        <a:pt x="743" y="325"/>
                        <a:pt x="740" y="342"/>
                      </a:cubicBezTo>
                      <a:cubicBezTo>
                        <a:pt x="737" y="359"/>
                        <a:pt x="707" y="390"/>
                        <a:pt x="689" y="390"/>
                      </a:cubicBezTo>
                      <a:cubicBezTo>
                        <a:pt x="672" y="390"/>
                        <a:pt x="661" y="364"/>
                        <a:pt x="648" y="353"/>
                      </a:cubicBezTo>
                      <a:cubicBezTo>
                        <a:pt x="504" y="234"/>
                        <a:pt x="388" y="253"/>
                        <a:pt x="341" y="268"/>
                      </a:cubicBezTo>
                      <a:cubicBezTo>
                        <a:pt x="528" y="284"/>
                        <a:pt x="653" y="421"/>
                        <a:pt x="661" y="443"/>
                      </a:cubicBezTo>
                      <a:cubicBezTo>
                        <a:pt x="670" y="466"/>
                        <a:pt x="661" y="522"/>
                        <a:pt x="661" y="522"/>
                      </a:cubicBezTo>
                      <a:cubicBezTo>
                        <a:pt x="661" y="522"/>
                        <a:pt x="702" y="525"/>
                        <a:pt x="702" y="551"/>
                      </a:cubicBezTo>
                      <a:cubicBezTo>
                        <a:pt x="702" y="577"/>
                        <a:pt x="659" y="722"/>
                        <a:pt x="659" y="722"/>
                      </a:cubicBezTo>
                      <a:cubicBezTo>
                        <a:pt x="659" y="722"/>
                        <a:pt x="648" y="739"/>
                        <a:pt x="634" y="736"/>
                      </a:cubicBezTo>
                      <a:cubicBezTo>
                        <a:pt x="621" y="843"/>
                        <a:pt x="572" y="910"/>
                        <a:pt x="531" y="942"/>
                      </a:cubicBezTo>
                      <a:cubicBezTo>
                        <a:pt x="529" y="944"/>
                        <a:pt x="526" y="946"/>
                        <a:pt x="523" y="948"/>
                      </a:cubicBezTo>
                      <a:cubicBezTo>
                        <a:pt x="538" y="1019"/>
                        <a:pt x="589" y="1022"/>
                        <a:pt x="589" y="1022"/>
                      </a:cubicBezTo>
                      <a:cubicBezTo>
                        <a:pt x="610" y="1074"/>
                        <a:pt x="639" y="1121"/>
                        <a:pt x="675" y="1130"/>
                      </a:cubicBezTo>
                      <a:cubicBezTo>
                        <a:pt x="760" y="1150"/>
                        <a:pt x="1024" y="1252"/>
                        <a:pt x="1038" y="1289"/>
                      </a:cubicBezTo>
                      <a:cubicBezTo>
                        <a:pt x="1052" y="1326"/>
                        <a:pt x="1060" y="1441"/>
                        <a:pt x="960" y="1599"/>
                      </a:cubicBezTo>
                      <a:cubicBezTo>
                        <a:pt x="934" y="1645"/>
                        <a:pt x="909" y="1667"/>
                        <a:pt x="909" y="1667"/>
                      </a:cubicBezTo>
                      <a:cubicBezTo>
                        <a:pt x="909" y="1667"/>
                        <a:pt x="909" y="1667"/>
                        <a:pt x="909" y="1668"/>
                      </a:cubicBezTo>
                      <a:cubicBezTo>
                        <a:pt x="817" y="1675"/>
                        <a:pt x="620" y="1691"/>
                        <a:pt x="541" y="1695"/>
                      </a:cubicBezTo>
                      <a:cubicBezTo>
                        <a:pt x="541" y="1695"/>
                        <a:pt x="630" y="1516"/>
                        <a:pt x="561" y="1427"/>
                      </a:cubicBezTo>
                      <a:cubicBezTo>
                        <a:pt x="553" y="1417"/>
                        <a:pt x="514" y="1398"/>
                        <a:pt x="514" y="1398"/>
                      </a:cubicBezTo>
                      <a:cubicBezTo>
                        <a:pt x="481" y="1381"/>
                        <a:pt x="225" y="1237"/>
                        <a:pt x="123" y="1213"/>
                      </a:cubicBezTo>
                      <a:cubicBezTo>
                        <a:pt x="123" y="1213"/>
                        <a:pt x="102" y="1203"/>
                        <a:pt x="73" y="1133"/>
                      </a:cubicBezTo>
                      <a:cubicBezTo>
                        <a:pt x="73" y="1133"/>
                        <a:pt x="33" y="1093"/>
                        <a:pt x="34" y="1066"/>
                      </a:cubicBezTo>
                      <a:close/>
                    </a:path>
                  </a:pathLst>
                </a:custGeom>
                <a:gradFill flip="none" rotWithShape="1">
                  <a:gsLst>
                    <a:gs pos="0">
                      <a:srgbClr val="FFFFFF"/>
                    </a:gs>
                    <a:gs pos="100000">
                      <a:srgbClr val="FFFFFF">
                        <a:lumMod val="95000"/>
                      </a:srgbClr>
                    </a:gs>
                  </a:gsLst>
                  <a:lin ang="15000000" scaled="0"/>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a:extLst/>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7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ndParaRPr>
                </a:p>
              </p:txBody>
            </p:sp>
            <p:sp>
              <p:nvSpPr>
                <p:cNvPr id="117" name="Woman's Hair"/>
                <p:cNvSpPr>
                  <a:spLocks/>
                </p:cNvSpPr>
                <p:nvPr/>
              </p:nvSpPr>
              <p:spPr bwMode="auto">
                <a:xfrm>
                  <a:off x="6796088" y="1262063"/>
                  <a:ext cx="1095375" cy="2192338"/>
                </a:xfrm>
                <a:custGeom>
                  <a:avLst/>
                  <a:gdLst>
                    <a:gd name="T0" fmla="*/ 3 w 303"/>
                    <a:gd name="T1" fmla="*/ 572 h 606"/>
                    <a:gd name="T2" fmla="*/ 84 w 303"/>
                    <a:gd name="T3" fmla="*/ 400 h 606"/>
                    <a:gd name="T4" fmla="*/ 105 w 303"/>
                    <a:gd name="T5" fmla="*/ 376 h 606"/>
                    <a:gd name="T6" fmla="*/ 109 w 303"/>
                    <a:gd name="T7" fmla="*/ 369 h 606"/>
                    <a:gd name="T8" fmla="*/ 112 w 303"/>
                    <a:gd name="T9" fmla="*/ 360 h 606"/>
                    <a:gd name="T10" fmla="*/ 157 w 303"/>
                    <a:gd name="T11" fmla="*/ 172 h 606"/>
                    <a:gd name="T12" fmla="*/ 120 w 303"/>
                    <a:gd name="T13" fmla="*/ 99 h 606"/>
                    <a:gd name="T14" fmla="*/ 122 w 303"/>
                    <a:gd name="T15" fmla="*/ 41 h 606"/>
                    <a:gd name="T16" fmla="*/ 160 w 303"/>
                    <a:gd name="T17" fmla="*/ 4 h 606"/>
                    <a:gd name="T18" fmla="*/ 189 w 303"/>
                    <a:gd name="T19" fmla="*/ 588 h 606"/>
                    <a:gd name="T20" fmla="*/ 3 w 303"/>
                    <a:gd name="T21" fmla="*/ 5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3" h="606">
                      <a:moveTo>
                        <a:pt x="3" y="572"/>
                      </a:moveTo>
                      <a:cubicBezTo>
                        <a:pt x="0" y="554"/>
                        <a:pt x="67" y="482"/>
                        <a:pt x="84" y="400"/>
                      </a:cubicBezTo>
                      <a:cubicBezTo>
                        <a:pt x="93" y="393"/>
                        <a:pt x="99" y="384"/>
                        <a:pt x="105" y="376"/>
                      </a:cubicBezTo>
                      <a:cubicBezTo>
                        <a:pt x="109" y="369"/>
                        <a:pt x="109" y="369"/>
                        <a:pt x="109" y="369"/>
                      </a:cubicBezTo>
                      <a:cubicBezTo>
                        <a:pt x="112" y="360"/>
                        <a:pt x="112" y="360"/>
                        <a:pt x="112" y="360"/>
                      </a:cubicBezTo>
                      <a:cubicBezTo>
                        <a:pt x="142" y="259"/>
                        <a:pt x="157" y="195"/>
                        <a:pt x="157" y="172"/>
                      </a:cubicBezTo>
                      <a:cubicBezTo>
                        <a:pt x="159" y="127"/>
                        <a:pt x="125" y="120"/>
                        <a:pt x="120" y="99"/>
                      </a:cubicBezTo>
                      <a:cubicBezTo>
                        <a:pt x="114" y="79"/>
                        <a:pt x="118" y="62"/>
                        <a:pt x="122" y="41"/>
                      </a:cubicBezTo>
                      <a:cubicBezTo>
                        <a:pt x="127" y="20"/>
                        <a:pt x="150" y="0"/>
                        <a:pt x="160" y="4"/>
                      </a:cubicBezTo>
                      <a:cubicBezTo>
                        <a:pt x="170" y="7"/>
                        <a:pt x="303" y="534"/>
                        <a:pt x="189" y="588"/>
                      </a:cubicBezTo>
                      <a:cubicBezTo>
                        <a:pt x="150" y="606"/>
                        <a:pt x="6" y="591"/>
                        <a:pt x="3" y="572"/>
                      </a:cubicBezTo>
                      <a:close/>
                    </a:path>
                  </a:pathLst>
                </a:custGeom>
                <a:gradFill flip="none" rotWithShape="1">
                  <a:gsLst>
                    <a:gs pos="0">
                      <a:srgbClr val="FFFFFF"/>
                    </a:gs>
                    <a:gs pos="100000">
                      <a:srgbClr val="FFFFFF">
                        <a:lumMod val="95000"/>
                      </a:srgbClr>
                    </a:gs>
                  </a:gsLst>
                  <a:lin ang="15000000" scaled="0"/>
                  <a:tileRect/>
                </a:gradFill>
                <a:ln>
                  <a:no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109728" tIns="54864" rIns="109728" bIns="54864" numCol="1" rtlCol="0" anchor="ctr" anchorCtr="0" compatLnSpc="1">
                  <a:prstTxWarp prst="textNoShape">
                    <a:avLst/>
                  </a:prstTxWarp>
                </a:bodyPr>
                <a:lstStyle/>
                <a:p>
                  <a:pPr marL="0" marR="0" lvl="0" indent="0" algn="ctr" defTabSz="1096963" eaLnBrk="1" fontAlgn="base" latinLnBrk="0" hangingPunct="1">
                    <a:lnSpc>
                      <a:spcPct val="7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ndParaRPr>
                </a:p>
              </p:txBody>
            </p:sp>
          </p:grpSp>
        </p:grpSp>
      </p:grpSp>
      <p:sp>
        <p:nvSpPr>
          <p:cNvPr id="120" name="Up Arrow 119"/>
          <p:cNvSpPr/>
          <p:nvPr/>
        </p:nvSpPr>
        <p:spPr bwMode="auto">
          <a:xfrm rot="2714311">
            <a:off x="6079299" y="1541874"/>
            <a:ext cx="550211" cy="3886303"/>
          </a:xfrm>
          <a:prstGeom prst="upArrow">
            <a:avLst/>
          </a:prstGeom>
          <a:gradFill flip="none" rotWithShape="1">
            <a:gsLst>
              <a:gs pos="0">
                <a:srgbClr val="000000">
                  <a:alpha val="0"/>
                </a:srgbClr>
              </a:gs>
              <a:gs pos="24000">
                <a:srgbClr val="FFFFFF">
                  <a:alpha val="7000"/>
                </a:srgbClr>
              </a:gs>
              <a:gs pos="100000">
                <a:srgbClr val="FFFFFF">
                  <a:alpha val="65000"/>
                </a:srgbClr>
              </a:gs>
            </a:gsLst>
            <a:lin ang="16200000" scaled="0"/>
            <a:tileRect/>
          </a:gradFill>
          <a:ln>
            <a:gradFill flip="none" rotWithShape="1">
              <a:gsLst>
                <a:gs pos="0">
                  <a:srgbClr val="FFFFFF"/>
                </a:gs>
                <a:gs pos="12000">
                  <a:srgbClr val="FFFFFF">
                    <a:alpha val="68000"/>
                  </a:srgbClr>
                </a:gs>
                <a:gs pos="100000">
                  <a:srgbClr val="000000">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Arial"/>
            </a:endParaRPr>
          </a:p>
        </p:txBody>
      </p:sp>
      <p:sp>
        <p:nvSpPr>
          <p:cNvPr id="121" name="Up Arrow 120"/>
          <p:cNvSpPr/>
          <p:nvPr/>
        </p:nvSpPr>
        <p:spPr bwMode="auto">
          <a:xfrm rot="5400000">
            <a:off x="6002972" y="466658"/>
            <a:ext cx="550211" cy="2621929"/>
          </a:xfrm>
          <a:prstGeom prst="upArrow">
            <a:avLst/>
          </a:prstGeom>
          <a:gradFill flip="none" rotWithShape="1">
            <a:gsLst>
              <a:gs pos="0">
                <a:srgbClr val="000000">
                  <a:alpha val="0"/>
                </a:srgbClr>
              </a:gs>
              <a:gs pos="24000">
                <a:srgbClr val="FFFFFF">
                  <a:alpha val="7000"/>
                </a:srgbClr>
              </a:gs>
              <a:gs pos="100000">
                <a:srgbClr val="FFFFFF">
                  <a:alpha val="65000"/>
                </a:srgbClr>
              </a:gs>
            </a:gsLst>
            <a:lin ang="16200000" scaled="0"/>
            <a:tileRect/>
          </a:gradFill>
          <a:ln>
            <a:gradFill flip="none" rotWithShape="1">
              <a:gsLst>
                <a:gs pos="0">
                  <a:srgbClr val="FFFFFF"/>
                </a:gs>
                <a:gs pos="12000">
                  <a:srgbClr val="FFFFFF">
                    <a:alpha val="68000"/>
                  </a:srgbClr>
                </a:gs>
                <a:gs pos="100000">
                  <a:srgbClr val="000000">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Arial"/>
            </a:endParaRPr>
          </a:p>
        </p:txBody>
      </p:sp>
      <p:grpSp>
        <p:nvGrpSpPr>
          <p:cNvPr id="122" name="Group 121"/>
          <p:cNvGrpSpPr/>
          <p:nvPr/>
        </p:nvGrpSpPr>
        <p:grpSpPr>
          <a:xfrm>
            <a:off x="1633264" y="4211228"/>
            <a:ext cx="3770594" cy="1109673"/>
            <a:chOff x="-332686" y="4211228"/>
            <a:chExt cx="3770594" cy="1109673"/>
          </a:xfrm>
        </p:grpSpPr>
        <p:grpSp>
          <p:nvGrpSpPr>
            <p:cNvPr id="123" name="Group 122"/>
            <p:cNvGrpSpPr/>
            <p:nvPr/>
          </p:nvGrpSpPr>
          <p:grpSpPr>
            <a:xfrm>
              <a:off x="2843474" y="4422963"/>
              <a:ext cx="524544" cy="572431"/>
              <a:chOff x="8149871" y="5623749"/>
              <a:chExt cx="632595" cy="770175"/>
            </a:xfrm>
          </p:grpSpPr>
          <p:pic>
            <p:nvPicPr>
              <p:cNvPr id="143" name="Picture 4" descr="\\SFP\Work\White_Whale\3-22036_Kuleen_Bharadwaj\PPT\4_SQL Server Renewal\SFP_Art\Icons\Chris Icons\Fol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4466" y="5623749"/>
                <a:ext cx="468000" cy="56703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5" descr="\\SFP\Work\White_Whale\3-22036_Kuleen_Bharadwaj\PPT\4_SQL Server Renewal\SFP_Art\Icons\Chris Icons\folder forgrou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2168" y="5726967"/>
                <a:ext cx="464641" cy="56538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5" descr="\\SFP\Work\White_Whale\3-22036_Kuleen_Bharadwaj\PPT\4_SQL Server Renewal\SFP_Art\Icons\Chris Icons\folder forgrou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9871" y="5828538"/>
                <a:ext cx="464641" cy="565386"/>
              </a:xfrm>
              <a:prstGeom prst="rect">
                <a:avLst/>
              </a:prstGeom>
              <a:noFill/>
              <a:extLst>
                <a:ext uri="{909E8E84-426E-40DD-AFC4-6F175D3DCCD1}">
                  <a14:hiddenFill xmlns:a14="http://schemas.microsoft.com/office/drawing/2010/main">
                    <a:solidFill>
                      <a:srgbClr val="FFFFFF"/>
                    </a:solidFill>
                  </a14:hiddenFill>
                </a:ext>
              </a:extLst>
            </p:spPr>
          </p:pic>
        </p:grpSp>
        <p:sp>
          <p:nvSpPr>
            <p:cNvPr id="124" name="TextBox 123"/>
            <p:cNvSpPr txBox="1"/>
            <p:nvPr/>
          </p:nvSpPr>
          <p:spPr>
            <a:xfrm>
              <a:off x="-332686" y="4383742"/>
              <a:ext cx="740355" cy="492443"/>
            </a:xfrm>
            <a:prstGeom prst="rect">
              <a:avLst/>
            </a:prstGeom>
            <a:noFill/>
          </p:spPr>
          <p:txBody>
            <a:bodyPr wrap="square" lIns="0" tIns="0" rIns="0" bIns="0" rtlCol="0">
              <a:spAutoFit/>
            </a:bodyPr>
            <a:lstStyle/>
            <a:p>
              <a:pPr marL="0" marR="0" lvl="0" indent="0" defTabSz="91436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rPr>
                <a:t>Existing </a:t>
              </a:r>
              <a:r>
                <a:rPr kumimoji="0" lang="en-US" sz="1600" b="0" i="0" u="none" strike="noStrike" kern="0" cap="none" spc="0" normalizeH="0" baseline="0" noProof="0" dirty="0" smtClean="0">
                  <a:ln>
                    <a:noFill/>
                  </a:ln>
                  <a:solidFill>
                    <a:srgbClr val="FFFFFF"/>
                  </a:solidFill>
                  <a:effectLst/>
                  <a:uLnTx/>
                  <a:uFillTx/>
                  <a:latin typeface="Arial"/>
                </a:rPr>
                <a:t>Data</a:t>
              </a:r>
              <a:endParaRPr kumimoji="0" lang="en-US" sz="1600" b="0" i="0" u="none" strike="noStrike" kern="0" cap="none" spc="0" normalizeH="0" baseline="0" noProof="0" dirty="0">
                <a:ln>
                  <a:noFill/>
                </a:ln>
                <a:solidFill>
                  <a:srgbClr val="FFFFFF"/>
                </a:solidFill>
                <a:effectLst/>
                <a:uLnTx/>
                <a:uFillTx/>
                <a:latin typeface="Arial"/>
              </a:endParaRPr>
            </a:p>
          </p:txBody>
        </p:sp>
        <p:grpSp>
          <p:nvGrpSpPr>
            <p:cNvPr id="125" name="Group 124"/>
            <p:cNvGrpSpPr/>
            <p:nvPr/>
          </p:nvGrpSpPr>
          <p:grpSpPr>
            <a:xfrm>
              <a:off x="2026009" y="4211228"/>
              <a:ext cx="594330" cy="803562"/>
              <a:chOff x="9046369" y="2765332"/>
              <a:chExt cx="444103" cy="812057"/>
            </a:xfrm>
          </p:grpSpPr>
          <p:pic>
            <p:nvPicPr>
              <p:cNvPr id="130" name="Picture 1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6369" y="2765332"/>
                <a:ext cx="261938" cy="521545"/>
              </a:xfrm>
              <a:prstGeom prst="rect">
                <a:avLst/>
              </a:prstGeom>
            </p:spPr>
          </p:pic>
          <p:grpSp>
            <p:nvGrpSpPr>
              <p:cNvPr id="131" name="Group 130"/>
              <p:cNvGrpSpPr/>
              <p:nvPr/>
            </p:nvGrpSpPr>
            <p:grpSpPr>
              <a:xfrm>
                <a:off x="9226154" y="2871788"/>
                <a:ext cx="264318" cy="522244"/>
                <a:chOff x="9578579" y="3538538"/>
                <a:chExt cx="264318" cy="522244"/>
              </a:xfrm>
            </p:grpSpPr>
            <p:sp>
              <p:nvSpPr>
                <p:cNvPr id="138" name="Oval 137"/>
                <p:cNvSpPr/>
                <p:nvPr/>
              </p:nvSpPr>
              <p:spPr bwMode="auto">
                <a:xfrm>
                  <a:off x="9578579" y="3538538"/>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39" name="Oval 138"/>
                <p:cNvSpPr/>
                <p:nvPr/>
              </p:nvSpPr>
              <p:spPr bwMode="auto">
                <a:xfrm>
                  <a:off x="9578579" y="3659982"/>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40" name="Oval 139"/>
                <p:cNvSpPr/>
                <p:nvPr/>
              </p:nvSpPr>
              <p:spPr bwMode="auto">
                <a:xfrm>
                  <a:off x="9578579" y="3783807"/>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41" name="Oval 140"/>
                <p:cNvSpPr/>
                <p:nvPr/>
              </p:nvSpPr>
              <p:spPr bwMode="auto">
                <a:xfrm>
                  <a:off x="9578579" y="3907632"/>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pic>
              <p:nvPicPr>
                <p:cNvPr id="142" name="Picture 1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769" y="3539237"/>
                  <a:ext cx="261938" cy="521545"/>
                </a:xfrm>
                <a:prstGeom prst="rect">
                  <a:avLst/>
                </a:prstGeom>
              </p:spPr>
            </p:pic>
          </p:grpSp>
          <p:grpSp>
            <p:nvGrpSpPr>
              <p:cNvPr id="132" name="Group 131"/>
              <p:cNvGrpSpPr/>
              <p:nvPr/>
            </p:nvGrpSpPr>
            <p:grpSpPr>
              <a:xfrm>
                <a:off x="9109473" y="3055145"/>
                <a:ext cx="264318" cy="522244"/>
                <a:chOff x="9578579" y="3538538"/>
                <a:chExt cx="264318" cy="522244"/>
              </a:xfrm>
            </p:grpSpPr>
            <p:sp>
              <p:nvSpPr>
                <p:cNvPr id="133" name="Oval 132"/>
                <p:cNvSpPr/>
                <p:nvPr/>
              </p:nvSpPr>
              <p:spPr bwMode="auto">
                <a:xfrm>
                  <a:off x="9578579" y="3538538"/>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34" name="Oval 133"/>
                <p:cNvSpPr/>
                <p:nvPr/>
              </p:nvSpPr>
              <p:spPr bwMode="auto">
                <a:xfrm>
                  <a:off x="9578579" y="3659982"/>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35" name="Oval 134"/>
                <p:cNvSpPr/>
                <p:nvPr/>
              </p:nvSpPr>
              <p:spPr bwMode="auto">
                <a:xfrm>
                  <a:off x="9578579" y="3783807"/>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sp>
              <p:nvSpPr>
                <p:cNvPr id="136" name="Oval 135"/>
                <p:cNvSpPr/>
                <p:nvPr/>
              </p:nvSpPr>
              <p:spPr bwMode="auto">
                <a:xfrm>
                  <a:off x="9578579" y="3907632"/>
                  <a:ext cx="264318" cy="71438"/>
                </a:xfrm>
                <a:prstGeom prst="ellipse">
                  <a:avLst/>
                </a:prstGeom>
                <a:gradFill rotWithShape="1">
                  <a:gsLst>
                    <a:gs pos="0">
                      <a:srgbClr val="7192B0"/>
                    </a:gs>
                    <a:gs pos="80000">
                      <a:srgbClr val="7191AF">
                        <a:shade val="93000"/>
                        <a:satMod val="130000"/>
                      </a:srgbClr>
                    </a:gs>
                    <a:gs pos="100000">
                      <a:srgbClr val="7191AF">
                        <a:shade val="94000"/>
                        <a:satMod val="135000"/>
                      </a:srgbClr>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pic>
              <p:nvPicPr>
                <p:cNvPr id="137" name="Picture 1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769" y="3539237"/>
                  <a:ext cx="261938" cy="521545"/>
                </a:xfrm>
                <a:prstGeom prst="rect">
                  <a:avLst/>
                </a:prstGeom>
              </p:spPr>
            </p:pic>
          </p:grpSp>
        </p:grpSp>
        <p:sp>
          <p:nvSpPr>
            <p:cNvPr id="126" name="TextBox 125"/>
            <p:cNvSpPr txBox="1"/>
            <p:nvPr/>
          </p:nvSpPr>
          <p:spPr>
            <a:xfrm>
              <a:off x="997124" y="4930893"/>
              <a:ext cx="966506"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LOB Applications</a:t>
              </a:r>
              <a:endParaRPr kumimoji="0" lang="en-US" sz="2000" b="0" i="0" u="none" strike="noStrike" kern="0" cap="none" spc="0" normalizeH="0" baseline="0" noProof="0" dirty="0" smtClean="0">
                <a:ln>
                  <a:noFill/>
                </a:ln>
                <a:solidFill>
                  <a:srgbClr val="FFFFFF"/>
                </a:solidFill>
                <a:effectLst/>
                <a:uLnTx/>
                <a:uFillTx/>
                <a:latin typeface="Arial"/>
              </a:endParaRPr>
            </a:p>
          </p:txBody>
        </p:sp>
        <p:pic>
          <p:nvPicPr>
            <p:cNvPr id="127" name="Picture 126"/>
            <p:cNvPicPr>
              <a:picLocks noChangeAspect="1"/>
            </p:cNvPicPr>
            <p:nvPr/>
          </p:nvPicPr>
          <p:blipFill rotWithShape="1">
            <a:blip r:embed="rId7" cstate="print">
              <a:extLst>
                <a:ext uri="{28A0092B-C50C-407E-A947-70E740481C1C}">
                  <a14:useLocalDpi xmlns:a14="http://schemas.microsoft.com/office/drawing/2010/main" val="0"/>
                </a:ext>
              </a:extLst>
            </a:blip>
            <a:srcRect l="4474" t="32083" r="4332" b="1357"/>
            <a:stretch/>
          </p:blipFill>
          <p:spPr>
            <a:xfrm rot="16200000" flipH="1">
              <a:off x="1263145" y="4338575"/>
              <a:ext cx="452725" cy="639912"/>
            </a:xfrm>
            <a:prstGeom prst="rect">
              <a:avLst/>
            </a:prstGeom>
          </p:spPr>
        </p:pic>
        <p:sp>
          <p:nvSpPr>
            <p:cNvPr id="128" name="TextBox 127"/>
            <p:cNvSpPr txBox="1"/>
            <p:nvPr/>
          </p:nvSpPr>
          <p:spPr>
            <a:xfrm>
              <a:off x="2711134" y="5136235"/>
              <a:ext cx="726774"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Files</a:t>
              </a:r>
              <a:endParaRPr kumimoji="0" lang="en-US" sz="2000" b="0" i="0" u="none" strike="noStrike" kern="0" cap="none" spc="0" normalizeH="0" baseline="0" noProof="0" dirty="0" smtClean="0">
                <a:ln>
                  <a:noFill/>
                </a:ln>
                <a:solidFill>
                  <a:srgbClr val="FFFFFF"/>
                </a:solidFill>
                <a:effectLst/>
                <a:uLnTx/>
                <a:uFillTx/>
                <a:latin typeface="Arial"/>
              </a:endParaRPr>
            </a:p>
          </p:txBody>
        </p:sp>
        <p:sp>
          <p:nvSpPr>
            <p:cNvPr id="129" name="TextBox 128"/>
            <p:cNvSpPr txBox="1"/>
            <p:nvPr/>
          </p:nvSpPr>
          <p:spPr>
            <a:xfrm>
              <a:off x="1865434" y="5121917"/>
              <a:ext cx="923166"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Data Marts</a:t>
              </a:r>
              <a:endParaRPr kumimoji="0" lang="en-US" sz="2000" b="0" i="0" u="none" strike="noStrike" kern="0" cap="none" spc="0" normalizeH="0" baseline="0" noProof="0" dirty="0" smtClean="0">
                <a:ln>
                  <a:noFill/>
                </a:ln>
                <a:solidFill>
                  <a:srgbClr val="FFFFFF"/>
                </a:solidFill>
                <a:effectLst/>
                <a:uLnTx/>
                <a:uFillTx/>
                <a:latin typeface="Arial"/>
              </a:endParaRPr>
            </a:p>
          </p:txBody>
        </p:sp>
      </p:grpSp>
      <p:grpSp>
        <p:nvGrpSpPr>
          <p:cNvPr id="146" name="Group 145"/>
          <p:cNvGrpSpPr/>
          <p:nvPr/>
        </p:nvGrpSpPr>
        <p:grpSpPr>
          <a:xfrm>
            <a:off x="1633264" y="3127028"/>
            <a:ext cx="1998836" cy="1063973"/>
            <a:chOff x="-332686" y="3127028"/>
            <a:chExt cx="1998836" cy="1063973"/>
          </a:xfrm>
        </p:grpSpPr>
        <p:sp>
          <p:nvSpPr>
            <p:cNvPr id="147" name="Up Arrow 146"/>
            <p:cNvSpPr/>
            <p:nvPr/>
          </p:nvSpPr>
          <p:spPr bwMode="auto">
            <a:xfrm>
              <a:off x="1151034" y="3842877"/>
              <a:ext cx="392021" cy="348124"/>
            </a:xfrm>
            <a:prstGeom prst="upArrow">
              <a:avLst>
                <a:gd name="adj1" fmla="val 50000"/>
                <a:gd name="adj2" fmla="val 59287"/>
              </a:avLst>
            </a:prstGeom>
            <a:gradFill flip="none" rotWithShape="1">
              <a:gsLst>
                <a:gs pos="0">
                  <a:srgbClr val="000000">
                    <a:alpha val="0"/>
                  </a:srgbClr>
                </a:gs>
                <a:gs pos="24000">
                  <a:srgbClr val="FFFFFF">
                    <a:alpha val="7000"/>
                  </a:srgbClr>
                </a:gs>
                <a:gs pos="100000">
                  <a:srgbClr val="FFFFFF">
                    <a:alpha val="65000"/>
                  </a:srgbClr>
                </a:gs>
              </a:gsLst>
              <a:lin ang="16200000" scaled="0"/>
              <a:tileRect/>
            </a:gradFill>
            <a:ln>
              <a:gradFill flip="none" rotWithShape="1">
                <a:gsLst>
                  <a:gs pos="0">
                    <a:srgbClr val="FFFFFF"/>
                  </a:gs>
                  <a:gs pos="12000">
                    <a:srgbClr val="FFFFFF">
                      <a:alpha val="68000"/>
                    </a:srgbClr>
                  </a:gs>
                  <a:gs pos="100000">
                    <a:srgbClr val="000000">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Arial"/>
              </a:endParaRPr>
            </a:p>
          </p:txBody>
        </p:sp>
        <p:pic>
          <p:nvPicPr>
            <p:cNvPr id="148" name="Picture 147"/>
            <p:cNvPicPr>
              <a:picLocks noChangeAspect="1"/>
            </p:cNvPicPr>
            <p:nvPr/>
          </p:nvPicPr>
          <p:blipFill rotWithShape="1">
            <a:blip r:embed="rId8" cstate="print">
              <a:extLst>
                <a:ext uri="{28A0092B-C50C-407E-A947-70E740481C1C}">
                  <a14:useLocalDpi xmlns:a14="http://schemas.microsoft.com/office/drawing/2010/main" val="0"/>
                </a:ext>
              </a:extLst>
            </a:blip>
            <a:srcRect l="28476" r="18564" b="17711"/>
            <a:stretch/>
          </p:blipFill>
          <p:spPr>
            <a:xfrm rot="2851868" flipH="1">
              <a:off x="784009" y="3246078"/>
              <a:ext cx="1001191" cy="763091"/>
            </a:xfrm>
            <a:prstGeom prst="rect">
              <a:avLst/>
            </a:prstGeom>
            <a:noFill/>
            <a:ln>
              <a:noFill/>
            </a:ln>
          </p:spPr>
        </p:pic>
        <p:sp>
          <p:nvSpPr>
            <p:cNvPr id="149" name="TextBox 148"/>
            <p:cNvSpPr txBox="1"/>
            <p:nvPr/>
          </p:nvSpPr>
          <p:spPr>
            <a:xfrm>
              <a:off x="-332686" y="3476652"/>
              <a:ext cx="1164440" cy="49244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Arial"/>
                </a:rPr>
                <a:t>ETL/Data Quality</a:t>
              </a:r>
            </a:p>
          </p:txBody>
        </p:sp>
      </p:grpSp>
      <p:grpSp>
        <p:nvGrpSpPr>
          <p:cNvPr id="150" name="Group 149"/>
          <p:cNvGrpSpPr/>
          <p:nvPr/>
        </p:nvGrpSpPr>
        <p:grpSpPr>
          <a:xfrm>
            <a:off x="1633264" y="1520951"/>
            <a:ext cx="4116437" cy="1027686"/>
            <a:chOff x="-332686" y="1520951"/>
            <a:chExt cx="4116437" cy="1027686"/>
          </a:xfrm>
        </p:grpSpPr>
        <p:pic>
          <p:nvPicPr>
            <p:cNvPr id="151" name="Picture 3" descr="\\SFP\Work\White_Whale\3-22036_Kuleen_Bharadwaj\PPT\4_SQL Server Renewal\SFP_Art\Icons\Chris Icons\report on browse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7695" y="1536314"/>
              <a:ext cx="548783" cy="548640"/>
            </a:xfrm>
            <a:prstGeom prst="rect">
              <a:avLst/>
            </a:prstGeom>
            <a:noFill/>
            <a:extLst>
              <a:ext uri="{909E8E84-426E-40DD-AFC4-6F175D3DCCD1}">
                <a14:hiddenFill xmlns:a14="http://schemas.microsoft.com/office/drawing/2010/main">
                  <a:solidFill>
                    <a:srgbClr val="FFFFFF"/>
                  </a:solidFill>
                </a14:hiddenFill>
              </a:ext>
            </a:extLst>
          </p:spPr>
        </p:pic>
        <p:grpSp>
          <p:nvGrpSpPr>
            <p:cNvPr id="152" name="Group 151"/>
            <p:cNvGrpSpPr/>
            <p:nvPr/>
          </p:nvGrpSpPr>
          <p:grpSpPr>
            <a:xfrm>
              <a:off x="2781236" y="1520951"/>
              <a:ext cx="548640" cy="548640"/>
              <a:chOff x="515938" y="1857029"/>
              <a:chExt cx="3250302" cy="2185844"/>
            </a:xfrm>
          </p:grpSpPr>
          <p:sp>
            <p:nvSpPr>
              <p:cNvPr id="158" name="Rectangle 157"/>
              <p:cNvSpPr/>
              <p:nvPr/>
            </p:nvSpPr>
            <p:spPr bwMode="auto">
              <a:xfrm>
                <a:off x="543097" y="1929456"/>
                <a:ext cx="3223143" cy="297696"/>
              </a:xfrm>
              <a:prstGeom prst="rect">
                <a:avLst/>
              </a:prstGeom>
              <a:gradFill rotWithShape="1">
                <a:gsLst>
                  <a:gs pos="0">
                    <a:srgbClr val="7192B0"/>
                  </a:gs>
                  <a:gs pos="80000">
                    <a:srgbClr val="7192B0"/>
                  </a:gs>
                  <a:gs pos="100000">
                    <a:srgbClr val="7192B0"/>
                  </a:gs>
                </a:gsLst>
                <a:lin ang="16200000" scaled="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pic>
            <p:nvPicPr>
              <p:cNvPr id="159" name="Picture 1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5938" y="1857029"/>
                <a:ext cx="3250302" cy="2185844"/>
              </a:xfrm>
              <a:prstGeom prst="rect">
                <a:avLst/>
              </a:prstGeom>
            </p:spPr>
          </p:pic>
        </p:grpSp>
        <p:pic>
          <p:nvPicPr>
            <p:cNvPr id="15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259458" y="1535454"/>
              <a:ext cx="548640" cy="550361"/>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p:cNvSpPr txBox="1"/>
            <p:nvPr/>
          </p:nvSpPr>
          <p:spPr>
            <a:xfrm>
              <a:off x="1265915" y="2157003"/>
              <a:ext cx="731711"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Analysis</a:t>
              </a:r>
            </a:p>
          </p:txBody>
        </p:sp>
        <p:sp>
          <p:nvSpPr>
            <p:cNvPr id="155" name="TextBox 154"/>
            <p:cNvSpPr txBox="1"/>
            <p:nvPr/>
          </p:nvSpPr>
          <p:spPr>
            <a:xfrm>
              <a:off x="2056889" y="2157003"/>
              <a:ext cx="731711"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Reports</a:t>
              </a:r>
            </a:p>
          </p:txBody>
        </p:sp>
        <p:sp>
          <p:nvSpPr>
            <p:cNvPr id="156" name="TextBox 155"/>
            <p:cNvSpPr txBox="1"/>
            <p:nvPr/>
          </p:nvSpPr>
          <p:spPr>
            <a:xfrm>
              <a:off x="2455751" y="2179305"/>
              <a:ext cx="1328000"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Dashboards &amp; Scorecards</a:t>
              </a:r>
            </a:p>
          </p:txBody>
        </p:sp>
        <p:sp>
          <p:nvSpPr>
            <p:cNvPr id="157" name="TextBox 156"/>
            <p:cNvSpPr txBox="1"/>
            <p:nvPr/>
          </p:nvSpPr>
          <p:spPr>
            <a:xfrm>
              <a:off x="-332686" y="1757720"/>
              <a:ext cx="846739" cy="245924"/>
            </a:xfrm>
            <a:prstGeom prst="rect">
              <a:avLst/>
            </a:prstGeom>
            <a:noFill/>
          </p:spPr>
          <p:txBody>
            <a:bodyPr wrap="square" lIns="0" tIns="0" rIns="0" bIns="0" rtlCol="0">
              <a:spAutoFit/>
            </a:bodyPr>
            <a:lstStyle/>
            <a:p>
              <a:pPr marL="0" marR="0" lvl="0" indent="0" defTabSz="91436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Arial"/>
                </a:rPr>
                <a:t>Provision</a:t>
              </a:r>
              <a:endParaRPr kumimoji="0" lang="en-US" sz="1600" b="0" i="0" u="none" strike="noStrike" kern="0" cap="none" spc="0" normalizeH="0" baseline="0" noProof="0" dirty="0">
                <a:ln>
                  <a:noFill/>
                </a:ln>
                <a:solidFill>
                  <a:srgbClr val="FFFFFF"/>
                </a:solidFill>
                <a:effectLst/>
                <a:uLnTx/>
                <a:uFillTx/>
                <a:latin typeface="Arial"/>
              </a:endParaRPr>
            </a:p>
          </p:txBody>
        </p:sp>
      </p:grpSp>
      <p:grpSp>
        <p:nvGrpSpPr>
          <p:cNvPr id="160" name="Group 159"/>
          <p:cNvGrpSpPr/>
          <p:nvPr/>
        </p:nvGrpSpPr>
        <p:grpSpPr>
          <a:xfrm>
            <a:off x="1640241" y="2731266"/>
            <a:ext cx="3964458" cy="1127002"/>
            <a:chOff x="-68534" y="2731266"/>
            <a:chExt cx="3964458" cy="1127002"/>
          </a:xfrm>
        </p:grpSpPr>
        <p:pic>
          <p:nvPicPr>
            <p:cNvPr id="161" name="Picture 7" descr="\\SFP\Work\White_Whale\3-22036_Kuleen_Bharadwaj\PPT\4_SQL Server Renewal\SFP_Art\Icons\Chris Icons\cube_blu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4181" y="2774584"/>
              <a:ext cx="525761" cy="544510"/>
            </a:xfrm>
            <a:prstGeom prst="rect">
              <a:avLst/>
            </a:prstGeom>
            <a:noFill/>
            <a:extLst>
              <a:ext uri="{909E8E84-426E-40DD-AFC4-6F175D3DCCD1}">
                <a14:hiddenFill xmlns:a14="http://schemas.microsoft.com/office/drawing/2010/main">
                  <a:solidFill>
                    <a:srgbClr val="FFFFFF"/>
                  </a:solidFill>
                </a14:hiddenFill>
              </a:ext>
            </a:extLst>
          </p:spPr>
        </p:pic>
        <p:sp>
          <p:nvSpPr>
            <p:cNvPr id="162" name="TextBox 161"/>
            <p:cNvSpPr txBox="1"/>
            <p:nvPr/>
          </p:nvSpPr>
          <p:spPr>
            <a:xfrm>
              <a:off x="2318059" y="3396603"/>
              <a:ext cx="758004" cy="46166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Analysis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Cubes</a:t>
              </a:r>
            </a:p>
          </p:txBody>
        </p:sp>
        <p:pic>
          <p:nvPicPr>
            <p:cNvPr id="163" name="Picture 1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5896" y="2731266"/>
              <a:ext cx="431618" cy="631146"/>
            </a:xfrm>
            <a:prstGeom prst="rect">
              <a:avLst/>
            </a:prstGeom>
            <a:noFill/>
            <a:ln>
              <a:noFill/>
            </a:ln>
          </p:spPr>
        </p:pic>
        <p:sp>
          <p:nvSpPr>
            <p:cNvPr id="164" name="TextBox 163"/>
            <p:cNvSpPr txBox="1"/>
            <p:nvPr/>
          </p:nvSpPr>
          <p:spPr>
            <a:xfrm>
              <a:off x="2827488" y="3416036"/>
              <a:ext cx="1068436"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Data Warehouse</a:t>
              </a:r>
            </a:p>
          </p:txBody>
        </p:sp>
        <p:sp>
          <p:nvSpPr>
            <p:cNvPr id="165" name="TextBox 164"/>
            <p:cNvSpPr txBox="1"/>
            <p:nvPr/>
          </p:nvSpPr>
          <p:spPr>
            <a:xfrm>
              <a:off x="-68534" y="2858035"/>
              <a:ext cx="976682" cy="615553"/>
            </a:xfrm>
            <a:prstGeom prst="rect">
              <a:avLst/>
            </a:prstGeom>
            <a:noFill/>
          </p:spPr>
          <p:txBody>
            <a:bodyPr wrap="square" lIns="0" tIns="0" rIns="0" bIns="0" rtlCol="0">
              <a:spAutoFit/>
            </a:bodyPr>
            <a:lstStyle/>
            <a:p>
              <a:pPr marL="0" marR="0" lvl="0" indent="0" defTabSz="91436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Arial"/>
                </a:rPr>
                <a:t>Data </a:t>
              </a:r>
            </a:p>
            <a:p>
              <a:pPr marL="0" marR="0" lvl="0" indent="0" defTabSz="914363"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Arial"/>
                </a:rPr>
                <a:t>Staging</a:t>
              </a:r>
              <a:endParaRPr kumimoji="0" lang="en-US" sz="1600" b="0" i="0" u="none" strike="noStrike" kern="0" cap="none" spc="0" normalizeH="0" baseline="0" noProof="0" dirty="0">
                <a:ln>
                  <a:noFill/>
                </a:ln>
                <a:solidFill>
                  <a:srgbClr val="FFFFFF"/>
                </a:solidFill>
                <a:effectLst/>
                <a:uLnTx/>
                <a:uFillTx/>
                <a:latin typeface="Arial"/>
              </a:endParaRPr>
            </a:p>
          </p:txBody>
        </p:sp>
        <p:sp>
          <p:nvSpPr>
            <p:cNvPr id="166" name="Up Arrow 165"/>
            <p:cNvSpPr/>
            <p:nvPr/>
          </p:nvSpPr>
          <p:spPr bwMode="auto">
            <a:xfrm rot="3565360">
              <a:off x="2041436" y="3179018"/>
              <a:ext cx="392021" cy="397997"/>
            </a:xfrm>
            <a:prstGeom prst="upArrow">
              <a:avLst>
                <a:gd name="adj1" fmla="val 50000"/>
                <a:gd name="adj2" fmla="val 51079"/>
              </a:avLst>
            </a:prstGeom>
            <a:gradFill flip="none" rotWithShape="1">
              <a:gsLst>
                <a:gs pos="0">
                  <a:srgbClr val="000000">
                    <a:alpha val="0"/>
                  </a:srgbClr>
                </a:gs>
                <a:gs pos="24000">
                  <a:srgbClr val="FFFFFF">
                    <a:alpha val="7000"/>
                  </a:srgbClr>
                </a:gs>
                <a:gs pos="100000">
                  <a:srgbClr val="FFFFFF">
                    <a:alpha val="65000"/>
                  </a:srgbClr>
                </a:gs>
              </a:gsLst>
              <a:lin ang="16200000" scaled="0"/>
              <a:tileRect/>
            </a:gradFill>
            <a:ln>
              <a:gradFill flip="none" rotWithShape="1">
                <a:gsLst>
                  <a:gs pos="0">
                    <a:srgbClr val="FFFFFF"/>
                  </a:gs>
                  <a:gs pos="12000">
                    <a:srgbClr val="FFFFFF">
                      <a:alpha val="68000"/>
                    </a:srgbClr>
                  </a:gs>
                  <a:gs pos="100000">
                    <a:srgbClr val="000000">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Arial"/>
              </a:endParaRPr>
            </a:p>
          </p:txBody>
        </p:sp>
      </p:grpSp>
      <p:sp>
        <p:nvSpPr>
          <p:cNvPr id="167" name="Up Arrow 166"/>
          <p:cNvSpPr/>
          <p:nvPr/>
        </p:nvSpPr>
        <p:spPr bwMode="auto">
          <a:xfrm rot="19062299">
            <a:off x="3789710" y="2443862"/>
            <a:ext cx="392021" cy="386015"/>
          </a:xfrm>
          <a:prstGeom prst="upArrow">
            <a:avLst>
              <a:gd name="adj1" fmla="val 50000"/>
              <a:gd name="adj2" fmla="val 51079"/>
            </a:avLst>
          </a:prstGeom>
          <a:gradFill flip="none" rotWithShape="1">
            <a:gsLst>
              <a:gs pos="0">
                <a:srgbClr val="000000">
                  <a:alpha val="0"/>
                </a:srgbClr>
              </a:gs>
              <a:gs pos="24000">
                <a:srgbClr val="FFFFFF">
                  <a:alpha val="7000"/>
                </a:srgbClr>
              </a:gs>
              <a:gs pos="100000">
                <a:srgbClr val="FFFFFF">
                  <a:alpha val="65000"/>
                </a:srgbClr>
              </a:gs>
            </a:gsLst>
            <a:lin ang="16200000" scaled="0"/>
            <a:tileRect/>
          </a:gradFill>
          <a:ln>
            <a:gradFill flip="none" rotWithShape="1">
              <a:gsLst>
                <a:gs pos="0">
                  <a:srgbClr val="FFFFFF"/>
                </a:gs>
                <a:gs pos="12000">
                  <a:srgbClr val="FFFFFF">
                    <a:alpha val="68000"/>
                  </a:srgbClr>
                </a:gs>
                <a:gs pos="100000">
                  <a:srgbClr val="000000">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Arial"/>
            </a:endParaRPr>
          </a:p>
        </p:txBody>
      </p:sp>
      <p:sp>
        <p:nvSpPr>
          <p:cNvPr id="168" name="Parallelogram 167"/>
          <p:cNvSpPr/>
          <p:nvPr/>
        </p:nvSpPr>
        <p:spPr bwMode="auto">
          <a:xfrm>
            <a:off x="5946897" y="1252640"/>
            <a:ext cx="1325562" cy="4498088"/>
          </a:xfrm>
          <a:prstGeom prst="parallelogram">
            <a:avLst>
              <a:gd name="adj" fmla="val 0"/>
            </a:avLst>
          </a:prstGeom>
          <a:gradFill flip="none" rotWithShape="1">
            <a:gsLst>
              <a:gs pos="0">
                <a:srgbClr val="CCCCCC"/>
              </a:gs>
              <a:gs pos="12000">
                <a:srgbClr val="CCCCCC">
                  <a:shade val="67500"/>
                  <a:satMod val="115000"/>
                  <a:alpha val="0"/>
                </a:srgbClr>
              </a:gs>
              <a:gs pos="25000">
                <a:srgbClr val="CCCCCC">
                  <a:shade val="67500"/>
                  <a:satMod val="115000"/>
                  <a:alpha val="0"/>
                </a:srgbClr>
              </a:gs>
              <a:gs pos="50000">
                <a:srgbClr val="CCCCCC">
                  <a:alpha val="37000"/>
                </a:srgbClr>
              </a:gs>
              <a:gs pos="84000">
                <a:srgbClr val="CCCCCC">
                  <a:alpha val="0"/>
                </a:srgbClr>
              </a:gs>
              <a:gs pos="88000">
                <a:srgbClr val="CCCCCC">
                  <a:shade val="100000"/>
                  <a:satMod val="115000"/>
                  <a:alpha val="0"/>
                </a:srgbClr>
              </a:gs>
              <a:gs pos="100000">
                <a:srgbClr val="CCCCCC">
                  <a:shade val="100000"/>
                  <a:satMod val="115000"/>
                </a:srgbClr>
              </a:gs>
            </a:gsLst>
            <a:lin ang="21594000" scaled="0"/>
            <a:tileRect/>
          </a:gradFill>
          <a:ln w="9525">
            <a:solidFill>
              <a:srgbClr val="FFFFFF"/>
            </a:solidFill>
            <a:round/>
            <a:headEnd/>
            <a:tailEnd/>
          </a:ln>
          <a:scene3d>
            <a:camera prst="perspectiveRight" fov="4500000">
              <a:rot lat="0" lon="19200000" rev="0"/>
            </a:camera>
            <a:lightRig rig="threePt" dir="t"/>
          </a:scene3d>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ndParaRPr>
          </a:p>
        </p:txBody>
      </p:sp>
      <p:grpSp>
        <p:nvGrpSpPr>
          <p:cNvPr id="169" name="Group 168"/>
          <p:cNvGrpSpPr/>
          <p:nvPr/>
        </p:nvGrpSpPr>
        <p:grpSpPr>
          <a:xfrm>
            <a:off x="7244920" y="2652472"/>
            <a:ext cx="2390490" cy="1563928"/>
            <a:chOff x="5839861" y="2652472"/>
            <a:chExt cx="2390490" cy="1563928"/>
          </a:xfrm>
        </p:grpSpPr>
        <p:pic>
          <p:nvPicPr>
            <p:cNvPr id="170" name="Picture 16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55424" y="2652472"/>
              <a:ext cx="1047189" cy="785036"/>
            </a:xfrm>
            <a:prstGeom prst="rect">
              <a:avLst/>
            </a:prstGeom>
          </p:spPr>
        </p:pic>
        <p:grpSp>
          <p:nvGrpSpPr>
            <p:cNvPr id="171" name="Spreadsheets"/>
            <p:cNvGrpSpPr/>
            <p:nvPr/>
          </p:nvGrpSpPr>
          <p:grpSpPr>
            <a:xfrm>
              <a:off x="5968437" y="3074803"/>
              <a:ext cx="1015745" cy="893447"/>
              <a:chOff x="5749362" y="2761217"/>
              <a:chExt cx="1015745" cy="893447"/>
            </a:xfrm>
          </p:grpSpPr>
          <p:sp>
            <p:nvSpPr>
              <p:cNvPr id="174" name="Rectangle 173"/>
              <p:cNvSpPr/>
              <p:nvPr/>
            </p:nvSpPr>
            <p:spPr bwMode="auto">
              <a:xfrm>
                <a:off x="5753100" y="2762250"/>
                <a:ext cx="1000125" cy="885825"/>
              </a:xfrm>
              <a:prstGeom prst="rect">
                <a:avLst/>
              </a:prstGeom>
              <a:solidFill>
                <a:srgbClr val="7191AF"/>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Arial"/>
                </a:endParaRPr>
              </a:p>
            </p:txBody>
          </p:sp>
          <p:pic>
            <p:nvPicPr>
              <p:cNvPr id="17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5749362" y="2761217"/>
                <a:ext cx="1015745" cy="893447"/>
              </a:xfrm>
              <a:prstGeom prst="rect">
                <a:avLst/>
              </a:prstGeom>
              <a:noFill/>
              <a:extLst>
                <a:ext uri="{909E8E84-426E-40DD-AFC4-6F175D3DCCD1}">
                  <a14:hiddenFill xmlns:a14="http://schemas.microsoft.com/office/drawing/2010/main">
                    <a:solidFill>
                      <a:srgbClr val="FFFFFF"/>
                    </a:solidFill>
                  </a14:hiddenFill>
                </a:ext>
              </a:extLst>
            </p:spPr>
          </p:pic>
        </p:grpSp>
        <p:sp>
          <p:nvSpPr>
            <p:cNvPr id="172" name="TextBox 171"/>
            <p:cNvSpPr txBox="1"/>
            <p:nvPr/>
          </p:nvSpPr>
          <p:spPr>
            <a:xfrm>
              <a:off x="5839861" y="4031734"/>
              <a:ext cx="1272896" cy="184666"/>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Spreadsheets</a:t>
              </a:r>
              <a:endParaRPr kumimoji="0" lang="en-US" sz="2000" b="0" i="0" u="none" strike="noStrike" kern="0" cap="none" spc="0" normalizeH="0" baseline="0" noProof="0" dirty="0" smtClean="0">
                <a:ln>
                  <a:noFill/>
                </a:ln>
                <a:solidFill>
                  <a:srgbClr val="FFFFFF"/>
                </a:solidFill>
                <a:effectLst/>
                <a:uLnTx/>
                <a:uFillTx/>
                <a:latin typeface="Arial"/>
              </a:endParaRPr>
            </a:p>
          </p:txBody>
        </p:sp>
        <p:sp>
          <p:nvSpPr>
            <p:cNvPr id="173" name="TextBox 172"/>
            <p:cNvSpPr txBox="1"/>
            <p:nvPr/>
          </p:nvSpPr>
          <p:spPr>
            <a:xfrm>
              <a:off x="7127685" y="3524051"/>
              <a:ext cx="1102666"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a:rPr>
                <a:t>Specialized Tools</a:t>
              </a:r>
              <a:endParaRPr kumimoji="0" lang="en-US" sz="2000" b="0" i="0" u="none" strike="noStrike" kern="0" cap="none" spc="0" normalizeH="0" baseline="0" noProof="0" dirty="0" smtClean="0">
                <a:ln>
                  <a:noFill/>
                </a:ln>
                <a:solidFill>
                  <a:srgbClr val="FFFFFF"/>
                </a:solidFill>
                <a:effectLst/>
                <a:uLnTx/>
                <a:uFillTx/>
                <a:latin typeface="Arial"/>
              </a:endParaRPr>
            </a:p>
          </p:txBody>
        </p:sp>
      </p:grpSp>
      <p:sp>
        <p:nvSpPr>
          <p:cNvPr id="176" name="TextBox 175"/>
          <p:cNvSpPr txBox="1"/>
          <p:nvPr/>
        </p:nvSpPr>
        <p:spPr>
          <a:xfrm>
            <a:off x="1239996"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Arial"/>
              </a:rPr>
              <a:t>Harvesting existing data, cleaning it and staging it …</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77" name="TextBox 176"/>
          <p:cNvSpPr txBox="1"/>
          <p:nvPr/>
        </p:nvSpPr>
        <p:spPr>
          <a:xfrm>
            <a:off x="1239996"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Arial"/>
              </a:rPr>
              <a:t>To provision reports, dashboards &amp; scorecards to meet End User demand.</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78" name="TextBox 177"/>
          <p:cNvSpPr txBox="1"/>
          <p:nvPr/>
        </p:nvSpPr>
        <p:spPr>
          <a:xfrm>
            <a:off x="1239996"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Arial"/>
              </a:rPr>
              <a:t>But business is outpacing IT and End Users are demanding Agility …</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79" name="TextBox 178"/>
          <p:cNvSpPr txBox="1"/>
          <p:nvPr/>
        </p:nvSpPr>
        <p:spPr>
          <a:xfrm>
            <a:off x="1239996"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Arial"/>
              </a:rPr>
              <a:t>R</a:t>
            </a:r>
            <a:r>
              <a:rPr kumimoji="0" lang="en-US" sz="2000" b="0" i="0" u="none" strike="noStrike" kern="0" cap="none" spc="0" normalizeH="0" baseline="0" noProof="0" dirty="0" smtClean="0">
                <a:ln>
                  <a:noFill/>
                </a:ln>
                <a:solidFill>
                  <a:srgbClr val="FFFFFF"/>
                </a:solidFill>
                <a:effectLst/>
                <a:uLnTx/>
                <a:uFillTx/>
                <a:latin typeface="Arial"/>
              </a:rPr>
              <a:t>apidly breaking down the barriers of Control with Self-Service BI!</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80" name="TextBox 179"/>
          <p:cNvSpPr txBox="1"/>
          <p:nvPr/>
        </p:nvSpPr>
        <p:spPr>
          <a:xfrm>
            <a:off x="1239996" y="6344083"/>
            <a:ext cx="9143999" cy="3077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FFFF"/>
                </a:solidFill>
                <a:effectLst/>
                <a:uLnTx/>
                <a:uFillTx/>
                <a:latin typeface="Arial"/>
              </a:rPr>
              <a:t>Is it possible to balance Control with Agility?</a:t>
            </a:r>
            <a:endParaRPr kumimoji="0" lang="en-US" sz="2000" b="0" i="0" u="none" strike="noStrike" kern="0" cap="none" spc="0" normalizeH="0" baseline="0" noProof="0" dirty="0">
              <a:ln>
                <a:noFill/>
              </a:ln>
              <a:solidFill>
                <a:srgbClr val="FFFFFF"/>
              </a:solidFill>
              <a:effectLst/>
              <a:uLnTx/>
              <a:uFillTx/>
              <a:latin typeface="Arial"/>
            </a:endParaRPr>
          </a:p>
        </p:txBody>
      </p:sp>
      <p:sp>
        <p:nvSpPr>
          <p:cNvPr id="181" name="Rounded Rectangle 180"/>
          <p:cNvSpPr/>
          <p:nvPr/>
        </p:nvSpPr>
        <p:spPr>
          <a:xfrm>
            <a:off x="1965950" y="4152900"/>
            <a:ext cx="4095750" cy="1182672"/>
          </a:xfrm>
          <a:prstGeom prst="roundRect">
            <a:avLst>
              <a:gd name="adj" fmla="val 0"/>
            </a:avLst>
          </a:prstGeom>
          <a:noFill/>
          <a:ln>
            <a:gradFill flip="none" rotWithShape="1">
              <a:gsLst>
                <a:gs pos="0">
                  <a:srgbClr val="FFFFFF">
                    <a:alpha val="0"/>
                  </a:srgbClr>
                </a:gs>
                <a:gs pos="50000">
                  <a:srgbClr val="FFFFFF"/>
                </a:gs>
                <a:gs pos="100000">
                  <a:srgbClr val="000000">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ndParaRPr>
          </a:p>
        </p:txBody>
      </p:sp>
      <p:sp>
        <p:nvSpPr>
          <p:cNvPr id="182" name="Rounded Rectangle 181"/>
          <p:cNvSpPr/>
          <p:nvPr/>
        </p:nvSpPr>
        <p:spPr>
          <a:xfrm>
            <a:off x="1965950" y="1428750"/>
            <a:ext cx="4095750" cy="1182672"/>
          </a:xfrm>
          <a:prstGeom prst="roundRect">
            <a:avLst>
              <a:gd name="adj" fmla="val 0"/>
            </a:avLst>
          </a:prstGeom>
          <a:noFill/>
          <a:ln>
            <a:gradFill flip="none" rotWithShape="1">
              <a:gsLst>
                <a:gs pos="0">
                  <a:srgbClr val="FFFFFF">
                    <a:alpha val="0"/>
                  </a:srgbClr>
                </a:gs>
                <a:gs pos="50000">
                  <a:srgbClr val="FFFFFF"/>
                </a:gs>
                <a:gs pos="100000">
                  <a:srgbClr val="000000">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ndParaRPr>
          </a:p>
        </p:txBody>
      </p:sp>
      <p:sp>
        <p:nvSpPr>
          <p:cNvPr id="183" name="?"/>
          <p:cNvSpPr txBox="1"/>
          <p:nvPr/>
        </p:nvSpPr>
        <p:spPr>
          <a:xfrm rot="688894">
            <a:off x="8107494" y="3546011"/>
            <a:ext cx="1418658" cy="306237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0" i="0" u="none" strike="noStrike" kern="0" cap="none" spc="0" normalizeH="0" baseline="0" noProof="0" dirty="0" smtClean="0">
                <a:ln>
                  <a:noFill/>
                </a:ln>
                <a:solidFill>
                  <a:srgbClr val="FFFFFF"/>
                </a:solidFill>
                <a:effectLst/>
                <a:uLnTx/>
                <a:uFillTx/>
                <a:latin typeface="Arial"/>
              </a:rPr>
              <a:t>?</a:t>
            </a:r>
          </a:p>
        </p:txBody>
      </p:sp>
      <p:sp>
        <p:nvSpPr>
          <p:cNvPr id="2" name="Title 1"/>
          <p:cNvSpPr>
            <a:spLocks noGrp="1"/>
          </p:cNvSpPr>
          <p:nvPr>
            <p:ph type="title"/>
          </p:nvPr>
        </p:nvSpPr>
        <p:spPr>
          <a:xfrm>
            <a:off x="519112" y="228600"/>
            <a:ext cx="11149013" cy="553998"/>
          </a:xfrm>
        </p:spPr>
        <p:txBody>
          <a:bodyPr/>
          <a:lstStyle/>
          <a:p>
            <a:r>
              <a:rPr lang="en-US" sz="4000" dirty="0" smtClean="0"/>
              <a:t>Evolution of BI</a:t>
            </a:r>
            <a:endParaRPr lang="en-US" sz="4000" dirty="0"/>
          </a:p>
        </p:txBody>
      </p:sp>
    </p:spTree>
    <p:extLst>
      <p:ext uri="{BB962C8B-B14F-4D97-AF65-F5344CB8AC3E}">
        <p14:creationId xmlns:p14="http://schemas.microsoft.com/office/powerpoint/2010/main" val="2411863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anim calcmode="lin" valueType="num">
                                      <p:cBhvr>
                                        <p:cTn id="8" dur="1000" fill="hold"/>
                                        <p:tgtEl>
                                          <p:spTgt spid="108"/>
                                        </p:tgtEl>
                                        <p:attrNameLst>
                                          <p:attrName>ppt_x</p:attrName>
                                        </p:attrNameLst>
                                      </p:cBhvr>
                                      <p:tavLst>
                                        <p:tav tm="0">
                                          <p:val>
                                            <p:strVal val="#ppt_x"/>
                                          </p:val>
                                        </p:tav>
                                        <p:tav tm="100000">
                                          <p:val>
                                            <p:strVal val="#ppt_x"/>
                                          </p:val>
                                        </p:tav>
                                      </p:tavLst>
                                    </p:anim>
                                    <p:anim calcmode="lin" valueType="num">
                                      <p:cBhvr>
                                        <p:cTn id="9" dur="10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fade">
                                      <p:cBhvr>
                                        <p:cTn id="12" dur="1000"/>
                                        <p:tgtEl>
                                          <p:spTgt spid="111"/>
                                        </p:tgtEl>
                                      </p:cBhvr>
                                    </p:animEffect>
                                    <p:anim calcmode="lin" valueType="num">
                                      <p:cBhvr>
                                        <p:cTn id="13" dur="1000" fill="hold"/>
                                        <p:tgtEl>
                                          <p:spTgt spid="111"/>
                                        </p:tgtEl>
                                        <p:attrNameLst>
                                          <p:attrName>ppt_x</p:attrName>
                                        </p:attrNameLst>
                                      </p:cBhvr>
                                      <p:tavLst>
                                        <p:tav tm="0">
                                          <p:val>
                                            <p:strVal val="#ppt_x"/>
                                          </p:val>
                                        </p:tav>
                                        <p:tav tm="100000">
                                          <p:val>
                                            <p:strVal val="#ppt_x"/>
                                          </p:val>
                                        </p:tav>
                                      </p:tavLst>
                                    </p:anim>
                                    <p:anim calcmode="lin" valueType="num">
                                      <p:cBhvr>
                                        <p:cTn id="14" dur="1000" fill="hold"/>
                                        <p:tgtEl>
                                          <p:spTgt spid="1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2000"/>
                                        <p:tgtEl>
                                          <p:spTgt spid="16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left)">
                                      <p:cBhvr>
                                        <p:cTn id="20" dur="2000"/>
                                        <p:tgtEl>
                                          <p:spTgt spid="10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3"/>
                                        </p:tgtEl>
                                      </p:cBhvr>
                                    </p:animEffect>
                                    <p:set>
                                      <p:cBhvr>
                                        <p:cTn id="25" dur="1" fill="hold">
                                          <p:stCondLst>
                                            <p:cond delay="499"/>
                                          </p:stCondLst>
                                        </p:cTn>
                                        <p:tgtEl>
                                          <p:spTgt spid="103"/>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76"/>
                                        </p:tgtEl>
                                        <p:attrNameLst>
                                          <p:attrName>style.visibility</p:attrName>
                                        </p:attrNameLst>
                                      </p:cBhvr>
                                      <p:to>
                                        <p:strVal val="visible"/>
                                      </p:to>
                                    </p:set>
                                    <p:animEffect transition="in" filter="wipe(left)">
                                      <p:cBhvr>
                                        <p:cTn id="29" dur="1000"/>
                                        <p:tgtEl>
                                          <p:spTgt spid="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fade">
                                      <p:cBhvr>
                                        <p:cTn id="32" dur="500"/>
                                        <p:tgtEl>
                                          <p:spTgt spid="181"/>
                                        </p:tgtEl>
                                      </p:cBhvr>
                                    </p:animEffect>
                                  </p:childTnLst>
                                </p:cTn>
                              </p:par>
                              <p:par>
                                <p:cTn id="33" presetID="10" presetClass="entr" presetSubtype="0"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fade">
                                      <p:cBhvr>
                                        <p:cTn id="35" dur="1000"/>
                                        <p:tgtEl>
                                          <p:spTgt spid="122"/>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wipe(down)">
                                      <p:cBhvr>
                                        <p:cTn id="39" dur="1000"/>
                                        <p:tgtEl>
                                          <p:spTgt spid="146"/>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60"/>
                                        </p:tgtEl>
                                        <p:attrNameLst>
                                          <p:attrName>style.visibility</p:attrName>
                                        </p:attrNameLst>
                                      </p:cBhvr>
                                      <p:to>
                                        <p:strVal val="visible"/>
                                      </p:to>
                                    </p:set>
                                    <p:animEffect transition="in" filter="wipe(left)">
                                      <p:cBhvr>
                                        <p:cTn id="43" dur="1000"/>
                                        <p:tgtEl>
                                          <p:spTgt spid="16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6"/>
                                        </p:tgtEl>
                                      </p:cBhvr>
                                    </p:animEffect>
                                    <p:set>
                                      <p:cBhvr>
                                        <p:cTn id="48" dur="1" fill="hold">
                                          <p:stCondLst>
                                            <p:cond delay="499"/>
                                          </p:stCondLst>
                                        </p:cTn>
                                        <p:tgtEl>
                                          <p:spTgt spid="176"/>
                                        </p:tgtEl>
                                        <p:attrNameLst>
                                          <p:attrName>style.visibility</p:attrName>
                                        </p:attrNameLst>
                                      </p:cBhvr>
                                      <p:to>
                                        <p:strVal val="hidden"/>
                                      </p:to>
                                    </p:se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77"/>
                                        </p:tgtEl>
                                        <p:attrNameLst>
                                          <p:attrName>style.visibility</p:attrName>
                                        </p:attrNameLst>
                                      </p:cBhvr>
                                      <p:to>
                                        <p:strVal val="visible"/>
                                      </p:to>
                                    </p:set>
                                    <p:animEffect transition="in" filter="wipe(left)">
                                      <p:cBhvr>
                                        <p:cTn id="52" dur="1000"/>
                                        <p:tgtEl>
                                          <p:spTgt spid="177"/>
                                        </p:tgtEl>
                                      </p:cBhvr>
                                    </p:animEffect>
                                  </p:childTnLst>
                                </p:cTn>
                              </p:par>
                            </p:childTnLst>
                          </p:cTn>
                        </p:par>
                        <p:par>
                          <p:cTn id="53" fill="hold">
                            <p:stCondLst>
                              <p:cond delay="1500"/>
                            </p:stCondLst>
                            <p:childTnLst>
                              <p:par>
                                <p:cTn id="54" presetID="22" presetClass="entr" presetSubtype="2" fill="hold" grpId="0" nodeType="afterEffect">
                                  <p:stCondLst>
                                    <p:cond delay="0"/>
                                  </p:stCondLst>
                                  <p:childTnLst>
                                    <p:set>
                                      <p:cBhvr>
                                        <p:cTn id="55" dur="1" fill="hold">
                                          <p:stCondLst>
                                            <p:cond delay="0"/>
                                          </p:stCondLst>
                                        </p:cTn>
                                        <p:tgtEl>
                                          <p:spTgt spid="167"/>
                                        </p:tgtEl>
                                        <p:attrNameLst>
                                          <p:attrName>style.visibility</p:attrName>
                                        </p:attrNameLst>
                                      </p:cBhvr>
                                      <p:to>
                                        <p:strVal val="visible"/>
                                      </p:to>
                                    </p:set>
                                    <p:animEffect transition="in" filter="wipe(right)">
                                      <p:cBhvr>
                                        <p:cTn id="56" dur="1000"/>
                                        <p:tgtEl>
                                          <p:spTgt spid="16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2"/>
                                        </p:tgtEl>
                                        <p:attrNameLst>
                                          <p:attrName>style.visibility</p:attrName>
                                        </p:attrNameLst>
                                      </p:cBhvr>
                                      <p:to>
                                        <p:strVal val="visible"/>
                                      </p:to>
                                    </p:set>
                                    <p:animEffect transition="in" filter="fade">
                                      <p:cBhvr>
                                        <p:cTn id="59" dur="500"/>
                                        <p:tgtEl>
                                          <p:spTgt spid="182"/>
                                        </p:tgtEl>
                                      </p:cBhvr>
                                    </p:animEffect>
                                  </p:childTnLst>
                                </p:cTn>
                              </p:par>
                              <p:par>
                                <p:cTn id="60" presetID="22" presetClass="entr" presetSubtype="2" fill="hold" nodeType="with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right)">
                                      <p:cBhvr>
                                        <p:cTn id="62" dur="1000"/>
                                        <p:tgtEl>
                                          <p:spTgt spid="150"/>
                                        </p:tgtEl>
                                      </p:cBhvr>
                                    </p:animEffect>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121"/>
                                        </p:tgtEl>
                                        <p:attrNameLst>
                                          <p:attrName>style.visibility</p:attrName>
                                        </p:attrNameLst>
                                      </p:cBhvr>
                                      <p:to>
                                        <p:strVal val="visible"/>
                                      </p:to>
                                    </p:set>
                                    <p:animEffect transition="in" filter="wipe(left)">
                                      <p:cBhvr>
                                        <p:cTn id="66" dur="1000"/>
                                        <p:tgtEl>
                                          <p:spTgt spid="1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77"/>
                                        </p:tgtEl>
                                      </p:cBhvr>
                                    </p:animEffect>
                                    <p:set>
                                      <p:cBhvr>
                                        <p:cTn id="71" dur="1" fill="hold">
                                          <p:stCondLst>
                                            <p:cond delay="499"/>
                                          </p:stCondLst>
                                        </p:cTn>
                                        <p:tgtEl>
                                          <p:spTgt spid="177"/>
                                        </p:tgtEl>
                                        <p:attrNameLst>
                                          <p:attrName>style.visibility</p:attrName>
                                        </p:attrNameLst>
                                      </p:cBhvr>
                                      <p:to>
                                        <p:strVal val="hidden"/>
                                      </p:to>
                                    </p:set>
                                  </p:childTnLst>
                                </p:cTn>
                              </p:par>
                            </p:childTnLst>
                          </p:cTn>
                        </p:par>
                        <p:par>
                          <p:cTn id="72" fill="hold">
                            <p:stCondLst>
                              <p:cond delay="500"/>
                            </p:stCondLst>
                            <p:childTnLst>
                              <p:par>
                                <p:cTn id="73" presetID="22" presetClass="entr" presetSubtype="4" fill="hold" grpId="0" nodeType="afterEffect">
                                  <p:stCondLst>
                                    <p:cond delay="0"/>
                                  </p:stCondLst>
                                  <p:childTnLst>
                                    <p:set>
                                      <p:cBhvr>
                                        <p:cTn id="74" dur="1" fill="hold">
                                          <p:stCondLst>
                                            <p:cond delay="0"/>
                                          </p:stCondLst>
                                        </p:cTn>
                                        <p:tgtEl>
                                          <p:spTgt spid="178"/>
                                        </p:tgtEl>
                                        <p:attrNameLst>
                                          <p:attrName>style.visibility</p:attrName>
                                        </p:attrNameLst>
                                      </p:cBhvr>
                                      <p:to>
                                        <p:strVal val="visible"/>
                                      </p:to>
                                    </p:set>
                                    <p:animEffect transition="in" filter="wipe(down)">
                                      <p:cBhvr>
                                        <p:cTn id="75" dur="1000"/>
                                        <p:tgtEl>
                                          <p:spTgt spid="178"/>
                                        </p:tgtEl>
                                      </p:cBhvr>
                                    </p:animEffect>
                                  </p:childTnLst>
                                </p:cTn>
                              </p:par>
                              <p:par>
                                <p:cTn id="76" presetID="10" presetClass="entr" presetSubtype="0" fill="hold" nodeType="withEffect">
                                  <p:stCondLst>
                                    <p:cond delay="0"/>
                                  </p:stCondLst>
                                  <p:childTnLst>
                                    <p:set>
                                      <p:cBhvr>
                                        <p:cTn id="77" dur="1" fill="hold">
                                          <p:stCondLst>
                                            <p:cond delay="0"/>
                                          </p:stCondLst>
                                        </p:cTn>
                                        <p:tgtEl>
                                          <p:spTgt spid="169"/>
                                        </p:tgtEl>
                                        <p:attrNameLst>
                                          <p:attrName>style.visibility</p:attrName>
                                        </p:attrNameLst>
                                      </p:cBhvr>
                                      <p:to>
                                        <p:strVal val="visible"/>
                                      </p:to>
                                    </p:set>
                                    <p:animEffect transition="in" filter="fade">
                                      <p:cBhvr>
                                        <p:cTn id="78" dur="500"/>
                                        <p:tgtEl>
                                          <p:spTgt spid="1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78"/>
                                        </p:tgtEl>
                                      </p:cBhvr>
                                    </p:animEffect>
                                    <p:set>
                                      <p:cBhvr>
                                        <p:cTn id="83" dur="1" fill="hold">
                                          <p:stCondLst>
                                            <p:cond delay="499"/>
                                          </p:stCondLst>
                                        </p:cTn>
                                        <p:tgtEl>
                                          <p:spTgt spid="178"/>
                                        </p:tgtEl>
                                        <p:attrNameLst>
                                          <p:attrName>style.visibility</p:attrName>
                                        </p:attrNameLst>
                                      </p:cBhvr>
                                      <p:to>
                                        <p:strVal val="hidden"/>
                                      </p:to>
                                    </p:se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wipe(left)">
                                      <p:cBhvr>
                                        <p:cTn id="87" dur="1000"/>
                                        <p:tgtEl>
                                          <p:spTgt spid="179"/>
                                        </p:tgtEl>
                                      </p:cBhvr>
                                    </p:animEffect>
                                  </p:childTnLst>
                                </p:cTn>
                              </p:par>
                              <p:par>
                                <p:cTn id="88" presetID="16" presetClass="exit" presetSubtype="21" fill="hold" grpId="1" nodeType="withEffect">
                                  <p:stCondLst>
                                    <p:cond delay="0"/>
                                  </p:stCondLst>
                                  <p:childTnLst>
                                    <p:animEffect transition="out" filter="barn(inVertical)">
                                      <p:cBhvr>
                                        <p:cTn id="89" dur="1000"/>
                                        <p:tgtEl>
                                          <p:spTgt spid="168"/>
                                        </p:tgtEl>
                                      </p:cBhvr>
                                    </p:animEffect>
                                    <p:set>
                                      <p:cBhvr>
                                        <p:cTn id="90" dur="1" fill="hold">
                                          <p:stCondLst>
                                            <p:cond delay="999"/>
                                          </p:stCondLst>
                                        </p:cTn>
                                        <p:tgtEl>
                                          <p:spTgt spid="168"/>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94"/>
                                        </p:tgtEl>
                                        <p:attrNameLst>
                                          <p:attrName>style.visibility</p:attrName>
                                        </p:attrNameLst>
                                      </p:cBhvr>
                                      <p:to>
                                        <p:strVal val="visible"/>
                                      </p:to>
                                    </p:set>
                                    <p:animEffect transition="in" filter="fade">
                                      <p:cBhvr>
                                        <p:cTn id="93" dur="500"/>
                                        <p:tgtEl>
                                          <p:spTgt spid="94"/>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20"/>
                                        </p:tgtEl>
                                        <p:attrNameLst>
                                          <p:attrName>style.visibility</p:attrName>
                                        </p:attrNameLst>
                                      </p:cBhvr>
                                      <p:to>
                                        <p:strVal val="visible"/>
                                      </p:to>
                                    </p:set>
                                    <p:animEffect transition="in" filter="wipe(left)">
                                      <p:cBhvr>
                                        <p:cTn id="96" dur="1000"/>
                                        <p:tgtEl>
                                          <p:spTgt spid="1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500"/>
                                        <p:tgtEl>
                                          <p:spTgt spid="179"/>
                                        </p:tgtEl>
                                      </p:cBhvr>
                                    </p:animEffect>
                                    <p:set>
                                      <p:cBhvr>
                                        <p:cTn id="101" dur="1" fill="hold">
                                          <p:stCondLst>
                                            <p:cond delay="499"/>
                                          </p:stCondLst>
                                        </p:cTn>
                                        <p:tgtEl>
                                          <p:spTgt spid="179"/>
                                        </p:tgtEl>
                                        <p:attrNameLst>
                                          <p:attrName>style.visibility</p:attrName>
                                        </p:attrNameLst>
                                      </p:cBhvr>
                                      <p:to>
                                        <p:strVal val="hidden"/>
                                      </p:to>
                                    </p:se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180"/>
                                        </p:tgtEl>
                                        <p:attrNameLst>
                                          <p:attrName>style.visibility</p:attrName>
                                        </p:attrNameLst>
                                      </p:cBhvr>
                                      <p:to>
                                        <p:strVal val="visible"/>
                                      </p:to>
                                    </p:set>
                                    <p:animEffect transition="in" filter="wipe(left)">
                                      <p:cBhvr>
                                        <p:cTn id="105" dur="1000"/>
                                        <p:tgtEl>
                                          <p:spTgt spid="18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83"/>
                                        </p:tgtEl>
                                        <p:attrNameLst>
                                          <p:attrName>style.visibility</p:attrName>
                                        </p:attrNameLst>
                                      </p:cBhvr>
                                      <p:to>
                                        <p:strVal val="visible"/>
                                      </p:to>
                                    </p:set>
                                    <p:animEffect transition="in" filter="fade">
                                      <p:cBhvr>
                                        <p:cTn id="108"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120" grpId="0" animBg="1"/>
      <p:bldP spid="121" grpId="0" animBg="1"/>
      <p:bldP spid="167" grpId="0" animBg="1"/>
      <p:bldP spid="168" grpId="0" animBg="1"/>
      <p:bldP spid="168" grpId="1" animBg="1"/>
      <p:bldP spid="176" grpId="0"/>
      <p:bldP spid="176" grpId="1"/>
      <p:bldP spid="177" grpId="0"/>
      <p:bldP spid="177" grpId="1"/>
      <p:bldP spid="178" grpId="0"/>
      <p:bldP spid="178" grpId="1"/>
      <p:bldP spid="179" grpId="0"/>
      <p:bldP spid="179" grpId="1"/>
      <p:bldP spid="180" grpId="0"/>
      <p:bldP spid="181" grpId="0" animBg="1"/>
      <p:bldP spid="182" grpId="0" animBg="1"/>
      <p:bldP spid="18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02045683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2045773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1758241" y="973908"/>
            <a:ext cx="8331198" cy="680862"/>
          </a:xfrm>
          <a:prstGeom prst="rect">
            <a:avLst/>
          </a:prstGeom>
          <a:gradFill flip="none" rotWithShape="1">
            <a:gsLst>
              <a:gs pos="0">
                <a:srgbClr val="000000">
                  <a:alpha val="0"/>
                </a:srgbClr>
              </a:gs>
              <a:gs pos="50000">
                <a:srgbClr val="FFFFFF">
                  <a:alpha val="24000"/>
                </a:srgbClr>
              </a:gs>
              <a:gs pos="100000">
                <a:srgbClr val="000000">
                  <a:alpha val="0"/>
                </a:srgbClr>
              </a:gs>
            </a:gsLst>
            <a:lin ang="0" scaled="1"/>
            <a:tileRect/>
          </a:gradFill>
          <a:ln>
            <a:gradFill flip="none" rotWithShape="1">
              <a:gsLst>
                <a:gs pos="0">
                  <a:srgbClr val="FFFFFF">
                    <a:alpha val="0"/>
                  </a:srgbClr>
                </a:gs>
                <a:gs pos="50000">
                  <a:srgbClr val="FFFFFF"/>
                </a:gs>
                <a:gs pos="100000">
                  <a:srgbClr val="000000">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nSpc>
                <a:spcPct val="90000"/>
              </a:lnSpc>
              <a:spcAft>
                <a:spcPts val="333"/>
              </a:spcAft>
              <a:defRPr/>
            </a:pPr>
            <a:endParaRPr lang="en-US" dirty="0">
              <a:solidFill>
                <a:srgbClr val="FFFFFF"/>
              </a:solidFill>
              <a:latin typeface="Segoe Condensed"/>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239"/>
          <a:stretch/>
        </p:blipFill>
        <p:spPr>
          <a:xfrm>
            <a:off x="1920158" y="1130535"/>
            <a:ext cx="8369117" cy="5111472"/>
          </a:xfrm>
          <a:prstGeom prst="rect">
            <a:avLst/>
          </a:prstGeom>
        </p:spPr>
      </p:pic>
      <p:sp>
        <p:nvSpPr>
          <p:cNvPr id="7" name="Rectangle 6"/>
          <p:cNvSpPr/>
          <p:nvPr/>
        </p:nvSpPr>
        <p:spPr>
          <a:xfrm>
            <a:off x="6094097" y="807250"/>
            <a:ext cx="4195665" cy="400110"/>
          </a:xfrm>
          <a:prstGeom prst="rect">
            <a:avLst/>
          </a:prstGeom>
        </p:spPr>
        <p:txBody>
          <a:bodyPr wrap="square">
            <a:spAutoFit/>
          </a:bodyPr>
          <a:lstStyle/>
          <a:p>
            <a:pPr algn="ctr">
              <a:defRPr/>
            </a:pPr>
            <a:r>
              <a:rPr lang="en-US" sz="2000" b="1" kern="0" dirty="0" smtClean="0">
                <a:solidFill>
                  <a:srgbClr val="FFFFFF"/>
                </a:solidFill>
                <a:latin typeface="Segoe Condensed" pitchFamily="34" charset="0"/>
              </a:rPr>
              <a:t>Self-Service BI</a:t>
            </a:r>
            <a:endParaRPr lang="en-US" sz="2000" b="1" kern="0" dirty="0">
              <a:solidFill>
                <a:srgbClr val="FFFFFF"/>
              </a:solidFill>
              <a:latin typeface="Segoe Condensed" pitchFamily="34" charset="0"/>
            </a:endParaRPr>
          </a:p>
        </p:txBody>
      </p:sp>
      <p:sp>
        <p:nvSpPr>
          <p:cNvPr id="8" name="TextBox 7"/>
          <p:cNvSpPr txBox="1"/>
          <p:nvPr/>
        </p:nvSpPr>
        <p:spPr>
          <a:xfrm>
            <a:off x="1919870" y="807250"/>
            <a:ext cx="4174227" cy="307777"/>
          </a:xfrm>
          <a:prstGeom prst="rect">
            <a:avLst/>
          </a:prstGeom>
          <a:noFill/>
        </p:spPr>
        <p:txBody>
          <a:bodyPr wrap="square" lIns="0" tIns="0" rIns="0" bIns="0" rtlCol="0">
            <a:spAutoFit/>
          </a:bodyPr>
          <a:lstStyle/>
          <a:p>
            <a:pPr algn="ctr">
              <a:defRPr/>
            </a:pPr>
            <a:r>
              <a:rPr lang="en-US" sz="2000" b="1" kern="0" dirty="0" smtClean="0">
                <a:solidFill>
                  <a:srgbClr val="FFFFFF"/>
                </a:solidFill>
                <a:latin typeface="Segoe Condensed" pitchFamily="34" charset="0"/>
              </a:rPr>
              <a:t>Traditional BI</a:t>
            </a:r>
            <a:endParaRPr lang="en-US" sz="2000" b="1" kern="0" dirty="0">
              <a:solidFill>
                <a:srgbClr val="FFFFFF"/>
              </a:solidFill>
              <a:latin typeface="Segoe Condensed" pitchFamily="34" charset="0"/>
            </a:endParaRPr>
          </a:p>
        </p:txBody>
      </p:sp>
      <p:grpSp>
        <p:nvGrpSpPr>
          <p:cNvPr id="9" name="Bounding Box Cycle"/>
          <p:cNvGrpSpPr/>
          <p:nvPr/>
        </p:nvGrpSpPr>
        <p:grpSpPr>
          <a:xfrm rot="573767">
            <a:off x="1022160" y="-1513187"/>
            <a:ext cx="9803360" cy="9803360"/>
            <a:chOff x="1493520" y="-1229360"/>
            <a:chExt cx="9144000" cy="9144000"/>
          </a:xfrm>
        </p:grpSpPr>
        <p:sp>
          <p:nvSpPr>
            <p:cNvPr id="10" name="Bounding Box"/>
            <p:cNvSpPr/>
            <p:nvPr/>
          </p:nvSpPr>
          <p:spPr bwMode="auto">
            <a:xfrm>
              <a:off x="1493520" y="-1229360"/>
              <a:ext cx="9144000" cy="9144000"/>
            </a:xfrm>
            <a:prstGeom prst="rect">
              <a:avLst/>
            </a:prstGeom>
            <a:noFill/>
            <a:ln>
              <a:noFill/>
              <a:headEnd type="none" w="med" len="med"/>
              <a:tailEnd type="none" w="med" len="med"/>
            </a:ln>
            <a:effectLst/>
            <a:scene3d>
              <a:camera prst="orthographicFront" fov="0">
                <a:rot lat="0" lon="0" rev="0"/>
              </a:camera>
              <a:lightRig rig="glow" dir="t">
                <a:rot lat="0" lon="0" rev="6360000"/>
              </a:lightRig>
            </a:scene3d>
            <a:sp3d prstMaterial="flat">
              <a:bevelT w="0" h="0"/>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r>
                <a:rPr lang="en-US" sz="2300" kern="0" dirty="0" smtClean="0">
                  <a:solidFill>
                    <a:srgbClr val="FFFFFF"/>
                  </a:solidFill>
                  <a:effectLst>
                    <a:outerShdw blurRad="38100" dist="38100" dir="2700000" algn="tl">
                      <a:srgbClr val="000000">
                        <a:alpha val="43137"/>
                      </a:srgbClr>
                    </a:outerShdw>
                  </a:effectLst>
                </a:rPr>
                <a:t>  </a:t>
              </a:r>
            </a:p>
          </p:txBody>
        </p:sp>
        <p:sp>
          <p:nvSpPr>
            <p:cNvPr id="11" name="TextBox 10"/>
            <p:cNvSpPr txBox="1"/>
            <p:nvPr/>
          </p:nvSpPr>
          <p:spPr>
            <a:xfrm rot="19837218">
              <a:off x="3423935" y="1415969"/>
              <a:ext cx="4009204" cy="1782899"/>
            </a:xfrm>
            <a:prstGeom prst="rect">
              <a:avLst/>
            </a:prstGeom>
            <a:noFill/>
          </p:spPr>
          <p:txBody>
            <a:bodyPr wrap="square" lIns="0" tIns="0" rIns="0" bIns="0" rtlCol="0">
              <a:prstTxWarp prst="textArchUp">
                <a:avLst>
                  <a:gd name="adj" fmla="val 12899830"/>
                </a:avLst>
              </a:prstTxWarp>
              <a:spAutoFit/>
            </a:bodyPr>
            <a:lstStyle/>
            <a:p>
              <a:pPr algn="ctr">
                <a:lnSpc>
                  <a:spcPct val="80000"/>
                </a:lnSpc>
                <a:defRPr/>
              </a:pPr>
              <a:r>
                <a:rPr lang="en-US" sz="3600" kern="0" dirty="0" smtClean="0">
                  <a:solidFill>
                    <a:srgbClr val="FFFFFF"/>
                  </a:solidFill>
                  <a:latin typeface="Segoe Condensed" pitchFamily="34" charset="0"/>
                </a:rPr>
                <a:t>Provision</a:t>
              </a:r>
              <a:endParaRPr lang="en-US" sz="3600" kern="0" dirty="0">
                <a:solidFill>
                  <a:srgbClr val="FFFFFF"/>
                </a:solidFill>
                <a:latin typeface="Segoe Condensed" pitchFamily="34" charset="0"/>
              </a:endParaRPr>
            </a:p>
          </p:txBody>
        </p:sp>
        <p:sp>
          <p:nvSpPr>
            <p:cNvPr id="12" name="TextBox 11"/>
            <p:cNvSpPr txBox="1"/>
            <p:nvPr/>
          </p:nvSpPr>
          <p:spPr>
            <a:xfrm rot="2597695">
              <a:off x="3517779" y="2601830"/>
              <a:ext cx="4035519" cy="2884600"/>
            </a:xfrm>
            <a:prstGeom prst="rect">
              <a:avLst/>
            </a:prstGeom>
            <a:noFill/>
          </p:spPr>
          <p:txBody>
            <a:bodyPr wrap="square" lIns="0" tIns="0" rIns="0" bIns="0" rtlCol="0">
              <a:prstTxWarp prst="textArchDown">
                <a:avLst>
                  <a:gd name="adj" fmla="val 1282727"/>
                </a:avLst>
              </a:prstTxWarp>
              <a:spAutoFit/>
            </a:bodyPr>
            <a:lstStyle/>
            <a:p>
              <a:pPr algn="ctr">
                <a:lnSpc>
                  <a:spcPct val="80000"/>
                </a:lnSpc>
                <a:defRPr/>
              </a:pPr>
              <a:r>
                <a:rPr lang="en-US" sz="3600" kern="0" dirty="0">
                  <a:solidFill>
                    <a:srgbClr val="FFFFFF"/>
                  </a:solidFill>
                  <a:latin typeface="Segoe Condensed" pitchFamily="34" charset="0"/>
                </a:rPr>
                <a:t>Manage</a:t>
              </a:r>
            </a:p>
          </p:txBody>
        </p:sp>
        <p:sp>
          <p:nvSpPr>
            <p:cNvPr id="13" name="TextBox 12"/>
            <p:cNvSpPr txBox="1"/>
            <p:nvPr/>
          </p:nvSpPr>
          <p:spPr>
            <a:xfrm rot="16401045">
              <a:off x="5491900" y="2197923"/>
              <a:ext cx="3428458" cy="2384137"/>
            </a:xfrm>
            <a:prstGeom prst="rect">
              <a:avLst/>
            </a:prstGeom>
            <a:noFill/>
          </p:spPr>
          <p:txBody>
            <a:bodyPr wrap="square" lIns="0" tIns="0" rIns="0" bIns="0" rtlCol="0">
              <a:prstTxWarp prst="textArchDown">
                <a:avLst/>
              </a:prstTxWarp>
              <a:spAutoFit/>
            </a:bodyPr>
            <a:lstStyle/>
            <a:p>
              <a:pPr algn="ctr">
                <a:lnSpc>
                  <a:spcPct val="80000"/>
                </a:lnSpc>
                <a:defRPr/>
              </a:pPr>
              <a:r>
                <a:rPr lang="en-US" sz="3600" kern="0" dirty="0" smtClean="0">
                  <a:solidFill>
                    <a:srgbClr val="FFFFFF"/>
                  </a:solidFill>
                  <a:latin typeface="Segoe Condensed" pitchFamily="34" charset="0"/>
                </a:rPr>
                <a:t>Empower</a:t>
              </a:r>
              <a:endParaRPr lang="en-US" sz="3600" kern="0" dirty="0">
                <a:solidFill>
                  <a:srgbClr val="FFFFFF"/>
                </a:solidFill>
                <a:latin typeface="Segoe Condensed" pitchFamily="34" charset="0"/>
              </a:endParaRPr>
            </a:p>
          </p:txBody>
        </p:sp>
        <p:sp>
          <p:nvSpPr>
            <p:cNvPr id="14" name="Freeform 15"/>
            <p:cNvSpPr>
              <a:spLocks noEditPoints="1"/>
            </p:cNvSpPr>
            <p:nvPr/>
          </p:nvSpPr>
          <p:spPr bwMode="auto">
            <a:xfrm rot="19242381">
              <a:off x="5585012" y="1489982"/>
              <a:ext cx="3737527" cy="4117521"/>
            </a:xfrm>
            <a:custGeom>
              <a:avLst/>
              <a:gdLst>
                <a:gd name="T0" fmla="*/ 1598 w 1683"/>
                <a:gd name="T1" fmla="*/ 93 h 1854"/>
                <a:gd name="T2" fmla="*/ 1659 w 1683"/>
                <a:gd name="T3" fmla="*/ 474 h 1854"/>
                <a:gd name="T4" fmla="*/ 1305 w 1683"/>
                <a:gd name="T5" fmla="*/ 1333 h 1854"/>
                <a:gd name="T6" fmla="*/ 466 w 1683"/>
                <a:gd name="T7" fmla="*/ 1692 h 1854"/>
                <a:gd name="T8" fmla="*/ 443 w 1683"/>
                <a:gd name="T9" fmla="*/ 1693 h 1854"/>
                <a:gd name="T10" fmla="*/ 443 w 1683"/>
                <a:gd name="T11" fmla="*/ 1716 h 1854"/>
                <a:gd name="T12" fmla="*/ 443 w 1683"/>
                <a:gd name="T13" fmla="*/ 1803 h 1854"/>
                <a:gd name="T14" fmla="*/ 38 w 1683"/>
                <a:gd name="T15" fmla="*/ 1470 h 1854"/>
                <a:gd name="T16" fmla="*/ 443 w 1683"/>
                <a:gd name="T17" fmla="*/ 1138 h 1854"/>
                <a:gd name="T18" fmla="*/ 443 w 1683"/>
                <a:gd name="T19" fmla="*/ 1232 h 1854"/>
                <a:gd name="T20" fmla="*/ 443 w 1683"/>
                <a:gd name="T21" fmla="*/ 1257 h 1854"/>
                <a:gd name="T22" fmla="*/ 468 w 1683"/>
                <a:gd name="T23" fmla="*/ 1256 h 1854"/>
                <a:gd name="T24" fmla="*/ 1223 w 1683"/>
                <a:gd name="T25" fmla="*/ 474 h 1854"/>
                <a:gd name="T26" fmla="*/ 1194 w 1683"/>
                <a:gd name="T27" fmla="*/ 261 h 1854"/>
                <a:gd name="T28" fmla="*/ 1521 w 1683"/>
                <a:gd name="T29" fmla="*/ 384 h 1854"/>
                <a:gd name="T30" fmla="*/ 1548 w 1683"/>
                <a:gd name="T31" fmla="*/ 394 h 1854"/>
                <a:gd name="T32" fmla="*/ 1553 w 1683"/>
                <a:gd name="T33" fmla="*/ 366 h 1854"/>
                <a:gd name="T34" fmla="*/ 1598 w 1683"/>
                <a:gd name="T35" fmla="*/ 93 h 1854"/>
                <a:gd name="T36" fmla="*/ 1589 w 1683"/>
                <a:gd name="T37" fmla="*/ 0 h 1854"/>
                <a:gd name="T38" fmla="*/ 1529 w 1683"/>
                <a:gd name="T39" fmla="*/ 362 h 1854"/>
                <a:gd name="T40" fmla="*/ 1156 w 1683"/>
                <a:gd name="T41" fmla="*/ 221 h 1854"/>
                <a:gd name="T42" fmla="*/ 1199 w 1683"/>
                <a:gd name="T43" fmla="*/ 474 h 1854"/>
                <a:gd name="T44" fmla="*/ 467 w 1683"/>
                <a:gd name="T45" fmla="*/ 1232 h 1854"/>
                <a:gd name="T46" fmla="*/ 467 w 1683"/>
                <a:gd name="T47" fmla="*/ 1087 h 1854"/>
                <a:gd name="T48" fmla="*/ 0 w 1683"/>
                <a:gd name="T49" fmla="*/ 1470 h 1854"/>
                <a:gd name="T50" fmla="*/ 467 w 1683"/>
                <a:gd name="T51" fmla="*/ 1854 h 1854"/>
                <a:gd name="T52" fmla="*/ 467 w 1683"/>
                <a:gd name="T53" fmla="*/ 1716 h 1854"/>
                <a:gd name="T54" fmla="*/ 1322 w 1683"/>
                <a:gd name="T55" fmla="*/ 1350 h 1854"/>
                <a:gd name="T56" fmla="*/ 1683 w 1683"/>
                <a:gd name="T57" fmla="*/ 474 h 1854"/>
                <a:gd name="T58" fmla="*/ 1589 w 1683"/>
                <a:gd name="T59" fmla="*/ 0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3" h="1854">
                  <a:moveTo>
                    <a:pt x="1598" y="93"/>
                  </a:moveTo>
                  <a:cubicBezTo>
                    <a:pt x="1639" y="216"/>
                    <a:pt x="1659" y="344"/>
                    <a:pt x="1659" y="474"/>
                  </a:cubicBezTo>
                  <a:cubicBezTo>
                    <a:pt x="1659" y="798"/>
                    <a:pt x="1533" y="1103"/>
                    <a:pt x="1305" y="1333"/>
                  </a:cubicBezTo>
                  <a:cubicBezTo>
                    <a:pt x="1081" y="1558"/>
                    <a:pt x="783" y="1686"/>
                    <a:pt x="466" y="1692"/>
                  </a:cubicBezTo>
                  <a:cubicBezTo>
                    <a:pt x="443" y="1693"/>
                    <a:pt x="443" y="1693"/>
                    <a:pt x="443" y="1693"/>
                  </a:cubicBezTo>
                  <a:cubicBezTo>
                    <a:pt x="443" y="1716"/>
                    <a:pt x="443" y="1716"/>
                    <a:pt x="443" y="1716"/>
                  </a:cubicBezTo>
                  <a:cubicBezTo>
                    <a:pt x="443" y="1803"/>
                    <a:pt x="443" y="1803"/>
                    <a:pt x="443" y="1803"/>
                  </a:cubicBezTo>
                  <a:cubicBezTo>
                    <a:pt x="38" y="1470"/>
                    <a:pt x="38" y="1470"/>
                    <a:pt x="38" y="1470"/>
                  </a:cubicBezTo>
                  <a:cubicBezTo>
                    <a:pt x="443" y="1138"/>
                    <a:pt x="443" y="1138"/>
                    <a:pt x="443" y="1138"/>
                  </a:cubicBezTo>
                  <a:cubicBezTo>
                    <a:pt x="443" y="1232"/>
                    <a:pt x="443" y="1232"/>
                    <a:pt x="443" y="1232"/>
                  </a:cubicBezTo>
                  <a:cubicBezTo>
                    <a:pt x="443" y="1257"/>
                    <a:pt x="443" y="1257"/>
                    <a:pt x="443" y="1257"/>
                  </a:cubicBezTo>
                  <a:cubicBezTo>
                    <a:pt x="468" y="1256"/>
                    <a:pt x="468" y="1256"/>
                    <a:pt x="468" y="1256"/>
                  </a:cubicBezTo>
                  <a:cubicBezTo>
                    <a:pt x="884" y="1242"/>
                    <a:pt x="1223" y="891"/>
                    <a:pt x="1223" y="474"/>
                  </a:cubicBezTo>
                  <a:cubicBezTo>
                    <a:pt x="1223" y="402"/>
                    <a:pt x="1213" y="330"/>
                    <a:pt x="1194" y="261"/>
                  </a:cubicBezTo>
                  <a:cubicBezTo>
                    <a:pt x="1521" y="384"/>
                    <a:pt x="1521" y="384"/>
                    <a:pt x="1521" y="384"/>
                  </a:cubicBezTo>
                  <a:cubicBezTo>
                    <a:pt x="1548" y="394"/>
                    <a:pt x="1548" y="394"/>
                    <a:pt x="1548" y="394"/>
                  </a:cubicBezTo>
                  <a:cubicBezTo>
                    <a:pt x="1553" y="366"/>
                    <a:pt x="1553" y="366"/>
                    <a:pt x="1553" y="366"/>
                  </a:cubicBezTo>
                  <a:cubicBezTo>
                    <a:pt x="1598" y="93"/>
                    <a:pt x="1598" y="93"/>
                    <a:pt x="1598" y="93"/>
                  </a:cubicBezTo>
                  <a:moveTo>
                    <a:pt x="1589" y="0"/>
                  </a:moveTo>
                  <a:cubicBezTo>
                    <a:pt x="1529" y="362"/>
                    <a:pt x="1529" y="362"/>
                    <a:pt x="1529" y="362"/>
                  </a:cubicBezTo>
                  <a:cubicBezTo>
                    <a:pt x="1156" y="221"/>
                    <a:pt x="1156" y="221"/>
                    <a:pt x="1156" y="221"/>
                  </a:cubicBezTo>
                  <a:cubicBezTo>
                    <a:pt x="1184" y="302"/>
                    <a:pt x="1199" y="387"/>
                    <a:pt x="1199" y="474"/>
                  </a:cubicBezTo>
                  <a:cubicBezTo>
                    <a:pt x="1199" y="882"/>
                    <a:pt x="872" y="1218"/>
                    <a:pt x="467" y="1232"/>
                  </a:cubicBezTo>
                  <a:cubicBezTo>
                    <a:pt x="467" y="1087"/>
                    <a:pt x="467" y="1087"/>
                    <a:pt x="467" y="1087"/>
                  </a:cubicBezTo>
                  <a:cubicBezTo>
                    <a:pt x="0" y="1470"/>
                    <a:pt x="0" y="1470"/>
                    <a:pt x="0" y="1470"/>
                  </a:cubicBezTo>
                  <a:cubicBezTo>
                    <a:pt x="467" y="1854"/>
                    <a:pt x="467" y="1854"/>
                    <a:pt x="467" y="1854"/>
                  </a:cubicBezTo>
                  <a:cubicBezTo>
                    <a:pt x="467" y="1716"/>
                    <a:pt x="467" y="1716"/>
                    <a:pt x="467" y="1716"/>
                  </a:cubicBezTo>
                  <a:cubicBezTo>
                    <a:pt x="790" y="1710"/>
                    <a:pt x="1093" y="1580"/>
                    <a:pt x="1322" y="1350"/>
                  </a:cubicBezTo>
                  <a:cubicBezTo>
                    <a:pt x="1555" y="1116"/>
                    <a:pt x="1683" y="805"/>
                    <a:pt x="1683" y="474"/>
                  </a:cubicBezTo>
                  <a:cubicBezTo>
                    <a:pt x="1683" y="310"/>
                    <a:pt x="1652" y="151"/>
                    <a:pt x="1589" y="0"/>
                  </a:cubicBezTo>
                  <a:close/>
                </a:path>
              </a:pathLst>
            </a:custGeom>
            <a:gradFill>
              <a:gsLst>
                <a:gs pos="0">
                  <a:srgbClr val="FFFFFF">
                    <a:alpha val="0"/>
                  </a:srgbClr>
                </a:gs>
                <a:gs pos="100000">
                  <a:srgbClr val="FFFFFF"/>
                </a:gs>
              </a:gsLst>
              <a:lin ang="6000000" scaled="0"/>
            </a:gradFill>
            <a:ln>
              <a:noFill/>
            </a:ln>
            <a:effectLst>
              <a:outerShdw blurRad="63500" algn="ctr" rotWithShape="0">
                <a:srgbClr val="FFFFFF"/>
              </a:outerShdw>
            </a:effectLst>
          </p:spPr>
          <p:txBody>
            <a:bodyPr vert="horz" wrap="square" lIns="91440" tIns="45720" rIns="91440" bIns="45720" numCol="1" anchor="t" anchorCtr="0" compatLnSpc="1">
              <a:prstTxWarp prst="textNoShape">
                <a:avLst/>
              </a:prstTxWarp>
            </a:bodyPr>
            <a:lstStyle/>
            <a:p>
              <a:pPr>
                <a:defRPr/>
              </a:pPr>
              <a:endParaRPr lang="en-US" kern="0">
                <a:solidFill>
                  <a:srgbClr val="FFFFFF"/>
                </a:solidFill>
              </a:endParaRPr>
            </a:p>
          </p:txBody>
        </p:sp>
        <p:sp>
          <p:nvSpPr>
            <p:cNvPr id="15" name="Freeform 16"/>
            <p:cNvSpPr>
              <a:spLocks noEditPoints="1"/>
            </p:cNvSpPr>
            <p:nvPr/>
          </p:nvSpPr>
          <p:spPr bwMode="auto">
            <a:xfrm rot="19242381">
              <a:off x="3893319" y="2310891"/>
              <a:ext cx="2437837" cy="4706787"/>
            </a:xfrm>
            <a:custGeom>
              <a:avLst/>
              <a:gdLst>
                <a:gd name="T0" fmla="*/ 579 w 1098"/>
                <a:gd name="T1" fmla="*/ 33 h 2119"/>
                <a:gd name="T2" fmla="*/ 664 w 1098"/>
                <a:gd name="T3" fmla="*/ 551 h 2119"/>
                <a:gd name="T4" fmla="*/ 586 w 1098"/>
                <a:gd name="T5" fmla="*/ 505 h 2119"/>
                <a:gd name="T6" fmla="*/ 565 w 1098"/>
                <a:gd name="T7" fmla="*/ 493 h 2119"/>
                <a:gd name="T8" fmla="*/ 553 w 1098"/>
                <a:gd name="T9" fmla="*/ 515 h 2119"/>
                <a:gd name="T10" fmla="*/ 460 w 1098"/>
                <a:gd name="T11" fmla="*/ 886 h 2119"/>
                <a:gd name="T12" fmla="*/ 1045 w 1098"/>
                <a:gd name="T13" fmla="*/ 1643 h 2119"/>
                <a:gd name="T14" fmla="*/ 781 w 1098"/>
                <a:gd name="T15" fmla="*/ 1859 h 2119"/>
                <a:gd name="T16" fmla="*/ 759 w 1098"/>
                <a:gd name="T17" fmla="*/ 1878 h 2119"/>
                <a:gd name="T18" fmla="*/ 781 w 1098"/>
                <a:gd name="T19" fmla="*/ 1896 h 2119"/>
                <a:gd name="T20" fmla="*/ 1006 w 1098"/>
                <a:gd name="T21" fmla="*/ 2081 h 2119"/>
                <a:gd name="T22" fmla="*/ 24 w 1098"/>
                <a:gd name="T23" fmla="*/ 886 h 2119"/>
                <a:gd name="T24" fmla="*/ 176 w 1098"/>
                <a:gd name="T25" fmla="*/ 296 h 2119"/>
                <a:gd name="T26" fmla="*/ 188 w 1098"/>
                <a:gd name="T27" fmla="*/ 275 h 2119"/>
                <a:gd name="T28" fmla="*/ 167 w 1098"/>
                <a:gd name="T29" fmla="*/ 263 h 2119"/>
                <a:gd name="T30" fmla="*/ 88 w 1098"/>
                <a:gd name="T31" fmla="*/ 217 h 2119"/>
                <a:gd name="T32" fmla="*/ 579 w 1098"/>
                <a:gd name="T33" fmla="*/ 33 h 2119"/>
                <a:gd name="T34" fmla="*/ 598 w 1098"/>
                <a:gd name="T35" fmla="*/ 0 h 2119"/>
                <a:gd name="T36" fmla="*/ 32 w 1098"/>
                <a:gd name="T37" fmla="*/ 213 h 2119"/>
                <a:gd name="T38" fmla="*/ 155 w 1098"/>
                <a:gd name="T39" fmla="*/ 284 h 2119"/>
                <a:gd name="T40" fmla="*/ 0 w 1098"/>
                <a:gd name="T41" fmla="*/ 886 h 2119"/>
                <a:gd name="T42" fmla="*/ 1089 w 1098"/>
                <a:gd name="T43" fmla="*/ 2119 h 2119"/>
                <a:gd name="T44" fmla="*/ 796 w 1098"/>
                <a:gd name="T45" fmla="*/ 1878 h 2119"/>
                <a:gd name="T46" fmla="*/ 1098 w 1098"/>
                <a:gd name="T47" fmla="*/ 1630 h 2119"/>
                <a:gd name="T48" fmla="*/ 484 w 1098"/>
                <a:gd name="T49" fmla="*/ 886 h 2119"/>
                <a:gd name="T50" fmla="*/ 574 w 1098"/>
                <a:gd name="T51" fmla="*/ 526 h 2119"/>
                <a:gd name="T52" fmla="*/ 696 w 1098"/>
                <a:gd name="T53" fmla="*/ 597 h 2119"/>
                <a:gd name="T54" fmla="*/ 598 w 1098"/>
                <a:gd name="T55" fmla="*/ 0 h 2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8" h="2119">
                  <a:moveTo>
                    <a:pt x="579" y="33"/>
                  </a:moveTo>
                  <a:cubicBezTo>
                    <a:pt x="664" y="551"/>
                    <a:pt x="664" y="551"/>
                    <a:pt x="664" y="551"/>
                  </a:cubicBezTo>
                  <a:cubicBezTo>
                    <a:pt x="586" y="505"/>
                    <a:pt x="586" y="505"/>
                    <a:pt x="586" y="505"/>
                  </a:cubicBezTo>
                  <a:cubicBezTo>
                    <a:pt x="565" y="493"/>
                    <a:pt x="565" y="493"/>
                    <a:pt x="565" y="493"/>
                  </a:cubicBezTo>
                  <a:cubicBezTo>
                    <a:pt x="553" y="515"/>
                    <a:pt x="553" y="515"/>
                    <a:pt x="553" y="515"/>
                  </a:cubicBezTo>
                  <a:cubicBezTo>
                    <a:pt x="492" y="628"/>
                    <a:pt x="460" y="757"/>
                    <a:pt x="460" y="886"/>
                  </a:cubicBezTo>
                  <a:cubicBezTo>
                    <a:pt x="460" y="1244"/>
                    <a:pt x="703" y="1554"/>
                    <a:pt x="1045" y="1643"/>
                  </a:cubicBezTo>
                  <a:cubicBezTo>
                    <a:pt x="781" y="1859"/>
                    <a:pt x="781" y="1859"/>
                    <a:pt x="781" y="1859"/>
                  </a:cubicBezTo>
                  <a:cubicBezTo>
                    <a:pt x="759" y="1878"/>
                    <a:pt x="759" y="1878"/>
                    <a:pt x="759" y="1878"/>
                  </a:cubicBezTo>
                  <a:cubicBezTo>
                    <a:pt x="781" y="1896"/>
                    <a:pt x="781" y="1896"/>
                    <a:pt x="781" y="1896"/>
                  </a:cubicBezTo>
                  <a:cubicBezTo>
                    <a:pt x="1006" y="2081"/>
                    <a:pt x="1006" y="2081"/>
                    <a:pt x="1006" y="2081"/>
                  </a:cubicBezTo>
                  <a:cubicBezTo>
                    <a:pt x="440" y="1970"/>
                    <a:pt x="24" y="1471"/>
                    <a:pt x="24" y="886"/>
                  </a:cubicBezTo>
                  <a:cubicBezTo>
                    <a:pt x="24" y="679"/>
                    <a:pt x="76" y="475"/>
                    <a:pt x="176" y="296"/>
                  </a:cubicBezTo>
                  <a:cubicBezTo>
                    <a:pt x="188" y="275"/>
                    <a:pt x="188" y="275"/>
                    <a:pt x="188" y="275"/>
                  </a:cubicBezTo>
                  <a:cubicBezTo>
                    <a:pt x="167" y="263"/>
                    <a:pt x="167" y="263"/>
                    <a:pt x="167" y="263"/>
                  </a:cubicBezTo>
                  <a:cubicBezTo>
                    <a:pt x="88" y="217"/>
                    <a:pt x="88" y="217"/>
                    <a:pt x="88" y="217"/>
                  </a:cubicBezTo>
                  <a:cubicBezTo>
                    <a:pt x="579" y="33"/>
                    <a:pt x="579" y="33"/>
                    <a:pt x="579" y="33"/>
                  </a:cubicBezTo>
                  <a:moveTo>
                    <a:pt x="598" y="0"/>
                  </a:moveTo>
                  <a:cubicBezTo>
                    <a:pt x="32" y="213"/>
                    <a:pt x="32" y="213"/>
                    <a:pt x="32" y="213"/>
                  </a:cubicBezTo>
                  <a:cubicBezTo>
                    <a:pt x="155" y="284"/>
                    <a:pt x="155" y="284"/>
                    <a:pt x="155" y="284"/>
                  </a:cubicBezTo>
                  <a:cubicBezTo>
                    <a:pt x="53" y="467"/>
                    <a:pt x="0" y="675"/>
                    <a:pt x="0" y="886"/>
                  </a:cubicBezTo>
                  <a:cubicBezTo>
                    <a:pt x="0" y="1513"/>
                    <a:pt x="468" y="2043"/>
                    <a:pt x="1089" y="2119"/>
                  </a:cubicBezTo>
                  <a:cubicBezTo>
                    <a:pt x="796" y="1878"/>
                    <a:pt x="796" y="1878"/>
                    <a:pt x="796" y="1878"/>
                  </a:cubicBezTo>
                  <a:cubicBezTo>
                    <a:pt x="1098" y="1630"/>
                    <a:pt x="1098" y="1630"/>
                    <a:pt x="1098" y="1630"/>
                  </a:cubicBezTo>
                  <a:cubicBezTo>
                    <a:pt x="742" y="1562"/>
                    <a:pt x="484" y="1250"/>
                    <a:pt x="484" y="886"/>
                  </a:cubicBezTo>
                  <a:cubicBezTo>
                    <a:pt x="484" y="760"/>
                    <a:pt x="515" y="636"/>
                    <a:pt x="574" y="526"/>
                  </a:cubicBezTo>
                  <a:cubicBezTo>
                    <a:pt x="696" y="597"/>
                    <a:pt x="696" y="597"/>
                    <a:pt x="696" y="597"/>
                  </a:cubicBezTo>
                  <a:cubicBezTo>
                    <a:pt x="598" y="0"/>
                    <a:pt x="598" y="0"/>
                    <a:pt x="598" y="0"/>
                  </a:cubicBezTo>
                  <a:close/>
                </a:path>
              </a:pathLst>
            </a:custGeom>
            <a:gradFill>
              <a:gsLst>
                <a:gs pos="0">
                  <a:srgbClr val="FFFFFF"/>
                </a:gs>
                <a:gs pos="100000">
                  <a:srgbClr val="FFFFFF">
                    <a:alpha val="0"/>
                  </a:srgbClr>
                </a:gs>
              </a:gsLst>
              <a:lin ang="4800000" scaled="0"/>
            </a:gradFill>
            <a:ln>
              <a:noFill/>
            </a:ln>
            <a:effectLst>
              <a:outerShdw blurRad="63500" algn="ctr" rotWithShape="0">
                <a:srgbClr val="FFFFFF"/>
              </a:outerShdw>
            </a:effectLst>
          </p:spPr>
          <p:txBody>
            <a:bodyPr vert="horz" wrap="square" lIns="91440" tIns="45720" rIns="91440" bIns="45720" numCol="1" anchor="t" anchorCtr="0" compatLnSpc="1">
              <a:prstTxWarp prst="textNoShape">
                <a:avLst/>
              </a:prstTxWarp>
            </a:bodyPr>
            <a:lstStyle/>
            <a:p>
              <a:pPr>
                <a:defRPr/>
              </a:pPr>
              <a:endParaRPr lang="en-US" kern="0">
                <a:solidFill>
                  <a:srgbClr val="FFFFFF"/>
                </a:solidFill>
              </a:endParaRPr>
            </a:p>
          </p:txBody>
        </p:sp>
        <p:sp>
          <p:nvSpPr>
            <p:cNvPr id="16" name="Freeform 17"/>
            <p:cNvSpPr>
              <a:spLocks noEditPoints="1"/>
            </p:cNvSpPr>
            <p:nvPr/>
          </p:nvSpPr>
          <p:spPr bwMode="auto">
            <a:xfrm rot="19242381">
              <a:off x="2842574" y="747116"/>
              <a:ext cx="4822438" cy="2507594"/>
            </a:xfrm>
            <a:custGeom>
              <a:avLst/>
              <a:gdLst>
                <a:gd name="T0" fmla="*/ 988 w 2172"/>
                <a:gd name="T1" fmla="*/ 24 h 1129"/>
                <a:gd name="T2" fmla="*/ 1604 w 2172"/>
                <a:gd name="T3" fmla="*/ 191 h 1129"/>
                <a:gd name="T4" fmla="*/ 2032 w 2172"/>
                <a:gd name="T5" fmla="*/ 614 h 1129"/>
                <a:gd name="T6" fmla="*/ 2044 w 2172"/>
                <a:gd name="T7" fmla="*/ 634 h 1129"/>
                <a:gd name="T8" fmla="*/ 2065 w 2172"/>
                <a:gd name="T9" fmla="*/ 622 h 1129"/>
                <a:gd name="T10" fmla="*/ 2140 w 2172"/>
                <a:gd name="T11" fmla="*/ 579 h 1129"/>
                <a:gd name="T12" fmla="*/ 2054 w 2172"/>
                <a:gd name="T13" fmla="*/ 1096 h 1129"/>
                <a:gd name="T14" fmla="*/ 1563 w 2172"/>
                <a:gd name="T15" fmla="*/ 912 h 1129"/>
                <a:gd name="T16" fmla="*/ 1645 w 2172"/>
                <a:gd name="T17" fmla="*/ 864 h 1129"/>
                <a:gd name="T18" fmla="*/ 1667 w 2172"/>
                <a:gd name="T19" fmla="*/ 852 h 1129"/>
                <a:gd name="T20" fmla="*/ 1653 w 2172"/>
                <a:gd name="T21" fmla="*/ 831 h 1129"/>
                <a:gd name="T22" fmla="*/ 988 w 2172"/>
                <a:gd name="T23" fmla="*/ 460 h 1129"/>
                <a:gd name="T24" fmla="*/ 425 w 2172"/>
                <a:gd name="T25" fmla="*/ 700 h 1129"/>
                <a:gd name="T26" fmla="*/ 368 w 2172"/>
                <a:gd name="T27" fmla="*/ 357 h 1129"/>
                <a:gd name="T28" fmla="*/ 364 w 2172"/>
                <a:gd name="T29" fmla="*/ 328 h 1129"/>
                <a:gd name="T30" fmla="*/ 336 w 2172"/>
                <a:gd name="T31" fmla="*/ 338 h 1129"/>
                <a:gd name="T32" fmla="*/ 75 w 2172"/>
                <a:gd name="T33" fmla="*/ 436 h 1129"/>
                <a:gd name="T34" fmla="*/ 442 w 2172"/>
                <a:gd name="T35" fmla="*/ 153 h 1129"/>
                <a:gd name="T36" fmla="*/ 988 w 2172"/>
                <a:gd name="T37" fmla="*/ 24 h 1129"/>
                <a:gd name="T38" fmla="*/ 988 w 2172"/>
                <a:gd name="T39" fmla="*/ 0 h 1129"/>
                <a:gd name="T40" fmla="*/ 431 w 2172"/>
                <a:gd name="T41" fmla="*/ 132 h 1129"/>
                <a:gd name="T42" fmla="*/ 5 w 2172"/>
                <a:gd name="T43" fmla="*/ 484 h 1129"/>
                <a:gd name="T44" fmla="*/ 0 w 2172"/>
                <a:gd name="T45" fmla="*/ 490 h 1129"/>
                <a:gd name="T46" fmla="*/ 345 w 2172"/>
                <a:gd name="T47" fmla="*/ 360 h 1129"/>
                <a:gd name="T48" fmla="*/ 409 w 2172"/>
                <a:gd name="T49" fmla="*/ 753 h 1129"/>
                <a:gd name="T50" fmla="*/ 988 w 2172"/>
                <a:gd name="T51" fmla="*/ 484 h 1129"/>
                <a:gd name="T52" fmla="*/ 1633 w 2172"/>
                <a:gd name="T53" fmla="*/ 843 h 1129"/>
                <a:gd name="T54" fmla="*/ 1507 w 2172"/>
                <a:gd name="T55" fmla="*/ 916 h 1129"/>
                <a:gd name="T56" fmla="*/ 2072 w 2172"/>
                <a:gd name="T57" fmla="*/ 1129 h 1129"/>
                <a:gd name="T58" fmla="*/ 2172 w 2172"/>
                <a:gd name="T59" fmla="*/ 533 h 1129"/>
                <a:gd name="T60" fmla="*/ 2053 w 2172"/>
                <a:gd name="T61" fmla="*/ 602 h 1129"/>
                <a:gd name="T62" fmla="*/ 1616 w 2172"/>
                <a:gd name="T63" fmla="*/ 170 h 1129"/>
                <a:gd name="T64" fmla="*/ 988 w 2172"/>
                <a:gd name="T65" fmla="*/ 0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2" h="1129">
                  <a:moveTo>
                    <a:pt x="988" y="24"/>
                  </a:moveTo>
                  <a:cubicBezTo>
                    <a:pt x="1205" y="24"/>
                    <a:pt x="1418" y="82"/>
                    <a:pt x="1604" y="191"/>
                  </a:cubicBezTo>
                  <a:cubicBezTo>
                    <a:pt x="1779" y="294"/>
                    <a:pt x="1927" y="440"/>
                    <a:pt x="2032" y="614"/>
                  </a:cubicBezTo>
                  <a:cubicBezTo>
                    <a:pt x="2044" y="634"/>
                    <a:pt x="2044" y="634"/>
                    <a:pt x="2044" y="634"/>
                  </a:cubicBezTo>
                  <a:cubicBezTo>
                    <a:pt x="2065" y="622"/>
                    <a:pt x="2065" y="622"/>
                    <a:pt x="2065" y="622"/>
                  </a:cubicBezTo>
                  <a:cubicBezTo>
                    <a:pt x="2140" y="579"/>
                    <a:pt x="2140" y="579"/>
                    <a:pt x="2140" y="579"/>
                  </a:cubicBezTo>
                  <a:cubicBezTo>
                    <a:pt x="2054" y="1096"/>
                    <a:pt x="2054" y="1096"/>
                    <a:pt x="2054" y="1096"/>
                  </a:cubicBezTo>
                  <a:cubicBezTo>
                    <a:pt x="1563" y="912"/>
                    <a:pt x="1563" y="912"/>
                    <a:pt x="1563" y="912"/>
                  </a:cubicBezTo>
                  <a:cubicBezTo>
                    <a:pt x="1645" y="864"/>
                    <a:pt x="1645" y="864"/>
                    <a:pt x="1645" y="864"/>
                  </a:cubicBezTo>
                  <a:cubicBezTo>
                    <a:pt x="1667" y="852"/>
                    <a:pt x="1667" y="852"/>
                    <a:pt x="1667" y="852"/>
                  </a:cubicBezTo>
                  <a:cubicBezTo>
                    <a:pt x="1653" y="831"/>
                    <a:pt x="1653" y="831"/>
                    <a:pt x="1653" y="831"/>
                  </a:cubicBezTo>
                  <a:cubicBezTo>
                    <a:pt x="1512" y="602"/>
                    <a:pt x="1257" y="460"/>
                    <a:pt x="988" y="460"/>
                  </a:cubicBezTo>
                  <a:cubicBezTo>
                    <a:pt x="775" y="460"/>
                    <a:pt x="572" y="547"/>
                    <a:pt x="425" y="700"/>
                  </a:cubicBezTo>
                  <a:cubicBezTo>
                    <a:pt x="368" y="357"/>
                    <a:pt x="368" y="357"/>
                    <a:pt x="368" y="357"/>
                  </a:cubicBezTo>
                  <a:cubicBezTo>
                    <a:pt x="364" y="328"/>
                    <a:pt x="364" y="328"/>
                    <a:pt x="364" y="328"/>
                  </a:cubicBezTo>
                  <a:cubicBezTo>
                    <a:pt x="336" y="338"/>
                    <a:pt x="336" y="338"/>
                    <a:pt x="336" y="338"/>
                  </a:cubicBezTo>
                  <a:cubicBezTo>
                    <a:pt x="75" y="436"/>
                    <a:pt x="75" y="436"/>
                    <a:pt x="75" y="436"/>
                  </a:cubicBezTo>
                  <a:cubicBezTo>
                    <a:pt x="178" y="319"/>
                    <a:pt x="304" y="223"/>
                    <a:pt x="442" y="153"/>
                  </a:cubicBezTo>
                  <a:cubicBezTo>
                    <a:pt x="613" y="67"/>
                    <a:pt x="796" y="24"/>
                    <a:pt x="988" y="24"/>
                  </a:cubicBezTo>
                  <a:moveTo>
                    <a:pt x="988" y="0"/>
                  </a:moveTo>
                  <a:cubicBezTo>
                    <a:pt x="792" y="0"/>
                    <a:pt x="605" y="44"/>
                    <a:pt x="431" y="132"/>
                  </a:cubicBezTo>
                  <a:cubicBezTo>
                    <a:pt x="266" y="215"/>
                    <a:pt x="118" y="337"/>
                    <a:pt x="5" y="484"/>
                  </a:cubicBezTo>
                  <a:cubicBezTo>
                    <a:pt x="0" y="490"/>
                    <a:pt x="0" y="490"/>
                    <a:pt x="0" y="490"/>
                  </a:cubicBezTo>
                  <a:cubicBezTo>
                    <a:pt x="345" y="360"/>
                    <a:pt x="345" y="360"/>
                    <a:pt x="345" y="360"/>
                  </a:cubicBezTo>
                  <a:cubicBezTo>
                    <a:pt x="409" y="753"/>
                    <a:pt x="409" y="753"/>
                    <a:pt x="409" y="753"/>
                  </a:cubicBezTo>
                  <a:cubicBezTo>
                    <a:pt x="554" y="582"/>
                    <a:pt x="765" y="484"/>
                    <a:pt x="988" y="484"/>
                  </a:cubicBezTo>
                  <a:cubicBezTo>
                    <a:pt x="1250" y="484"/>
                    <a:pt x="1495" y="621"/>
                    <a:pt x="1633" y="843"/>
                  </a:cubicBezTo>
                  <a:cubicBezTo>
                    <a:pt x="1507" y="916"/>
                    <a:pt x="1507" y="916"/>
                    <a:pt x="1507" y="916"/>
                  </a:cubicBezTo>
                  <a:cubicBezTo>
                    <a:pt x="2072" y="1129"/>
                    <a:pt x="2072" y="1129"/>
                    <a:pt x="2072" y="1129"/>
                  </a:cubicBezTo>
                  <a:cubicBezTo>
                    <a:pt x="2172" y="533"/>
                    <a:pt x="2172" y="533"/>
                    <a:pt x="2172" y="533"/>
                  </a:cubicBezTo>
                  <a:cubicBezTo>
                    <a:pt x="2053" y="602"/>
                    <a:pt x="2053" y="602"/>
                    <a:pt x="2053" y="602"/>
                  </a:cubicBezTo>
                  <a:cubicBezTo>
                    <a:pt x="1946" y="424"/>
                    <a:pt x="1795" y="275"/>
                    <a:pt x="1616" y="170"/>
                  </a:cubicBezTo>
                  <a:cubicBezTo>
                    <a:pt x="1426" y="59"/>
                    <a:pt x="1209" y="0"/>
                    <a:pt x="988" y="0"/>
                  </a:cubicBezTo>
                  <a:close/>
                </a:path>
              </a:pathLst>
            </a:custGeom>
            <a:gradFill>
              <a:gsLst>
                <a:gs pos="0">
                  <a:srgbClr val="FFFFFF">
                    <a:alpha val="0"/>
                  </a:srgbClr>
                </a:gs>
                <a:gs pos="100000">
                  <a:srgbClr val="FFFFFF"/>
                </a:gs>
              </a:gsLst>
              <a:lin ang="0" scaled="0"/>
            </a:gradFill>
            <a:ln>
              <a:noFill/>
            </a:ln>
            <a:effectLst>
              <a:outerShdw blurRad="63500" algn="ctr" rotWithShape="0">
                <a:srgbClr val="FFFFFF"/>
              </a:outerShdw>
            </a:effectLst>
          </p:spPr>
          <p:txBody>
            <a:bodyPr vert="horz" wrap="square" lIns="91440" tIns="45720" rIns="91440" bIns="45720" numCol="1" anchor="t" anchorCtr="0" compatLnSpc="1">
              <a:prstTxWarp prst="textNoShape">
                <a:avLst/>
              </a:prstTxWarp>
            </a:bodyPr>
            <a:lstStyle/>
            <a:p>
              <a:pPr>
                <a:defRPr/>
              </a:pPr>
              <a:endParaRPr lang="en-US" kern="0">
                <a:solidFill>
                  <a:srgbClr val="FFFFFF"/>
                </a:solidFill>
              </a:endParaRPr>
            </a:p>
          </p:txBody>
        </p:sp>
      </p:grpSp>
      <p:pic>
        <p:nvPicPr>
          <p:cNvPr id="17" name="Picture 2" descr="C:\Users\mitchelld\Desktop\Assets\ms-logo_bL.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bwMode="auto">
          <a:xfrm>
            <a:off x="4465163" y="1079342"/>
            <a:ext cx="2895129" cy="46999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243968" y="6055145"/>
            <a:ext cx="9251871" cy="585156"/>
            <a:chOff x="-107872" y="6178375"/>
            <a:chExt cx="9251871" cy="585156"/>
          </a:xfrm>
        </p:grpSpPr>
        <p:sp>
          <p:nvSpPr>
            <p:cNvPr id="19" name="Rounded Rectangle 18"/>
            <p:cNvSpPr/>
            <p:nvPr/>
          </p:nvSpPr>
          <p:spPr>
            <a:xfrm>
              <a:off x="-107872" y="6314228"/>
              <a:ext cx="8756947" cy="449303"/>
            </a:xfrm>
            <a:prstGeom prst="roundRect">
              <a:avLst>
                <a:gd name="adj" fmla="val 0"/>
              </a:avLst>
            </a:prstGeom>
            <a:gradFill flip="none" rotWithShape="1">
              <a:gsLst>
                <a:gs pos="0">
                  <a:srgbClr val="000000">
                    <a:alpha val="0"/>
                  </a:srgbClr>
                </a:gs>
                <a:gs pos="50000">
                  <a:srgbClr val="FFFFFF">
                    <a:alpha val="24000"/>
                  </a:srgbClr>
                </a:gs>
                <a:gs pos="100000">
                  <a:srgbClr val="000000">
                    <a:alpha val="0"/>
                  </a:srgbClr>
                </a:gs>
              </a:gsLst>
              <a:lin ang="0" scaled="1"/>
              <a:tileRect/>
            </a:gradFill>
            <a:ln>
              <a:gradFill flip="none" rotWithShape="1">
                <a:gsLst>
                  <a:gs pos="0">
                    <a:srgbClr val="FFFFFF">
                      <a:alpha val="0"/>
                    </a:srgbClr>
                  </a:gs>
                  <a:gs pos="50000">
                    <a:srgbClr val="FFFFFF"/>
                  </a:gs>
                  <a:gs pos="100000">
                    <a:srgbClr val="000000">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7191AF">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000" kern="0" dirty="0">
                <a:ln w="3175">
                  <a:noFill/>
                </a:ln>
                <a:solidFill>
                  <a:srgbClr val="FFFFFF"/>
                </a:solidFill>
                <a:latin typeface="Segoe Condensed" pitchFamily="34" charset="0"/>
                <a:cs typeface="Arial" charset="0"/>
              </a:endParaRPr>
            </a:p>
            <a:p>
              <a:pPr algn="ctr" defTabSz="914099" fontAlgn="base">
                <a:spcBef>
                  <a:spcPct val="0"/>
                </a:spcBef>
                <a:spcAft>
                  <a:spcPct val="0"/>
                </a:spcAft>
                <a:defRPr/>
              </a:pPr>
              <a:endParaRPr lang="en-US" sz="2000" kern="0" dirty="0">
                <a:ln w="3175">
                  <a:noFill/>
                </a:ln>
                <a:solidFill>
                  <a:srgbClr val="FFFFFF"/>
                </a:solidFill>
                <a:latin typeface="Segoe Condensed" pitchFamily="34" charset="0"/>
                <a:cs typeface="Arial" charset="0"/>
              </a:endParaRPr>
            </a:p>
          </p:txBody>
        </p:sp>
        <p:sp>
          <p:nvSpPr>
            <p:cNvPr id="20" name="TextBox 19"/>
            <p:cNvSpPr txBox="1"/>
            <p:nvPr/>
          </p:nvSpPr>
          <p:spPr>
            <a:xfrm>
              <a:off x="0" y="6365465"/>
              <a:ext cx="9143999" cy="369332"/>
            </a:xfrm>
            <a:prstGeom prst="rect">
              <a:avLst/>
            </a:prstGeom>
            <a:noFill/>
          </p:spPr>
          <p:txBody>
            <a:bodyPr wrap="square" lIns="0" tIns="0" rIns="0" bIns="0" rtlCol="0">
              <a:spAutoFit/>
            </a:bodyPr>
            <a:lstStyle/>
            <a:p>
              <a:pPr algn="ctr">
                <a:defRPr/>
              </a:pPr>
              <a:r>
                <a:rPr lang="en-US" sz="2400" kern="0" dirty="0" smtClean="0">
                  <a:solidFill>
                    <a:srgbClr val="FFFFFF"/>
                  </a:solidFill>
                  <a:latin typeface="Segoe Condensed" pitchFamily="34" charset="0"/>
                </a:rPr>
                <a:t>Delivering the next generation of BI Agility with IT Oversight</a:t>
              </a:r>
              <a:endParaRPr lang="en-US" sz="2400" kern="0" dirty="0">
                <a:solidFill>
                  <a:srgbClr val="FFFFFF"/>
                </a:solidFill>
                <a:latin typeface="Segoe Condensed" pitchFamily="34" charset="0"/>
              </a:endParaRPr>
            </a:p>
          </p:txBody>
        </p:sp>
        <p:sp>
          <p:nvSpPr>
            <p:cNvPr id="21" name="Freeform 10"/>
            <p:cNvSpPr>
              <a:spLocks noChangeAspect="1" noEditPoints="1"/>
            </p:cNvSpPr>
            <p:nvPr/>
          </p:nvSpPr>
          <p:spPr bwMode="auto">
            <a:xfrm>
              <a:off x="209551" y="6178375"/>
              <a:ext cx="291550" cy="271709"/>
            </a:xfrm>
            <a:custGeom>
              <a:avLst/>
              <a:gdLst>
                <a:gd name="T0" fmla="*/ 21 w 56"/>
                <a:gd name="T1" fmla="*/ 29 h 52"/>
                <a:gd name="T2" fmla="*/ 21 w 56"/>
                <a:gd name="T3" fmla="*/ 52 h 52"/>
                <a:gd name="T4" fmla="*/ 0 w 56"/>
                <a:gd name="T5" fmla="*/ 52 h 52"/>
                <a:gd name="T6" fmla="*/ 0 w 56"/>
                <a:gd name="T7" fmla="*/ 34 h 52"/>
                <a:gd name="T8" fmla="*/ 4 w 56"/>
                <a:gd name="T9" fmla="*/ 13 h 52"/>
                <a:gd name="T10" fmla="*/ 18 w 56"/>
                <a:gd name="T11" fmla="*/ 0 h 52"/>
                <a:gd name="T12" fmla="*/ 23 w 56"/>
                <a:gd name="T13" fmla="*/ 8 h 52"/>
                <a:gd name="T14" fmla="*/ 14 w 56"/>
                <a:gd name="T15" fmla="*/ 15 h 52"/>
                <a:gd name="T16" fmla="*/ 11 w 56"/>
                <a:gd name="T17" fmla="*/ 29 h 52"/>
                <a:gd name="T18" fmla="*/ 21 w 56"/>
                <a:gd name="T19" fmla="*/ 29 h 52"/>
                <a:gd name="T20" fmla="*/ 54 w 56"/>
                <a:gd name="T21" fmla="*/ 29 h 52"/>
                <a:gd name="T22" fmla="*/ 54 w 56"/>
                <a:gd name="T23" fmla="*/ 52 h 52"/>
                <a:gd name="T24" fmla="*/ 34 w 56"/>
                <a:gd name="T25" fmla="*/ 52 h 52"/>
                <a:gd name="T26" fmla="*/ 34 w 56"/>
                <a:gd name="T27" fmla="*/ 34 h 52"/>
                <a:gd name="T28" fmla="*/ 37 w 56"/>
                <a:gd name="T29" fmla="*/ 13 h 52"/>
                <a:gd name="T30" fmla="*/ 51 w 56"/>
                <a:gd name="T31" fmla="*/ 0 h 52"/>
                <a:gd name="T32" fmla="*/ 56 w 56"/>
                <a:gd name="T33" fmla="*/ 8 h 52"/>
                <a:gd name="T34" fmla="*/ 47 w 56"/>
                <a:gd name="T35" fmla="*/ 15 h 52"/>
                <a:gd name="T36" fmla="*/ 44 w 56"/>
                <a:gd name="T37" fmla="*/ 29 h 52"/>
                <a:gd name="T38" fmla="*/ 54 w 56"/>
                <a:gd name="T39"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2">
                  <a:moveTo>
                    <a:pt x="21" y="29"/>
                  </a:moveTo>
                  <a:cubicBezTo>
                    <a:pt x="21" y="52"/>
                    <a:pt x="21" y="52"/>
                    <a:pt x="21" y="52"/>
                  </a:cubicBezTo>
                  <a:cubicBezTo>
                    <a:pt x="0" y="52"/>
                    <a:pt x="0" y="52"/>
                    <a:pt x="0" y="52"/>
                  </a:cubicBezTo>
                  <a:cubicBezTo>
                    <a:pt x="0" y="34"/>
                    <a:pt x="0" y="34"/>
                    <a:pt x="0" y="34"/>
                  </a:cubicBezTo>
                  <a:cubicBezTo>
                    <a:pt x="0" y="24"/>
                    <a:pt x="1" y="17"/>
                    <a:pt x="4" y="13"/>
                  </a:cubicBezTo>
                  <a:cubicBezTo>
                    <a:pt x="7" y="7"/>
                    <a:pt x="11" y="3"/>
                    <a:pt x="18" y="0"/>
                  </a:cubicBezTo>
                  <a:cubicBezTo>
                    <a:pt x="23" y="8"/>
                    <a:pt x="23" y="8"/>
                    <a:pt x="23" y="8"/>
                  </a:cubicBezTo>
                  <a:cubicBezTo>
                    <a:pt x="19" y="9"/>
                    <a:pt x="16" y="12"/>
                    <a:pt x="14" y="15"/>
                  </a:cubicBezTo>
                  <a:cubicBezTo>
                    <a:pt x="12" y="18"/>
                    <a:pt x="11" y="23"/>
                    <a:pt x="11" y="29"/>
                  </a:cubicBezTo>
                  <a:lnTo>
                    <a:pt x="21" y="29"/>
                  </a:lnTo>
                  <a:close/>
                  <a:moveTo>
                    <a:pt x="54" y="29"/>
                  </a:moveTo>
                  <a:cubicBezTo>
                    <a:pt x="54" y="52"/>
                    <a:pt x="54" y="52"/>
                    <a:pt x="54" y="52"/>
                  </a:cubicBezTo>
                  <a:cubicBezTo>
                    <a:pt x="34" y="52"/>
                    <a:pt x="34" y="52"/>
                    <a:pt x="34" y="52"/>
                  </a:cubicBezTo>
                  <a:cubicBezTo>
                    <a:pt x="34" y="34"/>
                    <a:pt x="34" y="34"/>
                    <a:pt x="34" y="34"/>
                  </a:cubicBezTo>
                  <a:cubicBezTo>
                    <a:pt x="34" y="24"/>
                    <a:pt x="35" y="17"/>
                    <a:pt x="37" y="13"/>
                  </a:cubicBezTo>
                  <a:cubicBezTo>
                    <a:pt x="40" y="7"/>
                    <a:pt x="45" y="3"/>
                    <a:pt x="51" y="0"/>
                  </a:cubicBezTo>
                  <a:cubicBezTo>
                    <a:pt x="56" y="8"/>
                    <a:pt x="56" y="8"/>
                    <a:pt x="56" y="8"/>
                  </a:cubicBezTo>
                  <a:cubicBezTo>
                    <a:pt x="52" y="9"/>
                    <a:pt x="49" y="12"/>
                    <a:pt x="47" y="15"/>
                  </a:cubicBezTo>
                  <a:cubicBezTo>
                    <a:pt x="45" y="18"/>
                    <a:pt x="44" y="23"/>
                    <a:pt x="44" y="29"/>
                  </a:cubicBezTo>
                  <a:lnTo>
                    <a:pt x="54" y="29"/>
                  </a:lnTo>
                  <a:close/>
                </a:path>
              </a:pathLst>
            </a:custGeom>
            <a:gradFill flip="none" rotWithShape="1">
              <a:gsLst>
                <a:gs pos="0">
                  <a:srgbClr val="32566D">
                    <a:lumMod val="60000"/>
                    <a:lumOff val="40000"/>
                    <a:alpha val="50000"/>
                  </a:srgbClr>
                </a:gs>
                <a:gs pos="100000">
                  <a:srgbClr val="32566D">
                    <a:lumMod val="40000"/>
                    <a:lumOff val="60000"/>
                    <a:alpha val="50000"/>
                  </a:srgbClr>
                </a:gs>
              </a:gsLst>
              <a:lin ang="2700000" scaled="1"/>
              <a:tileRect/>
            </a:gra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FFFFFF"/>
                </a:solidFill>
              </a:endParaRPr>
            </a:p>
          </p:txBody>
        </p:sp>
        <p:sp>
          <p:nvSpPr>
            <p:cNvPr id="22" name="Freeform 10"/>
            <p:cNvSpPr>
              <a:spLocks noChangeAspect="1" noEditPoints="1"/>
            </p:cNvSpPr>
            <p:nvPr/>
          </p:nvSpPr>
          <p:spPr bwMode="auto">
            <a:xfrm flipH="1">
              <a:off x="8411326" y="6373127"/>
              <a:ext cx="345619" cy="322098"/>
            </a:xfrm>
            <a:custGeom>
              <a:avLst/>
              <a:gdLst>
                <a:gd name="T0" fmla="*/ 21 w 56"/>
                <a:gd name="T1" fmla="*/ 29 h 52"/>
                <a:gd name="T2" fmla="*/ 21 w 56"/>
                <a:gd name="T3" fmla="*/ 52 h 52"/>
                <a:gd name="T4" fmla="*/ 0 w 56"/>
                <a:gd name="T5" fmla="*/ 52 h 52"/>
                <a:gd name="T6" fmla="*/ 0 w 56"/>
                <a:gd name="T7" fmla="*/ 34 h 52"/>
                <a:gd name="T8" fmla="*/ 4 w 56"/>
                <a:gd name="T9" fmla="*/ 13 h 52"/>
                <a:gd name="T10" fmla="*/ 18 w 56"/>
                <a:gd name="T11" fmla="*/ 0 h 52"/>
                <a:gd name="T12" fmla="*/ 23 w 56"/>
                <a:gd name="T13" fmla="*/ 8 h 52"/>
                <a:gd name="T14" fmla="*/ 14 w 56"/>
                <a:gd name="T15" fmla="*/ 15 h 52"/>
                <a:gd name="T16" fmla="*/ 11 w 56"/>
                <a:gd name="T17" fmla="*/ 29 h 52"/>
                <a:gd name="T18" fmla="*/ 21 w 56"/>
                <a:gd name="T19" fmla="*/ 29 h 52"/>
                <a:gd name="T20" fmla="*/ 54 w 56"/>
                <a:gd name="T21" fmla="*/ 29 h 52"/>
                <a:gd name="T22" fmla="*/ 54 w 56"/>
                <a:gd name="T23" fmla="*/ 52 h 52"/>
                <a:gd name="T24" fmla="*/ 34 w 56"/>
                <a:gd name="T25" fmla="*/ 52 h 52"/>
                <a:gd name="T26" fmla="*/ 34 w 56"/>
                <a:gd name="T27" fmla="*/ 34 h 52"/>
                <a:gd name="T28" fmla="*/ 37 w 56"/>
                <a:gd name="T29" fmla="*/ 13 h 52"/>
                <a:gd name="T30" fmla="*/ 51 w 56"/>
                <a:gd name="T31" fmla="*/ 0 h 52"/>
                <a:gd name="T32" fmla="*/ 56 w 56"/>
                <a:gd name="T33" fmla="*/ 8 h 52"/>
                <a:gd name="T34" fmla="*/ 47 w 56"/>
                <a:gd name="T35" fmla="*/ 15 h 52"/>
                <a:gd name="T36" fmla="*/ 44 w 56"/>
                <a:gd name="T37" fmla="*/ 29 h 52"/>
                <a:gd name="T38" fmla="*/ 54 w 56"/>
                <a:gd name="T39"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2">
                  <a:moveTo>
                    <a:pt x="21" y="29"/>
                  </a:moveTo>
                  <a:cubicBezTo>
                    <a:pt x="21" y="52"/>
                    <a:pt x="21" y="52"/>
                    <a:pt x="21" y="52"/>
                  </a:cubicBezTo>
                  <a:cubicBezTo>
                    <a:pt x="0" y="52"/>
                    <a:pt x="0" y="52"/>
                    <a:pt x="0" y="52"/>
                  </a:cubicBezTo>
                  <a:cubicBezTo>
                    <a:pt x="0" y="34"/>
                    <a:pt x="0" y="34"/>
                    <a:pt x="0" y="34"/>
                  </a:cubicBezTo>
                  <a:cubicBezTo>
                    <a:pt x="0" y="24"/>
                    <a:pt x="1" y="17"/>
                    <a:pt x="4" y="13"/>
                  </a:cubicBezTo>
                  <a:cubicBezTo>
                    <a:pt x="7" y="7"/>
                    <a:pt x="11" y="3"/>
                    <a:pt x="18" y="0"/>
                  </a:cubicBezTo>
                  <a:cubicBezTo>
                    <a:pt x="23" y="8"/>
                    <a:pt x="23" y="8"/>
                    <a:pt x="23" y="8"/>
                  </a:cubicBezTo>
                  <a:cubicBezTo>
                    <a:pt x="19" y="9"/>
                    <a:pt x="16" y="12"/>
                    <a:pt x="14" y="15"/>
                  </a:cubicBezTo>
                  <a:cubicBezTo>
                    <a:pt x="12" y="18"/>
                    <a:pt x="11" y="23"/>
                    <a:pt x="11" y="29"/>
                  </a:cubicBezTo>
                  <a:lnTo>
                    <a:pt x="21" y="29"/>
                  </a:lnTo>
                  <a:close/>
                  <a:moveTo>
                    <a:pt x="54" y="29"/>
                  </a:moveTo>
                  <a:cubicBezTo>
                    <a:pt x="54" y="52"/>
                    <a:pt x="54" y="52"/>
                    <a:pt x="54" y="52"/>
                  </a:cubicBezTo>
                  <a:cubicBezTo>
                    <a:pt x="34" y="52"/>
                    <a:pt x="34" y="52"/>
                    <a:pt x="34" y="52"/>
                  </a:cubicBezTo>
                  <a:cubicBezTo>
                    <a:pt x="34" y="34"/>
                    <a:pt x="34" y="34"/>
                    <a:pt x="34" y="34"/>
                  </a:cubicBezTo>
                  <a:cubicBezTo>
                    <a:pt x="34" y="24"/>
                    <a:pt x="35" y="17"/>
                    <a:pt x="37" y="13"/>
                  </a:cubicBezTo>
                  <a:cubicBezTo>
                    <a:pt x="40" y="7"/>
                    <a:pt x="45" y="3"/>
                    <a:pt x="51" y="0"/>
                  </a:cubicBezTo>
                  <a:cubicBezTo>
                    <a:pt x="56" y="8"/>
                    <a:pt x="56" y="8"/>
                    <a:pt x="56" y="8"/>
                  </a:cubicBezTo>
                  <a:cubicBezTo>
                    <a:pt x="52" y="9"/>
                    <a:pt x="49" y="12"/>
                    <a:pt x="47" y="15"/>
                  </a:cubicBezTo>
                  <a:cubicBezTo>
                    <a:pt x="45" y="18"/>
                    <a:pt x="44" y="23"/>
                    <a:pt x="44" y="29"/>
                  </a:cubicBezTo>
                  <a:lnTo>
                    <a:pt x="54" y="29"/>
                  </a:lnTo>
                  <a:close/>
                </a:path>
              </a:pathLst>
            </a:custGeom>
            <a:gradFill flip="none" rotWithShape="1">
              <a:gsLst>
                <a:gs pos="0">
                  <a:srgbClr val="32566D">
                    <a:lumMod val="60000"/>
                    <a:lumOff val="40000"/>
                    <a:alpha val="50000"/>
                  </a:srgbClr>
                </a:gs>
                <a:gs pos="100000">
                  <a:srgbClr val="32566D">
                    <a:lumMod val="40000"/>
                    <a:lumOff val="60000"/>
                    <a:alpha val="50000"/>
                  </a:srgbClr>
                </a:gs>
              </a:gsLst>
              <a:lin ang="18900000" scaled="1"/>
              <a:tileRect/>
            </a:gradFill>
            <a:ln>
              <a:noFill/>
            </a:ln>
          </p:spPr>
          <p:txBody>
            <a:bodyPr vert="horz" wrap="square" lIns="91440" tIns="45720" rIns="91440" bIns="45720" numCol="1" anchor="t" anchorCtr="0" compatLnSpc="1">
              <a:prstTxWarp prst="textNoShape">
                <a:avLst/>
              </a:prstTxWarp>
            </a:bodyPr>
            <a:lstStyle/>
            <a:p>
              <a:pPr>
                <a:defRPr/>
              </a:pPr>
              <a:endParaRPr lang="en-US" kern="0">
                <a:solidFill>
                  <a:srgbClr val="FFFFFF"/>
                </a:solidFill>
              </a:endParaRPr>
            </a:p>
          </p:txBody>
        </p:sp>
      </p:grpSp>
      <p:sp>
        <p:nvSpPr>
          <p:cNvPr id="2" name="Title 1"/>
          <p:cNvSpPr>
            <a:spLocks noGrp="1"/>
          </p:cNvSpPr>
          <p:nvPr>
            <p:ph type="title"/>
          </p:nvPr>
        </p:nvSpPr>
        <p:spPr>
          <a:xfrm>
            <a:off x="519112" y="228600"/>
            <a:ext cx="11149013" cy="553998"/>
          </a:xfrm>
        </p:spPr>
        <p:txBody>
          <a:bodyPr/>
          <a:lstStyle/>
          <a:p>
            <a:r>
              <a:rPr lang="en-US" sz="4000" dirty="0">
                <a:solidFill>
                  <a:srgbClr val="FFFFFF"/>
                </a:solidFill>
              </a:rPr>
              <a:t>Evolution of </a:t>
            </a:r>
            <a:r>
              <a:rPr lang="en-US" sz="4000" dirty="0" smtClean="0">
                <a:solidFill>
                  <a:srgbClr val="FFFFFF"/>
                </a:solidFill>
              </a:rPr>
              <a:t>BI</a:t>
            </a:r>
            <a:endParaRPr lang="en-US" sz="4000" dirty="0"/>
          </a:p>
        </p:txBody>
      </p:sp>
    </p:spTree>
    <p:extLst>
      <p:ext uri="{BB962C8B-B14F-4D97-AF65-F5344CB8AC3E}">
        <p14:creationId xmlns:p14="http://schemas.microsoft.com/office/powerpoint/2010/main" val="3543772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4.44444E-6 L -1.66667E-6 0.0787 " pathEditMode="relative" rAng="0" ptsTypes="AA">
                                      <p:cBhvr>
                                        <p:cTn id="6" dur="1000" fill="hold"/>
                                        <p:tgtEl>
                                          <p:spTgt spid="6"/>
                                        </p:tgtEl>
                                        <p:attrNameLst>
                                          <p:attrName>ppt_x</p:attrName>
                                          <p:attrName>ppt_y</p:attrName>
                                        </p:attrNameLst>
                                      </p:cBhvr>
                                      <p:rCtr x="0" y="3935"/>
                                    </p:animMotion>
                                  </p:childTnLst>
                                </p:cTn>
                              </p:par>
                              <p:par>
                                <p:cTn id="7" presetID="10" presetClass="exit" presetSubtype="0" fill="hold" grpId="0" nodeType="withEffect">
                                  <p:stCondLst>
                                    <p:cond delay="0"/>
                                  </p:stCondLst>
                                  <p:childTnLst>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750"/>
                                        <p:tgtEl>
                                          <p:spTgt spid="17"/>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1000" fill="hold"/>
                                        <p:tgtEl>
                                          <p:spTgt spid="6"/>
                                        </p:tgtEl>
                                      </p:cBhvr>
                                      <p:by x="40000" y="40000"/>
                                    </p:animScale>
                                  </p:childTnLst>
                                </p:cTn>
                              </p:par>
                              <p:par>
                                <p:cTn id="24" presetID="64" presetClass="path" presetSubtype="0" accel="50000" decel="50000" fill="hold" nodeType="withEffect">
                                  <p:stCondLst>
                                    <p:cond delay="0"/>
                                  </p:stCondLst>
                                  <p:childTnLst>
                                    <p:animMotion origin="layout" path="M -1.66667E-6 1.50289E-6 L -1.66667E-6 -0.03861 " pathEditMode="relative" rAng="0" ptsTypes="AA">
                                      <p:cBhvr>
                                        <p:cTn id="25" dur="1000" fill="hold"/>
                                        <p:tgtEl>
                                          <p:spTgt spid="6"/>
                                        </p:tgtEl>
                                        <p:attrNameLst>
                                          <p:attrName>ppt_x</p:attrName>
                                          <p:attrName>ppt_y</p:attrName>
                                        </p:attrNameLst>
                                      </p:cBhvr>
                                      <p:rCtr x="0" y="-1942"/>
                                    </p:animMotion>
                                  </p:childTnLst>
                                </p:cTn>
                              </p:par>
                              <p:par>
                                <p:cTn id="26" presetID="10" presetClass="exit" presetSubtype="0" fill="hold"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654958" y="2539048"/>
            <a:ext cx="9144000" cy="2035426"/>
            <a:chOff x="-1" y="2765697"/>
            <a:chExt cx="9144000" cy="2035426"/>
          </a:xfrm>
        </p:grpSpPr>
        <p:sp>
          <p:nvSpPr>
            <p:cNvPr id="53" name="Rounded Rectangle 52"/>
            <p:cNvSpPr/>
            <p:nvPr/>
          </p:nvSpPr>
          <p:spPr>
            <a:xfrm>
              <a:off x="-1" y="3243199"/>
              <a:ext cx="9144000" cy="1557924"/>
            </a:xfrm>
            <a:prstGeom prst="roundRect">
              <a:avLst>
                <a:gd name="adj" fmla="val 0"/>
              </a:avLst>
            </a:prstGeom>
            <a:gradFill flip="none" rotWithShape="1">
              <a:gsLst>
                <a:gs pos="0">
                  <a:srgbClr val="FFFFFF">
                    <a:alpha val="0"/>
                  </a:srgbClr>
                </a:gs>
                <a:gs pos="50000">
                  <a:srgbClr val="000000">
                    <a:alpha val="24000"/>
                  </a:srgbClr>
                </a:gs>
                <a:gs pos="100000">
                  <a:srgbClr val="FFFFFF">
                    <a:alpha val="0"/>
                  </a:srgbClr>
                </a:gs>
              </a:gsLst>
              <a:lin ang="0" scaled="1"/>
              <a:tileRect/>
            </a:gradFill>
            <a:ln>
              <a:gradFill flip="none" rotWithShape="1">
                <a:gsLst>
                  <a:gs pos="0">
                    <a:srgbClr val="595959">
                      <a:alpha val="0"/>
                    </a:srgbClr>
                  </a:gs>
                  <a:gs pos="50000">
                    <a:srgbClr val="595959"/>
                  </a:gs>
                  <a:gs pos="100000">
                    <a:srgbClr val="FFFFFF">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p:txBody>
        </p:sp>
        <p:pic>
          <p:nvPicPr>
            <p:cNvPr id="54" name="Picture 7" descr="\\SFP\Work\White_Whale\3-22036_Kuleen_Bharadwaj\PPT\4_SQL Server Renewal\SFP_Art\Icons\Chris Icons\cube_blue.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8323" y="3309017"/>
              <a:ext cx="813195" cy="72858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5" name="Picture 3" descr="\\SFP\Work\White_Whale\3-22036_Kuleen_Bharadwaj\PPT\4_SQL Server Renewal\SFP_Art\Icons\Chris Icons\report on browser.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11031" y="3297791"/>
              <a:ext cx="853985" cy="6423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1467986" y="3324394"/>
              <a:ext cx="1582848" cy="4431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Analysis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Services</a:t>
              </a:r>
            </a:p>
          </p:txBody>
        </p:sp>
        <p:sp>
          <p:nvSpPr>
            <p:cNvPr id="57" name="TextBox 56"/>
            <p:cNvSpPr txBox="1"/>
            <p:nvPr/>
          </p:nvSpPr>
          <p:spPr>
            <a:xfrm>
              <a:off x="2889834" y="3342789"/>
              <a:ext cx="1752962" cy="4431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Reporting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Services</a:t>
              </a:r>
            </a:p>
          </p:txBody>
        </p:sp>
        <p:sp>
          <p:nvSpPr>
            <p:cNvPr id="58" name="Right Brace 57"/>
            <p:cNvSpPr/>
            <p:nvPr/>
          </p:nvSpPr>
          <p:spPr>
            <a:xfrm>
              <a:off x="5371305" y="3243199"/>
              <a:ext cx="134679" cy="1503915"/>
            </a:xfrm>
            <a:prstGeom prst="rightBrace">
              <a:avLst>
                <a:gd name="adj1" fmla="val 50767"/>
                <a:gd name="adj2" fmla="val 50000"/>
              </a:avLst>
            </a:prstGeom>
            <a:noFill/>
            <a:ln w="1270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Condensed" pitchFamily="34" charset="0"/>
              </a:endParaRPr>
            </a:p>
          </p:txBody>
        </p:sp>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l="27708" r="20065" b="18003"/>
            <a:stretch/>
          </p:blipFill>
          <p:spPr>
            <a:xfrm>
              <a:off x="528404" y="4113359"/>
              <a:ext cx="893032" cy="687764"/>
            </a:xfrm>
            <a:prstGeom prst="rect">
              <a:avLst/>
            </a:prstGeom>
            <a:noFill/>
            <a:ln>
              <a:noFill/>
            </a:ln>
          </p:spPr>
        </p:pic>
        <p:grpSp>
          <p:nvGrpSpPr>
            <p:cNvPr id="60" name="Group 59"/>
            <p:cNvGrpSpPr/>
            <p:nvPr/>
          </p:nvGrpSpPr>
          <p:grpSpPr>
            <a:xfrm>
              <a:off x="4454622" y="4041960"/>
              <a:ext cx="770903" cy="705154"/>
              <a:chOff x="5909319" y="31035"/>
              <a:chExt cx="1369030" cy="1046305"/>
            </a:xfrm>
          </p:grpSpPr>
          <p:pic>
            <p:nvPicPr>
              <p:cNvPr id="66" name="Picture 4" descr="\\SFP\Work\White_Whale\3-22036_Kuleen_Bharadwaj\PPT\4_SQL Server Renewal\SFP_Art\Icons\Chris Icons\Fold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5525" y="31035"/>
                <a:ext cx="1012824" cy="77033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SFP\Work\White_Whale\3-22036_Kuleen_Bharadwaj\PPT\4_SQL Server Renewal\SFP_Art\Icons\Chris Icons\folder forgrou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7418" y="171260"/>
                <a:ext cx="1005554" cy="7680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SFP\Work\White_Whale\3-22036_Kuleen_Bharadwaj\PPT\4_SQL Server Renewal\SFP_Art\Icons\Chris Icons\folder forgrou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9319" y="309245"/>
                <a:ext cx="1005554" cy="768095"/>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TextBox 60"/>
            <p:cNvSpPr txBox="1"/>
            <p:nvPr/>
          </p:nvSpPr>
          <p:spPr>
            <a:xfrm>
              <a:off x="1321024" y="4186663"/>
              <a:ext cx="1876772" cy="4431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Integration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Services</a:t>
              </a:r>
            </a:p>
          </p:txBody>
        </p:sp>
        <p:sp>
          <p:nvSpPr>
            <p:cNvPr id="62" name="TextBox 61"/>
            <p:cNvSpPr txBox="1"/>
            <p:nvPr/>
          </p:nvSpPr>
          <p:spPr>
            <a:xfrm>
              <a:off x="2713008" y="4186663"/>
              <a:ext cx="1952264" cy="4431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Master Data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Segoe Condensed" pitchFamily="34" charset="0"/>
                </a:rPr>
                <a:t>Services</a:t>
              </a:r>
            </a:p>
          </p:txBody>
        </p:sp>
        <p:grpSp>
          <p:nvGrpSpPr>
            <p:cNvPr id="63" name="Group 62"/>
            <p:cNvGrpSpPr/>
            <p:nvPr/>
          </p:nvGrpSpPr>
          <p:grpSpPr>
            <a:xfrm>
              <a:off x="3080184" y="2765697"/>
              <a:ext cx="473843" cy="472167"/>
              <a:chOff x="3666665" y="2796817"/>
              <a:chExt cx="473843" cy="472167"/>
            </a:xfrm>
          </p:grpSpPr>
          <p:sp>
            <p:nvSpPr>
              <p:cNvPr id="64" name="Up Arrow 63"/>
              <p:cNvSpPr/>
              <p:nvPr/>
            </p:nvSpPr>
            <p:spPr bwMode="auto">
              <a:xfrm>
                <a:off x="3884392" y="2796817"/>
                <a:ext cx="256116" cy="284814"/>
              </a:xfrm>
              <a:prstGeom prst="upArrow">
                <a:avLst/>
              </a:prstGeom>
              <a:gradFill flip="none" rotWithShape="1">
                <a:gsLst>
                  <a:gs pos="0">
                    <a:srgbClr val="FFFFFF">
                      <a:alpha val="0"/>
                    </a:srgbClr>
                  </a:gs>
                  <a:gs pos="24000">
                    <a:srgbClr val="FFFFFF"/>
                  </a:gs>
                  <a:gs pos="100000">
                    <a:srgbClr val="000000">
                      <a:alpha val="65000"/>
                    </a:srgbClr>
                  </a:gs>
                </a:gsLst>
                <a:lin ang="16200000" scaled="0"/>
                <a:tileRect/>
              </a:gradFill>
              <a:ln>
                <a:gradFill flip="none" rotWithShape="1">
                  <a:gsLst>
                    <a:gs pos="0">
                      <a:srgbClr val="595959"/>
                    </a:gs>
                    <a:gs pos="12000">
                      <a:srgbClr val="595959">
                        <a:alpha val="68000"/>
                      </a:srgbClr>
                    </a:gs>
                    <a:gs pos="100000">
                      <a:srgbClr val="FFFFFF">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Segoe" pitchFamily="34" charset="0"/>
                  <a:ea typeface="+mn-ea"/>
                  <a:cs typeface="+mn-cs"/>
                </a:endParaRPr>
              </a:p>
            </p:txBody>
          </p:sp>
          <p:sp>
            <p:nvSpPr>
              <p:cNvPr id="65" name="Up Arrow 64"/>
              <p:cNvSpPr/>
              <p:nvPr/>
            </p:nvSpPr>
            <p:spPr bwMode="auto">
              <a:xfrm rot="10800000">
                <a:off x="3666665" y="2984170"/>
                <a:ext cx="256116" cy="284814"/>
              </a:xfrm>
              <a:prstGeom prst="upArrow">
                <a:avLst/>
              </a:prstGeom>
              <a:gradFill flip="none" rotWithShape="1">
                <a:gsLst>
                  <a:gs pos="0">
                    <a:srgbClr val="FFFFFF">
                      <a:alpha val="0"/>
                    </a:srgbClr>
                  </a:gs>
                  <a:gs pos="24000">
                    <a:srgbClr val="FFFFFF"/>
                  </a:gs>
                  <a:gs pos="100000">
                    <a:srgbClr val="000000">
                      <a:alpha val="65000"/>
                    </a:srgbClr>
                  </a:gs>
                </a:gsLst>
                <a:lin ang="16200000" scaled="0"/>
                <a:tileRect/>
              </a:gradFill>
              <a:ln>
                <a:gradFill flip="none" rotWithShape="1">
                  <a:gsLst>
                    <a:gs pos="0">
                      <a:srgbClr val="595959"/>
                    </a:gs>
                    <a:gs pos="12000">
                      <a:srgbClr val="595959">
                        <a:alpha val="68000"/>
                      </a:srgbClr>
                    </a:gs>
                    <a:gs pos="100000">
                      <a:srgbClr val="FFFFFF">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Segoe" pitchFamily="34" charset="0"/>
                  <a:ea typeface="+mn-ea"/>
                  <a:cs typeface="+mn-cs"/>
                </a:endParaRPr>
              </a:p>
            </p:txBody>
          </p:sp>
        </p:grpSp>
      </p:grpSp>
      <p:grpSp>
        <p:nvGrpSpPr>
          <p:cNvPr id="69" name="Group 68"/>
          <p:cNvGrpSpPr/>
          <p:nvPr/>
        </p:nvGrpSpPr>
        <p:grpSpPr>
          <a:xfrm>
            <a:off x="1654959" y="1057553"/>
            <a:ext cx="9143999" cy="1508760"/>
            <a:chOff x="0" y="1284202"/>
            <a:chExt cx="9143999" cy="1508760"/>
          </a:xfrm>
        </p:grpSpPr>
        <p:sp>
          <p:nvSpPr>
            <p:cNvPr id="70" name="Rounded Rectangle 69"/>
            <p:cNvSpPr/>
            <p:nvPr/>
          </p:nvSpPr>
          <p:spPr>
            <a:xfrm>
              <a:off x="0" y="1284202"/>
              <a:ext cx="9143999" cy="1508760"/>
            </a:xfrm>
            <a:prstGeom prst="roundRect">
              <a:avLst>
                <a:gd name="adj" fmla="val 0"/>
              </a:avLst>
            </a:prstGeom>
            <a:gradFill flip="none" rotWithShape="1">
              <a:gsLst>
                <a:gs pos="0">
                  <a:srgbClr val="FFFFFF">
                    <a:alpha val="0"/>
                  </a:srgbClr>
                </a:gs>
                <a:gs pos="50000">
                  <a:srgbClr val="000000">
                    <a:alpha val="24000"/>
                  </a:srgbClr>
                </a:gs>
                <a:gs pos="100000">
                  <a:srgbClr val="FFFFFF">
                    <a:alpha val="0"/>
                  </a:srgbClr>
                </a:gs>
              </a:gsLst>
              <a:lin ang="0" scaled="1"/>
              <a:tileRect/>
            </a:gradFill>
            <a:ln>
              <a:gradFill flip="none" rotWithShape="1">
                <a:gsLst>
                  <a:gs pos="0">
                    <a:srgbClr val="595959">
                      <a:alpha val="0"/>
                    </a:srgbClr>
                  </a:gs>
                  <a:gs pos="50000">
                    <a:srgbClr val="595959"/>
                  </a:gs>
                  <a:gs pos="100000">
                    <a:srgbClr val="FFFFFF">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p:txBody>
        </p:sp>
        <p:sp>
          <p:nvSpPr>
            <p:cNvPr id="71" name="Right Brace 70"/>
            <p:cNvSpPr/>
            <p:nvPr/>
          </p:nvSpPr>
          <p:spPr>
            <a:xfrm>
              <a:off x="5371305" y="1352782"/>
              <a:ext cx="134679" cy="1371600"/>
            </a:xfrm>
            <a:prstGeom prst="rightBrace">
              <a:avLst>
                <a:gd name="adj1" fmla="val 50767"/>
                <a:gd name="adj2" fmla="val 50000"/>
              </a:avLst>
            </a:prstGeom>
            <a:noFill/>
            <a:ln w="12700" cap="flat" cmpd="sng" algn="ctr">
              <a:solidFill>
                <a:sysClr val="window" lastClr="FFFFFF"/>
              </a:solidFill>
              <a:prstDash val="solid"/>
              <a:headEnd type="none" w="med" len="med"/>
              <a:tailEnd type="none" w="med" len="med"/>
            </a:ln>
            <a:effectLst>
              <a:outerShdw blurRad="63500" algn="ctr" rotWithShape="0">
                <a:sysClr val="window" lastClr="FFFFFF"/>
              </a:outerShdw>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Condensed" pitchFamily="34" charset="0"/>
              </a:endParaRPr>
            </a:p>
          </p:txBody>
        </p:sp>
        <p:pic>
          <p:nvPicPr>
            <p:cNvPr id="72" name="Picture 71" descr="Excel2007_ProductIcon.png"/>
            <p:cNvPicPr>
              <a:picLocks noChangeAspect="1"/>
            </p:cNvPicPr>
            <p:nvPr/>
          </p:nvPicPr>
          <p:blipFill>
            <a:blip r:embed="rId8" cstate="print"/>
            <a:stretch>
              <a:fillRect/>
            </a:stretch>
          </p:blipFill>
          <p:spPr>
            <a:xfrm>
              <a:off x="3208036" y="1516491"/>
              <a:ext cx="571449" cy="553211"/>
            </a:xfrm>
            <a:prstGeom prst="rect">
              <a:avLst/>
            </a:prstGeom>
          </p:spPr>
        </p:pic>
        <p:sp>
          <p:nvSpPr>
            <p:cNvPr id="73" name="TextBox 72"/>
            <p:cNvSpPr txBox="1"/>
            <p:nvPr/>
          </p:nvSpPr>
          <p:spPr>
            <a:xfrm>
              <a:off x="1748932" y="2195315"/>
              <a:ext cx="1207008"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SharePoint</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Collaboration</a:t>
              </a:r>
            </a:p>
          </p:txBody>
        </p:sp>
        <p:sp>
          <p:nvSpPr>
            <p:cNvPr id="74" name="TextBox 73"/>
            <p:cNvSpPr txBox="1"/>
            <p:nvPr/>
          </p:nvSpPr>
          <p:spPr>
            <a:xfrm>
              <a:off x="2890256" y="2195315"/>
              <a:ext cx="1207008"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Excel </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Workbooks</a:t>
              </a:r>
            </a:p>
          </p:txBody>
        </p:sp>
        <p:sp>
          <p:nvSpPr>
            <p:cNvPr id="75" name="TextBox 74"/>
            <p:cNvSpPr txBox="1"/>
            <p:nvPr/>
          </p:nvSpPr>
          <p:spPr>
            <a:xfrm>
              <a:off x="4164297" y="2195315"/>
              <a:ext cx="1207008"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PowerPivot Applications</a:t>
              </a:r>
            </a:p>
          </p:txBody>
        </p:sp>
        <p:sp>
          <p:nvSpPr>
            <p:cNvPr id="76" name="TextBox 75"/>
            <p:cNvSpPr txBox="1"/>
            <p:nvPr/>
          </p:nvSpPr>
          <p:spPr>
            <a:xfrm>
              <a:off x="381000" y="2209800"/>
              <a:ext cx="1370270" cy="332399"/>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SharePoint</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rPr>
                <a:t>Dashboards &amp; Scorecards</a:t>
              </a: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147" y="1517450"/>
              <a:ext cx="792839" cy="594360"/>
            </a:xfrm>
            <a:prstGeom prst="rect">
              <a:avLst/>
            </a:prstGeom>
            <a:noFill/>
            <a:ln>
              <a:noFill/>
            </a:ln>
          </p:spPr>
        </p:pic>
        <p:grpSp>
          <p:nvGrpSpPr>
            <p:cNvPr id="78" name="Group 77"/>
            <p:cNvGrpSpPr/>
            <p:nvPr/>
          </p:nvGrpSpPr>
          <p:grpSpPr>
            <a:xfrm>
              <a:off x="4287928" y="1383365"/>
              <a:ext cx="799915" cy="722944"/>
              <a:chOff x="4560888" y="1547141"/>
              <a:chExt cx="799915" cy="722944"/>
            </a:xfrm>
          </p:grpSpPr>
          <p:pic>
            <p:nvPicPr>
              <p:cNvPr id="8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560888" y="1547141"/>
                <a:ext cx="486528" cy="4782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17656" y="1697190"/>
                <a:ext cx="543147" cy="57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9" name="Picture 4" descr="\\SFP\Work\White_Whale\3-22036_Kuleen_Bharadwaj\PPT\4_SQL Server Renewal\SFP_Art\Icons\Chris Icons\brows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19408" y="1474412"/>
              <a:ext cx="640247"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Microsoft Business Intelligence	</a:t>
            </a:r>
            <a:endParaRPr lang="en-US" dirty="0"/>
          </a:p>
        </p:txBody>
      </p:sp>
      <p:sp>
        <p:nvSpPr>
          <p:cNvPr id="83" name="TextBox 82"/>
          <p:cNvSpPr txBox="1"/>
          <p:nvPr/>
        </p:nvSpPr>
        <p:spPr>
          <a:xfrm>
            <a:off x="7526324" y="3520246"/>
            <a:ext cx="2890498" cy="4985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Segoe Condensed" pitchFamily="34" charset="0"/>
              </a:rPr>
              <a:t>Most widely deployed EIM &amp; BI Platform</a:t>
            </a:r>
            <a:endParaRPr kumimoji="0" lang="en-US" sz="1800" b="1" i="0" u="none" strike="noStrike" kern="0" cap="none" spc="0" normalizeH="0" baseline="0" noProof="0" dirty="0">
              <a:ln>
                <a:noFill/>
              </a:ln>
              <a:solidFill>
                <a:srgbClr val="FFFFFF"/>
              </a:solidFill>
              <a:effectLst/>
              <a:uLnTx/>
              <a:uFillTx/>
              <a:latin typeface="Segoe Condensed" pitchFamily="34" charset="0"/>
            </a:endParaRPr>
          </a:p>
        </p:txBody>
      </p:sp>
      <p:sp>
        <p:nvSpPr>
          <p:cNvPr id="84" name="TextBox 83"/>
          <p:cNvSpPr txBox="1"/>
          <p:nvPr/>
        </p:nvSpPr>
        <p:spPr>
          <a:xfrm>
            <a:off x="7687746" y="1338207"/>
            <a:ext cx="2481492" cy="747897"/>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Segoe Condensed" pitchFamily="34" charset="0"/>
              </a:rPr>
              <a:t>Most Broadly adopted Productivity &amp; Collaboration Tools</a:t>
            </a:r>
            <a:endParaRPr kumimoji="0" lang="en-US" sz="1800" b="1" i="0" u="none" strike="noStrike" kern="0" cap="none" spc="0" normalizeH="0" baseline="0" noProof="0" dirty="0">
              <a:ln>
                <a:noFill/>
              </a:ln>
              <a:solidFill>
                <a:srgbClr val="FFFFFF"/>
              </a:solidFill>
              <a:effectLst/>
              <a:uLnTx/>
              <a:uFillTx/>
              <a:latin typeface="Segoe Condensed" pitchFamily="34" charset="0"/>
            </a:endParaRPr>
          </a:p>
        </p:txBody>
      </p:sp>
      <p:grpSp>
        <p:nvGrpSpPr>
          <p:cNvPr id="85" name="Group 84"/>
          <p:cNvGrpSpPr/>
          <p:nvPr/>
        </p:nvGrpSpPr>
        <p:grpSpPr>
          <a:xfrm>
            <a:off x="1654958" y="4592048"/>
            <a:ext cx="9144000" cy="1479702"/>
            <a:chOff x="-1" y="4818697"/>
            <a:chExt cx="9144000" cy="1479702"/>
          </a:xfrm>
        </p:grpSpPr>
        <p:sp>
          <p:nvSpPr>
            <p:cNvPr id="86" name="Rounded Rectangle 85"/>
            <p:cNvSpPr/>
            <p:nvPr/>
          </p:nvSpPr>
          <p:spPr>
            <a:xfrm>
              <a:off x="-1" y="5325285"/>
              <a:ext cx="9144000" cy="973114"/>
            </a:xfrm>
            <a:prstGeom prst="roundRect">
              <a:avLst>
                <a:gd name="adj" fmla="val 0"/>
              </a:avLst>
            </a:prstGeom>
            <a:gradFill flip="none" rotWithShape="1">
              <a:gsLst>
                <a:gs pos="0">
                  <a:srgbClr val="FFFFFF">
                    <a:alpha val="0"/>
                  </a:srgbClr>
                </a:gs>
                <a:gs pos="50000">
                  <a:srgbClr val="000000">
                    <a:alpha val="24000"/>
                  </a:srgbClr>
                </a:gs>
                <a:gs pos="100000">
                  <a:srgbClr val="FFFFFF">
                    <a:alpha val="0"/>
                  </a:srgbClr>
                </a:gs>
              </a:gsLst>
              <a:lin ang="0" scaled="1"/>
              <a:tileRect/>
            </a:gradFill>
            <a:ln>
              <a:gradFill flip="none" rotWithShape="1">
                <a:gsLst>
                  <a:gs pos="0">
                    <a:srgbClr val="595959">
                      <a:alpha val="0"/>
                    </a:srgbClr>
                  </a:gs>
                  <a:gs pos="50000">
                    <a:srgbClr val="595959"/>
                  </a:gs>
                  <a:gs pos="100000">
                    <a:srgbClr val="FFFFFF">
                      <a:alpha val="0"/>
                    </a:srgbClr>
                  </a:gs>
                </a:gsLst>
                <a:lin ang="10800000" scaled="1"/>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w="3175">
                  <a:noFill/>
                </a:ln>
                <a:solidFill>
                  <a:srgbClr val="FFFFFF"/>
                </a:solidFill>
                <a:effectLst/>
                <a:uLnTx/>
                <a:uFillTx/>
                <a:latin typeface="Segoe Condensed" pitchFamily="34" charset="0"/>
                <a:ea typeface="+mn-ea"/>
                <a:cs typeface="Arial" charset="0"/>
              </a:endParaRPr>
            </a:p>
          </p:txBody>
        </p:sp>
        <p:sp>
          <p:nvSpPr>
            <p:cNvPr id="87" name="Rectangle 86"/>
            <p:cNvSpPr/>
            <p:nvPr/>
          </p:nvSpPr>
          <p:spPr>
            <a:xfrm>
              <a:off x="7526070" y="5619170"/>
              <a:ext cx="1532870" cy="387798"/>
            </a:xfrm>
            <a:prstGeom prst="rect">
              <a:avLst/>
            </a:prstGeom>
          </p:spPr>
          <p:txBody>
            <a:bodyPr wrap="square" lIns="0" tIns="0" rIns="0" bIns="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FFFFFF"/>
                  </a:solidFill>
                  <a:effectLst/>
                  <a:uLnTx/>
                  <a:uFillTx/>
                  <a:latin typeface="Segoe Condensed" pitchFamily="34" charset="0"/>
                </a:rPr>
                <a:t>Odata</a:t>
              </a:r>
              <a:endParaRPr kumimoji="0" lang="en-US" sz="1400" b="0" i="0" u="none" strike="noStrike" kern="0" cap="none" spc="0" normalizeH="0" baseline="0" noProof="0" dirty="0" smtClean="0">
                <a:ln>
                  <a:noFill/>
                </a:ln>
                <a:solidFill>
                  <a:srgbClr val="FFFFFF"/>
                </a:solidFill>
                <a:effectLst/>
                <a:uLnTx/>
                <a:uFillTx/>
                <a:latin typeface="Segoe Condensed" pitchFamily="34"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Segoe Condensed" pitchFamily="34" charset="0"/>
                </a:rPr>
                <a:t>Feeds</a:t>
              </a:r>
            </a:p>
          </p:txBody>
        </p:sp>
        <p:pic>
          <p:nvPicPr>
            <p:cNvPr id="88" name="Picture 33" descr="SQL08r2_h_rgb_r.png"/>
            <p:cNvPicPr>
              <a:picLocks noChangeAspect="1"/>
            </p:cNvPicPr>
            <p:nvPr/>
          </p:nvPicPr>
          <p:blipFill rotWithShape="1">
            <a:blip r:embed="rId13" cstate="print"/>
            <a:srcRect r="27195"/>
            <a:stretch/>
          </p:blipFill>
          <p:spPr>
            <a:xfrm>
              <a:off x="1533356" y="5646466"/>
              <a:ext cx="1274131" cy="324415"/>
            </a:xfrm>
            <a:prstGeom prst="rect">
              <a:avLst/>
            </a:prstGeom>
          </p:spPr>
        </p:pic>
        <p:pic>
          <p:nvPicPr>
            <p:cNvPr id="89" name="Picture 8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7508" y="5448425"/>
              <a:ext cx="470232" cy="729288"/>
            </a:xfrm>
            <a:prstGeom prst="rect">
              <a:avLst/>
            </a:prstGeom>
            <a:noFill/>
            <a:ln>
              <a:noFill/>
            </a:ln>
          </p:spPr>
        </p:pic>
        <p:pic>
          <p:nvPicPr>
            <p:cNvPr id="90" name="Picture 2" descr="\\showsrus\images\LOGOS\GEN_LOGO\O\ORACLE.png"/>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100000"/>
                      </a14:imgEffect>
                    </a14:imgLayer>
                  </a14:imgProps>
                </a:ext>
              </a:extLst>
            </a:blip>
            <a:srcRect/>
            <a:stretch>
              <a:fillRect/>
            </a:stretch>
          </p:blipFill>
          <p:spPr bwMode="black">
            <a:xfrm>
              <a:off x="3135928" y="5742477"/>
              <a:ext cx="1106424" cy="141184"/>
            </a:xfrm>
            <a:prstGeom prst="rect">
              <a:avLst/>
            </a:prstGeom>
            <a:noFill/>
          </p:spPr>
        </p:pic>
        <p:pic>
          <p:nvPicPr>
            <p:cNvPr id="91" name="Picture 3" descr="\\showsrus\images\LOGOS\GEN_LOGO\S\SAP logo med.png"/>
            <p:cNvPicPr>
              <a:picLocks noChangeAspect="1" noChangeArrowheads="1"/>
            </p:cNvPicPr>
            <p:nvPr/>
          </p:nvPicPr>
          <p:blipFill>
            <a:blip r:embed="rId17" cstate="print">
              <a:lum bright="10000"/>
            </a:blip>
            <a:srcRect/>
            <a:stretch>
              <a:fillRect/>
            </a:stretch>
          </p:blipFill>
          <p:spPr bwMode="invGray">
            <a:xfrm>
              <a:off x="4683047" y="5674688"/>
              <a:ext cx="688258" cy="304800"/>
            </a:xfrm>
            <a:prstGeom prst="rect">
              <a:avLst/>
            </a:prstGeom>
            <a:noFill/>
          </p:spPr>
        </p:pic>
        <p:sp>
          <p:nvSpPr>
            <p:cNvPr id="92" name="TextBox 91"/>
            <p:cNvSpPr txBox="1"/>
            <p:nvPr/>
          </p:nvSpPr>
          <p:spPr>
            <a:xfrm>
              <a:off x="6680075" y="5629874"/>
              <a:ext cx="1273078" cy="387798"/>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latin typeface="Segoe Condensed" pitchFamily="34" charset="0"/>
                </a:rPr>
                <a:t>LOB </a:t>
              </a:r>
              <a:br>
                <a:rPr kumimoji="0" lang="en-US" sz="1400" b="0" i="0" u="none" strike="noStrike" kern="0" cap="none" spc="0" normalizeH="0" baseline="0" noProof="0" dirty="0" smtClean="0">
                  <a:ln>
                    <a:noFill/>
                  </a:ln>
                  <a:solidFill>
                    <a:srgbClr val="FFFFFF"/>
                  </a:solidFill>
                  <a:effectLst/>
                  <a:uLnTx/>
                  <a:uFillTx/>
                  <a:latin typeface="Segoe Condensed" pitchFamily="34" charset="0"/>
                </a:rPr>
              </a:br>
              <a:r>
                <a:rPr kumimoji="0" lang="en-US" sz="1400" b="0" i="0" u="none" strike="noStrike" kern="0" cap="none" spc="0" normalizeH="0" baseline="0" noProof="0" dirty="0" smtClean="0">
                  <a:ln>
                    <a:noFill/>
                  </a:ln>
                  <a:solidFill>
                    <a:srgbClr val="FFFFFF"/>
                  </a:solidFill>
                  <a:effectLst/>
                  <a:uLnTx/>
                  <a:uFillTx/>
                  <a:latin typeface="Segoe Condensed" pitchFamily="34" charset="0"/>
                </a:rPr>
                <a:t>Apps</a:t>
              </a:r>
              <a:endParaRPr kumimoji="0" lang="en-US" sz="1400" b="0" i="0" u="none" strike="noStrike" kern="0" cap="none" spc="0" normalizeH="0" baseline="0" noProof="0" dirty="0" smtClean="0">
                <a:ln>
                  <a:noFill/>
                </a:ln>
                <a:solidFill>
                  <a:srgbClr val="FFFFFF"/>
                </a:solidFill>
                <a:effectLst/>
                <a:uLnTx/>
                <a:uFillTx/>
                <a:latin typeface="Segoe Condensed" pitchFamily="34" charset="0"/>
                <a:ea typeface="Segoe UI" pitchFamily="34" charset="0"/>
                <a:cs typeface="Segoe UI" pitchFamily="34" charset="0"/>
              </a:endParaRPr>
            </a:p>
          </p:txBody>
        </p:sp>
        <p:pic>
          <p:nvPicPr>
            <p:cNvPr id="93" name="Picture 19" descr="C:\Users\claireh\Desktop\dyn-brand_ALT_rgb_r.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60586" y="5629874"/>
              <a:ext cx="964407" cy="33580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4" name="Group 93"/>
            <p:cNvGrpSpPr/>
            <p:nvPr/>
          </p:nvGrpSpPr>
          <p:grpSpPr>
            <a:xfrm>
              <a:off x="3079977" y="4818697"/>
              <a:ext cx="473843" cy="472167"/>
              <a:chOff x="3666665" y="2796817"/>
              <a:chExt cx="473843" cy="472167"/>
            </a:xfrm>
          </p:grpSpPr>
          <p:sp>
            <p:nvSpPr>
              <p:cNvPr id="95" name="Up Arrow 94"/>
              <p:cNvSpPr/>
              <p:nvPr/>
            </p:nvSpPr>
            <p:spPr bwMode="auto">
              <a:xfrm>
                <a:off x="3884392" y="2796817"/>
                <a:ext cx="256116" cy="284814"/>
              </a:xfrm>
              <a:prstGeom prst="upArrow">
                <a:avLst/>
              </a:prstGeom>
              <a:gradFill flip="none" rotWithShape="1">
                <a:gsLst>
                  <a:gs pos="0">
                    <a:srgbClr val="FFFFFF">
                      <a:alpha val="0"/>
                    </a:srgbClr>
                  </a:gs>
                  <a:gs pos="24000">
                    <a:srgbClr val="FFFFFF"/>
                  </a:gs>
                  <a:gs pos="100000">
                    <a:srgbClr val="000000">
                      <a:alpha val="65000"/>
                    </a:srgbClr>
                  </a:gs>
                </a:gsLst>
                <a:lin ang="16200000" scaled="0"/>
                <a:tileRect/>
              </a:gradFill>
              <a:ln>
                <a:gradFill flip="none" rotWithShape="1">
                  <a:gsLst>
                    <a:gs pos="0">
                      <a:srgbClr val="595959"/>
                    </a:gs>
                    <a:gs pos="12000">
                      <a:srgbClr val="595959">
                        <a:alpha val="68000"/>
                      </a:srgbClr>
                    </a:gs>
                    <a:gs pos="100000">
                      <a:srgbClr val="FFFFFF">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Segoe" pitchFamily="34" charset="0"/>
                  <a:ea typeface="+mn-ea"/>
                  <a:cs typeface="+mn-cs"/>
                </a:endParaRPr>
              </a:p>
            </p:txBody>
          </p:sp>
          <p:sp>
            <p:nvSpPr>
              <p:cNvPr id="96" name="Up Arrow 95"/>
              <p:cNvSpPr/>
              <p:nvPr/>
            </p:nvSpPr>
            <p:spPr bwMode="auto">
              <a:xfrm rot="10800000">
                <a:off x="3666665" y="2984170"/>
                <a:ext cx="256116" cy="284814"/>
              </a:xfrm>
              <a:prstGeom prst="upArrow">
                <a:avLst/>
              </a:prstGeom>
              <a:gradFill flip="none" rotWithShape="1">
                <a:gsLst>
                  <a:gs pos="0">
                    <a:srgbClr val="FFFFFF">
                      <a:alpha val="0"/>
                    </a:srgbClr>
                  </a:gs>
                  <a:gs pos="24000">
                    <a:srgbClr val="FFFFFF"/>
                  </a:gs>
                  <a:gs pos="100000">
                    <a:srgbClr val="000000">
                      <a:alpha val="65000"/>
                    </a:srgbClr>
                  </a:gs>
                </a:gsLst>
                <a:lin ang="16200000" scaled="0"/>
                <a:tileRect/>
              </a:gradFill>
              <a:ln>
                <a:gradFill flip="none" rotWithShape="1">
                  <a:gsLst>
                    <a:gs pos="0">
                      <a:srgbClr val="595959"/>
                    </a:gs>
                    <a:gs pos="12000">
                      <a:srgbClr val="595959">
                        <a:alpha val="68000"/>
                      </a:srgbClr>
                    </a:gs>
                    <a:gs pos="100000">
                      <a:srgbClr val="FFFFFF">
                        <a:alpha val="0"/>
                      </a:srgbClr>
                    </a:gs>
                  </a:gsLst>
                  <a:lin ang="5400000" scaled="0"/>
                  <a:tileRect/>
                </a:gradFill>
                <a:headEnd type="none" w="med" len="med"/>
                <a:tailEnd type="none" w="med" len="med"/>
              </a:ln>
              <a:effectLst/>
              <a:scene3d>
                <a:camera prst="orthographicFront" fov="0">
                  <a:rot lat="0" lon="0" rev="0"/>
                </a:camera>
                <a:lightRig rig="glow" dir="t">
                  <a:rot lat="0" lon="0" rev="6360000"/>
                </a:lightRig>
              </a:scene3d>
              <a:sp3d prstMaterial="flat">
                <a:contourClr>
                  <a:srgbClr val="5082B9">
                    <a:satMod val="300000"/>
                  </a:srgbClr>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US" sz="2400" b="0" i="1" u="none" strike="noStrike" kern="0" cap="none" spc="0" normalizeH="0" baseline="0" noProof="0" dirty="0">
                  <a:ln>
                    <a:noFill/>
                  </a:ln>
                  <a:solidFill>
                    <a:srgbClr val="FFFFFF"/>
                  </a:solidFill>
                  <a:effectLst/>
                  <a:uLnTx/>
                  <a:uFillTx/>
                  <a:latin typeface="Segoe" pitchFamily="34" charset="0"/>
                  <a:ea typeface="+mn-ea"/>
                  <a:cs typeface="+mn-cs"/>
                </a:endParaRPr>
              </a:p>
            </p:txBody>
          </p:sp>
        </p:grpSp>
      </p:grpSp>
      <p:pic>
        <p:nvPicPr>
          <p:cNvPr id="97" name="Picture 96" descr="ofc-brand_h_rgb_r.png"/>
          <p:cNvPicPr>
            <a:picLocks noChangeAspect="1"/>
          </p:cNvPicPr>
          <p:nvPr/>
        </p:nvPicPr>
        <p:blipFill>
          <a:blip r:embed="rId19" cstate="screen"/>
          <a:stretch>
            <a:fillRect/>
          </a:stretch>
        </p:blipFill>
        <p:spPr>
          <a:xfrm>
            <a:off x="7797749" y="1126133"/>
            <a:ext cx="2109669" cy="732086"/>
          </a:xfrm>
          <a:prstGeom prst="rect">
            <a:avLst/>
          </a:prstGeom>
          <a:noFill/>
          <a:ln>
            <a:noFill/>
          </a:ln>
        </p:spPr>
      </p:pic>
      <p:pic>
        <p:nvPicPr>
          <p:cNvPr id="98" name="Picture 3" descr="C:\Users\pavc\Desktop\ShrPt10_h_rgb_r.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tretch/>
        </p:blipFill>
        <p:spPr bwMode="auto">
          <a:xfrm>
            <a:off x="7417141" y="1855718"/>
            <a:ext cx="2872160" cy="5744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9" name="Picture 13" descr="SQL08r2_h_rgb_r.png"/>
          <p:cNvPicPr>
            <a:picLocks noChangeAspect="1"/>
          </p:cNvPicPr>
          <p:nvPr/>
        </p:nvPicPr>
        <p:blipFill rotWithShape="1">
          <a:blip r:embed="rId21" cstate="print">
            <a:extLst>
              <a:ext uri="{28A0092B-C50C-407E-A947-70E740481C1C}">
                <a14:useLocalDpi xmlns:a14="http://schemas.microsoft.com/office/drawing/2010/main" val="0"/>
              </a:ext>
            </a:extLst>
          </a:blip>
          <a:stretch/>
        </p:blipFill>
        <p:spPr bwMode="auto">
          <a:xfrm>
            <a:off x="7417141" y="3394654"/>
            <a:ext cx="3108864" cy="57630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281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3"/>
                                        </p:tgtEl>
                                      </p:cBhvr>
                                    </p:animEffect>
                                    <p:set>
                                      <p:cBhvr>
                                        <p:cTn id="20" dur="1" fill="hold">
                                          <p:stCondLst>
                                            <p:cond delay="499"/>
                                          </p:stCondLst>
                                        </p:cTn>
                                        <p:tgtEl>
                                          <p:spTgt spid="8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84"/>
                                        </p:tgtEl>
                                      </p:cBhvr>
                                    </p:animEffect>
                                    <p:set>
                                      <p:cBhvr>
                                        <p:cTn id="36" dur="1" fill="hold">
                                          <p:stCondLst>
                                            <p:cond delay="499"/>
                                          </p:stCondLst>
                                        </p:cTn>
                                        <p:tgtEl>
                                          <p:spTgt spid="8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P spid="84" grpId="0"/>
      <p:bldP spid="8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Sj00748270000[1].wav">
            <a:hlinkClick r:id="" action="ppaction://media"/>
          </p:cNvPr>
          <p:cNvPicPr>
            <a:picLocks noRot="1" noChangeAspect="1"/>
          </p:cNvPicPr>
          <p:nvPr>
            <a:wavAudioFile r:embed="rId1" name="MSj00748270000[1].wav"/>
          </p:nvPr>
        </p:nvPicPr>
        <p:blipFill>
          <a:blip r:embed="rId4" cstate="email"/>
          <a:stretch>
            <a:fillRect/>
          </a:stretch>
        </p:blipFill>
        <p:spPr bwMode="auto">
          <a:xfrm>
            <a:off x="11266251" y="6164997"/>
            <a:ext cx="406294" cy="304800"/>
          </a:xfrm>
          <a:prstGeom prst="rect">
            <a:avLst/>
          </a:prstGeom>
          <a:noFill/>
          <a:ln w="9525">
            <a:noFill/>
            <a:miter lim="800000"/>
            <a:headEnd/>
            <a:tailEnd/>
          </a:ln>
        </p:spPr>
      </p:pic>
      <p:sp>
        <p:nvSpPr>
          <p:cNvPr id="13" name="TextBox 12"/>
          <p:cNvSpPr txBox="1"/>
          <p:nvPr/>
        </p:nvSpPr>
        <p:spPr>
          <a:xfrm>
            <a:off x="563733" y="785071"/>
            <a:ext cx="8023115" cy="1329595"/>
          </a:xfrm>
          <a:prstGeom prst="rect">
            <a:avLst/>
          </a:prstGeom>
          <a:noFill/>
        </p:spPr>
        <p:txBody>
          <a:bodyPr wrap="square" lIns="54855" tIns="27427" rIns="54855" bIns="27427" rtlCol="0">
            <a:spAutoFit/>
          </a:bodyPr>
          <a:lstStyle/>
          <a:p>
            <a:pPr defTabSz="548549"/>
            <a:r>
              <a:rPr lang="en-US" sz="8300" b="1" i="1" dirty="0">
                <a:solidFill>
                  <a:srgbClr val="FFFFFF"/>
                </a:solidFill>
                <a:effectLst>
                  <a:outerShdw blurRad="38100" dist="38100" dir="2700000" algn="tl">
                    <a:srgbClr val="000000">
                      <a:alpha val="43137"/>
                    </a:srgbClr>
                  </a:outerShdw>
                </a:effectLst>
                <a:latin typeface="Brush Script MT" pitchFamily="66" charset="0"/>
              </a:rPr>
              <a:t>Once upon a time …</a:t>
            </a:r>
          </a:p>
        </p:txBody>
      </p:sp>
      <p:sp>
        <p:nvSpPr>
          <p:cNvPr id="14" name="TextBox 13"/>
          <p:cNvSpPr txBox="1"/>
          <p:nvPr/>
        </p:nvSpPr>
        <p:spPr>
          <a:xfrm>
            <a:off x="944634" y="4500217"/>
            <a:ext cx="13104395" cy="1828193"/>
          </a:xfrm>
          <a:prstGeom prst="rect">
            <a:avLst/>
          </a:prstGeom>
          <a:noFill/>
        </p:spPr>
        <p:txBody>
          <a:bodyPr wrap="square" lIns="54855" tIns="27427" rIns="54855" bIns="27427" rtlCol="0">
            <a:spAutoFit/>
          </a:bodyPr>
          <a:lstStyle/>
          <a:p>
            <a:pPr defTabSz="548549">
              <a:defRPr/>
            </a:pPr>
            <a:r>
              <a:rPr lang="en-US" sz="5800" b="1" i="1" kern="0" dirty="0">
                <a:solidFill>
                  <a:srgbClr val="FFFFFF"/>
                </a:solidFill>
                <a:effectLst>
                  <a:outerShdw blurRad="38100" dist="38100" dir="2700000" algn="tl">
                    <a:srgbClr val="000000">
                      <a:alpha val="43137"/>
                    </a:srgbClr>
                  </a:outerShdw>
                </a:effectLst>
                <a:latin typeface="Brush Script MT" pitchFamily="66" charset="0"/>
              </a:rPr>
              <a:t>there were various IT departments serving        various business </a:t>
            </a:r>
            <a:r>
              <a:rPr lang="en-US" sz="5800" b="1" i="1" kern="0" dirty="0" smtClean="0">
                <a:solidFill>
                  <a:srgbClr val="FFFFFF"/>
                </a:solidFill>
                <a:effectLst>
                  <a:outerShdw blurRad="38100" dist="38100" dir="2700000" algn="tl">
                    <a:srgbClr val="000000">
                      <a:alpha val="43137"/>
                    </a:srgbClr>
                  </a:outerShdw>
                </a:effectLst>
                <a:latin typeface="Brush Script MT" pitchFamily="66" charset="0"/>
              </a:rPr>
              <a:t>groups</a:t>
            </a:r>
            <a:endParaRPr lang="en-US" sz="5800" b="1" i="1" kern="0" dirty="0">
              <a:solidFill>
                <a:srgbClr val="FFFFFF"/>
              </a:solidFill>
              <a:effectLst>
                <a:outerShdw blurRad="38100" dist="38100" dir="2700000" algn="tl">
                  <a:srgbClr val="000000">
                    <a:alpha val="43137"/>
                  </a:srgbClr>
                </a:outerShdw>
              </a:effectLst>
              <a:latin typeface="Brush Script MT" pitchFamily="66" charset="0"/>
            </a:endParaRPr>
          </a:p>
        </p:txBody>
      </p:sp>
    </p:spTree>
    <p:extLst>
      <p:ext uri="{BB962C8B-B14F-4D97-AF65-F5344CB8AC3E}">
        <p14:creationId xmlns:p14="http://schemas.microsoft.com/office/powerpoint/2010/main" val="8123837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7"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14" grpId="0"/>
    </p:bld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c48896dab5c4ca26eb0df5e4080f942f">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09be9dcc7d54799376e9c0867430e3fc"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External 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2011-05-18T07:00:00+00:00</Event_x0020_End_x0020_Date>
    <Event_x0020_Start_x0020_Date xmlns="2295e2e7-0eeb-498e-8716-217bb2ee6ee3">2011-05-16T07:00:00+00:00</Event_x0020_Start_x0020_Dat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2799ace8-866f-4a6d-b555-e5fff2d7eb83</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TechEd</TermName>
          <TermId xmlns="http://schemas.microsoft.com/office/infopath/2007/PartnerControls">ac8fad57-eb30-43a8-b5bd-05dcf2cf2246</TermId>
        </TermInfo>
      </Terms>
    </Event1TaxHTField0>
    <AudienceTaxHTField0 xmlns="8b529f77-48ab-4581-b468-93f09345b8aa">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389e14a2-def5-4335-8627-c0368c2934a2</TermId>
        </TermInfo>
        <TermInfo xmlns="http://schemas.microsoft.com/office/infopath/2007/PartnerControls">
          <TermName xmlns="http://schemas.microsoft.com/office/infopath/2007/PartnerControls">IT Professionals</TermName>
          <TermId xmlns="http://schemas.microsoft.com/office/infopath/2007/PartnerControls">990979ff-1741-4b6e-880c-9fb513214ef8</TermId>
        </TermInfo>
      </Terms>
    </AudienceTaxHTField0>
    <MS_x0020_Content_x0020_Owner xmlns="2295e2e7-0eeb-498e-8716-217bb2ee6ee3">
      <UserInfo>
        <DisplayName/>
        <AccountId xsi:nil="true"/>
        <AccountType/>
      </UserInfo>
    </MS_x0020_Content_x0020_Owner>
    <TaxCatchAll xmlns="2295e2e7-0eeb-498e-8716-217bb2ee6ee3">
      <Value>29</Value>
      <Value>126</Value>
      <Value>48</Value>
      <Value>47</Value>
      <Value>34</Value>
    </TaxCatchAll>
    <Event_x0020_VenueTaxHTField0 xmlns="2295e2e7-0eeb-498e-8716-217bb2ee6ee3">
      <Terms xmlns="http://schemas.microsoft.com/office/infopath/2007/PartnerControls">
        <TermInfo xmlns="http://schemas.microsoft.com/office/infopath/2007/PartnerControls">
          <TermName xmlns="http://schemas.microsoft.com/office/infopath/2007/PartnerControls">Georgia World Congress Center Atlanta, GA</TermName>
          <TermId xmlns="http://schemas.microsoft.com/office/infopath/2007/PartnerControls">ea0ece34-59a6-4d43-8d9e-d0f9e2a2f1ce</TermId>
        </TermInfo>
      </Terms>
    </Event_x0020_VenueTaxHTField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43FFF3-CECC-482F-B8F8-FBA0900F7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3833E7-CDA5-4E4A-AF0B-36A91B78C9EF}">
  <ds:schemaRefs>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http://purl.org/dc/elements/1.1/"/>
    <ds:schemaRef ds:uri="2295e2e7-0eeb-498e-8716-217bb2ee6ee3"/>
    <ds:schemaRef ds:uri="http://schemas.openxmlformats.org/package/2006/metadata/core-properties"/>
    <ds:schemaRef ds:uri="8b529f77-48ab-4581-b468-93f09345b8aa"/>
    <ds:schemaRef ds:uri="http://purl.org/dc/terms/"/>
  </ds:schemaRefs>
</ds:datastoreItem>
</file>

<file path=customXml/itemProps3.xml><?xml version="1.0" encoding="utf-8"?>
<ds:datastoreItem xmlns:ds="http://schemas.openxmlformats.org/officeDocument/2006/customXml" ds:itemID="{191448CA-3B92-42F2-A15A-E48567060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TENA11_BreakoutSession_Final</Template>
  <TotalTime>3344</TotalTime>
  <Words>4203</Words>
  <Application>Microsoft Office PowerPoint</Application>
  <PresentationFormat>Custom</PresentationFormat>
  <Paragraphs>765</Paragraphs>
  <Slides>61</Slides>
  <Notes>57</Notes>
  <HiddenSlides>0</HiddenSlides>
  <MMClips>5</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65" baseType="lpstr">
      <vt:lpstr>TENA11_BreakoutSession_Template_16x9_Final_05132011</vt:lpstr>
      <vt:lpstr>White with Consolas font for code slides</vt:lpstr>
      <vt:lpstr>1_TENA11_BreakoutSession_Template_16x9_Final (2)</vt:lpstr>
      <vt:lpstr>Visio</vt:lpstr>
      <vt:lpstr>PowerPoint Presentation</vt:lpstr>
      <vt:lpstr>Using Cloud (Microsoft SQL Azure) and PowerPivot to Deliver Data and  Self-Service BI at Microsoft</vt:lpstr>
      <vt:lpstr>Agenda</vt:lpstr>
      <vt:lpstr>Top 10 questions/lessons learned while enabling data as a service and self service BI</vt:lpstr>
      <vt:lpstr>This session does:</vt:lpstr>
      <vt:lpstr>Evolution of BI</vt:lpstr>
      <vt:lpstr>Evolution of BI</vt:lpstr>
      <vt:lpstr>Microsoft Business Intelligence </vt:lpstr>
      <vt:lpstr>PowerPoint Presentation</vt:lpstr>
      <vt:lpstr>Silos of Unorganized BI</vt:lpstr>
      <vt:lpstr>No single place to explore enterprise data</vt:lpstr>
      <vt:lpstr>Business Challenge was to… </vt:lpstr>
      <vt:lpstr>Challenges Facing Enterprise IT</vt:lpstr>
      <vt:lpstr>We Are Getting More Choices</vt:lpstr>
      <vt:lpstr>Cloud Impact</vt:lpstr>
      <vt:lpstr>Committed to the Cloud</vt:lpstr>
      <vt:lpstr>Microsoft IT’s Journey to the Cloud</vt:lpstr>
      <vt:lpstr>Silos of Unorganized BI</vt:lpstr>
      <vt:lpstr>PowerPoint Presentation</vt:lpstr>
      <vt:lpstr>Consolidated Business Intelligence </vt:lpstr>
      <vt:lpstr>SharePoint BI</vt:lpstr>
      <vt:lpstr>The EDW Journey </vt:lpstr>
      <vt:lpstr>Initial State</vt:lpstr>
      <vt:lpstr>Still there were….</vt:lpstr>
      <vt:lpstr>Evolving state </vt:lpstr>
      <vt:lpstr>Microsoft IT’s approach to move to the Cloud</vt:lpstr>
      <vt:lpstr>No single place to explore enterprise data</vt:lpstr>
      <vt:lpstr>Data as a Service - Enterprise Data Distribution Platform </vt:lpstr>
      <vt:lpstr>PowerPoint Presentation</vt:lpstr>
      <vt:lpstr>Result… </vt:lpstr>
      <vt:lpstr>Windows Azure Platform</vt:lpstr>
      <vt:lpstr>DSL Use Cases</vt:lpstr>
      <vt:lpstr>Data as a Service Cloud Architecture</vt:lpstr>
      <vt:lpstr>Data as a Service</vt:lpstr>
      <vt:lpstr>Microsoft IT SharePoint, Excel Services and  PowerPivot Environment </vt:lpstr>
      <vt:lpstr>Current BI Dynamic</vt:lpstr>
      <vt:lpstr>Introducing PowerPivot Technology </vt:lpstr>
      <vt:lpstr> PowerPivot</vt:lpstr>
      <vt:lpstr>Out of the box BI Dashboards Proactively monitor user-generated BI applications with PowerPivot dashboard</vt:lpstr>
      <vt:lpstr>Familiar business problem scenario for a fictitious company you can relate with…</vt:lpstr>
      <vt:lpstr>Top 10 considerations, questions and lessons learned  while enabling data as a service and self service 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Moral of the story … </vt:lpstr>
      <vt:lpstr>PowerPoint Presentation</vt:lpstr>
      <vt:lpstr>Resources and next steps</vt:lpstr>
      <vt:lpstr>Links</vt:lpstr>
      <vt:lpstr>Resources</vt:lpstr>
      <vt:lpstr>What’s Next?</vt:lpstr>
      <vt:lpstr>Resources</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DBI323: Using Cloud (Microsoft SQL Azure) and PowerPivot to Deliver Data and Self-Service BI at Microsoft</dc:title>
  <dc:subject>Microsoft TechEd North America 2011</dc:subject>
  <dc:creator>Sanjay Soni, Diana Putnam, Harinarayan</dc:creator>
  <dc:description>Template Design: Jordan Cayabyab
Formatter: Lynnette Spear, Silver Fox Productions
Event Date: May 16-19, 2011
Event Location: Atlanta
Audience Type: Developers, IT Pros</dc:description>
  <cp:lastModifiedBy>Shows</cp:lastModifiedBy>
  <cp:revision>182</cp:revision>
  <cp:lastPrinted>2010-05-11T05:02:34Z</cp:lastPrinted>
  <dcterms:created xsi:type="dcterms:W3CDTF">2011-04-20T11:59:23Z</dcterms:created>
  <dcterms:modified xsi:type="dcterms:W3CDTF">2011-05-17T17:10:07Z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