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 id="2147483762" r:id="rId2"/>
  </p:sldMasterIdLst>
  <p:notesMasterIdLst>
    <p:notesMasterId r:id="rId32"/>
  </p:notesMasterIdLst>
  <p:handoutMasterIdLst>
    <p:handoutMasterId r:id="rId33"/>
  </p:handoutMasterIdLst>
  <p:sldIdLst>
    <p:sldId id="322" r:id="rId3"/>
    <p:sldId id="335" r:id="rId4"/>
    <p:sldId id="379" r:id="rId5"/>
    <p:sldId id="356" r:id="rId6"/>
    <p:sldId id="380" r:id="rId7"/>
    <p:sldId id="373" r:id="rId8"/>
    <p:sldId id="374" r:id="rId9"/>
    <p:sldId id="338" r:id="rId10"/>
    <p:sldId id="339" r:id="rId11"/>
    <p:sldId id="340" r:id="rId12"/>
    <p:sldId id="343" r:id="rId13"/>
    <p:sldId id="344" r:id="rId14"/>
    <p:sldId id="382" r:id="rId15"/>
    <p:sldId id="348" r:id="rId16"/>
    <p:sldId id="349" r:id="rId17"/>
    <p:sldId id="350" r:id="rId18"/>
    <p:sldId id="353" r:id="rId19"/>
    <p:sldId id="354" r:id="rId20"/>
    <p:sldId id="355" r:id="rId21"/>
    <p:sldId id="367" r:id="rId22"/>
    <p:sldId id="368" r:id="rId23"/>
    <p:sldId id="384" r:id="rId24"/>
    <p:sldId id="385" r:id="rId25"/>
    <p:sldId id="375" r:id="rId26"/>
    <p:sldId id="376" r:id="rId27"/>
    <p:sldId id="377" r:id="rId28"/>
    <p:sldId id="378" r:id="rId29"/>
    <p:sldId id="271" r:id="rId30"/>
    <p:sldId id="319" r:id="rId3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 Masson" initials="M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94" autoAdjust="0"/>
    <p:restoredTop sz="94634"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148" d="100"/>
          <a:sy n="148" d="100"/>
        </p:scale>
        <p:origin x="-250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5:32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5:32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B6E41DB6-69D3-4474-ADC3-698B7FA6D127}" type="datetime1">
              <a:rPr lang="en-US" smtClean="0"/>
              <a:t>5/18/2011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2086030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5:32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5:32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570802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895732">
              <a:defRPr/>
            </a:pPr>
            <a:endParaRPr lang="en-US" dirty="0"/>
          </a:p>
        </p:txBody>
      </p:sp>
      <p:sp>
        <p:nvSpPr>
          <p:cNvPr id="4" name="Slide Number Placeholder 3"/>
          <p:cNvSpPr>
            <a:spLocks noGrp="1"/>
          </p:cNvSpPr>
          <p:nvPr>
            <p:ph type="sldNum" sz="quarter" idx="10"/>
          </p:nvPr>
        </p:nvSpPr>
        <p:spPr/>
        <p:txBody>
          <a:bodyPr/>
          <a:lstStyle/>
          <a:p>
            <a:fld id="{6245FB35-1966-4402-A919-0305DCE9E7D8}"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5:32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5:32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5:32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5:32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895732">
              <a:defRPr/>
            </a:pPr>
            <a:endParaRPr lang="en-US" dirty="0"/>
          </a:p>
        </p:txBody>
      </p:sp>
      <p:sp>
        <p:nvSpPr>
          <p:cNvPr id="4" name="Slide Number Placeholder 3"/>
          <p:cNvSpPr>
            <a:spLocks noGrp="1"/>
          </p:cNvSpPr>
          <p:nvPr>
            <p:ph type="sldNum" sz="quarter" idx="10"/>
          </p:nvPr>
        </p:nvSpPr>
        <p:spPr/>
        <p:txBody>
          <a:bodyPr/>
          <a:lstStyle/>
          <a:p>
            <a:fld id="{6245FB35-1966-4402-A919-0305DCE9E7D8}"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5:32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B6E41DB6-69D3-4474-ADC3-698B7FA6D127}" type="datetime1">
              <a:rPr lang="en-US" smtClean="0"/>
              <a:t>5/18/2011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2086030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5:32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5:32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394A63A6-3D99-4C37-833E-0F60AE782849}" type="datetime1">
              <a:rPr lang="en-US" smtClean="0"/>
              <a:t>5/18/2011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669717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E8AFFC46-87CF-4C75-AA5F-CBFE0EACA2E4}" type="datetime1">
              <a:rPr lang="en-US" smtClean="0"/>
              <a:t>5/18/2011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3246581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5/18/2011</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pPr/>
              <a:t>10</a:t>
            </a:fld>
            <a:endParaRPr lang="en-US" dirty="0"/>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AD5C052D-50F9-434B-8080-4B5A8B099541}" type="datetime1">
              <a:rPr lang="en-US" smtClean="0"/>
              <a:t>5/18/2011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706114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66559045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7020656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622263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429945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14587271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181656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18399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71840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98720192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796564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87581651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0750125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2711306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20954286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4892237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99176300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911996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6241931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569967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667737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1383829"/>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4907"/>
      </p:ext>
    </p:extLst>
  </p:cSld>
  <p:clrMap bg1="dk1" tx1="lt1" bg2="dk2" tx2="lt2" accent1="accent1" accent2="accent2" accent3="accent3" accent4="accent4" accent5="accent5" accent6="accent6" hlink="hlink" folHlink="folHlink"/>
  <p:sldLayoutIdLst>
    <p:sldLayoutId id="2147483763"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www.microsoft.com/sqlserver"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43.png"/><Relationship Id="rId5" Type="http://schemas.openxmlformats.org/officeDocument/2006/relationships/hyperlink" Target="http://www.microsoft.com/learning" TargetMode="External"/><Relationship Id="rId10" Type="http://schemas.openxmlformats.org/officeDocument/2006/relationships/image" Target="../media/image42.emf"/><Relationship Id="rId4" Type="http://schemas.openxmlformats.org/officeDocument/2006/relationships/image" Target="../media/image39.png"/><Relationship Id="rId9" Type="http://schemas.openxmlformats.org/officeDocument/2006/relationships/image" Target="../media/image41.png"/><Relationship Id="rId14" Type="http://schemas.microsoft.com/office/2007/relationships/hdphoto" Target="../media/hdphoto1.wdp"/></Relationships>
</file>

<file path=ppt/slides/_rels/slide26.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509312"/>
            <a:ext cx="10242549" cy="1523497"/>
          </a:xfrm>
        </p:spPr>
        <p:txBody>
          <a:bodyPr/>
          <a:lstStyle/>
          <a:p>
            <a:r>
              <a:rPr lang="en-US" dirty="0" smtClean="0"/>
              <a:t>What’s New in Microsoft SQL Server Code-Named “Denali” for SQL Server Integration Services</a:t>
            </a:r>
            <a:endParaRPr lang="en-US" dirty="0"/>
          </a:p>
        </p:txBody>
      </p:sp>
      <p:sp>
        <p:nvSpPr>
          <p:cNvPr id="3" name="Subtitle 2"/>
          <p:cNvSpPr>
            <a:spLocks noGrp="1"/>
          </p:cNvSpPr>
          <p:nvPr>
            <p:ph type="subTitle" idx="1"/>
          </p:nvPr>
        </p:nvSpPr>
        <p:spPr/>
        <p:txBody>
          <a:bodyPr/>
          <a:lstStyle/>
          <a:p>
            <a:r>
              <a:rPr lang="en-US" smtClean="0"/>
              <a:t>Matt Masson</a:t>
            </a:r>
          </a:p>
          <a:p>
            <a:r>
              <a:rPr lang="en-US" smtClean="0"/>
              <a:t>Integration Services Team</a:t>
            </a:r>
          </a:p>
          <a:p>
            <a:r>
              <a:rPr lang="en-US" smtClean="0"/>
              <a:t>Microsoft</a:t>
            </a:r>
            <a:endParaRPr lang="en-US" dirty="0"/>
          </a:p>
        </p:txBody>
      </p:sp>
      <p:sp>
        <p:nvSpPr>
          <p:cNvPr id="6" name="Text Placeholder 5"/>
          <p:cNvSpPr>
            <a:spLocks noGrp="1"/>
          </p:cNvSpPr>
          <p:nvPr>
            <p:ph type="body" sz="quarter" idx="10"/>
          </p:nvPr>
        </p:nvSpPr>
        <p:spPr/>
        <p:txBody>
          <a:bodyPr/>
          <a:lstStyle/>
          <a:p>
            <a:r>
              <a:rPr lang="en-US" dirty="0"/>
              <a:t>DBI317</a:t>
            </a:r>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Converting Packages</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44156498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Did I Just See?</a:t>
            </a:r>
            <a:endParaRPr lang="en-US" dirty="0"/>
          </a:p>
        </p:txBody>
      </p:sp>
      <p:sp>
        <p:nvSpPr>
          <p:cNvPr id="3" name="Text Placeholder 2"/>
          <p:cNvSpPr>
            <a:spLocks noGrp="1"/>
          </p:cNvSpPr>
          <p:nvPr>
            <p:ph type="body" sz="quarter" idx="10"/>
          </p:nvPr>
        </p:nvSpPr>
        <p:spPr>
          <a:xfrm>
            <a:off x="519113" y="1447799"/>
            <a:ext cx="5805488" cy="1973561"/>
          </a:xfrm>
        </p:spPr>
        <p:txBody>
          <a:bodyPr/>
          <a:lstStyle/>
          <a:p>
            <a:r>
              <a:rPr lang="en-US" dirty="0" smtClean="0"/>
              <a:t>Project Conversion Wizard</a:t>
            </a:r>
          </a:p>
          <a:p>
            <a:r>
              <a:rPr lang="en-US" dirty="0" smtClean="0"/>
              <a:t>Execute Package Task </a:t>
            </a:r>
          </a:p>
          <a:p>
            <a:r>
              <a:rPr lang="en-US" dirty="0" smtClean="0"/>
              <a:t>Shared Connection Managers</a:t>
            </a:r>
          </a:p>
          <a:p>
            <a:r>
              <a:rPr lang="en-US" dirty="0" smtClean="0"/>
              <a:t>Deployment</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6692" y="1432560"/>
            <a:ext cx="5208792" cy="48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1377893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Server Model</a:t>
            </a:r>
            <a:endParaRPr lang="en-US" dirty="0"/>
          </a:p>
        </p:txBody>
      </p:sp>
      <p:sp>
        <p:nvSpPr>
          <p:cNvPr id="7" name="Subtitle 6"/>
          <p:cNvSpPr>
            <a:spLocks noGrp="1"/>
          </p:cNvSpPr>
          <p:nvPr>
            <p:ph type="subTitle" idx="1"/>
          </p:nvPr>
        </p:nvSpPr>
        <p:spPr/>
        <p:txBody>
          <a:bodyPr/>
          <a:lstStyle/>
          <a:p>
            <a:r>
              <a:rPr lang="en-US" smtClean="0"/>
              <a:t>Making configuration and logging easier…</a:t>
            </a:r>
            <a:endParaRPr lang="en-US" dirty="0"/>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4613034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Server Gives You…</a:t>
            </a:r>
            <a:endParaRPr lang="en-US" dirty="0"/>
          </a:p>
        </p:txBody>
      </p:sp>
      <p:grpSp>
        <p:nvGrpSpPr>
          <p:cNvPr id="14" name="Group 13"/>
          <p:cNvGrpSpPr/>
          <p:nvPr/>
        </p:nvGrpSpPr>
        <p:grpSpPr>
          <a:xfrm>
            <a:off x="564535" y="1308051"/>
            <a:ext cx="3294466" cy="4734955"/>
            <a:chOff x="564535" y="1308051"/>
            <a:chExt cx="3294466" cy="4734955"/>
          </a:xfrm>
        </p:grpSpPr>
        <p:sp>
          <p:nvSpPr>
            <p:cNvPr id="4" name="Round Same Side Corner Rectangle 3"/>
            <p:cNvSpPr/>
            <p:nvPr/>
          </p:nvSpPr>
          <p:spPr bwMode="auto">
            <a:xfrm rot="10800000">
              <a:off x="573256" y="3901422"/>
              <a:ext cx="3285745" cy="2090579"/>
            </a:xfrm>
            <a:prstGeom prst="round2SameRect">
              <a:avLst>
                <a:gd name="adj1" fmla="val 8830"/>
                <a:gd name="adj2" fmla="val 0"/>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altLang="zh-CN" sz="2200" dirty="0">
                <a:solidFill>
                  <a:schemeClr val="tx1">
                    <a:alpha val="99000"/>
                  </a:schemeClr>
                </a:solidFill>
                <a:latin typeface="+mn-lt"/>
                <a:ea typeface="+mn-ea"/>
                <a:cs typeface="+mn-cs"/>
              </a:endParaRPr>
            </a:p>
          </p:txBody>
        </p:sp>
        <p:sp>
          <p:nvSpPr>
            <p:cNvPr id="5" name="Round Same Side Corner Rectangle 4"/>
            <p:cNvSpPr/>
            <p:nvPr/>
          </p:nvSpPr>
          <p:spPr bwMode="gray">
            <a:xfrm>
              <a:off x="564535" y="1308051"/>
              <a:ext cx="3281994" cy="2593372"/>
            </a:xfrm>
            <a:prstGeom prst="round2SameRect">
              <a:avLst>
                <a:gd name="adj1" fmla="val 6435"/>
                <a:gd name="adj2" fmla="val 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altLang="zh-CN" sz="2200" dirty="0">
                <a:solidFill>
                  <a:schemeClr val="tx1">
                    <a:alpha val="99000"/>
                  </a:schemeClr>
                </a:solidFill>
              </a:endParaRPr>
            </a:p>
          </p:txBody>
        </p:sp>
        <p:sp>
          <p:nvSpPr>
            <p:cNvPr id="6" name="Rectangle 5"/>
            <p:cNvSpPr/>
            <p:nvPr/>
          </p:nvSpPr>
          <p:spPr>
            <a:xfrm>
              <a:off x="564535" y="1308424"/>
              <a:ext cx="3281994" cy="461665"/>
            </a:xfrm>
            <a:prstGeom prst="rect">
              <a:avLst/>
            </a:prstGeom>
          </p:spPr>
          <p:txBody>
            <a:bodyPr wrap="square">
              <a:spAutoFit/>
            </a:bodyPr>
            <a:lstStyle/>
            <a:p>
              <a:pPr algn="ctr"/>
              <a:r>
                <a:rPr lang="en-US" sz="2400" b="1" dirty="0" smtClean="0">
                  <a:latin typeface="Segoe UI" pitchFamily="34" charset="0"/>
                  <a:ea typeface="Segoe UI" pitchFamily="34" charset="0"/>
                  <a:cs typeface="Segoe UI" pitchFamily="34" charset="0"/>
                </a:rPr>
                <a:t>Configuration</a:t>
              </a:r>
              <a:endParaRPr lang="en-US" sz="2400" b="1" dirty="0">
                <a:latin typeface="Segoe UI" pitchFamily="34" charset="0"/>
                <a:ea typeface="Segoe UI" pitchFamily="34" charset="0"/>
                <a:cs typeface="Segoe UI" pitchFamily="34" charset="0"/>
              </a:endParaRPr>
            </a:p>
          </p:txBody>
        </p:sp>
        <p:sp>
          <p:nvSpPr>
            <p:cNvPr id="18" name="TextBox 17"/>
            <p:cNvSpPr txBox="1"/>
            <p:nvPr/>
          </p:nvSpPr>
          <p:spPr>
            <a:xfrm>
              <a:off x="781422" y="4073236"/>
              <a:ext cx="2929553" cy="1969770"/>
            </a:xfrm>
            <a:prstGeom prst="rect">
              <a:avLst/>
            </a:prstGeom>
            <a:noFill/>
          </p:spPr>
          <p:txBody>
            <a:bodyPr wrap="square" lIns="0" tIns="0" rIns="0" bIns="0" rtlCol="0">
              <a:spAutoFit/>
            </a:bodyPr>
            <a:lstStyle/>
            <a:p>
              <a:pPr marL="285750" indent="-285750">
                <a:buFont typeface="Wingdings" pitchFamily="2" charset="2"/>
                <a:buChar char="Ø"/>
              </a:pPr>
              <a:r>
                <a:rPr lang="en-US" sz="1600" dirty="0" smtClean="0">
                  <a:solidFill>
                    <a:schemeClr val="bg1"/>
                  </a:solidFill>
                </a:rPr>
                <a:t>Set values for parameters</a:t>
              </a:r>
            </a:p>
            <a:p>
              <a:pPr marL="285750" indent="-285750">
                <a:buFont typeface="Wingdings" pitchFamily="2" charset="2"/>
                <a:buChar char="Ø"/>
              </a:pPr>
              <a:endParaRPr lang="en-US" sz="1600" dirty="0" smtClean="0">
                <a:solidFill>
                  <a:schemeClr val="bg1"/>
                </a:solidFill>
              </a:endParaRPr>
            </a:p>
            <a:p>
              <a:pPr marL="285750" indent="-285750">
                <a:buFont typeface="Wingdings" pitchFamily="2" charset="2"/>
                <a:buChar char="Ø"/>
              </a:pPr>
              <a:r>
                <a:rPr lang="en-US" sz="1600" dirty="0" smtClean="0">
                  <a:solidFill>
                    <a:schemeClr val="bg1"/>
                  </a:solidFill>
                </a:rPr>
                <a:t>Central connection manager configuration</a:t>
              </a:r>
            </a:p>
            <a:p>
              <a:pPr marL="285750" indent="-285750">
                <a:buFont typeface="Wingdings" pitchFamily="2" charset="2"/>
                <a:buChar char="Ø"/>
              </a:pPr>
              <a:endParaRPr lang="en-US" sz="1600" dirty="0">
                <a:solidFill>
                  <a:schemeClr val="bg1"/>
                </a:solidFill>
              </a:endParaRPr>
            </a:p>
            <a:p>
              <a:pPr marL="285750" indent="-285750">
                <a:buFont typeface="Wingdings" pitchFamily="2" charset="2"/>
                <a:buChar char="Ø"/>
              </a:pPr>
              <a:r>
                <a:rPr lang="en-US" sz="1600" dirty="0" smtClean="0">
                  <a:solidFill>
                    <a:schemeClr val="bg1"/>
                  </a:solidFill>
                </a:rPr>
                <a:t>Advanced property override functionality</a:t>
              </a:r>
            </a:p>
            <a:p>
              <a:pPr marL="285750" indent="-285750">
                <a:buFont typeface="Arial" pitchFamily="34" charset="0"/>
                <a:buChar char="•"/>
              </a:pPr>
              <a:endParaRPr lang="en-US" sz="1600" dirty="0" smtClean="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9244" y="1985612"/>
              <a:ext cx="15525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4067723" y="1308050"/>
            <a:ext cx="3294466" cy="4683951"/>
            <a:chOff x="4067723" y="1308050"/>
            <a:chExt cx="3294466" cy="4683951"/>
          </a:xfrm>
        </p:grpSpPr>
        <p:sp>
          <p:nvSpPr>
            <p:cNvPr id="7" name="Round Same Side Corner Rectangle 6"/>
            <p:cNvSpPr/>
            <p:nvPr/>
          </p:nvSpPr>
          <p:spPr bwMode="auto">
            <a:xfrm rot="10800000">
              <a:off x="4076444" y="3901422"/>
              <a:ext cx="3285745" cy="2090579"/>
            </a:xfrm>
            <a:prstGeom prst="round2SameRect">
              <a:avLst>
                <a:gd name="adj1" fmla="val 8830"/>
                <a:gd name="adj2" fmla="val 0"/>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altLang="zh-CN" sz="2200" dirty="0">
                <a:solidFill>
                  <a:schemeClr val="tx1">
                    <a:alpha val="99000"/>
                  </a:schemeClr>
                </a:solidFill>
                <a:latin typeface="+mn-lt"/>
                <a:ea typeface="+mn-ea"/>
                <a:cs typeface="+mn-cs"/>
              </a:endParaRPr>
            </a:p>
          </p:txBody>
        </p:sp>
        <p:sp>
          <p:nvSpPr>
            <p:cNvPr id="8" name="Round Same Side Corner Rectangle 7"/>
            <p:cNvSpPr/>
            <p:nvPr/>
          </p:nvSpPr>
          <p:spPr bwMode="gray">
            <a:xfrm>
              <a:off x="4067723" y="1308050"/>
              <a:ext cx="3281994" cy="2593371"/>
            </a:xfrm>
            <a:prstGeom prst="round2SameRect">
              <a:avLst>
                <a:gd name="adj1" fmla="val 6435"/>
                <a:gd name="adj2" fmla="val 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altLang="zh-CN" sz="2200" dirty="0">
                <a:solidFill>
                  <a:schemeClr val="tx1">
                    <a:alpha val="99000"/>
                  </a:schemeClr>
                </a:solidFill>
              </a:endParaRPr>
            </a:p>
          </p:txBody>
        </p:sp>
        <p:sp>
          <p:nvSpPr>
            <p:cNvPr id="9" name="Rectangle 8"/>
            <p:cNvSpPr/>
            <p:nvPr/>
          </p:nvSpPr>
          <p:spPr>
            <a:xfrm>
              <a:off x="4076444" y="1308424"/>
              <a:ext cx="3273273" cy="461665"/>
            </a:xfrm>
            <a:prstGeom prst="rect">
              <a:avLst/>
            </a:prstGeom>
          </p:spPr>
          <p:txBody>
            <a:bodyPr wrap="square">
              <a:spAutoFit/>
            </a:bodyPr>
            <a:lstStyle/>
            <a:p>
              <a:pPr algn="ctr"/>
              <a:r>
                <a:rPr lang="en-US" sz="2400" b="1" dirty="0" smtClean="0">
                  <a:latin typeface="Segoe UI" pitchFamily="34" charset="0"/>
                  <a:ea typeface="Segoe UI" pitchFamily="34" charset="0"/>
                  <a:cs typeface="Segoe UI" pitchFamily="34" charset="0"/>
                </a:rPr>
                <a:t>Security</a:t>
              </a:r>
              <a:endParaRPr lang="en-US" sz="2400" b="1" dirty="0">
                <a:latin typeface="Segoe UI" pitchFamily="34" charset="0"/>
                <a:ea typeface="Segoe UI" pitchFamily="34" charset="0"/>
                <a:cs typeface="Segoe UI" pitchFamily="34" charset="0"/>
              </a:endParaRPr>
            </a:p>
          </p:txBody>
        </p:sp>
        <p:sp>
          <p:nvSpPr>
            <p:cNvPr id="28" name="TextBox 27"/>
            <p:cNvSpPr txBox="1"/>
            <p:nvPr/>
          </p:nvSpPr>
          <p:spPr>
            <a:xfrm>
              <a:off x="4254539" y="4059381"/>
              <a:ext cx="2929553" cy="1723549"/>
            </a:xfrm>
            <a:prstGeom prst="rect">
              <a:avLst/>
            </a:prstGeom>
            <a:noFill/>
          </p:spPr>
          <p:txBody>
            <a:bodyPr wrap="square" lIns="0" tIns="0" rIns="0" bIns="0" rtlCol="0">
              <a:spAutoFit/>
            </a:bodyPr>
            <a:lstStyle/>
            <a:p>
              <a:pPr marL="285750" indent="-285750">
                <a:buFont typeface="Wingdings" pitchFamily="2" charset="2"/>
                <a:buChar char="Ø"/>
              </a:pPr>
              <a:r>
                <a:rPr lang="en-US" sz="1600" dirty="0" smtClean="0">
                  <a:solidFill>
                    <a:schemeClr val="bg1"/>
                  </a:solidFill>
                </a:rPr>
                <a:t>Transparent encryption of projects and parameter values</a:t>
              </a:r>
              <a:br>
                <a:rPr lang="en-US" sz="1600" dirty="0" smtClean="0">
                  <a:solidFill>
                    <a:schemeClr val="bg1"/>
                  </a:solidFill>
                </a:rPr>
              </a:br>
              <a:endParaRPr lang="en-US" sz="1600" dirty="0" smtClean="0">
                <a:solidFill>
                  <a:schemeClr val="bg1"/>
                </a:solidFill>
              </a:endParaRPr>
            </a:p>
            <a:p>
              <a:pPr marL="285750" indent="-285750">
                <a:buFont typeface="Wingdings" pitchFamily="2" charset="2"/>
                <a:buChar char="Ø"/>
              </a:pPr>
              <a:r>
                <a:rPr lang="en-US" sz="1600" dirty="0" smtClean="0">
                  <a:solidFill>
                    <a:schemeClr val="bg1"/>
                  </a:solidFill>
                </a:rPr>
                <a:t>Row-level security to control access to packages</a:t>
              </a:r>
            </a:p>
            <a:p>
              <a:pPr marL="285750" indent="-285750">
                <a:buFont typeface="Arial" pitchFamily="34" charset="0"/>
                <a:buChar char="•"/>
              </a:pPr>
              <a:endParaRPr lang="en-US" sz="1600" dirty="0" smtClean="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8573" y="1911750"/>
              <a:ext cx="1721253" cy="1721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7567158" y="1308051"/>
            <a:ext cx="3298218" cy="4683950"/>
            <a:chOff x="7567158" y="1308051"/>
            <a:chExt cx="3298218" cy="4683950"/>
          </a:xfrm>
        </p:grpSpPr>
        <p:grpSp>
          <p:nvGrpSpPr>
            <p:cNvPr id="13" name="Group 12"/>
            <p:cNvGrpSpPr/>
            <p:nvPr/>
          </p:nvGrpSpPr>
          <p:grpSpPr>
            <a:xfrm>
              <a:off x="7567158" y="1308051"/>
              <a:ext cx="3298218" cy="4683950"/>
              <a:chOff x="7567158" y="1308051"/>
              <a:chExt cx="3298218" cy="4683950"/>
            </a:xfrm>
          </p:grpSpPr>
          <p:sp>
            <p:nvSpPr>
              <p:cNvPr id="10" name="Round Same Side Corner Rectangle 9"/>
              <p:cNvSpPr/>
              <p:nvPr/>
            </p:nvSpPr>
            <p:spPr bwMode="auto">
              <a:xfrm rot="10800000">
                <a:off x="7579631" y="3901423"/>
                <a:ext cx="3285745" cy="2090578"/>
              </a:xfrm>
              <a:prstGeom prst="round2SameRect">
                <a:avLst>
                  <a:gd name="adj1" fmla="val 8830"/>
                  <a:gd name="adj2" fmla="val 0"/>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altLang="zh-CN" sz="2200" dirty="0">
                  <a:solidFill>
                    <a:schemeClr val="tx1">
                      <a:alpha val="99000"/>
                    </a:schemeClr>
                  </a:solidFill>
                  <a:latin typeface="+mn-lt"/>
                  <a:ea typeface="+mn-ea"/>
                  <a:cs typeface="+mn-cs"/>
                </a:endParaRPr>
              </a:p>
            </p:txBody>
          </p:sp>
          <p:sp>
            <p:nvSpPr>
              <p:cNvPr id="11" name="Round Same Side Corner Rectangle 10"/>
              <p:cNvSpPr/>
              <p:nvPr/>
            </p:nvSpPr>
            <p:spPr bwMode="gray">
              <a:xfrm>
                <a:off x="7570911" y="1308051"/>
                <a:ext cx="3281994" cy="2593372"/>
              </a:xfrm>
              <a:prstGeom prst="round2SameRect">
                <a:avLst>
                  <a:gd name="adj1" fmla="val 6435"/>
                  <a:gd name="adj2" fmla="val 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altLang="zh-CN" sz="2200" dirty="0">
                  <a:solidFill>
                    <a:schemeClr val="tx1">
                      <a:alpha val="99000"/>
                    </a:schemeClr>
                  </a:solidFill>
                </a:endParaRPr>
              </a:p>
            </p:txBody>
          </p:sp>
          <p:sp>
            <p:nvSpPr>
              <p:cNvPr id="12" name="Rectangle 11"/>
              <p:cNvSpPr/>
              <p:nvPr/>
            </p:nvSpPr>
            <p:spPr>
              <a:xfrm>
                <a:off x="7567158" y="1308424"/>
                <a:ext cx="3285747" cy="461665"/>
              </a:xfrm>
              <a:prstGeom prst="rect">
                <a:avLst/>
              </a:prstGeom>
            </p:spPr>
            <p:txBody>
              <a:bodyPr wrap="square">
                <a:spAutoFit/>
              </a:bodyPr>
              <a:lstStyle/>
              <a:p>
                <a:pPr algn="ctr"/>
                <a:r>
                  <a:rPr lang="en-US" sz="2400" b="1" dirty="0" smtClean="0">
                    <a:latin typeface="Segoe UI" pitchFamily="34" charset="0"/>
                    <a:ea typeface="Segoe UI" pitchFamily="34" charset="0"/>
                    <a:cs typeface="Segoe UI" pitchFamily="34" charset="0"/>
                  </a:rPr>
                  <a:t>Management</a:t>
                </a:r>
                <a:endParaRPr lang="en-US" sz="2400" b="1" dirty="0">
                  <a:latin typeface="Segoe UI" pitchFamily="34" charset="0"/>
                  <a:ea typeface="Segoe UI" pitchFamily="34" charset="0"/>
                  <a:cs typeface="Segoe UI" pitchFamily="34" charset="0"/>
                </a:endParaRPr>
              </a:p>
            </p:txBody>
          </p:sp>
          <p:sp>
            <p:nvSpPr>
              <p:cNvPr id="29" name="TextBox 28"/>
              <p:cNvSpPr txBox="1"/>
              <p:nvPr/>
            </p:nvSpPr>
            <p:spPr>
              <a:xfrm>
                <a:off x="7745254" y="4022232"/>
                <a:ext cx="2929553" cy="1477328"/>
              </a:xfrm>
              <a:prstGeom prst="rect">
                <a:avLst/>
              </a:prstGeom>
              <a:noFill/>
            </p:spPr>
            <p:txBody>
              <a:bodyPr wrap="square" lIns="0" tIns="0" rIns="0" bIns="0" rtlCol="0">
                <a:spAutoFit/>
              </a:bodyPr>
              <a:lstStyle/>
              <a:p>
                <a:pPr marL="285750" indent="-285750">
                  <a:buFont typeface="Wingdings" pitchFamily="2" charset="2"/>
                  <a:buChar char="Ø"/>
                </a:pPr>
                <a:r>
                  <a:rPr lang="en-US" sz="1600" dirty="0" smtClean="0">
                    <a:solidFill>
                      <a:schemeClr val="bg1"/>
                    </a:solidFill>
                  </a:rPr>
                  <a:t>Interactive package execution and SQL Agent integration</a:t>
                </a:r>
              </a:p>
              <a:p>
                <a:pPr marL="285750" indent="-285750">
                  <a:buFont typeface="Wingdings" pitchFamily="2" charset="2"/>
                  <a:buChar char="Ø"/>
                </a:pPr>
                <a:endParaRPr lang="en-US" sz="1600" dirty="0">
                  <a:solidFill>
                    <a:schemeClr val="bg1"/>
                  </a:solidFill>
                </a:endParaRPr>
              </a:p>
              <a:p>
                <a:pPr marL="285750" indent="-285750">
                  <a:buFont typeface="Wingdings" pitchFamily="2" charset="2"/>
                  <a:buChar char="Ø"/>
                </a:pPr>
                <a:r>
                  <a:rPr lang="en-US" sz="1600" dirty="0" smtClean="0">
                    <a:solidFill>
                      <a:schemeClr val="bg1"/>
                    </a:solidFill>
                  </a:rPr>
                  <a:t>Dashboard and built in reports for troubleshooting</a:t>
                </a:r>
              </a:p>
            </p:txBody>
          </p:sp>
        </p:gr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0358" y="1902217"/>
              <a:ext cx="1790441" cy="1790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684192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Using the Server</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7149983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Did I Just See?</a:t>
            </a:r>
            <a:endParaRPr lang="en-US" dirty="0"/>
          </a:p>
        </p:txBody>
      </p:sp>
      <p:sp>
        <p:nvSpPr>
          <p:cNvPr id="3" name="Text Placeholder 2"/>
          <p:cNvSpPr>
            <a:spLocks noGrp="1"/>
          </p:cNvSpPr>
          <p:nvPr>
            <p:ph type="body" sz="quarter" idx="10"/>
          </p:nvPr>
        </p:nvSpPr>
        <p:spPr>
          <a:xfrm>
            <a:off x="519112" y="1447799"/>
            <a:ext cx="5575301" cy="3662541"/>
          </a:xfrm>
        </p:spPr>
        <p:txBody>
          <a:bodyPr/>
          <a:lstStyle/>
          <a:p>
            <a:r>
              <a:rPr lang="en-US" dirty="0" smtClean="0"/>
              <a:t>Using SSMS to </a:t>
            </a:r>
          </a:p>
          <a:p>
            <a:pPr lvl="1"/>
            <a:r>
              <a:rPr lang="en-US" dirty="0" smtClean="0"/>
              <a:t>Manage SSIS projects</a:t>
            </a:r>
          </a:p>
          <a:p>
            <a:pPr lvl="1"/>
            <a:r>
              <a:rPr lang="en-US" dirty="0" smtClean="0"/>
              <a:t>Run a package</a:t>
            </a:r>
          </a:p>
          <a:p>
            <a:pPr lvl="2"/>
            <a:r>
              <a:rPr lang="en-US" dirty="0" smtClean="0"/>
              <a:t>Specifying parameter values</a:t>
            </a:r>
          </a:p>
          <a:p>
            <a:pPr lvl="2"/>
            <a:r>
              <a:rPr lang="en-US" dirty="0" smtClean="0"/>
              <a:t>Setting up property overrides</a:t>
            </a:r>
          </a:p>
          <a:p>
            <a:pPr lvl="1"/>
            <a:r>
              <a:rPr lang="en-US" dirty="0" smtClean="0"/>
              <a:t>Setup server environments</a:t>
            </a:r>
          </a:p>
          <a:p>
            <a:r>
              <a:rPr lang="en-US" dirty="0" smtClean="0"/>
              <a:t>Scheduling packages deployed to SSIS catalog</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00047" y="1499396"/>
            <a:ext cx="3942018" cy="49882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reflection stA="20000" endPos="19000" dist="50800" dir="5400000" sy="-100000" algn="bl" rotWithShape="0"/>
          </a:effectLst>
          <a:scene3d>
            <a:camera prst="orthographicFront"/>
            <a:lightRig rig="twoPt" dir="t">
              <a:rot lat="0" lon="0" rev="7200000"/>
            </a:lightRig>
          </a:scene3d>
          <a:sp3d>
            <a:bevelT w="25400" h="19050"/>
            <a:contourClr>
              <a:srgbClr val="FFFFFF"/>
            </a:contourClr>
          </a:sp3d>
          <a:extLst/>
        </p:spPr>
      </p:pic>
    </p:spTree>
    <p:custDataLst>
      <p:tags r:id="rId1"/>
    </p:custDataLst>
    <p:extLst>
      <p:ext uri="{BB962C8B-B14F-4D97-AF65-F5344CB8AC3E}">
        <p14:creationId xmlns:p14="http://schemas.microsoft.com/office/powerpoint/2010/main" val="40766456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The Denali Experience</a:t>
            </a:r>
            <a:endParaRPr lang="en-US" dirty="0"/>
          </a:p>
        </p:txBody>
      </p:sp>
      <p:sp>
        <p:nvSpPr>
          <p:cNvPr id="7" name="Subtitle 6"/>
          <p:cNvSpPr>
            <a:spLocks noGrp="1"/>
          </p:cNvSpPr>
          <p:nvPr>
            <p:ph type="subTitle" idx="1"/>
          </p:nvPr>
        </p:nvSpPr>
        <p:spPr/>
        <p:txBody>
          <a:bodyPr/>
          <a:lstStyle/>
          <a:p>
            <a:r>
              <a:rPr lang="en-US" smtClean="0"/>
              <a:t>What to do when things go wrong…</a:t>
            </a:r>
            <a:endParaRPr lang="en-US" dirty="0"/>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0353072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SG" smtClean="0"/>
              <a:t>Information at Your Fingertips</a:t>
            </a:r>
            <a:endParaRPr lang="en-US" dirty="0"/>
          </a:p>
        </p:txBody>
      </p:sp>
      <p:grpSp>
        <p:nvGrpSpPr>
          <p:cNvPr id="6" name="Group 5"/>
          <p:cNvGrpSpPr/>
          <p:nvPr/>
        </p:nvGrpSpPr>
        <p:grpSpPr>
          <a:xfrm>
            <a:off x="196615" y="1518190"/>
            <a:ext cx="6457087" cy="4025950"/>
            <a:chOff x="196615" y="1518190"/>
            <a:chExt cx="6457087" cy="4025950"/>
          </a:xfrm>
        </p:grpSpPr>
        <p:sp>
          <p:nvSpPr>
            <p:cNvPr id="11" name="Rectangle 10"/>
            <p:cNvSpPr/>
            <p:nvPr/>
          </p:nvSpPr>
          <p:spPr>
            <a:xfrm>
              <a:off x="356144" y="1578228"/>
              <a:ext cx="6297558" cy="400110"/>
            </a:xfrm>
            <a:prstGeom prst="rect">
              <a:avLst/>
            </a:prstGeom>
          </p:spPr>
          <p:txBody>
            <a:bodyPr wrap="square">
              <a:spAutoFit/>
            </a:bodyPr>
            <a:lstStyle/>
            <a:p>
              <a:pPr algn="ctr"/>
              <a:r>
                <a:rPr lang="en-US" sz="2000" b="1" dirty="0" smtClean="0">
                  <a:latin typeface="Segoe UI" pitchFamily="34" charset="0"/>
                  <a:ea typeface="Segoe UI" pitchFamily="34" charset="0"/>
                  <a:cs typeface="Segoe UI" pitchFamily="34" charset="0"/>
                </a:rPr>
                <a:t>Built-In SSIS Reports</a:t>
              </a:r>
              <a:endParaRPr lang="en-US" sz="2000" b="1" dirty="0">
                <a:latin typeface="Segoe UI" pitchFamily="34" charset="0"/>
                <a:ea typeface="Segoe UI" pitchFamily="34" charset="0"/>
                <a:cs typeface="Segoe UI" pitchFamily="34" charset="0"/>
              </a:endParaRPr>
            </a:p>
          </p:txBody>
        </p:sp>
        <p:sp>
          <p:nvSpPr>
            <p:cNvPr id="7" name="Round Same Side Corner Rectangle 6"/>
            <p:cNvSpPr/>
            <p:nvPr/>
          </p:nvSpPr>
          <p:spPr bwMode="gray">
            <a:xfrm>
              <a:off x="196615" y="1518190"/>
              <a:ext cx="6000360" cy="4025950"/>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smtClean="0">
                <a:solidFill>
                  <a:srgbClr val="FFFFFF"/>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144" y="2138738"/>
              <a:ext cx="4288148" cy="1800200"/>
            </a:xfrm>
            <a:prstGeom prst="roundRect">
              <a:avLst>
                <a:gd name="adj" fmla="val 8594"/>
              </a:avLst>
            </a:prstGeom>
            <a:solidFill>
              <a:srgbClr val="FFFFFF">
                <a:shade val="85000"/>
              </a:srgbClr>
            </a:solidFill>
            <a:ln w="9525">
              <a:solidFill>
                <a:schemeClr val="tx1"/>
              </a:solidFill>
              <a:miter lim="800000"/>
              <a:headEnd/>
              <a:tailEnd/>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159" y="2685774"/>
              <a:ext cx="3768121" cy="2028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636" y="3531166"/>
              <a:ext cx="3947686" cy="1595315"/>
            </a:xfrm>
            <a:prstGeom prst="roundRect">
              <a:avLst>
                <a:gd name="adj" fmla="val 8594"/>
              </a:avLst>
            </a:prstGeom>
            <a:solidFill>
              <a:srgbClr val="FFFFFF">
                <a:shade val="85000"/>
              </a:srgbClr>
            </a:solidFill>
            <a:ln w="9525">
              <a:solidFill>
                <a:schemeClr val="tx1"/>
              </a:solidFill>
              <a:miter lim="800000"/>
              <a:headEnd/>
              <a:tailEnd/>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6474237" y="1518190"/>
            <a:ext cx="5714589" cy="4025950"/>
            <a:chOff x="6474237" y="1518190"/>
            <a:chExt cx="5714589" cy="4025950"/>
          </a:xfrm>
        </p:grpSpPr>
        <p:sp>
          <p:nvSpPr>
            <p:cNvPr id="10" name="Round Same Side Corner Rectangle 9"/>
            <p:cNvSpPr/>
            <p:nvPr/>
          </p:nvSpPr>
          <p:spPr bwMode="gray">
            <a:xfrm>
              <a:off x="6474237" y="1518190"/>
              <a:ext cx="5714589" cy="4025950"/>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smtClean="0">
                <a:solidFill>
                  <a:srgbClr val="FFFFFF"/>
                </a:solidFill>
              </a:endParaRPr>
            </a:p>
          </p:txBody>
        </p:sp>
        <p:sp>
          <p:nvSpPr>
            <p:cNvPr id="12" name="Rectangle 11"/>
            <p:cNvSpPr/>
            <p:nvPr/>
          </p:nvSpPr>
          <p:spPr>
            <a:xfrm>
              <a:off x="6653702" y="1578228"/>
              <a:ext cx="5289013" cy="400110"/>
            </a:xfrm>
            <a:prstGeom prst="rect">
              <a:avLst/>
            </a:prstGeom>
          </p:spPr>
          <p:txBody>
            <a:bodyPr wrap="square">
              <a:spAutoFit/>
            </a:bodyPr>
            <a:lstStyle/>
            <a:p>
              <a:pPr algn="ctr"/>
              <a:r>
                <a:rPr lang="en-US" sz="2000" b="1" dirty="0" smtClean="0">
                  <a:latin typeface="Segoe UI" pitchFamily="34" charset="0"/>
                  <a:ea typeface="Segoe UI" pitchFamily="34" charset="0"/>
                  <a:cs typeface="Segoe UI" pitchFamily="34" charset="0"/>
                </a:rPr>
                <a:t>Stored Procedures and </a:t>
              </a:r>
              <a:r>
                <a:rPr lang="en-US" sz="2000" b="1" dirty="0">
                  <a:latin typeface="Segoe UI" pitchFamily="34" charset="0"/>
                  <a:ea typeface="Segoe UI" pitchFamily="34" charset="0"/>
                  <a:cs typeface="Segoe UI" pitchFamily="34" charset="0"/>
                </a:rPr>
                <a:t>V</a:t>
              </a:r>
              <a:r>
                <a:rPr lang="en-US" sz="2000" b="1" dirty="0" smtClean="0">
                  <a:latin typeface="Segoe UI" pitchFamily="34" charset="0"/>
                  <a:ea typeface="Segoe UI" pitchFamily="34" charset="0"/>
                  <a:cs typeface="Segoe UI" pitchFamily="34" charset="0"/>
                </a:rPr>
                <a:t>iews</a:t>
              </a:r>
              <a:endParaRPr lang="en-US" sz="2000" b="1" dirty="0">
                <a:latin typeface="Segoe UI" pitchFamily="34" charset="0"/>
                <a:ea typeface="Segoe UI" pitchFamily="34" charset="0"/>
                <a:cs typeface="Segoe UI" pitchFamily="34" charset="0"/>
              </a:endParaRPr>
            </a:p>
          </p:txBody>
        </p:sp>
        <p:sp>
          <p:nvSpPr>
            <p:cNvPr id="2" name="TextBox 1"/>
            <p:cNvSpPr txBox="1"/>
            <p:nvPr/>
          </p:nvSpPr>
          <p:spPr>
            <a:xfrm>
              <a:off x="6967354" y="2577173"/>
              <a:ext cx="3675686" cy="923330"/>
            </a:xfrm>
            <a:prstGeom prst="rect">
              <a:avLst/>
            </a:prstGeom>
            <a:noFill/>
          </p:spPr>
          <p:txBody>
            <a:bodyPr wrap="none" lIns="0" tIns="0" rIns="0" bIns="0" rtlCol="0">
              <a:spAutoFit/>
            </a:bodyPr>
            <a:lstStyle/>
            <a:p>
              <a:r>
                <a:rPr lang="en-US" sz="2000" dirty="0" err="1" smtClean="0">
                  <a:gradFill>
                    <a:gsLst>
                      <a:gs pos="0">
                        <a:schemeClr val="tx1"/>
                      </a:gs>
                      <a:gs pos="86000">
                        <a:schemeClr val="tx1"/>
                      </a:gs>
                    </a:gsLst>
                    <a:lin ang="5400000" scaled="0"/>
                  </a:gradFill>
                </a:rPr>
                <a:t>catalog.event_messages</a:t>
              </a:r>
              <a:endParaRPr lang="en-US" sz="2000" dirty="0" smtClean="0">
                <a:gradFill>
                  <a:gsLst>
                    <a:gs pos="0">
                      <a:schemeClr val="tx1"/>
                    </a:gs>
                    <a:gs pos="86000">
                      <a:schemeClr val="tx1"/>
                    </a:gs>
                  </a:gsLst>
                  <a:lin ang="5400000" scaled="0"/>
                </a:gradFill>
              </a:endParaRPr>
            </a:p>
            <a:p>
              <a:r>
                <a:rPr lang="en-US" sz="2000" dirty="0" err="1">
                  <a:gradFill>
                    <a:gsLst>
                      <a:gs pos="0">
                        <a:schemeClr val="tx1"/>
                      </a:gs>
                      <a:gs pos="86000">
                        <a:schemeClr val="tx1"/>
                      </a:gs>
                    </a:gsLst>
                    <a:lin ang="5400000" scaled="0"/>
                  </a:gradFill>
                </a:rPr>
                <a:t>c</a:t>
              </a:r>
              <a:r>
                <a:rPr lang="en-US" sz="2000" dirty="0" err="1" smtClean="0">
                  <a:gradFill>
                    <a:gsLst>
                      <a:gs pos="0">
                        <a:schemeClr val="tx1"/>
                      </a:gs>
                      <a:gs pos="86000">
                        <a:schemeClr val="tx1"/>
                      </a:gs>
                    </a:gsLst>
                    <a:lin ang="5400000" scaled="0"/>
                  </a:gradFill>
                </a:rPr>
                <a:t>atalog.event_message_context</a:t>
              </a:r>
              <a:endParaRPr lang="en-US" sz="2000" dirty="0" smtClean="0">
                <a:gradFill>
                  <a:gsLst>
                    <a:gs pos="0">
                      <a:schemeClr val="tx1"/>
                    </a:gs>
                    <a:gs pos="86000">
                      <a:schemeClr val="tx1"/>
                    </a:gs>
                  </a:gsLst>
                  <a:lin ang="5400000" scaled="0"/>
                </a:gradFill>
              </a:endParaRPr>
            </a:p>
            <a:p>
              <a:r>
                <a:rPr lang="en-US" sz="2000" dirty="0" err="1" smtClean="0">
                  <a:gradFill>
                    <a:gsLst>
                      <a:gs pos="0">
                        <a:schemeClr val="tx1"/>
                      </a:gs>
                      <a:gs pos="86000">
                        <a:schemeClr val="tx1"/>
                      </a:gs>
                    </a:gsLst>
                    <a:lin ang="5400000" scaled="0"/>
                  </a:gradFill>
                </a:rPr>
                <a:t>catalog.executable_statistics</a:t>
              </a:r>
              <a:endParaRPr lang="en-US" sz="2000" dirty="0" smtClean="0">
                <a:gradFill>
                  <a:gsLst>
                    <a:gs pos="0">
                      <a:schemeClr val="tx1"/>
                    </a:gs>
                    <a:gs pos="86000">
                      <a:schemeClr val="tx1"/>
                    </a:gs>
                  </a:gsLst>
                  <a:lin ang="5400000" scaled="0"/>
                </a:gradFill>
              </a:endParaRPr>
            </a:p>
          </p:txBody>
        </p:sp>
      </p:grpSp>
    </p:spTree>
    <p:extLst>
      <p:ext uri="{BB962C8B-B14F-4D97-AF65-F5344CB8AC3E}">
        <p14:creationId xmlns:p14="http://schemas.microsoft.com/office/powerpoint/2010/main" val="657742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Performance Issues</a:t>
            </a:r>
            <a:endParaRPr lang="en-US" dirty="0"/>
          </a:p>
        </p:txBody>
      </p:sp>
      <p:sp>
        <p:nvSpPr>
          <p:cNvPr id="7" name="TextBox 6"/>
          <p:cNvSpPr txBox="1"/>
          <p:nvPr/>
        </p:nvSpPr>
        <p:spPr>
          <a:xfrm>
            <a:off x="5359525" y="1024778"/>
            <a:ext cx="6354793" cy="4524315"/>
          </a:xfrm>
          <a:prstGeom prst="rect">
            <a:avLst/>
          </a:prstGeom>
          <a:noFill/>
        </p:spPr>
        <p:txBody>
          <a:bodyPr wrap="square" rtlCol="0">
            <a:spAutoFit/>
          </a:bodyPr>
          <a:lstStyle/>
          <a:p>
            <a:endParaRPr lang="en-US" sz="2400" dirty="0" smtClean="0"/>
          </a:p>
          <a:p>
            <a:endParaRPr lang="en-US" sz="2400" dirty="0" smtClean="0"/>
          </a:p>
          <a:p>
            <a:r>
              <a:rPr lang="en-US" sz="2400" dirty="0" smtClean="0"/>
              <a:t>“These </a:t>
            </a:r>
            <a:r>
              <a:rPr lang="en-US" sz="2400" dirty="0"/>
              <a:t>p</a:t>
            </a:r>
            <a:r>
              <a:rPr lang="en-US" sz="2400" dirty="0" smtClean="0"/>
              <a:t>ackages were running well for the past 6 months, taking less than an hour to complete. Last night’s run took over 7 hours!”</a:t>
            </a:r>
          </a:p>
          <a:p>
            <a:endParaRPr lang="en-US" sz="2400" dirty="0" smtClean="0"/>
          </a:p>
          <a:p>
            <a:endParaRPr lang="en-US" sz="2400" dirty="0"/>
          </a:p>
          <a:p>
            <a:r>
              <a:rPr lang="en-US" sz="2400" dirty="0" smtClean="0"/>
              <a:t>“Where are the bottlenecks in my package?”</a:t>
            </a:r>
          </a:p>
          <a:p>
            <a:endParaRPr lang="en-US" sz="2400" dirty="0" smtClean="0"/>
          </a:p>
          <a:p>
            <a:endParaRPr lang="en-US" sz="2400" dirty="0"/>
          </a:p>
          <a:p>
            <a:r>
              <a:rPr lang="en-US" sz="2400" dirty="0" smtClean="0"/>
              <a:t>“Can I get </a:t>
            </a:r>
            <a:r>
              <a:rPr lang="en-US" sz="2400" dirty="0"/>
              <a:t>i</a:t>
            </a:r>
            <a:r>
              <a:rPr lang="en-US" sz="2400" dirty="0" smtClean="0"/>
              <a:t>nstance-specific package execution counter information?”</a:t>
            </a:r>
            <a:endParaRPr lang="en-US" sz="20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73" y="1484784"/>
            <a:ext cx="5024253" cy="434296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038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SG" smtClean="0"/>
              <a:t>Component Timing &amp; Performance Counters</a:t>
            </a:r>
            <a:endParaRPr lang="en-US" dirty="0"/>
          </a:p>
        </p:txBody>
      </p:sp>
      <p:sp>
        <p:nvSpPr>
          <p:cNvPr id="11" name="Rectangle 10"/>
          <p:cNvSpPr/>
          <p:nvPr/>
        </p:nvSpPr>
        <p:spPr>
          <a:xfrm>
            <a:off x="356144" y="1578229"/>
            <a:ext cx="6297558" cy="646331"/>
          </a:xfrm>
          <a:prstGeom prst="rect">
            <a:avLst/>
          </a:prstGeom>
        </p:spPr>
        <p:txBody>
          <a:bodyPr wrap="square">
            <a:spAutoFit/>
          </a:bodyPr>
          <a:lstStyle/>
          <a:p>
            <a:pPr algn="ctr"/>
            <a:r>
              <a:rPr lang="en-US" b="1" dirty="0" smtClean="0">
                <a:latin typeface="Segoe UI" pitchFamily="34" charset="0"/>
                <a:ea typeface="Segoe UI" pitchFamily="34" charset="0"/>
                <a:cs typeface="Segoe UI" pitchFamily="34" charset="0"/>
              </a:rPr>
              <a:t>Ability to find out time spent in the </a:t>
            </a:r>
            <a:br>
              <a:rPr lang="en-US" b="1" dirty="0" smtClean="0">
                <a:latin typeface="Segoe UI" pitchFamily="34" charset="0"/>
                <a:ea typeface="Segoe UI" pitchFamily="34" charset="0"/>
                <a:cs typeface="Segoe UI" pitchFamily="34" charset="0"/>
              </a:rPr>
            </a:br>
            <a:r>
              <a:rPr lang="en-US" b="1" dirty="0" smtClean="0">
                <a:latin typeface="Segoe UI" pitchFamily="34" charset="0"/>
                <a:ea typeface="Segoe UI" pitchFamily="34" charset="0"/>
                <a:cs typeface="Segoe UI" pitchFamily="34" charset="0"/>
              </a:rPr>
              <a:t>data flow components</a:t>
            </a:r>
            <a:endParaRPr lang="en-US" b="1" dirty="0">
              <a:latin typeface="Segoe UI" pitchFamily="34" charset="0"/>
              <a:ea typeface="Segoe UI" pitchFamily="34" charset="0"/>
              <a:cs typeface="Segoe UI" pitchFamily="34" charset="0"/>
            </a:endParaRPr>
          </a:p>
        </p:txBody>
      </p:sp>
      <p:grpSp>
        <p:nvGrpSpPr>
          <p:cNvPr id="2" name="Group 1"/>
          <p:cNvGrpSpPr/>
          <p:nvPr/>
        </p:nvGrpSpPr>
        <p:grpSpPr>
          <a:xfrm>
            <a:off x="174805" y="1518190"/>
            <a:ext cx="6022170" cy="4025950"/>
            <a:chOff x="174805" y="1518190"/>
            <a:chExt cx="6022170" cy="4025950"/>
          </a:xfrm>
        </p:grpSpPr>
        <p:sp>
          <p:nvSpPr>
            <p:cNvPr id="7" name="Round Same Side Corner Rectangle 6"/>
            <p:cNvSpPr/>
            <p:nvPr/>
          </p:nvSpPr>
          <p:spPr bwMode="gray">
            <a:xfrm>
              <a:off x="196615" y="1518190"/>
              <a:ext cx="6000360" cy="4025950"/>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smtClean="0">
                <a:solidFill>
                  <a:srgbClr val="FFFFFF"/>
                </a:solidFill>
              </a:endParaRPr>
            </a:p>
          </p:txBody>
        </p:sp>
        <p:pic>
          <p:nvPicPr>
            <p:cNvPr id="8" name="Picture 7" descr="white rectangle.png"/>
            <p:cNvPicPr>
              <a:picLocks noChangeAspect="1"/>
            </p:cNvPicPr>
            <p:nvPr/>
          </p:nvPicPr>
          <p:blipFill>
            <a:blip r:embed="rId2"/>
            <a:srcRect b="10453"/>
            <a:stretch>
              <a:fillRect/>
            </a:stretch>
          </p:blipFill>
          <p:spPr>
            <a:xfrm>
              <a:off x="174805" y="2334285"/>
              <a:ext cx="5971839" cy="2976681"/>
            </a:xfrm>
            <a:prstGeom prst="rect">
              <a:avLst/>
            </a:prstGeom>
          </p:spPr>
        </p:pic>
        <p:cxnSp>
          <p:nvCxnSpPr>
            <p:cNvPr id="9" name="Straight Arrow Connector 8"/>
            <p:cNvCxnSpPr>
              <a:stCxn id="14" idx="1"/>
            </p:cNvCxnSpPr>
            <p:nvPr/>
          </p:nvCxnSpPr>
          <p:spPr>
            <a:xfrm>
              <a:off x="763246" y="3132230"/>
              <a:ext cx="5072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Rounded Rectangle 13"/>
            <p:cNvSpPr/>
            <p:nvPr/>
          </p:nvSpPr>
          <p:spPr bwMode="auto">
            <a:xfrm>
              <a:off x="763245" y="3017930"/>
              <a:ext cx="711015" cy="228600"/>
            </a:xfrm>
            <a:prstGeom prst="roundRect">
              <a:avLst/>
            </a:prstGeom>
            <a:solidFill>
              <a:schemeClr val="accent3">
                <a:lumMod val="5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5" name="Rounded Rectangle 14"/>
            <p:cNvSpPr/>
            <p:nvPr/>
          </p:nvSpPr>
          <p:spPr bwMode="auto">
            <a:xfrm>
              <a:off x="1626620" y="3017930"/>
              <a:ext cx="711015" cy="2286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6" name="Rounded Rectangle 15"/>
            <p:cNvSpPr/>
            <p:nvPr/>
          </p:nvSpPr>
          <p:spPr bwMode="auto">
            <a:xfrm>
              <a:off x="4724613" y="3017930"/>
              <a:ext cx="711015" cy="2286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2615323" y="3017930"/>
              <a:ext cx="711015" cy="2286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8" name="Rounded Rectangle 17"/>
            <p:cNvSpPr/>
            <p:nvPr/>
          </p:nvSpPr>
          <p:spPr bwMode="auto">
            <a:xfrm>
              <a:off x="3592188" y="3006321"/>
              <a:ext cx="711015" cy="2286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9" name="TextBox 18"/>
            <p:cNvSpPr txBox="1"/>
            <p:nvPr/>
          </p:nvSpPr>
          <p:spPr>
            <a:xfrm>
              <a:off x="5400872" y="3465583"/>
              <a:ext cx="540982" cy="276999"/>
            </a:xfrm>
            <a:prstGeom prst="rect">
              <a:avLst/>
            </a:prstGeom>
            <a:noFill/>
          </p:spPr>
          <p:txBody>
            <a:bodyPr wrap="none" rtlCol="0">
              <a:spAutoFit/>
            </a:bodyPr>
            <a:lstStyle/>
            <a:p>
              <a:r>
                <a:rPr lang="en-US" sz="1200" b="1" dirty="0" smtClean="0">
                  <a:solidFill>
                    <a:schemeClr val="bg1"/>
                  </a:solidFill>
                </a:rPr>
                <a:t>Time</a:t>
              </a:r>
            </a:p>
          </p:txBody>
        </p:sp>
        <p:sp>
          <p:nvSpPr>
            <p:cNvPr id="20" name="TextBox 19"/>
            <p:cNvSpPr txBox="1"/>
            <p:nvPr/>
          </p:nvSpPr>
          <p:spPr>
            <a:xfrm>
              <a:off x="560906" y="3265083"/>
              <a:ext cx="601447" cy="230832"/>
            </a:xfrm>
            <a:prstGeom prst="rect">
              <a:avLst/>
            </a:prstGeom>
            <a:noFill/>
          </p:spPr>
          <p:txBody>
            <a:bodyPr wrap="none" rtlCol="0">
              <a:spAutoFit/>
            </a:bodyPr>
            <a:lstStyle/>
            <a:p>
              <a:r>
                <a:rPr lang="en-US" sz="900" dirty="0" smtClean="0">
                  <a:solidFill>
                    <a:schemeClr val="bg1"/>
                  </a:solidFill>
                </a:rPr>
                <a:t>Validate</a:t>
              </a:r>
            </a:p>
          </p:txBody>
        </p:sp>
        <p:sp>
          <p:nvSpPr>
            <p:cNvPr id="21" name="TextBox 20"/>
            <p:cNvSpPr txBox="1"/>
            <p:nvPr/>
          </p:nvSpPr>
          <p:spPr>
            <a:xfrm>
              <a:off x="1411773" y="3265083"/>
              <a:ext cx="813043" cy="230832"/>
            </a:xfrm>
            <a:prstGeom prst="rect">
              <a:avLst/>
            </a:prstGeom>
            <a:noFill/>
          </p:spPr>
          <p:txBody>
            <a:bodyPr wrap="none" rtlCol="0">
              <a:spAutoFit/>
            </a:bodyPr>
            <a:lstStyle/>
            <a:p>
              <a:r>
                <a:rPr lang="en-US" sz="900" dirty="0" smtClean="0">
                  <a:solidFill>
                    <a:schemeClr val="bg1"/>
                  </a:solidFill>
                </a:rPr>
                <a:t>Pre Execute</a:t>
              </a:r>
            </a:p>
          </p:txBody>
        </p:sp>
        <p:sp>
          <p:nvSpPr>
            <p:cNvPr id="22" name="TextBox 21"/>
            <p:cNvSpPr txBox="1"/>
            <p:nvPr/>
          </p:nvSpPr>
          <p:spPr>
            <a:xfrm>
              <a:off x="2405438" y="3265083"/>
              <a:ext cx="857927" cy="230832"/>
            </a:xfrm>
            <a:prstGeom prst="rect">
              <a:avLst/>
            </a:prstGeom>
            <a:noFill/>
          </p:spPr>
          <p:txBody>
            <a:bodyPr wrap="none" rtlCol="0">
              <a:spAutoFit/>
            </a:bodyPr>
            <a:lstStyle/>
            <a:p>
              <a:r>
                <a:rPr lang="en-US" sz="900" dirty="0" err="1" smtClean="0">
                  <a:solidFill>
                    <a:schemeClr val="bg1"/>
                  </a:solidFill>
                </a:rPr>
                <a:t>ProcessInput</a:t>
              </a:r>
              <a:endParaRPr lang="en-US" sz="900" dirty="0" smtClean="0">
                <a:solidFill>
                  <a:schemeClr val="bg1"/>
                </a:solidFill>
              </a:endParaRPr>
            </a:p>
          </p:txBody>
        </p:sp>
        <p:sp>
          <p:nvSpPr>
            <p:cNvPr id="23" name="TextBox 22"/>
            <p:cNvSpPr txBox="1"/>
            <p:nvPr/>
          </p:nvSpPr>
          <p:spPr>
            <a:xfrm>
              <a:off x="3399103" y="3265083"/>
              <a:ext cx="857927" cy="230832"/>
            </a:xfrm>
            <a:prstGeom prst="rect">
              <a:avLst/>
            </a:prstGeom>
            <a:noFill/>
          </p:spPr>
          <p:txBody>
            <a:bodyPr wrap="none" rtlCol="0">
              <a:spAutoFit/>
            </a:bodyPr>
            <a:lstStyle/>
            <a:p>
              <a:r>
                <a:rPr lang="en-US" sz="900" dirty="0" err="1" smtClean="0">
                  <a:solidFill>
                    <a:schemeClr val="bg1"/>
                  </a:solidFill>
                </a:rPr>
                <a:t>ProcessInput</a:t>
              </a:r>
              <a:endParaRPr lang="en-US" sz="900" dirty="0" smtClean="0">
                <a:solidFill>
                  <a:schemeClr val="bg1"/>
                </a:solidFill>
              </a:endParaRPr>
            </a:p>
          </p:txBody>
        </p:sp>
        <p:sp>
          <p:nvSpPr>
            <p:cNvPr id="24" name="TextBox 23"/>
            <p:cNvSpPr txBox="1"/>
            <p:nvPr/>
          </p:nvSpPr>
          <p:spPr>
            <a:xfrm>
              <a:off x="4585682" y="3265083"/>
              <a:ext cx="864339" cy="230832"/>
            </a:xfrm>
            <a:prstGeom prst="rect">
              <a:avLst/>
            </a:prstGeom>
            <a:noFill/>
          </p:spPr>
          <p:txBody>
            <a:bodyPr wrap="none" rtlCol="0">
              <a:spAutoFit/>
            </a:bodyPr>
            <a:lstStyle/>
            <a:p>
              <a:r>
                <a:rPr lang="en-US" sz="900" dirty="0" smtClean="0">
                  <a:solidFill>
                    <a:schemeClr val="bg1"/>
                  </a:solidFill>
                </a:rPr>
                <a:t>Post Execute</a:t>
              </a:r>
            </a:p>
          </p:txBody>
        </p:sp>
        <p:sp>
          <p:nvSpPr>
            <p:cNvPr id="29" name="Rectangle 28"/>
            <p:cNvSpPr/>
            <p:nvPr/>
          </p:nvSpPr>
          <p:spPr>
            <a:xfrm>
              <a:off x="207519" y="3741304"/>
              <a:ext cx="5628126" cy="1631216"/>
            </a:xfrm>
            <a:prstGeom prst="rect">
              <a:avLst/>
            </a:prstGeom>
          </p:spPr>
          <p:txBody>
            <a:bodyPr wrap="square">
              <a:spAutoFit/>
            </a:bodyPr>
            <a:lstStyle/>
            <a:p>
              <a:r>
                <a:rPr lang="en-US" sz="1000" dirty="0" smtClean="0">
                  <a:solidFill>
                    <a:srgbClr val="0000FF"/>
                  </a:solidFill>
                  <a:latin typeface="Consolas"/>
                  <a:ea typeface="Times New Roman"/>
                  <a:cs typeface="Times New Roman"/>
                </a:rPr>
                <a:t>SELECT</a:t>
              </a:r>
              <a:r>
                <a:rPr lang="en-US" sz="1000" dirty="0" smtClean="0">
                  <a:latin typeface="Consolas"/>
                  <a:ea typeface="Times New Roman"/>
                  <a:cs typeface="Times New Roman"/>
                </a:rPr>
                <a:t> </a:t>
              </a:r>
              <a:r>
                <a:rPr lang="en-US" sz="1000" dirty="0" err="1">
                  <a:solidFill>
                    <a:srgbClr val="008080"/>
                  </a:solidFill>
                  <a:latin typeface="Consolas"/>
                  <a:ea typeface="Times New Roman"/>
                  <a:cs typeface="Times New Roman"/>
                </a:rPr>
                <a:t>package_name</a:t>
              </a:r>
              <a:r>
                <a:rPr lang="en-US" sz="1000" dirty="0">
                  <a:solidFill>
                    <a:srgbClr val="808080"/>
                  </a:solidFill>
                  <a:latin typeface="Consolas"/>
                  <a:ea typeface="Times New Roman"/>
                  <a:cs typeface="Times New Roman"/>
                </a:rPr>
                <a:t>,</a:t>
              </a:r>
              <a:r>
                <a:rPr lang="en-US" sz="1000" dirty="0">
                  <a:latin typeface="Consolas"/>
                  <a:ea typeface="Times New Roman"/>
                  <a:cs typeface="Times New Roman"/>
                </a:rPr>
                <a:t> </a:t>
              </a:r>
              <a:r>
                <a:rPr lang="en-US" sz="1000" dirty="0" err="1">
                  <a:solidFill>
                    <a:srgbClr val="008080"/>
                  </a:solidFill>
                  <a:latin typeface="Consolas"/>
                  <a:ea typeface="Times New Roman"/>
                  <a:cs typeface="Times New Roman"/>
                </a:rPr>
                <a:t>task_name</a:t>
              </a:r>
              <a:r>
                <a:rPr lang="en-US" sz="1000" dirty="0">
                  <a:solidFill>
                    <a:srgbClr val="808080"/>
                  </a:solidFill>
                  <a:latin typeface="Consolas"/>
                  <a:ea typeface="Times New Roman"/>
                  <a:cs typeface="Times New Roman"/>
                </a:rPr>
                <a:t>,</a:t>
              </a:r>
              <a:r>
                <a:rPr lang="en-US" sz="1000" dirty="0">
                  <a:latin typeface="Consolas"/>
                  <a:ea typeface="Times New Roman"/>
                  <a:cs typeface="Times New Roman"/>
                </a:rPr>
                <a:t> </a:t>
              </a:r>
              <a:r>
                <a:rPr lang="en-US" sz="1000" dirty="0" err="1">
                  <a:solidFill>
                    <a:srgbClr val="008080"/>
                  </a:solidFill>
                  <a:latin typeface="Consolas"/>
                  <a:ea typeface="Times New Roman"/>
                  <a:cs typeface="Times New Roman"/>
                </a:rPr>
                <a:t>subcomponent_name</a:t>
              </a:r>
              <a:r>
                <a:rPr lang="en-US" sz="1000" dirty="0">
                  <a:solidFill>
                    <a:srgbClr val="808080"/>
                  </a:solidFill>
                  <a:latin typeface="Consolas"/>
                  <a:ea typeface="Times New Roman"/>
                  <a:cs typeface="Times New Roman"/>
                </a:rPr>
                <a:t>,</a:t>
              </a:r>
              <a:r>
                <a:rPr lang="en-US" sz="1000" dirty="0">
                  <a:latin typeface="Consolas"/>
                  <a:ea typeface="Times New Roman"/>
                  <a:cs typeface="Times New Roman"/>
                </a:rPr>
                <a:t> </a:t>
              </a:r>
              <a:endParaRPr lang="en-US" sz="1000" dirty="0">
                <a:latin typeface="Verdana"/>
                <a:ea typeface="SimSun"/>
                <a:cs typeface="Times New Roman"/>
              </a:endParaRPr>
            </a:p>
            <a:p>
              <a:r>
                <a:rPr lang="en-US" sz="1000" dirty="0" smtClean="0">
                  <a:solidFill>
                    <a:srgbClr val="FF00FF"/>
                  </a:solidFill>
                  <a:latin typeface="Consolas"/>
                  <a:ea typeface="Times New Roman"/>
                  <a:cs typeface="Times New Roman"/>
                </a:rPr>
                <a:t>SUM</a:t>
              </a:r>
              <a:r>
                <a:rPr lang="en-US" sz="1000" dirty="0" smtClean="0">
                  <a:solidFill>
                    <a:srgbClr val="808080"/>
                  </a:solidFill>
                  <a:latin typeface="Consolas"/>
                  <a:ea typeface="Times New Roman"/>
                  <a:cs typeface="Times New Roman"/>
                </a:rPr>
                <a:t>(</a:t>
              </a:r>
              <a:r>
                <a:rPr lang="en-US" sz="1000" dirty="0" smtClean="0">
                  <a:solidFill>
                    <a:srgbClr val="FF00FF"/>
                  </a:solidFill>
                  <a:latin typeface="Consolas"/>
                  <a:ea typeface="Times New Roman"/>
                  <a:cs typeface="Times New Roman"/>
                </a:rPr>
                <a:t>DATEDIFF</a:t>
              </a:r>
              <a:r>
                <a:rPr lang="en-US" sz="1000" dirty="0" smtClean="0">
                  <a:solidFill>
                    <a:srgbClr val="808080"/>
                  </a:solidFill>
                  <a:latin typeface="Consolas"/>
                  <a:ea typeface="Times New Roman"/>
                  <a:cs typeface="Times New Roman"/>
                </a:rPr>
                <a:t>(</a:t>
              </a:r>
              <a:r>
                <a:rPr lang="en-US" sz="1000" dirty="0" err="1" smtClean="0">
                  <a:solidFill>
                    <a:srgbClr val="008080"/>
                  </a:solidFill>
                  <a:latin typeface="Consolas"/>
                  <a:ea typeface="Times New Roman"/>
                  <a:cs typeface="Times New Roman"/>
                </a:rPr>
                <a:t>ms</a:t>
              </a:r>
              <a:r>
                <a:rPr lang="en-US" sz="1000" dirty="0" err="1" smtClean="0">
                  <a:solidFill>
                    <a:srgbClr val="808080"/>
                  </a:solidFill>
                  <a:latin typeface="Consolas"/>
                  <a:ea typeface="Times New Roman"/>
                  <a:cs typeface="Times New Roman"/>
                </a:rPr>
                <a:t>,</a:t>
              </a:r>
              <a:r>
                <a:rPr lang="en-US" sz="1000" dirty="0" err="1" smtClean="0">
                  <a:solidFill>
                    <a:srgbClr val="008080"/>
                  </a:solidFill>
                  <a:latin typeface="Consolas"/>
                  <a:ea typeface="Times New Roman"/>
                  <a:cs typeface="Times New Roman"/>
                </a:rPr>
                <a:t>start_time</a:t>
              </a:r>
              <a:r>
                <a:rPr lang="en-US" sz="1000" dirty="0" err="1" smtClean="0">
                  <a:solidFill>
                    <a:srgbClr val="808080"/>
                  </a:solidFill>
                  <a:latin typeface="Consolas"/>
                  <a:ea typeface="Times New Roman"/>
                  <a:cs typeface="Times New Roman"/>
                </a:rPr>
                <a:t>,</a:t>
              </a:r>
              <a:r>
                <a:rPr lang="en-US" sz="1000" dirty="0" err="1" smtClean="0">
                  <a:solidFill>
                    <a:srgbClr val="008080"/>
                  </a:solidFill>
                  <a:latin typeface="Consolas"/>
                  <a:ea typeface="Times New Roman"/>
                  <a:cs typeface="Times New Roman"/>
                </a:rPr>
                <a:t>end_time</a:t>
              </a:r>
              <a:r>
                <a:rPr lang="en-US" sz="1000" dirty="0">
                  <a:solidFill>
                    <a:srgbClr val="808080"/>
                  </a:solidFill>
                  <a:latin typeface="Consolas"/>
                  <a:ea typeface="Times New Roman"/>
                  <a:cs typeface="Times New Roman"/>
                </a:rPr>
                <a:t>))</a:t>
              </a:r>
              <a:r>
                <a:rPr lang="en-US" sz="1000" dirty="0">
                  <a:latin typeface="Consolas"/>
                  <a:ea typeface="Times New Roman"/>
                  <a:cs typeface="Times New Roman"/>
                </a:rPr>
                <a:t> </a:t>
              </a:r>
              <a:r>
                <a:rPr lang="en-US" sz="1000" dirty="0">
                  <a:solidFill>
                    <a:srgbClr val="0000FF"/>
                  </a:solidFill>
                  <a:latin typeface="Consolas"/>
                  <a:ea typeface="Times New Roman"/>
                  <a:cs typeface="Times New Roman"/>
                </a:rPr>
                <a:t>as</a:t>
              </a:r>
              <a:r>
                <a:rPr lang="en-US" sz="1000" dirty="0">
                  <a:latin typeface="Consolas"/>
                  <a:ea typeface="Times New Roman"/>
                  <a:cs typeface="Times New Roman"/>
                </a:rPr>
                <a:t> </a:t>
              </a:r>
              <a:r>
                <a:rPr lang="en-US" sz="1000" dirty="0" err="1">
                  <a:solidFill>
                    <a:srgbClr val="008080"/>
                  </a:solidFill>
                  <a:latin typeface="Consolas"/>
                  <a:ea typeface="Times New Roman"/>
                  <a:cs typeface="Times New Roman"/>
                </a:rPr>
                <a:t>active_time</a:t>
              </a:r>
              <a:r>
                <a:rPr lang="en-US" sz="1000" dirty="0">
                  <a:solidFill>
                    <a:srgbClr val="808080"/>
                  </a:solidFill>
                  <a:latin typeface="Consolas"/>
                  <a:ea typeface="Times New Roman"/>
                  <a:cs typeface="Times New Roman"/>
                </a:rPr>
                <a:t>,</a:t>
              </a:r>
              <a:endParaRPr lang="en-US" sz="1000" dirty="0">
                <a:latin typeface="Verdana"/>
                <a:ea typeface="SimSun"/>
                <a:cs typeface="Times New Roman"/>
              </a:endParaRPr>
            </a:p>
            <a:p>
              <a:r>
                <a:rPr lang="en-US" sz="1000" dirty="0" smtClean="0">
                  <a:solidFill>
                    <a:srgbClr val="FF00FF"/>
                  </a:solidFill>
                  <a:latin typeface="Consolas"/>
                  <a:ea typeface="Times New Roman"/>
                  <a:cs typeface="Times New Roman"/>
                </a:rPr>
                <a:t>DATEDIFF</a:t>
              </a:r>
              <a:r>
                <a:rPr lang="en-US" sz="1000" dirty="0" smtClean="0">
                  <a:solidFill>
                    <a:srgbClr val="808080"/>
                  </a:solidFill>
                  <a:latin typeface="Consolas"/>
                  <a:ea typeface="Times New Roman"/>
                  <a:cs typeface="Times New Roman"/>
                </a:rPr>
                <a:t>(</a:t>
              </a:r>
              <a:r>
                <a:rPr lang="en-US" sz="1000" dirty="0" err="1" smtClean="0">
                  <a:solidFill>
                    <a:srgbClr val="008080"/>
                  </a:solidFill>
                  <a:latin typeface="Consolas"/>
                  <a:ea typeface="Times New Roman"/>
                  <a:cs typeface="Times New Roman"/>
                </a:rPr>
                <a:t>ms</a:t>
              </a:r>
              <a:r>
                <a:rPr lang="en-US" sz="1000" dirty="0" err="1" smtClean="0">
                  <a:solidFill>
                    <a:srgbClr val="808080"/>
                  </a:solidFill>
                  <a:latin typeface="Consolas"/>
                  <a:ea typeface="Times New Roman"/>
                  <a:cs typeface="Times New Roman"/>
                </a:rPr>
                <a:t>,</a:t>
              </a:r>
              <a:r>
                <a:rPr lang="en-US" sz="1000" dirty="0" err="1" smtClean="0">
                  <a:solidFill>
                    <a:srgbClr val="FF00FF"/>
                  </a:solidFill>
                  <a:latin typeface="Consolas"/>
                  <a:ea typeface="Times New Roman"/>
                  <a:cs typeface="Times New Roman"/>
                </a:rPr>
                <a:t>min</a:t>
              </a:r>
              <a:r>
                <a:rPr lang="en-US" sz="1000" dirty="0" smtClean="0">
                  <a:solidFill>
                    <a:srgbClr val="808080"/>
                  </a:solidFill>
                  <a:latin typeface="Consolas"/>
                  <a:ea typeface="Times New Roman"/>
                  <a:cs typeface="Times New Roman"/>
                </a:rPr>
                <a:t>(</a:t>
              </a:r>
              <a:r>
                <a:rPr lang="en-US" sz="1000" dirty="0" err="1" smtClean="0">
                  <a:solidFill>
                    <a:srgbClr val="008080"/>
                  </a:solidFill>
                  <a:latin typeface="Consolas"/>
                  <a:ea typeface="Times New Roman"/>
                  <a:cs typeface="Times New Roman"/>
                </a:rPr>
                <a:t>start_time</a:t>
              </a:r>
              <a:r>
                <a:rPr lang="en-US" sz="1000" dirty="0" smtClean="0">
                  <a:solidFill>
                    <a:srgbClr val="808080"/>
                  </a:solidFill>
                  <a:latin typeface="Consolas"/>
                  <a:ea typeface="Times New Roman"/>
                  <a:cs typeface="Times New Roman"/>
                </a:rPr>
                <a:t>),</a:t>
              </a:r>
              <a:r>
                <a:rPr lang="en-US" sz="1000" dirty="0" smtClean="0">
                  <a:solidFill>
                    <a:srgbClr val="FF00FF"/>
                  </a:solidFill>
                  <a:latin typeface="Consolas"/>
                  <a:ea typeface="Times New Roman"/>
                  <a:cs typeface="Times New Roman"/>
                </a:rPr>
                <a:t>max</a:t>
              </a:r>
              <a:r>
                <a:rPr lang="en-US" sz="1000" dirty="0" smtClean="0">
                  <a:solidFill>
                    <a:srgbClr val="808080"/>
                  </a:solidFill>
                  <a:latin typeface="Consolas"/>
                  <a:ea typeface="Times New Roman"/>
                  <a:cs typeface="Times New Roman"/>
                </a:rPr>
                <a:t>(</a:t>
              </a:r>
              <a:r>
                <a:rPr lang="en-US" sz="1000" dirty="0" err="1" smtClean="0">
                  <a:solidFill>
                    <a:srgbClr val="008080"/>
                  </a:solidFill>
                  <a:latin typeface="Consolas"/>
                  <a:ea typeface="Times New Roman"/>
                  <a:cs typeface="Times New Roman"/>
                </a:rPr>
                <a:t>end_time</a:t>
              </a:r>
              <a:r>
                <a:rPr lang="en-US" sz="1000" dirty="0">
                  <a:solidFill>
                    <a:srgbClr val="808080"/>
                  </a:solidFill>
                  <a:latin typeface="Consolas"/>
                  <a:ea typeface="Times New Roman"/>
                  <a:cs typeface="Times New Roman"/>
                </a:rPr>
                <a:t>))</a:t>
              </a:r>
              <a:r>
                <a:rPr lang="en-US" sz="1000" dirty="0">
                  <a:latin typeface="Consolas"/>
                  <a:ea typeface="Times New Roman"/>
                  <a:cs typeface="Times New Roman"/>
                </a:rPr>
                <a:t> </a:t>
              </a:r>
              <a:r>
                <a:rPr lang="en-US" sz="1000" dirty="0">
                  <a:solidFill>
                    <a:srgbClr val="0000FF"/>
                  </a:solidFill>
                  <a:latin typeface="Consolas"/>
                  <a:ea typeface="Times New Roman"/>
                  <a:cs typeface="Times New Roman"/>
                </a:rPr>
                <a:t>as</a:t>
              </a:r>
              <a:r>
                <a:rPr lang="en-US" sz="1000" dirty="0">
                  <a:latin typeface="Consolas"/>
                  <a:ea typeface="Times New Roman"/>
                  <a:cs typeface="Times New Roman"/>
                </a:rPr>
                <a:t> </a:t>
              </a:r>
              <a:r>
                <a:rPr lang="en-US" sz="1000" dirty="0" smtClean="0">
                  <a:latin typeface="Consolas"/>
                  <a:ea typeface="Times New Roman"/>
                  <a:cs typeface="Times New Roman"/>
                </a:rPr>
                <a:t> </a:t>
              </a:r>
              <a:r>
                <a:rPr lang="en-US" sz="1000" dirty="0" err="1" smtClean="0">
                  <a:solidFill>
                    <a:srgbClr val="008080"/>
                  </a:solidFill>
                  <a:latin typeface="Consolas"/>
                  <a:ea typeface="Times New Roman"/>
                  <a:cs typeface="Times New Roman"/>
                </a:rPr>
                <a:t>total_time</a:t>
              </a:r>
              <a:endParaRPr lang="en-US" sz="1000" dirty="0">
                <a:latin typeface="Verdana"/>
                <a:ea typeface="SimSun"/>
                <a:cs typeface="Times New Roman"/>
              </a:endParaRPr>
            </a:p>
            <a:p>
              <a:r>
                <a:rPr lang="en-US" sz="1000" dirty="0" smtClean="0">
                  <a:solidFill>
                    <a:srgbClr val="0000FF"/>
                  </a:solidFill>
                  <a:latin typeface="Consolas"/>
                  <a:ea typeface="Times New Roman"/>
                  <a:cs typeface="Times New Roman"/>
                </a:rPr>
                <a:t>FROM</a:t>
              </a:r>
              <a:r>
                <a:rPr lang="en-US" sz="1000" dirty="0" smtClean="0">
                  <a:latin typeface="Consolas"/>
                  <a:ea typeface="Times New Roman"/>
                  <a:cs typeface="Times New Roman"/>
                </a:rPr>
                <a:t> </a:t>
              </a:r>
              <a:r>
                <a:rPr lang="en-US" sz="1000" dirty="0" err="1">
                  <a:solidFill>
                    <a:srgbClr val="0000FF"/>
                  </a:solidFill>
                  <a:latin typeface="Consolas"/>
                  <a:ea typeface="Times New Roman"/>
                  <a:cs typeface="Times New Roman"/>
                </a:rPr>
                <a:t>catalog</a:t>
              </a:r>
              <a:r>
                <a:rPr lang="en-US" sz="1000" dirty="0" err="1">
                  <a:solidFill>
                    <a:srgbClr val="808080"/>
                  </a:solidFill>
                  <a:latin typeface="Consolas"/>
                  <a:ea typeface="Times New Roman"/>
                  <a:cs typeface="Times New Roman"/>
                </a:rPr>
                <a:t>.</a:t>
              </a:r>
              <a:r>
                <a:rPr lang="en-US" sz="1000" dirty="0" err="1">
                  <a:solidFill>
                    <a:srgbClr val="008080"/>
                  </a:solidFill>
                  <a:latin typeface="Consolas"/>
                  <a:ea typeface="Times New Roman"/>
                  <a:cs typeface="Times New Roman"/>
                </a:rPr>
                <a:t>execution_component_phases</a:t>
              </a:r>
              <a:endParaRPr lang="en-US" sz="1000" dirty="0">
                <a:latin typeface="Verdana"/>
                <a:ea typeface="SimSun"/>
                <a:cs typeface="Times New Roman"/>
              </a:endParaRPr>
            </a:p>
            <a:p>
              <a:r>
                <a:rPr lang="en-US" sz="1000" dirty="0" smtClean="0">
                  <a:solidFill>
                    <a:srgbClr val="0000FF"/>
                  </a:solidFill>
                  <a:latin typeface="Consolas"/>
                  <a:ea typeface="Times New Roman"/>
                  <a:cs typeface="Times New Roman"/>
                </a:rPr>
                <a:t>WHERE</a:t>
              </a:r>
              <a:r>
                <a:rPr lang="en-US" sz="1000" dirty="0" smtClean="0">
                  <a:latin typeface="Consolas"/>
                  <a:ea typeface="Times New Roman"/>
                  <a:cs typeface="Times New Roman"/>
                </a:rPr>
                <a:t> </a:t>
              </a:r>
              <a:r>
                <a:rPr lang="en-US" sz="1000" dirty="0" err="1">
                  <a:solidFill>
                    <a:srgbClr val="008080"/>
                  </a:solidFill>
                  <a:latin typeface="Consolas"/>
                  <a:ea typeface="Times New Roman"/>
                  <a:cs typeface="Times New Roman"/>
                </a:rPr>
                <a:t>execution_id</a:t>
              </a:r>
              <a:r>
                <a:rPr lang="en-US" sz="1000" dirty="0">
                  <a:latin typeface="Consolas"/>
                  <a:ea typeface="Times New Roman"/>
                  <a:cs typeface="Times New Roman"/>
                </a:rPr>
                <a:t> </a:t>
              </a:r>
              <a:r>
                <a:rPr lang="en-US" sz="1000" dirty="0">
                  <a:solidFill>
                    <a:srgbClr val="808080"/>
                  </a:solidFill>
                  <a:latin typeface="Consolas"/>
                  <a:ea typeface="Times New Roman"/>
                  <a:cs typeface="Times New Roman"/>
                </a:rPr>
                <a:t>=</a:t>
              </a:r>
              <a:r>
                <a:rPr lang="en-US" sz="1000" dirty="0">
                  <a:latin typeface="Consolas"/>
                  <a:ea typeface="Times New Roman"/>
                  <a:cs typeface="Times New Roman"/>
                </a:rPr>
                <a:t> 1841</a:t>
              </a:r>
              <a:endParaRPr lang="en-US" sz="1000" dirty="0">
                <a:latin typeface="Verdana"/>
                <a:ea typeface="SimSun"/>
                <a:cs typeface="Times New Roman"/>
              </a:endParaRPr>
            </a:p>
            <a:p>
              <a:r>
                <a:rPr lang="en-US" sz="1000" dirty="0" smtClean="0">
                  <a:solidFill>
                    <a:srgbClr val="0000FF"/>
                  </a:solidFill>
                  <a:latin typeface="Consolas"/>
                  <a:ea typeface="Times New Roman"/>
                  <a:cs typeface="Times New Roman"/>
                </a:rPr>
                <a:t>GROUP BY</a:t>
              </a:r>
              <a:r>
                <a:rPr lang="en-US" sz="1000" dirty="0" smtClean="0">
                  <a:latin typeface="Consolas"/>
                  <a:ea typeface="Times New Roman"/>
                  <a:cs typeface="Times New Roman"/>
                </a:rPr>
                <a:t> </a:t>
              </a:r>
              <a:r>
                <a:rPr lang="en-US" sz="1000" dirty="0" err="1">
                  <a:solidFill>
                    <a:srgbClr val="008080"/>
                  </a:solidFill>
                  <a:latin typeface="Consolas"/>
                  <a:ea typeface="Times New Roman"/>
                  <a:cs typeface="Times New Roman"/>
                </a:rPr>
                <a:t>package_name</a:t>
              </a:r>
              <a:r>
                <a:rPr lang="en-US" sz="1000" dirty="0">
                  <a:solidFill>
                    <a:srgbClr val="808080"/>
                  </a:solidFill>
                  <a:latin typeface="Consolas"/>
                  <a:ea typeface="Times New Roman"/>
                  <a:cs typeface="Times New Roman"/>
                </a:rPr>
                <a:t>,</a:t>
              </a:r>
              <a:r>
                <a:rPr lang="en-US" sz="1000" dirty="0">
                  <a:latin typeface="Consolas"/>
                  <a:ea typeface="Times New Roman"/>
                  <a:cs typeface="Times New Roman"/>
                </a:rPr>
                <a:t> </a:t>
              </a:r>
              <a:r>
                <a:rPr lang="en-US" sz="1000" dirty="0" err="1">
                  <a:solidFill>
                    <a:srgbClr val="008080"/>
                  </a:solidFill>
                  <a:latin typeface="Consolas"/>
                  <a:ea typeface="Times New Roman"/>
                  <a:cs typeface="Times New Roman"/>
                </a:rPr>
                <a:t>task_name</a:t>
              </a:r>
              <a:r>
                <a:rPr lang="en-US" sz="1000" dirty="0">
                  <a:solidFill>
                    <a:srgbClr val="808080"/>
                  </a:solidFill>
                  <a:latin typeface="Consolas"/>
                  <a:ea typeface="Times New Roman"/>
                  <a:cs typeface="Times New Roman"/>
                </a:rPr>
                <a:t>,</a:t>
              </a:r>
              <a:r>
                <a:rPr lang="en-US" sz="1000" dirty="0">
                  <a:latin typeface="Consolas"/>
                  <a:ea typeface="Times New Roman"/>
                  <a:cs typeface="Times New Roman"/>
                </a:rPr>
                <a:t> </a:t>
              </a:r>
              <a:r>
                <a:rPr lang="en-US" sz="1000" dirty="0" smtClean="0">
                  <a:latin typeface="Consolas"/>
                  <a:ea typeface="Times New Roman"/>
                  <a:cs typeface="Times New Roman"/>
                </a:rPr>
                <a:t/>
              </a:r>
              <a:br>
                <a:rPr lang="en-US" sz="1000" dirty="0" smtClean="0">
                  <a:latin typeface="Consolas"/>
                  <a:ea typeface="Times New Roman"/>
                  <a:cs typeface="Times New Roman"/>
                </a:rPr>
              </a:br>
              <a:r>
                <a:rPr lang="en-US" sz="1000" dirty="0" smtClean="0">
                  <a:latin typeface="Consolas"/>
                  <a:ea typeface="Times New Roman"/>
                  <a:cs typeface="Times New Roman"/>
                </a:rPr>
                <a:t>         </a:t>
              </a:r>
              <a:r>
                <a:rPr lang="en-US" sz="1000" dirty="0" err="1" smtClean="0">
                  <a:solidFill>
                    <a:srgbClr val="008080"/>
                  </a:solidFill>
                  <a:latin typeface="Consolas"/>
                  <a:ea typeface="Times New Roman"/>
                  <a:cs typeface="Times New Roman"/>
                </a:rPr>
                <a:t>subcomponent_name</a:t>
              </a:r>
              <a:r>
                <a:rPr lang="en-US" sz="1000" dirty="0">
                  <a:solidFill>
                    <a:srgbClr val="808080"/>
                  </a:solidFill>
                  <a:latin typeface="Consolas"/>
                  <a:ea typeface="Times New Roman"/>
                  <a:cs typeface="Times New Roman"/>
                </a:rPr>
                <a:t>,</a:t>
              </a:r>
              <a:r>
                <a:rPr lang="en-US" sz="1000" dirty="0">
                  <a:latin typeface="Consolas"/>
                  <a:ea typeface="Times New Roman"/>
                  <a:cs typeface="Times New Roman"/>
                </a:rPr>
                <a:t> </a:t>
              </a:r>
              <a:r>
                <a:rPr lang="en-US" sz="1000" dirty="0" err="1">
                  <a:solidFill>
                    <a:srgbClr val="008080"/>
                  </a:solidFill>
                  <a:latin typeface="Consolas"/>
                  <a:ea typeface="Times New Roman"/>
                  <a:cs typeface="Times New Roman"/>
                </a:rPr>
                <a:t>execution_path</a:t>
              </a:r>
              <a:endParaRPr lang="en-US" sz="1000" dirty="0">
                <a:latin typeface="Verdana"/>
                <a:ea typeface="SimSun"/>
                <a:cs typeface="Times New Roman"/>
              </a:endParaRPr>
            </a:p>
            <a:p>
              <a:r>
                <a:rPr lang="en-US" sz="1000" dirty="0" smtClean="0">
                  <a:solidFill>
                    <a:srgbClr val="0000FF"/>
                  </a:solidFill>
                  <a:latin typeface="Consolas"/>
                  <a:ea typeface="Times New Roman"/>
                  <a:cs typeface="Times New Roman"/>
                </a:rPr>
                <a:t>ORDER BY</a:t>
              </a:r>
              <a:r>
                <a:rPr lang="en-US" sz="1000" dirty="0" smtClean="0">
                  <a:latin typeface="Consolas"/>
                  <a:ea typeface="Times New Roman"/>
                  <a:cs typeface="Times New Roman"/>
                </a:rPr>
                <a:t> </a:t>
              </a:r>
              <a:r>
                <a:rPr lang="en-US" sz="1000" dirty="0" err="1">
                  <a:solidFill>
                    <a:srgbClr val="008080"/>
                  </a:solidFill>
                  <a:latin typeface="Consolas"/>
                  <a:ea typeface="Times New Roman"/>
                  <a:cs typeface="Times New Roman"/>
                </a:rPr>
                <a:t>package_name</a:t>
              </a:r>
              <a:r>
                <a:rPr lang="en-US" sz="1000" dirty="0">
                  <a:solidFill>
                    <a:srgbClr val="808080"/>
                  </a:solidFill>
                  <a:latin typeface="Consolas"/>
                  <a:ea typeface="Times New Roman"/>
                  <a:cs typeface="Times New Roman"/>
                </a:rPr>
                <a:t>,</a:t>
              </a:r>
              <a:r>
                <a:rPr lang="en-US" sz="1000" dirty="0">
                  <a:latin typeface="Consolas"/>
                  <a:ea typeface="Times New Roman"/>
                  <a:cs typeface="Times New Roman"/>
                </a:rPr>
                <a:t> </a:t>
              </a:r>
              <a:r>
                <a:rPr lang="en-US" sz="1000" dirty="0" err="1">
                  <a:solidFill>
                    <a:srgbClr val="008080"/>
                  </a:solidFill>
                  <a:latin typeface="Consolas"/>
                  <a:ea typeface="Times New Roman"/>
                  <a:cs typeface="Times New Roman"/>
                </a:rPr>
                <a:t>task_name</a:t>
              </a:r>
              <a:r>
                <a:rPr lang="en-US" sz="1000" dirty="0">
                  <a:solidFill>
                    <a:srgbClr val="808080"/>
                  </a:solidFill>
                  <a:latin typeface="Consolas"/>
                  <a:ea typeface="Times New Roman"/>
                  <a:cs typeface="Times New Roman"/>
                </a:rPr>
                <a:t>,</a:t>
              </a:r>
              <a:r>
                <a:rPr lang="en-US" sz="1000" dirty="0">
                  <a:latin typeface="Consolas"/>
                  <a:ea typeface="Times New Roman"/>
                  <a:cs typeface="Times New Roman"/>
                </a:rPr>
                <a:t> </a:t>
              </a:r>
              <a:r>
                <a:rPr lang="en-US" sz="1000" dirty="0" smtClean="0">
                  <a:latin typeface="Consolas"/>
                  <a:ea typeface="Times New Roman"/>
                  <a:cs typeface="Times New Roman"/>
                </a:rPr>
                <a:t/>
              </a:r>
              <a:br>
                <a:rPr lang="en-US" sz="1000" dirty="0" smtClean="0">
                  <a:latin typeface="Consolas"/>
                  <a:ea typeface="Times New Roman"/>
                  <a:cs typeface="Times New Roman"/>
                </a:rPr>
              </a:br>
              <a:r>
                <a:rPr lang="en-US" sz="1000" dirty="0" smtClean="0">
                  <a:latin typeface="Consolas"/>
                  <a:ea typeface="Times New Roman"/>
                  <a:cs typeface="Times New Roman"/>
                </a:rPr>
                <a:t>         </a:t>
              </a:r>
              <a:r>
                <a:rPr lang="en-US" sz="1000" dirty="0" err="1" smtClean="0">
                  <a:solidFill>
                    <a:srgbClr val="008080"/>
                  </a:solidFill>
                  <a:latin typeface="Consolas"/>
                  <a:ea typeface="Times New Roman"/>
                  <a:cs typeface="Times New Roman"/>
                </a:rPr>
                <a:t>subcomponent_name</a:t>
              </a:r>
              <a:r>
                <a:rPr lang="en-US" sz="1000" dirty="0">
                  <a:solidFill>
                    <a:srgbClr val="808080"/>
                  </a:solidFill>
                  <a:latin typeface="Consolas"/>
                  <a:ea typeface="Times New Roman"/>
                  <a:cs typeface="Times New Roman"/>
                </a:rPr>
                <a:t>,</a:t>
              </a:r>
              <a:r>
                <a:rPr lang="en-US" sz="1000" dirty="0">
                  <a:latin typeface="Consolas"/>
                  <a:ea typeface="Times New Roman"/>
                  <a:cs typeface="Times New Roman"/>
                </a:rPr>
                <a:t> </a:t>
              </a:r>
              <a:r>
                <a:rPr lang="en-US" sz="1000" dirty="0" err="1">
                  <a:solidFill>
                    <a:srgbClr val="008080"/>
                  </a:solidFill>
                  <a:latin typeface="Consolas"/>
                  <a:ea typeface="Times New Roman"/>
                  <a:cs typeface="Times New Roman"/>
                </a:rPr>
                <a:t>execution_path</a:t>
              </a:r>
              <a:endParaRPr lang="en-US" sz="1000" dirty="0">
                <a:latin typeface="Verdana"/>
                <a:ea typeface="SimSun"/>
                <a:cs typeface="Times New Roman"/>
              </a:endParaRPr>
            </a:p>
            <a:p>
              <a:r>
                <a:rPr lang="en-US" sz="1000" dirty="0">
                  <a:latin typeface="Consolas"/>
                  <a:ea typeface="Times New Roman"/>
                  <a:cs typeface="Times New Roman"/>
                </a:rPr>
                <a:t> </a:t>
              </a:r>
              <a:endParaRPr lang="en-US" sz="1000" dirty="0">
                <a:effectLst/>
                <a:latin typeface="Verdana"/>
                <a:ea typeface="SimSun"/>
                <a:cs typeface="Times New Roman"/>
              </a:endParaRPr>
            </a:p>
          </p:txBody>
        </p:sp>
      </p:grpSp>
      <p:grpSp>
        <p:nvGrpSpPr>
          <p:cNvPr id="3" name="Group 2"/>
          <p:cNvGrpSpPr/>
          <p:nvPr/>
        </p:nvGrpSpPr>
        <p:grpSpPr>
          <a:xfrm>
            <a:off x="6367557" y="1518190"/>
            <a:ext cx="5714589" cy="4025950"/>
            <a:chOff x="6474237" y="1518190"/>
            <a:chExt cx="5714589" cy="4025950"/>
          </a:xfrm>
        </p:grpSpPr>
        <p:sp>
          <p:nvSpPr>
            <p:cNvPr id="10" name="Round Same Side Corner Rectangle 9"/>
            <p:cNvSpPr/>
            <p:nvPr/>
          </p:nvSpPr>
          <p:spPr bwMode="gray">
            <a:xfrm>
              <a:off x="6474237" y="1518190"/>
              <a:ext cx="5714589" cy="4025950"/>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smtClean="0">
                <a:solidFill>
                  <a:srgbClr val="FFFFFF"/>
                </a:solidFill>
              </a:endParaRPr>
            </a:p>
          </p:txBody>
        </p:sp>
        <p:sp>
          <p:nvSpPr>
            <p:cNvPr id="12" name="Rectangle 11"/>
            <p:cNvSpPr/>
            <p:nvPr/>
          </p:nvSpPr>
          <p:spPr>
            <a:xfrm>
              <a:off x="6653702" y="1578227"/>
              <a:ext cx="5289013" cy="646331"/>
            </a:xfrm>
            <a:prstGeom prst="rect">
              <a:avLst/>
            </a:prstGeom>
          </p:spPr>
          <p:txBody>
            <a:bodyPr wrap="square">
              <a:spAutoFit/>
            </a:bodyPr>
            <a:lstStyle/>
            <a:p>
              <a:pPr algn="ctr"/>
              <a:r>
                <a:rPr lang="en-US" b="1" dirty="0" smtClean="0">
                  <a:latin typeface="Segoe UI" pitchFamily="34" charset="0"/>
                  <a:ea typeface="Segoe UI" pitchFamily="34" charset="0"/>
                  <a:cs typeface="Segoe UI" pitchFamily="34" charset="0"/>
                </a:rPr>
                <a:t>Querying Performance Information for a </a:t>
              </a:r>
              <a:br>
                <a:rPr lang="en-US" b="1" dirty="0" smtClean="0">
                  <a:latin typeface="Segoe UI" pitchFamily="34" charset="0"/>
                  <a:ea typeface="Segoe UI" pitchFamily="34" charset="0"/>
                  <a:cs typeface="Segoe UI" pitchFamily="34" charset="0"/>
                </a:rPr>
              </a:br>
              <a:r>
                <a:rPr lang="en-US" b="1" dirty="0" smtClean="0">
                  <a:latin typeface="Segoe UI" pitchFamily="34" charset="0"/>
                  <a:ea typeface="Segoe UI" pitchFamily="34" charset="0"/>
                  <a:cs typeface="Segoe UI" pitchFamily="34" charset="0"/>
                </a:rPr>
                <a:t>running execution</a:t>
              </a:r>
              <a:endParaRPr lang="en-US" b="1" dirty="0">
                <a:latin typeface="Segoe UI" pitchFamily="34" charset="0"/>
                <a:ea typeface="Segoe UI" pitchFamily="34" charset="0"/>
                <a:cs typeface="Segoe UI" pitchFamily="34" charset="0"/>
              </a:endParaRPr>
            </a:p>
          </p:txBody>
        </p:sp>
        <p:pic>
          <p:nvPicPr>
            <p:cNvPr id="13" name="Picture 12" descr="white rectangle.png"/>
            <p:cNvPicPr>
              <a:picLocks noChangeAspect="1"/>
            </p:cNvPicPr>
            <p:nvPr/>
          </p:nvPicPr>
          <p:blipFill>
            <a:blip r:embed="rId2"/>
            <a:srcRect b="10453"/>
            <a:stretch>
              <a:fillRect/>
            </a:stretch>
          </p:blipFill>
          <p:spPr>
            <a:xfrm>
              <a:off x="6474237" y="3132230"/>
              <a:ext cx="5714589" cy="2142922"/>
            </a:xfrm>
            <a:prstGeom prst="rect">
              <a:avLst/>
            </a:prstGeom>
          </p:spPr>
        </p:pic>
        <p:sp>
          <p:nvSpPr>
            <p:cNvPr id="30" name="Rectangle 29"/>
            <p:cNvSpPr/>
            <p:nvPr/>
          </p:nvSpPr>
          <p:spPr>
            <a:xfrm>
              <a:off x="6900801" y="3822624"/>
              <a:ext cx="4794812" cy="400110"/>
            </a:xfrm>
            <a:prstGeom prst="rect">
              <a:avLst/>
            </a:prstGeom>
          </p:spPr>
          <p:txBody>
            <a:bodyPr wrap="square">
              <a:spAutoFit/>
            </a:bodyPr>
            <a:lstStyle/>
            <a:p>
              <a:r>
                <a:rPr lang="en-US" sz="1000" dirty="0">
                  <a:solidFill>
                    <a:srgbClr val="0000FF"/>
                  </a:solidFill>
                  <a:latin typeface="Consolas"/>
                </a:rPr>
                <a:t>select</a:t>
              </a:r>
              <a:r>
                <a:rPr lang="en-US" sz="1000" dirty="0">
                  <a:solidFill>
                    <a:prstClr val="black"/>
                  </a:solidFill>
                  <a:latin typeface="Consolas"/>
                </a:rPr>
                <a:t> </a:t>
              </a:r>
              <a:r>
                <a:rPr lang="en-US" sz="1000" dirty="0">
                  <a:solidFill>
                    <a:srgbClr val="808080"/>
                  </a:solidFill>
                  <a:latin typeface="Consolas"/>
                </a:rPr>
                <a:t>*</a:t>
              </a:r>
              <a:endParaRPr lang="en-US" sz="1000" dirty="0">
                <a:solidFill>
                  <a:prstClr val="black"/>
                </a:solidFill>
                <a:latin typeface="Consolas"/>
              </a:endParaRPr>
            </a:p>
            <a:p>
              <a:r>
                <a:rPr lang="en-US" sz="1000" dirty="0">
                  <a:solidFill>
                    <a:srgbClr val="0000FF"/>
                  </a:solidFill>
                  <a:latin typeface="Consolas"/>
                </a:rPr>
                <a:t>from</a:t>
              </a:r>
              <a:r>
                <a:rPr lang="en-US" sz="1000" dirty="0">
                  <a:solidFill>
                    <a:prstClr val="black"/>
                  </a:solidFill>
                  <a:latin typeface="Consolas"/>
                </a:rPr>
                <a:t> </a:t>
              </a:r>
              <a:r>
                <a:rPr lang="en-US" sz="1000" dirty="0" err="1">
                  <a:solidFill>
                    <a:srgbClr val="0000FF"/>
                  </a:solidFill>
                  <a:latin typeface="Consolas"/>
                </a:rPr>
                <a:t>catalog</a:t>
              </a:r>
              <a:r>
                <a:rPr lang="en-US" sz="1000" dirty="0" err="1">
                  <a:solidFill>
                    <a:srgbClr val="808080"/>
                  </a:solidFill>
                  <a:latin typeface="Consolas"/>
                </a:rPr>
                <a:t>.</a:t>
              </a:r>
              <a:r>
                <a:rPr lang="en-US" sz="1000" dirty="0" err="1">
                  <a:solidFill>
                    <a:srgbClr val="008080"/>
                  </a:solidFill>
                  <a:latin typeface="Consolas"/>
                </a:rPr>
                <a:t>dm_execution_performance_counters</a:t>
              </a:r>
              <a:r>
                <a:rPr lang="en-US" sz="1000" dirty="0">
                  <a:solidFill>
                    <a:srgbClr val="0000FF"/>
                  </a:solidFill>
                  <a:latin typeface="Consolas"/>
                </a:rPr>
                <a:t> </a:t>
              </a:r>
              <a:r>
                <a:rPr lang="en-US" sz="1000" dirty="0">
                  <a:solidFill>
                    <a:srgbClr val="808080"/>
                  </a:solidFill>
                  <a:latin typeface="Consolas"/>
                </a:rPr>
                <a:t>(</a:t>
              </a:r>
              <a:r>
                <a:rPr lang="en-US" sz="1000" dirty="0">
                  <a:solidFill>
                    <a:srgbClr val="008080"/>
                  </a:solidFill>
                  <a:latin typeface="Consolas"/>
                </a:rPr>
                <a:t>@</a:t>
              </a:r>
              <a:r>
                <a:rPr lang="en-US" sz="1000" dirty="0" err="1">
                  <a:solidFill>
                    <a:srgbClr val="008080"/>
                  </a:solidFill>
                  <a:latin typeface="Consolas"/>
                </a:rPr>
                <a:t>execution_id</a:t>
              </a:r>
              <a:r>
                <a:rPr lang="en-US" sz="1000" dirty="0">
                  <a:solidFill>
                    <a:srgbClr val="808080"/>
                  </a:solidFill>
                  <a:latin typeface="Consolas"/>
                </a:rPr>
                <a:t>)</a:t>
              </a:r>
            </a:p>
          </p:txBody>
        </p:sp>
        <p:sp>
          <p:nvSpPr>
            <p:cNvPr id="31" name="Rectangle 30"/>
            <p:cNvSpPr/>
            <p:nvPr/>
          </p:nvSpPr>
          <p:spPr>
            <a:xfrm>
              <a:off x="6637624" y="2692798"/>
              <a:ext cx="4237057" cy="369332"/>
            </a:xfrm>
            <a:prstGeom prst="rect">
              <a:avLst/>
            </a:prstGeom>
          </p:spPr>
          <p:txBody>
            <a:bodyPr wrap="none">
              <a:spAutoFit/>
            </a:bodyPr>
            <a:lstStyle/>
            <a:p>
              <a:r>
                <a:rPr lang="en-US" b="1" dirty="0" err="1"/>
                <a:t>dm_execution_performance_counter</a:t>
              </a:r>
              <a:endParaRPr lang="en-US" b="1" dirty="0"/>
            </a:p>
          </p:txBody>
        </p:sp>
      </p:grpSp>
    </p:spTree>
    <p:extLst>
      <p:ext uri="{BB962C8B-B14F-4D97-AF65-F5344CB8AC3E}">
        <p14:creationId xmlns:p14="http://schemas.microsoft.com/office/powerpoint/2010/main" val="41426207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ound Same Side Corner Rectangle 71"/>
          <p:cNvSpPr/>
          <p:nvPr/>
        </p:nvSpPr>
        <p:spPr bwMode="gray">
          <a:xfrm>
            <a:off x="1206279" y="1768079"/>
            <a:ext cx="4550515" cy="1965960"/>
          </a:xfrm>
          <a:prstGeom prst="round2SameRect">
            <a:avLst>
              <a:gd name="adj1" fmla="val 6435"/>
              <a:gd name="adj2" fmla="val 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altLang="zh-CN" sz="2200" dirty="0">
              <a:solidFill>
                <a:schemeClr val="tx1">
                  <a:alpha val="99000"/>
                </a:schemeClr>
              </a:solidFill>
            </a:endParaRPr>
          </a:p>
        </p:txBody>
      </p:sp>
      <p:sp>
        <p:nvSpPr>
          <p:cNvPr id="28" name="Round Same Side Corner Rectangle 27"/>
          <p:cNvSpPr/>
          <p:nvPr/>
        </p:nvSpPr>
        <p:spPr bwMode="gray">
          <a:xfrm>
            <a:off x="6690700" y="1753451"/>
            <a:ext cx="4550515" cy="1965960"/>
          </a:xfrm>
          <a:prstGeom prst="round2SameRect">
            <a:avLst>
              <a:gd name="adj1" fmla="val 6435"/>
              <a:gd name="adj2" fmla="val 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altLang="zh-CN" sz="2200" dirty="0">
              <a:solidFill>
                <a:schemeClr val="tx1">
                  <a:alpha val="99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1441" y="1233599"/>
            <a:ext cx="3988038" cy="23934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128" y="1233599"/>
            <a:ext cx="3946390" cy="241069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ound Same Side Corner Rectangle 26"/>
          <p:cNvSpPr/>
          <p:nvPr/>
        </p:nvSpPr>
        <p:spPr bwMode="auto">
          <a:xfrm rot="10800000">
            <a:off x="6699424" y="3748095"/>
            <a:ext cx="4555716" cy="2861541"/>
          </a:xfrm>
          <a:prstGeom prst="round2SameRect">
            <a:avLst>
              <a:gd name="adj1" fmla="val 8830"/>
              <a:gd name="adj2" fmla="val 0"/>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altLang="zh-CN" sz="2200" dirty="0">
              <a:solidFill>
                <a:schemeClr val="tx1">
                  <a:alpha val="99000"/>
                </a:schemeClr>
              </a:solidFill>
              <a:latin typeface="+mn-lt"/>
              <a:ea typeface="+mn-ea"/>
              <a:cs typeface="+mn-cs"/>
            </a:endParaRPr>
          </a:p>
        </p:txBody>
      </p:sp>
      <p:sp>
        <p:nvSpPr>
          <p:cNvPr id="75" name="Round Same Side Corner Rectangle 74"/>
          <p:cNvSpPr/>
          <p:nvPr/>
        </p:nvSpPr>
        <p:spPr bwMode="auto">
          <a:xfrm rot="10800000">
            <a:off x="1215003" y="3762723"/>
            <a:ext cx="4555716" cy="2846913"/>
          </a:xfrm>
          <a:prstGeom prst="round2SameRect">
            <a:avLst>
              <a:gd name="adj1" fmla="val 8830"/>
              <a:gd name="adj2" fmla="val 0"/>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altLang="zh-CN" sz="2200" dirty="0">
              <a:solidFill>
                <a:schemeClr val="tx1">
                  <a:alpha val="99000"/>
                </a:schemeClr>
              </a:solidFill>
              <a:latin typeface="+mn-lt"/>
              <a:ea typeface="+mn-ea"/>
              <a:cs typeface="+mn-cs"/>
            </a:endParaRPr>
          </a:p>
        </p:txBody>
      </p:sp>
      <p:sp>
        <p:nvSpPr>
          <p:cNvPr id="26" name="Rectangle 25"/>
          <p:cNvSpPr/>
          <p:nvPr/>
        </p:nvSpPr>
        <p:spPr>
          <a:xfrm>
            <a:off x="3991150" y="3149264"/>
            <a:ext cx="1779569" cy="584775"/>
          </a:xfrm>
          <a:prstGeom prst="rect">
            <a:avLst/>
          </a:prstGeom>
        </p:spPr>
        <p:txBody>
          <a:bodyPr wrap="square">
            <a:spAutoFit/>
          </a:bodyPr>
          <a:lstStyle/>
          <a:p>
            <a:pPr algn="ctr"/>
            <a:r>
              <a:rPr lang="en-US" sz="1600" b="1" dirty="0">
                <a:latin typeface="Segoe UI" pitchFamily="34" charset="0"/>
                <a:ea typeface="Segoe UI" pitchFamily="34" charset="0"/>
                <a:cs typeface="Segoe UI" pitchFamily="34" charset="0"/>
              </a:rPr>
              <a:t>Enhanced </a:t>
            </a:r>
            <a:r>
              <a:rPr lang="en-US" sz="1600" b="1" dirty="0" smtClean="0">
                <a:latin typeface="Segoe UI" pitchFamily="34" charset="0"/>
                <a:ea typeface="Segoe UI" pitchFamily="34" charset="0"/>
                <a:cs typeface="Segoe UI" pitchFamily="34" charset="0"/>
              </a:rPr>
              <a:t>Usability </a:t>
            </a:r>
            <a:endParaRPr lang="en-US" sz="1600" b="1" dirty="0">
              <a:latin typeface="Segoe UI" pitchFamily="34" charset="0"/>
              <a:ea typeface="Segoe UI" pitchFamily="34" charset="0"/>
              <a:cs typeface="Segoe UI" pitchFamily="34" charset="0"/>
            </a:endParaRPr>
          </a:p>
        </p:txBody>
      </p:sp>
      <p:sp>
        <p:nvSpPr>
          <p:cNvPr id="36" name="Rectangle 35"/>
          <p:cNvSpPr/>
          <p:nvPr/>
        </p:nvSpPr>
        <p:spPr>
          <a:xfrm>
            <a:off x="9460232" y="2395972"/>
            <a:ext cx="1780983" cy="1323439"/>
          </a:xfrm>
          <a:prstGeom prst="rect">
            <a:avLst/>
          </a:prstGeom>
        </p:spPr>
        <p:txBody>
          <a:bodyPr wrap="square">
            <a:spAutoFit/>
          </a:bodyPr>
          <a:lstStyle/>
          <a:p>
            <a:pPr algn="ctr"/>
            <a:r>
              <a:rPr lang="en-US" sz="1600" b="1" dirty="0" smtClean="0">
                <a:latin typeface="Segoe UI" pitchFamily="34" charset="0"/>
                <a:ea typeface="Segoe UI" pitchFamily="34" charset="0"/>
                <a:cs typeface="Segoe UI" pitchFamily="34" charset="0"/>
              </a:rPr>
              <a:t>Improved Deployment, Configuration and Management</a:t>
            </a:r>
            <a:endParaRPr lang="en-US" sz="1600" b="1" dirty="0">
              <a:latin typeface="Segoe UI" pitchFamily="34" charset="0"/>
              <a:ea typeface="Segoe UI" pitchFamily="34" charset="0"/>
              <a:cs typeface="Segoe UI" pitchFamily="34" charset="0"/>
            </a:endParaRPr>
          </a:p>
        </p:txBody>
      </p:sp>
      <p:sp>
        <p:nvSpPr>
          <p:cNvPr id="78" name="TextBox 77"/>
          <p:cNvSpPr txBox="1"/>
          <p:nvPr/>
        </p:nvSpPr>
        <p:spPr>
          <a:xfrm>
            <a:off x="6949440" y="3828323"/>
            <a:ext cx="4099560" cy="2123638"/>
          </a:xfrm>
          <a:prstGeom prst="rect">
            <a:avLst/>
          </a:prstGeom>
          <a:noFill/>
        </p:spPr>
        <p:txBody>
          <a:bodyPr wrap="square" lIns="91420" tIns="45710" rIns="91420" bIns="45710" rtlCol="0">
            <a:spAutoFit/>
          </a:bodyPr>
          <a:lstStyle/>
          <a:p>
            <a:pPr>
              <a:spcAft>
                <a:spcPts val="600"/>
              </a:spcAft>
              <a:buClr>
                <a:srgbClr val="FFFFFF"/>
              </a:buClr>
              <a:buSzPct val="100000"/>
            </a:pPr>
            <a:r>
              <a:rPr lang="en-US" sz="1600" b="1" dirty="0" smtClean="0">
                <a:solidFill>
                  <a:schemeClr val="bg1"/>
                </a:solidFill>
                <a:latin typeface="Segoe UI" pitchFamily="34" charset="0"/>
                <a:ea typeface="Segoe UI" pitchFamily="34" charset="0"/>
                <a:cs typeface="Segoe UI" pitchFamily="34" charset="0"/>
              </a:rPr>
              <a:t>Improved deployment, configuration and management of  SSIS projects</a:t>
            </a:r>
          </a:p>
          <a:p>
            <a:pPr marL="285750" indent="-285750">
              <a:spcAft>
                <a:spcPts val="600"/>
              </a:spcAft>
              <a:buSzPct val="100000"/>
              <a:buFont typeface="Wingdings" pitchFamily="2" charset="2"/>
              <a:buChar char="Ø"/>
            </a:pPr>
            <a:r>
              <a:rPr lang="en-US" sz="1600" dirty="0" smtClean="0">
                <a:solidFill>
                  <a:schemeClr val="bg1"/>
                </a:solidFill>
                <a:latin typeface="Segoe UI" pitchFamily="34" charset="0"/>
                <a:ea typeface="Segoe UI" pitchFamily="34" charset="0"/>
                <a:cs typeface="Segoe UI" pitchFamily="34" charset="0"/>
              </a:rPr>
              <a:t>SSIS </a:t>
            </a:r>
            <a:r>
              <a:rPr lang="en-US" sz="1600" dirty="0">
                <a:solidFill>
                  <a:schemeClr val="bg1"/>
                </a:solidFill>
                <a:latin typeface="Segoe UI" pitchFamily="34" charset="0"/>
                <a:ea typeface="Segoe UI" pitchFamily="34" charset="0"/>
                <a:cs typeface="Segoe UI" pitchFamily="34" charset="0"/>
              </a:rPr>
              <a:t>Server </a:t>
            </a:r>
            <a:r>
              <a:rPr lang="en-US" sz="1600" dirty="0" smtClean="0">
                <a:solidFill>
                  <a:schemeClr val="bg1"/>
                </a:solidFill>
                <a:latin typeface="Segoe UI" pitchFamily="34" charset="0"/>
                <a:ea typeface="Segoe UI" pitchFamily="34" charset="0"/>
                <a:cs typeface="Segoe UI" pitchFamily="34" charset="0"/>
              </a:rPr>
              <a:t> </a:t>
            </a:r>
            <a:endParaRPr lang="en-US" sz="1600" dirty="0">
              <a:solidFill>
                <a:schemeClr val="bg1"/>
              </a:solidFill>
              <a:latin typeface="Segoe UI" pitchFamily="34" charset="0"/>
              <a:ea typeface="Segoe UI" pitchFamily="34" charset="0"/>
              <a:cs typeface="Segoe UI" pitchFamily="34" charset="0"/>
            </a:endParaRPr>
          </a:p>
          <a:p>
            <a:pPr marL="285750" indent="-285750">
              <a:spcAft>
                <a:spcPts val="600"/>
              </a:spcAft>
              <a:buSzPct val="100000"/>
              <a:buFont typeface="Wingdings" pitchFamily="2" charset="2"/>
              <a:buChar char="Ø"/>
            </a:pPr>
            <a:r>
              <a:rPr lang="en-US" sz="1600" dirty="0" smtClean="0">
                <a:solidFill>
                  <a:schemeClr val="bg1"/>
                </a:solidFill>
                <a:latin typeface="Segoe UI" pitchFamily="34" charset="0"/>
                <a:ea typeface="Segoe UI" pitchFamily="34" charset="0"/>
                <a:cs typeface="Segoe UI" pitchFamily="34" charset="0"/>
              </a:rPr>
              <a:t>Support for parameters</a:t>
            </a:r>
          </a:p>
          <a:p>
            <a:pPr marL="285750" indent="-285750">
              <a:spcAft>
                <a:spcPts val="600"/>
              </a:spcAft>
              <a:buSzPct val="100000"/>
              <a:buFont typeface="Wingdings" pitchFamily="2" charset="2"/>
              <a:buChar char="Ø"/>
            </a:pPr>
            <a:r>
              <a:rPr lang="en-US" sz="1600" dirty="0" smtClean="0">
                <a:solidFill>
                  <a:schemeClr val="bg1"/>
                </a:solidFill>
                <a:latin typeface="Segoe UI" pitchFamily="34" charset="0"/>
                <a:ea typeface="Segoe UI" pitchFamily="34" charset="0"/>
                <a:cs typeface="Segoe UI" pitchFamily="34" charset="0"/>
              </a:rPr>
              <a:t>Ability to use SSMS for troubleshooting of common SSIS issues</a:t>
            </a:r>
          </a:p>
          <a:p>
            <a:pPr marL="285750" indent="-285750">
              <a:spcAft>
                <a:spcPts val="600"/>
              </a:spcAft>
              <a:buClr>
                <a:srgbClr val="FFFFFF"/>
              </a:buClr>
              <a:buSzPct val="100000"/>
              <a:buFont typeface="Arial" pitchFamily="34" charset="0"/>
              <a:buChar char="•"/>
            </a:pPr>
            <a:endParaRPr lang="en-US" sz="1600" dirty="0">
              <a:solidFill>
                <a:schemeClr val="bg1"/>
              </a:solidFill>
              <a:latin typeface="Segoe UI" pitchFamily="34" charset="0"/>
              <a:ea typeface="Segoe UI" pitchFamily="34" charset="0"/>
              <a:cs typeface="Segoe UI" pitchFamily="34" charset="0"/>
            </a:endParaRPr>
          </a:p>
        </p:txBody>
      </p:sp>
      <p:sp>
        <p:nvSpPr>
          <p:cNvPr id="52" name="Title 24"/>
          <p:cNvSpPr>
            <a:spLocks noGrp="1"/>
          </p:cNvSpPr>
          <p:nvPr>
            <p:ph type="title"/>
          </p:nvPr>
        </p:nvSpPr>
        <p:spPr>
          <a:xfrm>
            <a:off x="519112" y="228600"/>
            <a:ext cx="11149013" cy="498598"/>
          </a:xfrm>
        </p:spPr>
        <p:txBody>
          <a:bodyPr/>
          <a:lstStyle/>
          <a:p>
            <a:pPr lvl="0"/>
            <a:r>
              <a:rPr lang="en-US" sz="3600" dirty="0" smtClean="0"/>
              <a:t>What’s New in SQL Server Denali - Integration Services</a:t>
            </a:r>
            <a:endParaRPr lang="en-US" sz="3600" dirty="0"/>
          </a:p>
        </p:txBody>
      </p:sp>
      <p:sp>
        <p:nvSpPr>
          <p:cNvPr id="29" name="TextBox 28"/>
          <p:cNvSpPr txBox="1"/>
          <p:nvPr/>
        </p:nvSpPr>
        <p:spPr>
          <a:xfrm>
            <a:off x="1471108" y="3762724"/>
            <a:ext cx="4043503" cy="2846913"/>
          </a:xfrm>
          <a:prstGeom prst="rect">
            <a:avLst/>
          </a:prstGeom>
          <a:noFill/>
        </p:spPr>
        <p:txBody>
          <a:bodyPr wrap="square" lIns="91420" tIns="45710" rIns="91420" bIns="45710" rtlCol="0">
            <a:spAutoFit/>
          </a:bodyPr>
          <a:lstStyle/>
          <a:p>
            <a:pPr>
              <a:spcAft>
                <a:spcPts val="600"/>
              </a:spcAft>
              <a:buClr>
                <a:srgbClr val="FFFFFF"/>
              </a:buClr>
              <a:buSzPct val="100000"/>
            </a:pPr>
            <a:r>
              <a:rPr lang="en-US" sz="1600" b="1" dirty="0" smtClean="0">
                <a:solidFill>
                  <a:schemeClr val="bg1"/>
                </a:solidFill>
                <a:latin typeface="Segoe UI" pitchFamily="34" charset="0"/>
                <a:ea typeface="Segoe UI" pitchFamily="34" charset="0"/>
                <a:cs typeface="Segoe UI" pitchFamily="34" charset="0"/>
              </a:rPr>
              <a:t>UI Improvements</a:t>
            </a:r>
          </a:p>
          <a:p>
            <a:pPr marL="285750" indent="-285750">
              <a:spcAft>
                <a:spcPts val="600"/>
              </a:spcAft>
              <a:buSzPct val="100000"/>
              <a:buFont typeface="Wingdings" pitchFamily="2" charset="2"/>
              <a:buChar char="Ø"/>
            </a:pPr>
            <a:r>
              <a:rPr lang="en-US" sz="1600" dirty="0" smtClean="0">
                <a:solidFill>
                  <a:schemeClr val="bg1"/>
                </a:solidFill>
                <a:latin typeface="Segoe UI" pitchFamily="34" charset="0"/>
                <a:ea typeface="Segoe UI" pitchFamily="34" charset="0"/>
                <a:cs typeface="Segoe UI" pitchFamily="34" charset="0"/>
              </a:rPr>
              <a:t>Helping new </a:t>
            </a:r>
            <a:r>
              <a:rPr lang="en-US" sz="1600" dirty="0">
                <a:solidFill>
                  <a:schemeClr val="bg1"/>
                </a:solidFill>
                <a:latin typeface="Segoe UI" pitchFamily="34" charset="0"/>
                <a:ea typeface="Segoe UI" pitchFamily="34" charset="0"/>
                <a:cs typeface="Segoe UI" pitchFamily="34" charset="0"/>
              </a:rPr>
              <a:t>users </a:t>
            </a:r>
            <a:r>
              <a:rPr lang="en-US" sz="1600" dirty="0" smtClean="0">
                <a:solidFill>
                  <a:schemeClr val="bg1"/>
                </a:solidFill>
                <a:latin typeface="Segoe UI" pitchFamily="34" charset="0"/>
                <a:ea typeface="Segoe UI" pitchFamily="34" charset="0"/>
                <a:cs typeface="Segoe UI" pitchFamily="34" charset="0"/>
              </a:rPr>
              <a:t>ramp up</a:t>
            </a:r>
          </a:p>
          <a:p>
            <a:pPr marL="285750" indent="-285750">
              <a:spcAft>
                <a:spcPts val="600"/>
              </a:spcAft>
              <a:buSzPct val="100000"/>
              <a:buFont typeface="Wingdings" pitchFamily="2" charset="2"/>
              <a:buChar char="Ø"/>
            </a:pPr>
            <a:r>
              <a:rPr lang="en-US" sz="1600" dirty="0" smtClean="0">
                <a:solidFill>
                  <a:schemeClr val="bg1"/>
                </a:solidFill>
                <a:latin typeface="Segoe UI" pitchFamily="34" charset="0"/>
                <a:ea typeface="Segoe UI" pitchFamily="34" charset="0"/>
                <a:cs typeface="Segoe UI" pitchFamily="34" charset="0"/>
              </a:rPr>
              <a:t>Increasing ETL developers productivity</a:t>
            </a:r>
          </a:p>
          <a:p>
            <a:pPr marL="285750" indent="-285750">
              <a:spcAft>
                <a:spcPts val="600"/>
              </a:spcAft>
              <a:buSzPct val="100000"/>
              <a:buFont typeface="Wingdings" pitchFamily="2" charset="2"/>
              <a:buChar char="Ø"/>
            </a:pPr>
            <a:r>
              <a:rPr lang="en-US" sz="1600" dirty="0" smtClean="0">
                <a:solidFill>
                  <a:schemeClr val="bg1"/>
                </a:solidFill>
                <a:latin typeface="Segoe UI" pitchFamily="34" charset="0"/>
                <a:ea typeface="Segoe UI" pitchFamily="34" charset="0"/>
                <a:cs typeface="Segoe UI" pitchFamily="34" charset="0"/>
              </a:rPr>
              <a:t>Shared connection managers</a:t>
            </a:r>
            <a:br>
              <a:rPr lang="en-US" sz="1600" dirty="0" smtClean="0">
                <a:solidFill>
                  <a:schemeClr val="bg1"/>
                </a:solidFill>
                <a:latin typeface="Segoe UI" pitchFamily="34" charset="0"/>
                <a:ea typeface="Segoe UI" pitchFamily="34" charset="0"/>
                <a:cs typeface="Segoe UI" pitchFamily="34" charset="0"/>
              </a:rPr>
            </a:br>
            <a:endParaRPr lang="en-US" sz="1600" dirty="0" smtClean="0">
              <a:solidFill>
                <a:schemeClr val="bg1"/>
              </a:solidFill>
              <a:latin typeface="Segoe UI" pitchFamily="34" charset="0"/>
              <a:ea typeface="Segoe UI" pitchFamily="34" charset="0"/>
              <a:cs typeface="Segoe UI" pitchFamily="34" charset="0"/>
            </a:endParaRPr>
          </a:p>
          <a:p>
            <a:pPr>
              <a:spcAft>
                <a:spcPts val="600"/>
              </a:spcAft>
              <a:buSzPct val="100000"/>
            </a:pPr>
            <a:r>
              <a:rPr lang="en-US" sz="1600" b="1" dirty="0" smtClean="0">
                <a:solidFill>
                  <a:schemeClr val="bg1"/>
                </a:solidFill>
                <a:latin typeface="Segoe UI" pitchFamily="34" charset="0"/>
                <a:ea typeface="Segoe UI" pitchFamily="34" charset="0"/>
                <a:cs typeface="Segoe UI" pitchFamily="34" charset="0"/>
              </a:rPr>
              <a:t>Key Customer Requests</a:t>
            </a:r>
          </a:p>
          <a:p>
            <a:pPr marL="285750" indent="-285750">
              <a:spcAft>
                <a:spcPts val="600"/>
              </a:spcAft>
              <a:buSzPct val="100000"/>
              <a:buFont typeface="Wingdings" pitchFamily="2" charset="2"/>
              <a:buChar char="Ø"/>
            </a:pPr>
            <a:r>
              <a:rPr lang="en-US" sz="1600" dirty="0" smtClean="0">
                <a:solidFill>
                  <a:schemeClr val="bg1"/>
                </a:solidFill>
                <a:latin typeface="Segoe UI" pitchFamily="34" charset="0"/>
                <a:ea typeface="Segoe UI" pitchFamily="34" charset="0"/>
                <a:cs typeface="Segoe UI" pitchFamily="34" charset="0"/>
              </a:rPr>
              <a:t>Undo</a:t>
            </a:r>
          </a:p>
          <a:p>
            <a:pPr marL="285750" indent="-285750">
              <a:spcAft>
                <a:spcPts val="600"/>
              </a:spcAft>
              <a:buSzPct val="100000"/>
              <a:buFont typeface="Wingdings" pitchFamily="2" charset="2"/>
              <a:buChar char="Ø"/>
            </a:pPr>
            <a:r>
              <a:rPr lang="en-US" sz="1600" dirty="0" smtClean="0">
                <a:solidFill>
                  <a:schemeClr val="bg1"/>
                </a:solidFill>
                <a:latin typeface="Segoe UI" pitchFamily="34" charset="0"/>
                <a:ea typeface="Segoe UI" pitchFamily="34" charset="0"/>
                <a:cs typeface="Segoe UI" pitchFamily="34" charset="0"/>
              </a:rPr>
              <a:t>Flexible order of authoring</a:t>
            </a:r>
          </a:p>
          <a:p>
            <a:pPr marL="285750" indent="-285750">
              <a:spcAft>
                <a:spcPts val="600"/>
              </a:spcAft>
              <a:buSzPct val="100000"/>
              <a:buFont typeface="Wingdings" pitchFamily="2" charset="2"/>
              <a:buChar char="Ø"/>
            </a:pPr>
            <a:r>
              <a:rPr lang="en-US" sz="1600" dirty="0" smtClean="0">
                <a:solidFill>
                  <a:schemeClr val="bg1"/>
                </a:solidFill>
                <a:latin typeface="Segoe UI" pitchFamily="34" charset="0"/>
                <a:ea typeface="Segoe UI" pitchFamily="34" charset="0"/>
                <a:cs typeface="Segoe UI" pitchFamily="34" charset="0"/>
              </a:rPr>
              <a:t>Easy to diff package format</a:t>
            </a:r>
            <a:endParaRPr lang="en-US" sz="1600" dirty="0">
              <a:solidFill>
                <a:schemeClr val="bg1"/>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010842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Data Issues</a:t>
            </a:r>
            <a:endParaRPr lang="en-US" dirty="0"/>
          </a:p>
        </p:txBody>
      </p:sp>
      <p:sp>
        <p:nvSpPr>
          <p:cNvPr id="7" name="TextBox 6"/>
          <p:cNvSpPr txBox="1"/>
          <p:nvPr/>
        </p:nvSpPr>
        <p:spPr>
          <a:xfrm>
            <a:off x="5647482" y="1083593"/>
            <a:ext cx="6354793" cy="4154984"/>
          </a:xfrm>
          <a:prstGeom prst="rect">
            <a:avLst/>
          </a:prstGeom>
          <a:noFill/>
        </p:spPr>
        <p:txBody>
          <a:bodyPr wrap="square" rtlCol="0">
            <a:spAutoFit/>
          </a:bodyPr>
          <a:lstStyle/>
          <a:p>
            <a:endParaRPr lang="en-US" sz="2400" dirty="0" smtClean="0"/>
          </a:p>
          <a:p>
            <a:r>
              <a:rPr lang="en-US" sz="2400" dirty="0" smtClean="0"/>
              <a:t>“Some values in our data warehouse don’t look right. What went wrong?”</a:t>
            </a:r>
          </a:p>
          <a:p>
            <a:endParaRPr lang="en-US" sz="2400" dirty="0" smtClean="0"/>
          </a:p>
          <a:p>
            <a:endParaRPr lang="en-US" sz="2400" dirty="0"/>
          </a:p>
          <a:p>
            <a:r>
              <a:rPr lang="en-US" sz="2400" dirty="0" smtClean="0"/>
              <a:t>“No rows written for the last</a:t>
            </a:r>
          </a:p>
          <a:p>
            <a:r>
              <a:rPr lang="en-US" sz="2400" dirty="0" smtClean="0"/>
              <a:t>nightly load. Are we dropping data?”</a:t>
            </a:r>
          </a:p>
          <a:p>
            <a:endParaRPr lang="en-US" sz="2400" dirty="0" smtClean="0"/>
          </a:p>
          <a:p>
            <a:endParaRPr lang="en-US" sz="2400" dirty="0"/>
          </a:p>
          <a:p>
            <a:r>
              <a:rPr lang="en-US" sz="2400" dirty="0" smtClean="0"/>
              <a:t>“The package </a:t>
            </a:r>
            <a:r>
              <a:rPr lang="en-US" sz="2400" dirty="0"/>
              <a:t>w</a:t>
            </a:r>
            <a:r>
              <a:rPr lang="en-US" sz="2400" dirty="0" smtClean="0"/>
              <a:t>orks on my </a:t>
            </a:r>
            <a:r>
              <a:rPr lang="en-US" sz="2400" dirty="0" err="1"/>
              <a:t>d</a:t>
            </a:r>
            <a:r>
              <a:rPr lang="en-US" sz="2400" dirty="0" err="1" smtClean="0"/>
              <a:t>ev</a:t>
            </a:r>
            <a:r>
              <a:rPr lang="en-US" sz="2400" dirty="0" smtClean="0"/>
              <a:t> box... </a:t>
            </a:r>
            <a:r>
              <a:rPr lang="en-US" sz="2400" dirty="0"/>
              <a:t>w</a:t>
            </a:r>
            <a:r>
              <a:rPr lang="en-US" sz="2400" dirty="0" smtClean="0"/>
              <a:t>hy is it failing in the production machine?</a:t>
            </a:r>
            <a:endParaRPr lang="en-US" sz="20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73" y="1484784"/>
            <a:ext cx="5024253" cy="434296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9537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SG" smtClean="0"/>
              <a:t>Data Tap &amp; Row Counts</a:t>
            </a:r>
            <a:endParaRPr lang="en-US" dirty="0"/>
          </a:p>
        </p:txBody>
      </p:sp>
      <p:grpSp>
        <p:nvGrpSpPr>
          <p:cNvPr id="2" name="Group 1"/>
          <p:cNvGrpSpPr/>
          <p:nvPr/>
        </p:nvGrpSpPr>
        <p:grpSpPr>
          <a:xfrm>
            <a:off x="55926" y="1300335"/>
            <a:ext cx="6457087" cy="4025950"/>
            <a:chOff x="55926" y="1300335"/>
            <a:chExt cx="6457087" cy="4025950"/>
          </a:xfrm>
        </p:grpSpPr>
        <p:sp>
          <p:nvSpPr>
            <p:cNvPr id="32" name="Round Same Side Corner Rectangle 31"/>
            <p:cNvSpPr/>
            <p:nvPr/>
          </p:nvSpPr>
          <p:spPr bwMode="gray">
            <a:xfrm>
              <a:off x="55926" y="1300335"/>
              <a:ext cx="6230458" cy="4025950"/>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smtClean="0">
                <a:solidFill>
                  <a:srgbClr val="FFFFFF"/>
                </a:solidFill>
              </a:endParaRPr>
            </a:p>
          </p:txBody>
        </p:sp>
        <p:pic>
          <p:nvPicPr>
            <p:cNvPr id="3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15455" y="1968912"/>
              <a:ext cx="3614297" cy="3124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Rectangle 34"/>
            <p:cNvSpPr/>
            <p:nvPr/>
          </p:nvSpPr>
          <p:spPr>
            <a:xfrm>
              <a:off x="215455" y="1360373"/>
              <a:ext cx="6297558" cy="369332"/>
            </a:xfrm>
            <a:prstGeom prst="rect">
              <a:avLst/>
            </a:prstGeom>
          </p:spPr>
          <p:txBody>
            <a:bodyPr wrap="square">
              <a:spAutoFit/>
            </a:bodyPr>
            <a:lstStyle/>
            <a:p>
              <a:pPr algn="ctr"/>
              <a:r>
                <a:rPr lang="en-US" b="1" dirty="0" smtClean="0">
                  <a:latin typeface="Segoe UI" pitchFamily="34" charset="0"/>
                  <a:ea typeface="Segoe UI" pitchFamily="34" charset="0"/>
                  <a:cs typeface="Segoe UI" pitchFamily="34" charset="0"/>
                </a:rPr>
                <a:t>Ability to perform data </a:t>
              </a:r>
              <a:r>
                <a:rPr lang="en-US" b="1" dirty="0">
                  <a:latin typeface="Segoe UI" pitchFamily="34" charset="0"/>
                  <a:ea typeface="Segoe UI" pitchFamily="34" charset="0"/>
                  <a:cs typeface="Segoe UI" pitchFamily="34" charset="0"/>
                </a:rPr>
                <a:t>t</a:t>
              </a:r>
              <a:r>
                <a:rPr lang="en-US" b="1" dirty="0" smtClean="0">
                  <a:latin typeface="Segoe UI" pitchFamily="34" charset="0"/>
                  <a:ea typeface="Segoe UI" pitchFamily="34" charset="0"/>
                  <a:cs typeface="Segoe UI" pitchFamily="34" charset="0"/>
                </a:rPr>
                <a:t>ap</a:t>
              </a:r>
              <a:endParaRPr lang="en-US" b="1" dirty="0">
                <a:latin typeface="Segoe UI" pitchFamily="34" charset="0"/>
                <a:ea typeface="Segoe UI" pitchFamily="34" charset="0"/>
                <a:cs typeface="Segoe UI" pitchFamily="34" charset="0"/>
              </a:endParaRPr>
            </a:p>
          </p:txBody>
        </p:sp>
        <p:sp>
          <p:nvSpPr>
            <p:cNvPr id="36" name="Rectangle 35"/>
            <p:cNvSpPr/>
            <p:nvPr/>
          </p:nvSpPr>
          <p:spPr bwMode="auto">
            <a:xfrm>
              <a:off x="4304075" y="2198940"/>
              <a:ext cx="1598368" cy="2136744"/>
            </a:xfrm>
            <a:prstGeom prst="rect">
              <a:avLst/>
            </a:prstGeom>
            <a:noFill/>
            <a:ln w="19050">
              <a:solidFill>
                <a:srgbClr val="FFFFFF"/>
              </a:solidFill>
              <a:prstDash val="dashDot"/>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37" name="TextBox 36"/>
            <p:cNvSpPr txBox="1"/>
            <p:nvPr/>
          </p:nvSpPr>
          <p:spPr>
            <a:xfrm>
              <a:off x="4314145" y="4335684"/>
              <a:ext cx="1322798" cy="338554"/>
            </a:xfrm>
            <a:prstGeom prst="rect">
              <a:avLst/>
            </a:prstGeom>
            <a:noFill/>
          </p:spPr>
          <p:txBody>
            <a:bodyPr wrap="none" rtlCol="0">
              <a:spAutoFit/>
            </a:bodyPr>
            <a:lstStyle/>
            <a:p>
              <a:r>
                <a:rPr lang="en-US" sz="1600" b="1" dirty="0" err="1" smtClean="0">
                  <a:gradFill>
                    <a:gsLst>
                      <a:gs pos="36000">
                        <a:schemeClr val="tx1"/>
                      </a:gs>
                      <a:gs pos="86000">
                        <a:schemeClr val="tx1"/>
                      </a:gs>
                    </a:gsLst>
                    <a:lin ang="5400000" scaled="0"/>
                  </a:gradFill>
                </a:rPr>
                <a:t>DataDumps</a:t>
              </a:r>
              <a:endParaRPr lang="en-US" sz="1600" b="1" dirty="0" smtClean="0">
                <a:gradFill>
                  <a:gsLst>
                    <a:gs pos="36000">
                      <a:schemeClr val="tx1"/>
                    </a:gs>
                    <a:gs pos="86000">
                      <a:schemeClr val="tx1"/>
                    </a:gs>
                  </a:gsLst>
                  <a:lin ang="5400000" scaled="0"/>
                </a:gradFill>
              </a:endParaRPr>
            </a:p>
          </p:txBody>
        </p:sp>
        <p:sp>
          <p:nvSpPr>
            <p:cNvPr id="38" name="Right Arrow 37"/>
            <p:cNvSpPr/>
            <p:nvPr/>
          </p:nvSpPr>
          <p:spPr bwMode="auto">
            <a:xfrm>
              <a:off x="2934792" y="2278284"/>
              <a:ext cx="1369282" cy="22336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39" name="Right Arrow 38"/>
            <p:cNvSpPr/>
            <p:nvPr/>
          </p:nvSpPr>
          <p:spPr bwMode="auto">
            <a:xfrm>
              <a:off x="3059514" y="3937156"/>
              <a:ext cx="1254632" cy="22336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40" name="Rounded Rectangle 39"/>
            <p:cNvSpPr/>
            <p:nvPr/>
          </p:nvSpPr>
          <p:spPr bwMode="auto">
            <a:xfrm>
              <a:off x="4704136" y="2735484"/>
              <a:ext cx="406295" cy="381000"/>
            </a:xfrm>
            <a:prstGeom prst="roundRect">
              <a:avLst/>
            </a:prstGeom>
            <a:solidFill>
              <a:schemeClr val="tx1"/>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41" name="Rounded Rectangle 40"/>
            <p:cNvSpPr/>
            <p:nvPr/>
          </p:nvSpPr>
          <p:spPr bwMode="auto">
            <a:xfrm>
              <a:off x="4907283" y="2887884"/>
              <a:ext cx="406295" cy="381000"/>
            </a:xfrm>
            <a:prstGeom prst="roundRect">
              <a:avLst/>
            </a:prstGeom>
            <a:solidFill>
              <a:schemeClr val="tx1"/>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42" name="Rounded Rectangle 41"/>
            <p:cNvSpPr/>
            <p:nvPr/>
          </p:nvSpPr>
          <p:spPr bwMode="auto">
            <a:xfrm>
              <a:off x="5110430" y="3040284"/>
              <a:ext cx="406295" cy="381000"/>
            </a:xfrm>
            <a:prstGeom prst="roundRect">
              <a:avLst/>
            </a:prstGeom>
            <a:solidFill>
              <a:schemeClr val="tx1"/>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43" name="TextBox 42"/>
            <p:cNvSpPr txBox="1"/>
            <p:nvPr/>
          </p:nvSpPr>
          <p:spPr>
            <a:xfrm>
              <a:off x="4666508" y="3520902"/>
              <a:ext cx="1180131" cy="523220"/>
            </a:xfrm>
            <a:prstGeom prst="rect">
              <a:avLst/>
            </a:prstGeom>
            <a:noFill/>
          </p:spPr>
          <p:txBody>
            <a:bodyPr wrap="none" rtlCol="0">
              <a:spAutoFit/>
            </a:bodyPr>
            <a:lstStyle/>
            <a:p>
              <a:pPr algn="ctr"/>
              <a:r>
                <a:rPr lang="en-US" sz="1400" b="1" dirty="0" smtClean="0">
                  <a:gradFill>
                    <a:gsLst>
                      <a:gs pos="36000">
                        <a:schemeClr val="tx1"/>
                      </a:gs>
                      <a:gs pos="86000">
                        <a:schemeClr val="tx1"/>
                      </a:gs>
                    </a:gsLst>
                    <a:lin ang="5400000" scaled="0"/>
                  </a:gradFill>
                </a:rPr>
                <a:t>Data Dump </a:t>
              </a:r>
              <a:br>
                <a:rPr lang="en-US" sz="1400" b="1" dirty="0" smtClean="0">
                  <a:gradFill>
                    <a:gsLst>
                      <a:gs pos="36000">
                        <a:schemeClr val="tx1"/>
                      </a:gs>
                      <a:gs pos="86000">
                        <a:schemeClr val="tx1"/>
                      </a:gs>
                    </a:gsLst>
                    <a:lin ang="5400000" scaled="0"/>
                  </a:gradFill>
                </a:rPr>
              </a:br>
              <a:r>
                <a:rPr lang="en-US" sz="1400" b="1" dirty="0" smtClean="0">
                  <a:gradFill>
                    <a:gsLst>
                      <a:gs pos="36000">
                        <a:schemeClr val="tx1"/>
                      </a:gs>
                      <a:gs pos="86000">
                        <a:schemeClr val="tx1"/>
                      </a:gs>
                    </a:gsLst>
                    <a:lin ang="5400000" scaled="0"/>
                  </a:gradFill>
                </a:rPr>
                <a:t>Files</a:t>
              </a:r>
            </a:p>
          </p:txBody>
        </p:sp>
        <p:sp>
          <p:nvSpPr>
            <p:cNvPr id="44" name="Oval 43"/>
            <p:cNvSpPr/>
            <p:nvPr/>
          </p:nvSpPr>
          <p:spPr>
            <a:xfrm>
              <a:off x="2909115" y="3994732"/>
              <a:ext cx="255895" cy="144016"/>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5" name="Oval 44"/>
            <p:cNvSpPr/>
            <p:nvPr/>
          </p:nvSpPr>
          <p:spPr>
            <a:xfrm>
              <a:off x="2750731" y="2339244"/>
              <a:ext cx="255895" cy="144016"/>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6544951" y="1300335"/>
            <a:ext cx="5643875" cy="4025950"/>
            <a:chOff x="6544951" y="1300335"/>
            <a:chExt cx="5643875" cy="4025950"/>
          </a:xfrm>
        </p:grpSpPr>
        <p:sp>
          <p:nvSpPr>
            <p:cNvPr id="33" name="Round Same Side Corner Rectangle 32"/>
            <p:cNvSpPr/>
            <p:nvPr/>
          </p:nvSpPr>
          <p:spPr bwMode="gray">
            <a:xfrm>
              <a:off x="6544951" y="1300335"/>
              <a:ext cx="5643875" cy="4025950"/>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smtClean="0">
                <a:solidFill>
                  <a:srgbClr val="FFFFFF"/>
                </a:solidFill>
              </a:endParaRPr>
            </a:p>
          </p:txBody>
        </p:sp>
        <p:sp>
          <p:nvSpPr>
            <p:cNvPr id="46" name="Rectangle 45"/>
            <p:cNvSpPr/>
            <p:nvPr/>
          </p:nvSpPr>
          <p:spPr>
            <a:xfrm>
              <a:off x="6722380" y="1360374"/>
              <a:ext cx="5289013" cy="646331"/>
            </a:xfrm>
            <a:prstGeom prst="rect">
              <a:avLst/>
            </a:prstGeom>
          </p:spPr>
          <p:txBody>
            <a:bodyPr wrap="square">
              <a:spAutoFit/>
            </a:bodyPr>
            <a:lstStyle/>
            <a:p>
              <a:pPr algn="ctr"/>
              <a:r>
                <a:rPr lang="en-US" b="1" dirty="0" smtClean="0">
                  <a:latin typeface="Segoe UI" pitchFamily="34" charset="0"/>
                  <a:ea typeface="Segoe UI" pitchFamily="34" charset="0"/>
                  <a:cs typeface="Segoe UI" pitchFamily="34" charset="0"/>
                </a:rPr>
                <a:t>Ability to find out the number of rows transferred on the server</a:t>
              </a:r>
              <a:endParaRPr lang="en-US" b="1" dirty="0">
                <a:latin typeface="Segoe UI" pitchFamily="34" charset="0"/>
                <a:ea typeface="Segoe UI" pitchFamily="34" charset="0"/>
                <a:cs typeface="Segoe UI" pitchFamily="34" charset="0"/>
              </a:endParaRPr>
            </a:p>
          </p:txBody>
        </p:sp>
        <p:pic>
          <p:nvPicPr>
            <p:cNvPr id="47" name="Picture 46" descr="white rectangle.png"/>
            <p:cNvPicPr>
              <a:picLocks noChangeAspect="1"/>
            </p:cNvPicPr>
            <p:nvPr/>
          </p:nvPicPr>
          <p:blipFill>
            <a:blip r:embed="rId4"/>
            <a:srcRect b="10453"/>
            <a:stretch>
              <a:fillRect/>
            </a:stretch>
          </p:blipFill>
          <p:spPr>
            <a:xfrm>
              <a:off x="6544951" y="2006705"/>
              <a:ext cx="5643874" cy="2976681"/>
            </a:xfrm>
            <a:prstGeom prst="rect">
              <a:avLst/>
            </a:prstGeom>
          </p:spPr>
        </p:pic>
        <p:sp>
          <p:nvSpPr>
            <p:cNvPr id="48" name="Rectangle 47"/>
            <p:cNvSpPr/>
            <p:nvPr/>
          </p:nvSpPr>
          <p:spPr>
            <a:xfrm>
              <a:off x="6845254" y="2627865"/>
              <a:ext cx="5343572" cy="1600438"/>
            </a:xfrm>
            <a:prstGeom prst="rect">
              <a:avLst/>
            </a:prstGeom>
          </p:spPr>
          <p:txBody>
            <a:bodyPr wrap="square">
              <a:spAutoFit/>
            </a:bodyPr>
            <a:lstStyle/>
            <a:p>
              <a:r>
                <a:rPr lang="en-US" sz="1400" dirty="0" smtClean="0">
                  <a:solidFill>
                    <a:srgbClr val="0000FF"/>
                  </a:solidFill>
                  <a:latin typeface="Consolas"/>
                  <a:ea typeface="Times New Roman"/>
                  <a:cs typeface="Times New Roman"/>
                </a:rPr>
                <a:t>SELECT</a:t>
              </a:r>
              <a:r>
                <a:rPr lang="en-US" sz="1400" dirty="0" smtClean="0">
                  <a:latin typeface="Consolas"/>
                  <a:ea typeface="Times New Roman"/>
                  <a:cs typeface="Times New Roman"/>
                </a:rPr>
                <a:t> </a:t>
              </a:r>
              <a:r>
                <a:rPr lang="en-US" sz="1400" dirty="0" err="1">
                  <a:solidFill>
                    <a:srgbClr val="008080"/>
                  </a:solidFill>
                  <a:latin typeface="Consolas"/>
                  <a:ea typeface="Times New Roman"/>
                  <a:cs typeface="Times New Roman"/>
                </a:rPr>
                <a:t>package_name</a:t>
              </a:r>
              <a:r>
                <a:rPr lang="en-US" sz="1400" dirty="0">
                  <a:solidFill>
                    <a:srgbClr val="808080"/>
                  </a:solidFill>
                  <a:latin typeface="Consolas"/>
                  <a:ea typeface="Times New Roman"/>
                  <a:cs typeface="Times New Roman"/>
                </a:rPr>
                <a:t>,</a:t>
              </a:r>
              <a:r>
                <a:rPr lang="en-US" sz="1400" dirty="0">
                  <a:latin typeface="Consolas"/>
                  <a:ea typeface="Times New Roman"/>
                  <a:cs typeface="Times New Roman"/>
                </a:rPr>
                <a:t> </a:t>
              </a:r>
              <a:r>
                <a:rPr lang="en-US" sz="1400" dirty="0" err="1">
                  <a:solidFill>
                    <a:srgbClr val="008080"/>
                  </a:solidFill>
                  <a:latin typeface="Consolas"/>
                  <a:ea typeface="Times New Roman"/>
                  <a:cs typeface="Times New Roman"/>
                </a:rPr>
                <a:t>task_name</a:t>
              </a:r>
              <a:r>
                <a:rPr lang="en-US" sz="1400" dirty="0">
                  <a:solidFill>
                    <a:srgbClr val="808080"/>
                  </a:solidFill>
                  <a:latin typeface="Consolas"/>
                  <a:ea typeface="Times New Roman"/>
                  <a:cs typeface="Times New Roman"/>
                </a:rPr>
                <a:t>,</a:t>
              </a:r>
              <a:r>
                <a:rPr lang="en-US" sz="1400" dirty="0">
                  <a:latin typeface="Consolas"/>
                  <a:ea typeface="Times New Roman"/>
                  <a:cs typeface="Times New Roman"/>
                </a:rPr>
                <a:t> </a:t>
              </a:r>
              <a:r>
                <a:rPr lang="en-US" sz="1400" dirty="0" smtClean="0">
                  <a:latin typeface="Consolas"/>
                  <a:ea typeface="Times New Roman"/>
                  <a:cs typeface="Times New Roman"/>
                </a:rPr>
                <a:t/>
              </a:r>
              <a:br>
                <a:rPr lang="en-US" sz="1400" dirty="0" smtClean="0">
                  <a:latin typeface="Consolas"/>
                  <a:ea typeface="Times New Roman"/>
                  <a:cs typeface="Times New Roman"/>
                </a:rPr>
              </a:br>
              <a:r>
                <a:rPr lang="en-US" sz="1400" dirty="0" err="1" smtClean="0">
                  <a:solidFill>
                    <a:srgbClr val="008080"/>
                  </a:solidFill>
                  <a:latin typeface="Consolas"/>
                  <a:ea typeface="Times New Roman"/>
                  <a:cs typeface="Times New Roman"/>
                </a:rPr>
                <a:t>source_component_name</a:t>
              </a:r>
              <a:r>
                <a:rPr lang="en-US" sz="1400" dirty="0">
                  <a:solidFill>
                    <a:srgbClr val="808080"/>
                  </a:solidFill>
                  <a:latin typeface="Consolas"/>
                  <a:ea typeface="Times New Roman"/>
                  <a:cs typeface="Times New Roman"/>
                </a:rPr>
                <a:t>,</a:t>
              </a:r>
              <a:r>
                <a:rPr lang="en-US" sz="1400" dirty="0">
                  <a:latin typeface="Consolas"/>
                  <a:ea typeface="Times New Roman"/>
                  <a:cs typeface="Times New Roman"/>
                </a:rPr>
                <a:t> </a:t>
              </a:r>
              <a:r>
                <a:rPr lang="en-US" sz="1400" dirty="0" err="1">
                  <a:solidFill>
                    <a:srgbClr val="008080"/>
                  </a:solidFill>
                  <a:latin typeface="Consolas"/>
                  <a:ea typeface="Times New Roman"/>
                  <a:cs typeface="Times New Roman"/>
                </a:rPr>
                <a:t>destination_component_name</a:t>
              </a:r>
              <a:r>
                <a:rPr lang="en-US" sz="1400" dirty="0">
                  <a:solidFill>
                    <a:srgbClr val="808080"/>
                  </a:solidFill>
                  <a:latin typeface="Consolas"/>
                  <a:ea typeface="Times New Roman"/>
                  <a:cs typeface="Times New Roman"/>
                </a:rPr>
                <a:t>,</a:t>
              </a:r>
              <a:r>
                <a:rPr lang="en-US" sz="1400" dirty="0">
                  <a:latin typeface="Consolas"/>
                  <a:ea typeface="Times New Roman"/>
                  <a:cs typeface="Times New Roman"/>
                </a:rPr>
                <a:t> </a:t>
              </a:r>
              <a:r>
                <a:rPr lang="en-US" sz="1400" dirty="0" smtClean="0">
                  <a:latin typeface="Consolas"/>
                  <a:ea typeface="Times New Roman"/>
                  <a:cs typeface="Times New Roman"/>
                </a:rPr>
                <a:t/>
              </a:r>
              <a:br>
                <a:rPr lang="en-US" sz="1400" dirty="0" smtClean="0">
                  <a:latin typeface="Consolas"/>
                  <a:ea typeface="Times New Roman"/>
                  <a:cs typeface="Times New Roman"/>
                </a:rPr>
              </a:br>
              <a:r>
                <a:rPr lang="en-US" sz="1400" dirty="0" err="1" smtClean="0">
                  <a:solidFill>
                    <a:srgbClr val="008080"/>
                  </a:solidFill>
                  <a:latin typeface="Consolas"/>
                  <a:ea typeface="Times New Roman"/>
                  <a:cs typeface="Times New Roman"/>
                </a:rPr>
                <a:t>rows_sent</a:t>
              </a:r>
              <a:endParaRPr lang="en-US" sz="1400" dirty="0">
                <a:latin typeface="Verdana"/>
                <a:ea typeface="SimSun"/>
                <a:cs typeface="Times New Roman"/>
              </a:endParaRPr>
            </a:p>
            <a:p>
              <a:r>
                <a:rPr lang="en-US" sz="1400" dirty="0" smtClean="0">
                  <a:solidFill>
                    <a:srgbClr val="0000FF"/>
                  </a:solidFill>
                  <a:latin typeface="Consolas"/>
                  <a:ea typeface="Times New Roman"/>
                  <a:cs typeface="Times New Roman"/>
                </a:rPr>
                <a:t>FROM</a:t>
              </a:r>
              <a:r>
                <a:rPr lang="en-US" sz="1400" dirty="0" smtClean="0">
                  <a:latin typeface="Consolas"/>
                  <a:ea typeface="Times New Roman"/>
                  <a:cs typeface="Times New Roman"/>
                </a:rPr>
                <a:t> </a:t>
              </a:r>
              <a:r>
                <a:rPr lang="en-US" sz="1400" dirty="0" err="1">
                  <a:solidFill>
                    <a:srgbClr val="0000FF"/>
                  </a:solidFill>
                  <a:latin typeface="Consolas"/>
                  <a:ea typeface="Times New Roman"/>
                  <a:cs typeface="Times New Roman"/>
                </a:rPr>
                <a:t>catalog</a:t>
              </a:r>
              <a:r>
                <a:rPr lang="en-US" sz="1400" dirty="0" err="1">
                  <a:solidFill>
                    <a:srgbClr val="808080"/>
                  </a:solidFill>
                  <a:latin typeface="Consolas"/>
                  <a:ea typeface="Times New Roman"/>
                  <a:cs typeface="Times New Roman"/>
                </a:rPr>
                <a:t>.</a:t>
              </a:r>
              <a:r>
                <a:rPr lang="en-US" sz="1400" dirty="0" err="1">
                  <a:solidFill>
                    <a:srgbClr val="008080"/>
                  </a:solidFill>
                  <a:latin typeface="Consolas"/>
                  <a:ea typeface="Times New Roman"/>
                  <a:cs typeface="Times New Roman"/>
                </a:rPr>
                <a:t>execution_data_statistics</a:t>
              </a:r>
              <a:endParaRPr lang="en-US" sz="1400" dirty="0">
                <a:latin typeface="Verdana"/>
                <a:ea typeface="SimSun"/>
                <a:cs typeface="Times New Roman"/>
              </a:endParaRPr>
            </a:p>
            <a:p>
              <a:r>
                <a:rPr lang="en-US" sz="1400" dirty="0" smtClean="0">
                  <a:solidFill>
                    <a:srgbClr val="0000FF"/>
                  </a:solidFill>
                  <a:latin typeface="Consolas"/>
                  <a:ea typeface="Times New Roman"/>
                  <a:cs typeface="Times New Roman"/>
                </a:rPr>
                <a:t>WHERE</a:t>
              </a:r>
              <a:r>
                <a:rPr lang="en-US" sz="1400" dirty="0" smtClean="0">
                  <a:latin typeface="Consolas"/>
                  <a:ea typeface="Times New Roman"/>
                  <a:cs typeface="Times New Roman"/>
                </a:rPr>
                <a:t> </a:t>
              </a:r>
              <a:r>
                <a:rPr lang="en-US" sz="1400" dirty="0" err="1">
                  <a:solidFill>
                    <a:srgbClr val="008080"/>
                  </a:solidFill>
                  <a:latin typeface="Consolas"/>
                  <a:ea typeface="Times New Roman"/>
                  <a:cs typeface="Times New Roman"/>
                </a:rPr>
                <a:t>execution_id</a:t>
              </a:r>
              <a:r>
                <a:rPr lang="en-US" sz="1400" dirty="0">
                  <a:latin typeface="Consolas"/>
                  <a:ea typeface="Times New Roman"/>
                  <a:cs typeface="Times New Roman"/>
                </a:rPr>
                <a:t> </a:t>
              </a:r>
              <a:r>
                <a:rPr lang="en-US" sz="1400" dirty="0">
                  <a:solidFill>
                    <a:srgbClr val="808080"/>
                  </a:solidFill>
                  <a:latin typeface="Consolas"/>
                  <a:ea typeface="Times New Roman"/>
                  <a:cs typeface="Times New Roman"/>
                </a:rPr>
                <a:t>=</a:t>
              </a:r>
              <a:r>
                <a:rPr lang="en-US" sz="1400" dirty="0">
                  <a:latin typeface="Consolas"/>
                  <a:ea typeface="Times New Roman"/>
                  <a:cs typeface="Times New Roman"/>
                </a:rPr>
                <a:t>1836</a:t>
              </a:r>
              <a:endParaRPr lang="en-US" sz="1400" dirty="0">
                <a:latin typeface="Verdana"/>
                <a:ea typeface="SimSun"/>
                <a:cs typeface="Times New Roman"/>
              </a:endParaRPr>
            </a:p>
            <a:p>
              <a:r>
                <a:rPr lang="en-US" sz="1400" dirty="0" smtClean="0">
                  <a:solidFill>
                    <a:srgbClr val="0000FF"/>
                  </a:solidFill>
                  <a:latin typeface="Consolas"/>
                  <a:ea typeface="Times New Roman"/>
                  <a:cs typeface="Times New Roman"/>
                </a:rPr>
                <a:t>ORDER BY</a:t>
              </a:r>
              <a:r>
                <a:rPr lang="en-US" sz="1400" dirty="0" smtClean="0">
                  <a:latin typeface="Consolas"/>
                  <a:ea typeface="Times New Roman"/>
                  <a:cs typeface="Times New Roman"/>
                </a:rPr>
                <a:t> </a:t>
              </a:r>
              <a:r>
                <a:rPr lang="en-US" sz="1400" dirty="0" err="1">
                  <a:solidFill>
                    <a:srgbClr val="008080"/>
                  </a:solidFill>
                  <a:latin typeface="Consolas"/>
                  <a:ea typeface="Times New Roman"/>
                  <a:cs typeface="Times New Roman"/>
                </a:rPr>
                <a:t>source_component_name</a:t>
              </a:r>
              <a:r>
                <a:rPr lang="en-US" sz="1400" dirty="0">
                  <a:solidFill>
                    <a:srgbClr val="808080"/>
                  </a:solidFill>
                  <a:latin typeface="Consolas"/>
                  <a:ea typeface="Times New Roman"/>
                  <a:cs typeface="Times New Roman"/>
                </a:rPr>
                <a:t>,</a:t>
              </a:r>
              <a:r>
                <a:rPr lang="en-US" sz="1400" dirty="0">
                  <a:latin typeface="Consolas"/>
                  <a:ea typeface="Times New Roman"/>
                  <a:cs typeface="Times New Roman"/>
                </a:rPr>
                <a:t> </a:t>
              </a:r>
              <a:r>
                <a:rPr lang="en-US" sz="1400" dirty="0" smtClean="0">
                  <a:latin typeface="Consolas"/>
                  <a:ea typeface="Times New Roman"/>
                  <a:cs typeface="Times New Roman"/>
                </a:rPr>
                <a:t/>
              </a:r>
              <a:br>
                <a:rPr lang="en-US" sz="1400" dirty="0" smtClean="0">
                  <a:latin typeface="Consolas"/>
                  <a:ea typeface="Times New Roman"/>
                  <a:cs typeface="Times New Roman"/>
                </a:rPr>
              </a:br>
              <a:r>
                <a:rPr lang="en-US" sz="1400" dirty="0" err="1" smtClean="0">
                  <a:solidFill>
                    <a:srgbClr val="008080"/>
                  </a:solidFill>
                  <a:latin typeface="Consolas"/>
                  <a:ea typeface="Times New Roman"/>
                  <a:cs typeface="Times New Roman"/>
                </a:rPr>
                <a:t>destination_component_name</a:t>
              </a:r>
              <a:endParaRPr lang="en-US" sz="1400" dirty="0">
                <a:latin typeface="Verdana"/>
                <a:ea typeface="SimSun"/>
                <a:cs typeface="Times New Roman"/>
              </a:endParaRPr>
            </a:p>
          </p:txBody>
        </p:sp>
      </p:grpSp>
    </p:spTree>
    <p:extLst>
      <p:ext uri="{BB962C8B-B14F-4D97-AF65-F5344CB8AC3E}">
        <p14:creationId xmlns:p14="http://schemas.microsoft.com/office/powerpoint/2010/main" val="3362952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244" y="476672"/>
            <a:ext cx="11149013" cy="609398"/>
          </a:xfrm>
        </p:spPr>
        <p:txBody>
          <a:bodyPr>
            <a:noAutofit/>
          </a:bodyPr>
          <a:lstStyle/>
          <a:p>
            <a:r>
              <a:rPr lang="en-US" dirty="0" smtClean="0"/>
              <a:t>Troubleshooting Information</a:t>
            </a:r>
            <a:endParaRPr lang="en-US" dirty="0"/>
          </a:p>
        </p:txBody>
      </p:sp>
      <p:graphicFrame>
        <p:nvGraphicFramePr>
          <p:cNvPr id="8" name="Content Placeholder 4"/>
          <p:cNvGraphicFramePr>
            <a:graphicFrameLocks noGrp="1"/>
          </p:cNvGraphicFramePr>
          <p:nvPr>
            <p:ph idx="1"/>
            <p:extLst>
              <p:ext uri="{D42A27DB-BD31-4B8C-83A1-F6EECF244321}">
                <p14:modId xmlns:p14="http://schemas.microsoft.com/office/powerpoint/2010/main" val="1330719796"/>
              </p:ext>
            </p:extLst>
          </p:nvPr>
        </p:nvGraphicFramePr>
        <p:xfrm>
          <a:off x="527244" y="1628800"/>
          <a:ext cx="11146596" cy="4954879"/>
        </p:xfrm>
        <a:graphic>
          <a:graphicData uri="http://schemas.openxmlformats.org/drawingml/2006/table">
            <a:tbl>
              <a:tblPr firstRow="1" bandRow="1">
                <a:tableStyleId>{22838BEF-8BB2-4498-84A7-C5851F593DF1}</a:tableStyleId>
              </a:tblPr>
              <a:tblGrid>
                <a:gridCol w="2786649"/>
                <a:gridCol w="2786649"/>
                <a:gridCol w="2786649"/>
                <a:gridCol w="2786649"/>
              </a:tblGrid>
              <a:tr h="446510">
                <a:tc>
                  <a:txBody>
                    <a:bodyPr/>
                    <a:lstStyle/>
                    <a:p>
                      <a:endParaRPr lang="en-US" sz="1600" dirty="0">
                        <a:solidFill>
                          <a:schemeClr val="tx1"/>
                        </a:solidFill>
                      </a:endParaRPr>
                    </a:p>
                  </a:txBody>
                  <a:tcPr marL="121888" marR="121888"/>
                </a:tc>
                <a:tc>
                  <a:txBody>
                    <a:bodyPr/>
                    <a:lstStyle/>
                    <a:p>
                      <a:r>
                        <a:rPr lang="en-US" sz="1600" dirty="0" smtClean="0"/>
                        <a:t>10,000 foot view </a:t>
                      </a:r>
                      <a:endParaRPr lang="en-US" sz="1600" dirty="0">
                        <a:solidFill>
                          <a:schemeClr val="tx1"/>
                        </a:solidFill>
                      </a:endParaRPr>
                    </a:p>
                  </a:txBody>
                  <a:tcPr marL="121888" marR="121888"/>
                </a:tc>
                <a:tc>
                  <a:txBody>
                    <a:bodyPr/>
                    <a:lstStyle/>
                    <a:p>
                      <a:r>
                        <a:rPr lang="en-US" sz="1600" dirty="0" smtClean="0"/>
                        <a:t>5000 foot view</a:t>
                      </a:r>
                      <a:endParaRPr lang="en-US" sz="1600" dirty="0">
                        <a:solidFill>
                          <a:schemeClr val="tx1"/>
                        </a:solidFill>
                      </a:endParaRPr>
                    </a:p>
                  </a:txBody>
                  <a:tcPr marL="121888" marR="121888"/>
                </a:tc>
                <a:tc>
                  <a:txBody>
                    <a:bodyPr/>
                    <a:lstStyle/>
                    <a:p>
                      <a:r>
                        <a:rPr lang="en-US" sz="1600" dirty="0" smtClean="0"/>
                        <a:t>Ground</a:t>
                      </a:r>
                      <a:r>
                        <a:rPr lang="en-US" sz="1600" baseline="0" dirty="0" smtClean="0"/>
                        <a:t> view</a:t>
                      </a:r>
                      <a:endParaRPr lang="en-US" sz="1600" dirty="0">
                        <a:solidFill>
                          <a:schemeClr val="tx1"/>
                        </a:solidFill>
                      </a:endParaRPr>
                    </a:p>
                  </a:txBody>
                  <a:tcPr marL="121888" marR="121888"/>
                </a:tc>
              </a:tr>
              <a:tr h="1866008">
                <a:tc>
                  <a:txBody>
                    <a:bodyPr/>
                    <a:lstStyle/>
                    <a:p>
                      <a:r>
                        <a:rPr lang="en-US" sz="2400" dirty="0" smtClean="0"/>
                        <a:t>Now</a:t>
                      </a:r>
                    </a:p>
                    <a:p>
                      <a:r>
                        <a:rPr lang="en-US" sz="1600" baseline="0" dirty="0" smtClean="0"/>
                        <a:t>Query execution state while package is running</a:t>
                      </a:r>
                      <a:endParaRPr lang="en-US" sz="1600" dirty="0">
                        <a:solidFill>
                          <a:schemeClr val="tx1"/>
                        </a:solidFill>
                      </a:endParaRPr>
                    </a:p>
                  </a:txBody>
                  <a:tcPr marL="121888" marR="121888"/>
                </a:tc>
                <a:tc>
                  <a:txBody>
                    <a:bodyPr/>
                    <a:lstStyle/>
                    <a:p>
                      <a:pPr marL="285750" indent="-285750">
                        <a:buFont typeface="Arial" pitchFamily="34" charset="0"/>
                        <a:buChar char="•"/>
                      </a:pPr>
                      <a:r>
                        <a:rPr lang="en-US" sz="1600" baseline="0" dirty="0" smtClean="0"/>
                        <a:t>What is the current status of this package?</a:t>
                      </a:r>
                    </a:p>
                    <a:p>
                      <a:pPr marL="285750" indent="-285750">
                        <a:buFont typeface="Arial" pitchFamily="34" charset="0"/>
                        <a:buChar char="•"/>
                      </a:pPr>
                      <a:r>
                        <a:rPr lang="en-US" sz="1600" baseline="0" dirty="0" smtClean="0"/>
                        <a:t>How long has it been running?</a:t>
                      </a:r>
                      <a:endParaRPr lang="en-US" sz="1600" baseline="0" dirty="0" smtClean="0">
                        <a:solidFill>
                          <a:schemeClr val="tx1"/>
                        </a:solidFill>
                      </a:endParaRPr>
                    </a:p>
                  </a:txBody>
                  <a:tcPr marL="121888" marR="121888"/>
                </a:tc>
                <a:tc>
                  <a:txBody>
                    <a:bodyPr/>
                    <a:lstStyle/>
                    <a:p>
                      <a:pPr marL="285750" indent="-285750">
                        <a:buFont typeface="Arial" pitchFamily="34" charset="0"/>
                        <a:buChar char="•"/>
                      </a:pPr>
                      <a:r>
                        <a:rPr lang="en-US" sz="1600" dirty="0" smtClean="0"/>
                        <a:t>How many </a:t>
                      </a:r>
                      <a:r>
                        <a:rPr lang="en-US" sz="1600" baseline="0" dirty="0" smtClean="0"/>
                        <a:t>rows have been transferred so far?</a:t>
                      </a:r>
                    </a:p>
                    <a:p>
                      <a:pPr marL="285750" indent="-285750">
                        <a:buFont typeface="Arial" pitchFamily="34" charset="0"/>
                        <a:buChar char="•"/>
                      </a:pPr>
                      <a:r>
                        <a:rPr lang="en-US" sz="1600" dirty="0" smtClean="0"/>
                        <a:t>Which phases has my component</a:t>
                      </a:r>
                      <a:r>
                        <a:rPr lang="en-US" sz="1600" baseline="0" dirty="0" smtClean="0"/>
                        <a:t> completed?</a:t>
                      </a:r>
                      <a:endParaRPr lang="en-US" sz="1600" b="0" baseline="0" dirty="0" smtClean="0">
                        <a:solidFill>
                          <a:schemeClr val="tx1"/>
                        </a:solidFill>
                      </a:endParaRPr>
                    </a:p>
                  </a:txBody>
                  <a:tcPr marL="121888" marR="121888"/>
                </a:tc>
                <a:tc>
                  <a:txBody>
                    <a:bodyPr/>
                    <a:lstStyle/>
                    <a:p>
                      <a:pPr marL="285750" indent="-285750">
                        <a:buFont typeface="Arial" pitchFamily="34" charset="0"/>
                        <a:buChar char="•"/>
                      </a:pPr>
                      <a:r>
                        <a:rPr lang="en-US" sz="1600" baseline="0" dirty="0" smtClean="0"/>
                        <a:t>How many buffers are used by this execution? </a:t>
                      </a:r>
                    </a:p>
                    <a:p>
                      <a:pPr marL="285750" indent="-285750">
                        <a:buFont typeface="Arial" pitchFamily="34" charset="0"/>
                        <a:buChar char="•"/>
                      </a:pPr>
                      <a:r>
                        <a:rPr lang="en-US" sz="1600" baseline="0" dirty="0" smtClean="0"/>
                        <a:t>How many buffers have been spooled to disk?</a:t>
                      </a:r>
                    </a:p>
                    <a:p>
                      <a:pPr marL="285750" indent="-285750">
                        <a:buFont typeface="Arial" pitchFamily="34" charset="0"/>
                        <a:buChar char="•"/>
                      </a:pPr>
                      <a:r>
                        <a:rPr lang="en-US" sz="1600" baseline="0" dirty="0" smtClean="0"/>
                        <a:t>Can I debug this process?</a:t>
                      </a:r>
                      <a:br>
                        <a:rPr lang="en-US" sz="1600" baseline="0" dirty="0" smtClean="0"/>
                      </a:br>
                      <a:endParaRPr lang="en-US" sz="1600" b="1" dirty="0">
                        <a:solidFill>
                          <a:schemeClr val="tx1"/>
                        </a:solidFill>
                      </a:endParaRPr>
                    </a:p>
                  </a:txBody>
                  <a:tcPr marL="121888" marR="121888"/>
                </a:tc>
              </a:tr>
              <a:tr h="26423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Historical</a:t>
                      </a:r>
                      <a:endParaRPr lang="en-US" sz="2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Control which</a:t>
                      </a:r>
                      <a:r>
                        <a:rPr lang="en-US" sz="1600" baseline="0" dirty="0" smtClean="0"/>
                        <a:t> information is captured at a server level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p>
                    <a:p>
                      <a:endParaRPr lang="en-US" sz="1600" dirty="0">
                        <a:solidFill>
                          <a:schemeClr val="tx1"/>
                        </a:solidFill>
                      </a:endParaRPr>
                    </a:p>
                  </a:txBody>
                  <a:tcPr marL="121888" marR="121888"/>
                </a:tc>
                <a:tc>
                  <a:txBody>
                    <a:bodyPr/>
                    <a:lstStyle/>
                    <a:p>
                      <a:pPr marL="285750" indent="-285750">
                        <a:buFont typeface="Arial" pitchFamily="34" charset="0"/>
                        <a:buChar char="•"/>
                      </a:pPr>
                      <a:r>
                        <a:rPr lang="en-US" sz="1600" baseline="0" dirty="0" smtClean="0"/>
                        <a:t>When this error occurred, what was the state of components, connection manager, and variables</a:t>
                      </a:r>
                    </a:p>
                    <a:p>
                      <a:pPr marL="285750" indent="-285750">
                        <a:buFont typeface="Arial" pitchFamily="34" charset="0"/>
                        <a:buChar char="•"/>
                      </a:pPr>
                      <a:r>
                        <a:rPr lang="en-US" sz="1600" baseline="0" dirty="0" smtClean="0"/>
                        <a:t>How long did this package take to run in the past?</a:t>
                      </a:r>
                    </a:p>
                    <a:p>
                      <a:pPr marL="0" indent="0">
                        <a:buFont typeface="Arial" pitchFamily="34" charset="0"/>
                        <a:buNone/>
                      </a:pPr>
                      <a:endParaRPr lang="en-US" sz="1600" dirty="0" smtClean="0"/>
                    </a:p>
                    <a:p>
                      <a:pPr marL="0" indent="0">
                        <a:buFont typeface="Arial" pitchFamily="34" charset="0"/>
                        <a:buNone/>
                      </a:pPr>
                      <a:endParaRPr lang="en-US" sz="1600" dirty="0">
                        <a:solidFill>
                          <a:schemeClr val="tx1"/>
                        </a:solidFill>
                      </a:endParaRPr>
                    </a:p>
                  </a:txBody>
                  <a:tcPr marL="121888" marR="121888"/>
                </a:tc>
                <a:tc>
                  <a:txBody>
                    <a:bodyPr/>
                    <a:lstStyle/>
                    <a:p>
                      <a:pPr marL="285750" indent="-285750">
                        <a:buFont typeface="Arial" pitchFamily="34" charset="0"/>
                        <a:buChar char="•"/>
                      </a:pPr>
                      <a:r>
                        <a:rPr lang="en-US" sz="1600" dirty="0" smtClean="0"/>
                        <a:t>How much memory was </a:t>
                      </a:r>
                      <a:r>
                        <a:rPr lang="en-US" sz="1600" baseline="0" dirty="0" smtClean="0"/>
                        <a:t> available the last time this package was run?</a:t>
                      </a:r>
                      <a:endParaRPr lang="en-US" sz="1600" dirty="0" smtClean="0"/>
                    </a:p>
                    <a:p>
                      <a:pPr marL="285750" indent="-285750">
                        <a:buFont typeface="Arial" pitchFamily="34" charset="0"/>
                        <a:buChar char="•"/>
                      </a:pPr>
                      <a:r>
                        <a:rPr lang="en-US" sz="1600" baseline="0" dirty="0" smtClean="0"/>
                        <a:t>How many rows does this package usually transfer?</a:t>
                      </a:r>
                    </a:p>
                    <a:p>
                      <a:pPr marL="285750" indent="-285750">
                        <a:buFont typeface="Arial" pitchFamily="34" charset="0"/>
                        <a:buChar char="•"/>
                      </a:pPr>
                      <a:r>
                        <a:rPr lang="en-US" sz="1600" baseline="0" dirty="0" smtClean="0"/>
                        <a:t>How much time is spent in each of the components in this data flow?</a:t>
                      </a:r>
                      <a:endParaRPr lang="en-US" sz="1600" dirty="0">
                        <a:solidFill>
                          <a:schemeClr val="tx1"/>
                        </a:solidFill>
                      </a:endParaRPr>
                    </a:p>
                  </a:txBody>
                  <a:tcPr marL="121888" marR="121888"/>
                </a:tc>
                <a:tc>
                  <a:txBody>
                    <a:bodyPr/>
                    <a:lstStyle/>
                    <a:p>
                      <a:pPr marL="171450" indent="-171450">
                        <a:buFont typeface="Arial" pitchFamily="34" charset="0"/>
                        <a:buChar char="•"/>
                      </a:pPr>
                      <a:r>
                        <a:rPr lang="en-US" sz="1600" dirty="0" smtClean="0"/>
                        <a:t>Memory</a:t>
                      </a:r>
                      <a:r>
                        <a:rPr lang="en-US" sz="1600" baseline="0" dirty="0" smtClean="0"/>
                        <a:t> </a:t>
                      </a:r>
                      <a:r>
                        <a:rPr lang="en-US" sz="1600" dirty="0" smtClean="0"/>
                        <a:t>Dump files (binary and textual)</a:t>
                      </a:r>
                      <a:endParaRPr lang="en-US" sz="1600" dirty="0">
                        <a:solidFill>
                          <a:schemeClr val="tx1"/>
                        </a:solidFill>
                      </a:endParaRPr>
                    </a:p>
                  </a:txBody>
                  <a:tcPr marL="121888" marR="121888"/>
                </a:tc>
              </a:tr>
            </a:tbl>
          </a:graphicData>
        </a:graphic>
      </p:graphicFrame>
    </p:spTree>
    <p:extLst>
      <p:ext uri="{BB962C8B-B14F-4D97-AF65-F5344CB8AC3E}">
        <p14:creationId xmlns:p14="http://schemas.microsoft.com/office/powerpoint/2010/main" val="262743671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ound Same Side Corner Rectangle 71"/>
          <p:cNvSpPr/>
          <p:nvPr/>
        </p:nvSpPr>
        <p:spPr bwMode="gray">
          <a:xfrm>
            <a:off x="1206279" y="1600439"/>
            <a:ext cx="4550515" cy="1965960"/>
          </a:xfrm>
          <a:prstGeom prst="round2SameRect">
            <a:avLst>
              <a:gd name="adj1" fmla="val 6435"/>
              <a:gd name="adj2" fmla="val 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altLang="zh-CN" sz="2200" dirty="0">
              <a:solidFill>
                <a:schemeClr val="tx1">
                  <a:alpha val="99000"/>
                </a:schemeClr>
              </a:solidFill>
            </a:endParaRPr>
          </a:p>
        </p:txBody>
      </p:sp>
      <p:sp>
        <p:nvSpPr>
          <p:cNvPr id="28" name="Round Same Side Corner Rectangle 27"/>
          <p:cNvSpPr/>
          <p:nvPr/>
        </p:nvSpPr>
        <p:spPr bwMode="gray">
          <a:xfrm>
            <a:off x="6690700" y="1585811"/>
            <a:ext cx="4550515" cy="1965960"/>
          </a:xfrm>
          <a:prstGeom prst="round2SameRect">
            <a:avLst>
              <a:gd name="adj1" fmla="val 6435"/>
              <a:gd name="adj2" fmla="val 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altLang="zh-CN" sz="2200" dirty="0">
              <a:solidFill>
                <a:schemeClr val="tx1">
                  <a:alpha val="99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1441" y="1065959"/>
            <a:ext cx="3988038" cy="23934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128" y="1065959"/>
            <a:ext cx="3946390" cy="241069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ound Same Side Corner Rectangle 26"/>
          <p:cNvSpPr/>
          <p:nvPr/>
        </p:nvSpPr>
        <p:spPr bwMode="auto">
          <a:xfrm rot="10800000">
            <a:off x="6699424" y="3580455"/>
            <a:ext cx="4555716" cy="2861541"/>
          </a:xfrm>
          <a:prstGeom prst="round2SameRect">
            <a:avLst>
              <a:gd name="adj1" fmla="val 8830"/>
              <a:gd name="adj2" fmla="val 0"/>
            </a:avLst>
          </a:prstGeom>
          <a:ln>
            <a:headEnd type="none" w="med" len="med"/>
            <a:tailEnd type="none" w="med" len="med"/>
          </a:ln>
          <a:scene3d>
            <a:camera prst="perspectiveFront"/>
            <a:lightRig rig="threePt" dir="t"/>
          </a:scene3d>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altLang="zh-CN" sz="2200" dirty="0">
              <a:solidFill>
                <a:schemeClr val="tx1">
                  <a:alpha val="99000"/>
                </a:schemeClr>
              </a:solidFill>
              <a:latin typeface="+mn-lt"/>
              <a:ea typeface="+mn-ea"/>
              <a:cs typeface="+mn-cs"/>
            </a:endParaRPr>
          </a:p>
        </p:txBody>
      </p:sp>
      <p:sp>
        <p:nvSpPr>
          <p:cNvPr id="75" name="Round Same Side Corner Rectangle 74"/>
          <p:cNvSpPr/>
          <p:nvPr/>
        </p:nvSpPr>
        <p:spPr bwMode="auto">
          <a:xfrm rot="10800000">
            <a:off x="1215003" y="3595083"/>
            <a:ext cx="4555716" cy="2846913"/>
          </a:xfrm>
          <a:prstGeom prst="round2SameRect">
            <a:avLst>
              <a:gd name="adj1" fmla="val 8830"/>
              <a:gd name="adj2" fmla="val 0"/>
            </a:avLst>
          </a:prstGeom>
          <a:ln>
            <a:headEnd type="none" w="med" len="med"/>
            <a:tailEnd type="none" w="med" len="med"/>
          </a:ln>
          <a:scene3d>
            <a:camera prst="perspectiveFront"/>
            <a:lightRig rig="threePt" dir="t"/>
          </a:scene3d>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altLang="zh-CN" sz="2200" dirty="0">
              <a:solidFill>
                <a:schemeClr val="tx1">
                  <a:alpha val="99000"/>
                </a:schemeClr>
              </a:solidFill>
              <a:latin typeface="+mn-lt"/>
              <a:ea typeface="+mn-ea"/>
              <a:cs typeface="+mn-cs"/>
            </a:endParaRPr>
          </a:p>
        </p:txBody>
      </p:sp>
      <p:sp>
        <p:nvSpPr>
          <p:cNvPr id="26" name="Rectangle 25"/>
          <p:cNvSpPr/>
          <p:nvPr/>
        </p:nvSpPr>
        <p:spPr>
          <a:xfrm>
            <a:off x="3991150" y="2981624"/>
            <a:ext cx="1779569" cy="584775"/>
          </a:xfrm>
          <a:prstGeom prst="rect">
            <a:avLst/>
          </a:prstGeom>
        </p:spPr>
        <p:txBody>
          <a:bodyPr wrap="square">
            <a:spAutoFit/>
          </a:bodyPr>
          <a:lstStyle/>
          <a:p>
            <a:pPr algn="ctr"/>
            <a:r>
              <a:rPr lang="en-US" sz="1600" b="1" dirty="0">
                <a:latin typeface="Segoe UI" pitchFamily="34" charset="0"/>
                <a:ea typeface="Segoe UI" pitchFamily="34" charset="0"/>
                <a:cs typeface="Segoe UI" pitchFamily="34" charset="0"/>
              </a:rPr>
              <a:t>Enhanced </a:t>
            </a:r>
            <a:r>
              <a:rPr lang="en-US" sz="1600" b="1" dirty="0" smtClean="0">
                <a:latin typeface="Segoe UI" pitchFamily="34" charset="0"/>
                <a:ea typeface="Segoe UI" pitchFamily="34" charset="0"/>
                <a:cs typeface="Segoe UI" pitchFamily="34" charset="0"/>
              </a:rPr>
              <a:t>Usability </a:t>
            </a:r>
            <a:endParaRPr lang="en-US" sz="1600" b="1" dirty="0">
              <a:latin typeface="Segoe UI" pitchFamily="34" charset="0"/>
              <a:ea typeface="Segoe UI" pitchFamily="34" charset="0"/>
              <a:cs typeface="Segoe UI" pitchFamily="34" charset="0"/>
            </a:endParaRPr>
          </a:p>
        </p:txBody>
      </p:sp>
      <p:sp>
        <p:nvSpPr>
          <p:cNvPr id="36" name="Rectangle 35"/>
          <p:cNvSpPr/>
          <p:nvPr/>
        </p:nvSpPr>
        <p:spPr>
          <a:xfrm>
            <a:off x="9460232" y="2228332"/>
            <a:ext cx="1780983" cy="1323439"/>
          </a:xfrm>
          <a:prstGeom prst="rect">
            <a:avLst/>
          </a:prstGeom>
        </p:spPr>
        <p:txBody>
          <a:bodyPr wrap="square">
            <a:spAutoFit/>
          </a:bodyPr>
          <a:lstStyle/>
          <a:p>
            <a:pPr algn="ctr"/>
            <a:r>
              <a:rPr lang="en-US" sz="1600" b="1" dirty="0" smtClean="0">
                <a:latin typeface="Segoe UI" pitchFamily="34" charset="0"/>
                <a:ea typeface="Segoe UI" pitchFamily="34" charset="0"/>
                <a:cs typeface="Segoe UI" pitchFamily="34" charset="0"/>
              </a:rPr>
              <a:t>Improved Deployment, Configuration and Management</a:t>
            </a:r>
            <a:endParaRPr lang="en-US" sz="1600" b="1" dirty="0">
              <a:latin typeface="Segoe UI" pitchFamily="34" charset="0"/>
              <a:ea typeface="Segoe UI" pitchFamily="34" charset="0"/>
              <a:cs typeface="Segoe UI" pitchFamily="34" charset="0"/>
            </a:endParaRPr>
          </a:p>
        </p:txBody>
      </p:sp>
      <p:sp>
        <p:nvSpPr>
          <p:cNvPr id="78" name="TextBox 77"/>
          <p:cNvSpPr txBox="1"/>
          <p:nvPr/>
        </p:nvSpPr>
        <p:spPr>
          <a:xfrm>
            <a:off x="6949440" y="3660683"/>
            <a:ext cx="4099560" cy="2123638"/>
          </a:xfrm>
          <a:prstGeom prst="rect">
            <a:avLst/>
          </a:prstGeom>
          <a:noFill/>
        </p:spPr>
        <p:txBody>
          <a:bodyPr wrap="square" lIns="91420" tIns="45710" rIns="91420" bIns="45710" rtlCol="0">
            <a:spAutoFit/>
          </a:bodyPr>
          <a:lstStyle/>
          <a:p>
            <a:pPr>
              <a:spcAft>
                <a:spcPts val="600"/>
              </a:spcAft>
              <a:buClr>
                <a:srgbClr val="FFFFFF"/>
              </a:buClr>
              <a:buSzPct val="100000"/>
            </a:pPr>
            <a:r>
              <a:rPr lang="en-US" sz="1600" b="1" dirty="0" smtClean="0">
                <a:solidFill>
                  <a:schemeClr val="bg1"/>
                </a:solidFill>
                <a:latin typeface="Segoe UI" pitchFamily="34" charset="0"/>
                <a:ea typeface="Segoe UI" pitchFamily="34" charset="0"/>
                <a:cs typeface="Segoe UI" pitchFamily="34" charset="0"/>
              </a:rPr>
              <a:t>Improved deployment, configuration and management of  SSIS projects</a:t>
            </a:r>
          </a:p>
          <a:p>
            <a:pPr marL="285750" indent="-285750">
              <a:spcAft>
                <a:spcPts val="600"/>
              </a:spcAft>
              <a:buSzPct val="100000"/>
              <a:buFont typeface="Wingdings" pitchFamily="2" charset="2"/>
              <a:buChar char="Ø"/>
            </a:pPr>
            <a:r>
              <a:rPr lang="en-US" sz="1600" dirty="0" smtClean="0">
                <a:solidFill>
                  <a:schemeClr val="bg1"/>
                </a:solidFill>
                <a:latin typeface="Segoe UI" pitchFamily="34" charset="0"/>
                <a:ea typeface="Segoe UI" pitchFamily="34" charset="0"/>
                <a:cs typeface="Segoe UI" pitchFamily="34" charset="0"/>
              </a:rPr>
              <a:t>SSIS </a:t>
            </a:r>
            <a:r>
              <a:rPr lang="en-US" sz="1600" dirty="0">
                <a:solidFill>
                  <a:schemeClr val="bg1"/>
                </a:solidFill>
                <a:latin typeface="Segoe UI" pitchFamily="34" charset="0"/>
                <a:ea typeface="Segoe UI" pitchFamily="34" charset="0"/>
                <a:cs typeface="Segoe UI" pitchFamily="34" charset="0"/>
              </a:rPr>
              <a:t>Server </a:t>
            </a:r>
            <a:r>
              <a:rPr lang="en-US" sz="1600" dirty="0" smtClean="0">
                <a:solidFill>
                  <a:schemeClr val="bg1"/>
                </a:solidFill>
                <a:latin typeface="Segoe UI" pitchFamily="34" charset="0"/>
                <a:ea typeface="Segoe UI" pitchFamily="34" charset="0"/>
                <a:cs typeface="Segoe UI" pitchFamily="34" charset="0"/>
              </a:rPr>
              <a:t> </a:t>
            </a:r>
            <a:endParaRPr lang="en-US" sz="1600" dirty="0">
              <a:solidFill>
                <a:schemeClr val="bg1"/>
              </a:solidFill>
              <a:latin typeface="Segoe UI" pitchFamily="34" charset="0"/>
              <a:ea typeface="Segoe UI" pitchFamily="34" charset="0"/>
              <a:cs typeface="Segoe UI" pitchFamily="34" charset="0"/>
            </a:endParaRPr>
          </a:p>
          <a:p>
            <a:pPr marL="285750" indent="-285750">
              <a:spcAft>
                <a:spcPts val="600"/>
              </a:spcAft>
              <a:buSzPct val="100000"/>
              <a:buFont typeface="Wingdings" pitchFamily="2" charset="2"/>
              <a:buChar char="Ø"/>
            </a:pPr>
            <a:r>
              <a:rPr lang="en-US" sz="1600" dirty="0" smtClean="0">
                <a:solidFill>
                  <a:schemeClr val="bg1"/>
                </a:solidFill>
                <a:latin typeface="Segoe UI" pitchFamily="34" charset="0"/>
                <a:ea typeface="Segoe UI" pitchFamily="34" charset="0"/>
                <a:cs typeface="Segoe UI" pitchFamily="34" charset="0"/>
              </a:rPr>
              <a:t>Support for parameters</a:t>
            </a:r>
          </a:p>
          <a:p>
            <a:pPr marL="285750" indent="-285750">
              <a:spcAft>
                <a:spcPts val="600"/>
              </a:spcAft>
              <a:buSzPct val="100000"/>
              <a:buFont typeface="Wingdings" pitchFamily="2" charset="2"/>
              <a:buChar char="Ø"/>
            </a:pPr>
            <a:r>
              <a:rPr lang="en-US" sz="1600" dirty="0" smtClean="0">
                <a:solidFill>
                  <a:schemeClr val="bg1"/>
                </a:solidFill>
                <a:latin typeface="Segoe UI" pitchFamily="34" charset="0"/>
                <a:ea typeface="Segoe UI" pitchFamily="34" charset="0"/>
                <a:cs typeface="Segoe UI" pitchFamily="34" charset="0"/>
              </a:rPr>
              <a:t>Ability to use SSMS for troubleshooting of common SSIS issues</a:t>
            </a:r>
          </a:p>
          <a:p>
            <a:pPr marL="285750" indent="-285750">
              <a:spcAft>
                <a:spcPts val="600"/>
              </a:spcAft>
              <a:buClr>
                <a:srgbClr val="FFFFFF"/>
              </a:buClr>
              <a:buSzPct val="100000"/>
              <a:buFont typeface="Arial" pitchFamily="34" charset="0"/>
              <a:buChar char="•"/>
            </a:pPr>
            <a:endParaRPr lang="en-US" sz="1600" dirty="0">
              <a:solidFill>
                <a:schemeClr val="bg1"/>
              </a:solidFill>
              <a:latin typeface="Segoe UI" pitchFamily="34" charset="0"/>
              <a:ea typeface="Segoe UI" pitchFamily="34" charset="0"/>
              <a:cs typeface="Segoe UI" pitchFamily="34" charset="0"/>
            </a:endParaRPr>
          </a:p>
        </p:txBody>
      </p:sp>
      <p:sp>
        <p:nvSpPr>
          <p:cNvPr id="52" name="Title 24"/>
          <p:cNvSpPr>
            <a:spLocks noGrp="1"/>
          </p:cNvSpPr>
          <p:nvPr>
            <p:ph type="title"/>
          </p:nvPr>
        </p:nvSpPr>
        <p:spPr/>
        <p:txBody>
          <a:bodyPr>
            <a:normAutofit/>
          </a:bodyPr>
          <a:lstStyle/>
          <a:p>
            <a:pPr lvl="0"/>
            <a:r>
              <a:rPr lang="en-US" dirty="0" smtClean="0"/>
              <a:t>Summary</a:t>
            </a:r>
            <a:endParaRPr lang="en-US" dirty="0"/>
          </a:p>
        </p:txBody>
      </p:sp>
      <p:sp>
        <p:nvSpPr>
          <p:cNvPr id="29" name="TextBox 28"/>
          <p:cNvSpPr txBox="1"/>
          <p:nvPr/>
        </p:nvSpPr>
        <p:spPr>
          <a:xfrm>
            <a:off x="1471108" y="3595084"/>
            <a:ext cx="4043503" cy="2846913"/>
          </a:xfrm>
          <a:prstGeom prst="rect">
            <a:avLst/>
          </a:prstGeom>
          <a:noFill/>
        </p:spPr>
        <p:txBody>
          <a:bodyPr wrap="square" lIns="91420" tIns="45710" rIns="91420" bIns="45710" rtlCol="0">
            <a:spAutoFit/>
          </a:bodyPr>
          <a:lstStyle/>
          <a:p>
            <a:pPr>
              <a:spcAft>
                <a:spcPts val="600"/>
              </a:spcAft>
              <a:buClr>
                <a:srgbClr val="FFFFFF"/>
              </a:buClr>
              <a:buSzPct val="100000"/>
            </a:pPr>
            <a:r>
              <a:rPr lang="en-US" sz="1600" b="1" dirty="0" smtClean="0">
                <a:solidFill>
                  <a:schemeClr val="bg1"/>
                </a:solidFill>
                <a:latin typeface="Segoe UI" pitchFamily="34" charset="0"/>
                <a:ea typeface="Segoe UI" pitchFamily="34" charset="0"/>
                <a:cs typeface="Segoe UI" pitchFamily="34" charset="0"/>
              </a:rPr>
              <a:t>UI Improvements</a:t>
            </a:r>
          </a:p>
          <a:p>
            <a:pPr marL="285750" indent="-285750">
              <a:spcAft>
                <a:spcPts val="600"/>
              </a:spcAft>
              <a:buSzPct val="100000"/>
              <a:buFont typeface="Wingdings" pitchFamily="2" charset="2"/>
              <a:buChar char="Ø"/>
            </a:pPr>
            <a:r>
              <a:rPr lang="en-US" sz="1600" dirty="0" smtClean="0">
                <a:solidFill>
                  <a:schemeClr val="bg1"/>
                </a:solidFill>
                <a:latin typeface="Segoe UI" pitchFamily="34" charset="0"/>
                <a:ea typeface="Segoe UI" pitchFamily="34" charset="0"/>
                <a:cs typeface="Segoe UI" pitchFamily="34" charset="0"/>
              </a:rPr>
              <a:t>Helping new </a:t>
            </a:r>
            <a:r>
              <a:rPr lang="en-US" sz="1600" dirty="0">
                <a:solidFill>
                  <a:schemeClr val="bg1"/>
                </a:solidFill>
                <a:latin typeface="Segoe UI" pitchFamily="34" charset="0"/>
                <a:ea typeface="Segoe UI" pitchFamily="34" charset="0"/>
                <a:cs typeface="Segoe UI" pitchFamily="34" charset="0"/>
              </a:rPr>
              <a:t>users </a:t>
            </a:r>
            <a:r>
              <a:rPr lang="en-US" sz="1600" dirty="0" smtClean="0">
                <a:solidFill>
                  <a:schemeClr val="bg1"/>
                </a:solidFill>
                <a:latin typeface="Segoe UI" pitchFamily="34" charset="0"/>
                <a:ea typeface="Segoe UI" pitchFamily="34" charset="0"/>
                <a:cs typeface="Segoe UI" pitchFamily="34" charset="0"/>
              </a:rPr>
              <a:t>ramp up</a:t>
            </a:r>
          </a:p>
          <a:p>
            <a:pPr marL="285750" indent="-285750">
              <a:spcAft>
                <a:spcPts val="600"/>
              </a:spcAft>
              <a:buSzPct val="100000"/>
              <a:buFont typeface="Wingdings" pitchFamily="2" charset="2"/>
              <a:buChar char="Ø"/>
            </a:pPr>
            <a:r>
              <a:rPr lang="en-US" sz="1600" dirty="0" smtClean="0">
                <a:solidFill>
                  <a:schemeClr val="bg1"/>
                </a:solidFill>
                <a:latin typeface="Segoe UI" pitchFamily="34" charset="0"/>
                <a:ea typeface="Segoe UI" pitchFamily="34" charset="0"/>
                <a:cs typeface="Segoe UI" pitchFamily="34" charset="0"/>
              </a:rPr>
              <a:t>Increasing ETL developers productivity</a:t>
            </a:r>
          </a:p>
          <a:p>
            <a:pPr marL="285750" indent="-285750">
              <a:spcAft>
                <a:spcPts val="600"/>
              </a:spcAft>
              <a:buSzPct val="100000"/>
              <a:buFont typeface="Wingdings" pitchFamily="2" charset="2"/>
              <a:buChar char="Ø"/>
            </a:pPr>
            <a:r>
              <a:rPr lang="en-US" sz="1600" dirty="0" smtClean="0">
                <a:solidFill>
                  <a:schemeClr val="bg1"/>
                </a:solidFill>
                <a:latin typeface="Segoe UI" pitchFamily="34" charset="0"/>
                <a:ea typeface="Segoe UI" pitchFamily="34" charset="0"/>
                <a:cs typeface="Segoe UI" pitchFamily="34" charset="0"/>
              </a:rPr>
              <a:t>Shared connection managers</a:t>
            </a:r>
            <a:br>
              <a:rPr lang="en-US" sz="1600" dirty="0" smtClean="0">
                <a:solidFill>
                  <a:schemeClr val="bg1"/>
                </a:solidFill>
                <a:latin typeface="Segoe UI" pitchFamily="34" charset="0"/>
                <a:ea typeface="Segoe UI" pitchFamily="34" charset="0"/>
                <a:cs typeface="Segoe UI" pitchFamily="34" charset="0"/>
              </a:rPr>
            </a:br>
            <a:endParaRPr lang="en-US" sz="1600" dirty="0" smtClean="0">
              <a:solidFill>
                <a:schemeClr val="bg1"/>
              </a:solidFill>
              <a:latin typeface="Segoe UI" pitchFamily="34" charset="0"/>
              <a:ea typeface="Segoe UI" pitchFamily="34" charset="0"/>
              <a:cs typeface="Segoe UI" pitchFamily="34" charset="0"/>
            </a:endParaRPr>
          </a:p>
          <a:p>
            <a:pPr>
              <a:spcAft>
                <a:spcPts val="600"/>
              </a:spcAft>
              <a:buSzPct val="100000"/>
            </a:pPr>
            <a:r>
              <a:rPr lang="en-US" sz="1600" b="1" dirty="0" smtClean="0">
                <a:solidFill>
                  <a:schemeClr val="bg1"/>
                </a:solidFill>
                <a:latin typeface="Segoe UI" pitchFamily="34" charset="0"/>
                <a:ea typeface="Segoe UI" pitchFamily="34" charset="0"/>
                <a:cs typeface="Segoe UI" pitchFamily="34" charset="0"/>
              </a:rPr>
              <a:t>Key Customer Requests</a:t>
            </a:r>
          </a:p>
          <a:p>
            <a:pPr marL="285750" indent="-285750">
              <a:spcAft>
                <a:spcPts val="600"/>
              </a:spcAft>
              <a:buSzPct val="100000"/>
              <a:buFont typeface="Wingdings" pitchFamily="2" charset="2"/>
              <a:buChar char="Ø"/>
            </a:pPr>
            <a:r>
              <a:rPr lang="en-US" sz="1600" dirty="0" smtClean="0">
                <a:solidFill>
                  <a:schemeClr val="bg1"/>
                </a:solidFill>
                <a:latin typeface="Segoe UI" pitchFamily="34" charset="0"/>
                <a:ea typeface="Segoe UI" pitchFamily="34" charset="0"/>
                <a:cs typeface="Segoe UI" pitchFamily="34" charset="0"/>
              </a:rPr>
              <a:t>Undo</a:t>
            </a:r>
          </a:p>
          <a:p>
            <a:pPr marL="285750" indent="-285750">
              <a:spcAft>
                <a:spcPts val="600"/>
              </a:spcAft>
              <a:buSzPct val="100000"/>
              <a:buFont typeface="Wingdings" pitchFamily="2" charset="2"/>
              <a:buChar char="Ø"/>
            </a:pPr>
            <a:r>
              <a:rPr lang="en-US" sz="1600" dirty="0" smtClean="0">
                <a:solidFill>
                  <a:schemeClr val="bg1"/>
                </a:solidFill>
                <a:latin typeface="Segoe UI" pitchFamily="34" charset="0"/>
                <a:ea typeface="Segoe UI" pitchFamily="34" charset="0"/>
                <a:cs typeface="Segoe UI" pitchFamily="34" charset="0"/>
              </a:rPr>
              <a:t>Flexible order of authoring</a:t>
            </a:r>
          </a:p>
          <a:p>
            <a:pPr marL="285750" indent="-285750">
              <a:spcAft>
                <a:spcPts val="600"/>
              </a:spcAft>
              <a:buSzPct val="100000"/>
              <a:buFont typeface="Wingdings" pitchFamily="2" charset="2"/>
              <a:buChar char="Ø"/>
            </a:pPr>
            <a:r>
              <a:rPr lang="en-US" sz="1600" dirty="0" smtClean="0">
                <a:solidFill>
                  <a:schemeClr val="bg1"/>
                </a:solidFill>
                <a:latin typeface="Segoe UI" pitchFamily="34" charset="0"/>
                <a:ea typeface="Segoe UI" pitchFamily="34" charset="0"/>
                <a:cs typeface="Segoe UI" pitchFamily="34" charset="0"/>
              </a:rPr>
              <a:t>Easy to diff package format</a:t>
            </a:r>
            <a:endParaRPr lang="en-US" sz="1600" dirty="0">
              <a:solidFill>
                <a:schemeClr val="bg1"/>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361077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28" grpId="0" animBg="1"/>
      <p:bldP spid="27" grpId="0" animBg="1"/>
      <p:bldP spid="75" grpId="0" animBg="1"/>
      <p:bldP spid="26" grpId="0"/>
      <p:bldP spid="36" grpId="0"/>
      <p:bldP spid="7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Database Platform (DAT) Resources</a:t>
            </a:r>
            <a:endParaRPr lang="en-US" dirty="0"/>
          </a:p>
        </p:txBody>
      </p:sp>
      <p:sp>
        <p:nvSpPr>
          <p:cNvPr id="8" name="Rectangle 7"/>
          <p:cNvSpPr/>
          <p:nvPr/>
        </p:nvSpPr>
        <p:spPr bwMode="auto">
          <a:xfrm>
            <a:off x="-3063244" y="1"/>
            <a:ext cx="2854754" cy="1938992"/>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t>Required Slide </a:t>
            </a:r>
          </a:p>
          <a:p>
            <a:endParaRPr lang="en-US" dirty="0" smtClean="0"/>
          </a:p>
          <a:p>
            <a:r>
              <a:rPr lang="en-US" b="1" dirty="0" smtClean="0"/>
              <a:t>Track PMs </a:t>
            </a:r>
            <a:r>
              <a:rPr lang="en-US" dirty="0" smtClean="0"/>
              <a:t>will supply the content for this slide, which will be inserted during the final scrub. </a:t>
            </a:r>
            <a:endParaRPr lang="en-US" dirty="0"/>
          </a:p>
        </p:txBody>
      </p:sp>
      <p:sp>
        <p:nvSpPr>
          <p:cNvPr id="13" name="Rectangle 12"/>
          <p:cNvSpPr/>
          <p:nvPr/>
        </p:nvSpPr>
        <p:spPr bwMode="auto">
          <a:xfrm>
            <a:off x="507868" y="3125373"/>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Blip>
                <a:blip r:embed="rId3"/>
              </a:buBlip>
            </a:pPr>
            <a:r>
              <a:rPr lang="en-US" sz="2400" dirty="0" smtClean="0"/>
              <a:t>Try the new SQL Server Mission Critical </a:t>
            </a:r>
            <a:r>
              <a:rPr lang="en-US" sz="2400" dirty="0" err="1" smtClean="0"/>
              <a:t>BareMetal</a:t>
            </a:r>
            <a:r>
              <a:rPr lang="en-US" sz="2400" dirty="0" smtClean="0"/>
              <a:t> Hand’s on-Labs</a:t>
            </a:r>
            <a:endParaRPr lang="en-US" sz="2400" dirty="0"/>
          </a:p>
        </p:txBody>
      </p:sp>
      <p:sp>
        <p:nvSpPr>
          <p:cNvPr id="17" name="Rectangle 16"/>
          <p:cNvSpPr/>
          <p:nvPr/>
        </p:nvSpPr>
        <p:spPr bwMode="auto">
          <a:xfrm>
            <a:off x="507868" y="1256675"/>
            <a:ext cx="11173090" cy="168046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1" indent="-460375">
              <a:lnSpc>
                <a:spcPct val="90000"/>
              </a:lnSpc>
              <a:spcBef>
                <a:spcPct val="20000"/>
              </a:spcBef>
              <a:buSzPct val="90000"/>
              <a:buBlip>
                <a:blip r:embed="rId3"/>
              </a:buBlip>
            </a:pPr>
            <a:r>
              <a:rPr lang="en-US" sz="2400" dirty="0" smtClean="0"/>
              <a:t>Visit the updated website for SQL Server</a:t>
            </a:r>
            <a:r>
              <a:rPr lang="en-US" sz="2400" dirty="0">
                <a:solidFill>
                  <a:srgbClr val="FFFFFF"/>
                </a:solidFill>
              </a:rPr>
              <a:t>®</a:t>
            </a:r>
            <a:r>
              <a:rPr lang="en-US" sz="2400" dirty="0" smtClean="0"/>
              <a:t> Code Name “Denali” on </a:t>
            </a:r>
            <a:r>
              <a:rPr lang="en-US" sz="2400" u="sng" dirty="0">
                <a:hlinkClick r:id="rId4"/>
              </a:rPr>
              <a:t>www.microsoft.com/sqlserver</a:t>
            </a:r>
            <a:r>
              <a:rPr lang="en-US" sz="2400" dirty="0"/>
              <a:t> </a:t>
            </a:r>
            <a:r>
              <a:rPr lang="en-US" sz="2400" dirty="0" smtClean="0"/>
              <a:t>and sign to be notified when the next                                CTP is available</a:t>
            </a:r>
          </a:p>
          <a:p>
            <a:pPr marL="460375" lvl="1" indent="-460375">
              <a:lnSpc>
                <a:spcPct val="90000"/>
              </a:lnSpc>
              <a:spcBef>
                <a:spcPct val="20000"/>
              </a:spcBef>
              <a:buSzPct val="90000"/>
              <a:buBlip>
                <a:blip r:embed="rId3"/>
              </a:buBlip>
            </a:pPr>
            <a:r>
              <a:rPr lang="en-US" sz="2400" dirty="0" smtClean="0"/>
              <a:t>Follow </a:t>
            </a:r>
            <a:r>
              <a:rPr lang="en-US" sz="2400" dirty="0"/>
              <a:t>the @SQLServer Twitter account to watch for </a:t>
            </a:r>
            <a:r>
              <a:rPr lang="en-US" sz="2400" dirty="0" smtClean="0"/>
              <a:t>updates</a:t>
            </a:r>
            <a:endParaRPr lang="en-US" sz="2400" dirty="0"/>
          </a:p>
        </p:txBody>
      </p:sp>
      <p:sp>
        <p:nvSpPr>
          <p:cNvPr id="9" name="Rectangle 8"/>
          <p:cNvSpPr/>
          <p:nvPr/>
        </p:nvSpPr>
        <p:spPr bwMode="auto">
          <a:xfrm>
            <a:off x="507868" y="3936990"/>
            <a:ext cx="11173090" cy="1754326"/>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t>Visit the </a:t>
            </a:r>
            <a:r>
              <a:rPr lang="en-US" sz="2400" dirty="0">
                <a:solidFill>
                  <a:srgbClr val="FFFFFF"/>
                </a:solidFill>
              </a:rPr>
              <a:t>SQL </a:t>
            </a:r>
            <a:r>
              <a:rPr lang="en-US" sz="2400" dirty="0" smtClean="0">
                <a:solidFill>
                  <a:srgbClr val="FFFFFF"/>
                </a:solidFill>
              </a:rPr>
              <a:t>Server Product Demo Stations in the DBI Track section of the </a:t>
            </a:r>
            <a:r>
              <a:rPr lang="en-US" sz="2400" dirty="0">
                <a:solidFill>
                  <a:srgbClr val="FFFFFF">
                    <a:alpha val="99000"/>
                  </a:srgbClr>
                </a:solidFill>
              </a:rPr>
              <a:t>Expo/TLC </a:t>
            </a:r>
            <a:r>
              <a:rPr lang="en-US" sz="2400" dirty="0" smtClean="0">
                <a:solidFill>
                  <a:srgbClr val="FFFFFF">
                    <a:alpha val="99000"/>
                  </a:srgbClr>
                </a:solidFill>
              </a:rPr>
              <a:t>Hall</a:t>
            </a:r>
            <a:r>
              <a:rPr lang="en-US" sz="2400" dirty="0" smtClean="0">
                <a:solidFill>
                  <a:srgbClr val="FFFFFF"/>
                </a:solidFill>
              </a:rPr>
              <a:t>. </a:t>
            </a:r>
            <a:r>
              <a:rPr lang="en-US" sz="2400" dirty="0" smtClean="0"/>
              <a:t>Bring </a:t>
            </a:r>
            <a:r>
              <a:rPr lang="en-US" sz="2400" dirty="0"/>
              <a:t>your questions, ideas and </a:t>
            </a:r>
            <a:r>
              <a:rPr lang="en-US" sz="2400" dirty="0" smtClean="0"/>
              <a:t>conversations!</a:t>
            </a:r>
          </a:p>
          <a:p>
            <a:pPr marL="460375" lvl="0" indent="-460375">
              <a:lnSpc>
                <a:spcPct val="90000"/>
              </a:lnSpc>
              <a:spcBef>
                <a:spcPct val="20000"/>
              </a:spcBef>
              <a:buSzPct val="90000"/>
              <a:buBlip>
                <a:blip r:embed="rId3"/>
              </a:buBlip>
            </a:pPr>
            <a:endParaRPr lang="en-US" sz="2400" dirty="0"/>
          </a:p>
          <a:p>
            <a:pPr marL="460375" lvl="0" indent="-460375">
              <a:lnSpc>
                <a:spcPct val="90000"/>
              </a:lnSpc>
              <a:spcBef>
                <a:spcPct val="20000"/>
              </a:spcBef>
              <a:buSzPct val="90000"/>
              <a:buBlip>
                <a:blip r:embed="rId3"/>
              </a:buBlip>
            </a:pP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1326533170"/>
              </p:ext>
            </p:extLst>
          </p:nvPr>
        </p:nvGraphicFramePr>
        <p:xfrm>
          <a:off x="637823" y="4940238"/>
          <a:ext cx="10938934" cy="672084"/>
        </p:xfrm>
        <a:graphic>
          <a:graphicData uri="http://schemas.openxmlformats.org/drawingml/2006/table">
            <a:tbl>
              <a:tblPr firstRow="1" firstCol="1" bandRow="1">
                <a:tableStyleId>{5C22544A-7EE6-4342-B048-85BDC9FD1C3A}</a:tableStyleId>
              </a:tblPr>
              <a:tblGrid>
                <a:gridCol w="5469467"/>
                <a:gridCol w="5469467"/>
              </a:tblGrid>
              <a:tr h="0">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Security &amp; Management</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AE1E"/>
                    </a:solidFill>
                  </a:tcPr>
                </a:tc>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Optimization and Scalability</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AE1E"/>
                    </a:solidFill>
                  </a:tcPr>
                </a:tc>
              </a:tr>
              <a:tr h="0">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Programmability</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6AE1E"/>
                    </a:solidFill>
                  </a:tcPr>
                </a:tc>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Data Warehousing</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6AE1E"/>
                    </a:solidFill>
                  </a:tcPr>
                </a:tc>
              </a:tr>
              <a:tr h="217538">
                <a:tc>
                  <a:txBody>
                    <a:bodyPr/>
                    <a:lstStyle/>
                    <a:p>
                      <a:pPr marL="171450" marR="0" indent="-171450">
                        <a:lnSpc>
                          <a:spcPct val="115000"/>
                        </a:lnSpc>
                        <a:spcBef>
                          <a:spcPts val="0"/>
                        </a:spcBef>
                        <a:spcAft>
                          <a:spcPts val="0"/>
                        </a:spcAft>
                        <a:buFont typeface="Arial" pitchFamily="34" charset="0"/>
                        <a:buChar char="•"/>
                      </a:pPr>
                      <a:r>
                        <a:rPr lang="en-US" sz="1400" b="0" kern="1200" dirty="0">
                          <a:solidFill>
                            <a:srgbClr val="FFFFFF"/>
                          </a:solidFill>
                          <a:effectLst/>
                        </a:rPr>
                        <a:t>Microsoft® SQL Server® Mission Critical</a:t>
                      </a:r>
                      <a:endParaRPr lang="en-US" sz="1400" b="0" dirty="0">
                        <a:solidFill>
                          <a:srgbClr val="FFFFFF"/>
                        </a:solidFill>
                        <a:effectLst/>
                        <a:latin typeface="Calibri"/>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AE1E"/>
                    </a:solidFill>
                  </a:tcPr>
                </a:tc>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Data Integration</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AE1E"/>
                    </a:solidFill>
                  </a:tcPr>
                </a:tc>
              </a:tr>
            </a:tbl>
          </a:graphicData>
        </a:graphic>
      </p:graphicFrame>
    </p:spTree>
    <p:extLst>
      <p:ext uri="{BB962C8B-B14F-4D97-AF65-F5344CB8AC3E}">
        <p14:creationId xmlns:p14="http://schemas.microsoft.com/office/powerpoint/2010/main" val="384478132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14288345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70781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356350" y="1454150"/>
            <a:ext cx="4114800" cy="4114800"/>
          </a:xfrm>
        </p:spPr>
      </p:pic>
    </p:spTree>
    <p:extLst>
      <p:ext uri="{BB962C8B-B14F-4D97-AF65-F5344CB8AC3E}">
        <p14:creationId xmlns:p14="http://schemas.microsoft.com/office/powerpoint/2010/main" val="402700492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a:t>
            </a:r>
            <a:endParaRPr lang="en-US" dirty="0"/>
          </a:p>
        </p:txBody>
      </p:sp>
      <p:grpSp>
        <p:nvGrpSpPr>
          <p:cNvPr id="3" name="Group 2"/>
          <p:cNvGrpSpPr/>
          <p:nvPr/>
        </p:nvGrpSpPr>
        <p:grpSpPr>
          <a:xfrm>
            <a:off x="564535" y="1289712"/>
            <a:ext cx="3294466" cy="4702289"/>
            <a:chOff x="564535" y="1289712"/>
            <a:chExt cx="3294466" cy="4702289"/>
          </a:xfrm>
        </p:grpSpPr>
        <p:sp>
          <p:nvSpPr>
            <p:cNvPr id="4" name="Round Same Side Corner Rectangle 3"/>
            <p:cNvSpPr/>
            <p:nvPr/>
          </p:nvSpPr>
          <p:spPr bwMode="auto">
            <a:xfrm rot="10800000">
              <a:off x="573256" y="3901422"/>
              <a:ext cx="3285745" cy="2090579"/>
            </a:xfrm>
            <a:prstGeom prst="round2SameRect">
              <a:avLst>
                <a:gd name="adj1" fmla="val 8830"/>
                <a:gd name="adj2" fmla="val 0"/>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altLang="zh-CN" sz="2200" dirty="0">
                <a:solidFill>
                  <a:schemeClr val="tx1">
                    <a:alpha val="99000"/>
                  </a:schemeClr>
                </a:solidFill>
                <a:latin typeface="+mn-lt"/>
                <a:ea typeface="+mn-ea"/>
                <a:cs typeface="+mn-cs"/>
              </a:endParaRPr>
            </a:p>
          </p:txBody>
        </p:sp>
        <p:sp>
          <p:nvSpPr>
            <p:cNvPr id="5" name="Round Same Side Corner Rectangle 4"/>
            <p:cNvSpPr/>
            <p:nvPr/>
          </p:nvSpPr>
          <p:spPr bwMode="gray">
            <a:xfrm>
              <a:off x="564535" y="1308051"/>
              <a:ext cx="3281994" cy="2593372"/>
            </a:xfrm>
            <a:prstGeom prst="round2SameRect">
              <a:avLst>
                <a:gd name="adj1" fmla="val 6435"/>
                <a:gd name="adj2" fmla="val 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altLang="zh-CN" sz="2200" dirty="0">
                <a:solidFill>
                  <a:schemeClr val="tx1">
                    <a:alpha val="99000"/>
                  </a:schemeClr>
                </a:solidFill>
              </a:endParaRPr>
            </a:p>
          </p:txBody>
        </p:sp>
        <p:sp>
          <p:nvSpPr>
            <p:cNvPr id="6" name="Rectangle 5"/>
            <p:cNvSpPr/>
            <p:nvPr/>
          </p:nvSpPr>
          <p:spPr>
            <a:xfrm>
              <a:off x="564535" y="1289712"/>
              <a:ext cx="3281994" cy="338554"/>
            </a:xfrm>
            <a:prstGeom prst="rect">
              <a:avLst/>
            </a:prstGeom>
          </p:spPr>
          <p:txBody>
            <a:bodyPr wrap="square">
              <a:spAutoFit/>
            </a:bodyPr>
            <a:lstStyle/>
            <a:p>
              <a:pPr algn="ctr"/>
              <a:r>
                <a:rPr lang="en-US" sz="1600" b="1" dirty="0" smtClean="0">
                  <a:latin typeface="Segoe UI" pitchFamily="34" charset="0"/>
                  <a:ea typeface="Segoe UI" pitchFamily="34" charset="0"/>
                  <a:cs typeface="Segoe UI" pitchFamily="34" charset="0"/>
                </a:rPr>
                <a:t>Converting Packages</a:t>
              </a:r>
              <a:endParaRPr lang="en-US" sz="1600" b="1" dirty="0">
                <a:latin typeface="Segoe UI" pitchFamily="34" charset="0"/>
                <a:ea typeface="Segoe UI" pitchFamily="34" charset="0"/>
                <a:cs typeface="Segoe UI"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927" y="2571203"/>
              <a:ext cx="325581" cy="341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346" y="2571202"/>
              <a:ext cx="325581" cy="341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346" y="2170403"/>
              <a:ext cx="325581" cy="341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927" y="2170403"/>
              <a:ext cx="325581" cy="341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ight Arrow 12"/>
            <p:cNvSpPr/>
            <p:nvPr/>
          </p:nvSpPr>
          <p:spPr bwMode="auto">
            <a:xfrm>
              <a:off x="1605828" y="2370803"/>
              <a:ext cx="1199407" cy="400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gradFill>
                    <a:gsLst>
                      <a:gs pos="0">
                        <a:srgbClr val="FFFFFF"/>
                      </a:gs>
                      <a:gs pos="100000">
                        <a:srgbClr val="FFFFFF"/>
                      </a:gs>
                    </a:gsLst>
                    <a:lin ang="5400000" scaled="0"/>
                  </a:gradFill>
                </a:rPr>
                <a:t>Convert</a:t>
              </a:r>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9506" y="2571201"/>
              <a:ext cx="325581" cy="341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925" y="2571200"/>
              <a:ext cx="325581" cy="341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925" y="2170401"/>
              <a:ext cx="325581" cy="341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9506" y="2170401"/>
              <a:ext cx="325581" cy="341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608881" y="2946237"/>
              <a:ext cx="1068369" cy="492443"/>
            </a:xfrm>
            <a:prstGeom prst="rect">
              <a:avLst/>
            </a:prstGeom>
            <a:noFill/>
          </p:spPr>
          <p:txBody>
            <a:bodyPr wrap="none" lIns="0" tIns="0" rIns="0" bIns="0" rtlCol="0">
              <a:spAutoFit/>
            </a:bodyPr>
            <a:lstStyle/>
            <a:p>
              <a:pPr algn="ctr"/>
              <a:r>
                <a:rPr lang="en-US" sz="1600" b="1" dirty="0" smtClean="0">
                  <a:gradFill>
                    <a:gsLst>
                      <a:gs pos="0">
                        <a:schemeClr val="tx1"/>
                      </a:gs>
                      <a:gs pos="86000">
                        <a:schemeClr val="tx1"/>
                      </a:gs>
                    </a:gsLst>
                    <a:lin ang="5400000" scaled="0"/>
                  </a:gradFill>
                </a:rPr>
                <a:t>Pre-Denali </a:t>
              </a:r>
              <a:br>
                <a:rPr lang="en-US" sz="1600" b="1" dirty="0" smtClean="0">
                  <a:gradFill>
                    <a:gsLst>
                      <a:gs pos="0">
                        <a:schemeClr val="tx1"/>
                      </a:gs>
                      <a:gs pos="86000">
                        <a:schemeClr val="tx1"/>
                      </a:gs>
                    </a:gsLst>
                    <a:lin ang="5400000" scaled="0"/>
                  </a:gradFill>
                </a:rPr>
              </a:br>
              <a:r>
                <a:rPr lang="en-US" sz="1600" b="1" dirty="0" smtClean="0">
                  <a:gradFill>
                    <a:gsLst>
                      <a:gs pos="0">
                        <a:schemeClr val="tx1"/>
                      </a:gs>
                      <a:gs pos="86000">
                        <a:schemeClr val="tx1"/>
                      </a:gs>
                    </a:gsLst>
                    <a:lin ang="5400000" scaled="0"/>
                  </a:gradFill>
                </a:rPr>
                <a:t>Packages</a:t>
              </a:r>
            </a:p>
          </p:txBody>
        </p:sp>
        <p:sp>
          <p:nvSpPr>
            <p:cNvPr id="24" name="TextBox 23"/>
            <p:cNvSpPr txBox="1"/>
            <p:nvPr/>
          </p:nvSpPr>
          <p:spPr>
            <a:xfrm>
              <a:off x="2864749" y="2946237"/>
              <a:ext cx="809517" cy="492443"/>
            </a:xfrm>
            <a:prstGeom prst="rect">
              <a:avLst/>
            </a:prstGeom>
            <a:noFill/>
          </p:spPr>
          <p:txBody>
            <a:bodyPr wrap="none" lIns="0" tIns="0" rIns="0" bIns="0" rtlCol="0">
              <a:spAutoFit/>
            </a:bodyPr>
            <a:lstStyle/>
            <a:p>
              <a:pPr algn="ctr"/>
              <a:r>
                <a:rPr lang="en-US" sz="1600" b="1" dirty="0" smtClean="0">
                  <a:gradFill>
                    <a:gsLst>
                      <a:gs pos="0">
                        <a:schemeClr val="tx1"/>
                      </a:gs>
                      <a:gs pos="86000">
                        <a:schemeClr val="tx1"/>
                      </a:gs>
                    </a:gsLst>
                    <a:lin ang="5400000" scaled="0"/>
                  </a:gradFill>
                </a:rPr>
                <a:t>Denali</a:t>
              </a:r>
              <a:br>
                <a:rPr lang="en-US" sz="1600" b="1" dirty="0" smtClean="0">
                  <a:gradFill>
                    <a:gsLst>
                      <a:gs pos="0">
                        <a:schemeClr val="tx1"/>
                      </a:gs>
                      <a:gs pos="86000">
                        <a:schemeClr val="tx1"/>
                      </a:gs>
                    </a:gsLst>
                    <a:lin ang="5400000" scaled="0"/>
                  </a:gradFill>
                </a:rPr>
              </a:br>
              <a:r>
                <a:rPr lang="en-US" sz="1600" b="1" dirty="0" smtClean="0">
                  <a:gradFill>
                    <a:gsLst>
                      <a:gs pos="0">
                        <a:schemeClr val="tx1"/>
                      </a:gs>
                      <a:gs pos="86000">
                        <a:schemeClr val="tx1"/>
                      </a:gs>
                    </a:gsLst>
                    <a:lin ang="5400000" scaled="0"/>
                  </a:gradFill>
                </a:rPr>
                <a:t>Projects</a:t>
              </a:r>
            </a:p>
          </p:txBody>
        </p:sp>
        <p:sp>
          <p:nvSpPr>
            <p:cNvPr id="18" name="TextBox 17"/>
            <p:cNvSpPr txBox="1"/>
            <p:nvPr/>
          </p:nvSpPr>
          <p:spPr>
            <a:xfrm>
              <a:off x="781422" y="4073236"/>
              <a:ext cx="2929553" cy="1477328"/>
            </a:xfrm>
            <a:prstGeom prst="rect">
              <a:avLst/>
            </a:prstGeom>
            <a:noFill/>
          </p:spPr>
          <p:txBody>
            <a:bodyPr wrap="square" lIns="0" tIns="0" rIns="0" bIns="0" rtlCol="0">
              <a:spAutoFit/>
            </a:bodyPr>
            <a:lstStyle/>
            <a:p>
              <a:pPr marL="285750" indent="-285750">
                <a:buFont typeface="Wingdings" pitchFamily="2" charset="2"/>
                <a:buChar char="Ø"/>
              </a:pPr>
              <a:r>
                <a:rPr lang="en-US" sz="1600" dirty="0" smtClean="0">
                  <a:solidFill>
                    <a:schemeClr val="bg1"/>
                  </a:solidFill>
                </a:rPr>
                <a:t>Upgrading and converting pre-Denali packages</a:t>
              </a:r>
              <a:br>
                <a:rPr lang="en-US" sz="1600" dirty="0" smtClean="0">
                  <a:solidFill>
                    <a:schemeClr val="bg1"/>
                  </a:solidFill>
                </a:rPr>
              </a:br>
              <a:endParaRPr lang="en-US" sz="1600" dirty="0" smtClean="0">
                <a:solidFill>
                  <a:schemeClr val="bg1"/>
                </a:solidFill>
              </a:endParaRPr>
            </a:p>
            <a:p>
              <a:pPr marL="285750" indent="-285750">
                <a:buFont typeface="Wingdings" pitchFamily="2" charset="2"/>
                <a:buChar char="Ø"/>
              </a:pPr>
              <a:r>
                <a:rPr lang="en-US" sz="1600" dirty="0" smtClean="0">
                  <a:solidFill>
                    <a:schemeClr val="bg1"/>
                  </a:solidFill>
                </a:rPr>
                <a:t>Taking advantage of Denali features</a:t>
              </a:r>
            </a:p>
            <a:p>
              <a:pPr marL="285750" indent="-285750">
                <a:buFont typeface="Arial" pitchFamily="34" charset="0"/>
                <a:buChar char="•"/>
              </a:pPr>
              <a:endParaRPr lang="en-US" sz="1600" dirty="0" smtClean="0">
                <a:solidFill>
                  <a:schemeClr val="bg1"/>
                </a:solidFill>
              </a:endParaRPr>
            </a:p>
          </p:txBody>
        </p:sp>
      </p:grpSp>
      <p:grpSp>
        <p:nvGrpSpPr>
          <p:cNvPr id="25" name="Group 24"/>
          <p:cNvGrpSpPr/>
          <p:nvPr/>
        </p:nvGrpSpPr>
        <p:grpSpPr>
          <a:xfrm>
            <a:off x="7567158" y="1308051"/>
            <a:ext cx="3298218" cy="4683950"/>
            <a:chOff x="7567158" y="1308051"/>
            <a:chExt cx="3298218" cy="4683950"/>
          </a:xfrm>
        </p:grpSpPr>
        <p:sp>
          <p:nvSpPr>
            <p:cNvPr id="10" name="Round Same Side Corner Rectangle 9"/>
            <p:cNvSpPr/>
            <p:nvPr/>
          </p:nvSpPr>
          <p:spPr bwMode="auto">
            <a:xfrm rot="10800000">
              <a:off x="7579631" y="3901423"/>
              <a:ext cx="3285745" cy="2090578"/>
            </a:xfrm>
            <a:prstGeom prst="round2SameRect">
              <a:avLst>
                <a:gd name="adj1" fmla="val 8830"/>
                <a:gd name="adj2" fmla="val 0"/>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altLang="zh-CN" sz="2200" dirty="0">
                <a:solidFill>
                  <a:schemeClr val="tx1">
                    <a:alpha val="99000"/>
                  </a:schemeClr>
                </a:solidFill>
                <a:latin typeface="+mn-lt"/>
                <a:ea typeface="+mn-ea"/>
                <a:cs typeface="+mn-cs"/>
              </a:endParaRPr>
            </a:p>
          </p:txBody>
        </p:sp>
        <p:sp>
          <p:nvSpPr>
            <p:cNvPr id="11" name="Round Same Side Corner Rectangle 10"/>
            <p:cNvSpPr/>
            <p:nvPr/>
          </p:nvSpPr>
          <p:spPr bwMode="gray">
            <a:xfrm>
              <a:off x="7570911" y="1308051"/>
              <a:ext cx="3281994" cy="2593372"/>
            </a:xfrm>
            <a:prstGeom prst="round2SameRect">
              <a:avLst>
                <a:gd name="adj1" fmla="val 6435"/>
                <a:gd name="adj2" fmla="val 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altLang="zh-CN" sz="2200" dirty="0">
                <a:solidFill>
                  <a:schemeClr val="tx1">
                    <a:alpha val="99000"/>
                  </a:schemeClr>
                </a:solidFill>
              </a:endParaRPr>
            </a:p>
          </p:txBody>
        </p:sp>
        <p:sp>
          <p:nvSpPr>
            <p:cNvPr id="12" name="Rectangle 11"/>
            <p:cNvSpPr/>
            <p:nvPr/>
          </p:nvSpPr>
          <p:spPr>
            <a:xfrm>
              <a:off x="7567158" y="1418575"/>
              <a:ext cx="3285747" cy="338554"/>
            </a:xfrm>
            <a:prstGeom prst="rect">
              <a:avLst/>
            </a:prstGeom>
          </p:spPr>
          <p:txBody>
            <a:bodyPr wrap="square">
              <a:spAutoFit/>
            </a:bodyPr>
            <a:lstStyle/>
            <a:p>
              <a:pPr algn="ctr"/>
              <a:r>
                <a:rPr lang="en-US" sz="1600" b="1" dirty="0" smtClean="0">
                  <a:latin typeface="Segoe UI" pitchFamily="34" charset="0"/>
                  <a:ea typeface="Segoe UI" pitchFamily="34" charset="0"/>
                  <a:cs typeface="Segoe UI" pitchFamily="34" charset="0"/>
                </a:rPr>
                <a:t>Troubleshooting</a:t>
              </a:r>
              <a:endParaRPr lang="en-US" sz="1600" b="1" dirty="0">
                <a:latin typeface="Segoe UI" pitchFamily="34" charset="0"/>
                <a:ea typeface="Segoe UI" pitchFamily="34" charset="0"/>
                <a:cs typeface="Segoe UI" pitchFamily="34" charset="0"/>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563" y="1791558"/>
              <a:ext cx="3027164" cy="2003183"/>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7745254" y="4022232"/>
              <a:ext cx="2929553" cy="1723549"/>
            </a:xfrm>
            <a:prstGeom prst="rect">
              <a:avLst/>
            </a:prstGeom>
            <a:noFill/>
          </p:spPr>
          <p:txBody>
            <a:bodyPr wrap="square" lIns="0" tIns="0" rIns="0" bIns="0" rtlCol="0">
              <a:spAutoFit/>
            </a:bodyPr>
            <a:lstStyle/>
            <a:p>
              <a:pPr marL="285750" indent="-285750">
                <a:buFont typeface="Wingdings" pitchFamily="2" charset="2"/>
                <a:buChar char="Ø"/>
              </a:pPr>
              <a:r>
                <a:rPr lang="en-US" sz="1600" dirty="0" smtClean="0">
                  <a:solidFill>
                    <a:schemeClr val="bg1"/>
                  </a:solidFill>
                </a:rPr>
                <a:t>Find out what happened in packages that have been run in the past 24 hours</a:t>
              </a:r>
            </a:p>
            <a:p>
              <a:pPr marL="285750" indent="-285750">
                <a:buFont typeface="Wingdings" pitchFamily="2" charset="2"/>
                <a:buChar char="Ø"/>
              </a:pPr>
              <a:endParaRPr lang="en-US" sz="1600" dirty="0">
                <a:solidFill>
                  <a:schemeClr val="bg1"/>
                </a:solidFill>
              </a:endParaRPr>
            </a:p>
            <a:p>
              <a:pPr marL="285750" indent="-285750">
                <a:buFont typeface="Wingdings" pitchFamily="2" charset="2"/>
                <a:buChar char="Ø"/>
              </a:pPr>
              <a:r>
                <a:rPr lang="en-US" sz="1600" dirty="0" smtClean="0">
                  <a:solidFill>
                    <a:schemeClr val="bg1"/>
                  </a:solidFill>
                </a:rPr>
                <a:t>Troubleshooting package failures, performance and data issues</a:t>
              </a:r>
            </a:p>
          </p:txBody>
        </p:sp>
      </p:grpSp>
      <p:grpSp>
        <p:nvGrpSpPr>
          <p:cNvPr id="23" name="Group 22"/>
          <p:cNvGrpSpPr/>
          <p:nvPr/>
        </p:nvGrpSpPr>
        <p:grpSpPr>
          <a:xfrm>
            <a:off x="4067723" y="1308050"/>
            <a:ext cx="3294466" cy="4683951"/>
            <a:chOff x="4067723" y="1308050"/>
            <a:chExt cx="3294466" cy="4683951"/>
          </a:xfrm>
        </p:grpSpPr>
        <p:sp>
          <p:nvSpPr>
            <p:cNvPr id="7" name="Round Same Side Corner Rectangle 6"/>
            <p:cNvSpPr/>
            <p:nvPr/>
          </p:nvSpPr>
          <p:spPr bwMode="auto">
            <a:xfrm rot="10800000">
              <a:off x="4076444" y="3901422"/>
              <a:ext cx="3285745" cy="2090579"/>
            </a:xfrm>
            <a:prstGeom prst="round2SameRect">
              <a:avLst>
                <a:gd name="adj1" fmla="val 8830"/>
                <a:gd name="adj2" fmla="val 0"/>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altLang="zh-CN" sz="2200" dirty="0">
                <a:solidFill>
                  <a:schemeClr val="tx1">
                    <a:alpha val="99000"/>
                  </a:schemeClr>
                </a:solidFill>
                <a:latin typeface="+mn-lt"/>
                <a:ea typeface="+mn-ea"/>
                <a:cs typeface="+mn-cs"/>
              </a:endParaRPr>
            </a:p>
          </p:txBody>
        </p:sp>
        <p:sp>
          <p:nvSpPr>
            <p:cNvPr id="8" name="Round Same Side Corner Rectangle 7"/>
            <p:cNvSpPr/>
            <p:nvPr/>
          </p:nvSpPr>
          <p:spPr bwMode="gray">
            <a:xfrm>
              <a:off x="4067723" y="1308050"/>
              <a:ext cx="3281994" cy="2593371"/>
            </a:xfrm>
            <a:prstGeom prst="round2SameRect">
              <a:avLst>
                <a:gd name="adj1" fmla="val 6435"/>
                <a:gd name="adj2" fmla="val 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altLang="zh-CN" sz="2200" dirty="0">
                <a:solidFill>
                  <a:schemeClr val="tx1">
                    <a:alpha val="99000"/>
                  </a:schemeClr>
                </a:solidFill>
              </a:endParaRPr>
            </a:p>
          </p:txBody>
        </p:sp>
        <p:sp>
          <p:nvSpPr>
            <p:cNvPr id="9" name="Rectangle 8"/>
            <p:cNvSpPr/>
            <p:nvPr/>
          </p:nvSpPr>
          <p:spPr>
            <a:xfrm>
              <a:off x="4076444" y="1313463"/>
              <a:ext cx="3273273" cy="338554"/>
            </a:xfrm>
            <a:prstGeom prst="rect">
              <a:avLst/>
            </a:prstGeom>
          </p:spPr>
          <p:txBody>
            <a:bodyPr wrap="square">
              <a:spAutoFit/>
            </a:bodyPr>
            <a:lstStyle/>
            <a:p>
              <a:pPr algn="ctr"/>
              <a:r>
                <a:rPr lang="en-US" sz="1600" b="1" dirty="0" smtClean="0">
                  <a:latin typeface="Segoe UI" pitchFamily="34" charset="0"/>
                  <a:ea typeface="Segoe UI" pitchFamily="34" charset="0"/>
                  <a:cs typeface="Segoe UI" pitchFamily="34" charset="0"/>
                </a:rPr>
                <a:t>Using the Server</a:t>
              </a:r>
              <a:endParaRPr lang="en-US" sz="1600" b="1" dirty="0">
                <a:latin typeface="Segoe UI" pitchFamily="34" charset="0"/>
                <a:ea typeface="Segoe UI" pitchFamily="34" charset="0"/>
                <a:cs typeface="Segoe UI" pitchFamily="34" charset="0"/>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2967" y="1801229"/>
              <a:ext cx="1914913" cy="1978274"/>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4254539" y="4059381"/>
              <a:ext cx="2929553" cy="1723549"/>
            </a:xfrm>
            <a:prstGeom prst="rect">
              <a:avLst/>
            </a:prstGeom>
            <a:noFill/>
          </p:spPr>
          <p:txBody>
            <a:bodyPr wrap="square" lIns="0" tIns="0" rIns="0" bIns="0" rtlCol="0">
              <a:spAutoFit/>
            </a:bodyPr>
            <a:lstStyle/>
            <a:p>
              <a:pPr marL="285750" indent="-285750">
                <a:buFont typeface="Wingdings" pitchFamily="2" charset="2"/>
                <a:buChar char="Ø"/>
              </a:pPr>
              <a:r>
                <a:rPr lang="en-US" sz="1600" dirty="0" smtClean="0">
                  <a:solidFill>
                    <a:schemeClr val="bg1"/>
                  </a:solidFill>
                </a:rPr>
                <a:t>Managing projects that have been deployed to the server</a:t>
              </a:r>
              <a:br>
                <a:rPr lang="en-US" sz="1600" dirty="0" smtClean="0">
                  <a:solidFill>
                    <a:schemeClr val="bg1"/>
                  </a:solidFill>
                </a:rPr>
              </a:br>
              <a:endParaRPr lang="en-US" sz="1600" dirty="0" smtClean="0">
                <a:solidFill>
                  <a:schemeClr val="bg1"/>
                </a:solidFill>
              </a:endParaRPr>
            </a:p>
            <a:p>
              <a:pPr marL="285750" indent="-285750">
                <a:buFont typeface="Wingdings" pitchFamily="2" charset="2"/>
                <a:buChar char="Ø"/>
              </a:pPr>
              <a:r>
                <a:rPr lang="en-US" sz="1600" dirty="0" smtClean="0">
                  <a:solidFill>
                    <a:schemeClr val="bg1"/>
                  </a:solidFill>
                </a:rPr>
                <a:t>Configuring the projects</a:t>
              </a:r>
              <a:br>
                <a:rPr lang="en-US" sz="1600" dirty="0" smtClean="0">
                  <a:solidFill>
                    <a:schemeClr val="bg1"/>
                  </a:solidFill>
                </a:rPr>
              </a:br>
              <a:endParaRPr lang="en-US" sz="1600" dirty="0" smtClean="0">
                <a:solidFill>
                  <a:schemeClr val="bg1"/>
                </a:solidFill>
              </a:endParaRPr>
            </a:p>
            <a:p>
              <a:pPr marL="285750" indent="-285750">
                <a:buFont typeface="Wingdings" pitchFamily="2" charset="2"/>
                <a:buChar char="Ø"/>
              </a:pPr>
              <a:r>
                <a:rPr lang="en-US" sz="1600" dirty="0" smtClean="0">
                  <a:solidFill>
                    <a:schemeClr val="bg1"/>
                  </a:solidFill>
                </a:rPr>
                <a:t>Running the packages</a:t>
              </a:r>
            </a:p>
            <a:p>
              <a:pPr marL="285750" indent="-285750">
                <a:buFont typeface="Arial" pitchFamily="34" charset="0"/>
                <a:buChar char="•"/>
              </a:pPr>
              <a:endParaRPr lang="en-US" sz="1600" dirty="0" smtClean="0">
                <a:solidFill>
                  <a:schemeClr val="bg1"/>
                </a:solidFill>
              </a:endParaRPr>
            </a:p>
          </p:txBody>
        </p:sp>
      </p:grpSp>
    </p:spTree>
    <p:extLst>
      <p:ext uri="{BB962C8B-B14F-4D97-AF65-F5344CB8AC3E}">
        <p14:creationId xmlns:p14="http://schemas.microsoft.com/office/powerpoint/2010/main" val="1429947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Developer Experience</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0115594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I Just See?</a:t>
            </a:r>
            <a:endParaRPr lang="en-US" dirty="0"/>
          </a:p>
        </p:txBody>
      </p:sp>
      <p:sp>
        <p:nvSpPr>
          <p:cNvPr id="3" name="Text Placeholder 2"/>
          <p:cNvSpPr>
            <a:spLocks noGrp="1"/>
          </p:cNvSpPr>
          <p:nvPr>
            <p:ph type="body" sz="quarter" idx="10"/>
          </p:nvPr>
        </p:nvSpPr>
        <p:spPr>
          <a:xfrm>
            <a:off x="519112" y="1447799"/>
            <a:ext cx="11149013" cy="4235006"/>
          </a:xfrm>
        </p:spPr>
        <p:txBody>
          <a:bodyPr/>
          <a:lstStyle/>
          <a:p>
            <a:r>
              <a:rPr lang="en-US" dirty="0" smtClean="0"/>
              <a:t>Visual </a:t>
            </a:r>
            <a:r>
              <a:rPr lang="en-US" dirty="0"/>
              <a:t>Studio </a:t>
            </a:r>
            <a:r>
              <a:rPr lang="en-US" dirty="0" smtClean="0"/>
              <a:t>2010</a:t>
            </a:r>
          </a:p>
          <a:p>
            <a:r>
              <a:rPr lang="en-US" dirty="0" smtClean="0"/>
              <a:t>.NET 4 support</a:t>
            </a:r>
            <a:endParaRPr lang="en-US" dirty="0"/>
          </a:p>
          <a:p>
            <a:r>
              <a:rPr lang="en-US" dirty="0"/>
              <a:t>Undo / </a:t>
            </a:r>
            <a:r>
              <a:rPr lang="en-US" dirty="0" smtClean="0"/>
              <a:t>redo</a:t>
            </a:r>
            <a:endParaRPr lang="en-US" dirty="0"/>
          </a:p>
          <a:p>
            <a:r>
              <a:rPr lang="en-US" dirty="0"/>
              <a:t>New t</a:t>
            </a:r>
            <a:r>
              <a:rPr lang="en-US" dirty="0" smtClean="0"/>
              <a:t>oolbox </a:t>
            </a:r>
            <a:r>
              <a:rPr lang="en-US" dirty="0"/>
              <a:t>and </a:t>
            </a:r>
            <a:r>
              <a:rPr lang="en-US" dirty="0" smtClean="0"/>
              <a:t>icons</a:t>
            </a:r>
            <a:endParaRPr lang="en-US" dirty="0"/>
          </a:p>
          <a:p>
            <a:r>
              <a:rPr lang="en-US" dirty="0"/>
              <a:t>Projects &amp; </a:t>
            </a:r>
            <a:r>
              <a:rPr lang="en-US" dirty="0" smtClean="0"/>
              <a:t>parameters</a:t>
            </a:r>
          </a:p>
          <a:p>
            <a:r>
              <a:rPr lang="en-US" dirty="0" smtClean="0"/>
              <a:t>Flexible order of authoring</a:t>
            </a:r>
          </a:p>
          <a:p>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2704" y="1295400"/>
            <a:ext cx="5980696" cy="404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73849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Project Deployment Model</a:t>
            </a:r>
            <a:endParaRPr lang="en-US" dirty="0"/>
          </a:p>
        </p:txBody>
      </p:sp>
      <p:sp>
        <p:nvSpPr>
          <p:cNvPr id="7" name="Subtitle 6"/>
          <p:cNvSpPr>
            <a:spLocks noGrp="1"/>
          </p:cNvSpPr>
          <p:nvPr>
            <p:ph type="subTitle" idx="1"/>
          </p:nvPr>
        </p:nvSpPr>
        <p:spPr/>
        <p:txBody>
          <a:bodyPr/>
          <a:lstStyle/>
          <a:p>
            <a:r>
              <a:rPr lang="en-US" smtClean="0"/>
              <a:t>Making deployment easier…</a:t>
            </a:r>
            <a:endParaRPr lang="en-US" dirty="0"/>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3989863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What You Need to Know</a:t>
            </a:r>
            <a:endParaRPr lang="en-US" dirty="0"/>
          </a:p>
        </p:txBody>
      </p:sp>
      <p:sp>
        <p:nvSpPr>
          <p:cNvPr id="6" name="Content Placeholder 5"/>
          <p:cNvSpPr>
            <a:spLocks noGrp="1"/>
          </p:cNvSpPr>
          <p:nvPr>
            <p:ph idx="1"/>
          </p:nvPr>
        </p:nvSpPr>
        <p:spPr>
          <a:xfrm>
            <a:off x="519112" y="1447799"/>
            <a:ext cx="11149013" cy="2745367"/>
          </a:xfrm>
        </p:spPr>
        <p:txBody>
          <a:bodyPr/>
          <a:lstStyle/>
          <a:p>
            <a:r>
              <a:rPr lang="en-US" dirty="0" smtClean="0"/>
              <a:t>Everything you have now continues to work in Denali</a:t>
            </a:r>
          </a:p>
          <a:p>
            <a:pPr lvl="1"/>
            <a:r>
              <a:rPr lang="en-US" dirty="0" smtClean="0"/>
              <a:t>Except</a:t>
            </a:r>
          </a:p>
          <a:p>
            <a:pPr lvl="2"/>
            <a:r>
              <a:rPr lang="en-US" dirty="0" smtClean="0"/>
              <a:t>Execute DTS 2000 Package Task</a:t>
            </a:r>
          </a:p>
          <a:p>
            <a:pPr lvl="2"/>
            <a:r>
              <a:rPr lang="en-US" dirty="0" smtClean="0"/>
              <a:t>ActiveX Script Task</a:t>
            </a:r>
          </a:p>
          <a:p>
            <a:r>
              <a:rPr lang="en-US" dirty="0" smtClean="0"/>
              <a:t>Moving to the Project Deployment Model is optional</a:t>
            </a:r>
          </a:p>
          <a:p>
            <a:pPr lvl="1"/>
            <a:r>
              <a:rPr lang="en-US" dirty="0" smtClean="0"/>
              <a:t>Most ETL projects will benefit from it</a:t>
            </a:r>
          </a:p>
        </p:txBody>
      </p:sp>
    </p:spTree>
    <p:extLst>
      <p:ext uri="{BB962C8B-B14F-4D97-AF65-F5344CB8AC3E}">
        <p14:creationId xmlns:p14="http://schemas.microsoft.com/office/powerpoint/2010/main" val="442695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Preparing for the Project Deployment Model</a:t>
            </a:r>
            <a:endParaRPr lang="en-US" dirty="0"/>
          </a:p>
        </p:txBody>
      </p:sp>
      <p:sp>
        <p:nvSpPr>
          <p:cNvPr id="6" name="Text Placeholder 5"/>
          <p:cNvSpPr>
            <a:spLocks noGrp="1"/>
          </p:cNvSpPr>
          <p:nvPr>
            <p:ph type="body" sz="quarter" idx="10"/>
          </p:nvPr>
        </p:nvSpPr>
        <p:spPr/>
        <p:txBody>
          <a:bodyPr/>
          <a:lstStyle/>
          <a:p>
            <a:r>
              <a:rPr lang="en-US" smtClean="0"/>
              <a:t>Projects</a:t>
            </a:r>
          </a:p>
          <a:p>
            <a:pPr lvl="2"/>
            <a:r>
              <a:rPr lang="en-US" smtClean="0"/>
              <a:t>Dependent packages? Execute Package tasks?</a:t>
            </a:r>
          </a:p>
          <a:p>
            <a:r>
              <a:rPr lang="en-US" smtClean="0"/>
              <a:t>Parameters</a:t>
            </a:r>
          </a:p>
          <a:p>
            <a:pPr lvl="1"/>
            <a:r>
              <a:rPr lang="en-US" smtClean="0"/>
              <a:t>What configurations are used?</a:t>
            </a:r>
          </a:p>
          <a:p>
            <a:pPr lvl="1"/>
            <a:r>
              <a:rPr lang="en-US" smtClean="0"/>
              <a:t>Configurations shared between packages?</a:t>
            </a:r>
          </a:p>
          <a:p>
            <a:r>
              <a:rPr lang="en-US" smtClean="0"/>
              <a:t>Shared Connection Managers</a:t>
            </a:r>
          </a:p>
          <a:p>
            <a:pPr lvl="1"/>
            <a:r>
              <a:rPr lang="en-US" smtClean="0"/>
              <a:t>Do my packages use common connections?</a:t>
            </a:r>
          </a:p>
          <a:p>
            <a:r>
              <a:rPr lang="en-US" smtClean="0"/>
              <a:t>Execution on the server</a:t>
            </a:r>
          </a:p>
          <a:p>
            <a:pPr lvl="2"/>
            <a:r>
              <a:rPr lang="en-US" smtClean="0"/>
              <a:t>Is there any state stored externally?</a:t>
            </a:r>
            <a:endParaRPr lang="en-US" dirty="0"/>
          </a:p>
        </p:txBody>
      </p:sp>
    </p:spTree>
    <p:extLst>
      <p:ext uri="{BB962C8B-B14F-4D97-AF65-F5344CB8AC3E}">
        <p14:creationId xmlns:p14="http://schemas.microsoft.com/office/powerpoint/2010/main" val="4018550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Migrating Pre-Denali Packages</a:t>
            </a:r>
            <a:endParaRPr lang="en-US" dirty="0"/>
          </a:p>
        </p:txBody>
      </p:sp>
      <p:sp>
        <p:nvSpPr>
          <p:cNvPr id="6" name="Text Placeholder 5"/>
          <p:cNvSpPr>
            <a:spLocks noGrp="1"/>
          </p:cNvSpPr>
          <p:nvPr>
            <p:ph type="body" sz="quarter" idx="10"/>
          </p:nvPr>
        </p:nvSpPr>
        <p:spPr>
          <a:xfrm>
            <a:off x="5623560" y="1447799"/>
            <a:ext cx="6044565" cy="5238357"/>
          </a:xfrm>
        </p:spPr>
        <p:txBody>
          <a:bodyPr/>
          <a:lstStyle/>
          <a:p>
            <a:r>
              <a:rPr lang="en-US" dirty="0" smtClean="0"/>
              <a:t>Project Conversion Wizard</a:t>
            </a:r>
          </a:p>
          <a:p>
            <a:pPr lvl="2"/>
            <a:r>
              <a:rPr lang="en-US" dirty="0" smtClean="0"/>
              <a:t>Consider using project parameters for shared configuration values between packages</a:t>
            </a:r>
          </a:p>
          <a:p>
            <a:pPr lvl="2"/>
            <a:r>
              <a:rPr lang="en-US" dirty="0" smtClean="0"/>
              <a:t>No need to use connection managers for Execute Package Task references</a:t>
            </a:r>
          </a:p>
          <a:p>
            <a:r>
              <a:rPr lang="en-US" dirty="0" smtClean="0"/>
              <a:t>Refine in BIDS</a:t>
            </a:r>
          </a:p>
          <a:p>
            <a:pPr lvl="1"/>
            <a:r>
              <a:rPr lang="en-US" dirty="0" smtClean="0"/>
              <a:t>Consider using shared connection managers</a:t>
            </a:r>
          </a:p>
          <a:p>
            <a:pPr lvl="1"/>
            <a:r>
              <a:rPr lang="en-US" dirty="0" smtClean="0"/>
              <a:t>Update Execute Package Tasks to resolve expression-based external references</a:t>
            </a:r>
            <a:endParaRPr lang="en-US"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5734" y="1429789"/>
            <a:ext cx="4894485" cy="4417621"/>
          </a:xfrm>
          <a:prstGeom prst="rect">
            <a:avLst/>
          </a:prstGeom>
          <a:noFill/>
          <a:ln>
            <a:noFill/>
          </a:ln>
          <a:effectLst>
            <a:reflection blurRad="6350" stA="52000" endA="300" endPos="18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6059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0.7"/>
</p:tagLst>
</file>

<file path=ppt/tags/tag2.xml><?xml version="1.0" encoding="utf-8"?>
<p:tagLst xmlns:a="http://schemas.openxmlformats.org/drawingml/2006/main" xmlns:r="http://schemas.openxmlformats.org/officeDocument/2006/relationships" xmlns:p="http://schemas.openxmlformats.org/presentationml/2006/main">
  <p:tag name="TIMING" val="|1.9|0.7"/>
</p:tagLst>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840</TotalTime>
  <Words>2838</Words>
  <Application>Microsoft Office PowerPoint</Application>
  <PresentationFormat>Custom</PresentationFormat>
  <Paragraphs>307</Paragraphs>
  <Slides>29</Slides>
  <Notes>21</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TENA11_BreakoutSession_Template_16x9_Final_05132011</vt:lpstr>
      <vt:lpstr>White with Consolas font for code slides</vt:lpstr>
      <vt:lpstr>What’s New in Microsoft SQL Server Code-Named “Denali” for SQL Server Integration Services</vt:lpstr>
      <vt:lpstr>What’s New in SQL Server Denali - Integration Services</vt:lpstr>
      <vt:lpstr>Scenarios</vt:lpstr>
      <vt:lpstr>Developer Experience</vt:lpstr>
      <vt:lpstr>What Did I Just See?</vt:lpstr>
      <vt:lpstr>Project Deployment Model</vt:lpstr>
      <vt:lpstr>What You Need to Know</vt:lpstr>
      <vt:lpstr>Preparing for the Project Deployment Model</vt:lpstr>
      <vt:lpstr>Migrating Pre-Denali Packages</vt:lpstr>
      <vt:lpstr>Converting Packages</vt:lpstr>
      <vt:lpstr>What Did I Just See?</vt:lpstr>
      <vt:lpstr>Server Model</vt:lpstr>
      <vt:lpstr>The Server Gives You…</vt:lpstr>
      <vt:lpstr>Using the Server</vt:lpstr>
      <vt:lpstr>What Did I Just See?</vt:lpstr>
      <vt:lpstr>The Denali Experience</vt:lpstr>
      <vt:lpstr>Information at Your Fingertips</vt:lpstr>
      <vt:lpstr>Performance Issues</vt:lpstr>
      <vt:lpstr>Component Timing &amp; Performance Counters</vt:lpstr>
      <vt:lpstr>Data Issues</vt:lpstr>
      <vt:lpstr>Data Tap &amp; Row Counts</vt:lpstr>
      <vt:lpstr>Troubleshooting Information</vt:lpstr>
      <vt:lpstr>Summary</vt:lpstr>
      <vt:lpstr>Database Platform (DAT)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DBI317: What’s New in Microsoft SQL Server Code-Named “Denali” for SQL Server Integration Services</dc:title>
  <dc:subject>Microsoft TechEd North America 2011</dc:subject>
  <dc:creator>Matt Masson</dc:creator>
  <dc:description>Template: Jordan Cayabyab
Formatting: John Lee, Silver Fox Productions
Event Date: May 16-19, 2011
Event Location: Atlanta
Audience Type:</dc:description>
  <cp:lastModifiedBy>Shows</cp:lastModifiedBy>
  <cp:revision>123</cp:revision>
  <cp:lastPrinted>2010-05-11T05:02:34Z</cp:lastPrinted>
  <dcterms:created xsi:type="dcterms:W3CDTF">2011-04-15T20:32:58Z</dcterms:created>
  <dcterms:modified xsi:type="dcterms:W3CDTF">2011-05-18T21:32:58Z</dcterms:modified>
</cp:coreProperties>
</file>