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4" r:id="rId6"/>
  </p:sldMasterIdLst>
  <p:notesMasterIdLst>
    <p:notesMasterId r:id="rId36"/>
  </p:notesMasterIdLst>
  <p:handoutMasterIdLst>
    <p:handoutMasterId r:id="rId37"/>
  </p:handoutMasterIdLst>
  <p:sldIdLst>
    <p:sldId id="322" r:id="rId7"/>
    <p:sldId id="336" r:id="rId8"/>
    <p:sldId id="338" r:id="rId9"/>
    <p:sldId id="339" r:id="rId10"/>
    <p:sldId id="340" r:id="rId11"/>
    <p:sldId id="341" r:id="rId12"/>
    <p:sldId id="342" r:id="rId13"/>
    <p:sldId id="343" r:id="rId14"/>
    <p:sldId id="345" r:id="rId15"/>
    <p:sldId id="344" r:id="rId16"/>
    <p:sldId id="358" r:id="rId17"/>
    <p:sldId id="347" r:id="rId18"/>
    <p:sldId id="348" r:id="rId19"/>
    <p:sldId id="349" r:id="rId20"/>
    <p:sldId id="362" r:id="rId21"/>
    <p:sldId id="352" r:id="rId22"/>
    <p:sldId id="359" r:id="rId23"/>
    <p:sldId id="360" r:id="rId24"/>
    <p:sldId id="361" r:id="rId25"/>
    <p:sldId id="354" r:id="rId26"/>
    <p:sldId id="355" r:id="rId27"/>
    <p:sldId id="350" r:id="rId28"/>
    <p:sldId id="331" r:id="rId29"/>
    <p:sldId id="363" r:id="rId30"/>
    <p:sldId id="364" r:id="rId31"/>
    <p:sldId id="365" r:id="rId32"/>
    <p:sldId id="366" r:id="rId33"/>
    <p:sldId id="271" r:id="rId34"/>
    <p:sldId id="319"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1915"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16</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sz="900" kern="1200" dirty="0">
              <a:solidFill>
                <a:schemeClr val="tx1"/>
              </a:solidFill>
              <a:latin typeface="Segoe UI" pitchFamily="34" charset="0"/>
              <a:ea typeface="+mn-ea"/>
              <a:cs typeface="+mn-cs"/>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5/18/2011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22</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sz="900" kern="1200" dirty="0">
              <a:solidFill>
                <a:schemeClr val="tx1"/>
              </a:solidFill>
              <a:latin typeface="Segoe UI" pitchFamily="34" charset="0"/>
              <a:ea typeface="+mn-ea"/>
              <a:cs typeface="+mn-cs"/>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5/18/2011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3:47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3:47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2</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pPr marL="384431" lvl="1" indent="-171450">
              <a:buFontTx/>
              <a:buChar char="-"/>
            </a:pPr>
            <a:endParaRPr lang="en-US" dirty="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5/18/2011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3:47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trike="noStrike" baseline="0" dirty="0"/>
          </a:p>
        </p:txBody>
      </p:sp>
      <p:sp>
        <p:nvSpPr>
          <p:cNvPr id="4" name="Slide Number Placeholder 3"/>
          <p:cNvSpPr>
            <a:spLocks noGrp="1"/>
          </p:cNvSpPr>
          <p:nvPr>
            <p:ph type="sldNum" sz="quarter" idx="10"/>
          </p:nvPr>
        </p:nvSpPr>
        <p:spPr/>
        <p:txBody>
          <a:bodyPr/>
          <a:lstStyle/>
          <a:p>
            <a:fld id="{5E5DE3CD-E5C9-4F9C-B503-AF9542233F0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5</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sz="900" kern="1200" dirty="0">
              <a:solidFill>
                <a:schemeClr val="tx1"/>
              </a:solidFill>
              <a:latin typeface="Segoe UI" pitchFamily="34" charset="0"/>
              <a:ea typeface="+mn-ea"/>
              <a:cs typeface="+mn-cs"/>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5/18/2011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6</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sz="900" kern="1200" dirty="0">
              <a:solidFill>
                <a:schemeClr val="tx1"/>
              </a:solidFill>
              <a:latin typeface="Segoe UI" pitchFamily="34" charset="0"/>
              <a:ea typeface="+mn-ea"/>
              <a:cs typeface="+mn-cs"/>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5/18/2011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8</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sz="900" kern="1200" dirty="0">
              <a:solidFill>
                <a:schemeClr val="tx1"/>
              </a:solidFill>
              <a:latin typeface="Segoe UI" pitchFamily="34" charset="0"/>
              <a:ea typeface="+mn-ea"/>
              <a:cs typeface="+mn-cs"/>
            </a:endParaRPr>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5/18/2011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900DA239-50B2-4766-8975-F71EEC30C40B}" type="slidenum">
              <a:rPr lang="en-US"/>
              <a:pPr defTabSz="912813" fontAlgn="base">
                <a:spcBef>
                  <a:spcPct val="0"/>
                </a:spcBef>
                <a:spcAft>
                  <a:spcPct val="0"/>
                </a:spcAft>
                <a:defRPr/>
              </a:pPr>
              <a:t>10</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wrap="square" numCol="1" anchor="t" anchorCtr="0" compatLnSpc="1">
            <a:prstTxWarp prst="textNoShape">
              <a:avLst/>
            </a:prstTxWarp>
            <a:noAutofit/>
          </a:bodyPr>
          <a:lstStyle/>
          <a:p>
            <a:endParaRPr lang="en-US" dirty="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mtClean="0">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Segoe"/>
              </a:rPr>
            </a:br>
            <a:r>
              <a:rPr lang="en-US" smtClean="0">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4D093EF9-4CBF-4804-9B06-C2E1D7466A5E}" type="datetime1">
              <a:rPr lang="en-US"/>
              <a:pPr defTabSz="912813" fontAlgn="base">
                <a:spcBef>
                  <a:spcPct val="0"/>
                </a:spcBef>
                <a:spcAft>
                  <a:spcPct val="0"/>
                </a:spcAft>
                <a:defRPr/>
              </a:pPr>
              <a:t>5/18/2011</a:t>
            </a:fld>
            <a:endParaRPr lang="en-US"/>
          </a:p>
        </p:txBody>
      </p:sp>
      <p:sp>
        <p:nvSpPr>
          <p:cNvPr id="30726" name="Header Placeholder 9"/>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30436355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63727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32912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83080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0383669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86080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16909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7956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1540150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403956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65963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515339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86792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0487858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3165791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3194117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6470598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0932467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2285487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902032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18366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9870136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270479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6023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412021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574808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915995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77279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1411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54626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16171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87700970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7968970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355695" y="1453896"/>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0" y="2180216"/>
            <a:ext cx="3685032" cy="2339102"/>
          </a:xfrm>
          <a:prstGeom prst="rect">
            <a:avLst/>
          </a:prstGeom>
          <a:noFill/>
        </p:spPr>
        <p:txBody>
          <a:bodyPr wrap="square" lIns="0" tIns="0" rIns="0" bIns="0" rtlCol="0">
            <a:spAutoFit/>
          </a:bodyPr>
          <a:lstStyle/>
          <a:p>
            <a:pPr algn="r"/>
            <a:r>
              <a:rPr lang="en-US" sz="3600" dirty="0" smtClean="0">
                <a:solidFill>
                  <a:srgbClr val="F09A1F"/>
                </a:solidFill>
              </a:rPr>
              <a:t>To access </a:t>
            </a:r>
            <a:br>
              <a:rPr lang="en-US" sz="3600" dirty="0" smtClean="0">
                <a:solidFill>
                  <a:srgbClr val="F09A1F"/>
                </a:solidFill>
              </a:rPr>
            </a:br>
            <a:r>
              <a:rPr lang="en-US" sz="3600" dirty="0" smtClean="0">
                <a:solidFill>
                  <a:srgbClr val="F09A1F"/>
                </a:solidFill>
              </a:rPr>
              <a:t>more details </a:t>
            </a:r>
            <a:br>
              <a:rPr lang="en-US" sz="3600" dirty="0" smtClean="0">
                <a:solidFill>
                  <a:srgbClr val="F09A1F"/>
                </a:solidFill>
              </a:rPr>
            </a:br>
            <a:r>
              <a:rPr lang="en-US" sz="3600" dirty="0" smtClean="0">
                <a:solidFill>
                  <a:srgbClr val="F09A1F"/>
                </a:solidFill>
              </a:rPr>
              <a:t>on this session, </a:t>
            </a:r>
            <a:br>
              <a:rPr lang="en-US" sz="3600" dirty="0" smtClean="0">
                <a:solidFill>
                  <a:srgbClr val="F09A1F"/>
                </a:solidFill>
              </a:rPr>
            </a:br>
            <a:r>
              <a:rPr lang="en-US" sz="3600" dirty="0" smtClean="0">
                <a:solidFill>
                  <a:srgbClr val="F09A1F"/>
                </a:solidFill>
              </a:rPr>
              <a:t>capture this </a:t>
            </a:r>
            <a:r>
              <a:rPr lang="en-US" sz="4400" b="1" dirty="0" smtClean="0">
                <a:solidFill>
                  <a:srgbClr val="F09A1F"/>
                </a:solidFill>
              </a:rPr>
              <a:t>TAG</a:t>
            </a:r>
            <a:endParaRPr lang="en-US" sz="3600" b="1" dirty="0" smtClean="0">
              <a:solidFill>
                <a:srgbClr val="F09A1F"/>
              </a:solidFill>
            </a:endParaRPr>
          </a:p>
        </p:txBody>
      </p:sp>
    </p:spTree>
    <p:extLst>
      <p:ext uri="{BB962C8B-B14F-4D97-AF65-F5344CB8AC3E}">
        <p14:creationId xmlns:p14="http://schemas.microsoft.com/office/powerpoint/2010/main" val="9279630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058053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096168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3326351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9152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6734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406743"/>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5620042"/>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4380229"/>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hyperlink" Target="http://www.microsoft.com/sqlserver"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33.png"/><Relationship Id="rId5" Type="http://schemas.openxmlformats.org/officeDocument/2006/relationships/hyperlink" Target="http://www.microsoft.com/learning" TargetMode="External"/><Relationship Id="rId10" Type="http://schemas.openxmlformats.org/officeDocument/2006/relationships/image" Target="../media/image32.emf"/><Relationship Id="rId4" Type="http://schemas.openxmlformats.org/officeDocument/2006/relationships/image" Target="../media/image29.png"/><Relationship Id="rId9" Type="http://schemas.openxmlformats.org/officeDocument/2006/relationships/image" Target="../media/image31.png"/><Relationship Id="rId1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hyperlink" Target="http://blogs.msdn.com/b/sqlazure/archive/2010/05/27/10016392.aspx"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hyperlink" Target="http://blogs.msdn.com/cfs-file.ashx/__key/CommunityServer-Blogs-Components-WeblogFiles/00-00-00-99-37-metablogapi/3583.clip_5F00_image002_5F00_3858A3E4.jpg" TargetMode="External"/><Relationship Id="rId10" Type="http://schemas.openxmlformats.org/officeDocument/2006/relationships/image" Target="../media/image23.png"/><Relationship Id="rId4" Type="http://schemas.openxmlformats.org/officeDocument/2006/relationships/image" Target="../media/image27.jpe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 SQL Azure Performance Considerations and Troubleshooting</a:t>
            </a:r>
            <a:endParaRPr lang="en-US" dirty="0"/>
          </a:p>
        </p:txBody>
      </p:sp>
      <p:sp>
        <p:nvSpPr>
          <p:cNvPr id="3" name="Subtitle 2"/>
          <p:cNvSpPr>
            <a:spLocks noGrp="1"/>
          </p:cNvSpPr>
          <p:nvPr>
            <p:ph type="subTitle" idx="1"/>
          </p:nvPr>
        </p:nvSpPr>
        <p:spPr/>
        <p:txBody>
          <a:bodyPr/>
          <a:lstStyle/>
          <a:p>
            <a:r>
              <a:rPr lang="en-US" smtClean="0"/>
              <a:t>Henry Zhang</a:t>
            </a:r>
          </a:p>
          <a:p>
            <a:r>
              <a:rPr lang="en-US" smtClean="0"/>
              <a:t>Senior Program Manager</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smtClean="0"/>
              <a:t>DBI314</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19113" y="228600"/>
            <a:ext cx="11263418" cy="761798"/>
          </a:xfrm>
        </p:spPr>
        <p:txBody>
          <a:bodyPr/>
          <a:lstStyle/>
          <a:p>
            <a:r>
              <a:rPr lang="en-US" dirty="0" smtClean="0"/>
              <a:t>Resource Throttling in </a:t>
            </a:r>
            <a:r>
              <a:rPr lang="en-US" sz="4400" dirty="0" smtClean="0"/>
              <a:t>SQL Azure</a:t>
            </a:r>
            <a:endParaRPr lang="en-US" sz="4400" dirty="0"/>
          </a:p>
        </p:txBody>
      </p:sp>
      <p:sp>
        <p:nvSpPr>
          <p:cNvPr id="29698" name="Rectangle 9"/>
          <p:cNvSpPr>
            <a:spLocks noGrp="1" noChangeArrowheads="1"/>
          </p:cNvSpPr>
          <p:nvPr>
            <p:ph type="body" sz="quarter" idx="10"/>
          </p:nvPr>
        </p:nvSpPr>
        <p:spPr>
          <a:xfrm>
            <a:off x="519113" y="1447800"/>
            <a:ext cx="11568138" cy="5181600"/>
          </a:xfrm>
        </p:spPr>
        <p:txBody>
          <a:bodyPr/>
          <a:lstStyle/>
          <a:p>
            <a:pPr marL="460375" lvl="2" indent="-460375"/>
            <a:r>
              <a:rPr lang="en-US" sz="3600" dirty="0" smtClean="0"/>
              <a:t>Throttling Service</a:t>
            </a:r>
          </a:p>
          <a:p>
            <a:pPr lvl="1"/>
            <a:r>
              <a:rPr lang="en-US" sz="2400" dirty="0"/>
              <a:t>Protect a machine from sustained high usage of system resources</a:t>
            </a:r>
          </a:p>
          <a:p>
            <a:pPr lvl="1"/>
            <a:r>
              <a:rPr lang="en-US" sz="2400" dirty="0" smtClean="0"/>
              <a:t>Evaluate actual resource usage vs. safe thresholds real-time</a:t>
            </a:r>
          </a:p>
          <a:p>
            <a:pPr lvl="1"/>
            <a:r>
              <a:rPr lang="en-US" sz="2400" dirty="0" smtClean="0"/>
              <a:t>Throttle the </a:t>
            </a:r>
            <a:r>
              <a:rPr lang="en-US" sz="2400" dirty="0"/>
              <a:t>busiest DBs </a:t>
            </a:r>
            <a:r>
              <a:rPr lang="en-US" sz="2400" dirty="0" smtClean="0"/>
              <a:t>first (soft throttle)</a:t>
            </a:r>
            <a:endParaRPr lang="en-US" sz="2400" dirty="0"/>
          </a:p>
          <a:p>
            <a:pPr lvl="1"/>
            <a:r>
              <a:rPr lang="en-US" sz="2400" dirty="0" smtClean="0"/>
              <a:t>Throttle every DB if necessary (hard throttle)</a:t>
            </a:r>
          </a:p>
          <a:p>
            <a:pPr marL="460375" lvl="1" indent="0">
              <a:buNone/>
            </a:pPr>
            <a:endParaRPr lang="en-US" sz="2800" dirty="0" smtClean="0"/>
          </a:p>
          <a:p>
            <a:pPr marL="460375" lvl="2" indent="-460375"/>
            <a:r>
              <a:rPr lang="en-US" sz="3600" dirty="0" smtClean="0"/>
              <a:t>Throttling show as connection error 40501</a:t>
            </a:r>
          </a:p>
          <a:p>
            <a:pPr marL="806450" lvl="3" indent="-460375"/>
            <a:r>
              <a:rPr lang="en-US" sz="2400" i="1" dirty="0" smtClean="0"/>
              <a:t>“The </a:t>
            </a:r>
            <a:r>
              <a:rPr lang="en-US" sz="2400" i="1" dirty="0"/>
              <a:t>service is currently busy. Retry the request after 10 seconds. Code: </a:t>
            </a:r>
            <a:r>
              <a:rPr lang="en-US" sz="2400" i="1" dirty="0">
                <a:solidFill>
                  <a:schemeClr val="accent1"/>
                </a:solidFill>
              </a:rPr>
              <a:t>%d</a:t>
            </a:r>
            <a:r>
              <a:rPr lang="en-US" sz="2400" i="1" dirty="0" smtClean="0"/>
              <a:t>.”</a:t>
            </a:r>
            <a:endParaRPr lang="en-US" sz="2400" i="1" dirty="0"/>
          </a:p>
          <a:p>
            <a:pPr marL="460375" lvl="2" indent="-460375"/>
            <a:endParaRPr lang="en-US" sz="2800" i="1" dirty="0" smtClean="0"/>
          </a:p>
          <a:p>
            <a:pPr marL="460375" lvl="2" indent="-460375"/>
            <a:r>
              <a:rPr lang="en-US" sz="3600" dirty="0" smtClean="0"/>
              <a:t>Decode throttling code for more insight</a:t>
            </a:r>
            <a:endParaRPr lang="en-US" sz="2400" dirty="0" smtClean="0"/>
          </a:p>
          <a:p>
            <a:pPr marL="0" lvl="2" indent="0">
              <a:buNone/>
            </a:pPr>
            <a:endParaRPr lang="en-US" dirty="0"/>
          </a:p>
          <a:p>
            <a:pPr marL="0" lvl="2" indent="0">
              <a:buNone/>
            </a:pPr>
            <a:endParaRPr lang="en-US" dirty="0" smtClean="0"/>
          </a:p>
          <a:p>
            <a:pPr marL="0" lvl="2" indent="0">
              <a:buNone/>
            </a:pPr>
            <a:endParaRPr lang="en-US" dirty="0"/>
          </a:p>
          <a:p>
            <a:pPr marL="0" lvl="2" indent="0">
              <a:buNone/>
            </a:pPr>
            <a:endParaRPr lang="en-US" dirty="0" smtClean="0"/>
          </a:p>
          <a:p>
            <a:pPr marL="1085850" lvl="4" indent="0">
              <a:buNone/>
            </a:pPr>
            <a:endParaRPr lang="en-US" dirty="0" smtClean="0"/>
          </a:p>
          <a:p>
            <a:pPr marL="749300" lvl="3" indent="0">
              <a:buNone/>
            </a:pPr>
            <a:endParaRPr lang="en-US" dirty="0" smtClean="0"/>
          </a:p>
          <a:p>
            <a:pPr marL="863600" lvl="2" indent="-460375"/>
            <a:endParaRPr lang="en-US" dirty="0" smtClean="0"/>
          </a:p>
          <a:p>
            <a:pPr marL="460375" lvl="1" indent="-460375"/>
            <a:endParaRPr lang="en-US" dirty="0" smtClean="0"/>
          </a:p>
          <a:p>
            <a:endParaRPr lang="en-US" sz="2800" dirty="0" smtClean="0"/>
          </a:p>
        </p:txBody>
      </p:sp>
    </p:spTree>
    <p:extLst>
      <p:ext uri="{BB962C8B-B14F-4D97-AF65-F5344CB8AC3E}">
        <p14:creationId xmlns:p14="http://schemas.microsoft.com/office/powerpoint/2010/main" val="18728182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519112" y="228600"/>
            <a:ext cx="11149013" cy="553998"/>
          </a:xfrm>
        </p:spPr>
        <p:txBody>
          <a:bodyPr/>
          <a:lstStyle/>
          <a:p>
            <a:pPr lvl="0"/>
            <a:r>
              <a:rPr lang="en-US" sz="4000" spc="-150" dirty="0">
                <a:gradFill flip="none" rotWithShape="1">
                  <a:gsLst>
                    <a:gs pos="0">
                      <a:srgbClr val="FFFFFF"/>
                    </a:gs>
                    <a:gs pos="86000">
                      <a:srgbClr val="FFFFFF"/>
                    </a:gs>
                  </a:gsLst>
                  <a:lin ang="5400000" scaled="0"/>
                  <a:tileRect/>
                </a:gradFill>
                <a:latin typeface="+mn-lt"/>
              </a:rPr>
              <a:t>Decoding </a:t>
            </a:r>
            <a:r>
              <a:rPr lang="en-US" sz="4000" spc="-150" dirty="0" smtClean="0">
                <a:gradFill flip="none" rotWithShape="1">
                  <a:gsLst>
                    <a:gs pos="0">
                      <a:srgbClr val="FFFFFF"/>
                    </a:gs>
                    <a:gs pos="86000">
                      <a:srgbClr val="FFFFFF"/>
                    </a:gs>
                  </a:gsLst>
                  <a:lin ang="5400000" scaled="0"/>
                  <a:tileRect/>
                </a:gradFill>
                <a:latin typeface="+mn-lt"/>
              </a:rPr>
              <a:t>Throttling </a:t>
            </a:r>
            <a:r>
              <a:rPr lang="en-US" sz="4000" spc="-150" dirty="0">
                <a:gradFill flip="none" rotWithShape="1">
                  <a:gsLst>
                    <a:gs pos="0">
                      <a:srgbClr val="FFFFFF"/>
                    </a:gs>
                    <a:gs pos="86000">
                      <a:srgbClr val="FFFFFF"/>
                    </a:gs>
                  </a:gsLst>
                  <a:lin ang="5400000" scaled="0"/>
                  <a:tileRect/>
                </a:gradFill>
                <a:latin typeface="+mn-lt"/>
              </a:rPr>
              <a:t>C</a:t>
            </a:r>
            <a:r>
              <a:rPr lang="en-US" sz="4000" spc="-150" dirty="0" smtClean="0">
                <a:gradFill flip="none" rotWithShape="1">
                  <a:gsLst>
                    <a:gs pos="0">
                      <a:srgbClr val="FFFFFF"/>
                    </a:gs>
                    <a:gs pos="86000">
                      <a:srgbClr val="FFFFFF"/>
                    </a:gs>
                  </a:gsLst>
                  <a:lin ang="5400000" scaled="0"/>
                  <a:tileRect/>
                </a:gradFill>
                <a:latin typeface="+mn-lt"/>
              </a:rPr>
              <a:t>ode</a:t>
            </a:r>
            <a:endParaRPr lang="en-US" sz="4000" dirty="0">
              <a:latin typeface="+mn-lt"/>
            </a:endParaRPr>
          </a:p>
        </p:txBody>
      </p:sp>
      <p:sp>
        <p:nvSpPr>
          <p:cNvPr id="59" name="Rectangle 58"/>
          <p:cNvSpPr/>
          <p:nvPr/>
        </p:nvSpPr>
        <p:spPr bwMode="auto">
          <a:xfrm>
            <a:off x="8888819" y="1892588"/>
            <a:ext cx="2838893" cy="1894851"/>
          </a:xfrm>
          <a:prstGeom prst="rect">
            <a:avLst/>
          </a:prstGeom>
          <a:gradFill flip="none" rotWithShape="1">
            <a:gsLst>
              <a:gs pos="0">
                <a:srgbClr val="8CC63F"/>
              </a:gs>
              <a:gs pos="86000">
                <a:srgbClr val="D6E032"/>
              </a:gs>
            </a:gsLst>
            <a:lin ang="5400000" scaled="1"/>
            <a:tileRect/>
          </a:gradFill>
          <a:ln w="28575" cap="flat" cmpd="sng" algn="ctr">
            <a:solidFill>
              <a:srgbClr val="FFFFFF"/>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smtClean="0">
                <a:ln>
                  <a:noFill/>
                </a:ln>
                <a:solidFill>
                  <a:srgbClr val="000000">
                    <a:alpha val="99000"/>
                  </a:srgbClr>
                </a:solidFill>
                <a:effectLst/>
                <a:uLnTx/>
                <a:uFillTx/>
                <a:latin typeface="Calibri"/>
                <a:ea typeface="+mn-ea"/>
                <a:cs typeface="+mn-cs"/>
              </a:rPr>
              <a:t>Throttling Impact </a:t>
            </a: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 Code % 4</a:t>
            </a:r>
          </a:p>
          <a:p>
            <a:pPr marL="0" marR="0" lvl="0"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If remainder is </a:t>
            </a:r>
          </a:p>
          <a:p>
            <a:pPr marL="0" marR="0" lvl="1"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0: No throttling</a:t>
            </a:r>
          </a:p>
          <a:p>
            <a:pPr marL="0" marR="0" lvl="1"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1: Reject Update/Insert</a:t>
            </a:r>
          </a:p>
          <a:p>
            <a:pPr marL="0" marR="0" lvl="1"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2: Reject All Writes</a:t>
            </a:r>
          </a:p>
          <a:p>
            <a:pPr marL="0" marR="0" lvl="1"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alpha val="99000"/>
                  </a:srgbClr>
                </a:solidFill>
                <a:effectLst/>
                <a:uLnTx/>
                <a:uFillTx/>
                <a:latin typeface="Calibri"/>
                <a:ea typeface="+mn-ea"/>
                <a:cs typeface="+mn-cs"/>
              </a:rPr>
              <a:t>3: Reject all</a:t>
            </a:r>
          </a:p>
          <a:p>
            <a:pPr marL="0" marR="0" lvl="0" indent="0"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alpha val="99000"/>
                </a:srgbClr>
              </a:solidFill>
              <a:effectLst/>
              <a:uLnTx/>
              <a:uFillTx/>
              <a:latin typeface="Calibri"/>
              <a:ea typeface="+mn-ea"/>
              <a:cs typeface="+mn-cs"/>
            </a:endParaRPr>
          </a:p>
        </p:txBody>
      </p:sp>
      <p:sp>
        <p:nvSpPr>
          <p:cNvPr id="60" name="Rectangle 59"/>
          <p:cNvSpPr/>
          <p:nvPr/>
        </p:nvSpPr>
        <p:spPr bwMode="auto">
          <a:xfrm>
            <a:off x="3242981" y="1807534"/>
            <a:ext cx="3423684" cy="701747"/>
          </a:xfrm>
          <a:prstGeom prst="rect">
            <a:avLst/>
          </a:prstGeom>
          <a:gradFill flip="none" rotWithShape="1">
            <a:gsLst>
              <a:gs pos="0">
                <a:srgbClr val="8CC63F"/>
              </a:gs>
              <a:gs pos="86000">
                <a:srgbClr val="D6E032"/>
              </a:gs>
            </a:gsLst>
            <a:lin ang="5400000" scaled="1"/>
            <a:tileRect/>
          </a:gradFill>
          <a:ln w="28575" cap="flat" cmpd="sng" algn="ctr">
            <a:solidFill>
              <a:srgbClr val="FFFFFF"/>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Step 1: Reasons = Code/256 = 512</a:t>
            </a:r>
          </a:p>
        </p:txBody>
      </p:sp>
      <p:sp>
        <p:nvSpPr>
          <p:cNvPr id="61" name="Rectangle 60"/>
          <p:cNvSpPr/>
          <p:nvPr/>
        </p:nvSpPr>
        <p:spPr bwMode="auto">
          <a:xfrm>
            <a:off x="3242981" y="2769788"/>
            <a:ext cx="3423684" cy="701747"/>
          </a:xfrm>
          <a:prstGeom prst="rect">
            <a:avLst/>
          </a:prstGeom>
          <a:gradFill flip="none" rotWithShape="1">
            <a:gsLst>
              <a:gs pos="0">
                <a:srgbClr val="8CC63F"/>
              </a:gs>
              <a:gs pos="86000">
                <a:srgbClr val="D6E032"/>
              </a:gs>
            </a:gsLst>
            <a:lin ang="5400000" scaled="1"/>
            <a:tileRect/>
          </a:gradFill>
          <a:ln w="28575" cap="flat" cmpd="sng" algn="ctr">
            <a:solidFill>
              <a:srgbClr val="FFFFFF"/>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Step 2: Convert Reasons to binary</a:t>
            </a:r>
          </a:p>
          <a:p>
            <a:pPr marL="0" marR="0" lvl="0"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alpha val="99000"/>
                  </a:srgbClr>
                </a:solidFill>
                <a:effectLst/>
                <a:uLnTx/>
                <a:uFillTx/>
                <a:latin typeface="Calibri"/>
                <a:ea typeface="+mn-ea"/>
                <a:cs typeface="+mn-cs"/>
              </a:rPr>
              <a:t>	512 =&gt; </a:t>
            </a: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1000000000</a:t>
            </a:r>
            <a:r>
              <a:rPr kumimoji="0" lang="en-US" sz="1600" b="0" i="0" u="none" strike="noStrike" kern="0" cap="none" spc="0" normalizeH="0" baseline="-25000" noProof="0" dirty="0" smtClean="0">
                <a:ln>
                  <a:noFill/>
                </a:ln>
                <a:solidFill>
                  <a:srgbClr val="000000">
                    <a:alpha val="99000"/>
                  </a:srgbClr>
                </a:solidFill>
                <a:effectLst/>
                <a:uLnTx/>
                <a:uFillTx/>
                <a:latin typeface="Calibri"/>
                <a:ea typeface="+mn-ea"/>
                <a:cs typeface="+mn-cs"/>
              </a:rPr>
              <a:t>(2)</a:t>
            </a:r>
          </a:p>
        </p:txBody>
      </p:sp>
      <p:sp>
        <p:nvSpPr>
          <p:cNvPr id="62" name="Rectangle 61"/>
          <p:cNvSpPr/>
          <p:nvPr/>
        </p:nvSpPr>
        <p:spPr bwMode="auto">
          <a:xfrm>
            <a:off x="3242981" y="3691281"/>
            <a:ext cx="3423684" cy="701747"/>
          </a:xfrm>
          <a:prstGeom prst="rect">
            <a:avLst/>
          </a:prstGeom>
          <a:gradFill flip="none" rotWithShape="1">
            <a:gsLst>
              <a:gs pos="0">
                <a:srgbClr val="8CC63F"/>
              </a:gs>
              <a:gs pos="86000">
                <a:srgbClr val="D6E032"/>
              </a:gs>
            </a:gsLst>
            <a:lin ang="5400000" scaled="1"/>
            <a:tileRect/>
          </a:gradFill>
          <a:ln w="28575" cap="flat" cmpd="sng" algn="ctr">
            <a:solidFill>
              <a:srgbClr val="FFFFFF"/>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rPr>
              <a:t>Step 3: Group in sets of 2 digits from right to left: </a:t>
            </a:r>
            <a:r>
              <a:rPr kumimoji="0" lang="en-US" sz="1600" b="0" i="0" u="none" strike="noStrike" kern="0" cap="none" spc="0" normalizeH="0" baseline="0" noProof="0" dirty="0">
                <a:ln>
                  <a:noFill/>
                </a:ln>
                <a:solidFill>
                  <a:srgbClr val="000000">
                    <a:alpha val="99000"/>
                  </a:srgbClr>
                </a:solidFill>
                <a:effectLst/>
                <a:uLnTx/>
                <a:uFillTx/>
                <a:latin typeface="Calibri"/>
                <a:ea typeface="+mn-ea"/>
                <a:cs typeface="+mn-cs"/>
              </a:rPr>
              <a:t>10|00|00|00|00</a:t>
            </a:r>
            <a:r>
              <a:rPr kumimoji="0" lang="en-US" sz="1600" b="0" i="0" u="none" strike="noStrike" kern="0" cap="none" spc="0" normalizeH="0" baseline="-25000" noProof="0" dirty="0">
                <a:ln>
                  <a:noFill/>
                </a:ln>
                <a:solidFill>
                  <a:srgbClr val="000000">
                    <a:alpha val="99000"/>
                  </a:srgbClr>
                </a:solidFill>
                <a:effectLst/>
                <a:uLnTx/>
                <a:uFillTx/>
                <a:latin typeface="Calibri"/>
                <a:ea typeface="+mn-ea"/>
                <a:cs typeface="+mn-cs"/>
              </a:rPr>
              <a:t>(2</a:t>
            </a:r>
            <a:r>
              <a:rPr kumimoji="0" lang="en-US" sz="1600" b="0" i="0" u="none" strike="noStrike" kern="0" cap="none" spc="0" normalizeH="0" baseline="-25000" noProof="0" dirty="0" smtClean="0">
                <a:ln>
                  <a:noFill/>
                </a:ln>
                <a:solidFill>
                  <a:srgbClr val="000000">
                    <a:alpha val="99000"/>
                  </a:srgbClr>
                </a:solidFill>
                <a:effectLst/>
                <a:uLnTx/>
                <a:uFillTx/>
                <a:latin typeface="Calibri"/>
                <a:ea typeface="+mn-ea"/>
                <a:cs typeface="+mn-cs"/>
              </a:rPr>
              <a:t>)</a:t>
            </a:r>
            <a:endParaRPr kumimoji="0" lang="en-US" sz="1600" b="0" i="0" u="none" strike="noStrike" kern="0" cap="none" spc="0" normalizeH="0" baseline="0" noProof="0" dirty="0" smtClean="0">
              <a:ln>
                <a:noFill/>
              </a:ln>
              <a:solidFill>
                <a:srgbClr val="000000">
                  <a:alpha val="99000"/>
                </a:srgbClr>
              </a:solidFill>
              <a:effectLst/>
              <a:uLnTx/>
              <a:uFillTx/>
              <a:latin typeface="Calibri"/>
              <a:ea typeface="+mn-ea"/>
              <a:cs typeface="+mn-cs"/>
            </a:endParaRPr>
          </a:p>
        </p:txBody>
      </p:sp>
      <p:sp>
        <p:nvSpPr>
          <p:cNvPr id="63" name="Rectangle 62"/>
          <p:cNvSpPr/>
          <p:nvPr/>
        </p:nvSpPr>
        <p:spPr bwMode="auto">
          <a:xfrm>
            <a:off x="3242981" y="4662385"/>
            <a:ext cx="3423684" cy="701747"/>
          </a:xfrm>
          <a:prstGeom prst="rect">
            <a:avLst/>
          </a:prstGeom>
          <a:gradFill flip="none" rotWithShape="1">
            <a:gsLst>
              <a:gs pos="0">
                <a:srgbClr val="8CC63F"/>
              </a:gs>
              <a:gs pos="86000">
                <a:srgbClr val="D6E032"/>
              </a:gs>
            </a:gsLst>
            <a:lin ang="5400000" scaled="1"/>
            <a:tileRect/>
          </a:gradFill>
          <a:ln w="28575" cap="flat" cmpd="sng" algn="ctr">
            <a:solidFill>
              <a:srgbClr val="FFFFFF"/>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alpha val="99000"/>
                </a:srgbClr>
              </a:solidFill>
              <a:effectLst/>
              <a:uLnTx/>
              <a:uFillTx/>
              <a:latin typeface="Calibri"/>
              <a:ea typeface="+mn-ea"/>
              <a:cs typeface="+mn-cs"/>
            </a:endParaRPr>
          </a:p>
        </p:txBody>
      </p:sp>
      <p:sp>
        <p:nvSpPr>
          <p:cNvPr id="64" name="TextBox 63"/>
          <p:cNvSpPr txBox="1"/>
          <p:nvPr/>
        </p:nvSpPr>
        <p:spPr>
          <a:xfrm>
            <a:off x="262682" y="4071216"/>
            <a:ext cx="2297981" cy="2326791"/>
          </a:xfrm>
          <a:prstGeom prst="rect">
            <a:avLst/>
          </a:prstGeom>
          <a:solidFill>
            <a:srgbClr val="000000">
              <a:alpha val="62000"/>
            </a:srgbClr>
          </a:solidFill>
        </p:spPr>
        <p:txBody>
          <a:bodyPr vert="horz" wrap="square" lIns="0" tIns="0" rIns="0" bIns="0" rtlCol="0">
            <a:spAutoFit/>
          </a:bodyPr>
          <a:lstStyle/>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1" i="0" u="sng"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Resource Code</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Calibri"/>
              </a:rPr>
              <a:t>0: Physical Database Space</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ndParaRP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Calibri"/>
              </a:rPr>
              <a:t>1: Physical Log Space</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2: </a:t>
            </a:r>
            <a:r>
              <a:rPr kumimoji="0" lang="en-US" sz="1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Calibri"/>
              </a:rPr>
              <a:t>LogWriteIODelay</a:t>
            </a:r>
            <a:endPar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endParaRP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3: </a:t>
            </a:r>
            <a:r>
              <a:rPr kumimoji="0" lang="en-US" sz="1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Calibri"/>
              </a:rPr>
              <a:t>DataReadIODelay</a:t>
            </a:r>
            <a:endPar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endParaRP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4: CPU</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5: Database Size</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6: Internal</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7: SQL Worker Threads</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8: Internal</a:t>
            </a:r>
          </a:p>
        </p:txBody>
      </p:sp>
      <p:graphicFrame>
        <p:nvGraphicFramePr>
          <p:cNvPr id="65" name="Table 64"/>
          <p:cNvGraphicFramePr>
            <a:graphicFrameLocks noGrp="1"/>
          </p:cNvGraphicFramePr>
          <p:nvPr>
            <p:extLst>
              <p:ext uri="{D42A27DB-BD31-4B8C-83A1-F6EECF244321}">
                <p14:modId xmlns:p14="http://schemas.microsoft.com/office/powerpoint/2010/main" val="1520475666"/>
              </p:ext>
            </p:extLst>
          </p:nvPr>
        </p:nvGraphicFramePr>
        <p:xfrm>
          <a:off x="3274878" y="4694283"/>
          <a:ext cx="3391790" cy="637953"/>
        </p:xfrm>
        <a:graphic>
          <a:graphicData uri="http://schemas.openxmlformats.org/drawingml/2006/table">
            <a:tbl>
              <a:tblPr/>
              <a:tblGrid>
                <a:gridCol w="1266642"/>
                <a:gridCol w="203200"/>
                <a:gridCol w="205737"/>
                <a:gridCol w="245173"/>
                <a:gridCol w="245173"/>
                <a:gridCol w="245173"/>
                <a:gridCol w="245173"/>
                <a:gridCol w="245173"/>
                <a:gridCol w="245173"/>
                <a:gridCol w="245173"/>
              </a:tblGrid>
              <a:tr h="343931">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400" kern="1200" dirty="0" smtClean="0">
                          <a:solidFill>
                            <a:schemeClr val="bg1">
                              <a:alpha val="99000"/>
                            </a:schemeClr>
                          </a:solidFill>
                          <a:latin typeface="+mn-lt"/>
                          <a:ea typeface="+mn-ea"/>
                          <a:cs typeface="+mn-cs"/>
                        </a:rPr>
                        <a:t>Throttling</a:t>
                      </a:r>
                      <a:r>
                        <a:rPr lang="en-US" sz="1400" kern="1200" baseline="0" dirty="0" smtClean="0">
                          <a:solidFill>
                            <a:schemeClr val="bg1">
                              <a:alpha val="99000"/>
                            </a:schemeClr>
                          </a:solidFill>
                          <a:latin typeface="+mn-lt"/>
                          <a:ea typeface="+mn-ea"/>
                          <a:cs typeface="+mn-cs"/>
                        </a:rPr>
                        <a:t> Type</a:t>
                      </a:r>
                      <a:endParaRPr lang="en-US" sz="1400" kern="1200" dirty="0">
                        <a:solidFill>
                          <a:schemeClr val="bg1">
                            <a:alpha val="99000"/>
                          </a:schemeClr>
                        </a:solidFill>
                        <a:latin typeface="+mn-lt"/>
                        <a:ea typeface="+mn-ea"/>
                        <a:cs typeface="+mn-cs"/>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400" u="none" strike="noStrike">
                          <a:effectLst/>
                        </a:rPr>
                        <a:t> </a:t>
                      </a:r>
                      <a:endParaRPr lang="en-US" sz="1400" b="0" i="0" u="none" strike="noStrike">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400" u="none" strike="noStrike">
                          <a:effectLst/>
                        </a:rPr>
                        <a:t> </a:t>
                      </a:r>
                      <a:endParaRPr lang="en-US" sz="1400" b="0" i="0" u="none" strike="noStrike">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400" u="none" strike="noStrike">
                          <a:effectLst/>
                        </a:rPr>
                        <a:t> </a:t>
                      </a:r>
                      <a:endParaRPr lang="en-US" sz="1400" b="0" i="0" u="none" strike="noStrike">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600" kern="1200" dirty="0">
                          <a:solidFill>
                            <a:schemeClr val="bg1">
                              <a:alpha val="99000"/>
                            </a:schemeClr>
                          </a:solidFill>
                          <a:latin typeface="+mn-lt"/>
                          <a:ea typeface="+mn-ea"/>
                          <a:cs typeface="+mn-cs"/>
                        </a:rPr>
                        <a:t>10</a:t>
                      </a: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600" kern="1200" dirty="0">
                          <a:solidFill>
                            <a:schemeClr val="bg1">
                              <a:alpha val="99000"/>
                            </a:schemeClr>
                          </a:solidFill>
                          <a:latin typeface="+mn-lt"/>
                          <a:ea typeface="+mn-ea"/>
                          <a:cs typeface="+mn-cs"/>
                        </a:rPr>
                        <a:t>00</a:t>
                      </a: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600" kern="1200" dirty="0">
                          <a:solidFill>
                            <a:schemeClr val="bg1">
                              <a:alpha val="99000"/>
                            </a:schemeClr>
                          </a:solidFill>
                          <a:latin typeface="+mn-lt"/>
                          <a:ea typeface="+mn-ea"/>
                          <a:cs typeface="+mn-cs"/>
                        </a:rPr>
                        <a:t>00</a:t>
                      </a: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600" kern="1200" dirty="0">
                          <a:solidFill>
                            <a:schemeClr val="bg1">
                              <a:alpha val="99000"/>
                            </a:schemeClr>
                          </a:solidFill>
                          <a:latin typeface="+mn-lt"/>
                          <a:ea typeface="+mn-ea"/>
                          <a:cs typeface="+mn-cs"/>
                        </a:rPr>
                        <a:t>00</a:t>
                      </a: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600" kern="1200" dirty="0">
                          <a:solidFill>
                            <a:schemeClr val="bg1">
                              <a:alpha val="99000"/>
                            </a:schemeClr>
                          </a:solidFill>
                          <a:latin typeface="+mn-lt"/>
                          <a:ea typeface="+mn-ea"/>
                          <a:cs typeface="+mn-cs"/>
                        </a:rPr>
                        <a:t>00</a:t>
                      </a: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r h="294022">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l" fontAlgn="b"/>
                      <a:r>
                        <a:rPr lang="en-US" sz="1400" kern="1200" dirty="0" smtClean="0">
                          <a:solidFill>
                            <a:schemeClr val="bg1">
                              <a:alpha val="99000"/>
                            </a:schemeClr>
                          </a:solidFill>
                          <a:latin typeface="+mn-lt"/>
                          <a:ea typeface="+mn-ea"/>
                          <a:cs typeface="+mn-cs"/>
                        </a:rPr>
                        <a:t>Resource</a:t>
                      </a:r>
                      <a:r>
                        <a:rPr lang="en-US" sz="1400" kern="1200" baseline="0" dirty="0" smtClean="0">
                          <a:solidFill>
                            <a:schemeClr val="bg1">
                              <a:alpha val="99000"/>
                            </a:schemeClr>
                          </a:solidFill>
                          <a:latin typeface="+mn-lt"/>
                          <a:ea typeface="+mn-ea"/>
                          <a:cs typeface="+mn-cs"/>
                        </a:rPr>
                        <a:t> Code</a:t>
                      </a:r>
                      <a:endParaRPr lang="en-US" sz="1400" kern="1200" dirty="0">
                        <a:solidFill>
                          <a:schemeClr val="bg1">
                            <a:alpha val="99000"/>
                          </a:schemeClr>
                        </a:solidFill>
                        <a:latin typeface="+mn-lt"/>
                        <a:ea typeface="+mn-ea"/>
                        <a:cs typeface="+mn-cs"/>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r" fontAlgn="b"/>
                      <a:r>
                        <a:rPr lang="en-US" sz="1600" u="none" strike="noStrike" dirty="0">
                          <a:effectLst/>
                        </a:rPr>
                        <a:t>8</a:t>
                      </a:r>
                      <a:endParaRPr lang="en-US" sz="16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r" fontAlgn="b"/>
                      <a:r>
                        <a:rPr lang="en-US" sz="1600" u="none" strike="noStrike" dirty="0">
                          <a:effectLst/>
                        </a:rPr>
                        <a:t>7</a:t>
                      </a:r>
                      <a:endParaRPr lang="en-US" sz="16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r" fontAlgn="b"/>
                      <a:r>
                        <a:rPr lang="en-US" sz="1600" u="none" strike="noStrike" dirty="0">
                          <a:effectLst/>
                        </a:rPr>
                        <a:t>6</a:t>
                      </a:r>
                      <a:endParaRPr lang="en-US" sz="16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r" fontAlgn="b"/>
                      <a:r>
                        <a:rPr lang="en-US" sz="1600" u="none" strike="noStrike" dirty="0">
                          <a:effectLst/>
                        </a:rPr>
                        <a:t>5</a:t>
                      </a:r>
                      <a:endParaRPr lang="en-US" sz="16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r" fontAlgn="b"/>
                      <a:r>
                        <a:rPr lang="en-US" sz="1600" u="none" strike="noStrike" dirty="0">
                          <a:effectLst/>
                        </a:rPr>
                        <a:t>4</a:t>
                      </a:r>
                      <a:endParaRPr lang="en-US" sz="16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r" fontAlgn="b"/>
                      <a:r>
                        <a:rPr lang="en-US" sz="1600" u="none" strike="noStrike" dirty="0">
                          <a:effectLst/>
                        </a:rPr>
                        <a:t>3</a:t>
                      </a:r>
                      <a:endParaRPr lang="en-US" sz="16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r" fontAlgn="b"/>
                      <a:r>
                        <a:rPr lang="en-US" sz="1600" u="none" strike="noStrike" dirty="0">
                          <a:effectLst/>
                        </a:rPr>
                        <a:t>2</a:t>
                      </a:r>
                      <a:endParaRPr lang="en-US" sz="16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r" fontAlgn="b"/>
                      <a:r>
                        <a:rPr lang="en-US" sz="1600" u="none" strike="noStrike" dirty="0">
                          <a:effectLst/>
                        </a:rPr>
                        <a:t>1</a:t>
                      </a:r>
                      <a:endParaRPr lang="en-US" sz="16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914363" rtl="0" eaLnBrk="1" latinLnBrk="0" hangingPunct="1">
                        <a:defRPr sz="1800" kern="1200">
                          <a:solidFill>
                            <a:schemeClr val="dk1"/>
                          </a:solidFill>
                          <a:latin typeface="Calibri"/>
                        </a:defRPr>
                      </a:lvl1pPr>
                      <a:lvl2pPr marL="457182" algn="l" defTabSz="914363" rtl="0" eaLnBrk="1" latinLnBrk="0" hangingPunct="1">
                        <a:defRPr sz="1800" kern="1200">
                          <a:solidFill>
                            <a:schemeClr val="dk1"/>
                          </a:solidFill>
                          <a:latin typeface="Calibri"/>
                        </a:defRPr>
                      </a:lvl2pPr>
                      <a:lvl3pPr marL="914363" algn="l" defTabSz="914363" rtl="0" eaLnBrk="1" latinLnBrk="0" hangingPunct="1">
                        <a:defRPr sz="1800" kern="1200">
                          <a:solidFill>
                            <a:schemeClr val="dk1"/>
                          </a:solidFill>
                          <a:latin typeface="Calibri"/>
                        </a:defRPr>
                      </a:lvl3pPr>
                      <a:lvl4pPr marL="1371545" algn="l" defTabSz="914363" rtl="0" eaLnBrk="1" latinLnBrk="0" hangingPunct="1">
                        <a:defRPr sz="1800" kern="1200">
                          <a:solidFill>
                            <a:schemeClr val="dk1"/>
                          </a:solidFill>
                          <a:latin typeface="Calibri"/>
                        </a:defRPr>
                      </a:lvl4pPr>
                      <a:lvl5pPr marL="1828727" algn="l" defTabSz="914363" rtl="0" eaLnBrk="1" latinLnBrk="0" hangingPunct="1">
                        <a:defRPr sz="1800" kern="1200">
                          <a:solidFill>
                            <a:schemeClr val="dk1"/>
                          </a:solidFill>
                          <a:latin typeface="Calibri"/>
                        </a:defRPr>
                      </a:lvl5pPr>
                      <a:lvl6pPr marL="2285909" algn="l" defTabSz="914363" rtl="0" eaLnBrk="1" latinLnBrk="0" hangingPunct="1">
                        <a:defRPr sz="1800" kern="1200">
                          <a:solidFill>
                            <a:schemeClr val="dk1"/>
                          </a:solidFill>
                          <a:latin typeface="Calibri"/>
                        </a:defRPr>
                      </a:lvl6pPr>
                      <a:lvl7pPr marL="2743090" algn="l" defTabSz="914363" rtl="0" eaLnBrk="1" latinLnBrk="0" hangingPunct="1">
                        <a:defRPr sz="1800" kern="1200">
                          <a:solidFill>
                            <a:schemeClr val="dk1"/>
                          </a:solidFill>
                          <a:latin typeface="Calibri"/>
                        </a:defRPr>
                      </a:lvl7pPr>
                      <a:lvl8pPr marL="3200272" algn="l" defTabSz="914363" rtl="0" eaLnBrk="1" latinLnBrk="0" hangingPunct="1">
                        <a:defRPr sz="1800" kern="1200">
                          <a:solidFill>
                            <a:schemeClr val="dk1"/>
                          </a:solidFill>
                          <a:latin typeface="Calibri"/>
                        </a:defRPr>
                      </a:lvl8pPr>
                      <a:lvl9pPr marL="3657454" algn="l" defTabSz="914363" rtl="0" eaLnBrk="1" latinLnBrk="0" hangingPunct="1">
                        <a:defRPr sz="1800" kern="1200">
                          <a:solidFill>
                            <a:schemeClr val="dk1"/>
                          </a:solidFill>
                          <a:latin typeface="Calibri"/>
                        </a:defRPr>
                      </a:lvl9pPr>
                    </a:lstStyle>
                    <a:p>
                      <a:pPr algn="r" fontAlgn="b"/>
                      <a:r>
                        <a:rPr lang="en-US" sz="1600" u="none" strike="noStrike" dirty="0">
                          <a:effectLst/>
                        </a:rPr>
                        <a:t>0</a:t>
                      </a:r>
                      <a:endParaRPr lang="en-US" sz="1600" b="0" i="0" u="none" strike="noStrike" dirty="0">
                        <a:solidFill>
                          <a:srgbClr val="000000"/>
                        </a:solidFill>
                        <a:effectLst/>
                        <a:latin typeface="Calibri"/>
                      </a:endParaRPr>
                    </a:p>
                  </a:txBody>
                  <a:tcPr marL="9526" marR="9526" marT="9525"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r>
            </a:tbl>
          </a:graphicData>
        </a:graphic>
      </p:graphicFrame>
      <p:cxnSp>
        <p:nvCxnSpPr>
          <p:cNvPr id="66" name="Straight Arrow Connector 65"/>
          <p:cNvCxnSpPr>
            <a:stCxn id="64" idx="3"/>
          </p:cNvCxnSpPr>
          <p:nvPr/>
        </p:nvCxnSpPr>
        <p:spPr>
          <a:xfrm flipV="1">
            <a:off x="2560663" y="5205799"/>
            <a:ext cx="735482" cy="28813"/>
          </a:xfrm>
          <a:prstGeom prst="straightConnector1">
            <a:avLst/>
          </a:prstGeom>
          <a:noFill/>
          <a:ln w="50800" cap="flat" cmpd="sng" algn="ctr">
            <a:solidFill>
              <a:srgbClr val="B72172"/>
            </a:solidFill>
            <a:prstDash val="solid"/>
            <a:tailEnd type="arrow"/>
          </a:ln>
          <a:effectLst>
            <a:outerShdw blurRad="50800" dist="38100" dir="5400000" rotWithShape="0">
              <a:srgbClr val="000000">
                <a:alpha val="43137"/>
              </a:srgbClr>
            </a:outerShdw>
          </a:effectLst>
        </p:spPr>
      </p:cxnSp>
      <p:sp>
        <p:nvSpPr>
          <p:cNvPr id="67" name="TextBox 66"/>
          <p:cNvSpPr txBox="1"/>
          <p:nvPr/>
        </p:nvSpPr>
        <p:spPr>
          <a:xfrm>
            <a:off x="226619" y="2931110"/>
            <a:ext cx="2601640" cy="904863"/>
          </a:xfrm>
          <a:prstGeom prst="rect">
            <a:avLst/>
          </a:prstGeom>
          <a:solidFill>
            <a:srgbClr val="000000">
              <a:alpha val="62000"/>
            </a:srgbClr>
          </a:solidFill>
        </p:spPr>
        <p:txBody>
          <a:bodyPr vert="horz" wrap="square" lIns="0" tIns="0" rIns="0" bIns="0" rtlCol="0">
            <a:spAutoFit/>
          </a:bodyPr>
          <a:lstStyle/>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1" i="0" u="sng"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Throttling Type – Hard vs. Soft </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Calibri"/>
              </a:rPr>
              <a:t>00: not throttled on this resource</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01: soft throttled on this resource</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4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10: hard throttled on this resource</a:t>
            </a:r>
            <a:endParaRPr kumimoji="0" lang="en-US" sz="14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a:endParaRPr>
          </a:p>
        </p:txBody>
      </p:sp>
      <p:sp>
        <p:nvSpPr>
          <p:cNvPr id="68" name="Oval 67"/>
          <p:cNvSpPr/>
          <p:nvPr/>
        </p:nvSpPr>
        <p:spPr bwMode="auto">
          <a:xfrm>
            <a:off x="5412017" y="4550739"/>
            <a:ext cx="289063" cy="903767"/>
          </a:xfrm>
          <a:prstGeom prst="ellipse">
            <a:avLst/>
          </a:prstGeom>
          <a:noFill/>
          <a:ln w="22225" cap="flat" cmpd="sng" algn="ctr">
            <a:solidFill>
              <a:srgbClr val="FF0000"/>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alpha val="99000"/>
                </a:srgbClr>
              </a:solidFill>
              <a:effectLst/>
              <a:uLnTx/>
              <a:uFillTx/>
              <a:latin typeface="Calibri"/>
              <a:ea typeface="+mn-ea"/>
              <a:cs typeface="+mn-cs"/>
            </a:endParaRPr>
          </a:p>
        </p:txBody>
      </p:sp>
      <p:sp>
        <p:nvSpPr>
          <p:cNvPr id="69" name="TextBox 68"/>
          <p:cNvSpPr txBox="1"/>
          <p:nvPr/>
        </p:nvSpPr>
        <p:spPr>
          <a:xfrm>
            <a:off x="6650663" y="5581014"/>
            <a:ext cx="3269514" cy="1034129"/>
          </a:xfrm>
          <a:prstGeom prst="rect">
            <a:avLst/>
          </a:prstGeom>
          <a:solidFill>
            <a:srgbClr val="000000">
              <a:alpha val="62000"/>
            </a:srgbClr>
          </a:solidFill>
        </p:spPr>
        <p:txBody>
          <a:bodyPr vert="horz" wrap="square" lIns="0" tIns="0" rIns="0" bIns="0" rtlCol="0">
            <a:spAutoFit/>
          </a:bodyPr>
          <a:lstStyle/>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600" b="1" i="0" u="sng"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Example:</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Resource Code: (4) - CPU throttling</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Throttling Type: (10)- Hard throttling</a:t>
            </a:r>
          </a:p>
          <a:p>
            <a:pPr marL="460375" marR="0" lvl="0" indent="-460375" algn="l" defTabSz="914363" rtl="0" eaLnBrk="1" fontAlgn="auto" latinLnBrk="0" hangingPunct="1">
              <a:lnSpc>
                <a:spcPct val="90000"/>
              </a:lnSpc>
              <a:spcBef>
                <a:spcPct val="20000"/>
              </a:spcBef>
              <a:spcAft>
                <a:spcPts val="0"/>
              </a:spcAft>
              <a:buClrTx/>
              <a:buSzPct val="100000"/>
              <a:buFontTx/>
              <a:buNone/>
              <a:tabLst/>
              <a:defRPr/>
            </a:pPr>
            <a:r>
              <a:rPr kumimoji="0" lang="en-US" sz="1600" b="0" i="1" u="none" strike="noStrike" kern="0" cap="none" spc="0" normalizeH="0" baseline="0" noProof="0" dirty="0" smtClean="0">
                <a:ln>
                  <a:noFill/>
                </a:ln>
                <a:gradFill>
                  <a:gsLst>
                    <a:gs pos="0">
                      <a:srgbClr val="FFFFFF"/>
                    </a:gs>
                    <a:gs pos="100000">
                      <a:srgbClr val="FFFFFF"/>
                    </a:gs>
                  </a:gsLst>
                  <a:lin ang="5400000" scaled="0"/>
                </a:gradFill>
                <a:effectLst/>
                <a:uLnTx/>
                <a:uFillTx/>
                <a:latin typeface="Calibri"/>
              </a:rPr>
              <a:t>Conclusion: CPU Hard throttling</a:t>
            </a:r>
            <a:endParaRPr kumimoji="0" lang="en-US" sz="1600" b="0" i="1" u="none" strike="noStrike" kern="0" cap="none" spc="0" normalizeH="0" baseline="0" noProof="0" dirty="0">
              <a:ln>
                <a:noFill/>
              </a:ln>
              <a:gradFill>
                <a:gsLst>
                  <a:gs pos="0">
                    <a:srgbClr val="FFFFFF"/>
                  </a:gs>
                  <a:gs pos="100000">
                    <a:srgbClr val="FFFFFF"/>
                  </a:gs>
                </a:gsLst>
                <a:lin ang="5400000" scaled="0"/>
              </a:gradFill>
              <a:effectLst/>
              <a:uLnTx/>
              <a:uFillTx/>
              <a:latin typeface="Calibri"/>
            </a:endParaRPr>
          </a:p>
        </p:txBody>
      </p:sp>
      <p:cxnSp>
        <p:nvCxnSpPr>
          <p:cNvPr id="70" name="Straight Arrow Connector 69"/>
          <p:cNvCxnSpPr/>
          <p:nvPr/>
        </p:nvCxnSpPr>
        <p:spPr>
          <a:xfrm flipV="1">
            <a:off x="5556547" y="5364133"/>
            <a:ext cx="3" cy="733945"/>
          </a:xfrm>
          <a:prstGeom prst="straightConnector1">
            <a:avLst/>
          </a:prstGeom>
          <a:noFill/>
          <a:ln w="50800" cap="flat" cmpd="sng" algn="ctr">
            <a:solidFill>
              <a:srgbClr val="B72172"/>
            </a:solidFill>
            <a:prstDash val="solid"/>
            <a:tailEnd type="arrow"/>
          </a:ln>
          <a:effectLst>
            <a:outerShdw blurRad="50800" dist="38100" dir="5400000" rotWithShape="0">
              <a:srgbClr val="000000">
                <a:alpha val="43137"/>
              </a:srgbClr>
            </a:outerShdw>
          </a:effectLst>
        </p:spPr>
      </p:cxnSp>
      <p:sp>
        <p:nvSpPr>
          <p:cNvPr id="71" name="Down Arrow 70"/>
          <p:cNvSpPr/>
          <p:nvPr/>
        </p:nvSpPr>
        <p:spPr bwMode="auto">
          <a:xfrm>
            <a:off x="6724282" y="1818175"/>
            <a:ext cx="393406" cy="3366362"/>
          </a:xfrm>
          <a:prstGeom prst="downArrow">
            <a:avLst/>
          </a:prstGeom>
          <a:gradFill flip="none" rotWithShape="1">
            <a:gsLst>
              <a:gs pos="0">
                <a:srgbClr val="8CC63F"/>
              </a:gs>
              <a:gs pos="86000">
                <a:srgbClr val="D6E032"/>
              </a:gs>
            </a:gsLst>
            <a:lin ang="5400000" scaled="1"/>
            <a:tileRect/>
          </a:gradFill>
          <a:ln w="28575" cap="flat" cmpd="sng" algn="ctr">
            <a:solidFill>
              <a:srgbClr val="FFFFFF"/>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alpha val="99000"/>
                </a:srgbClr>
              </a:solidFill>
              <a:effectLst/>
              <a:uLnTx/>
              <a:uFillTx/>
              <a:latin typeface="Calibri"/>
              <a:ea typeface="+mn-ea"/>
              <a:cs typeface="+mn-cs"/>
            </a:endParaRPr>
          </a:p>
        </p:txBody>
      </p:sp>
      <p:sp>
        <p:nvSpPr>
          <p:cNvPr id="72" name="Bent Arrow 71"/>
          <p:cNvSpPr/>
          <p:nvPr/>
        </p:nvSpPr>
        <p:spPr bwMode="auto">
          <a:xfrm rot="16200000" flipH="1">
            <a:off x="4795289" y="446572"/>
            <a:ext cx="754906" cy="1903231"/>
          </a:xfrm>
          <a:prstGeom prst="bentArrow">
            <a:avLst>
              <a:gd name="adj1" fmla="val 53169"/>
              <a:gd name="adj2" fmla="val 50000"/>
              <a:gd name="adj3" fmla="val 33451"/>
              <a:gd name="adj4" fmla="val 42342"/>
            </a:avLst>
          </a:prstGeom>
          <a:gradFill flip="none" rotWithShape="1">
            <a:gsLst>
              <a:gs pos="0">
                <a:srgbClr val="8CC63F"/>
              </a:gs>
              <a:gs pos="86000">
                <a:srgbClr val="D6E032"/>
              </a:gs>
            </a:gsLst>
            <a:lin ang="5400000" scaled="1"/>
            <a:tileRect/>
          </a:gradFill>
          <a:ln w="28575" cap="flat" cmpd="sng" algn="ctr">
            <a:solidFill>
              <a:srgbClr val="FFFFFF"/>
            </a:solidFill>
            <a:prstDash val="solid"/>
            <a:headEnd type="none" w="med" len="med"/>
            <a:tailEnd type="none" w="med" len="med"/>
          </a:ln>
          <a:effectLst/>
        </p:spPr>
        <p:txBody>
          <a:bodyPr vert="vert" wrap="square" lIns="91436" tIns="45718" rIns="91436" bIns="45718" numCol="1" rtlCol="0" anchor="ctr" anchorCtr="1"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alpha val="99000"/>
                  </a:srgbClr>
                </a:solidFill>
                <a:effectLst/>
                <a:uLnTx/>
                <a:uFillTx/>
                <a:latin typeface="Calibri"/>
                <a:ea typeface="+mn-ea"/>
                <a:cs typeface="+mn-cs"/>
              </a:rPr>
              <a:t>       Why am I throttled?</a:t>
            </a:r>
          </a:p>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alpha val="99000"/>
                </a:srgbClr>
              </a:solidFill>
              <a:effectLst/>
              <a:uLnTx/>
              <a:uFillTx/>
              <a:latin typeface="Calibri"/>
              <a:ea typeface="+mn-ea"/>
              <a:cs typeface="+mn-cs"/>
            </a:endParaRPr>
          </a:p>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srgbClr val="000000">
                  <a:alpha val="99000"/>
                </a:srgbClr>
              </a:solidFill>
              <a:effectLst/>
              <a:uLnTx/>
              <a:uFillTx/>
              <a:latin typeface="Calibri"/>
              <a:ea typeface="+mn-ea"/>
              <a:cs typeface="+mn-cs"/>
            </a:endParaRPr>
          </a:p>
        </p:txBody>
      </p:sp>
      <p:sp>
        <p:nvSpPr>
          <p:cNvPr id="73" name="Bent Arrow 72"/>
          <p:cNvSpPr/>
          <p:nvPr/>
        </p:nvSpPr>
        <p:spPr bwMode="auto">
          <a:xfrm rot="5400000">
            <a:off x="8859584" y="446577"/>
            <a:ext cx="754906" cy="1903231"/>
          </a:xfrm>
          <a:prstGeom prst="bentArrow">
            <a:avLst>
              <a:gd name="adj1" fmla="val 53169"/>
              <a:gd name="adj2" fmla="val 50000"/>
              <a:gd name="adj3" fmla="val 33451"/>
              <a:gd name="adj4" fmla="val 33891"/>
            </a:avLst>
          </a:prstGeom>
          <a:gradFill flip="none" rotWithShape="1">
            <a:gsLst>
              <a:gs pos="0">
                <a:srgbClr val="8CC63F"/>
              </a:gs>
              <a:gs pos="86000">
                <a:srgbClr val="D6E032"/>
              </a:gs>
            </a:gsLst>
            <a:lin ang="5400000" scaled="1"/>
            <a:tileRect/>
          </a:gradFill>
          <a:ln w="28575" cap="flat" cmpd="sng" algn="ctr">
            <a:solidFill>
              <a:srgbClr val="FFFFFF"/>
            </a:solidFill>
            <a:prstDash val="solid"/>
            <a:headEnd type="none" w="med" len="med"/>
            <a:tailEnd type="none" w="med" len="med"/>
          </a:ln>
          <a:effectLst/>
        </p:spPr>
        <p:txBody>
          <a:bodyPr vert="vert270" wrap="square" lIns="91436" tIns="45718" rIns="91436" bIns="45718" numCol="1" rtlCol="0" anchor="ctr" anchorCtr="0" compatLnSpc="1">
            <a:prstTxWarp prst="textNoShape">
              <a:avLst/>
            </a:prstTxWarp>
          </a:bodyPr>
          <a:lstStyle/>
          <a:p>
            <a:pPr marL="0" marR="0" lvl="0" indent="0" defTabSz="914099"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alpha val="99000"/>
                  </a:srgbClr>
                </a:solidFill>
                <a:effectLst/>
                <a:uLnTx/>
                <a:uFillTx/>
                <a:latin typeface="Calibri"/>
                <a:ea typeface="+mn-ea"/>
                <a:cs typeface="+mn-cs"/>
              </a:rPr>
              <a:t>How bad is it?</a:t>
            </a:r>
          </a:p>
          <a:p>
            <a:pPr marL="0" marR="0" lvl="0" indent="0" defTabSz="91409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alpha val="99000"/>
                </a:srgbClr>
              </a:solidFill>
              <a:effectLst/>
              <a:uLnTx/>
              <a:uFillTx/>
              <a:latin typeface="Calibri"/>
              <a:ea typeface="+mn-ea"/>
              <a:cs typeface="+mn-cs"/>
            </a:endParaRPr>
          </a:p>
          <a:p>
            <a:pPr marL="0" marR="0" lvl="0" indent="0" defTabSz="914099"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alpha val="99000"/>
                </a:srgbClr>
              </a:solidFill>
              <a:effectLst/>
              <a:uLnTx/>
              <a:uFillTx/>
              <a:latin typeface="Calibri"/>
              <a:ea typeface="+mn-ea"/>
              <a:cs typeface="+mn-cs"/>
            </a:endParaRPr>
          </a:p>
        </p:txBody>
      </p:sp>
      <p:sp>
        <p:nvSpPr>
          <p:cNvPr id="74" name="Rounded Rectangle 73"/>
          <p:cNvSpPr/>
          <p:nvPr/>
        </p:nvSpPr>
        <p:spPr bwMode="auto">
          <a:xfrm>
            <a:off x="6134866" y="361507"/>
            <a:ext cx="2150554" cy="1079214"/>
          </a:xfrm>
          <a:prstGeom prst="roundRect">
            <a:avLst/>
          </a:prstGeom>
          <a:gradFill flip="none" rotWithShape="1">
            <a:gsLst>
              <a:gs pos="0">
                <a:srgbClr val="8CC63F"/>
              </a:gs>
              <a:gs pos="86000">
                <a:srgbClr val="D6E032"/>
              </a:gs>
            </a:gsLst>
            <a:lin ang="5400000" scaled="1"/>
            <a:tileRect/>
          </a:gradFill>
          <a:ln w="28575" cap="flat" cmpd="sng" algn="ctr">
            <a:solidFill>
              <a:srgbClr val="FFFFFF"/>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alpha val="99000"/>
                  </a:srgbClr>
                </a:solidFill>
                <a:effectLst>
                  <a:outerShdw blurRad="38100" dist="38100" dir="2700000" algn="tl">
                    <a:srgbClr val="000000">
                      <a:alpha val="43137"/>
                    </a:srgbClr>
                  </a:outerShdw>
                </a:effectLst>
                <a:uLnTx/>
                <a:uFillTx/>
                <a:latin typeface="Calibri"/>
                <a:ea typeface="+mn-ea"/>
                <a:cs typeface="+mn-cs"/>
              </a:rPr>
              <a:t>Code = </a:t>
            </a:r>
            <a:r>
              <a:rPr kumimoji="0" 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131075</a:t>
            </a:r>
            <a:endParaRPr kumimoji="0" lang="en-US" sz="3200" b="0" i="0" u="none" strike="noStrike" kern="0" cap="none" spc="0" normalizeH="0" baseline="0" noProof="0" dirty="0">
              <a:ln>
                <a:noFill/>
              </a:ln>
              <a:solidFill>
                <a:srgbClr val="000000">
                  <a:alpha val="99000"/>
                </a:srgbClr>
              </a:solidFill>
              <a:effectLst>
                <a:outerShdw blurRad="38100" dist="38100" dir="2700000" algn="tl">
                  <a:srgbClr val="000000">
                    <a:alpha val="43137"/>
                  </a:srgbClr>
                </a:outerShdw>
              </a:effectLst>
              <a:uLnTx/>
              <a:uFillTx/>
              <a:latin typeface="Calibri"/>
              <a:ea typeface="+mn-ea"/>
              <a:cs typeface="+mn-cs"/>
            </a:endParaRPr>
          </a:p>
        </p:txBody>
      </p:sp>
      <p:cxnSp>
        <p:nvCxnSpPr>
          <p:cNvPr id="75" name="Straight Connector 74"/>
          <p:cNvCxnSpPr>
            <a:endCxn id="69" idx="1"/>
          </p:cNvCxnSpPr>
          <p:nvPr/>
        </p:nvCxnSpPr>
        <p:spPr>
          <a:xfrm>
            <a:off x="5556549" y="6098075"/>
            <a:ext cx="1094114" cy="4"/>
          </a:xfrm>
          <a:prstGeom prst="line">
            <a:avLst/>
          </a:prstGeom>
          <a:noFill/>
          <a:ln w="38100" cap="flat" cmpd="sng" algn="ctr">
            <a:solidFill>
              <a:srgbClr val="B72172"/>
            </a:solidFill>
            <a:prstDash val="solid"/>
          </a:ln>
          <a:effectLst>
            <a:outerShdw blurRad="50800" dist="38100" dir="5400000" rotWithShape="0">
              <a:srgbClr val="000000">
                <a:alpha val="43137"/>
              </a:srgbClr>
            </a:outerShdw>
          </a:effectLst>
        </p:spPr>
      </p:cxnSp>
      <p:cxnSp>
        <p:nvCxnSpPr>
          <p:cNvPr id="76" name="Straight Connector 75"/>
          <p:cNvCxnSpPr>
            <a:stCxn id="67" idx="3"/>
          </p:cNvCxnSpPr>
          <p:nvPr/>
        </p:nvCxnSpPr>
        <p:spPr>
          <a:xfrm>
            <a:off x="2828259" y="3383542"/>
            <a:ext cx="121408" cy="2"/>
          </a:xfrm>
          <a:prstGeom prst="line">
            <a:avLst/>
          </a:prstGeom>
          <a:noFill/>
          <a:ln w="38100" cap="flat" cmpd="sng" algn="ctr">
            <a:solidFill>
              <a:srgbClr val="B72172"/>
            </a:solidFill>
            <a:prstDash val="solid"/>
          </a:ln>
          <a:effectLst>
            <a:outerShdw blurRad="50800" dist="38100" dir="5400000" rotWithShape="0">
              <a:srgbClr val="000000">
                <a:alpha val="43137"/>
              </a:srgbClr>
            </a:outerShdw>
          </a:effectLst>
        </p:spPr>
      </p:cxnSp>
      <p:cxnSp>
        <p:nvCxnSpPr>
          <p:cNvPr id="77" name="Straight Connector 76"/>
          <p:cNvCxnSpPr/>
          <p:nvPr/>
        </p:nvCxnSpPr>
        <p:spPr>
          <a:xfrm>
            <a:off x="2949668" y="3383541"/>
            <a:ext cx="0" cy="1454275"/>
          </a:xfrm>
          <a:prstGeom prst="line">
            <a:avLst/>
          </a:prstGeom>
          <a:noFill/>
          <a:ln w="38100" cap="flat" cmpd="sng" algn="ctr">
            <a:solidFill>
              <a:srgbClr val="B72172"/>
            </a:solidFill>
            <a:prstDash val="solid"/>
          </a:ln>
          <a:effectLst>
            <a:outerShdw blurRad="50800" dist="38100" dir="5400000" rotWithShape="0">
              <a:srgbClr val="000000">
                <a:alpha val="43137"/>
              </a:srgbClr>
            </a:outerShdw>
          </a:effectLst>
        </p:spPr>
      </p:cxnSp>
      <p:cxnSp>
        <p:nvCxnSpPr>
          <p:cNvPr id="78" name="Straight Arrow Connector 77"/>
          <p:cNvCxnSpPr/>
          <p:nvPr/>
        </p:nvCxnSpPr>
        <p:spPr>
          <a:xfrm>
            <a:off x="2928401" y="4837814"/>
            <a:ext cx="314579" cy="0"/>
          </a:xfrm>
          <a:prstGeom prst="straightConnector1">
            <a:avLst/>
          </a:prstGeom>
          <a:noFill/>
          <a:ln w="38100" cap="flat" cmpd="sng" algn="ctr">
            <a:solidFill>
              <a:srgbClr val="B72172"/>
            </a:solidFill>
            <a:prstDash val="solid"/>
            <a:tailEnd type="arrow"/>
          </a:ln>
          <a:effectLst>
            <a:outerShdw blurRad="50800" dist="38100" dir="5400000" rotWithShape="0">
              <a:srgbClr val="000000">
                <a:alpha val="43137"/>
              </a:srgbClr>
            </a:outerShdw>
          </a:effectLst>
        </p:spPr>
      </p:cxnSp>
    </p:spTree>
    <p:extLst>
      <p:ext uri="{BB962C8B-B14F-4D97-AF65-F5344CB8AC3E}">
        <p14:creationId xmlns:p14="http://schemas.microsoft.com/office/powerpoint/2010/main" val="39364840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61845" cy="837999"/>
          </a:xfrm>
        </p:spPr>
        <p:txBody>
          <a:bodyPr/>
          <a:lstStyle/>
          <a:p>
            <a:r>
              <a:rPr lang="en-US" sz="4400" dirty="0" smtClean="0"/>
              <a:t>Throttling – Scenario 1</a:t>
            </a:r>
            <a:endParaRPr lang="en-US" dirty="0"/>
          </a:p>
        </p:txBody>
      </p:sp>
      <p:sp>
        <p:nvSpPr>
          <p:cNvPr id="3" name="Text Placeholder 2"/>
          <p:cNvSpPr>
            <a:spLocks noGrp="1"/>
          </p:cNvSpPr>
          <p:nvPr>
            <p:ph type="body" sz="quarter" idx="10"/>
          </p:nvPr>
        </p:nvSpPr>
        <p:spPr>
          <a:xfrm>
            <a:off x="519113" y="1447800"/>
            <a:ext cx="11296967" cy="1228078"/>
          </a:xfrm>
        </p:spPr>
        <p:txBody>
          <a:bodyPr/>
          <a:lstStyle/>
          <a:p>
            <a:r>
              <a:rPr lang="en-US" sz="2600" dirty="0" smtClean="0"/>
              <a:t>Customer A using 30% CPU on a machine</a:t>
            </a:r>
          </a:p>
          <a:p>
            <a:r>
              <a:rPr lang="en-US" sz="2600" dirty="0" smtClean="0"/>
              <a:t>Customer B kicks of load of 70% additional CPU on the same machine</a:t>
            </a:r>
          </a:p>
          <a:p>
            <a:r>
              <a:rPr lang="en-US" sz="2600" dirty="0" smtClean="0"/>
              <a:t>Customer B gets throttled</a:t>
            </a:r>
          </a:p>
        </p:txBody>
      </p:sp>
      <p:sp>
        <p:nvSpPr>
          <p:cNvPr id="7" name="Rectangle 6"/>
          <p:cNvSpPr/>
          <p:nvPr/>
        </p:nvSpPr>
        <p:spPr>
          <a:xfrm>
            <a:off x="519114" y="3296668"/>
            <a:ext cx="10400524" cy="2308324"/>
          </a:xfrm>
          <a:prstGeom prst="rect">
            <a:avLst/>
          </a:prstGeom>
        </p:spPr>
        <p:txBody>
          <a:bodyPr wrap="square">
            <a:spAutoFit/>
          </a:bodyPr>
          <a:lstStyle/>
          <a:p>
            <a:r>
              <a:rPr lang="en-US" sz="2400" b="1" dirty="0"/>
              <a:t>Solution</a:t>
            </a:r>
            <a:r>
              <a:rPr lang="en-US" sz="2400" dirty="0"/>
              <a:t>: Yes. Load balancer moves A or B away from this </a:t>
            </a:r>
            <a:r>
              <a:rPr lang="en-US" sz="2400" dirty="0" smtClean="0"/>
              <a:t>machine</a:t>
            </a:r>
          </a:p>
          <a:p>
            <a:r>
              <a:rPr lang="en-US" sz="2400" b="1" dirty="0" smtClean="0"/>
              <a:t>Throttling Trigger</a:t>
            </a:r>
            <a:r>
              <a:rPr lang="en-US" sz="2400" dirty="0" smtClean="0"/>
              <a:t>: B</a:t>
            </a:r>
          </a:p>
          <a:p>
            <a:r>
              <a:rPr lang="en-US" sz="2400" b="1" dirty="0" smtClean="0"/>
              <a:t>Throttling Victim</a:t>
            </a:r>
            <a:r>
              <a:rPr lang="en-US" sz="2400" dirty="0" smtClean="0"/>
              <a:t>: B</a:t>
            </a:r>
            <a:endParaRPr lang="en-US" sz="2400" dirty="0"/>
          </a:p>
          <a:p>
            <a:r>
              <a:rPr lang="en-US" sz="2400" b="1" dirty="0"/>
              <a:t>Fairness: </a:t>
            </a:r>
            <a:r>
              <a:rPr lang="en-US" sz="2400" dirty="0" smtClean="0"/>
              <a:t>Fair to throttle B </a:t>
            </a:r>
          </a:p>
          <a:p>
            <a:r>
              <a:rPr lang="en-US" sz="2400" dirty="0"/>
              <a:t>	</a:t>
            </a:r>
            <a:r>
              <a:rPr lang="en-US" sz="2400" dirty="0" smtClean="0"/>
              <a:t>- B </a:t>
            </a:r>
            <a:r>
              <a:rPr lang="en-US" sz="2400" dirty="0"/>
              <a:t>uses more CPU </a:t>
            </a:r>
            <a:r>
              <a:rPr lang="en-US" sz="2400" dirty="0" smtClean="0"/>
              <a:t>than A</a:t>
            </a:r>
          </a:p>
          <a:p>
            <a:r>
              <a:rPr lang="en-US" sz="2400" dirty="0"/>
              <a:t>	</a:t>
            </a:r>
            <a:r>
              <a:rPr lang="en-US" sz="2400" dirty="0" smtClean="0"/>
              <a:t>- B triggered throttling on the machine</a:t>
            </a:r>
            <a:endParaRPr lang="en-US" sz="2400" dirty="0"/>
          </a:p>
        </p:txBody>
      </p:sp>
    </p:spTree>
    <p:extLst>
      <p:ext uri="{BB962C8B-B14F-4D97-AF65-F5344CB8AC3E}">
        <p14:creationId xmlns:p14="http://schemas.microsoft.com/office/powerpoint/2010/main" val="4173367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61845" cy="837999"/>
          </a:xfrm>
        </p:spPr>
        <p:txBody>
          <a:bodyPr/>
          <a:lstStyle/>
          <a:p>
            <a:r>
              <a:rPr lang="en-US" sz="4400" dirty="0" smtClean="0"/>
              <a:t>Throttling – Scenario 2</a:t>
            </a:r>
            <a:endParaRPr lang="en-US" dirty="0"/>
          </a:p>
        </p:txBody>
      </p:sp>
      <p:sp>
        <p:nvSpPr>
          <p:cNvPr id="3" name="Text Placeholder 2"/>
          <p:cNvSpPr>
            <a:spLocks noGrp="1"/>
          </p:cNvSpPr>
          <p:nvPr>
            <p:ph type="body" sz="quarter" idx="10"/>
          </p:nvPr>
        </p:nvSpPr>
        <p:spPr>
          <a:xfrm>
            <a:off x="519114" y="1447800"/>
            <a:ext cx="11151212" cy="1228078"/>
          </a:xfrm>
        </p:spPr>
        <p:txBody>
          <a:bodyPr/>
          <a:lstStyle/>
          <a:p>
            <a:r>
              <a:rPr lang="en-US" sz="2600" dirty="0" smtClean="0"/>
              <a:t>Customer A using 70% CPU on a machine</a:t>
            </a:r>
          </a:p>
          <a:p>
            <a:r>
              <a:rPr lang="en-US" sz="2600" dirty="0" smtClean="0"/>
              <a:t>Customer B kicks of load to 30% additional CPU on the same machine</a:t>
            </a:r>
          </a:p>
          <a:p>
            <a:r>
              <a:rPr lang="en-US" sz="2600" dirty="0" smtClean="0"/>
              <a:t>Customer A gets throttled</a:t>
            </a:r>
          </a:p>
        </p:txBody>
      </p:sp>
      <p:sp>
        <p:nvSpPr>
          <p:cNvPr id="7" name="Rectangle 6"/>
          <p:cNvSpPr/>
          <p:nvPr/>
        </p:nvSpPr>
        <p:spPr>
          <a:xfrm>
            <a:off x="519114" y="3296668"/>
            <a:ext cx="10400524" cy="2308324"/>
          </a:xfrm>
          <a:prstGeom prst="rect">
            <a:avLst/>
          </a:prstGeom>
        </p:spPr>
        <p:txBody>
          <a:bodyPr wrap="square">
            <a:spAutoFit/>
          </a:bodyPr>
          <a:lstStyle/>
          <a:p>
            <a:r>
              <a:rPr lang="en-US" sz="2400" b="1" dirty="0"/>
              <a:t>Solution</a:t>
            </a:r>
            <a:r>
              <a:rPr lang="en-US" sz="2400" dirty="0"/>
              <a:t>: Yes. Load balancer moves A or B away from this </a:t>
            </a:r>
            <a:r>
              <a:rPr lang="en-US" sz="2400" dirty="0" smtClean="0"/>
              <a:t>machine</a:t>
            </a:r>
          </a:p>
          <a:p>
            <a:r>
              <a:rPr lang="en-US" sz="2400" b="1" dirty="0" smtClean="0"/>
              <a:t>Throttling Trigger</a:t>
            </a:r>
            <a:r>
              <a:rPr lang="en-US" sz="2400" dirty="0" smtClean="0"/>
              <a:t>: B</a:t>
            </a:r>
          </a:p>
          <a:p>
            <a:r>
              <a:rPr lang="en-US" sz="2400" b="1" dirty="0" smtClean="0"/>
              <a:t>Throttling Victim</a:t>
            </a:r>
            <a:r>
              <a:rPr lang="en-US" sz="2400" dirty="0" smtClean="0"/>
              <a:t>: A</a:t>
            </a:r>
            <a:endParaRPr lang="en-US" sz="2400" b="1" dirty="0"/>
          </a:p>
          <a:p>
            <a:r>
              <a:rPr lang="en-US" sz="2400" b="1" dirty="0"/>
              <a:t>Fairness: </a:t>
            </a:r>
            <a:r>
              <a:rPr lang="en-US" sz="2400" dirty="0" smtClean="0"/>
              <a:t>Not quite fair to throttle A</a:t>
            </a:r>
          </a:p>
          <a:p>
            <a:r>
              <a:rPr lang="en-US" sz="2400" dirty="0"/>
              <a:t>	- </a:t>
            </a:r>
            <a:r>
              <a:rPr lang="en-US" sz="2400" dirty="0" smtClean="0"/>
              <a:t>B </a:t>
            </a:r>
            <a:r>
              <a:rPr lang="en-US" sz="2400" dirty="0"/>
              <a:t>triggered throttling on the machine</a:t>
            </a:r>
          </a:p>
          <a:p>
            <a:endParaRPr lang="en-US" sz="2400" dirty="0"/>
          </a:p>
        </p:txBody>
      </p:sp>
    </p:spTree>
    <p:extLst>
      <p:ext uri="{BB962C8B-B14F-4D97-AF65-F5344CB8AC3E}">
        <p14:creationId xmlns:p14="http://schemas.microsoft.com/office/powerpoint/2010/main" val="22617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61845" cy="837999"/>
          </a:xfrm>
        </p:spPr>
        <p:txBody>
          <a:bodyPr/>
          <a:lstStyle/>
          <a:p>
            <a:r>
              <a:rPr lang="en-US" sz="4400" dirty="0" smtClean="0"/>
              <a:t>Throttling – Scenario 3</a:t>
            </a:r>
            <a:endParaRPr lang="en-US" dirty="0"/>
          </a:p>
        </p:txBody>
      </p:sp>
      <p:sp>
        <p:nvSpPr>
          <p:cNvPr id="3" name="Text Placeholder 2"/>
          <p:cNvSpPr>
            <a:spLocks noGrp="1"/>
          </p:cNvSpPr>
          <p:nvPr>
            <p:ph type="body" sz="quarter" idx="10"/>
          </p:nvPr>
        </p:nvSpPr>
        <p:spPr>
          <a:xfrm>
            <a:off x="519114" y="1447800"/>
            <a:ext cx="11151212" cy="1228078"/>
          </a:xfrm>
        </p:spPr>
        <p:txBody>
          <a:bodyPr/>
          <a:lstStyle/>
          <a:p>
            <a:r>
              <a:rPr lang="en-US" sz="2600" dirty="0" smtClean="0"/>
              <a:t>Machine has no active workload</a:t>
            </a:r>
          </a:p>
          <a:p>
            <a:r>
              <a:rPr lang="en-US" sz="2600" dirty="0" smtClean="0"/>
              <a:t>Customer A kicks of load to 100% CPU and gets throttled repeatedly</a:t>
            </a:r>
          </a:p>
          <a:p>
            <a:r>
              <a:rPr lang="en-US" sz="2600" dirty="0" smtClean="0"/>
              <a:t>Customer A gets throttled</a:t>
            </a:r>
          </a:p>
        </p:txBody>
      </p:sp>
      <p:sp>
        <p:nvSpPr>
          <p:cNvPr id="7" name="Rectangle 6"/>
          <p:cNvSpPr/>
          <p:nvPr/>
        </p:nvSpPr>
        <p:spPr>
          <a:xfrm>
            <a:off x="519113" y="3296668"/>
            <a:ext cx="11251129" cy="3046988"/>
          </a:xfrm>
          <a:prstGeom prst="rect">
            <a:avLst/>
          </a:prstGeom>
        </p:spPr>
        <p:txBody>
          <a:bodyPr wrap="square">
            <a:spAutoFit/>
          </a:bodyPr>
          <a:lstStyle/>
          <a:p>
            <a:r>
              <a:rPr lang="en-US" sz="2400" b="1" dirty="0"/>
              <a:t>Solution</a:t>
            </a:r>
            <a:r>
              <a:rPr lang="en-US" sz="2400" dirty="0"/>
              <a:t>: </a:t>
            </a:r>
            <a:r>
              <a:rPr lang="en-US" sz="2400" dirty="0" smtClean="0"/>
              <a:t>No. A will get throttle anywhere it is placed. A exceeds a machine’s total CPU </a:t>
            </a:r>
          </a:p>
          <a:p>
            <a:r>
              <a:rPr lang="en-US" sz="2400" b="1" dirty="0" smtClean="0"/>
              <a:t>Throttling Trigger</a:t>
            </a:r>
            <a:r>
              <a:rPr lang="en-US" sz="2400" dirty="0" smtClean="0"/>
              <a:t>: A</a:t>
            </a:r>
          </a:p>
          <a:p>
            <a:r>
              <a:rPr lang="en-US" sz="2400" b="1" dirty="0" smtClean="0"/>
              <a:t>Throttling Victim</a:t>
            </a:r>
            <a:r>
              <a:rPr lang="en-US" sz="2400" dirty="0" smtClean="0"/>
              <a:t>: A</a:t>
            </a:r>
            <a:endParaRPr lang="en-US" sz="2400" dirty="0"/>
          </a:p>
          <a:p>
            <a:r>
              <a:rPr lang="en-US" sz="2400" b="1" dirty="0"/>
              <a:t>Fairness: </a:t>
            </a:r>
            <a:r>
              <a:rPr lang="en-US" sz="2400" dirty="0" smtClean="0"/>
              <a:t>Fair from system perspective but customer will not be happy =(</a:t>
            </a:r>
            <a:endParaRPr lang="en-US" sz="2400" dirty="0"/>
          </a:p>
          <a:p>
            <a:endParaRPr lang="en-US" sz="2400" dirty="0"/>
          </a:p>
          <a:p>
            <a:r>
              <a:rPr lang="en-US" sz="2400" dirty="0" smtClean="0"/>
              <a:t>Customer A needs to optimize and reduce resource usage to fit within a SQL Azure machine</a:t>
            </a:r>
          </a:p>
        </p:txBody>
      </p:sp>
    </p:spTree>
    <p:extLst>
      <p:ext uri="{BB962C8B-B14F-4D97-AF65-F5344CB8AC3E}">
        <p14:creationId xmlns:p14="http://schemas.microsoft.com/office/powerpoint/2010/main" val="2424238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Get the Most out of Throttling Information</a:t>
            </a:r>
            <a:endParaRPr lang="en-US" dirty="0"/>
          </a:p>
        </p:txBody>
      </p:sp>
      <p:sp>
        <p:nvSpPr>
          <p:cNvPr id="3" name="Text Placeholder 2"/>
          <p:cNvSpPr>
            <a:spLocks noGrp="1"/>
          </p:cNvSpPr>
          <p:nvPr>
            <p:ph type="body" sz="quarter" idx="10"/>
          </p:nvPr>
        </p:nvSpPr>
        <p:spPr/>
        <p:txBody>
          <a:bodyPr/>
          <a:lstStyle/>
          <a:p>
            <a:r>
              <a:rPr lang="en-US" smtClean="0"/>
              <a:t>Monitor throttling reasons for your DB, find distribution</a:t>
            </a:r>
          </a:p>
          <a:p>
            <a:r>
              <a:rPr lang="en-US" smtClean="0"/>
              <a:t>Use throttling code to identify potential inefficiency in DB</a:t>
            </a:r>
          </a:p>
          <a:p>
            <a:r>
              <a:rPr lang="en-US" smtClean="0"/>
              <a:t>May need to scale out to more than 1 DB</a:t>
            </a:r>
            <a:endParaRPr lang="en-US" dirty="0"/>
          </a:p>
        </p:txBody>
      </p:sp>
    </p:spTree>
    <p:extLst>
      <p:ext uri="{BB962C8B-B14F-4D97-AF65-F5344CB8AC3E}">
        <p14:creationId xmlns:p14="http://schemas.microsoft.com/office/powerpoint/2010/main" val="407248940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19113" y="228600"/>
            <a:ext cx="11263418" cy="1371195"/>
          </a:xfrm>
        </p:spPr>
        <p:txBody>
          <a:bodyPr/>
          <a:lstStyle/>
          <a:p>
            <a:r>
              <a:rPr lang="en-US" sz="4400" dirty="0" smtClean="0"/>
              <a:t>DMVs and Monitoring</a:t>
            </a:r>
            <a:r>
              <a:rPr lang="en-US" sz="4400" dirty="0"/>
              <a:t/>
            </a:r>
            <a:br>
              <a:rPr lang="en-US" sz="4400" dirty="0"/>
            </a:br>
            <a:endParaRPr lang="en-US" sz="4400" dirty="0"/>
          </a:p>
        </p:txBody>
      </p:sp>
      <p:sp>
        <p:nvSpPr>
          <p:cNvPr id="29698" name="Rectangle 9"/>
          <p:cNvSpPr>
            <a:spLocks noGrp="1" noChangeArrowheads="1"/>
          </p:cNvSpPr>
          <p:nvPr>
            <p:ph type="body" sz="quarter" idx="10"/>
          </p:nvPr>
        </p:nvSpPr>
        <p:spPr>
          <a:xfrm>
            <a:off x="519113" y="1447801"/>
            <a:ext cx="11568138" cy="5318380"/>
          </a:xfrm>
        </p:spPr>
        <p:txBody>
          <a:bodyPr/>
          <a:lstStyle/>
          <a:p>
            <a:r>
              <a:rPr lang="en-US" dirty="0" smtClean="0"/>
              <a:t>10 </a:t>
            </a:r>
            <a:r>
              <a:rPr lang="en-US" dirty="0" err="1" smtClean="0"/>
              <a:t>Perf</a:t>
            </a:r>
            <a:r>
              <a:rPr lang="en-US" dirty="0" smtClean="0"/>
              <a:t> Related DMVs:</a:t>
            </a:r>
          </a:p>
          <a:p>
            <a:pPr marL="855663" lvl="2" indent="0">
              <a:buNone/>
            </a:pPr>
            <a:r>
              <a:rPr lang="en-US" dirty="0">
                <a:solidFill>
                  <a:schemeClr val="bg1"/>
                </a:solidFill>
                <a:latin typeface="Consolas" pitchFamily="49" charset="0"/>
                <a:cs typeface="Consolas" pitchFamily="49" charset="0"/>
              </a:rPr>
              <a:t>select * from </a:t>
            </a:r>
            <a:r>
              <a:rPr lang="en-US" dirty="0" err="1" smtClean="0">
                <a:solidFill>
                  <a:schemeClr val="bg1"/>
                </a:solidFill>
                <a:latin typeface="Consolas" pitchFamily="49" charset="0"/>
                <a:cs typeface="Consolas" pitchFamily="49" charset="0"/>
              </a:rPr>
              <a:t>sys.all_views</a:t>
            </a:r>
            <a:r>
              <a:rPr lang="en-US" dirty="0">
                <a:solidFill>
                  <a:schemeClr val="bg1"/>
                </a:solidFill>
                <a:latin typeface="Consolas" pitchFamily="49" charset="0"/>
                <a:cs typeface="Consolas" pitchFamily="49" charset="0"/>
              </a:rPr>
              <a:t> </a:t>
            </a:r>
            <a:endParaRPr lang="en-US" dirty="0" smtClean="0">
              <a:solidFill>
                <a:schemeClr val="bg1"/>
              </a:solidFill>
              <a:latin typeface="Consolas" pitchFamily="49" charset="0"/>
              <a:cs typeface="Consolas" pitchFamily="49" charset="0"/>
            </a:endParaRPr>
          </a:p>
          <a:p>
            <a:pPr marL="855663" lvl="2" indent="0">
              <a:buNone/>
            </a:pPr>
            <a:r>
              <a:rPr lang="en-US" dirty="0" smtClean="0">
                <a:solidFill>
                  <a:schemeClr val="bg1"/>
                </a:solidFill>
                <a:latin typeface="Consolas" pitchFamily="49" charset="0"/>
                <a:cs typeface="Consolas" pitchFamily="49" charset="0"/>
              </a:rPr>
              <a:t>where </a:t>
            </a:r>
            <a:r>
              <a:rPr lang="en-US" dirty="0">
                <a:solidFill>
                  <a:schemeClr val="bg1"/>
                </a:solidFill>
                <a:latin typeface="Consolas" pitchFamily="49" charset="0"/>
                <a:cs typeface="Consolas" pitchFamily="49" charset="0"/>
              </a:rPr>
              <a:t>name like '%</a:t>
            </a:r>
            <a:r>
              <a:rPr lang="en-US" dirty="0" err="1">
                <a:solidFill>
                  <a:schemeClr val="bg1"/>
                </a:solidFill>
                <a:latin typeface="Consolas" pitchFamily="49" charset="0"/>
                <a:cs typeface="Consolas" pitchFamily="49" charset="0"/>
              </a:rPr>
              <a:t>dm</a:t>
            </a:r>
            <a:r>
              <a:rPr lang="en-US" dirty="0">
                <a:solidFill>
                  <a:schemeClr val="bg1"/>
                </a:solidFill>
                <a:latin typeface="Consolas" pitchFamily="49" charset="0"/>
                <a:cs typeface="Consolas" pitchFamily="49" charset="0"/>
              </a:rPr>
              <a:t>%'</a:t>
            </a:r>
            <a:endParaRPr lang="en-US" dirty="0" smtClean="0">
              <a:solidFill>
                <a:schemeClr val="bg1"/>
              </a:solidFill>
              <a:latin typeface="Consolas" pitchFamily="49" charset="0"/>
              <a:cs typeface="Consolas" pitchFamily="49" charset="0"/>
            </a:endParaRPr>
          </a:p>
          <a:p>
            <a:pPr lvl="1"/>
            <a:r>
              <a:rPr lang="en-US" dirty="0" smtClean="0"/>
              <a:t>DMV data mapped to proper </a:t>
            </a:r>
            <a:r>
              <a:rPr lang="en-US" dirty="0" err="1" smtClean="0"/>
              <a:t>userDB</a:t>
            </a:r>
            <a:r>
              <a:rPr lang="en-US" dirty="0" smtClean="0"/>
              <a:t> context</a:t>
            </a:r>
          </a:p>
          <a:p>
            <a:pPr lvl="1"/>
            <a:r>
              <a:rPr lang="en-US" dirty="0" smtClean="0"/>
              <a:t>Works </a:t>
            </a:r>
            <a:r>
              <a:rPr lang="en-US" dirty="0"/>
              <a:t>identical to </a:t>
            </a:r>
            <a:r>
              <a:rPr lang="en-US" dirty="0" smtClean="0"/>
              <a:t>SQL Server 2008 DMVs</a:t>
            </a:r>
          </a:p>
          <a:p>
            <a:pPr marL="460375" lvl="1" indent="0">
              <a:buNone/>
            </a:pPr>
            <a:endParaRPr lang="en-US" dirty="0" smtClean="0"/>
          </a:p>
          <a:p>
            <a:r>
              <a:rPr lang="en-US" dirty="0" smtClean="0"/>
              <a:t>Update Statistics Supported</a:t>
            </a:r>
          </a:p>
          <a:p>
            <a:r>
              <a:rPr lang="en-US" dirty="0" smtClean="0"/>
              <a:t>Minimize Index Fragmentation</a:t>
            </a:r>
          </a:p>
          <a:p>
            <a:r>
              <a:rPr lang="en-US" dirty="0" smtClean="0"/>
              <a:t>Profiler not yet, think E2E monitoring</a:t>
            </a:r>
            <a:endParaRPr lang="en-US" dirty="0"/>
          </a:p>
          <a:p>
            <a:r>
              <a:rPr lang="en-US" dirty="0" smtClean="0"/>
              <a:t>DMV Examples</a:t>
            </a:r>
          </a:p>
          <a:p>
            <a:pPr marL="460375" lvl="1" indent="0">
              <a:buNone/>
            </a:pPr>
            <a:endParaRPr lang="en-US" dirty="0" smtClean="0"/>
          </a:p>
        </p:txBody>
      </p:sp>
      <p:sp>
        <p:nvSpPr>
          <p:cNvPr id="2" name="Rectangle 1"/>
          <p:cNvSpPr/>
          <p:nvPr/>
        </p:nvSpPr>
        <p:spPr bwMode="auto">
          <a:xfrm>
            <a:off x="1198880" y="1971040"/>
            <a:ext cx="4673600" cy="680720"/>
          </a:xfrm>
          <a:prstGeom prst="rect">
            <a:avLst/>
          </a:prstGeom>
          <a:no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extLst>
      <p:ext uri="{BB962C8B-B14F-4D97-AF65-F5344CB8AC3E}">
        <p14:creationId xmlns:p14="http://schemas.microsoft.com/office/powerpoint/2010/main" val="25126863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DMV Example: Find Total DB Storage Used</a:t>
            </a:r>
            <a:endParaRPr lang="en-US" dirty="0"/>
          </a:p>
        </p:txBody>
      </p:sp>
      <p:sp>
        <p:nvSpPr>
          <p:cNvPr id="4" name="Rectangle 3"/>
          <p:cNvSpPr/>
          <p:nvPr/>
        </p:nvSpPr>
        <p:spPr bwMode="auto">
          <a:xfrm>
            <a:off x="914400" y="1422400"/>
            <a:ext cx="10444480" cy="2225040"/>
          </a:xfrm>
          <a:prstGeom prst="rect">
            <a:avLst/>
          </a:prstGeom>
          <a:no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Rectangle 4"/>
          <p:cNvSpPr/>
          <p:nvPr/>
        </p:nvSpPr>
        <p:spPr>
          <a:xfrm>
            <a:off x="1158240" y="1660436"/>
            <a:ext cx="10119360" cy="1569660"/>
          </a:xfrm>
          <a:prstGeom prst="rect">
            <a:avLst/>
          </a:prstGeom>
        </p:spPr>
        <p:txBody>
          <a:bodyPr wrap="square">
            <a:spAutoFit/>
          </a:bodyPr>
          <a:lstStyle/>
          <a:p>
            <a:r>
              <a:rPr lang="en-US" sz="2400" dirty="0">
                <a:solidFill>
                  <a:schemeClr val="bg1"/>
                </a:solidFill>
                <a:latin typeface="Consolas" pitchFamily="49" charset="0"/>
                <a:cs typeface="Consolas" pitchFamily="49" charset="0"/>
              </a:rPr>
              <a:t>select </a:t>
            </a:r>
            <a:endParaRPr lang="en-US" sz="2400" dirty="0" smtClean="0">
              <a:solidFill>
                <a:schemeClr val="bg1"/>
              </a:solidFill>
              <a:latin typeface="Consolas" pitchFamily="49" charset="0"/>
              <a:cs typeface="Consolas" pitchFamily="49" charset="0"/>
            </a:endParaRPr>
          </a:p>
          <a:p>
            <a:r>
              <a:rPr lang="en-US" sz="2400" dirty="0" smtClean="0">
                <a:solidFill>
                  <a:schemeClr val="bg1"/>
                </a:solidFill>
                <a:latin typeface="Consolas" pitchFamily="49" charset="0"/>
                <a:cs typeface="Consolas" pitchFamily="49" charset="0"/>
              </a:rPr>
              <a:t>	sum(</a:t>
            </a:r>
            <a:r>
              <a:rPr lang="en-US" sz="2400" dirty="0" err="1" smtClean="0">
                <a:solidFill>
                  <a:schemeClr val="bg1"/>
                </a:solidFill>
                <a:latin typeface="Consolas" pitchFamily="49" charset="0"/>
                <a:cs typeface="Consolas" pitchFamily="49" charset="0"/>
              </a:rPr>
              <a:t>reserved_page_count</a:t>
            </a:r>
            <a:r>
              <a:rPr lang="en-US" sz="2400" dirty="0" smtClean="0">
                <a:solidFill>
                  <a:schemeClr val="bg1"/>
                </a:solidFill>
                <a:latin typeface="Consolas" pitchFamily="49" charset="0"/>
                <a:cs typeface="Consolas" pitchFamily="49" charset="0"/>
              </a:rPr>
              <a:t>)*8.0/1024 AS [</a:t>
            </a:r>
            <a:r>
              <a:rPr lang="en-US" sz="2400" dirty="0" err="1" smtClean="0">
                <a:solidFill>
                  <a:schemeClr val="bg1"/>
                </a:solidFill>
                <a:latin typeface="Consolas" pitchFamily="49" charset="0"/>
                <a:cs typeface="Consolas" pitchFamily="49" charset="0"/>
              </a:rPr>
              <a:t>Storage_in_MB</a:t>
            </a:r>
            <a:r>
              <a:rPr lang="en-US" sz="2400" dirty="0">
                <a:solidFill>
                  <a:schemeClr val="bg1"/>
                </a:solidFill>
                <a:latin typeface="Consolas" pitchFamily="49" charset="0"/>
                <a:cs typeface="Consolas" pitchFamily="49" charset="0"/>
              </a:rPr>
              <a:t>] </a:t>
            </a:r>
          </a:p>
          <a:p>
            <a:r>
              <a:rPr lang="en-US" sz="2400" dirty="0">
                <a:solidFill>
                  <a:schemeClr val="bg1"/>
                </a:solidFill>
                <a:latin typeface="Consolas" pitchFamily="49" charset="0"/>
                <a:cs typeface="Consolas" pitchFamily="49" charset="0"/>
              </a:rPr>
              <a:t>from</a:t>
            </a:r>
          </a:p>
          <a:p>
            <a:r>
              <a:rPr lang="en-US" sz="2400" dirty="0" err="1">
                <a:solidFill>
                  <a:schemeClr val="accent1"/>
                </a:solidFill>
                <a:latin typeface="Consolas" pitchFamily="49" charset="0"/>
                <a:cs typeface="Consolas" pitchFamily="49" charset="0"/>
              </a:rPr>
              <a:t>sys.dm_db_partition_stats</a:t>
            </a:r>
            <a:endParaRPr lang="en-US" sz="2400" dirty="0">
              <a:solidFill>
                <a:schemeClr val="accent1"/>
              </a:solidFill>
              <a:latin typeface="Consolas" pitchFamily="49" charset="0"/>
              <a:cs typeface="Consolas" pitchFamily="49" charset="0"/>
            </a:endParaRPr>
          </a:p>
        </p:txBody>
      </p:sp>
    </p:spTree>
    <p:extLst>
      <p:ext uri="{BB962C8B-B14F-4D97-AF65-F5344CB8AC3E}">
        <p14:creationId xmlns:p14="http://schemas.microsoft.com/office/powerpoint/2010/main" val="187036335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DMV Example: Find CPU Intensive Queries</a:t>
            </a:r>
            <a:endParaRPr lang="en-US" dirty="0"/>
          </a:p>
        </p:txBody>
      </p:sp>
      <p:sp>
        <p:nvSpPr>
          <p:cNvPr id="4" name="Rectangle 3"/>
          <p:cNvSpPr/>
          <p:nvPr/>
        </p:nvSpPr>
        <p:spPr bwMode="auto">
          <a:xfrm>
            <a:off x="914400" y="1422400"/>
            <a:ext cx="10444480" cy="4378960"/>
          </a:xfrm>
          <a:prstGeom prst="rect">
            <a:avLst/>
          </a:prstGeom>
          <a:no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Rectangle 4"/>
          <p:cNvSpPr/>
          <p:nvPr/>
        </p:nvSpPr>
        <p:spPr>
          <a:xfrm>
            <a:off x="1158240" y="1528356"/>
            <a:ext cx="9946640" cy="4093428"/>
          </a:xfrm>
          <a:prstGeom prst="rect">
            <a:avLst/>
          </a:prstGeom>
        </p:spPr>
        <p:txBody>
          <a:bodyPr wrap="square">
            <a:spAutoFit/>
          </a:bodyPr>
          <a:lstStyle/>
          <a:p>
            <a:r>
              <a:rPr lang="en-US" sz="2000" dirty="0" smtClean="0">
                <a:solidFill>
                  <a:schemeClr val="bg1"/>
                </a:solidFill>
                <a:latin typeface="Consolas" pitchFamily="49" charset="0"/>
                <a:cs typeface="Consolas" pitchFamily="49" charset="0"/>
              </a:rPr>
              <a:t>select </a:t>
            </a:r>
            <a:endParaRPr lang="en-US" sz="2000" dirty="0">
              <a:solidFill>
                <a:schemeClr val="bg1"/>
              </a:solidFill>
              <a:latin typeface="Consolas" pitchFamily="49" charset="0"/>
              <a:cs typeface="Consolas" pitchFamily="49" charset="0"/>
            </a:endParaRP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highest_cpu_queries.total_worker_time</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q.text</a:t>
            </a:r>
            <a:r>
              <a:rPr lang="en-US" sz="2000" dirty="0">
                <a:solidFill>
                  <a:schemeClr val="bg1"/>
                </a:solidFill>
                <a:latin typeface="Consolas" pitchFamily="49" charset="0"/>
                <a:cs typeface="Consolas" pitchFamily="49" charset="0"/>
              </a:rPr>
              <a:t> AS [</a:t>
            </a:r>
            <a:r>
              <a:rPr lang="en-US" sz="2000" dirty="0" err="1">
                <a:solidFill>
                  <a:schemeClr val="bg1"/>
                </a:solidFill>
                <a:latin typeface="Consolas" pitchFamily="49" charset="0"/>
                <a:cs typeface="Consolas" pitchFamily="49" charset="0"/>
              </a:rPr>
              <a:t>Query_Text</a:t>
            </a:r>
            <a:r>
              <a:rPr lang="en-US" sz="2000" dirty="0">
                <a:solidFill>
                  <a:schemeClr val="bg1"/>
                </a:solidFill>
                <a:latin typeface="Consolas" pitchFamily="49" charset="0"/>
                <a:cs typeface="Consolas" pitchFamily="49" charset="0"/>
              </a:rPr>
              <a:t>],</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highest_cpu_queries.plan_handle</a:t>
            </a:r>
            <a:endParaRPr lang="en-US" sz="2000" dirty="0">
              <a:solidFill>
                <a:schemeClr val="bg1"/>
              </a:solidFill>
              <a:latin typeface="Consolas" pitchFamily="49" charset="0"/>
              <a:cs typeface="Consolas" pitchFamily="49" charset="0"/>
            </a:endParaRPr>
          </a:p>
          <a:p>
            <a:r>
              <a:rPr lang="en-US" sz="2000" dirty="0">
                <a:solidFill>
                  <a:schemeClr val="bg1"/>
                </a:solidFill>
                <a:latin typeface="Consolas" pitchFamily="49" charset="0"/>
                <a:cs typeface="Consolas" pitchFamily="49" charset="0"/>
              </a:rPr>
              <a:t>from </a:t>
            </a:r>
          </a:p>
          <a:p>
            <a:r>
              <a:rPr lang="en-US" sz="2000" dirty="0">
                <a:solidFill>
                  <a:schemeClr val="bg1"/>
                </a:solidFill>
                <a:latin typeface="Consolas" pitchFamily="49" charset="0"/>
                <a:cs typeface="Consolas" pitchFamily="49" charset="0"/>
              </a:rPr>
              <a:t>    (select top 50 </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qs.plan_handle</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qs.total_worker_time</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from </a:t>
            </a:r>
          </a:p>
          <a:p>
            <a:r>
              <a:rPr lang="en-US" sz="2000" dirty="0">
                <a:solidFill>
                  <a:schemeClr val="bg1"/>
                </a:solidFill>
                <a:latin typeface="Consolas" pitchFamily="49" charset="0"/>
                <a:cs typeface="Consolas" pitchFamily="49" charset="0"/>
              </a:rPr>
              <a:t>        </a:t>
            </a:r>
            <a:r>
              <a:rPr lang="en-US" sz="2000" dirty="0" err="1">
                <a:solidFill>
                  <a:schemeClr val="accent1"/>
                </a:solidFill>
                <a:latin typeface="Consolas" pitchFamily="49" charset="0"/>
                <a:cs typeface="Consolas" pitchFamily="49" charset="0"/>
              </a:rPr>
              <a:t>sys.dm_exec_query_stats</a:t>
            </a:r>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qs</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order by </a:t>
            </a:r>
            <a:r>
              <a:rPr lang="en-US" sz="2000" dirty="0" err="1">
                <a:solidFill>
                  <a:schemeClr val="bg1"/>
                </a:solidFill>
                <a:latin typeface="Consolas" pitchFamily="49" charset="0"/>
                <a:cs typeface="Consolas" pitchFamily="49" charset="0"/>
              </a:rPr>
              <a:t>qs.total_worker_time</a:t>
            </a:r>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desc</a:t>
            </a:r>
            <a:r>
              <a:rPr lang="en-US" sz="2000" dirty="0">
                <a:solidFill>
                  <a:schemeClr val="bg1"/>
                </a:solidFill>
                <a:latin typeface="Consolas" pitchFamily="49" charset="0"/>
                <a:cs typeface="Consolas" pitchFamily="49" charset="0"/>
              </a:rPr>
              <a:t>) as </a:t>
            </a:r>
            <a:r>
              <a:rPr lang="en-US" sz="2000" dirty="0" err="1">
                <a:solidFill>
                  <a:schemeClr val="bg1"/>
                </a:solidFill>
                <a:latin typeface="Consolas" pitchFamily="49" charset="0"/>
                <a:cs typeface="Consolas" pitchFamily="49" charset="0"/>
              </a:rPr>
              <a:t>highest_cpu_queries</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a:t>
            </a:r>
            <a:r>
              <a:rPr lang="en-US" sz="2000" dirty="0">
                <a:solidFill>
                  <a:schemeClr val="accent1"/>
                </a:solidFill>
                <a:latin typeface="Consolas" pitchFamily="49" charset="0"/>
                <a:cs typeface="Consolas" pitchFamily="49" charset="0"/>
              </a:rPr>
              <a:t>cross apply </a:t>
            </a:r>
            <a:r>
              <a:rPr lang="en-US" sz="2000" dirty="0" err="1">
                <a:solidFill>
                  <a:schemeClr val="accent1"/>
                </a:solidFill>
                <a:latin typeface="Consolas" pitchFamily="49" charset="0"/>
                <a:cs typeface="Consolas" pitchFamily="49" charset="0"/>
              </a:rPr>
              <a:t>sys.dm_exec_sql_text</a:t>
            </a:r>
            <a:r>
              <a:rPr lang="en-US" sz="2000" dirty="0">
                <a:solidFill>
                  <a:schemeClr val="accent1"/>
                </a:solidFill>
                <a:latin typeface="Consolas" pitchFamily="49" charset="0"/>
                <a:cs typeface="Consolas" pitchFamily="49" charset="0"/>
              </a:rPr>
              <a:t>(</a:t>
            </a:r>
            <a:r>
              <a:rPr lang="en-US" sz="2000" dirty="0" err="1">
                <a:solidFill>
                  <a:schemeClr val="accent1"/>
                </a:solidFill>
                <a:latin typeface="Consolas" pitchFamily="49" charset="0"/>
                <a:cs typeface="Consolas" pitchFamily="49" charset="0"/>
              </a:rPr>
              <a:t>plan_handle</a:t>
            </a:r>
            <a:r>
              <a:rPr lang="en-US" sz="2000" dirty="0">
                <a:solidFill>
                  <a:schemeClr val="accent1"/>
                </a:solidFill>
                <a:latin typeface="Consolas" pitchFamily="49" charset="0"/>
                <a:cs typeface="Consolas" pitchFamily="49" charset="0"/>
              </a:rPr>
              <a:t>)</a:t>
            </a:r>
            <a:r>
              <a:rPr lang="en-US" sz="2000" dirty="0">
                <a:solidFill>
                  <a:schemeClr val="bg1"/>
                </a:solidFill>
                <a:latin typeface="Consolas" pitchFamily="49" charset="0"/>
                <a:cs typeface="Consolas" pitchFamily="49" charset="0"/>
              </a:rPr>
              <a:t> as q </a:t>
            </a:r>
          </a:p>
          <a:p>
            <a:r>
              <a:rPr lang="en-US" sz="2000" dirty="0">
                <a:solidFill>
                  <a:schemeClr val="bg1"/>
                </a:solidFill>
                <a:latin typeface="Consolas" pitchFamily="49" charset="0"/>
                <a:cs typeface="Consolas" pitchFamily="49" charset="0"/>
              </a:rPr>
              <a:t>order by </a:t>
            </a:r>
            <a:r>
              <a:rPr lang="en-US" sz="2000" dirty="0" err="1">
                <a:solidFill>
                  <a:schemeClr val="bg1"/>
                </a:solidFill>
                <a:latin typeface="Consolas" pitchFamily="49" charset="0"/>
                <a:cs typeface="Consolas" pitchFamily="49" charset="0"/>
              </a:rPr>
              <a:t>highest_cpu_queries.total_worker_time</a:t>
            </a:r>
            <a:r>
              <a:rPr lang="en-US" sz="2000" dirty="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desc</a:t>
            </a:r>
            <a:endParaRPr lang="en-US" sz="2400" dirty="0">
              <a:solidFill>
                <a:schemeClr val="bg1"/>
              </a:solidFill>
              <a:latin typeface="Consolas" pitchFamily="49" charset="0"/>
              <a:cs typeface="Consolas" pitchFamily="49" charset="0"/>
            </a:endParaRPr>
          </a:p>
        </p:txBody>
      </p:sp>
    </p:spTree>
    <p:extLst>
      <p:ext uri="{BB962C8B-B14F-4D97-AF65-F5344CB8AC3E}">
        <p14:creationId xmlns:p14="http://schemas.microsoft.com/office/powerpoint/2010/main" val="22407382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DMV Example: Find IO Intensive Queries</a:t>
            </a:r>
            <a:endParaRPr lang="en-US" dirty="0"/>
          </a:p>
        </p:txBody>
      </p:sp>
      <p:sp>
        <p:nvSpPr>
          <p:cNvPr id="4" name="Rectangle 3"/>
          <p:cNvSpPr/>
          <p:nvPr/>
        </p:nvSpPr>
        <p:spPr bwMode="auto">
          <a:xfrm>
            <a:off x="914400" y="1422400"/>
            <a:ext cx="10444480" cy="3677920"/>
          </a:xfrm>
          <a:prstGeom prst="rect">
            <a:avLst/>
          </a:prstGeom>
          <a:noFill/>
          <a:ln>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5" name="Rectangle 4"/>
          <p:cNvSpPr/>
          <p:nvPr/>
        </p:nvSpPr>
        <p:spPr>
          <a:xfrm>
            <a:off x="1158240" y="1528356"/>
            <a:ext cx="9946640" cy="3477875"/>
          </a:xfrm>
          <a:prstGeom prst="rect">
            <a:avLst/>
          </a:prstGeom>
        </p:spPr>
        <p:txBody>
          <a:bodyPr wrap="square">
            <a:spAutoFit/>
          </a:bodyPr>
          <a:lstStyle/>
          <a:p>
            <a:r>
              <a:rPr lang="en-US" sz="2000" dirty="0" smtClean="0">
                <a:solidFill>
                  <a:schemeClr val="bg1"/>
                </a:solidFill>
                <a:latin typeface="Consolas" pitchFamily="49" charset="0"/>
                <a:cs typeface="Consolas" pitchFamily="49" charset="0"/>
              </a:rPr>
              <a:t>select </a:t>
            </a:r>
            <a:r>
              <a:rPr lang="en-US" sz="2000" dirty="0">
                <a:solidFill>
                  <a:schemeClr val="bg1"/>
                </a:solidFill>
                <a:latin typeface="Consolas" pitchFamily="49" charset="0"/>
                <a:cs typeface="Consolas" pitchFamily="49" charset="0"/>
              </a:rPr>
              <a:t>top 25 </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total_logical_reads</a:t>
            </a:r>
            <a:r>
              <a:rPr lang="en-US" sz="2000" dirty="0">
                <a:solidFill>
                  <a:schemeClr val="bg1"/>
                </a:solidFill>
                <a:latin typeface="Consolas" pitchFamily="49" charset="0"/>
                <a:cs typeface="Consolas" pitchFamily="49" charset="0"/>
              </a:rPr>
              <a:t>/</a:t>
            </a:r>
            <a:r>
              <a:rPr lang="en-US" sz="2000" dirty="0" err="1">
                <a:solidFill>
                  <a:schemeClr val="bg1"/>
                </a:solidFill>
                <a:latin typeface="Consolas" pitchFamily="49" charset="0"/>
                <a:cs typeface="Consolas" pitchFamily="49" charset="0"/>
              </a:rPr>
              <a:t>execution_count</a:t>
            </a:r>
            <a:r>
              <a:rPr lang="en-US" sz="2000" dirty="0">
                <a:solidFill>
                  <a:schemeClr val="bg1"/>
                </a:solidFill>
                <a:latin typeface="Consolas" pitchFamily="49" charset="0"/>
                <a:cs typeface="Consolas" pitchFamily="49" charset="0"/>
              </a:rPr>
              <a:t>) as </a:t>
            </a:r>
            <a:r>
              <a:rPr lang="en-US" sz="2000" dirty="0" err="1">
                <a:solidFill>
                  <a:schemeClr val="bg1"/>
                </a:solidFill>
                <a:latin typeface="Consolas" pitchFamily="49" charset="0"/>
                <a:cs typeface="Consolas" pitchFamily="49" charset="0"/>
              </a:rPr>
              <a:t>avg_logical_reads</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total_logical_writes</a:t>
            </a:r>
            <a:r>
              <a:rPr lang="en-US" sz="2000" dirty="0">
                <a:solidFill>
                  <a:schemeClr val="bg1"/>
                </a:solidFill>
                <a:latin typeface="Consolas" pitchFamily="49" charset="0"/>
                <a:cs typeface="Consolas" pitchFamily="49" charset="0"/>
              </a:rPr>
              <a:t>/</a:t>
            </a:r>
            <a:r>
              <a:rPr lang="en-US" sz="2000" dirty="0" err="1">
                <a:solidFill>
                  <a:schemeClr val="bg1"/>
                </a:solidFill>
                <a:latin typeface="Consolas" pitchFamily="49" charset="0"/>
                <a:cs typeface="Consolas" pitchFamily="49" charset="0"/>
              </a:rPr>
              <a:t>execution_count</a:t>
            </a:r>
            <a:r>
              <a:rPr lang="en-US" sz="2000" dirty="0">
                <a:solidFill>
                  <a:schemeClr val="bg1"/>
                </a:solidFill>
                <a:latin typeface="Consolas" pitchFamily="49" charset="0"/>
                <a:cs typeface="Consolas" pitchFamily="49" charset="0"/>
              </a:rPr>
              <a:t>) as </a:t>
            </a:r>
            <a:r>
              <a:rPr lang="en-US" sz="2000" dirty="0" err="1">
                <a:solidFill>
                  <a:schemeClr val="bg1"/>
                </a:solidFill>
                <a:latin typeface="Consolas" pitchFamily="49" charset="0"/>
                <a:cs typeface="Consolas" pitchFamily="49" charset="0"/>
              </a:rPr>
              <a:t>avg_logical_writes</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total_physical_reads</a:t>
            </a:r>
            <a:r>
              <a:rPr lang="en-US" sz="2000" dirty="0">
                <a:solidFill>
                  <a:schemeClr val="bg1"/>
                </a:solidFill>
                <a:latin typeface="Consolas" pitchFamily="49" charset="0"/>
                <a:cs typeface="Consolas" pitchFamily="49" charset="0"/>
              </a:rPr>
              <a:t>/</a:t>
            </a:r>
            <a:r>
              <a:rPr lang="en-US" sz="2000" dirty="0" err="1">
                <a:solidFill>
                  <a:schemeClr val="bg1"/>
                </a:solidFill>
                <a:latin typeface="Consolas" pitchFamily="49" charset="0"/>
                <a:cs typeface="Consolas" pitchFamily="49" charset="0"/>
              </a:rPr>
              <a:t>execution_count</a:t>
            </a:r>
            <a:r>
              <a:rPr lang="en-US" sz="2000" dirty="0">
                <a:solidFill>
                  <a:schemeClr val="bg1"/>
                </a:solidFill>
                <a:latin typeface="Consolas" pitchFamily="49" charset="0"/>
                <a:cs typeface="Consolas" pitchFamily="49" charset="0"/>
              </a:rPr>
              <a:t>) as </a:t>
            </a:r>
            <a:r>
              <a:rPr lang="en-US" sz="2000" dirty="0" err="1">
                <a:solidFill>
                  <a:schemeClr val="bg1"/>
                </a:solidFill>
                <a:latin typeface="Consolas" pitchFamily="49" charset="0"/>
                <a:cs typeface="Consolas" pitchFamily="49" charset="0"/>
              </a:rPr>
              <a:t>avg_phys_reads</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Execution_count</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sql_handle</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plan_handle</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from </a:t>
            </a:r>
            <a:r>
              <a:rPr lang="en-US" sz="2000" dirty="0" err="1">
                <a:solidFill>
                  <a:schemeClr val="accent1"/>
                </a:solidFill>
                <a:latin typeface="Consolas" pitchFamily="49" charset="0"/>
                <a:cs typeface="Consolas" pitchFamily="49" charset="0"/>
              </a:rPr>
              <a:t>sys.dm_exec_query_stats</a:t>
            </a:r>
            <a:r>
              <a:rPr lang="en-US" sz="2000" dirty="0">
                <a:solidFill>
                  <a:schemeClr val="bg1"/>
                </a:solidFill>
                <a:latin typeface="Consolas" pitchFamily="49" charset="0"/>
                <a:cs typeface="Consolas" pitchFamily="49" charset="0"/>
              </a:rPr>
              <a:t>   </a:t>
            </a:r>
          </a:p>
          <a:p>
            <a:r>
              <a:rPr lang="en-US" sz="2000" dirty="0">
                <a:solidFill>
                  <a:schemeClr val="bg1"/>
                </a:solidFill>
                <a:latin typeface="Consolas" pitchFamily="49" charset="0"/>
                <a:cs typeface="Consolas" pitchFamily="49" charset="0"/>
              </a:rPr>
              <a:t>order by </a:t>
            </a:r>
          </a:p>
          <a:p>
            <a:r>
              <a:rPr lang="en-US" sz="2000" dirty="0">
                <a:solidFill>
                  <a:schemeClr val="bg1"/>
                </a:solidFill>
                <a:latin typeface="Consolas" pitchFamily="49" charset="0"/>
                <a:cs typeface="Consolas" pitchFamily="49" charset="0"/>
              </a:rPr>
              <a:t>(</a:t>
            </a:r>
            <a:r>
              <a:rPr lang="en-US" sz="2000" dirty="0" err="1">
                <a:solidFill>
                  <a:schemeClr val="bg1"/>
                </a:solidFill>
                <a:latin typeface="Consolas" pitchFamily="49" charset="0"/>
                <a:cs typeface="Consolas" pitchFamily="49" charset="0"/>
              </a:rPr>
              <a:t>total_logical_reads</a:t>
            </a:r>
            <a:r>
              <a:rPr lang="en-US" sz="2000" dirty="0">
                <a:solidFill>
                  <a:schemeClr val="bg1"/>
                </a:solidFill>
                <a:latin typeface="Consolas" pitchFamily="49" charset="0"/>
                <a:cs typeface="Consolas" pitchFamily="49" charset="0"/>
              </a:rPr>
              <a:t> + </a:t>
            </a:r>
            <a:r>
              <a:rPr lang="en-US" sz="2000" dirty="0" err="1">
                <a:solidFill>
                  <a:schemeClr val="bg1"/>
                </a:solidFill>
                <a:latin typeface="Consolas" pitchFamily="49" charset="0"/>
                <a:cs typeface="Consolas" pitchFamily="49" charset="0"/>
              </a:rPr>
              <a:t>total_logical_writes</a:t>
            </a:r>
            <a:r>
              <a:rPr lang="en-US" sz="2000" dirty="0">
                <a:solidFill>
                  <a:schemeClr val="bg1"/>
                </a:solidFill>
                <a:latin typeface="Consolas" pitchFamily="49" charset="0"/>
                <a:cs typeface="Consolas" pitchFamily="49" charset="0"/>
              </a:rPr>
              <a:t>) </a:t>
            </a:r>
            <a:r>
              <a:rPr lang="en-US" sz="2000" dirty="0" err="1">
                <a:solidFill>
                  <a:schemeClr val="bg1"/>
                </a:solidFill>
                <a:latin typeface="Consolas" pitchFamily="49" charset="0"/>
                <a:cs typeface="Consolas" pitchFamily="49" charset="0"/>
              </a:rPr>
              <a:t>Desc</a:t>
            </a:r>
            <a:endParaRPr lang="en-US" sz="2000" dirty="0">
              <a:solidFill>
                <a:schemeClr val="bg1"/>
              </a:solidFill>
              <a:latin typeface="Consolas" pitchFamily="49" charset="0"/>
              <a:cs typeface="Consolas" pitchFamily="49" charset="0"/>
            </a:endParaRPr>
          </a:p>
          <a:p>
            <a:r>
              <a:rPr lang="en-US" sz="2000" dirty="0">
                <a:solidFill>
                  <a:schemeClr val="bg1"/>
                </a:solidFill>
                <a:latin typeface="Consolas" pitchFamily="49" charset="0"/>
                <a:cs typeface="Consolas" pitchFamily="49" charset="0"/>
              </a:rPr>
              <a:t> </a:t>
            </a:r>
          </a:p>
        </p:txBody>
      </p:sp>
    </p:spTree>
    <p:extLst>
      <p:ext uri="{BB962C8B-B14F-4D97-AF65-F5344CB8AC3E}">
        <p14:creationId xmlns:p14="http://schemas.microsoft.com/office/powerpoint/2010/main" val="16499531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Objectives</a:t>
            </a:r>
            <a:endParaRPr lang="en-US" dirty="0"/>
          </a:p>
        </p:txBody>
      </p:sp>
      <p:sp>
        <p:nvSpPr>
          <p:cNvPr id="29698" name="Rectangle 9"/>
          <p:cNvSpPr>
            <a:spLocks noGrp="1" noChangeArrowheads="1"/>
          </p:cNvSpPr>
          <p:nvPr>
            <p:ph type="body" sz="quarter" idx="10"/>
          </p:nvPr>
        </p:nvSpPr>
        <p:spPr/>
        <p:txBody>
          <a:bodyPr/>
          <a:lstStyle/>
          <a:p>
            <a:r>
              <a:rPr lang="en-US" smtClean="0"/>
              <a:t>Performance Consideration beyond the Database</a:t>
            </a:r>
          </a:p>
          <a:p>
            <a:r>
              <a:rPr lang="en-US" smtClean="0"/>
              <a:t>Network Latency</a:t>
            </a:r>
          </a:p>
          <a:p>
            <a:r>
              <a:rPr lang="en-US" smtClean="0"/>
              <a:t>Load Balancer and Cluster-wide Management</a:t>
            </a:r>
          </a:p>
          <a:p>
            <a:r>
              <a:rPr lang="en-US" smtClean="0"/>
              <a:t>Throttling Service Drill down</a:t>
            </a:r>
          </a:p>
          <a:p>
            <a:r>
              <a:rPr lang="en-US" smtClean="0"/>
              <a:t>DMVs and E2E Monitoring</a:t>
            </a:r>
          </a:p>
          <a:p>
            <a:r>
              <a:rPr lang="en-US" smtClean="0"/>
              <a:t>Perf Baseline Facilitates Meaningful Comparison</a:t>
            </a:r>
          </a:p>
          <a:p>
            <a:r>
              <a:rPr lang="en-US" smtClean="0"/>
              <a:t>Leverage Elasticity</a:t>
            </a:r>
          </a:p>
          <a:p>
            <a:pPr lvl="1"/>
            <a:endParaRPr lang="en-US" dirty="0"/>
          </a:p>
        </p:txBody>
      </p:sp>
    </p:spTree>
    <p:extLst>
      <p:ext uri="{BB962C8B-B14F-4D97-AF65-F5344CB8AC3E}">
        <p14:creationId xmlns:p14="http://schemas.microsoft.com/office/powerpoint/2010/main" val="16128103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61845" cy="837999"/>
          </a:xfrm>
        </p:spPr>
        <p:txBody>
          <a:bodyPr/>
          <a:lstStyle/>
          <a:p>
            <a:r>
              <a:rPr lang="en-US" dirty="0" smtClean="0"/>
              <a:t>Setting Performance</a:t>
            </a:r>
            <a:r>
              <a:rPr lang="en-US" sz="4400" dirty="0" smtClean="0"/>
              <a:t> Expectations</a:t>
            </a:r>
            <a:endParaRPr lang="en-US" dirty="0"/>
          </a:p>
        </p:txBody>
      </p:sp>
      <p:sp>
        <p:nvSpPr>
          <p:cNvPr id="3" name="Text Placeholder 2"/>
          <p:cNvSpPr>
            <a:spLocks noGrp="1"/>
          </p:cNvSpPr>
          <p:nvPr>
            <p:ph type="body" sz="quarter" idx="10"/>
          </p:nvPr>
        </p:nvSpPr>
        <p:spPr>
          <a:xfrm>
            <a:off x="519113" y="1447800"/>
            <a:ext cx="11151212" cy="4581525"/>
          </a:xfrm>
        </p:spPr>
        <p:txBody>
          <a:bodyPr/>
          <a:lstStyle/>
          <a:p>
            <a:r>
              <a:rPr lang="en-US" dirty="0" smtClean="0"/>
              <a:t>Cloud does not SOLVE </a:t>
            </a:r>
            <a:r>
              <a:rPr lang="en-US" dirty="0" err="1" smtClean="0"/>
              <a:t>perf</a:t>
            </a:r>
            <a:r>
              <a:rPr lang="en-US" dirty="0" smtClean="0"/>
              <a:t> problems</a:t>
            </a:r>
          </a:p>
          <a:p>
            <a:endParaRPr lang="en-US" dirty="0" smtClean="0"/>
          </a:p>
          <a:p>
            <a:r>
              <a:rPr lang="en-US" dirty="0" smtClean="0"/>
              <a:t>Cloud does not guarantee same </a:t>
            </a:r>
            <a:r>
              <a:rPr lang="en-US" dirty="0" err="1" smtClean="0"/>
              <a:t>perf</a:t>
            </a:r>
            <a:r>
              <a:rPr lang="en-US" dirty="0" smtClean="0"/>
              <a:t> compared to on-</a:t>
            </a:r>
            <a:r>
              <a:rPr lang="en-US" dirty="0" err="1" smtClean="0"/>
              <a:t>prem</a:t>
            </a:r>
            <a:endParaRPr lang="en-US" dirty="0" smtClean="0"/>
          </a:p>
          <a:p>
            <a:pPr lvl="1"/>
            <a:r>
              <a:rPr lang="en-US" dirty="0" smtClean="0"/>
              <a:t>Hardware is different</a:t>
            </a:r>
          </a:p>
          <a:p>
            <a:pPr lvl="1"/>
            <a:r>
              <a:rPr lang="en-US" dirty="0" smtClean="0"/>
              <a:t>Multi-tenancy environment</a:t>
            </a:r>
          </a:p>
          <a:p>
            <a:pPr lvl="1"/>
            <a:r>
              <a:rPr lang="en-US" dirty="0" smtClean="0"/>
              <a:t>Network latency</a:t>
            </a:r>
          </a:p>
          <a:p>
            <a:pPr marL="460375" lvl="1" indent="0">
              <a:buNone/>
            </a:pPr>
            <a:endParaRPr lang="en-US" dirty="0"/>
          </a:p>
          <a:p>
            <a:r>
              <a:rPr lang="en-US" dirty="0" smtClean="0"/>
              <a:t>Know your on-</a:t>
            </a:r>
            <a:r>
              <a:rPr lang="en-US" dirty="0" err="1" smtClean="0"/>
              <a:t>prem</a:t>
            </a:r>
            <a:r>
              <a:rPr lang="en-US" dirty="0" smtClean="0"/>
              <a:t> DB well before migrating to SQL Azure</a:t>
            </a:r>
          </a:p>
          <a:p>
            <a:endParaRPr lang="en-US" sz="2600" dirty="0"/>
          </a:p>
          <a:p>
            <a:pPr marL="0" indent="0">
              <a:buNone/>
            </a:pPr>
            <a:endParaRPr lang="en-US" sz="2600" dirty="0" smtClean="0"/>
          </a:p>
          <a:p>
            <a:endParaRPr lang="en-US" sz="2600" dirty="0" smtClean="0"/>
          </a:p>
          <a:p>
            <a:endParaRPr lang="en-US" sz="2600" dirty="0" smtClean="0"/>
          </a:p>
          <a:p>
            <a:endParaRPr lang="en-US" sz="2600" dirty="0" smtClean="0"/>
          </a:p>
          <a:p>
            <a:endParaRPr lang="en-US" sz="2600" dirty="0" smtClean="0"/>
          </a:p>
        </p:txBody>
      </p:sp>
    </p:spTree>
    <p:extLst>
      <p:ext uri="{BB962C8B-B14F-4D97-AF65-F5344CB8AC3E}">
        <p14:creationId xmlns:p14="http://schemas.microsoft.com/office/powerpoint/2010/main" val="382335374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61845" cy="727199"/>
          </a:xfrm>
        </p:spPr>
        <p:txBody>
          <a:bodyPr/>
          <a:lstStyle/>
          <a:p>
            <a:r>
              <a:rPr lang="en-US" sz="3600" dirty="0" smtClean="0"/>
              <a:t>Get a Baseline before We Compare </a:t>
            </a:r>
            <a:r>
              <a:rPr lang="en-US" sz="3600" dirty="0" err="1" smtClean="0"/>
              <a:t>Perf</a:t>
            </a:r>
            <a:endParaRPr lang="en-US" sz="3200" dirty="0"/>
          </a:p>
        </p:txBody>
      </p:sp>
      <p:sp>
        <p:nvSpPr>
          <p:cNvPr id="3" name="Text Placeholder 2"/>
          <p:cNvSpPr>
            <a:spLocks noGrp="1"/>
          </p:cNvSpPr>
          <p:nvPr>
            <p:ph type="body" sz="quarter" idx="10"/>
          </p:nvPr>
        </p:nvSpPr>
        <p:spPr>
          <a:xfrm>
            <a:off x="528320" y="1435538"/>
            <a:ext cx="11142005" cy="4878176"/>
          </a:xfrm>
        </p:spPr>
        <p:txBody>
          <a:bodyPr/>
          <a:lstStyle/>
          <a:p>
            <a:r>
              <a:rPr lang="en-US" dirty="0" err="1" smtClean="0"/>
              <a:t>Baselining</a:t>
            </a:r>
            <a:r>
              <a:rPr lang="en-US" dirty="0" smtClean="0"/>
              <a:t> on-</a:t>
            </a:r>
            <a:r>
              <a:rPr lang="en-US" dirty="0" err="1" smtClean="0"/>
              <a:t>prem</a:t>
            </a:r>
            <a:r>
              <a:rPr lang="en-US" dirty="0" smtClean="0"/>
              <a:t> Performance</a:t>
            </a:r>
          </a:p>
          <a:p>
            <a:pPr lvl="1"/>
            <a:r>
              <a:rPr lang="en-US" sz="2400" dirty="0" smtClean="0"/>
              <a:t>What is the on-</a:t>
            </a:r>
            <a:r>
              <a:rPr lang="en-US" sz="2400" dirty="0" err="1" smtClean="0"/>
              <a:t>prem</a:t>
            </a:r>
            <a:r>
              <a:rPr lang="en-US" sz="2400" dirty="0" smtClean="0"/>
              <a:t> hardware spec?</a:t>
            </a:r>
          </a:p>
          <a:p>
            <a:pPr lvl="1"/>
            <a:r>
              <a:rPr lang="en-US" sz="2400" dirty="0" smtClean="0"/>
              <a:t>Data size in on-</a:t>
            </a:r>
            <a:r>
              <a:rPr lang="en-US" sz="2400" dirty="0" err="1" smtClean="0"/>
              <a:t>prem</a:t>
            </a:r>
            <a:r>
              <a:rPr lang="en-US" sz="2400" dirty="0" smtClean="0"/>
              <a:t> testing?</a:t>
            </a:r>
          </a:p>
          <a:p>
            <a:pPr lvl="1"/>
            <a:r>
              <a:rPr lang="en-US" sz="2400" dirty="0" smtClean="0"/>
              <a:t>Use of DOP?</a:t>
            </a:r>
          </a:p>
          <a:p>
            <a:pPr lvl="1"/>
            <a:r>
              <a:rPr lang="en-US" sz="2400" dirty="0" smtClean="0"/>
              <a:t>Concurrent </a:t>
            </a:r>
            <a:r>
              <a:rPr lang="en-US" sz="2400" dirty="0" err="1" smtClean="0"/>
              <a:t>txns</a:t>
            </a:r>
            <a:r>
              <a:rPr lang="en-US" sz="2400" dirty="0" smtClean="0"/>
              <a:t>?</a:t>
            </a:r>
          </a:p>
          <a:p>
            <a:pPr lvl="1"/>
            <a:r>
              <a:rPr lang="en-US" sz="2400" dirty="0" smtClean="0"/>
              <a:t>How chatting is the middle-tier to the DB?</a:t>
            </a:r>
          </a:p>
          <a:p>
            <a:pPr lvl="1"/>
            <a:r>
              <a:rPr lang="en-US" sz="2400" dirty="0" smtClean="0"/>
              <a:t>Has anything changed after moving to SQL Azure?</a:t>
            </a:r>
          </a:p>
          <a:p>
            <a:pPr marL="460375" lvl="1" indent="0">
              <a:buNone/>
            </a:pPr>
            <a:endParaRPr lang="en-US" dirty="0"/>
          </a:p>
          <a:p>
            <a:r>
              <a:rPr lang="en-US" sz="2800" dirty="0" smtClean="0"/>
              <a:t>A busy DB may exceed the hardware limits of 1 machine</a:t>
            </a:r>
          </a:p>
          <a:p>
            <a:r>
              <a:rPr lang="en-US" sz="2800" dirty="0" smtClean="0"/>
              <a:t>Think Scale out </a:t>
            </a:r>
          </a:p>
          <a:p>
            <a:pPr marL="0" indent="0">
              <a:buNone/>
            </a:pPr>
            <a:endParaRPr lang="en-US" sz="2600" dirty="0" smtClean="0"/>
          </a:p>
          <a:p>
            <a:endParaRPr lang="en-US" sz="2600" dirty="0" smtClean="0"/>
          </a:p>
          <a:p>
            <a:endParaRPr lang="en-US" sz="2600" dirty="0" smtClean="0"/>
          </a:p>
          <a:p>
            <a:endParaRPr lang="en-US" sz="2600" dirty="0" smtClean="0"/>
          </a:p>
        </p:txBody>
      </p:sp>
    </p:spTree>
    <p:extLst>
      <p:ext uri="{BB962C8B-B14F-4D97-AF65-F5344CB8AC3E}">
        <p14:creationId xmlns:p14="http://schemas.microsoft.com/office/powerpoint/2010/main" val="292983174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19113" y="228600"/>
            <a:ext cx="11263418" cy="761798"/>
          </a:xfrm>
        </p:spPr>
        <p:txBody>
          <a:bodyPr/>
          <a:lstStyle/>
          <a:p>
            <a:r>
              <a:rPr lang="en-US" dirty="0" smtClean="0"/>
              <a:t>Leveraging Elasticity for New DB Applications</a:t>
            </a:r>
            <a:endParaRPr lang="en-US" sz="4400" dirty="0"/>
          </a:p>
        </p:txBody>
      </p:sp>
      <p:sp>
        <p:nvSpPr>
          <p:cNvPr id="29698" name="Rectangle 9"/>
          <p:cNvSpPr>
            <a:spLocks noGrp="1" noChangeArrowheads="1"/>
          </p:cNvSpPr>
          <p:nvPr>
            <p:ph type="body" sz="quarter" idx="10"/>
          </p:nvPr>
        </p:nvSpPr>
        <p:spPr>
          <a:xfrm>
            <a:off x="519113" y="1447799"/>
            <a:ext cx="11568138" cy="5181601"/>
          </a:xfrm>
        </p:spPr>
        <p:txBody>
          <a:bodyPr/>
          <a:lstStyle/>
          <a:p>
            <a:pPr marL="460375" lvl="2" indent="-460375"/>
            <a:r>
              <a:rPr lang="en-US" sz="2800" dirty="0" smtClean="0"/>
              <a:t>Traditional Capacity Planning = Buy sufficient hardware</a:t>
            </a:r>
          </a:p>
          <a:p>
            <a:pPr marL="460375" lvl="2" indent="-460375"/>
            <a:r>
              <a:rPr lang="en-US" sz="2800" dirty="0" smtClean="0"/>
              <a:t>SQL Azure Capacity Planning = Determine number of DBs needed </a:t>
            </a:r>
          </a:p>
          <a:p>
            <a:pPr marL="806450" lvl="3" indent="-460375"/>
            <a:r>
              <a:rPr lang="en-US" sz="2400" dirty="0" smtClean="0"/>
              <a:t>Create DB = Get more resource</a:t>
            </a:r>
          </a:p>
          <a:p>
            <a:pPr marL="806450" lvl="3" indent="-460375"/>
            <a:r>
              <a:rPr lang="en-US" sz="2400" dirty="0" smtClean="0"/>
              <a:t>Drop DB = Release resource</a:t>
            </a:r>
          </a:p>
          <a:p>
            <a:pPr marL="806450" lvl="3" indent="-460375"/>
            <a:r>
              <a:rPr lang="en-US" sz="2400" dirty="0" smtClean="0"/>
              <a:t>When to create/drop?</a:t>
            </a:r>
          </a:p>
          <a:p>
            <a:pPr marL="0" lvl="2" indent="0">
              <a:buNone/>
            </a:pPr>
            <a:endParaRPr lang="en-US" dirty="0" smtClean="0"/>
          </a:p>
          <a:p>
            <a:pPr marL="460375" lvl="2" indent="-460375"/>
            <a:r>
              <a:rPr lang="en-US" sz="2800" dirty="0" smtClean="0"/>
              <a:t>Use DB Copy to Separate Read/Write Workload</a:t>
            </a:r>
          </a:p>
          <a:p>
            <a:pPr marL="460375" lvl="2" indent="-460375"/>
            <a:r>
              <a:rPr lang="en-US" sz="2800" dirty="0" smtClean="0"/>
              <a:t>Partition Aware Middle-tier</a:t>
            </a:r>
          </a:p>
          <a:p>
            <a:pPr marL="460375" lvl="2" indent="-460375"/>
            <a:r>
              <a:rPr lang="en-US" sz="2800" dirty="0" smtClean="0"/>
              <a:t>Build 2 level Composite Key for Federation/Scale out</a:t>
            </a:r>
          </a:p>
          <a:p>
            <a:pPr marL="806450" lvl="3" indent="-460375"/>
            <a:r>
              <a:rPr lang="en-US" sz="2400" dirty="0" smtClean="0"/>
              <a:t>Customer ID</a:t>
            </a:r>
          </a:p>
          <a:p>
            <a:pPr marL="806450" lvl="3" indent="-460375"/>
            <a:r>
              <a:rPr lang="en-US" sz="2400" dirty="0" smtClean="0"/>
              <a:t>Month</a:t>
            </a:r>
          </a:p>
          <a:p>
            <a:pPr marL="1143000" lvl="4" indent="-460375"/>
            <a:r>
              <a:rPr lang="en-US" sz="2400" dirty="0" smtClean="0"/>
              <a:t>Composite Key = (</a:t>
            </a:r>
            <a:r>
              <a:rPr lang="en-US" sz="2400" dirty="0" err="1" smtClean="0"/>
              <a:t>bigint</a:t>
            </a:r>
            <a:r>
              <a:rPr lang="en-US" sz="2400" dirty="0" smtClean="0"/>
              <a:t>) [</a:t>
            </a:r>
            <a:r>
              <a:rPr lang="en-US" sz="2400" dirty="0" err="1" smtClean="0"/>
              <a:t>customer_ID</a:t>
            </a:r>
            <a:r>
              <a:rPr lang="en-US" sz="2400" dirty="0" smtClean="0"/>
              <a:t> + </a:t>
            </a:r>
            <a:r>
              <a:rPr lang="en-US" sz="2400" dirty="0" err="1" smtClean="0"/>
              <a:t>MonthYear_Key</a:t>
            </a:r>
            <a:r>
              <a:rPr lang="en-US" sz="2400" dirty="0" smtClean="0"/>
              <a:t>]</a:t>
            </a:r>
          </a:p>
          <a:p>
            <a:pPr marL="1085850" lvl="4" indent="0">
              <a:buNone/>
            </a:pPr>
            <a:endParaRPr lang="en-US" dirty="0" smtClean="0"/>
          </a:p>
          <a:p>
            <a:pPr marL="749300" lvl="3" indent="0">
              <a:buNone/>
            </a:pPr>
            <a:endParaRPr lang="en-US" dirty="0" smtClean="0"/>
          </a:p>
          <a:p>
            <a:pPr marL="403225" lvl="2" indent="0">
              <a:buNone/>
            </a:pPr>
            <a:endParaRPr lang="en-US" dirty="0" smtClean="0"/>
          </a:p>
          <a:p>
            <a:pPr marL="460375" lvl="1" indent="-460375"/>
            <a:endParaRPr lang="en-US" dirty="0" smtClean="0"/>
          </a:p>
          <a:p>
            <a:endParaRPr lang="en-US" sz="2800" dirty="0" smtClean="0"/>
          </a:p>
        </p:txBody>
      </p:sp>
    </p:spTree>
    <p:extLst>
      <p:ext uri="{BB962C8B-B14F-4D97-AF65-F5344CB8AC3E}">
        <p14:creationId xmlns:p14="http://schemas.microsoft.com/office/powerpoint/2010/main" val="351697777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266597"/>
            <a:ext cx="11173090" cy="94179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t>DBI </a:t>
            </a:r>
            <a:r>
              <a:rPr lang="en-US" sz="2400" dirty="0" smtClean="0"/>
              <a:t>403 -</a:t>
            </a:r>
            <a:r>
              <a:rPr lang="en-US" sz="2400" dirty="0" smtClean="0">
                <a:gradFill>
                  <a:gsLst>
                    <a:gs pos="0">
                      <a:schemeClr val="tx1"/>
                    </a:gs>
                    <a:gs pos="100000">
                      <a:schemeClr val="tx1"/>
                    </a:gs>
                  </a:gsLst>
                  <a:lin ang="5400000" scaled="0"/>
                </a:gradFill>
              </a:rPr>
              <a:t> </a:t>
            </a:r>
            <a:r>
              <a:rPr lang="en-US" sz="2400" dirty="0"/>
              <a:t>Building Scalable Database Solutions Using Microsoft SQL Azure Database Federations</a:t>
            </a:r>
            <a:endParaRPr lang="en-US" sz="2400" dirty="0">
              <a:gradFill>
                <a:gsLst>
                  <a:gs pos="0">
                    <a:schemeClr val="tx1"/>
                  </a:gs>
                  <a:gs pos="100000">
                    <a:schemeClr val="tx1"/>
                  </a:gs>
                </a:gsLst>
                <a:lin ang="5400000" scaled="0"/>
              </a:gradFill>
            </a:endParaRPr>
          </a:p>
        </p:txBody>
      </p:sp>
      <p:sp>
        <p:nvSpPr>
          <p:cNvPr id="10" name="Rectangle 9"/>
          <p:cNvSpPr/>
          <p:nvPr/>
        </p:nvSpPr>
        <p:spPr bwMode="auto">
          <a:xfrm>
            <a:off x="507868" y="2462393"/>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t>DBI 313 - Building </a:t>
            </a:r>
            <a:r>
              <a:rPr lang="en-US" sz="2400" dirty="0"/>
              <a:t>Scalable Database Solutions Using Microsoft SQL Azure Database Federations</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Database Platform (DAT)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solidFill>
                  <a:srgbClr val="FFFFFF"/>
                </a:solidFill>
              </a:rPr>
              <a:t>Required Slide </a:t>
            </a:r>
          </a:p>
          <a:p>
            <a:endParaRPr lang="en-US" dirty="0" smtClean="0">
              <a:solidFill>
                <a:srgbClr val="FFFFFF"/>
              </a:solidFill>
            </a:endParaRPr>
          </a:p>
          <a:p>
            <a:r>
              <a:rPr lang="en-US" b="1" dirty="0" smtClean="0">
                <a:solidFill>
                  <a:srgbClr val="FFFFFF"/>
                </a:solidFill>
              </a:rPr>
              <a:t>Track PMs </a:t>
            </a:r>
            <a:r>
              <a:rPr lang="en-US" dirty="0" smtClean="0">
                <a:solidFill>
                  <a:srgbClr val="FFFFFF"/>
                </a:solidFill>
              </a:rPr>
              <a:t>will supply the content for this slide, which will be inserted during the final scrub. </a:t>
            </a:r>
            <a:endParaRPr lang="en-US" dirty="0">
              <a:solidFill>
                <a:srgbClr val="FFFFFF"/>
              </a:solidFill>
            </a:endParaRPr>
          </a:p>
        </p:txBody>
      </p:sp>
      <p:sp>
        <p:nvSpPr>
          <p:cNvPr id="13" name="Rectangle 12"/>
          <p:cNvSpPr/>
          <p:nvPr/>
        </p:nvSpPr>
        <p:spPr bwMode="auto">
          <a:xfrm>
            <a:off x="507868" y="3125373"/>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solidFill>
                  <a:srgbClr val="FFFFFF"/>
                </a:solidFill>
              </a:rPr>
              <a:t>Try the new SQL Server Mission Critical </a:t>
            </a:r>
            <a:r>
              <a:rPr lang="en-US" sz="2400" dirty="0" err="1" smtClean="0">
                <a:solidFill>
                  <a:srgbClr val="FFFFFF"/>
                </a:solidFill>
              </a:rPr>
              <a:t>BareMetal</a:t>
            </a:r>
            <a:r>
              <a:rPr lang="en-US" sz="2400" dirty="0" smtClean="0">
                <a:solidFill>
                  <a:srgbClr val="FFFFFF"/>
                </a:solidFill>
              </a:rPr>
              <a:t> Hand’s on-Labs</a:t>
            </a:r>
            <a:endParaRPr lang="en-US" sz="2400" dirty="0">
              <a:solidFill>
                <a:srgbClr val="FFFFFF"/>
              </a:solidFill>
            </a:endParaRPr>
          </a:p>
        </p:txBody>
      </p:sp>
      <p:sp>
        <p:nvSpPr>
          <p:cNvPr id="17" name="Rectangle 16"/>
          <p:cNvSpPr/>
          <p:nvPr/>
        </p:nvSpPr>
        <p:spPr bwMode="auto">
          <a:xfrm>
            <a:off x="507868" y="1256675"/>
            <a:ext cx="11173090" cy="168046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1" indent="-460375">
              <a:lnSpc>
                <a:spcPct val="90000"/>
              </a:lnSpc>
              <a:spcBef>
                <a:spcPct val="20000"/>
              </a:spcBef>
              <a:buSzPct val="90000"/>
              <a:buFontTx/>
              <a:buBlip>
                <a:blip r:embed="rId3"/>
              </a:buBlip>
            </a:pPr>
            <a:r>
              <a:rPr lang="en-US" sz="2400" dirty="0" smtClean="0">
                <a:solidFill>
                  <a:srgbClr val="FFFFFF"/>
                </a:solidFill>
              </a:rPr>
              <a:t>Visit the updated website for SQL Server</a:t>
            </a:r>
            <a:r>
              <a:rPr lang="en-US" sz="2400" dirty="0">
                <a:solidFill>
                  <a:srgbClr val="FFFFFF"/>
                </a:solidFill>
              </a:rPr>
              <a:t>®</a:t>
            </a:r>
            <a:r>
              <a:rPr lang="en-US" sz="2400" dirty="0" smtClean="0">
                <a:solidFill>
                  <a:srgbClr val="FFFFFF"/>
                </a:solidFill>
              </a:rPr>
              <a:t> Code Name “Denali” on </a:t>
            </a:r>
            <a:r>
              <a:rPr lang="en-US" sz="2400" u="sng" dirty="0">
                <a:solidFill>
                  <a:srgbClr val="FFFFFF"/>
                </a:solidFill>
                <a:hlinkClick r:id="rId4"/>
              </a:rPr>
              <a:t>www.microsoft.com/sqlserver</a:t>
            </a:r>
            <a:r>
              <a:rPr lang="en-US" sz="2400" dirty="0">
                <a:solidFill>
                  <a:srgbClr val="FFFFFF"/>
                </a:solidFill>
              </a:rPr>
              <a:t> </a:t>
            </a:r>
            <a:r>
              <a:rPr lang="en-US" sz="2400" dirty="0" smtClean="0">
                <a:solidFill>
                  <a:srgbClr val="FFFFFF"/>
                </a:solidFill>
              </a:rPr>
              <a:t>and sign to be notified when the next                                CTP is available</a:t>
            </a:r>
          </a:p>
          <a:p>
            <a:pPr marL="460375" lvl="1" indent="-460375">
              <a:lnSpc>
                <a:spcPct val="90000"/>
              </a:lnSpc>
              <a:spcBef>
                <a:spcPct val="20000"/>
              </a:spcBef>
              <a:buSzPct val="90000"/>
              <a:buFontTx/>
              <a:buBlip>
                <a:blip r:embed="rId3"/>
              </a:buBlip>
            </a:pPr>
            <a:r>
              <a:rPr lang="en-US" sz="2400" dirty="0" smtClean="0">
                <a:solidFill>
                  <a:srgbClr val="FFFFFF"/>
                </a:solidFill>
              </a:rPr>
              <a:t>Follow </a:t>
            </a:r>
            <a:r>
              <a:rPr lang="en-US" sz="2400" dirty="0">
                <a:solidFill>
                  <a:srgbClr val="FFFFFF"/>
                </a:solidFill>
              </a:rPr>
              <a:t>the @SQLServer Twitter account to watch for </a:t>
            </a:r>
            <a:r>
              <a:rPr lang="en-US" sz="2400" dirty="0" smtClean="0">
                <a:solidFill>
                  <a:srgbClr val="FFFFFF"/>
                </a:solidFill>
              </a:rPr>
              <a:t>updates</a:t>
            </a:r>
            <a:endParaRPr lang="en-US" sz="2400" dirty="0">
              <a:solidFill>
                <a:srgbClr val="FFFFFF"/>
              </a:solidFill>
            </a:endParaRPr>
          </a:p>
        </p:txBody>
      </p:sp>
      <p:sp>
        <p:nvSpPr>
          <p:cNvPr id="9" name="Rectangle 8"/>
          <p:cNvSpPr/>
          <p:nvPr/>
        </p:nvSpPr>
        <p:spPr bwMode="auto">
          <a:xfrm>
            <a:off x="507868" y="3936990"/>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400" dirty="0" smtClean="0">
                <a:solidFill>
                  <a:srgbClr val="FFFFFF"/>
                </a:solidFill>
              </a:rPr>
              <a:t>Visit the </a:t>
            </a:r>
            <a:r>
              <a:rPr lang="en-US" sz="2400" dirty="0">
                <a:solidFill>
                  <a:srgbClr val="FFFFFF"/>
                </a:solidFill>
              </a:rPr>
              <a:t>SQL </a:t>
            </a:r>
            <a:r>
              <a:rPr lang="en-US" sz="2400" dirty="0" smtClean="0">
                <a:solidFill>
                  <a:srgbClr val="FFFFFF"/>
                </a:solidFill>
              </a:rPr>
              <a:t>Server Product Demo Stations in the DBI Track section of the </a:t>
            </a:r>
            <a:r>
              <a:rPr lang="en-US" sz="2400" dirty="0">
                <a:solidFill>
                  <a:srgbClr val="FFFFFF">
                    <a:alpha val="99000"/>
                  </a:srgbClr>
                </a:solidFill>
              </a:rPr>
              <a:t>Expo/TLC </a:t>
            </a:r>
            <a:r>
              <a:rPr lang="en-US" sz="2400" dirty="0" smtClean="0">
                <a:solidFill>
                  <a:srgbClr val="FFFFFF">
                    <a:alpha val="99000"/>
                  </a:srgbClr>
                </a:solidFill>
              </a:rPr>
              <a:t>Hall</a:t>
            </a:r>
            <a:r>
              <a:rPr lang="en-US" sz="2400" dirty="0" smtClean="0">
                <a:solidFill>
                  <a:srgbClr val="FFFFFF"/>
                </a:solidFill>
              </a:rPr>
              <a:t>. Bring </a:t>
            </a:r>
            <a:r>
              <a:rPr lang="en-US" sz="2400" dirty="0">
                <a:solidFill>
                  <a:srgbClr val="FFFFFF"/>
                </a:solidFill>
              </a:rPr>
              <a:t>your questions, ideas and </a:t>
            </a:r>
            <a:r>
              <a:rPr lang="en-US" sz="2400" dirty="0" smtClean="0">
                <a:solidFill>
                  <a:srgbClr val="FFFFFF"/>
                </a:solidFill>
              </a:rPr>
              <a:t>conversations!</a:t>
            </a:r>
          </a:p>
          <a:p>
            <a:pPr marL="460375" indent="-460375">
              <a:lnSpc>
                <a:spcPct val="90000"/>
              </a:lnSpc>
              <a:spcBef>
                <a:spcPct val="20000"/>
              </a:spcBef>
              <a:buSzPct val="90000"/>
              <a:buFontTx/>
              <a:buBlip>
                <a:blip r:embed="rId3"/>
              </a:buBlip>
            </a:pPr>
            <a:endParaRPr lang="en-US" sz="2400" dirty="0">
              <a:solidFill>
                <a:srgbClr val="FFFFFF"/>
              </a:solidFill>
            </a:endParaRPr>
          </a:p>
          <a:p>
            <a:pPr marL="460375" indent="-460375">
              <a:lnSpc>
                <a:spcPct val="90000"/>
              </a:lnSpc>
              <a:spcBef>
                <a:spcPct val="20000"/>
              </a:spcBef>
              <a:buSzPct val="90000"/>
              <a:buFontTx/>
              <a:buBlip>
                <a:blip r:embed="rId3"/>
              </a:buBlip>
            </a:pPr>
            <a:endParaRPr lang="en-US" sz="2400"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33612133"/>
              </p:ext>
            </p:extLst>
          </p:nvPr>
        </p:nvGraphicFramePr>
        <p:xfrm>
          <a:off x="637823" y="4940238"/>
          <a:ext cx="10938934" cy="672084"/>
        </p:xfrm>
        <a:graphic>
          <a:graphicData uri="http://schemas.openxmlformats.org/drawingml/2006/table">
            <a:tbl>
              <a:tblPr firstRow="1" firstCol="1" bandRow="1">
                <a:tableStyleId>{5C22544A-7EE6-4342-B048-85BDC9FD1C3A}</a:tableStyleId>
              </a:tblPr>
              <a:tblGrid>
                <a:gridCol w="5469467"/>
                <a:gridCol w="5469467"/>
              </a:tblGrid>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Security &amp; Management</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Optimization and Scalability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AE1E"/>
                    </a:solidFill>
                  </a:tcPr>
                </a:tc>
              </a:tr>
              <a:tr h="0">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Programmability</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Warehousing</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6AE1E"/>
                    </a:solidFill>
                  </a:tcPr>
                </a:tc>
              </a:tr>
              <a:tr h="217538">
                <a:tc>
                  <a:txBody>
                    <a:bodyPr/>
                    <a:lstStyle/>
                    <a:p>
                      <a:pPr marL="171450" marR="0" indent="-171450">
                        <a:lnSpc>
                          <a:spcPct val="115000"/>
                        </a:lnSpc>
                        <a:spcBef>
                          <a:spcPts val="0"/>
                        </a:spcBef>
                        <a:spcAft>
                          <a:spcPts val="0"/>
                        </a:spcAft>
                        <a:buFont typeface="Arial" pitchFamily="34" charset="0"/>
                        <a:buChar char="•"/>
                      </a:pPr>
                      <a:r>
                        <a:rPr lang="en-US" sz="1400" b="0" kern="1200" dirty="0">
                          <a:solidFill>
                            <a:srgbClr val="FFFFFF"/>
                          </a:solidFill>
                          <a:effectLst/>
                        </a:rPr>
                        <a:t>Microsoft® SQL Server® Mission Critical</a:t>
                      </a:r>
                      <a:endParaRPr lang="en-US" sz="1400" b="0" dirty="0">
                        <a:solidFill>
                          <a:srgbClr val="FFFFFF"/>
                        </a:solidFill>
                        <a:effectLst/>
                        <a:latin typeface="Calibri"/>
                        <a:ea typeface="Calibri"/>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c>
                  <a:txBody>
                    <a:bodyPr/>
                    <a:lstStyle/>
                    <a:p>
                      <a:pPr marL="171450" marR="0" indent="-171450">
                        <a:spcBef>
                          <a:spcPts val="0"/>
                        </a:spcBef>
                        <a:spcAft>
                          <a:spcPts val="0"/>
                        </a:spcAft>
                        <a:buFont typeface="Arial" pitchFamily="34" charset="0"/>
                        <a:buChar char="•"/>
                      </a:pPr>
                      <a:r>
                        <a:rPr lang="en-US" sz="1400" b="0" kern="1200" dirty="0">
                          <a:solidFill>
                            <a:srgbClr val="FFFFFF"/>
                          </a:solidFill>
                          <a:effectLst/>
                        </a:rPr>
                        <a:t>Microsoft® SQL Server® Data Integration</a:t>
                      </a:r>
                      <a:endParaRPr lang="en-US" sz="1400" b="0" dirty="0">
                        <a:solidFill>
                          <a:srgbClr val="FFFFFF"/>
                        </a:solidFill>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6AE1E"/>
                    </a:solidFill>
                  </a:tcPr>
                </a:tc>
              </a:tr>
            </a:tbl>
          </a:graphicData>
        </a:graphic>
      </p:graphicFrame>
    </p:spTree>
    <p:extLst>
      <p:ext uri="{BB962C8B-B14F-4D97-AF65-F5344CB8AC3E}">
        <p14:creationId xmlns:p14="http://schemas.microsoft.com/office/powerpoint/2010/main" val="275185723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19014449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14042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356350" y="1454150"/>
            <a:ext cx="4114800" cy="4114800"/>
          </a:xfrm>
        </p:spPr>
      </p:pic>
    </p:spTree>
    <p:extLst>
      <p:ext uri="{BB962C8B-B14F-4D97-AF65-F5344CB8AC3E}">
        <p14:creationId xmlns:p14="http://schemas.microsoft.com/office/powerpoint/2010/main" val="102393183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ounded Rectangle 173"/>
          <p:cNvSpPr/>
          <p:nvPr/>
        </p:nvSpPr>
        <p:spPr bwMode="auto">
          <a:xfrm>
            <a:off x="101574" y="4098880"/>
            <a:ext cx="11985678" cy="2590800"/>
          </a:xfrm>
          <a:prstGeom prst="roundRect">
            <a:avLst>
              <a:gd name="adj" fmla="val 7567"/>
            </a:avLst>
          </a:prstGeom>
          <a:gradFill rotWithShape="1">
            <a:gsLst>
              <a:gs pos="0">
                <a:srgbClr val="94B6D2">
                  <a:lumMod val="60000"/>
                  <a:lumOff val="40000"/>
                </a:srgbClr>
              </a:gs>
              <a:gs pos="35000">
                <a:srgbClr val="94B6D2">
                  <a:lumMod val="20000"/>
                  <a:lumOff val="80000"/>
                </a:srgbClr>
              </a:gs>
              <a:gs pos="100000">
                <a:srgbClr val="D8B25C">
                  <a:tint val="15000"/>
                  <a:satMod val="350000"/>
                  <a:alpha val="46000"/>
                </a:srgbClr>
              </a:gs>
            </a:gsLst>
            <a:lin ang="16200000" scaled="1"/>
          </a:gradFill>
          <a:ln w="9525" cap="flat" cmpd="sng" algn="ctr">
            <a:noFill/>
            <a:prstDash val="soli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2" name="Title 1"/>
          <p:cNvSpPr>
            <a:spLocks noGrp="1"/>
          </p:cNvSpPr>
          <p:nvPr>
            <p:ph type="title"/>
          </p:nvPr>
        </p:nvSpPr>
        <p:spPr>
          <a:xfrm>
            <a:off x="507868" y="230188"/>
            <a:ext cx="11173090" cy="553998"/>
          </a:xfrm>
        </p:spPr>
        <p:txBody>
          <a:bodyPr>
            <a:noAutofit/>
          </a:bodyPr>
          <a:lstStyle/>
          <a:p>
            <a:r>
              <a:rPr lang="en-US" dirty="0" smtClean="0"/>
              <a:t>Review - SQL Azure Architecture</a:t>
            </a:r>
            <a:endParaRPr lang="en-US" dirty="0"/>
          </a:p>
        </p:txBody>
      </p:sp>
      <p:sp>
        <p:nvSpPr>
          <p:cNvPr id="47" name="Content Placeholder 2"/>
          <p:cNvSpPr>
            <a:spLocks noGrp="1"/>
          </p:cNvSpPr>
          <p:nvPr>
            <p:ph idx="4294967295"/>
          </p:nvPr>
        </p:nvSpPr>
        <p:spPr>
          <a:xfrm>
            <a:off x="509732" y="1447800"/>
            <a:ext cx="11679093" cy="990600"/>
          </a:xfrm>
        </p:spPr>
        <p:txBody>
          <a:bodyPr>
            <a:noAutofit/>
          </a:bodyPr>
          <a:lstStyle/>
          <a:p>
            <a:r>
              <a:rPr lang="en-US" sz="2800" dirty="0" smtClean="0"/>
              <a:t>Shared infrastructure at SQL database and below</a:t>
            </a:r>
            <a:endParaRPr lang="en-US" sz="2400" dirty="0" smtClean="0"/>
          </a:p>
          <a:p>
            <a:r>
              <a:rPr lang="en-US" sz="2800" dirty="0" smtClean="0"/>
              <a:t>Massively distributed cluster w/ commodity hardware</a:t>
            </a:r>
          </a:p>
          <a:p>
            <a:r>
              <a:rPr lang="en-US" sz="2800" dirty="0" smtClean="0"/>
              <a:t>Scalable HA technology provides the glue</a:t>
            </a:r>
          </a:p>
          <a:p>
            <a:pPr lvl="1"/>
            <a:r>
              <a:rPr lang="en-US" sz="2400" dirty="0" smtClean="0"/>
              <a:t>Each SQL Azure DB has 3 replicas</a:t>
            </a:r>
          </a:p>
          <a:p>
            <a:pPr lvl="1"/>
            <a:r>
              <a:rPr lang="en-US" sz="2400" dirty="0" smtClean="0"/>
              <a:t>Automatic replication and failover</a:t>
            </a:r>
            <a:endParaRPr lang="en-US" sz="2800" dirty="0" smtClean="0"/>
          </a:p>
          <a:p>
            <a:r>
              <a:rPr lang="en-US" sz="2800" dirty="0" smtClean="0"/>
              <a:t>Gateway Service forwards TDS requests</a:t>
            </a:r>
          </a:p>
          <a:p>
            <a:pPr lvl="1">
              <a:buNone/>
            </a:pPr>
            <a:endParaRPr lang="en-US" sz="2400" dirty="0" smtClean="0"/>
          </a:p>
          <a:p>
            <a:pPr marL="166688" indent="-166688"/>
            <a:endParaRPr lang="en-US" sz="1800" dirty="0" smtClean="0"/>
          </a:p>
        </p:txBody>
      </p:sp>
      <p:grpSp>
        <p:nvGrpSpPr>
          <p:cNvPr id="3" name="Group 64"/>
          <p:cNvGrpSpPr/>
          <p:nvPr/>
        </p:nvGrpSpPr>
        <p:grpSpPr>
          <a:xfrm>
            <a:off x="4408315" y="4784680"/>
            <a:ext cx="3453500" cy="1143000"/>
            <a:chOff x="533400" y="2819400"/>
            <a:chExt cx="3657600" cy="2590800"/>
          </a:xfrm>
        </p:grpSpPr>
        <p:sp>
          <p:nvSpPr>
            <p:cNvPr id="129" name="Rectangle 128"/>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Machine 5</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130" name="Rectangle 129"/>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1" name="Rectangle 130"/>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2" name="Rectangle 131"/>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3" name="Rectangle 132"/>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4" name="Rectangle 133"/>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5" name="Rectangle 134"/>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63"/>
          <p:cNvGrpSpPr/>
          <p:nvPr/>
        </p:nvGrpSpPr>
        <p:grpSpPr>
          <a:xfrm>
            <a:off x="203145" y="4251283"/>
            <a:ext cx="11782533" cy="609600"/>
            <a:chOff x="152398" y="4114803"/>
            <a:chExt cx="8839202" cy="609600"/>
          </a:xfrm>
          <a:solidFill>
            <a:srgbClr val="00B0F0"/>
          </a:solidFill>
        </p:grpSpPr>
        <p:sp>
          <p:nvSpPr>
            <p:cNvPr id="147" name="Down Arrow 146"/>
            <p:cNvSpPr/>
            <p:nvPr/>
          </p:nvSpPr>
          <p:spPr>
            <a:xfrm rot="10800000" flipV="1">
              <a:off x="1447800" y="4267200"/>
              <a:ext cx="252603" cy="381000"/>
            </a:xfrm>
            <a:prstGeom prst="downArrow">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8"/>
            <p:cNvGrpSpPr/>
            <p:nvPr/>
          </p:nvGrpSpPr>
          <p:grpSpPr>
            <a:xfrm>
              <a:off x="152398" y="4114803"/>
              <a:ext cx="8839202" cy="609600"/>
              <a:chOff x="116532" y="5745476"/>
              <a:chExt cx="13332129" cy="1097278"/>
            </a:xfrm>
            <a:grpFill/>
          </p:grpSpPr>
          <p:sp>
            <p:nvSpPr>
              <p:cNvPr id="149" name="Down Arrow 148"/>
              <p:cNvSpPr/>
              <p:nvPr/>
            </p:nvSpPr>
            <p:spPr>
              <a:xfrm rot="10800000" flipV="1">
                <a:off x="6667663" y="6156955"/>
                <a:ext cx="381000" cy="685799"/>
              </a:xfrm>
              <a:prstGeom prst="downArrow">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0" name="Down Arrow 149"/>
              <p:cNvSpPr/>
              <p:nvPr/>
            </p:nvSpPr>
            <p:spPr>
              <a:xfrm rot="10800000" flipV="1">
                <a:off x="11724676" y="6019794"/>
                <a:ext cx="381000" cy="685799"/>
              </a:xfrm>
              <a:prstGeom prst="downArrow">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Rectangle 150"/>
              <p:cNvSpPr/>
              <p:nvPr/>
            </p:nvSpPr>
            <p:spPr>
              <a:xfrm>
                <a:off x="116532" y="5745476"/>
                <a:ext cx="13332129" cy="411479"/>
              </a:xfrm>
              <a:prstGeom prst="rect">
                <a:avLst/>
              </a:prstGeom>
              <a:grp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SQL</a:t>
                </a:r>
                <a:r>
                  <a:rPr kumimoji="0" lang="en-US" sz="14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 Azure Gateway Service  </a:t>
                </a:r>
                <a:r>
                  <a:rPr kumimoji="0" lang="en-US" sz="1400" b="0" i="0" u="none" strike="noStrike" kern="1200" cap="none" spc="0" normalizeH="0" noProof="0" dirty="0" smtClean="0">
                    <a:ln>
                      <a:noFill/>
                    </a:ln>
                    <a:solidFill>
                      <a:prstClr val="black"/>
                    </a:solidFill>
                    <a:effectLst>
                      <a:outerShdw blurRad="38100" dist="38100" dir="2700000" algn="tl">
                        <a:srgbClr val="000000">
                          <a:alpha val="43137"/>
                        </a:srgbClr>
                      </a:outerShdw>
                    </a:effectLst>
                    <a:uLnTx/>
                    <a:uFillTx/>
                    <a:latin typeface="Calibri"/>
                    <a:ea typeface="+mn-ea"/>
                    <a:cs typeface="+mn-cs"/>
                  </a:rPr>
                  <a:t>                   </a:t>
                </a:r>
                <a:endParaRPr kumimoji="0" lang="en-US" sz="1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grpSp>
      </p:grpSp>
      <p:grpSp>
        <p:nvGrpSpPr>
          <p:cNvPr id="6" name="Group 64"/>
          <p:cNvGrpSpPr/>
          <p:nvPr/>
        </p:nvGrpSpPr>
        <p:grpSpPr>
          <a:xfrm>
            <a:off x="8471256" y="4784680"/>
            <a:ext cx="3453500" cy="1143000"/>
            <a:chOff x="533400" y="2819400"/>
            <a:chExt cx="3657600" cy="2590800"/>
          </a:xfrm>
        </p:grpSpPr>
        <p:sp>
          <p:nvSpPr>
            <p:cNvPr id="153" name="Rectangle 152"/>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Machine 6</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154" name="Rectangle 153"/>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Rectangle 154"/>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SQL DB</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6" name="Rectangle 155"/>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Rectangle 156"/>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8" name="Rectangle 157"/>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Rectangle 158"/>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7" name="Group 64"/>
          <p:cNvGrpSpPr/>
          <p:nvPr/>
        </p:nvGrpSpPr>
        <p:grpSpPr>
          <a:xfrm>
            <a:off x="243799" y="4784680"/>
            <a:ext cx="3453500" cy="1143000"/>
            <a:chOff x="533400" y="2819400"/>
            <a:chExt cx="3657600" cy="2590800"/>
          </a:xfrm>
        </p:grpSpPr>
        <p:sp>
          <p:nvSpPr>
            <p:cNvPr id="161" name="Rectangle 160"/>
            <p:cNvSpPr/>
            <p:nvPr/>
          </p:nvSpPr>
          <p:spPr>
            <a:xfrm>
              <a:off x="533400" y="2819400"/>
              <a:ext cx="3657600" cy="2590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prstClr val="black"/>
                  </a:solidFill>
                  <a:effectLst/>
                  <a:uLnTx/>
                  <a:uFillTx/>
                  <a:latin typeface="Calibri"/>
                  <a:ea typeface="+mn-ea"/>
                  <a:cs typeface="+mn-cs"/>
                </a:rPr>
                <a:t>Machine 4</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162" name="Rectangle 161"/>
            <p:cNvSpPr/>
            <p:nvPr/>
          </p:nvSpPr>
          <p:spPr>
            <a:xfrm>
              <a:off x="609600" y="3337560"/>
              <a:ext cx="3505200" cy="184404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SQL Instance</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3" name="Rectangle 162"/>
            <p:cNvSpPr/>
            <p:nvPr/>
          </p:nvSpPr>
          <p:spPr>
            <a:xfrm>
              <a:off x="720525" y="3886198"/>
              <a:ext cx="3288175" cy="1178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libri"/>
                  <a:ea typeface="+mn-ea"/>
                  <a:cs typeface="+mn-cs"/>
                </a:rPr>
                <a:t>SQL DB </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4" name="Rectangle 163"/>
            <p:cNvSpPr/>
            <p:nvPr/>
          </p:nvSpPr>
          <p:spPr>
            <a:xfrm>
              <a:off x="815050" y="4373880"/>
              <a:ext cx="685800" cy="533401"/>
            </a:xfrm>
            <a:prstGeom prst="rect">
              <a:avLst/>
            </a:prstGeom>
            <a:solidFill>
              <a:srgbClr val="4F81B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DB1</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Rectangle 164"/>
            <p:cNvSpPr/>
            <p:nvPr/>
          </p:nvSpPr>
          <p:spPr>
            <a:xfrm>
              <a:off x="1623992" y="4373880"/>
              <a:ext cx="685800" cy="533401"/>
            </a:xfrm>
            <a:prstGeom prst="rect">
              <a:avLst/>
            </a:prstGeom>
            <a:solidFill>
              <a:srgbClr val="8064A2"/>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DB2</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Rectangle 165"/>
            <p:cNvSpPr/>
            <p:nvPr/>
          </p:nvSpPr>
          <p:spPr>
            <a:xfrm>
              <a:off x="2432934" y="4373880"/>
              <a:ext cx="685800" cy="533401"/>
            </a:xfrm>
            <a:prstGeom prst="rect">
              <a:avLst/>
            </a:prstGeom>
            <a:solidFill>
              <a:srgbClr val="C0504D"/>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DB3</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Rectangle 166"/>
            <p:cNvSpPr/>
            <p:nvPr/>
          </p:nvSpPr>
          <p:spPr>
            <a:xfrm>
              <a:off x="3241875" y="4373880"/>
              <a:ext cx="685800" cy="533401"/>
            </a:xfrm>
            <a:prstGeom prst="rect">
              <a:avLst/>
            </a:prstGeom>
            <a:solidFill>
              <a:srgbClr val="92D050"/>
            </a:soli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prstClr val="black"/>
                  </a:solidFill>
                  <a:effectLst/>
                  <a:uLnTx/>
                  <a:uFillTx/>
                  <a:latin typeface="Calibri"/>
                  <a:ea typeface="+mn-ea"/>
                  <a:cs typeface="+mn-cs"/>
                </a:rPr>
                <a:t>User</a:t>
              </a:r>
              <a:br>
                <a:rPr kumimoji="0" lang="en-US" sz="700" b="0" i="0" u="none" strike="noStrike" kern="1200" cap="none" spc="0" normalizeH="0" baseline="0" noProof="0" dirty="0" smtClean="0">
                  <a:ln>
                    <a:noFill/>
                  </a:ln>
                  <a:solidFill>
                    <a:prstClr val="black"/>
                  </a:solidFill>
                  <a:effectLst/>
                  <a:uLnTx/>
                  <a:uFillTx/>
                  <a:latin typeface="Calibri"/>
                  <a:ea typeface="+mn-ea"/>
                  <a:cs typeface="+mn-cs"/>
                </a:rPr>
              </a:br>
              <a:r>
                <a:rPr kumimoji="0" lang="en-US" sz="700" b="0" i="0" u="none" strike="noStrike" kern="1200" cap="none" spc="0" normalizeH="0" baseline="0" noProof="0" dirty="0" smtClean="0">
                  <a:ln>
                    <a:noFill/>
                  </a:ln>
                  <a:solidFill>
                    <a:prstClr val="black"/>
                  </a:solidFill>
                  <a:effectLst/>
                  <a:uLnTx/>
                  <a:uFillTx/>
                  <a:latin typeface="Calibri"/>
                  <a:ea typeface="+mn-ea"/>
                  <a:cs typeface="+mn-cs"/>
                </a:rPr>
                <a:t>DB4</a:t>
              </a:r>
              <a:endParaRPr kumimoji="0" lang="en-US" sz="7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61"/>
          <p:cNvGrpSpPr/>
          <p:nvPr/>
        </p:nvGrpSpPr>
        <p:grpSpPr>
          <a:xfrm>
            <a:off x="304720" y="5919206"/>
            <a:ext cx="11782532" cy="618075"/>
            <a:chOff x="228599" y="5782725"/>
            <a:chExt cx="8839201" cy="618075"/>
          </a:xfrm>
        </p:grpSpPr>
        <p:grpSp>
          <p:nvGrpSpPr>
            <p:cNvPr id="9" name="Group 38"/>
            <p:cNvGrpSpPr/>
            <p:nvPr/>
          </p:nvGrpSpPr>
          <p:grpSpPr>
            <a:xfrm>
              <a:off x="3482989" y="5782725"/>
              <a:ext cx="5197460" cy="296333"/>
              <a:chOff x="1021975" y="5867400"/>
              <a:chExt cx="7337590" cy="533400"/>
            </a:xfrm>
          </p:grpSpPr>
          <p:sp>
            <p:nvSpPr>
              <p:cNvPr id="137" name="Down Arrow 136"/>
              <p:cNvSpPr/>
              <p:nvPr/>
            </p:nvSpPr>
            <p:spPr>
              <a:xfrm flipV="1">
                <a:off x="1021975" y="5867400"/>
                <a:ext cx="381000" cy="533400"/>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Down Arrow 137"/>
              <p:cNvSpPr/>
              <p:nvPr/>
            </p:nvSpPr>
            <p:spPr>
              <a:xfrm flipV="1">
                <a:off x="1860175" y="5867400"/>
                <a:ext cx="381000" cy="533400"/>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9" name="Down Arrow 138"/>
              <p:cNvSpPr/>
              <p:nvPr/>
            </p:nvSpPr>
            <p:spPr>
              <a:xfrm flipV="1">
                <a:off x="2698375" y="5867400"/>
                <a:ext cx="381000" cy="533400"/>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0" name="Down Arrow 139"/>
              <p:cNvSpPr/>
              <p:nvPr/>
            </p:nvSpPr>
            <p:spPr>
              <a:xfrm flipV="1">
                <a:off x="3536575" y="5867400"/>
                <a:ext cx="381000" cy="533400"/>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1" name="Down Arrow 140"/>
              <p:cNvSpPr/>
              <p:nvPr/>
            </p:nvSpPr>
            <p:spPr>
              <a:xfrm flipV="1">
                <a:off x="5463965" y="5867400"/>
                <a:ext cx="381000" cy="533400"/>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2" name="Down Arrow 141"/>
              <p:cNvSpPr/>
              <p:nvPr/>
            </p:nvSpPr>
            <p:spPr>
              <a:xfrm flipV="1">
                <a:off x="6302165" y="5867400"/>
                <a:ext cx="381000" cy="533400"/>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Down Arrow 142"/>
              <p:cNvSpPr/>
              <p:nvPr/>
            </p:nvSpPr>
            <p:spPr>
              <a:xfrm flipV="1">
                <a:off x="7140365" y="5867400"/>
                <a:ext cx="381000" cy="533400"/>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4" name="Down Arrow 143"/>
              <p:cNvSpPr/>
              <p:nvPr/>
            </p:nvSpPr>
            <p:spPr>
              <a:xfrm flipV="1">
                <a:off x="7978565" y="5867400"/>
                <a:ext cx="381000" cy="533400"/>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0" name="Group 167"/>
            <p:cNvGrpSpPr/>
            <p:nvPr/>
          </p:nvGrpSpPr>
          <p:grpSpPr>
            <a:xfrm>
              <a:off x="228599" y="5791200"/>
              <a:ext cx="8839201" cy="609600"/>
              <a:chOff x="83818" y="5943600"/>
              <a:chExt cx="9133841" cy="609600"/>
            </a:xfrm>
          </p:grpSpPr>
          <p:sp>
            <p:nvSpPr>
              <p:cNvPr id="169" name="Down Arrow 168"/>
              <p:cNvSpPr/>
              <p:nvPr/>
            </p:nvSpPr>
            <p:spPr>
              <a:xfrm flipV="1">
                <a:off x="231139" y="5943600"/>
                <a:ext cx="269875" cy="296333"/>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0" name="Down Arrow 169"/>
              <p:cNvSpPr/>
              <p:nvPr/>
            </p:nvSpPr>
            <p:spPr>
              <a:xfrm flipV="1">
                <a:off x="824864" y="5943600"/>
                <a:ext cx="269875" cy="296333"/>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1" name="Rectangle 170"/>
              <p:cNvSpPr/>
              <p:nvPr/>
            </p:nvSpPr>
            <p:spPr>
              <a:xfrm>
                <a:off x="83818" y="6248400"/>
                <a:ext cx="9133841" cy="304800"/>
              </a:xfrm>
              <a:prstGeom prst="rect">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a:ea typeface="+mn-ea"/>
                    <a:cs typeface="+mn-cs"/>
                  </a:rPr>
                  <a:t>Scalability and Availability: Fabric, Failover, Replication, and  Load balancing</a:t>
                </a:r>
                <a:endParaRPr kumimoji="0" lang="en-US" sz="14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a:ea typeface="+mn-ea"/>
                  <a:cs typeface="+mn-cs"/>
                </a:endParaRPr>
              </a:p>
            </p:txBody>
          </p:sp>
        </p:grpSp>
        <p:sp>
          <p:nvSpPr>
            <p:cNvPr id="172" name="Down Arrow 171"/>
            <p:cNvSpPr/>
            <p:nvPr/>
          </p:nvSpPr>
          <p:spPr>
            <a:xfrm flipV="1">
              <a:off x="2209799" y="5791200"/>
              <a:ext cx="269875" cy="296333"/>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3" name="Down Arrow 172"/>
            <p:cNvSpPr/>
            <p:nvPr/>
          </p:nvSpPr>
          <p:spPr>
            <a:xfrm flipV="1">
              <a:off x="1600199" y="5791200"/>
              <a:ext cx="269875" cy="296333"/>
            </a:xfrm>
            <a:prstGeom prst="downArrow">
              <a:avLst/>
            </a:prstGeom>
            <a:gradFill flip="none" rotWithShape="1">
              <a:gsLst>
                <a:gs pos="0">
                  <a:srgbClr val="03D4A8"/>
                </a:gs>
                <a:gs pos="25000">
                  <a:srgbClr val="21D6E0"/>
                </a:gs>
                <a:gs pos="75000">
                  <a:srgbClr val="0087E6"/>
                </a:gs>
                <a:gs pos="100000">
                  <a:srgbClr val="005CBF"/>
                </a:gs>
              </a:gsLst>
              <a:path path="shap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1" name="Can 50"/>
          <p:cNvSpPr/>
          <p:nvPr/>
        </p:nvSpPr>
        <p:spPr>
          <a:xfrm>
            <a:off x="10563648" y="2803480"/>
            <a:ext cx="1218883" cy="1371600"/>
          </a:xfrm>
          <a:prstGeom prst="can">
            <a:avLst/>
          </a:prstGeom>
          <a:solidFill>
            <a:srgbClr val="00B0F0">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Logical Server</a:t>
            </a:r>
          </a:p>
        </p:txBody>
      </p:sp>
      <p:sp>
        <p:nvSpPr>
          <p:cNvPr id="53" name="Right Arrow 52"/>
          <p:cNvSpPr/>
          <p:nvPr/>
        </p:nvSpPr>
        <p:spPr>
          <a:xfrm rot="7949579">
            <a:off x="8963194" y="4625978"/>
            <a:ext cx="1797722" cy="241205"/>
          </a:xfrm>
          <a:prstGeom prst="rightArrow">
            <a:avLst/>
          </a:prstGeom>
          <a:solidFill>
            <a:srgbClr val="00B0F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Arrow 53"/>
          <p:cNvSpPr/>
          <p:nvPr/>
        </p:nvSpPr>
        <p:spPr>
          <a:xfrm rot="8510695" flipV="1">
            <a:off x="7139529" y="4584956"/>
            <a:ext cx="3835636" cy="166915"/>
          </a:xfrm>
          <a:prstGeom prst="rightArrow">
            <a:avLst/>
          </a:prstGeom>
          <a:solidFill>
            <a:srgbClr val="00B0F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9808568" flipV="1">
            <a:off x="2129674" y="4479724"/>
            <a:ext cx="8599241" cy="152715"/>
          </a:xfrm>
          <a:prstGeom prst="rightArrow">
            <a:avLst/>
          </a:prstGeom>
          <a:solidFill>
            <a:srgbClr val="00B0F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42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blinds(horizontal)">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
                                            <p:txEl>
                                              <p:pRg st="1" end="1"/>
                                            </p:txEl>
                                          </p:spTgt>
                                        </p:tgtEl>
                                        <p:attrNameLst>
                                          <p:attrName>style.visibility</p:attrName>
                                        </p:attrNameLst>
                                      </p:cBhvr>
                                      <p:to>
                                        <p:strVal val="visible"/>
                                      </p:to>
                                    </p:set>
                                    <p:animEffect transition="in" filter="blinds(horizontal)">
                                      <p:cBhvr>
                                        <p:cTn id="17" dur="500"/>
                                        <p:tgtEl>
                                          <p:spTgt spid="4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7">
                                            <p:txEl>
                                              <p:pRg st="2" end="2"/>
                                            </p:txEl>
                                          </p:spTgt>
                                        </p:tgtEl>
                                        <p:attrNameLst>
                                          <p:attrName>style.visibility</p:attrName>
                                        </p:attrNameLst>
                                      </p:cBhvr>
                                      <p:to>
                                        <p:strVal val="visible"/>
                                      </p:to>
                                    </p:set>
                                    <p:animEffect transition="in" filter="blinds(horizontal)">
                                      <p:cBhvr>
                                        <p:cTn id="32" dur="500"/>
                                        <p:tgtEl>
                                          <p:spTgt spid="47">
                                            <p:txEl>
                                              <p:pRg st="2" end="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7">
                                            <p:txEl>
                                              <p:pRg st="3" end="3"/>
                                            </p:txEl>
                                          </p:spTgt>
                                        </p:tgtEl>
                                        <p:attrNameLst>
                                          <p:attrName>style.visibility</p:attrName>
                                        </p:attrNameLst>
                                      </p:cBhvr>
                                      <p:to>
                                        <p:strVal val="visible"/>
                                      </p:to>
                                    </p:set>
                                    <p:animEffect transition="in" filter="blinds(horizontal)">
                                      <p:cBhvr>
                                        <p:cTn id="35" dur="500"/>
                                        <p:tgtEl>
                                          <p:spTgt spid="47">
                                            <p:txEl>
                                              <p:pRg st="3" end="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7">
                                            <p:txEl>
                                              <p:pRg st="4" end="4"/>
                                            </p:txEl>
                                          </p:spTgt>
                                        </p:tgtEl>
                                        <p:attrNameLst>
                                          <p:attrName>style.visibility</p:attrName>
                                        </p:attrNameLst>
                                      </p:cBhvr>
                                      <p:to>
                                        <p:strVal val="visible"/>
                                      </p:to>
                                    </p:set>
                                    <p:animEffect transition="in" filter="blinds(horizontal)">
                                      <p:cBhvr>
                                        <p:cTn id="38" dur="500"/>
                                        <p:tgtEl>
                                          <p:spTgt spid="4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47">
                                            <p:txEl>
                                              <p:pRg st="5" end="5"/>
                                            </p:txEl>
                                          </p:spTgt>
                                        </p:tgtEl>
                                        <p:attrNameLst>
                                          <p:attrName>style.visibility</p:attrName>
                                        </p:attrNameLst>
                                      </p:cBhvr>
                                      <p:to>
                                        <p:strVal val="visible"/>
                                      </p:to>
                                    </p:set>
                                    <p:animEffect transition="in" filter="blinds(horizontal)">
                                      <p:cBhvr>
                                        <p:cTn id="48" dur="500"/>
                                        <p:tgtEl>
                                          <p:spTgt spid="4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blinds(horizontal)">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blinds(horizontal)">
                                      <p:cBhvr>
                                        <p:cTn id="58" dur="500"/>
                                        <p:tgtEl>
                                          <p:spTgt spid="5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blinds(horizontal)">
                                      <p:cBhvr>
                                        <p:cTn id="63" dur="500"/>
                                        <p:tgtEl>
                                          <p:spTgt spid="55"/>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blinds(horizontal)">
                                      <p:cBhvr>
                                        <p:cTn id="68" dur="500"/>
                                        <p:tgtEl>
                                          <p:spTgt spid="54"/>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blinds(horizontal)">
                                      <p:cBhvr>
                                        <p:cTn id="7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animBg="1"/>
      <p:bldP spid="54" grpId="0" animBg="1"/>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060271" cy="838200"/>
          </a:xfrm>
        </p:spPr>
        <p:txBody>
          <a:bodyPr>
            <a:normAutofit/>
          </a:bodyPr>
          <a:lstStyle/>
          <a:p>
            <a:r>
              <a:rPr lang="en-US" dirty="0" smtClean="0"/>
              <a:t>Microsoft Azure Data Centers World Wide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512658973"/>
              </p:ext>
            </p:extLst>
          </p:nvPr>
        </p:nvGraphicFramePr>
        <p:xfrm>
          <a:off x="876144" y="5125255"/>
          <a:ext cx="3453500" cy="1136491"/>
        </p:xfrm>
        <a:graphic>
          <a:graphicData uri="http://schemas.openxmlformats.org/drawingml/2006/table">
            <a:tbl>
              <a:tblPr firstRow="1" bandRow="1">
                <a:tableStyleId>{5C22544A-7EE6-4342-B048-85BDC9FD1C3A}</a:tableStyleId>
              </a:tblPr>
              <a:tblGrid>
                <a:gridCol w="690700"/>
                <a:gridCol w="2762800"/>
              </a:tblGrid>
              <a:tr h="496411">
                <a:tc>
                  <a:txBody>
                    <a:bodyPr/>
                    <a:lstStyle/>
                    <a:p>
                      <a:endParaRPr lang="en-US" sz="1600" dirty="0"/>
                    </a:p>
                  </a:txBody>
                  <a:tcPr marL="121888" marR="121888">
                    <a:solidFill>
                      <a:schemeClr val="bg1"/>
                    </a:solidFill>
                  </a:tcPr>
                </a:tc>
                <a:tc>
                  <a:txBody>
                    <a:bodyPr/>
                    <a:lstStyle/>
                    <a:p>
                      <a:endParaRPr lang="en-US" sz="800" b="1" dirty="0" smtClean="0">
                        <a:solidFill>
                          <a:schemeClr val="tx1"/>
                        </a:solidFill>
                      </a:endParaRPr>
                    </a:p>
                    <a:p>
                      <a:r>
                        <a:rPr lang="en-US" sz="800" b="1" dirty="0" smtClean="0">
                          <a:solidFill>
                            <a:schemeClr val="tx1"/>
                          </a:solidFill>
                        </a:rPr>
                        <a:t> </a:t>
                      </a:r>
                      <a:r>
                        <a:rPr lang="en-US" sz="1200" b="1" dirty="0" smtClean="0">
                          <a:solidFill>
                            <a:schemeClr val="tx1"/>
                          </a:solidFill>
                        </a:rPr>
                        <a:t>Regional hosting locations</a:t>
                      </a:r>
                      <a:endParaRPr lang="en-US" sz="1200" b="1" dirty="0">
                        <a:solidFill>
                          <a:schemeClr val="tx1"/>
                        </a:solidFill>
                      </a:endParaRPr>
                    </a:p>
                  </a:txBody>
                  <a:tcPr marL="121888" marR="121888">
                    <a:solidFill>
                      <a:schemeClr val="bg1"/>
                    </a:solidFill>
                  </a:tcPr>
                </a:tc>
              </a:tr>
              <a:tr h="496411">
                <a:tc>
                  <a:txBody>
                    <a:bodyPr/>
                    <a:lstStyle/>
                    <a:p>
                      <a:endParaRPr lang="en-US" sz="1600" dirty="0"/>
                    </a:p>
                  </a:txBody>
                  <a:tcPr marL="121888" marR="121888">
                    <a:solidFill>
                      <a:schemeClr val="bg1"/>
                    </a:solidFill>
                  </a:tcPr>
                </a:tc>
                <a:tc>
                  <a:txBody>
                    <a:bodyPr/>
                    <a:lstStyle/>
                    <a:p>
                      <a:endParaRPr lang="en-US" sz="800" b="1" dirty="0" smtClean="0">
                        <a:solidFill>
                          <a:schemeClr val="tx1"/>
                        </a:solidFill>
                      </a:endParaRPr>
                    </a:p>
                    <a:p>
                      <a:r>
                        <a:rPr lang="en-US" sz="1400" b="1" dirty="0" smtClean="0">
                          <a:solidFill>
                            <a:schemeClr val="tx1"/>
                          </a:solidFill>
                        </a:rPr>
                        <a:t>200ms Latency</a:t>
                      </a:r>
                      <a:r>
                        <a:rPr lang="en-US" sz="1400" b="1" baseline="0" dirty="0" smtClean="0">
                          <a:solidFill>
                            <a:schemeClr val="tx1"/>
                          </a:solidFill>
                        </a:rPr>
                        <a:t> from 2 regional hosting locations</a:t>
                      </a:r>
                      <a:endParaRPr lang="en-US" sz="1400" b="1" dirty="0">
                        <a:solidFill>
                          <a:schemeClr val="tx1"/>
                        </a:solidFill>
                      </a:endParaRPr>
                    </a:p>
                  </a:txBody>
                  <a:tcPr marL="121888" marR="121888">
                    <a:solidFill>
                      <a:schemeClr val="bg1"/>
                    </a:solidFill>
                  </a:tcPr>
                </a:tc>
              </a:tr>
            </a:tbl>
          </a:graphicData>
        </a:graphic>
      </p:graphicFrame>
      <p:sp>
        <p:nvSpPr>
          <p:cNvPr id="8" name="Freeform 559"/>
          <p:cNvSpPr>
            <a:spLocks/>
          </p:cNvSpPr>
          <p:nvPr/>
        </p:nvSpPr>
        <p:spPr bwMode="auto">
          <a:xfrm>
            <a:off x="5743146" y="2394496"/>
            <a:ext cx="146013" cy="169862"/>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9" name="Freeform 560"/>
          <p:cNvSpPr>
            <a:spLocks/>
          </p:cNvSpPr>
          <p:nvPr/>
        </p:nvSpPr>
        <p:spPr bwMode="auto">
          <a:xfrm>
            <a:off x="5867999" y="2253209"/>
            <a:ext cx="247585" cy="358775"/>
          </a:xfrm>
          <a:custGeom>
            <a:avLst/>
            <a:gdLst>
              <a:gd name="T0" fmla="*/ 2147483647 w 96"/>
              <a:gd name="T1" fmla="*/ 2147483647 h 184"/>
              <a:gd name="T2" fmla="*/ 2147483647 w 96"/>
              <a:gd name="T3" fmla="*/ 2147483647 h 184"/>
              <a:gd name="T4" fmla="*/ 2147483647 w 96"/>
              <a:gd name="T5" fmla="*/ 2147483647 h 184"/>
              <a:gd name="T6" fmla="*/ 2147483647 w 96"/>
              <a:gd name="T7" fmla="*/ 2147483647 h 184"/>
              <a:gd name="T8" fmla="*/ 2147483647 w 96"/>
              <a:gd name="T9" fmla="*/ 2147483647 h 184"/>
              <a:gd name="T10" fmla="*/ 2147483647 w 96"/>
              <a:gd name="T11" fmla="*/ 2147483647 h 184"/>
              <a:gd name="T12" fmla="*/ 2147483647 w 96"/>
              <a:gd name="T13" fmla="*/ 2147483647 h 184"/>
              <a:gd name="T14" fmla="*/ 2147483647 w 96"/>
              <a:gd name="T15" fmla="*/ 2147483647 h 184"/>
              <a:gd name="T16" fmla="*/ 2147483647 w 96"/>
              <a:gd name="T17" fmla="*/ 2147483647 h 184"/>
              <a:gd name="T18" fmla="*/ 2147483647 w 96"/>
              <a:gd name="T19" fmla="*/ 2147483647 h 184"/>
              <a:gd name="T20" fmla="*/ 2147483647 w 96"/>
              <a:gd name="T21" fmla="*/ 2147483647 h 184"/>
              <a:gd name="T22" fmla="*/ 2147483647 w 96"/>
              <a:gd name="T23" fmla="*/ 2147483647 h 184"/>
              <a:gd name="T24" fmla="*/ 2147483647 w 96"/>
              <a:gd name="T25" fmla="*/ 2147483647 h 184"/>
              <a:gd name="T26" fmla="*/ 2147483647 w 96"/>
              <a:gd name="T27" fmla="*/ 2147483647 h 184"/>
              <a:gd name="T28" fmla="*/ 2147483647 w 96"/>
              <a:gd name="T29" fmla="*/ 2147483647 h 184"/>
              <a:gd name="T30" fmla="*/ 0 w 96"/>
              <a:gd name="T31" fmla="*/ 2147483647 h 184"/>
              <a:gd name="T32" fmla="*/ 0 w 96"/>
              <a:gd name="T33" fmla="*/ 2147483647 h 184"/>
              <a:gd name="T34" fmla="*/ 0 w 96"/>
              <a:gd name="T35" fmla="*/ 2147483647 h 184"/>
              <a:gd name="T36" fmla="*/ 0 w 96"/>
              <a:gd name="T37" fmla="*/ 2147483647 h 184"/>
              <a:gd name="T38" fmla="*/ 0 w 96"/>
              <a:gd name="T39" fmla="*/ 2147483647 h 184"/>
              <a:gd name="T40" fmla="*/ 2147483647 w 96"/>
              <a:gd name="T41" fmla="*/ 2147483647 h 184"/>
              <a:gd name="T42" fmla="*/ 2147483647 w 96"/>
              <a:gd name="T43" fmla="*/ 0 h 184"/>
              <a:gd name="T44" fmla="*/ 2147483647 w 96"/>
              <a:gd name="T45" fmla="*/ 0 h 184"/>
              <a:gd name="T46" fmla="*/ 2147483647 w 96"/>
              <a:gd name="T47" fmla="*/ 0 h 184"/>
              <a:gd name="T48" fmla="*/ 2147483647 w 96"/>
              <a:gd name="T49" fmla="*/ 2147483647 h 184"/>
              <a:gd name="T50" fmla="*/ 2147483647 w 96"/>
              <a:gd name="T51" fmla="*/ 2147483647 h 184"/>
              <a:gd name="T52" fmla="*/ 2147483647 w 96"/>
              <a:gd name="T53" fmla="*/ 2147483647 h 184"/>
              <a:gd name="T54" fmla="*/ 2147483647 w 96"/>
              <a:gd name="T55" fmla="*/ 2147483647 h 184"/>
              <a:gd name="T56" fmla="*/ 2147483647 w 96"/>
              <a:gd name="T57" fmla="*/ 2147483647 h 184"/>
              <a:gd name="T58" fmla="*/ 2147483647 w 96"/>
              <a:gd name="T59" fmla="*/ 2147483647 h 184"/>
              <a:gd name="T60" fmla="*/ 2147483647 w 96"/>
              <a:gd name="T61" fmla="*/ 2147483647 h 184"/>
              <a:gd name="T62" fmla="*/ 2147483647 w 96"/>
              <a:gd name="T63" fmla="*/ 2147483647 h 184"/>
              <a:gd name="T64" fmla="*/ 2147483647 w 96"/>
              <a:gd name="T65" fmla="*/ 2147483647 h 184"/>
              <a:gd name="T66" fmla="*/ 2147483647 w 96"/>
              <a:gd name="T67" fmla="*/ 2147483647 h 184"/>
              <a:gd name="T68" fmla="*/ 2147483647 w 96"/>
              <a:gd name="T69" fmla="*/ 2147483647 h 184"/>
              <a:gd name="T70" fmla="*/ 2147483647 w 96"/>
              <a:gd name="T71" fmla="*/ 2147483647 h 184"/>
              <a:gd name="T72" fmla="*/ 2147483647 w 96"/>
              <a:gd name="T73" fmla="*/ 2147483647 h 184"/>
              <a:gd name="T74" fmla="*/ 2147483647 w 96"/>
              <a:gd name="T75" fmla="*/ 2147483647 h 184"/>
              <a:gd name="T76" fmla="*/ 2147483647 w 96"/>
              <a:gd name="T77" fmla="*/ 2147483647 h 184"/>
              <a:gd name="T78" fmla="*/ 2147483647 w 96"/>
              <a:gd name="T79" fmla="*/ 2147483647 h 184"/>
              <a:gd name="T80" fmla="*/ 2147483647 w 96"/>
              <a:gd name="T81" fmla="*/ 2147483647 h 184"/>
              <a:gd name="T82" fmla="*/ 2147483647 w 96"/>
              <a:gd name="T83" fmla="*/ 2147483647 h 184"/>
              <a:gd name="T84" fmla="*/ 2147483647 w 96"/>
              <a:gd name="T85" fmla="*/ 2147483647 h 184"/>
              <a:gd name="T86" fmla="*/ 2147483647 w 96"/>
              <a:gd name="T87" fmla="*/ 2147483647 h 184"/>
              <a:gd name="T88" fmla="*/ 2147483647 w 96"/>
              <a:gd name="T89" fmla="*/ 2147483647 h 184"/>
              <a:gd name="T90" fmla="*/ 2147483647 w 96"/>
              <a:gd name="T91" fmla="*/ 2147483647 h 184"/>
              <a:gd name="T92" fmla="*/ 2147483647 w 96"/>
              <a:gd name="T93" fmla="*/ 2147483647 h 184"/>
              <a:gd name="T94" fmla="*/ 2147483647 w 96"/>
              <a:gd name="T95" fmla="*/ 2147483647 h 184"/>
              <a:gd name="T96" fmla="*/ 2147483647 w 96"/>
              <a:gd name="T97" fmla="*/ 2147483647 h 184"/>
              <a:gd name="T98" fmla="*/ 2147483647 w 96"/>
              <a:gd name="T99" fmla="*/ 2147483647 h 184"/>
              <a:gd name="T100" fmla="*/ 2147483647 w 96"/>
              <a:gd name="T101" fmla="*/ 2147483647 h 184"/>
              <a:gd name="T102" fmla="*/ 2147483647 w 96"/>
              <a:gd name="T103" fmla="*/ 2147483647 h 184"/>
              <a:gd name="T104" fmla="*/ 2147483647 w 96"/>
              <a:gd name="T105" fmla="*/ 2147483647 h 184"/>
              <a:gd name="T106" fmla="*/ 2147483647 w 96"/>
              <a:gd name="T107" fmla="*/ 2147483647 h 184"/>
              <a:gd name="T108" fmla="*/ 2147483647 w 96"/>
              <a:gd name="T109" fmla="*/ 2147483647 h 184"/>
              <a:gd name="T110" fmla="*/ 2147483647 w 96"/>
              <a:gd name="T111" fmla="*/ 2147483647 h 184"/>
              <a:gd name="T112" fmla="*/ 2147483647 w 96"/>
              <a:gd name="T113" fmla="*/ 2147483647 h 184"/>
              <a:gd name="T114" fmla="*/ 2147483647 w 96"/>
              <a:gd name="T115" fmla="*/ 2147483647 h 184"/>
              <a:gd name="T116" fmla="*/ 2147483647 w 96"/>
              <a:gd name="T117" fmla="*/ 2147483647 h 184"/>
              <a:gd name="T118" fmla="*/ 2147483647 w 96"/>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84"/>
              <a:gd name="T182" fmla="*/ 96 w 96"/>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84">
                <a:moveTo>
                  <a:pt x="16" y="144"/>
                </a:moveTo>
                <a:lnTo>
                  <a:pt x="24" y="136"/>
                </a:lnTo>
                <a:lnTo>
                  <a:pt x="24" y="128"/>
                </a:lnTo>
                <a:lnTo>
                  <a:pt x="16" y="128"/>
                </a:lnTo>
                <a:lnTo>
                  <a:pt x="24" y="120"/>
                </a:lnTo>
                <a:lnTo>
                  <a:pt x="40" y="112"/>
                </a:lnTo>
                <a:lnTo>
                  <a:pt x="40" y="104"/>
                </a:lnTo>
                <a:lnTo>
                  <a:pt x="40" y="96"/>
                </a:lnTo>
                <a:lnTo>
                  <a:pt x="32" y="88"/>
                </a:lnTo>
                <a:lnTo>
                  <a:pt x="24" y="88"/>
                </a:lnTo>
                <a:lnTo>
                  <a:pt x="16" y="88"/>
                </a:lnTo>
                <a:lnTo>
                  <a:pt x="16" y="80"/>
                </a:lnTo>
                <a:lnTo>
                  <a:pt x="16" y="64"/>
                </a:lnTo>
                <a:lnTo>
                  <a:pt x="8" y="64"/>
                </a:lnTo>
                <a:lnTo>
                  <a:pt x="8" y="72"/>
                </a:lnTo>
                <a:lnTo>
                  <a:pt x="0" y="64"/>
                </a:lnTo>
                <a:lnTo>
                  <a:pt x="0" y="48"/>
                </a:lnTo>
                <a:lnTo>
                  <a:pt x="0" y="40"/>
                </a:lnTo>
                <a:lnTo>
                  <a:pt x="0" y="32"/>
                </a:lnTo>
                <a:lnTo>
                  <a:pt x="0" y="24"/>
                </a:lnTo>
                <a:lnTo>
                  <a:pt x="8" y="16"/>
                </a:lnTo>
                <a:lnTo>
                  <a:pt x="16" y="0"/>
                </a:lnTo>
                <a:lnTo>
                  <a:pt x="24" y="0"/>
                </a:lnTo>
                <a:lnTo>
                  <a:pt x="32" y="0"/>
                </a:lnTo>
                <a:lnTo>
                  <a:pt x="24" y="16"/>
                </a:lnTo>
                <a:lnTo>
                  <a:pt x="32" y="24"/>
                </a:lnTo>
                <a:lnTo>
                  <a:pt x="40" y="16"/>
                </a:lnTo>
                <a:lnTo>
                  <a:pt x="56" y="24"/>
                </a:lnTo>
                <a:lnTo>
                  <a:pt x="48" y="32"/>
                </a:lnTo>
                <a:lnTo>
                  <a:pt x="48" y="40"/>
                </a:lnTo>
                <a:lnTo>
                  <a:pt x="40" y="56"/>
                </a:lnTo>
                <a:lnTo>
                  <a:pt x="48" y="64"/>
                </a:lnTo>
                <a:lnTo>
                  <a:pt x="56" y="64"/>
                </a:lnTo>
                <a:lnTo>
                  <a:pt x="64" y="88"/>
                </a:lnTo>
                <a:lnTo>
                  <a:pt x="72" y="96"/>
                </a:lnTo>
                <a:lnTo>
                  <a:pt x="80" y="112"/>
                </a:lnTo>
                <a:lnTo>
                  <a:pt x="80" y="120"/>
                </a:lnTo>
                <a:lnTo>
                  <a:pt x="80" y="128"/>
                </a:lnTo>
                <a:lnTo>
                  <a:pt x="88" y="128"/>
                </a:lnTo>
                <a:lnTo>
                  <a:pt x="96" y="128"/>
                </a:lnTo>
                <a:lnTo>
                  <a:pt x="96" y="144"/>
                </a:lnTo>
                <a:lnTo>
                  <a:pt x="88" y="152"/>
                </a:lnTo>
                <a:lnTo>
                  <a:pt x="88" y="160"/>
                </a:lnTo>
                <a:lnTo>
                  <a:pt x="96" y="160"/>
                </a:lnTo>
                <a:lnTo>
                  <a:pt x="88" y="160"/>
                </a:lnTo>
                <a:lnTo>
                  <a:pt x="72" y="168"/>
                </a:lnTo>
                <a:lnTo>
                  <a:pt x="56" y="168"/>
                </a:lnTo>
                <a:lnTo>
                  <a:pt x="48" y="176"/>
                </a:lnTo>
                <a:lnTo>
                  <a:pt x="40" y="168"/>
                </a:lnTo>
                <a:lnTo>
                  <a:pt x="32" y="176"/>
                </a:lnTo>
                <a:lnTo>
                  <a:pt x="24" y="176"/>
                </a:lnTo>
                <a:lnTo>
                  <a:pt x="16" y="176"/>
                </a:lnTo>
                <a:lnTo>
                  <a:pt x="16" y="184"/>
                </a:lnTo>
                <a:lnTo>
                  <a:pt x="8" y="184"/>
                </a:lnTo>
                <a:lnTo>
                  <a:pt x="8" y="176"/>
                </a:lnTo>
                <a:lnTo>
                  <a:pt x="24" y="168"/>
                </a:lnTo>
                <a:lnTo>
                  <a:pt x="32" y="152"/>
                </a:lnTo>
                <a:lnTo>
                  <a:pt x="24" y="152"/>
                </a:lnTo>
                <a:lnTo>
                  <a:pt x="16" y="152"/>
                </a:lnTo>
                <a:lnTo>
                  <a:pt x="16" y="144"/>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0" name="Freeform 561"/>
          <p:cNvSpPr>
            <a:spLocks/>
          </p:cNvSpPr>
          <p:nvPr/>
        </p:nvSpPr>
        <p:spPr bwMode="auto">
          <a:xfrm>
            <a:off x="7755574" y="995909"/>
            <a:ext cx="579816" cy="542925"/>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 name="Freeform 562"/>
          <p:cNvSpPr>
            <a:spLocks/>
          </p:cNvSpPr>
          <p:nvPr/>
        </p:nvSpPr>
        <p:spPr bwMode="auto">
          <a:xfrm>
            <a:off x="5743146" y="2394496"/>
            <a:ext cx="146013" cy="169862"/>
          </a:xfrm>
          <a:custGeom>
            <a:avLst/>
            <a:gdLst>
              <a:gd name="T0" fmla="*/ 2147483647 w 56"/>
              <a:gd name="T1" fmla="*/ 2147483647 h 88"/>
              <a:gd name="T2" fmla="*/ 0 w 56"/>
              <a:gd name="T3" fmla="*/ 2147483647 h 88"/>
              <a:gd name="T4" fmla="*/ 0 w 56"/>
              <a:gd name="T5" fmla="*/ 2147483647 h 88"/>
              <a:gd name="T6" fmla="*/ 0 w 56"/>
              <a:gd name="T7" fmla="*/ 2147483647 h 88"/>
              <a:gd name="T8" fmla="*/ 2147483647 w 56"/>
              <a:gd name="T9" fmla="*/ 2147483647 h 88"/>
              <a:gd name="T10" fmla="*/ 2147483647 w 56"/>
              <a:gd name="T11" fmla="*/ 2147483647 h 88"/>
              <a:gd name="T12" fmla="*/ 0 w 56"/>
              <a:gd name="T13" fmla="*/ 2147483647 h 88"/>
              <a:gd name="T14" fmla="*/ 2147483647 w 56"/>
              <a:gd name="T15" fmla="*/ 2147483647 h 88"/>
              <a:gd name="T16" fmla="*/ 0 w 56"/>
              <a:gd name="T17" fmla="*/ 2147483647 h 88"/>
              <a:gd name="T18" fmla="*/ 2147483647 w 56"/>
              <a:gd name="T19" fmla="*/ 2147483647 h 88"/>
              <a:gd name="T20" fmla="*/ 2147483647 w 56"/>
              <a:gd name="T21" fmla="*/ 2147483647 h 88"/>
              <a:gd name="T22" fmla="*/ 2147483647 w 56"/>
              <a:gd name="T23" fmla="*/ 0 h 88"/>
              <a:gd name="T24" fmla="*/ 2147483647 w 56"/>
              <a:gd name="T25" fmla="*/ 2147483647 h 88"/>
              <a:gd name="T26" fmla="*/ 2147483647 w 56"/>
              <a:gd name="T27" fmla="*/ 2147483647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88"/>
              <a:gd name="T65" fmla="*/ 56 w 56"/>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88">
                <a:moveTo>
                  <a:pt x="8" y="88"/>
                </a:moveTo>
                <a:lnTo>
                  <a:pt x="0" y="80"/>
                </a:lnTo>
                <a:lnTo>
                  <a:pt x="0" y="72"/>
                </a:lnTo>
                <a:lnTo>
                  <a:pt x="0" y="64"/>
                </a:lnTo>
                <a:lnTo>
                  <a:pt x="8" y="56"/>
                </a:lnTo>
                <a:lnTo>
                  <a:pt x="8" y="48"/>
                </a:lnTo>
                <a:lnTo>
                  <a:pt x="0" y="40"/>
                </a:lnTo>
                <a:lnTo>
                  <a:pt x="8" y="40"/>
                </a:lnTo>
                <a:lnTo>
                  <a:pt x="0" y="24"/>
                </a:lnTo>
                <a:lnTo>
                  <a:pt x="16" y="24"/>
                </a:lnTo>
                <a:lnTo>
                  <a:pt x="16" y="16"/>
                </a:lnTo>
                <a:lnTo>
                  <a:pt x="32" y="0"/>
                </a:lnTo>
                <a:lnTo>
                  <a:pt x="40" y="8"/>
                </a:lnTo>
                <a:lnTo>
                  <a:pt x="48" y="8"/>
                </a:lnTo>
                <a:lnTo>
                  <a:pt x="48" y="16"/>
                </a:lnTo>
                <a:lnTo>
                  <a:pt x="56" y="24"/>
                </a:lnTo>
                <a:lnTo>
                  <a:pt x="48" y="32"/>
                </a:lnTo>
                <a:lnTo>
                  <a:pt x="48" y="48"/>
                </a:lnTo>
                <a:lnTo>
                  <a:pt x="48" y="64"/>
                </a:lnTo>
                <a:lnTo>
                  <a:pt x="32" y="72"/>
                </a:lnTo>
                <a:lnTo>
                  <a:pt x="8" y="8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2" name="Freeform 563"/>
          <p:cNvSpPr>
            <a:spLocks/>
          </p:cNvSpPr>
          <p:nvPr/>
        </p:nvSpPr>
        <p:spPr bwMode="auto">
          <a:xfrm>
            <a:off x="7755574" y="995909"/>
            <a:ext cx="579816" cy="542925"/>
          </a:xfrm>
          <a:custGeom>
            <a:avLst/>
            <a:gdLst>
              <a:gd name="T0" fmla="*/ 2147483647 w 224"/>
              <a:gd name="T1" fmla="*/ 2147483647 h 280"/>
              <a:gd name="T2" fmla="*/ 2147483647 w 224"/>
              <a:gd name="T3" fmla="*/ 2147483647 h 280"/>
              <a:gd name="T4" fmla="*/ 2147483647 w 224"/>
              <a:gd name="T5" fmla="*/ 2147483647 h 280"/>
              <a:gd name="T6" fmla="*/ 2147483647 w 224"/>
              <a:gd name="T7" fmla="*/ 2147483647 h 280"/>
              <a:gd name="T8" fmla="*/ 2147483647 w 224"/>
              <a:gd name="T9" fmla="*/ 2147483647 h 280"/>
              <a:gd name="T10" fmla="*/ 2147483647 w 224"/>
              <a:gd name="T11" fmla="*/ 2147483647 h 280"/>
              <a:gd name="T12" fmla="*/ 2147483647 w 224"/>
              <a:gd name="T13" fmla="*/ 2147483647 h 280"/>
              <a:gd name="T14" fmla="*/ 2147483647 w 224"/>
              <a:gd name="T15" fmla="*/ 2147483647 h 280"/>
              <a:gd name="T16" fmla="*/ 2147483647 w 224"/>
              <a:gd name="T17" fmla="*/ 2147483647 h 280"/>
              <a:gd name="T18" fmla="*/ 2147483647 w 224"/>
              <a:gd name="T19" fmla="*/ 2147483647 h 280"/>
              <a:gd name="T20" fmla="*/ 2147483647 w 224"/>
              <a:gd name="T21" fmla="*/ 0 h 280"/>
              <a:gd name="T22" fmla="*/ 2147483647 w 224"/>
              <a:gd name="T23" fmla="*/ 0 h 280"/>
              <a:gd name="T24" fmla="*/ 2147483647 w 224"/>
              <a:gd name="T25" fmla="*/ 2147483647 h 280"/>
              <a:gd name="T26" fmla="*/ 2147483647 w 224"/>
              <a:gd name="T27" fmla="*/ 2147483647 h 280"/>
              <a:gd name="T28" fmla="*/ 2147483647 w 224"/>
              <a:gd name="T29" fmla="*/ 2147483647 h 280"/>
              <a:gd name="T30" fmla="*/ 2147483647 w 224"/>
              <a:gd name="T31" fmla="*/ 2147483647 h 280"/>
              <a:gd name="T32" fmla="*/ 2147483647 w 224"/>
              <a:gd name="T33" fmla="*/ 2147483647 h 280"/>
              <a:gd name="T34" fmla="*/ 2147483647 w 224"/>
              <a:gd name="T35" fmla="*/ 2147483647 h 280"/>
              <a:gd name="T36" fmla="*/ 2147483647 w 224"/>
              <a:gd name="T37" fmla="*/ 2147483647 h 280"/>
              <a:gd name="T38" fmla="*/ 2147483647 w 224"/>
              <a:gd name="T39" fmla="*/ 2147483647 h 280"/>
              <a:gd name="T40" fmla="*/ 2147483647 w 224"/>
              <a:gd name="T41" fmla="*/ 2147483647 h 280"/>
              <a:gd name="T42" fmla="*/ 2147483647 w 224"/>
              <a:gd name="T43" fmla="*/ 2147483647 h 280"/>
              <a:gd name="T44" fmla="*/ 2147483647 w 224"/>
              <a:gd name="T45" fmla="*/ 2147483647 h 280"/>
              <a:gd name="T46" fmla="*/ 2147483647 w 224"/>
              <a:gd name="T47" fmla="*/ 2147483647 h 280"/>
              <a:gd name="T48" fmla="*/ 2147483647 w 224"/>
              <a:gd name="T49" fmla="*/ 2147483647 h 280"/>
              <a:gd name="T50" fmla="*/ 2147483647 w 224"/>
              <a:gd name="T51" fmla="*/ 2147483647 h 280"/>
              <a:gd name="T52" fmla="*/ 2147483647 w 224"/>
              <a:gd name="T53" fmla="*/ 2147483647 h 280"/>
              <a:gd name="T54" fmla="*/ 0 w 224"/>
              <a:gd name="T55" fmla="*/ 2147483647 h 280"/>
              <a:gd name="T56" fmla="*/ 2147483647 w 224"/>
              <a:gd name="T57" fmla="*/ 2147483647 h 280"/>
              <a:gd name="T58" fmla="*/ 2147483647 w 224"/>
              <a:gd name="T59" fmla="*/ 2147483647 h 280"/>
              <a:gd name="T60" fmla="*/ 2147483647 w 224"/>
              <a:gd name="T61" fmla="*/ 2147483647 h 280"/>
              <a:gd name="T62" fmla="*/ 2147483647 w 224"/>
              <a:gd name="T63" fmla="*/ 2147483647 h 280"/>
              <a:gd name="T64" fmla="*/ 2147483647 w 224"/>
              <a:gd name="T65" fmla="*/ 2147483647 h 2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80"/>
              <a:gd name="T101" fmla="*/ 224 w 224"/>
              <a:gd name="T102" fmla="*/ 280 h 2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80">
                <a:moveTo>
                  <a:pt x="80" y="280"/>
                </a:moveTo>
                <a:lnTo>
                  <a:pt x="64" y="264"/>
                </a:lnTo>
                <a:lnTo>
                  <a:pt x="48" y="216"/>
                </a:lnTo>
                <a:lnTo>
                  <a:pt x="64" y="184"/>
                </a:lnTo>
                <a:lnTo>
                  <a:pt x="96" y="120"/>
                </a:lnTo>
                <a:lnTo>
                  <a:pt x="128" y="96"/>
                </a:lnTo>
                <a:lnTo>
                  <a:pt x="144" y="72"/>
                </a:lnTo>
                <a:lnTo>
                  <a:pt x="168" y="64"/>
                </a:lnTo>
                <a:lnTo>
                  <a:pt x="192" y="48"/>
                </a:lnTo>
                <a:lnTo>
                  <a:pt x="224" y="16"/>
                </a:lnTo>
                <a:lnTo>
                  <a:pt x="216" y="0"/>
                </a:lnTo>
                <a:lnTo>
                  <a:pt x="192" y="0"/>
                </a:lnTo>
                <a:lnTo>
                  <a:pt x="176" y="16"/>
                </a:lnTo>
                <a:lnTo>
                  <a:pt x="168" y="24"/>
                </a:lnTo>
                <a:lnTo>
                  <a:pt x="144" y="32"/>
                </a:lnTo>
                <a:lnTo>
                  <a:pt x="120" y="32"/>
                </a:lnTo>
                <a:lnTo>
                  <a:pt x="112" y="40"/>
                </a:lnTo>
                <a:lnTo>
                  <a:pt x="104" y="48"/>
                </a:lnTo>
                <a:lnTo>
                  <a:pt x="72" y="80"/>
                </a:lnTo>
                <a:lnTo>
                  <a:pt x="56" y="88"/>
                </a:lnTo>
                <a:lnTo>
                  <a:pt x="56" y="112"/>
                </a:lnTo>
                <a:lnTo>
                  <a:pt x="40" y="120"/>
                </a:lnTo>
                <a:lnTo>
                  <a:pt x="24" y="144"/>
                </a:lnTo>
                <a:lnTo>
                  <a:pt x="24" y="160"/>
                </a:lnTo>
                <a:lnTo>
                  <a:pt x="16" y="176"/>
                </a:lnTo>
                <a:lnTo>
                  <a:pt x="8" y="192"/>
                </a:lnTo>
                <a:lnTo>
                  <a:pt x="8" y="216"/>
                </a:lnTo>
                <a:lnTo>
                  <a:pt x="0" y="232"/>
                </a:lnTo>
                <a:lnTo>
                  <a:pt x="8" y="256"/>
                </a:lnTo>
                <a:lnTo>
                  <a:pt x="32" y="264"/>
                </a:lnTo>
                <a:lnTo>
                  <a:pt x="32" y="272"/>
                </a:lnTo>
                <a:lnTo>
                  <a:pt x="48" y="280"/>
                </a:lnTo>
                <a:lnTo>
                  <a:pt x="80" y="28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3" name="Freeform 564"/>
          <p:cNvSpPr>
            <a:spLocks/>
          </p:cNvSpPr>
          <p:nvPr/>
        </p:nvSpPr>
        <p:spPr bwMode="auto">
          <a:xfrm>
            <a:off x="7469898" y="4336008"/>
            <a:ext cx="207379" cy="342900"/>
          </a:xfrm>
          <a:custGeom>
            <a:avLst/>
            <a:gdLst>
              <a:gd name="T0" fmla="*/ 0 w 80"/>
              <a:gd name="T1" fmla="*/ 2147483647 h 176"/>
              <a:gd name="T2" fmla="*/ 0 w 80"/>
              <a:gd name="T3" fmla="*/ 2147483647 h 176"/>
              <a:gd name="T4" fmla="*/ 2147483647 w 80"/>
              <a:gd name="T5" fmla="*/ 2147483647 h 176"/>
              <a:gd name="T6" fmla="*/ 2147483647 w 80"/>
              <a:gd name="T7" fmla="*/ 2147483647 h 176"/>
              <a:gd name="T8" fmla="*/ 2147483647 w 80"/>
              <a:gd name="T9" fmla="*/ 2147483647 h 176"/>
              <a:gd name="T10" fmla="*/ 2147483647 w 80"/>
              <a:gd name="T11" fmla="*/ 2147483647 h 176"/>
              <a:gd name="T12" fmla="*/ 2147483647 w 80"/>
              <a:gd name="T13" fmla="*/ 2147483647 h 176"/>
              <a:gd name="T14" fmla="*/ 2147483647 w 80"/>
              <a:gd name="T15" fmla="*/ 2147483647 h 176"/>
              <a:gd name="T16" fmla="*/ 2147483647 w 80"/>
              <a:gd name="T17" fmla="*/ 0 h 176"/>
              <a:gd name="T18" fmla="*/ 2147483647 w 80"/>
              <a:gd name="T19" fmla="*/ 2147483647 h 176"/>
              <a:gd name="T20" fmla="*/ 2147483647 w 80"/>
              <a:gd name="T21" fmla="*/ 2147483647 h 176"/>
              <a:gd name="T22" fmla="*/ 2147483647 w 80"/>
              <a:gd name="T23" fmla="*/ 2147483647 h 176"/>
              <a:gd name="T24" fmla="*/ 2147483647 w 80"/>
              <a:gd name="T25" fmla="*/ 2147483647 h 176"/>
              <a:gd name="T26" fmla="*/ 2147483647 w 80"/>
              <a:gd name="T27" fmla="*/ 2147483647 h 176"/>
              <a:gd name="T28" fmla="*/ 2147483647 w 80"/>
              <a:gd name="T29" fmla="*/ 2147483647 h 176"/>
              <a:gd name="T30" fmla="*/ 0 w 80"/>
              <a:gd name="T31" fmla="*/ 2147483647 h 176"/>
              <a:gd name="T32" fmla="*/ 0 w 80"/>
              <a:gd name="T33" fmla="*/ 2147483647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176"/>
              <a:gd name="T53" fmla="*/ 80 w 80"/>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176">
                <a:moveTo>
                  <a:pt x="0" y="144"/>
                </a:moveTo>
                <a:lnTo>
                  <a:pt x="0" y="128"/>
                </a:lnTo>
                <a:lnTo>
                  <a:pt x="8" y="112"/>
                </a:lnTo>
                <a:lnTo>
                  <a:pt x="16" y="88"/>
                </a:lnTo>
                <a:lnTo>
                  <a:pt x="8" y="56"/>
                </a:lnTo>
                <a:lnTo>
                  <a:pt x="16" y="48"/>
                </a:lnTo>
                <a:lnTo>
                  <a:pt x="32" y="40"/>
                </a:lnTo>
                <a:lnTo>
                  <a:pt x="48" y="16"/>
                </a:lnTo>
                <a:lnTo>
                  <a:pt x="72" y="0"/>
                </a:lnTo>
                <a:lnTo>
                  <a:pt x="80" y="16"/>
                </a:lnTo>
                <a:lnTo>
                  <a:pt x="80" y="40"/>
                </a:lnTo>
                <a:lnTo>
                  <a:pt x="80" y="56"/>
                </a:lnTo>
                <a:lnTo>
                  <a:pt x="48" y="168"/>
                </a:lnTo>
                <a:lnTo>
                  <a:pt x="32" y="168"/>
                </a:lnTo>
                <a:lnTo>
                  <a:pt x="16" y="176"/>
                </a:lnTo>
                <a:lnTo>
                  <a:pt x="0" y="160"/>
                </a:lnTo>
                <a:lnTo>
                  <a:pt x="0" y="14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4" name="Freeform 565"/>
          <p:cNvSpPr>
            <a:spLocks/>
          </p:cNvSpPr>
          <p:nvPr/>
        </p:nvSpPr>
        <p:spPr bwMode="auto">
          <a:xfrm>
            <a:off x="8688779" y="3807371"/>
            <a:ext cx="61368" cy="63500"/>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 name="Freeform 566"/>
          <p:cNvSpPr>
            <a:spLocks/>
          </p:cNvSpPr>
          <p:nvPr/>
        </p:nvSpPr>
        <p:spPr bwMode="auto">
          <a:xfrm>
            <a:off x="9641031" y="3527972"/>
            <a:ext cx="61368" cy="47625"/>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 name="Freeform 567"/>
          <p:cNvSpPr>
            <a:spLocks/>
          </p:cNvSpPr>
          <p:nvPr/>
        </p:nvSpPr>
        <p:spPr bwMode="auto">
          <a:xfrm>
            <a:off x="8688779" y="3807371"/>
            <a:ext cx="61368" cy="63500"/>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 name="Freeform 568"/>
          <p:cNvSpPr>
            <a:spLocks/>
          </p:cNvSpPr>
          <p:nvPr/>
        </p:nvSpPr>
        <p:spPr bwMode="auto">
          <a:xfrm>
            <a:off x="9641031" y="3527972"/>
            <a:ext cx="61368" cy="47625"/>
          </a:xfrm>
          <a:custGeom>
            <a:avLst/>
            <a:gdLst>
              <a:gd name="T0" fmla="*/ 0 w 24"/>
              <a:gd name="T1" fmla="*/ 2147483647 h 24"/>
              <a:gd name="T2" fmla="*/ 2147483647 w 24"/>
              <a:gd name="T3" fmla="*/ 2147483647 h 24"/>
              <a:gd name="T4" fmla="*/ 2147483647 w 24"/>
              <a:gd name="T5" fmla="*/ 0 h 24"/>
              <a:gd name="T6" fmla="*/ 2147483647 w 24"/>
              <a:gd name="T7" fmla="*/ 2147483647 h 24"/>
              <a:gd name="T8" fmla="*/ 2147483647 w 24"/>
              <a:gd name="T9" fmla="*/ 2147483647 h 24"/>
              <a:gd name="T10" fmla="*/ 2147483647 w 24"/>
              <a:gd name="T11" fmla="*/ 2147483647 h 24"/>
              <a:gd name="T12" fmla="*/ 0 w 24"/>
              <a:gd name="T13" fmla="*/ 2147483647 h 24"/>
              <a:gd name="T14" fmla="*/ 0 60000 65536"/>
              <a:gd name="T15" fmla="*/ 0 60000 65536"/>
              <a:gd name="T16" fmla="*/ 0 60000 65536"/>
              <a:gd name="T17" fmla="*/ 0 60000 65536"/>
              <a:gd name="T18" fmla="*/ 0 60000 65536"/>
              <a:gd name="T19" fmla="*/ 0 60000 65536"/>
              <a:gd name="T20" fmla="*/ 0 60000 65536"/>
              <a:gd name="T21" fmla="*/ 0 w 24"/>
              <a:gd name="T22" fmla="*/ 0 h 24"/>
              <a:gd name="T23" fmla="*/ 24 w 2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4">
                <a:moveTo>
                  <a:pt x="0" y="16"/>
                </a:moveTo>
                <a:lnTo>
                  <a:pt x="8" y="8"/>
                </a:lnTo>
                <a:lnTo>
                  <a:pt x="16" y="0"/>
                </a:lnTo>
                <a:lnTo>
                  <a:pt x="24" y="8"/>
                </a:lnTo>
                <a:lnTo>
                  <a:pt x="16" y="16"/>
                </a:lnTo>
                <a:lnTo>
                  <a:pt x="8" y="24"/>
                </a:lnTo>
                <a:lnTo>
                  <a:pt x="0" y="1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 name="Freeform 569"/>
          <p:cNvSpPr>
            <a:spLocks/>
          </p:cNvSpPr>
          <p:nvPr/>
        </p:nvSpPr>
        <p:spPr bwMode="auto">
          <a:xfrm>
            <a:off x="10013468" y="3388271"/>
            <a:ext cx="42322" cy="93662"/>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 name="Freeform 570"/>
          <p:cNvSpPr>
            <a:spLocks/>
          </p:cNvSpPr>
          <p:nvPr/>
        </p:nvSpPr>
        <p:spPr bwMode="auto">
          <a:xfrm>
            <a:off x="10324538" y="3154909"/>
            <a:ext cx="61367" cy="61913"/>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 name="Freeform 571"/>
          <p:cNvSpPr>
            <a:spLocks/>
          </p:cNvSpPr>
          <p:nvPr/>
        </p:nvSpPr>
        <p:spPr bwMode="auto">
          <a:xfrm>
            <a:off x="10013468" y="3388271"/>
            <a:ext cx="42322" cy="93662"/>
          </a:xfrm>
          <a:custGeom>
            <a:avLst/>
            <a:gdLst>
              <a:gd name="T0" fmla="*/ 0 w 16"/>
              <a:gd name="T1" fmla="*/ 2147483647 h 48"/>
              <a:gd name="T2" fmla="*/ 0 w 16"/>
              <a:gd name="T3" fmla="*/ 2147483647 h 48"/>
              <a:gd name="T4" fmla="*/ 2147483647 w 16"/>
              <a:gd name="T5" fmla="*/ 0 h 48"/>
              <a:gd name="T6" fmla="*/ 2147483647 w 16"/>
              <a:gd name="T7" fmla="*/ 2147483647 h 48"/>
              <a:gd name="T8" fmla="*/ 2147483647 w 16"/>
              <a:gd name="T9" fmla="*/ 2147483647 h 48"/>
              <a:gd name="T10" fmla="*/ 0 w 16"/>
              <a:gd name="T11" fmla="*/ 2147483647 h 48"/>
              <a:gd name="T12" fmla="*/ 0 60000 65536"/>
              <a:gd name="T13" fmla="*/ 0 60000 65536"/>
              <a:gd name="T14" fmla="*/ 0 60000 65536"/>
              <a:gd name="T15" fmla="*/ 0 60000 65536"/>
              <a:gd name="T16" fmla="*/ 0 60000 65536"/>
              <a:gd name="T17" fmla="*/ 0 60000 65536"/>
              <a:gd name="T18" fmla="*/ 0 w 16"/>
              <a:gd name="T19" fmla="*/ 0 h 48"/>
              <a:gd name="T20" fmla="*/ 16 w 16"/>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6" h="48">
                <a:moveTo>
                  <a:pt x="0" y="32"/>
                </a:moveTo>
                <a:lnTo>
                  <a:pt x="0" y="16"/>
                </a:lnTo>
                <a:lnTo>
                  <a:pt x="16" y="0"/>
                </a:lnTo>
                <a:lnTo>
                  <a:pt x="16" y="16"/>
                </a:lnTo>
                <a:lnTo>
                  <a:pt x="8" y="48"/>
                </a:lnTo>
                <a:lnTo>
                  <a:pt x="0" y="32"/>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 name="Freeform 572"/>
          <p:cNvSpPr>
            <a:spLocks/>
          </p:cNvSpPr>
          <p:nvPr/>
        </p:nvSpPr>
        <p:spPr bwMode="auto">
          <a:xfrm>
            <a:off x="10324538" y="3154909"/>
            <a:ext cx="61367" cy="61913"/>
          </a:xfrm>
          <a:custGeom>
            <a:avLst/>
            <a:gdLst>
              <a:gd name="T0" fmla="*/ 0 w 24"/>
              <a:gd name="T1" fmla="*/ 2147483647 h 32"/>
              <a:gd name="T2" fmla="*/ 2147483647 w 24"/>
              <a:gd name="T3" fmla="*/ 2147483647 h 32"/>
              <a:gd name="T4" fmla="*/ 2147483647 w 24"/>
              <a:gd name="T5" fmla="*/ 2147483647 h 32"/>
              <a:gd name="T6" fmla="*/ 2147483647 w 24"/>
              <a:gd name="T7" fmla="*/ 2147483647 h 32"/>
              <a:gd name="T8" fmla="*/ 2147483647 w 24"/>
              <a:gd name="T9" fmla="*/ 2147483647 h 32"/>
              <a:gd name="T10" fmla="*/ 2147483647 w 24"/>
              <a:gd name="T11" fmla="*/ 0 h 32"/>
              <a:gd name="T12" fmla="*/ 0 w 24"/>
              <a:gd name="T13" fmla="*/ 2147483647 h 32"/>
              <a:gd name="T14" fmla="*/ 0 60000 65536"/>
              <a:gd name="T15" fmla="*/ 0 60000 65536"/>
              <a:gd name="T16" fmla="*/ 0 60000 65536"/>
              <a:gd name="T17" fmla="*/ 0 60000 65536"/>
              <a:gd name="T18" fmla="*/ 0 60000 65536"/>
              <a:gd name="T19" fmla="*/ 0 60000 65536"/>
              <a:gd name="T20" fmla="*/ 0 60000 65536"/>
              <a:gd name="T21" fmla="*/ 0 w 24"/>
              <a:gd name="T22" fmla="*/ 0 h 32"/>
              <a:gd name="T23" fmla="*/ 24 w 2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32">
                <a:moveTo>
                  <a:pt x="0" y="8"/>
                </a:moveTo>
                <a:lnTo>
                  <a:pt x="8" y="24"/>
                </a:lnTo>
                <a:lnTo>
                  <a:pt x="8" y="32"/>
                </a:lnTo>
                <a:lnTo>
                  <a:pt x="24" y="24"/>
                </a:lnTo>
                <a:lnTo>
                  <a:pt x="24" y="8"/>
                </a:lnTo>
                <a:lnTo>
                  <a:pt x="24" y="0"/>
                </a:lnTo>
                <a:lnTo>
                  <a:pt x="0" y="8"/>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2" name="Freeform 573"/>
          <p:cNvSpPr>
            <a:spLocks/>
          </p:cNvSpPr>
          <p:nvPr/>
        </p:nvSpPr>
        <p:spPr bwMode="auto">
          <a:xfrm>
            <a:off x="10407066" y="2797721"/>
            <a:ext cx="454965" cy="373062"/>
          </a:xfrm>
          <a:custGeom>
            <a:avLst/>
            <a:gdLst>
              <a:gd name="T0" fmla="*/ 0 w 176"/>
              <a:gd name="T1" fmla="*/ 2147483647 h 192"/>
              <a:gd name="T2" fmla="*/ 2147483647 w 176"/>
              <a:gd name="T3" fmla="*/ 2147483647 h 192"/>
              <a:gd name="T4" fmla="*/ 2147483647 w 176"/>
              <a:gd name="T5" fmla="*/ 2147483647 h 192"/>
              <a:gd name="T6" fmla="*/ 2147483647 w 176"/>
              <a:gd name="T7" fmla="*/ 2147483647 h 192"/>
              <a:gd name="T8" fmla="*/ 2147483647 w 176"/>
              <a:gd name="T9" fmla="*/ 2147483647 h 192"/>
              <a:gd name="T10" fmla="*/ 2147483647 w 176"/>
              <a:gd name="T11" fmla="*/ 2147483647 h 192"/>
              <a:gd name="T12" fmla="*/ 2147483647 w 176"/>
              <a:gd name="T13" fmla="*/ 2147483647 h 192"/>
              <a:gd name="T14" fmla="*/ 2147483647 w 176"/>
              <a:gd name="T15" fmla="*/ 2147483647 h 192"/>
              <a:gd name="T16" fmla="*/ 2147483647 w 176"/>
              <a:gd name="T17" fmla="*/ 2147483647 h 192"/>
              <a:gd name="T18" fmla="*/ 2147483647 w 176"/>
              <a:gd name="T19" fmla="*/ 2147483647 h 192"/>
              <a:gd name="T20" fmla="*/ 2147483647 w 176"/>
              <a:gd name="T21" fmla="*/ 0 h 192"/>
              <a:gd name="T22" fmla="*/ 2147483647 w 176"/>
              <a:gd name="T23" fmla="*/ 2147483647 h 192"/>
              <a:gd name="T24" fmla="*/ 2147483647 w 176"/>
              <a:gd name="T25" fmla="*/ 2147483647 h 192"/>
              <a:gd name="T26" fmla="*/ 2147483647 w 176"/>
              <a:gd name="T27" fmla="*/ 2147483647 h 192"/>
              <a:gd name="T28" fmla="*/ 2147483647 w 176"/>
              <a:gd name="T29" fmla="*/ 2147483647 h 192"/>
              <a:gd name="T30" fmla="*/ 2147483647 w 176"/>
              <a:gd name="T31" fmla="*/ 2147483647 h 192"/>
              <a:gd name="T32" fmla="*/ 2147483647 w 176"/>
              <a:gd name="T33" fmla="*/ 2147483647 h 192"/>
              <a:gd name="T34" fmla="*/ 2147483647 w 176"/>
              <a:gd name="T35" fmla="*/ 2147483647 h 192"/>
              <a:gd name="T36" fmla="*/ 2147483647 w 176"/>
              <a:gd name="T37" fmla="*/ 2147483647 h 192"/>
              <a:gd name="T38" fmla="*/ 2147483647 w 176"/>
              <a:gd name="T39" fmla="*/ 2147483647 h 192"/>
              <a:gd name="T40" fmla="*/ 2147483647 w 176"/>
              <a:gd name="T41" fmla="*/ 2147483647 h 192"/>
              <a:gd name="T42" fmla="*/ 2147483647 w 176"/>
              <a:gd name="T43" fmla="*/ 2147483647 h 192"/>
              <a:gd name="T44" fmla="*/ 2147483647 w 176"/>
              <a:gd name="T45" fmla="*/ 2147483647 h 192"/>
              <a:gd name="T46" fmla="*/ 2147483647 w 176"/>
              <a:gd name="T47" fmla="*/ 2147483647 h 192"/>
              <a:gd name="T48" fmla="*/ 2147483647 w 176"/>
              <a:gd name="T49" fmla="*/ 2147483647 h 192"/>
              <a:gd name="T50" fmla="*/ 2147483647 w 176"/>
              <a:gd name="T51" fmla="*/ 2147483647 h 192"/>
              <a:gd name="T52" fmla="*/ 2147483647 w 176"/>
              <a:gd name="T53" fmla="*/ 2147483647 h 192"/>
              <a:gd name="T54" fmla="*/ 2147483647 w 176"/>
              <a:gd name="T55" fmla="*/ 2147483647 h 192"/>
              <a:gd name="T56" fmla="*/ 2147483647 w 176"/>
              <a:gd name="T57" fmla="*/ 2147483647 h 192"/>
              <a:gd name="T58" fmla="*/ 2147483647 w 176"/>
              <a:gd name="T59" fmla="*/ 2147483647 h 192"/>
              <a:gd name="T60" fmla="*/ 2147483647 w 176"/>
              <a:gd name="T61" fmla="*/ 2147483647 h 192"/>
              <a:gd name="T62" fmla="*/ 2147483647 w 176"/>
              <a:gd name="T63" fmla="*/ 2147483647 h 192"/>
              <a:gd name="T64" fmla="*/ 2147483647 w 176"/>
              <a:gd name="T65" fmla="*/ 2147483647 h 192"/>
              <a:gd name="T66" fmla="*/ 0 w 176"/>
              <a:gd name="T67" fmla="*/ 2147483647 h 192"/>
              <a:gd name="T68" fmla="*/ 0 w 176"/>
              <a:gd name="T69" fmla="*/ 2147483647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6"/>
              <a:gd name="T106" fmla="*/ 0 h 192"/>
              <a:gd name="T107" fmla="*/ 176 w 17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6" h="192">
                <a:moveTo>
                  <a:pt x="0" y="160"/>
                </a:moveTo>
                <a:lnTo>
                  <a:pt x="24" y="152"/>
                </a:lnTo>
                <a:lnTo>
                  <a:pt x="40" y="152"/>
                </a:lnTo>
                <a:lnTo>
                  <a:pt x="72" y="128"/>
                </a:lnTo>
                <a:lnTo>
                  <a:pt x="88" y="120"/>
                </a:lnTo>
                <a:lnTo>
                  <a:pt x="96" y="104"/>
                </a:lnTo>
                <a:lnTo>
                  <a:pt x="104" y="72"/>
                </a:lnTo>
                <a:lnTo>
                  <a:pt x="104" y="48"/>
                </a:lnTo>
                <a:lnTo>
                  <a:pt x="112" y="32"/>
                </a:lnTo>
                <a:lnTo>
                  <a:pt x="112" y="8"/>
                </a:lnTo>
                <a:lnTo>
                  <a:pt x="120" y="0"/>
                </a:lnTo>
                <a:lnTo>
                  <a:pt x="136" y="8"/>
                </a:lnTo>
                <a:lnTo>
                  <a:pt x="160" y="16"/>
                </a:lnTo>
                <a:lnTo>
                  <a:pt x="176" y="16"/>
                </a:lnTo>
                <a:lnTo>
                  <a:pt x="160" y="32"/>
                </a:lnTo>
                <a:lnTo>
                  <a:pt x="144" y="40"/>
                </a:lnTo>
                <a:lnTo>
                  <a:pt x="136" y="56"/>
                </a:lnTo>
                <a:lnTo>
                  <a:pt x="120" y="40"/>
                </a:lnTo>
                <a:lnTo>
                  <a:pt x="104" y="64"/>
                </a:lnTo>
                <a:lnTo>
                  <a:pt x="120" y="88"/>
                </a:lnTo>
                <a:lnTo>
                  <a:pt x="112" y="112"/>
                </a:lnTo>
                <a:lnTo>
                  <a:pt x="104" y="128"/>
                </a:lnTo>
                <a:lnTo>
                  <a:pt x="104" y="152"/>
                </a:lnTo>
                <a:lnTo>
                  <a:pt x="96" y="160"/>
                </a:lnTo>
                <a:lnTo>
                  <a:pt x="88" y="160"/>
                </a:lnTo>
                <a:lnTo>
                  <a:pt x="80" y="160"/>
                </a:lnTo>
                <a:lnTo>
                  <a:pt x="64" y="160"/>
                </a:lnTo>
                <a:lnTo>
                  <a:pt x="56" y="160"/>
                </a:lnTo>
                <a:lnTo>
                  <a:pt x="40" y="176"/>
                </a:lnTo>
                <a:lnTo>
                  <a:pt x="40" y="168"/>
                </a:lnTo>
                <a:lnTo>
                  <a:pt x="32" y="176"/>
                </a:lnTo>
                <a:lnTo>
                  <a:pt x="24" y="176"/>
                </a:lnTo>
                <a:lnTo>
                  <a:pt x="8" y="192"/>
                </a:lnTo>
                <a:lnTo>
                  <a:pt x="0" y="168"/>
                </a:lnTo>
                <a:lnTo>
                  <a:pt x="0" y="160"/>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3" name="Freeform 574"/>
          <p:cNvSpPr>
            <a:spLocks/>
          </p:cNvSpPr>
          <p:nvPr/>
        </p:nvSpPr>
        <p:spPr bwMode="auto">
          <a:xfrm>
            <a:off x="10718135" y="2456409"/>
            <a:ext cx="82528" cy="295275"/>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4" name="Freeform 575"/>
          <p:cNvSpPr>
            <a:spLocks/>
          </p:cNvSpPr>
          <p:nvPr/>
        </p:nvSpPr>
        <p:spPr bwMode="auto">
          <a:xfrm>
            <a:off x="11545535" y="5128171"/>
            <a:ext cx="228540" cy="20320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5" name="Freeform 576"/>
          <p:cNvSpPr>
            <a:spLocks/>
          </p:cNvSpPr>
          <p:nvPr/>
        </p:nvSpPr>
        <p:spPr bwMode="auto">
          <a:xfrm>
            <a:off x="10718135" y="2456409"/>
            <a:ext cx="82528" cy="295275"/>
          </a:xfrm>
          <a:custGeom>
            <a:avLst/>
            <a:gdLst>
              <a:gd name="T0" fmla="*/ 2147483647 w 32"/>
              <a:gd name="T1" fmla="*/ 2147483647 h 152"/>
              <a:gd name="T2" fmla="*/ 2147483647 w 32"/>
              <a:gd name="T3" fmla="*/ 2147483647 h 152"/>
              <a:gd name="T4" fmla="*/ 2147483647 w 32"/>
              <a:gd name="T5" fmla="*/ 2147483647 h 152"/>
              <a:gd name="T6" fmla="*/ 0 w 32"/>
              <a:gd name="T7" fmla="*/ 2147483647 h 152"/>
              <a:gd name="T8" fmla="*/ 2147483647 w 32"/>
              <a:gd name="T9" fmla="*/ 2147483647 h 152"/>
              <a:gd name="T10" fmla="*/ 2147483647 w 32"/>
              <a:gd name="T11" fmla="*/ 0 h 152"/>
              <a:gd name="T12" fmla="*/ 2147483647 w 32"/>
              <a:gd name="T13" fmla="*/ 2147483647 h 152"/>
              <a:gd name="T14" fmla="*/ 2147483647 w 32"/>
              <a:gd name="T15" fmla="*/ 2147483647 h 152"/>
              <a:gd name="T16" fmla="*/ 2147483647 w 32"/>
              <a:gd name="T17" fmla="*/ 2147483647 h 152"/>
              <a:gd name="T18" fmla="*/ 2147483647 w 32"/>
              <a:gd name="T19" fmla="*/ 2147483647 h 152"/>
              <a:gd name="T20" fmla="*/ 2147483647 w 32"/>
              <a:gd name="T21" fmla="*/ 2147483647 h 152"/>
              <a:gd name="T22" fmla="*/ 2147483647 w 32"/>
              <a:gd name="T23" fmla="*/ 2147483647 h 152"/>
              <a:gd name="T24" fmla="*/ 2147483647 w 32"/>
              <a:gd name="T25" fmla="*/ 2147483647 h 152"/>
              <a:gd name="T26" fmla="*/ 2147483647 w 32"/>
              <a:gd name="T27" fmla="*/ 2147483647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52"/>
              <a:gd name="T44" fmla="*/ 32 w 32"/>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52">
                <a:moveTo>
                  <a:pt x="8" y="144"/>
                </a:moveTo>
                <a:lnTo>
                  <a:pt x="8" y="120"/>
                </a:lnTo>
                <a:lnTo>
                  <a:pt x="8" y="56"/>
                </a:lnTo>
                <a:lnTo>
                  <a:pt x="0" y="40"/>
                </a:lnTo>
                <a:lnTo>
                  <a:pt x="8" y="16"/>
                </a:lnTo>
                <a:lnTo>
                  <a:pt x="8" y="0"/>
                </a:lnTo>
                <a:lnTo>
                  <a:pt x="16" y="24"/>
                </a:lnTo>
                <a:lnTo>
                  <a:pt x="16" y="40"/>
                </a:lnTo>
                <a:lnTo>
                  <a:pt x="32" y="104"/>
                </a:lnTo>
                <a:lnTo>
                  <a:pt x="24" y="96"/>
                </a:lnTo>
                <a:lnTo>
                  <a:pt x="16" y="112"/>
                </a:lnTo>
                <a:lnTo>
                  <a:pt x="16" y="128"/>
                </a:lnTo>
                <a:lnTo>
                  <a:pt x="32" y="152"/>
                </a:lnTo>
                <a:lnTo>
                  <a:pt x="8" y="14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6" name="Freeform 578"/>
          <p:cNvSpPr>
            <a:spLocks/>
          </p:cNvSpPr>
          <p:nvPr/>
        </p:nvSpPr>
        <p:spPr bwMode="auto">
          <a:xfrm>
            <a:off x="11752915" y="4942434"/>
            <a:ext cx="167174" cy="201613"/>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7" name="Freeform 579"/>
          <p:cNvSpPr>
            <a:spLocks/>
          </p:cNvSpPr>
          <p:nvPr/>
        </p:nvSpPr>
        <p:spPr bwMode="auto">
          <a:xfrm>
            <a:off x="9784927" y="4320134"/>
            <a:ext cx="1305644" cy="746125"/>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8" name="Freeform 583"/>
          <p:cNvSpPr>
            <a:spLocks/>
          </p:cNvSpPr>
          <p:nvPr/>
        </p:nvSpPr>
        <p:spPr bwMode="auto">
          <a:xfrm>
            <a:off x="9226273" y="3901034"/>
            <a:ext cx="332231" cy="265113"/>
          </a:xfrm>
          <a:custGeom>
            <a:avLst/>
            <a:gdLst>
              <a:gd name="T0" fmla="*/ 0 w 128"/>
              <a:gd name="T1" fmla="*/ 0 h 136"/>
              <a:gd name="T2" fmla="*/ 2147483647 w 128"/>
              <a:gd name="T3" fmla="*/ 0 h 136"/>
              <a:gd name="T4" fmla="*/ 2147483647 w 128"/>
              <a:gd name="T5" fmla="*/ 2147483647 h 136"/>
              <a:gd name="T6" fmla="*/ 2147483647 w 128"/>
              <a:gd name="T7" fmla="*/ 2147483647 h 136"/>
              <a:gd name="T8" fmla="*/ 2147483647 w 128"/>
              <a:gd name="T9" fmla="*/ 2147483647 h 136"/>
              <a:gd name="T10" fmla="*/ 2147483647 w 128"/>
              <a:gd name="T11" fmla="*/ 2147483647 h 136"/>
              <a:gd name="T12" fmla="*/ 2147483647 w 128"/>
              <a:gd name="T13" fmla="*/ 2147483647 h 136"/>
              <a:gd name="T14" fmla="*/ 2147483647 w 128"/>
              <a:gd name="T15" fmla="*/ 2147483647 h 136"/>
              <a:gd name="T16" fmla="*/ 2147483647 w 128"/>
              <a:gd name="T17" fmla="*/ 2147483647 h 136"/>
              <a:gd name="T18" fmla="*/ 2147483647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0 w 128"/>
              <a:gd name="T33" fmla="*/ 0 h 1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36"/>
              <a:gd name="T53" fmla="*/ 128 w 128"/>
              <a:gd name="T54" fmla="*/ 136 h 1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36">
                <a:moveTo>
                  <a:pt x="0" y="0"/>
                </a:moveTo>
                <a:lnTo>
                  <a:pt x="16" y="0"/>
                </a:lnTo>
                <a:lnTo>
                  <a:pt x="32" y="24"/>
                </a:lnTo>
                <a:lnTo>
                  <a:pt x="48" y="32"/>
                </a:lnTo>
                <a:lnTo>
                  <a:pt x="64" y="40"/>
                </a:lnTo>
                <a:lnTo>
                  <a:pt x="96" y="72"/>
                </a:lnTo>
                <a:lnTo>
                  <a:pt x="104" y="80"/>
                </a:lnTo>
                <a:lnTo>
                  <a:pt x="120" y="104"/>
                </a:lnTo>
                <a:lnTo>
                  <a:pt x="128" y="128"/>
                </a:lnTo>
                <a:lnTo>
                  <a:pt x="112" y="136"/>
                </a:lnTo>
                <a:lnTo>
                  <a:pt x="88" y="120"/>
                </a:lnTo>
                <a:lnTo>
                  <a:pt x="64" y="104"/>
                </a:lnTo>
                <a:lnTo>
                  <a:pt x="48" y="72"/>
                </a:lnTo>
                <a:lnTo>
                  <a:pt x="40" y="64"/>
                </a:lnTo>
                <a:lnTo>
                  <a:pt x="24" y="48"/>
                </a:lnTo>
                <a:lnTo>
                  <a:pt x="8" y="32"/>
                </a:lnTo>
                <a:lnTo>
                  <a:pt x="0"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9" name="Freeform 584"/>
          <p:cNvSpPr>
            <a:spLocks/>
          </p:cNvSpPr>
          <p:nvPr/>
        </p:nvSpPr>
        <p:spPr bwMode="auto">
          <a:xfrm>
            <a:off x="9662193" y="3854997"/>
            <a:ext cx="308953" cy="263525"/>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0" name="Freeform 585"/>
          <p:cNvSpPr>
            <a:spLocks/>
          </p:cNvSpPr>
          <p:nvPr/>
        </p:nvSpPr>
        <p:spPr bwMode="auto">
          <a:xfrm>
            <a:off x="10364743" y="4040733"/>
            <a:ext cx="600977" cy="249238"/>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solidFill>
            <a:schemeClr val="bg1">
              <a:lumMod val="7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1" name="Freeform 586"/>
          <p:cNvSpPr>
            <a:spLocks/>
          </p:cNvSpPr>
          <p:nvPr/>
        </p:nvSpPr>
        <p:spPr bwMode="auto">
          <a:xfrm>
            <a:off x="9662193" y="3854997"/>
            <a:ext cx="308953" cy="263525"/>
          </a:xfrm>
          <a:custGeom>
            <a:avLst/>
            <a:gdLst>
              <a:gd name="T0" fmla="*/ 2147483647 w 120"/>
              <a:gd name="T1" fmla="*/ 2147483647 h 136"/>
              <a:gd name="T2" fmla="*/ 0 w 120"/>
              <a:gd name="T3" fmla="*/ 2147483647 h 136"/>
              <a:gd name="T4" fmla="*/ 0 w 120"/>
              <a:gd name="T5" fmla="*/ 2147483647 h 136"/>
              <a:gd name="T6" fmla="*/ 2147483647 w 120"/>
              <a:gd name="T7" fmla="*/ 2147483647 h 136"/>
              <a:gd name="T8" fmla="*/ 2147483647 w 120"/>
              <a:gd name="T9" fmla="*/ 2147483647 h 136"/>
              <a:gd name="T10" fmla="*/ 2147483647 w 120"/>
              <a:gd name="T11" fmla="*/ 2147483647 h 136"/>
              <a:gd name="T12" fmla="*/ 2147483647 w 120"/>
              <a:gd name="T13" fmla="*/ 2147483647 h 136"/>
              <a:gd name="T14" fmla="*/ 2147483647 w 120"/>
              <a:gd name="T15" fmla="*/ 0 h 136"/>
              <a:gd name="T16" fmla="*/ 2147483647 w 120"/>
              <a:gd name="T17" fmla="*/ 2147483647 h 136"/>
              <a:gd name="T18" fmla="*/ 2147483647 w 120"/>
              <a:gd name="T19" fmla="*/ 2147483647 h 136"/>
              <a:gd name="T20" fmla="*/ 2147483647 w 120"/>
              <a:gd name="T21" fmla="*/ 2147483647 h 136"/>
              <a:gd name="T22" fmla="*/ 2147483647 w 120"/>
              <a:gd name="T23" fmla="*/ 2147483647 h 136"/>
              <a:gd name="T24" fmla="*/ 2147483647 w 120"/>
              <a:gd name="T25" fmla="*/ 2147483647 h 136"/>
              <a:gd name="T26" fmla="*/ 2147483647 w 120"/>
              <a:gd name="T27" fmla="*/ 2147483647 h 136"/>
              <a:gd name="T28" fmla="*/ 2147483647 w 120"/>
              <a:gd name="T29" fmla="*/ 2147483647 h 136"/>
              <a:gd name="T30" fmla="*/ 2147483647 w 120"/>
              <a:gd name="T31" fmla="*/ 2147483647 h 136"/>
              <a:gd name="T32" fmla="*/ 2147483647 w 120"/>
              <a:gd name="T33" fmla="*/ 2147483647 h 136"/>
              <a:gd name="T34" fmla="*/ 2147483647 w 120"/>
              <a:gd name="T35" fmla="*/ 2147483647 h 136"/>
              <a:gd name="T36" fmla="*/ 2147483647 w 120"/>
              <a:gd name="T37" fmla="*/ 2147483647 h 136"/>
              <a:gd name="T38" fmla="*/ 2147483647 w 120"/>
              <a:gd name="T39" fmla="*/ 2147483647 h 136"/>
              <a:gd name="T40" fmla="*/ 2147483647 w 120"/>
              <a:gd name="T41" fmla="*/ 2147483647 h 136"/>
              <a:gd name="T42" fmla="*/ 2147483647 w 120"/>
              <a:gd name="T43" fmla="*/ 2147483647 h 136"/>
              <a:gd name="T44" fmla="*/ 2147483647 w 120"/>
              <a:gd name="T45" fmla="*/ 2147483647 h 136"/>
              <a:gd name="T46" fmla="*/ 2147483647 w 120"/>
              <a:gd name="T47" fmla="*/ 214748364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0"/>
              <a:gd name="T73" fmla="*/ 0 h 136"/>
              <a:gd name="T74" fmla="*/ 120 w 120"/>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0" h="136">
                <a:moveTo>
                  <a:pt x="8" y="112"/>
                </a:moveTo>
                <a:lnTo>
                  <a:pt x="0" y="96"/>
                </a:lnTo>
                <a:lnTo>
                  <a:pt x="0" y="72"/>
                </a:lnTo>
                <a:lnTo>
                  <a:pt x="8" y="64"/>
                </a:lnTo>
                <a:lnTo>
                  <a:pt x="24" y="56"/>
                </a:lnTo>
                <a:lnTo>
                  <a:pt x="40" y="48"/>
                </a:lnTo>
                <a:lnTo>
                  <a:pt x="64" y="16"/>
                </a:lnTo>
                <a:lnTo>
                  <a:pt x="96" y="0"/>
                </a:lnTo>
                <a:lnTo>
                  <a:pt x="112" y="8"/>
                </a:lnTo>
                <a:lnTo>
                  <a:pt x="120" y="24"/>
                </a:lnTo>
                <a:lnTo>
                  <a:pt x="104" y="32"/>
                </a:lnTo>
                <a:lnTo>
                  <a:pt x="104" y="48"/>
                </a:lnTo>
                <a:lnTo>
                  <a:pt x="104" y="64"/>
                </a:lnTo>
                <a:lnTo>
                  <a:pt x="120" y="72"/>
                </a:lnTo>
                <a:lnTo>
                  <a:pt x="104" y="80"/>
                </a:lnTo>
                <a:lnTo>
                  <a:pt x="104" y="88"/>
                </a:lnTo>
                <a:lnTo>
                  <a:pt x="96" y="104"/>
                </a:lnTo>
                <a:lnTo>
                  <a:pt x="88" y="112"/>
                </a:lnTo>
                <a:lnTo>
                  <a:pt x="80" y="136"/>
                </a:lnTo>
                <a:lnTo>
                  <a:pt x="64" y="136"/>
                </a:lnTo>
                <a:lnTo>
                  <a:pt x="48" y="128"/>
                </a:lnTo>
                <a:lnTo>
                  <a:pt x="32" y="128"/>
                </a:lnTo>
                <a:lnTo>
                  <a:pt x="16" y="128"/>
                </a:lnTo>
                <a:lnTo>
                  <a:pt x="8" y="11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2" name="Freeform 587"/>
          <p:cNvSpPr>
            <a:spLocks/>
          </p:cNvSpPr>
          <p:nvPr/>
        </p:nvSpPr>
        <p:spPr bwMode="auto">
          <a:xfrm>
            <a:off x="10364743" y="4040733"/>
            <a:ext cx="600977" cy="249238"/>
          </a:xfrm>
          <a:custGeom>
            <a:avLst/>
            <a:gdLst>
              <a:gd name="T0" fmla="*/ 0 w 232"/>
              <a:gd name="T1" fmla="*/ 2147483647 h 128"/>
              <a:gd name="T2" fmla="*/ 2147483647 w 232"/>
              <a:gd name="T3" fmla="*/ 2147483647 h 128"/>
              <a:gd name="T4" fmla="*/ 2147483647 w 232"/>
              <a:gd name="T5" fmla="*/ 2147483647 h 128"/>
              <a:gd name="T6" fmla="*/ 2147483647 w 232"/>
              <a:gd name="T7" fmla="*/ 2147483647 h 128"/>
              <a:gd name="T8" fmla="*/ 2147483647 w 232"/>
              <a:gd name="T9" fmla="*/ 2147483647 h 128"/>
              <a:gd name="T10" fmla="*/ 2147483647 w 232"/>
              <a:gd name="T11" fmla="*/ 2147483647 h 128"/>
              <a:gd name="T12" fmla="*/ 2147483647 w 232"/>
              <a:gd name="T13" fmla="*/ 2147483647 h 128"/>
              <a:gd name="T14" fmla="*/ 2147483647 w 232"/>
              <a:gd name="T15" fmla="*/ 2147483647 h 128"/>
              <a:gd name="T16" fmla="*/ 2147483647 w 232"/>
              <a:gd name="T17" fmla="*/ 2147483647 h 128"/>
              <a:gd name="T18" fmla="*/ 2147483647 w 232"/>
              <a:gd name="T19" fmla="*/ 2147483647 h 128"/>
              <a:gd name="T20" fmla="*/ 2147483647 w 232"/>
              <a:gd name="T21" fmla="*/ 2147483647 h 128"/>
              <a:gd name="T22" fmla="*/ 2147483647 w 232"/>
              <a:gd name="T23" fmla="*/ 2147483647 h 128"/>
              <a:gd name="T24" fmla="*/ 2147483647 w 232"/>
              <a:gd name="T25" fmla="*/ 2147483647 h 128"/>
              <a:gd name="T26" fmla="*/ 2147483647 w 232"/>
              <a:gd name="T27" fmla="*/ 2147483647 h 128"/>
              <a:gd name="T28" fmla="*/ 2147483647 w 232"/>
              <a:gd name="T29" fmla="*/ 2147483647 h 128"/>
              <a:gd name="T30" fmla="*/ 2147483647 w 232"/>
              <a:gd name="T31" fmla="*/ 2147483647 h 128"/>
              <a:gd name="T32" fmla="*/ 2147483647 w 232"/>
              <a:gd name="T33" fmla="*/ 2147483647 h 128"/>
              <a:gd name="T34" fmla="*/ 2147483647 w 232"/>
              <a:gd name="T35" fmla="*/ 2147483647 h 128"/>
              <a:gd name="T36" fmla="*/ 2147483647 w 232"/>
              <a:gd name="T37" fmla="*/ 2147483647 h 128"/>
              <a:gd name="T38" fmla="*/ 2147483647 w 232"/>
              <a:gd name="T39" fmla="*/ 2147483647 h 128"/>
              <a:gd name="T40" fmla="*/ 2147483647 w 232"/>
              <a:gd name="T41" fmla="*/ 2147483647 h 128"/>
              <a:gd name="T42" fmla="*/ 2147483647 w 232"/>
              <a:gd name="T43" fmla="*/ 2147483647 h 128"/>
              <a:gd name="T44" fmla="*/ 2147483647 w 232"/>
              <a:gd name="T45" fmla="*/ 2147483647 h 128"/>
              <a:gd name="T46" fmla="*/ 2147483647 w 232"/>
              <a:gd name="T47" fmla="*/ 2147483647 h 128"/>
              <a:gd name="T48" fmla="*/ 2147483647 w 232"/>
              <a:gd name="T49" fmla="*/ 2147483647 h 128"/>
              <a:gd name="T50" fmla="*/ 2147483647 w 232"/>
              <a:gd name="T51" fmla="*/ 2147483647 h 128"/>
              <a:gd name="T52" fmla="*/ 2147483647 w 232"/>
              <a:gd name="T53" fmla="*/ 2147483647 h 128"/>
              <a:gd name="T54" fmla="*/ 2147483647 w 232"/>
              <a:gd name="T55" fmla="*/ 2147483647 h 128"/>
              <a:gd name="T56" fmla="*/ 2147483647 w 232"/>
              <a:gd name="T57" fmla="*/ 2147483647 h 128"/>
              <a:gd name="T58" fmla="*/ 2147483647 w 232"/>
              <a:gd name="T59" fmla="*/ 2147483647 h 128"/>
              <a:gd name="T60" fmla="*/ 2147483647 w 232"/>
              <a:gd name="T61" fmla="*/ 0 h 128"/>
              <a:gd name="T62" fmla="*/ 2147483647 w 232"/>
              <a:gd name="T63" fmla="*/ 0 h 128"/>
              <a:gd name="T64" fmla="*/ 0 w 232"/>
              <a:gd name="T65" fmla="*/ 2147483647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28"/>
              <a:gd name="T101" fmla="*/ 232 w 232"/>
              <a:gd name="T102" fmla="*/ 128 h 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28">
                <a:moveTo>
                  <a:pt x="0" y="16"/>
                </a:moveTo>
                <a:lnTo>
                  <a:pt x="16" y="24"/>
                </a:lnTo>
                <a:lnTo>
                  <a:pt x="24" y="32"/>
                </a:lnTo>
                <a:lnTo>
                  <a:pt x="24" y="48"/>
                </a:lnTo>
                <a:lnTo>
                  <a:pt x="40" y="48"/>
                </a:lnTo>
                <a:lnTo>
                  <a:pt x="48" y="48"/>
                </a:lnTo>
                <a:lnTo>
                  <a:pt x="72" y="64"/>
                </a:lnTo>
                <a:lnTo>
                  <a:pt x="104" y="80"/>
                </a:lnTo>
                <a:lnTo>
                  <a:pt x="104" y="88"/>
                </a:lnTo>
                <a:lnTo>
                  <a:pt x="88" y="96"/>
                </a:lnTo>
                <a:lnTo>
                  <a:pt x="104" y="96"/>
                </a:lnTo>
                <a:lnTo>
                  <a:pt x="120" y="104"/>
                </a:lnTo>
                <a:lnTo>
                  <a:pt x="136" y="112"/>
                </a:lnTo>
                <a:lnTo>
                  <a:pt x="144" y="112"/>
                </a:lnTo>
                <a:lnTo>
                  <a:pt x="160" y="96"/>
                </a:lnTo>
                <a:lnTo>
                  <a:pt x="176" y="88"/>
                </a:lnTo>
                <a:lnTo>
                  <a:pt x="192" y="96"/>
                </a:lnTo>
                <a:lnTo>
                  <a:pt x="216" y="120"/>
                </a:lnTo>
                <a:lnTo>
                  <a:pt x="232" y="128"/>
                </a:lnTo>
                <a:lnTo>
                  <a:pt x="232" y="104"/>
                </a:lnTo>
                <a:lnTo>
                  <a:pt x="208" y="96"/>
                </a:lnTo>
                <a:lnTo>
                  <a:pt x="208" y="80"/>
                </a:lnTo>
                <a:lnTo>
                  <a:pt x="216" y="72"/>
                </a:lnTo>
                <a:lnTo>
                  <a:pt x="192" y="64"/>
                </a:lnTo>
                <a:lnTo>
                  <a:pt x="184" y="48"/>
                </a:lnTo>
                <a:lnTo>
                  <a:pt x="160" y="32"/>
                </a:lnTo>
                <a:lnTo>
                  <a:pt x="96" y="16"/>
                </a:lnTo>
                <a:lnTo>
                  <a:pt x="72" y="32"/>
                </a:lnTo>
                <a:lnTo>
                  <a:pt x="56" y="32"/>
                </a:lnTo>
                <a:lnTo>
                  <a:pt x="40" y="16"/>
                </a:lnTo>
                <a:lnTo>
                  <a:pt x="24" y="0"/>
                </a:lnTo>
                <a:lnTo>
                  <a:pt x="8" y="0"/>
                </a:lnTo>
                <a:lnTo>
                  <a:pt x="0" y="16"/>
                </a:lnTo>
                <a:close/>
              </a:path>
            </a:pathLst>
          </a:custGeom>
          <a:no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3" name="Freeform 588"/>
          <p:cNvSpPr>
            <a:spLocks/>
          </p:cNvSpPr>
          <p:nvPr/>
        </p:nvSpPr>
        <p:spPr bwMode="auto">
          <a:xfrm>
            <a:off x="9992307" y="3575597"/>
            <a:ext cx="186218" cy="185737"/>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4" name="Freeform 589"/>
          <p:cNvSpPr>
            <a:spLocks/>
          </p:cNvSpPr>
          <p:nvPr/>
        </p:nvSpPr>
        <p:spPr bwMode="auto">
          <a:xfrm>
            <a:off x="10074836" y="3793083"/>
            <a:ext cx="146011" cy="92075"/>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5" name="Freeform 590"/>
          <p:cNvSpPr>
            <a:spLocks/>
          </p:cNvSpPr>
          <p:nvPr/>
        </p:nvSpPr>
        <p:spPr bwMode="auto">
          <a:xfrm>
            <a:off x="10000771" y="3575597"/>
            <a:ext cx="186218" cy="185737"/>
          </a:xfrm>
          <a:custGeom>
            <a:avLst/>
            <a:gdLst>
              <a:gd name="T0" fmla="*/ 2147483647 w 72"/>
              <a:gd name="T1" fmla="*/ 2147483647 h 96"/>
              <a:gd name="T2" fmla="*/ 0 w 72"/>
              <a:gd name="T3" fmla="*/ 2147483647 h 96"/>
              <a:gd name="T4" fmla="*/ 2147483647 w 72"/>
              <a:gd name="T5" fmla="*/ 2147483647 h 96"/>
              <a:gd name="T6" fmla="*/ 2147483647 w 72"/>
              <a:gd name="T7" fmla="*/ 2147483647 h 96"/>
              <a:gd name="T8" fmla="*/ 2147483647 w 72"/>
              <a:gd name="T9" fmla="*/ 2147483647 h 96"/>
              <a:gd name="T10" fmla="*/ 2147483647 w 72"/>
              <a:gd name="T11" fmla="*/ 2147483647 h 96"/>
              <a:gd name="T12" fmla="*/ 2147483647 w 72"/>
              <a:gd name="T13" fmla="*/ 2147483647 h 96"/>
              <a:gd name="T14" fmla="*/ 2147483647 w 72"/>
              <a:gd name="T15" fmla="*/ 2147483647 h 96"/>
              <a:gd name="T16" fmla="*/ 2147483647 w 72"/>
              <a:gd name="T17" fmla="*/ 2147483647 h 96"/>
              <a:gd name="T18" fmla="*/ 2147483647 w 72"/>
              <a:gd name="T19" fmla="*/ 2147483647 h 96"/>
              <a:gd name="T20" fmla="*/ 2147483647 w 72"/>
              <a:gd name="T21" fmla="*/ 2147483647 h 96"/>
              <a:gd name="T22" fmla="*/ 2147483647 w 72"/>
              <a:gd name="T23" fmla="*/ 2147483647 h 96"/>
              <a:gd name="T24" fmla="*/ 2147483647 w 72"/>
              <a:gd name="T25" fmla="*/ 2147483647 h 96"/>
              <a:gd name="T26" fmla="*/ 2147483647 w 72"/>
              <a:gd name="T27" fmla="*/ 0 h 96"/>
              <a:gd name="T28" fmla="*/ 2147483647 w 72"/>
              <a:gd name="T29" fmla="*/ 2147483647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
              <a:gd name="T46" fmla="*/ 0 h 96"/>
              <a:gd name="T47" fmla="*/ 72 w 72"/>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 h="96">
                <a:moveTo>
                  <a:pt x="8" y="8"/>
                </a:moveTo>
                <a:lnTo>
                  <a:pt x="0" y="24"/>
                </a:lnTo>
                <a:lnTo>
                  <a:pt x="8" y="48"/>
                </a:lnTo>
                <a:lnTo>
                  <a:pt x="16" y="56"/>
                </a:lnTo>
                <a:lnTo>
                  <a:pt x="24" y="56"/>
                </a:lnTo>
                <a:lnTo>
                  <a:pt x="48" y="72"/>
                </a:lnTo>
                <a:lnTo>
                  <a:pt x="56" y="88"/>
                </a:lnTo>
                <a:lnTo>
                  <a:pt x="72" y="96"/>
                </a:lnTo>
                <a:lnTo>
                  <a:pt x="72" y="80"/>
                </a:lnTo>
                <a:lnTo>
                  <a:pt x="56" y="56"/>
                </a:lnTo>
                <a:lnTo>
                  <a:pt x="32" y="40"/>
                </a:lnTo>
                <a:lnTo>
                  <a:pt x="32" y="32"/>
                </a:lnTo>
                <a:lnTo>
                  <a:pt x="40" y="8"/>
                </a:lnTo>
                <a:lnTo>
                  <a:pt x="24" y="0"/>
                </a:lnTo>
                <a:lnTo>
                  <a:pt x="8" y="8"/>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6" name="Freeform 591"/>
          <p:cNvSpPr>
            <a:spLocks/>
          </p:cNvSpPr>
          <p:nvPr/>
        </p:nvSpPr>
        <p:spPr bwMode="auto">
          <a:xfrm>
            <a:off x="10074836" y="3793083"/>
            <a:ext cx="146011" cy="92075"/>
          </a:xfrm>
          <a:custGeom>
            <a:avLst/>
            <a:gdLst>
              <a:gd name="T0" fmla="*/ 0 w 56"/>
              <a:gd name="T1" fmla="*/ 2147483647 h 48"/>
              <a:gd name="T2" fmla="*/ 2147483647 w 56"/>
              <a:gd name="T3" fmla="*/ 2147483647 h 48"/>
              <a:gd name="T4" fmla="*/ 2147483647 w 56"/>
              <a:gd name="T5" fmla="*/ 2147483647 h 48"/>
              <a:gd name="T6" fmla="*/ 2147483647 w 56"/>
              <a:gd name="T7" fmla="*/ 0 h 48"/>
              <a:gd name="T8" fmla="*/ 2147483647 w 56"/>
              <a:gd name="T9" fmla="*/ 2147483647 h 48"/>
              <a:gd name="T10" fmla="*/ 2147483647 w 56"/>
              <a:gd name="T11" fmla="*/ 2147483647 h 48"/>
              <a:gd name="T12" fmla="*/ 2147483647 w 56"/>
              <a:gd name="T13" fmla="*/ 2147483647 h 48"/>
              <a:gd name="T14" fmla="*/ 2147483647 w 56"/>
              <a:gd name="T15" fmla="*/ 2147483647 h 48"/>
              <a:gd name="T16" fmla="*/ 2147483647 w 56"/>
              <a:gd name="T17" fmla="*/ 2147483647 h 48"/>
              <a:gd name="T18" fmla="*/ 0 w 56"/>
              <a:gd name="T19" fmla="*/ 2147483647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8"/>
              <a:gd name="T32" fmla="*/ 56 w 56"/>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8">
                <a:moveTo>
                  <a:pt x="0" y="40"/>
                </a:moveTo>
                <a:lnTo>
                  <a:pt x="8" y="16"/>
                </a:lnTo>
                <a:lnTo>
                  <a:pt x="24" y="16"/>
                </a:lnTo>
                <a:lnTo>
                  <a:pt x="40" y="0"/>
                </a:lnTo>
                <a:lnTo>
                  <a:pt x="56" y="16"/>
                </a:lnTo>
                <a:lnTo>
                  <a:pt x="56" y="48"/>
                </a:lnTo>
                <a:lnTo>
                  <a:pt x="40" y="40"/>
                </a:lnTo>
                <a:lnTo>
                  <a:pt x="24" y="40"/>
                </a:lnTo>
                <a:lnTo>
                  <a:pt x="16" y="32"/>
                </a:lnTo>
                <a:lnTo>
                  <a:pt x="0" y="40"/>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7" name="Freeform 592"/>
          <p:cNvSpPr>
            <a:spLocks/>
          </p:cNvSpPr>
          <p:nvPr/>
        </p:nvSpPr>
        <p:spPr bwMode="auto">
          <a:xfrm>
            <a:off x="9971145" y="3994696"/>
            <a:ext cx="188335" cy="171450"/>
          </a:xfrm>
          <a:custGeom>
            <a:avLst/>
            <a:gdLst>
              <a:gd name="T0" fmla="*/ 2147483647 w 72"/>
              <a:gd name="T1" fmla="*/ 2147483647 h 88"/>
              <a:gd name="T2" fmla="*/ 2147483647 w 72"/>
              <a:gd name="T3" fmla="*/ 2147483647 h 88"/>
              <a:gd name="T4" fmla="*/ 0 w 72"/>
              <a:gd name="T5" fmla="*/ 2147483647 h 88"/>
              <a:gd name="T6" fmla="*/ 0 w 72"/>
              <a:gd name="T7" fmla="*/ 2147483647 h 88"/>
              <a:gd name="T8" fmla="*/ 2147483647 w 72"/>
              <a:gd name="T9" fmla="*/ 2147483647 h 88"/>
              <a:gd name="T10" fmla="*/ 2147483647 w 72"/>
              <a:gd name="T11" fmla="*/ 2147483647 h 88"/>
              <a:gd name="T12" fmla="*/ 2147483647 w 72"/>
              <a:gd name="T13" fmla="*/ 2147483647 h 88"/>
              <a:gd name="T14" fmla="*/ 2147483647 w 72"/>
              <a:gd name="T15" fmla="*/ 0 h 88"/>
              <a:gd name="T16" fmla="*/ 2147483647 w 72"/>
              <a:gd name="T17" fmla="*/ 2147483647 h 88"/>
              <a:gd name="T18" fmla="*/ 2147483647 w 72"/>
              <a:gd name="T19" fmla="*/ 2147483647 h 88"/>
              <a:gd name="T20" fmla="*/ 2147483647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2147483647 w 72"/>
              <a:gd name="T35" fmla="*/ 2147483647 h 88"/>
              <a:gd name="T36" fmla="*/ 2147483647 w 72"/>
              <a:gd name="T37" fmla="*/ 2147483647 h 88"/>
              <a:gd name="T38" fmla="*/ 2147483647 w 72"/>
              <a:gd name="T39" fmla="*/ 2147483647 h 88"/>
              <a:gd name="T40" fmla="*/ 2147483647 w 72"/>
              <a:gd name="T41" fmla="*/ 2147483647 h 88"/>
              <a:gd name="T42" fmla="*/ 2147483647 w 72"/>
              <a:gd name="T43" fmla="*/ 2147483647 h 88"/>
              <a:gd name="T44" fmla="*/ 2147483647 w 72"/>
              <a:gd name="T45" fmla="*/ 2147483647 h 88"/>
              <a:gd name="T46" fmla="*/ 2147483647 w 72"/>
              <a:gd name="T47" fmla="*/ 214748364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2"/>
              <a:gd name="T73" fmla="*/ 0 h 88"/>
              <a:gd name="T74" fmla="*/ 72 w 72"/>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2" h="88">
                <a:moveTo>
                  <a:pt x="8" y="88"/>
                </a:moveTo>
                <a:lnTo>
                  <a:pt x="8" y="72"/>
                </a:lnTo>
                <a:lnTo>
                  <a:pt x="0" y="56"/>
                </a:lnTo>
                <a:lnTo>
                  <a:pt x="0" y="48"/>
                </a:lnTo>
                <a:lnTo>
                  <a:pt x="16" y="16"/>
                </a:lnTo>
                <a:lnTo>
                  <a:pt x="24" y="8"/>
                </a:lnTo>
                <a:lnTo>
                  <a:pt x="40" y="8"/>
                </a:lnTo>
                <a:lnTo>
                  <a:pt x="72" y="0"/>
                </a:lnTo>
                <a:lnTo>
                  <a:pt x="72" y="8"/>
                </a:lnTo>
                <a:lnTo>
                  <a:pt x="56" y="8"/>
                </a:lnTo>
                <a:lnTo>
                  <a:pt x="32" y="16"/>
                </a:lnTo>
                <a:lnTo>
                  <a:pt x="24" y="32"/>
                </a:lnTo>
                <a:lnTo>
                  <a:pt x="56" y="32"/>
                </a:lnTo>
                <a:lnTo>
                  <a:pt x="56" y="40"/>
                </a:lnTo>
                <a:lnTo>
                  <a:pt x="48" y="48"/>
                </a:lnTo>
                <a:lnTo>
                  <a:pt x="40" y="56"/>
                </a:lnTo>
                <a:lnTo>
                  <a:pt x="56" y="72"/>
                </a:lnTo>
                <a:lnTo>
                  <a:pt x="64" y="88"/>
                </a:lnTo>
                <a:lnTo>
                  <a:pt x="48" y="88"/>
                </a:lnTo>
                <a:lnTo>
                  <a:pt x="32" y="72"/>
                </a:lnTo>
                <a:lnTo>
                  <a:pt x="24" y="56"/>
                </a:lnTo>
                <a:lnTo>
                  <a:pt x="24" y="80"/>
                </a:lnTo>
                <a:lnTo>
                  <a:pt x="24" y="88"/>
                </a:lnTo>
                <a:lnTo>
                  <a:pt x="8" y="8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8" name="Freeform 593"/>
          <p:cNvSpPr>
            <a:spLocks/>
          </p:cNvSpPr>
          <p:nvPr/>
        </p:nvSpPr>
        <p:spPr bwMode="auto">
          <a:xfrm>
            <a:off x="9537343" y="4196309"/>
            <a:ext cx="351275" cy="61913"/>
          </a:xfrm>
          <a:custGeom>
            <a:avLst/>
            <a:gdLst>
              <a:gd name="T0" fmla="*/ 0 w 136"/>
              <a:gd name="T1" fmla="*/ 0 h 32"/>
              <a:gd name="T2" fmla="*/ 2147483647 w 136"/>
              <a:gd name="T3" fmla="*/ 0 h 32"/>
              <a:gd name="T4" fmla="*/ 2147483647 w 136"/>
              <a:gd name="T5" fmla="*/ 0 h 32"/>
              <a:gd name="T6" fmla="*/ 2147483647 w 136"/>
              <a:gd name="T7" fmla="*/ 0 h 32"/>
              <a:gd name="T8" fmla="*/ 2147483647 w 136"/>
              <a:gd name="T9" fmla="*/ 2147483647 h 32"/>
              <a:gd name="T10" fmla="*/ 2147483647 w 136"/>
              <a:gd name="T11" fmla="*/ 2147483647 h 32"/>
              <a:gd name="T12" fmla="*/ 2147483647 w 136"/>
              <a:gd name="T13" fmla="*/ 2147483647 h 32"/>
              <a:gd name="T14" fmla="*/ 2147483647 w 136"/>
              <a:gd name="T15" fmla="*/ 2147483647 h 32"/>
              <a:gd name="T16" fmla="*/ 2147483647 w 136"/>
              <a:gd name="T17" fmla="*/ 2147483647 h 32"/>
              <a:gd name="T18" fmla="*/ 2147483647 w 136"/>
              <a:gd name="T19" fmla="*/ 2147483647 h 32"/>
              <a:gd name="T20" fmla="*/ 0 w 136"/>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32"/>
              <a:gd name="T35" fmla="*/ 136 w 13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32">
                <a:moveTo>
                  <a:pt x="0" y="0"/>
                </a:moveTo>
                <a:lnTo>
                  <a:pt x="40" y="0"/>
                </a:lnTo>
                <a:lnTo>
                  <a:pt x="64" y="0"/>
                </a:lnTo>
                <a:lnTo>
                  <a:pt x="80" y="0"/>
                </a:lnTo>
                <a:lnTo>
                  <a:pt x="96" y="8"/>
                </a:lnTo>
                <a:lnTo>
                  <a:pt x="128" y="16"/>
                </a:lnTo>
                <a:lnTo>
                  <a:pt x="136" y="32"/>
                </a:lnTo>
                <a:lnTo>
                  <a:pt x="104" y="24"/>
                </a:lnTo>
                <a:lnTo>
                  <a:pt x="80" y="24"/>
                </a:lnTo>
                <a:lnTo>
                  <a:pt x="32" y="16"/>
                </a:lnTo>
                <a:lnTo>
                  <a:pt x="0" y="0"/>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39" name="Freeform 594"/>
          <p:cNvSpPr>
            <a:spLocks/>
          </p:cNvSpPr>
          <p:nvPr/>
        </p:nvSpPr>
        <p:spPr bwMode="auto">
          <a:xfrm>
            <a:off x="4128552" y="2548484"/>
            <a:ext cx="207379" cy="187325"/>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rgbClr val="ABD3F1"/>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40" name="Freeform 595"/>
          <p:cNvSpPr>
            <a:spLocks/>
          </p:cNvSpPr>
          <p:nvPr/>
        </p:nvSpPr>
        <p:spPr bwMode="auto">
          <a:xfrm>
            <a:off x="3258827" y="3450183"/>
            <a:ext cx="372436" cy="77788"/>
          </a:xfrm>
          <a:custGeom>
            <a:avLst/>
            <a:gdLst>
              <a:gd name="T0" fmla="*/ 2147483647 w 144"/>
              <a:gd name="T1" fmla="*/ 2147483647 h 40"/>
              <a:gd name="T2" fmla="*/ 2147483647 w 144"/>
              <a:gd name="T3" fmla="*/ 0 h 40"/>
              <a:gd name="T4" fmla="*/ 2147483647 w 144"/>
              <a:gd name="T5" fmla="*/ 0 h 40"/>
              <a:gd name="T6" fmla="*/ 2147483647 w 144"/>
              <a:gd name="T7" fmla="*/ 2147483647 h 40"/>
              <a:gd name="T8" fmla="*/ 2147483647 w 144"/>
              <a:gd name="T9" fmla="*/ 2147483647 h 40"/>
              <a:gd name="T10" fmla="*/ 2147483647 w 144"/>
              <a:gd name="T11" fmla="*/ 2147483647 h 40"/>
              <a:gd name="T12" fmla="*/ 2147483647 w 144"/>
              <a:gd name="T13" fmla="*/ 2147483647 h 40"/>
              <a:gd name="T14" fmla="*/ 2147483647 w 144"/>
              <a:gd name="T15" fmla="*/ 2147483647 h 40"/>
              <a:gd name="T16" fmla="*/ 2147483647 w 144"/>
              <a:gd name="T17" fmla="*/ 2147483647 h 40"/>
              <a:gd name="T18" fmla="*/ 2147483647 w 144"/>
              <a:gd name="T19" fmla="*/ 2147483647 h 40"/>
              <a:gd name="T20" fmla="*/ 2147483647 w 144"/>
              <a:gd name="T21" fmla="*/ 2147483647 h 40"/>
              <a:gd name="T22" fmla="*/ 2147483647 w 144"/>
              <a:gd name="T23" fmla="*/ 2147483647 h 40"/>
              <a:gd name="T24" fmla="*/ 2147483647 w 144"/>
              <a:gd name="T25" fmla="*/ 2147483647 h 40"/>
              <a:gd name="T26" fmla="*/ 2147483647 w 144"/>
              <a:gd name="T27" fmla="*/ 2147483647 h 40"/>
              <a:gd name="T28" fmla="*/ 0 w 144"/>
              <a:gd name="T29" fmla="*/ 2147483647 h 40"/>
              <a:gd name="T30" fmla="*/ 2147483647 w 14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4"/>
              <a:gd name="T49" fmla="*/ 0 h 40"/>
              <a:gd name="T50" fmla="*/ 144 w 14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4" h="40">
                <a:moveTo>
                  <a:pt x="8" y="8"/>
                </a:moveTo>
                <a:lnTo>
                  <a:pt x="32" y="0"/>
                </a:lnTo>
                <a:lnTo>
                  <a:pt x="80" y="0"/>
                </a:lnTo>
                <a:lnTo>
                  <a:pt x="104" y="16"/>
                </a:lnTo>
                <a:lnTo>
                  <a:pt x="112" y="24"/>
                </a:lnTo>
                <a:lnTo>
                  <a:pt x="136" y="32"/>
                </a:lnTo>
                <a:lnTo>
                  <a:pt x="144" y="40"/>
                </a:lnTo>
                <a:lnTo>
                  <a:pt x="136" y="40"/>
                </a:lnTo>
                <a:lnTo>
                  <a:pt x="104" y="40"/>
                </a:lnTo>
                <a:lnTo>
                  <a:pt x="96" y="32"/>
                </a:lnTo>
                <a:lnTo>
                  <a:pt x="88" y="24"/>
                </a:lnTo>
                <a:lnTo>
                  <a:pt x="64" y="16"/>
                </a:lnTo>
                <a:lnTo>
                  <a:pt x="40" y="16"/>
                </a:lnTo>
                <a:lnTo>
                  <a:pt x="24" y="16"/>
                </a:lnTo>
                <a:lnTo>
                  <a:pt x="0" y="16"/>
                </a:lnTo>
                <a:lnTo>
                  <a:pt x="8" y="8"/>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41" name="Freeform 596"/>
          <p:cNvSpPr>
            <a:spLocks/>
          </p:cNvSpPr>
          <p:nvPr/>
        </p:nvSpPr>
        <p:spPr bwMode="auto">
          <a:xfrm>
            <a:off x="3631264" y="3543846"/>
            <a:ext cx="226425" cy="46037"/>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rgbClr val="ABD3F1"/>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42" name="Freeform 597"/>
          <p:cNvSpPr>
            <a:spLocks/>
          </p:cNvSpPr>
          <p:nvPr/>
        </p:nvSpPr>
        <p:spPr bwMode="auto">
          <a:xfrm>
            <a:off x="4128552" y="2548484"/>
            <a:ext cx="207379" cy="187325"/>
          </a:xfrm>
          <a:custGeom>
            <a:avLst/>
            <a:gdLst>
              <a:gd name="T0" fmla="*/ 0 w 80"/>
              <a:gd name="T1" fmla="*/ 2147483647 h 96"/>
              <a:gd name="T2" fmla="*/ 0 w 80"/>
              <a:gd name="T3" fmla="*/ 2147483647 h 96"/>
              <a:gd name="T4" fmla="*/ 0 w 80"/>
              <a:gd name="T5" fmla="*/ 2147483647 h 96"/>
              <a:gd name="T6" fmla="*/ 2147483647 w 80"/>
              <a:gd name="T7" fmla="*/ 2147483647 h 96"/>
              <a:gd name="T8" fmla="*/ 2147483647 w 80"/>
              <a:gd name="T9" fmla="*/ 0 h 96"/>
              <a:gd name="T10" fmla="*/ 2147483647 w 80"/>
              <a:gd name="T11" fmla="*/ 2147483647 h 96"/>
              <a:gd name="T12" fmla="*/ 2147483647 w 80"/>
              <a:gd name="T13" fmla="*/ 2147483647 h 96"/>
              <a:gd name="T14" fmla="*/ 2147483647 w 80"/>
              <a:gd name="T15" fmla="*/ 2147483647 h 96"/>
              <a:gd name="T16" fmla="*/ 2147483647 w 80"/>
              <a:gd name="T17" fmla="*/ 2147483647 h 96"/>
              <a:gd name="T18" fmla="*/ 2147483647 w 80"/>
              <a:gd name="T19" fmla="*/ 2147483647 h 96"/>
              <a:gd name="T20" fmla="*/ 2147483647 w 80"/>
              <a:gd name="T21" fmla="*/ 2147483647 h 96"/>
              <a:gd name="T22" fmla="*/ 2147483647 w 80"/>
              <a:gd name="T23" fmla="*/ 2147483647 h 96"/>
              <a:gd name="T24" fmla="*/ 2147483647 w 80"/>
              <a:gd name="T25" fmla="*/ 2147483647 h 96"/>
              <a:gd name="T26" fmla="*/ 2147483647 w 80"/>
              <a:gd name="T27" fmla="*/ 2147483647 h 96"/>
              <a:gd name="T28" fmla="*/ 2147483647 w 80"/>
              <a:gd name="T29" fmla="*/ 2147483647 h 96"/>
              <a:gd name="T30" fmla="*/ 2147483647 w 80"/>
              <a:gd name="T31" fmla="*/ 2147483647 h 96"/>
              <a:gd name="T32" fmla="*/ 0 w 80"/>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96"/>
              <a:gd name="T53" fmla="*/ 80 w 80"/>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96">
                <a:moveTo>
                  <a:pt x="0" y="80"/>
                </a:moveTo>
                <a:lnTo>
                  <a:pt x="0" y="64"/>
                </a:lnTo>
                <a:lnTo>
                  <a:pt x="0" y="48"/>
                </a:lnTo>
                <a:lnTo>
                  <a:pt x="24" y="16"/>
                </a:lnTo>
                <a:lnTo>
                  <a:pt x="40" y="0"/>
                </a:lnTo>
                <a:lnTo>
                  <a:pt x="40" y="16"/>
                </a:lnTo>
                <a:lnTo>
                  <a:pt x="32" y="32"/>
                </a:lnTo>
                <a:lnTo>
                  <a:pt x="40" y="40"/>
                </a:lnTo>
                <a:lnTo>
                  <a:pt x="72" y="56"/>
                </a:lnTo>
                <a:lnTo>
                  <a:pt x="80" y="72"/>
                </a:lnTo>
                <a:lnTo>
                  <a:pt x="80" y="88"/>
                </a:lnTo>
                <a:lnTo>
                  <a:pt x="64" y="96"/>
                </a:lnTo>
                <a:lnTo>
                  <a:pt x="56" y="80"/>
                </a:lnTo>
                <a:lnTo>
                  <a:pt x="40" y="88"/>
                </a:lnTo>
                <a:lnTo>
                  <a:pt x="32" y="80"/>
                </a:lnTo>
                <a:lnTo>
                  <a:pt x="8" y="72"/>
                </a:lnTo>
                <a:lnTo>
                  <a:pt x="0" y="80"/>
                </a:lnTo>
                <a:close/>
              </a:path>
            </a:pathLst>
          </a:custGeom>
          <a:solidFill>
            <a:srgbClr val="FFC000"/>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43" name="Freeform 598"/>
          <p:cNvSpPr>
            <a:spLocks/>
          </p:cNvSpPr>
          <p:nvPr/>
        </p:nvSpPr>
        <p:spPr bwMode="auto">
          <a:xfrm>
            <a:off x="3631264" y="3543846"/>
            <a:ext cx="226425" cy="46037"/>
          </a:xfrm>
          <a:custGeom>
            <a:avLst/>
            <a:gdLst>
              <a:gd name="T0" fmla="*/ 2147483647 w 88"/>
              <a:gd name="T1" fmla="*/ 0 h 24"/>
              <a:gd name="T2" fmla="*/ 2147483647 w 88"/>
              <a:gd name="T3" fmla="*/ 2147483647 h 24"/>
              <a:gd name="T4" fmla="*/ 0 w 88"/>
              <a:gd name="T5" fmla="*/ 2147483647 h 24"/>
              <a:gd name="T6" fmla="*/ 2147483647 w 88"/>
              <a:gd name="T7" fmla="*/ 2147483647 h 24"/>
              <a:gd name="T8" fmla="*/ 2147483647 w 88"/>
              <a:gd name="T9" fmla="*/ 2147483647 h 24"/>
              <a:gd name="T10" fmla="*/ 2147483647 w 88"/>
              <a:gd name="T11" fmla="*/ 2147483647 h 24"/>
              <a:gd name="T12" fmla="*/ 2147483647 w 88"/>
              <a:gd name="T13" fmla="*/ 2147483647 h 24"/>
              <a:gd name="T14" fmla="*/ 2147483647 w 88"/>
              <a:gd name="T15" fmla="*/ 2147483647 h 24"/>
              <a:gd name="T16" fmla="*/ 2147483647 w 88"/>
              <a:gd name="T17" fmla="*/ 2147483647 h 24"/>
              <a:gd name="T18" fmla="*/ 2147483647 w 88"/>
              <a:gd name="T19" fmla="*/ 0 h 24"/>
              <a:gd name="T20" fmla="*/ 2147483647 w 88"/>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24"/>
              <a:gd name="T35" fmla="*/ 88 w 88"/>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24">
                <a:moveTo>
                  <a:pt x="16" y="0"/>
                </a:moveTo>
                <a:lnTo>
                  <a:pt x="16" y="8"/>
                </a:lnTo>
                <a:lnTo>
                  <a:pt x="0" y="8"/>
                </a:lnTo>
                <a:lnTo>
                  <a:pt x="16" y="16"/>
                </a:lnTo>
                <a:lnTo>
                  <a:pt x="24" y="24"/>
                </a:lnTo>
                <a:lnTo>
                  <a:pt x="40" y="24"/>
                </a:lnTo>
                <a:lnTo>
                  <a:pt x="56" y="16"/>
                </a:lnTo>
                <a:lnTo>
                  <a:pt x="88" y="16"/>
                </a:lnTo>
                <a:lnTo>
                  <a:pt x="72" y="8"/>
                </a:lnTo>
                <a:lnTo>
                  <a:pt x="48" y="0"/>
                </a:lnTo>
                <a:lnTo>
                  <a:pt x="16" y="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44" name="Freeform 599"/>
          <p:cNvSpPr>
            <a:spLocks/>
          </p:cNvSpPr>
          <p:nvPr/>
        </p:nvSpPr>
        <p:spPr bwMode="auto">
          <a:xfrm>
            <a:off x="6449929" y="3015209"/>
            <a:ext cx="103690" cy="47625"/>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rgbClr val="C00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45" name="Freeform 600"/>
          <p:cNvSpPr>
            <a:spLocks/>
          </p:cNvSpPr>
          <p:nvPr/>
        </p:nvSpPr>
        <p:spPr bwMode="auto">
          <a:xfrm>
            <a:off x="6346240" y="2921546"/>
            <a:ext cx="42322" cy="63500"/>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46" name="Freeform 601"/>
          <p:cNvSpPr>
            <a:spLocks/>
          </p:cNvSpPr>
          <p:nvPr/>
        </p:nvSpPr>
        <p:spPr bwMode="auto">
          <a:xfrm>
            <a:off x="6449929" y="3015209"/>
            <a:ext cx="103690" cy="47625"/>
          </a:xfrm>
          <a:custGeom>
            <a:avLst/>
            <a:gdLst>
              <a:gd name="T0" fmla="*/ 0 w 40"/>
              <a:gd name="T1" fmla="*/ 2147483647 h 24"/>
              <a:gd name="T2" fmla="*/ 2147483647 w 40"/>
              <a:gd name="T3" fmla="*/ 0 h 24"/>
              <a:gd name="T4" fmla="*/ 2147483647 w 40"/>
              <a:gd name="T5" fmla="*/ 0 h 24"/>
              <a:gd name="T6" fmla="*/ 2147483647 w 40"/>
              <a:gd name="T7" fmla="*/ 2147483647 h 24"/>
              <a:gd name="T8" fmla="*/ 2147483647 w 40"/>
              <a:gd name="T9" fmla="*/ 2147483647 h 24"/>
              <a:gd name="T10" fmla="*/ 2147483647 w 40"/>
              <a:gd name="T11" fmla="*/ 2147483647 h 24"/>
              <a:gd name="T12" fmla="*/ 0 w 40"/>
              <a:gd name="T13" fmla="*/ 2147483647 h 24"/>
              <a:gd name="T14" fmla="*/ 0 60000 65536"/>
              <a:gd name="T15" fmla="*/ 0 60000 65536"/>
              <a:gd name="T16" fmla="*/ 0 60000 65536"/>
              <a:gd name="T17" fmla="*/ 0 60000 65536"/>
              <a:gd name="T18" fmla="*/ 0 60000 65536"/>
              <a:gd name="T19" fmla="*/ 0 60000 65536"/>
              <a:gd name="T20" fmla="*/ 0 60000 65536"/>
              <a:gd name="T21" fmla="*/ 0 w 40"/>
              <a:gd name="T22" fmla="*/ 0 h 24"/>
              <a:gd name="T23" fmla="*/ 40 w 4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4">
                <a:moveTo>
                  <a:pt x="0" y="8"/>
                </a:moveTo>
                <a:lnTo>
                  <a:pt x="24" y="0"/>
                </a:lnTo>
                <a:lnTo>
                  <a:pt x="40" y="0"/>
                </a:lnTo>
                <a:lnTo>
                  <a:pt x="40" y="8"/>
                </a:lnTo>
                <a:lnTo>
                  <a:pt x="40" y="24"/>
                </a:lnTo>
                <a:lnTo>
                  <a:pt x="24" y="16"/>
                </a:lnTo>
                <a:lnTo>
                  <a:pt x="0" y="8"/>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47" name="Freeform 602"/>
          <p:cNvSpPr>
            <a:spLocks/>
          </p:cNvSpPr>
          <p:nvPr/>
        </p:nvSpPr>
        <p:spPr bwMode="auto">
          <a:xfrm>
            <a:off x="6346240" y="2921546"/>
            <a:ext cx="42322" cy="63500"/>
          </a:xfrm>
          <a:custGeom>
            <a:avLst/>
            <a:gdLst>
              <a:gd name="T0" fmla="*/ 0 w 16"/>
              <a:gd name="T1" fmla="*/ 2147483647 h 32"/>
              <a:gd name="T2" fmla="*/ 0 w 16"/>
              <a:gd name="T3" fmla="*/ 2147483647 h 32"/>
              <a:gd name="T4" fmla="*/ 2147483647 w 16"/>
              <a:gd name="T5" fmla="*/ 0 h 32"/>
              <a:gd name="T6" fmla="*/ 2147483647 w 16"/>
              <a:gd name="T7" fmla="*/ 2147483647 h 32"/>
              <a:gd name="T8" fmla="*/ 2147483647 w 16"/>
              <a:gd name="T9" fmla="*/ 2147483647 h 32"/>
              <a:gd name="T10" fmla="*/ 0 w 16"/>
              <a:gd name="T11" fmla="*/ 2147483647 h 32"/>
              <a:gd name="T12" fmla="*/ 0 60000 65536"/>
              <a:gd name="T13" fmla="*/ 0 60000 65536"/>
              <a:gd name="T14" fmla="*/ 0 60000 65536"/>
              <a:gd name="T15" fmla="*/ 0 60000 65536"/>
              <a:gd name="T16" fmla="*/ 0 60000 65536"/>
              <a:gd name="T17" fmla="*/ 0 60000 65536"/>
              <a:gd name="T18" fmla="*/ 0 w 16"/>
              <a:gd name="T19" fmla="*/ 0 h 32"/>
              <a:gd name="T20" fmla="*/ 16 w 1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6" h="32">
                <a:moveTo>
                  <a:pt x="0" y="32"/>
                </a:moveTo>
                <a:lnTo>
                  <a:pt x="0" y="8"/>
                </a:lnTo>
                <a:lnTo>
                  <a:pt x="8" y="0"/>
                </a:lnTo>
                <a:lnTo>
                  <a:pt x="16" y="16"/>
                </a:lnTo>
                <a:lnTo>
                  <a:pt x="16" y="32"/>
                </a:lnTo>
                <a:lnTo>
                  <a:pt x="0" y="32"/>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48" name="Freeform 603"/>
          <p:cNvSpPr>
            <a:spLocks/>
          </p:cNvSpPr>
          <p:nvPr/>
        </p:nvSpPr>
        <p:spPr bwMode="auto">
          <a:xfrm>
            <a:off x="6327195" y="2859634"/>
            <a:ext cx="61368" cy="47625"/>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49" name="Freeform 604"/>
          <p:cNvSpPr>
            <a:spLocks/>
          </p:cNvSpPr>
          <p:nvPr/>
        </p:nvSpPr>
        <p:spPr bwMode="auto">
          <a:xfrm>
            <a:off x="7404298" y="3046959"/>
            <a:ext cx="61367" cy="15875"/>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50" name="Freeform 605"/>
          <p:cNvSpPr>
            <a:spLocks/>
          </p:cNvSpPr>
          <p:nvPr/>
        </p:nvSpPr>
        <p:spPr bwMode="auto">
          <a:xfrm>
            <a:off x="6327195" y="2859634"/>
            <a:ext cx="61368" cy="47625"/>
          </a:xfrm>
          <a:custGeom>
            <a:avLst/>
            <a:gdLst>
              <a:gd name="T0" fmla="*/ 0 w 24"/>
              <a:gd name="T1" fmla="*/ 2147483647 h 24"/>
              <a:gd name="T2" fmla="*/ 2147483647 w 24"/>
              <a:gd name="T3" fmla="*/ 0 h 24"/>
              <a:gd name="T4" fmla="*/ 2147483647 w 24"/>
              <a:gd name="T5" fmla="*/ 2147483647 h 24"/>
              <a:gd name="T6" fmla="*/ 2147483647 w 24"/>
              <a:gd name="T7" fmla="*/ 2147483647 h 24"/>
              <a:gd name="T8" fmla="*/ 0 w 24"/>
              <a:gd name="T9" fmla="*/ 2147483647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8"/>
                </a:moveTo>
                <a:lnTo>
                  <a:pt x="16" y="0"/>
                </a:lnTo>
                <a:lnTo>
                  <a:pt x="24" y="16"/>
                </a:lnTo>
                <a:lnTo>
                  <a:pt x="16" y="24"/>
                </a:lnTo>
                <a:lnTo>
                  <a:pt x="0" y="8"/>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51" name="Freeform 606"/>
          <p:cNvSpPr>
            <a:spLocks/>
          </p:cNvSpPr>
          <p:nvPr/>
        </p:nvSpPr>
        <p:spPr bwMode="auto">
          <a:xfrm>
            <a:off x="7404298" y="3046959"/>
            <a:ext cx="61367" cy="15875"/>
          </a:xfrm>
          <a:custGeom>
            <a:avLst/>
            <a:gdLst>
              <a:gd name="T0" fmla="*/ 2147483647 w 24"/>
              <a:gd name="T1" fmla="*/ 0 h 8"/>
              <a:gd name="T2" fmla="*/ 2147483647 w 24"/>
              <a:gd name="T3" fmla="*/ 0 h 8"/>
              <a:gd name="T4" fmla="*/ 0 w 24"/>
              <a:gd name="T5" fmla="*/ 2147483647 h 8"/>
              <a:gd name="T6" fmla="*/ 2147483647 w 24"/>
              <a:gd name="T7" fmla="*/ 0 h 8"/>
              <a:gd name="T8" fmla="*/ 0 60000 65536"/>
              <a:gd name="T9" fmla="*/ 0 60000 65536"/>
              <a:gd name="T10" fmla="*/ 0 60000 65536"/>
              <a:gd name="T11" fmla="*/ 0 60000 65536"/>
              <a:gd name="T12" fmla="*/ 0 w 24"/>
              <a:gd name="T13" fmla="*/ 0 h 8"/>
              <a:gd name="T14" fmla="*/ 24 w 24"/>
              <a:gd name="T15" fmla="*/ 8 h 8"/>
            </a:gdLst>
            <a:ahLst/>
            <a:cxnLst>
              <a:cxn ang="T8">
                <a:pos x="T0" y="T1"/>
              </a:cxn>
              <a:cxn ang="T9">
                <a:pos x="T2" y="T3"/>
              </a:cxn>
              <a:cxn ang="T10">
                <a:pos x="T4" y="T5"/>
              </a:cxn>
              <a:cxn ang="T11">
                <a:pos x="T6" y="T7"/>
              </a:cxn>
            </a:cxnLst>
            <a:rect l="T12" t="T13" r="T14" b="T15"/>
            <a:pathLst>
              <a:path w="24" h="8">
                <a:moveTo>
                  <a:pt x="16" y="0"/>
                </a:moveTo>
                <a:lnTo>
                  <a:pt x="24" y="0"/>
                </a:lnTo>
                <a:lnTo>
                  <a:pt x="0" y="8"/>
                </a:lnTo>
                <a:lnTo>
                  <a:pt x="16"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52" name="Rectangle 607"/>
          <p:cNvSpPr>
            <a:spLocks noChangeArrowheads="1"/>
          </p:cNvSpPr>
          <p:nvPr/>
        </p:nvSpPr>
        <p:spPr bwMode="auto">
          <a:xfrm>
            <a:off x="7215963" y="3280321"/>
            <a:ext cx="0" cy="0"/>
          </a:xfrm>
          <a:prstGeom prst="rect">
            <a:avLst/>
          </a:prstGeom>
          <a:solidFill>
            <a:schemeClr val="bg1">
              <a:lumMod val="65000"/>
            </a:schemeClr>
          </a:solidFill>
          <a:ln w="6350">
            <a:solidFill>
              <a:srgbClr val="FFFFFF"/>
            </a:solidFill>
            <a:miter lim="800000"/>
            <a:headEnd/>
            <a:tailEnd/>
          </a:ln>
        </p:spPr>
        <p:txBody>
          <a:bodyPr/>
          <a:lstStyle/>
          <a:p>
            <a:pPr>
              <a:spcBef>
                <a:spcPct val="50000"/>
              </a:spcBef>
            </a:pPr>
            <a:endParaRPr lang="en-US" sz="1800" b="0" dirty="0">
              <a:solidFill>
                <a:srgbClr val="4D4D4D"/>
              </a:solidFill>
            </a:endParaRPr>
          </a:p>
        </p:txBody>
      </p:sp>
      <p:sp>
        <p:nvSpPr>
          <p:cNvPr id="53" name="Freeform 608"/>
          <p:cNvSpPr>
            <a:spLocks/>
          </p:cNvSpPr>
          <p:nvPr/>
        </p:nvSpPr>
        <p:spPr bwMode="auto">
          <a:xfrm>
            <a:off x="6926056" y="2907259"/>
            <a:ext cx="600977" cy="169863"/>
          </a:xfrm>
          <a:custGeom>
            <a:avLst/>
            <a:gdLst>
              <a:gd name="T0" fmla="*/ 2147483647 w 232"/>
              <a:gd name="T1" fmla="*/ 2147483647 h 88"/>
              <a:gd name="T2" fmla="*/ 2147483647 w 232"/>
              <a:gd name="T3" fmla="*/ 2147483647 h 88"/>
              <a:gd name="T4" fmla="*/ 2147483647 w 232"/>
              <a:gd name="T5" fmla="*/ 2147483647 h 88"/>
              <a:gd name="T6" fmla="*/ 2147483647 w 232"/>
              <a:gd name="T7" fmla="*/ 2147483647 h 88"/>
              <a:gd name="T8" fmla="*/ 2147483647 w 232"/>
              <a:gd name="T9" fmla="*/ 2147483647 h 88"/>
              <a:gd name="T10" fmla="*/ 2147483647 w 232"/>
              <a:gd name="T11" fmla="*/ 2147483647 h 88"/>
              <a:gd name="T12" fmla="*/ 2147483647 w 232"/>
              <a:gd name="T13" fmla="*/ 2147483647 h 88"/>
              <a:gd name="T14" fmla="*/ 2147483647 w 232"/>
              <a:gd name="T15" fmla="*/ 2147483647 h 88"/>
              <a:gd name="T16" fmla="*/ 2147483647 w 232"/>
              <a:gd name="T17" fmla="*/ 2147483647 h 88"/>
              <a:gd name="T18" fmla="*/ 2147483647 w 232"/>
              <a:gd name="T19" fmla="*/ 0 h 88"/>
              <a:gd name="T20" fmla="*/ 2147483647 w 232"/>
              <a:gd name="T21" fmla="*/ 0 h 88"/>
              <a:gd name="T22" fmla="*/ 2147483647 w 232"/>
              <a:gd name="T23" fmla="*/ 0 h 88"/>
              <a:gd name="T24" fmla="*/ 2147483647 w 232"/>
              <a:gd name="T25" fmla="*/ 2147483647 h 88"/>
              <a:gd name="T26" fmla="*/ 2147483647 w 232"/>
              <a:gd name="T27" fmla="*/ 2147483647 h 88"/>
              <a:gd name="T28" fmla="*/ 2147483647 w 232"/>
              <a:gd name="T29" fmla="*/ 2147483647 h 88"/>
              <a:gd name="T30" fmla="*/ 2147483647 w 232"/>
              <a:gd name="T31" fmla="*/ 0 h 88"/>
              <a:gd name="T32" fmla="*/ 2147483647 w 232"/>
              <a:gd name="T33" fmla="*/ 0 h 88"/>
              <a:gd name="T34" fmla="*/ 2147483647 w 232"/>
              <a:gd name="T35" fmla="*/ 0 h 88"/>
              <a:gd name="T36" fmla="*/ 2147483647 w 232"/>
              <a:gd name="T37" fmla="*/ 0 h 88"/>
              <a:gd name="T38" fmla="*/ 2147483647 w 232"/>
              <a:gd name="T39" fmla="*/ 0 h 88"/>
              <a:gd name="T40" fmla="*/ 2147483647 w 232"/>
              <a:gd name="T41" fmla="*/ 2147483647 h 88"/>
              <a:gd name="T42" fmla="*/ 2147483647 w 232"/>
              <a:gd name="T43" fmla="*/ 2147483647 h 88"/>
              <a:gd name="T44" fmla="*/ 2147483647 w 232"/>
              <a:gd name="T45" fmla="*/ 2147483647 h 88"/>
              <a:gd name="T46" fmla="*/ 2147483647 w 232"/>
              <a:gd name="T47" fmla="*/ 2147483647 h 88"/>
              <a:gd name="T48" fmla="*/ 2147483647 w 232"/>
              <a:gd name="T49" fmla="*/ 2147483647 h 88"/>
              <a:gd name="T50" fmla="*/ 0 w 232"/>
              <a:gd name="T51" fmla="*/ 2147483647 h 88"/>
              <a:gd name="T52" fmla="*/ 2147483647 w 232"/>
              <a:gd name="T53" fmla="*/ 2147483647 h 88"/>
              <a:gd name="T54" fmla="*/ 2147483647 w 232"/>
              <a:gd name="T55" fmla="*/ 2147483647 h 88"/>
              <a:gd name="T56" fmla="*/ 2147483647 w 232"/>
              <a:gd name="T57" fmla="*/ 2147483647 h 88"/>
              <a:gd name="T58" fmla="*/ 2147483647 w 232"/>
              <a:gd name="T59" fmla="*/ 2147483647 h 88"/>
              <a:gd name="T60" fmla="*/ 2147483647 w 232"/>
              <a:gd name="T61" fmla="*/ 2147483647 h 88"/>
              <a:gd name="T62" fmla="*/ 2147483647 w 232"/>
              <a:gd name="T63" fmla="*/ 2147483647 h 88"/>
              <a:gd name="T64" fmla="*/ 2147483647 w 232"/>
              <a:gd name="T65" fmla="*/ 2147483647 h 88"/>
              <a:gd name="T66" fmla="*/ 2147483647 w 232"/>
              <a:gd name="T67" fmla="*/ 2147483647 h 88"/>
              <a:gd name="T68" fmla="*/ 2147483647 w 232"/>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2"/>
              <a:gd name="T106" fmla="*/ 0 h 88"/>
              <a:gd name="T107" fmla="*/ 232 w 232"/>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2" h="88">
                <a:moveTo>
                  <a:pt x="136" y="80"/>
                </a:moveTo>
                <a:lnTo>
                  <a:pt x="144" y="80"/>
                </a:lnTo>
                <a:lnTo>
                  <a:pt x="184" y="80"/>
                </a:lnTo>
                <a:lnTo>
                  <a:pt x="208" y="72"/>
                </a:lnTo>
                <a:lnTo>
                  <a:pt x="224" y="72"/>
                </a:lnTo>
                <a:lnTo>
                  <a:pt x="232" y="72"/>
                </a:lnTo>
                <a:lnTo>
                  <a:pt x="232" y="64"/>
                </a:lnTo>
                <a:lnTo>
                  <a:pt x="232" y="32"/>
                </a:lnTo>
                <a:lnTo>
                  <a:pt x="216" y="8"/>
                </a:lnTo>
                <a:lnTo>
                  <a:pt x="208" y="0"/>
                </a:lnTo>
                <a:lnTo>
                  <a:pt x="200" y="0"/>
                </a:lnTo>
                <a:lnTo>
                  <a:pt x="192" y="0"/>
                </a:lnTo>
                <a:lnTo>
                  <a:pt x="176" y="8"/>
                </a:lnTo>
                <a:lnTo>
                  <a:pt x="160" y="8"/>
                </a:lnTo>
                <a:lnTo>
                  <a:pt x="152" y="8"/>
                </a:lnTo>
                <a:lnTo>
                  <a:pt x="136" y="0"/>
                </a:lnTo>
                <a:lnTo>
                  <a:pt x="128" y="0"/>
                </a:lnTo>
                <a:lnTo>
                  <a:pt x="96" y="0"/>
                </a:lnTo>
                <a:lnTo>
                  <a:pt x="88" y="0"/>
                </a:lnTo>
                <a:lnTo>
                  <a:pt x="72" y="0"/>
                </a:lnTo>
                <a:lnTo>
                  <a:pt x="64" y="8"/>
                </a:lnTo>
                <a:lnTo>
                  <a:pt x="48" y="16"/>
                </a:lnTo>
                <a:lnTo>
                  <a:pt x="40" y="8"/>
                </a:lnTo>
                <a:lnTo>
                  <a:pt x="32" y="24"/>
                </a:lnTo>
                <a:lnTo>
                  <a:pt x="16" y="24"/>
                </a:lnTo>
                <a:lnTo>
                  <a:pt x="0" y="32"/>
                </a:lnTo>
                <a:lnTo>
                  <a:pt x="8" y="48"/>
                </a:lnTo>
                <a:lnTo>
                  <a:pt x="16" y="64"/>
                </a:lnTo>
                <a:lnTo>
                  <a:pt x="24" y="80"/>
                </a:lnTo>
                <a:lnTo>
                  <a:pt x="56" y="80"/>
                </a:lnTo>
                <a:lnTo>
                  <a:pt x="64" y="80"/>
                </a:lnTo>
                <a:lnTo>
                  <a:pt x="88" y="88"/>
                </a:lnTo>
                <a:lnTo>
                  <a:pt x="104" y="80"/>
                </a:lnTo>
                <a:lnTo>
                  <a:pt x="120" y="88"/>
                </a:lnTo>
                <a:lnTo>
                  <a:pt x="136" y="80"/>
                </a:lnTo>
                <a:close/>
              </a:path>
            </a:pathLst>
          </a:custGeom>
          <a:gradFill>
            <a:gsLst>
              <a:gs pos="47000">
                <a:schemeClr val="bg1">
                  <a:lumMod val="65000"/>
                </a:schemeClr>
              </a:gs>
              <a:gs pos="71000">
                <a:srgbClr val="FFC000"/>
              </a:gs>
              <a:gs pos="97000">
                <a:srgbClr val="00B050"/>
              </a:gs>
            </a:gsLst>
            <a:lin ang="10800000" scaled="0"/>
          </a:gra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54" name="Freeform 609"/>
          <p:cNvSpPr>
            <a:spLocks/>
          </p:cNvSpPr>
          <p:nvPr/>
        </p:nvSpPr>
        <p:spPr bwMode="auto">
          <a:xfrm>
            <a:off x="7215963" y="3046959"/>
            <a:ext cx="228540" cy="155575"/>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0 w 88"/>
              <a:gd name="T25" fmla="*/ 2147483647 h 80"/>
              <a:gd name="T26" fmla="*/ 2147483647 w 88"/>
              <a:gd name="T27" fmla="*/ 2147483647 h 80"/>
              <a:gd name="T28" fmla="*/ 2147483647 w 88"/>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80"/>
              <a:gd name="T47" fmla="*/ 88 w 88"/>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55" name="Freeform 610"/>
          <p:cNvSpPr>
            <a:spLocks/>
          </p:cNvSpPr>
          <p:nvPr/>
        </p:nvSpPr>
        <p:spPr bwMode="auto">
          <a:xfrm>
            <a:off x="7175758" y="3170783"/>
            <a:ext cx="165057" cy="109538"/>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56"/>
              <a:gd name="T50" fmla="*/ 64 w 64"/>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56" name="Freeform 611"/>
          <p:cNvSpPr>
            <a:spLocks/>
          </p:cNvSpPr>
          <p:nvPr/>
        </p:nvSpPr>
        <p:spPr bwMode="auto">
          <a:xfrm>
            <a:off x="7215963" y="3046959"/>
            <a:ext cx="228540" cy="155575"/>
          </a:xfrm>
          <a:custGeom>
            <a:avLst/>
            <a:gdLst>
              <a:gd name="T0" fmla="*/ 2147483647 w 88"/>
              <a:gd name="T1" fmla="*/ 2147483647 h 80"/>
              <a:gd name="T2" fmla="*/ 2147483647 w 88"/>
              <a:gd name="T3" fmla="*/ 2147483647 h 80"/>
              <a:gd name="T4" fmla="*/ 2147483647 w 88"/>
              <a:gd name="T5" fmla="*/ 2147483647 h 80"/>
              <a:gd name="T6" fmla="*/ 2147483647 w 88"/>
              <a:gd name="T7" fmla="*/ 2147483647 h 80"/>
              <a:gd name="T8" fmla="*/ 2147483647 w 88"/>
              <a:gd name="T9" fmla="*/ 2147483647 h 80"/>
              <a:gd name="T10" fmla="*/ 2147483647 w 88"/>
              <a:gd name="T11" fmla="*/ 2147483647 h 80"/>
              <a:gd name="T12" fmla="*/ 2147483647 w 88"/>
              <a:gd name="T13" fmla="*/ 0 h 80"/>
              <a:gd name="T14" fmla="*/ 2147483647 w 88"/>
              <a:gd name="T15" fmla="*/ 2147483647 h 80"/>
              <a:gd name="T16" fmla="*/ 2147483647 w 88"/>
              <a:gd name="T17" fmla="*/ 2147483647 h 80"/>
              <a:gd name="T18" fmla="*/ 2147483647 w 88"/>
              <a:gd name="T19" fmla="*/ 2147483647 h 80"/>
              <a:gd name="T20" fmla="*/ 2147483647 w 88"/>
              <a:gd name="T21" fmla="*/ 2147483647 h 80"/>
              <a:gd name="T22" fmla="*/ 2147483647 w 88"/>
              <a:gd name="T23" fmla="*/ 2147483647 h 80"/>
              <a:gd name="T24" fmla="*/ 2147483647 w 88"/>
              <a:gd name="T25" fmla="*/ 2147483647 h 80"/>
              <a:gd name="T26" fmla="*/ 0 w 88"/>
              <a:gd name="T27" fmla="*/ 2147483647 h 80"/>
              <a:gd name="T28" fmla="*/ 2147483647 w 88"/>
              <a:gd name="T29" fmla="*/ 2147483647 h 80"/>
              <a:gd name="T30" fmla="*/ 2147483647 w 88"/>
              <a:gd name="T31" fmla="*/ 2147483647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80"/>
              <a:gd name="T50" fmla="*/ 88 w 88"/>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80">
                <a:moveTo>
                  <a:pt x="16" y="80"/>
                </a:moveTo>
                <a:lnTo>
                  <a:pt x="40" y="64"/>
                </a:lnTo>
                <a:lnTo>
                  <a:pt x="48" y="64"/>
                </a:lnTo>
                <a:lnTo>
                  <a:pt x="72" y="48"/>
                </a:lnTo>
                <a:lnTo>
                  <a:pt x="80" y="16"/>
                </a:lnTo>
                <a:lnTo>
                  <a:pt x="88" y="8"/>
                </a:lnTo>
                <a:lnTo>
                  <a:pt x="88" y="0"/>
                </a:lnTo>
                <a:lnTo>
                  <a:pt x="72" y="8"/>
                </a:lnTo>
                <a:lnTo>
                  <a:pt x="32" y="8"/>
                </a:lnTo>
                <a:lnTo>
                  <a:pt x="24" y="8"/>
                </a:lnTo>
                <a:lnTo>
                  <a:pt x="8" y="16"/>
                </a:lnTo>
                <a:lnTo>
                  <a:pt x="16" y="32"/>
                </a:lnTo>
                <a:lnTo>
                  <a:pt x="0" y="72"/>
                </a:lnTo>
                <a:lnTo>
                  <a:pt x="8" y="72"/>
                </a:lnTo>
                <a:lnTo>
                  <a:pt x="16" y="8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57" name="Freeform 612"/>
          <p:cNvSpPr>
            <a:spLocks/>
          </p:cNvSpPr>
          <p:nvPr/>
        </p:nvSpPr>
        <p:spPr bwMode="auto">
          <a:xfrm>
            <a:off x="7175758" y="3170783"/>
            <a:ext cx="165057" cy="109538"/>
          </a:xfrm>
          <a:custGeom>
            <a:avLst/>
            <a:gdLst>
              <a:gd name="T0" fmla="*/ 2147483647 w 64"/>
              <a:gd name="T1" fmla="*/ 2147483647 h 56"/>
              <a:gd name="T2" fmla="*/ 2147483647 w 64"/>
              <a:gd name="T3" fmla="*/ 0 h 56"/>
              <a:gd name="T4" fmla="*/ 2147483647 w 64"/>
              <a:gd name="T5" fmla="*/ 0 h 56"/>
              <a:gd name="T6" fmla="*/ 2147483647 w 64"/>
              <a:gd name="T7" fmla="*/ 2147483647 h 56"/>
              <a:gd name="T8" fmla="*/ 2147483647 w 64"/>
              <a:gd name="T9" fmla="*/ 2147483647 h 56"/>
              <a:gd name="T10" fmla="*/ 2147483647 w 64"/>
              <a:gd name="T11" fmla="*/ 2147483647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2147483647 w 64"/>
              <a:gd name="T31" fmla="*/ 2147483647 h 56"/>
              <a:gd name="T32" fmla="*/ 2147483647 w 64"/>
              <a:gd name="T33" fmla="*/ 2147483647 h 56"/>
              <a:gd name="T34" fmla="*/ 2147483647 w 64"/>
              <a:gd name="T35" fmla="*/ 2147483647 h 56"/>
              <a:gd name="T36" fmla="*/ 2147483647 w 64"/>
              <a:gd name="T37" fmla="*/ 2147483647 h 56"/>
              <a:gd name="T38" fmla="*/ 2147483647 w 64"/>
              <a:gd name="T39" fmla="*/ 2147483647 h 56"/>
              <a:gd name="T40" fmla="*/ 2147483647 w 64"/>
              <a:gd name="T41" fmla="*/ 0 h 56"/>
              <a:gd name="T42" fmla="*/ 2147483647 w 64"/>
              <a:gd name="T43" fmla="*/ 0 h 56"/>
              <a:gd name="T44" fmla="*/ 2147483647 w 64"/>
              <a:gd name="T45" fmla="*/ 2147483647 h 56"/>
              <a:gd name="T46" fmla="*/ 2147483647 w 64"/>
              <a:gd name="T47" fmla="*/ 2147483647 h 56"/>
              <a:gd name="T48" fmla="*/ 2147483647 w 64"/>
              <a:gd name="T49" fmla="*/ 2147483647 h 56"/>
              <a:gd name="T50" fmla="*/ 2147483647 w 64"/>
              <a:gd name="T51" fmla="*/ 2147483647 h 56"/>
              <a:gd name="T52" fmla="*/ 0 w 64"/>
              <a:gd name="T53" fmla="*/ 2147483647 h 56"/>
              <a:gd name="T54" fmla="*/ 2147483647 w 64"/>
              <a:gd name="T55" fmla="*/ 2147483647 h 56"/>
              <a:gd name="T56" fmla="*/ 2147483647 w 64"/>
              <a:gd name="T57" fmla="*/ 2147483647 h 56"/>
              <a:gd name="T58" fmla="*/ 2147483647 w 64"/>
              <a:gd name="T59" fmla="*/ 2147483647 h 56"/>
              <a:gd name="T60" fmla="*/ 2147483647 w 64"/>
              <a:gd name="T61" fmla="*/ 2147483647 h 56"/>
              <a:gd name="T62" fmla="*/ 2147483647 w 64"/>
              <a:gd name="T63" fmla="*/ 2147483647 h 56"/>
              <a:gd name="T64" fmla="*/ 2147483647 w 64"/>
              <a:gd name="T65" fmla="*/ 2147483647 h 56"/>
              <a:gd name="T66" fmla="*/ 2147483647 w 64"/>
              <a:gd name="T67" fmla="*/ 2147483647 h 56"/>
              <a:gd name="T68" fmla="*/ 2147483647 w 64"/>
              <a:gd name="T69" fmla="*/ 2147483647 h 56"/>
              <a:gd name="T70" fmla="*/ 2147483647 w 64"/>
              <a:gd name="T71" fmla="*/ 2147483647 h 56"/>
              <a:gd name="T72" fmla="*/ 2147483647 w 64"/>
              <a:gd name="T73" fmla="*/ 2147483647 h 56"/>
              <a:gd name="T74" fmla="*/ 2147483647 w 64"/>
              <a:gd name="T75" fmla="*/ 2147483647 h 56"/>
              <a:gd name="T76" fmla="*/ 2147483647 w 64"/>
              <a:gd name="T77" fmla="*/ 2147483647 h 5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4"/>
              <a:gd name="T118" fmla="*/ 0 h 56"/>
              <a:gd name="T119" fmla="*/ 64 w 64"/>
              <a:gd name="T120" fmla="*/ 56 h 5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4" h="56">
                <a:moveTo>
                  <a:pt x="64" y="16"/>
                </a:move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lnTo>
                  <a:pt x="64" y="0"/>
                </a:lnTo>
                <a:lnTo>
                  <a:pt x="56" y="0"/>
                </a:lnTo>
                <a:lnTo>
                  <a:pt x="32" y="16"/>
                </a:lnTo>
                <a:lnTo>
                  <a:pt x="24" y="8"/>
                </a:lnTo>
                <a:lnTo>
                  <a:pt x="16" y="8"/>
                </a:lnTo>
                <a:lnTo>
                  <a:pt x="8" y="8"/>
                </a:lnTo>
                <a:lnTo>
                  <a:pt x="0" y="24"/>
                </a:lnTo>
                <a:lnTo>
                  <a:pt x="16" y="56"/>
                </a:lnTo>
                <a:lnTo>
                  <a:pt x="24" y="56"/>
                </a:lnTo>
                <a:lnTo>
                  <a:pt x="32" y="48"/>
                </a:lnTo>
                <a:lnTo>
                  <a:pt x="48" y="48"/>
                </a:lnTo>
                <a:lnTo>
                  <a:pt x="48" y="40"/>
                </a:lnTo>
                <a:lnTo>
                  <a:pt x="40" y="24"/>
                </a:lnTo>
                <a:lnTo>
                  <a:pt x="56" y="16"/>
                </a:lnTo>
                <a:lnTo>
                  <a:pt x="64" y="1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58" name="Freeform 613"/>
          <p:cNvSpPr>
            <a:spLocks/>
          </p:cNvSpPr>
          <p:nvPr/>
        </p:nvSpPr>
        <p:spPr bwMode="auto">
          <a:xfrm>
            <a:off x="7755574" y="3388272"/>
            <a:ext cx="165057" cy="77787"/>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59" name="Freeform 614"/>
          <p:cNvSpPr>
            <a:spLocks/>
          </p:cNvSpPr>
          <p:nvPr/>
        </p:nvSpPr>
        <p:spPr bwMode="auto">
          <a:xfrm>
            <a:off x="7776735" y="3420021"/>
            <a:ext cx="247585" cy="217487"/>
          </a:xfrm>
          <a:custGeom>
            <a:avLst/>
            <a:gdLst>
              <a:gd name="T0" fmla="*/ 2147483647 w 96"/>
              <a:gd name="T1" fmla="*/ 2147483647 h 112"/>
              <a:gd name="T2" fmla="*/ 2147483647 w 96"/>
              <a:gd name="T3" fmla="*/ 2147483647 h 112"/>
              <a:gd name="T4" fmla="*/ 2147483647 w 96"/>
              <a:gd name="T5" fmla="*/ 2147483647 h 112"/>
              <a:gd name="T6" fmla="*/ 0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2147483647 h 112"/>
              <a:gd name="T16" fmla="*/ 2147483647 w 96"/>
              <a:gd name="T17" fmla="*/ 2147483647 h 112"/>
              <a:gd name="T18" fmla="*/ 2147483647 w 96"/>
              <a:gd name="T19" fmla="*/ 2147483647 h 112"/>
              <a:gd name="T20" fmla="*/ 2147483647 w 96"/>
              <a:gd name="T21" fmla="*/ 0 h 112"/>
              <a:gd name="T22" fmla="*/ 2147483647 w 96"/>
              <a:gd name="T23" fmla="*/ 0 h 112"/>
              <a:gd name="T24" fmla="*/ 2147483647 w 96"/>
              <a:gd name="T25" fmla="*/ 0 h 112"/>
              <a:gd name="T26" fmla="*/ 2147483647 w 96"/>
              <a:gd name="T27" fmla="*/ 2147483647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112"/>
              <a:gd name="T44" fmla="*/ 96 w 96"/>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112">
                <a:moveTo>
                  <a:pt x="40" y="24"/>
                </a:moveTo>
                <a:lnTo>
                  <a:pt x="40" y="48"/>
                </a:lnTo>
                <a:lnTo>
                  <a:pt x="16" y="64"/>
                </a:lnTo>
                <a:lnTo>
                  <a:pt x="0" y="72"/>
                </a:lnTo>
                <a:lnTo>
                  <a:pt x="8" y="80"/>
                </a:lnTo>
                <a:lnTo>
                  <a:pt x="16" y="112"/>
                </a:lnTo>
                <a:lnTo>
                  <a:pt x="48" y="88"/>
                </a:lnTo>
                <a:lnTo>
                  <a:pt x="72" y="56"/>
                </a:lnTo>
                <a:lnTo>
                  <a:pt x="80" y="40"/>
                </a:lnTo>
                <a:lnTo>
                  <a:pt x="96" y="24"/>
                </a:lnTo>
                <a:lnTo>
                  <a:pt x="64" y="0"/>
                </a:lnTo>
                <a:lnTo>
                  <a:pt x="56" y="0"/>
                </a:lnTo>
                <a:lnTo>
                  <a:pt x="48" y="0"/>
                </a:lnTo>
                <a:lnTo>
                  <a:pt x="40"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0" name="Freeform 615"/>
          <p:cNvSpPr>
            <a:spLocks/>
          </p:cNvSpPr>
          <p:nvPr/>
        </p:nvSpPr>
        <p:spPr bwMode="auto">
          <a:xfrm>
            <a:off x="7465665" y="3559722"/>
            <a:ext cx="351275" cy="155575"/>
          </a:xfrm>
          <a:custGeom>
            <a:avLst/>
            <a:gdLst>
              <a:gd name="T0" fmla="*/ 2147483647 w 136"/>
              <a:gd name="T1" fmla="*/ 0 h 80"/>
              <a:gd name="T2" fmla="*/ 2147483647 w 136"/>
              <a:gd name="T3" fmla="*/ 2147483647 h 80"/>
              <a:gd name="T4" fmla="*/ 2147483647 w 136"/>
              <a:gd name="T5" fmla="*/ 2147483647 h 80"/>
              <a:gd name="T6" fmla="*/ 2147483647 w 136"/>
              <a:gd name="T7" fmla="*/ 2147483647 h 80"/>
              <a:gd name="T8" fmla="*/ 0 w 136"/>
              <a:gd name="T9" fmla="*/ 2147483647 h 80"/>
              <a:gd name="T10" fmla="*/ 2147483647 w 136"/>
              <a:gd name="T11" fmla="*/ 2147483647 h 80"/>
              <a:gd name="T12" fmla="*/ 2147483647 w 136"/>
              <a:gd name="T13" fmla="*/ 2147483647 h 80"/>
              <a:gd name="T14" fmla="*/ 2147483647 w 136"/>
              <a:gd name="T15" fmla="*/ 2147483647 h 80"/>
              <a:gd name="T16" fmla="*/ 2147483647 w 136"/>
              <a:gd name="T17" fmla="*/ 2147483647 h 80"/>
              <a:gd name="T18" fmla="*/ 2147483647 w 136"/>
              <a:gd name="T19" fmla="*/ 2147483647 h 80"/>
              <a:gd name="T20" fmla="*/ 2147483647 w 136"/>
              <a:gd name="T21" fmla="*/ 2147483647 h 80"/>
              <a:gd name="T22" fmla="*/ 2147483647 w 136"/>
              <a:gd name="T23" fmla="*/ 2147483647 h 80"/>
              <a:gd name="T24" fmla="*/ 2147483647 w 136"/>
              <a:gd name="T25" fmla="*/ 2147483647 h 80"/>
              <a:gd name="T26" fmla="*/ 2147483647 w 136"/>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80"/>
              <a:gd name="T44" fmla="*/ 136 w 136"/>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80">
                <a:moveTo>
                  <a:pt x="120" y="0"/>
                </a:moveTo>
                <a:lnTo>
                  <a:pt x="72" y="16"/>
                </a:lnTo>
                <a:lnTo>
                  <a:pt x="56" y="24"/>
                </a:lnTo>
                <a:lnTo>
                  <a:pt x="16" y="24"/>
                </a:lnTo>
                <a:lnTo>
                  <a:pt x="0" y="32"/>
                </a:lnTo>
                <a:lnTo>
                  <a:pt x="8" y="48"/>
                </a:lnTo>
                <a:lnTo>
                  <a:pt x="24" y="80"/>
                </a:lnTo>
                <a:lnTo>
                  <a:pt x="48" y="72"/>
                </a:lnTo>
                <a:lnTo>
                  <a:pt x="64" y="72"/>
                </a:lnTo>
                <a:lnTo>
                  <a:pt x="80" y="56"/>
                </a:lnTo>
                <a:lnTo>
                  <a:pt x="104" y="48"/>
                </a:lnTo>
                <a:lnTo>
                  <a:pt x="136" y="40"/>
                </a:lnTo>
                <a:lnTo>
                  <a:pt x="128" y="8"/>
                </a:lnTo>
                <a:lnTo>
                  <a:pt x="120"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1" name="Freeform 616"/>
          <p:cNvSpPr>
            <a:spLocks/>
          </p:cNvSpPr>
          <p:nvPr/>
        </p:nvSpPr>
        <p:spPr bwMode="auto">
          <a:xfrm>
            <a:off x="7215964" y="3202533"/>
            <a:ext cx="664460" cy="419100"/>
          </a:xfrm>
          <a:custGeom>
            <a:avLst/>
            <a:gdLst>
              <a:gd name="T0" fmla="*/ 2147483647 w 256"/>
              <a:gd name="T1" fmla="*/ 2147483647 h 216"/>
              <a:gd name="T2" fmla="*/ 2147483647 w 256"/>
              <a:gd name="T3" fmla="*/ 2147483647 h 216"/>
              <a:gd name="T4" fmla="*/ 2147483647 w 256"/>
              <a:gd name="T5" fmla="*/ 2147483647 h 216"/>
              <a:gd name="T6" fmla="*/ 2147483647 w 256"/>
              <a:gd name="T7" fmla="*/ 2147483647 h 216"/>
              <a:gd name="T8" fmla="*/ 2147483647 w 256"/>
              <a:gd name="T9" fmla="*/ 2147483647 h 216"/>
              <a:gd name="T10" fmla="*/ 2147483647 w 256"/>
              <a:gd name="T11" fmla="*/ 2147483647 h 216"/>
              <a:gd name="T12" fmla="*/ 2147483647 w 256"/>
              <a:gd name="T13" fmla="*/ 2147483647 h 216"/>
              <a:gd name="T14" fmla="*/ 2147483647 w 256"/>
              <a:gd name="T15" fmla="*/ 2147483647 h 216"/>
              <a:gd name="T16" fmla="*/ 2147483647 w 256"/>
              <a:gd name="T17" fmla="*/ 2147483647 h 216"/>
              <a:gd name="T18" fmla="*/ 2147483647 w 256"/>
              <a:gd name="T19" fmla="*/ 2147483647 h 216"/>
              <a:gd name="T20" fmla="*/ 2147483647 w 256"/>
              <a:gd name="T21" fmla="*/ 2147483647 h 216"/>
              <a:gd name="T22" fmla="*/ 2147483647 w 256"/>
              <a:gd name="T23" fmla="*/ 2147483647 h 216"/>
              <a:gd name="T24" fmla="*/ 2147483647 w 256"/>
              <a:gd name="T25" fmla="*/ 0 h 216"/>
              <a:gd name="T26" fmla="*/ 2147483647 w 256"/>
              <a:gd name="T27" fmla="*/ 0 h 216"/>
              <a:gd name="T28" fmla="*/ 2147483647 w 256"/>
              <a:gd name="T29" fmla="*/ 0 h 216"/>
              <a:gd name="T30" fmla="*/ 2147483647 w 256"/>
              <a:gd name="T31" fmla="*/ 2147483647 h 216"/>
              <a:gd name="T32" fmla="*/ 2147483647 w 256"/>
              <a:gd name="T33" fmla="*/ 2147483647 h 216"/>
              <a:gd name="T34" fmla="*/ 2147483647 w 256"/>
              <a:gd name="T35" fmla="*/ 2147483647 h 216"/>
              <a:gd name="T36" fmla="*/ 2147483647 w 256"/>
              <a:gd name="T37" fmla="*/ 2147483647 h 216"/>
              <a:gd name="T38" fmla="*/ 2147483647 w 256"/>
              <a:gd name="T39" fmla="*/ 2147483647 h 216"/>
              <a:gd name="T40" fmla="*/ 0 w 256"/>
              <a:gd name="T41" fmla="*/ 2147483647 h 216"/>
              <a:gd name="T42" fmla="*/ 2147483647 w 256"/>
              <a:gd name="T43" fmla="*/ 2147483647 h 216"/>
              <a:gd name="T44" fmla="*/ 2147483647 w 256"/>
              <a:gd name="T45" fmla="*/ 2147483647 h 216"/>
              <a:gd name="T46" fmla="*/ 2147483647 w 256"/>
              <a:gd name="T47" fmla="*/ 2147483647 h 216"/>
              <a:gd name="T48" fmla="*/ 2147483647 w 256"/>
              <a:gd name="T49" fmla="*/ 2147483647 h 216"/>
              <a:gd name="T50" fmla="*/ 2147483647 w 256"/>
              <a:gd name="T51" fmla="*/ 2147483647 h 216"/>
              <a:gd name="T52" fmla="*/ 2147483647 w 256"/>
              <a:gd name="T53" fmla="*/ 2147483647 h 216"/>
              <a:gd name="T54" fmla="*/ 2147483647 w 256"/>
              <a:gd name="T55" fmla="*/ 2147483647 h 216"/>
              <a:gd name="T56" fmla="*/ 2147483647 w 256"/>
              <a:gd name="T57" fmla="*/ 2147483647 h 216"/>
              <a:gd name="T58" fmla="*/ 2147483647 w 256"/>
              <a:gd name="T59" fmla="*/ 2147483647 h 216"/>
              <a:gd name="T60" fmla="*/ 2147483647 w 256"/>
              <a:gd name="T61" fmla="*/ 2147483647 h 216"/>
              <a:gd name="T62" fmla="*/ 2147483647 w 256"/>
              <a:gd name="T63" fmla="*/ 2147483647 h 216"/>
              <a:gd name="T64" fmla="*/ 2147483647 w 25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6"/>
              <a:gd name="T100" fmla="*/ 0 h 216"/>
              <a:gd name="T101" fmla="*/ 256 w 25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6" h="216">
                <a:moveTo>
                  <a:pt x="256" y="136"/>
                </a:moveTo>
                <a:lnTo>
                  <a:pt x="224" y="128"/>
                </a:lnTo>
                <a:lnTo>
                  <a:pt x="208" y="112"/>
                </a:lnTo>
                <a:lnTo>
                  <a:pt x="216" y="96"/>
                </a:lnTo>
                <a:lnTo>
                  <a:pt x="208" y="96"/>
                </a:lnTo>
                <a:lnTo>
                  <a:pt x="192" y="88"/>
                </a:lnTo>
                <a:lnTo>
                  <a:pt x="184" y="64"/>
                </a:lnTo>
                <a:lnTo>
                  <a:pt x="168" y="48"/>
                </a:lnTo>
                <a:lnTo>
                  <a:pt x="160" y="48"/>
                </a:lnTo>
                <a:lnTo>
                  <a:pt x="144" y="40"/>
                </a:lnTo>
                <a:lnTo>
                  <a:pt x="112" y="32"/>
                </a:lnTo>
                <a:lnTo>
                  <a:pt x="104" y="24"/>
                </a:lnTo>
                <a:lnTo>
                  <a:pt x="64" y="0"/>
                </a:lnTo>
                <a:lnTo>
                  <a:pt x="48" y="0"/>
                </a:lnTo>
                <a:lnTo>
                  <a:pt x="40" y="0"/>
                </a:lnTo>
                <a:lnTo>
                  <a:pt x="24" y="8"/>
                </a:lnTo>
                <a:lnTo>
                  <a:pt x="32" y="24"/>
                </a:lnTo>
                <a:lnTo>
                  <a:pt x="32" y="32"/>
                </a:lnTo>
                <a:lnTo>
                  <a:pt x="16" y="32"/>
                </a:lnTo>
                <a:lnTo>
                  <a:pt x="8" y="40"/>
                </a:lnTo>
                <a:lnTo>
                  <a:pt x="0" y="40"/>
                </a:lnTo>
                <a:lnTo>
                  <a:pt x="8" y="56"/>
                </a:lnTo>
                <a:lnTo>
                  <a:pt x="40" y="112"/>
                </a:lnTo>
                <a:lnTo>
                  <a:pt x="56" y="128"/>
                </a:lnTo>
                <a:lnTo>
                  <a:pt x="64" y="152"/>
                </a:lnTo>
                <a:lnTo>
                  <a:pt x="72" y="184"/>
                </a:lnTo>
                <a:lnTo>
                  <a:pt x="96" y="208"/>
                </a:lnTo>
                <a:lnTo>
                  <a:pt x="96" y="216"/>
                </a:lnTo>
                <a:lnTo>
                  <a:pt x="112" y="208"/>
                </a:lnTo>
                <a:lnTo>
                  <a:pt x="152" y="208"/>
                </a:lnTo>
                <a:lnTo>
                  <a:pt x="168" y="200"/>
                </a:lnTo>
                <a:lnTo>
                  <a:pt x="216" y="184"/>
                </a:lnTo>
                <a:lnTo>
                  <a:pt x="256" y="13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2" name="Freeform 617"/>
          <p:cNvSpPr>
            <a:spLocks/>
          </p:cNvSpPr>
          <p:nvPr/>
        </p:nvSpPr>
        <p:spPr bwMode="auto">
          <a:xfrm>
            <a:off x="7776735" y="3466059"/>
            <a:ext cx="103689" cy="93663"/>
          </a:xfrm>
          <a:custGeom>
            <a:avLst/>
            <a:gdLst>
              <a:gd name="T0" fmla="*/ 0 w 40"/>
              <a:gd name="T1" fmla="*/ 2147483647 h 48"/>
              <a:gd name="T2" fmla="*/ 2147483647 w 40"/>
              <a:gd name="T3" fmla="*/ 2147483647 h 48"/>
              <a:gd name="T4" fmla="*/ 2147483647 w 40"/>
              <a:gd name="T5" fmla="*/ 2147483647 h 48"/>
              <a:gd name="T6" fmla="*/ 2147483647 w 40"/>
              <a:gd name="T7" fmla="*/ 0 h 48"/>
              <a:gd name="T8" fmla="*/ 0 w 40"/>
              <a:gd name="T9" fmla="*/ 2147483647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0" y="48"/>
                </a:moveTo>
                <a:lnTo>
                  <a:pt x="16" y="40"/>
                </a:lnTo>
                <a:lnTo>
                  <a:pt x="40" y="24"/>
                </a:lnTo>
                <a:lnTo>
                  <a:pt x="40" y="0"/>
                </a:lnTo>
                <a:lnTo>
                  <a:pt x="0" y="4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3" name="Freeform 618"/>
          <p:cNvSpPr>
            <a:spLocks/>
          </p:cNvSpPr>
          <p:nvPr/>
        </p:nvSpPr>
        <p:spPr bwMode="auto">
          <a:xfrm>
            <a:off x="7340815" y="3046958"/>
            <a:ext cx="332229" cy="247650"/>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4" name="Freeform 619"/>
          <p:cNvSpPr>
            <a:spLocks/>
          </p:cNvSpPr>
          <p:nvPr/>
        </p:nvSpPr>
        <p:spPr bwMode="auto">
          <a:xfrm>
            <a:off x="7755574" y="3388272"/>
            <a:ext cx="165057" cy="77787"/>
          </a:xfrm>
          <a:custGeom>
            <a:avLst/>
            <a:gdLst>
              <a:gd name="T0" fmla="*/ 2147483647 w 64"/>
              <a:gd name="T1" fmla="*/ 2147483647 h 40"/>
              <a:gd name="T2" fmla="*/ 2147483647 w 64"/>
              <a:gd name="T3" fmla="*/ 2147483647 h 40"/>
              <a:gd name="T4" fmla="*/ 2147483647 w 64"/>
              <a:gd name="T5" fmla="*/ 2147483647 h 40"/>
              <a:gd name="T6" fmla="*/ 2147483647 w 64"/>
              <a:gd name="T7" fmla="*/ 2147483647 h 40"/>
              <a:gd name="T8" fmla="*/ 2147483647 w 64"/>
              <a:gd name="T9" fmla="*/ 0 h 40"/>
              <a:gd name="T10" fmla="*/ 2147483647 w 64"/>
              <a:gd name="T11" fmla="*/ 2147483647 h 40"/>
              <a:gd name="T12" fmla="*/ 2147483647 w 64"/>
              <a:gd name="T13" fmla="*/ 0 h 40"/>
              <a:gd name="T14" fmla="*/ 0 w 64"/>
              <a:gd name="T15" fmla="*/ 2147483647 h 40"/>
              <a:gd name="T16" fmla="*/ 2147483647 w 64"/>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0"/>
              <a:gd name="T29" fmla="*/ 64 w 64"/>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0">
                <a:moveTo>
                  <a:pt x="16" y="32"/>
                </a:moveTo>
                <a:lnTo>
                  <a:pt x="48" y="40"/>
                </a:lnTo>
                <a:lnTo>
                  <a:pt x="56" y="16"/>
                </a:lnTo>
                <a:lnTo>
                  <a:pt x="64" y="16"/>
                </a:lnTo>
                <a:lnTo>
                  <a:pt x="56" y="0"/>
                </a:lnTo>
                <a:lnTo>
                  <a:pt x="24" y="8"/>
                </a:lnTo>
                <a:lnTo>
                  <a:pt x="8" y="0"/>
                </a:lnTo>
                <a:lnTo>
                  <a:pt x="0" y="16"/>
                </a:lnTo>
                <a:lnTo>
                  <a:pt x="16" y="3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5" name="Freeform 620"/>
          <p:cNvSpPr>
            <a:spLocks/>
          </p:cNvSpPr>
          <p:nvPr/>
        </p:nvSpPr>
        <p:spPr bwMode="auto">
          <a:xfrm>
            <a:off x="7340815" y="3046958"/>
            <a:ext cx="332229" cy="247650"/>
          </a:xfrm>
          <a:custGeom>
            <a:avLst/>
            <a:gdLst>
              <a:gd name="T0" fmla="*/ 2147483647 w 128"/>
              <a:gd name="T1" fmla="*/ 2147483647 h 128"/>
              <a:gd name="T2" fmla="*/ 2147483647 w 128"/>
              <a:gd name="T3" fmla="*/ 2147483647 h 128"/>
              <a:gd name="T4" fmla="*/ 2147483647 w 128"/>
              <a:gd name="T5" fmla="*/ 2147483647 h 128"/>
              <a:gd name="T6" fmla="*/ 2147483647 w 128"/>
              <a:gd name="T7" fmla="*/ 2147483647 h 128"/>
              <a:gd name="T8" fmla="*/ 2147483647 w 128"/>
              <a:gd name="T9" fmla="*/ 0 h 128"/>
              <a:gd name="T10" fmla="*/ 2147483647 w 128"/>
              <a:gd name="T11" fmla="*/ 0 h 128"/>
              <a:gd name="T12" fmla="*/ 2147483647 w 128"/>
              <a:gd name="T13" fmla="*/ 0 h 128"/>
              <a:gd name="T14" fmla="*/ 2147483647 w 128"/>
              <a:gd name="T15" fmla="*/ 0 h 128"/>
              <a:gd name="T16" fmla="*/ 2147483647 w 128"/>
              <a:gd name="T17" fmla="*/ 2147483647 h 128"/>
              <a:gd name="T18" fmla="*/ 2147483647 w 128"/>
              <a:gd name="T19" fmla="*/ 2147483647 h 128"/>
              <a:gd name="T20" fmla="*/ 2147483647 w 128"/>
              <a:gd name="T21" fmla="*/ 2147483647 h 128"/>
              <a:gd name="T22" fmla="*/ 0 w 128"/>
              <a:gd name="T23" fmla="*/ 2147483647 h 128"/>
              <a:gd name="T24" fmla="*/ 0 w 128"/>
              <a:gd name="T25" fmla="*/ 2147483647 h 128"/>
              <a:gd name="T26" fmla="*/ 2147483647 w 128"/>
              <a:gd name="T27" fmla="*/ 2147483647 h 128"/>
              <a:gd name="T28" fmla="*/ 2147483647 w 128"/>
              <a:gd name="T29" fmla="*/ 2147483647 h 128"/>
              <a:gd name="T30" fmla="*/ 2147483647 w 128"/>
              <a:gd name="T31" fmla="*/ 2147483647 h 128"/>
              <a:gd name="T32" fmla="*/ 2147483647 w 128"/>
              <a:gd name="T33" fmla="*/ 2147483647 h 128"/>
              <a:gd name="T34" fmla="*/ 2147483647 w 128"/>
              <a:gd name="T35" fmla="*/ 2147483647 h 128"/>
              <a:gd name="T36" fmla="*/ 2147483647 w 128"/>
              <a:gd name="T37" fmla="*/ 2147483647 h 128"/>
              <a:gd name="T38" fmla="*/ 2147483647 w 128"/>
              <a:gd name="T39" fmla="*/ 2147483647 h 128"/>
              <a:gd name="T40" fmla="*/ 2147483647 w 128"/>
              <a:gd name="T41" fmla="*/ 2147483647 h 128"/>
              <a:gd name="T42" fmla="*/ 2147483647 w 128"/>
              <a:gd name="T43" fmla="*/ 2147483647 h 128"/>
              <a:gd name="T44" fmla="*/ 2147483647 w 128"/>
              <a:gd name="T45" fmla="*/ 2147483647 h 1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128"/>
              <a:gd name="T71" fmla="*/ 128 w 128"/>
              <a:gd name="T72" fmla="*/ 128 h 1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128">
                <a:moveTo>
                  <a:pt x="112" y="80"/>
                </a:moveTo>
                <a:lnTo>
                  <a:pt x="88" y="56"/>
                </a:lnTo>
                <a:lnTo>
                  <a:pt x="88" y="40"/>
                </a:lnTo>
                <a:lnTo>
                  <a:pt x="88" y="24"/>
                </a:lnTo>
                <a:lnTo>
                  <a:pt x="72" y="0"/>
                </a:lnTo>
                <a:lnTo>
                  <a:pt x="64" y="0"/>
                </a:lnTo>
                <a:lnTo>
                  <a:pt x="48" y="0"/>
                </a:lnTo>
                <a:lnTo>
                  <a:pt x="40" y="0"/>
                </a:lnTo>
                <a:lnTo>
                  <a:pt x="40" y="8"/>
                </a:lnTo>
                <a:lnTo>
                  <a:pt x="32" y="16"/>
                </a:lnTo>
                <a:lnTo>
                  <a:pt x="24" y="48"/>
                </a:lnTo>
                <a:lnTo>
                  <a:pt x="0" y="64"/>
                </a:lnTo>
                <a:lnTo>
                  <a:pt x="0" y="80"/>
                </a:lnTo>
                <a:lnTo>
                  <a:pt x="16" y="80"/>
                </a:lnTo>
                <a:lnTo>
                  <a:pt x="56" y="104"/>
                </a:lnTo>
                <a:lnTo>
                  <a:pt x="64" y="112"/>
                </a:lnTo>
                <a:lnTo>
                  <a:pt x="96" y="120"/>
                </a:lnTo>
                <a:lnTo>
                  <a:pt x="112" y="128"/>
                </a:lnTo>
                <a:lnTo>
                  <a:pt x="120" y="128"/>
                </a:lnTo>
                <a:lnTo>
                  <a:pt x="120" y="120"/>
                </a:lnTo>
                <a:lnTo>
                  <a:pt x="128" y="112"/>
                </a:lnTo>
                <a:lnTo>
                  <a:pt x="120" y="96"/>
                </a:lnTo>
                <a:lnTo>
                  <a:pt x="112" y="8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6" name="Freeform 621"/>
          <p:cNvSpPr>
            <a:spLocks/>
          </p:cNvSpPr>
          <p:nvPr/>
        </p:nvSpPr>
        <p:spPr bwMode="auto">
          <a:xfrm>
            <a:off x="7527033" y="2969172"/>
            <a:ext cx="622138" cy="434975"/>
          </a:xfrm>
          <a:custGeom>
            <a:avLst/>
            <a:gdLst>
              <a:gd name="T0" fmla="*/ 2147483647 w 240"/>
              <a:gd name="T1" fmla="*/ 2147483647 h 224"/>
              <a:gd name="T2" fmla="*/ 2147483647 w 240"/>
              <a:gd name="T3" fmla="*/ 2147483647 h 224"/>
              <a:gd name="T4" fmla="*/ 2147483647 w 240"/>
              <a:gd name="T5" fmla="*/ 2147483647 h 224"/>
              <a:gd name="T6" fmla="*/ 2147483647 w 240"/>
              <a:gd name="T7" fmla="*/ 2147483647 h 224"/>
              <a:gd name="T8" fmla="*/ 2147483647 w 240"/>
              <a:gd name="T9" fmla="*/ 2147483647 h 224"/>
              <a:gd name="T10" fmla="*/ 2147483647 w 240"/>
              <a:gd name="T11" fmla="*/ 2147483647 h 224"/>
              <a:gd name="T12" fmla="*/ 2147483647 w 240"/>
              <a:gd name="T13" fmla="*/ 2147483647 h 224"/>
              <a:gd name="T14" fmla="*/ 2147483647 w 240"/>
              <a:gd name="T15" fmla="*/ 2147483647 h 224"/>
              <a:gd name="T16" fmla="*/ 2147483647 w 240"/>
              <a:gd name="T17" fmla="*/ 2147483647 h 224"/>
              <a:gd name="T18" fmla="*/ 2147483647 w 240"/>
              <a:gd name="T19" fmla="*/ 2147483647 h 224"/>
              <a:gd name="T20" fmla="*/ 2147483647 w 240"/>
              <a:gd name="T21" fmla="*/ 2147483647 h 224"/>
              <a:gd name="T22" fmla="*/ 2147483647 w 240"/>
              <a:gd name="T23" fmla="*/ 2147483647 h 224"/>
              <a:gd name="T24" fmla="*/ 2147483647 w 240"/>
              <a:gd name="T25" fmla="*/ 2147483647 h 224"/>
              <a:gd name="T26" fmla="*/ 2147483647 w 240"/>
              <a:gd name="T27" fmla="*/ 2147483647 h 224"/>
              <a:gd name="T28" fmla="*/ 2147483647 w 240"/>
              <a:gd name="T29" fmla="*/ 2147483647 h 224"/>
              <a:gd name="T30" fmla="*/ 2147483647 w 240"/>
              <a:gd name="T31" fmla="*/ 2147483647 h 224"/>
              <a:gd name="T32" fmla="*/ 2147483647 w 240"/>
              <a:gd name="T33" fmla="*/ 2147483647 h 224"/>
              <a:gd name="T34" fmla="*/ 2147483647 w 240"/>
              <a:gd name="T35" fmla="*/ 2147483647 h 224"/>
              <a:gd name="T36" fmla="*/ 2147483647 w 240"/>
              <a:gd name="T37" fmla="*/ 2147483647 h 224"/>
              <a:gd name="T38" fmla="*/ 2147483647 w 240"/>
              <a:gd name="T39" fmla="*/ 0 h 224"/>
              <a:gd name="T40" fmla="*/ 2147483647 w 240"/>
              <a:gd name="T41" fmla="*/ 2147483647 h 224"/>
              <a:gd name="T42" fmla="*/ 2147483647 w 240"/>
              <a:gd name="T43" fmla="*/ 2147483647 h 224"/>
              <a:gd name="T44" fmla="*/ 0 w 240"/>
              <a:gd name="T45" fmla="*/ 0 h 224"/>
              <a:gd name="T46" fmla="*/ 0 w 240"/>
              <a:gd name="T47" fmla="*/ 2147483647 h 224"/>
              <a:gd name="T48" fmla="*/ 0 w 240"/>
              <a:gd name="T49" fmla="*/ 2147483647 h 224"/>
              <a:gd name="T50" fmla="*/ 2147483647 w 240"/>
              <a:gd name="T51" fmla="*/ 2147483647 h 224"/>
              <a:gd name="T52" fmla="*/ 2147483647 w 240"/>
              <a:gd name="T53" fmla="*/ 2147483647 h 224"/>
              <a:gd name="T54" fmla="*/ 2147483647 w 240"/>
              <a:gd name="T55" fmla="*/ 2147483647 h 224"/>
              <a:gd name="T56" fmla="*/ 2147483647 w 240"/>
              <a:gd name="T57" fmla="*/ 2147483647 h 224"/>
              <a:gd name="T58" fmla="*/ 2147483647 w 240"/>
              <a:gd name="T59" fmla="*/ 2147483647 h 224"/>
              <a:gd name="T60" fmla="*/ 2147483647 w 240"/>
              <a:gd name="T61" fmla="*/ 2147483647 h 224"/>
              <a:gd name="T62" fmla="*/ 2147483647 w 240"/>
              <a:gd name="T63" fmla="*/ 2147483647 h 224"/>
              <a:gd name="T64" fmla="*/ 2147483647 w 240"/>
              <a:gd name="T65" fmla="*/ 2147483647 h 224"/>
              <a:gd name="T66" fmla="*/ 2147483647 w 240"/>
              <a:gd name="T67" fmla="*/ 2147483647 h 224"/>
              <a:gd name="T68" fmla="*/ 2147483647 w 240"/>
              <a:gd name="T69" fmla="*/ 2147483647 h 224"/>
              <a:gd name="T70" fmla="*/ 2147483647 w 240"/>
              <a:gd name="T71" fmla="*/ 2147483647 h 224"/>
              <a:gd name="T72" fmla="*/ 2147483647 w 240"/>
              <a:gd name="T73" fmla="*/ 2147483647 h 224"/>
              <a:gd name="T74" fmla="*/ 2147483647 w 240"/>
              <a:gd name="T75" fmla="*/ 2147483647 h 224"/>
              <a:gd name="T76" fmla="*/ 2147483647 w 240"/>
              <a:gd name="T77" fmla="*/ 2147483647 h 224"/>
              <a:gd name="T78" fmla="*/ 2147483647 w 240"/>
              <a:gd name="T79" fmla="*/ 2147483647 h 224"/>
              <a:gd name="T80" fmla="*/ 2147483647 w 240"/>
              <a:gd name="T81" fmla="*/ 2147483647 h 224"/>
              <a:gd name="T82" fmla="*/ 2147483647 w 240"/>
              <a:gd name="T83" fmla="*/ 2147483647 h 224"/>
              <a:gd name="T84" fmla="*/ 2147483647 w 240"/>
              <a:gd name="T85" fmla="*/ 2147483647 h 224"/>
              <a:gd name="T86" fmla="*/ 2147483647 w 240"/>
              <a:gd name="T87" fmla="*/ 2147483647 h 224"/>
              <a:gd name="T88" fmla="*/ 2147483647 w 240"/>
              <a:gd name="T89" fmla="*/ 2147483647 h 224"/>
              <a:gd name="T90" fmla="*/ 2147483647 w 240"/>
              <a:gd name="T91" fmla="*/ 2147483647 h 2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224"/>
              <a:gd name="T140" fmla="*/ 240 w 240"/>
              <a:gd name="T141" fmla="*/ 224 h 2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224">
                <a:moveTo>
                  <a:pt x="208" y="152"/>
                </a:moveTo>
                <a:lnTo>
                  <a:pt x="216" y="128"/>
                </a:lnTo>
                <a:lnTo>
                  <a:pt x="200" y="120"/>
                </a:lnTo>
                <a:lnTo>
                  <a:pt x="200" y="104"/>
                </a:lnTo>
                <a:lnTo>
                  <a:pt x="208" y="88"/>
                </a:lnTo>
                <a:lnTo>
                  <a:pt x="208" y="48"/>
                </a:lnTo>
                <a:lnTo>
                  <a:pt x="192" y="48"/>
                </a:lnTo>
                <a:lnTo>
                  <a:pt x="176" y="32"/>
                </a:lnTo>
                <a:lnTo>
                  <a:pt x="160" y="24"/>
                </a:lnTo>
                <a:lnTo>
                  <a:pt x="144" y="24"/>
                </a:lnTo>
                <a:lnTo>
                  <a:pt x="120" y="32"/>
                </a:lnTo>
                <a:lnTo>
                  <a:pt x="120" y="40"/>
                </a:lnTo>
                <a:lnTo>
                  <a:pt x="104" y="48"/>
                </a:lnTo>
                <a:lnTo>
                  <a:pt x="88" y="48"/>
                </a:lnTo>
                <a:lnTo>
                  <a:pt x="72" y="40"/>
                </a:lnTo>
                <a:lnTo>
                  <a:pt x="56" y="40"/>
                </a:lnTo>
                <a:lnTo>
                  <a:pt x="56" y="24"/>
                </a:lnTo>
                <a:lnTo>
                  <a:pt x="48" y="16"/>
                </a:lnTo>
                <a:lnTo>
                  <a:pt x="48" y="8"/>
                </a:lnTo>
                <a:lnTo>
                  <a:pt x="40" y="0"/>
                </a:lnTo>
                <a:lnTo>
                  <a:pt x="24" y="16"/>
                </a:lnTo>
                <a:lnTo>
                  <a:pt x="8" y="8"/>
                </a:lnTo>
                <a:lnTo>
                  <a:pt x="0" y="0"/>
                </a:lnTo>
                <a:lnTo>
                  <a:pt x="0" y="32"/>
                </a:lnTo>
                <a:lnTo>
                  <a:pt x="0" y="40"/>
                </a:lnTo>
                <a:lnTo>
                  <a:pt x="16" y="64"/>
                </a:lnTo>
                <a:lnTo>
                  <a:pt x="16" y="80"/>
                </a:lnTo>
                <a:lnTo>
                  <a:pt x="16" y="96"/>
                </a:lnTo>
                <a:lnTo>
                  <a:pt x="40" y="120"/>
                </a:lnTo>
                <a:lnTo>
                  <a:pt x="48" y="136"/>
                </a:lnTo>
                <a:lnTo>
                  <a:pt x="56" y="152"/>
                </a:lnTo>
                <a:lnTo>
                  <a:pt x="56" y="144"/>
                </a:lnTo>
                <a:lnTo>
                  <a:pt x="72" y="160"/>
                </a:lnTo>
                <a:lnTo>
                  <a:pt x="88" y="176"/>
                </a:lnTo>
                <a:lnTo>
                  <a:pt x="112" y="192"/>
                </a:lnTo>
                <a:lnTo>
                  <a:pt x="136" y="200"/>
                </a:lnTo>
                <a:lnTo>
                  <a:pt x="152" y="192"/>
                </a:lnTo>
                <a:lnTo>
                  <a:pt x="168" y="208"/>
                </a:lnTo>
                <a:lnTo>
                  <a:pt x="208" y="224"/>
                </a:lnTo>
                <a:lnTo>
                  <a:pt x="216" y="224"/>
                </a:lnTo>
                <a:lnTo>
                  <a:pt x="216" y="208"/>
                </a:lnTo>
                <a:lnTo>
                  <a:pt x="240" y="200"/>
                </a:lnTo>
                <a:lnTo>
                  <a:pt x="232" y="184"/>
                </a:lnTo>
                <a:lnTo>
                  <a:pt x="232" y="176"/>
                </a:lnTo>
                <a:lnTo>
                  <a:pt x="216" y="160"/>
                </a:lnTo>
                <a:lnTo>
                  <a:pt x="208" y="15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7" name="Freeform 622"/>
          <p:cNvSpPr>
            <a:spLocks/>
          </p:cNvSpPr>
          <p:nvPr/>
        </p:nvSpPr>
        <p:spPr bwMode="auto">
          <a:xfrm>
            <a:off x="8066642" y="3062834"/>
            <a:ext cx="537493" cy="371475"/>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2147483647 h 192"/>
              <a:gd name="T24" fmla="*/ 2147483647 w 208"/>
              <a:gd name="T25" fmla="*/ 0 h 192"/>
              <a:gd name="T26" fmla="*/ 2147483647 w 208"/>
              <a:gd name="T27" fmla="*/ 0 h 192"/>
              <a:gd name="T28" fmla="*/ 2147483647 w 208"/>
              <a:gd name="T29" fmla="*/ 0 h 192"/>
              <a:gd name="T30" fmla="*/ 2147483647 w 208"/>
              <a:gd name="T31" fmla="*/ 2147483647 h 192"/>
              <a:gd name="T32" fmla="*/ 2147483647 w 208"/>
              <a:gd name="T33" fmla="*/ 2147483647 h 192"/>
              <a:gd name="T34" fmla="*/ 2147483647 w 208"/>
              <a:gd name="T35" fmla="*/ 2147483647 h 192"/>
              <a:gd name="T36" fmla="*/ 2147483647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0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2147483647 w 208"/>
              <a:gd name="T67" fmla="*/ 2147483647 h 192"/>
              <a:gd name="T68" fmla="*/ 2147483647 w 208"/>
              <a:gd name="T69" fmla="*/ 2147483647 h 192"/>
              <a:gd name="T70" fmla="*/ 2147483647 w 208"/>
              <a:gd name="T71" fmla="*/ 2147483647 h 192"/>
              <a:gd name="T72" fmla="*/ 2147483647 w 208"/>
              <a:gd name="T73" fmla="*/ 2147483647 h 192"/>
              <a:gd name="T74" fmla="*/ 2147483647 w 208"/>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192"/>
              <a:gd name="T116" fmla="*/ 208 w 208"/>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192">
                <a:moveTo>
                  <a:pt x="112" y="184"/>
                </a:moveTo>
                <a:lnTo>
                  <a:pt x="128" y="176"/>
                </a:lnTo>
                <a:lnTo>
                  <a:pt x="120" y="160"/>
                </a:lnTo>
                <a:lnTo>
                  <a:pt x="112" y="144"/>
                </a:lnTo>
                <a:lnTo>
                  <a:pt x="120" y="136"/>
                </a:lnTo>
                <a:lnTo>
                  <a:pt x="136" y="136"/>
                </a:lnTo>
                <a:lnTo>
                  <a:pt x="160" y="96"/>
                </a:lnTo>
                <a:lnTo>
                  <a:pt x="168" y="80"/>
                </a:lnTo>
                <a:lnTo>
                  <a:pt x="176" y="64"/>
                </a:lnTo>
                <a:lnTo>
                  <a:pt x="168" y="56"/>
                </a:lnTo>
                <a:lnTo>
                  <a:pt x="168" y="32"/>
                </a:lnTo>
                <a:lnTo>
                  <a:pt x="208" y="24"/>
                </a:lnTo>
                <a:lnTo>
                  <a:pt x="192" y="0"/>
                </a:lnTo>
                <a:lnTo>
                  <a:pt x="176" y="0"/>
                </a:lnTo>
                <a:lnTo>
                  <a:pt x="152" y="0"/>
                </a:lnTo>
                <a:lnTo>
                  <a:pt x="128" y="8"/>
                </a:lnTo>
                <a:lnTo>
                  <a:pt x="128" y="24"/>
                </a:lnTo>
                <a:lnTo>
                  <a:pt x="120" y="40"/>
                </a:lnTo>
                <a:lnTo>
                  <a:pt x="112" y="48"/>
                </a:lnTo>
                <a:lnTo>
                  <a:pt x="112" y="56"/>
                </a:lnTo>
                <a:lnTo>
                  <a:pt x="104" y="72"/>
                </a:lnTo>
                <a:lnTo>
                  <a:pt x="80" y="80"/>
                </a:lnTo>
                <a:lnTo>
                  <a:pt x="72" y="88"/>
                </a:lnTo>
                <a:lnTo>
                  <a:pt x="56" y="112"/>
                </a:lnTo>
                <a:lnTo>
                  <a:pt x="32" y="112"/>
                </a:lnTo>
                <a:lnTo>
                  <a:pt x="16" y="104"/>
                </a:lnTo>
                <a:lnTo>
                  <a:pt x="0" y="104"/>
                </a:lnTo>
                <a:lnTo>
                  <a:pt x="8" y="112"/>
                </a:lnTo>
                <a:lnTo>
                  <a:pt x="24" y="128"/>
                </a:lnTo>
                <a:lnTo>
                  <a:pt x="24" y="136"/>
                </a:lnTo>
                <a:lnTo>
                  <a:pt x="32" y="152"/>
                </a:lnTo>
                <a:lnTo>
                  <a:pt x="8" y="160"/>
                </a:lnTo>
                <a:lnTo>
                  <a:pt x="8" y="176"/>
                </a:lnTo>
                <a:lnTo>
                  <a:pt x="32" y="168"/>
                </a:lnTo>
                <a:lnTo>
                  <a:pt x="72" y="168"/>
                </a:lnTo>
                <a:lnTo>
                  <a:pt x="88" y="192"/>
                </a:lnTo>
                <a:lnTo>
                  <a:pt x="96" y="192"/>
                </a:lnTo>
                <a:lnTo>
                  <a:pt x="112" y="18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8" name="Freeform 623"/>
          <p:cNvSpPr>
            <a:spLocks/>
          </p:cNvSpPr>
          <p:nvPr/>
        </p:nvSpPr>
        <p:spPr bwMode="auto">
          <a:xfrm>
            <a:off x="8295183" y="3092996"/>
            <a:ext cx="952252" cy="746125"/>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2147483647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2147483647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8"/>
              <a:gd name="T109" fmla="*/ 0 h 384"/>
              <a:gd name="T110" fmla="*/ 368 w 368"/>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69" name="Freeform 624"/>
          <p:cNvSpPr>
            <a:spLocks/>
          </p:cNvSpPr>
          <p:nvPr/>
        </p:nvSpPr>
        <p:spPr bwMode="auto">
          <a:xfrm>
            <a:off x="8045480" y="3015209"/>
            <a:ext cx="476127" cy="265113"/>
          </a:xfrm>
          <a:custGeom>
            <a:avLst/>
            <a:gdLst>
              <a:gd name="T0" fmla="*/ 2147483647 w 184"/>
              <a:gd name="T1" fmla="*/ 2147483647 h 136"/>
              <a:gd name="T2" fmla="*/ 2147483647 w 184"/>
              <a:gd name="T3" fmla="*/ 2147483647 h 136"/>
              <a:gd name="T4" fmla="*/ 2147483647 w 184"/>
              <a:gd name="T5" fmla="*/ 2147483647 h 136"/>
              <a:gd name="T6" fmla="*/ 2147483647 w 184"/>
              <a:gd name="T7" fmla="*/ 0 h 136"/>
              <a:gd name="T8" fmla="*/ 2147483647 w 184"/>
              <a:gd name="T9" fmla="*/ 2147483647 h 136"/>
              <a:gd name="T10" fmla="*/ 2147483647 w 184"/>
              <a:gd name="T11" fmla="*/ 2147483647 h 136"/>
              <a:gd name="T12" fmla="*/ 2147483647 w 184"/>
              <a:gd name="T13" fmla="*/ 2147483647 h 136"/>
              <a:gd name="T14" fmla="*/ 2147483647 w 184"/>
              <a:gd name="T15" fmla="*/ 2147483647 h 136"/>
              <a:gd name="T16" fmla="*/ 2147483647 w 184"/>
              <a:gd name="T17" fmla="*/ 2147483647 h 136"/>
              <a:gd name="T18" fmla="*/ 2147483647 w 184"/>
              <a:gd name="T19" fmla="*/ 2147483647 h 136"/>
              <a:gd name="T20" fmla="*/ 2147483647 w 184"/>
              <a:gd name="T21" fmla="*/ 2147483647 h 136"/>
              <a:gd name="T22" fmla="*/ 2147483647 w 184"/>
              <a:gd name="T23" fmla="*/ 2147483647 h 136"/>
              <a:gd name="T24" fmla="*/ 2147483647 w 184"/>
              <a:gd name="T25" fmla="*/ 2147483647 h 136"/>
              <a:gd name="T26" fmla="*/ 2147483647 w 184"/>
              <a:gd name="T27" fmla="*/ 2147483647 h 136"/>
              <a:gd name="T28" fmla="*/ 2147483647 w 184"/>
              <a:gd name="T29" fmla="*/ 2147483647 h 136"/>
              <a:gd name="T30" fmla="*/ 2147483647 w 184"/>
              <a:gd name="T31" fmla="*/ 2147483647 h 136"/>
              <a:gd name="T32" fmla="*/ 0 w 184"/>
              <a:gd name="T33" fmla="*/ 2147483647 h 136"/>
              <a:gd name="T34" fmla="*/ 0 w 184"/>
              <a:gd name="T35" fmla="*/ 2147483647 h 136"/>
              <a:gd name="T36" fmla="*/ 2147483647 w 184"/>
              <a:gd name="T37" fmla="*/ 2147483647 h 136"/>
              <a:gd name="T38" fmla="*/ 2147483647 w 184"/>
              <a:gd name="T39" fmla="*/ 2147483647 h 136"/>
              <a:gd name="T40" fmla="*/ 2147483647 w 184"/>
              <a:gd name="T41" fmla="*/ 2147483647 h 136"/>
              <a:gd name="T42" fmla="*/ 2147483647 w 184"/>
              <a:gd name="T43" fmla="*/ 2147483647 h 136"/>
              <a:gd name="T44" fmla="*/ 2147483647 w 184"/>
              <a:gd name="T45" fmla="*/ 2147483647 h 136"/>
              <a:gd name="T46" fmla="*/ 2147483647 w 184"/>
              <a:gd name="T47" fmla="*/ 2147483647 h 136"/>
              <a:gd name="T48" fmla="*/ 2147483647 w 184"/>
              <a:gd name="T49" fmla="*/ 2147483647 h 136"/>
              <a:gd name="T50" fmla="*/ 2147483647 w 184"/>
              <a:gd name="T51" fmla="*/ 2147483647 h 136"/>
              <a:gd name="T52" fmla="*/ 2147483647 w 184"/>
              <a:gd name="T53" fmla="*/ 2147483647 h 136"/>
              <a:gd name="T54" fmla="*/ 2147483647 w 184"/>
              <a:gd name="T55" fmla="*/ 2147483647 h 136"/>
              <a:gd name="T56" fmla="*/ 2147483647 w 184"/>
              <a:gd name="T57" fmla="*/ 2147483647 h 136"/>
              <a:gd name="T58" fmla="*/ 2147483647 w 184"/>
              <a:gd name="T59" fmla="*/ 2147483647 h 136"/>
              <a:gd name="T60" fmla="*/ 2147483647 w 184"/>
              <a:gd name="T61" fmla="*/ 2147483647 h 136"/>
              <a:gd name="T62" fmla="*/ 2147483647 w 184"/>
              <a:gd name="T63" fmla="*/ 2147483647 h 136"/>
              <a:gd name="T64" fmla="*/ 2147483647 w 184"/>
              <a:gd name="T65" fmla="*/ 2147483647 h 136"/>
              <a:gd name="T66" fmla="*/ 2147483647 w 184"/>
              <a:gd name="T67" fmla="*/ 2147483647 h 136"/>
              <a:gd name="T68" fmla="*/ 2147483647 w 184"/>
              <a:gd name="T69" fmla="*/ 2147483647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
              <a:gd name="T106" fmla="*/ 0 h 136"/>
              <a:gd name="T107" fmla="*/ 184 w 184"/>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 h="136">
                <a:moveTo>
                  <a:pt x="168" y="8"/>
                </a:moveTo>
                <a:lnTo>
                  <a:pt x="152" y="16"/>
                </a:lnTo>
                <a:lnTo>
                  <a:pt x="144" y="16"/>
                </a:lnTo>
                <a:lnTo>
                  <a:pt x="136" y="0"/>
                </a:lnTo>
                <a:lnTo>
                  <a:pt x="120" y="8"/>
                </a:lnTo>
                <a:lnTo>
                  <a:pt x="112" y="16"/>
                </a:lnTo>
                <a:lnTo>
                  <a:pt x="96" y="24"/>
                </a:lnTo>
                <a:lnTo>
                  <a:pt x="88" y="16"/>
                </a:lnTo>
                <a:lnTo>
                  <a:pt x="80" y="16"/>
                </a:lnTo>
                <a:lnTo>
                  <a:pt x="64" y="8"/>
                </a:lnTo>
                <a:lnTo>
                  <a:pt x="56" y="32"/>
                </a:lnTo>
                <a:lnTo>
                  <a:pt x="40" y="40"/>
                </a:lnTo>
                <a:lnTo>
                  <a:pt x="32" y="48"/>
                </a:lnTo>
                <a:lnTo>
                  <a:pt x="16" y="40"/>
                </a:lnTo>
                <a:lnTo>
                  <a:pt x="8" y="40"/>
                </a:lnTo>
                <a:lnTo>
                  <a:pt x="8" y="64"/>
                </a:lnTo>
                <a:lnTo>
                  <a:pt x="0" y="80"/>
                </a:lnTo>
                <a:lnTo>
                  <a:pt x="0" y="96"/>
                </a:lnTo>
                <a:lnTo>
                  <a:pt x="16" y="104"/>
                </a:lnTo>
                <a:lnTo>
                  <a:pt x="8" y="128"/>
                </a:lnTo>
                <a:lnTo>
                  <a:pt x="24" y="128"/>
                </a:lnTo>
                <a:lnTo>
                  <a:pt x="40" y="136"/>
                </a:lnTo>
                <a:lnTo>
                  <a:pt x="64" y="136"/>
                </a:lnTo>
                <a:lnTo>
                  <a:pt x="80" y="112"/>
                </a:lnTo>
                <a:lnTo>
                  <a:pt x="88" y="104"/>
                </a:lnTo>
                <a:lnTo>
                  <a:pt x="112" y="96"/>
                </a:lnTo>
                <a:lnTo>
                  <a:pt x="120" y="80"/>
                </a:lnTo>
                <a:lnTo>
                  <a:pt x="120" y="72"/>
                </a:lnTo>
                <a:lnTo>
                  <a:pt x="128" y="64"/>
                </a:lnTo>
                <a:lnTo>
                  <a:pt x="136" y="48"/>
                </a:lnTo>
                <a:lnTo>
                  <a:pt x="136" y="32"/>
                </a:lnTo>
                <a:lnTo>
                  <a:pt x="160" y="24"/>
                </a:lnTo>
                <a:lnTo>
                  <a:pt x="184" y="24"/>
                </a:lnTo>
                <a:lnTo>
                  <a:pt x="176" y="8"/>
                </a:lnTo>
                <a:lnTo>
                  <a:pt x="168" y="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70" name="Freeform 626"/>
          <p:cNvSpPr>
            <a:spLocks/>
          </p:cNvSpPr>
          <p:nvPr/>
        </p:nvSpPr>
        <p:spPr bwMode="auto">
          <a:xfrm>
            <a:off x="8295183" y="3092996"/>
            <a:ext cx="952252" cy="746125"/>
          </a:xfrm>
          <a:custGeom>
            <a:avLst/>
            <a:gdLst>
              <a:gd name="T0" fmla="*/ 2147483647 w 368"/>
              <a:gd name="T1" fmla="*/ 2147483647 h 384"/>
              <a:gd name="T2" fmla="*/ 2147483647 w 368"/>
              <a:gd name="T3" fmla="*/ 2147483647 h 384"/>
              <a:gd name="T4" fmla="*/ 2147483647 w 368"/>
              <a:gd name="T5" fmla="*/ 2147483647 h 384"/>
              <a:gd name="T6" fmla="*/ 2147483647 w 368"/>
              <a:gd name="T7" fmla="*/ 2147483647 h 384"/>
              <a:gd name="T8" fmla="*/ 2147483647 w 368"/>
              <a:gd name="T9" fmla="*/ 2147483647 h 384"/>
              <a:gd name="T10" fmla="*/ 2147483647 w 368"/>
              <a:gd name="T11" fmla="*/ 2147483647 h 384"/>
              <a:gd name="T12" fmla="*/ 2147483647 w 368"/>
              <a:gd name="T13" fmla="*/ 2147483647 h 384"/>
              <a:gd name="T14" fmla="*/ 2147483647 w 368"/>
              <a:gd name="T15" fmla="*/ 2147483647 h 384"/>
              <a:gd name="T16" fmla="*/ 2147483647 w 368"/>
              <a:gd name="T17" fmla="*/ 2147483647 h 384"/>
              <a:gd name="T18" fmla="*/ 2147483647 w 368"/>
              <a:gd name="T19" fmla="*/ 2147483647 h 384"/>
              <a:gd name="T20" fmla="*/ 2147483647 w 368"/>
              <a:gd name="T21" fmla="*/ 2147483647 h 384"/>
              <a:gd name="T22" fmla="*/ 2147483647 w 368"/>
              <a:gd name="T23" fmla="*/ 2147483647 h 384"/>
              <a:gd name="T24" fmla="*/ 2147483647 w 368"/>
              <a:gd name="T25" fmla="*/ 0 h 384"/>
              <a:gd name="T26" fmla="*/ 2147483647 w 368"/>
              <a:gd name="T27" fmla="*/ 0 h 384"/>
              <a:gd name="T28" fmla="*/ 2147483647 w 368"/>
              <a:gd name="T29" fmla="*/ 2147483647 h 384"/>
              <a:gd name="T30" fmla="*/ 2147483647 w 368"/>
              <a:gd name="T31" fmla="*/ 2147483647 h 384"/>
              <a:gd name="T32" fmla="*/ 2147483647 w 368"/>
              <a:gd name="T33" fmla="*/ 2147483647 h 384"/>
              <a:gd name="T34" fmla="*/ 2147483647 w 368"/>
              <a:gd name="T35" fmla="*/ 2147483647 h 384"/>
              <a:gd name="T36" fmla="*/ 2147483647 w 368"/>
              <a:gd name="T37" fmla="*/ 2147483647 h 384"/>
              <a:gd name="T38" fmla="*/ 2147483647 w 368"/>
              <a:gd name="T39" fmla="*/ 2147483647 h 384"/>
              <a:gd name="T40" fmla="*/ 2147483647 w 368"/>
              <a:gd name="T41" fmla="*/ 2147483647 h 384"/>
              <a:gd name="T42" fmla="*/ 0 w 368"/>
              <a:gd name="T43" fmla="*/ 2147483647 h 384"/>
              <a:gd name="T44" fmla="*/ 2147483647 w 368"/>
              <a:gd name="T45" fmla="*/ 2147483647 h 384"/>
              <a:gd name="T46" fmla="*/ 2147483647 w 368"/>
              <a:gd name="T47" fmla="*/ 2147483647 h 384"/>
              <a:gd name="T48" fmla="*/ 2147483647 w 368"/>
              <a:gd name="T49" fmla="*/ 2147483647 h 384"/>
              <a:gd name="T50" fmla="*/ 2147483647 w 368"/>
              <a:gd name="T51" fmla="*/ 2147483647 h 384"/>
              <a:gd name="T52" fmla="*/ 2147483647 w 368"/>
              <a:gd name="T53" fmla="*/ 2147483647 h 384"/>
              <a:gd name="T54" fmla="*/ 2147483647 w 368"/>
              <a:gd name="T55" fmla="*/ 2147483647 h 384"/>
              <a:gd name="T56" fmla="*/ 2147483647 w 368"/>
              <a:gd name="T57" fmla="*/ 2147483647 h 384"/>
              <a:gd name="T58" fmla="*/ 2147483647 w 368"/>
              <a:gd name="T59" fmla="*/ 2147483647 h 384"/>
              <a:gd name="T60" fmla="*/ 2147483647 w 368"/>
              <a:gd name="T61" fmla="*/ 2147483647 h 384"/>
              <a:gd name="T62" fmla="*/ 2147483647 w 368"/>
              <a:gd name="T63" fmla="*/ 2147483647 h 384"/>
              <a:gd name="T64" fmla="*/ 2147483647 w 368"/>
              <a:gd name="T65" fmla="*/ 2147483647 h 384"/>
              <a:gd name="T66" fmla="*/ 2147483647 w 368"/>
              <a:gd name="T67" fmla="*/ 2147483647 h 384"/>
              <a:gd name="T68" fmla="*/ 2147483647 w 368"/>
              <a:gd name="T69" fmla="*/ 2147483647 h 384"/>
              <a:gd name="T70" fmla="*/ 2147483647 w 368"/>
              <a:gd name="T71" fmla="*/ 2147483647 h 384"/>
              <a:gd name="T72" fmla="*/ 2147483647 w 368"/>
              <a:gd name="T73" fmla="*/ 2147483647 h 384"/>
              <a:gd name="T74" fmla="*/ 2147483647 w 368"/>
              <a:gd name="T75" fmla="*/ 2147483647 h 3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8"/>
              <a:gd name="T115" fmla="*/ 0 h 384"/>
              <a:gd name="T116" fmla="*/ 368 w 368"/>
              <a:gd name="T117" fmla="*/ 384 h 3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8" h="384">
                <a:moveTo>
                  <a:pt x="328" y="168"/>
                </a:moveTo>
                <a:lnTo>
                  <a:pt x="344" y="160"/>
                </a:lnTo>
                <a:lnTo>
                  <a:pt x="352" y="136"/>
                </a:lnTo>
                <a:lnTo>
                  <a:pt x="368" y="120"/>
                </a:lnTo>
                <a:lnTo>
                  <a:pt x="368" y="112"/>
                </a:lnTo>
                <a:lnTo>
                  <a:pt x="352" y="104"/>
                </a:lnTo>
                <a:lnTo>
                  <a:pt x="336" y="104"/>
                </a:lnTo>
                <a:lnTo>
                  <a:pt x="320" y="112"/>
                </a:lnTo>
                <a:lnTo>
                  <a:pt x="304" y="128"/>
                </a:lnTo>
                <a:lnTo>
                  <a:pt x="288" y="128"/>
                </a:lnTo>
                <a:lnTo>
                  <a:pt x="272" y="128"/>
                </a:lnTo>
                <a:lnTo>
                  <a:pt x="264" y="120"/>
                </a:lnTo>
                <a:lnTo>
                  <a:pt x="256" y="120"/>
                </a:lnTo>
                <a:lnTo>
                  <a:pt x="248" y="136"/>
                </a:lnTo>
                <a:lnTo>
                  <a:pt x="240" y="136"/>
                </a:lnTo>
                <a:lnTo>
                  <a:pt x="224" y="128"/>
                </a:lnTo>
                <a:lnTo>
                  <a:pt x="192" y="128"/>
                </a:lnTo>
                <a:lnTo>
                  <a:pt x="152" y="104"/>
                </a:lnTo>
                <a:lnTo>
                  <a:pt x="168" y="80"/>
                </a:lnTo>
                <a:lnTo>
                  <a:pt x="144" y="72"/>
                </a:lnTo>
                <a:lnTo>
                  <a:pt x="136" y="56"/>
                </a:lnTo>
                <a:lnTo>
                  <a:pt x="144" y="48"/>
                </a:lnTo>
                <a:lnTo>
                  <a:pt x="144" y="32"/>
                </a:lnTo>
                <a:lnTo>
                  <a:pt x="160" y="8"/>
                </a:lnTo>
                <a:lnTo>
                  <a:pt x="152" y="0"/>
                </a:lnTo>
                <a:lnTo>
                  <a:pt x="128" y="0"/>
                </a:lnTo>
                <a:lnTo>
                  <a:pt x="112" y="0"/>
                </a:lnTo>
                <a:lnTo>
                  <a:pt x="120" y="8"/>
                </a:lnTo>
                <a:lnTo>
                  <a:pt x="80" y="16"/>
                </a:lnTo>
                <a:lnTo>
                  <a:pt x="80" y="40"/>
                </a:lnTo>
                <a:lnTo>
                  <a:pt x="88" y="48"/>
                </a:lnTo>
                <a:lnTo>
                  <a:pt x="80" y="64"/>
                </a:lnTo>
                <a:lnTo>
                  <a:pt x="72" y="80"/>
                </a:lnTo>
                <a:lnTo>
                  <a:pt x="48" y="120"/>
                </a:lnTo>
                <a:lnTo>
                  <a:pt x="32" y="120"/>
                </a:lnTo>
                <a:lnTo>
                  <a:pt x="24" y="128"/>
                </a:lnTo>
                <a:lnTo>
                  <a:pt x="32" y="144"/>
                </a:lnTo>
                <a:lnTo>
                  <a:pt x="40" y="160"/>
                </a:lnTo>
                <a:lnTo>
                  <a:pt x="24" y="168"/>
                </a:lnTo>
                <a:lnTo>
                  <a:pt x="8" y="176"/>
                </a:lnTo>
                <a:lnTo>
                  <a:pt x="0" y="176"/>
                </a:lnTo>
                <a:lnTo>
                  <a:pt x="16" y="200"/>
                </a:lnTo>
                <a:lnTo>
                  <a:pt x="32" y="216"/>
                </a:lnTo>
                <a:lnTo>
                  <a:pt x="56" y="200"/>
                </a:lnTo>
                <a:lnTo>
                  <a:pt x="64" y="272"/>
                </a:lnTo>
                <a:lnTo>
                  <a:pt x="72" y="304"/>
                </a:lnTo>
                <a:lnTo>
                  <a:pt x="96" y="344"/>
                </a:lnTo>
                <a:lnTo>
                  <a:pt x="104" y="360"/>
                </a:lnTo>
                <a:lnTo>
                  <a:pt x="120" y="384"/>
                </a:lnTo>
                <a:lnTo>
                  <a:pt x="128" y="368"/>
                </a:lnTo>
                <a:lnTo>
                  <a:pt x="144" y="352"/>
                </a:lnTo>
                <a:lnTo>
                  <a:pt x="152" y="336"/>
                </a:lnTo>
                <a:lnTo>
                  <a:pt x="152" y="304"/>
                </a:lnTo>
                <a:lnTo>
                  <a:pt x="160" y="280"/>
                </a:lnTo>
                <a:lnTo>
                  <a:pt x="184" y="256"/>
                </a:lnTo>
                <a:lnTo>
                  <a:pt x="216" y="240"/>
                </a:lnTo>
                <a:lnTo>
                  <a:pt x="232" y="224"/>
                </a:lnTo>
                <a:lnTo>
                  <a:pt x="240" y="200"/>
                </a:lnTo>
                <a:lnTo>
                  <a:pt x="264" y="200"/>
                </a:lnTo>
                <a:lnTo>
                  <a:pt x="256" y="168"/>
                </a:lnTo>
                <a:lnTo>
                  <a:pt x="248" y="160"/>
                </a:lnTo>
                <a:lnTo>
                  <a:pt x="256" y="152"/>
                </a:lnTo>
                <a:lnTo>
                  <a:pt x="256" y="144"/>
                </a:lnTo>
                <a:lnTo>
                  <a:pt x="272" y="144"/>
                </a:lnTo>
                <a:lnTo>
                  <a:pt x="280" y="152"/>
                </a:lnTo>
                <a:lnTo>
                  <a:pt x="304" y="160"/>
                </a:lnTo>
                <a:lnTo>
                  <a:pt x="304" y="168"/>
                </a:lnTo>
                <a:lnTo>
                  <a:pt x="296" y="176"/>
                </a:lnTo>
                <a:lnTo>
                  <a:pt x="312" y="176"/>
                </a:lnTo>
                <a:lnTo>
                  <a:pt x="304" y="192"/>
                </a:lnTo>
                <a:lnTo>
                  <a:pt x="312" y="208"/>
                </a:lnTo>
                <a:lnTo>
                  <a:pt x="320" y="192"/>
                </a:lnTo>
                <a:lnTo>
                  <a:pt x="328" y="16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71" name="Freeform 627"/>
          <p:cNvSpPr>
            <a:spLocks/>
          </p:cNvSpPr>
          <p:nvPr/>
        </p:nvSpPr>
        <p:spPr bwMode="auto">
          <a:xfrm>
            <a:off x="9101423" y="3310484"/>
            <a:ext cx="393597" cy="684213"/>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0 h 352"/>
              <a:gd name="T12" fmla="*/ 2147483647 w 152"/>
              <a:gd name="T13" fmla="*/ 2147483647 h 352"/>
              <a:gd name="T14" fmla="*/ 2147483647 w 152"/>
              <a:gd name="T15" fmla="*/ 2147483647 h 352"/>
              <a:gd name="T16" fmla="*/ 0 w 152"/>
              <a:gd name="T17" fmla="*/ 2147483647 h 352"/>
              <a:gd name="T18" fmla="*/ 2147483647 w 152"/>
              <a:gd name="T19" fmla="*/ 2147483647 h 352"/>
              <a:gd name="T20" fmla="*/ 2147483647 w 152"/>
              <a:gd name="T21" fmla="*/ 2147483647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2147483647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0 h 352"/>
              <a:gd name="T58" fmla="*/ 2147483647 w 152"/>
              <a:gd name="T59" fmla="*/ 2147483647 h 352"/>
              <a:gd name="T60" fmla="*/ 2147483647 w 152"/>
              <a:gd name="T61" fmla="*/ 2147483647 h 352"/>
              <a:gd name="T62" fmla="*/ 0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72" name="Freeform 628"/>
          <p:cNvSpPr>
            <a:spLocks/>
          </p:cNvSpPr>
          <p:nvPr/>
        </p:nvSpPr>
        <p:spPr bwMode="auto">
          <a:xfrm>
            <a:off x="9287641" y="3512097"/>
            <a:ext cx="249702" cy="217487"/>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73" name="Freeform 629"/>
          <p:cNvSpPr>
            <a:spLocks/>
          </p:cNvSpPr>
          <p:nvPr/>
        </p:nvSpPr>
        <p:spPr bwMode="auto">
          <a:xfrm>
            <a:off x="8936366" y="3372397"/>
            <a:ext cx="165057" cy="109537"/>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6"/>
              <a:gd name="T44" fmla="*/ 64 w 6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74" name="Freeform 630"/>
          <p:cNvSpPr>
            <a:spLocks/>
          </p:cNvSpPr>
          <p:nvPr/>
        </p:nvSpPr>
        <p:spPr bwMode="auto">
          <a:xfrm>
            <a:off x="9287641" y="3512097"/>
            <a:ext cx="249702" cy="217487"/>
          </a:xfrm>
          <a:custGeom>
            <a:avLst/>
            <a:gdLst>
              <a:gd name="T0" fmla="*/ 2147483647 w 96"/>
              <a:gd name="T1" fmla="*/ 2147483647 h 112"/>
              <a:gd name="T2" fmla="*/ 2147483647 w 96"/>
              <a:gd name="T3" fmla="*/ 2147483647 h 112"/>
              <a:gd name="T4" fmla="*/ 2147483647 w 96"/>
              <a:gd name="T5" fmla="*/ 2147483647 h 112"/>
              <a:gd name="T6" fmla="*/ 2147483647 w 96"/>
              <a:gd name="T7" fmla="*/ 2147483647 h 112"/>
              <a:gd name="T8" fmla="*/ 2147483647 w 96"/>
              <a:gd name="T9" fmla="*/ 2147483647 h 112"/>
              <a:gd name="T10" fmla="*/ 2147483647 w 96"/>
              <a:gd name="T11" fmla="*/ 2147483647 h 112"/>
              <a:gd name="T12" fmla="*/ 2147483647 w 96"/>
              <a:gd name="T13" fmla="*/ 2147483647 h 112"/>
              <a:gd name="T14" fmla="*/ 2147483647 w 96"/>
              <a:gd name="T15" fmla="*/ 0 h 112"/>
              <a:gd name="T16" fmla="*/ 2147483647 w 96"/>
              <a:gd name="T17" fmla="*/ 2147483647 h 112"/>
              <a:gd name="T18" fmla="*/ 0 w 96"/>
              <a:gd name="T19" fmla="*/ 2147483647 h 112"/>
              <a:gd name="T20" fmla="*/ 2147483647 w 96"/>
              <a:gd name="T21" fmla="*/ 2147483647 h 112"/>
              <a:gd name="T22" fmla="*/ 2147483647 w 96"/>
              <a:gd name="T23" fmla="*/ 2147483647 h 112"/>
              <a:gd name="T24" fmla="*/ 2147483647 w 96"/>
              <a:gd name="T25" fmla="*/ 2147483647 h 112"/>
              <a:gd name="T26" fmla="*/ 2147483647 w 96"/>
              <a:gd name="T27" fmla="*/ 2147483647 h 112"/>
              <a:gd name="T28" fmla="*/ 2147483647 w 96"/>
              <a:gd name="T29" fmla="*/ 2147483647 h 112"/>
              <a:gd name="T30" fmla="*/ 2147483647 w 96"/>
              <a:gd name="T31" fmla="*/ 2147483647 h 112"/>
              <a:gd name="T32" fmla="*/ 2147483647 w 96"/>
              <a:gd name="T33" fmla="*/ 2147483647 h 112"/>
              <a:gd name="T34" fmla="*/ 2147483647 w 96"/>
              <a:gd name="T35" fmla="*/ 2147483647 h 112"/>
              <a:gd name="T36" fmla="*/ 2147483647 w 96"/>
              <a:gd name="T37" fmla="*/ 2147483647 h 112"/>
              <a:gd name="T38" fmla="*/ 2147483647 w 96"/>
              <a:gd name="T39" fmla="*/ 2147483647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112"/>
              <a:gd name="T62" fmla="*/ 96 w 96"/>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112">
                <a:moveTo>
                  <a:pt x="64" y="88"/>
                </a:moveTo>
                <a:lnTo>
                  <a:pt x="88" y="80"/>
                </a:lnTo>
                <a:lnTo>
                  <a:pt x="96" y="72"/>
                </a:lnTo>
                <a:lnTo>
                  <a:pt x="72" y="40"/>
                </a:lnTo>
                <a:lnTo>
                  <a:pt x="64" y="32"/>
                </a:lnTo>
                <a:lnTo>
                  <a:pt x="32" y="32"/>
                </a:lnTo>
                <a:lnTo>
                  <a:pt x="32" y="8"/>
                </a:lnTo>
                <a:lnTo>
                  <a:pt x="24" y="0"/>
                </a:lnTo>
                <a:lnTo>
                  <a:pt x="16" y="8"/>
                </a:lnTo>
                <a:lnTo>
                  <a:pt x="0" y="24"/>
                </a:lnTo>
                <a:lnTo>
                  <a:pt x="8" y="48"/>
                </a:lnTo>
                <a:lnTo>
                  <a:pt x="8" y="64"/>
                </a:lnTo>
                <a:lnTo>
                  <a:pt x="8" y="72"/>
                </a:lnTo>
                <a:lnTo>
                  <a:pt x="8" y="88"/>
                </a:lnTo>
                <a:lnTo>
                  <a:pt x="24" y="112"/>
                </a:lnTo>
                <a:lnTo>
                  <a:pt x="24" y="96"/>
                </a:lnTo>
                <a:lnTo>
                  <a:pt x="48" y="104"/>
                </a:lnTo>
                <a:lnTo>
                  <a:pt x="56" y="112"/>
                </a:lnTo>
                <a:lnTo>
                  <a:pt x="56" y="96"/>
                </a:lnTo>
                <a:lnTo>
                  <a:pt x="64" y="88"/>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75" name="Freeform 631"/>
          <p:cNvSpPr>
            <a:spLocks/>
          </p:cNvSpPr>
          <p:nvPr/>
        </p:nvSpPr>
        <p:spPr bwMode="auto">
          <a:xfrm>
            <a:off x="8936366" y="3372397"/>
            <a:ext cx="165057" cy="109537"/>
          </a:xfrm>
          <a:custGeom>
            <a:avLst/>
            <a:gdLst>
              <a:gd name="T0" fmla="*/ 2147483647 w 64"/>
              <a:gd name="T1" fmla="*/ 2147483647 h 56"/>
              <a:gd name="T2" fmla="*/ 2147483647 w 64"/>
              <a:gd name="T3" fmla="*/ 2147483647 h 56"/>
              <a:gd name="T4" fmla="*/ 2147483647 w 64"/>
              <a:gd name="T5" fmla="*/ 2147483647 h 56"/>
              <a:gd name="T6" fmla="*/ 2147483647 w 64"/>
              <a:gd name="T7" fmla="*/ 2147483647 h 56"/>
              <a:gd name="T8" fmla="*/ 2147483647 w 64"/>
              <a:gd name="T9" fmla="*/ 0 h 56"/>
              <a:gd name="T10" fmla="*/ 2147483647 w 64"/>
              <a:gd name="T11" fmla="*/ 0 h 56"/>
              <a:gd name="T12" fmla="*/ 2147483647 w 64"/>
              <a:gd name="T13" fmla="*/ 2147483647 h 56"/>
              <a:gd name="T14" fmla="*/ 0 w 64"/>
              <a:gd name="T15" fmla="*/ 2147483647 h 56"/>
              <a:gd name="T16" fmla="*/ 2147483647 w 64"/>
              <a:gd name="T17" fmla="*/ 2147483647 h 56"/>
              <a:gd name="T18" fmla="*/ 2147483647 w 64"/>
              <a:gd name="T19" fmla="*/ 2147483647 h 56"/>
              <a:gd name="T20" fmla="*/ 2147483647 w 64"/>
              <a:gd name="T21" fmla="*/ 2147483647 h 56"/>
              <a:gd name="T22" fmla="*/ 2147483647 w 64"/>
              <a:gd name="T23" fmla="*/ 2147483647 h 56"/>
              <a:gd name="T24" fmla="*/ 2147483647 w 64"/>
              <a:gd name="T25" fmla="*/ 2147483647 h 56"/>
              <a:gd name="T26" fmla="*/ 2147483647 w 64"/>
              <a:gd name="T27" fmla="*/ 2147483647 h 56"/>
              <a:gd name="T28" fmla="*/ 2147483647 w 64"/>
              <a:gd name="T29" fmla="*/ 2147483647 h 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
              <a:gd name="T46" fmla="*/ 0 h 56"/>
              <a:gd name="T47" fmla="*/ 64 w 64"/>
              <a:gd name="T48" fmla="*/ 56 h 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 h="56">
                <a:moveTo>
                  <a:pt x="48" y="32"/>
                </a:moveTo>
                <a:lnTo>
                  <a:pt x="56" y="24"/>
                </a:lnTo>
                <a:lnTo>
                  <a:pt x="56" y="16"/>
                </a:lnTo>
                <a:lnTo>
                  <a:pt x="32" y="8"/>
                </a:lnTo>
                <a:lnTo>
                  <a:pt x="24" y="0"/>
                </a:lnTo>
                <a:lnTo>
                  <a:pt x="8" y="0"/>
                </a:lnTo>
                <a:lnTo>
                  <a:pt x="8" y="8"/>
                </a:lnTo>
                <a:lnTo>
                  <a:pt x="0" y="16"/>
                </a:lnTo>
                <a:lnTo>
                  <a:pt x="8" y="24"/>
                </a:lnTo>
                <a:lnTo>
                  <a:pt x="16" y="56"/>
                </a:lnTo>
                <a:lnTo>
                  <a:pt x="40" y="48"/>
                </a:lnTo>
                <a:lnTo>
                  <a:pt x="56" y="48"/>
                </a:lnTo>
                <a:lnTo>
                  <a:pt x="64" y="32"/>
                </a:lnTo>
                <a:lnTo>
                  <a:pt x="48" y="3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76" name="Freeform 632"/>
          <p:cNvSpPr>
            <a:spLocks/>
          </p:cNvSpPr>
          <p:nvPr/>
        </p:nvSpPr>
        <p:spPr bwMode="auto">
          <a:xfrm>
            <a:off x="6739839" y="2346872"/>
            <a:ext cx="207379" cy="109537"/>
          </a:xfrm>
          <a:custGeom>
            <a:avLst/>
            <a:gdLst>
              <a:gd name="T0" fmla="*/ 2147483647 w 80"/>
              <a:gd name="T1" fmla="*/ 2147483647 h 56"/>
              <a:gd name="T2" fmla="*/ 2147483647 w 80"/>
              <a:gd name="T3" fmla="*/ 2147483647 h 56"/>
              <a:gd name="T4" fmla="*/ 2147483647 w 80"/>
              <a:gd name="T5" fmla="*/ 0 h 56"/>
              <a:gd name="T6" fmla="*/ 2147483647 w 80"/>
              <a:gd name="T7" fmla="*/ 2147483647 h 56"/>
              <a:gd name="T8" fmla="*/ 2147483647 w 80"/>
              <a:gd name="T9" fmla="*/ 0 h 56"/>
              <a:gd name="T10" fmla="*/ 2147483647 w 80"/>
              <a:gd name="T11" fmla="*/ 0 h 56"/>
              <a:gd name="T12" fmla="*/ 2147483647 w 80"/>
              <a:gd name="T13" fmla="*/ 2147483647 h 56"/>
              <a:gd name="T14" fmla="*/ 2147483647 w 80"/>
              <a:gd name="T15" fmla="*/ 2147483647 h 56"/>
              <a:gd name="T16" fmla="*/ 0 w 80"/>
              <a:gd name="T17" fmla="*/ 2147483647 h 56"/>
              <a:gd name="T18" fmla="*/ 2147483647 w 80"/>
              <a:gd name="T19" fmla="*/ 2147483647 h 56"/>
              <a:gd name="T20" fmla="*/ 2147483647 w 80"/>
              <a:gd name="T21" fmla="*/ 2147483647 h 56"/>
              <a:gd name="T22" fmla="*/ 2147483647 w 80"/>
              <a:gd name="T23" fmla="*/ 2147483647 h 56"/>
              <a:gd name="T24" fmla="*/ 2147483647 w 80"/>
              <a:gd name="T25" fmla="*/ 2147483647 h 56"/>
              <a:gd name="T26" fmla="*/ 2147483647 w 80"/>
              <a:gd name="T27" fmla="*/ 2147483647 h 56"/>
              <a:gd name="T28" fmla="*/ 2147483647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2147483647 w 80"/>
              <a:gd name="T39" fmla="*/ 2147483647 h 56"/>
              <a:gd name="T40" fmla="*/ 2147483647 w 80"/>
              <a:gd name="T41" fmla="*/ 2147483647 h 56"/>
              <a:gd name="T42" fmla="*/ 2147483647 w 80"/>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
              <a:gd name="T67" fmla="*/ 0 h 56"/>
              <a:gd name="T68" fmla="*/ 80 w 80"/>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 h="56">
                <a:moveTo>
                  <a:pt x="80" y="16"/>
                </a:moveTo>
                <a:lnTo>
                  <a:pt x="72" y="8"/>
                </a:lnTo>
                <a:lnTo>
                  <a:pt x="64" y="0"/>
                </a:lnTo>
                <a:lnTo>
                  <a:pt x="56" y="8"/>
                </a:lnTo>
                <a:lnTo>
                  <a:pt x="40" y="0"/>
                </a:lnTo>
                <a:lnTo>
                  <a:pt x="24" y="0"/>
                </a:lnTo>
                <a:lnTo>
                  <a:pt x="8" y="8"/>
                </a:lnTo>
                <a:lnTo>
                  <a:pt x="8" y="24"/>
                </a:lnTo>
                <a:lnTo>
                  <a:pt x="0" y="24"/>
                </a:lnTo>
                <a:lnTo>
                  <a:pt x="8" y="24"/>
                </a:lnTo>
                <a:lnTo>
                  <a:pt x="16" y="32"/>
                </a:lnTo>
                <a:lnTo>
                  <a:pt x="24" y="32"/>
                </a:lnTo>
                <a:lnTo>
                  <a:pt x="32" y="40"/>
                </a:lnTo>
                <a:lnTo>
                  <a:pt x="24" y="48"/>
                </a:lnTo>
                <a:lnTo>
                  <a:pt x="32" y="48"/>
                </a:lnTo>
                <a:lnTo>
                  <a:pt x="40" y="56"/>
                </a:lnTo>
                <a:lnTo>
                  <a:pt x="48" y="56"/>
                </a:lnTo>
                <a:lnTo>
                  <a:pt x="56" y="48"/>
                </a:lnTo>
                <a:lnTo>
                  <a:pt x="64" y="48"/>
                </a:lnTo>
                <a:lnTo>
                  <a:pt x="64" y="40"/>
                </a:lnTo>
                <a:lnTo>
                  <a:pt x="72" y="32"/>
                </a:lnTo>
                <a:lnTo>
                  <a:pt x="80" y="16"/>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77" name="Freeform 633"/>
          <p:cNvSpPr>
            <a:spLocks/>
          </p:cNvSpPr>
          <p:nvPr/>
        </p:nvSpPr>
        <p:spPr bwMode="auto">
          <a:xfrm>
            <a:off x="6843527" y="2207171"/>
            <a:ext cx="146013" cy="93662"/>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78" name="Freeform 634"/>
          <p:cNvSpPr>
            <a:spLocks/>
          </p:cNvSpPr>
          <p:nvPr/>
        </p:nvSpPr>
        <p:spPr bwMode="auto">
          <a:xfrm>
            <a:off x="6822366" y="2362746"/>
            <a:ext cx="311070" cy="201612"/>
          </a:xfrm>
          <a:custGeom>
            <a:avLst/>
            <a:gdLst>
              <a:gd name="T0" fmla="*/ 2147483647 w 120"/>
              <a:gd name="T1" fmla="*/ 2147483647 h 104"/>
              <a:gd name="T2" fmla="*/ 2147483647 w 120"/>
              <a:gd name="T3" fmla="*/ 2147483647 h 104"/>
              <a:gd name="T4" fmla="*/ 2147483647 w 120"/>
              <a:gd name="T5" fmla="*/ 2147483647 h 104"/>
              <a:gd name="T6" fmla="*/ 2147483647 w 120"/>
              <a:gd name="T7" fmla="*/ 2147483647 h 104"/>
              <a:gd name="T8" fmla="*/ 2147483647 w 120"/>
              <a:gd name="T9" fmla="*/ 0 h 104"/>
              <a:gd name="T10" fmla="*/ 2147483647 w 120"/>
              <a:gd name="T11" fmla="*/ 2147483647 h 104"/>
              <a:gd name="T12" fmla="*/ 2147483647 w 120"/>
              <a:gd name="T13" fmla="*/ 2147483647 h 104"/>
              <a:gd name="T14" fmla="*/ 2147483647 w 120"/>
              <a:gd name="T15" fmla="*/ 2147483647 h 104"/>
              <a:gd name="T16" fmla="*/ 2147483647 w 120"/>
              <a:gd name="T17" fmla="*/ 2147483647 h 104"/>
              <a:gd name="T18" fmla="*/ 2147483647 w 120"/>
              <a:gd name="T19" fmla="*/ 2147483647 h 104"/>
              <a:gd name="T20" fmla="*/ 2147483647 w 120"/>
              <a:gd name="T21" fmla="*/ 2147483647 h 104"/>
              <a:gd name="T22" fmla="*/ 2147483647 w 120"/>
              <a:gd name="T23" fmla="*/ 2147483647 h 104"/>
              <a:gd name="T24" fmla="*/ 2147483647 w 120"/>
              <a:gd name="T25" fmla="*/ 2147483647 h 104"/>
              <a:gd name="T26" fmla="*/ 2147483647 w 120"/>
              <a:gd name="T27" fmla="*/ 2147483647 h 104"/>
              <a:gd name="T28" fmla="*/ 2147483647 w 120"/>
              <a:gd name="T29" fmla="*/ 2147483647 h 104"/>
              <a:gd name="T30" fmla="*/ 0 w 120"/>
              <a:gd name="T31" fmla="*/ 2147483647 h 104"/>
              <a:gd name="T32" fmla="*/ 2147483647 w 120"/>
              <a:gd name="T33" fmla="*/ 2147483647 h 104"/>
              <a:gd name="T34" fmla="*/ 2147483647 w 120"/>
              <a:gd name="T35" fmla="*/ 2147483647 h 104"/>
              <a:gd name="T36" fmla="*/ 2147483647 w 120"/>
              <a:gd name="T37" fmla="*/ 2147483647 h 104"/>
              <a:gd name="T38" fmla="*/ 2147483647 w 120"/>
              <a:gd name="T39" fmla="*/ 2147483647 h 104"/>
              <a:gd name="T40" fmla="*/ 2147483647 w 120"/>
              <a:gd name="T41" fmla="*/ 2147483647 h 104"/>
              <a:gd name="T42" fmla="*/ 2147483647 w 120"/>
              <a:gd name="T43" fmla="*/ 2147483647 h 104"/>
              <a:gd name="T44" fmla="*/ 2147483647 w 120"/>
              <a:gd name="T45" fmla="*/ 2147483647 h 104"/>
              <a:gd name="T46" fmla="*/ 2147483647 w 120"/>
              <a:gd name="T47" fmla="*/ 2147483647 h 104"/>
              <a:gd name="T48" fmla="*/ 2147483647 w 120"/>
              <a:gd name="T49" fmla="*/ 2147483647 h 104"/>
              <a:gd name="T50" fmla="*/ 2147483647 w 120"/>
              <a:gd name="T51" fmla="*/ 2147483647 h 104"/>
              <a:gd name="T52" fmla="*/ 2147483647 w 120"/>
              <a:gd name="T53" fmla="*/ 2147483647 h 104"/>
              <a:gd name="T54" fmla="*/ 2147483647 w 120"/>
              <a:gd name="T55" fmla="*/ 2147483647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04"/>
              <a:gd name="T86" fmla="*/ 120 w 120"/>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04">
                <a:moveTo>
                  <a:pt x="120" y="56"/>
                </a:moveTo>
                <a:lnTo>
                  <a:pt x="112" y="40"/>
                </a:lnTo>
                <a:lnTo>
                  <a:pt x="96" y="8"/>
                </a:lnTo>
                <a:lnTo>
                  <a:pt x="80" y="8"/>
                </a:lnTo>
                <a:lnTo>
                  <a:pt x="72" y="0"/>
                </a:lnTo>
                <a:lnTo>
                  <a:pt x="56" y="8"/>
                </a:lnTo>
                <a:lnTo>
                  <a:pt x="48" y="8"/>
                </a:lnTo>
                <a:lnTo>
                  <a:pt x="40" y="24"/>
                </a:lnTo>
                <a:lnTo>
                  <a:pt x="32" y="32"/>
                </a:lnTo>
                <a:lnTo>
                  <a:pt x="32" y="40"/>
                </a:lnTo>
                <a:lnTo>
                  <a:pt x="24" y="40"/>
                </a:lnTo>
                <a:lnTo>
                  <a:pt x="16" y="48"/>
                </a:lnTo>
                <a:lnTo>
                  <a:pt x="8" y="48"/>
                </a:lnTo>
                <a:lnTo>
                  <a:pt x="8" y="56"/>
                </a:lnTo>
                <a:lnTo>
                  <a:pt x="8" y="72"/>
                </a:lnTo>
                <a:lnTo>
                  <a:pt x="0" y="80"/>
                </a:lnTo>
                <a:lnTo>
                  <a:pt x="8" y="88"/>
                </a:lnTo>
                <a:lnTo>
                  <a:pt x="8" y="96"/>
                </a:lnTo>
                <a:lnTo>
                  <a:pt x="16" y="96"/>
                </a:lnTo>
                <a:lnTo>
                  <a:pt x="32" y="96"/>
                </a:lnTo>
                <a:lnTo>
                  <a:pt x="56" y="104"/>
                </a:lnTo>
                <a:lnTo>
                  <a:pt x="80" y="104"/>
                </a:lnTo>
                <a:lnTo>
                  <a:pt x="96" y="104"/>
                </a:lnTo>
                <a:lnTo>
                  <a:pt x="104" y="80"/>
                </a:lnTo>
                <a:lnTo>
                  <a:pt x="112" y="80"/>
                </a:lnTo>
                <a:lnTo>
                  <a:pt x="104" y="64"/>
                </a:lnTo>
                <a:lnTo>
                  <a:pt x="120" y="64"/>
                </a:lnTo>
                <a:lnTo>
                  <a:pt x="120" y="56"/>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79" name="Freeform 635"/>
          <p:cNvSpPr>
            <a:spLocks/>
          </p:cNvSpPr>
          <p:nvPr/>
        </p:nvSpPr>
        <p:spPr bwMode="auto">
          <a:xfrm>
            <a:off x="6760999" y="2269083"/>
            <a:ext cx="249702" cy="109538"/>
          </a:xfrm>
          <a:custGeom>
            <a:avLst/>
            <a:gdLst>
              <a:gd name="T0" fmla="*/ 2147483647 w 96"/>
              <a:gd name="T1" fmla="*/ 2147483647 h 56"/>
              <a:gd name="T2" fmla="*/ 2147483647 w 96"/>
              <a:gd name="T3" fmla="*/ 2147483647 h 56"/>
              <a:gd name="T4" fmla="*/ 2147483647 w 96"/>
              <a:gd name="T5" fmla="*/ 2147483647 h 56"/>
              <a:gd name="T6" fmla="*/ 2147483647 w 96"/>
              <a:gd name="T7" fmla="*/ 2147483647 h 56"/>
              <a:gd name="T8" fmla="*/ 2147483647 w 96"/>
              <a:gd name="T9" fmla="*/ 2147483647 h 56"/>
              <a:gd name="T10" fmla="*/ 2147483647 w 96"/>
              <a:gd name="T11" fmla="*/ 2147483647 h 56"/>
              <a:gd name="T12" fmla="*/ 2147483647 w 96"/>
              <a:gd name="T13" fmla="*/ 2147483647 h 56"/>
              <a:gd name="T14" fmla="*/ 2147483647 w 96"/>
              <a:gd name="T15" fmla="*/ 2147483647 h 56"/>
              <a:gd name="T16" fmla="*/ 2147483647 w 96"/>
              <a:gd name="T17" fmla="*/ 2147483647 h 56"/>
              <a:gd name="T18" fmla="*/ 2147483647 w 96"/>
              <a:gd name="T19" fmla="*/ 2147483647 h 56"/>
              <a:gd name="T20" fmla="*/ 2147483647 w 96"/>
              <a:gd name="T21" fmla="*/ 2147483647 h 56"/>
              <a:gd name="T22" fmla="*/ 2147483647 w 96"/>
              <a:gd name="T23" fmla="*/ 0 h 56"/>
              <a:gd name="T24" fmla="*/ 2147483647 w 96"/>
              <a:gd name="T25" fmla="*/ 2147483647 h 56"/>
              <a:gd name="T26" fmla="*/ 2147483647 w 96"/>
              <a:gd name="T27" fmla="*/ 2147483647 h 56"/>
              <a:gd name="T28" fmla="*/ 2147483647 w 96"/>
              <a:gd name="T29" fmla="*/ 2147483647 h 56"/>
              <a:gd name="T30" fmla="*/ 2147483647 w 96"/>
              <a:gd name="T31" fmla="*/ 2147483647 h 56"/>
              <a:gd name="T32" fmla="*/ 0 w 96"/>
              <a:gd name="T33" fmla="*/ 2147483647 h 56"/>
              <a:gd name="T34" fmla="*/ 0 w 96"/>
              <a:gd name="T35" fmla="*/ 2147483647 h 56"/>
              <a:gd name="T36" fmla="*/ 2147483647 w 96"/>
              <a:gd name="T37" fmla="*/ 2147483647 h 56"/>
              <a:gd name="T38" fmla="*/ 2147483647 w 96"/>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56"/>
              <a:gd name="T62" fmla="*/ 96 w 96"/>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56">
                <a:moveTo>
                  <a:pt x="32" y="40"/>
                </a:moveTo>
                <a:lnTo>
                  <a:pt x="48" y="48"/>
                </a:lnTo>
                <a:lnTo>
                  <a:pt x="56" y="40"/>
                </a:lnTo>
                <a:lnTo>
                  <a:pt x="64" y="48"/>
                </a:lnTo>
                <a:lnTo>
                  <a:pt x="72" y="56"/>
                </a:lnTo>
                <a:lnTo>
                  <a:pt x="80" y="56"/>
                </a:lnTo>
                <a:lnTo>
                  <a:pt x="96" y="48"/>
                </a:lnTo>
                <a:lnTo>
                  <a:pt x="88" y="40"/>
                </a:lnTo>
                <a:lnTo>
                  <a:pt x="80" y="24"/>
                </a:lnTo>
                <a:lnTo>
                  <a:pt x="80" y="16"/>
                </a:lnTo>
                <a:lnTo>
                  <a:pt x="64" y="8"/>
                </a:lnTo>
                <a:lnTo>
                  <a:pt x="56" y="0"/>
                </a:lnTo>
                <a:lnTo>
                  <a:pt x="40" y="8"/>
                </a:lnTo>
                <a:lnTo>
                  <a:pt x="32" y="24"/>
                </a:lnTo>
                <a:lnTo>
                  <a:pt x="16" y="16"/>
                </a:lnTo>
                <a:lnTo>
                  <a:pt x="8" y="16"/>
                </a:lnTo>
                <a:lnTo>
                  <a:pt x="0" y="32"/>
                </a:lnTo>
                <a:lnTo>
                  <a:pt x="0" y="48"/>
                </a:lnTo>
                <a:lnTo>
                  <a:pt x="16" y="40"/>
                </a:lnTo>
                <a:lnTo>
                  <a:pt x="32" y="4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0" name="Freeform 636"/>
          <p:cNvSpPr>
            <a:spLocks/>
          </p:cNvSpPr>
          <p:nvPr/>
        </p:nvSpPr>
        <p:spPr bwMode="auto">
          <a:xfrm>
            <a:off x="5556929" y="3715296"/>
            <a:ext cx="249702" cy="13970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2147483647 h 72"/>
              <a:gd name="T14" fmla="*/ 2147483647 w 96"/>
              <a:gd name="T15" fmla="*/ 2147483647 h 72"/>
              <a:gd name="T16" fmla="*/ 2147483647 w 96"/>
              <a:gd name="T17" fmla="*/ 2147483647 h 72"/>
              <a:gd name="T18" fmla="*/ 2147483647 w 96"/>
              <a:gd name="T19" fmla="*/ 2147483647 h 72"/>
              <a:gd name="T20" fmla="*/ 2147483647 w 96"/>
              <a:gd name="T21" fmla="*/ 2147483647 h 72"/>
              <a:gd name="T22" fmla="*/ 2147483647 w 96"/>
              <a:gd name="T23" fmla="*/ 2147483647 h 72"/>
              <a:gd name="T24" fmla="*/ 2147483647 w 96"/>
              <a:gd name="T25" fmla="*/ 2147483647 h 72"/>
              <a:gd name="T26" fmla="*/ 2147483647 w 96"/>
              <a:gd name="T27" fmla="*/ 0 h 72"/>
              <a:gd name="T28" fmla="*/ 2147483647 w 96"/>
              <a:gd name="T29" fmla="*/ 0 h 72"/>
              <a:gd name="T30" fmla="*/ 2147483647 w 96"/>
              <a:gd name="T31" fmla="*/ 2147483647 h 72"/>
              <a:gd name="T32" fmla="*/ 2147483647 w 96"/>
              <a:gd name="T33" fmla="*/ 2147483647 h 72"/>
              <a:gd name="T34" fmla="*/ 2147483647 w 96"/>
              <a:gd name="T35" fmla="*/ 2147483647 h 72"/>
              <a:gd name="T36" fmla="*/ 0 w 96"/>
              <a:gd name="T37" fmla="*/ 2147483647 h 72"/>
              <a:gd name="T38" fmla="*/ 2147483647 w 96"/>
              <a:gd name="T39" fmla="*/ 2147483647 h 72"/>
              <a:gd name="T40" fmla="*/ 2147483647 w 96"/>
              <a:gd name="T41" fmla="*/ 2147483647 h 72"/>
              <a:gd name="T42" fmla="*/ 2147483647 w 96"/>
              <a:gd name="T43" fmla="*/ 2147483647 h 72"/>
              <a:gd name="T44" fmla="*/ 2147483647 w 96"/>
              <a:gd name="T45" fmla="*/ 2147483647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72"/>
              <a:gd name="T71" fmla="*/ 96 w 96"/>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72">
                <a:moveTo>
                  <a:pt x="40" y="40"/>
                </a:moveTo>
                <a:lnTo>
                  <a:pt x="56" y="40"/>
                </a:lnTo>
                <a:lnTo>
                  <a:pt x="64" y="56"/>
                </a:lnTo>
                <a:lnTo>
                  <a:pt x="72" y="64"/>
                </a:lnTo>
                <a:lnTo>
                  <a:pt x="80" y="72"/>
                </a:lnTo>
                <a:lnTo>
                  <a:pt x="88" y="72"/>
                </a:lnTo>
                <a:lnTo>
                  <a:pt x="96" y="64"/>
                </a:lnTo>
                <a:lnTo>
                  <a:pt x="96" y="48"/>
                </a:lnTo>
                <a:lnTo>
                  <a:pt x="96" y="32"/>
                </a:lnTo>
                <a:lnTo>
                  <a:pt x="88" y="16"/>
                </a:lnTo>
                <a:lnTo>
                  <a:pt x="80" y="8"/>
                </a:lnTo>
                <a:lnTo>
                  <a:pt x="64" y="8"/>
                </a:lnTo>
                <a:lnTo>
                  <a:pt x="48" y="8"/>
                </a:lnTo>
                <a:lnTo>
                  <a:pt x="32" y="0"/>
                </a:lnTo>
                <a:lnTo>
                  <a:pt x="24" y="0"/>
                </a:lnTo>
                <a:lnTo>
                  <a:pt x="24" y="8"/>
                </a:lnTo>
                <a:lnTo>
                  <a:pt x="24" y="16"/>
                </a:lnTo>
                <a:lnTo>
                  <a:pt x="16" y="16"/>
                </a:lnTo>
                <a:lnTo>
                  <a:pt x="0" y="24"/>
                </a:lnTo>
                <a:lnTo>
                  <a:pt x="8" y="24"/>
                </a:lnTo>
                <a:lnTo>
                  <a:pt x="24" y="56"/>
                </a:lnTo>
                <a:lnTo>
                  <a:pt x="32" y="48"/>
                </a:lnTo>
                <a:lnTo>
                  <a:pt x="40" y="4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1" name="Freeform 637"/>
          <p:cNvSpPr>
            <a:spLocks/>
          </p:cNvSpPr>
          <p:nvPr/>
        </p:nvSpPr>
        <p:spPr bwMode="auto">
          <a:xfrm>
            <a:off x="5495563" y="3621633"/>
            <a:ext cx="207379" cy="10795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0 h 56"/>
              <a:gd name="T20" fmla="*/ 2147483647 w 80"/>
              <a:gd name="T21" fmla="*/ 0 h 56"/>
              <a:gd name="T22" fmla="*/ 2147483647 w 80"/>
              <a:gd name="T23" fmla="*/ 0 h 56"/>
              <a:gd name="T24" fmla="*/ 0 w 80"/>
              <a:gd name="T25" fmla="*/ 2147483647 h 56"/>
              <a:gd name="T26" fmla="*/ 2147483647 w 80"/>
              <a:gd name="T27" fmla="*/ 2147483647 h 56"/>
              <a:gd name="T28" fmla="*/ 2147483647 w 80"/>
              <a:gd name="T29" fmla="*/ 2147483647 h 56"/>
              <a:gd name="T30" fmla="*/ 2147483647 w 80"/>
              <a:gd name="T31" fmla="*/ 214748364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56"/>
              <a:gd name="T50" fmla="*/ 80 w 80"/>
              <a:gd name="T51" fmla="*/ 56 h 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2" name="Freeform 638"/>
          <p:cNvSpPr>
            <a:spLocks/>
          </p:cNvSpPr>
          <p:nvPr/>
        </p:nvSpPr>
        <p:spPr bwMode="auto">
          <a:xfrm>
            <a:off x="6843527" y="2207171"/>
            <a:ext cx="146013" cy="93662"/>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0 h 48"/>
              <a:gd name="T10" fmla="*/ 2147483647 w 56"/>
              <a:gd name="T11" fmla="*/ 0 h 48"/>
              <a:gd name="T12" fmla="*/ 2147483647 w 56"/>
              <a:gd name="T13" fmla="*/ 0 h 48"/>
              <a:gd name="T14" fmla="*/ 2147483647 w 56"/>
              <a:gd name="T15" fmla="*/ 0 h 48"/>
              <a:gd name="T16" fmla="*/ 0 w 56"/>
              <a:gd name="T17" fmla="*/ 2147483647 h 48"/>
              <a:gd name="T18" fmla="*/ 0 w 56"/>
              <a:gd name="T19" fmla="*/ 2147483647 h 48"/>
              <a:gd name="T20" fmla="*/ 0 w 56"/>
              <a:gd name="T21" fmla="*/ 2147483647 h 48"/>
              <a:gd name="T22" fmla="*/ 2147483647 w 56"/>
              <a:gd name="T23" fmla="*/ 2147483647 h 48"/>
              <a:gd name="T24" fmla="*/ 2147483647 w 56"/>
              <a:gd name="T25" fmla="*/ 2147483647 h 48"/>
              <a:gd name="T26" fmla="*/ 2147483647 w 56"/>
              <a:gd name="T27" fmla="*/ 2147483647 h 48"/>
              <a:gd name="T28" fmla="*/ 2147483647 w 56"/>
              <a:gd name="T29" fmla="*/ 2147483647 h 48"/>
              <a:gd name="T30" fmla="*/ 2147483647 w 56"/>
              <a:gd name="T31" fmla="*/ 2147483647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6"/>
              <a:gd name="T49" fmla="*/ 0 h 48"/>
              <a:gd name="T50" fmla="*/ 56 w 56"/>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6" h="48">
                <a:moveTo>
                  <a:pt x="32" y="40"/>
                </a:moveTo>
                <a:lnTo>
                  <a:pt x="48" y="48"/>
                </a:lnTo>
                <a:lnTo>
                  <a:pt x="56" y="24"/>
                </a:lnTo>
                <a:lnTo>
                  <a:pt x="56" y="16"/>
                </a:lnTo>
                <a:lnTo>
                  <a:pt x="56" y="0"/>
                </a:lnTo>
                <a:lnTo>
                  <a:pt x="48" y="0"/>
                </a:lnTo>
                <a:lnTo>
                  <a:pt x="24" y="0"/>
                </a:lnTo>
                <a:lnTo>
                  <a:pt x="0" y="8"/>
                </a:lnTo>
                <a:lnTo>
                  <a:pt x="0" y="16"/>
                </a:lnTo>
                <a:lnTo>
                  <a:pt x="0" y="24"/>
                </a:lnTo>
                <a:lnTo>
                  <a:pt x="8" y="32"/>
                </a:lnTo>
                <a:lnTo>
                  <a:pt x="8" y="40"/>
                </a:lnTo>
                <a:lnTo>
                  <a:pt x="24" y="32"/>
                </a:lnTo>
                <a:lnTo>
                  <a:pt x="32" y="4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3" name="Freeform 639"/>
          <p:cNvSpPr>
            <a:spLocks/>
          </p:cNvSpPr>
          <p:nvPr/>
        </p:nvSpPr>
        <p:spPr bwMode="auto">
          <a:xfrm>
            <a:off x="5495563" y="3621633"/>
            <a:ext cx="207379" cy="107950"/>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2147483647 w 80"/>
              <a:gd name="T23" fmla="*/ 0 h 56"/>
              <a:gd name="T24" fmla="*/ 2147483647 w 80"/>
              <a:gd name="T25" fmla="*/ 0 h 56"/>
              <a:gd name="T26" fmla="*/ 2147483647 w 80"/>
              <a:gd name="T27" fmla="*/ 0 h 56"/>
              <a:gd name="T28" fmla="*/ 0 w 80"/>
              <a:gd name="T29" fmla="*/ 2147483647 h 56"/>
              <a:gd name="T30" fmla="*/ 2147483647 w 80"/>
              <a:gd name="T31" fmla="*/ 2147483647 h 56"/>
              <a:gd name="T32" fmla="*/ 2147483647 w 80"/>
              <a:gd name="T33" fmla="*/ 2147483647 h 56"/>
              <a:gd name="T34" fmla="*/ 2147483647 w 80"/>
              <a:gd name="T35" fmla="*/ 2147483647 h 56"/>
              <a:gd name="T36" fmla="*/ 2147483647 w 8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56"/>
              <a:gd name="T59" fmla="*/ 80 w 8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56">
                <a:moveTo>
                  <a:pt x="40" y="48"/>
                </a:moveTo>
                <a:lnTo>
                  <a:pt x="48" y="48"/>
                </a:lnTo>
                <a:lnTo>
                  <a:pt x="56" y="48"/>
                </a:lnTo>
                <a:lnTo>
                  <a:pt x="72" y="56"/>
                </a:lnTo>
                <a:lnTo>
                  <a:pt x="80" y="56"/>
                </a:lnTo>
                <a:lnTo>
                  <a:pt x="72" y="40"/>
                </a:lnTo>
                <a:lnTo>
                  <a:pt x="64" y="24"/>
                </a:lnTo>
                <a:lnTo>
                  <a:pt x="56" y="16"/>
                </a:lnTo>
                <a:lnTo>
                  <a:pt x="48" y="8"/>
                </a:lnTo>
                <a:lnTo>
                  <a:pt x="32" y="0"/>
                </a:lnTo>
                <a:lnTo>
                  <a:pt x="24" y="0"/>
                </a:lnTo>
                <a:lnTo>
                  <a:pt x="8" y="0"/>
                </a:lnTo>
                <a:lnTo>
                  <a:pt x="0" y="24"/>
                </a:lnTo>
                <a:lnTo>
                  <a:pt x="8" y="56"/>
                </a:lnTo>
                <a:lnTo>
                  <a:pt x="16" y="56"/>
                </a:lnTo>
                <a:lnTo>
                  <a:pt x="40" y="4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4" name="Freeform 640"/>
          <p:cNvSpPr>
            <a:spLocks/>
          </p:cNvSpPr>
          <p:nvPr/>
        </p:nvSpPr>
        <p:spPr bwMode="auto">
          <a:xfrm>
            <a:off x="5516724" y="3342233"/>
            <a:ext cx="393597" cy="325438"/>
          </a:xfrm>
          <a:custGeom>
            <a:avLst/>
            <a:gdLst>
              <a:gd name="T0" fmla="*/ 2147483647 w 152"/>
              <a:gd name="T1" fmla="*/ 2147483647 h 168"/>
              <a:gd name="T2" fmla="*/ 2147483647 w 152"/>
              <a:gd name="T3" fmla="*/ 2147483647 h 168"/>
              <a:gd name="T4" fmla="*/ 2147483647 w 152"/>
              <a:gd name="T5" fmla="*/ 2147483647 h 168"/>
              <a:gd name="T6" fmla="*/ 2147483647 w 152"/>
              <a:gd name="T7" fmla="*/ 2147483647 h 168"/>
              <a:gd name="T8" fmla="*/ 2147483647 w 152"/>
              <a:gd name="T9" fmla="*/ 2147483647 h 168"/>
              <a:gd name="T10" fmla="*/ 2147483647 w 152"/>
              <a:gd name="T11" fmla="*/ 2147483647 h 168"/>
              <a:gd name="T12" fmla="*/ 2147483647 w 152"/>
              <a:gd name="T13" fmla="*/ 2147483647 h 168"/>
              <a:gd name="T14" fmla="*/ 2147483647 w 152"/>
              <a:gd name="T15" fmla="*/ 2147483647 h 168"/>
              <a:gd name="T16" fmla="*/ 2147483647 w 152"/>
              <a:gd name="T17" fmla="*/ 2147483647 h 168"/>
              <a:gd name="T18" fmla="*/ 2147483647 w 152"/>
              <a:gd name="T19" fmla="*/ 2147483647 h 168"/>
              <a:gd name="T20" fmla="*/ 2147483647 w 152"/>
              <a:gd name="T21" fmla="*/ 2147483647 h 168"/>
              <a:gd name="T22" fmla="*/ 2147483647 w 152"/>
              <a:gd name="T23" fmla="*/ 0 h 168"/>
              <a:gd name="T24" fmla="*/ 2147483647 w 152"/>
              <a:gd name="T25" fmla="*/ 2147483647 h 168"/>
              <a:gd name="T26" fmla="*/ 2147483647 w 152"/>
              <a:gd name="T27" fmla="*/ 2147483647 h 168"/>
              <a:gd name="T28" fmla="*/ 2147483647 w 152"/>
              <a:gd name="T29" fmla="*/ 2147483647 h 168"/>
              <a:gd name="T30" fmla="*/ 2147483647 w 152"/>
              <a:gd name="T31" fmla="*/ 2147483647 h 168"/>
              <a:gd name="T32" fmla="*/ 2147483647 w 152"/>
              <a:gd name="T33" fmla="*/ 2147483647 h 168"/>
              <a:gd name="T34" fmla="*/ 0 w 152"/>
              <a:gd name="T35" fmla="*/ 2147483647 h 168"/>
              <a:gd name="T36" fmla="*/ 2147483647 w 152"/>
              <a:gd name="T37" fmla="*/ 2147483647 h 168"/>
              <a:gd name="T38" fmla="*/ 2147483647 w 152"/>
              <a:gd name="T39" fmla="*/ 2147483647 h 168"/>
              <a:gd name="T40" fmla="*/ 0 w 152"/>
              <a:gd name="T41" fmla="*/ 2147483647 h 168"/>
              <a:gd name="T42" fmla="*/ 2147483647 w 152"/>
              <a:gd name="T43" fmla="*/ 2147483647 h 168"/>
              <a:gd name="T44" fmla="*/ 2147483647 w 152"/>
              <a:gd name="T45" fmla="*/ 2147483647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24" y="144"/>
                </a:moveTo>
                <a:lnTo>
                  <a:pt x="40" y="152"/>
                </a:lnTo>
                <a:lnTo>
                  <a:pt x="48" y="160"/>
                </a:lnTo>
                <a:lnTo>
                  <a:pt x="56" y="168"/>
                </a:lnTo>
                <a:lnTo>
                  <a:pt x="72" y="152"/>
                </a:lnTo>
                <a:lnTo>
                  <a:pt x="80" y="160"/>
                </a:lnTo>
                <a:lnTo>
                  <a:pt x="136" y="160"/>
                </a:lnTo>
                <a:lnTo>
                  <a:pt x="152" y="152"/>
                </a:lnTo>
                <a:lnTo>
                  <a:pt x="144" y="144"/>
                </a:lnTo>
                <a:lnTo>
                  <a:pt x="128" y="32"/>
                </a:lnTo>
                <a:lnTo>
                  <a:pt x="144" y="32"/>
                </a:lnTo>
                <a:lnTo>
                  <a:pt x="104" y="0"/>
                </a:lnTo>
                <a:lnTo>
                  <a:pt x="104" y="16"/>
                </a:lnTo>
                <a:lnTo>
                  <a:pt x="64" y="16"/>
                </a:lnTo>
                <a:lnTo>
                  <a:pt x="64" y="48"/>
                </a:lnTo>
                <a:lnTo>
                  <a:pt x="56" y="56"/>
                </a:lnTo>
                <a:lnTo>
                  <a:pt x="48" y="80"/>
                </a:lnTo>
                <a:lnTo>
                  <a:pt x="0" y="80"/>
                </a:lnTo>
                <a:lnTo>
                  <a:pt x="8" y="104"/>
                </a:lnTo>
                <a:lnTo>
                  <a:pt x="8" y="136"/>
                </a:lnTo>
                <a:lnTo>
                  <a:pt x="0" y="144"/>
                </a:lnTo>
                <a:lnTo>
                  <a:pt x="16" y="144"/>
                </a:lnTo>
                <a:lnTo>
                  <a:pt x="24" y="14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5" name="Freeform 641"/>
          <p:cNvSpPr>
            <a:spLocks/>
          </p:cNvSpPr>
          <p:nvPr/>
        </p:nvSpPr>
        <p:spPr bwMode="auto">
          <a:xfrm>
            <a:off x="6864688" y="3216821"/>
            <a:ext cx="372436" cy="265112"/>
          </a:xfrm>
          <a:custGeom>
            <a:avLst/>
            <a:gdLst>
              <a:gd name="T0" fmla="*/ 0 w 144"/>
              <a:gd name="T1" fmla="*/ 2147483647 h 136"/>
              <a:gd name="T2" fmla="*/ 2147483647 w 144"/>
              <a:gd name="T3" fmla="*/ 2147483647 h 136"/>
              <a:gd name="T4" fmla="*/ 2147483647 w 144"/>
              <a:gd name="T5" fmla="*/ 2147483647 h 136"/>
              <a:gd name="T6" fmla="*/ 2147483647 w 144"/>
              <a:gd name="T7" fmla="*/ 2147483647 h 136"/>
              <a:gd name="T8" fmla="*/ 2147483647 w 144"/>
              <a:gd name="T9" fmla="*/ 2147483647 h 136"/>
              <a:gd name="T10" fmla="*/ 2147483647 w 144"/>
              <a:gd name="T11" fmla="*/ 2147483647 h 136"/>
              <a:gd name="T12" fmla="*/ 2147483647 w 144"/>
              <a:gd name="T13" fmla="*/ 2147483647 h 136"/>
              <a:gd name="T14" fmla="*/ 2147483647 w 144"/>
              <a:gd name="T15" fmla="*/ 2147483647 h 136"/>
              <a:gd name="T16" fmla="*/ 2147483647 w 144"/>
              <a:gd name="T17" fmla="*/ 2147483647 h 136"/>
              <a:gd name="T18" fmla="*/ 2147483647 w 144"/>
              <a:gd name="T19" fmla="*/ 2147483647 h 136"/>
              <a:gd name="T20" fmla="*/ 2147483647 w 144"/>
              <a:gd name="T21" fmla="*/ 2147483647 h 136"/>
              <a:gd name="T22" fmla="*/ 2147483647 w 144"/>
              <a:gd name="T23" fmla="*/ 2147483647 h 136"/>
              <a:gd name="T24" fmla="*/ 2147483647 w 144"/>
              <a:gd name="T25" fmla="*/ 2147483647 h 136"/>
              <a:gd name="T26" fmla="*/ 2147483647 w 144"/>
              <a:gd name="T27" fmla="*/ 0 h 136"/>
              <a:gd name="T28" fmla="*/ 2147483647 w 144"/>
              <a:gd name="T29" fmla="*/ 2147483647 h 136"/>
              <a:gd name="T30" fmla="*/ 2147483647 w 144"/>
              <a:gd name="T31" fmla="*/ 2147483647 h 136"/>
              <a:gd name="T32" fmla="*/ 2147483647 w 144"/>
              <a:gd name="T33" fmla="*/ 0 h 136"/>
              <a:gd name="T34" fmla="*/ 2147483647 w 144"/>
              <a:gd name="T35" fmla="*/ 2147483647 h 136"/>
              <a:gd name="T36" fmla="*/ 2147483647 w 144"/>
              <a:gd name="T37" fmla="*/ 0 h 136"/>
              <a:gd name="T38" fmla="*/ 2147483647 w 144"/>
              <a:gd name="T39" fmla="*/ 0 h 136"/>
              <a:gd name="T40" fmla="*/ 2147483647 w 144"/>
              <a:gd name="T41" fmla="*/ 2147483647 h 136"/>
              <a:gd name="T42" fmla="*/ 0 w 144"/>
              <a:gd name="T43" fmla="*/ 2147483647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36"/>
              <a:gd name="T68" fmla="*/ 144 w 144"/>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36">
                <a:moveTo>
                  <a:pt x="0" y="16"/>
                </a:moveTo>
                <a:lnTo>
                  <a:pt x="8" y="32"/>
                </a:lnTo>
                <a:lnTo>
                  <a:pt x="8" y="40"/>
                </a:lnTo>
                <a:lnTo>
                  <a:pt x="8" y="136"/>
                </a:lnTo>
                <a:lnTo>
                  <a:pt x="16" y="136"/>
                </a:lnTo>
                <a:lnTo>
                  <a:pt x="120" y="136"/>
                </a:lnTo>
                <a:lnTo>
                  <a:pt x="136" y="128"/>
                </a:lnTo>
                <a:lnTo>
                  <a:pt x="144" y="120"/>
                </a:lnTo>
                <a:lnTo>
                  <a:pt x="136" y="88"/>
                </a:lnTo>
                <a:lnTo>
                  <a:pt x="120" y="56"/>
                </a:lnTo>
                <a:lnTo>
                  <a:pt x="96" y="32"/>
                </a:lnTo>
                <a:lnTo>
                  <a:pt x="128" y="48"/>
                </a:lnTo>
                <a:lnTo>
                  <a:pt x="136" y="32"/>
                </a:lnTo>
                <a:lnTo>
                  <a:pt x="120" y="0"/>
                </a:lnTo>
                <a:lnTo>
                  <a:pt x="112" y="8"/>
                </a:lnTo>
                <a:lnTo>
                  <a:pt x="88" y="8"/>
                </a:lnTo>
                <a:lnTo>
                  <a:pt x="80" y="0"/>
                </a:lnTo>
                <a:lnTo>
                  <a:pt x="48" y="8"/>
                </a:lnTo>
                <a:lnTo>
                  <a:pt x="24" y="0"/>
                </a:lnTo>
                <a:lnTo>
                  <a:pt x="8" y="0"/>
                </a:lnTo>
                <a:lnTo>
                  <a:pt x="8" y="8"/>
                </a:lnTo>
                <a:lnTo>
                  <a:pt x="0" y="1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6" name="Freeform 642"/>
          <p:cNvSpPr>
            <a:spLocks/>
          </p:cNvSpPr>
          <p:nvPr/>
        </p:nvSpPr>
        <p:spPr bwMode="auto">
          <a:xfrm>
            <a:off x="6367401" y="3170783"/>
            <a:ext cx="539609" cy="388938"/>
          </a:xfrm>
          <a:custGeom>
            <a:avLst/>
            <a:gdLst>
              <a:gd name="T0" fmla="*/ 2147483647 w 208"/>
              <a:gd name="T1" fmla="*/ 2147483647 h 200"/>
              <a:gd name="T2" fmla="*/ 2147483647 w 208"/>
              <a:gd name="T3" fmla="*/ 2147483647 h 200"/>
              <a:gd name="T4" fmla="*/ 2147483647 w 208"/>
              <a:gd name="T5" fmla="*/ 2147483647 h 200"/>
              <a:gd name="T6" fmla="*/ 0 w 208"/>
              <a:gd name="T7" fmla="*/ 2147483647 h 200"/>
              <a:gd name="T8" fmla="*/ 0 w 208"/>
              <a:gd name="T9" fmla="*/ 2147483647 h 200"/>
              <a:gd name="T10" fmla="*/ 2147483647 w 208"/>
              <a:gd name="T11" fmla="*/ 2147483647 h 200"/>
              <a:gd name="T12" fmla="*/ 2147483647 w 208"/>
              <a:gd name="T13" fmla="*/ 2147483647 h 200"/>
              <a:gd name="T14" fmla="*/ 2147483647 w 208"/>
              <a:gd name="T15" fmla="*/ 2147483647 h 200"/>
              <a:gd name="T16" fmla="*/ 2147483647 w 208"/>
              <a:gd name="T17" fmla="*/ 2147483647 h 200"/>
              <a:gd name="T18" fmla="*/ 2147483647 w 208"/>
              <a:gd name="T19" fmla="*/ 2147483647 h 200"/>
              <a:gd name="T20" fmla="*/ 2147483647 w 208"/>
              <a:gd name="T21" fmla="*/ 2147483647 h 200"/>
              <a:gd name="T22" fmla="*/ 2147483647 w 208"/>
              <a:gd name="T23" fmla="*/ 2147483647 h 200"/>
              <a:gd name="T24" fmla="*/ 2147483647 w 208"/>
              <a:gd name="T25" fmla="*/ 2147483647 h 200"/>
              <a:gd name="T26" fmla="*/ 2147483647 w 208"/>
              <a:gd name="T27" fmla="*/ 2147483647 h 200"/>
              <a:gd name="T28" fmla="*/ 2147483647 w 208"/>
              <a:gd name="T29" fmla="*/ 2147483647 h 200"/>
              <a:gd name="T30" fmla="*/ 2147483647 w 208"/>
              <a:gd name="T31" fmla="*/ 2147483647 h 200"/>
              <a:gd name="T32" fmla="*/ 2147483647 w 208"/>
              <a:gd name="T33" fmla="*/ 2147483647 h 200"/>
              <a:gd name="T34" fmla="*/ 2147483647 w 208"/>
              <a:gd name="T35" fmla="*/ 2147483647 h 200"/>
              <a:gd name="T36" fmla="*/ 2147483647 w 208"/>
              <a:gd name="T37" fmla="*/ 2147483647 h 200"/>
              <a:gd name="T38" fmla="*/ 2147483647 w 208"/>
              <a:gd name="T39" fmla="*/ 2147483647 h 200"/>
              <a:gd name="T40" fmla="*/ 2147483647 w 208"/>
              <a:gd name="T41" fmla="*/ 2147483647 h 200"/>
              <a:gd name="T42" fmla="*/ 2147483647 w 208"/>
              <a:gd name="T43" fmla="*/ 2147483647 h 200"/>
              <a:gd name="T44" fmla="*/ 2147483647 w 208"/>
              <a:gd name="T45" fmla="*/ 2147483647 h 200"/>
              <a:gd name="T46" fmla="*/ 2147483647 w 208"/>
              <a:gd name="T47" fmla="*/ 2147483647 h 200"/>
              <a:gd name="T48" fmla="*/ 2147483647 w 208"/>
              <a:gd name="T49" fmla="*/ 2147483647 h 200"/>
              <a:gd name="T50" fmla="*/ 2147483647 w 208"/>
              <a:gd name="T51" fmla="*/ 2147483647 h 200"/>
              <a:gd name="T52" fmla="*/ 2147483647 w 208"/>
              <a:gd name="T53" fmla="*/ 2147483647 h 200"/>
              <a:gd name="T54" fmla="*/ 2147483647 w 208"/>
              <a:gd name="T55" fmla="*/ 2147483647 h 200"/>
              <a:gd name="T56" fmla="*/ 2147483647 w 208"/>
              <a:gd name="T57" fmla="*/ 2147483647 h 200"/>
              <a:gd name="T58" fmla="*/ 2147483647 w 208"/>
              <a:gd name="T59" fmla="*/ 2147483647 h 200"/>
              <a:gd name="T60" fmla="*/ 2147483647 w 208"/>
              <a:gd name="T61" fmla="*/ 2147483647 h 200"/>
              <a:gd name="T62" fmla="*/ 2147483647 w 208"/>
              <a:gd name="T63" fmla="*/ 0 h 200"/>
              <a:gd name="T64" fmla="*/ 2147483647 w 208"/>
              <a:gd name="T65" fmla="*/ 2147483647 h 200"/>
              <a:gd name="T66" fmla="*/ 2147483647 w 208"/>
              <a:gd name="T67" fmla="*/ 2147483647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00"/>
              <a:gd name="T104" fmla="*/ 208 w 208"/>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00">
                <a:moveTo>
                  <a:pt x="16" y="24"/>
                </a:moveTo>
                <a:lnTo>
                  <a:pt x="8" y="32"/>
                </a:lnTo>
                <a:lnTo>
                  <a:pt x="8" y="40"/>
                </a:lnTo>
                <a:lnTo>
                  <a:pt x="0" y="48"/>
                </a:lnTo>
                <a:lnTo>
                  <a:pt x="0" y="112"/>
                </a:lnTo>
                <a:lnTo>
                  <a:pt x="24" y="136"/>
                </a:lnTo>
                <a:lnTo>
                  <a:pt x="32" y="136"/>
                </a:lnTo>
                <a:lnTo>
                  <a:pt x="64" y="144"/>
                </a:lnTo>
                <a:lnTo>
                  <a:pt x="72" y="152"/>
                </a:lnTo>
                <a:lnTo>
                  <a:pt x="88" y="144"/>
                </a:lnTo>
                <a:lnTo>
                  <a:pt x="184" y="192"/>
                </a:lnTo>
                <a:lnTo>
                  <a:pt x="192" y="200"/>
                </a:lnTo>
                <a:lnTo>
                  <a:pt x="192" y="184"/>
                </a:lnTo>
                <a:lnTo>
                  <a:pt x="200" y="184"/>
                </a:lnTo>
                <a:lnTo>
                  <a:pt x="208" y="160"/>
                </a:lnTo>
                <a:lnTo>
                  <a:pt x="200" y="160"/>
                </a:lnTo>
                <a:lnTo>
                  <a:pt x="200" y="64"/>
                </a:lnTo>
                <a:lnTo>
                  <a:pt x="200" y="56"/>
                </a:lnTo>
                <a:lnTo>
                  <a:pt x="192" y="40"/>
                </a:lnTo>
                <a:lnTo>
                  <a:pt x="200" y="32"/>
                </a:lnTo>
                <a:lnTo>
                  <a:pt x="200" y="24"/>
                </a:lnTo>
                <a:lnTo>
                  <a:pt x="192" y="16"/>
                </a:lnTo>
                <a:lnTo>
                  <a:pt x="176" y="8"/>
                </a:lnTo>
                <a:lnTo>
                  <a:pt x="160" y="8"/>
                </a:lnTo>
                <a:lnTo>
                  <a:pt x="136" y="16"/>
                </a:lnTo>
                <a:lnTo>
                  <a:pt x="136" y="32"/>
                </a:lnTo>
                <a:lnTo>
                  <a:pt x="112" y="40"/>
                </a:lnTo>
                <a:lnTo>
                  <a:pt x="96" y="24"/>
                </a:lnTo>
                <a:lnTo>
                  <a:pt x="88" y="16"/>
                </a:lnTo>
                <a:lnTo>
                  <a:pt x="80" y="8"/>
                </a:lnTo>
                <a:lnTo>
                  <a:pt x="48" y="8"/>
                </a:lnTo>
                <a:lnTo>
                  <a:pt x="32" y="0"/>
                </a:lnTo>
                <a:lnTo>
                  <a:pt x="32" y="8"/>
                </a:lnTo>
                <a:lnTo>
                  <a:pt x="16"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7" name="Freeform 643"/>
          <p:cNvSpPr>
            <a:spLocks/>
          </p:cNvSpPr>
          <p:nvPr/>
        </p:nvSpPr>
        <p:spPr bwMode="auto">
          <a:xfrm>
            <a:off x="6306033" y="3046959"/>
            <a:ext cx="143896" cy="201613"/>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04"/>
              <a:gd name="T65" fmla="*/ 56 w 56"/>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8" name="Freeform 644"/>
          <p:cNvSpPr>
            <a:spLocks/>
          </p:cNvSpPr>
          <p:nvPr/>
        </p:nvSpPr>
        <p:spPr bwMode="auto">
          <a:xfrm>
            <a:off x="5639459" y="3092996"/>
            <a:ext cx="393597" cy="23336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89" name="Freeform 645"/>
          <p:cNvSpPr>
            <a:spLocks/>
          </p:cNvSpPr>
          <p:nvPr/>
        </p:nvSpPr>
        <p:spPr bwMode="auto">
          <a:xfrm>
            <a:off x="6306033" y="3046959"/>
            <a:ext cx="143896" cy="201613"/>
          </a:xfrm>
          <a:custGeom>
            <a:avLst/>
            <a:gdLst>
              <a:gd name="T0" fmla="*/ 2147483647 w 56"/>
              <a:gd name="T1" fmla="*/ 2147483647 h 104"/>
              <a:gd name="T2" fmla="*/ 2147483647 w 56"/>
              <a:gd name="T3" fmla="*/ 2147483647 h 104"/>
              <a:gd name="T4" fmla="*/ 2147483647 w 56"/>
              <a:gd name="T5" fmla="*/ 2147483647 h 104"/>
              <a:gd name="T6" fmla="*/ 0 w 56"/>
              <a:gd name="T7" fmla="*/ 2147483647 h 104"/>
              <a:gd name="T8" fmla="*/ 0 w 56"/>
              <a:gd name="T9" fmla="*/ 2147483647 h 104"/>
              <a:gd name="T10" fmla="*/ 2147483647 w 56"/>
              <a:gd name="T11" fmla="*/ 2147483647 h 104"/>
              <a:gd name="T12" fmla="*/ 2147483647 w 56"/>
              <a:gd name="T13" fmla="*/ 2147483647 h 104"/>
              <a:gd name="T14" fmla="*/ 2147483647 w 56"/>
              <a:gd name="T15" fmla="*/ 2147483647 h 104"/>
              <a:gd name="T16" fmla="*/ 2147483647 w 56"/>
              <a:gd name="T17" fmla="*/ 2147483647 h 104"/>
              <a:gd name="T18" fmla="*/ 2147483647 w 56"/>
              <a:gd name="T19" fmla="*/ 2147483647 h 104"/>
              <a:gd name="T20" fmla="*/ 2147483647 w 56"/>
              <a:gd name="T21" fmla="*/ 2147483647 h 104"/>
              <a:gd name="T22" fmla="*/ 2147483647 w 56"/>
              <a:gd name="T23" fmla="*/ 2147483647 h 104"/>
              <a:gd name="T24" fmla="*/ 2147483647 w 56"/>
              <a:gd name="T25" fmla="*/ 2147483647 h 104"/>
              <a:gd name="T26" fmla="*/ 2147483647 w 56"/>
              <a:gd name="T27" fmla="*/ 2147483647 h 104"/>
              <a:gd name="T28" fmla="*/ 2147483647 w 56"/>
              <a:gd name="T29" fmla="*/ 2147483647 h 104"/>
              <a:gd name="T30" fmla="*/ 2147483647 w 56"/>
              <a:gd name="T31" fmla="*/ 2147483647 h 104"/>
              <a:gd name="T32" fmla="*/ 2147483647 w 56"/>
              <a:gd name="T33" fmla="*/ 2147483647 h 104"/>
              <a:gd name="T34" fmla="*/ 2147483647 w 56"/>
              <a:gd name="T35" fmla="*/ 2147483647 h 104"/>
              <a:gd name="T36" fmla="*/ 2147483647 w 56"/>
              <a:gd name="T37" fmla="*/ 0 h 104"/>
              <a:gd name="T38" fmla="*/ 2147483647 w 56"/>
              <a:gd name="T39" fmla="*/ 0 h 104"/>
              <a:gd name="T40" fmla="*/ 2147483647 w 56"/>
              <a:gd name="T41" fmla="*/ 2147483647 h 104"/>
              <a:gd name="T42" fmla="*/ 2147483647 w 56"/>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104"/>
              <a:gd name="T68" fmla="*/ 56 w 56"/>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104">
                <a:moveTo>
                  <a:pt x="16" y="8"/>
                </a:moveTo>
                <a:lnTo>
                  <a:pt x="16" y="24"/>
                </a:lnTo>
                <a:lnTo>
                  <a:pt x="16" y="40"/>
                </a:lnTo>
                <a:lnTo>
                  <a:pt x="0" y="56"/>
                </a:lnTo>
                <a:lnTo>
                  <a:pt x="0" y="64"/>
                </a:lnTo>
                <a:lnTo>
                  <a:pt x="8" y="72"/>
                </a:lnTo>
                <a:lnTo>
                  <a:pt x="16" y="72"/>
                </a:lnTo>
                <a:lnTo>
                  <a:pt x="24" y="80"/>
                </a:lnTo>
                <a:lnTo>
                  <a:pt x="24" y="96"/>
                </a:lnTo>
                <a:lnTo>
                  <a:pt x="32" y="104"/>
                </a:lnTo>
                <a:lnTo>
                  <a:pt x="32" y="96"/>
                </a:lnTo>
                <a:lnTo>
                  <a:pt x="40" y="88"/>
                </a:lnTo>
                <a:lnTo>
                  <a:pt x="56" y="72"/>
                </a:lnTo>
                <a:lnTo>
                  <a:pt x="56" y="64"/>
                </a:lnTo>
                <a:lnTo>
                  <a:pt x="40" y="56"/>
                </a:lnTo>
                <a:lnTo>
                  <a:pt x="32" y="48"/>
                </a:lnTo>
                <a:lnTo>
                  <a:pt x="48" y="24"/>
                </a:lnTo>
                <a:lnTo>
                  <a:pt x="40" y="8"/>
                </a:lnTo>
                <a:lnTo>
                  <a:pt x="24" y="0"/>
                </a:lnTo>
                <a:lnTo>
                  <a:pt x="16" y="0"/>
                </a:lnTo>
                <a:lnTo>
                  <a:pt x="16" y="8"/>
                </a:lnTo>
                <a:close/>
              </a:path>
            </a:pathLst>
          </a:custGeom>
          <a:gradFill>
            <a:gsLst>
              <a:gs pos="69000">
                <a:schemeClr val="bg1">
                  <a:lumMod val="65000"/>
                </a:schemeClr>
              </a:gs>
              <a:gs pos="70000">
                <a:srgbClr val="FFC000"/>
              </a:gs>
              <a:gs pos="80000">
                <a:srgbClr val="00B050"/>
              </a:gs>
            </a:gsLst>
            <a:lin ang="15600000" scaled="0"/>
          </a:gra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90" name="Freeform 646"/>
          <p:cNvSpPr>
            <a:spLocks/>
          </p:cNvSpPr>
          <p:nvPr/>
        </p:nvSpPr>
        <p:spPr bwMode="auto">
          <a:xfrm>
            <a:off x="5639459" y="3092996"/>
            <a:ext cx="393597" cy="233362"/>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2147483647 h 120"/>
              <a:gd name="T12" fmla="*/ 2147483647 w 152"/>
              <a:gd name="T13" fmla="*/ 2147483647 h 120"/>
              <a:gd name="T14" fmla="*/ 2147483647 w 152"/>
              <a:gd name="T15" fmla="*/ 2147483647 h 120"/>
              <a:gd name="T16" fmla="*/ 2147483647 w 152"/>
              <a:gd name="T17" fmla="*/ 2147483647 h 120"/>
              <a:gd name="T18" fmla="*/ 2147483647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0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0 w 152"/>
              <a:gd name="T39" fmla="*/ 2147483647 h 120"/>
              <a:gd name="T40" fmla="*/ 2147483647 w 152"/>
              <a:gd name="T41" fmla="*/ 2147483647 h 120"/>
              <a:gd name="T42" fmla="*/ 2147483647 w 152"/>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
              <a:gd name="T67" fmla="*/ 0 h 120"/>
              <a:gd name="T68" fmla="*/ 152 w 152"/>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 h="120">
                <a:moveTo>
                  <a:pt x="56" y="104"/>
                </a:moveTo>
                <a:lnTo>
                  <a:pt x="72" y="96"/>
                </a:lnTo>
                <a:lnTo>
                  <a:pt x="96" y="80"/>
                </a:lnTo>
                <a:lnTo>
                  <a:pt x="120" y="72"/>
                </a:lnTo>
                <a:lnTo>
                  <a:pt x="120" y="64"/>
                </a:lnTo>
                <a:lnTo>
                  <a:pt x="128" y="56"/>
                </a:lnTo>
                <a:lnTo>
                  <a:pt x="144" y="56"/>
                </a:lnTo>
                <a:lnTo>
                  <a:pt x="152" y="48"/>
                </a:lnTo>
                <a:lnTo>
                  <a:pt x="144" y="32"/>
                </a:lnTo>
                <a:lnTo>
                  <a:pt x="144" y="8"/>
                </a:lnTo>
                <a:lnTo>
                  <a:pt x="136" y="8"/>
                </a:lnTo>
                <a:lnTo>
                  <a:pt x="120" y="8"/>
                </a:lnTo>
                <a:lnTo>
                  <a:pt x="112" y="8"/>
                </a:lnTo>
                <a:lnTo>
                  <a:pt x="96" y="0"/>
                </a:lnTo>
                <a:lnTo>
                  <a:pt x="80" y="24"/>
                </a:lnTo>
                <a:lnTo>
                  <a:pt x="64" y="40"/>
                </a:lnTo>
                <a:lnTo>
                  <a:pt x="48" y="64"/>
                </a:lnTo>
                <a:lnTo>
                  <a:pt x="40" y="96"/>
                </a:lnTo>
                <a:lnTo>
                  <a:pt x="8" y="112"/>
                </a:lnTo>
                <a:lnTo>
                  <a:pt x="0" y="120"/>
                </a:lnTo>
                <a:lnTo>
                  <a:pt x="56" y="120"/>
                </a:lnTo>
                <a:lnTo>
                  <a:pt x="56" y="104"/>
                </a:lnTo>
                <a:close/>
              </a:path>
            </a:pathLst>
          </a:custGeom>
          <a:gradFill>
            <a:gsLst>
              <a:gs pos="9000">
                <a:schemeClr val="bg1">
                  <a:lumMod val="65000"/>
                </a:schemeClr>
              </a:gs>
              <a:gs pos="35000">
                <a:srgbClr val="FFC000"/>
              </a:gs>
              <a:gs pos="83000">
                <a:srgbClr val="00B050"/>
              </a:gs>
            </a:gsLst>
            <a:lin ang="0" scaled="0"/>
          </a:gra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91" name="Freeform 647"/>
          <p:cNvSpPr>
            <a:spLocks/>
          </p:cNvSpPr>
          <p:nvPr/>
        </p:nvSpPr>
        <p:spPr bwMode="auto">
          <a:xfrm>
            <a:off x="5516723" y="3326358"/>
            <a:ext cx="268746" cy="171450"/>
          </a:xfrm>
          <a:custGeom>
            <a:avLst/>
            <a:gdLst>
              <a:gd name="T0" fmla="*/ 2147483647 w 104"/>
              <a:gd name="T1" fmla="*/ 2147483647 h 88"/>
              <a:gd name="T2" fmla="*/ 2147483647 w 104"/>
              <a:gd name="T3" fmla="*/ 2147483647 h 88"/>
              <a:gd name="T4" fmla="*/ 2147483647 w 104"/>
              <a:gd name="T5" fmla="*/ 2147483647 h 88"/>
              <a:gd name="T6" fmla="*/ 2147483647 w 104"/>
              <a:gd name="T7" fmla="*/ 2147483647 h 88"/>
              <a:gd name="T8" fmla="*/ 2147483647 w 104"/>
              <a:gd name="T9" fmla="*/ 2147483647 h 88"/>
              <a:gd name="T10" fmla="*/ 2147483647 w 104"/>
              <a:gd name="T11" fmla="*/ 0 h 88"/>
              <a:gd name="T12" fmla="*/ 2147483647 w 104"/>
              <a:gd name="T13" fmla="*/ 0 h 88"/>
              <a:gd name="T14" fmla="*/ 2147483647 w 104"/>
              <a:gd name="T15" fmla="*/ 2147483647 h 88"/>
              <a:gd name="T16" fmla="*/ 2147483647 w 104"/>
              <a:gd name="T17" fmla="*/ 2147483647 h 88"/>
              <a:gd name="T18" fmla="*/ 0 w 104"/>
              <a:gd name="T19" fmla="*/ 2147483647 h 88"/>
              <a:gd name="T20" fmla="*/ 2147483647 w 104"/>
              <a:gd name="T21" fmla="*/ 2147483647 h 88"/>
              <a:gd name="T22" fmla="*/ 2147483647 w 104"/>
              <a:gd name="T23" fmla="*/ 2147483647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88"/>
              <a:gd name="T38" fmla="*/ 104 w 10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88">
                <a:moveTo>
                  <a:pt x="56" y="64"/>
                </a:moveTo>
                <a:lnTo>
                  <a:pt x="64" y="56"/>
                </a:lnTo>
                <a:lnTo>
                  <a:pt x="64" y="24"/>
                </a:lnTo>
                <a:lnTo>
                  <a:pt x="104" y="24"/>
                </a:lnTo>
                <a:lnTo>
                  <a:pt x="104" y="8"/>
                </a:lnTo>
                <a:lnTo>
                  <a:pt x="104" y="0"/>
                </a:lnTo>
                <a:lnTo>
                  <a:pt x="48" y="0"/>
                </a:lnTo>
                <a:lnTo>
                  <a:pt x="40" y="8"/>
                </a:lnTo>
                <a:lnTo>
                  <a:pt x="16" y="48"/>
                </a:lnTo>
                <a:lnTo>
                  <a:pt x="0" y="88"/>
                </a:lnTo>
                <a:lnTo>
                  <a:pt x="48" y="88"/>
                </a:lnTo>
                <a:lnTo>
                  <a:pt x="56" y="6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92" name="Freeform 648"/>
          <p:cNvSpPr>
            <a:spLocks/>
          </p:cNvSpPr>
          <p:nvPr/>
        </p:nvSpPr>
        <p:spPr bwMode="auto">
          <a:xfrm>
            <a:off x="5535768" y="3715297"/>
            <a:ext cx="82529" cy="46037"/>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2147483647 w 32"/>
              <a:gd name="T11" fmla="*/ 2147483647 h 24"/>
              <a:gd name="T12" fmla="*/ 2147483647 w 32"/>
              <a:gd name="T13" fmla="*/ 2147483647 h 24"/>
              <a:gd name="T14" fmla="*/ 2147483647 w 32"/>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24"/>
              <a:gd name="T26" fmla="*/ 32 w 32"/>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93" name="Freeform 649"/>
          <p:cNvSpPr>
            <a:spLocks/>
          </p:cNvSpPr>
          <p:nvPr/>
        </p:nvSpPr>
        <p:spPr bwMode="auto">
          <a:xfrm>
            <a:off x="6782161" y="3450183"/>
            <a:ext cx="537493" cy="498475"/>
          </a:xfrm>
          <a:custGeom>
            <a:avLst/>
            <a:gdLst>
              <a:gd name="T0" fmla="*/ 2147483647 w 208"/>
              <a:gd name="T1" fmla="*/ 2147483647 h 256"/>
              <a:gd name="T2" fmla="*/ 2147483647 w 208"/>
              <a:gd name="T3" fmla="*/ 2147483647 h 256"/>
              <a:gd name="T4" fmla="*/ 2147483647 w 208"/>
              <a:gd name="T5" fmla="*/ 2147483647 h 256"/>
              <a:gd name="T6" fmla="*/ 2147483647 w 208"/>
              <a:gd name="T7" fmla="*/ 2147483647 h 256"/>
              <a:gd name="T8" fmla="*/ 2147483647 w 208"/>
              <a:gd name="T9" fmla="*/ 2147483647 h 256"/>
              <a:gd name="T10" fmla="*/ 2147483647 w 208"/>
              <a:gd name="T11" fmla="*/ 2147483647 h 256"/>
              <a:gd name="T12" fmla="*/ 2147483647 w 208"/>
              <a:gd name="T13" fmla="*/ 2147483647 h 256"/>
              <a:gd name="T14" fmla="*/ 2147483647 w 208"/>
              <a:gd name="T15" fmla="*/ 2147483647 h 256"/>
              <a:gd name="T16" fmla="*/ 2147483647 w 208"/>
              <a:gd name="T17" fmla="*/ 2147483647 h 256"/>
              <a:gd name="T18" fmla="*/ 0 w 208"/>
              <a:gd name="T19" fmla="*/ 2147483647 h 256"/>
              <a:gd name="T20" fmla="*/ 2147483647 w 208"/>
              <a:gd name="T21" fmla="*/ 2147483647 h 256"/>
              <a:gd name="T22" fmla="*/ 2147483647 w 208"/>
              <a:gd name="T23" fmla="*/ 2147483647 h 256"/>
              <a:gd name="T24" fmla="*/ 2147483647 w 208"/>
              <a:gd name="T25" fmla="*/ 2147483647 h 256"/>
              <a:gd name="T26" fmla="*/ 2147483647 w 208"/>
              <a:gd name="T27" fmla="*/ 2147483647 h 256"/>
              <a:gd name="T28" fmla="*/ 2147483647 w 208"/>
              <a:gd name="T29" fmla="*/ 2147483647 h 256"/>
              <a:gd name="T30" fmla="*/ 2147483647 w 208"/>
              <a:gd name="T31" fmla="*/ 2147483647 h 256"/>
              <a:gd name="T32" fmla="*/ 2147483647 w 208"/>
              <a:gd name="T33" fmla="*/ 2147483647 h 256"/>
              <a:gd name="T34" fmla="*/ 2147483647 w 208"/>
              <a:gd name="T35" fmla="*/ 2147483647 h 256"/>
              <a:gd name="T36" fmla="*/ 2147483647 w 208"/>
              <a:gd name="T37" fmla="*/ 2147483647 h 256"/>
              <a:gd name="T38" fmla="*/ 2147483647 w 208"/>
              <a:gd name="T39" fmla="*/ 2147483647 h 256"/>
              <a:gd name="T40" fmla="*/ 2147483647 w 208"/>
              <a:gd name="T41" fmla="*/ 2147483647 h 256"/>
              <a:gd name="T42" fmla="*/ 2147483647 w 208"/>
              <a:gd name="T43" fmla="*/ 2147483647 h 256"/>
              <a:gd name="T44" fmla="*/ 2147483647 w 208"/>
              <a:gd name="T45" fmla="*/ 2147483647 h 256"/>
              <a:gd name="T46" fmla="*/ 2147483647 w 208"/>
              <a:gd name="T47" fmla="*/ 2147483647 h 256"/>
              <a:gd name="T48" fmla="*/ 2147483647 w 208"/>
              <a:gd name="T49" fmla="*/ 2147483647 h 256"/>
              <a:gd name="T50" fmla="*/ 2147483647 w 208"/>
              <a:gd name="T51" fmla="*/ 2147483647 h 256"/>
              <a:gd name="T52" fmla="*/ 2147483647 w 208"/>
              <a:gd name="T53" fmla="*/ 2147483647 h 256"/>
              <a:gd name="T54" fmla="*/ 2147483647 w 208"/>
              <a:gd name="T55" fmla="*/ 2147483647 h 256"/>
              <a:gd name="T56" fmla="*/ 2147483647 w 208"/>
              <a:gd name="T57" fmla="*/ 2147483647 h 256"/>
              <a:gd name="T58" fmla="*/ 2147483647 w 208"/>
              <a:gd name="T59" fmla="*/ 2147483647 h 256"/>
              <a:gd name="T60" fmla="*/ 2147483647 w 208"/>
              <a:gd name="T61" fmla="*/ 2147483647 h 256"/>
              <a:gd name="T62" fmla="*/ 2147483647 w 208"/>
              <a:gd name="T63" fmla="*/ 2147483647 h 256"/>
              <a:gd name="T64" fmla="*/ 2147483647 w 208"/>
              <a:gd name="T65" fmla="*/ 2147483647 h 256"/>
              <a:gd name="T66" fmla="*/ 2147483647 w 208"/>
              <a:gd name="T67" fmla="*/ 2147483647 h 256"/>
              <a:gd name="T68" fmla="*/ 2147483647 w 208"/>
              <a:gd name="T69" fmla="*/ 2147483647 h 256"/>
              <a:gd name="T70" fmla="*/ 2147483647 w 208"/>
              <a:gd name="T71" fmla="*/ 0 h 256"/>
              <a:gd name="T72" fmla="*/ 2147483647 w 208"/>
              <a:gd name="T73" fmla="*/ 2147483647 h 256"/>
              <a:gd name="T74" fmla="*/ 2147483647 w 208"/>
              <a:gd name="T75" fmla="*/ 2147483647 h 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8"/>
              <a:gd name="T115" fmla="*/ 0 h 256"/>
              <a:gd name="T116" fmla="*/ 208 w 208"/>
              <a:gd name="T117" fmla="*/ 256 h 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8" h="256">
                <a:moveTo>
                  <a:pt x="152" y="16"/>
                </a:moveTo>
                <a:lnTo>
                  <a:pt x="48" y="16"/>
                </a:lnTo>
                <a:lnTo>
                  <a:pt x="40" y="40"/>
                </a:lnTo>
                <a:lnTo>
                  <a:pt x="32" y="40"/>
                </a:lnTo>
                <a:lnTo>
                  <a:pt x="32" y="56"/>
                </a:lnTo>
                <a:lnTo>
                  <a:pt x="24" y="48"/>
                </a:lnTo>
                <a:lnTo>
                  <a:pt x="24" y="96"/>
                </a:lnTo>
                <a:lnTo>
                  <a:pt x="8" y="104"/>
                </a:lnTo>
                <a:lnTo>
                  <a:pt x="8" y="128"/>
                </a:lnTo>
                <a:lnTo>
                  <a:pt x="0" y="136"/>
                </a:lnTo>
                <a:lnTo>
                  <a:pt x="16" y="160"/>
                </a:lnTo>
                <a:lnTo>
                  <a:pt x="24" y="176"/>
                </a:lnTo>
                <a:lnTo>
                  <a:pt x="32" y="200"/>
                </a:lnTo>
                <a:lnTo>
                  <a:pt x="48" y="208"/>
                </a:lnTo>
                <a:lnTo>
                  <a:pt x="72" y="232"/>
                </a:lnTo>
                <a:lnTo>
                  <a:pt x="80" y="240"/>
                </a:lnTo>
                <a:lnTo>
                  <a:pt x="104" y="240"/>
                </a:lnTo>
                <a:lnTo>
                  <a:pt x="120" y="256"/>
                </a:lnTo>
                <a:lnTo>
                  <a:pt x="144" y="248"/>
                </a:lnTo>
                <a:lnTo>
                  <a:pt x="168" y="240"/>
                </a:lnTo>
                <a:lnTo>
                  <a:pt x="176" y="240"/>
                </a:lnTo>
                <a:lnTo>
                  <a:pt x="176" y="232"/>
                </a:lnTo>
                <a:lnTo>
                  <a:pt x="168" y="224"/>
                </a:lnTo>
                <a:lnTo>
                  <a:pt x="160" y="216"/>
                </a:lnTo>
                <a:lnTo>
                  <a:pt x="144" y="200"/>
                </a:lnTo>
                <a:lnTo>
                  <a:pt x="144" y="192"/>
                </a:lnTo>
                <a:lnTo>
                  <a:pt x="152" y="192"/>
                </a:lnTo>
                <a:lnTo>
                  <a:pt x="160" y="168"/>
                </a:lnTo>
                <a:lnTo>
                  <a:pt x="176" y="152"/>
                </a:lnTo>
                <a:lnTo>
                  <a:pt x="184" y="128"/>
                </a:lnTo>
                <a:lnTo>
                  <a:pt x="192" y="80"/>
                </a:lnTo>
                <a:lnTo>
                  <a:pt x="200" y="72"/>
                </a:lnTo>
                <a:lnTo>
                  <a:pt x="208" y="72"/>
                </a:lnTo>
                <a:lnTo>
                  <a:pt x="200" y="48"/>
                </a:lnTo>
                <a:lnTo>
                  <a:pt x="192" y="16"/>
                </a:lnTo>
                <a:lnTo>
                  <a:pt x="176" y="0"/>
                </a:lnTo>
                <a:lnTo>
                  <a:pt x="168" y="8"/>
                </a:lnTo>
                <a:lnTo>
                  <a:pt x="152" y="1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94" name="Freeform 650"/>
          <p:cNvSpPr>
            <a:spLocks/>
          </p:cNvSpPr>
          <p:nvPr/>
        </p:nvSpPr>
        <p:spPr bwMode="auto">
          <a:xfrm>
            <a:off x="5785470" y="3777208"/>
            <a:ext cx="207379" cy="139700"/>
          </a:xfrm>
          <a:custGeom>
            <a:avLst/>
            <a:gdLst>
              <a:gd name="T0" fmla="*/ 2147483647 w 80"/>
              <a:gd name="T1" fmla="*/ 2147483647 h 72"/>
              <a:gd name="T2" fmla="*/ 2147483647 w 80"/>
              <a:gd name="T3" fmla="*/ 2147483647 h 72"/>
              <a:gd name="T4" fmla="*/ 2147483647 w 80"/>
              <a:gd name="T5" fmla="*/ 2147483647 h 72"/>
              <a:gd name="T6" fmla="*/ 2147483647 w 80"/>
              <a:gd name="T7" fmla="*/ 2147483647 h 72"/>
              <a:gd name="T8" fmla="*/ 2147483647 w 80"/>
              <a:gd name="T9" fmla="*/ 0 h 72"/>
              <a:gd name="T10" fmla="*/ 2147483647 w 80"/>
              <a:gd name="T11" fmla="*/ 0 h 72"/>
              <a:gd name="T12" fmla="*/ 2147483647 w 80"/>
              <a:gd name="T13" fmla="*/ 0 h 72"/>
              <a:gd name="T14" fmla="*/ 2147483647 w 80"/>
              <a:gd name="T15" fmla="*/ 0 h 72"/>
              <a:gd name="T16" fmla="*/ 2147483647 w 80"/>
              <a:gd name="T17" fmla="*/ 0 h 72"/>
              <a:gd name="T18" fmla="*/ 2147483647 w 80"/>
              <a:gd name="T19" fmla="*/ 2147483647 h 72"/>
              <a:gd name="T20" fmla="*/ 2147483647 w 80"/>
              <a:gd name="T21" fmla="*/ 2147483647 h 72"/>
              <a:gd name="T22" fmla="*/ 0 w 80"/>
              <a:gd name="T23" fmla="*/ 2147483647 h 72"/>
              <a:gd name="T24" fmla="*/ 2147483647 w 80"/>
              <a:gd name="T25" fmla="*/ 2147483647 h 72"/>
              <a:gd name="T26" fmla="*/ 2147483647 w 80"/>
              <a:gd name="T27" fmla="*/ 2147483647 h 72"/>
              <a:gd name="T28" fmla="*/ 2147483647 w 80"/>
              <a:gd name="T29" fmla="*/ 2147483647 h 72"/>
              <a:gd name="T30" fmla="*/ 2147483647 w 80"/>
              <a:gd name="T31" fmla="*/ 2147483647 h 72"/>
              <a:gd name="T32" fmla="*/ 2147483647 w 80"/>
              <a:gd name="T33" fmla="*/ 2147483647 h 72"/>
              <a:gd name="T34" fmla="*/ 2147483647 w 80"/>
              <a:gd name="T35" fmla="*/ 2147483647 h 72"/>
              <a:gd name="T36" fmla="*/ 2147483647 w 80"/>
              <a:gd name="T37" fmla="*/ 2147483647 h 72"/>
              <a:gd name="T38" fmla="*/ 2147483647 w 80"/>
              <a:gd name="T39" fmla="*/ 2147483647 h 72"/>
              <a:gd name="T40" fmla="*/ 2147483647 w 80"/>
              <a:gd name="T41" fmla="*/ 2147483647 h 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2"/>
              <a:gd name="T65" fmla="*/ 80 w 80"/>
              <a:gd name="T66" fmla="*/ 72 h 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2">
                <a:moveTo>
                  <a:pt x="72" y="40"/>
                </a:moveTo>
                <a:lnTo>
                  <a:pt x="80" y="24"/>
                </a:lnTo>
                <a:lnTo>
                  <a:pt x="72" y="8"/>
                </a:lnTo>
                <a:lnTo>
                  <a:pt x="48" y="8"/>
                </a:lnTo>
                <a:lnTo>
                  <a:pt x="40" y="0"/>
                </a:lnTo>
                <a:lnTo>
                  <a:pt x="32" y="0"/>
                </a:lnTo>
                <a:lnTo>
                  <a:pt x="24" y="0"/>
                </a:lnTo>
                <a:lnTo>
                  <a:pt x="16" y="0"/>
                </a:lnTo>
                <a:lnTo>
                  <a:pt x="8" y="0"/>
                </a:lnTo>
                <a:lnTo>
                  <a:pt x="8" y="16"/>
                </a:lnTo>
                <a:lnTo>
                  <a:pt x="8" y="32"/>
                </a:lnTo>
                <a:lnTo>
                  <a:pt x="0" y="40"/>
                </a:lnTo>
                <a:lnTo>
                  <a:pt x="8" y="40"/>
                </a:lnTo>
                <a:lnTo>
                  <a:pt x="8" y="56"/>
                </a:lnTo>
                <a:lnTo>
                  <a:pt x="16" y="64"/>
                </a:lnTo>
                <a:lnTo>
                  <a:pt x="16" y="72"/>
                </a:lnTo>
                <a:lnTo>
                  <a:pt x="32" y="72"/>
                </a:lnTo>
                <a:lnTo>
                  <a:pt x="64" y="64"/>
                </a:lnTo>
                <a:lnTo>
                  <a:pt x="72" y="64"/>
                </a:lnTo>
                <a:lnTo>
                  <a:pt x="72" y="48"/>
                </a:lnTo>
                <a:lnTo>
                  <a:pt x="72" y="4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95" name="Freeform 651"/>
          <p:cNvSpPr>
            <a:spLocks/>
          </p:cNvSpPr>
          <p:nvPr/>
        </p:nvSpPr>
        <p:spPr bwMode="auto">
          <a:xfrm>
            <a:off x="5681780" y="3823246"/>
            <a:ext cx="143896" cy="93662"/>
          </a:xfrm>
          <a:custGeom>
            <a:avLst/>
            <a:gdLst>
              <a:gd name="T0" fmla="*/ 2147483647 w 56"/>
              <a:gd name="T1" fmla="*/ 2147483647 h 48"/>
              <a:gd name="T2" fmla="*/ 2147483647 w 56"/>
              <a:gd name="T3" fmla="*/ 2147483647 h 48"/>
              <a:gd name="T4" fmla="*/ 2147483647 w 56"/>
              <a:gd name="T5" fmla="*/ 2147483647 h 48"/>
              <a:gd name="T6" fmla="*/ 2147483647 w 56"/>
              <a:gd name="T7" fmla="*/ 2147483647 h 48"/>
              <a:gd name="T8" fmla="*/ 2147483647 w 56"/>
              <a:gd name="T9" fmla="*/ 2147483647 h 48"/>
              <a:gd name="T10" fmla="*/ 2147483647 w 56"/>
              <a:gd name="T11" fmla="*/ 0 h 48"/>
              <a:gd name="T12" fmla="*/ 2147483647 w 56"/>
              <a:gd name="T13" fmla="*/ 2147483647 h 48"/>
              <a:gd name="T14" fmla="*/ 2147483647 w 56"/>
              <a:gd name="T15" fmla="*/ 2147483647 h 48"/>
              <a:gd name="T16" fmla="*/ 0 w 56"/>
              <a:gd name="T17" fmla="*/ 2147483647 h 48"/>
              <a:gd name="T18" fmla="*/ 2147483647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48" y="32"/>
                </a:moveTo>
                <a:lnTo>
                  <a:pt x="48" y="16"/>
                </a:lnTo>
                <a:lnTo>
                  <a:pt x="40" y="16"/>
                </a:lnTo>
                <a:lnTo>
                  <a:pt x="32" y="16"/>
                </a:lnTo>
                <a:lnTo>
                  <a:pt x="24" y="8"/>
                </a:lnTo>
                <a:lnTo>
                  <a:pt x="16" y="0"/>
                </a:lnTo>
                <a:lnTo>
                  <a:pt x="16" y="8"/>
                </a:lnTo>
                <a:lnTo>
                  <a:pt x="8" y="16"/>
                </a:lnTo>
                <a:lnTo>
                  <a:pt x="0" y="24"/>
                </a:lnTo>
                <a:lnTo>
                  <a:pt x="8" y="24"/>
                </a:lnTo>
                <a:lnTo>
                  <a:pt x="40" y="48"/>
                </a:lnTo>
                <a:lnTo>
                  <a:pt x="56" y="48"/>
                </a:lnTo>
                <a:lnTo>
                  <a:pt x="56" y="40"/>
                </a:lnTo>
                <a:lnTo>
                  <a:pt x="48" y="3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96" name="Freeform 652"/>
          <p:cNvSpPr>
            <a:spLocks/>
          </p:cNvSpPr>
          <p:nvPr/>
        </p:nvSpPr>
        <p:spPr bwMode="auto">
          <a:xfrm>
            <a:off x="5618297" y="3793083"/>
            <a:ext cx="103689" cy="77788"/>
          </a:xfrm>
          <a:custGeom>
            <a:avLst/>
            <a:gdLst>
              <a:gd name="T0" fmla="*/ 2147483647 w 40"/>
              <a:gd name="T1" fmla="*/ 2147483647 h 40"/>
              <a:gd name="T2" fmla="*/ 2147483647 w 40"/>
              <a:gd name="T3" fmla="*/ 2147483647 h 40"/>
              <a:gd name="T4" fmla="*/ 2147483647 w 40"/>
              <a:gd name="T5" fmla="*/ 0 h 40"/>
              <a:gd name="T6" fmla="*/ 2147483647 w 40"/>
              <a:gd name="T7" fmla="*/ 0 h 40"/>
              <a:gd name="T8" fmla="*/ 2147483647 w 40"/>
              <a:gd name="T9" fmla="*/ 2147483647 h 40"/>
              <a:gd name="T10" fmla="*/ 0 w 40"/>
              <a:gd name="T11" fmla="*/ 2147483647 h 40"/>
              <a:gd name="T12" fmla="*/ 2147483647 w 40"/>
              <a:gd name="T13" fmla="*/ 2147483647 h 40"/>
              <a:gd name="T14" fmla="*/ 2147483647 w 40"/>
              <a:gd name="T15" fmla="*/ 2147483647 h 40"/>
              <a:gd name="T16" fmla="*/ 2147483647 w 40"/>
              <a:gd name="T17" fmla="*/ 2147483647 h 40"/>
              <a:gd name="T18" fmla="*/ 2147483647 w 40"/>
              <a:gd name="T19" fmla="*/ 2147483647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40"/>
              <a:gd name="T32" fmla="*/ 40 w 40"/>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97" name="Freeform 653"/>
          <p:cNvSpPr>
            <a:spLocks/>
          </p:cNvSpPr>
          <p:nvPr/>
        </p:nvSpPr>
        <p:spPr bwMode="auto">
          <a:xfrm>
            <a:off x="5544233" y="3715297"/>
            <a:ext cx="82529" cy="46037"/>
          </a:xfrm>
          <a:custGeom>
            <a:avLst/>
            <a:gdLst>
              <a:gd name="T0" fmla="*/ 2147483647 w 32"/>
              <a:gd name="T1" fmla="*/ 2147483647 h 24"/>
              <a:gd name="T2" fmla="*/ 2147483647 w 32"/>
              <a:gd name="T3" fmla="*/ 2147483647 h 24"/>
              <a:gd name="T4" fmla="*/ 2147483647 w 32"/>
              <a:gd name="T5" fmla="*/ 0 h 24"/>
              <a:gd name="T6" fmla="*/ 2147483647 w 32"/>
              <a:gd name="T7" fmla="*/ 0 h 24"/>
              <a:gd name="T8" fmla="*/ 0 w 32"/>
              <a:gd name="T9" fmla="*/ 2147483647 h 24"/>
              <a:gd name="T10" fmla="*/ 0 w 32"/>
              <a:gd name="T11" fmla="*/ 2147483647 h 24"/>
              <a:gd name="T12" fmla="*/ 2147483647 w 32"/>
              <a:gd name="T13" fmla="*/ 2147483647 h 24"/>
              <a:gd name="T14" fmla="*/ 2147483647 w 32"/>
              <a:gd name="T15" fmla="*/ 2147483647 h 24"/>
              <a:gd name="T16" fmla="*/ 2147483647 w 32"/>
              <a:gd name="T17" fmla="*/ 2147483647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24"/>
              <a:gd name="T29" fmla="*/ 32 w 3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24">
                <a:moveTo>
                  <a:pt x="32" y="16"/>
                </a:moveTo>
                <a:lnTo>
                  <a:pt x="32" y="8"/>
                </a:lnTo>
                <a:lnTo>
                  <a:pt x="32" y="0"/>
                </a:lnTo>
                <a:lnTo>
                  <a:pt x="24" y="0"/>
                </a:lnTo>
                <a:lnTo>
                  <a:pt x="0" y="8"/>
                </a:lnTo>
                <a:lnTo>
                  <a:pt x="8" y="24"/>
                </a:lnTo>
                <a:lnTo>
                  <a:pt x="24" y="16"/>
                </a:lnTo>
                <a:lnTo>
                  <a:pt x="32" y="1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98" name="Freeform 654"/>
          <p:cNvSpPr>
            <a:spLocks/>
          </p:cNvSpPr>
          <p:nvPr/>
        </p:nvSpPr>
        <p:spPr bwMode="auto">
          <a:xfrm>
            <a:off x="5626762" y="3793083"/>
            <a:ext cx="103689" cy="77788"/>
          </a:xfrm>
          <a:custGeom>
            <a:avLst/>
            <a:gdLst>
              <a:gd name="T0" fmla="*/ 2147483647 w 40"/>
              <a:gd name="T1" fmla="*/ 2147483647 h 40"/>
              <a:gd name="T2" fmla="*/ 2147483647 w 40"/>
              <a:gd name="T3" fmla="*/ 2147483647 h 40"/>
              <a:gd name="T4" fmla="*/ 2147483647 w 40"/>
              <a:gd name="T5" fmla="*/ 2147483647 h 40"/>
              <a:gd name="T6" fmla="*/ 2147483647 w 40"/>
              <a:gd name="T7" fmla="*/ 0 h 40"/>
              <a:gd name="T8" fmla="*/ 2147483647 w 40"/>
              <a:gd name="T9" fmla="*/ 0 h 40"/>
              <a:gd name="T10" fmla="*/ 2147483647 w 40"/>
              <a:gd name="T11" fmla="*/ 2147483647 h 40"/>
              <a:gd name="T12" fmla="*/ 0 w 40"/>
              <a:gd name="T13" fmla="*/ 2147483647 h 40"/>
              <a:gd name="T14" fmla="*/ 2147483647 w 40"/>
              <a:gd name="T15" fmla="*/ 2147483647 h 40"/>
              <a:gd name="T16" fmla="*/ 2147483647 w 40"/>
              <a:gd name="T17" fmla="*/ 2147483647 h 40"/>
              <a:gd name="T18" fmla="*/ 2147483647 w 40"/>
              <a:gd name="T19" fmla="*/ 2147483647 h 40"/>
              <a:gd name="T20" fmla="*/ 2147483647 w 40"/>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40"/>
              <a:gd name="T35" fmla="*/ 40 w 40"/>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40">
                <a:moveTo>
                  <a:pt x="40" y="24"/>
                </a:moveTo>
                <a:lnTo>
                  <a:pt x="40" y="16"/>
                </a:lnTo>
                <a:lnTo>
                  <a:pt x="32" y="0"/>
                </a:lnTo>
                <a:lnTo>
                  <a:pt x="16" y="0"/>
                </a:lnTo>
                <a:lnTo>
                  <a:pt x="8" y="8"/>
                </a:lnTo>
                <a:lnTo>
                  <a:pt x="0" y="16"/>
                </a:lnTo>
                <a:lnTo>
                  <a:pt x="8" y="24"/>
                </a:lnTo>
                <a:lnTo>
                  <a:pt x="24" y="40"/>
                </a:lnTo>
                <a:lnTo>
                  <a:pt x="32" y="32"/>
                </a:lnTo>
                <a:lnTo>
                  <a:pt x="40"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99" name="Freeform 655"/>
          <p:cNvSpPr>
            <a:spLocks/>
          </p:cNvSpPr>
          <p:nvPr/>
        </p:nvSpPr>
        <p:spPr bwMode="auto">
          <a:xfrm>
            <a:off x="5785469" y="3326359"/>
            <a:ext cx="2117" cy="15875"/>
          </a:xfrm>
          <a:custGeom>
            <a:avLst/>
            <a:gdLst>
              <a:gd name="T0" fmla="*/ 0 w 1942"/>
              <a:gd name="T1" fmla="*/ 0 h 8"/>
              <a:gd name="T2" fmla="*/ 0 w 1942"/>
              <a:gd name="T3" fmla="*/ 2147483647 h 8"/>
              <a:gd name="T4" fmla="*/ 0 w 1942"/>
              <a:gd name="T5" fmla="*/ 0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0"/>
                </a:moveTo>
                <a:lnTo>
                  <a:pt x="0" y="8"/>
                </a:lnTo>
                <a:lnTo>
                  <a:pt x="0"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00" name="Freeform 656"/>
          <p:cNvSpPr>
            <a:spLocks/>
          </p:cNvSpPr>
          <p:nvPr/>
        </p:nvSpPr>
        <p:spPr bwMode="auto">
          <a:xfrm>
            <a:off x="5785470" y="3046959"/>
            <a:ext cx="664460" cy="512763"/>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2147483647 w 257"/>
              <a:gd name="T39" fmla="*/ 2147483647 h 264"/>
              <a:gd name="T40" fmla="*/ 2147483647 w 257"/>
              <a:gd name="T41" fmla="*/ 2147483647 h 264"/>
              <a:gd name="T42" fmla="*/ 2147483647 w 257"/>
              <a:gd name="T43" fmla="*/ 2147483647 h 264"/>
              <a:gd name="T44" fmla="*/ 2147483647 w 257"/>
              <a:gd name="T45" fmla="*/ 0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0 w 257"/>
              <a:gd name="T73" fmla="*/ 2147483647 h 264"/>
              <a:gd name="T74" fmla="*/ 0 w 257"/>
              <a:gd name="T75" fmla="*/ 2147483647 h 264"/>
              <a:gd name="T76" fmla="*/ 0 w 257"/>
              <a:gd name="T77" fmla="*/ 2147483647 h 264"/>
              <a:gd name="T78" fmla="*/ 2147483647 w 257"/>
              <a:gd name="T79" fmla="*/ 2147483647 h 2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7"/>
              <a:gd name="T121" fmla="*/ 0 h 264"/>
              <a:gd name="T122" fmla="*/ 257 w 257"/>
              <a:gd name="T123" fmla="*/ 264 h 2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gradFill>
            <a:gsLst>
              <a:gs pos="69000">
                <a:schemeClr val="bg1">
                  <a:lumMod val="65000"/>
                </a:schemeClr>
              </a:gs>
              <a:gs pos="70000">
                <a:srgbClr val="FFC000"/>
              </a:gs>
              <a:gs pos="80000">
                <a:srgbClr val="00B050"/>
              </a:gs>
            </a:gsLst>
            <a:lin ang="15600000" scaled="0"/>
          </a:gra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101" name="Rectangle 657"/>
          <p:cNvSpPr>
            <a:spLocks noChangeArrowheads="1"/>
          </p:cNvSpPr>
          <p:nvPr/>
        </p:nvSpPr>
        <p:spPr bwMode="auto">
          <a:xfrm>
            <a:off x="5785469" y="3326359"/>
            <a:ext cx="0" cy="15875"/>
          </a:xfrm>
          <a:prstGeom prst="rect">
            <a:avLst/>
          </a:prstGeom>
          <a:solidFill>
            <a:schemeClr val="bg1">
              <a:lumMod val="65000"/>
            </a:schemeClr>
          </a:solidFill>
          <a:ln w="6350">
            <a:solidFill>
              <a:srgbClr val="FFFFFF"/>
            </a:solidFill>
            <a:miter lim="800000"/>
            <a:headEnd/>
            <a:tailEnd/>
          </a:ln>
        </p:spPr>
        <p:txBody>
          <a:bodyPr/>
          <a:lstStyle/>
          <a:p>
            <a:pPr>
              <a:spcBef>
                <a:spcPct val="50000"/>
              </a:spcBef>
            </a:pPr>
            <a:endParaRPr lang="en-US" sz="1800" b="0" dirty="0">
              <a:solidFill>
                <a:srgbClr val="4D4D4D"/>
              </a:solidFill>
            </a:endParaRPr>
          </a:p>
        </p:txBody>
      </p:sp>
      <p:sp>
        <p:nvSpPr>
          <p:cNvPr id="102" name="Freeform 658"/>
          <p:cNvSpPr>
            <a:spLocks/>
          </p:cNvSpPr>
          <p:nvPr/>
        </p:nvSpPr>
        <p:spPr bwMode="auto">
          <a:xfrm>
            <a:off x="5785470" y="3046959"/>
            <a:ext cx="664460" cy="512763"/>
          </a:xfrm>
          <a:custGeom>
            <a:avLst/>
            <a:gdLst>
              <a:gd name="T0" fmla="*/ 2147483647 w 257"/>
              <a:gd name="T1" fmla="*/ 2147483647 h 264"/>
              <a:gd name="T2" fmla="*/ 2147483647 w 257"/>
              <a:gd name="T3" fmla="*/ 2147483647 h 264"/>
              <a:gd name="T4" fmla="*/ 2147483647 w 257"/>
              <a:gd name="T5" fmla="*/ 2147483647 h 264"/>
              <a:gd name="T6" fmla="*/ 2147483647 w 257"/>
              <a:gd name="T7" fmla="*/ 2147483647 h 264"/>
              <a:gd name="T8" fmla="*/ 2147483647 w 257"/>
              <a:gd name="T9" fmla="*/ 2147483647 h 264"/>
              <a:gd name="T10" fmla="*/ 2147483647 w 257"/>
              <a:gd name="T11" fmla="*/ 2147483647 h 264"/>
              <a:gd name="T12" fmla="*/ 2147483647 w 257"/>
              <a:gd name="T13" fmla="*/ 2147483647 h 264"/>
              <a:gd name="T14" fmla="*/ 2147483647 w 257"/>
              <a:gd name="T15" fmla="*/ 2147483647 h 264"/>
              <a:gd name="T16" fmla="*/ 2147483647 w 257"/>
              <a:gd name="T17" fmla="*/ 2147483647 h 264"/>
              <a:gd name="T18" fmla="*/ 2147483647 w 257"/>
              <a:gd name="T19" fmla="*/ 2147483647 h 264"/>
              <a:gd name="T20" fmla="*/ 2147483647 w 257"/>
              <a:gd name="T21" fmla="*/ 2147483647 h 264"/>
              <a:gd name="T22" fmla="*/ 2147483647 w 257"/>
              <a:gd name="T23" fmla="*/ 2147483647 h 264"/>
              <a:gd name="T24" fmla="*/ 2147483647 w 257"/>
              <a:gd name="T25" fmla="*/ 2147483647 h 264"/>
              <a:gd name="T26" fmla="*/ 2147483647 w 257"/>
              <a:gd name="T27" fmla="*/ 2147483647 h 264"/>
              <a:gd name="T28" fmla="*/ 2147483647 w 257"/>
              <a:gd name="T29" fmla="*/ 2147483647 h 264"/>
              <a:gd name="T30" fmla="*/ 2147483647 w 257"/>
              <a:gd name="T31" fmla="*/ 2147483647 h 264"/>
              <a:gd name="T32" fmla="*/ 2147483647 w 257"/>
              <a:gd name="T33" fmla="*/ 2147483647 h 264"/>
              <a:gd name="T34" fmla="*/ 2147483647 w 257"/>
              <a:gd name="T35" fmla="*/ 2147483647 h 264"/>
              <a:gd name="T36" fmla="*/ 2147483647 w 257"/>
              <a:gd name="T37" fmla="*/ 2147483647 h 264"/>
              <a:gd name="T38" fmla="*/ 0 w 257"/>
              <a:gd name="T39" fmla="*/ 2147483647 h 264"/>
              <a:gd name="T40" fmla="*/ 0 w 257"/>
              <a:gd name="T41" fmla="*/ 2147483647 h 264"/>
              <a:gd name="T42" fmla="*/ 2147483647 w 257"/>
              <a:gd name="T43" fmla="*/ 2147483647 h 264"/>
              <a:gd name="T44" fmla="*/ 2147483647 w 257"/>
              <a:gd name="T45" fmla="*/ 2147483647 h 264"/>
              <a:gd name="T46" fmla="*/ 2147483647 w 257"/>
              <a:gd name="T47" fmla="*/ 2147483647 h 264"/>
              <a:gd name="T48" fmla="*/ 2147483647 w 257"/>
              <a:gd name="T49" fmla="*/ 2147483647 h 264"/>
              <a:gd name="T50" fmla="*/ 2147483647 w 257"/>
              <a:gd name="T51" fmla="*/ 2147483647 h 264"/>
              <a:gd name="T52" fmla="*/ 2147483647 w 257"/>
              <a:gd name="T53" fmla="*/ 2147483647 h 264"/>
              <a:gd name="T54" fmla="*/ 2147483647 w 257"/>
              <a:gd name="T55" fmla="*/ 2147483647 h 264"/>
              <a:gd name="T56" fmla="*/ 2147483647 w 257"/>
              <a:gd name="T57" fmla="*/ 2147483647 h 264"/>
              <a:gd name="T58" fmla="*/ 2147483647 w 257"/>
              <a:gd name="T59" fmla="*/ 2147483647 h 264"/>
              <a:gd name="T60" fmla="*/ 2147483647 w 257"/>
              <a:gd name="T61" fmla="*/ 2147483647 h 264"/>
              <a:gd name="T62" fmla="*/ 2147483647 w 257"/>
              <a:gd name="T63" fmla="*/ 2147483647 h 264"/>
              <a:gd name="T64" fmla="*/ 2147483647 w 257"/>
              <a:gd name="T65" fmla="*/ 2147483647 h 264"/>
              <a:gd name="T66" fmla="*/ 2147483647 w 257"/>
              <a:gd name="T67" fmla="*/ 2147483647 h 264"/>
              <a:gd name="T68" fmla="*/ 2147483647 w 257"/>
              <a:gd name="T69" fmla="*/ 2147483647 h 264"/>
              <a:gd name="T70" fmla="*/ 2147483647 w 257"/>
              <a:gd name="T71" fmla="*/ 2147483647 h 264"/>
              <a:gd name="T72" fmla="*/ 2147483647 w 257"/>
              <a:gd name="T73" fmla="*/ 2147483647 h 264"/>
              <a:gd name="T74" fmla="*/ 2147483647 w 257"/>
              <a:gd name="T75" fmla="*/ 2147483647 h 264"/>
              <a:gd name="T76" fmla="*/ 2147483647 w 257"/>
              <a:gd name="T77" fmla="*/ 2147483647 h 264"/>
              <a:gd name="T78" fmla="*/ 2147483647 w 257"/>
              <a:gd name="T79" fmla="*/ 2147483647 h 264"/>
              <a:gd name="T80" fmla="*/ 0 w 257"/>
              <a:gd name="T81" fmla="*/ 2147483647 h 264"/>
              <a:gd name="T82" fmla="*/ 0 w 257"/>
              <a:gd name="T83" fmla="*/ 2147483647 h 2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7"/>
              <a:gd name="T127" fmla="*/ 0 h 264"/>
              <a:gd name="T128" fmla="*/ 257 w 257"/>
              <a:gd name="T129" fmla="*/ 264 h 2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7" h="264">
                <a:moveTo>
                  <a:pt x="40" y="184"/>
                </a:move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lnTo>
                  <a:pt x="144" y="256"/>
                </a:lnTo>
                <a:lnTo>
                  <a:pt x="152" y="264"/>
                </a:lnTo>
                <a:lnTo>
                  <a:pt x="160" y="264"/>
                </a:lnTo>
                <a:lnTo>
                  <a:pt x="185" y="248"/>
                </a:lnTo>
                <a:lnTo>
                  <a:pt x="257" y="200"/>
                </a:lnTo>
                <a:lnTo>
                  <a:pt x="241" y="184"/>
                </a:lnTo>
                <a:lnTo>
                  <a:pt x="233" y="184"/>
                </a:lnTo>
                <a:lnTo>
                  <a:pt x="225" y="168"/>
                </a:lnTo>
                <a:lnTo>
                  <a:pt x="233" y="160"/>
                </a:lnTo>
                <a:lnTo>
                  <a:pt x="233" y="120"/>
                </a:lnTo>
                <a:lnTo>
                  <a:pt x="225" y="112"/>
                </a:lnTo>
                <a:lnTo>
                  <a:pt x="233" y="104"/>
                </a:lnTo>
                <a:lnTo>
                  <a:pt x="225" y="96"/>
                </a:lnTo>
                <a:lnTo>
                  <a:pt x="225" y="80"/>
                </a:lnTo>
                <a:lnTo>
                  <a:pt x="217" y="72"/>
                </a:lnTo>
                <a:lnTo>
                  <a:pt x="209" y="72"/>
                </a:lnTo>
                <a:lnTo>
                  <a:pt x="201" y="64"/>
                </a:lnTo>
                <a:lnTo>
                  <a:pt x="201" y="56"/>
                </a:lnTo>
                <a:lnTo>
                  <a:pt x="217" y="40"/>
                </a:lnTo>
                <a:lnTo>
                  <a:pt x="217" y="24"/>
                </a:lnTo>
                <a:lnTo>
                  <a:pt x="217" y="8"/>
                </a:lnTo>
                <a:lnTo>
                  <a:pt x="217" y="0"/>
                </a:lnTo>
                <a:lnTo>
                  <a:pt x="209" y="8"/>
                </a:lnTo>
                <a:lnTo>
                  <a:pt x="193" y="8"/>
                </a:lnTo>
                <a:lnTo>
                  <a:pt x="144" y="8"/>
                </a:lnTo>
                <a:lnTo>
                  <a:pt x="104" y="24"/>
                </a:lnTo>
                <a:lnTo>
                  <a:pt x="88" y="32"/>
                </a:lnTo>
                <a:lnTo>
                  <a:pt x="88" y="56"/>
                </a:lnTo>
                <a:lnTo>
                  <a:pt x="96" y="72"/>
                </a:lnTo>
                <a:lnTo>
                  <a:pt x="88" y="80"/>
                </a:lnTo>
                <a:lnTo>
                  <a:pt x="72" y="80"/>
                </a:lnTo>
                <a:lnTo>
                  <a:pt x="64" y="88"/>
                </a:lnTo>
                <a:lnTo>
                  <a:pt x="64" y="96"/>
                </a:lnTo>
                <a:lnTo>
                  <a:pt x="40" y="104"/>
                </a:lnTo>
                <a:lnTo>
                  <a:pt x="16" y="120"/>
                </a:lnTo>
                <a:lnTo>
                  <a:pt x="0" y="128"/>
                </a:lnTo>
                <a:lnTo>
                  <a:pt x="0" y="144"/>
                </a:lnTo>
                <a:lnTo>
                  <a:pt x="0" y="152"/>
                </a:lnTo>
                <a:lnTo>
                  <a:pt x="40" y="18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03" name="Freeform 659"/>
          <p:cNvSpPr>
            <a:spLocks/>
          </p:cNvSpPr>
          <p:nvPr/>
        </p:nvSpPr>
        <p:spPr bwMode="auto">
          <a:xfrm>
            <a:off x="5825677" y="3015208"/>
            <a:ext cx="21161" cy="1588"/>
          </a:xfrm>
          <a:custGeom>
            <a:avLst/>
            <a:gdLst>
              <a:gd name="T0" fmla="*/ 2147483647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8" y="0"/>
                </a:moveTo>
                <a:lnTo>
                  <a:pt x="0" y="0"/>
                </a:lnTo>
                <a:lnTo>
                  <a:pt x="8"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04" name="Freeform 660"/>
          <p:cNvSpPr>
            <a:spLocks/>
          </p:cNvSpPr>
          <p:nvPr/>
        </p:nvSpPr>
        <p:spPr bwMode="auto">
          <a:xfrm>
            <a:off x="5846838" y="2907258"/>
            <a:ext cx="21161"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05" name="Rectangle 661"/>
          <p:cNvSpPr>
            <a:spLocks noChangeArrowheads="1"/>
          </p:cNvSpPr>
          <p:nvPr/>
        </p:nvSpPr>
        <p:spPr bwMode="auto">
          <a:xfrm>
            <a:off x="5825677" y="3015208"/>
            <a:ext cx="21161" cy="0"/>
          </a:xfrm>
          <a:prstGeom prst="rect">
            <a:avLst/>
          </a:prstGeom>
          <a:solidFill>
            <a:srgbClr val="00B050"/>
          </a:solidFill>
          <a:ln w="6350">
            <a:solidFill>
              <a:srgbClr val="FFFFFF"/>
            </a:solidFill>
            <a:miter lim="800000"/>
            <a:headEnd/>
            <a:tailEnd/>
          </a:ln>
        </p:spPr>
        <p:txBody>
          <a:bodyPr/>
          <a:lstStyle/>
          <a:p>
            <a:pPr>
              <a:spcBef>
                <a:spcPct val="50000"/>
              </a:spcBef>
            </a:pPr>
            <a:endParaRPr lang="en-US" sz="1800" b="0" dirty="0">
              <a:solidFill>
                <a:srgbClr val="4D4D4D"/>
              </a:solidFill>
            </a:endParaRPr>
          </a:p>
        </p:txBody>
      </p:sp>
      <p:sp>
        <p:nvSpPr>
          <p:cNvPr id="106" name="Freeform 662"/>
          <p:cNvSpPr>
            <a:spLocks/>
          </p:cNvSpPr>
          <p:nvPr/>
        </p:nvSpPr>
        <p:spPr bwMode="auto">
          <a:xfrm>
            <a:off x="5846838" y="2907258"/>
            <a:ext cx="21161" cy="1588"/>
          </a:xfrm>
          <a:custGeom>
            <a:avLst/>
            <a:gdLst>
              <a:gd name="T0" fmla="*/ 0 w 8"/>
              <a:gd name="T1" fmla="*/ 0 h 1943"/>
              <a:gd name="T2" fmla="*/ 0 w 8"/>
              <a:gd name="T3" fmla="*/ 0 h 1943"/>
              <a:gd name="T4" fmla="*/ 2147483647 w 8"/>
              <a:gd name="T5" fmla="*/ 0 h 1943"/>
              <a:gd name="T6" fmla="*/ 0 w 8"/>
              <a:gd name="T7" fmla="*/ 0 h 1943"/>
              <a:gd name="T8" fmla="*/ 0 60000 65536"/>
              <a:gd name="T9" fmla="*/ 0 60000 65536"/>
              <a:gd name="T10" fmla="*/ 0 60000 65536"/>
              <a:gd name="T11" fmla="*/ 0 60000 65536"/>
              <a:gd name="T12" fmla="*/ 0 w 8"/>
              <a:gd name="T13" fmla="*/ 0 h 1943"/>
              <a:gd name="T14" fmla="*/ 8 w 8"/>
              <a:gd name="T15" fmla="*/ 1943 h 1943"/>
            </a:gdLst>
            <a:ahLst/>
            <a:cxnLst>
              <a:cxn ang="T8">
                <a:pos x="T0" y="T1"/>
              </a:cxn>
              <a:cxn ang="T9">
                <a:pos x="T2" y="T3"/>
              </a:cxn>
              <a:cxn ang="T10">
                <a:pos x="T4" y="T5"/>
              </a:cxn>
              <a:cxn ang="T11">
                <a:pos x="T6" y="T7"/>
              </a:cxn>
            </a:cxnLst>
            <a:rect l="T12" t="T13" r="T14" b="T15"/>
            <a:pathLst>
              <a:path w="8" h="1943">
                <a:moveTo>
                  <a:pt x="0" y="0"/>
                </a:moveTo>
                <a:lnTo>
                  <a:pt x="0" y="0"/>
                </a:lnTo>
                <a:lnTo>
                  <a:pt x="8" y="0"/>
                </a:lnTo>
                <a:lnTo>
                  <a:pt x="0"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07" name="Freeform 663"/>
          <p:cNvSpPr>
            <a:spLocks/>
          </p:cNvSpPr>
          <p:nvPr/>
        </p:nvSpPr>
        <p:spPr bwMode="auto">
          <a:xfrm>
            <a:off x="5764309" y="2843759"/>
            <a:ext cx="393597" cy="233363"/>
          </a:xfrm>
          <a:custGeom>
            <a:avLst/>
            <a:gdLst>
              <a:gd name="T0" fmla="*/ 2147483647 w 152"/>
              <a:gd name="T1" fmla="*/ 2147483647 h 120"/>
              <a:gd name="T2" fmla="*/ 2147483647 w 152"/>
              <a:gd name="T3" fmla="*/ 2147483647 h 120"/>
              <a:gd name="T4" fmla="*/ 2147483647 w 152"/>
              <a:gd name="T5" fmla="*/ 2147483647 h 120"/>
              <a:gd name="T6" fmla="*/ 2147483647 w 152"/>
              <a:gd name="T7" fmla="*/ 2147483647 h 120"/>
              <a:gd name="T8" fmla="*/ 2147483647 w 152"/>
              <a:gd name="T9" fmla="*/ 2147483647 h 120"/>
              <a:gd name="T10" fmla="*/ 2147483647 w 152"/>
              <a:gd name="T11" fmla="*/ 0 h 120"/>
              <a:gd name="T12" fmla="*/ 2147483647 w 152"/>
              <a:gd name="T13" fmla="*/ 0 h 120"/>
              <a:gd name="T14" fmla="*/ 2147483647 w 152"/>
              <a:gd name="T15" fmla="*/ 0 h 120"/>
              <a:gd name="T16" fmla="*/ 2147483647 w 152"/>
              <a:gd name="T17" fmla="*/ 0 h 120"/>
              <a:gd name="T18" fmla="*/ 0 w 152"/>
              <a:gd name="T19" fmla="*/ 2147483647 h 120"/>
              <a:gd name="T20" fmla="*/ 2147483647 w 152"/>
              <a:gd name="T21" fmla="*/ 2147483647 h 120"/>
              <a:gd name="T22" fmla="*/ 2147483647 w 152"/>
              <a:gd name="T23" fmla="*/ 2147483647 h 120"/>
              <a:gd name="T24" fmla="*/ 2147483647 w 152"/>
              <a:gd name="T25" fmla="*/ 2147483647 h 120"/>
              <a:gd name="T26" fmla="*/ 2147483647 w 152"/>
              <a:gd name="T27" fmla="*/ 2147483647 h 120"/>
              <a:gd name="T28" fmla="*/ 2147483647 w 152"/>
              <a:gd name="T29" fmla="*/ 2147483647 h 120"/>
              <a:gd name="T30" fmla="*/ 2147483647 w 152"/>
              <a:gd name="T31" fmla="*/ 2147483647 h 120"/>
              <a:gd name="T32" fmla="*/ 2147483647 w 152"/>
              <a:gd name="T33" fmla="*/ 2147483647 h 120"/>
              <a:gd name="T34" fmla="*/ 2147483647 w 152"/>
              <a:gd name="T35" fmla="*/ 2147483647 h 120"/>
              <a:gd name="T36" fmla="*/ 2147483647 w 152"/>
              <a:gd name="T37" fmla="*/ 2147483647 h 120"/>
              <a:gd name="T38" fmla="*/ 2147483647 w 152"/>
              <a:gd name="T39" fmla="*/ 2147483647 h 120"/>
              <a:gd name="T40" fmla="*/ 2147483647 w 152"/>
              <a:gd name="T41" fmla="*/ 2147483647 h 120"/>
              <a:gd name="T42" fmla="*/ 2147483647 w 152"/>
              <a:gd name="T43" fmla="*/ 2147483647 h 120"/>
              <a:gd name="T44" fmla="*/ 2147483647 w 152"/>
              <a:gd name="T45" fmla="*/ 2147483647 h 120"/>
              <a:gd name="T46" fmla="*/ 2147483647 w 152"/>
              <a:gd name="T47" fmla="*/ 2147483647 h 120"/>
              <a:gd name="T48" fmla="*/ 2147483647 w 152"/>
              <a:gd name="T49" fmla="*/ 2147483647 h 120"/>
              <a:gd name="T50" fmla="*/ 2147483647 w 152"/>
              <a:gd name="T51" fmla="*/ 2147483647 h 120"/>
              <a:gd name="T52" fmla="*/ 2147483647 w 152"/>
              <a:gd name="T53" fmla="*/ 2147483647 h 120"/>
              <a:gd name="T54" fmla="*/ 2147483647 w 152"/>
              <a:gd name="T55" fmla="*/ 2147483647 h 120"/>
              <a:gd name="T56" fmla="*/ 2147483647 w 152"/>
              <a:gd name="T57" fmla="*/ 2147483647 h 120"/>
              <a:gd name="T58" fmla="*/ 2147483647 w 152"/>
              <a:gd name="T59" fmla="*/ 2147483647 h 120"/>
              <a:gd name="T60" fmla="*/ 2147483647 w 152"/>
              <a:gd name="T61" fmla="*/ 2147483647 h 120"/>
              <a:gd name="T62" fmla="*/ 2147483647 w 152"/>
              <a:gd name="T63" fmla="*/ 2147483647 h 120"/>
              <a:gd name="T64" fmla="*/ 2147483647 w 152"/>
              <a:gd name="T65" fmla="*/ 2147483647 h 120"/>
              <a:gd name="T66" fmla="*/ 2147483647 w 152"/>
              <a:gd name="T67" fmla="*/ 2147483647 h 1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20"/>
              <a:gd name="T104" fmla="*/ 152 w 152"/>
              <a:gd name="T105" fmla="*/ 120 h 1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20">
                <a:moveTo>
                  <a:pt x="136" y="16"/>
                </a:moveTo>
                <a:lnTo>
                  <a:pt x="128" y="16"/>
                </a:lnTo>
                <a:lnTo>
                  <a:pt x="112" y="16"/>
                </a:lnTo>
                <a:lnTo>
                  <a:pt x="104" y="16"/>
                </a:lnTo>
                <a:lnTo>
                  <a:pt x="96" y="8"/>
                </a:lnTo>
                <a:lnTo>
                  <a:pt x="48" y="0"/>
                </a:lnTo>
                <a:lnTo>
                  <a:pt x="24" y="0"/>
                </a:lnTo>
                <a:lnTo>
                  <a:pt x="16" y="0"/>
                </a:lnTo>
                <a:lnTo>
                  <a:pt x="8" y="0"/>
                </a:lnTo>
                <a:lnTo>
                  <a:pt x="0" y="8"/>
                </a:lnTo>
                <a:lnTo>
                  <a:pt x="8" y="32"/>
                </a:lnTo>
                <a:lnTo>
                  <a:pt x="16" y="24"/>
                </a:lnTo>
                <a:lnTo>
                  <a:pt x="32" y="24"/>
                </a:lnTo>
                <a:lnTo>
                  <a:pt x="32" y="32"/>
                </a:lnTo>
                <a:lnTo>
                  <a:pt x="40" y="32"/>
                </a:lnTo>
                <a:lnTo>
                  <a:pt x="32" y="48"/>
                </a:lnTo>
                <a:lnTo>
                  <a:pt x="32" y="64"/>
                </a:lnTo>
                <a:lnTo>
                  <a:pt x="24" y="80"/>
                </a:lnTo>
                <a:lnTo>
                  <a:pt x="24" y="88"/>
                </a:lnTo>
                <a:lnTo>
                  <a:pt x="32" y="88"/>
                </a:lnTo>
                <a:lnTo>
                  <a:pt x="24" y="88"/>
                </a:lnTo>
                <a:lnTo>
                  <a:pt x="24" y="96"/>
                </a:lnTo>
                <a:lnTo>
                  <a:pt x="24" y="104"/>
                </a:lnTo>
                <a:lnTo>
                  <a:pt x="32" y="104"/>
                </a:lnTo>
                <a:lnTo>
                  <a:pt x="48" y="120"/>
                </a:lnTo>
                <a:lnTo>
                  <a:pt x="72" y="112"/>
                </a:lnTo>
                <a:lnTo>
                  <a:pt x="96" y="104"/>
                </a:lnTo>
                <a:lnTo>
                  <a:pt x="104" y="88"/>
                </a:lnTo>
                <a:lnTo>
                  <a:pt x="120" y="72"/>
                </a:lnTo>
                <a:lnTo>
                  <a:pt x="120" y="64"/>
                </a:lnTo>
                <a:lnTo>
                  <a:pt x="128" y="40"/>
                </a:lnTo>
                <a:lnTo>
                  <a:pt x="152" y="24"/>
                </a:lnTo>
                <a:lnTo>
                  <a:pt x="144" y="24"/>
                </a:lnTo>
                <a:lnTo>
                  <a:pt x="136" y="16"/>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08" name="Freeform 664"/>
          <p:cNvSpPr>
            <a:spLocks/>
          </p:cNvSpPr>
          <p:nvPr/>
        </p:nvSpPr>
        <p:spPr bwMode="auto">
          <a:xfrm>
            <a:off x="5764308" y="2891384"/>
            <a:ext cx="103690" cy="155575"/>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0 h 80"/>
              <a:gd name="T20" fmla="*/ 2147483647 w 40"/>
              <a:gd name="T21" fmla="*/ 0 h 80"/>
              <a:gd name="T22" fmla="*/ 2147483647 w 40"/>
              <a:gd name="T23" fmla="*/ 0 h 80"/>
              <a:gd name="T24" fmla="*/ 2147483647 w 40"/>
              <a:gd name="T25" fmla="*/ 2147483647 h 80"/>
              <a:gd name="T26" fmla="*/ 0 w 40"/>
              <a:gd name="T27" fmla="*/ 2147483647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2147483647 w 40"/>
              <a:gd name="T39" fmla="*/ 2147483647 h 80"/>
              <a:gd name="T40" fmla="*/ 2147483647 w 40"/>
              <a:gd name="T41" fmla="*/ 2147483647 h 80"/>
              <a:gd name="T42" fmla="*/ 2147483647 w 40"/>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0"/>
              <a:gd name="T67" fmla="*/ 0 h 80"/>
              <a:gd name="T68" fmla="*/ 40 w 40"/>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0" h="80">
                <a:moveTo>
                  <a:pt x="24" y="64"/>
                </a:move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09" name="Freeform 665"/>
          <p:cNvSpPr>
            <a:spLocks/>
          </p:cNvSpPr>
          <p:nvPr/>
        </p:nvSpPr>
        <p:spPr bwMode="auto">
          <a:xfrm>
            <a:off x="5846838" y="2907259"/>
            <a:ext cx="21161" cy="61913"/>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0" name="Freeform 666"/>
          <p:cNvSpPr>
            <a:spLocks/>
          </p:cNvSpPr>
          <p:nvPr/>
        </p:nvSpPr>
        <p:spPr bwMode="auto">
          <a:xfrm>
            <a:off x="5764308" y="2891384"/>
            <a:ext cx="103690" cy="155575"/>
          </a:xfrm>
          <a:custGeom>
            <a:avLst/>
            <a:gdLst>
              <a:gd name="T0" fmla="*/ 2147483647 w 40"/>
              <a:gd name="T1" fmla="*/ 2147483647 h 80"/>
              <a:gd name="T2" fmla="*/ 2147483647 w 40"/>
              <a:gd name="T3" fmla="*/ 2147483647 h 80"/>
              <a:gd name="T4" fmla="*/ 2147483647 w 40"/>
              <a:gd name="T5" fmla="*/ 2147483647 h 80"/>
              <a:gd name="T6" fmla="*/ 2147483647 w 40"/>
              <a:gd name="T7" fmla="*/ 2147483647 h 80"/>
              <a:gd name="T8" fmla="*/ 2147483647 w 40"/>
              <a:gd name="T9" fmla="*/ 2147483647 h 80"/>
              <a:gd name="T10" fmla="*/ 2147483647 w 40"/>
              <a:gd name="T11" fmla="*/ 2147483647 h 80"/>
              <a:gd name="T12" fmla="*/ 2147483647 w 40"/>
              <a:gd name="T13" fmla="*/ 2147483647 h 80"/>
              <a:gd name="T14" fmla="*/ 2147483647 w 40"/>
              <a:gd name="T15" fmla="*/ 2147483647 h 80"/>
              <a:gd name="T16" fmla="*/ 2147483647 w 40"/>
              <a:gd name="T17" fmla="*/ 2147483647 h 80"/>
              <a:gd name="T18" fmla="*/ 2147483647 w 40"/>
              <a:gd name="T19" fmla="*/ 2147483647 h 80"/>
              <a:gd name="T20" fmla="*/ 2147483647 w 40"/>
              <a:gd name="T21" fmla="*/ 2147483647 h 80"/>
              <a:gd name="T22" fmla="*/ 2147483647 w 40"/>
              <a:gd name="T23" fmla="*/ 0 h 80"/>
              <a:gd name="T24" fmla="*/ 2147483647 w 40"/>
              <a:gd name="T25" fmla="*/ 0 h 80"/>
              <a:gd name="T26" fmla="*/ 2147483647 w 40"/>
              <a:gd name="T27" fmla="*/ 0 h 80"/>
              <a:gd name="T28" fmla="*/ 2147483647 w 40"/>
              <a:gd name="T29" fmla="*/ 2147483647 h 80"/>
              <a:gd name="T30" fmla="*/ 2147483647 w 40"/>
              <a:gd name="T31" fmla="*/ 2147483647 h 80"/>
              <a:gd name="T32" fmla="*/ 0 w 40"/>
              <a:gd name="T33" fmla="*/ 2147483647 h 80"/>
              <a:gd name="T34" fmla="*/ 2147483647 w 40"/>
              <a:gd name="T35" fmla="*/ 2147483647 h 80"/>
              <a:gd name="T36" fmla="*/ 2147483647 w 40"/>
              <a:gd name="T37" fmla="*/ 2147483647 h 80"/>
              <a:gd name="T38" fmla="*/ 0 w 40"/>
              <a:gd name="T39" fmla="*/ 2147483647 h 80"/>
              <a:gd name="T40" fmla="*/ 2147483647 w 40"/>
              <a:gd name="T41" fmla="*/ 2147483647 h 80"/>
              <a:gd name="T42" fmla="*/ 2147483647 w 40"/>
              <a:gd name="T43" fmla="*/ 2147483647 h 80"/>
              <a:gd name="T44" fmla="*/ 2147483647 w 40"/>
              <a:gd name="T45" fmla="*/ 2147483647 h 80"/>
              <a:gd name="T46" fmla="*/ 2147483647 w 40"/>
              <a:gd name="T47" fmla="*/ 2147483647 h 80"/>
              <a:gd name="T48" fmla="*/ 2147483647 w 40"/>
              <a:gd name="T49" fmla="*/ 2147483647 h 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0"/>
              <a:gd name="T77" fmla="*/ 40 w 40"/>
              <a:gd name="T78" fmla="*/ 80 h 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0">
                <a:moveTo>
                  <a:pt x="24" y="64"/>
                </a:moveTo>
                <a:lnTo>
                  <a:pt x="24" y="64"/>
                </a:lnTo>
                <a:lnTo>
                  <a:pt x="24" y="56"/>
                </a:lnTo>
                <a:lnTo>
                  <a:pt x="32" y="48"/>
                </a:lnTo>
                <a:lnTo>
                  <a:pt x="32" y="40"/>
                </a:lnTo>
                <a:lnTo>
                  <a:pt x="32" y="32"/>
                </a:lnTo>
                <a:lnTo>
                  <a:pt x="32" y="24"/>
                </a:lnTo>
                <a:lnTo>
                  <a:pt x="32" y="16"/>
                </a:lnTo>
                <a:lnTo>
                  <a:pt x="40" y="8"/>
                </a:lnTo>
                <a:lnTo>
                  <a:pt x="32" y="8"/>
                </a:lnTo>
                <a:lnTo>
                  <a:pt x="32" y="0"/>
                </a:lnTo>
                <a:lnTo>
                  <a:pt x="16" y="0"/>
                </a:lnTo>
                <a:lnTo>
                  <a:pt x="8" y="0"/>
                </a:lnTo>
                <a:lnTo>
                  <a:pt x="8" y="8"/>
                </a:lnTo>
                <a:lnTo>
                  <a:pt x="0" y="8"/>
                </a:lnTo>
                <a:lnTo>
                  <a:pt x="8" y="24"/>
                </a:lnTo>
                <a:lnTo>
                  <a:pt x="8" y="40"/>
                </a:lnTo>
                <a:lnTo>
                  <a:pt x="0" y="56"/>
                </a:lnTo>
                <a:lnTo>
                  <a:pt x="8" y="64"/>
                </a:lnTo>
                <a:lnTo>
                  <a:pt x="8" y="80"/>
                </a:lnTo>
                <a:lnTo>
                  <a:pt x="24" y="80"/>
                </a:lnTo>
                <a:lnTo>
                  <a:pt x="24" y="72"/>
                </a:lnTo>
                <a:lnTo>
                  <a:pt x="24" y="64"/>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1" name="Freeform 667"/>
          <p:cNvSpPr>
            <a:spLocks/>
          </p:cNvSpPr>
          <p:nvPr/>
        </p:nvSpPr>
        <p:spPr bwMode="auto">
          <a:xfrm>
            <a:off x="5846838" y="2907259"/>
            <a:ext cx="21161" cy="61913"/>
          </a:xfrm>
          <a:custGeom>
            <a:avLst/>
            <a:gdLst>
              <a:gd name="T0" fmla="*/ 0 w 8"/>
              <a:gd name="T1" fmla="*/ 2147483647 h 32"/>
              <a:gd name="T2" fmla="*/ 0 w 8"/>
              <a:gd name="T3" fmla="*/ 2147483647 h 32"/>
              <a:gd name="T4" fmla="*/ 0 w 8"/>
              <a:gd name="T5" fmla="*/ 2147483647 h 32"/>
              <a:gd name="T6" fmla="*/ 0 w 8"/>
              <a:gd name="T7" fmla="*/ 2147483647 h 32"/>
              <a:gd name="T8" fmla="*/ 2147483647 w 8"/>
              <a:gd name="T9" fmla="*/ 0 h 32"/>
              <a:gd name="T10" fmla="*/ 0 w 8"/>
              <a:gd name="T11" fmla="*/ 2147483647 h 32"/>
              <a:gd name="T12" fmla="*/ 0 w 8"/>
              <a:gd name="T13" fmla="*/ 2147483647 h 32"/>
              <a:gd name="T14" fmla="*/ 0 60000 65536"/>
              <a:gd name="T15" fmla="*/ 0 60000 65536"/>
              <a:gd name="T16" fmla="*/ 0 60000 65536"/>
              <a:gd name="T17" fmla="*/ 0 60000 65536"/>
              <a:gd name="T18" fmla="*/ 0 60000 65536"/>
              <a:gd name="T19" fmla="*/ 0 60000 65536"/>
              <a:gd name="T20" fmla="*/ 0 60000 65536"/>
              <a:gd name="T21" fmla="*/ 0 w 8"/>
              <a:gd name="T22" fmla="*/ 0 h 32"/>
              <a:gd name="T23" fmla="*/ 8 w 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2">
                <a:moveTo>
                  <a:pt x="0" y="16"/>
                </a:moveTo>
                <a:lnTo>
                  <a:pt x="0" y="24"/>
                </a:lnTo>
                <a:lnTo>
                  <a:pt x="0" y="32"/>
                </a:lnTo>
                <a:lnTo>
                  <a:pt x="0" y="16"/>
                </a:lnTo>
                <a:lnTo>
                  <a:pt x="8" y="0"/>
                </a:lnTo>
                <a:lnTo>
                  <a:pt x="0" y="8"/>
                </a:lnTo>
                <a:lnTo>
                  <a:pt x="0" y="16"/>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2" name="Freeform 668"/>
          <p:cNvSpPr>
            <a:spLocks/>
          </p:cNvSpPr>
          <p:nvPr/>
        </p:nvSpPr>
        <p:spPr bwMode="auto">
          <a:xfrm>
            <a:off x="5825677" y="3015208"/>
            <a:ext cx="4232" cy="31750"/>
          </a:xfrm>
          <a:custGeom>
            <a:avLst/>
            <a:gdLst>
              <a:gd name="T0" fmla="*/ 0 w 1942"/>
              <a:gd name="T1" fmla="*/ 0 h 16"/>
              <a:gd name="T2" fmla="*/ 0 w 1942"/>
              <a:gd name="T3" fmla="*/ 2147483647 h 16"/>
              <a:gd name="T4" fmla="*/ 0 w 1942"/>
              <a:gd name="T5" fmla="*/ 2147483647 h 16"/>
              <a:gd name="T6" fmla="*/ 0 w 1942"/>
              <a:gd name="T7" fmla="*/ 2147483647 h 16"/>
              <a:gd name="T8" fmla="*/ 0 w 1942"/>
              <a:gd name="T9" fmla="*/ 0 h 16"/>
              <a:gd name="T10" fmla="*/ 0 60000 65536"/>
              <a:gd name="T11" fmla="*/ 0 60000 65536"/>
              <a:gd name="T12" fmla="*/ 0 60000 65536"/>
              <a:gd name="T13" fmla="*/ 0 60000 65536"/>
              <a:gd name="T14" fmla="*/ 0 60000 65536"/>
              <a:gd name="T15" fmla="*/ 0 w 1942"/>
              <a:gd name="T16" fmla="*/ 0 h 16"/>
              <a:gd name="T17" fmla="*/ 1942 w 1942"/>
              <a:gd name="T18" fmla="*/ 16 h 16"/>
            </a:gdLst>
            <a:ahLst/>
            <a:cxnLst>
              <a:cxn ang="T10">
                <a:pos x="T0" y="T1"/>
              </a:cxn>
              <a:cxn ang="T11">
                <a:pos x="T2" y="T3"/>
              </a:cxn>
              <a:cxn ang="T12">
                <a:pos x="T4" y="T5"/>
              </a:cxn>
              <a:cxn ang="T13">
                <a:pos x="T6" y="T7"/>
              </a:cxn>
              <a:cxn ang="T14">
                <a:pos x="T8" y="T9"/>
              </a:cxn>
            </a:cxnLst>
            <a:rect l="T15" t="T16" r="T17" b="T18"/>
            <a:pathLst>
              <a:path w="1942" h="16">
                <a:moveTo>
                  <a:pt x="0" y="0"/>
                </a:moveTo>
                <a:lnTo>
                  <a:pt x="0" y="8"/>
                </a:lnTo>
                <a:lnTo>
                  <a:pt x="0" y="16"/>
                </a:lnTo>
                <a:lnTo>
                  <a:pt x="0" y="8"/>
                </a:lnTo>
                <a:lnTo>
                  <a:pt x="0"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3" name="Freeform 669"/>
          <p:cNvSpPr>
            <a:spLocks/>
          </p:cNvSpPr>
          <p:nvPr/>
        </p:nvSpPr>
        <p:spPr bwMode="auto">
          <a:xfrm>
            <a:off x="5825677" y="2969171"/>
            <a:ext cx="21161" cy="30162"/>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4" name="Freeform 670"/>
          <p:cNvSpPr>
            <a:spLocks/>
          </p:cNvSpPr>
          <p:nvPr/>
        </p:nvSpPr>
        <p:spPr bwMode="auto">
          <a:xfrm>
            <a:off x="5825677" y="2999334"/>
            <a:ext cx="4232" cy="15875"/>
          </a:xfrm>
          <a:custGeom>
            <a:avLst/>
            <a:gdLst>
              <a:gd name="T0" fmla="*/ 0 w 1942"/>
              <a:gd name="T1" fmla="*/ 2147483647 h 8"/>
              <a:gd name="T2" fmla="*/ 0 w 1942"/>
              <a:gd name="T3" fmla="*/ 0 h 8"/>
              <a:gd name="T4" fmla="*/ 0 w 1942"/>
              <a:gd name="T5" fmla="*/ 2147483647 h 8"/>
              <a:gd name="T6" fmla="*/ 0 60000 65536"/>
              <a:gd name="T7" fmla="*/ 0 60000 65536"/>
              <a:gd name="T8" fmla="*/ 0 60000 65536"/>
              <a:gd name="T9" fmla="*/ 0 w 1942"/>
              <a:gd name="T10" fmla="*/ 0 h 8"/>
              <a:gd name="T11" fmla="*/ 1942 w 1942"/>
              <a:gd name="T12" fmla="*/ 8 h 8"/>
            </a:gdLst>
            <a:ahLst/>
            <a:cxnLst>
              <a:cxn ang="T6">
                <a:pos x="T0" y="T1"/>
              </a:cxn>
              <a:cxn ang="T7">
                <a:pos x="T2" y="T3"/>
              </a:cxn>
              <a:cxn ang="T8">
                <a:pos x="T4" y="T5"/>
              </a:cxn>
            </a:cxnLst>
            <a:rect l="T9" t="T10" r="T11" b="T12"/>
            <a:pathLst>
              <a:path w="1942" h="8">
                <a:moveTo>
                  <a:pt x="0" y="8"/>
                </a:moveTo>
                <a:lnTo>
                  <a:pt x="0" y="0"/>
                </a:lnTo>
                <a:lnTo>
                  <a:pt x="0" y="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5" name="Freeform 671"/>
          <p:cNvSpPr>
            <a:spLocks/>
          </p:cNvSpPr>
          <p:nvPr/>
        </p:nvSpPr>
        <p:spPr bwMode="auto">
          <a:xfrm>
            <a:off x="5825677" y="2969171"/>
            <a:ext cx="21161" cy="30162"/>
          </a:xfrm>
          <a:custGeom>
            <a:avLst/>
            <a:gdLst>
              <a:gd name="T0" fmla="*/ 0 w 8"/>
              <a:gd name="T1" fmla="*/ 2147483647 h 16"/>
              <a:gd name="T2" fmla="*/ 2147483647 w 8"/>
              <a:gd name="T3" fmla="*/ 0 h 16"/>
              <a:gd name="T4" fmla="*/ 2147483647 w 8"/>
              <a:gd name="T5" fmla="*/ 2147483647 h 16"/>
              <a:gd name="T6" fmla="*/ 0 w 8"/>
              <a:gd name="T7" fmla="*/ 2147483647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16"/>
                </a:moveTo>
                <a:lnTo>
                  <a:pt x="8" y="0"/>
                </a:lnTo>
                <a:lnTo>
                  <a:pt x="8" y="8"/>
                </a:lnTo>
                <a:lnTo>
                  <a:pt x="0" y="16"/>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6" name="Freeform 672"/>
          <p:cNvSpPr>
            <a:spLocks/>
          </p:cNvSpPr>
          <p:nvPr/>
        </p:nvSpPr>
        <p:spPr bwMode="auto">
          <a:xfrm>
            <a:off x="5825677" y="2999334"/>
            <a:ext cx="4232" cy="15875"/>
          </a:xfrm>
          <a:custGeom>
            <a:avLst/>
            <a:gdLst>
              <a:gd name="T0" fmla="*/ 0 w 1942"/>
              <a:gd name="T1" fmla="*/ 2147483647 h 8"/>
              <a:gd name="T2" fmla="*/ 0 w 1942"/>
              <a:gd name="T3" fmla="*/ 0 h 8"/>
              <a:gd name="T4" fmla="*/ 0 w 1942"/>
              <a:gd name="T5" fmla="*/ 2147483647 h 8"/>
              <a:gd name="T6" fmla="*/ 0 w 1942"/>
              <a:gd name="T7" fmla="*/ 2147483647 h 8"/>
              <a:gd name="T8" fmla="*/ 0 60000 65536"/>
              <a:gd name="T9" fmla="*/ 0 60000 65536"/>
              <a:gd name="T10" fmla="*/ 0 60000 65536"/>
              <a:gd name="T11" fmla="*/ 0 60000 65536"/>
              <a:gd name="T12" fmla="*/ 0 w 1942"/>
              <a:gd name="T13" fmla="*/ 0 h 8"/>
              <a:gd name="T14" fmla="*/ 1942 w 1942"/>
              <a:gd name="T15" fmla="*/ 8 h 8"/>
            </a:gdLst>
            <a:ahLst/>
            <a:cxnLst>
              <a:cxn ang="T8">
                <a:pos x="T0" y="T1"/>
              </a:cxn>
              <a:cxn ang="T9">
                <a:pos x="T2" y="T3"/>
              </a:cxn>
              <a:cxn ang="T10">
                <a:pos x="T4" y="T5"/>
              </a:cxn>
              <a:cxn ang="T11">
                <a:pos x="T6" y="T7"/>
              </a:cxn>
            </a:cxnLst>
            <a:rect l="T12" t="T13" r="T14" b="T15"/>
            <a:pathLst>
              <a:path w="1942" h="8">
                <a:moveTo>
                  <a:pt x="0" y="8"/>
                </a:moveTo>
                <a:lnTo>
                  <a:pt x="0" y="0"/>
                </a:lnTo>
                <a:lnTo>
                  <a:pt x="0" y="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7" name="Freeform 673"/>
          <p:cNvSpPr>
            <a:spLocks/>
          </p:cNvSpPr>
          <p:nvPr/>
        </p:nvSpPr>
        <p:spPr bwMode="auto">
          <a:xfrm>
            <a:off x="7713252" y="3046959"/>
            <a:ext cx="21161" cy="15875"/>
          </a:xfrm>
          <a:custGeom>
            <a:avLst/>
            <a:gdLst>
              <a:gd name="T0" fmla="*/ 0 w 8"/>
              <a:gd name="T1" fmla="*/ 0 h 8"/>
              <a:gd name="T2" fmla="*/ 2147483647 w 8"/>
              <a:gd name="T3" fmla="*/ 2147483647 h 8"/>
              <a:gd name="T4" fmla="*/ 0 w 8"/>
              <a:gd name="T5" fmla="*/ 0 h 8"/>
              <a:gd name="T6" fmla="*/ 0 60000 65536"/>
              <a:gd name="T7" fmla="*/ 0 60000 65536"/>
              <a:gd name="T8" fmla="*/ 0 60000 65536"/>
              <a:gd name="T9" fmla="*/ 0 w 8"/>
              <a:gd name="T10" fmla="*/ 0 h 8"/>
              <a:gd name="T11" fmla="*/ 8 w 8"/>
              <a:gd name="T12" fmla="*/ 8 h 8"/>
            </a:gdLst>
            <a:ahLst/>
            <a:cxnLst>
              <a:cxn ang="T6">
                <a:pos x="T0" y="T1"/>
              </a:cxn>
              <a:cxn ang="T7">
                <a:pos x="T2" y="T3"/>
              </a:cxn>
              <a:cxn ang="T8">
                <a:pos x="T4" y="T5"/>
              </a:cxn>
            </a:cxnLst>
            <a:rect l="T9" t="T10" r="T11" b="T12"/>
            <a:pathLst>
              <a:path w="8" h="8">
                <a:moveTo>
                  <a:pt x="0" y="0"/>
                </a:moveTo>
                <a:lnTo>
                  <a:pt x="8" y="8"/>
                </a:lnTo>
                <a:lnTo>
                  <a:pt x="0"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8" name="Freeform 674"/>
          <p:cNvSpPr>
            <a:spLocks/>
          </p:cNvSpPr>
          <p:nvPr/>
        </p:nvSpPr>
        <p:spPr bwMode="auto">
          <a:xfrm>
            <a:off x="7651884" y="2999333"/>
            <a:ext cx="21161" cy="31750"/>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rgbClr val="C00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19" name="Freeform 675"/>
          <p:cNvSpPr>
            <a:spLocks/>
          </p:cNvSpPr>
          <p:nvPr/>
        </p:nvSpPr>
        <p:spPr bwMode="auto">
          <a:xfrm>
            <a:off x="7713252" y="3046959"/>
            <a:ext cx="21161" cy="15875"/>
          </a:xfrm>
          <a:custGeom>
            <a:avLst/>
            <a:gdLst>
              <a:gd name="T0" fmla="*/ 0 w 8"/>
              <a:gd name="T1" fmla="*/ 0 h 8"/>
              <a:gd name="T2" fmla="*/ 2147483647 w 8"/>
              <a:gd name="T3" fmla="*/ 2147483647 h 8"/>
              <a:gd name="T4" fmla="*/ 2147483647 w 8"/>
              <a:gd name="T5" fmla="*/ 2147483647 h 8"/>
              <a:gd name="T6" fmla="*/ 0 w 8"/>
              <a:gd name="T7" fmla="*/ 0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8" y="8"/>
                </a:lnTo>
                <a:lnTo>
                  <a:pt x="0"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20" name="Freeform 676"/>
          <p:cNvSpPr>
            <a:spLocks/>
          </p:cNvSpPr>
          <p:nvPr/>
        </p:nvSpPr>
        <p:spPr bwMode="auto">
          <a:xfrm>
            <a:off x="7651884" y="2999333"/>
            <a:ext cx="21161" cy="31750"/>
          </a:xfrm>
          <a:custGeom>
            <a:avLst/>
            <a:gdLst>
              <a:gd name="T0" fmla="*/ 0 w 8"/>
              <a:gd name="T1" fmla="*/ 0 h 16"/>
              <a:gd name="T2" fmla="*/ 2147483647 w 8"/>
              <a:gd name="T3" fmla="*/ 2147483647 h 16"/>
              <a:gd name="T4" fmla="*/ 2147483647 w 8"/>
              <a:gd name="T5" fmla="*/ 2147483647 h 16"/>
              <a:gd name="T6" fmla="*/ 0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0" y="0"/>
                </a:moveTo>
                <a:lnTo>
                  <a:pt x="8" y="16"/>
                </a:lnTo>
                <a:lnTo>
                  <a:pt x="8" y="8"/>
                </a:lnTo>
                <a:lnTo>
                  <a:pt x="0" y="0"/>
                </a:lnTo>
                <a:close/>
              </a:path>
            </a:pathLst>
          </a:custGeom>
          <a:solidFill>
            <a:srgbClr val="C00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21" name="Freeform 677"/>
          <p:cNvSpPr>
            <a:spLocks/>
          </p:cNvSpPr>
          <p:nvPr/>
        </p:nvSpPr>
        <p:spPr bwMode="auto">
          <a:xfrm>
            <a:off x="9351125" y="3481933"/>
            <a:ext cx="247585" cy="295275"/>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2147483647 h 152"/>
              <a:gd name="T26" fmla="*/ 0 w 96"/>
              <a:gd name="T27" fmla="*/ 2147483647 h 152"/>
              <a:gd name="T28" fmla="*/ 2147483647 w 96"/>
              <a:gd name="T29" fmla="*/ 2147483647 h 152"/>
              <a:gd name="T30" fmla="*/ 2147483647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152"/>
              <a:gd name="T83" fmla="*/ 96 w 96"/>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22" name="Freeform 678"/>
          <p:cNvSpPr>
            <a:spLocks/>
          </p:cNvSpPr>
          <p:nvPr/>
        </p:nvSpPr>
        <p:spPr bwMode="auto">
          <a:xfrm>
            <a:off x="9433652" y="3450183"/>
            <a:ext cx="228540" cy="357188"/>
          </a:xfrm>
          <a:custGeom>
            <a:avLst/>
            <a:gdLst>
              <a:gd name="T0" fmla="*/ 2147483647 w 88"/>
              <a:gd name="T1" fmla="*/ 0 h 184"/>
              <a:gd name="T2" fmla="*/ 0 w 88"/>
              <a:gd name="T3" fmla="*/ 0 h 184"/>
              <a:gd name="T4" fmla="*/ 0 w 88"/>
              <a:gd name="T5" fmla="*/ 2147483647 h 184"/>
              <a:gd name="T6" fmla="*/ 2147483647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0 h 1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
              <a:gd name="T85" fmla="*/ 0 h 184"/>
              <a:gd name="T86" fmla="*/ 88 w 88"/>
              <a:gd name="T87" fmla="*/ 184 h 1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23" name="Freeform 679"/>
          <p:cNvSpPr>
            <a:spLocks/>
          </p:cNvSpPr>
          <p:nvPr/>
        </p:nvSpPr>
        <p:spPr bwMode="auto">
          <a:xfrm>
            <a:off x="9351125" y="3481933"/>
            <a:ext cx="247585" cy="295275"/>
          </a:xfrm>
          <a:custGeom>
            <a:avLst/>
            <a:gdLst>
              <a:gd name="T0" fmla="*/ 2147483647 w 96"/>
              <a:gd name="T1" fmla="*/ 2147483647 h 152"/>
              <a:gd name="T2" fmla="*/ 2147483647 w 96"/>
              <a:gd name="T3" fmla="*/ 2147483647 h 152"/>
              <a:gd name="T4" fmla="*/ 2147483647 w 96"/>
              <a:gd name="T5" fmla="*/ 2147483647 h 152"/>
              <a:gd name="T6" fmla="*/ 2147483647 w 96"/>
              <a:gd name="T7" fmla="*/ 2147483647 h 152"/>
              <a:gd name="T8" fmla="*/ 2147483647 w 96"/>
              <a:gd name="T9" fmla="*/ 2147483647 h 152"/>
              <a:gd name="T10" fmla="*/ 2147483647 w 96"/>
              <a:gd name="T11" fmla="*/ 2147483647 h 152"/>
              <a:gd name="T12" fmla="*/ 2147483647 w 96"/>
              <a:gd name="T13" fmla="*/ 2147483647 h 152"/>
              <a:gd name="T14" fmla="*/ 2147483647 w 96"/>
              <a:gd name="T15" fmla="*/ 2147483647 h 152"/>
              <a:gd name="T16" fmla="*/ 2147483647 w 96"/>
              <a:gd name="T17" fmla="*/ 2147483647 h 152"/>
              <a:gd name="T18" fmla="*/ 2147483647 w 96"/>
              <a:gd name="T19" fmla="*/ 2147483647 h 152"/>
              <a:gd name="T20" fmla="*/ 2147483647 w 96"/>
              <a:gd name="T21" fmla="*/ 2147483647 h 152"/>
              <a:gd name="T22" fmla="*/ 2147483647 w 96"/>
              <a:gd name="T23" fmla="*/ 0 h 152"/>
              <a:gd name="T24" fmla="*/ 2147483647 w 96"/>
              <a:gd name="T25" fmla="*/ 0 h 152"/>
              <a:gd name="T26" fmla="*/ 2147483647 w 96"/>
              <a:gd name="T27" fmla="*/ 2147483647 h 152"/>
              <a:gd name="T28" fmla="*/ 0 w 96"/>
              <a:gd name="T29" fmla="*/ 2147483647 h 152"/>
              <a:gd name="T30" fmla="*/ 0 w 96"/>
              <a:gd name="T31" fmla="*/ 2147483647 h 152"/>
              <a:gd name="T32" fmla="*/ 2147483647 w 96"/>
              <a:gd name="T33" fmla="*/ 2147483647 h 152"/>
              <a:gd name="T34" fmla="*/ 2147483647 w 96"/>
              <a:gd name="T35" fmla="*/ 2147483647 h 152"/>
              <a:gd name="T36" fmla="*/ 2147483647 w 96"/>
              <a:gd name="T37" fmla="*/ 2147483647 h 152"/>
              <a:gd name="T38" fmla="*/ 2147483647 w 96"/>
              <a:gd name="T39" fmla="*/ 2147483647 h 152"/>
              <a:gd name="T40" fmla="*/ 2147483647 w 96"/>
              <a:gd name="T41" fmla="*/ 2147483647 h 152"/>
              <a:gd name="T42" fmla="*/ 2147483647 w 96"/>
              <a:gd name="T43" fmla="*/ 2147483647 h 152"/>
              <a:gd name="T44" fmla="*/ 2147483647 w 96"/>
              <a:gd name="T45" fmla="*/ 2147483647 h 152"/>
              <a:gd name="T46" fmla="*/ 2147483647 w 96"/>
              <a:gd name="T47" fmla="*/ 2147483647 h 152"/>
              <a:gd name="T48" fmla="*/ 2147483647 w 96"/>
              <a:gd name="T49" fmla="*/ 2147483647 h 152"/>
              <a:gd name="T50" fmla="*/ 2147483647 w 96"/>
              <a:gd name="T51" fmla="*/ 2147483647 h 152"/>
              <a:gd name="T52" fmla="*/ 2147483647 w 96"/>
              <a:gd name="T53" fmla="*/ 2147483647 h 152"/>
              <a:gd name="T54" fmla="*/ 2147483647 w 96"/>
              <a:gd name="T55" fmla="*/ 2147483647 h 152"/>
              <a:gd name="T56" fmla="*/ 2147483647 w 96"/>
              <a:gd name="T57" fmla="*/ 2147483647 h 1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152"/>
              <a:gd name="T89" fmla="*/ 96 w 96"/>
              <a:gd name="T90" fmla="*/ 152 h 1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152">
                <a:moveTo>
                  <a:pt x="72" y="136"/>
                </a:moveTo>
                <a:lnTo>
                  <a:pt x="80" y="136"/>
                </a:lnTo>
                <a:lnTo>
                  <a:pt x="96" y="128"/>
                </a:lnTo>
                <a:lnTo>
                  <a:pt x="96" y="104"/>
                </a:lnTo>
                <a:lnTo>
                  <a:pt x="96" y="80"/>
                </a:lnTo>
                <a:lnTo>
                  <a:pt x="80" y="72"/>
                </a:lnTo>
                <a:lnTo>
                  <a:pt x="64" y="48"/>
                </a:lnTo>
                <a:lnTo>
                  <a:pt x="56" y="32"/>
                </a:lnTo>
                <a:lnTo>
                  <a:pt x="56" y="24"/>
                </a:lnTo>
                <a:lnTo>
                  <a:pt x="56" y="16"/>
                </a:lnTo>
                <a:lnTo>
                  <a:pt x="40" y="16"/>
                </a:lnTo>
                <a:lnTo>
                  <a:pt x="32" y="0"/>
                </a:lnTo>
                <a:lnTo>
                  <a:pt x="8" y="8"/>
                </a:lnTo>
                <a:lnTo>
                  <a:pt x="0" y="16"/>
                </a:lnTo>
                <a:lnTo>
                  <a:pt x="8" y="24"/>
                </a:lnTo>
                <a:lnTo>
                  <a:pt x="8" y="48"/>
                </a:lnTo>
                <a:lnTo>
                  <a:pt x="40" y="48"/>
                </a:lnTo>
                <a:lnTo>
                  <a:pt x="48" y="56"/>
                </a:lnTo>
                <a:lnTo>
                  <a:pt x="72" y="88"/>
                </a:lnTo>
                <a:lnTo>
                  <a:pt x="64" y="96"/>
                </a:lnTo>
                <a:lnTo>
                  <a:pt x="40" y="104"/>
                </a:lnTo>
                <a:lnTo>
                  <a:pt x="32" y="112"/>
                </a:lnTo>
                <a:lnTo>
                  <a:pt x="32" y="128"/>
                </a:lnTo>
                <a:lnTo>
                  <a:pt x="48" y="144"/>
                </a:lnTo>
                <a:lnTo>
                  <a:pt x="56" y="152"/>
                </a:lnTo>
                <a:lnTo>
                  <a:pt x="64" y="144"/>
                </a:lnTo>
                <a:lnTo>
                  <a:pt x="72" y="136"/>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24" name="Freeform 680"/>
          <p:cNvSpPr>
            <a:spLocks/>
          </p:cNvSpPr>
          <p:nvPr/>
        </p:nvSpPr>
        <p:spPr bwMode="auto">
          <a:xfrm>
            <a:off x="9442117" y="3450183"/>
            <a:ext cx="228540" cy="357188"/>
          </a:xfrm>
          <a:custGeom>
            <a:avLst/>
            <a:gdLst>
              <a:gd name="T0" fmla="*/ 2147483647 w 88"/>
              <a:gd name="T1" fmla="*/ 0 h 184"/>
              <a:gd name="T2" fmla="*/ 0 w 88"/>
              <a:gd name="T3" fmla="*/ 0 h 184"/>
              <a:gd name="T4" fmla="*/ 0 w 88"/>
              <a:gd name="T5" fmla="*/ 2147483647 h 184"/>
              <a:gd name="T6" fmla="*/ 0 w 88"/>
              <a:gd name="T7" fmla="*/ 2147483647 h 184"/>
              <a:gd name="T8" fmla="*/ 2147483647 w 88"/>
              <a:gd name="T9" fmla="*/ 2147483647 h 184"/>
              <a:gd name="T10" fmla="*/ 2147483647 w 88"/>
              <a:gd name="T11" fmla="*/ 2147483647 h 184"/>
              <a:gd name="T12" fmla="*/ 2147483647 w 88"/>
              <a:gd name="T13" fmla="*/ 2147483647 h 184"/>
              <a:gd name="T14" fmla="*/ 2147483647 w 88"/>
              <a:gd name="T15" fmla="*/ 2147483647 h 184"/>
              <a:gd name="T16" fmla="*/ 2147483647 w 88"/>
              <a:gd name="T17" fmla="*/ 2147483647 h 184"/>
              <a:gd name="T18" fmla="*/ 2147483647 w 88"/>
              <a:gd name="T19" fmla="*/ 2147483647 h 184"/>
              <a:gd name="T20" fmla="*/ 2147483647 w 88"/>
              <a:gd name="T21" fmla="*/ 2147483647 h 184"/>
              <a:gd name="T22" fmla="*/ 2147483647 w 88"/>
              <a:gd name="T23" fmla="*/ 2147483647 h 184"/>
              <a:gd name="T24" fmla="*/ 2147483647 w 88"/>
              <a:gd name="T25" fmla="*/ 2147483647 h 184"/>
              <a:gd name="T26" fmla="*/ 2147483647 w 88"/>
              <a:gd name="T27" fmla="*/ 2147483647 h 184"/>
              <a:gd name="T28" fmla="*/ 2147483647 w 88"/>
              <a:gd name="T29" fmla="*/ 2147483647 h 184"/>
              <a:gd name="T30" fmla="*/ 2147483647 w 88"/>
              <a:gd name="T31" fmla="*/ 2147483647 h 184"/>
              <a:gd name="T32" fmla="*/ 2147483647 w 88"/>
              <a:gd name="T33" fmla="*/ 2147483647 h 184"/>
              <a:gd name="T34" fmla="*/ 2147483647 w 88"/>
              <a:gd name="T35" fmla="*/ 2147483647 h 184"/>
              <a:gd name="T36" fmla="*/ 2147483647 w 88"/>
              <a:gd name="T37" fmla="*/ 2147483647 h 184"/>
              <a:gd name="T38" fmla="*/ 2147483647 w 88"/>
              <a:gd name="T39" fmla="*/ 2147483647 h 184"/>
              <a:gd name="T40" fmla="*/ 2147483647 w 88"/>
              <a:gd name="T41" fmla="*/ 2147483647 h 184"/>
              <a:gd name="T42" fmla="*/ 2147483647 w 88"/>
              <a:gd name="T43" fmla="*/ 2147483647 h 184"/>
              <a:gd name="T44" fmla="*/ 2147483647 w 88"/>
              <a:gd name="T45" fmla="*/ 2147483647 h 184"/>
              <a:gd name="T46" fmla="*/ 2147483647 w 88"/>
              <a:gd name="T47" fmla="*/ 2147483647 h 184"/>
              <a:gd name="T48" fmla="*/ 2147483647 w 88"/>
              <a:gd name="T49" fmla="*/ 2147483647 h 184"/>
              <a:gd name="T50" fmla="*/ 2147483647 w 88"/>
              <a:gd name="T51" fmla="*/ 2147483647 h 184"/>
              <a:gd name="T52" fmla="*/ 2147483647 w 88"/>
              <a:gd name="T53" fmla="*/ 2147483647 h 184"/>
              <a:gd name="T54" fmla="*/ 2147483647 w 88"/>
              <a:gd name="T55" fmla="*/ 2147483647 h 184"/>
              <a:gd name="T56" fmla="*/ 2147483647 w 88"/>
              <a:gd name="T57" fmla="*/ 0 h 1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8"/>
              <a:gd name="T88" fmla="*/ 0 h 184"/>
              <a:gd name="T89" fmla="*/ 88 w 88"/>
              <a:gd name="T90" fmla="*/ 184 h 1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8" h="184">
                <a:moveTo>
                  <a:pt x="40" y="0"/>
                </a:moveTo>
                <a:lnTo>
                  <a:pt x="0" y="0"/>
                </a:lnTo>
                <a:lnTo>
                  <a:pt x="0" y="16"/>
                </a:lnTo>
                <a:lnTo>
                  <a:pt x="8" y="32"/>
                </a:lnTo>
                <a:lnTo>
                  <a:pt x="24" y="32"/>
                </a:lnTo>
                <a:lnTo>
                  <a:pt x="24" y="40"/>
                </a:lnTo>
                <a:lnTo>
                  <a:pt x="24" y="48"/>
                </a:lnTo>
                <a:lnTo>
                  <a:pt x="32" y="64"/>
                </a:lnTo>
                <a:lnTo>
                  <a:pt x="48" y="88"/>
                </a:lnTo>
                <a:lnTo>
                  <a:pt x="64" y="96"/>
                </a:lnTo>
                <a:lnTo>
                  <a:pt x="64" y="120"/>
                </a:lnTo>
                <a:lnTo>
                  <a:pt x="64" y="144"/>
                </a:lnTo>
                <a:lnTo>
                  <a:pt x="48" y="152"/>
                </a:lnTo>
                <a:lnTo>
                  <a:pt x="40" y="152"/>
                </a:lnTo>
                <a:lnTo>
                  <a:pt x="32" y="160"/>
                </a:lnTo>
                <a:lnTo>
                  <a:pt x="24" y="168"/>
                </a:lnTo>
                <a:lnTo>
                  <a:pt x="32" y="168"/>
                </a:lnTo>
                <a:lnTo>
                  <a:pt x="40" y="184"/>
                </a:lnTo>
                <a:lnTo>
                  <a:pt x="72" y="160"/>
                </a:lnTo>
                <a:lnTo>
                  <a:pt x="88" y="144"/>
                </a:lnTo>
                <a:lnTo>
                  <a:pt x="72" y="88"/>
                </a:lnTo>
                <a:lnTo>
                  <a:pt x="64" y="80"/>
                </a:lnTo>
                <a:lnTo>
                  <a:pt x="48" y="56"/>
                </a:lnTo>
                <a:lnTo>
                  <a:pt x="40" y="40"/>
                </a:lnTo>
                <a:lnTo>
                  <a:pt x="48" y="32"/>
                </a:lnTo>
                <a:lnTo>
                  <a:pt x="64" y="24"/>
                </a:lnTo>
                <a:lnTo>
                  <a:pt x="56" y="16"/>
                </a:lnTo>
                <a:lnTo>
                  <a:pt x="40" y="0"/>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25" name="Freeform 681"/>
          <p:cNvSpPr>
            <a:spLocks/>
          </p:cNvSpPr>
          <p:nvPr/>
        </p:nvSpPr>
        <p:spPr bwMode="auto">
          <a:xfrm>
            <a:off x="8688780" y="3264446"/>
            <a:ext cx="268747" cy="93662"/>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48"/>
              <a:gd name="T38" fmla="*/ 104 w 104"/>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26" name="Freeform 682"/>
          <p:cNvSpPr>
            <a:spLocks/>
          </p:cNvSpPr>
          <p:nvPr/>
        </p:nvSpPr>
        <p:spPr bwMode="auto">
          <a:xfrm>
            <a:off x="8500446" y="2486571"/>
            <a:ext cx="1989149" cy="1041400"/>
          </a:xfrm>
          <a:custGeom>
            <a:avLst/>
            <a:gdLst>
              <a:gd name="T0" fmla="*/ 2147483647 w 768"/>
              <a:gd name="T1" fmla="*/ 2147483647 h 536"/>
              <a:gd name="T2" fmla="*/ 2147483647 w 768"/>
              <a:gd name="T3" fmla="*/ 0 h 536"/>
              <a:gd name="T4" fmla="*/ 2147483647 w 768"/>
              <a:gd name="T5" fmla="*/ 2147483647 h 536"/>
              <a:gd name="T6" fmla="*/ 2147483647 w 768"/>
              <a:gd name="T7" fmla="*/ 2147483647 h 536"/>
              <a:gd name="T8" fmla="*/ 2147483647 w 768"/>
              <a:gd name="T9" fmla="*/ 2147483647 h 536"/>
              <a:gd name="T10" fmla="*/ 2147483647 w 768"/>
              <a:gd name="T11" fmla="*/ 2147483647 h 536"/>
              <a:gd name="T12" fmla="*/ 2147483647 w 768"/>
              <a:gd name="T13" fmla="*/ 2147483647 h 536"/>
              <a:gd name="T14" fmla="*/ 2147483647 w 768"/>
              <a:gd name="T15" fmla="*/ 2147483647 h 536"/>
              <a:gd name="T16" fmla="*/ 2147483647 w 768"/>
              <a:gd name="T17" fmla="*/ 2147483647 h 536"/>
              <a:gd name="T18" fmla="*/ 2147483647 w 768"/>
              <a:gd name="T19" fmla="*/ 2147483647 h 536"/>
              <a:gd name="T20" fmla="*/ 2147483647 w 768"/>
              <a:gd name="T21" fmla="*/ 2147483647 h 536"/>
              <a:gd name="T22" fmla="*/ 2147483647 w 768"/>
              <a:gd name="T23" fmla="*/ 2147483647 h 536"/>
              <a:gd name="T24" fmla="*/ 2147483647 w 768"/>
              <a:gd name="T25" fmla="*/ 2147483647 h 536"/>
              <a:gd name="T26" fmla="*/ 2147483647 w 768"/>
              <a:gd name="T27" fmla="*/ 2147483647 h 536"/>
              <a:gd name="T28" fmla="*/ 0 w 768"/>
              <a:gd name="T29" fmla="*/ 2147483647 h 536"/>
              <a:gd name="T30" fmla="*/ 0 w 768"/>
              <a:gd name="T31" fmla="*/ 2147483647 h 536"/>
              <a:gd name="T32" fmla="*/ 2147483647 w 768"/>
              <a:gd name="T33" fmla="*/ 2147483647 h 536"/>
              <a:gd name="T34" fmla="*/ 2147483647 w 768"/>
              <a:gd name="T35" fmla="*/ 2147483647 h 536"/>
              <a:gd name="T36" fmla="*/ 2147483647 w 768"/>
              <a:gd name="T37" fmla="*/ 2147483647 h 536"/>
              <a:gd name="T38" fmla="*/ 2147483647 w 768"/>
              <a:gd name="T39" fmla="*/ 2147483647 h 536"/>
              <a:gd name="T40" fmla="*/ 2147483647 w 768"/>
              <a:gd name="T41" fmla="*/ 2147483647 h 536"/>
              <a:gd name="T42" fmla="*/ 2147483647 w 768"/>
              <a:gd name="T43" fmla="*/ 2147483647 h 536"/>
              <a:gd name="T44" fmla="*/ 2147483647 w 768"/>
              <a:gd name="T45" fmla="*/ 2147483647 h 536"/>
              <a:gd name="T46" fmla="*/ 2147483647 w 768"/>
              <a:gd name="T47" fmla="*/ 2147483647 h 536"/>
              <a:gd name="T48" fmla="*/ 2147483647 w 768"/>
              <a:gd name="T49" fmla="*/ 2147483647 h 536"/>
              <a:gd name="T50" fmla="*/ 2147483647 w 768"/>
              <a:gd name="T51" fmla="*/ 2147483647 h 536"/>
              <a:gd name="T52" fmla="*/ 2147483647 w 768"/>
              <a:gd name="T53" fmla="*/ 2147483647 h 536"/>
              <a:gd name="T54" fmla="*/ 2147483647 w 768"/>
              <a:gd name="T55" fmla="*/ 2147483647 h 536"/>
              <a:gd name="T56" fmla="*/ 2147483647 w 768"/>
              <a:gd name="T57" fmla="*/ 2147483647 h 536"/>
              <a:gd name="T58" fmla="*/ 2147483647 w 768"/>
              <a:gd name="T59" fmla="*/ 2147483647 h 536"/>
              <a:gd name="T60" fmla="*/ 2147483647 w 768"/>
              <a:gd name="T61" fmla="*/ 2147483647 h 536"/>
              <a:gd name="T62" fmla="*/ 2147483647 w 768"/>
              <a:gd name="T63" fmla="*/ 2147483647 h 536"/>
              <a:gd name="T64" fmla="*/ 2147483647 w 768"/>
              <a:gd name="T65" fmla="*/ 2147483647 h 536"/>
              <a:gd name="T66" fmla="*/ 2147483647 w 768"/>
              <a:gd name="T67" fmla="*/ 2147483647 h 536"/>
              <a:gd name="T68" fmla="*/ 2147483647 w 768"/>
              <a:gd name="T69" fmla="*/ 2147483647 h 536"/>
              <a:gd name="T70" fmla="*/ 2147483647 w 768"/>
              <a:gd name="T71" fmla="*/ 2147483647 h 536"/>
              <a:gd name="T72" fmla="*/ 2147483647 w 768"/>
              <a:gd name="T73" fmla="*/ 2147483647 h 536"/>
              <a:gd name="T74" fmla="*/ 2147483647 w 768"/>
              <a:gd name="T75" fmla="*/ 2147483647 h 536"/>
              <a:gd name="T76" fmla="*/ 2147483647 w 768"/>
              <a:gd name="T77" fmla="*/ 2147483647 h 536"/>
              <a:gd name="T78" fmla="*/ 2147483647 w 768"/>
              <a:gd name="T79" fmla="*/ 2147483647 h 536"/>
              <a:gd name="T80" fmla="*/ 2147483647 w 768"/>
              <a:gd name="T81" fmla="*/ 2147483647 h 536"/>
              <a:gd name="T82" fmla="*/ 2147483647 w 768"/>
              <a:gd name="T83" fmla="*/ 2147483647 h 536"/>
              <a:gd name="T84" fmla="*/ 2147483647 w 768"/>
              <a:gd name="T85" fmla="*/ 2147483647 h 536"/>
              <a:gd name="T86" fmla="*/ 2147483647 w 768"/>
              <a:gd name="T87" fmla="*/ 2147483647 h 536"/>
              <a:gd name="T88" fmla="*/ 2147483647 w 768"/>
              <a:gd name="T89" fmla="*/ 2147483647 h 536"/>
              <a:gd name="T90" fmla="*/ 2147483647 w 768"/>
              <a:gd name="T91" fmla="*/ 2147483647 h 536"/>
              <a:gd name="T92" fmla="*/ 2147483647 w 768"/>
              <a:gd name="T93" fmla="*/ 2147483647 h 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8"/>
              <a:gd name="T142" fmla="*/ 0 h 536"/>
              <a:gd name="T143" fmla="*/ 768 w 768"/>
              <a:gd name="T144" fmla="*/ 536 h 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8" h="536">
                <a:moveTo>
                  <a:pt x="744" y="152"/>
                </a:moveTo>
                <a:lnTo>
                  <a:pt x="768" y="96"/>
                </a:lnTo>
                <a:lnTo>
                  <a:pt x="720" y="96"/>
                </a:lnTo>
                <a:lnTo>
                  <a:pt x="712" y="80"/>
                </a:lnTo>
                <a:lnTo>
                  <a:pt x="680" y="72"/>
                </a:lnTo>
                <a:lnTo>
                  <a:pt x="640" y="0"/>
                </a:lnTo>
                <a:lnTo>
                  <a:pt x="600" y="0"/>
                </a:lnTo>
                <a:lnTo>
                  <a:pt x="592" y="16"/>
                </a:lnTo>
                <a:lnTo>
                  <a:pt x="568" y="64"/>
                </a:lnTo>
                <a:lnTo>
                  <a:pt x="544" y="64"/>
                </a:lnTo>
                <a:lnTo>
                  <a:pt x="536" y="72"/>
                </a:lnTo>
                <a:lnTo>
                  <a:pt x="544" y="72"/>
                </a:lnTo>
                <a:lnTo>
                  <a:pt x="536" y="72"/>
                </a:lnTo>
                <a:lnTo>
                  <a:pt x="528" y="88"/>
                </a:lnTo>
                <a:lnTo>
                  <a:pt x="528" y="104"/>
                </a:lnTo>
                <a:lnTo>
                  <a:pt x="568" y="112"/>
                </a:lnTo>
                <a:lnTo>
                  <a:pt x="576" y="128"/>
                </a:lnTo>
                <a:lnTo>
                  <a:pt x="536" y="136"/>
                </a:lnTo>
                <a:lnTo>
                  <a:pt x="512" y="152"/>
                </a:lnTo>
                <a:lnTo>
                  <a:pt x="480" y="160"/>
                </a:lnTo>
                <a:lnTo>
                  <a:pt x="472" y="192"/>
                </a:lnTo>
                <a:lnTo>
                  <a:pt x="432" y="192"/>
                </a:lnTo>
                <a:lnTo>
                  <a:pt x="384" y="224"/>
                </a:lnTo>
                <a:lnTo>
                  <a:pt x="344" y="200"/>
                </a:lnTo>
                <a:lnTo>
                  <a:pt x="296" y="200"/>
                </a:lnTo>
                <a:lnTo>
                  <a:pt x="264" y="160"/>
                </a:lnTo>
                <a:lnTo>
                  <a:pt x="208" y="144"/>
                </a:lnTo>
                <a:lnTo>
                  <a:pt x="208" y="104"/>
                </a:lnTo>
                <a:lnTo>
                  <a:pt x="184" y="96"/>
                </a:lnTo>
                <a:lnTo>
                  <a:pt x="176" y="88"/>
                </a:lnTo>
                <a:lnTo>
                  <a:pt x="176" y="96"/>
                </a:lnTo>
                <a:lnTo>
                  <a:pt x="176" y="88"/>
                </a:lnTo>
                <a:lnTo>
                  <a:pt x="168" y="88"/>
                </a:lnTo>
                <a:lnTo>
                  <a:pt x="168" y="96"/>
                </a:lnTo>
                <a:lnTo>
                  <a:pt x="168" y="88"/>
                </a:lnTo>
                <a:lnTo>
                  <a:pt x="152" y="96"/>
                </a:lnTo>
                <a:lnTo>
                  <a:pt x="144" y="120"/>
                </a:lnTo>
                <a:lnTo>
                  <a:pt x="112" y="112"/>
                </a:lnTo>
                <a:lnTo>
                  <a:pt x="104" y="152"/>
                </a:lnTo>
                <a:lnTo>
                  <a:pt x="80" y="160"/>
                </a:lnTo>
                <a:lnTo>
                  <a:pt x="72" y="208"/>
                </a:lnTo>
                <a:lnTo>
                  <a:pt x="56" y="224"/>
                </a:lnTo>
                <a:lnTo>
                  <a:pt x="32" y="240"/>
                </a:lnTo>
                <a:lnTo>
                  <a:pt x="0" y="248"/>
                </a:lnTo>
                <a:lnTo>
                  <a:pt x="0" y="264"/>
                </a:lnTo>
                <a:lnTo>
                  <a:pt x="8" y="272"/>
                </a:lnTo>
                <a:lnTo>
                  <a:pt x="8" y="280"/>
                </a:lnTo>
                <a:lnTo>
                  <a:pt x="0" y="288"/>
                </a:lnTo>
                <a:lnTo>
                  <a:pt x="8" y="296"/>
                </a:lnTo>
                <a:lnTo>
                  <a:pt x="24" y="296"/>
                </a:lnTo>
                <a:lnTo>
                  <a:pt x="32" y="312"/>
                </a:lnTo>
                <a:lnTo>
                  <a:pt x="48" y="312"/>
                </a:lnTo>
                <a:lnTo>
                  <a:pt x="72" y="312"/>
                </a:lnTo>
                <a:lnTo>
                  <a:pt x="80" y="320"/>
                </a:lnTo>
                <a:lnTo>
                  <a:pt x="64" y="344"/>
                </a:lnTo>
                <a:lnTo>
                  <a:pt x="64" y="360"/>
                </a:lnTo>
                <a:lnTo>
                  <a:pt x="56" y="368"/>
                </a:lnTo>
                <a:lnTo>
                  <a:pt x="64" y="384"/>
                </a:lnTo>
                <a:lnTo>
                  <a:pt x="88" y="392"/>
                </a:lnTo>
                <a:lnTo>
                  <a:pt x="80" y="400"/>
                </a:lnTo>
                <a:lnTo>
                  <a:pt x="88" y="400"/>
                </a:lnTo>
                <a:lnTo>
                  <a:pt x="120" y="408"/>
                </a:lnTo>
                <a:lnTo>
                  <a:pt x="144" y="424"/>
                </a:lnTo>
                <a:lnTo>
                  <a:pt x="168" y="424"/>
                </a:lnTo>
                <a:lnTo>
                  <a:pt x="176" y="432"/>
                </a:lnTo>
                <a:lnTo>
                  <a:pt x="184" y="432"/>
                </a:lnTo>
                <a:lnTo>
                  <a:pt x="192" y="440"/>
                </a:lnTo>
                <a:lnTo>
                  <a:pt x="208" y="440"/>
                </a:lnTo>
                <a:lnTo>
                  <a:pt x="224" y="440"/>
                </a:lnTo>
                <a:lnTo>
                  <a:pt x="240" y="424"/>
                </a:lnTo>
                <a:lnTo>
                  <a:pt x="256" y="416"/>
                </a:lnTo>
                <a:lnTo>
                  <a:pt x="272" y="416"/>
                </a:lnTo>
                <a:lnTo>
                  <a:pt x="288" y="424"/>
                </a:lnTo>
                <a:lnTo>
                  <a:pt x="296" y="424"/>
                </a:lnTo>
                <a:lnTo>
                  <a:pt x="304" y="432"/>
                </a:lnTo>
                <a:lnTo>
                  <a:pt x="312" y="448"/>
                </a:lnTo>
                <a:lnTo>
                  <a:pt x="304" y="472"/>
                </a:lnTo>
                <a:lnTo>
                  <a:pt x="304" y="480"/>
                </a:lnTo>
                <a:lnTo>
                  <a:pt x="312" y="488"/>
                </a:lnTo>
                <a:lnTo>
                  <a:pt x="320" y="496"/>
                </a:lnTo>
                <a:lnTo>
                  <a:pt x="320" y="504"/>
                </a:lnTo>
                <a:lnTo>
                  <a:pt x="344" y="512"/>
                </a:lnTo>
                <a:lnTo>
                  <a:pt x="336" y="520"/>
                </a:lnTo>
                <a:lnTo>
                  <a:pt x="360" y="512"/>
                </a:lnTo>
                <a:lnTo>
                  <a:pt x="360" y="496"/>
                </a:lnTo>
                <a:lnTo>
                  <a:pt x="400" y="496"/>
                </a:lnTo>
                <a:lnTo>
                  <a:pt x="416" y="512"/>
                </a:lnTo>
                <a:lnTo>
                  <a:pt x="424" y="520"/>
                </a:lnTo>
                <a:lnTo>
                  <a:pt x="432" y="520"/>
                </a:lnTo>
                <a:lnTo>
                  <a:pt x="456" y="536"/>
                </a:lnTo>
                <a:lnTo>
                  <a:pt x="456" y="520"/>
                </a:lnTo>
                <a:lnTo>
                  <a:pt x="488" y="512"/>
                </a:lnTo>
                <a:lnTo>
                  <a:pt x="496" y="504"/>
                </a:lnTo>
                <a:lnTo>
                  <a:pt x="504" y="504"/>
                </a:lnTo>
                <a:lnTo>
                  <a:pt x="512" y="504"/>
                </a:lnTo>
                <a:lnTo>
                  <a:pt x="528" y="496"/>
                </a:lnTo>
                <a:lnTo>
                  <a:pt x="544" y="488"/>
                </a:lnTo>
                <a:lnTo>
                  <a:pt x="568" y="472"/>
                </a:lnTo>
                <a:lnTo>
                  <a:pt x="576" y="456"/>
                </a:lnTo>
                <a:lnTo>
                  <a:pt x="584" y="440"/>
                </a:lnTo>
                <a:lnTo>
                  <a:pt x="600" y="416"/>
                </a:lnTo>
                <a:lnTo>
                  <a:pt x="600" y="400"/>
                </a:lnTo>
                <a:lnTo>
                  <a:pt x="592" y="392"/>
                </a:lnTo>
                <a:lnTo>
                  <a:pt x="600" y="384"/>
                </a:lnTo>
                <a:lnTo>
                  <a:pt x="592" y="368"/>
                </a:lnTo>
                <a:lnTo>
                  <a:pt x="576" y="328"/>
                </a:lnTo>
                <a:lnTo>
                  <a:pt x="576" y="320"/>
                </a:lnTo>
                <a:lnTo>
                  <a:pt x="592" y="304"/>
                </a:lnTo>
                <a:lnTo>
                  <a:pt x="608" y="296"/>
                </a:lnTo>
                <a:lnTo>
                  <a:pt x="608" y="288"/>
                </a:lnTo>
                <a:lnTo>
                  <a:pt x="584" y="288"/>
                </a:lnTo>
                <a:lnTo>
                  <a:pt x="576" y="288"/>
                </a:lnTo>
                <a:lnTo>
                  <a:pt x="568" y="288"/>
                </a:lnTo>
                <a:lnTo>
                  <a:pt x="560" y="272"/>
                </a:lnTo>
                <a:lnTo>
                  <a:pt x="552" y="264"/>
                </a:lnTo>
                <a:lnTo>
                  <a:pt x="568" y="256"/>
                </a:lnTo>
                <a:lnTo>
                  <a:pt x="584" y="248"/>
                </a:lnTo>
                <a:lnTo>
                  <a:pt x="600" y="232"/>
                </a:lnTo>
                <a:lnTo>
                  <a:pt x="608" y="232"/>
                </a:lnTo>
                <a:lnTo>
                  <a:pt x="600" y="248"/>
                </a:lnTo>
                <a:lnTo>
                  <a:pt x="608" y="256"/>
                </a:lnTo>
                <a:lnTo>
                  <a:pt x="616" y="256"/>
                </a:lnTo>
                <a:lnTo>
                  <a:pt x="640" y="248"/>
                </a:lnTo>
                <a:lnTo>
                  <a:pt x="656" y="256"/>
                </a:lnTo>
                <a:lnTo>
                  <a:pt x="664" y="272"/>
                </a:lnTo>
                <a:lnTo>
                  <a:pt x="664" y="280"/>
                </a:lnTo>
                <a:lnTo>
                  <a:pt x="664" y="304"/>
                </a:lnTo>
                <a:lnTo>
                  <a:pt x="656" y="328"/>
                </a:lnTo>
                <a:lnTo>
                  <a:pt x="672" y="328"/>
                </a:lnTo>
                <a:lnTo>
                  <a:pt x="688" y="320"/>
                </a:lnTo>
                <a:lnTo>
                  <a:pt x="696" y="312"/>
                </a:lnTo>
                <a:lnTo>
                  <a:pt x="704" y="304"/>
                </a:lnTo>
                <a:lnTo>
                  <a:pt x="688" y="272"/>
                </a:lnTo>
                <a:lnTo>
                  <a:pt x="688" y="264"/>
                </a:lnTo>
                <a:lnTo>
                  <a:pt x="688" y="248"/>
                </a:lnTo>
                <a:lnTo>
                  <a:pt x="688" y="240"/>
                </a:lnTo>
                <a:lnTo>
                  <a:pt x="680" y="224"/>
                </a:lnTo>
                <a:lnTo>
                  <a:pt x="688" y="216"/>
                </a:lnTo>
                <a:lnTo>
                  <a:pt x="704" y="200"/>
                </a:lnTo>
                <a:lnTo>
                  <a:pt x="720" y="200"/>
                </a:lnTo>
                <a:lnTo>
                  <a:pt x="728" y="160"/>
                </a:lnTo>
                <a:lnTo>
                  <a:pt x="744" y="152"/>
                </a:lnTo>
                <a:close/>
              </a:path>
            </a:pathLst>
          </a:custGeom>
          <a:gradFill>
            <a:gsLst>
              <a:gs pos="58000">
                <a:schemeClr val="bg1">
                  <a:lumMod val="65000"/>
                </a:schemeClr>
              </a:gs>
              <a:gs pos="76000">
                <a:srgbClr val="FFC000"/>
              </a:gs>
            </a:gsLst>
            <a:lin ang="5400000" scaled="0"/>
          </a:gra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127" name="Freeform 683"/>
          <p:cNvSpPr>
            <a:spLocks/>
          </p:cNvSpPr>
          <p:nvPr/>
        </p:nvSpPr>
        <p:spPr bwMode="auto">
          <a:xfrm>
            <a:off x="8957527" y="2534196"/>
            <a:ext cx="1034780" cy="387350"/>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28" name="Freeform 684"/>
          <p:cNvSpPr>
            <a:spLocks/>
          </p:cNvSpPr>
          <p:nvPr/>
        </p:nvSpPr>
        <p:spPr bwMode="auto">
          <a:xfrm>
            <a:off x="8688780" y="3264446"/>
            <a:ext cx="268747" cy="93662"/>
          </a:xfrm>
          <a:custGeom>
            <a:avLst/>
            <a:gdLst>
              <a:gd name="T0" fmla="*/ 2147483647 w 104"/>
              <a:gd name="T1" fmla="*/ 2147483647 h 48"/>
              <a:gd name="T2" fmla="*/ 2147483647 w 104"/>
              <a:gd name="T3" fmla="*/ 2147483647 h 48"/>
              <a:gd name="T4" fmla="*/ 2147483647 w 104"/>
              <a:gd name="T5" fmla="*/ 0 h 48"/>
              <a:gd name="T6" fmla="*/ 2147483647 w 104"/>
              <a:gd name="T7" fmla="*/ 0 h 48"/>
              <a:gd name="T8" fmla="*/ 0 w 104"/>
              <a:gd name="T9" fmla="*/ 2147483647 h 48"/>
              <a:gd name="T10" fmla="*/ 2147483647 w 104"/>
              <a:gd name="T11" fmla="*/ 2147483647 h 48"/>
              <a:gd name="T12" fmla="*/ 2147483647 w 104"/>
              <a:gd name="T13" fmla="*/ 2147483647 h 48"/>
              <a:gd name="T14" fmla="*/ 2147483647 w 104"/>
              <a:gd name="T15" fmla="*/ 2147483647 h 48"/>
              <a:gd name="T16" fmla="*/ 2147483647 w 104"/>
              <a:gd name="T17" fmla="*/ 2147483647 h 48"/>
              <a:gd name="T18" fmla="*/ 2147483647 w 104"/>
              <a:gd name="T19" fmla="*/ 2147483647 h 48"/>
              <a:gd name="T20" fmla="*/ 2147483647 w 104"/>
              <a:gd name="T21" fmla="*/ 2147483647 h 48"/>
              <a:gd name="T22" fmla="*/ 2147483647 w 104"/>
              <a:gd name="T23" fmla="*/ 2147483647 h 48"/>
              <a:gd name="T24" fmla="*/ 2147483647 w 104"/>
              <a:gd name="T25" fmla="*/ 2147483647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72" y="24"/>
                </a:moveTo>
                <a:lnTo>
                  <a:pt x="48" y="8"/>
                </a:lnTo>
                <a:lnTo>
                  <a:pt x="16" y="0"/>
                </a:lnTo>
                <a:lnTo>
                  <a:pt x="8" y="0"/>
                </a:lnTo>
                <a:lnTo>
                  <a:pt x="0" y="16"/>
                </a:lnTo>
                <a:lnTo>
                  <a:pt x="40" y="40"/>
                </a:lnTo>
                <a:lnTo>
                  <a:pt x="72" y="40"/>
                </a:lnTo>
                <a:lnTo>
                  <a:pt x="88" y="48"/>
                </a:lnTo>
                <a:lnTo>
                  <a:pt x="96" y="48"/>
                </a:lnTo>
                <a:lnTo>
                  <a:pt x="104" y="32"/>
                </a:lnTo>
                <a:lnTo>
                  <a:pt x="96" y="24"/>
                </a:lnTo>
                <a:lnTo>
                  <a:pt x="72"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129" name="Freeform 685"/>
          <p:cNvSpPr>
            <a:spLocks/>
          </p:cNvSpPr>
          <p:nvPr/>
        </p:nvSpPr>
        <p:spPr bwMode="auto">
          <a:xfrm>
            <a:off x="8957527" y="2534196"/>
            <a:ext cx="1034780" cy="387350"/>
          </a:xfrm>
          <a:custGeom>
            <a:avLst/>
            <a:gdLst>
              <a:gd name="T0" fmla="*/ 2147483647 w 400"/>
              <a:gd name="T1" fmla="*/ 2147483647 h 200"/>
              <a:gd name="T2" fmla="*/ 2147483647 w 400"/>
              <a:gd name="T3" fmla="*/ 2147483647 h 200"/>
              <a:gd name="T4" fmla="*/ 2147483647 w 400"/>
              <a:gd name="T5" fmla="*/ 2147483647 h 200"/>
              <a:gd name="T6" fmla="*/ 2147483647 w 400"/>
              <a:gd name="T7" fmla="*/ 2147483647 h 200"/>
              <a:gd name="T8" fmla="*/ 2147483647 w 400"/>
              <a:gd name="T9" fmla="*/ 2147483647 h 200"/>
              <a:gd name="T10" fmla="*/ 2147483647 w 400"/>
              <a:gd name="T11" fmla="*/ 2147483647 h 200"/>
              <a:gd name="T12" fmla="*/ 2147483647 w 400"/>
              <a:gd name="T13" fmla="*/ 2147483647 h 200"/>
              <a:gd name="T14" fmla="*/ 2147483647 w 400"/>
              <a:gd name="T15" fmla="*/ 2147483647 h 200"/>
              <a:gd name="T16" fmla="*/ 2147483647 w 400"/>
              <a:gd name="T17" fmla="*/ 2147483647 h 200"/>
              <a:gd name="T18" fmla="*/ 2147483647 w 400"/>
              <a:gd name="T19" fmla="*/ 2147483647 h 200"/>
              <a:gd name="T20" fmla="*/ 2147483647 w 400"/>
              <a:gd name="T21" fmla="*/ 2147483647 h 200"/>
              <a:gd name="T22" fmla="*/ 2147483647 w 400"/>
              <a:gd name="T23" fmla="*/ 2147483647 h 200"/>
              <a:gd name="T24" fmla="*/ 2147483647 w 400"/>
              <a:gd name="T25" fmla="*/ 2147483647 h 200"/>
              <a:gd name="T26" fmla="*/ 2147483647 w 400"/>
              <a:gd name="T27" fmla="*/ 2147483647 h 200"/>
              <a:gd name="T28" fmla="*/ 2147483647 w 400"/>
              <a:gd name="T29" fmla="*/ 2147483647 h 200"/>
              <a:gd name="T30" fmla="*/ 2147483647 w 400"/>
              <a:gd name="T31" fmla="*/ 2147483647 h 200"/>
              <a:gd name="T32" fmla="*/ 2147483647 w 400"/>
              <a:gd name="T33" fmla="*/ 2147483647 h 200"/>
              <a:gd name="T34" fmla="*/ 2147483647 w 400"/>
              <a:gd name="T35" fmla="*/ 2147483647 h 200"/>
              <a:gd name="T36" fmla="*/ 2147483647 w 400"/>
              <a:gd name="T37" fmla="*/ 2147483647 h 200"/>
              <a:gd name="T38" fmla="*/ 2147483647 w 400"/>
              <a:gd name="T39" fmla="*/ 2147483647 h 200"/>
              <a:gd name="T40" fmla="*/ 2147483647 w 400"/>
              <a:gd name="T41" fmla="*/ 2147483647 h 200"/>
              <a:gd name="T42" fmla="*/ 2147483647 w 400"/>
              <a:gd name="T43" fmla="*/ 0 h 200"/>
              <a:gd name="T44" fmla="*/ 2147483647 w 400"/>
              <a:gd name="T45" fmla="*/ 2147483647 h 200"/>
              <a:gd name="T46" fmla="*/ 2147483647 w 400"/>
              <a:gd name="T47" fmla="*/ 2147483647 h 200"/>
              <a:gd name="T48" fmla="*/ 2147483647 w 400"/>
              <a:gd name="T49" fmla="*/ 2147483647 h 200"/>
              <a:gd name="T50" fmla="*/ 2147483647 w 400"/>
              <a:gd name="T51" fmla="*/ 2147483647 h 200"/>
              <a:gd name="T52" fmla="*/ 2147483647 w 400"/>
              <a:gd name="T53" fmla="*/ 2147483647 h 200"/>
              <a:gd name="T54" fmla="*/ 0 w 400"/>
              <a:gd name="T55" fmla="*/ 2147483647 h 200"/>
              <a:gd name="T56" fmla="*/ 2147483647 w 400"/>
              <a:gd name="T57" fmla="*/ 2147483647 h 200"/>
              <a:gd name="T58" fmla="*/ 2147483647 w 400"/>
              <a:gd name="T59" fmla="*/ 2147483647 h 2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0"/>
              <a:gd name="T91" fmla="*/ 0 h 200"/>
              <a:gd name="T92" fmla="*/ 400 w 400"/>
              <a:gd name="T93" fmla="*/ 200 h 2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0" h="200">
                <a:moveTo>
                  <a:pt x="32" y="80"/>
                </a:moveTo>
                <a:lnTo>
                  <a:pt x="32" y="120"/>
                </a:lnTo>
                <a:lnTo>
                  <a:pt x="88" y="136"/>
                </a:lnTo>
                <a:lnTo>
                  <a:pt x="120" y="176"/>
                </a:lnTo>
                <a:lnTo>
                  <a:pt x="168" y="176"/>
                </a:lnTo>
                <a:lnTo>
                  <a:pt x="208" y="200"/>
                </a:lnTo>
                <a:lnTo>
                  <a:pt x="256" y="168"/>
                </a:lnTo>
                <a:lnTo>
                  <a:pt x="296" y="168"/>
                </a:lnTo>
                <a:lnTo>
                  <a:pt x="304" y="136"/>
                </a:lnTo>
                <a:lnTo>
                  <a:pt x="336" y="128"/>
                </a:lnTo>
                <a:lnTo>
                  <a:pt x="360" y="112"/>
                </a:lnTo>
                <a:lnTo>
                  <a:pt x="400" y="104"/>
                </a:lnTo>
                <a:lnTo>
                  <a:pt x="392" y="88"/>
                </a:lnTo>
                <a:lnTo>
                  <a:pt x="352" y="80"/>
                </a:lnTo>
                <a:lnTo>
                  <a:pt x="352" y="64"/>
                </a:lnTo>
                <a:lnTo>
                  <a:pt x="360" y="48"/>
                </a:lnTo>
                <a:lnTo>
                  <a:pt x="336" y="40"/>
                </a:lnTo>
                <a:lnTo>
                  <a:pt x="272" y="56"/>
                </a:lnTo>
                <a:lnTo>
                  <a:pt x="248" y="32"/>
                </a:lnTo>
                <a:lnTo>
                  <a:pt x="208" y="32"/>
                </a:lnTo>
                <a:lnTo>
                  <a:pt x="192" y="24"/>
                </a:lnTo>
                <a:lnTo>
                  <a:pt x="144" y="0"/>
                </a:lnTo>
                <a:lnTo>
                  <a:pt x="128" y="16"/>
                </a:lnTo>
                <a:lnTo>
                  <a:pt x="112" y="40"/>
                </a:lnTo>
                <a:lnTo>
                  <a:pt x="80" y="32"/>
                </a:lnTo>
                <a:lnTo>
                  <a:pt x="40" y="32"/>
                </a:lnTo>
                <a:lnTo>
                  <a:pt x="8" y="48"/>
                </a:lnTo>
                <a:lnTo>
                  <a:pt x="0" y="64"/>
                </a:lnTo>
                <a:lnTo>
                  <a:pt x="8" y="72"/>
                </a:lnTo>
                <a:lnTo>
                  <a:pt x="32" y="8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30" name="Freeform 686"/>
          <p:cNvSpPr>
            <a:spLocks/>
          </p:cNvSpPr>
          <p:nvPr/>
        </p:nvSpPr>
        <p:spPr bwMode="auto">
          <a:xfrm>
            <a:off x="6739838" y="1600746"/>
            <a:ext cx="353391" cy="576262"/>
          </a:xfrm>
          <a:custGeom>
            <a:avLst/>
            <a:gdLst>
              <a:gd name="T0" fmla="*/ 2147483647 w 136"/>
              <a:gd name="T1" fmla="*/ 2147483647 h 296"/>
              <a:gd name="T2" fmla="*/ 2147483647 w 136"/>
              <a:gd name="T3" fmla="*/ 2147483647 h 296"/>
              <a:gd name="T4" fmla="*/ 2147483647 w 136"/>
              <a:gd name="T5" fmla="*/ 2147483647 h 296"/>
              <a:gd name="T6" fmla="*/ 2147483647 w 136"/>
              <a:gd name="T7" fmla="*/ 2147483647 h 296"/>
              <a:gd name="T8" fmla="*/ 2147483647 w 136"/>
              <a:gd name="T9" fmla="*/ 2147483647 h 296"/>
              <a:gd name="T10" fmla="*/ 2147483647 w 136"/>
              <a:gd name="T11" fmla="*/ 2147483647 h 296"/>
              <a:gd name="T12" fmla="*/ 2147483647 w 136"/>
              <a:gd name="T13" fmla="*/ 2147483647 h 296"/>
              <a:gd name="T14" fmla="*/ 2147483647 w 136"/>
              <a:gd name="T15" fmla="*/ 2147483647 h 296"/>
              <a:gd name="T16" fmla="*/ 2147483647 w 136"/>
              <a:gd name="T17" fmla="*/ 2147483647 h 296"/>
              <a:gd name="T18" fmla="*/ 2147483647 w 136"/>
              <a:gd name="T19" fmla="*/ 2147483647 h 296"/>
              <a:gd name="T20" fmla="*/ 2147483647 w 136"/>
              <a:gd name="T21" fmla="*/ 2147483647 h 296"/>
              <a:gd name="T22" fmla="*/ 2147483647 w 136"/>
              <a:gd name="T23" fmla="*/ 2147483647 h 296"/>
              <a:gd name="T24" fmla="*/ 2147483647 w 136"/>
              <a:gd name="T25" fmla="*/ 2147483647 h 296"/>
              <a:gd name="T26" fmla="*/ 2147483647 w 136"/>
              <a:gd name="T27" fmla="*/ 2147483647 h 296"/>
              <a:gd name="T28" fmla="*/ 2147483647 w 136"/>
              <a:gd name="T29" fmla="*/ 2147483647 h 296"/>
              <a:gd name="T30" fmla="*/ 2147483647 w 136"/>
              <a:gd name="T31" fmla="*/ 2147483647 h 296"/>
              <a:gd name="T32" fmla="*/ 2147483647 w 136"/>
              <a:gd name="T33" fmla="*/ 2147483647 h 296"/>
              <a:gd name="T34" fmla="*/ 2147483647 w 136"/>
              <a:gd name="T35" fmla="*/ 0 h 296"/>
              <a:gd name="T36" fmla="*/ 2147483647 w 136"/>
              <a:gd name="T37" fmla="*/ 0 h 296"/>
              <a:gd name="T38" fmla="*/ 2147483647 w 136"/>
              <a:gd name="T39" fmla="*/ 2147483647 h 296"/>
              <a:gd name="T40" fmla="*/ 2147483647 w 136"/>
              <a:gd name="T41" fmla="*/ 2147483647 h 296"/>
              <a:gd name="T42" fmla="*/ 2147483647 w 136"/>
              <a:gd name="T43" fmla="*/ 2147483647 h 296"/>
              <a:gd name="T44" fmla="*/ 2147483647 w 136"/>
              <a:gd name="T45" fmla="*/ 2147483647 h 296"/>
              <a:gd name="T46" fmla="*/ 2147483647 w 136"/>
              <a:gd name="T47" fmla="*/ 2147483647 h 296"/>
              <a:gd name="T48" fmla="*/ 2147483647 w 136"/>
              <a:gd name="T49" fmla="*/ 2147483647 h 296"/>
              <a:gd name="T50" fmla="*/ 2147483647 w 136"/>
              <a:gd name="T51" fmla="*/ 2147483647 h 296"/>
              <a:gd name="T52" fmla="*/ 2147483647 w 136"/>
              <a:gd name="T53" fmla="*/ 2147483647 h 296"/>
              <a:gd name="T54" fmla="*/ 0 w 136"/>
              <a:gd name="T55" fmla="*/ 2147483647 h 296"/>
              <a:gd name="T56" fmla="*/ 2147483647 w 136"/>
              <a:gd name="T57" fmla="*/ 2147483647 h 296"/>
              <a:gd name="T58" fmla="*/ 2147483647 w 136"/>
              <a:gd name="T59" fmla="*/ 2147483647 h 296"/>
              <a:gd name="T60" fmla="*/ 2147483647 w 136"/>
              <a:gd name="T61" fmla="*/ 2147483647 h 296"/>
              <a:gd name="T62" fmla="*/ 2147483647 w 136"/>
              <a:gd name="T63" fmla="*/ 2147483647 h 296"/>
              <a:gd name="T64" fmla="*/ 2147483647 w 136"/>
              <a:gd name="T65" fmla="*/ 2147483647 h 296"/>
              <a:gd name="T66" fmla="*/ 2147483647 w 136"/>
              <a:gd name="T67" fmla="*/ 2147483647 h 296"/>
              <a:gd name="T68" fmla="*/ 2147483647 w 136"/>
              <a:gd name="T69" fmla="*/ 2147483647 h 296"/>
              <a:gd name="T70" fmla="*/ 2147483647 w 136"/>
              <a:gd name="T71" fmla="*/ 2147483647 h 296"/>
              <a:gd name="T72" fmla="*/ 2147483647 w 136"/>
              <a:gd name="T73" fmla="*/ 2147483647 h 296"/>
              <a:gd name="T74" fmla="*/ 2147483647 w 136"/>
              <a:gd name="T75" fmla="*/ 2147483647 h 296"/>
              <a:gd name="T76" fmla="*/ 2147483647 w 136"/>
              <a:gd name="T77" fmla="*/ 2147483647 h 296"/>
              <a:gd name="T78" fmla="*/ 2147483647 w 136"/>
              <a:gd name="T79" fmla="*/ 2147483647 h 296"/>
              <a:gd name="T80" fmla="*/ 2147483647 w 136"/>
              <a:gd name="T81" fmla="*/ 2147483647 h 296"/>
              <a:gd name="T82" fmla="*/ 2147483647 w 136"/>
              <a:gd name="T83" fmla="*/ 2147483647 h 296"/>
              <a:gd name="T84" fmla="*/ 2147483647 w 136"/>
              <a:gd name="T85" fmla="*/ 2147483647 h 296"/>
              <a:gd name="T86" fmla="*/ 2147483647 w 136"/>
              <a:gd name="T87" fmla="*/ 2147483647 h 296"/>
              <a:gd name="T88" fmla="*/ 2147483647 w 136"/>
              <a:gd name="T89" fmla="*/ 2147483647 h 296"/>
              <a:gd name="T90" fmla="*/ 2147483647 w 136"/>
              <a:gd name="T91" fmla="*/ 2147483647 h 296"/>
              <a:gd name="T92" fmla="*/ 2147483647 w 136"/>
              <a:gd name="T93" fmla="*/ 2147483647 h 296"/>
              <a:gd name="T94" fmla="*/ 2147483647 w 136"/>
              <a:gd name="T95" fmla="*/ 2147483647 h 296"/>
              <a:gd name="T96" fmla="*/ 2147483647 w 136"/>
              <a:gd name="T97" fmla="*/ 2147483647 h 296"/>
              <a:gd name="T98" fmla="*/ 2147483647 w 136"/>
              <a:gd name="T99" fmla="*/ 2147483647 h 296"/>
              <a:gd name="T100" fmla="*/ 2147483647 w 136"/>
              <a:gd name="T101" fmla="*/ 2147483647 h 296"/>
              <a:gd name="T102" fmla="*/ 2147483647 w 136"/>
              <a:gd name="T103" fmla="*/ 2147483647 h 296"/>
              <a:gd name="T104" fmla="*/ 2147483647 w 136"/>
              <a:gd name="T105" fmla="*/ 2147483647 h 2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6"/>
              <a:gd name="T160" fmla="*/ 0 h 296"/>
              <a:gd name="T161" fmla="*/ 136 w 136"/>
              <a:gd name="T162" fmla="*/ 296 h 29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6" h="296">
                <a:moveTo>
                  <a:pt x="136" y="216"/>
                </a:moveTo>
                <a:lnTo>
                  <a:pt x="128" y="216"/>
                </a:lnTo>
                <a:lnTo>
                  <a:pt x="120" y="208"/>
                </a:lnTo>
                <a:lnTo>
                  <a:pt x="128" y="184"/>
                </a:lnTo>
                <a:lnTo>
                  <a:pt x="120" y="176"/>
                </a:lnTo>
                <a:lnTo>
                  <a:pt x="120" y="168"/>
                </a:lnTo>
                <a:lnTo>
                  <a:pt x="120" y="160"/>
                </a:lnTo>
                <a:lnTo>
                  <a:pt x="112" y="152"/>
                </a:lnTo>
                <a:lnTo>
                  <a:pt x="120" y="144"/>
                </a:lnTo>
                <a:lnTo>
                  <a:pt x="112" y="104"/>
                </a:lnTo>
                <a:lnTo>
                  <a:pt x="120" y="80"/>
                </a:lnTo>
                <a:lnTo>
                  <a:pt x="112" y="64"/>
                </a:lnTo>
                <a:lnTo>
                  <a:pt x="104" y="56"/>
                </a:lnTo>
                <a:lnTo>
                  <a:pt x="104" y="40"/>
                </a:lnTo>
                <a:lnTo>
                  <a:pt x="104" y="32"/>
                </a:lnTo>
                <a:lnTo>
                  <a:pt x="112" y="24"/>
                </a:lnTo>
                <a:lnTo>
                  <a:pt x="112" y="8"/>
                </a:lnTo>
                <a:lnTo>
                  <a:pt x="96" y="0"/>
                </a:lnTo>
                <a:lnTo>
                  <a:pt x="80" y="0"/>
                </a:lnTo>
                <a:lnTo>
                  <a:pt x="72" y="8"/>
                </a:lnTo>
                <a:lnTo>
                  <a:pt x="64" y="32"/>
                </a:lnTo>
                <a:lnTo>
                  <a:pt x="48" y="40"/>
                </a:lnTo>
                <a:lnTo>
                  <a:pt x="32" y="40"/>
                </a:lnTo>
                <a:lnTo>
                  <a:pt x="24" y="40"/>
                </a:lnTo>
                <a:lnTo>
                  <a:pt x="16" y="32"/>
                </a:lnTo>
                <a:lnTo>
                  <a:pt x="8" y="24"/>
                </a:lnTo>
                <a:lnTo>
                  <a:pt x="8" y="32"/>
                </a:lnTo>
                <a:lnTo>
                  <a:pt x="0" y="32"/>
                </a:lnTo>
                <a:lnTo>
                  <a:pt x="8" y="40"/>
                </a:lnTo>
                <a:lnTo>
                  <a:pt x="16" y="48"/>
                </a:lnTo>
                <a:lnTo>
                  <a:pt x="24" y="56"/>
                </a:lnTo>
                <a:lnTo>
                  <a:pt x="32" y="56"/>
                </a:lnTo>
                <a:lnTo>
                  <a:pt x="40" y="72"/>
                </a:lnTo>
                <a:lnTo>
                  <a:pt x="40" y="88"/>
                </a:lnTo>
                <a:lnTo>
                  <a:pt x="40" y="104"/>
                </a:lnTo>
                <a:lnTo>
                  <a:pt x="40" y="112"/>
                </a:lnTo>
                <a:lnTo>
                  <a:pt x="40" y="120"/>
                </a:lnTo>
                <a:lnTo>
                  <a:pt x="40" y="136"/>
                </a:lnTo>
                <a:lnTo>
                  <a:pt x="40" y="144"/>
                </a:lnTo>
                <a:lnTo>
                  <a:pt x="48" y="144"/>
                </a:lnTo>
                <a:lnTo>
                  <a:pt x="56" y="160"/>
                </a:lnTo>
                <a:lnTo>
                  <a:pt x="40" y="192"/>
                </a:lnTo>
                <a:lnTo>
                  <a:pt x="16" y="208"/>
                </a:lnTo>
                <a:lnTo>
                  <a:pt x="8" y="232"/>
                </a:lnTo>
                <a:lnTo>
                  <a:pt x="8" y="264"/>
                </a:lnTo>
                <a:lnTo>
                  <a:pt x="16" y="280"/>
                </a:lnTo>
                <a:lnTo>
                  <a:pt x="24" y="288"/>
                </a:lnTo>
                <a:lnTo>
                  <a:pt x="32" y="296"/>
                </a:lnTo>
                <a:lnTo>
                  <a:pt x="48" y="296"/>
                </a:lnTo>
                <a:lnTo>
                  <a:pt x="80" y="288"/>
                </a:lnTo>
                <a:lnTo>
                  <a:pt x="88" y="288"/>
                </a:lnTo>
                <a:lnTo>
                  <a:pt x="136" y="232"/>
                </a:lnTo>
                <a:lnTo>
                  <a:pt x="136" y="216"/>
                </a:lnTo>
                <a:close/>
              </a:path>
            </a:pathLst>
          </a:custGeom>
          <a:gradFill>
            <a:gsLst>
              <a:gs pos="5000">
                <a:srgbClr val="FFC000"/>
              </a:gs>
              <a:gs pos="86000">
                <a:srgbClr val="00B050"/>
              </a:gs>
            </a:gsLst>
            <a:lin ang="5400000" scaled="0"/>
          </a:gradFill>
          <a:ln w="3175">
            <a:solidFill>
              <a:srgbClr val="FFFFFF"/>
            </a:solidFill>
            <a:round/>
            <a:headEnd/>
            <a:tailEnd/>
          </a:ln>
        </p:spPr>
        <p:txBody>
          <a:bodyPr/>
          <a:lstStyle/>
          <a:p>
            <a:pPr>
              <a:spcBef>
                <a:spcPct val="50000"/>
              </a:spcBef>
            </a:pPr>
            <a:endParaRPr lang="en-US" dirty="0">
              <a:solidFill>
                <a:srgbClr val="4D4D4D"/>
              </a:solidFill>
            </a:endParaRPr>
          </a:p>
        </p:txBody>
      </p:sp>
      <p:sp>
        <p:nvSpPr>
          <p:cNvPr id="131" name="Freeform 687"/>
          <p:cNvSpPr>
            <a:spLocks/>
          </p:cNvSpPr>
          <p:nvPr/>
        </p:nvSpPr>
        <p:spPr bwMode="auto">
          <a:xfrm>
            <a:off x="7114389" y="2518322"/>
            <a:ext cx="19046" cy="15875"/>
          </a:xfrm>
          <a:custGeom>
            <a:avLst/>
            <a:gdLst>
              <a:gd name="T0" fmla="*/ 2147483647 w 8"/>
              <a:gd name="T1" fmla="*/ 2147483647 h 8"/>
              <a:gd name="T2" fmla="*/ 0 w 8"/>
              <a:gd name="T3" fmla="*/ 0 h 8"/>
              <a:gd name="T4" fmla="*/ 0 w 8"/>
              <a:gd name="T5" fmla="*/ 2147483647 h 8"/>
              <a:gd name="T6" fmla="*/ 2147483647 w 8"/>
              <a:gd name="T7" fmla="*/ 2147483647 h 8"/>
              <a:gd name="T8" fmla="*/ 0 60000 65536"/>
              <a:gd name="T9" fmla="*/ 0 60000 65536"/>
              <a:gd name="T10" fmla="*/ 0 60000 65536"/>
              <a:gd name="T11" fmla="*/ 0 60000 65536"/>
              <a:gd name="T12" fmla="*/ 0 w 8"/>
              <a:gd name="T13" fmla="*/ 0 h 8"/>
              <a:gd name="T14" fmla="*/ 8 w 8"/>
              <a:gd name="T15" fmla="*/ 8 h 8"/>
            </a:gdLst>
            <a:ahLst/>
            <a:cxnLst>
              <a:cxn ang="T8">
                <a:pos x="T0" y="T1"/>
              </a:cxn>
              <a:cxn ang="T9">
                <a:pos x="T2" y="T3"/>
              </a:cxn>
              <a:cxn ang="T10">
                <a:pos x="T4" y="T5"/>
              </a:cxn>
              <a:cxn ang="T11">
                <a:pos x="T6" y="T7"/>
              </a:cxn>
            </a:cxnLst>
            <a:rect l="T12" t="T13" r="T14" b="T15"/>
            <a:pathLst>
              <a:path w="8" h="8">
                <a:moveTo>
                  <a:pt x="8" y="8"/>
                </a:moveTo>
                <a:lnTo>
                  <a:pt x="0" y="0"/>
                </a:lnTo>
                <a:lnTo>
                  <a:pt x="0" y="8"/>
                </a:lnTo>
                <a:lnTo>
                  <a:pt x="8" y="8"/>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32" name="Freeform 688"/>
          <p:cNvSpPr>
            <a:spLocks/>
          </p:cNvSpPr>
          <p:nvPr/>
        </p:nvSpPr>
        <p:spPr bwMode="auto">
          <a:xfrm>
            <a:off x="6968379" y="948283"/>
            <a:ext cx="5013077" cy="2020888"/>
          </a:xfrm>
          <a:custGeom>
            <a:avLst/>
            <a:gdLst>
              <a:gd name="T0" fmla="*/ 2147483647 w 1936"/>
              <a:gd name="T1" fmla="*/ 2147483647 h 1040"/>
              <a:gd name="T2" fmla="*/ 2147483647 w 1936"/>
              <a:gd name="T3" fmla="*/ 2147483647 h 1040"/>
              <a:gd name="T4" fmla="*/ 2147483647 w 1936"/>
              <a:gd name="T5" fmla="*/ 2147483647 h 1040"/>
              <a:gd name="T6" fmla="*/ 2147483647 w 1936"/>
              <a:gd name="T7" fmla="*/ 2147483647 h 1040"/>
              <a:gd name="T8" fmla="*/ 2147483647 w 1936"/>
              <a:gd name="T9" fmla="*/ 2147483647 h 1040"/>
              <a:gd name="T10" fmla="*/ 2147483647 w 1936"/>
              <a:gd name="T11" fmla="*/ 2147483647 h 1040"/>
              <a:gd name="T12" fmla="*/ 2147483647 w 1936"/>
              <a:gd name="T13" fmla="*/ 2147483647 h 1040"/>
              <a:gd name="T14" fmla="*/ 2147483647 w 1936"/>
              <a:gd name="T15" fmla="*/ 2147483647 h 1040"/>
              <a:gd name="T16" fmla="*/ 2147483647 w 1936"/>
              <a:gd name="T17" fmla="*/ 2147483647 h 1040"/>
              <a:gd name="T18" fmla="*/ 2147483647 w 1936"/>
              <a:gd name="T19" fmla="*/ 2147483647 h 1040"/>
              <a:gd name="T20" fmla="*/ 2147483647 w 1936"/>
              <a:gd name="T21" fmla="*/ 2147483647 h 1040"/>
              <a:gd name="T22" fmla="*/ 2147483647 w 1936"/>
              <a:gd name="T23" fmla="*/ 2147483647 h 1040"/>
              <a:gd name="T24" fmla="*/ 2147483647 w 1936"/>
              <a:gd name="T25" fmla="*/ 2147483647 h 1040"/>
              <a:gd name="T26" fmla="*/ 2147483647 w 1936"/>
              <a:gd name="T27" fmla="*/ 2147483647 h 1040"/>
              <a:gd name="T28" fmla="*/ 2147483647 w 1936"/>
              <a:gd name="T29" fmla="*/ 2147483647 h 1040"/>
              <a:gd name="T30" fmla="*/ 2147483647 w 1936"/>
              <a:gd name="T31" fmla="*/ 2147483647 h 1040"/>
              <a:gd name="T32" fmla="*/ 2147483647 w 1936"/>
              <a:gd name="T33" fmla="*/ 2147483647 h 1040"/>
              <a:gd name="T34" fmla="*/ 2147483647 w 1936"/>
              <a:gd name="T35" fmla="*/ 2147483647 h 1040"/>
              <a:gd name="T36" fmla="*/ 2147483647 w 1936"/>
              <a:gd name="T37" fmla="*/ 2147483647 h 1040"/>
              <a:gd name="T38" fmla="*/ 2147483647 w 1936"/>
              <a:gd name="T39" fmla="*/ 2147483647 h 1040"/>
              <a:gd name="T40" fmla="*/ 2147483647 w 1936"/>
              <a:gd name="T41" fmla="*/ 2147483647 h 1040"/>
              <a:gd name="T42" fmla="*/ 2147483647 w 1936"/>
              <a:gd name="T43" fmla="*/ 2147483647 h 1040"/>
              <a:gd name="T44" fmla="*/ 2147483647 w 1936"/>
              <a:gd name="T45" fmla="*/ 2147483647 h 1040"/>
              <a:gd name="T46" fmla="*/ 2147483647 w 1936"/>
              <a:gd name="T47" fmla="*/ 2147483647 h 1040"/>
              <a:gd name="T48" fmla="*/ 2147483647 w 1936"/>
              <a:gd name="T49" fmla="*/ 2147483647 h 1040"/>
              <a:gd name="T50" fmla="*/ 2147483647 w 1936"/>
              <a:gd name="T51" fmla="*/ 2147483647 h 1040"/>
              <a:gd name="T52" fmla="*/ 2147483647 w 1936"/>
              <a:gd name="T53" fmla="*/ 2147483647 h 1040"/>
              <a:gd name="T54" fmla="*/ 2147483647 w 1936"/>
              <a:gd name="T55" fmla="*/ 2147483647 h 1040"/>
              <a:gd name="T56" fmla="*/ 2147483647 w 1936"/>
              <a:gd name="T57" fmla="*/ 2147483647 h 1040"/>
              <a:gd name="T58" fmla="*/ 2147483647 w 1936"/>
              <a:gd name="T59" fmla="*/ 2147483647 h 1040"/>
              <a:gd name="T60" fmla="*/ 2147483647 w 1936"/>
              <a:gd name="T61" fmla="*/ 2147483647 h 1040"/>
              <a:gd name="T62" fmla="*/ 2147483647 w 1936"/>
              <a:gd name="T63" fmla="*/ 2147483647 h 1040"/>
              <a:gd name="T64" fmla="*/ 2147483647 w 1936"/>
              <a:gd name="T65" fmla="*/ 2147483647 h 1040"/>
              <a:gd name="T66" fmla="*/ 2147483647 w 1936"/>
              <a:gd name="T67" fmla="*/ 2147483647 h 1040"/>
              <a:gd name="T68" fmla="*/ 2147483647 w 1936"/>
              <a:gd name="T69" fmla="*/ 2147483647 h 1040"/>
              <a:gd name="T70" fmla="*/ 2147483647 w 1936"/>
              <a:gd name="T71" fmla="*/ 2147483647 h 1040"/>
              <a:gd name="T72" fmla="*/ 2147483647 w 1936"/>
              <a:gd name="T73" fmla="*/ 2147483647 h 1040"/>
              <a:gd name="T74" fmla="*/ 2147483647 w 1936"/>
              <a:gd name="T75" fmla="*/ 2147483647 h 1040"/>
              <a:gd name="T76" fmla="*/ 2147483647 w 1936"/>
              <a:gd name="T77" fmla="*/ 2147483647 h 1040"/>
              <a:gd name="T78" fmla="*/ 2147483647 w 1936"/>
              <a:gd name="T79" fmla="*/ 2147483647 h 1040"/>
              <a:gd name="T80" fmla="*/ 2147483647 w 1936"/>
              <a:gd name="T81" fmla="*/ 2147483647 h 1040"/>
              <a:gd name="T82" fmla="*/ 2147483647 w 1936"/>
              <a:gd name="T83" fmla="*/ 2147483647 h 1040"/>
              <a:gd name="T84" fmla="*/ 2147483647 w 1936"/>
              <a:gd name="T85" fmla="*/ 2147483647 h 1040"/>
              <a:gd name="T86" fmla="*/ 2147483647 w 1936"/>
              <a:gd name="T87" fmla="*/ 2147483647 h 1040"/>
              <a:gd name="T88" fmla="*/ 2147483647 w 1936"/>
              <a:gd name="T89" fmla="*/ 2147483647 h 1040"/>
              <a:gd name="T90" fmla="*/ 2147483647 w 1936"/>
              <a:gd name="T91" fmla="*/ 2147483647 h 1040"/>
              <a:gd name="T92" fmla="*/ 2147483647 w 1936"/>
              <a:gd name="T93" fmla="*/ 2147483647 h 1040"/>
              <a:gd name="T94" fmla="*/ 2147483647 w 1936"/>
              <a:gd name="T95" fmla="*/ 2147483647 h 1040"/>
              <a:gd name="T96" fmla="*/ 2147483647 w 1936"/>
              <a:gd name="T97" fmla="*/ 2147483647 h 1040"/>
              <a:gd name="T98" fmla="*/ 2147483647 w 1936"/>
              <a:gd name="T99" fmla="*/ 2147483647 h 1040"/>
              <a:gd name="T100" fmla="*/ 2147483647 w 1936"/>
              <a:gd name="T101" fmla="*/ 2147483647 h 1040"/>
              <a:gd name="T102" fmla="*/ 2147483647 w 1936"/>
              <a:gd name="T103" fmla="*/ 2147483647 h 1040"/>
              <a:gd name="T104" fmla="*/ 2147483647 w 1936"/>
              <a:gd name="T105" fmla="*/ 2147483647 h 1040"/>
              <a:gd name="T106" fmla="*/ 2147483647 w 1936"/>
              <a:gd name="T107" fmla="*/ 2147483647 h 1040"/>
              <a:gd name="T108" fmla="*/ 2147483647 w 1936"/>
              <a:gd name="T109" fmla="*/ 2147483647 h 1040"/>
              <a:gd name="T110" fmla="*/ 2147483647 w 1936"/>
              <a:gd name="T111" fmla="*/ 2147483647 h 1040"/>
              <a:gd name="T112" fmla="*/ 2147483647 w 1936"/>
              <a:gd name="T113" fmla="*/ 2147483647 h 1040"/>
              <a:gd name="T114" fmla="*/ 2147483647 w 1936"/>
              <a:gd name="T115" fmla="*/ 2147483647 h 1040"/>
              <a:gd name="T116" fmla="*/ 2147483647 w 1936"/>
              <a:gd name="T117" fmla="*/ 2147483647 h 1040"/>
              <a:gd name="T118" fmla="*/ 2147483647 w 1936"/>
              <a:gd name="T119" fmla="*/ 2147483647 h 1040"/>
              <a:gd name="T120" fmla="*/ 2147483647 w 1936"/>
              <a:gd name="T121" fmla="*/ 2147483647 h 10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6"/>
              <a:gd name="T184" fmla="*/ 0 h 1040"/>
              <a:gd name="T185" fmla="*/ 1936 w 1936"/>
              <a:gd name="T186" fmla="*/ 1040 h 10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6" h="1040">
                <a:moveTo>
                  <a:pt x="1928" y="504"/>
                </a:moveTo>
                <a:lnTo>
                  <a:pt x="1936" y="384"/>
                </a:lnTo>
                <a:lnTo>
                  <a:pt x="1920" y="376"/>
                </a:lnTo>
                <a:lnTo>
                  <a:pt x="1912" y="376"/>
                </a:lnTo>
                <a:lnTo>
                  <a:pt x="1896" y="360"/>
                </a:lnTo>
                <a:lnTo>
                  <a:pt x="1880" y="352"/>
                </a:lnTo>
                <a:lnTo>
                  <a:pt x="1856" y="352"/>
                </a:lnTo>
                <a:lnTo>
                  <a:pt x="1840" y="344"/>
                </a:lnTo>
                <a:lnTo>
                  <a:pt x="1824" y="344"/>
                </a:lnTo>
                <a:lnTo>
                  <a:pt x="1816" y="344"/>
                </a:lnTo>
                <a:lnTo>
                  <a:pt x="1824" y="376"/>
                </a:lnTo>
                <a:lnTo>
                  <a:pt x="1808" y="384"/>
                </a:lnTo>
                <a:lnTo>
                  <a:pt x="1792" y="376"/>
                </a:lnTo>
                <a:lnTo>
                  <a:pt x="1784" y="360"/>
                </a:lnTo>
                <a:lnTo>
                  <a:pt x="1784" y="352"/>
                </a:lnTo>
                <a:lnTo>
                  <a:pt x="1760" y="352"/>
                </a:lnTo>
                <a:lnTo>
                  <a:pt x="1752" y="360"/>
                </a:lnTo>
                <a:lnTo>
                  <a:pt x="1728" y="352"/>
                </a:lnTo>
                <a:lnTo>
                  <a:pt x="1704" y="352"/>
                </a:lnTo>
                <a:lnTo>
                  <a:pt x="1696" y="360"/>
                </a:lnTo>
                <a:lnTo>
                  <a:pt x="1680" y="344"/>
                </a:lnTo>
                <a:lnTo>
                  <a:pt x="1680" y="320"/>
                </a:lnTo>
                <a:lnTo>
                  <a:pt x="1656" y="304"/>
                </a:lnTo>
                <a:lnTo>
                  <a:pt x="1616" y="304"/>
                </a:lnTo>
                <a:lnTo>
                  <a:pt x="1576" y="304"/>
                </a:lnTo>
                <a:lnTo>
                  <a:pt x="1576" y="296"/>
                </a:lnTo>
                <a:lnTo>
                  <a:pt x="1568" y="288"/>
                </a:lnTo>
                <a:lnTo>
                  <a:pt x="1544" y="272"/>
                </a:lnTo>
                <a:lnTo>
                  <a:pt x="1544" y="256"/>
                </a:lnTo>
                <a:lnTo>
                  <a:pt x="1448" y="232"/>
                </a:lnTo>
                <a:lnTo>
                  <a:pt x="1448" y="240"/>
                </a:lnTo>
                <a:lnTo>
                  <a:pt x="1424" y="256"/>
                </a:lnTo>
                <a:lnTo>
                  <a:pt x="1432" y="280"/>
                </a:lnTo>
                <a:lnTo>
                  <a:pt x="1408" y="288"/>
                </a:lnTo>
                <a:lnTo>
                  <a:pt x="1392" y="288"/>
                </a:lnTo>
                <a:lnTo>
                  <a:pt x="1368" y="280"/>
                </a:lnTo>
                <a:lnTo>
                  <a:pt x="1360" y="288"/>
                </a:lnTo>
                <a:lnTo>
                  <a:pt x="1344" y="280"/>
                </a:lnTo>
                <a:lnTo>
                  <a:pt x="1328" y="272"/>
                </a:lnTo>
                <a:lnTo>
                  <a:pt x="1328" y="296"/>
                </a:lnTo>
                <a:lnTo>
                  <a:pt x="1312" y="312"/>
                </a:lnTo>
                <a:lnTo>
                  <a:pt x="1296" y="288"/>
                </a:lnTo>
                <a:lnTo>
                  <a:pt x="1280" y="264"/>
                </a:lnTo>
                <a:lnTo>
                  <a:pt x="1296" y="240"/>
                </a:lnTo>
                <a:lnTo>
                  <a:pt x="1296" y="224"/>
                </a:lnTo>
                <a:lnTo>
                  <a:pt x="1280" y="208"/>
                </a:lnTo>
                <a:lnTo>
                  <a:pt x="1264" y="200"/>
                </a:lnTo>
                <a:lnTo>
                  <a:pt x="1248" y="200"/>
                </a:lnTo>
                <a:lnTo>
                  <a:pt x="1240" y="192"/>
                </a:lnTo>
                <a:lnTo>
                  <a:pt x="1224" y="184"/>
                </a:lnTo>
                <a:lnTo>
                  <a:pt x="1216" y="200"/>
                </a:lnTo>
                <a:lnTo>
                  <a:pt x="1208" y="216"/>
                </a:lnTo>
                <a:lnTo>
                  <a:pt x="1168" y="216"/>
                </a:lnTo>
                <a:lnTo>
                  <a:pt x="1152" y="208"/>
                </a:lnTo>
                <a:lnTo>
                  <a:pt x="1144" y="192"/>
                </a:lnTo>
                <a:lnTo>
                  <a:pt x="1112" y="192"/>
                </a:lnTo>
                <a:lnTo>
                  <a:pt x="1088" y="208"/>
                </a:lnTo>
                <a:lnTo>
                  <a:pt x="1088" y="192"/>
                </a:lnTo>
                <a:lnTo>
                  <a:pt x="1072" y="176"/>
                </a:lnTo>
                <a:lnTo>
                  <a:pt x="1056" y="176"/>
                </a:lnTo>
                <a:lnTo>
                  <a:pt x="1040" y="192"/>
                </a:lnTo>
                <a:lnTo>
                  <a:pt x="1016" y="208"/>
                </a:lnTo>
                <a:lnTo>
                  <a:pt x="992" y="224"/>
                </a:lnTo>
                <a:lnTo>
                  <a:pt x="1008" y="200"/>
                </a:lnTo>
                <a:lnTo>
                  <a:pt x="1024" y="192"/>
                </a:lnTo>
                <a:lnTo>
                  <a:pt x="1048" y="152"/>
                </a:lnTo>
                <a:lnTo>
                  <a:pt x="1064" y="136"/>
                </a:lnTo>
                <a:lnTo>
                  <a:pt x="1080" y="112"/>
                </a:lnTo>
                <a:lnTo>
                  <a:pt x="1072" y="72"/>
                </a:lnTo>
                <a:lnTo>
                  <a:pt x="1040" y="48"/>
                </a:lnTo>
                <a:lnTo>
                  <a:pt x="1016" y="40"/>
                </a:lnTo>
                <a:lnTo>
                  <a:pt x="1016" y="32"/>
                </a:lnTo>
                <a:lnTo>
                  <a:pt x="1000" y="0"/>
                </a:lnTo>
                <a:lnTo>
                  <a:pt x="968" y="0"/>
                </a:lnTo>
                <a:lnTo>
                  <a:pt x="936" y="32"/>
                </a:lnTo>
                <a:lnTo>
                  <a:pt x="928" y="64"/>
                </a:lnTo>
                <a:lnTo>
                  <a:pt x="888" y="88"/>
                </a:lnTo>
                <a:lnTo>
                  <a:pt x="864" y="72"/>
                </a:lnTo>
                <a:lnTo>
                  <a:pt x="824" y="88"/>
                </a:lnTo>
                <a:lnTo>
                  <a:pt x="784" y="112"/>
                </a:lnTo>
                <a:lnTo>
                  <a:pt x="760" y="136"/>
                </a:lnTo>
                <a:lnTo>
                  <a:pt x="752" y="184"/>
                </a:lnTo>
                <a:lnTo>
                  <a:pt x="688" y="200"/>
                </a:lnTo>
                <a:lnTo>
                  <a:pt x="680" y="216"/>
                </a:lnTo>
                <a:lnTo>
                  <a:pt x="680" y="256"/>
                </a:lnTo>
                <a:lnTo>
                  <a:pt x="672" y="248"/>
                </a:lnTo>
                <a:lnTo>
                  <a:pt x="648" y="240"/>
                </a:lnTo>
                <a:lnTo>
                  <a:pt x="632" y="264"/>
                </a:lnTo>
                <a:lnTo>
                  <a:pt x="624" y="256"/>
                </a:lnTo>
                <a:lnTo>
                  <a:pt x="624" y="248"/>
                </a:lnTo>
                <a:lnTo>
                  <a:pt x="608" y="232"/>
                </a:lnTo>
                <a:lnTo>
                  <a:pt x="600" y="232"/>
                </a:lnTo>
                <a:lnTo>
                  <a:pt x="592" y="256"/>
                </a:lnTo>
                <a:lnTo>
                  <a:pt x="592" y="280"/>
                </a:lnTo>
                <a:lnTo>
                  <a:pt x="592" y="312"/>
                </a:lnTo>
                <a:lnTo>
                  <a:pt x="584" y="320"/>
                </a:lnTo>
                <a:lnTo>
                  <a:pt x="576" y="304"/>
                </a:lnTo>
                <a:lnTo>
                  <a:pt x="584" y="272"/>
                </a:lnTo>
                <a:lnTo>
                  <a:pt x="576" y="248"/>
                </a:lnTo>
                <a:lnTo>
                  <a:pt x="576" y="232"/>
                </a:lnTo>
                <a:lnTo>
                  <a:pt x="552" y="224"/>
                </a:lnTo>
                <a:lnTo>
                  <a:pt x="528" y="224"/>
                </a:lnTo>
                <a:lnTo>
                  <a:pt x="512" y="280"/>
                </a:lnTo>
                <a:lnTo>
                  <a:pt x="504" y="288"/>
                </a:lnTo>
                <a:lnTo>
                  <a:pt x="496" y="304"/>
                </a:lnTo>
                <a:lnTo>
                  <a:pt x="504" y="320"/>
                </a:lnTo>
                <a:lnTo>
                  <a:pt x="504" y="344"/>
                </a:lnTo>
                <a:lnTo>
                  <a:pt x="504" y="352"/>
                </a:lnTo>
                <a:lnTo>
                  <a:pt x="528" y="376"/>
                </a:lnTo>
                <a:lnTo>
                  <a:pt x="512" y="400"/>
                </a:lnTo>
                <a:lnTo>
                  <a:pt x="488" y="376"/>
                </a:lnTo>
                <a:lnTo>
                  <a:pt x="456" y="352"/>
                </a:lnTo>
                <a:lnTo>
                  <a:pt x="432" y="352"/>
                </a:lnTo>
                <a:lnTo>
                  <a:pt x="416" y="352"/>
                </a:lnTo>
                <a:lnTo>
                  <a:pt x="416" y="376"/>
                </a:lnTo>
                <a:lnTo>
                  <a:pt x="408" y="384"/>
                </a:lnTo>
                <a:lnTo>
                  <a:pt x="392" y="376"/>
                </a:lnTo>
                <a:lnTo>
                  <a:pt x="376" y="384"/>
                </a:lnTo>
                <a:lnTo>
                  <a:pt x="360" y="392"/>
                </a:lnTo>
                <a:lnTo>
                  <a:pt x="344" y="392"/>
                </a:lnTo>
                <a:lnTo>
                  <a:pt x="336" y="384"/>
                </a:lnTo>
                <a:lnTo>
                  <a:pt x="320" y="392"/>
                </a:lnTo>
                <a:lnTo>
                  <a:pt x="296" y="408"/>
                </a:lnTo>
                <a:lnTo>
                  <a:pt x="264" y="424"/>
                </a:lnTo>
                <a:lnTo>
                  <a:pt x="256" y="424"/>
                </a:lnTo>
                <a:lnTo>
                  <a:pt x="248" y="448"/>
                </a:lnTo>
                <a:lnTo>
                  <a:pt x="240" y="448"/>
                </a:lnTo>
                <a:lnTo>
                  <a:pt x="224" y="432"/>
                </a:lnTo>
                <a:lnTo>
                  <a:pt x="232" y="424"/>
                </a:lnTo>
                <a:lnTo>
                  <a:pt x="240" y="416"/>
                </a:lnTo>
                <a:lnTo>
                  <a:pt x="240" y="400"/>
                </a:lnTo>
                <a:lnTo>
                  <a:pt x="224" y="392"/>
                </a:lnTo>
                <a:lnTo>
                  <a:pt x="216" y="392"/>
                </a:lnTo>
                <a:lnTo>
                  <a:pt x="200" y="392"/>
                </a:lnTo>
                <a:lnTo>
                  <a:pt x="208" y="408"/>
                </a:lnTo>
                <a:lnTo>
                  <a:pt x="208" y="432"/>
                </a:lnTo>
                <a:lnTo>
                  <a:pt x="216" y="448"/>
                </a:lnTo>
                <a:lnTo>
                  <a:pt x="208" y="472"/>
                </a:lnTo>
                <a:lnTo>
                  <a:pt x="200" y="464"/>
                </a:lnTo>
                <a:lnTo>
                  <a:pt x="184" y="464"/>
                </a:lnTo>
                <a:lnTo>
                  <a:pt x="176" y="472"/>
                </a:lnTo>
                <a:lnTo>
                  <a:pt x="160" y="480"/>
                </a:lnTo>
                <a:lnTo>
                  <a:pt x="152" y="488"/>
                </a:lnTo>
                <a:lnTo>
                  <a:pt x="168" y="520"/>
                </a:lnTo>
                <a:lnTo>
                  <a:pt x="160" y="512"/>
                </a:lnTo>
                <a:lnTo>
                  <a:pt x="136" y="512"/>
                </a:lnTo>
                <a:lnTo>
                  <a:pt x="120" y="504"/>
                </a:lnTo>
                <a:lnTo>
                  <a:pt x="120" y="512"/>
                </a:lnTo>
                <a:lnTo>
                  <a:pt x="128" y="528"/>
                </a:lnTo>
                <a:lnTo>
                  <a:pt x="136" y="536"/>
                </a:lnTo>
                <a:lnTo>
                  <a:pt x="128" y="544"/>
                </a:lnTo>
                <a:lnTo>
                  <a:pt x="104" y="528"/>
                </a:lnTo>
                <a:lnTo>
                  <a:pt x="96" y="520"/>
                </a:lnTo>
                <a:lnTo>
                  <a:pt x="96" y="512"/>
                </a:lnTo>
                <a:lnTo>
                  <a:pt x="88" y="488"/>
                </a:lnTo>
                <a:lnTo>
                  <a:pt x="96" y="480"/>
                </a:lnTo>
                <a:lnTo>
                  <a:pt x="96" y="472"/>
                </a:lnTo>
                <a:lnTo>
                  <a:pt x="80" y="464"/>
                </a:lnTo>
                <a:lnTo>
                  <a:pt x="64" y="448"/>
                </a:lnTo>
                <a:lnTo>
                  <a:pt x="56" y="440"/>
                </a:lnTo>
                <a:lnTo>
                  <a:pt x="64" y="440"/>
                </a:lnTo>
                <a:lnTo>
                  <a:pt x="72" y="448"/>
                </a:lnTo>
                <a:lnTo>
                  <a:pt x="88" y="448"/>
                </a:lnTo>
                <a:lnTo>
                  <a:pt x="96" y="464"/>
                </a:lnTo>
                <a:lnTo>
                  <a:pt x="128" y="472"/>
                </a:lnTo>
                <a:lnTo>
                  <a:pt x="152" y="464"/>
                </a:lnTo>
                <a:lnTo>
                  <a:pt x="168" y="456"/>
                </a:lnTo>
                <a:lnTo>
                  <a:pt x="176" y="432"/>
                </a:lnTo>
                <a:lnTo>
                  <a:pt x="144" y="400"/>
                </a:lnTo>
                <a:lnTo>
                  <a:pt x="120" y="384"/>
                </a:lnTo>
                <a:lnTo>
                  <a:pt x="104" y="368"/>
                </a:lnTo>
                <a:lnTo>
                  <a:pt x="80" y="360"/>
                </a:lnTo>
                <a:lnTo>
                  <a:pt x="72" y="360"/>
                </a:lnTo>
                <a:lnTo>
                  <a:pt x="72" y="344"/>
                </a:lnTo>
                <a:lnTo>
                  <a:pt x="56" y="344"/>
                </a:lnTo>
                <a:lnTo>
                  <a:pt x="40" y="344"/>
                </a:lnTo>
                <a:lnTo>
                  <a:pt x="32" y="352"/>
                </a:lnTo>
                <a:lnTo>
                  <a:pt x="16" y="368"/>
                </a:lnTo>
                <a:lnTo>
                  <a:pt x="16" y="376"/>
                </a:lnTo>
                <a:lnTo>
                  <a:pt x="16" y="384"/>
                </a:lnTo>
                <a:lnTo>
                  <a:pt x="8" y="392"/>
                </a:lnTo>
                <a:lnTo>
                  <a:pt x="16" y="400"/>
                </a:lnTo>
                <a:lnTo>
                  <a:pt x="24" y="408"/>
                </a:lnTo>
                <a:lnTo>
                  <a:pt x="32" y="424"/>
                </a:lnTo>
                <a:lnTo>
                  <a:pt x="16" y="448"/>
                </a:lnTo>
                <a:lnTo>
                  <a:pt x="32" y="488"/>
                </a:lnTo>
                <a:lnTo>
                  <a:pt x="24" y="496"/>
                </a:lnTo>
                <a:lnTo>
                  <a:pt x="32" y="504"/>
                </a:lnTo>
                <a:lnTo>
                  <a:pt x="24" y="504"/>
                </a:lnTo>
                <a:lnTo>
                  <a:pt x="32" y="512"/>
                </a:lnTo>
                <a:lnTo>
                  <a:pt x="32" y="520"/>
                </a:lnTo>
                <a:lnTo>
                  <a:pt x="40" y="528"/>
                </a:lnTo>
                <a:lnTo>
                  <a:pt x="32" y="544"/>
                </a:lnTo>
                <a:lnTo>
                  <a:pt x="40" y="560"/>
                </a:lnTo>
                <a:lnTo>
                  <a:pt x="48" y="560"/>
                </a:lnTo>
                <a:lnTo>
                  <a:pt x="48" y="568"/>
                </a:lnTo>
                <a:lnTo>
                  <a:pt x="0" y="624"/>
                </a:lnTo>
                <a:lnTo>
                  <a:pt x="8" y="624"/>
                </a:lnTo>
                <a:lnTo>
                  <a:pt x="16" y="632"/>
                </a:lnTo>
                <a:lnTo>
                  <a:pt x="16" y="648"/>
                </a:lnTo>
                <a:lnTo>
                  <a:pt x="8" y="648"/>
                </a:lnTo>
                <a:lnTo>
                  <a:pt x="8" y="656"/>
                </a:lnTo>
                <a:lnTo>
                  <a:pt x="8" y="672"/>
                </a:lnTo>
                <a:lnTo>
                  <a:pt x="8" y="680"/>
                </a:lnTo>
                <a:lnTo>
                  <a:pt x="0" y="712"/>
                </a:lnTo>
                <a:lnTo>
                  <a:pt x="8" y="728"/>
                </a:lnTo>
                <a:lnTo>
                  <a:pt x="24" y="736"/>
                </a:lnTo>
                <a:lnTo>
                  <a:pt x="40" y="744"/>
                </a:lnTo>
                <a:lnTo>
                  <a:pt x="56" y="776"/>
                </a:lnTo>
                <a:lnTo>
                  <a:pt x="64" y="784"/>
                </a:lnTo>
                <a:lnTo>
                  <a:pt x="64" y="792"/>
                </a:lnTo>
                <a:lnTo>
                  <a:pt x="48" y="800"/>
                </a:lnTo>
                <a:lnTo>
                  <a:pt x="56" y="816"/>
                </a:lnTo>
                <a:lnTo>
                  <a:pt x="64" y="816"/>
                </a:lnTo>
                <a:lnTo>
                  <a:pt x="72" y="816"/>
                </a:lnTo>
                <a:lnTo>
                  <a:pt x="88" y="832"/>
                </a:lnTo>
                <a:lnTo>
                  <a:pt x="136" y="856"/>
                </a:lnTo>
                <a:lnTo>
                  <a:pt x="144" y="856"/>
                </a:lnTo>
                <a:lnTo>
                  <a:pt x="136" y="872"/>
                </a:lnTo>
                <a:lnTo>
                  <a:pt x="128" y="880"/>
                </a:lnTo>
                <a:lnTo>
                  <a:pt x="120" y="888"/>
                </a:lnTo>
                <a:lnTo>
                  <a:pt x="112" y="896"/>
                </a:lnTo>
                <a:lnTo>
                  <a:pt x="128" y="896"/>
                </a:lnTo>
                <a:lnTo>
                  <a:pt x="120" y="912"/>
                </a:lnTo>
                <a:lnTo>
                  <a:pt x="104" y="928"/>
                </a:lnTo>
                <a:lnTo>
                  <a:pt x="120" y="944"/>
                </a:lnTo>
                <a:lnTo>
                  <a:pt x="144" y="952"/>
                </a:lnTo>
                <a:lnTo>
                  <a:pt x="160" y="976"/>
                </a:lnTo>
                <a:lnTo>
                  <a:pt x="160" y="984"/>
                </a:lnTo>
                <a:lnTo>
                  <a:pt x="168" y="992"/>
                </a:lnTo>
                <a:lnTo>
                  <a:pt x="184" y="992"/>
                </a:lnTo>
                <a:lnTo>
                  <a:pt x="192" y="1000"/>
                </a:lnTo>
                <a:lnTo>
                  <a:pt x="200" y="1016"/>
                </a:lnTo>
                <a:lnTo>
                  <a:pt x="200" y="1024"/>
                </a:lnTo>
                <a:lnTo>
                  <a:pt x="208" y="1032"/>
                </a:lnTo>
                <a:lnTo>
                  <a:pt x="224" y="1032"/>
                </a:lnTo>
                <a:lnTo>
                  <a:pt x="240" y="1024"/>
                </a:lnTo>
                <a:lnTo>
                  <a:pt x="248" y="1032"/>
                </a:lnTo>
                <a:lnTo>
                  <a:pt x="248" y="1040"/>
                </a:lnTo>
                <a:lnTo>
                  <a:pt x="256" y="1024"/>
                </a:lnTo>
                <a:lnTo>
                  <a:pt x="272" y="1008"/>
                </a:lnTo>
                <a:lnTo>
                  <a:pt x="256" y="976"/>
                </a:lnTo>
                <a:lnTo>
                  <a:pt x="224" y="936"/>
                </a:lnTo>
                <a:lnTo>
                  <a:pt x="240" y="912"/>
                </a:lnTo>
                <a:lnTo>
                  <a:pt x="256" y="904"/>
                </a:lnTo>
                <a:lnTo>
                  <a:pt x="256" y="896"/>
                </a:lnTo>
                <a:lnTo>
                  <a:pt x="256" y="904"/>
                </a:lnTo>
                <a:lnTo>
                  <a:pt x="256" y="896"/>
                </a:lnTo>
                <a:lnTo>
                  <a:pt x="240" y="888"/>
                </a:lnTo>
                <a:lnTo>
                  <a:pt x="256" y="856"/>
                </a:lnTo>
                <a:lnTo>
                  <a:pt x="296" y="840"/>
                </a:lnTo>
                <a:lnTo>
                  <a:pt x="328" y="832"/>
                </a:lnTo>
                <a:lnTo>
                  <a:pt x="352" y="848"/>
                </a:lnTo>
                <a:lnTo>
                  <a:pt x="376" y="840"/>
                </a:lnTo>
                <a:lnTo>
                  <a:pt x="400" y="848"/>
                </a:lnTo>
                <a:lnTo>
                  <a:pt x="432" y="840"/>
                </a:lnTo>
                <a:lnTo>
                  <a:pt x="424" y="816"/>
                </a:lnTo>
                <a:lnTo>
                  <a:pt x="440" y="784"/>
                </a:lnTo>
                <a:lnTo>
                  <a:pt x="488" y="760"/>
                </a:lnTo>
                <a:lnTo>
                  <a:pt x="536" y="752"/>
                </a:lnTo>
                <a:lnTo>
                  <a:pt x="568" y="792"/>
                </a:lnTo>
                <a:lnTo>
                  <a:pt x="608" y="776"/>
                </a:lnTo>
                <a:lnTo>
                  <a:pt x="624" y="776"/>
                </a:lnTo>
                <a:lnTo>
                  <a:pt x="640" y="808"/>
                </a:lnTo>
                <a:lnTo>
                  <a:pt x="656" y="848"/>
                </a:lnTo>
                <a:lnTo>
                  <a:pt x="696" y="848"/>
                </a:lnTo>
                <a:lnTo>
                  <a:pt x="728" y="864"/>
                </a:lnTo>
                <a:lnTo>
                  <a:pt x="760" y="864"/>
                </a:lnTo>
                <a:lnTo>
                  <a:pt x="760" y="888"/>
                </a:lnTo>
                <a:lnTo>
                  <a:pt x="768" y="888"/>
                </a:lnTo>
                <a:lnTo>
                  <a:pt x="776" y="872"/>
                </a:lnTo>
                <a:lnTo>
                  <a:pt x="808" y="856"/>
                </a:lnTo>
                <a:lnTo>
                  <a:pt x="848" y="848"/>
                </a:lnTo>
                <a:lnTo>
                  <a:pt x="880" y="864"/>
                </a:lnTo>
                <a:lnTo>
                  <a:pt x="896" y="840"/>
                </a:lnTo>
                <a:lnTo>
                  <a:pt x="912" y="824"/>
                </a:lnTo>
                <a:lnTo>
                  <a:pt x="960" y="840"/>
                </a:lnTo>
                <a:lnTo>
                  <a:pt x="976" y="856"/>
                </a:lnTo>
                <a:lnTo>
                  <a:pt x="1016" y="856"/>
                </a:lnTo>
                <a:lnTo>
                  <a:pt x="1040" y="880"/>
                </a:lnTo>
                <a:lnTo>
                  <a:pt x="1104" y="864"/>
                </a:lnTo>
                <a:lnTo>
                  <a:pt x="1128" y="872"/>
                </a:lnTo>
                <a:lnTo>
                  <a:pt x="1136" y="864"/>
                </a:lnTo>
                <a:lnTo>
                  <a:pt x="1160" y="864"/>
                </a:lnTo>
                <a:lnTo>
                  <a:pt x="1184" y="816"/>
                </a:lnTo>
                <a:lnTo>
                  <a:pt x="1192" y="800"/>
                </a:lnTo>
                <a:lnTo>
                  <a:pt x="1232" y="800"/>
                </a:lnTo>
                <a:lnTo>
                  <a:pt x="1272" y="872"/>
                </a:lnTo>
                <a:lnTo>
                  <a:pt x="1304" y="880"/>
                </a:lnTo>
                <a:lnTo>
                  <a:pt x="1312" y="896"/>
                </a:lnTo>
                <a:lnTo>
                  <a:pt x="1360" y="888"/>
                </a:lnTo>
                <a:lnTo>
                  <a:pt x="1336" y="952"/>
                </a:lnTo>
                <a:lnTo>
                  <a:pt x="1320" y="952"/>
                </a:lnTo>
                <a:lnTo>
                  <a:pt x="1304" y="1000"/>
                </a:lnTo>
                <a:lnTo>
                  <a:pt x="1312" y="1000"/>
                </a:lnTo>
                <a:lnTo>
                  <a:pt x="1320" y="1000"/>
                </a:lnTo>
                <a:lnTo>
                  <a:pt x="1328" y="992"/>
                </a:lnTo>
                <a:lnTo>
                  <a:pt x="1344" y="1000"/>
                </a:lnTo>
                <a:lnTo>
                  <a:pt x="1368" y="976"/>
                </a:lnTo>
                <a:lnTo>
                  <a:pt x="1384" y="960"/>
                </a:lnTo>
                <a:lnTo>
                  <a:pt x="1416" y="920"/>
                </a:lnTo>
                <a:lnTo>
                  <a:pt x="1432" y="888"/>
                </a:lnTo>
                <a:lnTo>
                  <a:pt x="1432" y="856"/>
                </a:lnTo>
                <a:lnTo>
                  <a:pt x="1440" y="808"/>
                </a:lnTo>
                <a:lnTo>
                  <a:pt x="1440" y="792"/>
                </a:lnTo>
                <a:lnTo>
                  <a:pt x="1424" y="776"/>
                </a:lnTo>
                <a:lnTo>
                  <a:pt x="1400" y="792"/>
                </a:lnTo>
                <a:lnTo>
                  <a:pt x="1384" y="784"/>
                </a:lnTo>
                <a:lnTo>
                  <a:pt x="1376" y="768"/>
                </a:lnTo>
                <a:lnTo>
                  <a:pt x="1368" y="768"/>
                </a:lnTo>
                <a:lnTo>
                  <a:pt x="1376" y="760"/>
                </a:lnTo>
                <a:lnTo>
                  <a:pt x="1400" y="736"/>
                </a:lnTo>
                <a:lnTo>
                  <a:pt x="1416" y="720"/>
                </a:lnTo>
                <a:lnTo>
                  <a:pt x="1416" y="712"/>
                </a:lnTo>
                <a:lnTo>
                  <a:pt x="1472" y="656"/>
                </a:lnTo>
                <a:lnTo>
                  <a:pt x="1488" y="656"/>
                </a:lnTo>
                <a:lnTo>
                  <a:pt x="1528" y="656"/>
                </a:lnTo>
                <a:lnTo>
                  <a:pt x="1544" y="648"/>
                </a:lnTo>
                <a:lnTo>
                  <a:pt x="1568" y="656"/>
                </a:lnTo>
                <a:lnTo>
                  <a:pt x="1568" y="672"/>
                </a:lnTo>
                <a:lnTo>
                  <a:pt x="1608" y="664"/>
                </a:lnTo>
                <a:lnTo>
                  <a:pt x="1616" y="664"/>
                </a:lnTo>
                <a:lnTo>
                  <a:pt x="1608" y="656"/>
                </a:lnTo>
                <a:lnTo>
                  <a:pt x="1616" y="632"/>
                </a:lnTo>
                <a:lnTo>
                  <a:pt x="1624" y="608"/>
                </a:lnTo>
                <a:lnTo>
                  <a:pt x="1648" y="592"/>
                </a:lnTo>
                <a:lnTo>
                  <a:pt x="1680" y="600"/>
                </a:lnTo>
                <a:lnTo>
                  <a:pt x="1688" y="616"/>
                </a:lnTo>
                <a:lnTo>
                  <a:pt x="1704" y="600"/>
                </a:lnTo>
                <a:lnTo>
                  <a:pt x="1736" y="576"/>
                </a:lnTo>
                <a:lnTo>
                  <a:pt x="1736" y="608"/>
                </a:lnTo>
                <a:lnTo>
                  <a:pt x="1712" y="632"/>
                </a:lnTo>
                <a:lnTo>
                  <a:pt x="1696" y="640"/>
                </a:lnTo>
                <a:lnTo>
                  <a:pt x="1680" y="664"/>
                </a:lnTo>
                <a:lnTo>
                  <a:pt x="1664" y="680"/>
                </a:lnTo>
                <a:lnTo>
                  <a:pt x="1648" y="696"/>
                </a:lnTo>
                <a:lnTo>
                  <a:pt x="1640" y="696"/>
                </a:lnTo>
                <a:lnTo>
                  <a:pt x="1624" y="744"/>
                </a:lnTo>
                <a:lnTo>
                  <a:pt x="1640" y="840"/>
                </a:lnTo>
                <a:lnTo>
                  <a:pt x="1664" y="808"/>
                </a:lnTo>
                <a:lnTo>
                  <a:pt x="1672" y="800"/>
                </a:lnTo>
                <a:lnTo>
                  <a:pt x="1680" y="784"/>
                </a:lnTo>
                <a:lnTo>
                  <a:pt x="1688" y="768"/>
                </a:lnTo>
                <a:lnTo>
                  <a:pt x="1704" y="760"/>
                </a:lnTo>
                <a:lnTo>
                  <a:pt x="1704" y="744"/>
                </a:lnTo>
                <a:lnTo>
                  <a:pt x="1712" y="736"/>
                </a:lnTo>
                <a:lnTo>
                  <a:pt x="1720" y="704"/>
                </a:lnTo>
                <a:lnTo>
                  <a:pt x="1720" y="696"/>
                </a:lnTo>
                <a:lnTo>
                  <a:pt x="1704" y="696"/>
                </a:lnTo>
                <a:lnTo>
                  <a:pt x="1720" y="656"/>
                </a:lnTo>
                <a:lnTo>
                  <a:pt x="1728" y="648"/>
                </a:lnTo>
                <a:lnTo>
                  <a:pt x="1744" y="640"/>
                </a:lnTo>
                <a:lnTo>
                  <a:pt x="1752" y="640"/>
                </a:lnTo>
                <a:lnTo>
                  <a:pt x="1760" y="648"/>
                </a:lnTo>
                <a:lnTo>
                  <a:pt x="1784" y="624"/>
                </a:lnTo>
                <a:lnTo>
                  <a:pt x="1808" y="648"/>
                </a:lnTo>
                <a:lnTo>
                  <a:pt x="1816" y="624"/>
                </a:lnTo>
                <a:lnTo>
                  <a:pt x="1832" y="624"/>
                </a:lnTo>
                <a:lnTo>
                  <a:pt x="1856" y="592"/>
                </a:lnTo>
                <a:lnTo>
                  <a:pt x="1888" y="576"/>
                </a:lnTo>
                <a:lnTo>
                  <a:pt x="1904" y="576"/>
                </a:lnTo>
                <a:lnTo>
                  <a:pt x="1920" y="584"/>
                </a:lnTo>
                <a:lnTo>
                  <a:pt x="1920" y="576"/>
                </a:lnTo>
                <a:lnTo>
                  <a:pt x="1920" y="560"/>
                </a:lnTo>
                <a:lnTo>
                  <a:pt x="1912" y="536"/>
                </a:lnTo>
                <a:lnTo>
                  <a:pt x="1896" y="520"/>
                </a:lnTo>
                <a:lnTo>
                  <a:pt x="1912" y="512"/>
                </a:lnTo>
                <a:lnTo>
                  <a:pt x="1928" y="504"/>
                </a:lnTo>
                <a:close/>
              </a:path>
            </a:pathLst>
          </a:custGeom>
          <a:gradFill>
            <a:gsLst>
              <a:gs pos="83000">
                <a:schemeClr val="bg1">
                  <a:lumMod val="65000"/>
                </a:schemeClr>
              </a:gs>
              <a:gs pos="86000">
                <a:srgbClr val="FFC000"/>
              </a:gs>
              <a:gs pos="91000">
                <a:srgbClr val="00B050"/>
              </a:gs>
            </a:gsLst>
            <a:lin ang="11400000" scaled="0"/>
          </a:gra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133" name="Freeform 689"/>
          <p:cNvSpPr>
            <a:spLocks/>
          </p:cNvSpPr>
          <p:nvPr/>
        </p:nvSpPr>
        <p:spPr bwMode="auto">
          <a:xfrm>
            <a:off x="7734413" y="3046959"/>
            <a:ext cx="103689" cy="15875"/>
          </a:xfrm>
          <a:custGeom>
            <a:avLst/>
            <a:gdLst>
              <a:gd name="T0" fmla="*/ 2147483647 w 40"/>
              <a:gd name="T1" fmla="*/ 2147483647 h 8"/>
              <a:gd name="T2" fmla="*/ 2147483647 w 40"/>
              <a:gd name="T3" fmla="*/ 2147483647 h 8"/>
              <a:gd name="T4" fmla="*/ 2147483647 w 40"/>
              <a:gd name="T5" fmla="*/ 0 h 8"/>
              <a:gd name="T6" fmla="*/ 0 w 40"/>
              <a:gd name="T7" fmla="*/ 2147483647 h 8"/>
              <a:gd name="T8" fmla="*/ 2147483647 w 40"/>
              <a:gd name="T9" fmla="*/ 2147483647 h 8"/>
              <a:gd name="T10" fmla="*/ 0 60000 65536"/>
              <a:gd name="T11" fmla="*/ 0 60000 65536"/>
              <a:gd name="T12" fmla="*/ 0 60000 65536"/>
              <a:gd name="T13" fmla="*/ 0 60000 65536"/>
              <a:gd name="T14" fmla="*/ 0 60000 65536"/>
              <a:gd name="T15" fmla="*/ 0 w 40"/>
              <a:gd name="T16" fmla="*/ 0 h 8"/>
              <a:gd name="T17" fmla="*/ 40 w 40"/>
              <a:gd name="T18" fmla="*/ 8 h 8"/>
            </a:gdLst>
            <a:ahLst/>
            <a:cxnLst>
              <a:cxn ang="T10">
                <a:pos x="T0" y="T1"/>
              </a:cxn>
              <a:cxn ang="T11">
                <a:pos x="T2" y="T3"/>
              </a:cxn>
              <a:cxn ang="T12">
                <a:pos x="T4" y="T5"/>
              </a:cxn>
              <a:cxn ang="T13">
                <a:pos x="T6" y="T7"/>
              </a:cxn>
              <a:cxn ang="T14">
                <a:pos x="T8" y="T9"/>
              </a:cxn>
            </a:cxnLst>
            <a:rect l="T15" t="T16" r="T17" b="T18"/>
            <a:pathLst>
              <a:path w="40" h="8">
                <a:moveTo>
                  <a:pt x="8" y="8"/>
                </a:moveTo>
                <a:lnTo>
                  <a:pt x="24" y="8"/>
                </a:lnTo>
                <a:lnTo>
                  <a:pt x="40" y="0"/>
                </a:lnTo>
                <a:lnTo>
                  <a:pt x="0" y="8"/>
                </a:lnTo>
                <a:lnTo>
                  <a:pt x="8" y="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34" name="Freeform 690"/>
          <p:cNvSpPr>
            <a:spLocks/>
          </p:cNvSpPr>
          <p:nvPr/>
        </p:nvSpPr>
        <p:spPr bwMode="auto">
          <a:xfrm>
            <a:off x="7590516" y="2394497"/>
            <a:ext cx="1345849" cy="714375"/>
          </a:xfrm>
          <a:custGeom>
            <a:avLst/>
            <a:gdLst>
              <a:gd name="T0" fmla="*/ 2147483647 w 520"/>
              <a:gd name="T1" fmla="*/ 2147483647 h 368"/>
              <a:gd name="T2" fmla="*/ 2147483647 w 520"/>
              <a:gd name="T3" fmla="*/ 2147483647 h 368"/>
              <a:gd name="T4" fmla="*/ 2147483647 w 520"/>
              <a:gd name="T5" fmla="*/ 2147483647 h 368"/>
              <a:gd name="T6" fmla="*/ 2147483647 w 520"/>
              <a:gd name="T7" fmla="*/ 2147483647 h 368"/>
              <a:gd name="T8" fmla="*/ 2147483647 w 520"/>
              <a:gd name="T9" fmla="*/ 2147483647 h 368"/>
              <a:gd name="T10" fmla="*/ 2147483647 w 520"/>
              <a:gd name="T11" fmla="*/ 2147483647 h 368"/>
              <a:gd name="T12" fmla="*/ 2147483647 w 520"/>
              <a:gd name="T13" fmla="*/ 2147483647 h 368"/>
              <a:gd name="T14" fmla="*/ 2147483647 w 520"/>
              <a:gd name="T15" fmla="*/ 2147483647 h 368"/>
              <a:gd name="T16" fmla="*/ 2147483647 w 520"/>
              <a:gd name="T17" fmla="*/ 2147483647 h 368"/>
              <a:gd name="T18" fmla="*/ 2147483647 w 520"/>
              <a:gd name="T19" fmla="*/ 2147483647 h 368"/>
              <a:gd name="T20" fmla="*/ 2147483647 w 520"/>
              <a:gd name="T21" fmla="*/ 2147483647 h 368"/>
              <a:gd name="T22" fmla="*/ 2147483647 w 520"/>
              <a:gd name="T23" fmla="*/ 2147483647 h 368"/>
              <a:gd name="T24" fmla="*/ 2147483647 w 520"/>
              <a:gd name="T25" fmla="*/ 2147483647 h 368"/>
              <a:gd name="T26" fmla="*/ 2147483647 w 520"/>
              <a:gd name="T27" fmla="*/ 2147483647 h 368"/>
              <a:gd name="T28" fmla="*/ 2147483647 w 520"/>
              <a:gd name="T29" fmla="*/ 2147483647 h 368"/>
              <a:gd name="T30" fmla="*/ 0 w 520"/>
              <a:gd name="T31" fmla="*/ 2147483647 h 368"/>
              <a:gd name="T32" fmla="*/ 2147483647 w 520"/>
              <a:gd name="T33" fmla="*/ 2147483647 h 368"/>
              <a:gd name="T34" fmla="*/ 2147483647 w 520"/>
              <a:gd name="T35" fmla="*/ 2147483647 h 368"/>
              <a:gd name="T36" fmla="*/ 2147483647 w 520"/>
              <a:gd name="T37" fmla="*/ 2147483647 h 368"/>
              <a:gd name="T38" fmla="*/ 2147483647 w 520"/>
              <a:gd name="T39" fmla="*/ 2147483647 h 368"/>
              <a:gd name="T40" fmla="*/ 2147483647 w 520"/>
              <a:gd name="T41" fmla="*/ 2147483647 h 368"/>
              <a:gd name="T42" fmla="*/ 2147483647 w 520"/>
              <a:gd name="T43" fmla="*/ 2147483647 h 368"/>
              <a:gd name="T44" fmla="*/ 2147483647 w 520"/>
              <a:gd name="T45" fmla="*/ 2147483647 h 368"/>
              <a:gd name="T46" fmla="*/ 2147483647 w 520"/>
              <a:gd name="T47" fmla="*/ 2147483647 h 368"/>
              <a:gd name="T48" fmla="*/ 2147483647 w 520"/>
              <a:gd name="T49" fmla="*/ 2147483647 h 368"/>
              <a:gd name="T50" fmla="*/ 2147483647 w 520"/>
              <a:gd name="T51" fmla="*/ 2147483647 h 368"/>
              <a:gd name="T52" fmla="*/ 2147483647 w 520"/>
              <a:gd name="T53" fmla="*/ 2147483647 h 368"/>
              <a:gd name="T54" fmla="*/ 2147483647 w 520"/>
              <a:gd name="T55" fmla="*/ 2147483647 h 368"/>
              <a:gd name="T56" fmla="*/ 2147483647 w 520"/>
              <a:gd name="T57" fmla="*/ 2147483647 h 368"/>
              <a:gd name="T58" fmla="*/ 2147483647 w 520"/>
              <a:gd name="T59" fmla="*/ 2147483647 h 368"/>
              <a:gd name="T60" fmla="*/ 2147483647 w 520"/>
              <a:gd name="T61" fmla="*/ 2147483647 h 368"/>
              <a:gd name="T62" fmla="*/ 2147483647 w 520"/>
              <a:gd name="T63" fmla="*/ 2147483647 h 368"/>
              <a:gd name="T64" fmla="*/ 2147483647 w 520"/>
              <a:gd name="T65" fmla="*/ 2147483647 h 368"/>
              <a:gd name="T66" fmla="*/ 2147483647 w 520"/>
              <a:gd name="T67" fmla="*/ 2147483647 h 368"/>
              <a:gd name="T68" fmla="*/ 2147483647 w 520"/>
              <a:gd name="T69" fmla="*/ 2147483647 h 3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0"/>
              <a:gd name="T106" fmla="*/ 0 h 368"/>
              <a:gd name="T107" fmla="*/ 520 w 520"/>
              <a:gd name="T108" fmla="*/ 368 h 3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0" h="368">
                <a:moveTo>
                  <a:pt x="360" y="320"/>
                </a:moveTo>
                <a:lnTo>
                  <a:pt x="352" y="312"/>
                </a:lnTo>
                <a:lnTo>
                  <a:pt x="352" y="296"/>
                </a:lnTo>
                <a:lnTo>
                  <a:pt x="384" y="288"/>
                </a:lnTo>
                <a:lnTo>
                  <a:pt x="408" y="272"/>
                </a:lnTo>
                <a:lnTo>
                  <a:pt x="424" y="256"/>
                </a:lnTo>
                <a:lnTo>
                  <a:pt x="432" y="208"/>
                </a:lnTo>
                <a:lnTo>
                  <a:pt x="456" y="200"/>
                </a:lnTo>
                <a:lnTo>
                  <a:pt x="464" y="160"/>
                </a:lnTo>
                <a:lnTo>
                  <a:pt x="496" y="168"/>
                </a:lnTo>
                <a:lnTo>
                  <a:pt x="504" y="144"/>
                </a:lnTo>
                <a:lnTo>
                  <a:pt x="520" y="136"/>
                </a:lnTo>
                <a:lnTo>
                  <a:pt x="520" y="120"/>
                </a:lnTo>
                <a:lnTo>
                  <a:pt x="488" y="112"/>
                </a:lnTo>
                <a:lnTo>
                  <a:pt x="456" y="96"/>
                </a:lnTo>
                <a:lnTo>
                  <a:pt x="416" y="96"/>
                </a:lnTo>
                <a:lnTo>
                  <a:pt x="400" y="56"/>
                </a:lnTo>
                <a:lnTo>
                  <a:pt x="384" y="24"/>
                </a:lnTo>
                <a:lnTo>
                  <a:pt x="368" y="24"/>
                </a:lnTo>
                <a:lnTo>
                  <a:pt x="328" y="40"/>
                </a:lnTo>
                <a:lnTo>
                  <a:pt x="296" y="0"/>
                </a:lnTo>
                <a:lnTo>
                  <a:pt x="248" y="16"/>
                </a:lnTo>
                <a:lnTo>
                  <a:pt x="200" y="32"/>
                </a:lnTo>
                <a:lnTo>
                  <a:pt x="184" y="64"/>
                </a:lnTo>
                <a:lnTo>
                  <a:pt x="192" y="96"/>
                </a:lnTo>
                <a:lnTo>
                  <a:pt x="160" y="96"/>
                </a:lnTo>
                <a:lnTo>
                  <a:pt x="136" y="96"/>
                </a:lnTo>
                <a:lnTo>
                  <a:pt x="112" y="96"/>
                </a:lnTo>
                <a:lnTo>
                  <a:pt x="88" y="80"/>
                </a:lnTo>
                <a:lnTo>
                  <a:pt x="56" y="88"/>
                </a:lnTo>
                <a:lnTo>
                  <a:pt x="16" y="104"/>
                </a:lnTo>
                <a:lnTo>
                  <a:pt x="0" y="136"/>
                </a:lnTo>
                <a:lnTo>
                  <a:pt x="16" y="152"/>
                </a:lnTo>
                <a:lnTo>
                  <a:pt x="24" y="168"/>
                </a:lnTo>
                <a:lnTo>
                  <a:pt x="56" y="168"/>
                </a:lnTo>
                <a:lnTo>
                  <a:pt x="80" y="168"/>
                </a:lnTo>
                <a:lnTo>
                  <a:pt x="104" y="200"/>
                </a:lnTo>
                <a:lnTo>
                  <a:pt x="80" y="200"/>
                </a:lnTo>
                <a:lnTo>
                  <a:pt x="64" y="200"/>
                </a:lnTo>
                <a:lnTo>
                  <a:pt x="56" y="208"/>
                </a:lnTo>
                <a:lnTo>
                  <a:pt x="64" y="240"/>
                </a:lnTo>
                <a:lnTo>
                  <a:pt x="80" y="256"/>
                </a:lnTo>
                <a:lnTo>
                  <a:pt x="80" y="288"/>
                </a:lnTo>
                <a:lnTo>
                  <a:pt x="96" y="304"/>
                </a:lnTo>
                <a:lnTo>
                  <a:pt x="96" y="336"/>
                </a:lnTo>
                <a:lnTo>
                  <a:pt x="96" y="328"/>
                </a:lnTo>
                <a:lnTo>
                  <a:pt x="120" y="320"/>
                </a:lnTo>
                <a:lnTo>
                  <a:pt x="136" y="320"/>
                </a:lnTo>
                <a:lnTo>
                  <a:pt x="152" y="328"/>
                </a:lnTo>
                <a:lnTo>
                  <a:pt x="168" y="344"/>
                </a:lnTo>
                <a:lnTo>
                  <a:pt x="184" y="344"/>
                </a:lnTo>
                <a:lnTo>
                  <a:pt x="184" y="360"/>
                </a:lnTo>
                <a:lnTo>
                  <a:pt x="192" y="360"/>
                </a:lnTo>
                <a:lnTo>
                  <a:pt x="208" y="368"/>
                </a:lnTo>
                <a:lnTo>
                  <a:pt x="216" y="360"/>
                </a:lnTo>
                <a:lnTo>
                  <a:pt x="232" y="352"/>
                </a:lnTo>
                <a:lnTo>
                  <a:pt x="240" y="328"/>
                </a:lnTo>
                <a:lnTo>
                  <a:pt x="256" y="336"/>
                </a:lnTo>
                <a:lnTo>
                  <a:pt x="264" y="336"/>
                </a:lnTo>
                <a:lnTo>
                  <a:pt x="272" y="344"/>
                </a:lnTo>
                <a:lnTo>
                  <a:pt x="288" y="336"/>
                </a:lnTo>
                <a:lnTo>
                  <a:pt x="296" y="328"/>
                </a:lnTo>
                <a:lnTo>
                  <a:pt x="312" y="320"/>
                </a:lnTo>
                <a:lnTo>
                  <a:pt x="320" y="336"/>
                </a:lnTo>
                <a:lnTo>
                  <a:pt x="328" y="336"/>
                </a:lnTo>
                <a:lnTo>
                  <a:pt x="344" y="328"/>
                </a:lnTo>
                <a:lnTo>
                  <a:pt x="352" y="328"/>
                </a:lnTo>
                <a:lnTo>
                  <a:pt x="352" y="336"/>
                </a:lnTo>
                <a:lnTo>
                  <a:pt x="360" y="328"/>
                </a:lnTo>
                <a:lnTo>
                  <a:pt x="360" y="32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35" name="Freeform 691"/>
          <p:cNvSpPr>
            <a:spLocks/>
          </p:cNvSpPr>
          <p:nvPr/>
        </p:nvSpPr>
        <p:spPr bwMode="auto">
          <a:xfrm>
            <a:off x="7673045" y="3031084"/>
            <a:ext cx="40207" cy="15875"/>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rgbClr val="C00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36" name="Freeform 692"/>
          <p:cNvSpPr>
            <a:spLocks/>
          </p:cNvSpPr>
          <p:nvPr/>
        </p:nvSpPr>
        <p:spPr bwMode="auto">
          <a:xfrm>
            <a:off x="6595943" y="2658022"/>
            <a:ext cx="21161" cy="1587"/>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37" name="Freeform 693"/>
          <p:cNvSpPr>
            <a:spLocks/>
          </p:cNvSpPr>
          <p:nvPr/>
        </p:nvSpPr>
        <p:spPr bwMode="auto">
          <a:xfrm>
            <a:off x="7673045" y="3031084"/>
            <a:ext cx="40207" cy="15875"/>
          </a:xfrm>
          <a:custGeom>
            <a:avLst/>
            <a:gdLst>
              <a:gd name="T0" fmla="*/ 0 w 16"/>
              <a:gd name="T1" fmla="*/ 0 h 8"/>
              <a:gd name="T2" fmla="*/ 0 w 16"/>
              <a:gd name="T3" fmla="*/ 2147483647 h 8"/>
              <a:gd name="T4" fmla="*/ 2147483647 w 16"/>
              <a:gd name="T5" fmla="*/ 2147483647 h 8"/>
              <a:gd name="T6" fmla="*/ 2147483647 w 16"/>
              <a:gd name="T7" fmla="*/ 2147483647 h 8"/>
              <a:gd name="T8" fmla="*/ 0 w 16"/>
              <a:gd name="T9" fmla="*/ 0 h 8"/>
              <a:gd name="T10" fmla="*/ 0 60000 65536"/>
              <a:gd name="T11" fmla="*/ 0 60000 65536"/>
              <a:gd name="T12" fmla="*/ 0 60000 65536"/>
              <a:gd name="T13" fmla="*/ 0 60000 65536"/>
              <a:gd name="T14" fmla="*/ 0 60000 65536"/>
              <a:gd name="T15" fmla="*/ 0 w 16"/>
              <a:gd name="T16" fmla="*/ 0 h 8"/>
              <a:gd name="T17" fmla="*/ 16 w 16"/>
              <a:gd name="T18" fmla="*/ 8 h 8"/>
            </a:gdLst>
            <a:ahLst/>
            <a:cxnLst>
              <a:cxn ang="T10">
                <a:pos x="T0" y="T1"/>
              </a:cxn>
              <a:cxn ang="T11">
                <a:pos x="T2" y="T3"/>
              </a:cxn>
              <a:cxn ang="T12">
                <a:pos x="T4" y="T5"/>
              </a:cxn>
              <a:cxn ang="T13">
                <a:pos x="T6" y="T7"/>
              </a:cxn>
              <a:cxn ang="T14">
                <a:pos x="T8" y="T9"/>
              </a:cxn>
            </a:cxnLst>
            <a:rect l="T15" t="T16" r="T17" b="T18"/>
            <a:pathLst>
              <a:path w="16" h="8">
                <a:moveTo>
                  <a:pt x="0" y="0"/>
                </a:moveTo>
                <a:lnTo>
                  <a:pt x="0" y="8"/>
                </a:lnTo>
                <a:lnTo>
                  <a:pt x="16" y="8"/>
                </a:lnTo>
                <a:lnTo>
                  <a:pt x="8" y="8"/>
                </a:lnTo>
                <a:lnTo>
                  <a:pt x="0" y="0"/>
                </a:lnTo>
                <a:close/>
              </a:path>
            </a:pathLst>
          </a:custGeom>
          <a:solidFill>
            <a:srgbClr val="C00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38" name="Rectangle 694"/>
          <p:cNvSpPr>
            <a:spLocks noChangeArrowheads="1"/>
          </p:cNvSpPr>
          <p:nvPr/>
        </p:nvSpPr>
        <p:spPr bwMode="auto">
          <a:xfrm>
            <a:off x="6595943" y="2658021"/>
            <a:ext cx="21161" cy="0"/>
          </a:xfrm>
          <a:prstGeom prst="rect">
            <a:avLst/>
          </a:prstGeom>
          <a:solidFill>
            <a:srgbClr val="00B050"/>
          </a:solidFill>
          <a:ln w="6350">
            <a:solidFill>
              <a:srgbClr val="FFFFFF"/>
            </a:solidFill>
            <a:miter lim="800000"/>
            <a:headEnd/>
            <a:tailEnd/>
          </a:ln>
        </p:spPr>
        <p:txBody>
          <a:bodyPr/>
          <a:lstStyle/>
          <a:p>
            <a:pPr>
              <a:spcBef>
                <a:spcPct val="50000"/>
              </a:spcBef>
            </a:pPr>
            <a:endParaRPr lang="en-US" sz="1800" b="0" dirty="0">
              <a:solidFill>
                <a:srgbClr val="4D4D4D"/>
              </a:solidFill>
            </a:endParaRPr>
          </a:p>
        </p:txBody>
      </p:sp>
      <p:sp>
        <p:nvSpPr>
          <p:cNvPr id="139" name="Freeform 695"/>
          <p:cNvSpPr>
            <a:spLocks/>
          </p:cNvSpPr>
          <p:nvPr/>
        </p:nvSpPr>
        <p:spPr bwMode="auto">
          <a:xfrm>
            <a:off x="6367402" y="2658022"/>
            <a:ext cx="249702" cy="77787"/>
          </a:xfrm>
          <a:custGeom>
            <a:avLst/>
            <a:gdLst>
              <a:gd name="T0" fmla="*/ 2147483647 w 96"/>
              <a:gd name="T1" fmla="*/ 2147483647 h 40"/>
              <a:gd name="T2" fmla="*/ 2147483647 w 96"/>
              <a:gd name="T3" fmla="*/ 2147483647 h 40"/>
              <a:gd name="T4" fmla="*/ 2147483647 w 96"/>
              <a:gd name="T5" fmla="*/ 2147483647 h 40"/>
              <a:gd name="T6" fmla="*/ 2147483647 w 96"/>
              <a:gd name="T7" fmla="*/ 0 h 40"/>
              <a:gd name="T8" fmla="*/ 2147483647 w 96"/>
              <a:gd name="T9" fmla="*/ 0 h 40"/>
              <a:gd name="T10" fmla="*/ 2147483647 w 96"/>
              <a:gd name="T11" fmla="*/ 0 h 40"/>
              <a:gd name="T12" fmla="*/ 2147483647 w 96"/>
              <a:gd name="T13" fmla="*/ 0 h 40"/>
              <a:gd name="T14" fmla="*/ 2147483647 w 96"/>
              <a:gd name="T15" fmla="*/ 2147483647 h 40"/>
              <a:gd name="T16" fmla="*/ 2147483647 w 96"/>
              <a:gd name="T17" fmla="*/ 2147483647 h 40"/>
              <a:gd name="T18" fmla="*/ 2147483647 w 96"/>
              <a:gd name="T19" fmla="*/ 2147483647 h 40"/>
              <a:gd name="T20" fmla="*/ 2147483647 w 96"/>
              <a:gd name="T21" fmla="*/ 2147483647 h 40"/>
              <a:gd name="T22" fmla="*/ 2147483647 w 96"/>
              <a:gd name="T23" fmla="*/ 2147483647 h 40"/>
              <a:gd name="T24" fmla="*/ 2147483647 w 96"/>
              <a:gd name="T25" fmla="*/ 2147483647 h 40"/>
              <a:gd name="T26" fmla="*/ 2147483647 w 96"/>
              <a:gd name="T27" fmla="*/ 2147483647 h 40"/>
              <a:gd name="T28" fmla="*/ 2147483647 w 96"/>
              <a:gd name="T29" fmla="*/ 2147483647 h 40"/>
              <a:gd name="T30" fmla="*/ 0 w 96"/>
              <a:gd name="T31" fmla="*/ 2147483647 h 40"/>
              <a:gd name="T32" fmla="*/ 2147483647 w 96"/>
              <a:gd name="T33" fmla="*/ 2147483647 h 40"/>
              <a:gd name="T34" fmla="*/ 2147483647 w 96"/>
              <a:gd name="T35" fmla="*/ 2147483647 h 40"/>
              <a:gd name="T36" fmla="*/ 2147483647 w 96"/>
              <a:gd name="T37" fmla="*/ 2147483647 h 40"/>
              <a:gd name="T38" fmla="*/ 2147483647 w 96"/>
              <a:gd name="T39" fmla="*/ 2147483647 h 40"/>
              <a:gd name="T40" fmla="*/ 2147483647 w 96"/>
              <a:gd name="T41" fmla="*/ 2147483647 h 40"/>
              <a:gd name="T42" fmla="*/ 2147483647 w 96"/>
              <a:gd name="T43" fmla="*/ 2147483647 h 40"/>
              <a:gd name="T44" fmla="*/ 2147483647 w 96"/>
              <a:gd name="T45" fmla="*/ 2147483647 h 40"/>
              <a:gd name="T46" fmla="*/ 2147483647 w 96"/>
              <a:gd name="T47" fmla="*/ 2147483647 h 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6"/>
              <a:gd name="T73" fmla="*/ 0 h 40"/>
              <a:gd name="T74" fmla="*/ 96 w 96"/>
              <a:gd name="T75" fmla="*/ 40 h 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6" h="40">
                <a:moveTo>
                  <a:pt x="96" y="24"/>
                </a:moveTo>
                <a:lnTo>
                  <a:pt x="96" y="16"/>
                </a:lnTo>
                <a:lnTo>
                  <a:pt x="96" y="8"/>
                </a:lnTo>
                <a:lnTo>
                  <a:pt x="96" y="0"/>
                </a:lnTo>
                <a:lnTo>
                  <a:pt x="88" y="0"/>
                </a:lnTo>
                <a:lnTo>
                  <a:pt x="72" y="0"/>
                </a:lnTo>
                <a:lnTo>
                  <a:pt x="56" y="0"/>
                </a:lnTo>
                <a:lnTo>
                  <a:pt x="56" y="8"/>
                </a:lnTo>
                <a:lnTo>
                  <a:pt x="48" y="8"/>
                </a:lnTo>
                <a:lnTo>
                  <a:pt x="48" y="16"/>
                </a:lnTo>
                <a:lnTo>
                  <a:pt x="48" y="24"/>
                </a:lnTo>
                <a:lnTo>
                  <a:pt x="40" y="24"/>
                </a:lnTo>
                <a:lnTo>
                  <a:pt x="24" y="24"/>
                </a:lnTo>
                <a:lnTo>
                  <a:pt x="16" y="24"/>
                </a:lnTo>
                <a:lnTo>
                  <a:pt x="8" y="24"/>
                </a:lnTo>
                <a:lnTo>
                  <a:pt x="0" y="24"/>
                </a:lnTo>
                <a:lnTo>
                  <a:pt x="8" y="32"/>
                </a:lnTo>
                <a:lnTo>
                  <a:pt x="16" y="40"/>
                </a:lnTo>
                <a:lnTo>
                  <a:pt x="24" y="40"/>
                </a:lnTo>
                <a:lnTo>
                  <a:pt x="40" y="40"/>
                </a:lnTo>
                <a:lnTo>
                  <a:pt x="56" y="40"/>
                </a:lnTo>
                <a:lnTo>
                  <a:pt x="72" y="40"/>
                </a:lnTo>
                <a:lnTo>
                  <a:pt x="88" y="32"/>
                </a:lnTo>
                <a:lnTo>
                  <a:pt x="96" y="24"/>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40" name="Freeform 696"/>
          <p:cNvSpPr>
            <a:spLocks/>
          </p:cNvSpPr>
          <p:nvPr/>
        </p:nvSpPr>
        <p:spPr bwMode="auto">
          <a:xfrm>
            <a:off x="5910321" y="2564359"/>
            <a:ext cx="416874" cy="327025"/>
          </a:xfrm>
          <a:custGeom>
            <a:avLst/>
            <a:gdLst>
              <a:gd name="T0" fmla="*/ 2147483647 w 161"/>
              <a:gd name="T1" fmla="*/ 2147483647 h 168"/>
              <a:gd name="T2" fmla="*/ 2147483647 w 161"/>
              <a:gd name="T3" fmla="*/ 2147483647 h 168"/>
              <a:gd name="T4" fmla="*/ 2147483647 w 161"/>
              <a:gd name="T5" fmla="*/ 2147483647 h 168"/>
              <a:gd name="T6" fmla="*/ 2147483647 w 161"/>
              <a:gd name="T7" fmla="*/ 2147483647 h 168"/>
              <a:gd name="T8" fmla="*/ 2147483647 w 161"/>
              <a:gd name="T9" fmla="*/ 2147483647 h 168"/>
              <a:gd name="T10" fmla="*/ 2147483647 w 161"/>
              <a:gd name="T11" fmla="*/ 2147483647 h 168"/>
              <a:gd name="T12" fmla="*/ 2147483647 w 161"/>
              <a:gd name="T13" fmla="*/ 2147483647 h 168"/>
              <a:gd name="T14" fmla="*/ 2147483647 w 161"/>
              <a:gd name="T15" fmla="*/ 2147483647 h 168"/>
              <a:gd name="T16" fmla="*/ 2147483647 w 161"/>
              <a:gd name="T17" fmla="*/ 2147483647 h 168"/>
              <a:gd name="T18" fmla="*/ 2147483647 w 161"/>
              <a:gd name="T19" fmla="*/ 2147483647 h 168"/>
              <a:gd name="T20" fmla="*/ 2147483647 w 161"/>
              <a:gd name="T21" fmla="*/ 2147483647 h 168"/>
              <a:gd name="T22" fmla="*/ 2147483647 w 161"/>
              <a:gd name="T23" fmla="*/ 2147483647 h 168"/>
              <a:gd name="T24" fmla="*/ 2147483647 w 161"/>
              <a:gd name="T25" fmla="*/ 2147483647 h 168"/>
              <a:gd name="T26" fmla="*/ 2147483647 w 161"/>
              <a:gd name="T27" fmla="*/ 2147483647 h 168"/>
              <a:gd name="T28" fmla="*/ 2147483647 w 161"/>
              <a:gd name="T29" fmla="*/ 2147483647 h 168"/>
              <a:gd name="T30" fmla="*/ 2147483647 w 161"/>
              <a:gd name="T31" fmla="*/ 2147483647 h 168"/>
              <a:gd name="T32" fmla="*/ 2147483647 w 161"/>
              <a:gd name="T33" fmla="*/ 0 h 168"/>
              <a:gd name="T34" fmla="*/ 2147483647 w 161"/>
              <a:gd name="T35" fmla="*/ 2147483647 h 168"/>
              <a:gd name="T36" fmla="*/ 2147483647 w 161"/>
              <a:gd name="T37" fmla="*/ 2147483647 h 168"/>
              <a:gd name="T38" fmla="*/ 2147483647 w 161"/>
              <a:gd name="T39" fmla="*/ 2147483647 h 168"/>
              <a:gd name="T40" fmla="*/ 2147483647 w 161"/>
              <a:gd name="T41" fmla="*/ 2147483647 h 168"/>
              <a:gd name="T42" fmla="*/ 2147483647 w 161"/>
              <a:gd name="T43" fmla="*/ 2147483647 h 168"/>
              <a:gd name="T44" fmla="*/ 2147483647 w 161"/>
              <a:gd name="T45" fmla="*/ 2147483647 h 168"/>
              <a:gd name="T46" fmla="*/ 2147483647 w 161"/>
              <a:gd name="T47" fmla="*/ 2147483647 h 168"/>
              <a:gd name="T48" fmla="*/ 2147483647 w 161"/>
              <a:gd name="T49" fmla="*/ 2147483647 h 168"/>
              <a:gd name="T50" fmla="*/ 2147483647 w 161"/>
              <a:gd name="T51" fmla="*/ 2147483647 h 168"/>
              <a:gd name="T52" fmla="*/ 2147483647 w 161"/>
              <a:gd name="T53" fmla="*/ 2147483647 h 168"/>
              <a:gd name="T54" fmla="*/ 2147483647 w 161"/>
              <a:gd name="T55" fmla="*/ 2147483647 h 168"/>
              <a:gd name="T56" fmla="*/ 2147483647 w 161"/>
              <a:gd name="T57" fmla="*/ 2147483647 h 168"/>
              <a:gd name="T58" fmla="*/ 0 w 161"/>
              <a:gd name="T59" fmla="*/ 2147483647 h 168"/>
              <a:gd name="T60" fmla="*/ 0 w 161"/>
              <a:gd name="T61" fmla="*/ 2147483647 h 168"/>
              <a:gd name="T62" fmla="*/ 2147483647 w 161"/>
              <a:gd name="T63" fmla="*/ 2147483647 h 168"/>
              <a:gd name="T64" fmla="*/ 2147483647 w 161"/>
              <a:gd name="T65" fmla="*/ 2147483647 h 168"/>
              <a:gd name="T66" fmla="*/ 2147483647 w 161"/>
              <a:gd name="T67" fmla="*/ 2147483647 h 168"/>
              <a:gd name="T68" fmla="*/ 2147483647 w 161"/>
              <a:gd name="T69" fmla="*/ 2147483647 h 168"/>
              <a:gd name="T70" fmla="*/ 2147483647 w 161"/>
              <a:gd name="T71" fmla="*/ 2147483647 h 168"/>
              <a:gd name="T72" fmla="*/ 2147483647 w 161"/>
              <a:gd name="T73" fmla="*/ 2147483647 h 168"/>
              <a:gd name="T74" fmla="*/ 2147483647 w 161"/>
              <a:gd name="T75" fmla="*/ 2147483647 h 168"/>
              <a:gd name="T76" fmla="*/ 2147483647 w 161"/>
              <a:gd name="T77" fmla="*/ 2147483647 h 168"/>
              <a:gd name="T78" fmla="*/ 2147483647 w 161"/>
              <a:gd name="T79" fmla="*/ 2147483647 h 168"/>
              <a:gd name="T80" fmla="*/ 2147483647 w 161"/>
              <a:gd name="T81" fmla="*/ 2147483647 h 168"/>
              <a:gd name="T82" fmla="*/ 2147483647 w 161"/>
              <a:gd name="T83" fmla="*/ 2147483647 h 168"/>
              <a:gd name="T84" fmla="*/ 2147483647 w 161"/>
              <a:gd name="T85" fmla="*/ 2147483647 h 168"/>
              <a:gd name="T86" fmla="*/ 2147483647 w 161"/>
              <a:gd name="T87" fmla="*/ 2147483647 h 168"/>
              <a:gd name="T88" fmla="*/ 2147483647 w 161"/>
              <a:gd name="T89" fmla="*/ 2147483647 h 168"/>
              <a:gd name="T90" fmla="*/ 2147483647 w 161"/>
              <a:gd name="T91" fmla="*/ 2147483647 h 168"/>
              <a:gd name="T92" fmla="*/ 2147483647 w 161"/>
              <a:gd name="T93" fmla="*/ 2147483647 h 168"/>
              <a:gd name="T94" fmla="*/ 2147483647 w 161"/>
              <a:gd name="T95" fmla="*/ 2147483647 h 168"/>
              <a:gd name="T96" fmla="*/ 2147483647 w 161"/>
              <a:gd name="T97" fmla="*/ 2147483647 h 168"/>
              <a:gd name="T98" fmla="*/ 2147483647 w 161"/>
              <a:gd name="T99" fmla="*/ 2147483647 h 168"/>
              <a:gd name="T100" fmla="*/ 2147483647 w 161"/>
              <a:gd name="T101" fmla="*/ 2147483647 h 168"/>
              <a:gd name="T102" fmla="*/ 2147483647 w 161"/>
              <a:gd name="T103" fmla="*/ 2147483647 h 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1"/>
              <a:gd name="T157" fmla="*/ 0 h 168"/>
              <a:gd name="T158" fmla="*/ 161 w 161"/>
              <a:gd name="T159" fmla="*/ 168 h 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1" h="168">
                <a:moveTo>
                  <a:pt x="145" y="120"/>
                </a:moveTo>
                <a:lnTo>
                  <a:pt x="153" y="112"/>
                </a:lnTo>
                <a:lnTo>
                  <a:pt x="153" y="104"/>
                </a:lnTo>
                <a:lnTo>
                  <a:pt x="145" y="96"/>
                </a:lnTo>
                <a:lnTo>
                  <a:pt x="137" y="96"/>
                </a:lnTo>
                <a:lnTo>
                  <a:pt x="137" y="88"/>
                </a:lnTo>
                <a:lnTo>
                  <a:pt x="153" y="72"/>
                </a:lnTo>
                <a:lnTo>
                  <a:pt x="153" y="56"/>
                </a:lnTo>
                <a:lnTo>
                  <a:pt x="161" y="48"/>
                </a:lnTo>
                <a:lnTo>
                  <a:pt x="153" y="40"/>
                </a:lnTo>
                <a:lnTo>
                  <a:pt x="145" y="40"/>
                </a:lnTo>
                <a:lnTo>
                  <a:pt x="128" y="32"/>
                </a:lnTo>
                <a:lnTo>
                  <a:pt x="120" y="24"/>
                </a:lnTo>
                <a:lnTo>
                  <a:pt x="112" y="24"/>
                </a:lnTo>
                <a:lnTo>
                  <a:pt x="104" y="16"/>
                </a:lnTo>
                <a:lnTo>
                  <a:pt x="96" y="8"/>
                </a:lnTo>
                <a:lnTo>
                  <a:pt x="96" y="0"/>
                </a:lnTo>
                <a:lnTo>
                  <a:pt x="88" y="8"/>
                </a:lnTo>
                <a:lnTo>
                  <a:pt x="80" y="24"/>
                </a:lnTo>
                <a:lnTo>
                  <a:pt x="72" y="24"/>
                </a:lnTo>
                <a:lnTo>
                  <a:pt x="64" y="40"/>
                </a:lnTo>
                <a:lnTo>
                  <a:pt x="48" y="40"/>
                </a:lnTo>
                <a:lnTo>
                  <a:pt x="48" y="32"/>
                </a:lnTo>
                <a:lnTo>
                  <a:pt x="40" y="32"/>
                </a:lnTo>
                <a:lnTo>
                  <a:pt x="40" y="40"/>
                </a:lnTo>
                <a:lnTo>
                  <a:pt x="40" y="48"/>
                </a:lnTo>
                <a:lnTo>
                  <a:pt x="32" y="48"/>
                </a:lnTo>
                <a:lnTo>
                  <a:pt x="24" y="48"/>
                </a:lnTo>
                <a:lnTo>
                  <a:pt x="16" y="48"/>
                </a:lnTo>
                <a:lnTo>
                  <a:pt x="0" y="56"/>
                </a:lnTo>
                <a:lnTo>
                  <a:pt x="0" y="64"/>
                </a:lnTo>
                <a:lnTo>
                  <a:pt x="16" y="72"/>
                </a:lnTo>
                <a:lnTo>
                  <a:pt x="32" y="72"/>
                </a:lnTo>
                <a:lnTo>
                  <a:pt x="32" y="80"/>
                </a:lnTo>
                <a:lnTo>
                  <a:pt x="40" y="88"/>
                </a:lnTo>
                <a:lnTo>
                  <a:pt x="40" y="104"/>
                </a:lnTo>
                <a:lnTo>
                  <a:pt x="48" y="104"/>
                </a:lnTo>
                <a:lnTo>
                  <a:pt x="48" y="120"/>
                </a:lnTo>
                <a:lnTo>
                  <a:pt x="40" y="152"/>
                </a:lnTo>
                <a:lnTo>
                  <a:pt x="48" y="160"/>
                </a:lnTo>
                <a:lnTo>
                  <a:pt x="56" y="160"/>
                </a:lnTo>
                <a:lnTo>
                  <a:pt x="72" y="160"/>
                </a:lnTo>
                <a:lnTo>
                  <a:pt x="80" y="160"/>
                </a:lnTo>
                <a:lnTo>
                  <a:pt x="88" y="168"/>
                </a:lnTo>
                <a:lnTo>
                  <a:pt x="96" y="168"/>
                </a:lnTo>
                <a:lnTo>
                  <a:pt x="104" y="152"/>
                </a:lnTo>
                <a:lnTo>
                  <a:pt x="112" y="152"/>
                </a:lnTo>
                <a:lnTo>
                  <a:pt x="128" y="152"/>
                </a:lnTo>
                <a:lnTo>
                  <a:pt x="153" y="136"/>
                </a:lnTo>
                <a:lnTo>
                  <a:pt x="161" y="136"/>
                </a:lnTo>
                <a:lnTo>
                  <a:pt x="153" y="128"/>
                </a:lnTo>
                <a:lnTo>
                  <a:pt x="145" y="12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41" name="Freeform 697"/>
          <p:cNvSpPr>
            <a:spLocks/>
          </p:cNvSpPr>
          <p:nvPr/>
        </p:nvSpPr>
        <p:spPr bwMode="auto">
          <a:xfrm>
            <a:off x="6284873" y="2735808"/>
            <a:ext cx="393597" cy="279400"/>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2147483647 h 144"/>
              <a:gd name="T10" fmla="*/ 2147483647 w 152"/>
              <a:gd name="T11" fmla="*/ 2147483647 h 144"/>
              <a:gd name="T12" fmla="*/ 2147483647 w 152"/>
              <a:gd name="T13" fmla="*/ 2147483647 h 144"/>
              <a:gd name="T14" fmla="*/ 2147483647 w 152"/>
              <a:gd name="T15" fmla="*/ 2147483647 h 144"/>
              <a:gd name="T16" fmla="*/ 0 w 152"/>
              <a:gd name="T17" fmla="*/ 2147483647 h 144"/>
              <a:gd name="T18" fmla="*/ 2147483647 w 152"/>
              <a:gd name="T19" fmla="*/ 2147483647 h 144"/>
              <a:gd name="T20" fmla="*/ 2147483647 w 152"/>
              <a:gd name="T21" fmla="*/ 2147483647 h 144"/>
              <a:gd name="T22" fmla="*/ 2147483647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2"/>
              <a:gd name="T94" fmla="*/ 0 h 144"/>
              <a:gd name="T95" fmla="*/ 152 w 152"/>
              <a:gd name="T96" fmla="*/ 144 h 1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42" name="Freeform 698"/>
          <p:cNvSpPr>
            <a:spLocks/>
          </p:cNvSpPr>
          <p:nvPr/>
        </p:nvSpPr>
        <p:spPr bwMode="auto">
          <a:xfrm>
            <a:off x="6240435" y="2408784"/>
            <a:ext cx="313185" cy="295275"/>
          </a:xfrm>
          <a:custGeom>
            <a:avLst/>
            <a:gdLst>
              <a:gd name="T0" fmla="*/ 2147483647 w 121"/>
              <a:gd name="T1" fmla="*/ 2147483647 h 152"/>
              <a:gd name="T2" fmla="*/ 2147483647 w 121"/>
              <a:gd name="T3" fmla="*/ 2147483647 h 152"/>
              <a:gd name="T4" fmla="*/ 2147483647 w 121"/>
              <a:gd name="T5" fmla="*/ 2147483647 h 152"/>
              <a:gd name="T6" fmla="*/ 2147483647 w 121"/>
              <a:gd name="T7" fmla="*/ 2147483647 h 152"/>
              <a:gd name="T8" fmla="*/ 2147483647 w 121"/>
              <a:gd name="T9" fmla="*/ 2147483647 h 152"/>
              <a:gd name="T10" fmla="*/ 2147483647 w 121"/>
              <a:gd name="T11" fmla="*/ 2147483647 h 152"/>
              <a:gd name="T12" fmla="*/ 2147483647 w 121"/>
              <a:gd name="T13" fmla="*/ 2147483647 h 152"/>
              <a:gd name="T14" fmla="*/ 2147483647 w 121"/>
              <a:gd name="T15" fmla="*/ 2147483647 h 152"/>
              <a:gd name="T16" fmla="*/ 0 w 121"/>
              <a:gd name="T17" fmla="*/ 2147483647 h 152"/>
              <a:gd name="T18" fmla="*/ 2147483647 w 121"/>
              <a:gd name="T19" fmla="*/ 2147483647 h 152"/>
              <a:gd name="T20" fmla="*/ 2147483647 w 121"/>
              <a:gd name="T21" fmla="*/ 2147483647 h 152"/>
              <a:gd name="T22" fmla="*/ 2147483647 w 121"/>
              <a:gd name="T23" fmla="*/ 2147483647 h 152"/>
              <a:gd name="T24" fmla="*/ 2147483647 w 121"/>
              <a:gd name="T25" fmla="*/ 2147483647 h 152"/>
              <a:gd name="T26" fmla="*/ 2147483647 w 121"/>
              <a:gd name="T27" fmla="*/ 2147483647 h 152"/>
              <a:gd name="T28" fmla="*/ 2147483647 w 121"/>
              <a:gd name="T29" fmla="*/ 2147483647 h 152"/>
              <a:gd name="T30" fmla="*/ 2147483647 w 121"/>
              <a:gd name="T31" fmla="*/ 2147483647 h 152"/>
              <a:gd name="T32" fmla="*/ 2147483647 w 121"/>
              <a:gd name="T33" fmla="*/ 2147483647 h 152"/>
              <a:gd name="T34" fmla="*/ 2147483647 w 121"/>
              <a:gd name="T35" fmla="*/ 2147483647 h 152"/>
              <a:gd name="T36" fmla="*/ 2147483647 w 121"/>
              <a:gd name="T37" fmla="*/ 2147483647 h 152"/>
              <a:gd name="T38" fmla="*/ 2147483647 w 121"/>
              <a:gd name="T39" fmla="*/ 2147483647 h 152"/>
              <a:gd name="T40" fmla="*/ 2147483647 w 121"/>
              <a:gd name="T41" fmla="*/ 2147483647 h 152"/>
              <a:gd name="T42" fmla="*/ 2147483647 w 121"/>
              <a:gd name="T43" fmla="*/ 2147483647 h 152"/>
              <a:gd name="T44" fmla="*/ 2147483647 w 121"/>
              <a:gd name="T45" fmla="*/ 2147483647 h 152"/>
              <a:gd name="T46" fmla="*/ 2147483647 w 121"/>
              <a:gd name="T47" fmla="*/ 2147483647 h 152"/>
              <a:gd name="T48" fmla="*/ 2147483647 w 121"/>
              <a:gd name="T49" fmla="*/ 2147483647 h 152"/>
              <a:gd name="T50" fmla="*/ 2147483647 w 121"/>
              <a:gd name="T51" fmla="*/ 2147483647 h 152"/>
              <a:gd name="T52" fmla="*/ 2147483647 w 121"/>
              <a:gd name="T53" fmla="*/ 2147483647 h 152"/>
              <a:gd name="T54" fmla="*/ 2147483647 w 121"/>
              <a:gd name="T55" fmla="*/ 2147483647 h 152"/>
              <a:gd name="T56" fmla="*/ 2147483647 w 121"/>
              <a:gd name="T57" fmla="*/ 2147483647 h 152"/>
              <a:gd name="T58" fmla="*/ 2147483647 w 121"/>
              <a:gd name="T59" fmla="*/ 2147483647 h 152"/>
              <a:gd name="T60" fmla="*/ 2147483647 w 121"/>
              <a:gd name="T61" fmla="*/ 2147483647 h 152"/>
              <a:gd name="T62" fmla="*/ 2147483647 w 121"/>
              <a:gd name="T63" fmla="*/ 2147483647 h 152"/>
              <a:gd name="T64" fmla="*/ 2147483647 w 121"/>
              <a:gd name="T65" fmla="*/ 2147483647 h 152"/>
              <a:gd name="T66" fmla="*/ 2147483647 w 121"/>
              <a:gd name="T67" fmla="*/ 2147483647 h 152"/>
              <a:gd name="T68" fmla="*/ 2147483647 w 121"/>
              <a:gd name="T69" fmla="*/ 2147483647 h 152"/>
              <a:gd name="T70" fmla="*/ 2147483647 w 121"/>
              <a:gd name="T71" fmla="*/ 2147483647 h 152"/>
              <a:gd name="T72" fmla="*/ 2147483647 w 121"/>
              <a:gd name="T73" fmla="*/ 2147483647 h 152"/>
              <a:gd name="T74" fmla="*/ 2147483647 w 121"/>
              <a:gd name="T75" fmla="*/ 2147483647 h 152"/>
              <a:gd name="T76" fmla="*/ 2147483647 w 121"/>
              <a:gd name="T77" fmla="*/ 2147483647 h 152"/>
              <a:gd name="T78" fmla="*/ 2147483647 w 121"/>
              <a:gd name="T79" fmla="*/ 2147483647 h 152"/>
              <a:gd name="T80" fmla="*/ 2147483647 w 121"/>
              <a:gd name="T81" fmla="*/ 2147483647 h 152"/>
              <a:gd name="T82" fmla="*/ 2147483647 w 121"/>
              <a:gd name="T83" fmla="*/ 2147483647 h 152"/>
              <a:gd name="T84" fmla="*/ 2147483647 w 121"/>
              <a:gd name="T85" fmla="*/ 2147483647 h 152"/>
              <a:gd name="T86" fmla="*/ 2147483647 w 121"/>
              <a:gd name="T87" fmla="*/ 2147483647 h 152"/>
              <a:gd name="T88" fmla="*/ 2147483647 w 121"/>
              <a:gd name="T89" fmla="*/ 2147483647 h 152"/>
              <a:gd name="T90" fmla="*/ 2147483647 w 121"/>
              <a:gd name="T91" fmla="*/ 0 h 152"/>
              <a:gd name="T92" fmla="*/ 2147483647 w 121"/>
              <a:gd name="T93" fmla="*/ 2147483647 h 152"/>
              <a:gd name="T94" fmla="*/ 2147483647 w 121"/>
              <a:gd name="T95" fmla="*/ 2147483647 h 152"/>
              <a:gd name="T96" fmla="*/ 2147483647 w 121"/>
              <a:gd name="T97" fmla="*/ 2147483647 h 152"/>
              <a:gd name="T98" fmla="*/ 2147483647 w 121"/>
              <a:gd name="T99" fmla="*/ 2147483647 h 152"/>
              <a:gd name="T100" fmla="*/ 2147483647 w 121"/>
              <a:gd name="T101" fmla="*/ 2147483647 h 152"/>
              <a:gd name="T102" fmla="*/ 2147483647 w 121"/>
              <a:gd name="T103" fmla="*/ 2147483647 h 1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52"/>
              <a:gd name="T158" fmla="*/ 121 w 121"/>
              <a:gd name="T159" fmla="*/ 152 h 1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52">
                <a:moveTo>
                  <a:pt x="25" y="40"/>
                </a:moveTo>
                <a:lnTo>
                  <a:pt x="17" y="48"/>
                </a:lnTo>
                <a:lnTo>
                  <a:pt x="17" y="64"/>
                </a:lnTo>
                <a:lnTo>
                  <a:pt x="9" y="72"/>
                </a:lnTo>
                <a:lnTo>
                  <a:pt x="9" y="80"/>
                </a:lnTo>
                <a:lnTo>
                  <a:pt x="9" y="88"/>
                </a:lnTo>
                <a:lnTo>
                  <a:pt x="9" y="96"/>
                </a:lnTo>
                <a:lnTo>
                  <a:pt x="9" y="104"/>
                </a:lnTo>
                <a:lnTo>
                  <a:pt x="0" y="112"/>
                </a:lnTo>
                <a:lnTo>
                  <a:pt x="17" y="120"/>
                </a:lnTo>
                <a:lnTo>
                  <a:pt x="25" y="120"/>
                </a:lnTo>
                <a:lnTo>
                  <a:pt x="33" y="128"/>
                </a:lnTo>
                <a:lnTo>
                  <a:pt x="25" y="136"/>
                </a:lnTo>
                <a:lnTo>
                  <a:pt x="25" y="152"/>
                </a:lnTo>
                <a:lnTo>
                  <a:pt x="33" y="152"/>
                </a:lnTo>
                <a:lnTo>
                  <a:pt x="41" y="152"/>
                </a:lnTo>
                <a:lnTo>
                  <a:pt x="49" y="152"/>
                </a:lnTo>
                <a:lnTo>
                  <a:pt x="57" y="152"/>
                </a:lnTo>
                <a:lnTo>
                  <a:pt x="65" y="152"/>
                </a:lnTo>
                <a:lnTo>
                  <a:pt x="73" y="152"/>
                </a:lnTo>
                <a:lnTo>
                  <a:pt x="89" y="152"/>
                </a:lnTo>
                <a:lnTo>
                  <a:pt x="97" y="152"/>
                </a:lnTo>
                <a:lnTo>
                  <a:pt x="97" y="144"/>
                </a:lnTo>
                <a:lnTo>
                  <a:pt x="97" y="136"/>
                </a:lnTo>
                <a:lnTo>
                  <a:pt x="105" y="136"/>
                </a:lnTo>
                <a:lnTo>
                  <a:pt x="105" y="128"/>
                </a:lnTo>
                <a:lnTo>
                  <a:pt x="97" y="112"/>
                </a:lnTo>
                <a:lnTo>
                  <a:pt x="89" y="104"/>
                </a:lnTo>
                <a:lnTo>
                  <a:pt x="81" y="104"/>
                </a:lnTo>
                <a:lnTo>
                  <a:pt x="89" y="96"/>
                </a:lnTo>
                <a:lnTo>
                  <a:pt x="97" y="96"/>
                </a:lnTo>
                <a:lnTo>
                  <a:pt x="105" y="88"/>
                </a:lnTo>
                <a:lnTo>
                  <a:pt x="113" y="88"/>
                </a:lnTo>
                <a:lnTo>
                  <a:pt x="121" y="88"/>
                </a:lnTo>
                <a:lnTo>
                  <a:pt x="121" y="72"/>
                </a:lnTo>
                <a:lnTo>
                  <a:pt x="113" y="56"/>
                </a:lnTo>
                <a:lnTo>
                  <a:pt x="113" y="48"/>
                </a:lnTo>
                <a:lnTo>
                  <a:pt x="113" y="40"/>
                </a:lnTo>
                <a:lnTo>
                  <a:pt x="113" y="32"/>
                </a:lnTo>
                <a:lnTo>
                  <a:pt x="113" y="24"/>
                </a:lnTo>
                <a:lnTo>
                  <a:pt x="97" y="16"/>
                </a:lnTo>
                <a:lnTo>
                  <a:pt x="81" y="24"/>
                </a:lnTo>
                <a:lnTo>
                  <a:pt x="73" y="16"/>
                </a:lnTo>
                <a:lnTo>
                  <a:pt x="73" y="8"/>
                </a:lnTo>
                <a:lnTo>
                  <a:pt x="57" y="8"/>
                </a:lnTo>
                <a:lnTo>
                  <a:pt x="49" y="0"/>
                </a:lnTo>
                <a:lnTo>
                  <a:pt x="49" y="8"/>
                </a:lnTo>
                <a:lnTo>
                  <a:pt x="41" y="24"/>
                </a:lnTo>
                <a:lnTo>
                  <a:pt x="41" y="32"/>
                </a:lnTo>
                <a:lnTo>
                  <a:pt x="33" y="32"/>
                </a:lnTo>
                <a:lnTo>
                  <a:pt x="25" y="32"/>
                </a:lnTo>
                <a:lnTo>
                  <a:pt x="25" y="4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43" name="Freeform 699"/>
          <p:cNvSpPr>
            <a:spLocks/>
          </p:cNvSpPr>
          <p:nvPr/>
        </p:nvSpPr>
        <p:spPr bwMode="auto">
          <a:xfrm>
            <a:off x="6179066" y="2472283"/>
            <a:ext cx="126967" cy="10795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2147483647 h 56"/>
              <a:gd name="T24" fmla="*/ 2147483647 w 49"/>
              <a:gd name="T25" fmla="*/ 2147483647 h 56"/>
              <a:gd name="T26" fmla="*/ 2147483647 w 49"/>
              <a:gd name="T27" fmla="*/ 2147483647 h 56"/>
              <a:gd name="T28" fmla="*/ 2147483647 w 49"/>
              <a:gd name="T29" fmla="*/ 2147483647 h 56"/>
              <a:gd name="T30" fmla="*/ 0 w 49"/>
              <a:gd name="T31" fmla="*/ 2147483647 h 56"/>
              <a:gd name="T32" fmla="*/ 2147483647 w 49"/>
              <a:gd name="T33" fmla="*/ 2147483647 h 56"/>
              <a:gd name="T34" fmla="*/ 2147483647 w 49"/>
              <a:gd name="T35" fmla="*/ 2147483647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6"/>
              <a:gd name="T56" fmla="*/ 49 w 49"/>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44" name="Freeform 700"/>
          <p:cNvSpPr>
            <a:spLocks/>
          </p:cNvSpPr>
          <p:nvPr/>
        </p:nvSpPr>
        <p:spPr bwMode="auto">
          <a:xfrm>
            <a:off x="6284873" y="2735808"/>
            <a:ext cx="393597" cy="279400"/>
          </a:xfrm>
          <a:custGeom>
            <a:avLst/>
            <a:gdLst>
              <a:gd name="T0" fmla="*/ 2147483647 w 152"/>
              <a:gd name="T1" fmla="*/ 0 h 144"/>
              <a:gd name="T2" fmla="*/ 2147483647 w 152"/>
              <a:gd name="T3" fmla="*/ 0 h 144"/>
              <a:gd name="T4" fmla="*/ 2147483647 w 152"/>
              <a:gd name="T5" fmla="*/ 0 h 144"/>
              <a:gd name="T6" fmla="*/ 2147483647 w 152"/>
              <a:gd name="T7" fmla="*/ 0 h 144"/>
              <a:gd name="T8" fmla="*/ 2147483647 w 152"/>
              <a:gd name="T9" fmla="*/ 0 h 144"/>
              <a:gd name="T10" fmla="*/ 2147483647 w 152"/>
              <a:gd name="T11" fmla="*/ 2147483647 h 144"/>
              <a:gd name="T12" fmla="*/ 2147483647 w 152"/>
              <a:gd name="T13" fmla="*/ 2147483647 h 144"/>
              <a:gd name="T14" fmla="*/ 2147483647 w 152"/>
              <a:gd name="T15" fmla="*/ 2147483647 h 144"/>
              <a:gd name="T16" fmla="*/ 2147483647 w 152"/>
              <a:gd name="T17" fmla="*/ 2147483647 h 144"/>
              <a:gd name="T18" fmla="*/ 2147483647 w 152"/>
              <a:gd name="T19" fmla="*/ 2147483647 h 144"/>
              <a:gd name="T20" fmla="*/ 2147483647 w 152"/>
              <a:gd name="T21" fmla="*/ 2147483647 h 144"/>
              <a:gd name="T22" fmla="*/ 0 w 152"/>
              <a:gd name="T23" fmla="*/ 2147483647 h 144"/>
              <a:gd name="T24" fmla="*/ 2147483647 w 152"/>
              <a:gd name="T25" fmla="*/ 2147483647 h 144"/>
              <a:gd name="T26" fmla="*/ 2147483647 w 152"/>
              <a:gd name="T27" fmla="*/ 2147483647 h 144"/>
              <a:gd name="T28" fmla="*/ 2147483647 w 152"/>
              <a:gd name="T29" fmla="*/ 2147483647 h 144"/>
              <a:gd name="T30" fmla="*/ 2147483647 w 152"/>
              <a:gd name="T31" fmla="*/ 2147483647 h 144"/>
              <a:gd name="T32" fmla="*/ 2147483647 w 152"/>
              <a:gd name="T33" fmla="*/ 2147483647 h 144"/>
              <a:gd name="T34" fmla="*/ 2147483647 w 152"/>
              <a:gd name="T35" fmla="*/ 2147483647 h 144"/>
              <a:gd name="T36" fmla="*/ 2147483647 w 152"/>
              <a:gd name="T37" fmla="*/ 2147483647 h 144"/>
              <a:gd name="T38" fmla="*/ 2147483647 w 152"/>
              <a:gd name="T39" fmla="*/ 2147483647 h 144"/>
              <a:gd name="T40" fmla="*/ 2147483647 w 152"/>
              <a:gd name="T41" fmla="*/ 2147483647 h 144"/>
              <a:gd name="T42" fmla="*/ 2147483647 w 152"/>
              <a:gd name="T43" fmla="*/ 2147483647 h 144"/>
              <a:gd name="T44" fmla="*/ 2147483647 w 152"/>
              <a:gd name="T45" fmla="*/ 2147483647 h 144"/>
              <a:gd name="T46" fmla="*/ 2147483647 w 152"/>
              <a:gd name="T47" fmla="*/ 2147483647 h 144"/>
              <a:gd name="T48" fmla="*/ 2147483647 w 152"/>
              <a:gd name="T49" fmla="*/ 2147483647 h 144"/>
              <a:gd name="T50" fmla="*/ 2147483647 w 152"/>
              <a:gd name="T51" fmla="*/ 2147483647 h 144"/>
              <a:gd name="T52" fmla="*/ 2147483647 w 152"/>
              <a:gd name="T53" fmla="*/ 2147483647 h 144"/>
              <a:gd name="T54" fmla="*/ 2147483647 w 152"/>
              <a:gd name="T55" fmla="*/ 2147483647 h 144"/>
              <a:gd name="T56" fmla="*/ 2147483647 w 152"/>
              <a:gd name="T57" fmla="*/ 2147483647 h 144"/>
              <a:gd name="T58" fmla="*/ 2147483647 w 152"/>
              <a:gd name="T59" fmla="*/ 2147483647 h 144"/>
              <a:gd name="T60" fmla="*/ 2147483647 w 152"/>
              <a:gd name="T61" fmla="*/ 2147483647 h 144"/>
              <a:gd name="T62" fmla="*/ 2147483647 w 152"/>
              <a:gd name="T63" fmla="*/ 2147483647 h 144"/>
              <a:gd name="T64" fmla="*/ 2147483647 w 152"/>
              <a:gd name="T65" fmla="*/ 2147483647 h 144"/>
              <a:gd name="T66" fmla="*/ 2147483647 w 152"/>
              <a:gd name="T67" fmla="*/ 0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
              <a:gd name="T103" fmla="*/ 0 h 144"/>
              <a:gd name="T104" fmla="*/ 152 w 152"/>
              <a:gd name="T105" fmla="*/ 144 h 1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 h="144">
                <a:moveTo>
                  <a:pt x="88" y="0"/>
                </a:moveTo>
                <a:lnTo>
                  <a:pt x="72" y="0"/>
                </a:lnTo>
                <a:lnTo>
                  <a:pt x="56" y="0"/>
                </a:lnTo>
                <a:lnTo>
                  <a:pt x="48" y="0"/>
                </a:lnTo>
                <a:lnTo>
                  <a:pt x="40" y="8"/>
                </a:lnTo>
                <a:lnTo>
                  <a:pt x="24" y="8"/>
                </a:lnTo>
                <a:lnTo>
                  <a:pt x="8" y="16"/>
                </a:lnTo>
                <a:lnTo>
                  <a:pt x="8" y="24"/>
                </a:lnTo>
                <a:lnTo>
                  <a:pt x="0" y="32"/>
                </a:lnTo>
                <a:lnTo>
                  <a:pt x="8" y="40"/>
                </a:lnTo>
                <a:lnTo>
                  <a:pt x="16" y="48"/>
                </a:lnTo>
                <a:lnTo>
                  <a:pt x="24" y="40"/>
                </a:lnTo>
                <a:lnTo>
                  <a:pt x="40" y="48"/>
                </a:lnTo>
                <a:lnTo>
                  <a:pt x="56" y="72"/>
                </a:lnTo>
                <a:lnTo>
                  <a:pt x="64" y="88"/>
                </a:lnTo>
                <a:lnTo>
                  <a:pt x="96" y="104"/>
                </a:lnTo>
                <a:lnTo>
                  <a:pt x="112" y="128"/>
                </a:lnTo>
                <a:lnTo>
                  <a:pt x="120" y="144"/>
                </a:lnTo>
                <a:lnTo>
                  <a:pt x="128" y="128"/>
                </a:lnTo>
                <a:lnTo>
                  <a:pt x="128" y="112"/>
                </a:lnTo>
                <a:lnTo>
                  <a:pt x="144" y="120"/>
                </a:lnTo>
                <a:lnTo>
                  <a:pt x="152" y="120"/>
                </a:lnTo>
                <a:lnTo>
                  <a:pt x="128" y="96"/>
                </a:lnTo>
                <a:lnTo>
                  <a:pt x="112" y="88"/>
                </a:lnTo>
                <a:lnTo>
                  <a:pt x="104" y="80"/>
                </a:lnTo>
                <a:lnTo>
                  <a:pt x="88" y="56"/>
                </a:lnTo>
                <a:lnTo>
                  <a:pt x="80" y="40"/>
                </a:lnTo>
                <a:lnTo>
                  <a:pt x="80" y="24"/>
                </a:lnTo>
                <a:lnTo>
                  <a:pt x="88" y="24"/>
                </a:lnTo>
                <a:lnTo>
                  <a:pt x="88" y="16"/>
                </a:lnTo>
                <a:lnTo>
                  <a:pt x="88"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45" name="Freeform 701"/>
          <p:cNvSpPr>
            <a:spLocks/>
          </p:cNvSpPr>
          <p:nvPr/>
        </p:nvSpPr>
        <p:spPr bwMode="auto">
          <a:xfrm>
            <a:off x="6179066" y="2472283"/>
            <a:ext cx="126967" cy="107950"/>
          </a:xfrm>
          <a:custGeom>
            <a:avLst/>
            <a:gdLst>
              <a:gd name="T0" fmla="*/ 2147483647 w 49"/>
              <a:gd name="T1" fmla="*/ 2147483647 h 56"/>
              <a:gd name="T2" fmla="*/ 2147483647 w 49"/>
              <a:gd name="T3" fmla="*/ 2147483647 h 56"/>
              <a:gd name="T4" fmla="*/ 2147483647 w 49"/>
              <a:gd name="T5" fmla="*/ 2147483647 h 56"/>
              <a:gd name="T6" fmla="*/ 2147483647 w 49"/>
              <a:gd name="T7" fmla="*/ 2147483647 h 56"/>
              <a:gd name="T8" fmla="*/ 2147483647 w 49"/>
              <a:gd name="T9" fmla="*/ 2147483647 h 56"/>
              <a:gd name="T10" fmla="*/ 2147483647 w 49"/>
              <a:gd name="T11" fmla="*/ 2147483647 h 56"/>
              <a:gd name="T12" fmla="*/ 2147483647 w 49"/>
              <a:gd name="T13" fmla="*/ 2147483647 h 56"/>
              <a:gd name="T14" fmla="*/ 2147483647 w 49"/>
              <a:gd name="T15" fmla="*/ 2147483647 h 56"/>
              <a:gd name="T16" fmla="*/ 2147483647 w 49"/>
              <a:gd name="T17" fmla="*/ 2147483647 h 56"/>
              <a:gd name="T18" fmla="*/ 2147483647 w 49"/>
              <a:gd name="T19" fmla="*/ 0 h 56"/>
              <a:gd name="T20" fmla="*/ 2147483647 w 49"/>
              <a:gd name="T21" fmla="*/ 0 h 56"/>
              <a:gd name="T22" fmla="*/ 2147483647 w 49"/>
              <a:gd name="T23" fmla="*/ 0 h 56"/>
              <a:gd name="T24" fmla="*/ 2147483647 w 49"/>
              <a:gd name="T25" fmla="*/ 2147483647 h 56"/>
              <a:gd name="T26" fmla="*/ 2147483647 w 49"/>
              <a:gd name="T27" fmla="*/ 2147483647 h 56"/>
              <a:gd name="T28" fmla="*/ 2147483647 w 49"/>
              <a:gd name="T29" fmla="*/ 2147483647 h 56"/>
              <a:gd name="T30" fmla="*/ 2147483647 w 49"/>
              <a:gd name="T31" fmla="*/ 2147483647 h 56"/>
              <a:gd name="T32" fmla="*/ 0 w 49"/>
              <a:gd name="T33" fmla="*/ 2147483647 h 56"/>
              <a:gd name="T34" fmla="*/ 2147483647 w 49"/>
              <a:gd name="T35" fmla="*/ 2147483647 h 56"/>
              <a:gd name="T36" fmla="*/ 2147483647 w 49"/>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56"/>
              <a:gd name="T59" fmla="*/ 49 w 49"/>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56">
                <a:moveTo>
                  <a:pt x="16" y="48"/>
                </a:moveTo>
                <a:lnTo>
                  <a:pt x="24" y="48"/>
                </a:lnTo>
                <a:lnTo>
                  <a:pt x="24" y="56"/>
                </a:lnTo>
                <a:lnTo>
                  <a:pt x="33" y="56"/>
                </a:lnTo>
                <a:lnTo>
                  <a:pt x="33" y="48"/>
                </a:lnTo>
                <a:lnTo>
                  <a:pt x="33" y="40"/>
                </a:lnTo>
                <a:lnTo>
                  <a:pt x="41" y="32"/>
                </a:lnTo>
                <a:lnTo>
                  <a:pt x="41" y="16"/>
                </a:lnTo>
                <a:lnTo>
                  <a:pt x="49" y="8"/>
                </a:lnTo>
                <a:lnTo>
                  <a:pt x="49" y="0"/>
                </a:lnTo>
                <a:lnTo>
                  <a:pt x="41" y="0"/>
                </a:lnTo>
                <a:lnTo>
                  <a:pt x="24" y="8"/>
                </a:lnTo>
                <a:lnTo>
                  <a:pt x="24" y="16"/>
                </a:lnTo>
                <a:lnTo>
                  <a:pt x="16" y="8"/>
                </a:lnTo>
                <a:lnTo>
                  <a:pt x="8" y="32"/>
                </a:lnTo>
                <a:lnTo>
                  <a:pt x="0" y="40"/>
                </a:lnTo>
                <a:lnTo>
                  <a:pt x="8" y="48"/>
                </a:lnTo>
                <a:lnTo>
                  <a:pt x="16" y="4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46" name="Freeform 702"/>
          <p:cNvSpPr>
            <a:spLocks/>
          </p:cNvSpPr>
          <p:nvPr/>
        </p:nvSpPr>
        <p:spPr bwMode="auto">
          <a:xfrm>
            <a:off x="6720792" y="2907259"/>
            <a:ext cx="205264" cy="155575"/>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0 w 80"/>
              <a:gd name="T17" fmla="*/ 2147483647 h 80"/>
              <a:gd name="T18" fmla="*/ 2147483647 w 80"/>
              <a:gd name="T19" fmla="*/ 2147483647 h 80"/>
              <a:gd name="T20" fmla="*/ 2147483647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80"/>
              <a:gd name="T74" fmla="*/ 80 w 80"/>
              <a:gd name="T75" fmla="*/ 80 h 8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rgbClr val="C00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47" name="Freeform 703"/>
          <p:cNvSpPr>
            <a:spLocks/>
          </p:cNvSpPr>
          <p:nvPr/>
        </p:nvSpPr>
        <p:spPr bwMode="auto">
          <a:xfrm>
            <a:off x="6219273" y="1508671"/>
            <a:ext cx="852794" cy="760412"/>
          </a:xfrm>
          <a:custGeom>
            <a:avLst/>
            <a:gdLst>
              <a:gd name="T0" fmla="*/ 2147483647 w 329"/>
              <a:gd name="T1" fmla="*/ 2147483647 h 392"/>
              <a:gd name="T2" fmla="*/ 2147483647 w 329"/>
              <a:gd name="T3" fmla="*/ 2147483647 h 392"/>
              <a:gd name="T4" fmla="*/ 2147483647 w 329"/>
              <a:gd name="T5" fmla="*/ 2147483647 h 392"/>
              <a:gd name="T6" fmla="*/ 2147483647 w 329"/>
              <a:gd name="T7" fmla="*/ 2147483647 h 392"/>
              <a:gd name="T8" fmla="*/ 2147483647 w 329"/>
              <a:gd name="T9" fmla="*/ 2147483647 h 392"/>
              <a:gd name="T10" fmla="*/ 2147483647 w 329"/>
              <a:gd name="T11" fmla="*/ 2147483647 h 392"/>
              <a:gd name="T12" fmla="*/ 2147483647 w 329"/>
              <a:gd name="T13" fmla="*/ 2147483647 h 392"/>
              <a:gd name="T14" fmla="*/ 2147483647 w 329"/>
              <a:gd name="T15" fmla="*/ 2147483647 h 392"/>
              <a:gd name="T16" fmla="*/ 2147483647 w 329"/>
              <a:gd name="T17" fmla="*/ 2147483647 h 392"/>
              <a:gd name="T18" fmla="*/ 2147483647 w 329"/>
              <a:gd name="T19" fmla="*/ 2147483647 h 392"/>
              <a:gd name="T20" fmla="*/ 2147483647 w 329"/>
              <a:gd name="T21" fmla="*/ 2147483647 h 392"/>
              <a:gd name="T22" fmla="*/ 2147483647 w 329"/>
              <a:gd name="T23" fmla="*/ 2147483647 h 392"/>
              <a:gd name="T24" fmla="*/ 2147483647 w 329"/>
              <a:gd name="T25" fmla="*/ 2147483647 h 392"/>
              <a:gd name="T26" fmla="*/ 2147483647 w 329"/>
              <a:gd name="T27" fmla="*/ 2147483647 h 392"/>
              <a:gd name="T28" fmla="*/ 2147483647 w 329"/>
              <a:gd name="T29" fmla="*/ 2147483647 h 392"/>
              <a:gd name="T30" fmla="*/ 2147483647 w 329"/>
              <a:gd name="T31" fmla="*/ 2147483647 h 392"/>
              <a:gd name="T32" fmla="*/ 2147483647 w 329"/>
              <a:gd name="T33" fmla="*/ 2147483647 h 392"/>
              <a:gd name="T34" fmla="*/ 2147483647 w 329"/>
              <a:gd name="T35" fmla="*/ 2147483647 h 392"/>
              <a:gd name="T36" fmla="*/ 2147483647 w 329"/>
              <a:gd name="T37" fmla="*/ 2147483647 h 392"/>
              <a:gd name="T38" fmla="*/ 2147483647 w 329"/>
              <a:gd name="T39" fmla="*/ 2147483647 h 392"/>
              <a:gd name="T40" fmla="*/ 2147483647 w 329"/>
              <a:gd name="T41" fmla="*/ 2147483647 h 392"/>
              <a:gd name="T42" fmla="*/ 2147483647 w 329"/>
              <a:gd name="T43" fmla="*/ 2147483647 h 392"/>
              <a:gd name="T44" fmla="*/ 2147483647 w 329"/>
              <a:gd name="T45" fmla="*/ 2147483647 h 392"/>
              <a:gd name="T46" fmla="*/ 2147483647 w 329"/>
              <a:gd name="T47" fmla="*/ 2147483647 h 392"/>
              <a:gd name="T48" fmla="*/ 2147483647 w 329"/>
              <a:gd name="T49" fmla="*/ 2147483647 h 392"/>
              <a:gd name="T50" fmla="*/ 2147483647 w 329"/>
              <a:gd name="T51" fmla="*/ 2147483647 h 392"/>
              <a:gd name="T52" fmla="*/ 2147483647 w 329"/>
              <a:gd name="T53" fmla="*/ 2147483647 h 392"/>
              <a:gd name="T54" fmla="*/ 2147483647 w 329"/>
              <a:gd name="T55" fmla="*/ 2147483647 h 392"/>
              <a:gd name="T56" fmla="*/ 2147483647 w 329"/>
              <a:gd name="T57" fmla="*/ 2147483647 h 392"/>
              <a:gd name="T58" fmla="*/ 2147483647 w 329"/>
              <a:gd name="T59" fmla="*/ 2147483647 h 392"/>
              <a:gd name="T60" fmla="*/ 2147483647 w 329"/>
              <a:gd name="T61" fmla="*/ 2147483647 h 392"/>
              <a:gd name="T62" fmla="*/ 2147483647 w 329"/>
              <a:gd name="T63" fmla="*/ 2147483647 h 392"/>
              <a:gd name="T64" fmla="*/ 2147483647 w 329"/>
              <a:gd name="T65" fmla="*/ 2147483647 h 392"/>
              <a:gd name="T66" fmla="*/ 2147483647 w 329"/>
              <a:gd name="T67" fmla="*/ 2147483647 h 392"/>
              <a:gd name="T68" fmla="*/ 2147483647 w 329"/>
              <a:gd name="T69" fmla="*/ 2147483647 h 392"/>
              <a:gd name="T70" fmla="*/ 2147483647 w 329"/>
              <a:gd name="T71" fmla="*/ 2147483647 h 392"/>
              <a:gd name="T72" fmla="*/ 2147483647 w 329"/>
              <a:gd name="T73" fmla="*/ 2147483647 h 392"/>
              <a:gd name="T74" fmla="*/ 2147483647 w 329"/>
              <a:gd name="T75" fmla="*/ 2147483647 h 392"/>
              <a:gd name="T76" fmla="*/ 0 w 329"/>
              <a:gd name="T77" fmla="*/ 2147483647 h 392"/>
              <a:gd name="T78" fmla="*/ 2147483647 w 329"/>
              <a:gd name="T79" fmla="*/ 2147483647 h 392"/>
              <a:gd name="T80" fmla="*/ 2147483647 w 329"/>
              <a:gd name="T81" fmla="*/ 2147483647 h 392"/>
              <a:gd name="T82" fmla="*/ 2147483647 w 329"/>
              <a:gd name="T83" fmla="*/ 2147483647 h 392"/>
              <a:gd name="T84" fmla="*/ 2147483647 w 329"/>
              <a:gd name="T85" fmla="*/ 2147483647 h 392"/>
              <a:gd name="T86" fmla="*/ 2147483647 w 329"/>
              <a:gd name="T87" fmla="*/ 2147483647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9"/>
              <a:gd name="T133" fmla="*/ 0 h 392"/>
              <a:gd name="T134" fmla="*/ 329 w 329"/>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9" h="392">
                <a:moveTo>
                  <a:pt x="89" y="352"/>
                </a:moveTo>
                <a:lnTo>
                  <a:pt x="97" y="344"/>
                </a:lnTo>
                <a:lnTo>
                  <a:pt x="97" y="328"/>
                </a:lnTo>
                <a:lnTo>
                  <a:pt x="97" y="320"/>
                </a:lnTo>
                <a:lnTo>
                  <a:pt x="105" y="312"/>
                </a:lnTo>
                <a:lnTo>
                  <a:pt x="97" y="304"/>
                </a:lnTo>
                <a:lnTo>
                  <a:pt x="89" y="280"/>
                </a:lnTo>
                <a:lnTo>
                  <a:pt x="97" y="264"/>
                </a:lnTo>
                <a:lnTo>
                  <a:pt x="97" y="248"/>
                </a:lnTo>
                <a:lnTo>
                  <a:pt x="105" y="240"/>
                </a:lnTo>
                <a:lnTo>
                  <a:pt x="121" y="240"/>
                </a:lnTo>
                <a:lnTo>
                  <a:pt x="121" y="224"/>
                </a:lnTo>
                <a:lnTo>
                  <a:pt x="113" y="216"/>
                </a:lnTo>
                <a:lnTo>
                  <a:pt x="121" y="200"/>
                </a:lnTo>
                <a:lnTo>
                  <a:pt x="129" y="176"/>
                </a:lnTo>
                <a:lnTo>
                  <a:pt x="137" y="176"/>
                </a:lnTo>
                <a:lnTo>
                  <a:pt x="145" y="152"/>
                </a:lnTo>
                <a:lnTo>
                  <a:pt x="153" y="144"/>
                </a:lnTo>
                <a:lnTo>
                  <a:pt x="145" y="128"/>
                </a:lnTo>
                <a:lnTo>
                  <a:pt x="153" y="120"/>
                </a:lnTo>
                <a:lnTo>
                  <a:pt x="161" y="112"/>
                </a:lnTo>
                <a:lnTo>
                  <a:pt x="169" y="112"/>
                </a:lnTo>
                <a:lnTo>
                  <a:pt x="177" y="96"/>
                </a:lnTo>
                <a:lnTo>
                  <a:pt x="185" y="96"/>
                </a:lnTo>
                <a:lnTo>
                  <a:pt x="193" y="96"/>
                </a:lnTo>
                <a:lnTo>
                  <a:pt x="193" y="88"/>
                </a:lnTo>
                <a:lnTo>
                  <a:pt x="201" y="80"/>
                </a:lnTo>
                <a:lnTo>
                  <a:pt x="209" y="80"/>
                </a:lnTo>
                <a:lnTo>
                  <a:pt x="209" y="72"/>
                </a:lnTo>
                <a:lnTo>
                  <a:pt x="217" y="80"/>
                </a:lnTo>
                <a:lnTo>
                  <a:pt x="225" y="88"/>
                </a:lnTo>
                <a:lnTo>
                  <a:pt x="233" y="88"/>
                </a:lnTo>
                <a:lnTo>
                  <a:pt x="249" y="88"/>
                </a:lnTo>
                <a:lnTo>
                  <a:pt x="265" y="80"/>
                </a:lnTo>
                <a:lnTo>
                  <a:pt x="273" y="56"/>
                </a:lnTo>
                <a:lnTo>
                  <a:pt x="281" y="48"/>
                </a:lnTo>
                <a:lnTo>
                  <a:pt x="297" y="48"/>
                </a:lnTo>
                <a:lnTo>
                  <a:pt x="313" y="56"/>
                </a:lnTo>
                <a:lnTo>
                  <a:pt x="313" y="72"/>
                </a:lnTo>
                <a:lnTo>
                  <a:pt x="305" y="80"/>
                </a:lnTo>
                <a:lnTo>
                  <a:pt x="313" y="72"/>
                </a:lnTo>
                <a:lnTo>
                  <a:pt x="305" y="80"/>
                </a:lnTo>
                <a:lnTo>
                  <a:pt x="321" y="64"/>
                </a:lnTo>
                <a:lnTo>
                  <a:pt x="329" y="56"/>
                </a:lnTo>
                <a:lnTo>
                  <a:pt x="321" y="48"/>
                </a:lnTo>
                <a:lnTo>
                  <a:pt x="321" y="40"/>
                </a:lnTo>
                <a:lnTo>
                  <a:pt x="329" y="24"/>
                </a:lnTo>
                <a:lnTo>
                  <a:pt x="321" y="16"/>
                </a:lnTo>
                <a:lnTo>
                  <a:pt x="305" y="0"/>
                </a:lnTo>
                <a:lnTo>
                  <a:pt x="289" y="16"/>
                </a:lnTo>
                <a:lnTo>
                  <a:pt x="273" y="8"/>
                </a:lnTo>
                <a:lnTo>
                  <a:pt x="265" y="8"/>
                </a:lnTo>
                <a:lnTo>
                  <a:pt x="249" y="8"/>
                </a:lnTo>
                <a:lnTo>
                  <a:pt x="233" y="24"/>
                </a:lnTo>
                <a:lnTo>
                  <a:pt x="225" y="24"/>
                </a:lnTo>
                <a:lnTo>
                  <a:pt x="217" y="24"/>
                </a:lnTo>
                <a:lnTo>
                  <a:pt x="209" y="32"/>
                </a:lnTo>
                <a:lnTo>
                  <a:pt x="201" y="32"/>
                </a:lnTo>
                <a:lnTo>
                  <a:pt x="193" y="56"/>
                </a:lnTo>
                <a:lnTo>
                  <a:pt x="169" y="56"/>
                </a:lnTo>
                <a:lnTo>
                  <a:pt x="161" y="80"/>
                </a:lnTo>
                <a:lnTo>
                  <a:pt x="161" y="88"/>
                </a:lnTo>
                <a:lnTo>
                  <a:pt x="145" y="88"/>
                </a:lnTo>
                <a:lnTo>
                  <a:pt x="129" y="112"/>
                </a:lnTo>
                <a:lnTo>
                  <a:pt x="129" y="128"/>
                </a:lnTo>
                <a:lnTo>
                  <a:pt x="113" y="152"/>
                </a:lnTo>
                <a:lnTo>
                  <a:pt x="105" y="168"/>
                </a:lnTo>
                <a:lnTo>
                  <a:pt x="97" y="184"/>
                </a:lnTo>
                <a:lnTo>
                  <a:pt x="89" y="200"/>
                </a:lnTo>
                <a:lnTo>
                  <a:pt x="65" y="240"/>
                </a:lnTo>
                <a:lnTo>
                  <a:pt x="49" y="256"/>
                </a:lnTo>
                <a:lnTo>
                  <a:pt x="33" y="264"/>
                </a:lnTo>
                <a:lnTo>
                  <a:pt x="25" y="280"/>
                </a:lnTo>
                <a:lnTo>
                  <a:pt x="17" y="288"/>
                </a:lnTo>
                <a:lnTo>
                  <a:pt x="8" y="296"/>
                </a:lnTo>
                <a:lnTo>
                  <a:pt x="8" y="304"/>
                </a:lnTo>
                <a:lnTo>
                  <a:pt x="0" y="320"/>
                </a:lnTo>
                <a:lnTo>
                  <a:pt x="0" y="336"/>
                </a:lnTo>
                <a:lnTo>
                  <a:pt x="8" y="352"/>
                </a:lnTo>
                <a:lnTo>
                  <a:pt x="8" y="368"/>
                </a:lnTo>
                <a:lnTo>
                  <a:pt x="8" y="384"/>
                </a:lnTo>
                <a:lnTo>
                  <a:pt x="25" y="392"/>
                </a:lnTo>
                <a:lnTo>
                  <a:pt x="41" y="392"/>
                </a:lnTo>
                <a:lnTo>
                  <a:pt x="65" y="376"/>
                </a:lnTo>
                <a:lnTo>
                  <a:pt x="73" y="368"/>
                </a:lnTo>
                <a:lnTo>
                  <a:pt x="81" y="368"/>
                </a:lnTo>
                <a:lnTo>
                  <a:pt x="81" y="376"/>
                </a:lnTo>
                <a:lnTo>
                  <a:pt x="81" y="368"/>
                </a:lnTo>
                <a:lnTo>
                  <a:pt x="89" y="352"/>
                </a:lnTo>
                <a:close/>
              </a:path>
            </a:pathLst>
          </a:custGeom>
          <a:gradFill>
            <a:gsLst>
              <a:gs pos="5000">
                <a:srgbClr val="FFC000"/>
              </a:gs>
              <a:gs pos="86000">
                <a:srgbClr val="00B050"/>
              </a:gs>
            </a:gsLst>
            <a:lin ang="5400000" scaled="0"/>
          </a:gradFill>
          <a:ln w="3175">
            <a:solidFill>
              <a:srgbClr val="FFFFFF"/>
            </a:solidFill>
            <a:round/>
            <a:headEnd/>
            <a:tailEnd/>
          </a:ln>
        </p:spPr>
        <p:txBody>
          <a:bodyPr/>
          <a:lstStyle/>
          <a:p>
            <a:pPr>
              <a:spcBef>
                <a:spcPct val="50000"/>
              </a:spcBef>
            </a:pPr>
            <a:endParaRPr lang="en-US" dirty="0">
              <a:solidFill>
                <a:srgbClr val="4D4D4D"/>
              </a:solidFill>
            </a:endParaRPr>
          </a:p>
        </p:txBody>
      </p:sp>
      <p:sp>
        <p:nvSpPr>
          <p:cNvPr id="148" name="Freeform 704"/>
          <p:cNvSpPr>
            <a:spLocks/>
          </p:cNvSpPr>
          <p:nvPr/>
        </p:nvSpPr>
        <p:spPr bwMode="auto">
          <a:xfrm>
            <a:off x="6428768" y="1664246"/>
            <a:ext cx="414759" cy="730250"/>
          </a:xfrm>
          <a:custGeom>
            <a:avLst/>
            <a:gdLst>
              <a:gd name="T0" fmla="*/ 2147483647 w 160"/>
              <a:gd name="T1" fmla="*/ 2147483647 h 376"/>
              <a:gd name="T2" fmla="*/ 2147483647 w 160"/>
              <a:gd name="T3" fmla="*/ 2147483647 h 376"/>
              <a:gd name="T4" fmla="*/ 2147483647 w 160"/>
              <a:gd name="T5" fmla="*/ 2147483647 h 376"/>
              <a:gd name="T6" fmla="*/ 2147483647 w 160"/>
              <a:gd name="T7" fmla="*/ 2147483647 h 376"/>
              <a:gd name="T8" fmla="*/ 2147483647 w 160"/>
              <a:gd name="T9" fmla="*/ 0 h 376"/>
              <a:gd name="T10" fmla="*/ 2147483647 w 160"/>
              <a:gd name="T11" fmla="*/ 2147483647 h 376"/>
              <a:gd name="T12" fmla="*/ 2147483647 w 160"/>
              <a:gd name="T13" fmla="*/ 2147483647 h 376"/>
              <a:gd name="T14" fmla="*/ 2147483647 w 160"/>
              <a:gd name="T15" fmla="*/ 2147483647 h 376"/>
              <a:gd name="T16" fmla="*/ 2147483647 w 160"/>
              <a:gd name="T17" fmla="*/ 2147483647 h 376"/>
              <a:gd name="T18" fmla="*/ 2147483647 w 160"/>
              <a:gd name="T19" fmla="*/ 2147483647 h 376"/>
              <a:gd name="T20" fmla="*/ 2147483647 w 160"/>
              <a:gd name="T21" fmla="*/ 2147483647 h 376"/>
              <a:gd name="T22" fmla="*/ 2147483647 w 160"/>
              <a:gd name="T23" fmla="*/ 2147483647 h 376"/>
              <a:gd name="T24" fmla="*/ 2147483647 w 160"/>
              <a:gd name="T25" fmla="*/ 2147483647 h 376"/>
              <a:gd name="T26" fmla="*/ 2147483647 w 160"/>
              <a:gd name="T27" fmla="*/ 2147483647 h 376"/>
              <a:gd name="T28" fmla="*/ 2147483647 w 160"/>
              <a:gd name="T29" fmla="*/ 2147483647 h 376"/>
              <a:gd name="T30" fmla="*/ 2147483647 w 160"/>
              <a:gd name="T31" fmla="*/ 2147483647 h 376"/>
              <a:gd name="T32" fmla="*/ 2147483647 w 160"/>
              <a:gd name="T33" fmla="*/ 2147483647 h 376"/>
              <a:gd name="T34" fmla="*/ 2147483647 w 160"/>
              <a:gd name="T35" fmla="*/ 2147483647 h 376"/>
              <a:gd name="T36" fmla="*/ 0 w 160"/>
              <a:gd name="T37" fmla="*/ 2147483647 h 376"/>
              <a:gd name="T38" fmla="*/ 2147483647 w 160"/>
              <a:gd name="T39" fmla="*/ 2147483647 h 376"/>
              <a:gd name="T40" fmla="*/ 2147483647 w 160"/>
              <a:gd name="T41" fmla="*/ 2147483647 h 376"/>
              <a:gd name="T42" fmla="*/ 2147483647 w 160"/>
              <a:gd name="T43" fmla="*/ 2147483647 h 376"/>
              <a:gd name="T44" fmla="*/ 2147483647 w 160"/>
              <a:gd name="T45" fmla="*/ 2147483647 h 376"/>
              <a:gd name="T46" fmla="*/ 2147483647 w 160"/>
              <a:gd name="T47" fmla="*/ 2147483647 h 376"/>
              <a:gd name="T48" fmla="*/ 2147483647 w 160"/>
              <a:gd name="T49" fmla="*/ 2147483647 h 376"/>
              <a:gd name="T50" fmla="*/ 2147483647 w 160"/>
              <a:gd name="T51" fmla="*/ 2147483647 h 376"/>
              <a:gd name="T52" fmla="*/ 2147483647 w 160"/>
              <a:gd name="T53" fmla="*/ 2147483647 h 376"/>
              <a:gd name="T54" fmla="*/ 2147483647 w 160"/>
              <a:gd name="T55" fmla="*/ 2147483647 h 376"/>
              <a:gd name="T56" fmla="*/ 2147483647 w 160"/>
              <a:gd name="T57" fmla="*/ 2147483647 h 376"/>
              <a:gd name="T58" fmla="*/ 2147483647 w 160"/>
              <a:gd name="T59" fmla="*/ 2147483647 h 376"/>
              <a:gd name="T60" fmla="*/ 2147483647 w 160"/>
              <a:gd name="T61" fmla="*/ 2147483647 h 376"/>
              <a:gd name="T62" fmla="*/ 2147483647 w 160"/>
              <a:gd name="T63" fmla="*/ 2147483647 h 376"/>
              <a:gd name="T64" fmla="*/ 2147483647 w 160"/>
              <a:gd name="T65" fmla="*/ 2147483647 h 376"/>
              <a:gd name="T66" fmla="*/ 2147483647 w 160"/>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0"/>
              <a:gd name="T103" fmla="*/ 0 h 376"/>
              <a:gd name="T104" fmla="*/ 160 w 160"/>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0" h="376">
                <a:moveTo>
                  <a:pt x="160" y="88"/>
                </a:moveTo>
                <a:lnTo>
                  <a:pt x="160" y="80"/>
                </a:lnTo>
                <a:lnTo>
                  <a:pt x="160" y="72"/>
                </a:lnTo>
                <a:lnTo>
                  <a:pt x="160" y="56"/>
                </a:lnTo>
                <a:lnTo>
                  <a:pt x="160" y="40"/>
                </a:lnTo>
                <a:lnTo>
                  <a:pt x="152" y="24"/>
                </a:lnTo>
                <a:lnTo>
                  <a:pt x="144" y="24"/>
                </a:lnTo>
                <a:lnTo>
                  <a:pt x="136" y="16"/>
                </a:lnTo>
                <a:lnTo>
                  <a:pt x="128" y="8"/>
                </a:lnTo>
                <a:lnTo>
                  <a:pt x="120" y="0"/>
                </a:lnTo>
                <a:lnTo>
                  <a:pt x="112" y="8"/>
                </a:lnTo>
                <a:lnTo>
                  <a:pt x="112" y="16"/>
                </a:lnTo>
                <a:lnTo>
                  <a:pt x="104" y="16"/>
                </a:lnTo>
                <a:lnTo>
                  <a:pt x="96" y="16"/>
                </a:lnTo>
                <a:lnTo>
                  <a:pt x="88" y="32"/>
                </a:lnTo>
                <a:lnTo>
                  <a:pt x="80" y="32"/>
                </a:lnTo>
                <a:lnTo>
                  <a:pt x="72" y="40"/>
                </a:lnTo>
                <a:lnTo>
                  <a:pt x="64" y="48"/>
                </a:lnTo>
                <a:lnTo>
                  <a:pt x="72" y="64"/>
                </a:lnTo>
                <a:lnTo>
                  <a:pt x="64" y="72"/>
                </a:lnTo>
                <a:lnTo>
                  <a:pt x="56" y="96"/>
                </a:lnTo>
                <a:lnTo>
                  <a:pt x="48" y="96"/>
                </a:lnTo>
                <a:lnTo>
                  <a:pt x="40" y="120"/>
                </a:lnTo>
                <a:lnTo>
                  <a:pt x="32" y="136"/>
                </a:lnTo>
                <a:lnTo>
                  <a:pt x="40" y="144"/>
                </a:lnTo>
                <a:lnTo>
                  <a:pt x="40" y="160"/>
                </a:lnTo>
                <a:lnTo>
                  <a:pt x="24" y="160"/>
                </a:lnTo>
                <a:lnTo>
                  <a:pt x="16" y="168"/>
                </a:lnTo>
                <a:lnTo>
                  <a:pt x="16" y="184"/>
                </a:lnTo>
                <a:lnTo>
                  <a:pt x="8" y="200"/>
                </a:lnTo>
                <a:lnTo>
                  <a:pt x="16" y="224"/>
                </a:lnTo>
                <a:lnTo>
                  <a:pt x="24" y="232"/>
                </a:lnTo>
                <a:lnTo>
                  <a:pt x="16" y="240"/>
                </a:lnTo>
                <a:lnTo>
                  <a:pt x="16" y="248"/>
                </a:lnTo>
                <a:lnTo>
                  <a:pt x="16" y="264"/>
                </a:lnTo>
                <a:lnTo>
                  <a:pt x="8" y="272"/>
                </a:lnTo>
                <a:lnTo>
                  <a:pt x="0" y="288"/>
                </a:lnTo>
                <a:lnTo>
                  <a:pt x="0" y="296"/>
                </a:lnTo>
                <a:lnTo>
                  <a:pt x="8" y="312"/>
                </a:lnTo>
                <a:lnTo>
                  <a:pt x="8" y="328"/>
                </a:lnTo>
                <a:lnTo>
                  <a:pt x="16" y="352"/>
                </a:lnTo>
                <a:lnTo>
                  <a:pt x="16" y="360"/>
                </a:lnTo>
                <a:lnTo>
                  <a:pt x="24" y="368"/>
                </a:lnTo>
                <a:lnTo>
                  <a:pt x="24" y="376"/>
                </a:lnTo>
                <a:lnTo>
                  <a:pt x="40" y="376"/>
                </a:lnTo>
                <a:lnTo>
                  <a:pt x="40" y="368"/>
                </a:lnTo>
                <a:lnTo>
                  <a:pt x="48" y="360"/>
                </a:lnTo>
                <a:lnTo>
                  <a:pt x="64" y="360"/>
                </a:lnTo>
                <a:lnTo>
                  <a:pt x="72" y="344"/>
                </a:lnTo>
                <a:lnTo>
                  <a:pt x="72" y="312"/>
                </a:lnTo>
                <a:lnTo>
                  <a:pt x="72" y="296"/>
                </a:lnTo>
                <a:lnTo>
                  <a:pt x="80" y="296"/>
                </a:lnTo>
                <a:lnTo>
                  <a:pt x="96" y="288"/>
                </a:lnTo>
                <a:lnTo>
                  <a:pt x="96" y="272"/>
                </a:lnTo>
                <a:lnTo>
                  <a:pt x="88" y="256"/>
                </a:lnTo>
                <a:lnTo>
                  <a:pt x="80" y="248"/>
                </a:lnTo>
                <a:lnTo>
                  <a:pt x="80" y="224"/>
                </a:lnTo>
                <a:lnTo>
                  <a:pt x="80" y="200"/>
                </a:lnTo>
                <a:lnTo>
                  <a:pt x="96" y="184"/>
                </a:lnTo>
                <a:lnTo>
                  <a:pt x="104" y="176"/>
                </a:lnTo>
                <a:lnTo>
                  <a:pt x="128" y="160"/>
                </a:lnTo>
                <a:lnTo>
                  <a:pt x="136" y="144"/>
                </a:lnTo>
                <a:lnTo>
                  <a:pt x="128" y="136"/>
                </a:lnTo>
                <a:lnTo>
                  <a:pt x="136" y="120"/>
                </a:lnTo>
                <a:lnTo>
                  <a:pt x="152" y="104"/>
                </a:lnTo>
                <a:lnTo>
                  <a:pt x="160" y="112"/>
                </a:lnTo>
                <a:lnTo>
                  <a:pt x="160" y="104"/>
                </a:lnTo>
                <a:lnTo>
                  <a:pt x="160" y="88"/>
                </a:lnTo>
                <a:close/>
              </a:path>
            </a:pathLst>
          </a:custGeom>
          <a:gradFill>
            <a:gsLst>
              <a:gs pos="0">
                <a:srgbClr val="FFC000"/>
              </a:gs>
              <a:gs pos="58000">
                <a:srgbClr val="00B050"/>
              </a:gs>
            </a:gsLst>
            <a:lin ang="5400000" scaled="0"/>
          </a:gradFill>
          <a:ln w="3175">
            <a:solidFill>
              <a:srgbClr val="FFFFFF"/>
            </a:solidFill>
            <a:round/>
            <a:headEnd/>
            <a:tailEnd/>
          </a:ln>
        </p:spPr>
        <p:txBody>
          <a:bodyPr/>
          <a:lstStyle/>
          <a:p>
            <a:pPr>
              <a:spcBef>
                <a:spcPct val="50000"/>
              </a:spcBef>
            </a:pPr>
            <a:endParaRPr lang="en-US" dirty="0">
              <a:solidFill>
                <a:srgbClr val="4D4D4D"/>
              </a:solidFill>
            </a:endParaRPr>
          </a:p>
        </p:txBody>
      </p:sp>
      <p:sp>
        <p:nvSpPr>
          <p:cNvPr id="149" name="Freeform 705"/>
          <p:cNvSpPr>
            <a:spLocks/>
          </p:cNvSpPr>
          <p:nvPr/>
        </p:nvSpPr>
        <p:spPr bwMode="auto">
          <a:xfrm>
            <a:off x="6782160" y="2518322"/>
            <a:ext cx="600977" cy="295275"/>
          </a:xfrm>
          <a:custGeom>
            <a:avLst/>
            <a:gdLst>
              <a:gd name="T0" fmla="*/ 2147483647 w 232"/>
              <a:gd name="T1" fmla="*/ 2147483647 h 152"/>
              <a:gd name="T2" fmla="*/ 2147483647 w 232"/>
              <a:gd name="T3" fmla="*/ 2147483647 h 152"/>
              <a:gd name="T4" fmla="*/ 2147483647 w 232"/>
              <a:gd name="T5" fmla="*/ 2147483647 h 152"/>
              <a:gd name="T6" fmla="*/ 2147483647 w 232"/>
              <a:gd name="T7" fmla="*/ 2147483647 h 152"/>
              <a:gd name="T8" fmla="*/ 2147483647 w 232"/>
              <a:gd name="T9" fmla="*/ 2147483647 h 152"/>
              <a:gd name="T10" fmla="*/ 2147483647 w 232"/>
              <a:gd name="T11" fmla="*/ 2147483647 h 152"/>
              <a:gd name="T12" fmla="*/ 2147483647 w 232"/>
              <a:gd name="T13" fmla="*/ 2147483647 h 152"/>
              <a:gd name="T14" fmla="*/ 2147483647 w 232"/>
              <a:gd name="T15" fmla="*/ 2147483647 h 152"/>
              <a:gd name="T16" fmla="*/ 2147483647 w 232"/>
              <a:gd name="T17" fmla="*/ 2147483647 h 152"/>
              <a:gd name="T18" fmla="*/ 2147483647 w 232"/>
              <a:gd name="T19" fmla="*/ 2147483647 h 152"/>
              <a:gd name="T20" fmla="*/ 2147483647 w 232"/>
              <a:gd name="T21" fmla="*/ 2147483647 h 152"/>
              <a:gd name="T22" fmla="*/ 2147483647 w 232"/>
              <a:gd name="T23" fmla="*/ 0 h 152"/>
              <a:gd name="T24" fmla="*/ 2147483647 w 232"/>
              <a:gd name="T25" fmla="*/ 0 h 152"/>
              <a:gd name="T26" fmla="*/ 2147483647 w 232"/>
              <a:gd name="T27" fmla="*/ 2147483647 h 152"/>
              <a:gd name="T28" fmla="*/ 2147483647 w 232"/>
              <a:gd name="T29" fmla="*/ 2147483647 h 152"/>
              <a:gd name="T30" fmla="*/ 2147483647 w 232"/>
              <a:gd name="T31" fmla="*/ 2147483647 h 152"/>
              <a:gd name="T32" fmla="*/ 2147483647 w 232"/>
              <a:gd name="T33" fmla="*/ 2147483647 h 152"/>
              <a:gd name="T34" fmla="*/ 2147483647 w 232"/>
              <a:gd name="T35" fmla="*/ 2147483647 h 152"/>
              <a:gd name="T36" fmla="*/ 2147483647 w 232"/>
              <a:gd name="T37" fmla="*/ 2147483647 h 152"/>
              <a:gd name="T38" fmla="*/ 2147483647 w 232"/>
              <a:gd name="T39" fmla="*/ 2147483647 h 152"/>
              <a:gd name="T40" fmla="*/ 2147483647 w 232"/>
              <a:gd name="T41" fmla="*/ 2147483647 h 152"/>
              <a:gd name="T42" fmla="*/ 2147483647 w 232"/>
              <a:gd name="T43" fmla="*/ 2147483647 h 152"/>
              <a:gd name="T44" fmla="*/ 0 w 232"/>
              <a:gd name="T45" fmla="*/ 2147483647 h 152"/>
              <a:gd name="T46" fmla="*/ 0 w 232"/>
              <a:gd name="T47" fmla="*/ 2147483647 h 152"/>
              <a:gd name="T48" fmla="*/ 2147483647 w 232"/>
              <a:gd name="T49" fmla="*/ 2147483647 h 152"/>
              <a:gd name="T50" fmla="*/ 2147483647 w 232"/>
              <a:gd name="T51" fmla="*/ 2147483647 h 152"/>
              <a:gd name="T52" fmla="*/ 2147483647 w 232"/>
              <a:gd name="T53" fmla="*/ 2147483647 h 152"/>
              <a:gd name="T54" fmla="*/ 2147483647 w 232"/>
              <a:gd name="T55" fmla="*/ 2147483647 h 152"/>
              <a:gd name="T56" fmla="*/ 2147483647 w 232"/>
              <a:gd name="T57" fmla="*/ 2147483647 h 152"/>
              <a:gd name="T58" fmla="*/ 2147483647 w 232"/>
              <a:gd name="T59" fmla="*/ 2147483647 h 152"/>
              <a:gd name="T60" fmla="*/ 2147483647 w 232"/>
              <a:gd name="T61" fmla="*/ 2147483647 h 152"/>
              <a:gd name="T62" fmla="*/ 2147483647 w 232"/>
              <a:gd name="T63" fmla="*/ 2147483647 h 152"/>
              <a:gd name="T64" fmla="*/ 2147483647 w 232"/>
              <a:gd name="T65" fmla="*/ 2147483647 h 152"/>
              <a:gd name="T66" fmla="*/ 2147483647 w 232"/>
              <a:gd name="T67" fmla="*/ 2147483647 h 152"/>
              <a:gd name="T68" fmla="*/ 2147483647 w 232"/>
              <a:gd name="T69" fmla="*/ 2147483647 h 152"/>
              <a:gd name="T70" fmla="*/ 2147483647 w 232"/>
              <a:gd name="T71" fmla="*/ 2147483647 h 152"/>
              <a:gd name="T72" fmla="*/ 2147483647 w 232"/>
              <a:gd name="T73" fmla="*/ 2147483647 h 152"/>
              <a:gd name="T74" fmla="*/ 2147483647 w 232"/>
              <a:gd name="T75" fmla="*/ 2147483647 h 152"/>
              <a:gd name="T76" fmla="*/ 2147483647 w 232"/>
              <a:gd name="T77" fmla="*/ 2147483647 h 152"/>
              <a:gd name="T78" fmla="*/ 2147483647 w 232"/>
              <a:gd name="T79" fmla="*/ 2147483647 h 152"/>
              <a:gd name="T80" fmla="*/ 2147483647 w 232"/>
              <a:gd name="T81" fmla="*/ 2147483647 h 152"/>
              <a:gd name="T82" fmla="*/ 2147483647 w 232"/>
              <a:gd name="T83" fmla="*/ 2147483647 h 152"/>
              <a:gd name="T84" fmla="*/ 2147483647 w 232"/>
              <a:gd name="T85" fmla="*/ 2147483647 h 152"/>
              <a:gd name="T86" fmla="*/ 2147483647 w 232"/>
              <a:gd name="T87" fmla="*/ 2147483647 h 152"/>
              <a:gd name="T88" fmla="*/ 2147483647 w 232"/>
              <a:gd name="T89" fmla="*/ 2147483647 h 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152"/>
              <a:gd name="T137" fmla="*/ 232 w 232"/>
              <a:gd name="T138" fmla="*/ 152 h 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152">
                <a:moveTo>
                  <a:pt x="216" y="88"/>
                </a:moveTo>
                <a:lnTo>
                  <a:pt x="224" y="88"/>
                </a:lnTo>
                <a:lnTo>
                  <a:pt x="232" y="64"/>
                </a:lnTo>
                <a:lnTo>
                  <a:pt x="232" y="56"/>
                </a:lnTo>
                <a:lnTo>
                  <a:pt x="208" y="48"/>
                </a:lnTo>
                <a:lnTo>
                  <a:pt x="192" y="40"/>
                </a:lnTo>
                <a:lnTo>
                  <a:pt x="184" y="40"/>
                </a:lnTo>
                <a:lnTo>
                  <a:pt x="168" y="32"/>
                </a:lnTo>
                <a:lnTo>
                  <a:pt x="160" y="16"/>
                </a:lnTo>
                <a:lnTo>
                  <a:pt x="136" y="8"/>
                </a:lnTo>
                <a:lnTo>
                  <a:pt x="128" y="8"/>
                </a:lnTo>
                <a:lnTo>
                  <a:pt x="128" y="0"/>
                </a:lnTo>
                <a:lnTo>
                  <a:pt x="120" y="0"/>
                </a:lnTo>
                <a:lnTo>
                  <a:pt x="112" y="24"/>
                </a:lnTo>
                <a:lnTo>
                  <a:pt x="96" y="24"/>
                </a:lnTo>
                <a:lnTo>
                  <a:pt x="72" y="24"/>
                </a:lnTo>
                <a:lnTo>
                  <a:pt x="48" y="16"/>
                </a:lnTo>
                <a:lnTo>
                  <a:pt x="32" y="16"/>
                </a:lnTo>
                <a:lnTo>
                  <a:pt x="24" y="16"/>
                </a:lnTo>
                <a:lnTo>
                  <a:pt x="24" y="32"/>
                </a:lnTo>
                <a:lnTo>
                  <a:pt x="16" y="40"/>
                </a:lnTo>
                <a:lnTo>
                  <a:pt x="8" y="64"/>
                </a:lnTo>
                <a:lnTo>
                  <a:pt x="0" y="64"/>
                </a:lnTo>
                <a:lnTo>
                  <a:pt x="0" y="72"/>
                </a:lnTo>
                <a:lnTo>
                  <a:pt x="8" y="80"/>
                </a:lnTo>
                <a:lnTo>
                  <a:pt x="16" y="88"/>
                </a:lnTo>
                <a:lnTo>
                  <a:pt x="48" y="80"/>
                </a:lnTo>
                <a:lnTo>
                  <a:pt x="72" y="80"/>
                </a:lnTo>
                <a:lnTo>
                  <a:pt x="96" y="96"/>
                </a:lnTo>
                <a:lnTo>
                  <a:pt x="104" y="112"/>
                </a:lnTo>
                <a:lnTo>
                  <a:pt x="88" y="120"/>
                </a:lnTo>
                <a:lnTo>
                  <a:pt x="88" y="136"/>
                </a:lnTo>
                <a:lnTo>
                  <a:pt x="96" y="136"/>
                </a:lnTo>
                <a:lnTo>
                  <a:pt x="104" y="128"/>
                </a:lnTo>
                <a:lnTo>
                  <a:pt x="120" y="120"/>
                </a:lnTo>
                <a:lnTo>
                  <a:pt x="136" y="120"/>
                </a:lnTo>
                <a:lnTo>
                  <a:pt x="144" y="128"/>
                </a:lnTo>
                <a:lnTo>
                  <a:pt x="136" y="136"/>
                </a:lnTo>
                <a:lnTo>
                  <a:pt x="152" y="152"/>
                </a:lnTo>
                <a:lnTo>
                  <a:pt x="184" y="136"/>
                </a:lnTo>
                <a:lnTo>
                  <a:pt x="168" y="128"/>
                </a:lnTo>
                <a:lnTo>
                  <a:pt x="176" y="112"/>
                </a:lnTo>
                <a:lnTo>
                  <a:pt x="200" y="112"/>
                </a:lnTo>
                <a:lnTo>
                  <a:pt x="208" y="104"/>
                </a:lnTo>
                <a:lnTo>
                  <a:pt x="216" y="88"/>
                </a:lnTo>
                <a:close/>
              </a:path>
            </a:pathLst>
          </a:custGeom>
          <a:gradFill>
            <a:gsLst>
              <a:gs pos="11000">
                <a:schemeClr val="bg1">
                  <a:lumMod val="65000"/>
                </a:schemeClr>
              </a:gs>
              <a:gs pos="11000">
                <a:srgbClr val="FFC000"/>
              </a:gs>
              <a:gs pos="83000">
                <a:srgbClr val="00B050"/>
              </a:gs>
            </a:gsLst>
            <a:lin ang="10800000" scaled="0"/>
          </a:gradFill>
          <a:ln w="6350">
            <a:solidFill>
              <a:srgbClr val="FFFFFF"/>
            </a:solidFill>
            <a:round/>
            <a:headEnd/>
            <a:tailEnd/>
          </a:ln>
        </p:spPr>
        <p:txBody>
          <a:bodyPr/>
          <a:lstStyle/>
          <a:p>
            <a:pPr>
              <a:spcBef>
                <a:spcPct val="50000"/>
              </a:spcBef>
            </a:pPr>
            <a:endParaRPr lang="en-US" dirty="0">
              <a:solidFill>
                <a:srgbClr val="4D4D4D"/>
              </a:solidFill>
            </a:endParaRPr>
          </a:p>
        </p:txBody>
      </p:sp>
      <p:sp>
        <p:nvSpPr>
          <p:cNvPr id="150" name="Freeform 706"/>
          <p:cNvSpPr>
            <a:spLocks/>
          </p:cNvSpPr>
          <p:nvPr/>
        </p:nvSpPr>
        <p:spPr bwMode="auto">
          <a:xfrm>
            <a:off x="7133436" y="2518321"/>
            <a:ext cx="63483" cy="30162"/>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24" y="16"/>
                </a:moveTo>
                <a:lnTo>
                  <a:pt x="8" y="0"/>
                </a:lnTo>
                <a:lnTo>
                  <a:pt x="0" y="8"/>
                </a:lnTo>
                <a:lnTo>
                  <a:pt x="24" y="16"/>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1" name="Freeform 707"/>
          <p:cNvSpPr>
            <a:spLocks/>
          </p:cNvSpPr>
          <p:nvPr/>
        </p:nvSpPr>
        <p:spPr bwMode="auto">
          <a:xfrm>
            <a:off x="6720792" y="2907259"/>
            <a:ext cx="205264" cy="155575"/>
          </a:xfrm>
          <a:custGeom>
            <a:avLst/>
            <a:gdLst>
              <a:gd name="T0" fmla="*/ 2147483647 w 80"/>
              <a:gd name="T1" fmla="*/ 2147483647 h 80"/>
              <a:gd name="T2" fmla="*/ 2147483647 w 80"/>
              <a:gd name="T3" fmla="*/ 0 h 80"/>
              <a:gd name="T4" fmla="*/ 2147483647 w 80"/>
              <a:gd name="T5" fmla="*/ 2147483647 h 80"/>
              <a:gd name="T6" fmla="*/ 2147483647 w 80"/>
              <a:gd name="T7" fmla="*/ 2147483647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w 80"/>
              <a:gd name="T21" fmla="*/ 2147483647 h 80"/>
              <a:gd name="T22" fmla="*/ 2147483647 w 80"/>
              <a:gd name="T23" fmla="*/ 2147483647 h 80"/>
              <a:gd name="T24" fmla="*/ 2147483647 w 80"/>
              <a:gd name="T25" fmla="*/ 2147483647 h 80"/>
              <a:gd name="T26" fmla="*/ 2147483647 w 80"/>
              <a:gd name="T27" fmla="*/ 2147483647 h 80"/>
              <a:gd name="T28" fmla="*/ 2147483647 w 80"/>
              <a:gd name="T29" fmla="*/ 2147483647 h 80"/>
              <a:gd name="T30" fmla="*/ 2147483647 w 80"/>
              <a:gd name="T31" fmla="*/ 2147483647 h 80"/>
              <a:gd name="T32" fmla="*/ 2147483647 w 80"/>
              <a:gd name="T33" fmla="*/ 2147483647 h 80"/>
              <a:gd name="T34" fmla="*/ 2147483647 w 80"/>
              <a:gd name="T35" fmla="*/ 2147483647 h 80"/>
              <a:gd name="T36" fmla="*/ 2147483647 w 80"/>
              <a:gd name="T37" fmla="*/ 2147483647 h 80"/>
              <a:gd name="T38" fmla="*/ 2147483647 w 80"/>
              <a:gd name="T39" fmla="*/ 2147483647 h 80"/>
              <a:gd name="T40" fmla="*/ 2147483647 w 80"/>
              <a:gd name="T41" fmla="*/ 2147483647 h 80"/>
              <a:gd name="T42" fmla="*/ 2147483647 w 80"/>
              <a:gd name="T43" fmla="*/ 2147483647 h 80"/>
              <a:gd name="T44" fmla="*/ 2147483647 w 80"/>
              <a:gd name="T45" fmla="*/ 2147483647 h 80"/>
              <a:gd name="T46" fmla="*/ 2147483647 w 80"/>
              <a:gd name="T47" fmla="*/ 2147483647 h 80"/>
              <a:gd name="T48" fmla="*/ 2147483647 w 80"/>
              <a:gd name="T49" fmla="*/ 2147483647 h 80"/>
              <a:gd name="T50" fmla="*/ 2147483647 w 80"/>
              <a:gd name="T51" fmla="*/ 2147483647 h 80"/>
              <a:gd name="T52" fmla="*/ 2147483647 w 80"/>
              <a:gd name="T53" fmla="*/ 2147483647 h 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
              <a:gd name="T82" fmla="*/ 0 h 80"/>
              <a:gd name="T83" fmla="*/ 80 w 80"/>
              <a:gd name="T84" fmla="*/ 80 h 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 h="80">
                <a:moveTo>
                  <a:pt x="80" y="8"/>
                </a:moveTo>
                <a:lnTo>
                  <a:pt x="80" y="0"/>
                </a:lnTo>
                <a:lnTo>
                  <a:pt x="80" y="8"/>
                </a:lnTo>
                <a:lnTo>
                  <a:pt x="64" y="8"/>
                </a:lnTo>
                <a:lnTo>
                  <a:pt x="40" y="8"/>
                </a:lnTo>
                <a:lnTo>
                  <a:pt x="32" y="8"/>
                </a:lnTo>
                <a:lnTo>
                  <a:pt x="16" y="16"/>
                </a:lnTo>
                <a:lnTo>
                  <a:pt x="8" y="24"/>
                </a:lnTo>
                <a:lnTo>
                  <a:pt x="0" y="32"/>
                </a:lnTo>
                <a:lnTo>
                  <a:pt x="8" y="48"/>
                </a:lnTo>
                <a:lnTo>
                  <a:pt x="24" y="48"/>
                </a:lnTo>
                <a:lnTo>
                  <a:pt x="16" y="56"/>
                </a:lnTo>
                <a:lnTo>
                  <a:pt x="16" y="72"/>
                </a:lnTo>
                <a:lnTo>
                  <a:pt x="32" y="80"/>
                </a:lnTo>
                <a:lnTo>
                  <a:pt x="40" y="72"/>
                </a:lnTo>
                <a:lnTo>
                  <a:pt x="40" y="64"/>
                </a:lnTo>
                <a:lnTo>
                  <a:pt x="56" y="56"/>
                </a:lnTo>
                <a:lnTo>
                  <a:pt x="40" y="40"/>
                </a:lnTo>
                <a:lnTo>
                  <a:pt x="40" y="32"/>
                </a:lnTo>
                <a:lnTo>
                  <a:pt x="32" y="24"/>
                </a:lnTo>
                <a:lnTo>
                  <a:pt x="56" y="16"/>
                </a:lnTo>
                <a:lnTo>
                  <a:pt x="72" y="16"/>
                </a:lnTo>
                <a:lnTo>
                  <a:pt x="80" y="16"/>
                </a:lnTo>
                <a:lnTo>
                  <a:pt x="80" y="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2" name="Freeform 708"/>
          <p:cNvSpPr>
            <a:spLocks/>
          </p:cNvSpPr>
          <p:nvPr/>
        </p:nvSpPr>
        <p:spPr bwMode="auto">
          <a:xfrm>
            <a:off x="7133436" y="2518321"/>
            <a:ext cx="63483" cy="30162"/>
          </a:xfrm>
          <a:custGeom>
            <a:avLst/>
            <a:gdLst>
              <a:gd name="T0" fmla="*/ 2147483647 w 24"/>
              <a:gd name="T1" fmla="*/ 2147483647 h 16"/>
              <a:gd name="T2" fmla="*/ 2147483647 w 24"/>
              <a:gd name="T3" fmla="*/ 0 h 16"/>
              <a:gd name="T4" fmla="*/ 0 w 24"/>
              <a:gd name="T5" fmla="*/ 2147483647 h 16"/>
              <a:gd name="T6" fmla="*/ 2147483647 w 24"/>
              <a:gd name="T7" fmla="*/ 2147483647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6"/>
                </a:moveTo>
                <a:lnTo>
                  <a:pt x="8" y="0"/>
                </a:lnTo>
                <a:lnTo>
                  <a:pt x="0" y="8"/>
                </a:lnTo>
                <a:lnTo>
                  <a:pt x="24" y="16"/>
                </a:lnTo>
                <a:close/>
              </a:path>
            </a:pathLst>
          </a:custGeom>
          <a:solidFill>
            <a:srgbClr val="ABD3F1"/>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3" name="Freeform 709"/>
          <p:cNvSpPr>
            <a:spLocks/>
          </p:cNvSpPr>
          <p:nvPr/>
        </p:nvSpPr>
        <p:spPr bwMode="auto">
          <a:xfrm>
            <a:off x="6720792" y="2673896"/>
            <a:ext cx="330114" cy="169862"/>
          </a:xfrm>
          <a:custGeom>
            <a:avLst/>
            <a:gdLst>
              <a:gd name="T0" fmla="*/ 2147483647 w 128"/>
              <a:gd name="T1" fmla="*/ 2147483647 h 88"/>
              <a:gd name="T2" fmla="*/ 2147483647 w 128"/>
              <a:gd name="T3" fmla="*/ 2147483647 h 88"/>
              <a:gd name="T4" fmla="*/ 2147483647 w 128"/>
              <a:gd name="T5" fmla="*/ 2147483647 h 88"/>
              <a:gd name="T6" fmla="*/ 2147483647 w 128"/>
              <a:gd name="T7" fmla="*/ 0 h 88"/>
              <a:gd name="T8" fmla="*/ 2147483647 w 128"/>
              <a:gd name="T9" fmla="*/ 0 h 88"/>
              <a:gd name="T10" fmla="*/ 2147483647 w 128"/>
              <a:gd name="T11" fmla="*/ 2147483647 h 88"/>
              <a:gd name="T12" fmla="*/ 2147483647 w 128"/>
              <a:gd name="T13" fmla="*/ 0 h 88"/>
              <a:gd name="T14" fmla="*/ 2147483647 w 128"/>
              <a:gd name="T15" fmla="*/ 2147483647 h 88"/>
              <a:gd name="T16" fmla="*/ 2147483647 w 128"/>
              <a:gd name="T17" fmla="*/ 2147483647 h 88"/>
              <a:gd name="T18" fmla="*/ 0 w 128"/>
              <a:gd name="T19" fmla="*/ 2147483647 h 88"/>
              <a:gd name="T20" fmla="*/ 2147483647 w 128"/>
              <a:gd name="T21" fmla="*/ 2147483647 h 88"/>
              <a:gd name="T22" fmla="*/ 2147483647 w 128"/>
              <a:gd name="T23" fmla="*/ 2147483647 h 88"/>
              <a:gd name="T24" fmla="*/ 2147483647 w 128"/>
              <a:gd name="T25" fmla="*/ 2147483647 h 88"/>
              <a:gd name="T26" fmla="*/ 2147483647 w 128"/>
              <a:gd name="T27" fmla="*/ 2147483647 h 88"/>
              <a:gd name="T28" fmla="*/ 2147483647 w 128"/>
              <a:gd name="T29" fmla="*/ 2147483647 h 88"/>
              <a:gd name="T30" fmla="*/ 2147483647 w 128"/>
              <a:gd name="T31" fmla="*/ 2147483647 h 88"/>
              <a:gd name="T32" fmla="*/ 2147483647 w 128"/>
              <a:gd name="T33" fmla="*/ 2147483647 h 88"/>
              <a:gd name="T34" fmla="*/ 2147483647 w 128"/>
              <a:gd name="T35" fmla="*/ 2147483647 h 88"/>
              <a:gd name="T36" fmla="*/ 2147483647 w 128"/>
              <a:gd name="T37" fmla="*/ 214748364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88"/>
              <a:gd name="T59" fmla="*/ 128 w 12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88">
                <a:moveTo>
                  <a:pt x="112" y="40"/>
                </a:moveTo>
                <a:lnTo>
                  <a:pt x="128" y="32"/>
                </a:lnTo>
                <a:lnTo>
                  <a:pt x="120" y="16"/>
                </a:lnTo>
                <a:lnTo>
                  <a:pt x="96" y="0"/>
                </a:lnTo>
                <a:lnTo>
                  <a:pt x="72" y="0"/>
                </a:lnTo>
                <a:lnTo>
                  <a:pt x="40" y="8"/>
                </a:lnTo>
                <a:lnTo>
                  <a:pt x="32" y="0"/>
                </a:lnTo>
                <a:lnTo>
                  <a:pt x="24" y="24"/>
                </a:lnTo>
                <a:lnTo>
                  <a:pt x="16" y="40"/>
                </a:lnTo>
                <a:lnTo>
                  <a:pt x="0" y="40"/>
                </a:lnTo>
                <a:lnTo>
                  <a:pt x="32" y="80"/>
                </a:lnTo>
                <a:lnTo>
                  <a:pt x="40" y="80"/>
                </a:lnTo>
                <a:lnTo>
                  <a:pt x="64" y="80"/>
                </a:lnTo>
                <a:lnTo>
                  <a:pt x="88" y="80"/>
                </a:lnTo>
                <a:lnTo>
                  <a:pt x="112" y="88"/>
                </a:lnTo>
                <a:lnTo>
                  <a:pt x="112" y="64"/>
                </a:lnTo>
                <a:lnTo>
                  <a:pt x="120" y="56"/>
                </a:lnTo>
                <a:lnTo>
                  <a:pt x="112" y="56"/>
                </a:lnTo>
                <a:lnTo>
                  <a:pt x="112" y="4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4" name="Freeform 710"/>
          <p:cNvSpPr>
            <a:spLocks/>
          </p:cNvSpPr>
          <p:nvPr/>
        </p:nvSpPr>
        <p:spPr bwMode="auto">
          <a:xfrm>
            <a:off x="6720793" y="2751683"/>
            <a:ext cx="82529" cy="77788"/>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5" name="Freeform 711"/>
          <p:cNvSpPr>
            <a:spLocks/>
          </p:cNvSpPr>
          <p:nvPr/>
        </p:nvSpPr>
        <p:spPr bwMode="auto">
          <a:xfrm>
            <a:off x="6449929" y="2580234"/>
            <a:ext cx="228540" cy="93663"/>
          </a:xfrm>
          <a:custGeom>
            <a:avLst/>
            <a:gdLst>
              <a:gd name="T0" fmla="*/ 2147483647 w 88"/>
              <a:gd name="T1" fmla="*/ 2147483647 h 48"/>
              <a:gd name="T2" fmla="*/ 2147483647 w 88"/>
              <a:gd name="T3" fmla="*/ 2147483647 h 48"/>
              <a:gd name="T4" fmla="*/ 2147483647 w 88"/>
              <a:gd name="T5" fmla="*/ 2147483647 h 48"/>
              <a:gd name="T6" fmla="*/ 2147483647 w 88"/>
              <a:gd name="T7" fmla="*/ 2147483647 h 48"/>
              <a:gd name="T8" fmla="*/ 2147483647 w 88"/>
              <a:gd name="T9" fmla="*/ 2147483647 h 48"/>
              <a:gd name="T10" fmla="*/ 2147483647 w 88"/>
              <a:gd name="T11" fmla="*/ 2147483647 h 48"/>
              <a:gd name="T12" fmla="*/ 2147483647 w 88"/>
              <a:gd name="T13" fmla="*/ 2147483647 h 48"/>
              <a:gd name="T14" fmla="*/ 2147483647 w 88"/>
              <a:gd name="T15" fmla="*/ 2147483647 h 48"/>
              <a:gd name="T16" fmla="*/ 2147483647 w 88"/>
              <a:gd name="T17" fmla="*/ 2147483647 h 48"/>
              <a:gd name="T18" fmla="*/ 2147483647 w 88"/>
              <a:gd name="T19" fmla="*/ 0 h 48"/>
              <a:gd name="T20" fmla="*/ 2147483647 w 88"/>
              <a:gd name="T21" fmla="*/ 0 h 48"/>
              <a:gd name="T22" fmla="*/ 2147483647 w 88"/>
              <a:gd name="T23" fmla="*/ 0 h 48"/>
              <a:gd name="T24" fmla="*/ 2147483647 w 88"/>
              <a:gd name="T25" fmla="*/ 2147483647 h 48"/>
              <a:gd name="T26" fmla="*/ 2147483647 w 88"/>
              <a:gd name="T27" fmla="*/ 2147483647 h 48"/>
              <a:gd name="T28" fmla="*/ 0 w 88"/>
              <a:gd name="T29" fmla="*/ 2147483647 h 48"/>
              <a:gd name="T30" fmla="*/ 2147483647 w 88"/>
              <a:gd name="T31" fmla="*/ 2147483647 h 48"/>
              <a:gd name="T32" fmla="*/ 2147483647 w 88"/>
              <a:gd name="T33" fmla="*/ 2147483647 h 48"/>
              <a:gd name="T34" fmla="*/ 2147483647 w 88"/>
              <a:gd name="T35" fmla="*/ 2147483647 h 48"/>
              <a:gd name="T36" fmla="*/ 2147483647 w 88"/>
              <a:gd name="T37" fmla="*/ 2147483647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48"/>
              <a:gd name="T59" fmla="*/ 88 w 8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48">
                <a:moveTo>
                  <a:pt x="40" y="40"/>
                </a:moveTo>
                <a:lnTo>
                  <a:pt x="56" y="40"/>
                </a:lnTo>
                <a:lnTo>
                  <a:pt x="64" y="40"/>
                </a:lnTo>
                <a:lnTo>
                  <a:pt x="64" y="48"/>
                </a:lnTo>
                <a:lnTo>
                  <a:pt x="80" y="40"/>
                </a:lnTo>
                <a:lnTo>
                  <a:pt x="80" y="32"/>
                </a:lnTo>
                <a:lnTo>
                  <a:pt x="88" y="24"/>
                </a:lnTo>
                <a:lnTo>
                  <a:pt x="72" y="16"/>
                </a:lnTo>
                <a:lnTo>
                  <a:pt x="56" y="8"/>
                </a:lnTo>
                <a:lnTo>
                  <a:pt x="40" y="0"/>
                </a:lnTo>
                <a:lnTo>
                  <a:pt x="32" y="0"/>
                </a:lnTo>
                <a:lnTo>
                  <a:pt x="24" y="0"/>
                </a:lnTo>
                <a:lnTo>
                  <a:pt x="16" y="8"/>
                </a:lnTo>
                <a:lnTo>
                  <a:pt x="8" y="8"/>
                </a:lnTo>
                <a:lnTo>
                  <a:pt x="0" y="16"/>
                </a:lnTo>
                <a:lnTo>
                  <a:pt x="8" y="16"/>
                </a:lnTo>
                <a:lnTo>
                  <a:pt x="16" y="24"/>
                </a:lnTo>
                <a:lnTo>
                  <a:pt x="24" y="40"/>
                </a:lnTo>
                <a:lnTo>
                  <a:pt x="40" y="4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6" name="Freeform 712"/>
          <p:cNvSpPr>
            <a:spLocks/>
          </p:cNvSpPr>
          <p:nvPr/>
        </p:nvSpPr>
        <p:spPr bwMode="auto">
          <a:xfrm>
            <a:off x="6595943" y="2673896"/>
            <a:ext cx="207379" cy="93662"/>
          </a:xfrm>
          <a:custGeom>
            <a:avLst/>
            <a:gdLst>
              <a:gd name="T0" fmla="*/ 2147483647 w 80"/>
              <a:gd name="T1" fmla="*/ 0 h 48"/>
              <a:gd name="T2" fmla="*/ 2147483647 w 80"/>
              <a:gd name="T3" fmla="*/ 0 h 48"/>
              <a:gd name="T4" fmla="*/ 2147483647 w 80"/>
              <a:gd name="T5" fmla="*/ 2147483647 h 48"/>
              <a:gd name="T6" fmla="*/ 2147483647 w 80"/>
              <a:gd name="T7" fmla="*/ 2147483647 h 48"/>
              <a:gd name="T8" fmla="*/ 2147483647 w 80"/>
              <a:gd name="T9" fmla="*/ 2147483647 h 48"/>
              <a:gd name="T10" fmla="*/ 2147483647 w 80"/>
              <a:gd name="T11" fmla="*/ 2147483647 h 48"/>
              <a:gd name="T12" fmla="*/ 2147483647 w 80"/>
              <a:gd name="T13" fmla="*/ 2147483647 h 48"/>
              <a:gd name="T14" fmla="*/ 0 w 80"/>
              <a:gd name="T15" fmla="*/ 2147483647 h 48"/>
              <a:gd name="T16" fmla="*/ 0 w 80"/>
              <a:gd name="T17" fmla="*/ 2147483647 h 48"/>
              <a:gd name="T18" fmla="*/ 2147483647 w 80"/>
              <a:gd name="T19" fmla="*/ 2147483647 h 48"/>
              <a:gd name="T20" fmla="*/ 2147483647 w 80"/>
              <a:gd name="T21" fmla="*/ 2147483647 h 48"/>
              <a:gd name="T22" fmla="*/ 2147483647 w 80"/>
              <a:gd name="T23" fmla="*/ 2147483647 h 48"/>
              <a:gd name="T24" fmla="*/ 2147483647 w 80"/>
              <a:gd name="T25" fmla="*/ 2147483647 h 48"/>
              <a:gd name="T26" fmla="*/ 2147483647 w 80"/>
              <a:gd name="T27" fmla="*/ 2147483647 h 48"/>
              <a:gd name="T28" fmla="*/ 2147483647 w 80"/>
              <a:gd name="T29" fmla="*/ 0 h 48"/>
              <a:gd name="T30" fmla="*/ 2147483647 w 80"/>
              <a:gd name="T31" fmla="*/ 0 h 48"/>
              <a:gd name="T32" fmla="*/ 2147483647 w 80"/>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48"/>
              <a:gd name="T53" fmla="*/ 80 w 8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48">
                <a:moveTo>
                  <a:pt x="56" y="0"/>
                </a:moveTo>
                <a:lnTo>
                  <a:pt x="48" y="0"/>
                </a:lnTo>
                <a:lnTo>
                  <a:pt x="32" y="8"/>
                </a:lnTo>
                <a:lnTo>
                  <a:pt x="24" y="8"/>
                </a:lnTo>
                <a:lnTo>
                  <a:pt x="16" y="8"/>
                </a:lnTo>
                <a:lnTo>
                  <a:pt x="8" y="8"/>
                </a:lnTo>
                <a:lnTo>
                  <a:pt x="8" y="16"/>
                </a:lnTo>
                <a:lnTo>
                  <a:pt x="0" y="24"/>
                </a:lnTo>
                <a:lnTo>
                  <a:pt x="0" y="32"/>
                </a:lnTo>
                <a:lnTo>
                  <a:pt x="16" y="40"/>
                </a:lnTo>
                <a:lnTo>
                  <a:pt x="32" y="48"/>
                </a:lnTo>
                <a:lnTo>
                  <a:pt x="48" y="40"/>
                </a:lnTo>
                <a:lnTo>
                  <a:pt x="64" y="40"/>
                </a:lnTo>
                <a:lnTo>
                  <a:pt x="72" y="24"/>
                </a:lnTo>
                <a:lnTo>
                  <a:pt x="80" y="0"/>
                </a:lnTo>
                <a:lnTo>
                  <a:pt x="72" y="0"/>
                </a:lnTo>
                <a:lnTo>
                  <a:pt x="56"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7" name="Freeform 713"/>
          <p:cNvSpPr>
            <a:spLocks/>
          </p:cNvSpPr>
          <p:nvPr/>
        </p:nvSpPr>
        <p:spPr bwMode="auto">
          <a:xfrm>
            <a:off x="6617103" y="2626271"/>
            <a:ext cx="186218" cy="63500"/>
          </a:xfrm>
          <a:custGeom>
            <a:avLst/>
            <a:gdLst>
              <a:gd name="T0" fmla="*/ 2147483647 w 72"/>
              <a:gd name="T1" fmla="*/ 2147483647 h 32"/>
              <a:gd name="T2" fmla="*/ 2147483647 w 72"/>
              <a:gd name="T3" fmla="*/ 0 h 32"/>
              <a:gd name="T4" fmla="*/ 2147483647 w 72"/>
              <a:gd name="T5" fmla="*/ 2147483647 h 32"/>
              <a:gd name="T6" fmla="*/ 2147483647 w 72"/>
              <a:gd name="T7" fmla="*/ 2147483647 h 32"/>
              <a:gd name="T8" fmla="*/ 0 w 72"/>
              <a:gd name="T9" fmla="*/ 2147483647 h 32"/>
              <a:gd name="T10" fmla="*/ 0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2"/>
              <a:gd name="T53" fmla="*/ 72 w 7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8" name="Freeform 714"/>
          <p:cNvSpPr>
            <a:spLocks/>
          </p:cNvSpPr>
          <p:nvPr/>
        </p:nvSpPr>
        <p:spPr bwMode="auto">
          <a:xfrm>
            <a:off x="6720793" y="2751683"/>
            <a:ext cx="82529" cy="77788"/>
          </a:xfrm>
          <a:custGeom>
            <a:avLst/>
            <a:gdLst>
              <a:gd name="T0" fmla="*/ 2147483647 w 32"/>
              <a:gd name="T1" fmla="*/ 2147483647 h 40"/>
              <a:gd name="T2" fmla="*/ 2147483647 w 32"/>
              <a:gd name="T3" fmla="*/ 2147483647 h 40"/>
              <a:gd name="T4" fmla="*/ 0 w 32"/>
              <a:gd name="T5" fmla="*/ 0 h 40"/>
              <a:gd name="T6" fmla="*/ 2147483647 w 32"/>
              <a:gd name="T7" fmla="*/ 2147483647 h 40"/>
              <a:gd name="T8" fmla="*/ 2147483647 w 32"/>
              <a:gd name="T9" fmla="*/ 2147483647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32" y="32"/>
                </a:moveTo>
                <a:lnTo>
                  <a:pt x="32" y="40"/>
                </a:lnTo>
                <a:lnTo>
                  <a:pt x="0" y="0"/>
                </a:lnTo>
                <a:lnTo>
                  <a:pt x="8" y="16"/>
                </a:lnTo>
                <a:lnTo>
                  <a:pt x="32" y="32"/>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59" name="Freeform 715"/>
          <p:cNvSpPr>
            <a:spLocks/>
          </p:cNvSpPr>
          <p:nvPr/>
        </p:nvSpPr>
        <p:spPr bwMode="auto">
          <a:xfrm>
            <a:off x="6617103" y="2626271"/>
            <a:ext cx="186218" cy="63500"/>
          </a:xfrm>
          <a:custGeom>
            <a:avLst/>
            <a:gdLst>
              <a:gd name="T0" fmla="*/ 2147483647 w 72"/>
              <a:gd name="T1" fmla="*/ 2147483647 h 32"/>
              <a:gd name="T2" fmla="*/ 2147483647 w 72"/>
              <a:gd name="T3" fmla="*/ 0 h 32"/>
              <a:gd name="T4" fmla="*/ 2147483647 w 72"/>
              <a:gd name="T5" fmla="*/ 0 h 32"/>
              <a:gd name="T6" fmla="*/ 2147483647 w 72"/>
              <a:gd name="T7" fmla="*/ 2147483647 h 32"/>
              <a:gd name="T8" fmla="*/ 2147483647 w 72"/>
              <a:gd name="T9" fmla="*/ 2147483647 h 32"/>
              <a:gd name="T10" fmla="*/ 0 w 72"/>
              <a:gd name="T11" fmla="*/ 2147483647 h 32"/>
              <a:gd name="T12" fmla="*/ 0 w 72"/>
              <a:gd name="T13" fmla="*/ 2147483647 h 32"/>
              <a:gd name="T14" fmla="*/ 0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2147483647 w 72"/>
              <a:gd name="T27" fmla="*/ 2147483647 h 32"/>
              <a:gd name="T28" fmla="*/ 2147483647 w 72"/>
              <a:gd name="T29" fmla="*/ 2147483647 h 32"/>
              <a:gd name="T30" fmla="*/ 2147483647 w 72"/>
              <a:gd name="T31" fmla="*/ 2147483647 h 32"/>
              <a:gd name="T32" fmla="*/ 2147483647 w 72"/>
              <a:gd name="T33" fmla="*/ 2147483647 h 32"/>
              <a:gd name="T34" fmla="*/ 2147483647 w 72"/>
              <a:gd name="T35" fmla="*/ 2147483647 h 32"/>
              <a:gd name="T36" fmla="*/ 2147483647 w 72"/>
              <a:gd name="T37" fmla="*/ 2147483647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32"/>
              <a:gd name="T59" fmla="*/ 72 w 72"/>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32">
                <a:moveTo>
                  <a:pt x="40" y="8"/>
                </a:moveTo>
                <a:lnTo>
                  <a:pt x="24" y="0"/>
                </a:lnTo>
                <a:lnTo>
                  <a:pt x="16" y="8"/>
                </a:lnTo>
                <a:lnTo>
                  <a:pt x="16" y="16"/>
                </a:lnTo>
                <a:lnTo>
                  <a:pt x="0" y="24"/>
                </a:lnTo>
                <a:lnTo>
                  <a:pt x="0" y="32"/>
                </a:lnTo>
                <a:lnTo>
                  <a:pt x="8" y="32"/>
                </a:lnTo>
                <a:lnTo>
                  <a:pt x="16" y="32"/>
                </a:lnTo>
                <a:lnTo>
                  <a:pt x="24" y="32"/>
                </a:lnTo>
                <a:lnTo>
                  <a:pt x="40" y="24"/>
                </a:lnTo>
                <a:lnTo>
                  <a:pt x="48" y="24"/>
                </a:lnTo>
                <a:lnTo>
                  <a:pt x="64" y="24"/>
                </a:lnTo>
                <a:lnTo>
                  <a:pt x="72" y="24"/>
                </a:lnTo>
                <a:lnTo>
                  <a:pt x="64" y="16"/>
                </a:lnTo>
                <a:lnTo>
                  <a:pt x="64" y="8"/>
                </a:lnTo>
                <a:lnTo>
                  <a:pt x="56" y="8"/>
                </a:lnTo>
                <a:lnTo>
                  <a:pt x="40" y="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0" name="Freeform 716"/>
          <p:cNvSpPr>
            <a:spLocks/>
          </p:cNvSpPr>
          <p:nvPr/>
        </p:nvSpPr>
        <p:spPr bwMode="auto">
          <a:xfrm>
            <a:off x="6803321" y="2829471"/>
            <a:ext cx="226424" cy="139700"/>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0 h 72"/>
              <a:gd name="T44" fmla="*/ 2147483647 w 88"/>
              <a:gd name="T45" fmla="*/ 0 h 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72"/>
              <a:gd name="T71" fmla="*/ 88 w 88"/>
              <a:gd name="T72" fmla="*/ 72 h 7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1" name="Freeform 717"/>
          <p:cNvSpPr>
            <a:spLocks/>
          </p:cNvSpPr>
          <p:nvPr/>
        </p:nvSpPr>
        <p:spPr bwMode="auto">
          <a:xfrm>
            <a:off x="6657309" y="2751683"/>
            <a:ext cx="165057" cy="217488"/>
          </a:xfrm>
          <a:custGeom>
            <a:avLst/>
            <a:gdLst>
              <a:gd name="T0" fmla="*/ 2147483647 w 64"/>
              <a:gd name="T1" fmla="*/ 2147483647 h 112"/>
              <a:gd name="T2" fmla="*/ 2147483647 w 64"/>
              <a:gd name="T3" fmla="*/ 2147483647 h 112"/>
              <a:gd name="T4" fmla="*/ 2147483647 w 64"/>
              <a:gd name="T5" fmla="*/ 2147483647 h 112"/>
              <a:gd name="T6" fmla="*/ 2147483647 w 64"/>
              <a:gd name="T7" fmla="*/ 2147483647 h 112"/>
              <a:gd name="T8" fmla="*/ 2147483647 w 64"/>
              <a:gd name="T9" fmla="*/ 2147483647 h 112"/>
              <a:gd name="T10" fmla="*/ 2147483647 w 64"/>
              <a:gd name="T11" fmla="*/ 2147483647 h 112"/>
              <a:gd name="T12" fmla="*/ 2147483647 w 64"/>
              <a:gd name="T13" fmla="*/ 2147483647 h 112"/>
              <a:gd name="T14" fmla="*/ 2147483647 w 64"/>
              <a:gd name="T15" fmla="*/ 2147483647 h 112"/>
              <a:gd name="T16" fmla="*/ 2147483647 w 64"/>
              <a:gd name="T17" fmla="*/ 2147483647 h 112"/>
              <a:gd name="T18" fmla="*/ 2147483647 w 64"/>
              <a:gd name="T19" fmla="*/ 2147483647 h 112"/>
              <a:gd name="T20" fmla="*/ 2147483647 w 64"/>
              <a:gd name="T21" fmla="*/ 0 h 112"/>
              <a:gd name="T22" fmla="*/ 2147483647 w 64"/>
              <a:gd name="T23" fmla="*/ 2147483647 h 112"/>
              <a:gd name="T24" fmla="*/ 2147483647 w 64"/>
              <a:gd name="T25" fmla="*/ 2147483647 h 112"/>
              <a:gd name="T26" fmla="*/ 2147483647 w 64"/>
              <a:gd name="T27" fmla="*/ 2147483647 h 112"/>
              <a:gd name="T28" fmla="*/ 2147483647 w 64"/>
              <a:gd name="T29" fmla="*/ 2147483647 h 112"/>
              <a:gd name="T30" fmla="*/ 2147483647 w 64"/>
              <a:gd name="T31" fmla="*/ 2147483647 h 112"/>
              <a:gd name="T32" fmla="*/ 0 w 64"/>
              <a:gd name="T33" fmla="*/ 2147483647 h 112"/>
              <a:gd name="T34" fmla="*/ 2147483647 w 64"/>
              <a:gd name="T35" fmla="*/ 2147483647 h 112"/>
              <a:gd name="T36" fmla="*/ 2147483647 w 64"/>
              <a:gd name="T37" fmla="*/ 2147483647 h 112"/>
              <a:gd name="T38" fmla="*/ 2147483647 w 64"/>
              <a:gd name="T39" fmla="*/ 2147483647 h 112"/>
              <a:gd name="T40" fmla="*/ 2147483647 w 64"/>
              <a:gd name="T41" fmla="*/ 2147483647 h 112"/>
              <a:gd name="T42" fmla="*/ 2147483647 w 64"/>
              <a:gd name="T43" fmla="*/ 2147483647 h 1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12"/>
              <a:gd name="T68" fmla="*/ 64 w 64"/>
              <a:gd name="T69" fmla="*/ 112 h 1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12">
                <a:moveTo>
                  <a:pt x="40" y="96"/>
                </a:moveTo>
                <a:lnTo>
                  <a:pt x="56" y="88"/>
                </a:lnTo>
                <a:lnTo>
                  <a:pt x="64" y="88"/>
                </a:lnTo>
                <a:lnTo>
                  <a:pt x="64" y="80"/>
                </a:lnTo>
                <a:lnTo>
                  <a:pt x="56" y="72"/>
                </a:lnTo>
                <a:lnTo>
                  <a:pt x="64" y="56"/>
                </a:lnTo>
                <a:lnTo>
                  <a:pt x="56" y="48"/>
                </a:lnTo>
                <a:lnTo>
                  <a:pt x="56" y="40"/>
                </a:lnTo>
                <a:lnTo>
                  <a:pt x="56" y="32"/>
                </a:lnTo>
                <a:lnTo>
                  <a:pt x="32" y="16"/>
                </a:lnTo>
                <a:lnTo>
                  <a:pt x="24" y="0"/>
                </a:lnTo>
                <a:lnTo>
                  <a:pt x="8" y="8"/>
                </a:lnTo>
                <a:lnTo>
                  <a:pt x="16" y="16"/>
                </a:lnTo>
                <a:lnTo>
                  <a:pt x="16" y="24"/>
                </a:lnTo>
                <a:lnTo>
                  <a:pt x="16" y="40"/>
                </a:lnTo>
                <a:lnTo>
                  <a:pt x="8" y="56"/>
                </a:lnTo>
                <a:lnTo>
                  <a:pt x="0" y="72"/>
                </a:lnTo>
                <a:lnTo>
                  <a:pt x="16" y="88"/>
                </a:lnTo>
                <a:lnTo>
                  <a:pt x="16" y="96"/>
                </a:lnTo>
                <a:lnTo>
                  <a:pt x="24" y="112"/>
                </a:lnTo>
                <a:lnTo>
                  <a:pt x="32" y="104"/>
                </a:lnTo>
                <a:lnTo>
                  <a:pt x="40" y="96"/>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2" name="Freeform 718"/>
          <p:cNvSpPr>
            <a:spLocks/>
          </p:cNvSpPr>
          <p:nvPr/>
        </p:nvSpPr>
        <p:spPr bwMode="auto">
          <a:xfrm>
            <a:off x="6513413" y="2719933"/>
            <a:ext cx="186218" cy="171450"/>
          </a:xfrm>
          <a:custGeom>
            <a:avLst/>
            <a:gdLst>
              <a:gd name="T0" fmla="*/ 2147483647 w 72"/>
              <a:gd name="T1" fmla="*/ 2147483647 h 88"/>
              <a:gd name="T2" fmla="*/ 2147483647 w 72"/>
              <a:gd name="T3" fmla="*/ 2147483647 h 88"/>
              <a:gd name="T4" fmla="*/ 2147483647 w 72"/>
              <a:gd name="T5" fmla="*/ 2147483647 h 88"/>
              <a:gd name="T6" fmla="*/ 2147483647 w 72"/>
              <a:gd name="T7" fmla="*/ 2147483647 h 88"/>
              <a:gd name="T8" fmla="*/ 2147483647 w 72"/>
              <a:gd name="T9" fmla="*/ 2147483647 h 88"/>
              <a:gd name="T10" fmla="*/ 2147483647 w 72"/>
              <a:gd name="T11" fmla="*/ 2147483647 h 88"/>
              <a:gd name="T12" fmla="*/ 2147483647 w 72"/>
              <a:gd name="T13" fmla="*/ 0 h 88"/>
              <a:gd name="T14" fmla="*/ 2147483647 w 72"/>
              <a:gd name="T15" fmla="*/ 2147483647 h 88"/>
              <a:gd name="T16" fmla="*/ 0 w 72"/>
              <a:gd name="T17" fmla="*/ 2147483647 h 88"/>
              <a:gd name="T18" fmla="*/ 0 w 72"/>
              <a:gd name="T19" fmla="*/ 2147483647 h 88"/>
              <a:gd name="T20" fmla="*/ 0 w 72"/>
              <a:gd name="T21" fmla="*/ 2147483647 h 88"/>
              <a:gd name="T22" fmla="*/ 2147483647 w 72"/>
              <a:gd name="T23" fmla="*/ 2147483647 h 88"/>
              <a:gd name="T24" fmla="*/ 2147483647 w 72"/>
              <a:gd name="T25" fmla="*/ 2147483647 h 88"/>
              <a:gd name="T26" fmla="*/ 2147483647 w 72"/>
              <a:gd name="T27" fmla="*/ 2147483647 h 88"/>
              <a:gd name="T28" fmla="*/ 2147483647 w 72"/>
              <a:gd name="T29" fmla="*/ 2147483647 h 88"/>
              <a:gd name="T30" fmla="*/ 2147483647 w 72"/>
              <a:gd name="T31" fmla="*/ 2147483647 h 88"/>
              <a:gd name="T32" fmla="*/ 2147483647 w 72"/>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88"/>
              <a:gd name="T53" fmla="*/ 72 w 72"/>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88">
                <a:moveTo>
                  <a:pt x="72" y="56"/>
                </a:moveTo>
                <a:lnTo>
                  <a:pt x="72" y="40"/>
                </a:lnTo>
                <a:lnTo>
                  <a:pt x="72" y="32"/>
                </a:lnTo>
                <a:lnTo>
                  <a:pt x="64" y="24"/>
                </a:lnTo>
                <a:lnTo>
                  <a:pt x="48" y="16"/>
                </a:lnTo>
                <a:lnTo>
                  <a:pt x="32" y="8"/>
                </a:lnTo>
                <a:lnTo>
                  <a:pt x="32" y="0"/>
                </a:lnTo>
                <a:lnTo>
                  <a:pt x="16" y="8"/>
                </a:lnTo>
                <a:lnTo>
                  <a:pt x="0" y="8"/>
                </a:lnTo>
                <a:lnTo>
                  <a:pt x="0" y="24"/>
                </a:lnTo>
                <a:lnTo>
                  <a:pt x="0" y="32"/>
                </a:lnTo>
                <a:lnTo>
                  <a:pt x="8" y="32"/>
                </a:lnTo>
                <a:lnTo>
                  <a:pt x="24" y="48"/>
                </a:lnTo>
                <a:lnTo>
                  <a:pt x="32" y="72"/>
                </a:lnTo>
                <a:lnTo>
                  <a:pt x="56" y="88"/>
                </a:lnTo>
                <a:lnTo>
                  <a:pt x="64" y="72"/>
                </a:lnTo>
                <a:lnTo>
                  <a:pt x="72" y="56"/>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3" name="Freeform 719"/>
          <p:cNvSpPr>
            <a:spLocks/>
          </p:cNvSpPr>
          <p:nvPr/>
        </p:nvSpPr>
        <p:spPr bwMode="auto">
          <a:xfrm>
            <a:off x="6720792" y="2394497"/>
            <a:ext cx="101574" cy="46037"/>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4" name="Freeform 720"/>
          <p:cNvSpPr>
            <a:spLocks/>
          </p:cNvSpPr>
          <p:nvPr/>
        </p:nvSpPr>
        <p:spPr bwMode="auto">
          <a:xfrm>
            <a:off x="6803321" y="2829471"/>
            <a:ext cx="226424" cy="139700"/>
          </a:xfrm>
          <a:custGeom>
            <a:avLst/>
            <a:gdLst>
              <a:gd name="T0" fmla="*/ 2147483647 w 88"/>
              <a:gd name="T1" fmla="*/ 0 h 72"/>
              <a:gd name="T2" fmla="*/ 2147483647 w 88"/>
              <a:gd name="T3" fmla="*/ 0 h 72"/>
              <a:gd name="T4" fmla="*/ 0 w 88"/>
              <a:gd name="T5" fmla="*/ 0 h 72"/>
              <a:gd name="T6" fmla="*/ 0 w 88"/>
              <a:gd name="T7" fmla="*/ 2147483647 h 72"/>
              <a:gd name="T8" fmla="*/ 2147483647 w 88"/>
              <a:gd name="T9" fmla="*/ 2147483647 h 72"/>
              <a:gd name="T10" fmla="*/ 0 w 88"/>
              <a:gd name="T11" fmla="*/ 2147483647 h 72"/>
              <a:gd name="T12" fmla="*/ 2147483647 w 88"/>
              <a:gd name="T13" fmla="*/ 2147483647 h 72"/>
              <a:gd name="T14" fmla="*/ 2147483647 w 88"/>
              <a:gd name="T15" fmla="*/ 2147483647 h 72"/>
              <a:gd name="T16" fmla="*/ 2147483647 w 88"/>
              <a:gd name="T17" fmla="*/ 2147483647 h 72"/>
              <a:gd name="T18" fmla="*/ 2147483647 w 88"/>
              <a:gd name="T19" fmla="*/ 2147483647 h 72"/>
              <a:gd name="T20" fmla="*/ 2147483647 w 88"/>
              <a:gd name="T21" fmla="*/ 2147483647 h 72"/>
              <a:gd name="T22" fmla="*/ 2147483647 w 88"/>
              <a:gd name="T23" fmla="*/ 2147483647 h 72"/>
              <a:gd name="T24" fmla="*/ 2147483647 w 88"/>
              <a:gd name="T25" fmla="*/ 2147483647 h 72"/>
              <a:gd name="T26" fmla="*/ 2147483647 w 88"/>
              <a:gd name="T27" fmla="*/ 2147483647 h 72"/>
              <a:gd name="T28" fmla="*/ 2147483647 w 88"/>
              <a:gd name="T29" fmla="*/ 2147483647 h 72"/>
              <a:gd name="T30" fmla="*/ 2147483647 w 88"/>
              <a:gd name="T31" fmla="*/ 2147483647 h 72"/>
              <a:gd name="T32" fmla="*/ 2147483647 w 88"/>
              <a:gd name="T33" fmla="*/ 2147483647 h 72"/>
              <a:gd name="T34" fmla="*/ 2147483647 w 88"/>
              <a:gd name="T35" fmla="*/ 2147483647 h 72"/>
              <a:gd name="T36" fmla="*/ 2147483647 w 88"/>
              <a:gd name="T37" fmla="*/ 2147483647 h 72"/>
              <a:gd name="T38" fmla="*/ 2147483647 w 88"/>
              <a:gd name="T39" fmla="*/ 2147483647 h 72"/>
              <a:gd name="T40" fmla="*/ 2147483647 w 88"/>
              <a:gd name="T41" fmla="*/ 2147483647 h 72"/>
              <a:gd name="T42" fmla="*/ 2147483647 w 88"/>
              <a:gd name="T43" fmla="*/ 2147483647 h 72"/>
              <a:gd name="T44" fmla="*/ 2147483647 w 88"/>
              <a:gd name="T45" fmla="*/ 2147483647 h 72"/>
              <a:gd name="T46" fmla="*/ 2147483647 w 88"/>
              <a:gd name="T47" fmla="*/ 2147483647 h 72"/>
              <a:gd name="T48" fmla="*/ 2147483647 w 88"/>
              <a:gd name="T49" fmla="*/ 0 h 72"/>
              <a:gd name="T50" fmla="*/ 2147483647 w 88"/>
              <a:gd name="T51" fmla="*/ 0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72"/>
              <a:gd name="T80" fmla="*/ 88 w 88"/>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72">
                <a:moveTo>
                  <a:pt x="32" y="0"/>
                </a:moveTo>
                <a:lnTo>
                  <a:pt x="8" y="0"/>
                </a:lnTo>
                <a:lnTo>
                  <a:pt x="0" y="0"/>
                </a:lnTo>
                <a:lnTo>
                  <a:pt x="0" y="8"/>
                </a:lnTo>
                <a:lnTo>
                  <a:pt x="8" y="16"/>
                </a:lnTo>
                <a:lnTo>
                  <a:pt x="0" y="32"/>
                </a:lnTo>
                <a:lnTo>
                  <a:pt x="8" y="40"/>
                </a:lnTo>
                <a:lnTo>
                  <a:pt x="8" y="48"/>
                </a:lnTo>
                <a:lnTo>
                  <a:pt x="32" y="48"/>
                </a:lnTo>
                <a:lnTo>
                  <a:pt x="48" y="48"/>
                </a:lnTo>
                <a:lnTo>
                  <a:pt x="48" y="40"/>
                </a:lnTo>
                <a:lnTo>
                  <a:pt x="48" y="48"/>
                </a:lnTo>
                <a:lnTo>
                  <a:pt x="48" y="56"/>
                </a:lnTo>
                <a:lnTo>
                  <a:pt x="40" y="56"/>
                </a:lnTo>
                <a:lnTo>
                  <a:pt x="48" y="72"/>
                </a:lnTo>
                <a:lnTo>
                  <a:pt x="64" y="64"/>
                </a:lnTo>
                <a:lnTo>
                  <a:pt x="80" y="64"/>
                </a:lnTo>
                <a:lnTo>
                  <a:pt x="88" y="48"/>
                </a:lnTo>
                <a:lnTo>
                  <a:pt x="64" y="40"/>
                </a:lnTo>
                <a:lnTo>
                  <a:pt x="64" y="24"/>
                </a:lnTo>
                <a:lnTo>
                  <a:pt x="80" y="8"/>
                </a:lnTo>
                <a:lnTo>
                  <a:pt x="56" y="0"/>
                </a:lnTo>
                <a:lnTo>
                  <a:pt x="32" y="0"/>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5" name="Freeform 721"/>
          <p:cNvSpPr>
            <a:spLocks/>
          </p:cNvSpPr>
          <p:nvPr/>
        </p:nvSpPr>
        <p:spPr bwMode="auto">
          <a:xfrm>
            <a:off x="6720792" y="2394497"/>
            <a:ext cx="101574" cy="46037"/>
          </a:xfrm>
          <a:custGeom>
            <a:avLst/>
            <a:gdLst>
              <a:gd name="T0" fmla="*/ 2147483647 w 40"/>
              <a:gd name="T1" fmla="*/ 2147483647 h 24"/>
              <a:gd name="T2" fmla="*/ 2147483647 w 40"/>
              <a:gd name="T3" fmla="*/ 2147483647 h 24"/>
              <a:gd name="T4" fmla="*/ 2147483647 w 40"/>
              <a:gd name="T5" fmla="*/ 2147483647 h 24"/>
              <a:gd name="T6" fmla="*/ 2147483647 w 40"/>
              <a:gd name="T7" fmla="*/ 2147483647 h 24"/>
              <a:gd name="T8" fmla="*/ 2147483647 w 40"/>
              <a:gd name="T9" fmla="*/ 0 h 24"/>
              <a:gd name="T10" fmla="*/ 2147483647 w 40"/>
              <a:gd name="T11" fmla="*/ 0 h 24"/>
              <a:gd name="T12" fmla="*/ 0 w 40"/>
              <a:gd name="T13" fmla="*/ 2147483647 h 24"/>
              <a:gd name="T14" fmla="*/ 0 w 40"/>
              <a:gd name="T15" fmla="*/ 2147483647 h 24"/>
              <a:gd name="T16" fmla="*/ 2147483647 w 40"/>
              <a:gd name="T17" fmla="*/ 2147483647 h 24"/>
              <a:gd name="T18" fmla="*/ 2147483647 w 40"/>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24"/>
              <a:gd name="T32" fmla="*/ 40 w 40"/>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24">
                <a:moveTo>
                  <a:pt x="32" y="24"/>
                </a:moveTo>
                <a:lnTo>
                  <a:pt x="40" y="16"/>
                </a:lnTo>
                <a:lnTo>
                  <a:pt x="32" y="8"/>
                </a:lnTo>
                <a:lnTo>
                  <a:pt x="24" y="8"/>
                </a:lnTo>
                <a:lnTo>
                  <a:pt x="16" y="0"/>
                </a:lnTo>
                <a:lnTo>
                  <a:pt x="8" y="0"/>
                </a:lnTo>
                <a:lnTo>
                  <a:pt x="0" y="8"/>
                </a:lnTo>
                <a:lnTo>
                  <a:pt x="0" y="16"/>
                </a:lnTo>
                <a:lnTo>
                  <a:pt x="8" y="24"/>
                </a:lnTo>
                <a:lnTo>
                  <a:pt x="32" y="24"/>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6" name="Freeform 722"/>
          <p:cNvSpPr>
            <a:spLocks/>
          </p:cNvSpPr>
          <p:nvPr/>
        </p:nvSpPr>
        <p:spPr bwMode="auto">
          <a:xfrm>
            <a:off x="6532459" y="2424658"/>
            <a:ext cx="311068" cy="217488"/>
          </a:xfrm>
          <a:custGeom>
            <a:avLst/>
            <a:gdLst>
              <a:gd name="T0" fmla="*/ 0 w 120"/>
              <a:gd name="T1" fmla="*/ 2147483647 h 112"/>
              <a:gd name="T2" fmla="*/ 0 w 120"/>
              <a:gd name="T3" fmla="*/ 2147483647 h 112"/>
              <a:gd name="T4" fmla="*/ 0 w 120"/>
              <a:gd name="T5" fmla="*/ 2147483647 h 112"/>
              <a:gd name="T6" fmla="*/ 2147483647 w 120"/>
              <a:gd name="T7" fmla="*/ 2147483647 h 112"/>
              <a:gd name="T8" fmla="*/ 2147483647 w 120"/>
              <a:gd name="T9" fmla="*/ 2147483647 h 112"/>
              <a:gd name="T10" fmla="*/ 2147483647 w 120"/>
              <a:gd name="T11" fmla="*/ 2147483647 h 112"/>
              <a:gd name="T12" fmla="*/ 2147483647 w 120"/>
              <a:gd name="T13" fmla="*/ 2147483647 h 112"/>
              <a:gd name="T14" fmla="*/ 2147483647 w 120"/>
              <a:gd name="T15" fmla="*/ 2147483647 h 112"/>
              <a:gd name="T16" fmla="*/ 2147483647 w 120"/>
              <a:gd name="T17" fmla="*/ 2147483647 h 112"/>
              <a:gd name="T18" fmla="*/ 2147483647 w 120"/>
              <a:gd name="T19" fmla="*/ 2147483647 h 112"/>
              <a:gd name="T20" fmla="*/ 2147483647 w 120"/>
              <a:gd name="T21" fmla="*/ 2147483647 h 112"/>
              <a:gd name="T22" fmla="*/ 2147483647 w 120"/>
              <a:gd name="T23" fmla="*/ 2147483647 h 112"/>
              <a:gd name="T24" fmla="*/ 2147483647 w 120"/>
              <a:gd name="T25" fmla="*/ 2147483647 h 112"/>
              <a:gd name="T26" fmla="*/ 2147483647 w 120"/>
              <a:gd name="T27" fmla="*/ 2147483647 h 112"/>
              <a:gd name="T28" fmla="*/ 2147483647 w 120"/>
              <a:gd name="T29" fmla="*/ 2147483647 h 112"/>
              <a:gd name="T30" fmla="*/ 2147483647 w 120"/>
              <a:gd name="T31" fmla="*/ 2147483647 h 112"/>
              <a:gd name="T32" fmla="*/ 2147483647 w 120"/>
              <a:gd name="T33" fmla="*/ 2147483647 h 112"/>
              <a:gd name="T34" fmla="*/ 2147483647 w 120"/>
              <a:gd name="T35" fmla="*/ 2147483647 h 112"/>
              <a:gd name="T36" fmla="*/ 2147483647 w 120"/>
              <a:gd name="T37" fmla="*/ 2147483647 h 112"/>
              <a:gd name="T38" fmla="*/ 2147483647 w 120"/>
              <a:gd name="T39" fmla="*/ 2147483647 h 112"/>
              <a:gd name="T40" fmla="*/ 2147483647 w 120"/>
              <a:gd name="T41" fmla="*/ 2147483647 h 112"/>
              <a:gd name="T42" fmla="*/ 2147483647 w 120"/>
              <a:gd name="T43" fmla="*/ 2147483647 h 112"/>
              <a:gd name="T44" fmla="*/ 2147483647 w 120"/>
              <a:gd name="T45" fmla="*/ 0 h 112"/>
              <a:gd name="T46" fmla="*/ 2147483647 w 120"/>
              <a:gd name="T47" fmla="*/ 0 h 112"/>
              <a:gd name="T48" fmla="*/ 2147483647 w 120"/>
              <a:gd name="T49" fmla="*/ 0 h 112"/>
              <a:gd name="T50" fmla="*/ 2147483647 w 120"/>
              <a:gd name="T51" fmla="*/ 2147483647 h 112"/>
              <a:gd name="T52" fmla="*/ 0 w 120"/>
              <a:gd name="T53" fmla="*/ 2147483647 h 112"/>
              <a:gd name="T54" fmla="*/ 0 w 120"/>
              <a:gd name="T55" fmla="*/ 2147483647 h 112"/>
              <a:gd name="T56" fmla="*/ 0 w 120"/>
              <a:gd name="T57" fmla="*/ 2147483647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112"/>
              <a:gd name="T89" fmla="*/ 120 w 120"/>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112">
                <a:moveTo>
                  <a:pt x="0" y="32"/>
                </a:moveTo>
                <a:lnTo>
                  <a:pt x="0" y="40"/>
                </a:lnTo>
                <a:lnTo>
                  <a:pt x="0" y="48"/>
                </a:lnTo>
                <a:lnTo>
                  <a:pt x="8" y="64"/>
                </a:lnTo>
                <a:lnTo>
                  <a:pt x="8" y="80"/>
                </a:lnTo>
                <a:lnTo>
                  <a:pt x="24" y="88"/>
                </a:lnTo>
                <a:lnTo>
                  <a:pt x="40" y="96"/>
                </a:lnTo>
                <a:lnTo>
                  <a:pt x="56" y="104"/>
                </a:lnTo>
                <a:lnTo>
                  <a:pt x="72" y="112"/>
                </a:lnTo>
                <a:lnTo>
                  <a:pt x="88" y="112"/>
                </a:lnTo>
                <a:lnTo>
                  <a:pt x="96" y="112"/>
                </a:lnTo>
                <a:lnTo>
                  <a:pt x="104" y="112"/>
                </a:lnTo>
                <a:lnTo>
                  <a:pt x="112" y="88"/>
                </a:lnTo>
                <a:lnTo>
                  <a:pt x="120" y="80"/>
                </a:lnTo>
                <a:lnTo>
                  <a:pt x="120" y="64"/>
                </a:lnTo>
                <a:lnTo>
                  <a:pt x="120" y="56"/>
                </a:lnTo>
                <a:lnTo>
                  <a:pt x="112" y="48"/>
                </a:lnTo>
                <a:lnTo>
                  <a:pt x="120" y="40"/>
                </a:lnTo>
                <a:lnTo>
                  <a:pt x="120" y="24"/>
                </a:lnTo>
                <a:lnTo>
                  <a:pt x="112" y="8"/>
                </a:lnTo>
                <a:lnTo>
                  <a:pt x="104" y="8"/>
                </a:lnTo>
                <a:lnTo>
                  <a:pt x="80" y="8"/>
                </a:lnTo>
                <a:lnTo>
                  <a:pt x="72" y="0"/>
                </a:lnTo>
                <a:lnTo>
                  <a:pt x="56" y="0"/>
                </a:lnTo>
                <a:lnTo>
                  <a:pt x="48" y="0"/>
                </a:lnTo>
                <a:lnTo>
                  <a:pt x="16" y="8"/>
                </a:lnTo>
                <a:lnTo>
                  <a:pt x="0" y="16"/>
                </a:lnTo>
                <a:lnTo>
                  <a:pt x="0" y="24"/>
                </a:lnTo>
                <a:lnTo>
                  <a:pt x="0" y="32"/>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7" name="Freeform 723"/>
          <p:cNvSpPr>
            <a:spLocks/>
          </p:cNvSpPr>
          <p:nvPr/>
        </p:nvSpPr>
        <p:spPr bwMode="auto">
          <a:xfrm>
            <a:off x="6263711" y="2704058"/>
            <a:ext cx="146013" cy="63500"/>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0 w 56"/>
              <a:gd name="T11" fmla="*/ 2147483647 h 32"/>
              <a:gd name="T12" fmla="*/ 0 w 56"/>
              <a:gd name="T13" fmla="*/ 2147483647 h 32"/>
              <a:gd name="T14" fmla="*/ 2147483647 w 56"/>
              <a:gd name="T15" fmla="*/ 2147483647 h 32"/>
              <a:gd name="T16" fmla="*/ 2147483647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32"/>
              <a:gd name="T41" fmla="*/ 56 w 56"/>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8" name="Freeform 724"/>
          <p:cNvSpPr>
            <a:spLocks/>
          </p:cNvSpPr>
          <p:nvPr/>
        </p:nvSpPr>
        <p:spPr bwMode="auto">
          <a:xfrm>
            <a:off x="6327194" y="2300834"/>
            <a:ext cx="101574" cy="123825"/>
          </a:xfrm>
          <a:custGeom>
            <a:avLst/>
            <a:gdLst>
              <a:gd name="T0" fmla="*/ 2147483647 w 40"/>
              <a:gd name="T1" fmla="*/ 2147483647 h 64"/>
              <a:gd name="T2" fmla="*/ 2147483647 w 40"/>
              <a:gd name="T3" fmla="*/ 2147483647 h 64"/>
              <a:gd name="T4" fmla="*/ 2147483647 w 40"/>
              <a:gd name="T5" fmla="*/ 2147483647 h 64"/>
              <a:gd name="T6" fmla="*/ 2147483647 w 40"/>
              <a:gd name="T7" fmla="*/ 2147483647 h 64"/>
              <a:gd name="T8" fmla="*/ 2147483647 w 40"/>
              <a:gd name="T9" fmla="*/ 2147483647 h 64"/>
              <a:gd name="T10" fmla="*/ 2147483647 w 40"/>
              <a:gd name="T11" fmla="*/ 2147483647 h 64"/>
              <a:gd name="T12" fmla="*/ 2147483647 w 40"/>
              <a:gd name="T13" fmla="*/ 2147483647 h 64"/>
              <a:gd name="T14" fmla="*/ 2147483647 w 40"/>
              <a:gd name="T15" fmla="*/ 0 h 64"/>
              <a:gd name="T16" fmla="*/ 2147483647 w 40"/>
              <a:gd name="T17" fmla="*/ 2147483647 h 64"/>
              <a:gd name="T18" fmla="*/ 2147483647 w 40"/>
              <a:gd name="T19" fmla="*/ 2147483647 h 64"/>
              <a:gd name="T20" fmla="*/ 0 w 40"/>
              <a:gd name="T21" fmla="*/ 2147483647 h 64"/>
              <a:gd name="T22" fmla="*/ 0 w 40"/>
              <a:gd name="T23" fmla="*/ 2147483647 h 64"/>
              <a:gd name="T24" fmla="*/ 2147483647 w 40"/>
              <a:gd name="T25" fmla="*/ 2147483647 h 64"/>
              <a:gd name="T26" fmla="*/ 2147483647 w 40"/>
              <a:gd name="T27" fmla="*/ 2147483647 h 64"/>
              <a:gd name="T28" fmla="*/ 2147483647 w 40"/>
              <a:gd name="T29" fmla="*/ 2147483647 h 64"/>
              <a:gd name="T30" fmla="*/ 2147483647 w 40"/>
              <a:gd name="T31" fmla="*/ 2147483647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4"/>
              <a:gd name="T50" fmla="*/ 40 w 4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4">
                <a:moveTo>
                  <a:pt x="24" y="64"/>
                </a:moveTo>
                <a:lnTo>
                  <a:pt x="24" y="48"/>
                </a:lnTo>
                <a:lnTo>
                  <a:pt x="24" y="32"/>
                </a:lnTo>
                <a:lnTo>
                  <a:pt x="32" y="32"/>
                </a:lnTo>
                <a:lnTo>
                  <a:pt x="40" y="24"/>
                </a:lnTo>
                <a:lnTo>
                  <a:pt x="32" y="24"/>
                </a:lnTo>
                <a:lnTo>
                  <a:pt x="32" y="16"/>
                </a:lnTo>
                <a:lnTo>
                  <a:pt x="32" y="0"/>
                </a:lnTo>
                <a:lnTo>
                  <a:pt x="16" y="8"/>
                </a:lnTo>
                <a:lnTo>
                  <a:pt x="8" y="8"/>
                </a:lnTo>
                <a:lnTo>
                  <a:pt x="0" y="24"/>
                </a:lnTo>
                <a:lnTo>
                  <a:pt x="0" y="40"/>
                </a:lnTo>
                <a:lnTo>
                  <a:pt x="8" y="48"/>
                </a:lnTo>
                <a:lnTo>
                  <a:pt x="16" y="64"/>
                </a:lnTo>
                <a:lnTo>
                  <a:pt x="16" y="56"/>
                </a:lnTo>
                <a:lnTo>
                  <a:pt x="24" y="64"/>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69" name="Freeform 725"/>
          <p:cNvSpPr>
            <a:spLocks/>
          </p:cNvSpPr>
          <p:nvPr/>
        </p:nvSpPr>
        <p:spPr bwMode="auto">
          <a:xfrm>
            <a:off x="6157906" y="2548483"/>
            <a:ext cx="105806" cy="77788"/>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0 h 40"/>
              <a:gd name="T24" fmla="*/ 0 w 41"/>
              <a:gd name="T25" fmla="*/ 2147483647 h 40"/>
              <a:gd name="T26" fmla="*/ 0 w 41"/>
              <a:gd name="T27" fmla="*/ 2147483647 h 40"/>
              <a:gd name="T28" fmla="*/ 2147483647 w 41"/>
              <a:gd name="T29" fmla="*/ 2147483647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
              <a:gd name="T46" fmla="*/ 0 h 40"/>
              <a:gd name="T47" fmla="*/ 41 w 41"/>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0" name="Freeform 726"/>
          <p:cNvSpPr>
            <a:spLocks/>
          </p:cNvSpPr>
          <p:nvPr/>
        </p:nvSpPr>
        <p:spPr bwMode="auto">
          <a:xfrm>
            <a:off x="6263711" y="2704058"/>
            <a:ext cx="146013" cy="63500"/>
          </a:xfrm>
          <a:custGeom>
            <a:avLst/>
            <a:gdLst>
              <a:gd name="T0" fmla="*/ 2147483647 w 56"/>
              <a:gd name="T1" fmla="*/ 2147483647 h 32"/>
              <a:gd name="T2" fmla="*/ 2147483647 w 56"/>
              <a:gd name="T3" fmla="*/ 0 h 32"/>
              <a:gd name="T4" fmla="*/ 2147483647 w 56"/>
              <a:gd name="T5" fmla="*/ 0 h 32"/>
              <a:gd name="T6" fmla="*/ 2147483647 w 56"/>
              <a:gd name="T7" fmla="*/ 0 h 32"/>
              <a:gd name="T8" fmla="*/ 2147483647 w 56"/>
              <a:gd name="T9" fmla="*/ 0 h 32"/>
              <a:gd name="T10" fmla="*/ 2147483647 w 56"/>
              <a:gd name="T11" fmla="*/ 0 h 32"/>
              <a:gd name="T12" fmla="*/ 2147483647 w 56"/>
              <a:gd name="T13" fmla="*/ 0 h 32"/>
              <a:gd name="T14" fmla="*/ 0 w 56"/>
              <a:gd name="T15" fmla="*/ 2147483647 h 32"/>
              <a:gd name="T16" fmla="*/ 0 w 56"/>
              <a:gd name="T17" fmla="*/ 2147483647 h 32"/>
              <a:gd name="T18" fmla="*/ 2147483647 w 56"/>
              <a:gd name="T19" fmla="*/ 2147483647 h 32"/>
              <a:gd name="T20" fmla="*/ 2147483647 w 56"/>
              <a:gd name="T21" fmla="*/ 2147483647 h 32"/>
              <a:gd name="T22" fmla="*/ 2147483647 w 56"/>
              <a:gd name="T23" fmla="*/ 2147483647 h 32"/>
              <a:gd name="T24" fmla="*/ 2147483647 w 56"/>
              <a:gd name="T25" fmla="*/ 2147483647 h 32"/>
              <a:gd name="T26" fmla="*/ 2147483647 w 56"/>
              <a:gd name="T27" fmla="*/ 2147483647 h 32"/>
              <a:gd name="T28" fmla="*/ 2147483647 w 56"/>
              <a:gd name="T29" fmla="*/ 2147483647 h 32"/>
              <a:gd name="T30" fmla="*/ 2147483647 w 56"/>
              <a:gd name="T31" fmla="*/ 2147483647 h 32"/>
              <a:gd name="T32" fmla="*/ 2147483647 w 56"/>
              <a:gd name="T33" fmla="*/ 2147483647 h 32"/>
              <a:gd name="T34" fmla="*/ 2147483647 w 56"/>
              <a:gd name="T35" fmla="*/ 2147483647 h 32"/>
              <a:gd name="T36" fmla="*/ 2147483647 w 56"/>
              <a:gd name="T37" fmla="*/ 2147483647 h 32"/>
              <a:gd name="T38" fmla="*/ 2147483647 w 56"/>
              <a:gd name="T39" fmla="*/ 2147483647 h 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6"/>
              <a:gd name="T61" fmla="*/ 0 h 32"/>
              <a:gd name="T62" fmla="*/ 56 w 56"/>
              <a:gd name="T63" fmla="*/ 32 h 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6" h="32">
                <a:moveTo>
                  <a:pt x="48" y="8"/>
                </a:moveTo>
                <a:lnTo>
                  <a:pt x="40" y="0"/>
                </a:lnTo>
                <a:lnTo>
                  <a:pt x="32" y="0"/>
                </a:lnTo>
                <a:lnTo>
                  <a:pt x="24" y="0"/>
                </a:lnTo>
                <a:lnTo>
                  <a:pt x="16" y="0"/>
                </a:lnTo>
                <a:lnTo>
                  <a:pt x="0" y="16"/>
                </a:lnTo>
                <a:lnTo>
                  <a:pt x="0" y="24"/>
                </a:lnTo>
                <a:lnTo>
                  <a:pt x="8" y="24"/>
                </a:lnTo>
                <a:lnTo>
                  <a:pt x="16" y="32"/>
                </a:lnTo>
                <a:lnTo>
                  <a:pt x="32" y="24"/>
                </a:lnTo>
                <a:lnTo>
                  <a:pt x="48" y="24"/>
                </a:lnTo>
                <a:lnTo>
                  <a:pt x="56" y="16"/>
                </a:lnTo>
                <a:lnTo>
                  <a:pt x="48" y="8"/>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1" name="Freeform 727"/>
          <p:cNvSpPr>
            <a:spLocks/>
          </p:cNvSpPr>
          <p:nvPr/>
        </p:nvSpPr>
        <p:spPr bwMode="auto">
          <a:xfrm>
            <a:off x="6157906" y="2548483"/>
            <a:ext cx="105806" cy="77788"/>
          </a:xfrm>
          <a:custGeom>
            <a:avLst/>
            <a:gdLst>
              <a:gd name="T0" fmla="*/ 2147483647 w 41"/>
              <a:gd name="T1" fmla="*/ 2147483647 h 40"/>
              <a:gd name="T2" fmla="*/ 2147483647 w 41"/>
              <a:gd name="T3" fmla="*/ 2147483647 h 40"/>
              <a:gd name="T4" fmla="*/ 2147483647 w 41"/>
              <a:gd name="T5" fmla="*/ 2147483647 h 40"/>
              <a:gd name="T6" fmla="*/ 2147483647 w 41"/>
              <a:gd name="T7" fmla="*/ 2147483647 h 40"/>
              <a:gd name="T8" fmla="*/ 2147483647 w 41"/>
              <a:gd name="T9" fmla="*/ 2147483647 h 40"/>
              <a:gd name="T10" fmla="*/ 2147483647 w 41"/>
              <a:gd name="T11" fmla="*/ 2147483647 h 40"/>
              <a:gd name="T12" fmla="*/ 2147483647 w 41"/>
              <a:gd name="T13" fmla="*/ 2147483647 h 40"/>
              <a:gd name="T14" fmla="*/ 2147483647 w 41"/>
              <a:gd name="T15" fmla="*/ 2147483647 h 40"/>
              <a:gd name="T16" fmla="*/ 2147483647 w 41"/>
              <a:gd name="T17" fmla="*/ 2147483647 h 40"/>
              <a:gd name="T18" fmla="*/ 2147483647 w 41"/>
              <a:gd name="T19" fmla="*/ 2147483647 h 40"/>
              <a:gd name="T20" fmla="*/ 2147483647 w 41"/>
              <a:gd name="T21" fmla="*/ 2147483647 h 40"/>
              <a:gd name="T22" fmla="*/ 2147483647 w 41"/>
              <a:gd name="T23" fmla="*/ 2147483647 h 40"/>
              <a:gd name="T24" fmla="*/ 2147483647 w 41"/>
              <a:gd name="T25" fmla="*/ 2147483647 h 40"/>
              <a:gd name="T26" fmla="*/ 2147483647 w 41"/>
              <a:gd name="T27" fmla="*/ 0 h 40"/>
              <a:gd name="T28" fmla="*/ 0 w 41"/>
              <a:gd name="T29" fmla="*/ 2147483647 h 40"/>
              <a:gd name="T30" fmla="*/ 0 w 41"/>
              <a:gd name="T31" fmla="*/ 2147483647 h 40"/>
              <a:gd name="T32" fmla="*/ 0 w 41"/>
              <a:gd name="T33" fmla="*/ 2147483647 h 40"/>
              <a:gd name="T34" fmla="*/ 2147483647 w 41"/>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40"/>
              <a:gd name="T56" fmla="*/ 41 w 41"/>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40">
                <a:moveTo>
                  <a:pt x="8" y="24"/>
                </a:moveTo>
                <a:lnTo>
                  <a:pt x="16" y="32"/>
                </a:lnTo>
                <a:lnTo>
                  <a:pt x="24" y="32"/>
                </a:lnTo>
                <a:lnTo>
                  <a:pt x="32" y="40"/>
                </a:lnTo>
                <a:lnTo>
                  <a:pt x="41" y="32"/>
                </a:lnTo>
                <a:lnTo>
                  <a:pt x="41" y="24"/>
                </a:lnTo>
                <a:lnTo>
                  <a:pt x="41" y="16"/>
                </a:lnTo>
                <a:lnTo>
                  <a:pt x="32" y="16"/>
                </a:lnTo>
                <a:lnTo>
                  <a:pt x="32" y="8"/>
                </a:lnTo>
                <a:lnTo>
                  <a:pt x="24" y="8"/>
                </a:lnTo>
                <a:lnTo>
                  <a:pt x="16" y="8"/>
                </a:lnTo>
                <a:lnTo>
                  <a:pt x="8" y="0"/>
                </a:lnTo>
                <a:lnTo>
                  <a:pt x="0" y="8"/>
                </a:lnTo>
                <a:lnTo>
                  <a:pt x="0" y="16"/>
                </a:lnTo>
                <a:lnTo>
                  <a:pt x="8" y="24"/>
                </a:lnTo>
                <a:close/>
              </a:path>
            </a:pathLst>
          </a:custGeom>
          <a:solidFill>
            <a:srgbClr val="00B05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2" name="Freeform 728"/>
          <p:cNvSpPr>
            <a:spLocks/>
          </p:cNvSpPr>
          <p:nvPr/>
        </p:nvSpPr>
        <p:spPr bwMode="auto">
          <a:xfrm>
            <a:off x="6075378" y="3434309"/>
            <a:ext cx="520564" cy="295275"/>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0 h 152"/>
              <a:gd name="T28" fmla="*/ 2147483647 w 201"/>
              <a:gd name="T29" fmla="*/ 2147483647 h 152"/>
              <a:gd name="T30" fmla="*/ 2147483647 w 201"/>
              <a:gd name="T31" fmla="*/ 2147483647 h 152"/>
              <a:gd name="T32" fmla="*/ 2147483647 w 201"/>
              <a:gd name="T33" fmla="*/ 2147483647 h 152"/>
              <a:gd name="T34" fmla="*/ 2147483647 w 201"/>
              <a:gd name="T35" fmla="*/ 2147483647 h 152"/>
              <a:gd name="T36" fmla="*/ 2147483647 w 201"/>
              <a:gd name="T37" fmla="*/ 2147483647 h 152"/>
              <a:gd name="T38" fmla="*/ 0 w 201"/>
              <a:gd name="T39" fmla="*/ 2147483647 h 152"/>
              <a:gd name="T40" fmla="*/ 2147483647 w 201"/>
              <a:gd name="T41" fmla="*/ 2147483647 h 152"/>
              <a:gd name="T42" fmla="*/ 2147483647 w 201"/>
              <a:gd name="T43" fmla="*/ 2147483647 h 152"/>
              <a:gd name="T44" fmla="*/ 2147483647 w 201"/>
              <a:gd name="T45" fmla="*/ 2147483647 h 152"/>
              <a:gd name="T46" fmla="*/ 2147483647 w 201"/>
              <a:gd name="T47" fmla="*/ 2147483647 h 1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1"/>
              <a:gd name="T73" fmla="*/ 0 h 152"/>
              <a:gd name="T74" fmla="*/ 201 w 201"/>
              <a:gd name="T75" fmla="*/ 152 h 1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3" name="Freeform 729"/>
          <p:cNvSpPr>
            <a:spLocks/>
          </p:cNvSpPr>
          <p:nvPr/>
        </p:nvSpPr>
        <p:spPr bwMode="auto">
          <a:xfrm>
            <a:off x="5660619" y="3404146"/>
            <a:ext cx="539609" cy="373062"/>
          </a:xfrm>
          <a:custGeom>
            <a:avLst/>
            <a:gdLst>
              <a:gd name="T0" fmla="*/ 2147483647 w 208"/>
              <a:gd name="T1" fmla="*/ 2147483647 h 192"/>
              <a:gd name="T2" fmla="*/ 2147483647 w 208"/>
              <a:gd name="T3" fmla="*/ 2147483647 h 192"/>
              <a:gd name="T4" fmla="*/ 2147483647 w 208"/>
              <a:gd name="T5" fmla="*/ 2147483647 h 192"/>
              <a:gd name="T6" fmla="*/ 2147483647 w 208"/>
              <a:gd name="T7" fmla="*/ 2147483647 h 192"/>
              <a:gd name="T8" fmla="*/ 2147483647 w 208"/>
              <a:gd name="T9" fmla="*/ 2147483647 h 192"/>
              <a:gd name="T10" fmla="*/ 2147483647 w 208"/>
              <a:gd name="T11" fmla="*/ 2147483647 h 192"/>
              <a:gd name="T12" fmla="*/ 2147483647 w 208"/>
              <a:gd name="T13" fmla="*/ 2147483647 h 192"/>
              <a:gd name="T14" fmla="*/ 2147483647 w 208"/>
              <a:gd name="T15" fmla="*/ 2147483647 h 192"/>
              <a:gd name="T16" fmla="*/ 2147483647 w 208"/>
              <a:gd name="T17" fmla="*/ 2147483647 h 192"/>
              <a:gd name="T18" fmla="*/ 2147483647 w 208"/>
              <a:gd name="T19" fmla="*/ 2147483647 h 192"/>
              <a:gd name="T20" fmla="*/ 2147483647 w 208"/>
              <a:gd name="T21" fmla="*/ 2147483647 h 192"/>
              <a:gd name="T22" fmla="*/ 2147483647 w 208"/>
              <a:gd name="T23" fmla="*/ 0 h 192"/>
              <a:gd name="T24" fmla="*/ 2147483647 w 208"/>
              <a:gd name="T25" fmla="*/ 0 h 192"/>
              <a:gd name="T26" fmla="*/ 2147483647 w 208"/>
              <a:gd name="T27" fmla="*/ 2147483647 h 192"/>
              <a:gd name="T28" fmla="*/ 2147483647 w 208"/>
              <a:gd name="T29" fmla="*/ 2147483647 h 192"/>
              <a:gd name="T30" fmla="*/ 2147483647 w 208"/>
              <a:gd name="T31" fmla="*/ 2147483647 h 192"/>
              <a:gd name="T32" fmla="*/ 2147483647 w 208"/>
              <a:gd name="T33" fmla="*/ 2147483647 h 192"/>
              <a:gd name="T34" fmla="*/ 2147483647 w 208"/>
              <a:gd name="T35" fmla="*/ 2147483647 h 192"/>
              <a:gd name="T36" fmla="*/ 0 w 208"/>
              <a:gd name="T37" fmla="*/ 2147483647 h 192"/>
              <a:gd name="T38" fmla="*/ 2147483647 w 208"/>
              <a:gd name="T39" fmla="*/ 2147483647 h 192"/>
              <a:gd name="T40" fmla="*/ 2147483647 w 208"/>
              <a:gd name="T41" fmla="*/ 2147483647 h 192"/>
              <a:gd name="T42" fmla="*/ 2147483647 w 208"/>
              <a:gd name="T43" fmla="*/ 2147483647 h 192"/>
              <a:gd name="T44" fmla="*/ 2147483647 w 208"/>
              <a:gd name="T45" fmla="*/ 2147483647 h 192"/>
              <a:gd name="T46" fmla="*/ 2147483647 w 208"/>
              <a:gd name="T47" fmla="*/ 2147483647 h 192"/>
              <a:gd name="T48" fmla="*/ 2147483647 w 208"/>
              <a:gd name="T49" fmla="*/ 2147483647 h 192"/>
              <a:gd name="T50" fmla="*/ 2147483647 w 208"/>
              <a:gd name="T51" fmla="*/ 2147483647 h 192"/>
              <a:gd name="T52" fmla="*/ 2147483647 w 208"/>
              <a:gd name="T53" fmla="*/ 2147483647 h 192"/>
              <a:gd name="T54" fmla="*/ 2147483647 w 208"/>
              <a:gd name="T55" fmla="*/ 2147483647 h 192"/>
              <a:gd name="T56" fmla="*/ 2147483647 w 208"/>
              <a:gd name="T57" fmla="*/ 2147483647 h 192"/>
              <a:gd name="T58" fmla="*/ 2147483647 w 208"/>
              <a:gd name="T59" fmla="*/ 2147483647 h 192"/>
              <a:gd name="T60" fmla="*/ 2147483647 w 208"/>
              <a:gd name="T61" fmla="*/ 2147483647 h 192"/>
              <a:gd name="T62" fmla="*/ 2147483647 w 208"/>
              <a:gd name="T63" fmla="*/ 2147483647 h 192"/>
              <a:gd name="T64" fmla="*/ 2147483647 w 208"/>
              <a:gd name="T65" fmla="*/ 2147483647 h 1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8"/>
              <a:gd name="T100" fmla="*/ 0 h 192"/>
              <a:gd name="T101" fmla="*/ 208 w 208"/>
              <a:gd name="T102" fmla="*/ 192 h 1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8" h="192">
                <a:moveTo>
                  <a:pt x="96" y="176"/>
                </a:moveTo>
                <a:lnTo>
                  <a:pt x="112" y="160"/>
                </a:lnTo>
                <a:lnTo>
                  <a:pt x="128" y="144"/>
                </a:lnTo>
                <a:lnTo>
                  <a:pt x="152" y="128"/>
                </a:lnTo>
                <a:lnTo>
                  <a:pt x="160" y="128"/>
                </a:lnTo>
                <a:lnTo>
                  <a:pt x="176" y="128"/>
                </a:lnTo>
                <a:lnTo>
                  <a:pt x="200" y="128"/>
                </a:lnTo>
                <a:lnTo>
                  <a:pt x="208" y="112"/>
                </a:lnTo>
                <a:lnTo>
                  <a:pt x="208" y="80"/>
                </a:lnTo>
                <a:lnTo>
                  <a:pt x="200" y="80"/>
                </a:lnTo>
                <a:lnTo>
                  <a:pt x="192" y="72"/>
                </a:lnTo>
                <a:lnTo>
                  <a:pt x="88" y="0"/>
                </a:lnTo>
                <a:lnTo>
                  <a:pt x="72" y="0"/>
                </a:lnTo>
                <a:lnTo>
                  <a:pt x="88" y="112"/>
                </a:lnTo>
                <a:lnTo>
                  <a:pt x="96" y="120"/>
                </a:lnTo>
                <a:lnTo>
                  <a:pt x="80" y="128"/>
                </a:lnTo>
                <a:lnTo>
                  <a:pt x="24" y="128"/>
                </a:lnTo>
                <a:lnTo>
                  <a:pt x="16" y="120"/>
                </a:lnTo>
                <a:lnTo>
                  <a:pt x="0" y="136"/>
                </a:lnTo>
                <a:lnTo>
                  <a:pt x="8" y="152"/>
                </a:lnTo>
                <a:lnTo>
                  <a:pt x="16" y="168"/>
                </a:lnTo>
                <a:lnTo>
                  <a:pt x="8" y="168"/>
                </a:lnTo>
                <a:lnTo>
                  <a:pt x="24" y="168"/>
                </a:lnTo>
                <a:lnTo>
                  <a:pt x="40" y="168"/>
                </a:lnTo>
                <a:lnTo>
                  <a:pt x="48" y="176"/>
                </a:lnTo>
                <a:lnTo>
                  <a:pt x="56" y="192"/>
                </a:lnTo>
                <a:lnTo>
                  <a:pt x="64" y="192"/>
                </a:lnTo>
                <a:lnTo>
                  <a:pt x="72" y="192"/>
                </a:lnTo>
                <a:lnTo>
                  <a:pt x="80" y="192"/>
                </a:lnTo>
                <a:lnTo>
                  <a:pt x="88" y="192"/>
                </a:lnTo>
                <a:lnTo>
                  <a:pt x="96" y="192"/>
                </a:lnTo>
                <a:lnTo>
                  <a:pt x="96" y="184"/>
                </a:lnTo>
                <a:lnTo>
                  <a:pt x="96" y="17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4" name="Freeform 730"/>
          <p:cNvSpPr>
            <a:spLocks/>
          </p:cNvSpPr>
          <p:nvPr/>
        </p:nvSpPr>
        <p:spPr bwMode="auto">
          <a:xfrm>
            <a:off x="7423343" y="3745458"/>
            <a:ext cx="311070" cy="327025"/>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0 w 120"/>
              <a:gd name="T25" fmla="*/ 2147483647 h 168"/>
              <a:gd name="T26" fmla="*/ 0 w 120"/>
              <a:gd name="T27" fmla="*/ 2147483647 h 168"/>
              <a:gd name="T28" fmla="*/ 2147483647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0 h 168"/>
              <a:gd name="T40" fmla="*/ 2147483647 w 120"/>
              <a:gd name="T41" fmla="*/ 2147483647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
              <a:gd name="T64" fmla="*/ 0 h 168"/>
              <a:gd name="T65" fmla="*/ 120 w 120"/>
              <a:gd name="T66" fmla="*/ 168 h 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5" name="Freeform 731"/>
          <p:cNvSpPr>
            <a:spLocks/>
          </p:cNvSpPr>
          <p:nvPr/>
        </p:nvSpPr>
        <p:spPr bwMode="auto">
          <a:xfrm>
            <a:off x="6075378" y="3434309"/>
            <a:ext cx="520564" cy="295275"/>
          </a:xfrm>
          <a:custGeom>
            <a:avLst/>
            <a:gdLst>
              <a:gd name="T0" fmla="*/ 2147483647 w 201"/>
              <a:gd name="T1" fmla="*/ 2147483647 h 152"/>
              <a:gd name="T2" fmla="*/ 2147483647 w 201"/>
              <a:gd name="T3" fmla="*/ 2147483647 h 152"/>
              <a:gd name="T4" fmla="*/ 2147483647 w 201"/>
              <a:gd name="T5" fmla="*/ 2147483647 h 152"/>
              <a:gd name="T6" fmla="*/ 2147483647 w 201"/>
              <a:gd name="T7" fmla="*/ 2147483647 h 152"/>
              <a:gd name="T8" fmla="*/ 2147483647 w 201"/>
              <a:gd name="T9" fmla="*/ 2147483647 h 152"/>
              <a:gd name="T10" fmla="*/ 2147483647 w 201"/>
              <a:gd name="T11" fmla="*/ 2147483647 h 152"/>
              <a:gd name="T12" fmla="*/ 2147483647 w 201"/>
              <a:gd name="T13" fmla="*/ 2147483647 h 152"/>
              <a:gd name="T14" fmla="*/ 2147483647 w 201"/>
              <a:gd name="T15" fmla="*/ 2147483647 h 152"/>
              <a:gd name="T16" fmla="*/ 2147483647 w 201"/>
              <a:gd name="T17" fmla="*/ 2147483647 h 152"/>
              <a:gd name="T18" fmla="*/ 2147483647 w 201"/>
              <a:gd name="T19" fmla="*/ 2147483647 h 152"/>
              <a:gd name="T20" fmla="*/ 2147483647 w 201"/>
              <a:gd name="T21" fmla="*/ 2147483647 h 152"/>
              <a:gd name="T22" fmla="*/ 2147483647 w 201"/>
              <a:gd name="T23" fmla="*/ 2147483647 h 152"/>
              <a:gd name="T24" fmla="*/ 2147483647 w 201"/>
              <a:gd name="T25" fmla="*/ 2147483647 h 152"/>
              <a:gd name="T26" fmla="*/ 2147483647 w 201"/>
              <a:gd name="T27" fmla="*/ 2147483647 h 152"/>
              <a:gd name="T28" fmla="*/ 2147483647 w 201"/>
              <a:gd name="T29" fmla="*/ 2147483647 h 152"/>
              <a:gd name="T30" fmla="*/ 2147483647 w 201"/>
              <a:gd name="T31" fmla="*/ 0 h 152"/>
              <a:gd name="T32" fmla="*/ 2147483647 w 201"/>
              <a:gd name="T33" fmla="*/ 2147483647 h 152"/>
              <a:gd name="T34" fmla="*/ 2147483647 w 201"/>
              <a:gd name="T35" fmla="*/ 2147483647 h 152"/>
              <a:gd name="T36" fmla="*/ 2147483647 w 201"/>
              <a:gd name="T37" fmla="*/ 2147483647 h 152"/>
              <a:gd name="T38" fmla="*/ 2147483647 w 201"/>
              <a:gd name="T39" fmla="*/ 2147483647 h 152"/>
              <a:gd name="T40" fmla="*/ 2147483647 w 201"/>
              <a:gd name="T41" fmla="*/ 2147483647 h 152"/>
              <a:gd name="T42" fmla="*/ 2147483647 w 201"/>
              <a:gd name="T43" fmla="*/ 2147483647 h 152"/>
              <a:gd name="T44" fmla="*/ 0 w 201"/>
              <a:gd name="T45" fmla="*/ 2147483647 h 152"/>
              <a:gd name="T46" fmla="*/ 2147483647 w 201"/>
              <a:gd name="T47" fmla="*/ 2147483647 h 152"/>
              <a:gd name="T48" fmla="*/ 2147483647 w 201"/>
              <a:gd name="T49" fmla="*/ 2147483647 h 152"/>
              <a:gd name="T50" fmla="*/ 2147483647 w 201"/>
              <a:gd name="T51" fmla="*/ 2147483647 h 152"/>
              <a:gd name="T52" fmla="*/ 2147483647 w 201"/>
              <a:gd name="T53" fmla="*/ 2147483647 h 152"/>
              <a:gd name="T54" fmla="*/ 2147483647 w 201"/>
              <a:gd name="T55" fmla="*/ 2147483647 h 152"/>
              <a:gd name="T56" fmla="*/ 2147483647 w 201"/>
              <a:gd name="T57" fmla="*/ 2147483647 h 152"/>
              <a:gd name="T58" fmla="*/ 2147483647 w 201"/>
              <a:gd name="T59" fmla="*/ 2147483647 h 152"/>
              <a:gd name="T60" fmla="*/ 2147483647 w 201"/>
              <a:gd name="T61" fmla="*/ 2147483647 h 152"/>
              <a:gd name="T62" fmla="*/ 2147483647 w 201"/>
              <a:gd name="T63" fmla="*/ 2147483647 h 152"/>
              <a:gd name="T64" fmla="*/ 2147483647 w 201"/>
              <a:gd name="T65" fmla="*/ 2147483647 h 152"/>
              <a:gd name="T66" fmla="*/ 2147483647 w 201"/>
              <a:gd name="T67" fmla="*/ 2147483647 h 152"/>
              <a:gd name="T68" fmla="*/ 2147483647 w 201"/>
              <a:gd name="T69" fmla="*/ 2147483647 h 152"/>
              <a:gd name="T70" fmla="*/ 2147483647 w 201"/>
              <a:gd name="T71" fmla="*/ 2147483647 h 152"/>
              <a:gd name="T72" fmla="*/ 2147483647 w 201"/>
              <a:gd name="T73" fmla="*/ 2147483647 h 152"/>
              <a:gd name="T74" fmla="*/ 2147483647 w 201"/>
              <a:gd name="T75" fmla="*/ 2147483647 h 152"/>
              <a:gd name="T76" fmla="*/ 2147483647 w 201"/>
              <a:gd name="T77" fmla="*/ 2147483647 h 152"/>
              <a:gd name="T78" fmla="*/ 2147483647 w 201"/>
              <a:gd name="T79" fmla="*/ 2147483647 h 152"/>
              <a:gd name="T80" fmla="*/ 2147483647 w 201"/>
              <a:gd name="T81" fmla="*/ 2147483647 h 152"/>
              <a:gd name="T82" fmla="*/ 2147483647 w 201"/>
              <a:gd name="T83" fmla="*/ 2147483647 h 152"/>
              <a:gd name="T84" fmla="*/ 2147483647 w 201"/>
              <a:gd name="T85" fmla="*/ 0 h 152"/>
              <a:gd name="T86" fmla="*/ 2147483647 w 201"/>
              <a:gd name="T87" fmla="*/ 2147483647 h 152"/>
              <a:gd name="T88" fmla="*/ 2147483647 w 201"/>
              <a:gd name="T89" fmla="*/ 2147483647 h 152"/>
              <a:gd name="T90" fmla="*/ 2147483647 w 201"/>
              <a:gd name="T91" fmla="*/ 2147483647 h 152"/>
              <a:gd name="T92" fmla="*/ 2147483647 w 201"/>
              <a:gd name="T93" fmla="*/ 2147483647 h 152"/>
              <a:gd name="T94" fmla="*/ 2147483647 w 201"/>
              <a:gd name="T95" fmla="*/ 2147483647 h 152"/>
              <a:gd name="T96" fmla="*/ 2147483647 w 201"/>
              <a:gd name="T97" fmla="*/ 2147483647 h 152"/>
              <a:gd name="T98" fmla="*/ 0 w 201"/>
              <a:gd name="T99" fmla="*/ 2147483647 h 152"/>
              <a:gd name="T100" fmla="*/ 2147483647 w 201"/>
              <a:gd name="T101" fmla="*/ 2147483647 h 152"/>
              <a:gd name="T102" fmla="*/ 2147483647 w 201"/>
              <a:gd name="T103" fmla="*/ 2147483647 h 152"/>
              <a:gd name="T104" fmla="*/ 2147483647 w 201"/>
              <a:gd name="T105" fmla="*/ 2147483647 h 152"/>
              <a:gd name="T106" fmla="*/ 2147483647 w 201"/>
              <a:gd name="T107" fmla="*/ 2147483647 h 152"/>
              <a:gd name="T108" fmla="*/ 2147483647 w 201"/>
              <a:gd name="T109" fmla="*/ 2147483647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1"/>
              <a:gd name="T166" fmla="*/ 0 h 152"/>
              <a:gd name="T167" fmla="*/ 201 w 201"/>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1" h="152">
                <a:moveTo>
                  <a:pt x="40" y="152"/>
                </a:move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lnTo>
                  <a:pt x="48" y="136"/>
                </a:lnTo>
                <a:lnTo>
                  <a:pt x="64" y="136"/>
                </a:lnTo>
                <a:lnTo>
                  <a:pt x="89" y="144"/>
                </a:lnTo>
                <a:lnTo>
                  <a:pt x="105" y="136"/>
                </a:lnTo>
                <a:lnTo>
                  <a:pt x="129" y="136"/>
                </a:lnTo>
                <a:lnTo>
                  <a:pt x="153" y="136"/>
                </a:lnTo>
                <a:lnTo>
                  <a:pt x="169" y="120"/>
                </a:lnTo>
                <a:lnTo>
                  <a:pt x="193" y="96"/>
                </a:lnTo>
                <a:lnTo>
                  <a:pt x="201" y="48"/>
                </a:lnTo>
                <a:lnTo>
                  <a:pt x="193" y="40"/>
                </a:lnTo>
                <a:lnTo>
                  <a:pt x="185" y="16"/>
                </a:lnTo>
                <a:lnTo>
                  <a:pt x="177" y="8"/>
                </a:lnTo>
                <a:lnTo>
                  <a:pt x="145" y="0"/>
                </a:lnTo>
                <a:lnTo>
                  <a:pt x="73" y="48"/>
                </a:lnTo>
                <a:lnTo>
                  <a:pt x="48" y="64"/>
                </a:lnTo>
                <a:lnTo>
                  <a:pt x="48" y="96"/>
                </a:lnTo>
                <a:lnTo>
                  <a:pt x="40" y="112"/>
                </a:lnTo>
                <a:lnTo>
                  <a:pt x="16" y="112"/>
                </a:lnTo>
                <a:lnTo>
                  <a:pt x="0" y="112"/>
                </a:lnTo>
                <a:lnTo>
                  <a:pt x="8" y="128"/>
                </a:lnTo>
                <a:lnTo>
                  <a:pt x="24" y="144"/>
                </a:lnTo>
                <a:lnTo>
                  <a:pt x="32" y="144"/>
                </a:lnTo>
                <a:lnTo>
                  <a:pt x="40" y="15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6" name="Freeform 732"/>
          <p:cNvSpPr>
            <a:spLocks/>
          </p:cNvSpPr>
          <p:nvPr/>
        </p:nvSpPr>
        <p:spPr bwMode="auto">
          <a:xfrm>
            <a:off x="7423343" y="3745458"/>
            <a:ext cx="311070" cy="327025"/>
          </a:xfrm>
          <a:custGeom>
            <a:avLst/>
            <a:gdLst>
              <a:gd name="T0" fmla="*/ 2147483647 w 120"/>
              <a:gd name="T1" fmla="*/ 2147483647 h 168"/>
              <a:gd name="T2" fmla="*/ 2147483647 w 120"/>
              <a:gd name="T3" fmla="*/ 2147483647 h 168"/>
              <a:gd name="T4" fmla="*/ 2147483647 w 120"/>
              <a:gd name="T5" fmla="*/ 2147483647 h 168"/>
              <a:gd name="T6" fmla="*/ 2147483647 w 120"/>
              <a:gd name="T7" fmla="*/ 2147483647 h 168"/>
              <a:gd name="T8" fmla="*/ 2147483647 w 120"/>
              <a:gd name="T9" fmla="*/ 2147483647 h 168"/>
              <a:gd name="T10" fmla="*/ 2147483647 w 120"/>
              <a:gd name="T11" fmla="*/ 2147483647 h 168"/>
              <a:gd name="T12" fmla="*/ 2147483647 w 120"/>
              <a:gd name="T13" fmla="*/ 2147483647 h 168"/>
              <a:gd name="T14" fmla="*/ 2147483647 w 120"/>
              <a:gd name="T15" fmla="*/ 2147483647 h 168"/>
              <a:gd name="T16" fmla="*/ 2147483647 w 120"/>
              <a:gd name="T17" fmla="*/ 2147483647 h 168"/>
              <a:gd name="T18" fmla="*/ 2147483647 w 120"/>
              <a:gd name="T19" fmla="*/ 2147483647 h 168"/>
              <a:gd name="T20" fmla="*/ 2147483647 w 120"/>
              <a:gd name="T21" fmla="*/ 2147483647 h 168"/>
              <a:gd name="T22" fmla="*/ 2147483647 w 120"/>
              <a:gd name="T23" fmla="*/ 2147483647 h 168"/>
              <a:gd name="T24" fmla="*/ 2147483647 w 120"/>
              <a:gd name="T25" fmla="*/ 2147483647 h 168"/>
              <a:gd name="T26" fmla="*/ 0 w 120"/>
              <a:gd name="T27" fmla="*/ 2147483647 h 168"/>
              <a:gd name="T28" fmla="*/ 0 w 120"/>
              <a:gd name="T29" fmla="*/ 2147483647 h 168"/>
              <a:gd name="T30" fmla="*/ 2147483647 w 120"/>
              <a:gd name="T31" fmla="*/ 2147483647 h 168"/>
              <a:gd name="T32" fmla="*/ 2147483647 w 120"/>
              <a:gd name="T33" fmla="*/ 2147483647 h 168"/>
              <a:gd name="T34" fmla="*/ 2147483647 w 120"/>
              <a:gd name="T35" fmla="*/ 2147483647 h 168"/>
              <a:gd name="T36" fmla="*/ 2147483647 w 120"/>
              <a:gd name="T37" fmla="*/ 2147483647 h 168"/>
              <a:gd name="T38" fmla="*/ 2147483647 w 120"/>
              <a:gd name="T39" fmla="*/ 2147483647 h 168"/>
              <a:gd name="T40" fmla="*/ 2147483647 w 120"/>
              <a:gd name="T41" fmla="*/ 0 h 168"/>
              <a:gd name="T42" fmla="*/ 2147483647 w 120"/>
              <a:gd name="T43" fmla="*/ 2147483647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68"/>
              <a:gd name="T68" fmla="*/ 120 w 120"/>
              <a:gd name="T69" fmla="*/ 168 h 1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68">
                <a:moveTo>
                  <a:pt x="48" y="16"/>
                </a:moveTo>
                <a:lnTo>
                  <a:pt x="32" y="8"/>
                </a:lnTo>
                <a:lnTo>
                  <a:pt x="16" y="16"/>
                </a:lnTo>
                <a:lnTo>
                  <a:pt x="24" y="24"/>
                </a:lnTo>
                <a:lnTo>
                  <a:pt x="56" y="40"/>
                </a:lnTo>
                <a:lnTo>
                  <a:pt x="80" y="48"/>
                </a:lnTo>
                <a:lnTo>
                  <a:pt x="48" y="80"/>
                </a:lnTo>
                <a:lnTo>
                  <a:pt x="24" y="88"/>
                </a:lnTo>
                <a:lnTo>
                  <a:pt x="8" y="96"/>
                </a:lnTo>
                <a:lnTo>
                  <a:pt x="16" y="104"/>
                </a:lnTo>
                <a:lnTo>
                  <a:pt x="8" y="96"/>
                </a:lnTo>
                <a:lnTo>
                  <a:pt x="8" y="104"/>
                </a:lnTo>
                <a:lnTo>
                  <a:pt x="0" y="112"/>
                </a:lnTo>
                <a:lnTo>
                  <a:pt x="0" y="152"/>
                </a:lnTo>
                <a:lnTo>
                  <a:pt x="8" y="168"/>
                </a:lnTo>
                <a:lnTo>
                  <a:pt x="24" y="136"/>
                </a:lnTo>
                <a:lnTo>
                  <a:pt x="56" y="120"/>
                </a:lnTo>
                <a:lnTo>
                  <a:pt x="88" y="88"/>
                </a:lnTo>
                <a:lnTo>
                  <a:pt x="112" y="32"/>
                </a:lnTo>
                <a:lnTo>
                  <a:pt x="120" y="0"/>
                </a:lnTo>
                <a:lnTo>
                  <a:pt x="48" y="1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7" name="Freeform 733"/>
          <p:cNvSpPr>
            <a:spLocks/>
          </p:cNvSpPr>
          <p:nvPr/>
        </p:nvSpPr>
        <p:spPr bwMode="auto">
          <a:xfrm>
            <a:off x="6532459" y="3729584"/>
            <a:ext cx="42322" cy="125413"/>
          </a:xfrm>
          <a:custGeom>
            <a:avLst/>
            <a:gdLst>
              <a:gd name="T0" fmla="*/ 2147483647 w 16"/>
              <a:gd name="T1" fmla="*/ 0 h 64"/>
              <a:gd name="T2" fmla="*/ 2147483647 w 16"/>
              <a:gd name="T3" fmla="*/ 2147483647 h 64"/>
              <a:gd name="T4" fmla="*/ 0 w 16"/>
              <a:gd name="T5" fmla="*/ 2147483647 h 64"/>
              <a:gd name="T6" fmla="*/ 0 w 16"/>
              <a:gd name="T7" fmla="*/ 2147483647 h 64"/>
              <a:gd name="T8" fmla="*/ 2147483647 w 16"/>
              <a:gd name="T9" fmla="*/ 2147483647 h 64"/>
              <a:gd name="T10" fmla="*/ 2147483647 w 16"/>
              <a:gd name="T11" fmla="*/ 2147483647 h 64"/>
              <a:gd name="T12" fmla="*/ 2147483647 w 16"/>
              <a:gd name="T13" fmla="*/ 0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16" y="24"/>
                </a:lnTo>
                <a:lnTo>
                  <a:pt x="0" y="32"/>
                </a:lnTo>
                <a:lnTo>
                  <a:pt x="0" y="40"/>
                </a:lnTo>
                <a:lnTo>
                  <a:pt x="8" y="64"/>
                </a:lnTo>
                <a:lnTo>
                  <a:pt x="16" y="64"/>
                </a:lnTo>
                <a:lnTo>
                  <a:pt x="8"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8" name="Freeform 734"/>
          <p:cNvSpPr>
            <a:spLocks/>
          </p:cNvSpPr>
          <p:nvPr/>
        </p:nvSpPr>
        <p:spPr bwMode="auto">
          <a:xfrm>
            <a:off x="6532459" y="3729584"/>
            <a:ext cx="42322" cy="12541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79" name="Freeform 735"/>
          <p:cNvSpPr>
            <a:spLocks/>
          </p:cNvSpPr>
          <p:nvPr/>
        </p:nvSpPr>
        <p:spPr bwMode="auto">
          <a:xfrm>
            <a:off x="6532459" y="3729584"/>
            <a:ext cx="42322" cy="125413"/>
          </a:xfrm>
          <a:custGeom>
            <a:avLst/>
            <a:gdLst>
              <a:gd name="T0" fmla="*/ 2147483647 w 16"/>
              <a:gd name="T1" fmla="*/ 0 h 64"/>
              <a:gd name="T2" fmla="*/ 2147483647 w 16"/>
              <a:gd name="T3" fmla="*/ 0 h 64"/>
              <a:gd name="T4" fmla="*/ 2147483647 w 16"/>
              <a:gd name="T5" fmla="*/ 2147483647 h 64"/>
              <a:gd name="T6" fmla="*/ 0 w 16"/>
              <a:gd name="T7" fmla="*/ 2147483647 h 64"/>
              <a:gd name="T8" fmla="*/ 0 w 16"/>
              <a:gd name="T9" fmla="*/ 2147483647 h 64"/>
              <a:gd name="T10" fmla="*/ 2147483647 w 16"/>
              <a:gd name="T11" fmla="*/ 2147483647 h 64"/>
              <a:gd name="T12" fmla="*/ 2147483647 w 16"/>
              <a:gd name="T13" fmla="*/ 2147483647 h 64"/>
              <a:gd name="T14" fmla="*/ 0 60000 65536"/>
              <a:gd name="T15" fmla="*/ 0 60000 65536"/>
              <a:gd name="T16" fmla="*/ 0 60000 65536"/>
              <a:gd name="T17" fmla="*/ 0 60000 65536"/>
              <a:gd name="T18" fmla="*/ 0 60000 65536"/>
              <a:gd name="T19" fmla="*/ 0 60000 65536"/>
              <a:gd name="T20" fmla="*/ 0 60000 65536"/>
              <a:gd name="T21" fmla="*/ 0 w 16"/>
              <a:gd name="T22" fmla="*/ 0 h 64"/>
              <a:gd name="T23" fmla="*/ 16 w 16"/>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64">
                <a:moveTo>
                  <a:pt x="8" y="0"/>
                </a:moveTo>
                <a:lnTo>
                  <a:pt x="8" y="0"/>
                </a:lnTo>
                <a:lnTo>
                  <a:pt x="16" y="24"/>
                </a:lnTo>
                <a:lnTo>
                  <a:pt x="0" y="32"/>
                </a:lnTo>
                <a:lnTo>
                  <a:pt x="0" y="40"/>
                </a:lnTo>
                <a:lnTo>
                  <a:pt x="8" y="64"/>
                </a:lnTo>
                <a:lnTo>
                  <a:pt x="16" y="64"/>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0" name="Freeform 736"/>
          <p:cNvSpPr>
            <a:spLocks/>
          </p:cNvSpPr>
          <p:nvPr/>
        </p:nvSpPr>
        <p:spPr bwMode="auto">
          <a:xfrm>
            <a:off x="6513413" y="3450184"/>
            <a:ext cx="330114" cy="404813"/>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0 h 208"/>
              <a:gd name="T24" fmla="*/ 2147483647 w 128"/>
              <a:gd name="T25" fmla="*/ 2147483647 h 208"/>
              <a:gd name="T26" fmla="*/ 2147483647 w 128"/>
              <a:gd name="T27" fmla="*/ 2147483647 h 208"/>
              <a:gd name="T28" fmla="*/ 2147483647 w 128"/>
              <a:gd name="T29" fmla="*/ 2147483647 h 208"/>
              <a:gd name="T30" fmla="*/ 2147483647 w 128"/>
              <a:gd name="T31" fmla="*/ 2147483647 h 208"/>
              <a:gd name="T32" fmla="*/ 0 w 128"/>
              <a:gd name="T33" fmla="*/ 2147483647 h 208"/>
              <a:gd name="T34" fmla="*/ 2147483647 w 128"/>
              <a:gd name="T35" fmla="*/ 2147483647 h 208"/>
              <a:gd name="T36" fmla="*/ 0 w 128"/>
              <a:gd name="T37" fmla="*/ 2147483647 h 208"/>
              <a:gd name="T38" fmla="*/ 2147483647 w 128"/>
              <a:gd name="T39" fmla="*/ 2147483647 h 208"/>
              <a:gd name="T40" fmla="*/ 2147483647 w 128"/>
              <a:gd name="T41" fmla="*/ 2147483647 h 208"/>
              <a:gd name="T42" fmla="*/ 2147483647 w 128"/>
              <a:gd name="T43" fmla="*/ 2147483647 h 208"/>
              <a:gd name="T44" fmla="*/ 2147483647 w 128"/>
              <a:gd name="T45" fmla="*/ 2147483647 h 2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8"/>
              <a:gd name="T70" fmla="*/ 0 h 208"/>
              <a:gd name="T71" fmla="*/ 128 w 128"/>
              <a:gd name="T72" fmla="*/ 208 h 20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lnTo>
                  <a:pt x="24" y="20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1" name="Freeform 737"/>
          <p:cNvSpPr>
            <a:spLocks/>
          </p:cNvSpPr>
          <p:nvPr/>
        </p:nvSpPr>
        <p:spPr bwMode="auto">
          <a:xfrm>
            <a:off x="6513413" y="3450184"/>
            <a:ext cx="330114" cy="404813"/>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2" name="Freeform 738"/>
          <p:cNvSpPr>
            <a:spLocks/>
          </p:cNvSpPr>
          <p:nvPr/>
        </p:nvSpPr>
        <p:spPr bwMode="auto">
          <a:xfrm>
            <a:off x="6513413" y="3450184"/>
            <a:ext cx="330114" cy="404813"/>
          </a:xfrm>
          <a:custGeom>
            <a:avLst/>
            <a:gdLst>
              <a:gd name="T0" fmla="*/ 2147483647 w 128"/>
              <a:gd name="T1" fmla="*/ 2147483647 h 208"/>
              <a:gd name="T2" fmla="*/ 2147483647 w 128"/>
              <a:gd name="T3" fmla="*/ 2147483647 h 208"/>
              <a:gd name="T4" fmla="*/ 2147483647 w 128"/>
              <a:gd name="T5" fmla="*/ 2147483647 h 208"/>
              <a:gd name="T6" fmla="*/ 2147483647 w 128"/>
              <a:gd name="T7" fmla="*/ 2147483647 h 208"/>
              <a:gd name="T8" fmla="*/ 2147483647 w 128"/>
              <a:gd name="T9" fmla="*/ 2147483647 h 208"/>
              <a:gd name="T10" fmla="*/ 2147483647 w 128"/>
              <a:gd name="T11" fmla="*/ 2147483647 h 208"/>
              <a:gd name="T12" fmla="*/ 2147483647 w 128"/>
              <a:gd name="T13" fmla="*/ 2147483647 h 208"/>
              <a:gd name="T14" fmla="*/ 2147483647 w 128"/>
              <a:gd name="T15" fmla="*/ 2147483647 h 208"/>
              <a:gd name="T16" fmla="*/ 2147483647 w 128"/>
              <a:gd name="T17" fmla="*/ 2147483647 h 208"/>
              <a:gd name="T18" fmla="*/ 2147483647 w 128"/>
              <a:gd name="T19" fmla="*/ 2147483647 h 208"/>
              <a:gd name="T20" fmla="*/ 2147483647 w 128"/>
              <a:gd name="T21" fmla="*/ 2147483647 h 208"/>
              <a:gd name="T22" fmla="*/ 2147483647 w 128"/>
              <a:gd name="T23" fmla="*/ 2147483647 h 208"/>
              <a:gd name="T24" fmla="*/ 2147483647 w 128"/>
              <a:gd name="T25" fmla="*/ 0 h 208"/>
              <a:gd name="T26" fmla="*/ 2147483647 w 128"/>
              <a:gd name="T27" fmla="*/ 2147483647 h 208"/>
              <a:gd name="T28" fmla="*/ 2147483647 w 128"/>
              <a:gd name="T29" fmla="*/ 2147483647 h 208"/>
              <a:gd name="T30" fmla="*/ 2147483647 w 128"/>
              <a:gd name="T31" fmla="*/ 2147483647 h 208"/>
              <a:gd name="T32" fmla="*/ 2147483647 w 128"/>
              <a:gd name="T33" fmla="*/ 2147483647 h 208"/>
              <a:gd name="T34" fmla="*/ 2147483647 w 128"/>
              <a:gd name="T35" fmla="*/ 2147483647 h 208"/>
              <a:gd name="T36" fmla="*/ 0 w 128"/>
              <a:gd name="T37" fmla="*/ 2147483647 h 208"/>
              <a:gd name="T38" fmla="*/ 2147483647 w 128"/>
              <a:gd name="T39" fmla="*/ 2147483647 h 208"/>
              <a:gd name="T40" fmla="*/ 0 w 128"/>
              <a:gd name="T41" fmla="*/ 2147483647 h 208"/>
              <a:gd name="T42" fmla="*/ 0 w 128"/>
              <a:gd name="T43" fmla="*/ 2147483647 h 208"/>
              <a:gd name="T44" fmla="*/ 2147483647 w 128"/>
              <a:gd name="T45" fmla="*/ 2147483647 h 208"/>
              <a:gd name="T46" fmla="*/ 2147483647 w 128"/>
              <a:gd name="T47" fmla="*/ 2147483647 h 208"/>
              <a:gd name="T48" fmla="*/ 2147483647 w 128"/>
              <a:gd name="T49" fmla="*/ 2147483647 h 2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08"/>
              <a:gd name="T77" fmla="*/ 128 w 128"/>
              <a:gd name="T78" fmla="*/ 208 h 2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08">
                <a:moveTo>
                  <a:pt x="24" y="208"/>
                </a:moveTo>
                <a:lnTo>
                  <a:pt x="40" y="200"/>
                </a:lnTo>
                <a:lnTo>
                  <a:pt x="64" y="192"/>
                </a:lnTo>
                <a:lnTo>
                  <a:pt x="64" y="184"/>
                </a:lnTo>
                <a:lnTo>
                  <a:pt x="88" y="184"/>
                </a:lnTo>
                <a:lnTo>
                  <a:pt x="120" y="160"/>
                </a:lnTo>
                <a:lnTo>
                  <a:pt x="104" y="136"/>
                </a:lnTo>
                <a:lnTo>
                  <a:pt x="112" y="128"/>
                </a:lnTo>
                <a:lnTo>
                  <a:pt x="112" y="104"/>
                </a:lnTo>
                <a:lnTo>
                  <a:pt x="128" y="96"/>
                </a:lnTo>
                <a:lnTo>
                  <a:pt x="128" y="48"/>
                </a:lnTo>
                <a:lnTo>
                  <a:pt x="32" y="0"/>
                </a:lnTo>
                <a:lnTo>
                  <a:pt x="16" y="8"/>
                </a:lnTo>
                <a:lnTo>
                  <a:pt x="24" y="32"/>
                </a:lnTo>
                <a:lnTo>
                  <a:pt x="32" y="40"/>
                </a:lnTo>
                <a:lnTo>
                  <a:pt x="24" y="88"/>
                </a:lnTo>
                <a:lnTo>
                  <a:pt x="0" y="112"/>
                </a:lnTo>
                <a:lnTo>
                  <a:pt x="8" y="112"/>
                </a:lnTo>
                <a:lnTo>
                  <a:pt x="0" y="112"/>
                </a:lnTo>
                <a:lnTo>
                  <a:pt x="8" y="128"/>
                </a:lnTo>
                <a:lnTo>
                  <a:pt x="16" y="128"/>
                </a:lnTo>
                <a:lnTo>
                  <a:pt x="16" y="144"/>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3" name="Freeform 739"/>
          <p:cNvSpPr>
            <a:spLocks/>
          </p:cNvSpPr>
          <p:nvPr/>
        </p:nvSpPr>
        <p:spPr bwMode="auto">
          <a:xfrm>
            <a:off x="6617103" y="4585247"/>
            <a:ext cx="516332" cy="357187"/>
          </a:xfrm>
          <a:custGeom>
            <a:avLst/>
            <a:gdLst>
              <a:gd name="T0" fmla="*/ 2147483647 w 200"/>
              <a:gd name="T1" fmla="*/ 2147483647 h 184"/>
              <a:gd name="T2" fmla="*/ 2147483647 w 200"/>
              <a:gd name="T3" fmla="*/ 2147483647 h 184"/>
              <a:gd name="T4" fmla="*/ 2147483647 w 200"/>
              <a:gd name="T5" fmla="*/ 0 h 184"/>
              <a:gd name="T6" fmla="*/ 2147483647 w 200"/>
              <a:gd name="T7" fmla="*/ 2147483647 h 184"/>
              <a:gd name="T8" fmla="*/ 2147483647 w 200"/>
              <a:gd name="T9" fmla="*/ 2147483647 h 184"/>
              <a:gd name="T10" fmla="*/ 2147483647 w 200"/>
              <a:gd name="T11" fmla="*/ 2147483647 h 184"/>
              <a:gd name="T12" fmla="*/ 2147483647 w 200"/>
              <a:gd name="T13" fmla="*/ 2147483647 h 184"/>
              <a:gd name="T14" fmla="*/ 2147483647 w 200"/>
              <a:gd name="T15" fmla="*/ 2147483647 h 184"/>
              <a:gd name="T16" fmla="*/ 2147483647 w 200"/>
              <a:gd name="T17" fmla="*/ 2147483647 h 184"/>
              <a:gd name="T18" fmla="*/ 2147483647 w 200"/>
              <a:gd name="T19" fmla="*/ 2147483647 h 184"/>
              <a:gd name="T20" fmla="*/ 2147483647 w 200"/>
              <a:gd name="T21" fmla="*/ 2147483647 h 184"/>
              <a:gd name="T22" fmla="*/ 2147483647 w 200"/>
              <a:gd name="T23" fmla="*/ 2147483647 h 184"/>
              <a:gd name="T24" fmla="*/ 2147483647 w 200"/>
              <a:gd name="T25" fmla="*/ 2147483647 h 184"/>
              <a:gd name="T26" fmla="*/ 2147483647 w 200"/>
              <a:gd name="T27" fmla="*/ 2147483647 h 184"/>
              <a:gd name="T28" fmla="*/ 0 w 200"/>
              <a:gd name="T29" fmla="*/ 2147483647 h 184"/>
              <a:gd name="T30" fmla="*/ 0 w 200"/>
              <a:gd name="T31" fmla="*/ 2147483647 h 184"/>
              <a:gd name="T32" fmla="*/ 2147483647 w 200"/>
              <a:gd name="T33" fmla="*/ 2147483647 h 184"/>
              <a:gd name="T34" fmla="*/ 2147483647 w 200"/>
              <a:gd name="T35" fmla="*/ 2147483647 h 184"/>
              <a:gd name="T36" fmla="*/ 2147483647 w 200"/>
              <a:gd name="T37" fmla="*/ 2147483647 h 184"/>
              <a:gd name="T38" fmla="*/ 2147483647 w 200"/>
              <a:gd name="T39" fmla="*/ 2147483647 h 184"/>
              <a:gd name="T40" fmla="*/ 2147483647 w 200"/>
              <a:gd name="T41" fmla="*/ 2147483647 h 184"/>
              <a:gd name="T42" fmla="*/ 2147483647 w 200"/>
              <a:gd name="T43" fmla="*/ 2147483647 h 184"/>
              <a:gd name="T44" fmla="*/ 2147483647 w 200"/>
              <a:gd name="T45" fmla="*/ 2147483647 h 184"/>
              <a:gd name="T46" fmla="*/ 2147483647 w 200"/>
              <a:gd name="T47" fmla="*/ 2147483647 h 184"/>
              <a:gd name="T48" fmla="*/ 2147483647 w 200"/>
              <a:gd name="T49" fmla="*/ 2147483647 h 184"/>
              <a:gd name="T50" fmla="*/ 2147483647 w 200"/>
              <a:gd name="T51" fmla="*/ 2147483647 h 184"/>
              <a:gd name="T52" fmla="*/ 2147483647 w 200"/>
              <a:gd name="T53" fmla="*/ 2147483647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
              <a:gd name="T82" fmla="*/ 0 h 184"/>
              <a:gd name="T83" fmla="*/ 200 w 200"/>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 h="184">
                <a:moveTo>
                  <a:pt x="192" y="8"/>
                </a:moveTo>
                <a:lnTo>
                  <a:pt x="184" y="8"/>
                </a:lnTo>
                <a:lnTo>
                  <a:pt x="160" y="0"/>
                </a:lnTo>
                <a:lnTo>
                  <a:pt x="136" y="24"/>
                </a:lnTo>
                <a:lnTo>
                  <a:pt x="104" y="48"/>
                </a:lnTo>
                <a:lnTo>
                  <a:pt x="88" y="48"/>
                </a:lnTo>
                <a:lnTo>
                  <a:pt x="64" y="64"/>
                </a:lnTo>
                <a:lnTo>
                  <a:pt x="56" y="64"/>
                </a:lnTo>
                <a:lnTo>
                  <a:pt x="48" y="56"/>
                </a:lnTo>
                <a:lnTo>
                  <a:pt x="40" y="40"/>
                </a:lnTo>
                <a:lnTo>
                  <a:pt x="40" y="48"/>
                </a:lnTo>
                <a:lnTo>
                  <a:pt x="40" y="40"/>
                </a:lnTo>
                <a:lnTo>
                  <a:pt x="32" y="96"/>
                </a:lnTo>
                <a:lnTo>
                  <a:pt x="24" y="96"/>
                </a:lnTo>
                <a:lnTo>
                  <a:pt x="0" y="88"/>
                </a:lnTo>
                <a:lnTo>
                  <a:pt x="0" y="96"/>
                </a:lnTo>
                <a:lnTo>
                  <a:pt x="8" y="112"/>
                </a:lnTo>
                <a:lnTo>
                  <a:pt x="16" y="144"/>
                </a:lnTo>
                <a:lnTo>
                  <a:pt x="16" y="160"/>
                </a:lnTo>
                <a:lnTo>
                  <a:pt x="32" y="184"/>
                </a:lnTo>
                <a:lnTo>
                  <a:pt x="64" y="176"/>
                </a:lnTo>
                <a:lnTo>
                  <a:pt x="96" y="168"/>
                </a:lnTo>
                <a:lnTo>
                  <a:pt x="128" y="168"/>
                </a:lnTo>
                <a:lnTo>
                  <a:pt x="184" y="104"/>
                </a:lnTo>
                <a:lnTo>
                  <a:pt x="200" y="64"/>
                </a:lnTo>
                <a:lnTo>
                  <a:pt x="192" y="64"/>
                </a:lnTo>
                <a:lnTo>
                  <a:pt x="192" y="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4" name="Freeform 740"/>
          <p:cNvSpPr>
            <a:spLocks/>
          </p:cNvSpPr>
          <p:nvPr/>
        </p:nvSpPr>
        <p:spPr bwMode="auto">
          <a:xfrm>
            <a:off x="6720793" y="4475709"/>
            <a:ext cx="308953" cy="23336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5" name="Freeform 741"/>
          <p:cNvSpPr>
            <a:spLocks/>
          </p:cNvSpPr>
          <p:nvPr/>
        </p:nvSpPr>
        <p:spPr bwMode="auto">
          <a:xfrm>
            <a:off x="7050907" y="4289971"/>
            <a:ext cx="353392" cy="419100"/>
          </a:xfrm>
          <a:custGeom>
            <a:avLst/>
            <a:gdLst>
              <a:gd name="T0" fmla="*/ 2147483647 w 136"/>
              <a:gd name="T1" fmla="*/ 2147483647 h 216"/>
              <a:gd name="T2" fmla="*/ 2147483647 w 136"/>
              <a:gd name="T3" fmla="*/ 2147483647 h 216"/>
              <a:gd name="T4" fmla="*/ 2147483647 w 136"/>
              <a:gd name="T5" fmla="*/ 2147483647 h 216"/>
              <a:gd name="T6" fmla="*/ 2147483647 w 136"/>
              <a:gd name="T7" fmla="*/ 2147483647 h 216"/>
              <a:gd name="T8" fmla="*/ 2147483647 w 136"/>
              <a:gd name="T9" fmla="*/ 2147483647 h 216"/>
              <a:gd name="T10" fmla="*/ 2147483647 w 136"/>
              <a:gd name="T11" fmla="*/ 2147483647 h 216"/>
              <a:gd name="T12" fmla="*/ 2147483647 w 136"/>
              <a:gd name="T13" fmla="*/ 2147483647 h 216"/>
              <a:gd name="T14" fmla="*/ 2147483647 w 136"/>
              <a:gd name="T15" fmla="*/ 2147483647 h 216"/>
              <a:gd name="T16" fmla="*/ 2147483647 w 136"/>
              <a:gd name="T17" fmla="*/ 2147483647 h 216"/>
              <a:gd name="T18" fmla="*/ 0 w 136"/>
              <a:gd name="T19" fmla="*/ 2147483647 h 216"/>
              <a:gd name="T20" fmla="*/ 2147483647 w 136"/>
              <a:gd name="T21" fmla="*/ 2147483647 h 216"/>
              <a:gd name="T22" fmla="*/ 0 w 136"/>
              <a:gd name="T23" fmla="*/ 2147483647 h 216"/>
              <a:gd name="T24" fmla="*/ 2147483647 w 136"/>
              <a:gd name="T25" fmla="*/ 2147483647 h 216"/>
              <a:gd name="T26" fmla="*/ 2147483647 w 136"/>
              <a:gd name="T27" fmla="*/ 2147483647 h 216"/>
              <a:gd name="T28" fmla="*/ 2147483647 w 136"/>
              <a:gd name="T29" fmla="*/ 2147483647 h 216"/>
              <a:gd name="T30" fmla="*/ 2147483647 w 136"/>
              <a:gd name="T31" fmla="*/ 2147483647 h 216"/>
              <a:gd name="T32" fmla="*/ 2147483647 w 136"/>
              <a:gd name="T33" fmla="*/ 2147483647 h 216"/>
              <a:gd name="T34" fmla="*/ 2147483647 w 136"/>
              <a:gd name="T35" fmla="*/ 2147483647 h 216"/>
              <a:gd name="T36" fmla="*/ 2147483647 w 136"/>
              <a:gd name="T37" fmla="*/ 2147483647 h 216"/>
              <a:gd name="T38" fmla="*/ 2147483647 w 136"/>
              <a:gd name="T39" fmla="*/ 2147483647 h 216"/>
              <a:gd name="T40" fmla="*/ 2147483647 w 136"/>
              <a:gd name="T41" fmla="*/ 2147483647 h 216"/>
              <a:gd name="T42" fmla="*/ 2147483647 w 136"/>
              <a:gd name="T43" fmla="*/ 2147483647 h 216"/>
              <a:gd name="T44" fmla="*/ 2147483647 w 136"/>
              <a:gd name="T45" fmla="*/ 2147483647 h 216"/>
              <a:gd name="T46" fmla="*/ 2147483647 w 136"/>
              <a:gd name="T47" fmla="*/ 2147483647 h 216"/>
              <a:gd name="T48" fmla="*/ 2147483647 w 136"/>
              <a:gd name="T49" fmla="*/ 2147483647 h 216"/>
              <a:gd name="T50" fmla="*/ 2147483647 w 136"/>
              <a:gd name="T51" fmla="*/ 2147483647 h 216"/>
              <a:gd name="T52" fmla="*/ 2147483647 w 136"/>
              <a:gd name="T53" fmla="*/ 2147483647 h 216"/>
              <a:gd name="T54" fmla="*/ 2147483647 w 136"/>
              <a:gd name="T55" fmla="*/ 2147483647 h 216"/>
              <a:gd name="T56" fmla="*/ 2147483647 w 136"/>
              <a:gd name="T57" fmla="*/ 2147483647 h 216"/>
              <a:gd name="T58" fmla="*/ 2147483647 w 136"/>
              <a:gd name="T59" fmla="*/ 0 h 216"/>
              <a:gd name="T60" fmla="*/ 2147483647 w 136"/>
              <a:gd name="T61" fmla="*/ 2147483647 h 216"/>
              <a:gd name="T62" fmla="*/ 2147483647 w 136"/>
              <a:gd name="T63" fmla="*/ 2147483647 h 2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16"/>
              <a:gd name="T98" fmla="*/ 136 w 136"/>
              <a:gd name="T99" fmla="*/ 216 h 2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16">
                <a:moveTo>
                  <a:pt x="88" y="8"/>
                </a:moveTo>
                <a:lnTo>
                  <a:pt x="64" y="16"/>
                </a:lnTo>
                <a:lnTo>
                  <a:pt x="64" y="32"/>
                </a:lnTo>
                <a:lnTo>
                  <a:pt x="72" y="56"/>
                </a:lnTo>
                <a:lnTo>
                  <a:pt x="72" y="64"/>
                </a:lnTo>
                <a:lnTo>
                  <a:pt x="64" y="72"/>
                </a:lnTo>
                <a:lnTo>
                  <a:pt x="56" y="64"/>
                </a:lnTo>
                <a:lnTo>
                  <a:pt x="48" y="56"/>
                </a:lnTo>
                <a:lnTo>
                  <a:pt x="32" y="48"/>
                </a:lnTo>
                <a:lnTo>
                  <a:pt x="0" y="64"/>
                </a:lnTo>
                <a:lnTo>
                  <a:pt x="8" y="64"/>
                </a:lnTo>
                <a:lnTo>
                  <a:pt x="0" y="64"/>
                </a:lnTo>
                <a:lnTo>
                  <a:pt x="32" y="80"/>
                </a:lnTo>
                <a:lnTo>
                  <a:pt x="32" y="96"/>
                </a:lnTo>
                <a:lnTo>
                  <a:pt x="32" y="112"/>
                </a:lnTo>
                <a:lnTo>
                  <a:pt x="24" y="144"/>
                </a:lnTo>
                <a:lnTo>
                  <a:pt x="16" y="160"/>
                </a:lnTo>
                <a:lnTo>
                  <a:pt x="24" y="160"/>
                </a:lnTo>
                <a:lnTo>
                  <a:pt x="24" y="216"/>
                </a:lnTo>
                <a:lnTo>
                  <a:pt x="32" y="216"/>
                </a:lnTo>
                <a:lnTo>
                  <a:pt x="32" y="208"/>
                </a:lnTo>
                <a:lnTo>
                  <a:pt x="64" y="184"/>
                </a:lnTo>
                <a:lnTo>
                  <a:pt x="72" y="160"/>
                </a:lnTo>
                <a:lnTo>
                  <a:pt x="64" y="128"/>
                </a:lnTo>
                <a:lnTo>
                  <a:pt x="80" y="104"/>
                </a:lnTo>
                <a:lnTo>
                  <a:pt x="120" y="80"/>
                </a:lnTo>
                <a:lnTo>
                  <a:pt x="128" y="64"/>
                </a:lnTo>
                <a:lnTo>
                  <a:pt x="136" y="48"/>
                </a:lnTo>
                <a:lnTo>
                  <a:pt x="128" y="16"/>
                </a:lnTo>
                <a:lnTo>
                  <a:pt x="128" y="0"/>
                </a:lnTo>
                <a:lnTo>
                  <a:pt x="120" y="8"/>
                </a:lnTo>
                <a:lnTo>
                  <a:pt x="88" y="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6" name="Freeform 742"/>
          <p:cNvSpPr>
            <a:spLocks/>
          </p:cNvSpPr>
          <p:nvPr/>
        </p:nvSpPr>
        <p:spPr bwMode="auto">
          <a:xfrm>
            <a:off x="7050906" y="4056608"/>
            <a:ext cx="332231" cy="263525"/>
          </a:xfrm>
          <a:custGeom>
            <a:avLst/>
            <a:gdLst>
              <a:gd name="T0" fmla="*/ 2147483647 w 128"/>
              <a:gd name="T1" fmla="*/ 2147483647 h 136"/>
              <a:gd name="T2" fmla="*/ 2147483647 w 128"/>
              <a:gd name="T3" fmla="*/ 0 h 136"/>
              <a:gd name="T4" fmla="*/ 2147483647 w 128"/>
              <a:gd name="T5" fmla="*/ 0 h 136"/>
              <a:gd name="T6" fmla="*/ 2147483647 w 128"/>
              <a:gd name="T7" fmla="*/ 2147483647 h 136"/>
              <a:gd name="T8" fmla="*/ 2147483647 w 128"/>
              <a:gd name="T9" fmla="*/ 2147483647 h 136"/>
              <a:gd name="T10" fmla="*/ 2147483647 w 128"/>
              <a:gd name="T11" fmla="*/ 2147483647 h 136"/>
              <a:gd name="T12" fmla="*/ 2147483647 w 128"/>
              <a:gd name="T13" fmla="*/ 0 h 136"/>
              <a:gd name="T14" fmla="*/ 0 w 128"/>
              <a:gd name="T15" fmla="*/ 0 h 136"/>
              <a:gd name="T16" fmla="*/ 2147483647 w 128"/>
              <a:gd name="T17" fmla="*/ 2147483647 h 136"/>
              <a:gd name="T18" fmla="*/ 0 w 128"/>
              <a:gd name="T19" fmla="*/ 2147483647 h 136"/>
              <a:gd name="T20" fmla="*/ 2147483647 w 128"/>
              <a:gd name="T21" fmla="*/ 2147483647 h 136"/>
              <a:gd name="T22" fmla="*/ 2147483647 w 128"/>
              <a:gd name="T23" fmla="*/ 2147483647 h 136"/>
              <a:gd name="T24" fmla="*/ 2147483647 w 128"/>
              <a:gd name="T25" fmla="*/ 2147483647 h 136"/>
              <a:gd name="T26" fmla="*/ 2147483647 w 128"/>
              <a:gd name="T27" fmla="*/ 2147483647 h 136"/>
              <a:gd name="T28" fmla="*/ 2147483647 w 128"/>
              <a:gd name="T29" fmla="*/ 2147483647 h 136"/>
              <a:gd name="T30" fmla="*/ 2147483647 w 128"/>
              <a:gd name="T31" fmla="*/ 2147483647 h 136"/>
              <a:gd name="T32" fmla="*/ 2147483647 w 128"/>
              <a:gd name="T33" fmla="*/ 2147483647 h 136"/>
              <a:gd name="T34" fmla="*/ 2147483647 w 128"/>
              <a:gd name="T35" fmla="*/ 2147483647 h 136"/>
              <a:gd name="T36" fmla="*/ 2147483647 w 128"/>
              <a:gd name="T37" fmla="*/ 2147483647 h 136"/>
              <a:gd name="T38" fmla="*/ 2147483647 w 128"/>
              <a:gd name="T39" fmla="*/ 2147483647 h 136"/>
              <a:gd name="T40" fmla="*/ 2147483647 w 128"/>
              <a:gd name="T41" fmla="*/ 2147483647 h 136"/>
              <a:gd name="T42" fmla="*/ 2147483647 w 128"/>
              <a:gd name="T43" fmla="*/ 2147483647 h 136"/>
              <a:gd name="T44" fmla="*/ 2147483647 w 128"/>
              <a:gd name="T45" fmla="*/ 2147483647 h 136"/>
              <a:gd name="T46" fmla="*/ 2147483647 w 128"/>
              <a:gd name="T47" fmla="*/ 2147483647 h 136"/>
              <a:gd name="T48" fmla="*/ 2147483647 w 128"/>
              <a:gd name="T49" fmla="*/ 2147483647 h 1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36"/>
              <a:gd name="T77" fmla="*/ 128 w 128"/>
              <a:gd name="T78" fmla="*/ 136 h 1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36">
                <a:moveTo>
                  <a:pt x="96" y="24"/>
                </a:moveTo>
                <a:lnTo>
                  <a:pt x="56" y="0"/>
                </a:lnTo>
                <a:lnTo>
                  <a:pt x="48" y="0"/>
                </a:lnTo>
                <a:lnTo>
                  <a:pt x="48" y="8"/>
                </a:lnTo>
                <a:lnTo>
                  <a:pt x="48" y="16"/>
                </a:lnTo>
                <a:lnTo>
                  <a:pt x="32" y="16"/>
                </a:lnTo>
                <a:lnTo>
                  <a:pt x="24" y="0"/>
                </a:lnTo>
                <a:lnTo>
                  <a:pt x="0" y="0"/>
                </a:lnTo>
                <a:lnTo>
                  <a:pt x="8" y="32"/>
                </a:lnTo>
                <a:lnTo>
                  <a:pt x="0" y="40"/>
                </a:lnTo>
                <a:lnTo>
                  <a:pt x="8" y="72"/>
                </a:lnTo>
                <a:lnTo>
                  <a:pt x="16" y="96"/>
                </a:lnTo>
                <a:lnTo>
                  <a:pt x="32" y="104"/>
                </a:lnTo>
                <a:lnTo>
                  <a:pt x="56" y="104"/>
                </a:lnTo>
                <a:lnTo>
                  <a:pt x="56" y="112"/>
                </a:lnTo>
                <a:lnTo>
                  <a:pt x="64" y="136"/>
                </a:lnTo>
                <a:lnTo>
                  <a:pt x="88" y="128"/>
                </a:lnTo>
                <a:lnTo>
                  <a:pt x="120" y="128"/>
                </a:lnTo>
                <a:lnTo>
                  <a:pt x="128" y="120"/>
                </a:lnTo>
                <a:lnTo>
                  <a:pt x="120" y="112"/>
                </a:lnTo>
                <a:lnTo>
                  <a:pt x="120" y="72"/>
                </a:lnTo>
                <a:lnTo>
                  <a:pt x="112" y="56"/>
                </a:lnTo>
                <a:lnTo>
                  <a:pt x="120" y="48"/>
                </a:lnTo>
                <a:lnTo>
                  <a:pt x="96" y="32"/>
                </a:lnTo>
                <a:lnTo>
                  <a:pt x="96"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7" name="Freeform 743"/>
          <p:cNvSpPr>
            <a:spLocks/>
          </p:cNvSpPr>
          <p:nvPr/>
        </p:nvSpPr>
        <p:spPr bwMode="auto">
          <a:xfrm>
            <a:off x="6471091" y="4180434"/>
            <a:ext cx="393597" cy="29527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2147483647 w 152"/>
              <a:gd name="T9" fmla="*/ 2147483647 h 152"/>
              <a:gd name="T10" fmla="*/ 2147483647 w 152"/>
              <a:gd name="T11" fmla="*/ 2147483647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2147483647 w 152"/>
              <a:gd name="T33" fmla="*/ 0 h 152"/>
              <a:gd name="T34" fmla="*/ 2147483647 w 152"/>
              <a:gd name="T35" fmla="*/ 0 h 152"/>
              <a:gd name="T36" fmla="*/ 0 w 152"/>
              <a:gd name="T37" fmla="*/ 2147483647 h 152"/>
              <a:gd name="T38" fmla="*/ 2147483647 w 152"/>
              <a:gd name="T39" fmla="*/ 2147483647 h 152"/>
              <a:gd name="T40" fmla="*/ 2147483647 w 152"/>
              <a:gd name="T41" fmla="*/ 2147483647 h 152"/>
              <a:gd name="T42" fmla="*/ 0 w 152"/>
              <a:gd name="T43" fmla="*/ 2147483647 h 152"/>
              <a:gd name="T44" fmla="*/ 0 w 152"/>
              <a:gd name="T45" fmla="*/ 2147483647 h 152"/>
              <a:gd name="T46" fmla="*/ 2147483647 w 152"/>
              <a:gd name="T47" fmla="*/ 2147483647 h 152"/>
              <a:gd name="T48" fmla="*/ 2147483647 w 152"/>
              <a:gd name="T49" fmla="*/ 2147483647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52"/>
              <a:gd name="T77" fmla="*/ 152 w 152"/>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52">
                <a:moveTo>
                  <a:pt x="16" y="144"/>
                </a:moveTo>
                <a:lnTo>
                  <a:pt x="72" y="144"/>
                </a:lnTo>
                <a:lnTo>
                  <a:pt x="80" y="152"/>
                </a:lnTo>
                <a:lnTo>
                  <a:pt x="112" y="152"/>
                </a:lnTo>
                <a:lnTo>
                  <a:pt x="136" y="144"/>
                </a:lnTo>
                <a:lnTo>
                  <a:pt x="128" y="128"/>
                </a:lnTo>
                <a:lnTo>
                  <a:pt x="128" y="88"/>
                </a:lnTo>
                <a:lnTo>
                  <a:pt x="152" y="80"/>
                </a:lnTo>
                <a:lnTo>
                  <a:pt x="152" y="64"/>
                </a:lnTo>
                <a:lnTo>
                  <a:pt x="144" y="64"/>
                </a:lnTo>
                <a:lnTo>
                  <a:pt x="152" y="64"/>
                </a:lnTo>
                <a:lnTo>
                  <a:pt x="128" y="64"/>
                </a:lnTo>
                <a:lnTo>
                  <a:pt x="120" y="16"/>
                </a:lnTo>
                <a:lnTo>
                  <a:pt x="96" y="16"/>
                </a:lnTo>
                <a:lnTo>
                  <a:pt x="80" y="24"/>
                </a:lnTo>
                <a:lnTo>
                  <a:pt x="72" y="24"/>
                </a:lnTo>
                <a:lnTo>
                  <a:pt x="48" y="0"/>
                </a:lnTo>
                <a:lnTo>
                  <a:pt x="16" y="0"/>
                </a:lnTo>
                <a:lnTo>
                  <a:pt x="0" y="8"/>
                </a:lnTo>
                <a:lnTo>
                  <a:pt x="8" y="56"/>
                </a:lnTo>
                <a:lnTo>
                  <a:pt x="16" y="80"/>
                </a:lnTo>
                <a:lnTo>
                  <a:pt x="0" y="112"/>
                </a:lnTo>
                <a:lnTo>
                  <a:pt x="0" y="144"/>
                </a:lnTo>
                <a:lnTo>
                  <a:pt x="8" y="136"/>
                </a:lnTo>
                <a:lnTo>
                  <a:pt x="16" y="14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8" name="Freeform 744"/>
          <p:cNvSpPr>
            <a:spLocks/>
          </p:cNvSpPr>
          <p:nvPr/>
        </p:nvSpPr>
        <p:spPr bwMode="auto">
          <a:xfrm>
            <a:off x="6471090" y="3901033"/>
            <a:ext cx="600977" cy="450850"/>
          </a:xfrm>
          <a:custGeom>
            <a:avLst/>
            <a:gdLst>
              <a:gd name="T0" fmla="*/ 2147483647 w 232"/>
              <a:gd name="T1" fmla="*/ 2147483647 h 232"/>
              <a:gd name="T2" fmla="*/ 2147483647 w 232"/>
              <a:gd name="T3" fmla="*/ 2147483647 h 232"/>
              <a:gd name="T4" fmla="*/ 2147483647 w 232"/>
              <a:gd name="T5" fmla="*/ 2147483647 h 232"/>
              <a:gd name="T6" fmla="*/ 2147483647 w 232"/>
              <a:gd name="T7" fmla="*/ 2147483647 h 232"/>
              <a:gd name="T8" fmla="*/ 2147483647 w 232"/>
              <a:gd name="T9" fmla="*/ 2147483647 h 232"/>
              <a:gd name="T10" fmla="*/ 2147483647 w 232"/>
              <a:gd name="T11" fmla="*/ 2147483647 h 232"/>
              <a:gd name="T12" fmla="*/ 0 w 232"/>
              <a:gd name="T13" fmla="*/ 2147483647 h 232"/>
              <a:gd name="T14" fmla="*/ 0 w 232"/>
              <a:gd name="T15" fmla="*/ 2147483647 h 232"/>
              <a:gd name="T16" fmla="*/ 2147483647 w 232"/>
              <a:gd name="T17" fmla="*/ 2147483647 h 232"/>
              <a:gd name="T18" fmla="*/ 2147483647 w 232"/>
              <a:gd name="T19" fmla="*/ 2147483647 h 232"/>
              <a:gd name="T20" fmla="*/ 2147483647 w 232"/>
              <a:gd name="T21" fmla="*/ 2147483647 h 232"/>
              <a:gd name="T22" fmla="*/ 2147483647 w 232"/>
              <a:gd name="T23" fmla="*/ 2147483647 h 232"/>
              <a:gd name="T24" fmla="*/ 2147483647 w 232"/>
              <a:gd name="T25" fmla="*/ 2147483647 h 232"/>
              <a:gd name="T26" fmla="*/ 2147483647 w 232"/>
              <a:gd name="T27" fmla="*/ 2147483647 h 232"/>
              <a:gd name="T28" fmla="*/ 2147483647 w 232"/>
              <a:gd name="T29" fmla="*/ 2147483647 h 232"/>
              <a:gd name="T30" fmla="*/ 2147483647 w 232"/>
              <a:gd name="T31" fmla="*/ 2147483647 h 232"/>
              <a:gd name="T32" fmla="*/ 2147483647 w 232"/>
              <a:gd name="T33" fmla="*/ 2147483647 h 232"/>
              <a:gd name="T34" fmla="*/ 2147483647 w 232"/>
              <a:gd name="T35" fmla="*/ 2147483647 h 232"/>
              <a:gd name="T36" fmla="*/ 2147483647 w 232"/>
              <a:gd name="T37" fmla="*/ 2147483647 h 232"/>
              <a:gd name="T38" fmla="*/ 2147483647 w 232"/>
              <a:gd name="T39" fmla="*/ 2147483647 h 232"/>
              <a:gd name="T40" fmla="*/ 2147483647 w 232"/>
              <a:gd name="T41" fmla="*/ 2147483647 h 232"/>
              <a:gd name="T42" fmla="*/ 2147483647 w 232"/>
              <a:gd name="T43" fmla="*/ 2147483647 h 232"/>
              <a:gd name="T44" fmla="*/ 2147483647 w 232"/>
              <a:gd name="T45" fmla="*/ 2147483647 h 232"/>
              <a:gd name="T46" fmla="*/ 2147483647 w 232"/>
              <a:gd name="T47" fmla="*/ 2147483647 h 232"/>
              <a:gd name="T48" fmla="*/ 2147483647 w 232"/>
              <a:gd name="T49" fmla="*/ 2147483647 h 232"/>
              <a:gd name="T50" fmla="*/ 2147483647 w 232"/>
              <a:gd name="T51" fmla="*/ 2147483647 h 232"/>
              <a:gd name="T52" fmla="*/ 2147483647 w 232"/>
              <a:gd name="T53" fmla="*/ 2147483647 h 232"/>
              <a:gd name="T54" fmla="*/ 2147483647 w 232"/>
              <a:gd name="T55" fmla="*/ 2147483647 h 232"/>
              <a:gd name="T56" fmla="*/ 2147483647 w 232"/>
              <a:gd name="T57" fmla="*/ 2147483647 h 232"/>
              <a:gd name="T58" fmla="*/ 2147483647 w 232"/>
              <a:gd name="T59" fmla="*/ 2147483647 h 232"/>
              <a:gd name="T60" fmla="*/ 2147483647 w 232"/>
              <a:gd name="T61" fmla="*/ 2147483647 h 232"/>
              <a:gd name="T62" fmla="*/ 2147483647 w 232"/>
              <a:gd name="T63" fmla="*/ 2147483647 h 232"/>
              <a:gd name="T64" fmla="*/ 2147483647 w 232"/>
              <a:gd name="T65" fmla="*/ 0 h 232"/>
              <a:gd name="T66" fmla="*/ 2147483647 w 232"/>
              <a:gd name="T67" fmla="*/ 0 h 232"/>
              <a:gd name="T68" fmla="*/ 2147483647 w 232"/>
              <a:gd name="T69" fmla="*/ 2147483647 h 232"/>
              <a:gd name="T70" fmla="*/ 2147483647 w 232"/>
              <a:gd name="T71" fmla="*/ 0 h 232"/>
              <a:gd name="T72" fmla="*/ 2147483647 w 232"/>
              <a:gd name="T73" fmla="*/ 2147483647 h 232"/>
              <a:gd name="T74" fmla="*/ 2147483647 w 232"/>
              <a:gd name="T75" fmla="*/ 2147483647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2"/>
              <a:gd name="T115" fmla="*/ 0 h 232"/>
              <a:gd name="T116" fmla="*/ 232 w 232"/>
              <a:gd name="T117" fmla="*/ 232 h 2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2" h="232">
                <a:moveTo>
                  <a:pt x="80" y="24"/>
                </a:moveTo>
                <a:lnTo>
                  <a:pt x="72" y="72"/>
                </a:lnTo>
                <a:lnTo>
                  <a:pt x="56" y="80"/>
                </a:lnTo>
                <a:lnTo>
                  <a:pt x="40" y="112"/>
                </a:lnTo>
                <a:lnTo>
                  <a:pt x="24" y="128"/>
                </a:lnTo>
                <a:lnTo>
                  <a:pt x="8" y="128"/>
                </a:lnTo>
                <a:lnTo>
                  <a:pt x="0" y="136"/>
                </a:lnTo>
                <a:lnTo>
                  <a:pt x="0" y="152"/>
                </a:lnTo>
                <a:lnTo>
                  <a:pt x="16" y="144"/>
                </a:lnTo>
                <a:lnTo>
                  <a:pt x="48" y="144"/>
                </a:lnTo>
                <a:lnTo>
                  <a:pt x="72" y="168"/>
                </a:lnTo>
                <a:lnTo>
                  <a:pt x="80" y="168"/>
                </a:lnTo>
                <a:lnTo>
                  <a:pt x="96" y="160"/>
                </a:lnTo>
                <a:lnTo>
                  <a:pt x="120" y="160"/>
                </a:lnTo>
                <a:lnTo>
                  <a:pt x="128" y="208"/>
                </a:lnTo>
                <a:lnTo>
                  <a:pt x="152" y="208"/>
                </a:lnTo>
                <a:lnTo>
                  <a:pt x="168" y="208"/>
                </a:lnTo>
                <a:lnTo>
                  <a:pt x="192" y="224"/>
                </a:lnTo>
                <a:lnTo>
                  <a:pt x="216" y="232"/>
                </a:lnTo>
                <a:lnTo>
                  <a:pt x="216" y="224"/>
                </a:lnTo>
                <a:lnTo>
                  <a:pt x="208" y="208"/>
                </a:lnTo>
                <a:lnTo>
                  <a:pt x="208" y="200"/>
                </a:lnTo>
                <a:lnTo>
                  <a:pt x="216" y="176"/>
                </a:lnTo>
                <a:lnTo>
                  <a:pt x="224" y="168"/>
                </a:lnTo>
                <a:lnTo>
                  <a:pt x="216" y="144"/>
                </a:lnTo>
                <a:lnTo>
                  <a:pt x="216" y="120"/>
                </a:lnTo>
                <a:lnTo>
                  <a:pt x="208" y="96"/>
                </a:lnTo>
                <a:lnTo>
                  <a:pt x="216" y="72"/>
                </a:lnTo>
                <a:lnTo>
                  <a:pt x="232" y="40"/>
                </a:lnTo>
                <a:lnTo>
                  <a:pt x="232" y="16"/>
                </a:lnTo>
                <a:lnTo>
                  <a:pt x="224" y="8"/>
                </a:lnTo>
                <a:lnTo>
                  <a:pt x="200" y="8"/>
                </a:lnTo>
                <a:lnTo>
                  <a:pt x="192" y="0"/>
                </a:lnTo>
                <a:lnTo>
                  <a:pt x="160" y="0"/>
                </a:lnTo>
                <a:lnTo>
                  <a:pt x="128" y="8"/>
                </a:lnTo>
                <a:lnTo>
                  <a:pt x="104" y="0"/>
                </a:lnTo>
                <a:lnTo>
                  <a:pt x="80" y="8"/>
                </a:lnTo>
                <a:lnTo>
                  <a:pt x="80"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89" name="Freeform 745"/>
          <p:cNvSpPr>
            <a:spLocks/>
          </p:cNvSpPr>
          <p:nvPr/>
        </p:nvSpPr>
        <p:spPr bwMode="auto">
          <a:xfrm>
            <a:off x="7154597" y="3589883"/>
            <a:ext cx="476125" cy="342900"/>
          </a:xfrm>
          <a:custGeom>
            <a:avLst/>
            <a:gdLst>
              <a:gd name="T0" fmla="*/ 2147483647 w 184"/>
              <a:gd name="T1" fmla="*/ 2147483647 h 176"/>
              <a:gd name="T2" fmla="*/ 2147483647 w 184"/>
              <a:gd name="T3" fmla="*/ 2147483647 h 176"/>
              <a:gd name="T4" fmla="*/ 2147483647 w 184"/>
              <a:gd name="T5" fmla="*/ 2147483647 h 176"/>
              <a:gd name="T6" fmla="*/ 2147483647 w 184"/>
              <a:gd name="T7" fmla="*/ 2147483647 h 176"/>
              <a:gd name="T8" fmla="*/ 2147483647 w 184"/>
              <a:gd name="T9" fmla="*/ 2147483647 h 176"/>
              <a:gd name="T10" fmla="*/ 2147483647 w 184"/>
              <a:gd name="T11" fmla="*/ 2147483647 h 176"/>
              <a:gd name="T12" fmla="*/ 2147483647 w 184"/>
              <a:gd name="T13" fmla="*/ 2147483647 h 176"/>
              <a:gd name="T14" fmla="*/ 2147483647 w 184"/>
              <a:gd name="T15" fmla="*/ 2147483647 h 176"/>
              <a:gd name="T16" fmla="*/ 2147483647 w 184"/>
              <a:gd name="T17" fmla="*/ 2147483647 h 176"/>
              <a:gd name="T18" fmla="*/ 2147483647 w 184"/>
              <a:gd name="T19" fmla="*/ 2147483647 h 176"/>
              <a:gd name="T20" fmla="*/ 2147483647 w 184"/>
              <a:gd name="T21" fmla="*/ 2147483647 h 176"/>
              <a:gd name="T22" fmla="*/ 2147483647 w 184"/>
              <a:gd name="T23" fmla="*/ 2147483647 h 176"/>
              <a:gd name="T24" fmla="*/ 2147483647 w 184"/>
              <a:gd name="T25" fmla="*/ 2147483647 h 176"/>
              <a:gd name="T26" fmla="*/ 2147483647 w 184"/>
              <a:gd name="T27" fmla="*/ 2147483647 h 176"/>
              <a:gd name="T28" fmla="*/ 2147483647 w 184"/>
              <a:gd name="T29" fmla="*/ 0 h 176"/>
              <a:gd name="T30" fmla="*/ 2147483647 w 184"/>
              <a:gd name="T31" fmla="*/ 0 h 176"/>
              <a:gd name="T32" fmla="*/ 2147483647 w 184"/>
              <a:gd name="T33" fmla="*/ 2147483647 h 176"/>
              <a:gd name="T34" fmla="*/ 2147483647 w 184"/>
              <a:gd name="T35" fmla="*/ 2147483647 h 176"/>
              <a:gd name="T36" fmla="*/ 2147483647 w 184"/>
              <a:gd name="T37" fmla="*/ 2147483647 h 176"/>
              <a:gd name="T38" fmla="*/ 2147483647 w 184"/>
              <a:gd name="T39" fmla="*/ 2147483647 h 176"/>
              <a:gd name="T40" fmla="*/ 2147483647 w 184"/>
              <a:gd name="T41" fmla="*/ 2147483647 h 176"/>
              <a:gd name="T42" fmla="*/ 0 w 184"/>
              <a:gd name="T43" fmla="*/ 2147483647 h 176"/>
              <a:gd name="T44" fmla="*/ 0 w 184"/>
              <a:gd name="T45" fmla="*/ 2147483647 h 176"/>
              <a:gd name="T46" fmla="*/ 2147483647 w 184"/>
              <a:gd name="T47" fmla="*/ 2147483647 h 176"/>
              <a:gd name="T48" fmla="*/ 2147483647 w 184"/>
              <a:gd name="T49" fmla="*/ 2147483647 h 176"/>
              <a:gd name="T50" fmla="*/ 2147483647 w 184"/>
              <a:gd name="T51" fmla="*/ 2147483647 h 176"/>
              <a:gd name="T52" fmla="*/ 2147483647 w 184"/>
              <a:gd name="T53" fmla="*/ 2147483647 h 176"/>
              <a:gd name="T54" fmla="*/ 2147483647 w 184"/>
              <a:gd name="T55" fmla="*/ 2147483647 h 176"/>
              <a:gd name="T56" fmla="*/ 2147483647 w 184"/>
              <a:gd name="T57" fmla="*/ 2147483647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176"/>
              <a:gd name="T89" fmla="*/ 184 w 184"/>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176">
                <a:moveTo>
                  <a:pt x="88" y="176"/>
                </a:moveTo>
                <a:lnTo>
                  <a:pt x="96" y="176"/>
                </a:lnTo>
                <a:lnTo>
                  <a:pt x="104" y="176"/>
                </a:lnTo>
                <a:lnTo>
                  <a:pt x="112" y="176"/>
                </a:lnTo>
                <a:lnTo>
                  <a:pt x="128" y="168"/>
                </a:lnTo>
                <a:lnTo>
                  <a:pt x="152" y="160"/>
                </a:lnTo>
                <a:lnTo>
                  <a:pt x="184" y="128"/>
                </a:lnTo>
                <a:lnTo>
                  <a:pt x="160" y="120"/>
                </a:lnTo>
                <a:lnTo>
                  <a:pt x="128" y="104"/>
                </a:lnTo>
                <a:lnTo>
                  <a:pt x="120" y="96"/>
                </a:lnTo>
                <a:lnTo>
                  <a:pt x="136" y="88"/>
                </a:lnTo>
                <a:lnTo>
                  <a:pt x="128" y="80"/>
                </a:lnTo>
                <a:lnTo>
                  <a:pt x="96" y="32"/>
                </a:lnTo>
                <a:lnTo>
                  <a:pt x="80" y="24"/>
                </a:lnTo>
                <a:lnTo>
                  <a:pt x="64" y="0"/>
                </a:lnTo>
                <a:lnTo>
                  <a:pt x="56" y="0"/>
                </a:lnTo>
                <a:lnTo>
                  <a:pt x="48" y="8"/>
                </a:lnTo>
                <a:lnTo>
                  <a:pt x="40" y="56"/>
                </a:lnTo>
                <a:lnTo>
                  <a:pt x="32" y="80"/>
                </a:lnTo>
                <a:lnTo>
                  <a:pt x="16" y="96"/>
                </a:lnTo>
                <a:lnTo>
                  <a:pt x="8" y="120"/>
                </a:lnTo>
                <a:lnTo>
                  <a:pt x="0" y="120"/>
                </a:lnTo>
                <a:lnTo>
                  <a:pt x="0" y="128"/>
                </a:lnTo>
                <a:lnTo>
                  <a:pt x="16" y="144"/>
                </a:lnTo>
                <a:lnTo>
                  <a:pt x="24" y="152"/>
                </a:lnTo>
                <a:lnTo>
                  <a:pt x="32" y="160"/>
                </a:lnTo>
                <a:lnTo>
                  <a:pt x="32" y="168"/>
                </a:lnTo>
                <a:lnTo>
                  <a:pt x="48" y="168"/>
                </a:lnTo>
                <a:lnTo>
                  <a:pt x="88" y="17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0" name="Freeform 746"/>
          <p:cNvSpPr>
            <a:spLocks/>
          </p:cNvSpPr>
          <p:nvPr/>
        </p:nvSpPr>
        <p:spPr bwMode="auto">
          <a:xfrm>
            <a:off x="7175757" y="3916909"/>
            <a:ext cx="268746" cy="233363"/>
          </a:xfrm>
          <a:custGeom>
            <a:avLst/>
            <a:gdLst>
              <a:gd name="T0" fmla="*/ 2147483647 w 104"/>
              <a:gd name="T1" fmla="*/ 2147483647 h 120"/>
              <a:gd name="T2" fmla="*/ 2147483647 w 104"/>
              <a:gd name="T3" fmla="*/ 2147483647 h 120"/>
              <a:gd name="T4" fmla="*/ 2147483647 w 104"/>
              <a:gd name="T5" fmla="*/ 2147483647 h 120"/>
              <a:gd name="T6" fmla="*/ 2147483647 w 104"/>
              <a:gd name="T7" fmla="*/ 2147483647 h 120"/>
              <a:gd name="T8" fmla="*/ 2147483647 w 104"/>
              <a:gd name="T9" fmla="*/ 2147483647 h 120"/>
              <a:gd name="T10" fmla="*/ 2147483647 w 104"/>
              <a:gd name="T11" fmla="*/ 2147483647 h 120"/>
              <a:gd name="T12" fmla="*/ 2147483647 w 104"/>
              <a:gd name="T13" fmla="*/ 0 h 120"/>
              <a:gd name="T14" fmla="*/ 2147483647 w 104"/>
              <a:gd name="T15" fmla="*/ 0 h 120"/>
              <a:gd name="T16" fmla="*/ 2147483647 w 104"/>
              <a:gd name="T17" fmla="*/ 0 h 120"/>
              <a:gd name="T18" fmla="*/ 0 w 104"/>
              <a:gd name="T19" fmla="*/ 2147483647 h 120"/>
              <a:gd name="T20" fmla="*/ 2147483647 w 104"/>
              <a:gd name="T21" fmla="*/ 2147483647 h 120"/>
              <a:gd name="T22" fmla="*/ 2147483647 w 104"/>
              <a:gd name="T23" fmla="*/ 2147483647 h 120"/>
              <a:gd name="T24" fmla="*/ 0 w 104"/>
              <a:gd name="T25" fmla="*/ 2147483647 h 120"/>
              <a:gd name="T26" fmla="*/ 2147483647 w 104"/>
              <a:gd name="T27" fmla="*/ 2147483647 h 120"/>
              <a:gd name="T28" fmla="*/ 2147483647 w 104"/>
              <a:gd name="T29" fmla="*/ 2147483647 h 120"/>
              <a:gd name="T30" fmla="*/ 2147483647 w 104"/>
              <a:gd name="T31" fmla="*/ 2147483647 h 120"/>
              <a:gd name="T32" fmla="*/ 2147483647 w 104"/>
              <a:gd name="T33" fmla="*/ 2147483647 h 120"/>
              <a:gd name="T34" fmla="*/ 2147483647 w 104"/>
              <a:gd name="T35" fmla="*/ 2147483647 h 120"/>
              <a:gd name="T36" fmla="*/ 2147483647 w 104"/>
              <a:gd name="T37" fmla="*/ 2147483647 h 120"/>
              <a:gd name="T38" fmla="*/ 2147483647 w 104"/>
              <a:gd name="T39" fmla="*/ 2147483647 h 120"/>
              <a:gd name="T40" fmla="*/ 2147483647 w 104"/>
              <a:gd name="T41" fmla="*/ 2147483647 h 120"/>
              <a:gd name="T42" fmla="*/ 2147483647 w 104"/>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4"/>
              <a:gd name="T67" fmla="*/ 0 h 120"/>
              <a:gd name="T68" fmla="*/ 104 w 104"/>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4" h="120">
                <a:moveTo>
                  <a:pt x="96" y="24"/>
                </a:moveTo>
                <a:lnTo>
                  <a:pt x="104" y="16"/>
                </a:lnTo>
                <a:lnTo>
                  <a:pt x="104" y="8"/>
                </a:lnTo>
                <a:lnTo>
                  <a:pt x="96" y="8"/>
                </a:lnTo>
                <a:lnTo>
                  <a:pt x="88" y="8"/>
                </a:lnTo>
                <a:lnTo>
                  <a:pt x="80" y="8"/>
                </a:lnTo>
                <a:lnTo>
                  <a:pt x="40" y="0"/>
                </a:lnTo>
                <a:lnTo>
                  <a:pt x="24" y="0"/>
                </a:lnTo>
                <a:lnTo>
                  <a:pt x="16" y="0"/>
                </a:lnTo>
                <a:lnTo>
                  <a:pt x="0" y="8"/>
                </a:lnTo>
                <a:lnTo>
                  <a:pt x="8" y="16"/>
                </a:lnTo>
                <a:lnTo>
                  <a:pt x="8" y="32"/>
                </a:lnTo>
                <a:lnTo>
                  <a:pt x="0" y="48"/>
                </a:lnTo>
                <a:lnTo>
                  <a:pt x="8" y="72"/>
                </a:lnTo>
                <a:lnTo>
                  <a:pt x="48" y="96"/>
                </a:lnTo>
                <a:lnTo>
                  <a:pt x="48" y="104"/>
                </a:lnTo>
                <a:lnTo>
                  <a:pt x="72" y="120"/>
                </a:lnTo>
                <a:lnTo>
                  <a:pt x="72" y="112"/>
                </a:lnTo>
                <a:lnTo>
                  <a:pt x="88" y="88"/>
                </a:lnTo>
                <a:lnTo>
                  <a:pt x="104" y="80"/>
                </a:lnTo>
                <a:lnTo>
                  <a:pt x="96" y="64"/>
                </a:lnTo>
                <a:lnTo>
                  <a:pt x="96"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1" name="Freeform 747"/>
          <p:cNvSpPr>
            <a:spLocks/>
          </p:cNvSpPr>
          <p:nvPr/>
        </p:nvSpPr>
        <p:spPr bwMode="auto">
          <a:xfrm>
            <a:off x="6885849" y="4413797"/>
            <a:ext cx="247586" cy="187325"/>
          </a:xfrm>
          <a:custGeom>
            <a:avLst/>
            <a:gdLst>
              <a:gd name="T0" fmla="*/ 2147483647 w 96"/>
              <a:gd name="T1" fmla="*/ 2147483647 h 96"/>
              <a:gd name="T2" fmla="*/ 2147483647 w 96"/>
              <a:gd name="T3" fmla="*/ 2147483647 h 96"/>
              <a:gd name="T4" fmla="*/ 2147483647 w 96"/>
              <a:gd name="T5" fmla="*/ 2147483647 h 96"/>
              <a:gd name="T6" fmla="*/ 0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0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96"/>
              <a:gd name="T56" fmla="*/ 96 w 96"/>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96">
                <a:moveTo>
                  <a:pt x="40" y="24"/>
                </a:moveTo>
                <a:lnTo>
                  <a:pt x="24" y="32"/>
                </a:lnTo>
                <a:lnTo>
                  <a:pt x="8" y="32"/>
                </a:lnTo>
                <a:lnTo>
                  <a:pt x="0" y="32"/>
                </a:lnTo>
                <a:lnTo>
                  <a:pt x="8" y="32"/>
                </a:lnTo>
                <a:lnTo>
                  <a:pt x="16" y="48"/>
                </a:lnTo>
                <a:lnTo>
                  <a:pt x="24" y="64"/>
                </a:lnTo>
                <a:lnTo>
                  <a:pt x="32" y="64"/>
                </a:lnTo>
                <a:lnTo>
                  <a:pt x="40" y="80"/>
                </a:lnTo>
                <a:lnTo>
                  <a:pt x="56" y="88"/>
                </a:lnTo>
                <a:lnTo>
                  <a:pt x="80" y="96"/>
                </a:lnTo>
                <a:lnTo>
                  <a:pt x="88" y="80"/>
                </a:lnTo>
                <a:lnTo>
                  <a:pt x="96" y="48"/>
                </a:lnTo>
                <a:lnTo>
                  <a:pt x="96" y="32"/>
                </a:lnTo>
                <a:lnTo>
                  <a:pt x="96" y="16"/>
                </a:lnTo>
                <a:lnTo>
                  <a:pt x="64" y="0"/>
                </a:lnTo>
                <a:lnTo>
                  <a:pt x="56" y="8"/>
                </a:lnTo>
                <a:lnTo>
                  <a:pt x="40"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2" name="Freeform 748"/>
          <p:cNvSpPr>
            <a:spLocks/>
          </p:cNvSpPr>
          <p:nvPr/>
        </p:nvSpPr>
        <p:spPr bwMode="auto">
          <a:xfrm>
            <a:off x="6803322" y="3932784"/>
            <a:ext cx="433803" cy="542925"/>
          </a:xfrm>
          <a:custGeom>
            <a:avLst/>
            <a:gdLst>
              <a:gd name="T0" fmla="*/ 2147483647 w 168"/>
              <a:gd name="T1" fmla="*/ 2147483647 h 280"/>
              <a:gd name="T2" fmla="*/ 2147483647 w 168"/>
              <a:gd name="T3" fmla="*/ 2147483647 h 280"/>
              <a:gd name="T4" fmla="*/ 2147483647 w 168"/>
              <a:gd name="T5" fmla="*/ 2147483647 h 280"/>
              <a:gd name="T6" fmla="*/ 2147483647 w 168"/>
              <a:gd name="T7" fmla="*/ 2147483647 h 280"/>
              <a:gd name="T8" fmla="*/ 2147483647 w 168"/>
              <a:gd name="T9" fmla="*/ 2147483647 h 280"/>
              <a:gd name="T10" fmla="*/ 2147483647 w 168"/>
              <a:gd name="T11" fmla="*/ 2147483647 h 280"/>
              <a:gd name="T12" fmla="*/ 2147483647 w 168"/>
              <a:gd name="T13" fmla="*/ 2147483647 h 280"/>
              <a:gd name="T14" fmla="*/ 2147483647 w 168"/>
              <a:gd name="T15" fmla="*/ 2147483647 h 280"/>
              <a:gd name="T16" fmla="*/ 2147483647 w 168"/>
              <a:gd name="T17" fmla="*/ 2147483647 h 280"/>
              <a:gd name="T18" fmla="*/ 2147483647 w 168"/>
              <a:gd name="T19" fmla="*/ 2147483647 h 280"/>
              <a:gd name="T20" fmla="*/ 2147483647 w 168"/>
              <a:gd name="T21" fmla="*/ 2147483647 h 280"/>
              <a:gd name="T22" fmla="*/ 2147483647 w 168"/>
              <a:gd name="T23" fmla="*/ 2147483647 h 280"/>
              <a:gd name="T24" fmla="*/ 2147483647 w 168"/>
              <a:gd name="T25" fmla="*/ 2147483647 h 280"/>
              <a:gd name="T26" fmla="*/ 2147483647 w 168"/>
              <a:gd name="T27" fmla="*/ 2147483647 h 280"/>
              <a:gd name="T28" fmla="*/ 2147483647 w 168"/>
              <a:gd name="T29" fmla="*/ 2147483647 h 280"/>
              <a:gd name="T30" fmla="*/ 0 w 168"/>
              <a:gd name="T31" fmla="*/ 2147483647 h 280"/>
              <a:gd name="T32" fmla="*/ 0 w 168"/>
              <a:gd name="T33" fmla="*/ 2147483647 h 280"/>
              <a:gd name="T34" fmla="*/ 2147483647 w 168"/>
              <a:gd name="T35" fmla="*/ 2147483647 h 280"/>
              <a:gd name="T36" fmla="*/ 2147483647 w 168"/>
              <a:gd name="T37" fmla="*/ 2147483647 h 280"/>
              <a:gd name="T38" fmla="*/ 2147483647 w 168"/>
              <a:gd name="T39" fmla="*/ 2147483647 h 280"/>
              <a:gd name="T40" fmla="*/ 2147483647 w 168"/>
              <a:gd name="T41" fmla="*/ 2147483647 h 280"/>
              <a:gd name="T42" fmla="*/ 2147483647 w 168"/>
              <a:gd name="T43" fmla="*/ 2147483647 h 280"/>
              <a:gd name="T44" fmla="*/ 2147483647 w 168"/>
              <a:gd name="T45" fmla="*/ 2147483647 h 280"/>
              <a:gd name="T46" fmla="*/ 2147483647 w 168"/>
              <a:gd name="T47" fmla="*/ 2147483647 h 280"/>
              <a:gd name="T48" fmla="*/ 2147483647 w 168"/>
              <a:gd name="T49" fmla="*/ 2147483647 h 280"/>
              <a:gd name="T50" fmla="*/ 2147483647 w 168"/>
              <a:gd name="T51" fmla="*/ 2147483647 h 280"/>
              <a:gd name="T52" fmla="*/ 2147483647 w 168"/>
              <a:gd name="T53" fmla="*/ 2147483647 h 280"/>
              <a:gd name="T54" fmla="*/ 2147483647 w 168"/>
              <a:gd name="T55" fmla="*/ 2147483647 h 280"/>
              <a:gd name="T56" fmla="*/ 2147483647 w 168"/>
              <a:gd name="T57" fmla="*/ 2147483647 h 280"/>
              <a:gd name="T58" fmla="*/ 2147483647 w 168"/>
              <a:gd name="T59" fmla="*/ 2147483647 h 280"/>
              <a:gd name="T60" fmla="*/ 2147483647 w 168"/>
              <a:gd name="T61" fmla="*/ 2147483647 h 280"/>
              <a:gd name="T62" fmla="*/ 2147483647 w 168"/>
              <a:gd name="T63" fmla="*/ 2147483647 h 280"/>
              <a:gd name="T64" fmla="*/ 2147483647 w 168"/>
              <a:gd name="T65" fmla="*/ 2147483647 h 280"/>
              <a:gd name="T66" fmla="*/ 2147483647 w 168"/>
              <a:gd name="T67" fmla="*/ 2147483647 h 280"/>
              <a:gd name="T68" fmla="*/ 2147483647 w 168"/>
              <a:gd name="T69" fmla="*/ 2147483647 h 280"/>
              <a:gd name="T70" fmla="*/ 2147483647 w 168"/>
              <a:gd name="T71" fmla="*/ 2147483647 h 280"/>
              <a:gd name="T72" fmla="*/ 2147483647 w 168"/>
              <a:gd name="T73" fmla="*/ 2147483647 h 280"/>
              <a:gd name="T74" fmla="*/ 2147483647 w 168"/>
              <a:gd name="T75" fmla="*/ 2147483647 h 280"/>
              <a:gd name="T76" fmla="*/ 2147483647 w 168"/>
              <a:gd name="T77" fmla="*/ 2147483647 h 280"/>
              <a:gd name="T78" fmla="*/ 2147483647 w 168"/>
              <a:gd name="T79" fmla="*/ 2147483647 h 280"/>
              <a:gd name="T80" fmla="*/ 2147483647 w 168"/>
              <a:gd name="T81" fmla="*/ 2147483647 h 280"/>
              <a:gd name="T82" fmla="*/ 2147483647 w 168"/>
              <a:gd name="T83" fmla="*/ 2147483647 h 280"/>
              <a:gd name="T84" fmla="*/ 2147483647 w 168"/>
              <a:gd name="T85" fmla="*/ 2147483647 h 280"/>
              <a:gd name="T86" fmla="*/ 2147483647 w 168"/>
              <a:gd name="T87" fmla="*/ 2147483647 h 280"/>
              <a:gd name="T88" fmla="*/ 2147483647 w 168"/>
              <a:gd name="T89" fmla="*/ 2147483647 h 280"/>
              <a:gd name="T90" fmla="*/ 2147483647 w 168"/>
              <a:gd name="T91" fmla="*/ 2147483647 h 280"/>
              <a:gd name="T92" fmla="*/ 2147483647 w 168"/>
              <a:gd name="T93" fmla="*/ 2147483647 h 280"/>
              <a:gd name="T94" fmla="*/ 2147483647 w 168"/>
              <a:gd name="T95" fmla="*/ 2147483647 h 280"/>
              <a:gd name="T96" fmla="*/ 2147483647 w 168"/>
              <a:gd name="T97" fmla="*/ 2147483647 h 280"/>
              <a:gd name="T98" fmla="*/ 2147483647 w 168"/>
              <a:gd name="T99" fmla="*/ 2147483647 h 280"/>
              <a:gd name="T100" fmla="*/ 2147483647 w 168"/>
              <a:gd name="T101" fmla="*/ 2147483647 h 280"/>
              <a:gd name="T102" fmla="*/ 2147483647 w 168"/>
              <a:gd name="T103" fmla="*/ 2147483647 h 280"/>
              <a:gd name="T104" fmla="*/ 2147483647 w 168"/>
              <a:gd name="T105" fmla="*/ 0 h 280"/>
              <a:gd name="T106" fmla="*/ 2147483647 w 168"/>
              <a:gd name="T107" fmla="*/ 0 h 280"/>
              <a:gd name="T108" fmla="*/ 2147483647 w 168"/>
              <a:gd name="T109" fmla="*/ 2147483647 h 280"/>
              <a:gd name="T110" fmla="*/ 2147483647 w 168"/>
              <a:gd name="T111" fmla="*/ 0 h 280"/>
              <a:gd name="T112" fmla="*/ 2147483647 w 168"/>
              <a:gd name="T113" fmla="*/ 2147483647 h 2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68"/>
              <a:gd name="T172" fmla="*/ 0 h 280"/>
              <a:gd name="T173" fmla="*/ 168 w 168"/>
              <a:gd name="T174" fmla="*/ 280 h 28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68" h="280">
                <a:moveTo>
                  <a:pt x="104" y="24"/>
                </a:moveTo>
                <a:lnTo>
                  <a:pt x="88" y="56"/>
                </a:lnTo>
                <a:lnTo>
                  <a:pt x="80" y="80"/>
                </a:lnTo>
                <a:lnTo>
                  <a:pt x="88" y="104"/>
                </a:lnTo>
                <a:lnTo>
                  <a:pt x="88" y="128"/>
                </a:lnTo>
                <a:lnTo>
                  <a:pt x="96" y="152"/>
                </a:lnTo>
                <a:lnTo>
                  <a:pt x="88" y="160"/>
                </a:lnTo>
                <a:lnTo>
                  <a:pt x="80" y="184"/>
                </a:lnTo>
                <a:lnTo>
                  <a:pt x="80" y="192"/>
                </a:lnTo>
                <a:lnTo>
                  <a:pt x="88" y="208"/>
                </a:lnTo>
                <a:lnTo>
                  <a:pt x="88" y="216"/>
                </a:lnTo>
                <a:lnTo>
                  <a:pt x="64" y="208"/>
                </a:lnTo>
                <a:lnTo>
                  <a:pt x="40" y="192"/>
                </a:lnTo>
                <a:lnTo>
                  <a:pt x="24" y="192"/>
                </a:lnTo>
                <a:lnTo>
                  <a:pt x="24" y="208"/>
                </a:lnTo>
                <a:lnTo>
                  <a:pt x="0" y="216"/>
                </a:lnTo>
                <a:lnTo>
                  <a:pt x="0" y="256"/>
                </a:lnTo>
                <a:lnTo>
                  <a:pt x="8" y="272"/>
                </a:lnTo>
                <a:lnTo>
                  <a:pt x="24" y="272"/>
                </a:lnTo>
                <a:lnTo>
                  <a:pt x="32" y="280"/>
                </a:lnTo>
                <a:lnTo>
                  <a:pt x="24" y="280"/>
                </a:lnTo>
                <a:lnTo>
                  <a:pt x="32" y="280"/>
                </a:lnTo>
                <a:lnTo>
                  <a:pt x="40" y="280"/>
                </a:lnTo>
                <a:lnTo>
                  <a:pt x="56" y="280"/>
                </a:lnTo>
                <a:lnTo>
                  <a:pt x="72" y="272"/>
                </a:lnTo>
                <a:lnTo>
                  <a:pt x="88" y="256"/>
                </a:lnTo>
                <a:lnTo>
                  <a:pt x="96" y="248"/>
                </a:lnTo>
                <a:lnTo>
                  <a:pt x="128" y="232"/>
                </a:lnTo>
                <a:lnTo>
                  <a:pt x="144" y="240"/>
                </a:lnTo>
                <a:lnTo>
                  <a:pt x="152" y="248"/>
                </a:lnTo>
                <a:lnTo>
                  <a:pt x="160" y="256"/>
                </a:lnTo>
                <a:lnTo>
                  <a:pt x="168" y="248"/>
                </a:lnTo>
                <a:lnTo>
                  <a:pt x="168" y="240"/>
                </a:lnTo>
                <a:lnTo>
                  <a:pt x="160" y="216"/>
                </a:lnTo>
                <a:lnTo>
                  <a:pt x="160" y="200"/>
                </a:lnTo>
                <a:lnTo>
                  <a:pt x="152" y="176"/>
                </a:lnTo>
                <a:lnTo>
                  <a:pt x="152" y="168"/>
                </a:lnTo>
                <a:lnTo>
                  <a:pt x="128" y="168"/>
                </a:lnTo>
                <a:lnTo>
                  <a:pt x="112" y="160"/>
                </a:lnTo>
                <a:lnTo>
                  <a:pt x="104" y="136"/>
                </a:lnTo>
                <a:lnTo>
                  <a:pt x="96" y="104"/>
                </a:lnTo>
                <a:lnTo>
                  <a:pt x="104" y="96"/>
                </a:lnTo>
                <a:lnTo>
                  <a:pt x="96" y="64"/>
                </a:lnTo>
                <a:lnTo>
                  <a:pt x="120" y="64"/>
                </a:lnTo>
                <a:lnTo>
                  <a:pt x="128" y="80"/>
                </a:lnTo>
                <a:lnTo>
                  <a:pt x="144" y="80"/>
                </a:lnTo>
                <a:lnTo>
                  <a:pt x="144" y="72"/>
                </a:lnTo>
                <a:lnTo>
                  <a:pt x="144" y="64"/>
                </a:lnTo>
                <a:lnTo>
                  <a:pt x="152" y="64"/>
                </a:lnTo>
                <a:lnTo>
                  <a:pt x="144" y="40"/>
                </a:lnTo>
                <a:lnTo>
                  <a:pt x="152" y="24"/>
                </a:lnTo>
                <a:lnTo>
                  <a:pt x="152" y="8"/>
                </a:lnTo>
                <a:lnTo>
                  <a:pt x="144" y="0"/>
                </a:lnTo>
                <a:lnTo>
                  <a:pt x="136" y="0"/>
                </a:lnTo>
                <a:lnTo>
                  <a:pt x="112" y="8"/>
                </a:lnTo>
                <a:lnTo>
                  <a:pt x="104" y="0"/>
                </a:lnTo>
                <a:lnTo>
                  <a:pt x="104"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3" name="Freeform 749"/>
          <p:cNvSpPr>
            <a:spLocks/>
          </p:cNvSpPr>
          <p:nvPr/>
        </p:nvSpPr>
        <p:spPr bwMode="auto">
          <a:xfrm>
            <a:off x="5910321" y="3653383"/>
            <a:ext cx="247585" cy="13970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lnTo>
                  <a:pt x="72" y="5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4" name="Freeform 750"/>
          <p:cNvSpPr>
            <a:spLocks/>
          </p:cNvSpPr>
          <p:nvPr/>
        </p:nvSpPr>
        <p:spPr bwMode="auto">
          <a:xfrm>
            <a:off x="6703864" y="4475709"/>
            <a:ext cx="308953" cy="233363"/>
          </a:xfrm>
          <a:custGeom>
            <a:avLst/>
            <a:gdLst>
              <a:gd name="T0" fmla="*/ 2147483647 w 120"/>
              <a:gd name="T1" fmla="*/ 2147483647 h 120"/>
              <a:gd name="T2" fmla="*/ 2147483647 w 120"/>
              <a:gd name="T3" fmla="*/ 2147483647 h 120"/>
              <a:gd name="T4" fmla="*/ 2147483647 w 120"/>
              <a:gd name="T5" fmla="*/ 2147483647 h 120"/>
              <a:gd name="T6" fmla="*/ 2147483647 w 120"/>
              <a:gd name="T7" fmla="*/ 0 h 120"/>
              <a:gd name="T8" fmla="*/ 2147483647 w 120"/>
              <a:gd name="T9" fmla="*/ 0 h 120"/>
              <a:gd name="T10" fmla="*/ 2147483647 w 120"/>
              <a:gd name="T11" fmla="*/ 2147483647 h 120"/>
              <a:gd name="T12" fmla="*/ 2147483647 w 120"/>
              <a:gd name="T13" fmla="*/ 0 h 120"/>
              <a:gd name="T14" fmla="*/ 2147483647 w 120"/>
              <a:gd name="T15" fmla="*/ 0 h 120"/>
              <a:gd name="T16" fmla="*/ 2147483647 w 120"/>
              <a:gd name="T17" fmla="*/ 0 h 120"/>
              <a:gd name="T18" fmla="*/ 2147483647 w 120"/>
              <a:gd name="T19" fmla="*/ 2147483647 h 120"/>
              <a:gd name="T20" fmla="*/ 2147483647 w 120"/>
              <a:gd name="T21" fmla="*/ 2147483647 h 120"/>
              <a:gd name="T22" fmla="*/ 0 w 120"/>
              <a:gd name="T23" fmla="*/ 2147483647 h 120"/>
              <a:gd name="T24" fmla="*/ 0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120"/>
              <a:gd name="T68" fmla="*/ 120 w 120"/>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120">
                <a:moveTo>
                  <a:pt x="96" y="32"/>
                </a:moveTo>
                <a:lnTo>
                  <a:pt x="88" y="32"/>
                </a:lnTo>
                <a:lnTo>
                  <a:pt x="80" y="16"/>
                </a:lnTo>
                <a:lnTo>
                  <a:pt x="72" y="0"/>
                </a:lnTo>
                <a:lnTo>
                  <a:pt x="64" y="0"/>
                </a:lnTo>
                <a:lnTo>
                  <a:pt x="56" y="8"/>
                </a:lnTo>
                <a:lnTo>
                  <a:pt x="64" y="0"/>
                </a:lnTo>
                <a:lnTo>
                  <a:pt x="56" y="0"/>
                </a:lnTo>
                <a:lnTo>
                  <a:pt x="48" y="0"/>
                </a:lnTo>
                <a:lnTo>
                  <a:pt x="16" y="8"/>
                </a:lnTo>
                <a:lnTo>
                  <a:pt x="8" y="56"/>
                </a:lnTo>
                <a:lnTo>
                  <a:pt x="0" y="56"/>
                </a:lnTo>
                <a:lnTo>
                  <a:pt x="0" y="96"/>
                </a:lnTo>
                <a:lnTo>
                  <a:pt x="8" y="112"/>
                </a:lnTo>
                <a:lnTo>
                  <a:pt x="16" y="120"/>
                </a:lnTo>
                <a:lnTo>
                  <a:pt x="24" y="120"/>
                </a:lnTo>
                <a:lnTo>
                  <a:pt x="48" y="104"/>
                </a:lnTo>
                <a:lnTo>
                  <a:pt x="64" y="104"/>
                </a:lnTo>
                <a:lnTo>
                  <a:pt x="96" y="80"/>
                </a:lnTo>
                <a:lnTo>
                  <a:pt x="120" y="56"/>
                </a:lnTo>
                <a:lnTo>
                  <a:pt x="104" y="48"/>
                </a:lnTo>
                <a:lnTo>
                  <a:pt x="96" y="3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5" name="Freeform 751"/>
          <p:cNvSpPr>
            <a:spLocks/>
          </p:cNvSpPr>
          <p:nvPr/>
        </p:nvSpPr>
        <p:spPr bwMode="auto">
          <a:xfrm>
            <a:off x="5910321" y="3653383"/>
            <a:ext cx="247585" cy="13970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6" name="Freeform 752"/>
          <p:cNvSpPr>
            <a:spLocks/>
          </p:cNvSpPr>
          <p:nvPr/>
        </p:nvSpPr>
        <p:spPr bwMode="auto">
          <a:xfrm>
            <a:off x="5910321" y="3653383"/>
            <a:ext cx="247585" cy="139700"/>
          </a:xfrm>
          <a:custGeom>
            <a:avLst/>
            <a:gdLst>
              <a:gd name="T0" fmla="*/ 2147483647 w 96"/>
              <a:gd name="T1" fmla="*/ 2147483647 h 72"/>
              <a:gd name="T2" fmla="*/ 2147483647 w 96"/>
              <a:gd name="T3" fmla="*/ 2147483647 h 72"/>
              <a:gd name="T4" fmla="*/ 2147483647 w 96"/>
              <a:gd name="T5" fmla="*/ 2147483647 h 72"/>
              <a:gd name="T6" fmla="*/ 2147483647 w 96"/>
              <a:gd name="T7" fmla="*/ 2147483647 h 72"/>
              <a:gd name="T8" fmla="*/ 2147483647 w 96"/>
              <a:gd name="T9" fmla="*/ 2147483647 h 72"/>
              <a:gd name="T10" fmla="*/ 2147483647 w 96"/>
              <a:gd name="T11" fmla="*/ 2147483647 h 72"/>
              <a:gd name="T12" fmla="*/ 2147483647 w 96"/>
              <a:gd name="T13" fmla="*/ 0 h 72"/>
              <a:gd name="T14" fmla="*/ 2147483647 w 96"/>
              <a:gd name="T15" fmla="*/ 0 h 72"/>
              <a:gd name="T16" fmla="*/ 2147483647 w 96"/>
              <a:gd name="T17" fmla="*/ 2147483647 h 72"/>
              <a:gd name="T18" fmla="*/ 2147483647 w 96"/>
              <a:gd name="T19" fmla="*/ 2147483647 h 72"/>
              <a:gd name="T20" fmla="*/ 0 w 96"/>
              <a:gd name="T21" fmla="*/ 2147483647 h 72"/>
              <a:gd name="T22" fmla="*/ 0 w 96"/>
              <a:gd name="T23" fmla="*/ 2147483647 h 72"/>
              <a:gd name="T24" fmla="*/ 0 w 96"/>
              <a:gd name="T25" fmla="*/ 2147483647 h 72"/>
              <a:gd name="T26" fmla="*/ 0 w 96"/>
              <a:gd name="T27" fmla="*/ 2147483647 h 72"/>
              <a:gd name="T28" fmla="*/ 2147483647 w 96"/>
              <a:gd name="T29" fmla="*/ 2147483647 h 72"/>
              <a:gd name="T30" fmla="*/ 2147483647 w 96"/>
              <a:gd name="T31" fmla="*/ 2147483647 h 72"/>
              <a:gd name="T32" fmla="*/ 2147483647 w 96"/>
              <a:gd name="T33" fmla="*/ 2147483647 h 72"/>
              <a:gd name="T34" fmla="*/ 2147483647 w 96"/>
              <a:gd name="T35" fmla="*/ 2147483647 h 72"/>
              <a:gd name="T36" fmla="*/ 2147483647 w 96"/>
              <a:gd name="T37" fmla="*/ 2147483647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72"/>
              <a:gd name="T59" fmla="*/ 96 w 96"/>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72">
                <a:moveTo>
                  <a:pt x="72" y="56"/>
                </a:moveTo>
                <a:lnTo>
                  <a:pt x="80" y="56"/>
                </a:lnTo>
                <a:lnTo>
                  <a:pt x="88" y="40"/>
                </a:lnTo>
                <a:lnTo>
                  <a:pt x="96" y="32"/>
                </a:lnTo>
                <a:lnTo>
                  <a:pt x="88" y="32"/>
                </a:lnTo>
                <a:lnTo>
                  <a:pt x="72" y="16"/>
                </a:lnTo>
                <a:lnTo>
                  <a:pt x="64" y="0"/>
                </a:lnTo>
                <a:lnTo>
                  <a:pt x="56" y="0"/>
                </a:lnTo>
                <a:lnTo>
                  <a:pt x="32" y="16"/>
                </a:lnTo>
                <a:lnTo>
                  <a:pt x="16" y="32"/>
                </a:lnTo>
                <a:lnTo>
                  <a:pt x="0" y="48"/>
                </a:lnTo>
                <a:lnTo>
                  <a:pt x="0" y="56"/>
                </a:lnTo>
                <a:lnTo>
                  <a:pt x="0" y="64"/>
                </a:lnTo>
                <a:lnTo>
                  <a:pt x="0" y="72"/>
                </a:lnTo>
                <a:lnTo>
                  <a:pt x="24" y="72"/>
                </a:lnTo>
                <a:lnTo>
                  <a:pt x="24" y="56"/>
                </a:lnTo>
                <a:lnTo>
                  <a:pt x="48" y="56"/>
                </a:lnTo>
                <a:lnTo>
                  <a:pt x="64" y="56"/>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7" name="Freeform 753"/>
          <p:cNvSpPr>
            <a:spLocks/>
          </p:cNvSpPr>
          <p:nvPr/>
        </p:nvSpPr>
        <p:spPr bwMode="auto">
          <a:xfrm>
            <a:off x="6075378" y="3761333"/>
            <a:ext cx="21161" cy="1588"/>
          </a:xfrm>
          <a:custGeom>
            <a:avLst/>
            <a:gdLst>
              <a:gd name="T0" fmla="*/ 0 w 8"/>
              <a:gd name="T1" fmla="*/ 0 h 1943"/>
              <a:gd name="T2" fmla="*/ 2147483647 w 8"/>
              <a:gd name="T3" fmla="*/ 0 h 1943"/>
              <a:gd name="T4" fmla="*/ 0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8" y="0"/>
                </a:lnTo>
                <a:lnTo>
                  <a:pt x="0" y="0"/>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8" name="Freeform 754"/>
          <p:cNvSpPr>
            <a:spLocks/>
          </p:cNvSpPr>
          <p:nvPr/>
        </p:nvSpPr>
        <p:spPr bwMode="auto">
          <a:xfrm>
            <a:off x="6075378" y="3761333"/>
            <a:ext cx="21161" cy="1588"/>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199" name="Freeform 755"/>
          <p:cNvSpPr>
            <a:spLocks/>
          </p:cNvSpPr>
          <p:nvPr/>
        </p:nvSpPr>
        <p:spPr bwMode="auto">
          <a:xfrm>
            <a:off x="6075378" y="3761333"/>
            <a:ext cx="21161" cy="1588"/>
          </a:xfrm>
          <a:custGeom>
            <a:avLst/>
            <a:gdLst>
              <a:gd name="T0" fmla="*/ 0 w 8"/>
              <a:gd name="T1" fmla="*/ 0 h 1943"/>
              <a:gd name="T2" fmla="*/ 0 w 8"/>
              <a:gd name="T3" fmla="*/ 0 h 1943"/>
              <a:gd name="T4" fmla="*/ 2147483647 w 8"/>
              <a:gd name="T5" fmla="*/ 0 h 1943"/>
              <a:gd name="T6" fmla="*/ 0 60000 65536"/>
              <a:gd name="T7" fmla="*/ 0 60000 65536"/>
              <a:gd name="T8" fmla="*/ 0 60000 65536"/>
              <a:gd name="T9" fmla="*/ 0 w 8"/>
              <a:gd name="T10" fmla="*/ 0 h 1943"/>
              <a:gd name="T11" fmla="*/ 8 w 8"/>
              <a:gd name="T12" fmla="*/ 1943 h 1943"/>
            </a:gdLst>
            <a:ahLst/>
            <a:cxnLst>
              <a:cxn ang="T6">
                <a:pos x="T0" y="T1"/>
              </a:cxn>
              <a:cxn ang="T7">
                <a:pos x="T2" y="T3"/>
              </a:cxn>
              <a:cxn ang="T8">
                <a:pos x="T4" y="T5"/>
              </a:cxn>
            </a:cxnLst>
            <a:rect l="T9" t="T10" r="T11" b="T12"/>
            <a:pathLst>
              <a:path w="8" h="1943">
                <a:moveTo>
                  <a:pt x="0" y="0"/>
                </a:moveTo>
                <a:lnTo>
                  <a:pt x="0" y="0"/>
                </a:lnTo>
                <a:lnTo>
                  <a:pt x="8" y="0"/>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0" name="Freeform 756"/>
          <p:cNvSpPr>
            <a:spLocks/>
          </p:cNvSpPr>
          <p:nvPr/>
        </p:nvSpPr>
        <p:spPr bwMode="auto">
          <a:xfrm>
            <a:off x="5971688" y="3761333"/>
            <a:ext cx="124851" cy="139700"/>
          </a:xfrm>
          <a:custGeom>
            <a:avLst/>
            <a:gdLst>
              <a:gd name="T0" fmla="*/ 2147483647 w 48"/>
              <a:gd name="T1" fmla="*/ 2147483647 h 72"/>
              <a:gd name="T2" fmla="*/ 2147483647 w 48"/>
              <a:gd name="T3" fmla="*/ 0 h 72"/>
              <a:gd name="T4" fmla="*/ 2147483647 w 48"/>
              <a:gd name="T5" fmla="*/ 0 h 72"/>
              <a:gd name="T6" fmla="*/ 0 w 48"/>
              <a:gd name="T7" fmla="*/ 0 h 72"/>
              <a:gd name="T8" fmla="*/ 0 w 48"/>
              <a:gd name="T9" fmla="*/ 2147483647 h 72"/>
              <a:gd name="T10" fmla="*/ 2147483647 w 48"/>
              <a:gd name="T11" fmla="*/ 2147483647 h 72"/>
              <a:gd name="T12" fmla="*/ 0 w 48"/>
              <a:gd name="T13" fmla="*/ 2147483647 h 72"/>
              <a:gd name="T14" fmla="*/ 0 w 48"/>
              <a:gd name="T15" fmla="*/ 2147483647 h 72"/>
              <a:gd name="T16" fmla="*/ 0 w 48"/>
              <a:gd name="T17" fmla="*/ 2147483647 h 72"/>
              <a:gd name="T18" fmla="*/ 2147483647 w 48"/>
              <a:gd name="T19" fmla="*/ 2147483647 h 72"/>
              <a:gd name="T20" fmla="*/ 2147483647 w 48"/>
              <a:gd name="T21" fmla="*/ 2147483647 h 72"/>
              <a:gd name="T22" fmla="*/ 2147483647 w 48"/>
              <a:gd name="T23" fmla="*/ 2147483647 h 72"/>
              <a:gd name="T24" fmla="*/ 2147483647 w 48"/>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2"/>
              <a:gd name="T41" fmla="*/ 48 w 48"/>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2">
                <a:moveTo>
                  <a:pt x="40" y="8"/>
                </a:moveTo>
                <a:lnTo>
                  <a:pt x="40" y="0"/>
                </a:lnTo>
                <a:lnTo>
                  <a:pt x="24" y="0"/>
                </a:lnTo>
                <a:lnTo>
                  <a:pt x="0" y="0"/>
                </a:lnTo>
                <a:lnTo>
                  <a:pt x="0" y="16"/>
                </a:lnTo>
                <a:lnTo>
                  <a:pt x="8" y="32"/>
                </a:lnTo>
                <a:lnTo>
                  <a:pt x="0" y="48"/>
                </a:lnTo>
                <a:lnTo>
                  <a:pt x="0" y="56"/>
                </a:lnTo>
                <a:lnTo>
                  <a:pt x="0" y="72"/>
                </a:lnTo>
                <a:lnTo>
                  <a:pt x="24" y="72"/>
                </a:lnTo>
                <a:lnTo>
                  <a:pt x="48" y="64"/>
                </a:lnTo>
                <a:lnTo>
                  <a:pt x="40" y="24"/>
                </a:lnTo>
                <a:lnTo>
                  <a:pt x="40" y="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1" name="Freeform 757"/>
          <p:cNvSpPr>
            <a:spLocks/>
          </p:cNvSpPr>
          <p:nvPr/>
        </p:nvSpPr>
        <p:spPr bwMode="auto">
          <a:xfrm>
            <a:off x="6157906" y="3667671"/>
            <a:ext cx="395714" cy="265112"/>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2147483647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0 w 153"/>
              <a:gd name="T37" fmla="*/ 2147483647 h 136"/>
              <a:gd name="T38" fmla="*/ 0 w 153"/>
              <a:gd name="T39" fmla="*/ 2147483647 h 136"/>
              <a:gd name="T40" fmla="*/ 2147483647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136"/>
              <a:gd name="T80" fmla="*/ 153 w 153"/>
              <a:gd name="T81" fmla="*/ 136 h 1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2" name="Freeform 758"/>
          <p:cNvSpPr>
            <a:spLocks/>
          </p:cNvSpPr>
          <p:nvPr/>
        </p:nvSpPr>
        <p:spPr bwMode="auto">
          <a:xfrm>
            <a:off x="6553619" y="3761334"/>
            <a:ext cx="414759" cy="187325"/>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0 h 96"/>
              <a:gd name="T38" fmla="*/ 2147483647 w 160"/>
              <a:gd name="T39" fmla="*/ 2147483647 h 96"/>
              <a:gd name="T40" fmla="*/ 2147483647 w 160"/>
              <a:gd name="T41" fmla="*/ 2147483647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96"/>
              <a:gd name="T65" fmla="*/ 160 w 160"/>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3" name="Freeform 759"/>
          <p:cNvSpPr>
            <a:spLocks/>
          </p:cNvSpPr>
          <p:nvPr/>
        </p:nvSpPr>
        <p:spPr bwMode="auto">
          <a:xfrm>
            <a:off x="6157906" y="3667671"/>
            <a:ext cx="395714" cy="265112"/>
          </a:xfrm>
          <a:custGeom>
            <a:avLst/>
            <a:gdLst>
              <a:gd name="T0" fmla="*/ 2147483647 w 153"/>
              <a:gd name="T1" fmla="*/ 2147483647 h 136"/>
              <a:gd name="T2" fmla="*/ 2147483647 w 153"/>
              <a:gd name="T3" fmla="*/ 2147483647 h 136"/>
              <a:gd name="T4" fmla="*/ 2147483647 w 153"/>
              <a:gd name="T5" fmla="*/ 2147483647 h 136"/>
              <a:gd name="T6" fmla="*/ 2147483647 w 153"/>
              <a:gd name="T7" fmla="*/ 2147483647 h 136"/>
              <a:gd name="T8" fmla="*/ 2147483647 w 153"/>
              <a:gd name="T9" fmla="*/ 2147483647 h 136"/>
              <a:gd name="T10" fmla="*/ 2147483647 w 153"/>
              <a:gd name="T11" fmla="*/ 2147483647 h 136"/>
              <a:gd name="T12" fmla="*/ 2147483647 w 153"/>
              <a:gd name="T13" fmla="*/ 2147483647 h 136"/>
              <a:gd name="T14" fmla="*/ 2147483647 w 153"/>
              <a:gd name="T15" fmla="*/ 2147483647 h 136"/>
              <a:gd name="T16" fmla="*/ 2147483647 w 153"/>
              <a:gd name="T17" fmla="*/ 0 h 136"/>
              <a:gd name="T18" fmla="*/ 2147483647 w 153"/>
              <a:gd name="T19" fmla="*/ 0 h 136"/>
              <a:gd name="T20" fmla="*/ 2147483647 w 153"/>
              <a:gd name="T21" fmla="*/ 2147483647 h 136"/>
              <a:gd name="T22" fmla="*/ 2147483647 w 153"/>
              <a:gd name="T23" fmla="*/ 2147483647 h 136"/>
              <a:gd name="T24" fmla="*/ 2147483647 w 153"/>
              <a:gd name="T25" fmla="*/ 2147483647 h 136"/>
              <a:gd name="T26" fmla="*/ 2147483647 w 153"/>
              <a:gd name="T27" fmla="*/ 2147483647 h 136"/>
              <a:gd name="T28" fmla="*/ 2147483647 w 153"/>
              <a:gd name="T29" fmla="*/ 2147483647 h 136"/>
              <a:gd name="T30" fmla="*/ 2147483647 w 153"/>
              <a:gd name="T31" fmla="*/ 2147483647 h 136"/>
              <a:gd name="T32" fmla="*/ 2147483647 w 153"/>
              <a:gd name="T33" fmla="*/ 2147483647 h 136"/>
              <a:gd name="T34" fmla="*/ 2147483647 w 153"/>
              <a:gd name="T35" fmla="*/ 2147483647 h 136"/>
              <a:gd name="T36" fmla="*/ 2147483647 w 153"/>
              <a:gd name="T37" fmla="*/ 2147483647 h 136"/>
              <a:gd name="T38" fmla="*/ 0 w 153"/>
              <a:gd name="T39" fmla="*/ 2147483647 h 136"/>
              <a:gd name="T40" fmla="*/ 0 w 153"/>
              <a:gd name="T41" fmla="*/ 2147483647 h 136"/>
              <a:gd name="T42" fmla="*/ 2147483647 w 153"/>
              <a:gd name="T43" fmla="*/ 2147483647 h 136"/>
              <a:gd name="T44" fmla="*/ 2147483647 w 153"/>
              <a:gd name="T45" fmla="*/ 2147483647 h 136"/>
              <a:gd name="T46" fmla="*/ 2147483647 w 153"/>
              <a:gd name="T47" fmla="*/ 2147483647 h 136"/>
              <a:gd name="T48" fmla="*/ 2147483647 w 153"/>
              <a:gd name="T49" fmla="*/ 2147483647 h 136"/>
              <a:gd name="T50" fmla="*/ 2147483647 w 153"/>
              <a:gd name="T51" fmla="*/ 2147483647 h 136"/>
              <a:gd name="T52" fmla="*/ 2147483647 w 153"/>
              <a:gd name="T53" fmla="*/ 2147483647 h 1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36"/>
              <a:gd name="T83" fmla="*/ 153 w 153"/>
              <a:gd name="T84" fmla="*/ 136 h 1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36">
                <a:moveTo>
                  <a:pt x="81" y="96"/>
                </a:moveTo>
                <a:lnTo>
                  <a:pt x="105" y="104"/>
                </a:lnTo>
                <a:lnTo>
                  <a:pt x="121" y="80"/>
                </a:lnTo>
                <a:lnTo>
                  <a:pt x="137" y="48"/>
                </a:lnTo>
                <a:lnTo>
                  <a:pt x="137" y="32"/>
                </a:lnTo>
                <a:lnTo>
                  <a:pt x="153" y="32"/>
                </a:lnTo>
                <a:lnTo>
                  <a:pt x="153" y="16"/>
                </a:lnTo>
                <a:lnTo>
                  <a:pt x="145" y="16"/>
                </a:lnTo>
                <a:lnTo>
                  <a:pt x="137" y="0"/>
                </a:lnTo>
                <a:lnTo>
                  <a:pt x="121" y="16"/>
                </a:lnTo>
                <a:lnTo>
                  <a:pt x="97" y="16"/>
                </a:lnTo>
                <a:lnTo>
                  <a:pt x="73" y="16"/>
                </a:lnTo>
                <a:lnTo>
                  <a:pt x="57" y="24"/>
                </a:lnTo>
                <a:lnTo>
                  <a:pt x="32" y="16"/>
                </a:lnTo>
                <a:lnTo>
                  <a:pt x="16" y="16"/>
                </a:lnTo>
                <a:lnTo>
                  <a:pt x="8" y="32"/>
                </a:lnTo>
                <a:lnTo>
                  <a:pt x="8" y="40"/>
                </a:lnTo>
                <a:lnTo>
                  <a:pt x="8" y="56"/>
                </a:lnTo>
                <a:lnTo>
                  <a:pt x="0" y="88"/>
                </a:lnTo>
                <a:lnTo>
                  <a:pt x="0" y="104"/>
                </a:lnTo>
                <a:lnTo>
                  <a:pt x="16" y="104"/>
                </a:lnTo>
                <a:lnTo>
                  <a:pt x="32" y="128"/>
                </a:lnTo>
                <a:lnTo>
                  <a:pt x="49" y="128"/>
                </a:lnTo>
                <a:lnTo>
                  <a:pt x="65" y="136"/>
                </a:lnTo>
                <a:lnTo>
                  <a:pt x="73" y="112"/>
                </a:lnTo>
                <a:lnTo>
                  <a:pt x="81" y="9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4" name="Freeform 760"/>
          <p:cNvSpPr>
            <a:spLocks/>
          </p:cNvSpPr>
          <p:nvPr/>
        </p:nvSpPr>
        <p:spPr bwMode="auto">
          <a:xfrm>
            <a:off x="6553619" y="3761334"/>
            <a:ext cx="414759" cy="187325"/>
          </a:xfrm>
          <a:custGeom>
            <a:avLst/>
            <a:gdLst>
              <a:gd name="T0" fmla="*/ 2147483647 w 160"/>
              <a:gd name="T1" fmla="*/ 2147483647 h 96"/>
              <a:gd name="T2" fmla="*/ 2147483647 w 160"/>
              <a:gd name="T3" fmla="*/ 2147483647 h 96"/>
              <a:gd name="T4" fmla="*/ 2147483647 w 160"/>
              <a:gd name="T5" fmla="*/ 2147483647 h 96"/>
              <a:gd name="T6" fmla="*/ 2147483647 w 160"/>
              <a:gd name="T7" fmla="*/ 2147483647 h 96"/>
              <a:gd name="T8" fmla="*/ 0 w 160"/>
              <a:gd name="T9" fmla="*/ 2147483647 h 96"/>
              <a:gd name="T10" fmla="*/ 2147483647 w 160"/>
              <a:gd name="T11" fmla="*/ 2147483647 h 96"/>
              <a:gd name="T12" fmla="*/ 2147483647 w 160"/>
              <a:gd name="T13" fmla="*/ 2147483647 h 96"/>
              <a:gd name="T14" fmla="*/ 2147483647 w 160"/>
              <a:gd name="T15" fmla="*/ 2147483647 h 96"/>
              <a:gd name="T16" fmla="*/ 2147483647 w 160"/>
              <a:gd name="T17" fmla="*/ 2147483647 h 96"/>
              <a:gd name="T18" fmla="*/ 2147483647 w 160"/>
              <a:gd name="T19" fmla="*/ 2147483647 h 96"/>
              <a:gd name="T20" fmla="*/ 2147483647 w 160"/>
              <a:gd name="T21" fmla="*/ 2147483647 h 96"/>
              <a:gd name="T22" fmla="*/ 2147483647 w 160"/>
              <a:gd name="T23" fmla="*/ 2147483647 h 96"/>
              <a:gd name="T24" fmla="*/ 2147483647 w 160"/>
              <a:gd name="T25" fmla="*/ 2147483647 h 96"/>
              <a:gd name="T26" fmla="*/ 2147483647 w 160"/>
              <a:gd name="T27" fmla="*/ 2147483647 h 96"/>
              <a:gd name="T28" fmla="*/ 2147483647 w 160"/>
              <a:gd name="T29" fmla="*/ 2147483647 h 96"/>
              <a:gd name="T30" fmla="*/ 2147483647 w 160"/>
              <a:gd name="T31" fmla="*/ 2147483647 h 96"/>
              <a:gd name="T32" fmla="*/ 2147483647 w 160"/>
              <a:gd name="T33" fmla="*/ 2147483647 h 96"/>
              <a:gd name="T34" fmla="*/ 2147483647 w 160"/>
              <a:gd name="T35" fmla="*/ 2147483647 h 96"/>
              <a:gd name="T36" fmla="*/ 2147483647 w 160"/>
              <a:gd name="T37" fmla="*/ 2147483647 h 96"/>
              <a:gd name="T38" fmla="*/ 2147483647 w 160"/>
              <a:gd name="T39" fmla="*/ 0 h 96"/>
              <a:gd name="T40" fmla="*/ 2147483647 w 160"/>
              <a:gd name="T41" fmla="*/ 2147483647 h 96"/>
              <a:gd name="T42" fmla="*/ 2147483647 w 160"/>
              <a:gd name="T43" fmla="*/ 2147483647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0"/>
              <a:gd name="T67" fmla="*/ 0 h 96"/>
              <a:gd name="T68" fmla="*/ 160 w 160"/>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0" h="96">
                <a:moveTo>
                  <a:pt x="48" y="24"/>
                </a:moveTo>
                <a:lnTo>
                  <a:pt x="48" y="32"/>
                </a:lnTo>
                <a:lnTo>
                  <a:pt x="24" y="40"/>
                </a:lnTo>
                <a:lnTo>
                  <a:pt x="8" y="48"/>
                </a:lnTo>
                <a:lnTo>
                  <a:pt x="0" y="72"/>
                </a:lnTo>
                <a:lnTo>
                  <a:pt x="8" y="88"/>
                </a:lnTo>
                <a:lnTo>
                  <a:pt x="8" y="96"/>
                </a:lnTo>
                <a:lnTo>
                  <a:pt x="24" y="88"/>
                </a:lnTo>
                <a:lnTo>
                  <a:pt x="40" y="88"/>
                </a:lnTo>
                <a:lnTo>
                  <a:pt x="48" y="96"/>
                </a:lnTo>
                <a:lnTo>
                  <a:pt x="48" y="80"/>
                </a:lnTo>
                <a:lnTo>
                  <a:pt x="72" y="72"/>
                </a:lnTo>
                <a:lnTo>
                  <a:pt x="96" y="80"/>
                </a:lnTo>
                <a:lnTo>
                  <a:pt x="128" y="72"/>
                </a:lnTo>
                <a:lnTo>
                  <a:pt x="160" y="72"/>
                </a:lnTo>
                <a:lnTo>
                  <a:pt x="136" y="48"/>
                </a:lnTo>
                <a:lnTo>
                  <a:pt x="120" y="40"/>
                </a:lnTo>
                <a:lnTo>
                  <a:pt x="112" y="16"/>
                </a:lnTo>
                <a:lnTo>
                  <a:pt x="104" y="0"/>
                </a:lnTo>
                <a:lnTo>
                  <a:pt x="72" y="24"/>
                </a:lnTo>
                <a:lnTo>
                  <a:pt x="48" y="24"/>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5" name="Freeform 761"/>
          <p:cNvSpPr>
            <a:spLocks/>
          </p:cNvSpPr>
          <p:nvPr/>
        </p:nvSpPr>
        <p:spPr bwMode="auto">
          <a:xfrm>
            <a:off x="6428769" y="3932784"/>
            <a:ext cx="249702" cy="233363"/>
          </a:xfrm>
          <a:custGeom>
            <a:avLst/>
            <a:gdLst>
              <a:gd name="T0" fmla="*/ 2147483647 w 96"/>
              <a:gd name="T1" fmla="*/ 2147483647 h 120"/>
              <a:gd name="T2" fmla="*/ 2147483647 w 96"/>
              <a:gd name="T3" fmla="*/ 2147483647 h 120"/>
              <a:gd name="T4" fmla="*/ 2147483647 w 96"/>
              <a:gd name="T5" fmla="*/ 2147483647 h 120"/>
              <a:gd name="T6" fmla="*/ 2147483647 w 96"/>
              <a:gd name="T7" fmla="*/ 2147483647 h 120"/>
              <a:gd name="T8" fmla="*/ 2147483647 w 96"/>
              <a:gd name="T9" fmla="*/ 2147483647 h 120"/>
              <a:gd name="T10" fmla="*/ 2147483647 w 96"/>
              <a:gd name="T11" fmla="*/ 0 h 120"/>
              <a:gd name="T12" fmla="*/ 2147483647 w 96"/>
              <a:gd name="T13" fmla="*/ 0 h 120"/>
              <a:gd name="T14" fmla="*/ 2147483647 w 96"/>
              <a:gd name="T15" fmla="*/ 2147483647 h 120"/>
              <a:gd name="T16" fmla="*/ 2147483647 w 96"/>
              <a:gd name="T17" fmla="*/ 2147483647 h 120"/>
              <a:gd name="T18" fmla="*/ 2147483647 w 96"/>
              <a:gd name="T19" fmla="*/ 2147483647 h 120"/>
              <a:gd name="T20" fmla="*/ 2147483647 w 96"/>
              <a:gd name="T21" fmla="*/ 2147483647 h 120"/>
              <a:gd name="T22" fmla="*/ 2147483647 w 96"/>
              <a:gd name="T23" fmla="*/ 2147483647 h 120"/>
              <a:gd name="T24" fmla="*/ 2147483647 w 96"/>
              <a:gd name="T25" fmla="*/ 2147483647 h 120"/>
              <a:gd name="T26" fmla="*/ 2147483647 w 96"/>
              <a:gd name="T27" fmla="*/ 2147483647 h 120"/>
              <a:gd name="T28" fmla="*/ 2147483647 w 96"/>
              <a:gd name="T29" fmla="*/ 2147483647 h 120"/>
              <a:gd name="T30" fmla="*/ 2147483647 w 96"/>
              <a:gd name="T31" fmla="*/ 2147483647 h 120"/>
              <a:gd name="T32" fmla="*/ 2147483647 w 96"/>
              <a:gd name="T33" fmla="*/ 2147483647 h 120"/>
              <a:gd name="T34" fmla="*/ 0 w 96"/>
              <a:gd name="T35" fmla="*/ 2147483647 h 120"/>
              <a:gd name="T36" fmla="*/ 2147483647 w 96"/>
              <a:gd name="T37" fmla="*/ 2147483647 h 120"/>
              <a:gd name="T38" fmla="*/ 2147483647 w 96"/>
              <a:gd name="T39" fmla="*/ 2147483647 h 120"/>
              <a:gd name="T40" fmla="*/ 2147483647 w 96"/>
              <a:gd name="T41" fmla="*/ 2147483647 h 120"/>
              <a:gd name="T42" fmla="*/ 2147483647 w 96"/>
              <a:gd name="T43" fmla="*/ 2147483647 h 1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120"/>
              <a:gd name="T68" fmla="*/ 96 w 96"/>
              <a:gd name="T69" fmla="*/ 120 h 1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120">
                <a:moveTo>
                  <a:pt x="40" y="112"/>
                </a:moveTo>
                <a:lnTo>
                  <a:pt x="56" y="96"/>
                </a:lnTo>
                <a:lnTo>
                  <a:pt x="72" y="64"/>
                </a:lnTo>
                <a:lnTo>
                  <a:pt x="88" y="56"/>
                </a:lnTo>
                <a:lnTo>
                  <a:pt x="96" y="8"/>
                </a:lnTo>
                <a:lnTo>
                  <a:pt x="88" y="0"/>
                </a:lnTo>
                <a:lnTo>
                  <a:pt x="72" y="0"/>
                </a:lnTo>
                <a:lnTo>
                  <a:pt x="56" y="8"/>
                </a:lnTo>
                <a:lnTo>
                  <a:pt x="48" y="16"/>
                </a:lnTo>
                <a:lnTo>
                  <a:pt x="40" y="24"/>
                </a:lnTo>
                <a:lnTo>
                  <a:pt x="32" y="24"/>
                </a:lnTo>
                <a:lnTo>
                  <a:pt x="32" y="32"/>
                </a:lnTo>
                <a:lnTo>
                  <a:pt x="40" y="40"/>
                </a:lnTo>
                <a:lnTo>
                  <a:pt x="32" y="56"/>
                </a:lnTo>
                <a:lnTo>
                  <a:pt x="32" y="80"/>
                </a:lnTo>
                <a:lnTo>
                  <a:pt x="16" y="80"/>
                </a:lnTo>
                <a:lnTo>
                  <a:pt x="8" y="88"/>
                </a:lnTo>
                <a:lnTo>
                  <a:pt x="0" y="96"/>
                </a:lnTo>
                <a:lnTo>
                  <a:pt x="8" y="104"/>
                </a:lnTo>
                <a:lnTo>
                  <a:pt x="16" y="120"/>
                </a:lnTo>
                <a:lnTo>
                  <a:pt x="24" y="112"/>
                </a:lnTo>
                <a:lnTo>
                  <a:pt x="40" y="11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6" name="Freeform 762"/>
          <p:cNvSpPr>
            <a:spLocks/>
          </p:cNvSpPr>
          <p:nvPr/>
        </p:nvSpPr>
        <p:spPr bwMode="auto">
          <a:xfrm>
            <a:off x="6367402" y="3978821"/>
            <a:ext cx="165057" cy="139700"/>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7" name="Freeform 763"/>
          <p:cNvSpPr>
            <a:spLocks/>
          </p:cNvSpPr>
          <p:nvPr/>
        </p:nvSpPr>
        <p:spPr bwMode="auto">
          <a:xfrm>
            <a:off x="6327195" y="3729583"/>
            <a:ext cx="247586" cy="249238"/>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2147483647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0 w 96"/>
              <a:gd name="T31" fmla="*/ 2147483647 h 128"/>
              <a:gd name="T32" fmla="*/ 2147483647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lnTo>
                  <a:pt x="96" y="11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8" name="Freeform 764"/>
          <p:cNvSpPr>
            <a:spLocks/>
          </p:cNvSpPr>
          <p:nvPr/>
        </p:nvSpPr>
        <p:spPr bwMode="auto">
          <a:xfrm>
            <a:off x="6367402" y="3978821"/>
            <a:ext cx="165057" cy="139700"/>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2147483647 w 64"/>
              <a:gd name="T11" fmla="*/ 0 h 72"/>
              <a:gd name="T12" fmla="*/ 2147483647 w 64"/>
              <a:gd name="T13" fmla="*/ 0 h 72"/>
              <a:gd name="T14" fmla="*/ 0 w 64"/>
              <a:gd name="T15" fmla="*/ 0 h 72"/>
              <a:gd name="T16" fmla="*/ 0 w 64"/>
              <a:gd name="T17" fmla="*/ 2147483647 h 72"/>
              <a:gd name="T18" fmla="*/ 0 w 64"/>
              <a:gd name="T19" fmla="*/ 2147483647 h 72"/>
              <a:gd name="T20" fmla="*/ 2147483647 w 64"/>
              <a:gd name="T21" fmla="*/ 2147483647 h 72"/>
              <a:gd name="T22" fmla="*/ 2147483647 w 64"/>
              <a:gd name="T23" fmla="*/ 2147483647 h 72"/>
              <a:gd name="T24" fmla="*/ 2147483647 w 64"/>
              <a:gd name="T25" fmla="*/ 2147483647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72"/>
              <a:gd name="T41" fmla="*/ 64 w 6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72">
                <a:moveTo>
                  <a:pt x="40" y="56"/>
                </a:moveTo>
                <a:lnTo>
                  <a:pt x="56" y="56"/>
                </a:lnTo>
                <a:lnTo>
                  <a:pt x="56" y="32"/>
                </a:lnTo>
                <a:lnTo>
                  <a:pt x="64" y="16"/>
                </a:lnTo>
                <a:lnTo>
                  <a:pt x="56" y="8"/>
                </a:lnTo>
                <a:lnTo>
                  <a:pt x="56" y="0"/>
                </a:lnTo>
                <a:lnTo>
                  <a:pt x="32" y="0"/>
                </a:lnTo>
                <a:lnTo>
                  <a:pt x="0" y="0"/>
                </a:lnTo>
                <a:lnTo>
                  <a:pt x="0" y="16"/>
                </a:lnTo>
                <a:lnTo>
                  <a:pt x="0" y="40"/>
                </a:lnTo>
                <a:lnTo>
                  <a:pt x="24" y="72"/>
                </a:lnTo>
                <a:lnTo>
                  <a:pt x="32" y="64"/>
                </a:lnTo>
                <a:lnTo>
                  <a:pt x="40" y="56"/>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09" name="Freeform 765"/>
          <p:cNvSpPr>
            <a:spLocks/>
          </p:cNvSpPr>
          <p:nvPr/>
        </p:nvSpPr>
        <p:spPr bwMode="auto">
          <a:xfrm>
            <a:off x="6327195" y="3729583"/>
            <a:ext cx="247586" cy="249238"/>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0" name="Freeform 766"/>
          <p:cNvSpPr>
            <a:spLocks/>
          </p:cNvSpPr>
          <p:nvPr/>
        </p:nvSpPr>
        <p:spPr bwMode="auto">
          <a:xfrm>
            <a:off x="6327195" y="3729583"/>
            <a:ext cx="247586" cy="249238"/>
          </a:xfrm>
          <a:custGeom>
            <a:avLst/>
            <a:gdLst>
              <a:gd name="T0" fmla="*/ 2147483647 w 96"/>
              <a:gd name="T1" fmla="*/ 2147483647 h 128"/>
              <a:gd name="T2" fmla="*/ 2147483647 w 96"/>
              <a:gd name="T3" fmla="*/ 2147483647 h 128"/>
              <a:gd name="T4" fmla="*/ 2147483647 w 96"/>
              <a:gd name="T5" fmla="*/ 2147483647 h 128"/>
              <a:gd name="T6" fmla="*/ 2147483647 w 96"/>
              <a:gd name="T7" fmla="*/ 2147483647 h 128"/>
              <a:gd name="T8" fmla="*/ 2147483647 w 96"/>
              <a:gd name="T9" fmla="*/ 2147483647 h 128"/>
              <a:gd name="T10" fmla="*/ 2147483647 w 96"/>
              <a:gd name="T11" fmla="*/ 2147483647 h 128"/>
              <a:gd name="T12" fmla="*/ 2147483647 w 96"/>
              <a:gd name="T13" fmla="*/ 2147483647 h 128"/>
              <a:gd name="T14" fmla="*/ 2147483647 w 96"/>
              <a:gd name="T15" fmla="*/ 2147483647 h 128"/>
              <a:gd name="T16" fmla="*/ 2147483647 w 96"/>
              <a:gd name="T17" fmla="*/ 0 h 128"/>
              <a:gd name="T18" fmla="*/ 2147483647 w 96"/>
              <a:gd name="T19" fmla="*/ 0 h 128"/>
              <a:gd name="T20" fmla="*/ 2147483647 w 96"/>
              <a:gd name="T21" fmla="*/ 0 h 128"/>
              <a:gd name="T22" fmla="*/ 2147483647 w 96"/>
              <a:gd name="T23" fmla="*/ 2147483647 h 128"/>
              <a:gd name="T24" fmla="*/ 2147483647 w 96"/>
              <a:gd name="T25" fmla="*/ 2147483647 h 128"/>
              <a:gd name="T26" fmla="*/ 2147483647 w 96"/>
              <a:gd name="T27" fmla="*/ 2147483647 h 128"/>
              <a:gd name="T28" fmla="*/ 2147483647 w 96"/>
              <a:gd name="T29" fmla="*/ 2147483647 h 128"/>
              <a:gd name="T30" fmla="*/ 2147483647 w 96"/>
              <a:gd name="T31" fmla="*/ 2147483647 h 128"/>
              <a:gd name="T32" fmla="*/ 0 w 96"/>
              <a:gd name="T33" fmla="*/ 2147483647 h 128"/>
              <a:gd name="T34" fmla="*/ 2147483647 w 96"/>
              <a:gd name="T35" fmla="*/ 2147483647 h 128"/>
              <a:gd name="T36" fmla="*/ 2147483647 w 96"/>
              <a:gd name="T37" fmla="*/ 2147483647 h 128"/>
              <a:gd name="T38" fmla="*/ 2147483647 w 96"/>
              <a:gd name="T39" fmla="*/ 2147483647 h 128"/>
              <a:gd name="T40" fmla="*/ 2147483647 w 96"/>
              <a:gd name="T41" fmla="*/ 2147483647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28"/>
              <a:gd name="T65" fmla="*/ 96 w 96"/>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28">
                <a:moveTo>
                  <a:pt x="96" y="112"/>
                </a:moveTo>
                <a:lnTo>
                  <a:pt x="96" y="104"/>
                </a:lnTo>
                <a:lnTo>
                  <a:pt x="88" y="88"/>
                </a:lnTo>
                <a:lnTo>
                  <a:pt x="96" y="64"/>
                </a:lnTo>
                <a:lnTo>
                  <a:pt x="88" y="64"/>
                </a:lnTo>
                <a:lnTo>
                  <a:pt x="80" y="40"/>
                </a:lnTo>
                <a:lnTo>
                  <a:pt x="80" y="32"/>
                </a:lnTo>
                <a:lnTo>
                  <a:pt x="96" y="24"/>
                </a:lnTo>
                <a:lnTo>
                  <a:pt x="88" y="0"/>
                </a:lnTo>
                <a:lnTo>
                  <a:pt x="72" y="0"/>
                </a:lnTo>
                <a:lnTo>
                  <a:pt x="72" y="16"/>
                </a:lnTo>
                <a:lnTo>
                  <a:pt x="56" y="48"/>
                </a:lnTo>
                <a:lnTo>
                  <a:pt x="40" y="72"/>
                </a:lnTo>
                <a:lnTo>
                  <a:pt x="16" y="64"/>
                </a:lnTo>
                <a:lnTo>
                  <a:pt x="8" y="80"/>
                </a:lnTo>
                <a:lnTo>
                  <a:pt x="0" y="104"/>
                </a:lnTo>
                <a:lnTo>
                  <a:pt x="16" y="104"/>
                </a:lnTo>
                <a:lnTo>
                  <a:pt x="16" y="128"/>
                </a:lnTo>
                <a:lnTo>
                  <a:pt x="48" y="128"/>
                </a:lnTo>
                <a:lnTo>
                  <a:pt x="72" y="128"/>
                </a:lnTo>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1" name="Freeform 767"/>
          <p:cNvSpPr>
            <a:spLocks/>
          </p:cNvSpPr>
          <p:nvPr/>
        </p:nvSpPr>
        <p:spPr bwMode="auto">
          <a:xfrm>
            <a:off x="6096539" y="3715297"/>
            <a:ext cx="82528" cy="155575"/>
          </a:xfrm>
          <a:custGeom>
            <a:avLst/>
            <a:gdLst>
              <a:gd name="T0" fmla="*/ 2147483647 w 32"/>
              <a:gd name="T1" fmla="*/ 2147483647 h 80"/>
              <a:gd name="T2" fmla="*/ 2147483647 w 32"/>
              <a:gd name="T3" fmla="*/ 2147483647 h 80"/>
              <a:gd name="T4" fmla="*/ 2147483647 w 32"/>
              <a:gd name="T5" fmla="*/ 2147483647 h 80"/>
              <a:gd name="T6" fmla="*/ 2147483647 w 32"/>
              <a:gd name="T7" fmla="*/ 0 h 80"/>
              <a:gd name="T8" fmla="*/ 2147483647 w 32"/>
              <a:gd name="T9" fmla="*/ 2147483647 h 80"/>
              <a:gd name="T10" fmla="*/ 2147483647 w 32"/>
              <a:gd name="T11" fmla="*/ 2147483647 h 80"/>
              <a:gd name="T12" fmla="*/ 0 w 32"/>
              <a:gd name="T13" fmla="*/ 2147483647 h 80"/>
              <a:gd name="T14" fmla="*/ 0 w 32"/>
              <a:gd name="T15" fmla="*/ 2147483647 h 80"/>
              <a:gd name="T16" fmla="*/ 2147483647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0"/>
              <a:gd name="T41" fmla="*/ 32 w 32"/>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2" name="Freeform 768"/>
          <p:cNvSpPr>
            <a:spLocks/>
          </p:cNvSpPr>
          <p:nvPr/>
        </p:nvSpPr>
        <p:spPr bwMode="auto">
          <a:xfrm>
            <a:off x="6075378" y="3761334"/>
            <a:ext cx="61367" cy="123825"/>
          </a:xfrm>
          <a:custGeom>
            <a:avLst/>
            <a:gdLst>
              <a:gd name="T0" fmla="*/ 2147483647 w 24"/>
              <a:gd name="T1" fmla="*/ 2147483647 h 64"/>
              <a:gd name="T2" fmla="*/ 2147483647 w 24"/>
              <a:gd name="T3" fmla="*/ 0 h 64"/>
              <a:gd name="T4" fmla="*/ 0 w 24"/>
              <a:gd name="T5" fmla="*/ 0 h 64"/>
              <a:gd name="T6" fmla="*/ 0 w 24"/>
              <a:gd name="T7" fmla="*/ 2147483647 h 64"/>
              <a:gd name="T8" fmla="*/ 0 w 24"/>
              <a:gd name="T9" fmla="*/ 2147483647 h 64"/>
              <a:gd name="T10" fmla="*/ 2147483647 w 24"/>
              <a:gd name="T11" fmla="*/ 2147483647 h 64"/>
              <a:gd name="T12" fmla="*/ 2147483647 w 24"/>
              <a:gd name="T13" fmla="*/ 2147483647 h 64"/>
              <a:gd name="T14" fmla="*/ 2147483647 w 24"/>
              <a:gd name="T15" fmla="*/ 2147483647 h 64"/>
              <a:gd name="T16" fmla="*/ 2147483647 w 2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64"/>
              <a:gd name="T29" fmla="*/ 24 w 2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3" name="Freeform 769"/>
          <p:cNvSpPr>
            <a:spLocks/>
          </p:cNvSpPr>
          <p:nvPr/>
        </p:nvSpPr>
        <p:spPr bwMode="auto">
          <a:xfrm>
            <a:off x="6096539" y="3715297"/>
            <a:ext cx="82528" cy="155575"/>
          </a:xfrm>
          <a:custGeom>
            <a:avLst/>
            <a:gdLst>
              <a:gd name="T0" fmla="*/ 2147483647 w 32"/>
              <a:gd name="T1" fmla="*/ 2147483647 h 80"/>
              <a:gd name="T2" fmla="*/ 2147483647 w 32"/>
              <a:gd name="T3" fmla="*/ 2147483647 h 80"/>
              <a:gd name="T4" fmla="*/ 2147483647 w 32"/>
              <a:gd name="T5" fmla="*/ 2147483647 h 80"/>
              <a:gd name="T6" fmla="*/ 2147483647 w 32"/>
              <a:gd name="T7" fmla="*/ 2147483647 h 80"/>
              <a:gd name="T8" fmla="*/ 2147483647 w 32"/>
              <a:gd name="T9" fmla="*/ 0 h 80"/>
              <a:gd name="T10" fmla="*/ 2147483647 w 32"/>
              <a:gd name="T11" fmla="*/ 2147483647 h 80"/>
              <a:gd name="T12" fmla="*/ 2147483647 w 32"/>
              <a:gd name="T13" fmla="*/ 2147483647 h 80"/>
              <a:gd name="T14" fmla="*/ 0 w 32"/>
              <a:gd name="T15" fmla="*/ 2147483647 h 80"/>
              <a:gd name="T16" fmla="*/ 0 w 32"/>
              <a:gd name="T17" fmla="*/ 2147483647 h 80"/>
              <a:gd name="T18" fmla="*/ 2147483647 w 32"/>
              <a:gd name="T19" fmla="*/ 2147483647 h 80"/>
              <a:gd name="T20" fmla="*/ 2147483647 w 32"/>
              <a:gd name="T21" fmla="*/ 2147483647 h 80"/>
              <a:gd name="T22" fmla="*/ 2147483647 w 32"/>
              <a:gd name="T23" fmla="*/ 2147483647 h 80"/>
              <a:gd name="T24" fmla="*/ 2147483647 w 32"/>
              <a:gd name="T25" fmla="*/ 2147483647 h 80"/>
              <a:gd name="T26" fmla="*/ 2147483647 w 32"/>
              <a:gd name="T27" fmla="*/ 2147483647 h 80"/>
              <a:gd name="T28" fmla="*/ 2147483647 w 32"/>
              <a:gd name="T29" fmla="*/ 2147483647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80"/>
              <a:gd name="T47" fmla="*/ 32 w 32"/>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80">
                <a:moveTo>
                  <a:pt x="32" y="32"/>
                </a:moveTo>
                <a:lnTo>
                  <a:pt x="32" y="16"/>
                </a:lnTo>
                <a:lnTo>
                  <a:pt x="32" y="8"/>
                </a:lnTo>
                <a:lnTo>
                  <a:pt x="24" y="0"/>
                </a:lnTo>
                <a:lnTo>
                  <a:pt x="16" y="8"/>
                </a:lnTo>
                <a:lnTo>
                  <a:pt x="8" y="24"/>
                </a:lnTo>
                <a:lnTo>
                  <a:pt x="0" y="24"/>
                </a:lnTo>
                <a:lnTo>
                  <a:pt x="0" y="32"/>
                </a:lnTo>
                <a:lnTo>
                  <a:pt x="8" y="64"/>
                </a:lnTo>
                <a:lnTo>
                  <a:pt x="16" y="80"/>
                </a:lnTo>
                <a:lnTo>
                  <a:pt x="24" y="80"/>
                </a:lnTo>
                <a:lnTo>
                  <a:pt x="24" y="64"/>
                </a:lnTo>
                <a:lnTo>
                  <a:pt x="32" y="3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4" name="Freeform 770"/>
          <p:cNvSpPr>
            <a:spLocks/>
          </p:cNvSpPr>
          <p:nvPr/>
        </p:nvSpPr>
        <p:spPr bwMode="auto">
          <a:xfrm>
            <a:off x="6075378" y="3761334"/>
            <a:ext cx="61367" cy="123825"/>
          </a:xfrm>
          <a:custGeom>
            <a:avLst/>
            <a:gdLst>
              <a:gd name="T0" fmla="*/ 2147483647 w 24"/>
              <a:gd name="T1" fmla="*/ 2147483647 h 64"/>
              <a:gd name="T2" fmla="*/ 2147483647 w 24"/>
              <a:gd name="T3" fmla="*/ 0 h 64"/>
              <a:gd name="T4" fmla="*/ 0 w 24"/>
              <a:gd name="T5" fmla="*/ 0 h 64"/>
              <a:gd name="T6" fmla="*/ 0 w 24"/>
              <a:gd name="T7" fmla="*/ 0 h 64"/>
              <a:gd name="T8" fmla="*/ 0 w 24"/>
              <a:gd name="T9" fmla="*/ 2147483647 h 64"/>
              <a:gd name="T10" fmla="*/ 0 w 24"/>
              <a:gd name="T11" fmla="*/ 2147483647 h 64"/>
              <a:gd name="T12" fmla="*/ 2147483647 w 24"/>
              <a:gd name="T13" fmla="*/ 2147483647 h 64"/>
              <a:gd name="T14" fmla="*/ 2147483647 w 24"/>
              <a:gd name="T15" fmla="*/ 2147483647 h 64"/>
              <a:gd name="T16" fmla="*/ 2147483647 w 24"/>
              <a:gd name="T17" fmla="*/ 2147483647 h 64"/>
              <a:gd name="T18" fmla="*/ 2147483647 w 24"/>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64"/>
              <a:gd name="T32" fmla="*/ 24 w 24"/>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64">
                <a:moveTo>
                  <a:pt x="8" y="8"/>
                </a:moveTo>
                <a:lnTo>
                  <a:pt x="8" y="0"/>
                </a:lnTo>
                <a:lnTo>
                  <a:pt x="0" y="0"/>
                </a:lnTo>
                <a:lnTo>
                  <a:pt x="0" y="8"/>
                </a:lnTo>
                <a:lnTo>
                  <a:pt x="0" y="24"/>
                </a:lnTo>
                <a:lnTo>
                  <a:pt x="8" y="64"/>
                </a:lnTo>
                <a:lnTo>
                  <a:pt x="24" y="56"/>
                </a:lnTo>
                <a:lnTo>
                  <a:pt x="16" y="40"/>
                </a:lnTo>
                <a:lnTo>
                  <a:pt x="8" y="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5" name="Freeform 771"/>
          <p:cNvSpPr>
            <a:spLocks/>
          </p:cNvSpPr>
          <p:nvPr/>
        </p:nvSpPr>
        <p:spPr bwMode="auto">
          <a:xfrm>
            <a:off x="6449930" y="4445547"/>
            <a:ext cx="435920" cy="325437"/>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0 h 168"/>
              <a:gd name="T36" fmla="*/ 2147483647 w 168"/>
              <a:gd name="T37" fmla="*/ 2147483647 h 168"/>
              <a:gd name="T38" fmla="*/ 0 w 168"/>
              <a:gd name="T39" fmla="*/ 2147483647 h 168"/>
              <a:gd name="T40" fmla="*/ 2147483647 w 168"/>
              <a:gd name="T41" fmla="*/ 2147483647 h 168"/>
              <a:gd name="T42" fmla="*/ 2147483647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8"/>
              <a:gd name="T79" fmla="*/ 0 h 168"/>
              <a:gd name="T80" fmla="*/ 168 w 168"/>
              <a:gd name="T81" fmla="*/ 168 h 1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6" name="Freeform 772"/>
          <p:cNvSpPr>
            <a:spLocks/>
          </p:cNvSpPr>
          <p:nvPr/>
        </p:nvSpPr>
        <p:spPr bwMode="auto">
          <a:xfrm>
            <a:off x="6096539" y="3559721"/>
            <a:ext cx="103689" cy="93662"/>
          </a:xfrm>
          <a:custGeom>
            <a:avLst/>
            <a:gdLst>
              <a:gd name="T0" fmla="*/ 0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0 w 40"/>
              <a:gd name="T11" fmla="*/ 2147483647 h 48"/>
              <a:gd name="T12" fmla="*/ 0 60000 65536"/>
              <a:gd name="T13" fmla="*/ 0 60000 65536"/>
              <a:gd name="T14" fmla="*/ 0 60000 65536"/>
              <a:gd name="T15" fmla="*/ 0 60000 65536"/>
              <a:gd name="T16" fmla="*/ 0 60000 65536"/>
              <a:gd name="T17" fmla="*/ 0 60000 65536"/>
              <a:gd name="T18" fmla="*/ 0 w 40"/>
              <a:gd name="T19" fmla="*/ 0 h 48"/>
              <a:gd name="T20" fmla="*/ 40 w 40"/>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40" h="48">
                <a:moveTo>
                  <a:pt x="0" y="48"/>
                </a:moveTo>
                <a:lnTo>
                  <a:pt x="16" y="48"/>
                </a:lnTo>
                <a:lnTo>
                  <a:pt x="40" y="40"/>
                </a:lnTo>
                <a:lnTo>
                  <a:pt x="40" y="32"/>
                </a:lnTo>
                <a:lnTo>
                  <a:pt x="40" y="0"/>
                </a:lnTo>
                <a:lnTo>
                  <a:pt x="0" y="4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7" name="Freeform 774"/>
          <p:cNvSpPr>
            <a:spLocks/>
          </p:cNvSpPr>
          <p:nvPr/>
        </p:nvSpPr>
        <p:spPr bwMode="auto">
          <a:xfrm>
            <a:off x="6449930" y="4445547"/>
            <a:ext cx="435920" cy="325437"/>
          </a:xfrm>
          <a:custGeom>
            <a:avLst/>
            <a:gdLst>
              <a:gd name="T0" fmla="*/ 2147483647 w 168"/>
              <a:gd name="T1" fmla="*/ 2147483647 h 168"/>
              <a:gd name="T2" fmla="*/ 2147483647 w 168"/>
              <a:gd name="T3" fmla="*/ 2147483647 h 168"/>
              <a:gd name="T4" fmla="*/ 2147483647 w 168"/>
              <a:gd name="T5" fmla="*/ 2147483647 h 168"/>
              <a:gd name="T6" fmla="*/ 2147483647 w 168"/>
              <a:gd name="T7" fmla="*/ 2147483647 h 168"/>
              <a:gd name="T8" fmla="*/ 2147483647 w 168"/>
              <a:gd name="T9" fmla="*/ 2147483647 h 168"/>
              <a:gd name="T10" fmla="*/ 2147483647 w 168"/>
              <a:gd name="T11" fmla="*/ 2147483647 h 168"/>
              <a:gd name="T12" fmla="*/ 2147483647 w 168"/>
              <a:gd name="T13" fmla="*/ 2147483647 h 168"/>
              <a:gd name="T14" fmla="*/ 2147483647 w 168"/>
              <a:gd name="T15" fmla="*/ 2147483647 h 168"/>
              <a:gd name="T16" fmla="*/ 2147483647 w 168"/>
              <a:gd name="T17" fmla="*/ 2147483647 h 168"/>
              <a:gd name="T18" fmla="*/ 2147483647 w 168"/>
              <a:gd name="T19" fmla="*/ 2147483647 h 168"/>
              <a:gd name="T20" fmla="*/ 2147483647 w 168"/>
              <a:gd name="T21" fmla="*/ 2147483647 h 168"/>
              <a:gd name="T22" fmla="*/ 2147483647 w 168"/>
              <a:gd name="T23" fmla="*/ 2147483647 h 168"/>
              <a:gd name="T24" fmla="*/ 2147483647 w 168"/>
              <a:gd name="T25" fmla="*/ 2147483647 h 168"/>
              <a:gd name="T26" fmla="*/ 2147483647 w 168"/>
              <a:gd name="T27" fmla="*/ 2147483647 h 168"/>
              <a:gd name="T28" fmla="*/ 2147483647 w 168"/>
              <a:gd name="T29" fmla="*/ 2147483647 h 168"/>
              <a:gd name="T30" fmla="*/ 2147483647 w 168"/>
              <a:gd name="T31" fmla="*/ 2147483647 h 168"/>
              <a:gd name="T32" fmla="*/ 2147483647 w 168"/>
              <a:gd name="T33" fmla="*/ 2147483647 h 168"/>
              <a:gd name="T34" fmla="*/ 2147483647 w 168"/>
              <a:gd name="T35" fmla="*/ 2147483647 h 168"/>
              <a:gd name="T36" fmla="*/ 2147483647 w 168"/>
              <a:gd name="T37" fmla="*/ 2147483647 h 168"/>
              <a:gd name="T38" fmla="*/ 2147483647 w 168"/>
              <a:gd name="T39" fmla="*/ 0 h 168"/>
              <a:gd name="T40" fmla="*/ 2147483647 w 168"/>
              <a:gd name="T41" fmla="*/ 2147483647 h 168"/>
              <a:gd name="T42" fmla="*/ 0 w 168"/>
              <a:gd name="T43" fmla="*/ 2147483647 h 168"/>
              <a:gd name="T44" fmla="*/ 2147483647 w 168"/>
              <a:gd name="T45" fmla="*/ 2147483647 h 168"/>
              <a:gd name="T46" fmla="*/ 2147483647 w 168"/>
              <a:gd name="T47" fmla="*/ 2147483647 h 168"/>
              <a:gd name="T48" fmla="*/ 2147483647 w 168"/>
              <a:gd name="T49" fmla="*/ 2147483647 h 168"/>
              <a:gd name="T50" fmla="*/ 2147483647 w 168"/>
              <a:gd name="T51" fmla="*/ 2147483647 h 168"/>
              <a:gd name="T52" fmla="*/ 2147483647 w 168"/>
              <a:gd name="T53" fmla="*/ 2147483647 h 168"/>
              <a:gd name="T54" fmla="*/ 2147483647 w 168"/>
              <a:gd name="T55" fmla="*/ 2147483647 h 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68"/>
              <a:gd name="T86" fmla="*/ 168 w 168"/>
              <a:gd name="T87" fmla="*/ 168 h 1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68">
                <a:moveTo>
                  <a:pt x="88" y="168"/>
                </a:moveTo>
                <a:lnTo>
                  <a:pt x="96" y="168"/>
                </a:lnTo>
                <a:lnTo>
                  <a:pt x="104" y="112"/>
                </a:lnTo>
                <a:lnTo>
                  <a:pt x="104" y="72"/>
                </a:lnTo>
                <a:lnTo>
                  <a:pt x="112" y="72"/>
                </a:lnTo>
                <a:lnTo>
                  <a:pt x="120" y="24"/>
                </a:lnTo>
                <a:lnTo>
                  <a:pt x="152" y="16"/>
                </a:lnTo>
                <a:lnTo>
                  <a:pt x="160" y="16"/>
                </a:lnTo>
                <a:lnTo>
                  <a:pt x="168" y="16"/>
                </a:lnTo>
                <a:lnTo>
                  <a:pt x="160" y="8"/>
                </a:lnTo>
                <a:lnTo>
                  <a:pt x="144" y="8"/>
                </a:lnTo>
                <a:lnTo>
                  <a:pt x="144" y="16"/>
                </a:lnTo>
                <a:lnTo>
                  <a:pt x="144" y="8"/>
                </a:lnTo>
                <a:lnTo>
                  <a:pt x="120" y="16"/>
                </a:lnTo>
                <a:lnTo>
                  <a:pt x="88" y="16"/>
                </a:lnTo>
                <a:lnTo>
                  <a:pt x="80" y="8"/>
                </a:lnTo>
                <a:lnTo>
                  <a:pt x="24" y="8"/>
                </a:lnTo>
                <a:lnTo>
                  <a:pt x="16" y="0"/>
                </a:lnTo>
                <a:lnTo>
                  <a:pt x="8" y="8"/>
                </a:lnTo>
                <a:lnTo>
                  <a:pt x="0" y="32"/>
                </a:lnTo>
                <a:lnTo>
                  <a:pt x="32" y="88"/>
                </a:lnTo>
                <a:lnTo>
                  <a:pt x="32" y="96"/>
                </a:lnTo>
                <a:lnTo>
                  <a:pt x="40" y="152"/>
                </a:lnTo>
                <a:lnTo>
                  <a:pt x="64" y="168"/>
                </a:lnTo>
                <a:lnTo>
                  <a:pt x="64" y="160"/>
                </a:lnTo>
                <a:lnTo>
                  <a:pt x="88" y="16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18" name="Freeform 775"/>
          <p:cNvSpPr>
            <a:spLocks/>
          </p:cNvSpPr>
          <p:nvPr/>
        </p:nvSpPr>
        <p:spPr bwMode="auto">
          <a:xfrm>
            <a:off x="543852" y="1505497"/>
            <a:ext cx="890884" cy="915987"/>
          </a:xfrm>
          <a:custGeom>
            <a:avLst/>
            <a:gdLst>
              <a:gd name="T0" fmla="*/ 2147483647 w 344"/>
              <a:gd name="T1" fmla="*/ 2147483647 h 472"/>
              <a:gd name="T2" fmla="*/ 2147483647 w 344"/>
              <a:gd name="T3" fmla="*/ 2147483647 h 472"/>
              <a:gd name="T4" fmla="*/ 2147483647 w 344"/>
              <a:gd name="T5" fmla="*/ 2147483647 h 472"/>
              <a:gd name="T6" fmla="*/ 2147483647 w 344"/>
              <a:gd name="T7" fmla="*/ 2147483647 h 472"/>
              <a:gd name="T8" fmla="*/ 2147483647 w 344"/>
              <a:gd name="T9" fmla="*/ 2147483647 h 472"/>
              <a:gd name="T10" fmla="*/ 2147483647 w 344"/>
              <a:gd name="T11" fmla="*/ 2147483647 h 472"/>
              <a:gd name="T12" fmla="*/ 2147483647 w 344"/>
              <a:gd name="T13" fmla="*/ 2147483647 h 472"/>
              <a:gd name="T14" fmla="*/ 2147483647 w 344"/>
              <a:gd name="T15" fmla="*/ 0 h 472"/>
              <a:gd name="T16" fmla="*/ 2147483647 w 344"/>
              <a:gd name="T17" fmla="*/ 2147483647 h 472"/>
              <a:gd name="T18" fmla="*/ 2147483647 w 344"/>
              <a:gd name="T19" fmla="*/ 2147483647 h 472"/>
              <a:gd name="T20" fmla="*/ 2147483647 w 344"/>
              <a:gd name="T21" fmla="*/ 2147483647 h 472"/>
              <a:gd name="T22" fmla="*/ 2147483647 w 344"/>
              <a:gd name="T23" fmla="*/ 2147483647 h 472"/>
              <a:gd name="T24" fmla="*/ 2147483647 w 344"/>
              <a:gd name="T25" fmla="*/ 2147483647 h 472"/>
              <a:gd name="T26" fmla="*/ 2147483647 w 344"/>
              <a:gd name="T27" fmla="*/ 2147483647 h 472"/>
              <a:gd name="T28" fmla="*/ 2147483647 w 344"/>
              <a:gd name="T29" fmla="*/ 2147483647 h 472"/>
              <a:gd name="T30" fmla="*/ 2147483647 w 344"/>
              <a:gd name="T31" fmla="*/ 2147483647 h 472"/>
              <a:gd name="T32" fmla="*/ 2147483647 w 344"/>
              <a:gd name="T33" fmla="*/ 2147483647 h 472"/>
              <a:gd name="T34" fmla="*/ 2147483647 w 344"/>
              <a:gd name="T35" fmla="*/ 2147483647 h 472"/>
              <a:gd name="T36" fmla="*/ 2147483647 w 344"/>
              <a:gd name="T37" fmla="*/ 2147483647 h 472"/>
              <a:gd name="T38" fmla="*/ 0 w 344"/>
              <a:gd name="T39" fmla="*/ 2147483647 h 472"/>
              <a:gd name="T40" fmla="*/ 2147483647 w 344"/>
              <a:gd name="T41" fmla="*/ 2147483647 h 472"/>
              <a:gd name="T42" fmla="*/ 2147483647 w 344"/>
              <a:gd name="T43" fmla="*/ 2147483647 h 472"/>
              <a:gd name="T44" fmla="*/ 2147483647 w 344"/>
              <a:gd name="T45" fmla="*/ 2147483647 h 472"/>
              <a:gd name="T46" fmla="*/ 2147483647 w 344"/>
              <a:gd name="T47" fmla="*/ 2147483647 h 472"/>
              <a:gd name="T48" fmla="*/ 2147483647 w 344"/>
              <a:gd name="T49" fmla="*/ 2147483647 h 472"/>
              <a:gd name="T50" fmla="*/ 2147483647 w 344"/>
              <a:gd name="T51" fmla="*/ 2147483647 h 472"/>
              <a:gd name="T52" fmla="*/ 2147483647 w 344"/>
              <a:gd name="T53" fmla="*/ 2147483647 h 472"/>
              <a:gd name="T54" fmla="*/ 2147483647 w 344"/>
              <a:gd name="T55" fmla="*/ 2147483647 h 472"/>
              <a:gd name="T56" fmla="*/ 2147483647 w 344"/>
              <a:gd name="T57" fmla="*/ 2147483647 h 472"/>
              <a:gd name="T58" fmla="*/ 2147483647 w 344"/>
              <a:gd name="T59" fmla="*/ 2147483647 h 472"/>
              <a:gd name="T60" fmla="*/ 2147483647 w 344"/>
              <a:gd name="T61" fmla="*/ 2147483647 h 472"/>
              <a:gd name="T62" fmla="*/ 2147483647 w 344"/>
              <a:gd name="T63" fmla="*/ 2147483647 h 472"/>
              <a:gd name="T64" fmla="*/ 2147483647 w 344"/>
              <a:gd name="T65" fmla="*/ 2147483647 h 472"/>
              <a:gd name="T66" fmla="*/ 2147483647 w 344"/>
              <a:gd name="T67" fmla="*/ 2147483647 h 472"/>
              <a:gd name="T68" fmla="*/ 2147483647 w 344"/>
              <a:gd name="T69" fmla="*/ 2147483647 h 472"/>
              <a:gd name="T70" fmla="*/ 2147483647 w 344"/>
              <a:gd name="T71" fmla="*/ 2147483647 h 472"/>
              <a:gd name="T72" fmla="*/ 2147483647 w 344"/>
              <a:gd name="T73" fmla="*/ 2147483647 h 472"/>
              <a:gd name="T74" fmla="*/ 2147483647 w 344"/>
              <a:gd name="T75" fmla="*/ 2147483647 h 472"/>
              <a:gd name="T76" fmla="*/ 2147483647 w 344"/>
              <a:gd name="T77" fmla="*/ 2147483647 h 472"/>
              <a:gd name="T78" fmla="*/ 2147483647 w 344"/>
              <a:gd name="T79" fmla="*/ 2147483647 h 472"/>
              <a:gd name="T80" fmla="*/ 2147483647 w 344"/>
              <a:gd name="T81" fmla="*/ 2147483647 h 472"/>
              <a:gd name="T82" fmla="*/ 2147483647 w 344"/>
              <a:gd name="T83" fmla="*/ 2147483647 h 472"/>
              <a:gd name="T84" fmla="*/ 2147483647 w 344"/>
              <a:gd name="T85" fmla="*/ 2147483647 h 472"/>
              <a:gd name="T86" fmla="*/ 2147483647 w 344"/>
              <a:gd name="T87" fmla="*/ 2147483647 h 472"/>
              <a:gd name="T88" fmla="*/ 2147483647 w 344"/>
              <a:gd name="T89" fmla="*/ 2147483647 h 472"/>
              <a:gd name="T90" fmla="*/ 2147483647 w 344"/>
              <a:gd name="T91" fmla="*/ 2147483647 h 472"/>
              <a:gd name="T92" fmla="*/ 2147483647 w 344"/>
              <a:gd name="T93" fmla="*/ 2147483647 h 472"/>
              <a:gd name="T94" fmla="*/ 2147483647 w 344"/>
              <a:gd name="T95" fmla="*/ 2147483647 h 4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4"/>
              <a:gd name="T145" fmla="*/ 0 h 472"/>
              <a:gd name="T146" fmla="*/ 344 w 344"/>
              <a:gd name="T147" fmla="*/ 472 h 47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4" h="472">
                <a:moveTo>
                  <a:pt x="336" y="64"/>
                </a:moveTo>
                <a:lnTo>
                  <a:pt x="328" y="48"/>
                </a:lnTo>
                <a:lnTo>
                  <a:pt x="288" y="56"/>
                </a:lnTo>
                <a:lnTo>
                  <a:pt x="240" y="32"/>
                </a:lnTo>
                <a:lnTo>
                  <a:pt x="216" y="32"/>
                </a:lnTo>
                <a:lnTo>
                  <a:pt x="192" y="24"/>
                </a:lnTo>
                <a:lnTo>
                  <a:pt x="192" y="8"/>
                </a:lnTo>
                <a:lnTo>
                  <a:pt x="152" y="0"/>
                </a:lnTo>
                <a:lnTo>
                  <a:pt x="136" y="16"/>
                </a:lnTo>
                <a:lnTo>
                  <a:pt x="104" y="24"/>
                </a:lnTo>
                <a:lnTo>
                  <a:pt x="80" y="40"/>
                </a:lnTo>
                <a:lnTo>
                  <a:pt x="64" y="80"/>
                </a:lnTo>
                <a:lnTo>
                  <a:pt x="32" y="88"/>
                </a:lnTo>
                <a:lnTo>
                  <a:pt x="32" y="112"/>
                </a:lnTo>
                <a:lnTo>
                  <a:pt x="56" y="144"/>
                </a:lnTo>
                <a:lnTo>
                  <a:pt x="80" y="160"/>
                </a:lnTo>
                <a:lnTo>
                  <a:pt x="80" y="176"/>
                </a:lnTo>
                <a:lnTo>
                  <a:pt x="64" y="184"/>
                </a:lnTo>
                <a:lnTo>
                  <a:pt x="40" y="176"/>
                </a:lnTo>
                <a:lnTo>
                  <a:pt x="0" y="200"/>
                </a:lnTo>
                <a:lnTo>
                  <a:pt x="16" y="216"/>
                </a:lnTo>
                <a:lnTo>
                  <a:pt x="32" y="232"/>
                </a:lnTo>
                <a:lnTo>
                  <a:pt x="64" y="232"/>
                </a:lnTo>
                <a:lnTo>
                  <a:pt x="96" y="232"/>
                </a:lnTo>
                <a:lnTo>
                  <a:pt x="80" y="264"/>
                </a:lnTo>
                <a:lnTo>
                  <a:pt x="48" y="272"/>
                </a:lnTo>
                <a:lnTo>
                  <a:pt x="24" y="288"/>
                </a:lnTo>
                <a:lnTo>
                  <a:pt x="24" y="312"/>
                </a:lnTo>
                <a:lnTo>
                  <a:pt x="48" y="328"/>
                </a:lnTo>
                <a:lnTo>
                  <a:pt x="56" y="352"/>
                </a:lnTo>
                <a:lnTo>
                  <a:pt x="72" y="360"/>
                </a:lnTo>
                <a:lnTo>
                  <a:pt x="80" y="384"/>
                </a:lnTo>
                <a:lnTo>
                  <a:pt x="104" y="384"/>
                </a:lnTo>
                <a:lnTo>
                  <a:pt x="144" y="384"/>
                </a:lnTo>
                <a:lnTo>
                  <a:pt x="120" y="416"/>
                </a:lnTo>
                <a:lnTo>
                  <a:pt x="64" y="472"/>
                </a:lnTo>
                <a:lnTo>
                  <a:pt x="128" y="432"/>
                </a:lnTo>
                <a:lnTo>
                  <a:pt x="184" y="376"/>
                </a:lnTo>
                <a:lnTo>
                  <a:pt x="176" y="368"/>
                </a:lnTo>
                <a:lnTo>
                  <a:pt x="208" y="328"/>
                </a:lnTo>
                <a:lnTo>
                  <a:pt x="216" y="344"/>
                </a:lnTo>
                <a:lnTo>
                  <a:pt x="224" y="360"/>
                </a:lnTo>
                <a:lnTo>
                  <a:pt x="248" y="344"/>
                </a:lnTo>
                <a:lnTo>
                  <a:pt x="272" y="328"/>
                </a:lnTo>
                <a:lnTo>
                  <a:pt x="288" y="336"/>
                </a:lnTo>
                <a:lnTo>
                  <a:pt x="344" y="344"/>
                </a:lnTo>
                <a:lnTo>
                  <a:pt x="344" y="64"/>
                </a:lnTo>
                <a:lnTo>
                  <a:pt x="336" y="64"/>
                </a:lnTo>
                <a:close/>
              </a:path>
            </a:pathLst>
          </a:custGeom>
          <a:gradFill>
            <a:gsLst>
              <a:gs pos="57000">
                <a:schemeClr val="bg1">
                  <a:lumMod val="65000"/>
                </a:schemeClr>
              </a:gs>
              <a:gs pos="68000">
                <a:srgbClr val="FFC000"/>
              </a:gs>
              <a:gs pos="77000">
                <a:srgbClr val="FFC000"/>
              </a:gs>
            </a:gsLst>
            <a:lin ang="5400000" scaled="0"/>
          </a:gradFill>
          <a:ln w="3175">
            <a:solidFill>
              <a:srgbClr val="FFFFFF"/>
            </a:solidFill>
            <a:round/>
            <a:headEnd/>
            <a:tailEnd/>
          </a:ln>
        </p:spPr>
        <p:txBody>
          <a:bodyPr/>
          <a:lstStyle/>
          <a:p>
            <a:pPr>
              <a:spcBef>
                <a:spcPct val="50000"/>
              </a:spcBef>
            </a:pPr>
            <a:endParaRPr lang="en-US" dirty="0">
              <a:solidFill>
                <a:srgbClr val="4D4D4D"/>
              </a:solidFill>
            </a:endParaRPr>
          </a:p>
        </p:txBody>
      </p:sp>
      <p:sp>
        <p:nvSpPr>
          <p:cNvPr id="219" name="Freeform 777"/>
          <p:cNvSpPr>
            <a:spLocks/>
          </p:cNvSpPr>
          <p:nvPr/>
        </p:nvSpPr>
        <p:spPr bwMode="auto">
          <a:xfrm>
            <a:off x="1974346" y="2658021"/>
            <a:ext cx="1883343" cy="730250"/>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0 h 376"/>
              <a:gd name="T50" fmla="*/ 2147483647 w 728"/>
              <a:gd name="T51" fmla="*/ 2147483647 h 376"/>
              <a:gd name="T52" fmla="*/ 2147483647 w 728"/>
              <a:gd name="T53" fmla="*/ 2147483647 h 376"/>
              <a:gd name="T54" fmla="*/ 2147483647 w 728"/>
              <a:gd name="T55" fmla="*/ 2147483647 h 376"/>
              <a:gd name="T56" fmla="*/ 0 w 728"/>
              <a:gd name="T57" fmla="*/ 2147483647 h 376"/>
              <a:gd name="T58" fmla="*/ 2147483647 w 728"/>
              <a:gd name="T59" fmla="*/ 2147483647 h 376"/>
              <a:gd name="T60" fmla="*/ 2147483647 w 728"/>
              <a:gd name="T61" fmla="*/ 2147483647 h 376"/>
              <a:gd name="T62" fmla="*/ 2147483647 w 728"/>
              <a:gd name="T63" fmla="*/ 2147483647 h 376"/>
              <a:gd name="T64" fmla="*/ 2147483647 w 728"/>
              <a:gd name="T65" fmla="*/ 2147483647 h 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8"/>
              <a:gd name="T100" fmla="*/ 0 h 376"/>
              <a:gd name="T101" fmla="*/ 728 w 728"/>
              <a:gd name="T102" fmla="*/ 376 h 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rgbClr val="ABD3F1"/>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0" name="Freeform 779"/>
          <p:cNvSpPr>
            <a:spLocks/>
          </p:cNvSpPr>
          <p:nvPr/>
        </p:nvSpPr>
        <p:spPr bwMode="auto">
          <a:xfrm>
            <a:off x="1974346" y="2658021"/>
            <a:ext cx="1883343" cy="730250"/>
          </a:xfrm>
          <a:custGeom>
            <a:avLst/>
            <a:gdLst>
              <a:gd name="T0" fmla="*/ 2147483647 w 728"/>
              <a:gd name="T1" fmla="*/ 2147483647 h 376"/>
              <a:gd name="T2" fmla="*/ 2147483647 w 728"/>
              <a:gd name="T3" fmla="*/ 2147483647 h 376"/>
              <a:gd name="T4" fmla="*/ 2147483647 w 728"/>
              <a:gd name="T5" fmla="*/ 2147483647 h 376"/>
              <a:gd name="T6" fmla="*/ 2147483647 w 728"/>
              <a:gd name="T7" fmla="*/ 2147483647 h 376"/>
              <a:gd name="T8" fmla="*/ 2147483647 w 728"/>
              <a:gd name="T9" fmla="*/ 2147483647 h 376"/>
              <a:gd name="T10" fmla="*/ 2147483647 w 728"/>
              <a:gd name="T11" fmla="*/ 2147483647 h 376"/>
              <a:gd name="T12" fmla="*/ 2147483647 w 728"/>
              <a:gd name="T13" fmla="*/ 2147483647 h 376"/>
              <a:gd name="T14" fmla="*/ 2147483647 w 728"/>
              <a:gd name="T15" fmla="*/ 2147483647 h 376"/>
              <a:gd name="T16" fmla="*/ 2147483647 w 728"/>
              <a:gd name="T17" fmla="*/ 2147483647 h 376"/>
              <a:gd name="T18" fmla="*/ 2147483647 w 728"/>
              <a:gd name="T19" fmla="*/ 2147483647 h 376"/>
              <a:gd name="T20" fmla="*/ 2147483647 w 728"/>
              <a:gd name="T21" fmla="*/ 2147483647 h 376"/>
              <a:gd name="T22" fmla="*/ 2147483647 w 728"/>
              <a:gd name="T23" fmla="*/ 2147483647 h 376"/>
              <a:gd name="T24" fmla="*/ 2147483647 w 728"/>
              <a:gd name="T25" fmla="*/ 2147483647 h 376"/>
              <a:gd name="T26" fmla="*/ 2147483647 w 728"/>
              <a:gd name="T27" fmla="*/ 2147483647 h 376"/>
              <a:gd name="T28" fmla="*/ 2147483647 w 728"/>
              <a:gd name="T29" fmla="*/ 2147483647 h 376"/>
              <a:gd name="T30" fmla="*/ 2147483647 w 728"/>
              <a:gd name="T31" fmla="*/ 2147483647 h 376"/>
              <a:gd name="T32" fmla="*/ 2147483647 w 728"/>
              <a:gd name="T33" fmla="*/ 2147483647 h 376"/>
              <a:gd name="T34" fmla="*/ 2147483647 w 728"/>
              <a:gd name="T35" fmla="*/ 2147483647 h 376"/>
              <a:gd name="T36" fmla="*/ 2147483647 w 728"/>
              <a:gd name="T37" fmla="*/ 2147483647 h 376"/>
              <a:gd name="T38" fmla="*/ 2147483647 w 728"/>
              <a:gd name="T39" fmla="*/ 2147483647 h 376"/>
              <a:gd name="T40" fmla="*/ 2147483647 w 728"/>
              <a:gd name="T41" fmla="*/ 2147483647 h 376"/>
              <a:gd name="T42" fmla="*/ 2147483647 w 728"/>
              <a:gd name="T43" fmla="*/ 2147483647 h 376"/>
              <a:gd name="T44" fmla="*/ 2147483647 w 728"/>
              <a:gd name="T45" fmla="*/ 2147483647 h 376"/>
              <a:gd name="T46" fmla="*/ 2147483647 w 728"/>
              <a:gd name="T47" fmla="*/ 2147483647 h 376"/>
              <a:gd name="T48" fmla="*/ 2147483647 w 728"/>
              <a:gd name="T49" fmla="*/ 2147483647 h 376"/>
              <a:gd name="T50" fmla="*/ 2147483647 w 728"/>
              <a:gd name="T51" fmla="*/ 0 h 376"/>
              <a:gd name="T52" fmla="*/ 2147483647 w 728"/>
              <a:gd name="T53" fmla="*/ 2147483647 h 376"/>
              <a:gd name="T54" fmla="*/ 2147483647 w 728"/>
              <a:gd name="T55" fmla="*/ 2147483647 h 376"/>
              <a:gd name="T56" fmla="*/ 2147483647 w 728"/>
              <a:gd name="T57" fmla="*/ 2147483647 h 376"/>
              <a:gd name="T58" fmla="*/ 0 w 728"/>
              <a:gd name="T59" fmla="*/ 2147483647 h 376"/>
              <a:gd name="T60" fmla="*/ 2147483647 w 728"/>
              <a:gd name="T61" fmla="*/ 2147483647 h 376"/>
              <a:gd name="T62" fmla="*/ 2147483647 w 728"/>
              <a:gd name="T63" fmla="*/ 2147483647 h 376"/>
              <a:gd name="T64" fmla="*/ 2147483647 w 728"/>
              <a:gd name="T65" fmla="*/ 2147483647 h 376"/>
              <a:gd name="T66" fmla="*/ 2147483647 w 728"/>
              <a:gd name="T67" fmla="*/ 2147483647 h 3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8"/>
              <a:gd name="T103" fmla="*/ 0 h 376"/>
              <a:gd name="T104" fmla="*/ 728 w 728"/>
              <a:gd name="T105" fmla="*/ 376 h 3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8" h="376">
                <a:moveTo>
                  <a:pt x="168" y="288"/>
                </a:moveTo>
                <a:lnTo>
                  <a:pt x="200" y="288"/>
                </a:lnTo>
                <a:lnTo>
                  <a:pt x="208" y="280"/>
                </a:lnTo>
                <a:lnTo>
                  <a:pt x="232" y="288"/>
                </a:lnTo>
                <a:lnTo>
                  <a:pt x="264" y="320"/>
                </a:lnTo>
                <a:lnTo>
                  <a:pt x="288" y="312"/>
                </a:lnTo>
                <a:lnTo>
                  <a:pt x="304" y="328"/>
                </a:lnTo>
                <a:lnTo>
                  <a:pt x="312" y="344"/>
                </a:lnTo>
                <a:lnTo>
                  <a:pt x="328" y="360"/>
                </a:lnTo>
                <a:lnTo>
                  <a:pt x="352" y="368"/>
                </a:lnTo>
                <a:lnTo>
                  <a:pt x="352" y="336"/>
                </a:lnTo>
                <a:lnTo>
                  <a:pt x="368" y="320"/>
                </a:lnTo>
                <a:lnTo>
                  <a:pt x="376" y="312"/>
                </a:lnTo>
                <a:lnTo>
                  <a:pt x="416" y="312"/>
                </a:lnTo>
                <a:lnTo>
                  <a:pt x="440" y="312"/>
                </a:lnTo>
                <a:lnTo>
                  <a:pt x="472" y="304"/>
                </a:lnTo>
                <a:lnTo>
                  <a:pt x="496" y="304"/>
                </a:lnTo>
                <a:lnTo>
                  <a:pt x="512" y="304"/>
                </a:lnTo>
                <a:lnTo>
                  <a:pt x="520" y="320"/>
                </a:lnTo>
                <a:lnTo>
                  <a:pt x="528" y="352"/>
                </a:lnTo>
                <a:lnTo>
                  <a:pt x="552" y="376"/>
                </a:lnTo>
                <a:lnTo>
                  <a:pt x="560" y="376"/>
                </a:lnTo>
                <a:lnTo>
                  <a:pt x="560" y="336"/>
                </a:lnTo>
                <a:lnTo>
                  <a:pt x="544" y="296"/>
                </a:lnTo>
                <a:lnTo>
                  <a:pt x="560" y="272"/>
                </a:lnTo>
                <a:lnTo>
                  <a:pt x="584" y="264"/>
                </a:lnTo>
                <a:lnTo>
                  <a:pt x="616" y="224"/>
                </a:lnTo>
                <a:lnTo>
                  <a:pt x="616" y="200"/>
                </a:lnTo>
                <a:lnTo>
                  <a:pt x="608" y="176"/>
                </a:lnTo>
                <a:lnTo>
                  <a:pt x="624" y="184"/>
                </a:lnTo>
                <a:lnTo>
                  <a:pt x="624" y="168"/>
                </a:lnTo>
                <a:lnTo>
                  <a:pt x="632" y="168"/>
                </a:lnTo>
                <a:lnTo>
                  <a:pt x="640" y="160"/>
                </a:lnTo>
                <a:lnTo>
                  <a:pt x="648" y="144"/>
                </a:lnTo>
                <a:lnTo>
                  <a:pt x="664" y="136"/>
                </a:lnTo>
                <a:lnTo>
                  <a:pt x="688" y="128"/>
                </a:lnTo>
                <a:lnTo>
                  <a:pt x="688" y="96"/>
                </a:lnTo>
                <a:lnTo>
                  <a:pt x="728" y="72"/>
                </a:lnTo>
                <a:lnTo>
                  <a:pt x="720" y="32"/>
                </a:lnTo>
                <a:lnTo>
                  <a:pt x="704" y="32"/>
                </a:lnTo>
                <a:lnTo>
                  <a:pt x="672" y="72"/>
                </a:lnTo>
                <a:lnTo>
                  <a:pt x="632" y="80"/>
                </a:lnTo>
                <a:lnTo>
                  <a:pt x="616" y="80"/>
                </a:lnTo>
                <a:lnTo>
                  <a:pt x="584" y="104"/>
                </a:lnTo>
                <a:lnTo>
                  <a:pt x="536" y="120"/>
                </a:lnTo>
                <a:lnTo>
                  <a:pt x="536" y="96"/>
                </a:lnTo>
                <a:lnTo>
                  <a:pt x="512" y="48"/>
                </a:lnTo>
                <a:lnTo>
                  <a:pt x="440" y="16"/>
                </a:lnTo>
                <a:lnTo>
                  <a:pt x="416" y="8"/>
                </a:lnTo>
                <a:lnTo>
                  <a:pt x="376" y="0"/>
                </a:lnTo>
                <a:lnTo>
                  <a:pt x="24" y="0"/>
                </a:lnTo>
                <a:lnTo>
                  <a:pt x="32" y="24"/>
                </a:lnTo>
                <a:lnTo>
                  <a:pt x="16" y="32"/>
                </a:lnTo>
                <a:lnTo>
                  <a:pt x="24" y="16"/>
                </a:lnTo>
                <a:lnTo>
                  <a:pt x="0" y="8"/>
                </a:lnTo>
                <a:lnTo>
                  <a:pt x="8" y="48"/>
                </a:lnTo>
                <a:lnTo>
                  <a:pt x="8" y="80"/>
                </a:lnTo>
                <a:lnTo>
                  <a:pt x="0" y="112"/>
                </a:lnTo>
                <a:lnTo>
                  <a:pt x="8" y="136"/>
                </a:lnTo>
                <a:lnTo>
                  <a:pt x="8" y="152"/>
                </a:lnTo>
                <a:lnTo>
                  <a:pt x="24" y="192"/>
                </a:lnTo>
                <a:lnTo>
                  <a:pt x="40" y="224"/>
                </a:lnTo>
                <a:lnTo>
                  <a:pt x="56" y="240"/>
                </a:lnTo>
                <a:lnTo>
                  <a:pt x="88" y="264"/>
                </a:lnTo>
                <a:lnTo>
                  <a:pt x="96" y="272"/>
                </a:lnTo>
                <a:lnTo>
                  <a:pt x="128" y="272"/>
                </a:lnTo>
                <a:lnTo>
                  <a:pt x="168" y="288"/>
                </a:lnTo>
                <a:close/>
              </a:path>
            </a:pathLst>
          </a:custGeom>
          <a:solidFill>
            <a:srgbClr val="00B050"/>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1" name="Freeform 780"/>
          <p:cNvSpPr>
            <a:spLocks/>
          </p:cNvSpPr>
          <p:nvPr/>
        </p:nvSpPr>
        <p:spPr bwMode="auto">
          <a:xfrm>
            <a:off x="3174182" y="3653383"/>
            <a:ext cx="146013" cy="107950"/>
          </a:xfrm>
          <a:custGeom>
            <a:avLst/>
            <a:gdLst>
              <a:gd name="T0" fmla="*/ 2147483647 w 56"/>
              <a:gd name="T1" fmla="*/ 2147483647 h 56"/>
              <a:gd name="T2" fmla="*/ 2147483647 w 56"/>
              <a:gd name="T3" fmla="*/ 2147483647 h 56"/>
              <a:gd name="T4" fmla="*/ 2147483647 w 56"/>
              <a:gd name="T5" fmla="*/ 0 h 56"/>
              <a:gd name="T6" fmla="*/ 2147483647 w 56"/>
              <a:gd name="T7" fmla="*/ 2147483647 h 56"/>
              <a:gd name="T8" fmla="*/ 0 w 56"/>
              <a:gd name="T9" fmla="*/ 2147483647 h 56"/>
              <a:gd name="T10" fmla="*/ 2147483647 w 56"/>
              <a:gd name="T11" fmla="*/ 2147483647 h 56"/>
              <a:gd name="T12" fmla="*/ 2147483647 w 56"/>
              <a:gd name="T13" fmla="*/ 2147483647 h 56"/>
              <a:gd name="T14" fmla="*/ 2147483647 w 56"/>
              <a:gd name="T15" fmla="*/ 2147483647 h 56"/>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56"/>
              <a:gd name="T26" fmla="*/ 56 w 56"/>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56">
                <a:moveTo>
                  <a:pt x="56" y="56"/>
                </a:moveTo>
                <a:lnTo>
                  <a:pt x="56" y="48"/>
                </a:lnTo>
                <a:lnTo>
                  <a:pt x="56" y="0"/>
                </a:lnTo>
                <a:lnTo>
                  <a:pt x="32" y="16"/>
                </a:lnTo>
                <a:lnTo>
                  <a:pt x="0" y="24"/>
                </a:lnTo>
                <a:lnTo>
                  <a:pt x="24" y="56"/>
                </a:lnTo>
                <a:lnTo>
                  <a:pt x="40" y="56"/>
                </a:lnTo>
                <a:lnTo>
                  <a:pt x="56" y="56"/>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2" name="Freeform 781"/>
          <p:cNvSpPr>
            <a:spLocks/>
          </p:cNvSpPr>
          <p:nvPr/>
        </p:nvSpPr>
        <p:spPr bwMode="auto">
          <a:xfrm>
            <a:off x="3237666" y="3761334"/>
            <a:ext cx="122735" cy="61913"/>
          </a:xfrm>
          <a:custGeom>
            <a:avLst/>
            <a:gdLst>
              <a:gd name="T0" fmla="*/ 2147483647 w 48"/>
              <a:gd name="T1" fmla="*/ 0 h 32"/>
              <a:gd name="T2" fmla="*/ 2147483647 w 48"/>
              <a:gd name="T3" fmla="*/ 0 h 32"/>
              <a:gd name="T4" fmla="*/ 0 w 48"/>
              <a:gd name="T5" fmla="*/ 0 h 32"/>
              <a:gd name="T6" fmla="*/ 2147483647 w 48"/>
              <a:gd name="T7" fmla="*/ 2147483647 h 32"/>
              <a:gd name="T8" fmla="*/ 2147483647 w 48"/>
              <a:gd name="T9" fmla="*/ 2147483647 h 32"/>
              <a:gd name="T10" fmla="*/ 2147483647 w 48"/>
              <a:gd name="T11" fmla="*/ 2147483647 h 32"/>
              <a:gd name="T12" fmla="*/ 2147483647 w 48"/>
              <a:gd name="T13" fmla="*/ 0 h 32"/>
              <a:gd name="T14" fmla="*/ 0 60000 65536"/>
              <a:gd name="T15" fmla="*/ 0 60000 65536"/>
              <a:gd name="T16" fmla="*/ 0 60000 65536"/>
              <a:gd name="T17" fmla="*/ 0 60000 65536"/>
              <a:gd name="T18" fmla="*/ 0 60000 65536"/>
              <a:gd name="T19" fmla="*/ 0 60000 65536"/>
              <a:gd name="T20" fmla="*/ 0 60000 65536"/>
              <a:gd name="T21" fmla="*/ 0 w 48"/>
              <a:gd name="T22" fmla="*/ 0 h 32"/>
              <a:gd name="T23" fmla="*/ 48 w 48"/>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2">
                <a:moveTo>
                  <a:pt x="32" y="0"/>
                </a:moveTo>
                <a:lnTo>
                  <a:pt x="16" y="0"/>
                </a:lnTo>
                <a:lnTo>
                  <a:pt x="0" y="0"/>
                </a:lnTo>
                <a:lnTo>
                  <a:pt x="8" y="8"/>
                </a:lnTo>
                <a:lnTo>
                  <a:pt x="40" y="32"/>
                </a:lnTo>
                <a:lnTo>
                  <a:pt x="48" y="16"/>
                </a:lnTo>
                <a:lnTo>
                  <a:pt x="32" y="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3" name="Freeform 782"/>
          <p:cNvSpPr>
            <a:spLocks/>
          </p:cNvSpPr>
          <p:nvPr/>
        </p:nvSpPr>
        <p:spPr bwMode="auto">
          <a:xfrm>
            <a:off x="3341356" y="3793084"/>
            <a:ext cx="186218" cy="61913"/>
          </a:xfrm>
          <a:custGeom>
            <a:avLst/>
            <a:gdLst>
              <a:gd name="T0" fmla="*/ 2147483647 w 72"/>
              <a:gd name="T1" fmla="*/ 2147483647 h 32"/>
              <a:gd name="T2" fmla="*/ 2147483647 w 72"/>
              <a:gd name="T3" fmla="*/ 2147483647 h 32"/>
              <a:gd name="T4" fmla="*/ 2147483647 w 72"/>
              <a:gd name="T5" fmla="*/ 2147483647 h 32"/>
              <a:gd name="T6" fmla="*/ 2147483647 w 72"/>
              <a:gd name="T7" fmla="*/ 0 h 32"/>
              <a:gd name="T8" fmla="*/ 0 w 72"/>
              <a:gd name="T9" fmla="*/ 2147483647 h 32"/>
              <a:gd name="T10" fmla="*/ 2147483647 w 72"/>
              <a:gd name="T11" fmla="*/ 2147483647 h 32"/>
              <a:gd name="T12" fmla="*/ 2147483647 w 72"/>
              <a:gd name="T13" fmla="*/ 2147483647 h 32"/>
              <a:gd name="T14" fmla="*/ 2147483647 w 72"/>
              <a:gd name="T15" fmla="*/ 2147483647 h 32"/>
              <a:gd name="T16" fmla="*/ 2147483647 w 72"/>
              <a:gd name="T17" fmla="*/ 2147483647 h 32"/>
              <a:gd name="T18" fmla="*/ 2147483647 w 72"/>
              <a:gd name="T19" fmla="*/ 2147483647 h 32"/>
              <a:gd name="T20" fmla="*/ 2147483647 w 72"/>
              <a:gd name="T21" fmla="*/ 2147483647 h 32"/>
              <a:gd name="T22" fmla="*/ 2147483647 w 72"/>
              <a:gd name="T23" fmla="*/ 2147483647 h 32"/>
              <a:gd name="T24" fmla="*/ 2147483647 w 72"/>
              <a:gd name="T25" fmla="*/ 2147483647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32"/>
              <a:gd name="T41" fmla="*/ 72 w 72"/>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32">
                <a:moveTo>
                  <a:pt x="56" y="8"/>
                </a:moveTo>
                <a:lnTo>
                  <a:pt x="40" y="8"/>
                </a:lnTo>
                <a:lnTo>
                  <a:pt x="8" y="8"/>
                </a:lnTo>
                <a:lnTo>
                  <a:pt x="8" y="0"/>
                </a:lnTo>
                <a:lnTo>
                  <a:pt x="0" y="16"/>
                </a:lnTo>
                <a:lnTo>
                  <a:pt x="16" y="32"/>
                </a:lnTo>
                <a:lnTo>
                  <a:pt x="24" y="32"/>
                </a:lnTo>
                <a:lnTo>
                  <a:pt x="32" y="24"/>
                </a:lnTo>
                <a:lnTo>
                  <a:pt x="40" y="16"/>
                </a:lnTo>
                <a:lnTo>
                  <a:pt x="56" y="16"/>
                </a:lnTo>
                <a:lnTo>
                  <a:pt x="64" y="32"/>
                </a:lnTo>
                <a:lnTo>
                  <a:pt x="72" y="16"/>
                </a:lnTo>
                <a:lnTo>
                  <a:pt x="56" y="8"/>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4" name="Freeform 783"/>
          <p:cNvSpPr>
            <a:spLocks/>
          </p:cNvSpPr>
          <p:nvPr/>
        </p:nvSpPr>
        <p:spPr bwMode="auto">
          <a:xfrm>
            <a:off x="3464092" y="3729583"/>
            <a:ext cx="393597" cy="311150"/>
          </a:xfrm>
          <a:custGeom>
            <a:avLst/>
            <a:gdLst>
              <a:gd name="T0" fmla="*/ 2147483647 w 152"/>
              <a:gd name="T1" fmla="*/ 2147483647 h 160"/>
              <a:gd name="T2" fmla="*/ 2147483647 w 152"/>
              <a:gd name="T3" fmla="*/ 2147483647 h 160"/>
              <a:gd name="T4" fmla="*/ 2147483647 w 152"/>
              <a:gd name="T5" fmla="*/ 2147483647 h 160"/>
              <a:gd name="T6" fmla="*/ 2147483647 w 152"/>
              <a:gd name="T7" fmla="*/ 2147483647 h 160"/>
              <a:gd name="T8" fmla="*/ 2147483647 w 152"/>
              <a:gd name="T9" fmla="*/ 2147483647 h 160"/>
              <a:gd name="T10" fmla="*/ 2147483647 w 152"/>
              <a:gd name="T11" fmla="*/ 2147483647 h 160"/>
              <a:gd name="T12" fmla="*/ 2147483647 w 152"/>
              <a:gd name="T13" fmla="*/ 2147483647 h 160"/>
              <a:gd name="T14" fmla="*/ 2147483647 w 152"/>
              <a:gd name="T15" fmla="*/ 2147483647 h 160"/>
              <a:gd name="T16" fmla="*/ 2147483647 w 152"/>
              <a:gd name="T17" fmla="*/ 0 h 160"/>
              <a:gd name="T18" fmla="*/ 2147483647 w 152"/>
              <a:gd name="T19" fmla="*/ 2147483647 h 160"/>
              <a:gd name="T20" fmla="*/ 2147483647 w 152"/>
              <a:gd name="T21" fmla="*/ 2147483647 h 160"/>
              <a:gd name="T22" fmla="*/ 2147483647 w 152"/>
              <a:gd name="T23" fmla="*/ 2147483647 h 160"/>
              <a:gd name="T24" fmla="*/ 2147483647 w 152"/>
              <a:gd name="T25" fmla="*/ 2147483647 h 160"/>
              <a:gd name="T26" fmla="*/ 2147483647 w 152"/>
              <a:gd name="T27" fmla="*/ 2147483647 h 160"/>
              <a:gd name="T28" fmla="*/ 2147483647 w 152"/>
              <a:gd name="T29" fmla="*/ 2147483647 h 160"/>
              <a:gd name="T30" fmla="*/ 2147483647 w 152"/>
              <a:gd name="T31" fmla="*/ 2147483647 h 160"/>
              <a:gd name="T32" fmla="*/ 2147483647 w 152"/>
              <a:gd name="T33" fmla="*/ 2147483647 h 160"/>
              <a:gd name="T34" fmla="*/ 2147483647 w 152"/>
              <a:gd name="T35" fmla="*/ 2147483647 h 160"/>
              <a:gd name="T36" fmla="*/ 2147483647 w 152"/>
              <a:gd name="T37" fmla="*/ 2147483647 h 160"/>
              <a:gd name="T38" fmla="*/ 2147483647 w 152"/>
              <a:gd name="T39" fmla="*/ 2147483647 h 160"/>
              <a:gd name="T40" fmla="*/ 0 w 152"/>
              <a:gd name="T41" fmla="*/ 2147483647 h 160"/>
              <a:gd name="T42" fmla="*/ 2147483647 w 152"/>
              <a:gd name="T43" fmla="*/ 2147483647 h 160"/>
              <a:gd name="T44" fmla="*/ 2147483647 w 152"/>
              <a:gd name="T45" fmla="*/ 2147483647 h 160"/>
              <a:gd name="T46" fmla="*/ 2147483647 w 152"/>
              <a:gd name="T47" fmla="*/ 2147483647 h 1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2"/>
              <a:gd name="T73" fmla="*/ 0 h 160"/>
              <a:gd name="T74" fmla="*/ 152 w 152"/>
              <a:gd name="T75" fmla="*/ 160 h 1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2" h="160">
                <a:moveTo>
                  <a:pt x="152" y="136"/>
                </a:moveTo>
                <a:lnTo>
                  <a:pt x="152" y="104"/>
                </a:lnTo>
                <a:lnTo>
                  <a:pt x="144" y="88"/>
                </a:lnTo>
                <a:lnTo>
                  <a:pt x="144" y="80"/>
                </a:lnTo>
                <a:lnTo>
                  <a:pt x="128" y="80"/>
                </a:lnTo>
                <a:lnTo>
                  <a:pt x="88" y="64"/>
                </a:lnTo>
                <a:lnTo>
                  <a:pt x="80" y="40"/>
                </a:lnTo>
                <a:lnTo>
                  <a:pt x="80" y="8"/>
                </a:lnTo>
                <a:lnTo>
                  <a:pt x="96" y="0"/>
                </a:lnTo>
                <a:lnTo>
                  <a:pt x="72" y="8"/>
                </a:lnTo>
                <a:lnTo>
                  <a:pt x="56" y="16"/>
                </a:lnTo>
                <a:lnTo>
                  <a:pt x="48" y="32"/>
                </a:lnTo>
                <a:lnTo>
                  <a:pt x="40" y="40"/>
                </a:lnTo>
                <a:lnTo>
                  <a:pt x="24" y="48"/>
                </a:lnTo>
                <a:lnTo>
                  <a:pt x="16" y="64"/>
                </a:lnTo>
                <a:lnTo>
                  <a:pt x="16" y="72"/>
                </a:lnTo>
                <a:lnTo>
                  <a:pt x="24" y="88"/>
                </a:lnTo>
                <a:lnTo>
                  <a:pt x="24" y="104"/>
                </a:lnTo>
                <a:lnTo>
                  <a:pt x="24" y="120"/>
                </a:lnTo>
                <a:lnTo>
                  <a:pt x="8" y="128"/>
                </a:lnTo>
                <a:lnTo>
                  <a:pt x="0" y="136"/>
                </a:lnTo>
                <a:lnTo>
                  <a:pt x="32" y="152"/>
                </a:lnTo>
                <a:lnTo>
                  <a:pt x="48" y="160"/>
                </a:lnTo>
                <a:lnTo>
                  <a:pt x="152" y="136"/>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5" name="Freeform 784"/>
          <p:cNvSpPr>
            <a:spLocks/>
          </p:cNvSpPr>
          <p:nvPr/>
        </p:nvSpPr>
        <p:spPr bwMode="auto">
          <a:xfrm>
            <a:off x="3588942" y="3994696"/>
            <a:ext cx="268747" cy="139700"/>
          </a:xfrm>
          <a:custGeom>
            <a:avLst/>
            <a:gdLst>
              <a:gd name="T0" fmla="*/ 0 w 104"/>
              <a:gd name="T1" fmla="*/ 2147483647 h 72"/>
              <a:gd name="T2" fmla="*/ 2147483647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0 h 72"/>
              <a:gd name="T22" fmla="*/ 0 w 104"/>
              <a:gd name="T23" fmla="*/ 2147483647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24" y="40"/>
                </a:lnTo>
                <a:lnTo>
                  <a:pt x="32" y="48"/>
                </a:lnTo>
                <a:lnTo>
                  <a:pt x="48" y="48"/>
                </a:lnTo>
                <a:lnTo>
                  <a:pt x="56" y="64"/>
                </a:lnTo>
                <a:lnTo>
                  <a:pt x="64" y="56"/>
                </a:lnTo>
                <a:lnTo>
                  <a:pt x="56" y="64"/>
                </a:lnTo>
                <a:lnTo>
                  <a:pt x="64" y="72"/>
                </a:lnTo>
                <a:lnTo>
                  <a:pt x="72" y="24"/>
                </a:lnTo>
                <a:lnTo>
                  <a:pt x="72" y="8"/>
                </a:lnTo>
                <a:lnTo>
                  <a:pt x="104" y="0"/>
                </a:lnTo>
                <a:lnTo>
                  <a:pt x="0" y="24"/>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6" name="Freeform 785"/>
          <p:cNvSpPr>
            <a:spLocks/>
          </p:cNvSpPr>
          <p:nvPr/>
        </p:nvSpPr>
        <p:spPr bwMode="auto">
          <a:xfrm>
            <a:off x="3588942" y="3994696"/>
            <a:ext cx="268747" cy="139700"/>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7" name="Freeform 786"/>
          <p:cNvSpPr>
            <a:spLocks/>
          </p:cNvSpPr>
          <p:nvPr/>
        </p:nvSpPr>
        <p:spPr bwMode="auto">
          <a:xfrm>
            <a:off x="3588942" y="3994696"/>
            <a:ext cx="268747" cy="139700"/>
          </a:xfrm>
          <a:custGeom>
            <a:avLst/>
            <a:gdLst>
              <a:gd name="T0" fmla="*/ 0 w 104"/>
              <a:gd name="T1" fmla="*/ 2147483647 h 72"/>
              <a:gd name="T2" fmla="*/ 0 w 104"/>
              <a:gd name="T3" fmla="*/ 2147483647 h 72"/>
              <a:gd name="T4" fmla="*/ 2147483647 w 104"/>
              <a:gd name="T5" fmla="*/ 2147483647 h 72"/>
              <a:gd name="T6" fmla="*/ 2147483647 w 104"/>
              <a:gd name="T7" fmla="*/ 2147483647 h 72"/>
              <a:gd name="T8" fmla="*/ 2147483647 w 104"/>
              <a:gd name="T9" fmla="*/ 2147483647 h 72"/>
              <a:gd name="T10" fmla="*/ 2147483647 w 104"/>
              <a:gd name="T11" fmla="*/ 2147483647 h 72"/>
              <a:gd name="T12" fmla="*/ 2147483647 w 104"/>
              <a:gd name="T13" fmla="*/ 2147483647 h 72"/>
              <a:gd name="T14" fmla="*/ 2147483647 w 104"/>
              <a:gd name="T15" fmla="*/ 2147483647 h 72"/>
              <a:gd name="T16" fmla="*/ 2147483647 w 104"/>
              <a:gd name="T17" fmla="*/ 2147483647 h 72"/>
              <a:gd name="T18" fmla="*/ 2147483647 w 104"/>
              <a:gd name="T19" fmla="*/ 2147483647 h 72"/>
              <a:gd name="T20" fmla="*/ 2147483647 w 104"/>
              <a:gd name="T21" fmla="*/ 2147483647 h 72"/>
              <a:gd name="T22" fmla="*/ 2147483647 w 104"/>
              <a:gd name="T23" fmla="*/ 0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72"/>
              <a:gd name="T38" fmla="*/ 104 w 10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72">
                <a:moveTo>
                  <a:pt x="0" y="24"/>
                </a:moveTo>
                <a:lnTo>
                  <a:pt x="0" y="24"/>
                </a:lnTo>
                <a:lnTo>
                  <a:pt x="24" y="40"/>
                </a:lnTo>
                <a:lnTo>
                  <a:pt x="32" y="48"/>
                </a:lnTo>
                <a:lnTo>
                  <a:pt x="48" y="48"/>
                </a:lnTo>
                <a:lnTo>
                  <a:pt x="56" y="64"/>
                </a:lnTo>
                <a:lnTo>
                  <a:pt x="64" y="56"/>
                </a:lnTo>
                <a:lnTo>
                  <a:pt x="56" y="64"/>
                </a:lnTo>
                <a:lnTo>
                  <a:pt x="64" y="72"/>
                </a:lnTo>
                <a:lnTo>
                  <a:pt x="72" y="24"/>
                </a:lnTo>
                <a:lnTo>
                  <a:pt x="72" y="8"/>
                </a:lnTo>
                <a:lnTo>
                  <a:pt x="104" y="0"/>
                </a:lnTo>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8" name="Freeform 787"/>
          <p:cNvSpPr>
            <a:spLocks/>
          </p:cNvSpPr>
          <p:nvPr/>
        </p:nvSpPr>
        <p:spPr bwMode="auto">
          <a:xfrm>
            <a:off x="4046023" y="3823246"/>
            <a:ext cx="165057" cy="171450"/>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8"/>
              <a:gd name="T53" fmla="*/ 64 w 64"/>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29" name="Freeform 788"/>
          <p:cNvSpPr>
            <a:spLocks/>
          </p:cNvSpPr>
          <p:nvPr/>
        </p:nvSpPr>
        <p:spPr bwMode="auto">
          <a:xfrm>
            <a:off x="4272448" y="3885159"/>
            <a:ext cx="103689" cy="93663"/>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0 h 48"/>
              <a:gd name="T10" fmla="*/ 2147483647 w 40"/>
              <a:gd name="T11" fmla="*/ 0 h 48"/>
              <a:gd name="T12" fmla="*/ 0 w 40"/>
              <a:gd name="T13" fmla="*/ 2147483647 h 48"/>
              <a:gd name="T14" fmla="*/ 2147483647 w 40"/>
              <a:gd name="T15" fmla="*/ 2147483647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0" name="Freeform 789"/>
          <p:cNvSpPr>
            <a:spLocks/>
          </p:cNvSpPr>
          <p:nvPr/>
        </p:nvSpPr>
        <p:spPr bwMode="auto">
          <a:xfrm>
            <a:off x="4046023" y="3823246"/>
            <a:ext cx="165057" cy="171450"/>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2147483647 w 64"/>
              <a:gd name="T15" fmla="*/ 0 h 88"/>
              <a:gd name="T16" fmla="*/ 2147483647 w 64"/>
              <a:gd name="T17" fmla="*/ 2147483647 h 88"/>
              <a:gd name="T18" fmla="*/ 0 w 64"/>
              <a:gd name="T19" fmla="*/ 2147483647 h 88"/>
              <a:gd name="T20" fmla="*/ 2147483647 w 64"/>
              <a:gd name="T21" fmla="*/ 2147483647 h 88"/>
              <a:gd name="T22" fmla="*/ 2147483647 w 64"/>
              <a:gd name="T23" fmla="*/ 2147483647 h 88"/>
              <a:gd name="T24" fmla="*/ 2147483647 w 64"/>
              <a:gd name="T25" fmla="*/ 2147483647 h 88"/>
              <a:gd name="T26" fmla="*/ 2147483647 w 64"/>
              <a:gd name="T27" fmla="*/ 2147483647 h 88"/>
              <a:gd name="T28" fmla="*/ 2147483647 w 64"/>
              <a:gd name="T29" fmla="*/ 2147483647 h 88"/>
              <a:gd name="T30" fmla="*/ 2147483647 w 64"/>
              <a:gd name="T31" fmla="*/ 2147483647 h 88"/>
              <a:gd name="T32" fmla="*/ 2147483647 w 64"/>
              <a:gd name="T33" fmla="*/ 2147483647 h 88"/>
              <a:gd name="T34" fmla="*/ 2147483647 w 64"/>
              <a:gd name="T35" fmla="*/ 2147483647 h 88"/>
              <a:gd name="T36" fmla="*/ 2147483647 w 64"/>
              <a:gd name="T37" fmla="*/ 2147483647 h 88"/>
              <a:gd name="T38" fmla="*/ 2147483647 w 64"/>
              <a:gd name="T39" fmla="*/ 2147483647 h 88"/>
              <a:gd name="T40" fmla="*/ 2147483647 w 64"/>
              <a:gd name="T41" fmla="*/ 2147483647 h 88"/>
              <a:gd name="T42" fmla="*/ 2147483647 w 64"/>
              <a:gd name="T43" fmla="*/ 2147483647 h 88"/>
              <a:gd name="T44" fmla="*/ 2147483647 w 64"/>
              <a:gd name="T45" fmla="*/ 2147483647 h 88"/>
              <a:gd name="T46" fmla="*/ 2147483647 w 64"/>
              <a:gd name="T47" fmla="*/ 2147483647 h 88"/>
              <a:gd name="T48" fmla="*/ 2147483647 w 64"/>
              <a:gd name="T49" fmla="*/ 0 h 88"/>
              <a:gd name="T50" fmla="*/ 2147483647 w 64"/>
              <a:gd name="T51" fmla="*/ 2147483647 h 88"/>
              <a:gd name="T52" fmla="*/ 0 w 64"/>
              <a:gd name="T53" fmla="*/ 2147483647 h 88"/>
              <a:gd name="T54" fmla="*/ 2147483647 w 64"/>
              <a:gd name="T55" fmla="*/ 2147483647 h 88"/>
              <a:gd name="T56" fmla="*/ 2147483647 w 64"/>
              <a:gd name="T57" fmla="*/ 2147483647 h 88"/>
              <a:gd name="T58" fmla="*/ 2147483647 w 64"/>
              <a:gd name="T59" fmla="*/ 2147483647 h 88"/>
              <a:gd name="T60" fmla="*/ 2147483647 w 64"/>
              <a:gd name="T61" fmla="*/ 2147483647 h 88"/>
              <a:gd name="T62" fmla="*/ 2147483647 w 64"/>
              <a:gd name="T63" fmla="*/ 2147483647 h 88"/>
              <a:gd name="T64" fmla="*/ 2147483647 w 64"/>
              <a:gd name="T65" fmla="*/ 2147483647 h 88"/>
              <a:gd name="T66" fmla="*/ 2147483647 w 64"/>
              <a:gd name="T67" fmla="*/ 2147483647 h 88"/>
              <a:gd name="T68" fmla="*/ 2147483647 w 64"/>
              <a:gd name="T69" fmla="*/ 2147483647 h 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
              <a:gd name="T106" fmla="*/ 0 h 88"/>
              <a:gd name="T107" fmla="*/ 64 w 64"/>
              <a:gd name="T108" fmla="*/ 88 h 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 h="88">
                <a:moveTo>
                  <a:pt x="64" y="80"/>
                </a:move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lnTo>
                  <a:pt x="56" y="64"/>
                </a:lnTo>
                <a:lnTo>
                  <a:pt x="48" y="48"/>
                </a:lnTo>
                <a:lnTo>
                  <a:pt x="56" y="40"/>
                </a:lnTo>
                <a:lnTo>
                  <a:pt x="64" y="24"/>
                </a:lnTo>
                <a:lnTo>
                  <a:pt x="48" y="24"/>
                </a:lnTo>
                <a:lnTo>
                  <a:pt x="40" y="8"/>
                </a:lnTo>
                <a:lnTo>
                  <a:pt x="24" y="0"/>
                </a:lnTo>
                <a:lnTo>
                  <a:pt x="8" y="16"/>
                </a:lnTo>
                <a:lnTo>
                  <a:pt x="0" y="24"/>
                </a:lnTo>
                <a:lnTo>
                  <a:pt x="8" y="40"/>
                </a:lnTo>
                <a:lnTo>
                  <a:pt x="16" y="40"/>
                </a:lnTo>
                <a:lnTo>
                  <a:pt x="24" y="56"/>
                </a:lnTo>
                <a:lnTo>
                  <a:pt x="16" y="80"/>
                </a:lnTo>
                <a:lnTo>
                  <a:pt x="32" y="88"/>
                </a:lnTo>
                <a:lnTo>
                  <a:pt x="40" y="88"/>
                </a:lnTo>
                <a:lnTo>
                  <a:pt x="64" y="8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1" name="Freeform 790"/>
          <p:cNvSpPr>
            <a:spLocks/>
          </p:cNvSpPr>
          <p:nvPr/>
        </p:nvSpPr>
        <p:spPr bwMode="auto">
          <a:xfrm>
            <a:off x="4272448" y="3885159"/>
            <a:ext cx="103689" cy="93663"/>
          </a:xfrm>
          <a:custGeom>
            <a:avLst/>
            <a:gdLst>
              <a:gd name="T0" fmla="*/ 2147483647 w 40"/>
              <a:gd name="T1" fmla="*/ 2147483647 h 48"/>
              <a:gd name="T2" fmla="*/ 2147483647 w 40"/>
              <a:gd name="T3" fmla="*/ 2147483647 h 48"/>
              <a:gd name="T4" fmla="*/ 2147483647 w 40"/>
              <a:gd name="T5" fmla="*/ 2147483647 h 48"/>
              <a:gd name="T6" fmla="*/ 2147483647 w 40"/>
              <a:gd name="T7" fmla="*/ 2147483647 h 48"/>
              <a:gd name="T8" fmla="*/ 2147483647 w 40"/>
              <a:gd name="T9" fmla="*/ 2147483647 h 48"/>
              <a:gd name="T10" fmla="*/ 2147483647 w 40"/>
              <a:gd name="T11" fmla="*/ 0 h 48"/>
              <a:gd name="T12" fmla="*/ 2147483647 w 40"/>
              <a:gd name="T13" fmla="*/ 0 h 48"/>
              <a:gd name="T14" fmla="*/ 0 w 40"/>
              <a:gd name="T15" fmla="*/ 2147483647 h 48"/>
              <a:gd name="T16" fmla="*/ 2147483647 w 40"/>
              <a:gd name="T17" fmla="*/ 2147483647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8"/>
              <a:gd name="T29" fmla="*/ 40 w 4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8">
                <a:moveTo>
                  <a:pt x="8" y="32"/>
                </a:moveTo>
                <a:lnTo>
                  <a:pt x="8" y="48"/>
                </a:lnTo>
                <a:lnTo>
                  <a:pt x="24" y="40"/>
                </a:lnTo>
                <a:lnTo>
                  <a:pt x="40" y="16"/>
                </a:lnTo>
                <a:lnTo>
                  <a:pt x="16" y="0"/>
                </a:lnTo>
                <a:lnTo>
                  <a:pt x="8" y="0"/>
                </a:lnTo>
                <a:lnTo>
                  <a:pt x="0" y="16"/>
                </a:lnTo>
                <a:lnTo>
                  <a:pt x="8" y="32"/>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2" name="Freeform 794"/>
          <p:cNvSpPr>
            <a:spLocks/>
          </p:cNvSpPr>
          <p:nvPr/>
        </p:nvSpPr>
        <p:spPr bwMode="auto">
          <a:xfrm>
            <a:off x="3775159" y="4274097"/>
            <a:ext cx="372436" cy="327025"/>
          </a:xfrm>
          <a:custGeom>
            <a:avLst/>
            <a:gdLst>
              <a:gd name="T0" fmla="*/ 2147483647 w 144"/>
              <a:gd name="T1" fmla="*/ 2147483647 h 168"/>
              <a:gd name="T2" fmla="*/ 2147483647 w 144"/>
              <a:gd name="T3" fmla="*/ 2147483647 h 168"/>
              <a:gd name="T4" fmla="*/ 2147483647 w 144"/>
              <a:gd name="T5" fmla="*/ 2147483647 h 168"/>
              <a:gd name="T6" fmla="*/ 2147483647 w 144"/>
              <a:gd name="T7" fmla="*/ 2147483647 h 168"/>
              <a:gd name="T8" fmla="*/ 2147483647 w 144"/>
              <a:gd name="T9" fmla="*/ 2147483647 h 168"/>
              <a:gd name="T10" fmla="*/ 2147483647 w 144"/>
              <a:gd name="T11" fmla="*/ 2147483647 h 168"/>
              <a:gd name="T12" fmla="*/ 2147483647 w 144"/>
              <a:gd name="T13" fmla="*/ 2147483647 h 168"/>
              <a:gd name="T14" fmla="*/ 2147483647 w 144"/>
              <a:gd name="T15" fmla="*/ 2147483647 h 168"/>
              <a:gd name="T16" fmla="*/ 2147483647 w 144"/>
              <a:gd name="T17" fmla="*/ 2147483647 h 168"/>
              <a:gd name="T18" fmla="*/ 2147483647 w 144"/>
              <a:gd name="T19" fmla="*/ 2147483647 h 168"/>
              <a:gd name="T20" fmla="*/ 2147483647 w 144"/>
              <a:gd name="T21" fmla="*/ 2147483647 h 168"/>
              <a:gd name="T22" fmla="*/ 2147483647 w 144"/>
              <a:gd name="T23" fmla="*/ 2147483647 h 168"/>
              <a:gd name="T24" fmla="*/ 2147483647 w 144"/>
              <a:gd name="T25" fmla="*/ 2147483647 h 168"/>
              <a:gd name="T26" fmla="*/ 2147483647 w 144"/>
              <a:gd name="T27" fmla="*/ 0 h 168"/>
              <a:gd name="T28" fmla="*/ 2147483647 w 144"/>
              <a:gd name="T29" fmla="*/ 2147483647 h 168"/>
              <a:gd name="T30" fmla="*/ 0 w 144"/>
              <a:gd name="T31" fmla="*/ 2147483647 h 168"/>
              <a:gd name="T32" fmla="*/ 2147483647 w 144"/>
              <a:gd name="T33" fmla="*/ 2147483647 h 168"/>
              <a:gd name="T34" fmla="*/ 2147483647 w 144"/>
              <a:gd name="T35" fmla="*/ 2147483647 h 168"/>
              <a:gd name="T36" fmla="*/ 0 w 144"/>
              <a:gd name="T37" fmla="*/ 2147483647 h 168"/>
              <a:gd name="T38" fmla="*/ 0 w 144"/>
              <a:gd name="T39" fmla="*/ 2147483647 h 168"/>
              <a:gd name="T40" fmla="*/ 2147483647 w 144"/>
              <a:gd name="T41" fmla="*/ 2147483647 h 168"/>
              <a:gd name="T42" fmla="*/ 2147483647 w 144"/>
              <a:gd name="T43" fmla="*/ 2147483647 h 168"/>
              <a:gd name="T44" fmla="*/ 2147483647 w 144"/>
              <a:gd name="T45" fmla="*/ 2147483647 h 168"/>
              <a:gd name="T46" fmla="*/ 2147483647 w 144"/>
              <a:gd name="T47" fmla="*/ 2147483647 h 168"/>
              <a:gd name="T48" fmla="*/ 2147483647 w 144"/>
              <a:gd name="T49" fmla="*/ 2147483647 h 168"/>
              <a:gd name="T50" fmla="*/ 2147483647 w 144"/>
              <a:gd name="T51" fmla="*/ 2147483647 h 168"/>
              <a:gd name="T52" fmla="*/ 2147483647 w 144"/>
              <a:gd name="T53" fmla="*/ 2147483647 h 168"/>
              <a:gd name="T54" fmla="*/ 2147483647 w 144"/>
              <a:gd name="T55" fmla="*/ 2147483647 h 168"/>
              <a:gd name="T56" fmla="*/ 2147483647 w 144"/>
              <a:gd name="T57" fmla="*/ 2147483647 h 1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68"/>
              <a:gd name="T89" fmla="*/ 144 w 144"/>
              <a:gd name="T90" fmla="*/ 168 h 1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68">
                <a:moveTo>
                  <a:pt x="88" y="160"/>
                </a:moveTo>
                <a:lnTo>
                  <a:pt x="88" y="152"/>
                </a:lnTo>
                <a:lnTo>
                  <a:pt x="120" y="128"/>
                </a:lnTo>
                <a:lnTo>
                  <a:pt x="136" y="128"/>
                </a:lnTo>
                <a:lnTo>
                  <a:pt x="144" y="128"/>
                </a:lnTo>
                <a:lnTo>
                  <a:pt x="144" y="104"/>
                </a:lnTo>
                <a:lnTo>
                  <a:pt x="144" y="88"/>
                </a:lnTo>
                <a:lnTo>
                  <a:pt x="120" y="80"/>
                </a:lnTo>
                <a:lnTo>
                  <a:pt x="112" y="72"/>
                </a:lnTo>
                <a:lnTo>
                  <a:pt x="112" y="56"/>
                </a:lnTo>
                <a:lnTo>
                  <a:pt x="88" y="40"/>
                </a:lnTo>
                <a:lnTo>
                  <a:pt x="64" y="32"/>
                </a:lnTo>
                <a:lnTo>
                  <a:pt x="56" y="8"/>
                </a:lnTo>
                <a:lnTo>
                  <a:pt x="32" y="0"/>
                </a:lnTo>
                <a:lnTo>
                  <a:pt x="16" y="16"/>
                </a:lnTo>
                <a:lnTo>
                  <a:pt x="0" y="16"/>
                </a:lnTo>
                <a:lnTo>
                  <a:pt x="8" y="32"/>
                </a:lnTo>
                <a:lnTo>
                  <a:pt x="8" y="64"/>
                </a:lnTo>
                <a:lnTo>
                  <a:pt x="0" y="88"/>
                </a:lnTo>
                <a:lnTo>
                  <a:pt x="0" y="104"/>
                </a:lnTo>
                <a:lnTo>
                  <a:pt x="16" y="112"/>
                </a:lnTo>
                <a:lnTo>
                  <a:pt x="8" y="128"/>
                </a:lnTo>
                <a:lnTo>
                  <a:pt x="24" y="160"/>
                </a:lnTo>
                <a:lnTo>
                  <a:pt x="32" y="168"/>
                </a:lnTo>
                <a:lnTo>
                  <a:pt x="40" y="160"/>
                </a:lnTo>
                <a:lnTo>
                  <a:pt x="48" y="160"/>
                </a:lnTo>
                <a:lnTo>
                  <a:pt x="64" y="168"/>
                </a:lnTo>
                <a:lnTo>
                  <a:pt x="72" y="160"/>
                </a:lnTo>
                <a:lnTo>
                  <a:pt x="88" y="16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3" name="Freeform 796"/>
          <p:cNvSpPr>
            <a:spLocks/>
          </p:cNvSpPr>
          <p:nvPr/>
        </p:nvSpPr>
        <p:spPr bwMode="auto">
          <a:xfrm>
            <a:off x="4147595" y="4523334"/>
            <a:ext cx="146013" cy="155575"/>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w 56"/>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80"/>
              <a:gd name="T29" fmla="*/ 56 w 56"/>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80">
                <a:moveTo>
                  <a:pt x="0" y="0"/>
                </a:moveTo>
                <a:lnTo>
                  <a:pt x="0" y="8"/>
                </a:lnTo>
                <a:lnTo>
                  <a:pt x="16" y="24"/>
                </a:lnTo>
                <a:lnTo>
                  <a:pt x="24" y="32"/>
                </a:lnTo>
                <a:lnTo>
                  <a:pt x="40" y="56"/>
                </a:lnTo>
                <a:lnTo>
                  <a:pt x="48" y="64"/>
                </a:lnTo>
                <a:lnTo>
                  <a:pt x="48" y="72"/>
                </a:lnTo>
                <a:lnTo>
                  <a:pt x="56" y="80"/>
                </a:lnTo>
                <a:lnTo>
                  <a:pt x="0" y="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4" name="Freeform 798"/>
          <p:cNvSpPr>
            <a:spLocks/>
          </p:cNvSpPr>
          <p:nvPr/>
        </p:nvSpPr>
        <p:spPr bwMode="auto">
          <a:xfrm>
            <a:off x="4147595" y="4523334"/>
            <a:ext cx="146013" cy="155575"/>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5" name="Freeform 799"/>
          <p:cNvSpPr>
            <a:spLocks/>
          </p:cNvSpPr>
          <p:nvPr/>
        </p:nvSpPr>
        <p:spPr bwMode="auto">
          <a:xfrm>
            <a:off x="4147595" y="4523334"/>
            <a:ext cx="146013" cy="155575"/>
          </a:xfrm>
          <a:custGeom>
            <a:avLst/>
            <a:gdLst>
              <a:gd name="T0" fmla="*/ 0 w 56"/>
              <a:gd name="T1" fmla="*/ 0 h 80"/>
              <a:gd name="T2" fmla="*/ 0 w 56"/>
              <a:gd name="T3" fmla="*/ 2147483647 h 80"/>
              <a:gd name="T4" fmla="*/ 2147483647 w 56"/>
              <a:gd name="T5" fmla="*/ 2147483647 h 80"/>
              <a:gd name="T6" fmla="*/ 2147483647 w 56"/>
              <a:gd name="T7" fmla="*/ 2147483647 h 80"/>
              <a:gd name="T8" fmla="*/ 2147483647 w 56"/>
              <a:gd name="T9" fmla="*/ 2147483647 h 80"/>
              <a:gd name="T10" fmla="*/ 2147483647 w 56"/>
              <a:gd name="T11" fmla="*/ 2147483647 h 80"/>
              <a:gd name="T12" fmla="*/ 2147483647 w 56"/>
              <a:gd name="T13" fmla="*/ 2147483647 h 80"/>
              <a:gd name="T14" fmla="*/ 2147483647 w 56"/>
              <a:gd name="T15" fmla="*/ 2147483647 h 80"/>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80"/>
              <a:gd name="T26" fmla="*/ 56 w 56"/>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80">
                <a:moveTo>
                  <a:pt x="0" y="0"/>
                </a:moveTo>
                <a:lnTo>
                  <a:pt x="0" y="8"/>
                </a:lnTo>
                <a:lnTo>
                  <a:pt x="16" y="24"/>
                </a:lnTo>
                <a:lnTo>
                  <a:pt x="24" y="32"/>
                </a:lnTo>
                <a:lnTo>
                  <a:pt x="40" y="56"/>
                </a:lnTo>
                <a:lnTo>
                  <a:pt x="48" y="64"/>
                </a:lnTo>
                <a:lnTo>
                  <a:pt x="48" y="72"/>
                </a:lnTo>
                <a:lnTo>
                  <a:pt x="56" y="80"/>
                </a:lnTo>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6" name="Freeform 800"/>
          <p:cNvSpPr>
            <a:spLocks/>
          </p:cNvSpPr>
          <p:nvPr/>
        </p:nvSpPr>
        <p:spPr bwMode="auto">
          <a:xfrm>
            <a:off x="4168758" y="3870871"/>
            <a:ext cx="124851" cy="10795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6"/>
              <a:gd name="T38" fmla="*/ 48 w 48"/>
              <a:gd name="T39" fmla="*/ 56 h 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7" name="Freeform 801"/>
          <p:cNvSpPr>
            <a:spLocks/>
          </p:cNvSpPr>
          <p:nvPr/>
        </p:nvSpPr>
        <p:spPr bwMode="auto">
          <a:xfrm>
            <a:off x="3671471" y="3729583"/>
            <a:ext cx="435920" cy="280988"/>
          </a:xfrm>
          <a:custGeom>
            <a:avLst/>
            <a:gdLst>
              <a:gd name="T0" fmla="*/ 2147483647 w 168"/>
              <a:gd name="T1" fmla="*/ 2147483647 h 144"/>
              <a:gd name="T2" fmla="*/ 2147483647 w 168"/>
              <a:gd name="T3" fmla="*/ 2147483647 h 144"/>
              <a:gd name="T4" fmla="*/ 2147483647 w 168"/>
              <a:gd name="T5" fmla="*/ 2147483647 h 144"/>
              <a:gd name="T6" fmla="*/ 2147483647 w 168"/>
              <a:gd name="T7" fmla="*/ 2147483647 h 144"/>
              <a:gd name="T8" fmla="*/ 2147483647 w 168"/>
              <a:gd name="T9" fmla="*/ 2147483647 h 144"/>
              <a:gd name="T10" fmla="*/ 2147483647 w 168"/>
              <a:gd name="T11" fmla="*/ 2147483647 h 144"/>
              <a:gd name="T12" fmla="*/ 2147483647 w 168"/>
              <a:gd name="T13" fmla="*/ 2147483647 h 144"/>
              <a:gd name="T14" fmla="*/ 2147483647 w 168"/>
              <a:gd name="T15" fmla="*/ 2147483647 h 144"/>
              <a:gd name="T16" fmla="*/ 2147483647 w 168"/>
              <a:gd name="T17" fmla="*/ 2147483647 h 144"/>
              <a:gd name="T18" fmla="*/ 2147483647 w 168"/>
              <a:gd name="T19" fmla="*/ 2147483647 h 144"/>
              <a:gd name="T20" fmla="*/ 2147483647 w 168"/>
              <a:gd name="T21" fmla="*/ 2147483647 h 144"/>
              <a:gd name="T22" fmla="*/ 2147483647 w 168"/>
              <a:gd name="T23" fmla="*/ 2147483647 h 144"/>
              <a:gd name="T24" fmla="*/ 2147483647 w 168"/>
              <a:gd name="T25" fmla="*/ 0 h 144"/>
              <a:gd name="T26" fmla="*/ 0 w 168"/>
              <a:gd name="T27" fmla="*/ 2147483647 h 144"/>
              <a:gd name="T28" fmla="*/ 0 w 168"/>
              <a:gd name="T29" fmla="*/ 2147483647 h 144"/>
              <a:gd name="T30" fmla="*/ 2147483647 w 168"/>
              <a:gd name="T31" fmla="*/ 2147483647 h 144"/>
              <a:gd name="T32" fmla="*/ 2147483647 w 168"/>
              <a:gd name="T33" fmla="*/ 2147483647 h 144"/>
              <a:gd name="T34" fmla="*/ 2147483647 w 168"/>
              <a:gd name="T35" fmla="*/ 2147483647 h 144"/>
              <a:gd name="T36" fmla="*/ 2147483647 w 168"/>
              <a:gd name="T37" fmla="*/ 2147483647 h 144"/>
              <a:gd name="T38" fmla="*/ 2147483647 w 168"/>
              <a:gd name="T39" fmla="*/ 2147483647 h 144"/>
              <a:gd name="T40" fmla="*/ 2147483647 w 168"/>
              <a:gd name="T41" fmla="*/ 2147483647 h 144"/>
              <a:gd name="T42" fmla="*/ 2147483647 w 168"/>
              <a:gd name="T43" fmla="*/ 2147483647 h 144"/>
              <a:gd name="T44" fmla="*/ 2147483647 w 168"/>
              <a:gd name="T45" fmla="*/ 2147483647 h 144"/>
              <a:gd name="T46" fmla="*/ 2147483647 w 168"/>
              <a:gd name="T47" fmla="*/ 2147483647 h 144"/>
              <a:gd name="T48" fmla="*/ 2147483647 w 168"/>
              <a:gd name="T49" fmla="*/ 2147483647 h 144"/>
              <a:gd name="T50" fmla="*/ 2147483647 w 168"/>
              <a:gd name="T51" fmla="*/ 2147483647 h 144"/>
              <a:gd name="T52" fmla="*/ 2147483647 w 168"/>
              <a:gd name="T53" fmla="*/ 2147483647 h 144"/>
              <a:gd name="T54" fmla="*/ 2147483647 w 168"/>
              <a:gd name="T55" fmla="*/ 2147483647 h 1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144"/>
              <a:gd name="T86" fmla="*/ 168 w 168"/>
              <a:gd name="T87" fmla="*/ 144 h 1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144">
                <a:moveTo>
                  <a:pt x="152" y="88"/>
                </a:moveTo>
                <a:lnTo>
                  <a:pt x="144" y="72"/>
                </a:lnTo>
                <a:lnTo>
                  <a:pt x="152" y="64"/>
                </a:lnTo>
                <a:lnTo>
                  <a:pt x="168" y="48"/>
                </a:lnTo>
                <a:lnTo>
                  <a:pt x="152" y="40"/>
                </a:lnTo>
                <a:lnTo>
                  <a:pt x="152" y="32"/>
                </a:lnTo>
                <a:lnTo>
                  <a:pt x="128" y="24"/>
                </a:lnTo>
                <a:lnTo>
                  <a:pt x="88" y="24"/>
                </a:lnTo>
                <a:lnTo>
                  <a:pt x="64" y="24"/>
                </a:lnTo>
                <a:lnTo>
                  <a:pt x="64" y="16"/>
                </a:lnTo>
                <a:lnTo>
                  <a:pt x="40" y="8"/>
                </a:lnTo>
                <a:lnTo>
                  <a:pt x="24" y="16"/>
                </a:lnTo>
                <a:lnTo>
                  <a:pt x="16" y="0"/>
                </a:lnTo>
                <a:lnTo>
                  <a:pt x="0" y="8"/>
                </a:lnTo>
                <a:lnTo>
                  <a:pt x="0" y="40"/>
                </a:lnTo>
                <a:lnTo>
                  <a:pt x="8" y="64"/>
                </a:lnTo>
                <a:lnTo>
                  <a:pt x="48" y="80"/>
                </a:lnTo>
                <a:lnTo>
                  <a:pt x="64" y="80"/>
                </a:lnTo>
                <a:lnTo>
                  <a:pt x="64" y="88"/>
                </a:lnTo>
                <a:lnTo>
                  <a:pt x="72" y="104"/>
                </a:lnTo>
                <a:lnTo>
                  <a:pt x="72" y="136"/>
                </a:lnTo>
                <a:lnTo>
                  <a:pt x="80" y="144"/>
                </a:lnTo>
                <a:lnTo>
                  <a:pt x="120" y="136"/>
                </a:lnTo>
                <a:lnTo>
                  <a:pt x="112" y="120"/>
                </a:lnTo>
                <a:lnTo>
                  <a:pt x="104" y="104"/>
                </a:lnTo>
                <a:lnTo>
                  <a:pt x="136" y="104"/>
                </a:lnTo>
                <a:lnTo>
                  <a:pt x="152" y="96"/>
                </a:lnTo>
                <a:lnTo>
                  <a:pt x="152" y="88"/>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8" name="Freeform 802"/>
          <p:cNvSpPr>
            <a:spLocks/>
          </p:cNvSpPr>
          <p:nvPr/>
        </p:nvSpPr>
        <p:spPr bwMode="auto">
          <a:xfrm>
            <a:off x="3381562" y="4040734"/>
            <a:ext cx="414759" cy="434975"/>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0 h 224"/>
              <a:gd name="T26" fmla="*/ 2147483647 w 160"/>
              <a:gd name="T27" fmla="*/ 2147483647 h 224"/>
              <a:gd name="T28" fmla="*/ 2147483647 w 160"/>
              <a:gd name="T29" fmla="*/ 2147483647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0 w 160"/>
              <a:gd name="T39" fmla="*/ 2147483647 h 224"/>
              <a:gd name="T40" fmla="*/ 2147483647 w 160"/>
              <a:gd name="T41" fmla="*/ 2147483647 h 224"/>
              <a:gd name="T42" fmla="*/ 2147483647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224"/>
              <a:gd name="T92" fmla="*/ 160 w 160"/>
              <a:gd name="T93" fmla="*/ 224 h 2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224">
                <a:moveTo>
                  <a:pt x="152" y="136"/>
                </a:move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39" name="Freeform 803"/>
          <p:cNvSpPr>
            <a:spLocks/>
          </p:cNvSpPr>
          <p:nvPr/>
        </p:nvSpPr>
        <p:spPr bwMode="auto">
          <a:xfrm>
            <a:off x="4168758" y="3870871"/>
            <a:ext cx="124851" cy="107950"/>
          </a:xfrm>
          <a:custGeom>
            <a:avLst/>
            <a:gdLst>
              <a:gd name="T0" fmla="*/ 2147483647 w 48"/>
              <a:gd name="T1" fmla="*/ 2147483647 h 56"/>
              <a:gd name="T2" fmla="*/ 2147483647 w 48"/>
              <a:gd name="T3" fmla="*/ 2147483647 h 56"/>
              <a:gd name="T4" fmla="*/ 2147483647 w 48"/>
              <a:gd name="T5" fmla="*/ 2147483647 h 56"/>
              <a:gd name="T6" fmla="*/ 2147483647 w 48"/>
              <a:gd name="T7" fmla="*/ 2147483647 h 56"/>
              <a:gd name="T8" fmla="*/ 2147483647 w 48"/>
              <a:gd name="T9" fmla="*/ 2147483647 h 56"/>
              <a:gd name="T10" fmla="*/ 2147483647 w 48"/>
              <a:gd name="T11" fmla="*/ 0 h 56"/>
              <a:gd name="T12" fmla="*/ 2147483647 w 48"/>
              <a:gd name="T13" fmla="*/ 2147483647 h 56"/>
              <a:gd name="T14" fmla="*/ 0 w 48"/>
              <a:gd name="T15" fmla="*/ 2147483647 h 56"/>
              <a:gd name="T16" fmla="*/ 2147483647 w 48"/>
              <a:gd name="T17" fmla="*/ 2147483647 h 56"/>
              <a:gd name="T18" fmla="*/ 2147483647 w 48"/>
              <a:gd name="T19" fmla="*/ 2147483647 h 56"/>
              <a:gd name="T20" fmla="*/ 2147483647 w 48"/>
              <a:gd name="T21" fmla="*/ 2147483647 h 56"/>
              <a:gd name="T22" fmla="*/ 2147483647 w 48"/>
              <a:gd name="T23" fmla="*/ 2147483647 h 56"/>
              <a:gd name="T24" fmla="*/ 2147483647 w 48"/>
              <a:gd name="T25" fmla="*/ 2147483647 h 56"/>
              <a:gd name="T26" fmla="*/ 2147483647 w 48"/>
              <a:gd name="T27" fmla="*/ 2147483647 h 56"/>
              <a:gd name="T28" fmla="*/ 2147483647 w 48"/>
              <a:gd name="T29" fmla="*/ 2147483647 h 56"/>
              <a:gd name="T30" fmla="*/ 2147483647 w 48"/>
              <a:gd name="T31" fmla="*/ 2147483647 h 56"/>
              <a:gd name="T32" fmla="*/ 2147483647 w 48"/>
              <a:gd name="T33" fmla="*/ 2147483647 h 56"/>
              <a:gd name="T34" fmla="*/ 2147483647 w 48"/>
              <a:gd name="T35" fmla="*/ 2147483647 h 56"/>
              <a:gd name="T36" fmla="*/ 2147483647 w 48"/>
              <a:gd name="T37" fmla="*/ 0 h 56"/>
              <a:gd name="T38" fmla="*/ 2147483647 w 48"/>
              <a:gd name="T39" fmla="*/ 2147483647 h 56"/>
              <a:gd name="T40" fmla="*/ 0 w 48"/>
              <a:gd name="T41" fmla="*/ 2147483647 h 56"/>
              <a:gd name="T42" fmla="*/ 2147483647 w 48"/>
              <a:gd name="T43" fmla="*/ 2147483647 h 56"/>
              <a:gd name="T44" fmla="*/ 2147483647 w 48"/>
              <a:gd name="T45" fmla="*/ 2147483647 h 56"/>
              <a:gd name="T46" fmla="*/ 2147483647 w 48"/>
              <a:gd name="T47" fmla="*/ 2147483647 h 56"/>
              <a:gd name="T48" fmla="*/ 2147483647 w 48"/>
              <a:gd name="T49" fmla="*/ 2147483647 h 56"/>
              <a:gd name="T50" fmla="*/ 2147483647 w 48"/>
              <a:gd name="T51" fmla="*/ 2147483647 h 56"/>
              <a:gd name="T52" fmla="*/ 2147483647 w 48"/>
              <a:gd name="T53" fmla="*/ 2147483647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
              <a:gd name="T82" fmla="*/ 0 h 56"/>
              <a:gd name="T83" fmla="*/ 48 w 48"/>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 h="56">
                <a:moveTo>
                  <a:pt x="48" y="56"/>
                </a:moveTo>
                <a:lnTo>
                  <a:pt x="48" y="40"/>
                </a:lnTo>
                <a:lnTo>
                  <a:pt x="40" y="24"/>
                </a:lnTo>
                <a:lnTo>
                  <a:pt x="48" y="8"/>
                </a:lnTo>
                <a:lnTo>
                  <a:pt x="16" y="8"/>
                </a:lnTo>
                <a:lnTo>
                  <a:pt x="16" y="0"/>
                </a:lnTo>
                <a:lnTo>
                  <a:pt x="8" y="16"/>
                </a:lnTo>
                <a:lnTo>
                  <a:pt x="0" y="24"/>
                </a:lnTo>
                <a:lnTo>
                  <a:pt x="8" y="40"/>
                </a:lnTo>
                <a:lnTo>
                  <a:pt x="16" y="56"/>
                </a:lnTo>
                <a:lnTo>
                  <a:pt x="24" y="56"/>
                </a:lnTo>
                <a:lnTo>
                  <a:pt x="48" y="56"/>
                </a:lnTo>
                <a:lnTo>
                  <a:pt x="48" y="40"/>
                </a:lnTo>
                <a:lnTo>
                  <a:pt x="40" y="24"/>
                </a:lnTo>
                <a:lnTo>
                  <a:pt x="48" y="8"/>
                </a:lnTo>
                <a:lnTo>
                  <a:pt x="16" y="8"/>
                </a:lnTo>
                <a:lnTo>
                  <a:pt x="16" y="0"/>
                </a:lnTo>
                <a:lnTo>
                  <a:pt x="8" y="16"/>
                </a:lnTo>
                <a:lnTo>
                  <a:pt x="0" y="24"/>
                </a:lnTo>
                <a:lnTo>
                  <a:pt x="8" y="40"/>
                </a:lnTo>
                <a:lnTo>
                  <a:pt x="16" y="56"/>
                </a:lnTo>
                <a:lnTo>
                  <a:pt x="24" y="56"/>
                </a:lnTo>
                <a:lnTo>
                  <a:pt x="48" y="56"/>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40" name="Freeform 804"/>
          <p:cNvSpPr>
            <a:spLocks/>
          </p:cNvSpPr>
          <p:nvPr/>
        </p:nvSpPr>
        <p:spPr bwMode="auto">
          <a:xfrm>
            <a:off x="3381562" y="4040734"/>
            <a:ext cx="414759" cy="434975"/>
          </a:xfrm>
          <a:custGeom>
            <a:avLst/>
            <a:gdLst>
              <a:gd name="T0" fmla="*/ 2147483647 w 160"/>
              <a:gd name="T1" fmla="*/ 2147483647 h 224"/>
              <a:gd name="T2" fmla="*/ 2147483647 w 160"/>
              <a:gd name="T3" fmla="*/ 2147483647 h 224"/>
              <a:gd name="T4" fmla="*/ 2147483647 w 160"/>
              <a:gd name="T5" fmla="*/ 2147483647 h 224"/>
              <a:gd name="T6" fmla="*/ 2147483647 w 160"/>
              <a:gd name="T7" fmla="*/ 2147483647 h 224"/>
              <a:gd name="T8" fmla="*/ 2147483647 w 160"/>
              <a:gd name="T9" fmla="*/ 2147483647 h 224"/>
              <a:gd name="T10" fmla="*/ 2147483647 w 160"/>
              <a:gd name="T11" fmla="*/ 2147483647 h 224"/>
              <a:gd name="T12" fmla="*/ 2147483647 w 160"/>
              <a:gd name="T13" fmla="*/ 2147483647 h 224"/>
              <a:gd name="T14" fmla="*/ 2147483647 w 160"/>
              <a:gd name="T15" fmla="*/ 2147483647 h 224"/>
              <a:gd name="T16" fmla="*/ 2147483647 w 160"/>
              <a:gd name="T17" fmla="*/ 2147483647 h 224"/>
              <a:gd name="T18" fmla="*/ 2147483647 w 160"/>
              <a:gd name="T19" fmla="*/ 2147483647 h 224"/>
              <a:gd name="T20" fmla="*/ 2147483647 w 160"/>
              <a:gd name="T21" fmla="*/ 2147483647 h 224"/>
              <a:gd name="T22" fmla="*/ 2147483647 w 160"/>
              <a:gd name="T23" fmla="*/ 2147483647 h 224"/>
              <a:gd name="T24" fmla="*/ 2147483647 w 160"/>
              <a:gd name="T25" fmla="*/ 2147483647 h 224"/>
              <a:gd name="T26" fmla="*/ 2147483647 w 160"/>
              <a:gd name="T27" fmla="*/ 0 h 224"/>
              <a:gd name="T28" fmla="*/ 2147483647 w 160"/>
              <a:gd name="T29" fmla="*/ 0 h 224"/>
              <a:gd name="T30" fmla="*/ 2147483647 w 160"/>
              <a:gd name="T31" fmla="*/ 2147483647 h 224"/>
              <a:gd name="T32" fmla="*/ 2147483647 w 160"/>
              <a:gd name="T33" fmla="*/ 2147483647 h 224"/>
              <a:gd name="T34" fmla="*/ 2147483647 w 160"/>
              <a:gd name="T35" fmla="*/ 2147483647 h 224"/>
              <a:gd name="T36" fmla="*/ 2147483647 w 160"/>
              <a:gd name="T37" fmla="*/ 2147483647 h 224"/>
              <a:gd name="T38" fmla="*/ 2147483647 w 160"/>
              <a:gd name="T39" fmla="*/ 2147483647 h 224"/>
              <a:gd name="T40" fmla="*/ 2147483647 w 160"/>
              <a:gd name="T41" fmla="*/ 2147483647 h 224"/>
              <a:gd name="T42" fmla="*/ 0 w 160"/>
              <a:gd name="T43" fmla="*/ 2147483647 h 224"/>
              <a:gd name="T44" fmla="*/ 2147483647 w 160"/>
              <a:gd name="T45" fmla="*/ 2147483647 h 224"/>
              <a:gd name="T46" fmla="*/ 2147483647 w 160"/>
              <a:gd name="T47" fmla="*/ 2147483647 h 224"/>
              <a:gd name="T48" fmla="*/ 2147483647 w 160"/>
              <a:gd name="T49" fmla="*/ 2147483647 h 224"/>
              <a:gd name="T50" fmla="*/ 2147483647 w 160"/>
              <a:gd name="T51" fmla="*/ 2147483647 h 224"/>
              <a:gd name="T52" fmla="*/ 2147483647 w 160"/>
              <a:gd name="T53" fmla="*/ 2147483647 h 224"/>
              <a:gd name="T54" fmla="*/ 2147483647 w 160"/>
              <a:gd name="T55" fmla="*/ 2147483647 h 224"/>
              <a:gd name="T56" fmla="*/ 2147483647 w 160"/>
              <a:gd name="T57" fmla="*/ 2147483647 h 224"/>
              <a:gd name="T58" fmla="*/ 2147483647 w 160"/>
              <a:gd name="T59" fmla="*/ 2147483647 h 224"/>
              <a:gd name="T60" fmla="*/ 2147483647 w 160"/>
              <a:gd name="T61" fmla="*/ 2147483647 h 224"/>
              <a:gd name="T62" fmla="*/ 2147483647 w 160"/>
              <a:gd name="T63" fmla="*/ 2147483647 h 224"/>
              <a:gd name="T64" fmla="*/ 2147483647 w 160"/>
              <a:gd name="T65" fmla="*/ 2147483647 h 224"/>
              <a:gd name="T66" fmla="*/ 2147483647 w 160"/>
              <a:gd name="T67" fmla="*/ 2147483647 h 224"/>
              <a:gd name="T68" fmla="*/ 2147483647 w 160"/>
              <a:gd name="T69" fmla="*/ 2147483647 h 224"/>
              <a:gd name="T70" fmla="*/ 2147483647 w 160"/>
              <a:gd name="T71" fmla="*/ 2147483647 h 224"/>
              <a:gd name="T72" fmla="*/ 2147483647 w 160"/>
              <a:gd name="T73" fmla="*/ 2147483647 h 224"/>
              <a:gd name="T74" fmla="*/ 2147483647 w 160"/>
              <a:gd name="T75" fmla="*/ 2147483647 h 224"/>
              <a:gd name="T76" fmla="*/ 2147483647 w 160"/>
              <a:gd name="T77" fmla="*/ 2147483647 h 224"/>
              <a:gd name="T78" fmla="*/ 2147483647 w 160"/>
              <a:gd name="T79" fmla="*/ 2147483647 h 224"/>
              <a:gd name="T80" fmla="*/ 2147483647 w 160"/>
              <a:gd name="T81" fmla="*/ 2147483647 h 224"/>
              <a:gd name="T82" fmla="*/ 2147483647 w 160"/>
              <a:gd name="T83" fmla="*/ 2147483647 h 224"/>
              <a:gd name="T84" fmla="*/ 2147483647 w 160"/>
              <a:gd name="T85" fmla="*/ 2147483647 h 224"/>
              <a:gd name="T86" fmla="*/ 2147483647 w 160"/>
              <a:gd name="T87" fmla="*/ 2147483647 h 224"/>
              <a:gd name="T88" fmla="*/ 2147483647 w 160"/>
              <a:gd name="T89" fmla="*/ 0 h 224"/>
              <a:gd name="T90" fmla="*/ 2147483647 w 160"/>
              <a:gd name="T91" fmla="*/ 0 h 224"/>
              <a:gd name="T92" fmla="*/ 2147483647 w 160"/>
              <a:gd name="T93" fmla="*/ 2147483647 h 224"/>
              <a:gd name="T94" fmla="*/ 2147483647 w 160"/>
              <a:gd name="T95" fmla="*/ 2147483647 h 224"/>
              <a:gd name="T96" fmla="*/ 2147483647 w 160"/>
              <a:gd name="T97" fmla="*/ 2147483647 h 224"/>
              <a:gd name="T98" fmla="*/ 2147483647 w 160"/>
              <a:gd name="T99" fmla="*/ 2147483647 h 224"/>
              <a:gd name="T100" fmla="*/ 2147483647 w 160"/>
              <a:gd name="T101" fmla="*/ 2147483647 h 224"/>
              <a:gd name="T102" fmla="*/ 2147483647 w 160"/>
              <a:gd name="T103" fmla="*/ 2147483647 h 224"/>
              <a:gd name="T104" fmla="*/ 0 w 160"/>
              <a:gd name="T105" fmla="*/ 2147483647 h 224"/>
              <a:gd name="T106" fmla="*/ 2147483647 w 160"/>
              <a:gd name="T107" fmla="*/ 2147483647 h 224"/>
              <a:gd name="T108" fmla="*/ 2147483647 w 160"/>
              <a:gd name="T109" fmla="*/ 2147483647 h 224"/>
              <a:gd name="T110" fmla="*/ 2147483647 w 160"/>
              <a:gd name="T111" fmla="*/ 2147483647 h 224"/>
              <a:gd name="T112" fmla="*/ 2147483647 w 160"/>
              <a:gd name="T113" fmla="*/ 2147483647 h 224"/>
              <a:gd name="T114" fmla="*/ 2147483647 w 160"/>
              <a:gd name="T115" fmla="*/ 2147483647 h 224"/>
              <a:gd name="T116" fmla="*/ 2147483647 w 160"/>
              <a:gd name="T117" fmla="*/ 2147483647 h 224"/>
              <a:gd name="T118" fmla="*/ 2147483647 w 160"/>
              <a:gd name="T119" fmla="*/ 2147483647 h 224"/>
              <a:gd name="T120" fmla="*/ 2147483647 w 160"/>
              <a:gd name="T121" fmla="*/ 2147483647 h 224"/>
              <a:gd name="T122" fmla="*/ 2147483647 w 160"/>
              <a:gd name="T123" fmla="*/ 2147483647 h 224"/>
              <a:gd name="T124" fmla="*/ 2147483647 w 160"/>
              <a:gd name="T125" fmla="*/ 2147483647 h 2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0"/>
              <a:gd name="T190" fmla="*/ 0 h 224"/>
              <a:gd name="T191" fmla="*/ 160 w 160"/>
              <a:gd name="T192" fmla="*/ 224 h 2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0" h="224">
                <a:moveTo>
                  <a:pt x="152" y="136"/>
                </a:move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lnTo>
                  <a:pt x="144" y="136"/>
                </a:lnTo>
                <a:lnTo>
                  <a:pt x="144" y="112"/>
                </a:lnTo>
                <a:lnTo>
                  <a:pt x="120" y="120"/>
                </a:lnTo>
                <a:lnTo>
                  <a:pt x="104" y="104"/>
                </a:lnTo>
                <a:lnTo>
                  <a:pt x="104" y="80"/>
                </a:lnTo>
                <a:lnTo>
                  <a:pt x="120" y="56"/>
                </a:lnTo>
                <a:lnTo>
                  <a:pt x="136" y="48"/>
                </a:lnTo>
                <a:lnTo>
                  <a:pt x="136" y="40"/>
                </a:lnTo>
                <a:lnTo>
                  <a:pt x="128" y="24"/>
                </a:lnTo>
                <a:lnTo>
                  <a:pt x="112" y="24"/>
                </a:lnTo>
                <a:lnTo>
                  <a:pt x="104" y="16"/>
                </a:lnTo>
                <a:lnTo>
                  <a:pt x="80" y="0"/>
                </a:lnTo>
                <a:lnTo>
                  <a:pt x="72" y="16"/>
                </a:lnTo>
                <a:lnTo>
                  <a:pt x="56" y="32"/>
                </a:lnTo>
                <a:lnTo>
                  <a:pt x="48" y="40"/>
                </a:lnTo>
                <a:lnTo>
                  <a:pt x="32" y="56"/>
                </a:lnTo>
                <a:lnTo>
                  <a:pt x="16" y="48"/>
                </a:lnTo>
                <a:lnTo>
                  <a:pt x="16" y="40"/>
                </a:lnTo>
                <a:lnTo>
                  <a:pt x="0" y="48"/>
                </a:lnTo>
                <a:lnTo>
                  <a:pt x="16" y="80"/>
                </a:lnTo>
                <a:lnTo>
                  <a:pt x="40" y="120"/>
                </a:lnTo>
                <a:lnTo>
                  <a:pt x="64" y="168"/>
                </a:lnTo>
                <a:lnTo>
                  <a:pt x="64" y="176"/>
                </a:lnTo>
                <a:lnTo>
                  <a:pt x="144" y="224"/>
                </a:lnTo>
                <a:lnTo>
                  <a:pt x="152" y="224"/>
                </a:lnTo>
                <a:lnTo>
                  <a:pt x="152" y="208"/>
                </a:lnTo>
                <a:lnTo>
                  <a:pt x="160" y="184"/>
                </a:lnTo>
                <a:lnTo>
                  <a:pt x="160" y="152"/>
                </a:lnTo>
                <a:lnTo>
                  <a:pt x="152" y="136"/>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41" name="Freeform 805"/>
          <p:cNvSpPr>
            <a:spLocks/>
          </p:cNvSpPr>
          <p:nvPr/>
        </p:nvSpPr>
        <p:spPr bwMode="auto">
          <a:xfrm>
            <a:off x="3423885" y="3994697"/>
            <a:ext cx="165057" cy="155575"/>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42" name="Freeform 806"/>
          <p:cNvSpPr>
            <a:spLocks/>
          </p:cNvSpPr>
          <p:nvPr/>
        </p:nvSpPr>
        <p:spPr bwMode="auto">
          <a:xfrm>
            <a:off x="3133977" y="3637509"/>
            <a:ext cx="186218" cy="61913"/>
          </a:xfrm>
          <a:custGeom>
            <a:avLst/>
            <a:gdLst>
              <a:gd name="T0" fmla="*/ 2147483647 w 72"/>
              <a:gd name="T1" fmla="*/ 2147483647 h 32"/>
              <a:gd name="T2" fmla="*/ 2147483647 w 72"/>
              <a:gd name="T3" fmla="*/ 0 h 32"/>
              <a:gd name="T4" fmla="*/ 2147483647 w 72"/>
              <a:gd name="T5" fmla="*/ 0 h 32"/>
              <a:gd name="T6" fmla="*/ 0 w 72"/>
              <a:gd name="T7" fmla="*/ 2147483647 h 32"/>
              <a:gd name="T8" fmla="*/ 0 w 72"/>
              <a:gd name="T9" fmla="*/ 2147483647 h 32"/>
              <a:gd name="T10" fmla="*/ 2147483647 w 72"/>
              <a:gd name="T11" fmla="*/ 2147483647 h 32"/>
              <a:gd name="T12" fmla="*/ 2147483647 w 72"/>
              <a:gd name="T13" fmla="*/ 2147483647 h 32"/>
              <a:gd name="T14" fmla="*/ 2147483647 w 72"/>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2"/>
              <a:gd name="T26" fmla="*/ 72 w 72"/>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2">
                <a:moveTo>
                  <a:pt x="72" y="8"/>
                </a:moveTo>
                <a:lnTo>
                  <a:pt x="32" y="0"/>
                </a:lnTo>
                <a:lnTo>
                  <a:pt x="16" y="0"/>
                </a:lnTo>
                <a:lnTo>
                  <a:pt x="0" y="8"/>
                </a:lnTo>
                <a:lnTo>
                  <a:pt x="0" y="24"/>
                </a:lnTo>
                <a:lnTo>
                  <a:pt x="16" y="32"/>
                </a:lnTo>
                <a:lnTo>
                  <a:pt x="48" y="24"/>
                </a:lnTo>
                <a:lnTo>
                  <a:pt x="72" y="8"/>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43" name="Freeform 807"/>
          <p:cNvSpPr>
            <a:spLocks/>
          </p:cNvSpPr>
          <p:nvPr/>
        </p:nvSpPr>
        <p:spPr bwMode="auto">
          <a:xfrm>
            <a:off x="3030287" y="3589883"/>
            <a:ext cx="143896" cy="93663"/>
          </a:xfrm>
          <a:custGeom>
            <a:avLst/>
            <a:gdLst>
              <a:gd name="T0" fmla="*/ 2147483647 w 56"/>
              <a:gd name="T1" fmla="*/ 2147483647 h 48"/>
              <a:gd name="T2" fmla="*/ 2147483647 w 56"/>
              <a:gd name="T3" fmla="*/ 2147483647 h 48"/>
              <a:gd name="T4" fmla="*/ 2147483647 w 56"/>
              <a:gd name="T5" fmla="*/ 0 h 48"/>
              <a:gd name="T6" fmla="*/ 2147483647 w 56"/>
              <a:gd name="T7" fmla="*/ 0 h 48"/>
              <a:gd name="T8" fmla="*/ 2147483647 w 56"/>
              <a:gd name="T9" fmla="*/ 2147483647 h 48"/>
              <a:gd name="T10" fmla="*/ 2147483647 w 56"/>
              <a:gd name="T11" fmla="*/ 2147483647 h 48"/>
              <a:gd name="T12" fmla="*/ 2147483647 w 56"/>
              <a:gd name="T13" fmla="*/ 2147483647 h 48"/>
              <a:gd name="T14" fmla="*/ 0 w 56"/>
              <a:gd name="T15" fmla="*/ 2147483647 h 48"/>
              <a:gd name="T16" fmla="*/ 0 w 56"/>
              <a:gd name="T17" fmla="*/ 2147483647 h 48"/>
              <a:gd name="T18" fmla="*/ 0 w 56"/>
              <a:gd name="T19" fmla="*/ 2147483647 h 48"/>
              <a:gd name="T20" fmla="*/ 2147483647 w 56"/>
              <a:gd name="T21" fmla="*/ 2147483647 h 48"/>
              <a:gd name="T22" fmla="*/ 2147483647 w 56"/>
              <a:gd name="T23" fmla="*/ 2147483647 h 48"/>
              <a:gd name="T24" fmla="*/ 2147483647 w 56"/>
              <a:gd name="T25" fmla="*/ 2147483647 h 48"/>
              <a:gd name="T26" fmla="*/ 2147483647 w 56"/>
              <a:gd name="T27" fmla="*/ 214748364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48"/>
              <a:gd name="T44" fmla="*/ 56 w 56"/>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48">
                <a:moveTo>
                  <a:pt x="56" y="24"/>
                </a:moveTo>
                <a:lnTo>
                  <a:pt x="40" y="16"/>
                </a:lnTo>
                <a:lnTo>
                  <a:pt x="40" y="0"/>
                </a:lnTo>
                <a:lnTo>
                  <a:pt x="24" y="0"/>
                </a:lnTo>
                <a:lnTo>
                  <a:pt x="16" y="8"/>
                </a:lnTo>
                <a:lnTo>
                  <a:pt x="24" y="24"/>
                </a:lnTo>
                <a:lnTo>
                  <a:pt x="8" y="24"/>
                </a:lnTo>
                <a:lnTo>
                  <a:pt x="0" y="32"/>
                </a:lnTo>
                <a:lnTo>
                  <a:pt x="0" y="40"/>
                </a:lnTo>
                <a:lnTo>
                  <a:pt x="0" y="48"/>
                </a:lnTo>
                <a:lnTo>
                  <a:pt x="24" y="48"/>
                </a:lnTo>
                <a:lnTo>
                  <a:pt x="40" y="48"/>
                </a:lnTo>
                <a:lnTo>
                  <a:pt x="40" y="32"/>
                </a:lnTo>
                <a:lnTo>
                  <a:pt x="56" y="24"/>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44" name="Freeform 808"/>
          <p:cNvSpPr>
            <a:spLocks/>
          </p:cNvSpPr>
          <p:nvPr/>
        </p:nvSpPr>
        <p:spPr bwMode="auto">
          <a:xfrm>
            <a:off x="2221931" y="3186659"/>
            <a:ext cx="994574" cy="481013"/>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0 h 248"/>
              <a:gd name="T48" fmla="*/ 0 w 384"/>
              <a:gd name="T49" fmla="*/ 0 h 248"/>
              <a:gd name="T50" fmla="*/ 2147483647 w 384"/>
              <a:gd name="T51" fmla="*/ 2147483647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248"/>
              <a:gd name="T167" fmla="*/ 384 w 384"/>
              <a:gd name="T168" fmla="*/ 248 h 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solidFill>
            <a:srgbClr val="ABD3F1"/>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45" name="Freeform 809"/>
          <p:cNvSpPr>
            <a:spLocks/>
          </p:cNvSpPr>
          <p:nvPr/>
        </p:nvSpPr>
        <p:spPr bwMode="auto">
          <a:xfrm>
            <a:off x="3423885" y="3994697"/>
            <a:ext cx="165057" cy="155575"/>
          </a:xfrm>
          <a:custGeom>
            <a:avLst/>
            <a:gdLst>
              <a:gd name="T0" fmla="*/ 2147483647 w 64"/>
              <a:gd name="T1" fmla="*/ 2147483647 h 80"/>
              <a:gd name="T2" fmla="*/ 2147483647 w 64"/>
              <a:gd name="T3" fmla="*/ 2147483647 h 80"/>
              <a:gd name="T4" fmla="*/ 2147483647 w 64"/>
              <a:gd name="T5" fmla="*/ 2147483647 h 80"/>
              <a:gd name="T6" fmla="*/ 2147483647 w 64"/>
              <a:gd name="T7" fmla="*/ 2147483647 h 80"/>
              <a:gd name="T8" fmla="*/ 2147483647 w 64"/>
              <a:gd name="T9" fmla="*/ 2147483647 h 80"/>
              <a:gd name="T10" fmla="*/ 2147483647 w 64"/>
              <a:gd name="T11" fmla="*/ 2147483647 h 80"/>
              <a:gd name="T12" fmla="*/ 2147483647 w 64"/>
              <a:gd name="T13" fmla="*/ 0 h 80"/>
              <a:gd name="T14" fmla="*/ 2147483647 w 64"/>
              <a:gd name="T15" fmla="*/ 2147483647 h 80"/>
              <a:gd name="T16" fmla="*/ 0 w 64"/>
              <a:gd name="T17" fmla="*/ 2147483647 h 80"/>
              <a:gd name="T18" fmla="*/ 2147483647 w 64"/>
              <a:gd name="T19" fmla="*/ 2147483647 h 80"/>
              <a:gd name="T20" fmla="*/ 0 w 64"/>
              <a:gd name="T21" fmla="*/ 2147483647 h 80"/>
              <a:gd name="T22" fmla="*/ 0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16" y="80"/>
                </a:moveTo>
                <a:lnTo>
                  <a:pt x="32" y="64"/>
                </a:lnTo>
                <a:lnTo>
                  <a:pt x="40" y="56"/>
                </a:lnTo>
                <a:lnTo>
                  <a:pt x="56" y="40"/>
                </a:lnTo>
                <a:lnTo>
                  <a:pt x="64" y="24"/>
                </a:lnTo>
                <a:lnTo>
                  <a:pt x="48" y="16"/>
                </a:lnTo>
                <a:lnTo>
                  <a:pt x="16" y="0"/>
                </a:lnTo>
                <a:lnTo>
                  <a:pt x="16" y="8"/>
                </a:lnTo>
                <a:lnTo>
                  <a:pt x="0" y="48"/>
                </a:lnTo>
                <a:lnTo>
                  <a:pt x="8" y="64"/>
                </a:lnTo>
                <a:lnTo>
                  <a:pt x="0" y="64"/>
                </a:lnTo>
                <a:lnTo>
                  <a:pt x="0" y="72"/>
                </a:lnTo>
                <a:lnTo>
                  <a:pt x="16" y="8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46" name="Freeform 810"/>
          <p:cNvSpPr>
            <a:spLocks/>
          </p:cNvSpPr>
          <p:nvPr/>
        </p:nvSpPr>
        <p:spPr bwMode="auto">
          <a:xfrm>
            <a:off x="2221931" y="3186659"/>
            <a:ext cx="994574" cy="481013"/>
          </a:xfrm>
          <a:custGeom>
            <a:avLst/>
            <a:gdLst>
              <a:gd name="T0" fmla="*/ 2147483647 w 384"/>
              <a:gd name="T1" fmla="*/ 2147483647 h 248"/>
              <a:gd name="T2" fmla="*/ 2147483647 w 384"/>
              <a:gd name="T3" fmla="*/ 2147483647 h 248"/>
              <a:gd name="T4" fmla="*/ 2147483647 w 384"/>
              <a:gd name="T5" fmla="*/ 2147483647 h 248"/>
              <a:gd name="T6" fmla="*/ 2147483647 w 384"/>
              <a:gd name="T7" fmla="*/ 2147483647 h 248"/>
              <a:gd name="T8" fmla="*/ 2147483647 w 384"/>
              <a:gd name="T9" fmla="*/ 2147483647 h 248"/>
              <a:gd name="T10" fmla="*/ 2147483647 w 384"/>
              <a:gd name="T11" fmla="*/ 2147483647 h 248"/>
              <a:gd name="T12" fmla="*/ 2147483647 w 384"/>
              <a:gd name="T13" fmla="*/ 2147483647 h 248"/>
              <a:gd name="T14" fmla="*/ 2147483647 w 384"/>
              <a:gd name="T15" fmla="*/ 2147483647 h 248"/>
              <a:gd name="T16" fmla="*/ 2147483647 w 384"/>
              <a:gd name="T17" fmla="*/ 2147483647 h 248"/>
              <a:gd name="T18" fmla="*/ 2147483647 w 384"/>
              <a:gd name="T19" fmla="*/ 2147483647 h 248"/>
              <a:gd name="T20" fmla="*/ 2147483647 w 384"/>
              <a:gd name="T21" fmla="*/ 2147483647 h 248"/>
              <a:gd name="T22" fmla="*/ 2147483647 w 384"/>
              <a:gd name="T23" fmla="*/ 2147483647 h 248"/>
              <a:gd name="T24" fmla="*/ 2147483647 w 384"/>
              <a:gd name="T25" fmla="*/ 2147483647 h 248"/>
              <a:gd name="T26" fmla="*/ 2147483647 w 384"/>
              <a:gd name="T27" fmla="*/ 2147483647 h 248"/>
              <a:gd name="T28" fmla="*/ 2147483647 w 384"/>
              <a:gd name="T29" fmla="*/ 2147483647 h 248"/>
              <a:gd name="T30" fmla="*/ 2147483647 w 384"/>
              <a:gd name="T31" fmla="*/ 2147483647 h 248"/>
              <a:gd name="T32" fmla="*/ 2147483647 w 384"/>
              <a:gd name="T33" fmla="*/ 2147483647 h 248"/>
              <a:gd name="T34" fmla="*/ 2147483647 w 384"/>
              <a:gd name="T35" fmla="*/ 2147483647 h 248"/>
              <a:gd name="T36" fmla="*/ 2147483647 w 384"/>
              <a:gd name="T37" fmla="*/ 2147483647 h 248"/>
              <a:gd name="T38" fmla="*/ 2147483647 w 384"/>
              <a:gd name="T39" fmla="*/ 2147483647 h 248"/>
              <a:gd name="T40" fmla="*/ 2147483647 w 384"/>
              <a:gd name="T41" fmla="*/ 2147483647 h 248"/>
              <a:gd name="T42" fmla="*/ 2147483647 w 384"/>
              <a:gd name="T43" fmla="*/ 2147483647 h 248"/>
              <a:gd name="T44" fmla="*/ 2147483647 w 384"/>
              <a:gd name="T45" fmla="*/ 2147483647 h 248"/>
              <a:gd name="T46" fmla="*/ 2147483647 w 384"/>
              <a:gd name="T47" fmla="*/ 2147483647 h 248"/>
              <a:gd name="T48" fmla="*/ 2147483647 w 384"/>
              <a:gd name="T49" fmla="*/ 0 h 248"/>
              <a:gd name="T50" fmla="*/ 0 w 384"/>
              <a:gd name="T51" fmla="*/ 0 h 248"/>
              <a:gd name="T52" fmla="*/ 2147483647 w 384"/>
              <a:gd name="T53" fmla="*/ 2147483647 h 248"/>
              <a:gd name="T54" fmla="*/ 2147483647 w 384"/>
              <a:gd name="T55" fmla="*/ 2147483647 h 248"/>
              <a:gd name="T56" fmla="*/ 2147483647 w 384"/>
              <a:gd name="T57" fmla="*/ 2147483647 h 248"/>
              <a:gd name="T58" fmla="*/ 2147483647 w 384"/>
              <a:gd name="T59" fmla="*/ 2147483647 h 248"/>
              <a:gd name="T60" fmla="*/ 2147483647 w 384"/>
              <a:gd name="T61" fmla="*/ 2147483647 h 248"/>
              <a:gd name="T62" fmla="*/ 2147483647 w 384"/>
              <a:gd name="T63" fmla="*/ 2147483647 h 248"/>
              <a:gd name="T64" fmla="*/ 2147483647 w 384"/>
              <a:gd name="T65" fmla="*/ 2147483647 h 248"/>
              <a:gd name="T66" fmla="*/ 2147483647 w 384"/>
              <a:gd name="T67" fmla="*/ 2147483647 h 248"/>
              <a:gd name="T68" fmla="*/ 2147483647 w 384"/>
              <a:gd name="T69" fmla="*/ 2147483647 h 248"/>
              <a:gd name="T70" fmla="*/ 2147483647 w 384"/>
              <a:gd name="T71" fmla="*/ 2147483647 h 248"/>
              <a:gd name="T72" fmla="*/ 2147483647 w 384"/>
              <a:gd name="T73" fmla="*/ 2147483647 h 248"/>
              <a:gd name="T74" fmla="*/ 2147483647 w 384"/>
              <a:gd name="T75" fmla="*/ 2147483647 h 248"/>
              <a:gd name="T76" fmla="*/ 2147483647 w 384"/>
              <a:gd name="T77" fmla="*/ 2147483647 h 248"/>
              <a:gd name="T78" fmla="*/ 2147483647 w 384"/>
              <a:gd name="T79" fmla="*/ 2147483647 h 248"/>
              <a:gd name="T80" fmla="*/ 2147483647 w 384"/>
              <a:gd name="T81" fmla="*/ 2147483647 h 248"/>
              <a:gd name="T82" fmla="*/ 2147483647 w 384"/>
              <a:gd name="T83" fmla="*/ 2147483647 h 248"/>
              <a:gd name="T84" fmla="*/ 2147483647 w 384"/>
              <a:gd name="T85" fmla="*/ 2147483647 h 248"/>
              <a:gd name="T86" fmla="*/ 2147483647 w 384"/>
              <a:gd name="T87" fmla="*/ 2147483647 h 248"/>
              <a:gd name="T88" fmla="*/ 2147483647 w 384"/>
              <a:gd name="T89" fmla="*/ 2147483647 h 248"/>
              <a:gd name="T90" fmla="*/ 2147483647 w 384"/>
              <a:gd name="T91" fmla="*/ 2147483647 h 248"/>
              <a:gd name="T92" fmla="*/ 2147483647 w 384"/>
              <a:gd name="T93" fmla="*/ 2147483647 h 248"/>
              <a:gd name="T94" fmla="*/ 2147483647 w 384"/>
              <a:gd name="T95" fmla="*/ 2147483647 h 248"/>
              <a:gd name="T96" fmla="*/ 2147483647 w 384"/>
              <a:gd name="T97" fmla="*/ 2147483647 h 248"/>
              <a:gd name="T98" fmla="*/ 2147483647 w 384"/>
              <a:gd name="T99" fmla="*/ 2147483647 h 248"/>
              <a:gd name="T100" fmla="*/ 2147483647 w 384"/>
              <a:gd name="T101" fmla="*/ 2147483647 h 248"/>
              <a:gd name="T102" fmla="*/ 2147483647 w 384"/>
              <a:gd name="T103" fmla="*/ 2147483647 h 248"/>
              <a:gd name="T104" fmla="*/ 2147483647 w 384"/>
              <a:gd name="T105" fmla="*/ 2147483647 h 248"/>
              <a:gd name="T106" fmla="*/ 2147483647 w 384"/>
              <a:gd name="T107" fmla="*/ 2147483647 h 248"/>
              <a:gd name="T108" fmla="*/ 2147483647 w 384"/>
              <a:gd name="T109" fmla="*/ 2147483647 h 248"/>
              <a:gd name="T110" fmla="*/ 2147483647 w 384"/>
              <a:gd name="T111" fmla="*/ 2147483647 h 2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4"/>
              <a:gd name="T169" fmla="*/ 0 h 248"/>
              <a:gd name="T170" fmla="*/ 384 w 384"/>
              <a:gd name="T171" fmla="*/ 248 h 2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4" h="248">
                <a:moveTo>
                  <a:pt x="320" y="232"/>
                </a:moveTo>
                <a:lnTo>
                  <a:pt x="336" y="232"/>
                </a:lnTo>
                <a:lnTo>
                  <a:pt x="328" y="216"/>
                </a:lnTo>
                <a:lnTo>
                  <a:pt x="336" y="208"/>
                </a:lnTo>
                <a:lnTo>
                  <a:pt x="352" y="208"/>
                </a:lnTo>
                <a:lnTo>
                  <a:pt x="360" y="200"/>
                </a:lnTo>
                <a:lnTo>
                  <a:pt x="376" y="192"/>
                </a:lnTo>
                <a:lnTo>
                  <a:pt x="384" y="160"/>
                </a:lnTo>
                <a:lnTo>
                  <a:pt x="336" y="168"/>
                </a:lnTo>
                <a:lnTo>
                  <a:pt x="312" y="192"/>
                </a:lnTo>
                <a:lnTo>
                  <a:pt x="280" y="200"/>
                </a:lnTo>
                <a:lnTo>
                  <a:pt x="248" y="160"/>
                </a:lnTo>
                <a:lnTo>
                  <a:pt x="248" y="104"/>
                </a:lnTo>
                <a:lnTo>
                  <a:pt x="256" y="96"/>
                </a:lnTo>
                <a:lnTo>
                  <a:pt x="232" y="88"/>
                </a:lnTo>
                <a:lnTo>
                  <a:pt x="216" y="72"/>
                </a:lnTo>
                <a:lnTo>
                  <a:pt x="208" y="56"/>
                </a:lnTo>
                <a:lnTo>
                  <a:pt x="192" y="40"/>
                </a:lnTo>
                <a:lnTo>
                  <a:pt x="168" y="48"/>
                </a:lnTo>
                <a:lnTo>
                  <a:pt x="136" y="16"/>
                </a:lnTo>
                <a:lnTo>
                  <a:pt x="112" y="8"/>
                </a:lnTo>
                <a:lnTo>
                  <a:pt x="104" y="16"/>
                </a:lnTo>
                <a:lnTo>
                  <a:pt x="72" y="16"/>
                </a:lnTo>
                <a:lnTo>
                  <a:pt x="32" y="0"/>
                </a:lnTo>
                <a:lnTo>
                  <a:pt x="0" y="0"/>
                </a:lnTo>
                <a:lnTo>
                  <a:pt x="24" y="48"/>
                </a:lnTo>
                <a:lnTo>
                  <a:pt x="40" y="72"/>
                </a:lnTo>
                <a:lnTo>
                  <a:pt x="32" y="80"/>
                </a:lnTo>
                <a:lnTo>
                  <a:pt x="64" y="96"/>
                </a:lnTo>
                <a:lnTo>
                  <a:pt x="64" y="120"/>
                </a:lnTo>
                <a:lnTo>
                  <a:pt x="80" y="128"/>
                </a:lnTo>
                <a:lnTo>
                  <a:pt x="96" y="144"/>
                </a:lnTo>
                <a:lnTo>
                  <a:pt x="96" y="128"/>
                </a:lnTo>
                <a:lnTo>
                  <a:pt x="80" y="120"/>
                </a:lnTo>
                <a:lnTo>
                  <a:pt x="64" y="80"/>
                </a:lnTo>
                <a:lnTo>
                  <a:pt x="40" y="40"/>
                </a:lnTo>
                <a:lnTo>
                  <a:pt x="32" y="16"/>
                </a:lnTo>
                <a:lnTo>
                  <a:pt x="48" y="24"/>
                </a:lnTo>
                <a:lnTo>
                  <a:pt x="72" y="64"/>
                </a:lnTo>
                <a:lnTo>
                  <a:pt x="80" y="80"/>
                </a:lnTo>
                <a:lnTo>
                  <a:pt x="96" y="88"/>
                </a:lnTo>
                <a:lnTo>
                  <a:pt x="96" y="104"/>
                </a:lnTo>
                <a:lnTo>
                  <a:pt x="112" y="112"/>
                </a:lnTo>
                <a:lnTo>
                  <a:pt x="120" y="120"/>
                </a:lnTo>
                <a:lnTo>
                  <a:pt x="144" y="144"/>
                </a:lnTo>
                <a:lnTo>
                  <a:pt x="144" y="168"/>
                </a:lnTo>
                <a:lnTo>
                  <a:pt x="144" y="184"/>
                </a:lnTo>
                <a:lnTo>
                  <a:pt x="200" y="216"/>
                </a:lnTo>
                <a:lnTo>
                  <a:pt x="224" y="224"/>
                </a:lnTo>
                <a:lnTo>
                  <a:pt x="264" y="240"/>
                </a:lnTo>
                <a:lnTo>
                  <a:pt x="280" y="232"/>
                </a:lnTo>
                <a:lnTo>
                  <a:pt x="288" y="232"/>
                </a:lnTo>
                <a:lnTo>
                  <a:pt x="312" y="248"/>
                </a:lnTo>
                <a:lnTo>
                  <a:pt x="312" y="240"/>
                </a:lnTo>
                <a:lnTo>
                  <a:pt x="320" y="232"/>
                </a:lnTo>
                <a:close/>
              </a:path>
            </a:pathLst>
          </a:custGeom>
          <a:gradFill>
            <a:gsLst>
              <a:gs pos="67000">
                <a:srgbClr val="00B050"/>
              </a:gs>
              <a:gs pos="39000">
                <a:srgbClr val="FFC000"/>
              </a:gs>
              <a:gs pos="10000">
                <a:schemeClr val="bg1">
                  <a:lumMod val="65000"/>
                </a:schemeClr>
              </a:gs>
            </a:gsLst>
            <a:lin ang="16200000" scaled="0"/>
          </a:gradFill>
          <a:ln w="3175">
            <a:solidFill>
              <a:srgbClr val="FFFFFF"/>
            </a:solidFill>
            <a:round/>
            <a:headEnd/>
            <a:tailEnd/>
          </a:ln>
        </p:spPr>
        <p:txBody>
          <a:bodyPr/>
          <a:lstStyle/>
          <a:p>
            <a:pPr>
              <a:spcBef>
                <a:spcPct val="50000"/>
              </a:spcBef>
            </a:pPr>
            <a:endParaRPr lang="en-US" dirty="0">
              <a:solidFill>
                <a:srgbClr val="4D4D4D"/>
              </a:solidFill>
            </a:endParaRPr>
          </a:p>
        </p:txBody>
      </p:sp>
      <p:sp>
        <p:nvSpPr>
          <p:cNvPr id="247" name="Freeform 778"/>
          <p:cNvSpPr>
            <a:spLocks/>
          </p:cNvSpPr>
          <p:nvPr/>
        </p:nvSpPr>
        <p:spPr bwMode="auto">
          <a:xfrm>
            <a:off x="1443201" y="1445171"/>
            <a:ext cx="2797505" cy="1446212"/>
          </a:xfrm>
          <a:custGeom>
            <a:avLst/>
            <a:gdLst>
              <a:gd name="T0" fmla="*/ 2147483647 w 1080"/>
              <a:gd name="T1" fmla="*/ 2147483647 h 744"/>
              <a:gd name="T2" fmla="*/ 2147483647 w 1080"/>
              <a:gd name="T3" fmla="*/ 2147483647 h 744"/>
              <a:gd name="T4" fmla="*/ 2147483647 w 1080"/>
              <a:gd name="T5" fmla="*/ 2147483647 h 744"/>
              <a:gd name="T6" fmla="*/ 2147483647 w 1080"/>
              <a:gd name="T7" fmla="*/ 2147483647 h 744"/>
              <a:gd name="T8" fmla="*/ 2147483647 w 1080"/>
              <a:gd name="T9" fmla="*/ 2147483647 h 744"/>
              <a:gd name="T10" fmla="*/ 2147483647 w 1080"/>
              <a:gd name="T11" fmla="*/ 2147483647 h 744"/>
              <a:gd name="T12" fmla="*/ 2147483647 w 1080"/>
              <a:gd name="T13" fmla="*/ 2147483647 h 744"/>
              <a:gd name="T14" fmla="*/ 2147483647 w 1080"/>
              <a:gd name="T15" fmla="*/ 2147483647 h 744"/>
              <a:gd name="T16" fmla="*/ 2147483647 w 1080"/>
              <a:gd name="T17" fmla="*/ 2147483647 h 744"/>
              <a:gd name="T18" fmla="*/ 2147483647 w 1080"/>
              <a:gd name="T19" fmla="*/ 2147483647 h 744"/>
              <a:gd name="T20" fmla="*/ 2147483647 w 1080"/>
              <a:gd name="T21" fmla="*/ 2147483647 h 744"/>
              <a:gd name="T22" fmla="*/ 2147483647 w 1080"/>
              <a:gd name="T23" fmla="*/ 2147483647 h 744"/>
              <a:gd name="T24" fmla="*/ 2147483647 w 1080"/>
              <a:gd name="T25" fmla="*/ 2147483647 h 744"/>
              <a:gd name="T26" fmla="*/ 2147483647 w 1080"/>
              <a:gd name="T27" fmla="*/ 2147483647 h 744"/>
              <a:gd name="T28" fmla="*/ 2147483647 w 1080"/>
              <a:gd name="T29" fmla="*/ 2147483647 h 744"/>
              <a:gd name="T30" fmla="*/ 2147483647 w 1080"/>
              <a:gd name="T31" fmla="*/ 2147483647 h 744"/>
              <a:gd name="T32" fmla="*/ 2147483647 w 1080"/>
              <a:gd name="T33" fmla="*/ 2147483647 h 744"/>
              <a:gd name="T34" fmla="*/ 2147483647 w 1080"/>
              <a:gd name="T35" fmla="*/ 2147483647 h 744"/>
              <a:gd name="T36" fmla="*/ 2147483647 w 1080"/>
              <a:gd name="T37" fmla="*/ 2147483647 h 744"/>
              <a:gd name="T38" fmla="*/ 2147483647 w 1080"/>
              <a:gd name="T39" fmla="*/ 2147483647 h 744"/>
              <a:gd name="T40" fmla="*/ 2147483647 w 1080"/>
              <a:gd name="T41" fmla="*/ 2147483647 h 744"/>
              <a:gd name="T42" fmla="*/ 2147483647 w 1080"/>
              <a:gd name="T43" fmla="*/ 2147483647 h 744"/>
              <a:gd name="T44" fmla="*/ 2147483647 w 1080"/>
              <a:gd name="T45" fmla="*/ 2147483647 h 744"/>
              <a:gd name="T46" fmla="*/ 2147483647 w 1080"/>
              <a:gd name="T47" fmla="*/ 2147483647 h 744"/>
              <a:gd name="T48" fmla="*/ 2147483647 w 1080"/>
              <a:gd name="T49" fmla="*/ 2147483647 h 744"/>
              <a:gd name="T50" fmla="*/ 2147483647 w 1080"/>
              <a:gd name="T51" fmla="*/ 2147483647 h 744"/>
              <a:gd name="T52" fmla="*/ 2147483647 w 1080"/>
              <a:gd name="T53" fmla="*/ 2147483647 h 744"/>
              <a:gd name="T54" fmla="*/ 2147483647 w 1080"/>
              <a:gd name="T55" fmla="*/ 2147483647 h 744"/>
              <a:gd name="T56" fmla="*/ 2147483647 w 1080"/>
              <a:gd name="T57" fmla="*/ 2147483647 h 744"/>
              <a:gd name="T58" fmla="*/ 2147483647 w 1080"/>
              <a:gd name="T59" fmla="*/ 2147483647 h 744"/>
              <a:gd name="T60" fmla="*/ 2147483647 w 1080"/>
              <a:gd name="T61" fmla="*/ 2147483647 h 744"/>
              <a:gd name="T62" fmla="*/ 2147483647 w 1080"/>
              <a:gd name="T63" fmla="*/ 2147483647 h 744"/>
              <a:gd name="T64" fmla="*/ 2147483647 w 1080"/>
              <a:gd name="T65" fmla="*/ 2147483647 h 744"/>
              <a:gd name="T66" fmla="*/ 2147483647 w 1080"/>
              <a:gd name="T67" fmla="*/ 2147483647 h 744"/>
              <a:gd name="T68" fmla="*/ 2147483647 w 1080"/>
              <a:gd name="T69" fmla="*/ 2147483647 h 744"/>
              <a:gd name="T70" fmla="*/ 2147483647 w 1080"/>
              <a:gd name="T71" fmla="*/ 2147483647 h 744"/>
              <a:gd name="T72" fmla="*/ 2147483647 w 1080"/>
              <a:gd name="T73" fmla="*/ 2147483647 h 744"/>
              <a:gd name="T74" fmla="*/ 2147483647 w 1080"/>
              <a:gd name="T75" fmla="*/ 2147483647 h 744"/>
              <a:gd name="T76" fmla="*/ 2147483647 w 1080"/>
              <a:gd name="T77" fmla="*/ 2147483647 h 744"/>
              <a:gd name="T78" fmla="*/ 2147483647 w 1080"/>
              <a:gd name="T79" fmla="*/ 2147483647 h 744"/>
              <a:gd name="T80" fmla="*/ 2147483647 w 1080"/>
              <a:gd name="T81" fmla="*/ 0 h 744"/>
              <a:gd name="T82" fmla="*/ 2147483647 w 1080"/>
              <a:gd name="T83" fmla="*/ 2147483647 h 744"/>
              <a:gd name="T84" fmla="*/ 2147483647 w 1080"/>
              <a:gd name="T85" fmla="*/ 2147483647 h 744"/>
              <a:gd name="T86" fmla="*/ 2147483647 w 1080"/>
              <a:gd name="T87" fmla="*/ 2147483647 h 744"/>
              <a:gd name="T88" fmla="*/ 2147483647 w 1080"/>
              <a:gd name="T89" fmla="*/ 2147483647 h 744"/>
              <a:gd name="T90" fmla="*/ 2147483647 w 1080"/>
              <a:gd name="T91" fmla="*/ 2147483647 h 744"/>
              <a:gd name="T92" fmla="*/ 2147483647 w 1080"/>
              <a:gd name="T93" fmla="*/ 2147483647 h 744"/>
              <a:gd name="T94" fmla="*/ 2147483647 w 1080"/>
              <a:gd name="T95" fmla="*/ 2147483647 h 744"/>
              <a:gd name="T96" fmla="*/ 2147483647 w 1080"/>
              <a:gd name="T97" fmla="*/ 2147483647 h 744"/>
              <a:gd name="T98" fmla="*/ 2147483647 w 1080"/>
              <a:gd name="T99" fmla="*/ 2147483647 h 744"/>
              <a:gd name="T100" fmla="*/ 2147483647 w 1080"/>
              <a:gd name="T101" fmla="*/ 2147483647 h 744"/>
              <a:gd name="T102" fmla="*/ 2147483647 w 1080"/>
              <a:gd name="T103" fmla="*/ 2147483647 h 744"/>
              <a:gd name="T104" fmla="*/ 2147483647 w 1080"/>
              <a:gd name="T105" fmla="*/ 2147483647 h 744"/>
              <a:gd name="T106" fmla="*/ 2147483647 w 1080"/>
              <a:gd name="T107" fmla="*/ 2147483647 h 744"/>
              <a:gd name="T108" fmla="*/ 2147483647 w 1080"/>
              <a:gd name="T109" fmla="*/ 2147483647 h 744"/>
              <a:gd name="T110" fmla="*/ 0 w 1080"/>
              <a:gd name="T111" fmla="*/ 2147483647 h 744"/>
              <a:gd name="T112" fmla="*/ 2147483647 w 1080"/>
              <a:gd name="T113" fmla="*/ 2147483647 h 744"/>
              <a:gd name="T114" fmla="*/ 2147483647 w 1080"/>
              <a:gd name="T115" fmla="*/ 2147483647 h 744"/>
              <a:gd name="T116" fmla="*/ 2147483647 w 1080"/>
              <a:gd name="T117" fmla="*/ 2147483647 h 744"/>
              <a:gd name="T118" fmla="*/ 2147483647 w 1080"/>
              <a:gd name="T119" fmla="*/ 2147483647 h 744"/>
              <a:gd name="T120" fmla="*/ 2147483647 w 1080"/>
              <a:gd name="T121" fmla="*/ 2147483647 h 744"/>
              <a:gd name="T122" fmla="*/ 2147483647 w 1080"/>
              <a:gd name="T123" fmla="*/ 2147483647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80"/>
              <a:gd name="T187" fmla="*/ 0 h 744"/>
              <a:gd name="T188" fmla="*/ 1080 w 1080"/>
              <a:gd name="T189" fmla="*/ 744 h 7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80" h="744">
                <a:moveTo>
                  <a:pt x="624" y="632"/>
                </a:moveTo>
                <a:lnTo>
                  <a:pt x="648" y="640"/>
                </a:lnTo>
                <a:lnTo>
                  <a:pt x="720" y="672"/>
                </a:lnTo>
                <a:lnTo>
                  <a:pt x="744" y="720"/>
                </a:lnTo>
                <a:lnTo>
                  <a:pt x="744" y="744"/>
                </a:lnTo>
                <a:lnTo>
                  <a:pt x="792" y="728"/>
                </a:lnTo>
                <a:lnTo>
                  <a:pt x="824" y="704"/>
                </a:lnTo>
                <a:lnTo>
                  <a:pt x="840" y="704"/>
                </a:lnTo>
                <a:lnTo>
                  <a:pt x="880" y="696"/>
                </a:lnTo>
                <a:lnTo>
                  <a:pt x="912" y="656"/>
                </a:lnTo>
                <a:lnTo>
                  <a:pt x="928" y="656"/>
                </a:lnTo>
                <a:lnTo>
                  <a:pt x="936" y="696"/>
                </a:lnTo>
                <a:lnTo>
                  <a:pt x="952" y="688"/>
                </a:lnTo>
                <a:lnTo>
                  <a:pt x="968" y="688"/>
                </a:lnTo>
                <a:lnTo>
                  <a:pt x="960" y="704"/>
                </a:lnTo>
                <a:lnTo>
                  <a:pt x="968" y="720"/>
                </a:lnTo>
                <a:lnTo>
                  <a:pt x="1000" y="688"/>
                </a:lnTo>
                <a:lnTo>
                  <a:pt x="1016" y="672"/>
                </a:lnTo>
                <a:lnTo>
                  <a:pt x="976" y="672"/>
                </a:lnTo>
                <a:lnTo>
                  <a:pt x="960" y="648"/>
                </a:lnTo>
                <a:lnTo>
                  <a:pt x="976" y="632"/>
                </a:lnTo>
                <a:lnTo>
                  <a:pt x="976" y="616"/>
                </a:lnTo>
                <a:lnTo>
                  <a:pt x="920" y="632"/>
                </a:lnTo>
                <a:lnTo>
                  <a:pt x="896" y="656"/>
                </a:lnTo>
                <a:lnTo>
                  <a:pt x="904" y="624"/>
                </a:lnTo>
                <a:lnTo>
                  <a:pt x="936" y="608"/>
                </a:lnTo>
                <a:lnTo>
                  <a:pt x="952" y="592"/>
                </a:lnTo>
                <a:lnTo>
                  <a:pt x="1000" y="600"/>
                </a:lnTo>
                <a:lnTo>
                  <a:pt x="1032" y="592"/>
                </a:lnTo>
                <a:lnTo>
                  <a:pt x="1064" y="576"/>
                </a:lnTo>
                <a:lnTo>
                  <a:pt x="1080" y="560"/>
                </a:lnTo>
                <a:lnTo>
                  <a:pt x="1064" y="520"/>
                </a:lnTo>
                <a:lnTo>
                  <a:pt x="1064" y="496"/>
                </a:lnTo>
                <a:lnTo>
                  <a:pt x="1008" y="472"/>
                </a:lnTo>
                <a:lnTo>
                  <a:pt x="1008" y="456"/>
                </a:lnTo>
                <a:lnTo>
                  <a:pt x="968" y="368"/>
                </a:lnTo>
                <a:lnTo>
                  <a:pt x="952" y="408"/>
                </a:lnTo>
                <a:lnTo>
                  <a:pt x="928" y="416"/>
                </a:lnTo>
                <a:lnTo>
                  <a:pt x="920" y="408"/>
                </a:lnTo>
                <a:lnTo>
                  <a:pt x="904" y="408"/>
                </a:lnTo>
                <a:lnTo>
                  <a:pt x="904" y="352"/>
                </a:lnTo>
                <a:lnTo>
                  <a:pt x="880" y="344"/>
                </a:lnTo>
                <a:lnTo>
                  <a:pt x="864" y="320"/>
                </a:lnTo>
                <a:lnTo>
                  <a:pt x="840" y="320"/>
                </a:lnTo>
                <a:lnTo>
                  <a:pt x="816" y="312"/>
                </a:lnTo>
                <a:lnTo>
                  <a:pt x="800" y="320"/>
                </a:lnTo>
                <a:lnTo>
                  <a:pt x="800" y="336"/>
                </a:lnTo>
                <a:lnTo>
                  <a:pt x="800" y="360"/>
                </a:lnTo>
                <a:lnTo>
                  <a:pt x="800" y="400"/>
                </a:lnTo>
                <a:lnTo>
                  <a:pt x="792" y="416"/>
                </a:lnTo>
                <a:lnTo>
                  <a:pt x="816" y="464"/>
                </a:lnTo>
                <a:lnTo>
                  <a:pt x="776" y="504"/>
                </a:lnTo>
                <a:lnTo>
                  <a:pt x="784" y="560"/>
                </a:lnTo>
                <a:lnTo>
                  <a:pt x="768" y="576"/>
                </a:lnTo>
                <a:lnTo>
                  <a:pt x="752" y="568"/>
                </a:lnTo>
                <a:lnTo>
                  <a:pt x="744" y="496"/>
                </a:lnTo>
                <a:lnTo>
                  <a:pt x="704" y="488"/>
                </a:lnTo>
                <a:lnTo>
                  <a:pt x="632" y="448"/>
                </a:lnTo>
                <a:lnTo>
                  <a:pt x="616" y="448"/>
                </a:lnTo>
                <a:lnTo>
                  <a:pt x="600" y="408"/>
                </a:lnTo>
                <a:lnTo>
                  <a:pt x="592" y="400"/>
                </a:lnTo>
                <a:lnTo>
                  <a:pt x="624" y="304"/>
                </a:lnTo>
                <a:lnTo>
                  <a:pt x="640" y="280"/>
                </a:lnTo>
                <a:lnTo>
                  <a:pt x="664" y="272"/>
                </a:lnTo>
                <a:lnTo>
                  <a:pt x="672" y="272"/>
                </a:lnTo>
                <a:lnTo>
                  <a:pt x="688" y="232"/>
                </a:lnTo>
                <a:lnTo>
                  <a:pt x="696" y="200"/>
                </a:lnTo>
                <a:lnTo>
                  <a:pt x="736" y="192"/>
                </a:lnTo>
                <a:lnTo>
                  <a:pt x="752" y="176"/>
                </a:lnTo>
                <a:lnTo>
                  <a:pt x="744" y="136"/>
                </a:lnTo>
                <a:lnTo>
                  <a:pt x="752" y="112"/>
                </a:lnTo>
                <a:lnTo>
                  <a:pt x="736" y="96"/>
                </a:lnTo>
                <a:lnTo>
                  <a:pt x="712" y="88"/>
                </a:lnTo>
                <a:lnTo>
                  <a:pt x="704" y="128"/>
                </a:lnTo>
                <a:lnTo>
                  <a:pt x="680" y="168"/>
                </a:lnTo>
                <a:lnTo>
                  <a:pt x="672" y="120"/>
                </a:lnTo>
                <a:lnTo>
                  <a:pt x="656" y="104"/>
                </a:lnTo>
                <a:lnTo>
                  <a:pt x="640" y="128"/>
                </a:lnTo>
                <a:lnTo>
                  <a:pt x="632" y="104"/>
                </a:lnTo>
                <a:lnTo>
                  <a:pt x="616" y="80"/>
                </a:lnTo>
                <a:lnTo>
                  <a:pt x="608" y="40"/>
                </a:lnTo>
                <a:lnTo>
                  <a:pt x="584" y="0"/>
                </a:lnTo>
                <a:lnTo>
                  <a:pt x="568" y="56"/>
                </a:lnTo>
                <a:lnTo>
                  <a:pt x="568" y="80"/>
                </a:lnTo>
                <a:lnTo>
                  <a:pt x="592" y="104"/>
                </a:lnTo>
                <a:lnTo>
                  <a:pt x="600" y="128"/>
                </a:lnTo>
                <a:lnTo>
                  <a:pt x="576" y="144"/>
                </a:lnTo>
                <a:lnTo>
                  <a:pt x="568" y="136"/>
                </a:lnTo>
                <a:lnTo>
                  <a:pt x="552" y="136"/>
                </a:lnTo>
                <a:lnTo>
                  <a:pt x="544" y="160"/>
                </a:lnTo>
                <a:lnTo>
                  <a:pt x="512" y="152"/>
                </a:lnTo>
                <a:lnTo>
                  <a:pt x="472" y="152"/>
                </a:lnTo>
                <a:lnTo>
                  <a:pt x="448" y="136"/>
                </a:lnTo>
                <a:lnTo>
                  <a:pt x="416" y="144"/>
                </a:lnTo>
                <a:lnTo>
                  <a:pt x="416" y="152"/>
                </a:lnTo>
                <a:lnTo>
                  <a:pt x="424" y="176"/>
                </a:lnTo>
                <a:lnTo>
                  <a:pt x="408" y="176"/>
                </a:lnTo>
                <a:lnTo>
                  <a:pt x="392" y="152"/>
                </a:lnTo>
                <a:lnTo>
                  <a:pt x="344" y="160"/>
                </a:lnTo>
                <a:lnTo>
                  <a:pt x="328" y="144"/>
                </a:lnTo>
                <a:lnTo>
                  <a:pt x="336" y="128"/>
                </a:lnTo>
                <a:lnTo>
                  <a:pt x="304" y="120"/>
                </a:lnTo>
                <a:lnTo>
                  <a:pt x="272" y="104"/>
                </a:lnTo>
                <a:lnTo>
                  <a:pt x="232" y="88"/>
                </a:lnTo>
                <a:lnTo>
                  <a:pt x="200" y="96"/>
                </a:lnTo>
                <a:lnTo>
                  <a:pt x="176" y="64"/>
                </a:lnTo>
                <a:lnTo>
                  <a:pt x="96" y="104"/>
                </a:lnTo>
                <a:lnTo>
                  <a:pt x="80" y="120"/>
                </a:lnTo>
                <a:lnTo>
                  <a:pt x="48" y="112"/>
                </a:lnTo>
                <a:lnTo>
                  <a:pt x="24" y="96"/>
                </a:lnTo>
                <a:lnTo>
                  <a:pt x="0" y="88"/>
                </a:lnTo>
                <a:lnTo>
                  <a:pt x="0" y="368"/>
                </a:lnTo>
                <a:lnTo>
                  <a:pt x="40" y="392"/>
                </a:lnTo>
                <a:lnTo>
                  <a:pt x="72" y="376"/>
                </a:lnTo>
                <a:lnTo>
                  <a:pt x="120" y="456"/>
                </a:lnTo>
                <a:lnTo>
                  <a:pt x="144" y="472"/>
                </a:lnTo>
                <a:lnTo>
                  <a:pt x="144" y="504"/>
                </a:lnTo>
                <a:lnTo>
                  <a:pt x="152" y="528"/>
                </a:lnTo>
                <a:lnTo>
                  <a:pt x="184" y="576"/>
                </a:lnTo>
                <a:lnTo>
                  <a:pt x="232" y="600"/>
                </a:lnTo>
                <a:lnTo>
                  <a:pt x="232" y="624"/>
                </a:lnTo>
                <a:lnTo>
                  <a:pt x="584" y="624"/>
                </a:lnTo>
                <a:lnTo>
                  <a:pt x="624" y="632"/>
                </a:lnTo>
                <a:close/>
              </a:path>
            </a:pathLst>
          </a:custGeom>
          <a:gradFill>
            <a:gsLst>
              <a:gs pos="66000">
                <a:schemeClr val="bg1">
                  <a:lumMod val="65000"/>
                </a:schemeClr>
              </a:gs>
              <a:gs pos="72000">
                <a:srgbClr val="FFC000"/>
              </a:gs>
              <a:gs pos="86000">
                <a:srgbClr val="00B050"/>
              </a:gs>
            </a:gsLst>
            <a:lin ang="5400000" scaled="0"/>
          </a:gradFill>
          <a:ln w="3175">
            <a:solidFill>
              <a:srgbClr val="FFFFFF"/>
            </a:solidFill>
            <a:round/>
            <a:headEnd/>
            <a:tailEnd/>
          </a:ln>
        </p:spPr>
        <p:txBody>
          <a:bodyPr/>
          <a:lstStyle/>
          <a:p>
            <a:pPr>
              <a:spcBef>
                <a:spcPct val="50000"/>
              </a:spcBef>
            </a:pPr>
            <a:endParaRPr lang="en-US" dirty="0">
              <a:solidFill>
                <a:srgbClr val="4D4D4D"/>
              </a:solidFill>
            </a:endParaRPr>
          </a:p>
        </p:txBody>
      </p:sp>
      <p:sp>
        <p:nvSpPr>
          <p:cNvPr id="248" name="Freeform 567"/>
          <p:cNvSpPr>
            <a:spLocks/>
          </p:cNvSpPr>
          <p:nvPr/>
        </p:nvSpPr>
        <p:spPr bwMode="auto">
          <a:xfrm>
            <a:off x="959641" y="3347813"/>
            <a:ext cx="61368" cy="63500"/>
          </a:xfrm>
          <a:custGeom>
            <a:avLst/>
            <a:gdLst>
              <a:gd name="T0" fmla="*/ 0 w 24"/>
              <a:gd name="T1" fmla="*/ 0 h 32"/>
              <a:gd name="T2" fmla="*/ 0 w 24"/>
              <a:gd name="T3" fmla="*/ 2147483647 h 32"/>
              <a:gd name="T4" fmla="*/ 0 w 24"/>
              <a:gd name="T5" fmla="*/ 2147483647 h 32"/>
              <a:gd name="T6" fmla="*/ 2147483647 w 24"/>
              <a:gd name="T7" fmla="*/ 2147483647 h 32"/>
              <a:gd name="T8" fmla="*/ 2147483647 w 24"/>
              <a:gd name="T9" fmla="*/ 2147483647 h 32"/>
              <a:gd name="T10" fmla="*/ 0 w 24"/>
              <a:gd name="T11" fmla="*/ 0 h 32"/>
              <a:gd name="T12" fmla="*/ 0 60000 65536"/>
              <a:gd name="T13" fmla="*/ 0 60000 65536"/>
              <a:gd name="T14" fmla="*/ 0 60000 65536"/>
              <a:gd name="T15" fmla="*/ 0 60000 65536"/>
              <a:gd name="T16" fmla="*/ 0 60000 65536"/>
              <a:gd name="T17" fmla="*/ 0 60000 65536"/>
              <a:gd name="T18" fmla="*/ 0 w 24"/>
              <a:gd name="T19" fmla="*/ 0 h 32"/>
              <a:gd name="T20" fmla="*/ 24 w 2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24" h="32">
                <a:moveTo>
                  <a:pt x="0" y="0"/>
                </a:moveTo>
                <a:lnTo>
                  <a:pt x="0" y="16"/>
                </a:lnTo>
                <a:lnTo>
                  <a:pt x="0" y="32"/>
                </a:lnTo>
                <a:lnTo>
                  <a:pt x="16" y="32"/>
                </a:lnTo>
                <a:lnTo>
                  <a:pt x="24" y="16"/>
                </a:lnTo>
                <a:lnTo>
                  <a:pt x="0" y="0"/>
                </a:lnTo>
                <a:close/>
              </a:path>
            </a:pathLst>
          </a:custGeom>
          <a:solidFill>
            <a:srgbClr val="FFC000"/>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49" name="Freeform 791"/>
          <p:cNvSpPr>
            <a:spLocks/>
          </p:cNvSpPr>
          <p:nvPr/>
        </p:nvSpPr>
        <p:spPr bwMode="auto">
          <a:xfrm>
            <a:off x="3652425" y="4585247"/>
            <a:ext cx="641184" cy="993775"/>
          </a:xfrm>
          <a:custGeom>
            <a:avLst/>
            <a:gdLst>
              <a:gd name="T0" fmla="*/ 2147483647 w 248"/>
              <a:gd name="T1" fmla="*/ 2147483647 h 512"/>
              <a:gd name="T2" fmla="*/ 2147483647 w 248"/>
              <a:gd name="T3" fmla="*/ 2147483647 h 512"/>
              <a:gd name="T4" fmla="*/ 2147483647 w 248"/>
              <a:gd name="T5" fmla="*/ 2147483647 h 512"/>
              <a:gd name="T6" fmla="*/ 2147483647 w 248"/>
              <a:gd name="T7" fmla="*/ 2147483647 h 512"/>
              <a:gd name="T8" fmla="*/ 2147483647 w 248"/>
              <a:gd name="T9" fmla="*/ 2147483647 h 512"/>
              <a:gd name="T10" fmla="*/ 2147483647 w 248"/>
              <a:gd name="T11" fmla="*/ 2147483647 h 512"/>
              <a:gd name="T12" fmla="*/ 2147483647 w 248"/>
              <a:gd name="T13" fmla="*/ 2147483647 h 512"/>
              <a:gd name="T14" fmla="*/ 2147483647 w 248"/>
              <a:gd name="T15" fmla="*/ 2147483647 h 512"/>
              <a:gd name="T16" fmla="*/ 2147483647 w 248"/>
              <a:gd name="T17" fmla="*/ 2147483647 h 512"/>
              <a:gd name="T18" fmla="*/ 2147483647 w 248"/>
              <a:gd name="T19" fmla="*/ 2147483647 h 512"/>
              <a:gd name="T20" fmla="*/ 2147483647 w 248"/>
              <a:gd name="T21" fmla="*/ 2147483647 h 512"/>
              <a:gd name="T22" fmla="*/ 2147483647 w 248"/>
              <a:gd name="T23" fmla="*/ 2147483647 h 512"/>
              <a:gd name="T24" fmla="*/ 2147483647 w 248"/>
              <a:gd name="T25" fmla="*/ 2147483647 h 512"/>
              <a:gd name="T26" fmla="*/ 2147483647 w 248"/>
              <a:gd name="T27" fmla="*/ 2147483647 h 512"/>
              <a:gd name="T28" fmla="*/ 2147483647 w 248"/>
              <a:gd name="T29" fmla="*/ 0 h 512"/>
              <a:gd name="T30" fmla="*/ 2147483647 w 248"/>
              <a:gd name="T31" fmla="*/ 0 h 512"/>
              <a:gd name="T32" fmla="*/ 2147483647 w 248"/>
              <a:gd name="T33" fmla="*/ 2147483647 h 512"/>
              <a:gd name="T34" fmla="*/ 2147483647 w 248"/>
              <a:gd name="T35" fmla="*/ 0 h 512"/>
              <a:gd name="T36" fmla="*/ 2147483647 w 248"/>
              <a:gd name="T37" fmla="*/ 0 h 512"/>
              <a:gd name="T38" fmla="*/ 2147483647 w 248"/>
              <a:gd name="T39" fmla="*/ 2147483647 h 512"/>
              <a:gd name="T40" fmla="*/ 2147483647 w 248"/>
              <a:gd name="T41" fmla="*/ 2147483647 h 512"/>
              <a:gd name="T42" fmla="*/ 2147483647 w 248"/>
              <a:gd name="T43" fmla="*/ 2147483647 h 512"/>
              <a:gd name="T44" fmla="*/ 2147483647 w 248"/>
              <a:gd name="T45" fmla="*/ 2147483647 h 512"/>
              <a:gd name="T46" fmla="*/ 2147483647 w 248"/>
              <a:gd name="T47" fmla="*/ 2147483647 h 512"/>
              <a:gd name="T48" fmla="*/ 2147483647 w 248"/>
              <a:gd name="T49" fmla="*/ 2147483647 h 512"/>
              <a:gd name="T50" fmla="*/ 2147483647 w 248"/>
              <a:gd name="T51" fmla="*/ 2147483647 h 512"/>
              <a:gd name="T52" fmla="*/ 2147483647 w 248"/>
              <a:gd name="T53" fmla="*/ 2147483647 h 512"/>
              <a:gd name="T54" fmla="*/ 2147483647 w 248"/>
              <a:gd name="T55" fmla="*/ 2147483647 h 512"/>
              <a:gd name="T56" fmla="*/ 2147483647 w 248"/>
              <a:gd name="T57" fmla="*/ 2147483647 h 512"/>
              <a:gd name="T58" fmla="*/ 2147483647 w 248"/>
              <a:gd name="T59" fmla="*/ 2147483647 h 512"/>
              <a:gd name="T60" fmla="*/ 2147483647 w 248"/>
              <a:gd name="T61" fmla="*/ 2147483647 h 512"/>
              <a:gd name="T62" fmla="*/ 2147483647 w 248"/>
              <a:gd name="T63" fmla="*/ 2147483647 h 512"/>
              <a:gd name="T64" fmla="*/ 0 w 248"/>
              <a:gd name="T65" fmla="*/ 2147483647 h 512"/>
              <a:gd name="T66" fmla="*/ 2147483647 w 248"/>
              <a:gd name="T67" fmla="*/ 2147483647 h 512"/>
              <a:gd name="T68" fmla="*/ 2147483647 w 248"/>
              <a:gd name="T69" fmla="*/ 2147483647 h 512"/>
              <a:gd name="T70" fmla="*/ 2147483647 w 248"/>
              <a:gd name="T71" fmla="*/ 2147483647 h 512"/>
              <a:gd name="T72" fmla="*/ 2147483647 w 248"/>
              <a:gd name="T73" fmla="*/ 2147483647 h 512"/>
              <a:gd name="T74" fmla="*/ 2147483647 w 248"/>
              <a:gd name="T75" fmla="*/ 2147483647 h 512"/>
              <a:gd name="T76" fmla="*/ 2147483647 w 248"/>
              <a:gd name="T77" fmla="*/ 2147483647 h 512"/>
              <a:gd name="T78" fmla="*/ 2147483647 w 248"/>
              <a:gd name="T79" fmla="*/ 2147483647 h 512"/>
              <a:gd name="T80" fmla="*/ 2147483647 w 248"/>
              <a:gd name="T81" fmla="*/ 2147483647 h 512"/>
              <a:gd name="T82" fmla="*/ 2147483647 w 248"/>
              <a:gd name="T83" fmla="*/ 2147483647 h 512"/>
              <a:gd name="T84" fmla="*/ 2147483647 w 248"/>
              <a:gd name="T85" fmla="*/ 2147483647 h 512"/>
              <a:gd name="T86" fmla="*/ 2147483647 w 248"/>
              <a:gd name="T87" fmla="*/ 2147483647 h 512"/>
              <a:gd name="T88" fmla="*/ 2147483647 w 248"/>
              <a:gd name="T89" fmla="*/ 2147483647 h 512"/>
              <a:gd name="T90" fmla="*/ 2147483647 w 248"/>
              <a:gd name="T91" fmla="*/ 2147483647 h 512"/>
              <a:gd name="T92" fmla="*/ 2147483647 w 248"/>
              <a:gd name="T93" fmla="*/ 2147483647 h 512"/>
              <a:gd name="T94" fmla="*/ 2147483647 w 248"/>
              <a:gd name="T95" fmla="*/ 2147483647 h 512"/>
              <a:gd name="T96" fmla="*/ 2147483647 w 248"/>
              <a:gd name="T97" fmla="*/ 2147483647 h 512"/>
              <a:gd name="T98" fmla="*/ 2147483647 w 248"/>
              <a:gd name="T99" fmla="*/ 2147483647 h 512"/>
              <a:gd name="T100" fmla="*/ 2147483647 w 248"/>
              <a:gd name="T101" fmla="*/ 2147483647 h 512"/>
              <a:gd name="T102" fmla="*/ 2147483647 w 248"/>
              <a:gd name="T103" fmla="*/ 2147483647 h 512"/>
              <a:gd name="T104" fmla="*/ 2147483647 w 248"/>
              <a:gd name="T105" fmla="*/ 2147483647 h 512"/>
              <a:gd name="T106" fmla="*/ 2147483647 w 248"/>
              <a:gd name="T107" fmla="*/ 2147483647 h 512"/>
              <a:gd name="T108" fmla="*/ 2147483647 w 248"/>
              <a:gd name="T109" fmla="*/ 2147483647 h 512"/>
              <a:gd name="T110" fmla="*/ 2147483647 w 248"/>
              <a:gd name="T111" fmla="*/ 2147483647 h 512"/>
              <a:gd name="T112" fmla="*/ 2147483647 w 248"/>
              <a:gd name="T113" fmla="*/ 2147483647 h 512"/>
              <a:gd name="T114" fmla="*/ 2147483647 w 248"/>
              <a:gd name="T115" fmla="*/ 2147483647 h 512"/>
              <a:gd name="T116" fmla="*/ 2147483647 w 248"/>
              <a:gd name="T117" fmla="*/ 2147483647 h 512"/>
              <a:gd name="T118" fmla="*/ 2147483647 w 248"/>
              <a:gd name="T119" fmla="*/ 2147483647 h 512"/>
              <a:gd name="T120" fmla="*/ 2147483647 w 248"/>
              <a:gd name="T121" fmla="*/ 2147483647 h 512"/>
              <a:gd name="T122" fmla="*/ 2147483647 w 248"/>
              <a:gd name="T123" fmla="*/ 2147483647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
              <a:gd name="T187" fmla="*/ 0 h 512"/>
              <a:gd name="T188" fmla="*/ 248 w 248"/>
              <a:gd name="T189" fmla="*/ 512 h 5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 h="512">
                <a:moveTo>
                  <a:pt x="192" y="144"/>
                </a:moveTo>
                <a:lnTo>
                  <a:pt x="192" y="128"/>
                </a:lnTo>
                <a:lnTo>
                  <a:pt x="200" y="112"/>
                </a:lnTo>
                <a:lnTo>
                  <a:pt x="232" y="88"/>
                </a:lnTo>
                <a:lnTo>
                  <a:pt x="240" y="80"/>
                </a:lnTo>
                <a:lnTo>
                  <a:pt x="248" y="56"/>
                </a:lnTo>
                <a:lnTo>
                  <a:pt x="248" y="48"/>
                </a:lnTo>
                <a:lnTo>
                  <a:pt x="232" y="56"/>
                </a:lnTo>
                <a:lnTo>
                  <a:pt x="208" y="72"/>
                </a:lnTo>
                <a:lnTo>
                  <a:pt x="192" y="64"/>
                </a:lnTo>
                <a:lnTo>
                  <a:pt x="192" y="40"/>
                </a:lnTo>
                <a:lnTo>
                  <a:pt x="184" y="32"/>
                </a:lnTo>
                <a:lnTo>
                  <a:pt x="160" y="24"/>
                </a:lnTo>
                <a:lnTo>
                  <a:pt x="144" y="16"/>
                </a:lnTo>
                <a:lnTo>
                  <a:pt x="136" y="0"/>
                </a:lnTo>
                <a:lnTo>
                  <a:pt x="120" y="0"/>
                </a:lnTo>
                <a:lnTo>
                  <a:pt x="112" y="8"/>
                </a:lnTo>
                <a:lnTo>
                  <a:pt x="96" y="0"/>
                </a:lnTo>
                <a:lnTo>
                  <a:pt x="88" y="0"/>
                </a:lnTo>
                <a:lnTo>
                  <a:pt x="80" y="8"/>
                </a:lnTo>
                <a:lnTo>
                  <a:pt x="80" y="24"/>
                </a:lnTo>
                <a:lnTo>
                  <a:pt x="64" y="40"/>
                </a:lnTo>
                <a:lnTo>
                  <a:pt x="64" y="64"/>
                </a:lnTo>
                <a:lnTo>
                  <a:pt x="56" y="80"/>
                </a:lnTo>
                <a:lnTo>
                  <a:pt x="48" y="128"/>
                </a:lnTo>
                <a:lnTo>
                  <a:pt x="48" y="168"/>
                </a:lnTo>
                <a:lnTo>
                  <a:pt x="24" y="224"/>
                </a:lnTo>
                <a:lnTo>
                  <a:pt x="24" y="280"/>
                </a:lnTo>
                <a:lnTo>
                  <a:pt x="24" y="304"/>
                </a:lnTo>
                <a:lnTo>
                  <a:pt x="16" y="336"/>
                </a:lnTo>
                <a:lnTo>
                  <a:pt x="24" y="352"/>
                </a:lnTo>
                <a:lnTo>
                  <a:pt x="16" y="416"/>
                </a:lnTo>
                <a:lnTo>
                  <a:pt x="0" y="440"/>
                </a:lnTo>
                <a:lnTo>
                  <a:pt x="8" y="464"/>
                </a:lnTo>
                <a:lnTo>
                  <a:pt x="16" y="488"/>
                </a:lnTo>
                <a:lnTo>
                  <a:pt x="80" y="512"/>
                </a:lnTo>
                <a:lnTo>
                  <a:pt x="64" y="496"/>
                </a:lnTo>
                <a:lnTo>
                  <a:pt x="56" y="472"/>
                </a:lnTo>
                <a:lnTo>
                  <a:pt x="64" y="448"/>
                </a:lnTo>
                <a:lnTo>
                  <a:pt x="80" y="424"/>
                </a:lnTo>
                <a:lnTo>
                  <a:pt x="88" y="416"/>
                </a:lnTo>
                <a:lnTo>
                  <a:pt x="96" y="392"/>
                </a:lnTo>
                <a:lnTo>
                  <a:pt x="88" y="384"/>
                </a:lnTo>
                <a:lnTo>
                  <a:pt x="80" y="368"/>
                </a:lnTo>
                <a:lnTo>
                  <a:pt x="96" y="344"/>
                </a:lnTo>
                <a:lnTo>
                  <a:pt x="112" y="328"/>
                </a:lnTo>
                <a:lnTo>
                  <a:pt x="120" y="304"/>
                </a:lnTo>
                <a:lnTo>
                  <a:pt x="120" y="296"/>
                </a:lnTo>
                <a:lnTo>
                  <a:pt x="112" y="296"/>
                </a:lnTo>
                <a:lnTo>
                  <a:pt x="112" y="288"/>
                </a:lnTo>
                <a:lnTo>
                  <a:pt x="136" y="280"/>
                </a:lnTo>
                <a:lnTo>
                  <a:pt x="144" y="264"/>
                </a:lnTo>
                <a:lnTo>
                  <a:pt x="152" y="248"/>
                </a:lnTo>
                <a:lnTo>
                  <a:pt x="192" y="232"/>
                </a:lnTo>
                <a:lnTo>
                  <a:pt x="200" y="224"/>
                </a:lnTo>
                <a:lnTo>
                  <a:pt x="208" y="224"/>
                </a:lnTo>
                <a:lnTo>
                  <a:pt x="216" y="200"/>
                </a:lnTo>
                <a:lnTo>
                  <a:pt x="208" y="184"/>
                </a:lnTo>
                <a:lnTo>
                  <a:pt x="192" y="176"/>
                </a:lnTo>
                <a:lnTo>
                  <a:pt x="208" y="176"/>
                </a:lnTo>
                <a:lnTo>
                  <a:pt x="192" y="168"/>
                </a:lnTo>
                <a:lnTo>
                  <a:pt x="192" y="144"/>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50" name="Freeform 581"/>
          <p:cNvSpPr>
            <a:spLocks/>
          </p:cNvSpPr>
          <p:nvPr/>
        </p:nvSpPr>
        <p:spPr bwMode="auto">
          <a:xfrm>
            <a:off x="9784927" y="4320134"/>
            <a:ext cx="1305644" cy="746125"/>
          </a:xfrm>
          <a:custGeom>
            <a:avLst/>
            <a:gdLst>
              <a:gd name="T0" fmla="*/ 2147483647 w 504"/>
              <a:gd name="T1" fmla="*/ 2147483647 h 384"/>
              <a:gd name="T2" fmla="*/ 2147483647 w 504"/>
              <a:gd name="T3" fmla="*/ 2147483647 h 384"/>
              <a:gd name="T4" fmla="*/ 0 w 504"/>
              <a:gd name="T5" fmla="*/ 2147483647 h 384"/>
              <a:gd name="T6" fmla="*/ 2147483647 w 504"/>
              <a:gd name="T7" fmla="*/ 2147483647 h 384"/>
              <a:gd name="T8" fmla="*/ 2147483647 w 504"/>
              <a:gd name="T9" fmla="*/ 2147483647 h 384"/>
              <a:gd name="T10" fmla="*/ 2147483647 w 504"/>
              <a:gd name="T11" fmla="*/ 2147483647 h 384"/>
              <a:gd name="T12" fmla="*/ 2147483647 w 504"/>
              <a:gd name="T13" fmla="*/ 2147483647 h 384"/>
              <a:gd name="T14" fmla="*/ 2147483647 w 504"/>
              <a:gd name="T15" fmla="*/ 2147483647 h 384"/>
              <a:gd name="T16" fmla="*/ 2147483647 w 504"/>
              <a:gd name="T17" fmla="*/ 2147483647 h 384"/>
              <a:gd name="T18" fmla="*/ 2147483647 w 504"/>
              <a:gd name="T19" fmla="*/ 2147483647 h 384"/>
              <a:gd name="T20" fmla="*/ 2147483647 w 504"/>
              <a:gd name="T21" fmla="*/ 0 h 384"/>
              <a:gd name="T22" fmla="*/ 2147483647 w 504"/>
              <a:gd name="T23" fmla="*/ 2147483647 h 384"/>
              <a:gd name="T24" fmla="*/ 2147483647 w 504"/>
              <a:gd name="T25" fmla="*/ 2147483647 h 384"/>
              <a:gd name="T26" fmla="*/ 2147483647 w 504"/>
              <a:gd name="T27" fmla="*/ 2147483647 h 384"/>
              <a:gd name="T28" fmla="*/ 2147483647 w 504"/>
              <a:gd name="T29" fmla="*/ 2147483647 h 384"/>
              <a:gd name="T30" fmla="*/ 2147483647 w 504"/>
              <a:gd name="T31" fmla="*/ 2147483647 h 384"/>
              <a:gd name="T32" fmla="*/ 2147483647 w 504"/>
              <a:gd name="T33" fmla="*/ 2147483647 h 384"/>
              <a:gd name="T34" fmla="*/ 2147483647 w 504"/>
              <a:gd name="T35" fmla="*/ 2147483647 h 384"/>
              <a:gd name="T36" fmla="*/ 2147483647 w 504"/>
              <a:gd name="T37" fmla="*/ 2147483647 h 384"/>
              <a:gd name="T38" fmla="*/ 2147483647 w 504"/>
              <a:gd name="T39" fmla="*/ 2147483647 h 384"/>
              <a:gd name="T40" fmla="*/ 2147483647 w 504"/>
              <a:gd name="T41" fmla="*/ 2147483647 h 384"/>
              <a:gd name="T42" fmla="*/ 2147483647 w 504"/>
              <a:gd name="T43" fmla="*/ 2147483647 h 384"/>
              <a:gd name="T44" fmla="*/ 2147483647 w 504"/>
              <a:gd name="T45" fmla="*/ 2147483647 h 384"/>
              <a:gd name="T46" fmla="*/ 2147483647 w 504"/>
              <a:gd name="T47" fmla="*/ 2147483647 h 384"/>
              <a:gd name="T48" fmla="*/ 2147483647 w 504"/>
              <a:gd name="T49" fmla="*/ 2147483647 h 384"/>
              <a:gd name="T50" fmla="*/ 2147483647 w 504"/>
              <a:gd name="T51" fmla="*/ 2147483647 h 384"/>
              <a:gd name="T52" fmla="*/ 2147483647 w 504"/>
              <a:gd name="T53" fmla="*/ 2147483647 h 384"/>
              <a:gd name="T54" fmla="*/ 2147483647 w 504"/>
              <a:gd name="T55" fmla="*/ 2147483647 h 384"/>
              <a:gd name="T56" fmla="*/ 2147483647 w 504"/>
              <a:gd name="T57" fmla="*/ 2147483647 h 384"/>
              <a:gd name="T58" fmla="*/ 2147483647 w 504"/>
              <a:gd name="T59" fmla="*/ 2147483647 h 384"/>
              <a:gd name="T60" fmla="*/ 2147483647 w 504"/>
              <a:gd name="T61" fmla="*/ 2147483647 h 384"/>
              <a:gd name="T62" fmla="*/ 2147483647 w 504"/>
              <a:gd name="T63" fmla="*/ 2147483647 h 384"/>
              <a:gd name="T64" fmla="*/ 2147483647 w 504"/>
              <a:gd name="T65" fmla="*/ 2147483647 h 384"/>
              <a:gd name="T66" fmla="*/ 2147483647 w 504"/>
              <a:gd name="T67" fmla="*/ 2147483647 h 384"/>
              <a:gd name="T68" fmla="*/ 2147483647 w 504"/>
              <a:gd name="T69" fmla="*/ 2147483647 h 384"/>
              <a:gd name="T70" fmla="*/ 2147483647 w 504"/>
              <a:gd name="T71" fmla="*/ 2147483647 h 3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4"/>
              <a:gd name="T109" fmla="*/ 0 h 384"/>
              <a:gd name="T110" fmla="*/ 504 w 504"/>
              <a:gd name="T111" fmla="*/ 384 h 3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4" h="384">
                <a:moveTo>
                  <a:pt x="24" y="304"/>
                </a:moveTo>
                <a:lnTo>
                  <a:pt x="24" y="272"/>
                </a:lnTo>
                <a:lnTo>
                  <a:pt x="24" y="256"/>
                </a:lnTo>
                <a:lnTo>
                  <a:pt x="8" y="200"/>
                </a:lnTo>
                <a:lnTo>
                  <a:pt x="8" y="184"/>
                </a:lnTo>
                <a:lnTo>
                  <a:pt x="0" y="160"/>
                </a:lnTo>
                <a:lnTo>
                  <a:pt x="8" y="144"/>
                </a:lnTo>
                <a:lnTo>
                  <a:pt x="24" y="128"/>
                </a:lnTo>
                <a:lnTo>
                  <a:pt x="56" y="112"/>
                </a:lnTo>
                <a:lnTo>
                  <a:pt x="80" y="96"/>
                </a:lnTo>
                <a:lnTo>
                  <a:pt x="96" y="96"/>
                </a:lnTo>
                <a:lnTo>
                  <a:pt x="104" y="72"/>
                </a:lnTo>
                <a:lnTo>
                  <a:pt x="120" y="64"/>
                </a:lnTo>
                <a:lnTo>
                  <a:pt x="136" y="56"/>
                </a:lnTo>
                <a:lnTo>
                  <a:pt x="160" y="40"/>
                </a:lnTo>
                <a:lnTo>
                  <a:pt x="176" y="32"/>
                </a:lnTo>
                <a:lnTo>
                  <a:pt x="192" y="40"/>
                </a:lnTo>
                <a:lnTo>
                  <a:pt x="200" y="40"/>
                </a:lnTo>
                <a:lnTo>
                  <a:pt x="208" y="24"/>
                </a:lnTo>
                <a:lnTo>
                  <a:pt x="224" y="16"/>
                </a:lnTo>
                <a:lnTo>
                  <a:pt x="240" y="8"/>
                </a:lnTo>
                <a:lnTo>
                  <a:pt x="248" y="0"/>
                </a:lnTo>
                <a:lnTo>
                  <a:pt x="264" y="0"/>
                </a:lnTo>
                <a:lnTo>
                  <a:pt x="296" y="8"/>
                </a:lnTo>
                <a:lnTo>
                  <a:pt x="288" y="24"/>
                </a:lnTo>
                <a:lnTo>
                  <a:pt x="280" y="40"/>
                </a:lnTo>
                <a:lnTo>
                  <a:pt x="296" y="48"/>
                </a:lnTo>
                <a:lnTo>
                  <a:pt x="312" y="48"/>
                </a:lnTo>
                <a:lnTo>
                  <a:pt x="328" y="72"/>
                </a:lnTo>
                <a:lnTo>
                  <a:pt x="344" y="72"/>
                </a:lnTo>
                <a:lnTo>
                  <a:pt x="360" y="56"/>
                </a:lnTo>
                <a:lnTo>
                  <a:pt x="360" y="16"/>
                </a:lnTo>
                <a:lnTo>
                  <a:pt x="376" y="0"/>
                </a:lnTo>
                <a:lnTo>
                  <a:pt x="384" y="24"/>
                </a:lnTo>
                <a:lnTo>
                  <a:pt x="392" y="32"/>
                </a:lnTo>
                <a:lnTo>
                  <a:pt x="400" y="40"/>
                </a:lnTo>
                <a:lnTo>
                  <a:pt x="408" y="80"/>
                </a:lnTo>
                <a:lnTo>
                  <a:pt x="432" y="96"/>
                </a:lnTo>
                <a:lnTo>
                  <a:pt x="456" y="104"/>
                </a:lnTo>
                <a:lnTo>
                  <a:pt x="464" y="128"/>
                </a:lnTo>
                <a:lnTo>
                  <a:pt x="472" y="136"/>
                </a:lnTo>
                <a:lnTo>
                  <a:pt x="480" y="160"/>
                </a:lnTo>
                <a:lnTo>
                  <a:pt x="504" y="176"/>
                </a:lnTo>
                <a:lnTo>
                  <a:pt x="504" y="192"/>
                </a:lnTo>
                <a:lnTo>
                  <a:pt x="504" y="216"/>
                </a:lnTo>
                <a:lnTo>
                  <a:pt x="504" y="248"/>
                </a:lnTo>
                <a:lnTo>
                  <a:pt x="480" y="312"/>
                </a:lnTo>
                <a:lnTo>
                  <a:pt x="464" y="344"/>
                </a:lnTo>
                <a:lnTo>
                  <a:pt x="464" y="360"/>
                </a:lnTo>
                <a:lnTo>
                  <a:pt x="456" y="360"/>
                </a:lnTo>
                <a:lnTo>
                  <a:pt x="440" y="368"/>
                </a:lnTo>
                <a:lnTo>
                  <a:pt x="424" y="384"/>
                </a:lnTo>
                <a:lnTo>
                  <a:pt x="416" y="384"/>
                </a:lnTo>
                <a:lnTo>
                  <a:pt x="400" y="368"/>
                </a:lnTo>
                <a:lnTo>
                  <a:pt x="384" y="376"/>
                </a:lnTo>
                <a:lnTo>
                  <a:pt x="360" y="368"/>
                </a:lnTo>
                <a:lnTo>
                  <a:pt x="336" y="352"/>
                </a:lnTo>
                <a:lnTo>
                  <a:pt x="320" y="336"/>
                </a:lnTo>
                <a:lnTo>
                  <a:pt x="312" y="320"/>
                </a:lnTo>
                <a:lnTo>
                  <a:pt x="296" y="320"/>
                </a:lnTo>
                <a:lnTo>
                  <a:pt x="280" y="304"/>
                </a:lnTo>
                <a:lnTo>
                  <a:pt x="256" y="280"/>
                </a:lnTo>
                <a:lnTo>
                  <a:pt x="208" y="272"/>
                </a:lnTo>
                <a:lnTo>
                  <a:pt x="176" y="272"/>
                </a:lnTo>
                <a:lnTo>
                  <a:pt x="136" y="288"/>
                </a:lnTo>
                <a:lnTo>
                  <a:pt x="136" y="296"/>
                </a:lnTo>
                <a:lnTo>
                  <a:pt x="112" y="304"/>
                </a:lnTo>
                <a:lnTo>
                  <a:pt x="96" y="304"/>
                </a:lnTo>
                <a:lnTo>
                  <a:pt x="80" y="312"/>
                </a:lnTo>
                <a:lnTo>
                  <a:pt x="56" y="320"/>
                </a:lnTo>
                <a:lnTo>
                  <a:pt x="40" y="320"/>
                </a:lnTo>
                <a:lnTo>
                  <a:pt x="24" y="304"/>
                </a:lnTo>
                <a:close/>
              </a:path>
            </a:pathLst>
          </a:custGeom>
          <a:gradFill>
            <a:gsLst>
              <a:gs pos="50000">
                <a:schemeClr val="bg1">
                  <a:lumMod val="65000"/>
                </a:schemeClr>
              </a:gs>
              <a:gs pos="95000">
                <a:srgbClr val="FFC000"/>
              </a:gs>
            </a:gsLst>
            <a:lin ang="19200000" scaled="0"/>
          </a:gradFill>
          <a:ln w="3175">
            <a:solidFill>
              <a:srgbClr val="FFFFFF"/>
            </a:solidFill>
            <a:round/>
            <a:headEnd/>
            <a:tailEnd/>
          </a:ln>
        </p:spPr>
        <p:txBody>
          <a:bodyPr/>
          <a:lstStyle/>
          <a:p>
            <a:pPr>
              <a:spcBef>
                <a:spcPct val="50000"/>
              </a:spcBef>
            </a:pPr>
            <a:endParaRPr lang="en-US" dirty="0">
              <a:solidFill>
                <a:srgbClr val="4D4D4D"/>
              </a:solidFill>
            </a:endParaRPr>
          </a:p>
        </p:txBody>
      </p:sp>
      <p:sp>
        <p:nvSpPr>
          <p:cNvPr id="251" name="Freeform 582"/>
          <p:cNvSpPr>
            <a:spLocks/>
          </p:cNvSpPr>
          <p:nvPr/>
        </p:nvSpPr>
        <p:spPr bwMode="auto">
          <a:xfrm>
            <a:off x="10821824" y="5113883"/>
            <a:ext cx="103690" cy="107950"/>
          </a:xfrm>
          <a:custGeom>
            <a:avLst/>
            <a:gdLst>
              <a:gd name="T0" fmla="*/ 0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2147483647 w 40"/>
              <a:gd name="T13" fmla="*/ 0 h 56"/>
              <a:gd name="T14" fmla="*/ 2147483647 w 40"/>
              <a:gd name="T15" fmla="*/ 2147483647 h 56"/>
              <a:gd name="T16" fmla="*/ 0 w 40"/>
              <a:gd name="T17" fmla="*/ 2147483647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6"/>
              <a:gd name="T29" fmla="*/ 40 w 4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6">
                <a:moveTo>
                  <a:pt x="0" y="8"/>
                </a:moveTo>
                <a:lnTo>
                  <a:pt x="8" y="32"/>
                </a:lnTo>
                <a:lnTo>
                  <a:pt x="8" y="48"/>
                </a:lnTo>
                <a:lnTo>
                  <a:pt x="24" y="56"/>
                </a:lnTo>
                <a:lnTo>
                  <a:pt x="32" y="40"/>
                </a:lnTo>
                <a:lnTo>
                  <a:pt x="40" y="16"/>
                </a:lnTo>
                <a:lnTo>
                  <a:pt x="40" y="0"/>
                </a:lnTo>
                <a:lnTo>
                  <a:pt x="24" y="8"/>
                </a:lnTo>
                <a:lnTo>
                  <a:pt x="0" y="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52" name="Freeform 577"/>
          <p:cNvSpPr>
            <a:spLocks/>
          </p:cNvSpPr>
          <p:nvPr/>
        </p:nvSpPr>
        <p:spPr bwMode="auto">
          <a:xfrm>
            <a:off x="11545535" y="5128171"/>
            <a:ext cx="228540" cy="203200"/>
          </a:xfrm>
          <a:custGeom>
            <a:avLst/>
            <a:gdLst>
              <a:gd name="T0" fmla="*/ 0 w 88"/>
              <a:gd name="T1" fmla="*/ 2147483647 h 104"/>
              <a:gd name="T2" fmla="*/ 2147483647 w 88"/>
              <a:gd name="T3" fmla="*/ 2147483647 h 104"/>
              <a:gd name="T4" fmla="*/ 2147483647 w 88"/>
              <a:gd name="T5" fmla="*/ 2147483647 h 104"/>
              <a:gd name="T6" fmla="*/ 2147483647 w 88"/>
              <a:gd name="T7" fmla="*/ 2147483647 h 104"/>
              <a:gd name="T8" fmla="*/ 2147483647 w 88"/>
              <a:gd name="T9" fmla="*/ 2147483647 h 104"/>
              <a:gd name="T10" fmla="*/ 2147483647 w 88"/>
              <a:gd name="T11" fmla="*/ 2147483647 h 104"/>
              <a:gd name="T12" fmla="*/ 2147483647 w 88"/>
              <a:gd name="T13" fmla="*/ 0 h 104"/>
              <a:gd name="T14" fmla="*/ 2147483647 w 88"/>
              <a:gd name="T15" fmla="*/ 2147483647 h 104"/>
              <a:gd name="T16" fmla="*/ 2147483647 w 88"/>
              <a:gd name="T17" fmla="*/ 2147483647 h 104"/>
              <a:gd name="T18" fmla="*/ 2147483647 w 88"/>
              <a:gd name="T19" fmla="*/ 2147483647 h 104"/>
              <a:gd name="T20" fmla="*/ 2147483647 w 88"/>
              <a:gd name="T21" fmla="*/ 2147483647 h 104"/>
              <a:gd name="T22" fmla="*/ 2147483647 w 88"/>
              <a:gd name="T23" fmla="*/ 2147483647 h 104"/>
              <a:gd name="T24" fmla="*/ 2147483647 w 88"/>
              <a:gd name="T25" fmla="*/ 2147483647 h 104"/>
              <a:gd name="T26" fmla="*/ 2147483647 w 88"/>
              <a:gd name="T27" fmla="*/ 2147483647 h 104"/>
              <a:gd name="T28" fmla="*/ 2147483647 w 88"/>
              <a:gd name="T29" fmla="*/ 2147483647 h 104"/>
              <a:gd name="T30" fmla="*/ 2147483647 w 88"/>
              <a:gd name="T31" fmla="*/ 2147483647 h 104"/>
              <a:gd name="T32" fmla="*/ 2147483647 w 88"/>
              <a:gd name="T33" fmla="*/ 2147483647 h 104"/>
              <a:gd name="T34" fmla="*/ 0 w 88"/>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104"/>
              <a:gd name="T56" fmla="*/ 88 w 88"/>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104">
                <a:moveTo>
                  <a:pt x="0" y="88"/>
                </a:moveTo>
                <a:lnTo>
                  <a:pt x="8" y="64"/>
                </a:lnTo>
                <a:lnTo>
                  <a:pt x="16" y="48"/>
                </a:lnTo>
                <a:lnTo>
                  <a:pt x="40" y="40"/>
                </a:lnTo>
                <a:lnTo>
                  <a:pt x="48" y="32"/>
                </a:lnTo>
                <a:lnTo>
                  <a:pt x="56" y="16"/>
                </a:lnTo>
                <a:lnTo>
                  <a:pt x="64" y="0"/>
                </a:lnTo>
                <a:lnTo>
                  <a:pt x="72" y="8"/>
                </a:lnTo>
                <a:lnTo>
                  <a:pt x="88" y="8"/>
                </a:lnTo>
                <a:lnTo>
                  <a:pt x="88" y="24"/>
                </a:lnTo>
                <a:lnTo>
                  <a:pt x="72" y="32"/>
                </a:lnTo>
                <a:lnTo>
                  <a:pt x="64" y="40"/>
                </a:lnTo>
                <a:lnTo>
                  <a:pt x="48" y="56"/>
                </a:lnTo>
                <a:lnTo>
                  <a:pt x="48" y="72"/>
                </a:lnTo>
                <a:lnTo>
                  <a:pt x="40" y="96"/>
                </a:lnTo>
                <a:lnTo>
                  <a:pt x="24" y="104"/>
                </a:lnTo>
                <a:lnTo>
                  <a:pt x="8" y="96"/>
                </a:lnTo>
                <a:lnTo>
                  <a:pt x="0" y="88"/>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53" name="Freeform 580"/>
          <p:cNvSpPr>
            <a:spLocks/>
          </p:cNvSpPr>
          <p:nvPr/>
        </p:nvSpPr>
        <p:spPr bwMode="auto">
          <a:xfrm>
            <a:off x="11752915" y="4942434"/>
            <a:ext cx="167174" cy="201613"/>
          </a:xfrm>
          <a:custGeom>
            <a:avLst/>
            <a:gdLst>
              <a:gd name="T0" fmla="*/ 0 w 64"/>
              <a:gd name="T1" fmla="*/ 2147483647 h 104"/>
              <a:gd name="T2" fmla="*/ 2147483647 w 64"/>
              <a:gd name="T3" fmla="*/ 2147483647 h 104"/>
              <a:gd name="T4" fmla="*/ 2147483647 w 64"/>
              <a:gd name="T5" fmla="*/ 2147483647 h 104"/>
              <a:gd name="T6" fmla="*/ 0 w 64"/>
              <a:gd name="T7" fmla="*/ 0 h 104"/>
              <a:gd name="T8" fmla="*/ 2147483647 w 64"/>
              <a:gd name="T9" fmla="*/ 2147483647 h 104"/>
              <a:gd name="T10" fmla="*/ 2147483647 w 64"/>
              <a:gd name="T11" fmla="*/ 2147483647 h 104"/>
              <a:gd name="T12" fmla="*/ 2147483647 w 64"/>
              <a:gd name="T13" fmla="*/ 2147483647 h 104"/>
              <a:gd name="T14" fmla="*/ 2147483647 w 64"/>
              <a:gd name="T15" fmla="*/ 2147483647 h 104"/>
              <a:gd name="T16" fmla="*/ 2147483647 w 64"/>
              <a:gd name="T17" fmla="*/ 2147483647 h 104"/>
              <a:gd name="T18" fmla="*/ 2147483647 w 64"/>
              <a:gd name="T19" fmla="*/ 2147483647 h 104"/>
              <a:gd name="T20" fmla="*/ 2147483647 w 64"/>
              <a:gd name="T21" fmla="*/ 2147483647 h 104"/>
              <a:gd name="T22" fmla="*/ 2147483647 w 64"/>
              <a:gd name="T23" fmla="*/ 2147483647 h 104"/>
              <a:gd name="T24" fmla="*/ 2147483647 w 64"/>
              <a:gd name="T25" fmla="*/ 2147483647 h 104"/>
              <a:gd name="T26" fmla="*/ 2147483647 w 64"/>
              <a:gd name="T27" fmla="*/ 2147483647 h 104"/>
              <a:gd name="T28" fmla="*/ 2147483647 w 64"/>
              <a:gd name="T29" fmla="*/ 2147483647 h 104"/>
              <a:gd name="T30" fmla="*/ 2147483647 w 64"/>
              <a:gd name="T31" fmla="*/ 2147483647 h 104"/>
              <a:gd name="T32" fmla="*/ 2147483647 w 64"/>
              <a:gd name="T33" fmla="*/ 2147483647 h 104"/>
              <a:gd name="T34" fmla="*/ 0 w 64"/>
              <a:gd name="T35" fmla="*/ 2147483647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04"/>
              <a:gd name="T56" fmla="*/ 64 w 64"/>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04">
                <a:moveTo>
                  <a:pt x="0" y="72"/>
                </a:moveTo>
                <a:lnTo>
                  <a:pt x="16" y="48"/>
                </a:lnTo>
                <a:lnTo>
                  <a:pt x="16" y="32"/>
                </a:lnTo>
                <a:lnTo>
                  <a:pt x="0" y="0"/>
                </a:lnTo>
                <a:lnTo>
                  <a:pt x="16" y="8"/>
                </a:lnTo>
                <a:lnTo>
                  <a:pt x="16" y="24"/>
                </a:lnTo>
                <a:lnTo>
                  <a:pt x="24" y="40"/>
                </a:lnTo>
                <a:lnTo>
                  <a:pt x="40" y="48"/>
                </a:lnTo>
                <a:lnTo>
                  <a:pt x="56" y="40"/>
                </a:lnTo>
                <a:lnTo>
                  <a:pt x="64" y="48"/>
                </a:lnTo>
                <a:lnTo>
                  <a:pt x="56" y="56"/>
                </a:lnTo>
                <a:lnTo>
                  <a:pt x="48" y="64"/>
                </a:lnTo>
                <a:lnTo>
                  <a:pt x="40" y="72"/>
                </a:lnTo>
                <a:lnTo>
                  <a:pt x="40" y="88"/>
                </a:lnTo>
                <a:lnTo>
                  <a:pt x="24" y="104"/>
                </a:lnTo>
                <a:lnTo>
                  <a:pt x="16" y="96"/>
                </a:lnTo>
                <a:lnTo>
                  <a:pt x="16" y="80"/>
                </a:lnTo>
                <a:lnTo>
                  <a:pt x="0" y="72"/>
                </a:lnTo>
                <a:close/>
              </a:path>
            </a:pathLst>
          </a:custGeom>
          <a:solidFill>
            <a:schemeClr val="bg1">
              <a:lumMod val="65000"/>
            </a:schemeClr>
          </a:solidFill>
          <a:ln w="6350">
            <a:solidFill>
              <a:srgbClr val="FFFFFF"/>
            </a:solidFill>
            <a:round/>
            <a:headEnd/>
            <a:tailEnd/>
          </a:ln>
        </p:spPr>
        <p:txBody>
          <a:bodyPr/>
          <a:lstStyle/>
          <a:p>
            <a:pPr>
              <a:spcBef>
                <a:spcPct val="50000"/>
              </a:spcBef>
            </a:pPr>
            <a:endParaRPr lang="en-US" sz="1800" b="0" dirty="0">
              <a:solidFill>
                <a:srgbClr val="4D4D4D"/>
              </a:solidFill>
            </a:endParaRPr>
          </a:p>
        </p:txBody>
      </p:sp>
      <p:sp>
        <p:nvSpPr>
          <p:cNvPr id="254" name="Freeform 253"/>
          <p:cNvSpPr>
            <a:spLocks noChangeAspect="1"/>
          </p:cNvSpPr>
          <p:nvPr/>
        </p:nvSpPr>
        <p:spPr>
          <a:xfrm>
            <a:off x="977717" y="5904121"/>
            <a:ext cx="406294" cy="182183"/>
          </a:xfrm>
          <a:custGeom>
            <a:avLst/>
            <a:gdLst>
              <a:gd name="connsiteX0" fmla="*/ 0 w 1600200"/>
              <a:gd name="connsiteY0" fmla="*/ 753035 h 1506070"/>
              <a:gd name="connsiteX1" fmla="*/ 251741 w 1600200"/>
              <a:gd name="connsiteY1" fmla="*/ 204675 h 1506070"/>
              <a:gd name="connsiteX2" fmla="*/ 800102 w 1600200"/>
              <a:gd name="connsiteY2" fmla="*/ 1 h 1506070"/>
              <a:gd name="connsiteX3" fmla="*/ 1348462 w 1600200"/>
              <a:gd name="connsiteY3" fmla="*/ 204677 h 1506070"/>
              <a:gd name="connsiteX4" fmla="*/ 1600201 w 1600200"/>
              <a:gd name="connsiteY4" fmla="*/ 753038 h 1506070"/>
              <a:gd name="connsiteX5" fmla="*/ 1348461 w 1600200"/>
              <a:gd name="connsiteY5" fmla="*/ 1301398 h 1506070"/>
              <a:gd name="connsiteX6" fmla="*/ 800101 w 1600200"/>
              <a:gd name="connsiteY6" fmla="*/ 1506073 h 1506070"/>
              <a:gd name="connsiteX7" fmla="*/ 251741 w 1600200"/>
              <a:gd name="connsiteY7" fmla="*/ 1301398 h 1506070"/>
              <a:gd name="connsiteX8" fmla="*/ 2 w 1600200"/>
              <a:gd name="connsiteY8" fmla="*/ 753037 h 1506070"/>
              <a:gd name="connsiteX9" fmla="*/ 0 w 1600200"/>
              <a:gd name="connsiteY9" fmla="*/ 753035 h 1506070"/>
              <a:gd name="connsiteX0" fmla="*/ 0 w 1737711"/>
              <a:gd name="connsiteY0" fmla="*/ 753034 h 2194866"/>
              <a:gd name="connsiteX1" fmla="*/ 251741 w 1737711"/>
              <a:gd name="connsiteY1" fmla="*/ 204674 h 2194866"/>
              <a:gd name="connsiteX2" fmla="*/ 800102 w 1737711"/>
              <a:gd name="connsiteY2" fmla="*/ 0 h 2194866"/>
              <a:gd name="connsiteX3" fmla="*/ 1348462 w 1737711"/>
              <a:gd name="connsiteY3" fmla="*/ 204676 h 2194866"/>
              <a:gd name="connsiteX4" fmla="*/ 1600201 w 1737711"/>
              <a:gd name="connsiteY4" fmla="*/ 753037 h 2194866"/>
              <a:gd name="connsiteX5" fmla="*/ 1577061 w 1737711"/>
              <a:gd name="connsiteY5" fmla="*/ 2063397 h 2194866"/>
              <a:gd name="connsiteX6" fmla="*/ 800101 w 1737711"/>
              <a:gd name="connsiteY6" fmla="*/ 1506072 h 2194866"/>
              <a:gd name="connsiteX7" fmla="*/ 251741 w 1737711"/>
              <a:gd name="connsiteY7" fmla="*/ 1301397 h 2194866"/>
              <a:gd name="connsiteX8" fmla="*/ 2 w 1737711"/>
              <a:gd name="connsiteY8" fmla="*/ 753036 h 2194866"/>
              <a:gd name="connsiteX9" fmla="*/ 0 w 1737711"/>
              <a:gd name="connsiteY9" fmla="*/ 753034 h 2194866"/>
              <a:gd name="connsiteX0" fmla="*/ 0 w 1737711"/>
              <a:gd name="connsiteY0" fmla="*/ 753034 h 2154790"/>
              <a:gd name="connsiteX1" fmla="*/ 251741 w 1737711"/>
              <a:gd name="connsiteY1" fmla="*/ 204674 h 2154790"/>
              <a:gd name="connsiteX2" fmla="*/ 800102 w 1737711"/>
              <a:gd name="connsiteY2" fmla="*/ 0 h 2154790"/>
              <a:gd name="connsiteX3" fmla="*/ 1348462 w 1737711"/>
              <a:gd name="connsiteY3" fmla="*/ 204676 h 2154790"/>
              <a:gd name="connsiteX4" fmla="*/ 1600201 w 1737711"/>
              <a:gd name="connsiteY4" fmla="*/ 753037 h 2154790"/>
              <a:gd name="connsiteX5" fmla="*/ 1577061 w 1737711"/>
              <a:gd name="connsiteY5" fmla="*/ 2063397 h 2154790"/>
              <a:gd name="connsiteX6" fmla="*/ 251741 w 1737711"/>
              <a:gd name="connsiteY6" fmla="*/ 1301397 h 2154790"/>
              <a:gd name="connsiteX7" fmla="*/ 2 w 1737711"/>
              <a:gd name="connsiteY7" fmla="*/ 753036 h 2154790"/>
              <a:gd name="connsiteX8" fmla="*/ 0 w 1737711"/>
              <a:gd name="connsiteY8" fmla="*/ 753034 h 2154790"/>
              <a:gd name="connsiteX0" fmla="*/ 366109 w 2103820"/>
              <a:gd name="connsiteY0" fmla="*/ 753034 h 2154790"/>
              <a:gd name="connsiteX1" fmla="*/ 160650 w 2103820"/>
              <a:gd name="connsiteY1" fmla="*/ 204674 h 2154790"/>
              <a:gd name="connsiteX2" fmla="*/ 1166211 w 2103820"/>
              <a:gd name="connsiteY2" fmla="*/ 0 h 2154790"/>
              <a:gd name="connsiteX3" fmla="*/ 1714571 w 2103820"/>
              <a:gd name="connsiteY3" fmla="*/ 204676 h 2154790"/>
              <a:gd name="connsiteX4" fmla="*/ 1966310 w 2103820"/>
              <a:gd name="connsiteY4" fmla="*/ 753037 h 2154790"/>
              <a:gd name="connsiteX5" fmla="*/ 1943170 w 2103820"/>
              <a:gd name="connsiteY5" fmla="*/ 2063397 h 2154790"/>
              <a:gd name="connsiteX6" fmla="*/ 617850 w 2103820"/>
              <a:gd name="connsiteY6" fmla="*/ 1301397 h 2154790"/>
              <a:gd name="connsiteX7" fmla="*/ 366111 w 2103820"/>
              <a:gd name="connsiteY7" fmla="*/ 753036 h 2154790"/>
              <a:gd name="connsiteX8" fmla="*/ 366109 w 2103820"/>
              <a:gd name="connsiteY8" fmla="*/ 753034 h 2154790"/>
              <a:gd name="connsiteX0" fmla="*/ 289909 w 2103820"/>
              <a:gd name="connsiteY0" fmla="*/ 753034 h 2154790"/>
              <a:gd name="connsiteX1" fmla="*/ 160650 w 2103820"/>
              <a:gd name="connsiteY1" fmla="*/ 204674 h 2154790"/>
              <a:gd name="connsiteX2" fmla="*/ 1166211 w 2103820"/>
              <a:gd name="connsiteY2" fmla="*/ 0 h 2154790"/>
              <a:gd name="connsiteX3" fmla="*/ 1714571 w 2103820"/>
              <a:gd name="connsiteY3" fmla="*/ 204676 h 2154790"/>
              <a:gd name="connsiteX4" fmla="*/ 1966310 w 2103820"/>
              <a:gd name="connsiteY4" fmla="*/ 753037 h 2154790"/>
              <a:gd name="connsiteX5" fmla="*/ 1943170 w 2103820"/>
              <a:gd name="connsiteY5" fmla="*/ 2063397 h 2154790"/>
              <a:gd name="connsiteX6" fmla="*/ 617850 w 2103820"/>
              <a:gd name="connsiteY6" fmla="*/ 1301397 h 2154790"/>
              <a:gd name="connsiteX7" fmla="*/ 366111 w 2103820"/>
              <a:gd name="connsiteY7" fmla="*/ 753036 h 2154790"/>
              <a:gd name="connsiteX8" fmla="*/ 289909 w 2103820"/>
              <a:gd name="connsiteY8" fmla="*/ 753034 h 2154790"/>
              <a:gd name="connsiteX0" fmla="*/ 289909 w 2103820"/>
              <a:gd name="connsiteY0" fmla="*/ 753034 h 2154790"/>
              <a:gd name="connsiteX1" fmla="*/ 160650 w 2103820"/>
              <a:gd name="connsiteY1" fmla="*/ 204674 h 2154790"/>
              <a:gd name="connsiteX2" fmla="*/ 1166211 w 2103820"/>
              <a:gd name="connsiteY2" fmla="*/ 0 h 2154790"/>
              <a:gd name="connsiteX3" fmla="*/ 1714571 w 2103820"/>
              <a:gd name="connsiteY3" fmla="*/ 204676 h 2154790"/>
              <a:gd name="connsiteX4" fmla="*/ 1966310 w 2103820"/>
              <a:gd name="connsiteY4" fmla="*/ 753037 h 2154790"/>
              <a:gd name="connsiteX5" fmla="*/ 1943170 w 2103820"/>
              <a:gd name="connsiteY5" fmla="*/ 2063397 h 2154790"/>
              <a:gd name="connsiteX6" fmla="*/ 617850 w 2103820"/>
              <a:gd name="connsiteY6" fmla="*/ 1301397 h 2154790"/>
              <a:gd name="connsiteX7" fmla="*/ 289909 w 2103820"/>
              <a:gd name="connsiteY7" fmla="*/ 753034 h 2154790"/>
              <a:gd name="connsiteX0" fmla="*/ 289909 w 2103820"/>
              <a:gd name="connsiteY0" fmla="*/ 753034 h 2063397"/>
              <a:gd name="connsiteX1" fmla="*/ 160650 w 2103820"/>
              <a:gd name="connsiteY1" fmla="*/ 204674 h 2063397"/>
              <a:gd name="connsiteX2" fmla="*/ 1166211 w 2103820"/>
              <a:gd name="connsiteY2" fmla="*/ 0 h 2063397"/>
              <a:gd name="connsiteX3" fmla="*/ 1714571 w 2103820"/>
              <a:gd name="connsiteY3" fmla="*/ 204676 h 2063397"/>
              <a:gd name="connsiteX4" fmla="*/ 1966310 w 2103820"/>
              <a:gd name="connsiteY4" fmla="*/ 753037 h 2063397"/>
              <a:gd name="connsiteX5" fmla="*/ 1943170 w 2103820"/>
              <a:gd name="connsiteY5" fmla="*/ 2063397 h 2063397"/>
              <a:gd name="connsiteX6" fmla="*/ 289909 w 2103820"/>
              <a:gd name="connsiteY6" fmla="*/ 753034 h 2063397"/>
              <a:gd name="connsiteX0" fmla="*/ 1912013 w 2072663"/>
              <a:gd name="connsiteY0" fmla="*/ 2202623 h 2202623"/>
              <a:gd name="connsiteX1" fmla="*/ 129493 w 2072663"/>
              <a:gd name="connsiteY1" fmla="*/ 343900 h 2202623"/>
              <a:gd name="connsiteX2" fmla="*/ 1135054 w 2072663"/>
              <a:gd name="connsiteY2" fmla="*/ 139226 h 2202623"/>
              <a:gd name="connsiteX3" fmla="*/ 1683414 w 2072663"/>
              <a:gd name="connsiteY3" fmla="*/ 343902 h 2202623"/>
              <a:gd name="connsiteX4" fmla="*/ 1935153 w 2072663"/>
              <a:gd name="connsiteY4" fmla="*/ 892263 h 2202623"/>
              <a:gd name="connsiteX5" fmla="*/ 1912013 w 2072663"/>
              <a:gd name="connsiteY5" fmla="*/ 2202623 h 2202623"/>
              <a:gd name="connsiteX0" fmla="*/ 1912013 w 2072663"/>
              <a:gd name="connsiteY0" fmla="*/ 2101497 h 2101497"/>
              <a:gd name="connsiteX1" fmla="*/ 129493 w 2072663"/>
              <a:gd name="connsiteY1" fmla="*/ 471374 h 2101497"/>
              <a:gd name="connsiteX2" fmla="*/ 1135054 w 2072663"/>
              <a:gd name="connsiteY2" fmla="*/ 38100 h 2101497"/>
              <a:gd name="connsiteX3" fmla="*/ 1683414 w 2072663"/>
              <a:gd name="connsiteY3" fmla="*/ 242776 h 2101497"/>
              <a:gd name="connsiteX4" fmla="*/ 1935153 w 2072663"/>
              <a:gd name="connsiteY4" fmla="*/ 791137 h 2101497"/>
              <a:gd name="connsiteX5" fmla="*/ 1912013 w 2072663"/>
              <a:gd name="connsiteY5" fmla="*/ 2101497 h 2101497"/>
              <a:gd name="connsiteX0" fmla="*/ 1914829 w 2180488"/>
              <a:gd name="connsiteY0" fmla="*/ 2101497 h 2264478"/>
              <a:gd name="connsiteX1" fmla="*/ 344014 w 2180488"/>
              <a:gd name="connsiteY1" fmla="*/ 1769021 h 2264478"/>
              <a:gd name="connsiteX2" fmla="*/ 132309 w 2180488"/>
              <a:gd name="connsiteY2" fmla="*/ 471374 h 2264478"/>
              <a:gd name="connsiteX3" fmla="*/ 1137870 w 2180488"/>
              <a:gd name="connsiteY3" fmla="*/ 38100 h 2264478"/>
              <a:gd name="connsiteX4" fmla="*/ 1686230 w 2180488"/>
              <a:gd name="connsiteY4" fmla="*/ 242776 h 2264478"/>
              <a:gd name="connsiteX5" fmla="*/ 1937969 w 2180488"/>
              <a:gd name="connsiteY5" fmla="*/ 791137 h 2264478"/>
              <a:gd name="connsiteX6" fmla="*/ 1914829 w 2180488"/>
              <a:gd name="connsiteY6" fmla="*/ 2101497 h 2264478"/>
              <a:gd name="connsiteX0" fmla="*/ 1686229 w 1951888"/>
              <a:gd name="connsiteY0" fmla="*/ 1872897 h 2035878"/>
              <a:gd name="connsiteX1" fmla="*/ 344014 w 1951888"/>
              <a:gd name="connsiteY1" fmla="*/ 1769021 h 2035878"/>
              <a:gd name="connsiteX2" fmla="*/ 132309 w 1951888"/>
              <a:gd name="connsiteY2" fmla="*/ 471374 h 2035878"/>
              <a:gd name="connsiteX3" fmla="*/ 1137870 w 1951888"/>
              <a:gd name="connsiteY3" fmla="*/ 38100 h 2035878"/>
              <a:gd name="connsiteX4" fmla="*/ 1686230 w 1951888"/>
              <a:gd name="connsiteY4" fmla="*/ 242776 h 2035878"/>
              <a:gd name="connsiteX5" fmla="*/ 1937969 w 1951888"/>
              <a:gd name="connsiteY5" fmla="*/ 791137 h 2035878"/>
              <a:gd name="connsiteX6" fmla="*/ 1686229 w 1951888"/>
              <a:gd name="connsiteY6" fmla="*/ 1872897 h 2035878"/>
              <a:gd name="connsiteX0" fmla="*/ 1686229 w 3157169"/>
              <a:gd name="connsiteY0" fmla="*/ 1872897 h 2086678"/>
              <a:gd name="connsiteX1" fmla="*/ 344014 w 3157169"/>
              <a:gd name="connsiteY1" fmla="*/ 1769021 h 2086678"/>
              <a:gd name="connsiteX2" fmla="*/ 132309 w 3157169"/>
              <a:gd name="connsiteY2" fmla="*/ 471374 h 2086678"/>
              <a:gd name="connsiteX3" fmla="*/ 1137870 w 3157169"/>
              <a:gd name="connsiteY3" fmla="*/ 38100 h 2086678"/>
              <a:gd name="connsiteX4" fmla="*/ 1686230 w 3157169"/>
              <a:gd name="connsiteY4" fmla="*/ 242776 h 2086678"/>
              <a:gd name="connsiteX5" fmla="*/ 3157169 w 3157169"/>
              <a:gd name="connsiteY5" fmla="*/ 486337 h 2086678"/>
              <a:gd name="connsiteX6" fmla="*/ 1686229 w 3157169"/>
              <a:gd name="connsiteY6" fmla="*/ 1872897 h 2086678"/>
              <a:gd name="connsiteX0" fmla="*/ 2210802 w 3681742"/>
              <a:gd name="connsiteY0" fmla="*/ 1872897 h 2086678"/>
              <a:gd name="connsiteX1" fmla="*/ 258987 w 3681742"/>
              <a:gd name="connsiteY1" fmla="*/ 1769021 h 2086678"/>
              <a:gd name="connsiteX2" fmla="*/ 656882 w 3681742"/>
              <a:gd name="connsiteY2" fmla="*/ 471374 h 2086678"/>
              <a:gd name="connsiteX3" fmla="*/ 1662443 w 3681742"/>
              <a:gd name="connsiteY3" fmla="*/ 38100 h 2086678"/>
              <a:gd name="connsiteX4" fmla="*/ 2210803 w 3681742"/>
              <a:gd name="connsiteY4" fmla="*/ 242776 h 2086678"/>
              <a:gd name="connsiteX5" fmla="*/ 3681742 w 3681742"/>
              <a:gd name="connsiteY5" fmla="*/ 486337 h 2086678"/>
              <a:gd name="connsiteX6" fmla="*/ 2210802 w 3681742"/>
              <a:gd name="connsiteY6" fmla="*/ 1872897 h 2086678"/>
              <a:gd name="connsiteX0" fmla="*/ 2477502 w 3757942"/>
              <a:gd name="connsiteY0" fmla="*/ 2101497 h 2315278"/>
              <a:gd name="connsiteX1" fmla="*/ 297087 w 3757942"/>
              <a:gd name="connsiteY1" fmla="*/ 1769021 h 2315278"/>
              <a:gd name="connsiteX2" fmla="*/ 694982 w 3757942"/>
              <a:gd name="connsiteY2" fmla="*/ 471374 h 2315278"/>
              <a:gd name="connsiteX3" fmla="*/ 1700543 w 3757942"/>
              <a:gd name="connsiteY3" fmla="*/ 38100 h 2315278"/>
              <a:gd name="connsiteX4" fmla="*/ 2248903 w 3757942"/>
              <a:gd name="connsiteY4" fmla="*/ 242776 h 2315278"/>
              <a:gd name="connsiteX5" fmla="*/ 3719842 w 3757942"/>
              <a:gd name="connsiteY5" fmla="*/ 486337 h 2315278"/>
              <a:gd name="connsiteX6" fmla="*/ 2477502 w 3757942"/>
              <a:gd name="connsiteY6" fmla="*/ 2101497 h 2315278"/>
              <a:gd name="connsiteX0" fmla="*/ 2553702 w 3834142"/>
              <a:gd name="connsiteY0" fmla="*/ 2076097 h 2289878"/>
              <a:gd name="connsiteX1" fmla="*/ 373287 w 3834142"/>
              <a:gd name="connsiteY1" fmla="*/ 1743621 h 2289878"/>
              <a:gd name="connsiteX2" fmla="*/ 313982 w 3834142"/>
              <a:gd name="connsiteY2" fmla="*/ 293574 h 2289878"/>
              <a:gd name="connsiteX3" fmla="*/ 1776743 w 3834142"/>
              <a:gd name="connsiteY3" fmla="*/ 12700 h 2289878"/>
              <a:gd name="connsiteX4" fmla="*/ 2325103 w 3834142"/>
              <a:gd name="connsiteY4" fmla="*/ 217376 h 2289878"/>
              <a:gd name="connsiteX5" fmla="*/ 3796042 w 3834142"/>
              <a:gd name="connsiteY5" fmla="*/ 460937 h 2289878"/>
              <a:gd name="connsiteX6" fmla="*/ 2553702 w 3834142"/>
              <a:gd name="connsiteY6" fmla="*/ 2076097 h 2289878"/>
              <a:gd name="connsiteX0" fmla="*/ 2565023 w 3845463"/>
              <a:gd name="connsiteY0" fmla="*/ 2036897 h 2250678"/>
              <a:gd name="connsiteX1" fmla="*/ 384608 w 3845463"/>
              <a:gd name="connsiteY1" fmla="*/ 1704421 h 2250678"/>
              <a:gd name="connsiteX2" fmla="*/ 325303 w 3845463"/>
              <a:gd name="connsiteY2" fmla="*/ 254374 h 2250678"/>
              <a:gd name="connsiteX3" fmla="*/ 2336424 w 3845463"/>
              <a:gd name="connsiteY3" fmla="*/ 178176 h 2250678"/>
              <a:gd name="connsiteX4" fmla="*/ 3807363 w 3845463"/>
              <a:gd name="connsiteY4" fmla="*/ 421737 h 2250678"/>
              <a:gd name="connsiteX5" fmla="*/ 2565023 w 3845463"/>
              <a:gd name="connsiteY5" fmla="*/ 2036897 h 2250678"/>
              <a:gd name="connsiteX0" fmla="*/ 2810179 w 4425806"/>
              <a:gd name="connsiteY0" fmla="*/ 1996304 h 2210085"/>
              <a:gd name="connsiteX1" fmla="*/ 629764 w 4425806"/>
              <a:gd name="connsiteY1" fmla="*/ 1663828 h 2210085"/>
              <a:gd name="connsiteX2" fmla="*/ 570459 w 4425806"/>
              <a:gd name="connsiteY2" fmla="*/ 213781 h 2210085"/>
              <a:gd name="connsiteX3" fmla="*/ 4052519 w 4425806"/>
              <a:gd name="connsiteY3" fmla="*/ 381144 h 2210085"/>
              <a:gd name="connsiteX4" fmla="*/ 2810179 w 4425806"/>
              <a:gd name="connsiteY4" fmla="*/ 1996304 h 2210085"/>
              <a:gd name="connsiteX0" fmla="*/ 2810179 w 4425806"/>
              <a:gd name="connsiteY0" fmla="*/ 1996304 h 2210085"/>
              <a:gd name="connsiteX1" fmla="*/ 629764 w 4425806"/>
              <a:gd name="connsiteY1" fmla="*/ 1663828 h 2210085"/>
              <a:gd name="connsiteX2" fmla="*/ 570459 w 4425806"/>
              <a:gd name="connsiteY2" fmla="*/ 213781 h 2210085"/>
              <a:gd name="connsiteX3" fmla="*/ 4052519 w 4425806"/>
              <a:gd name="connsiteY3" fmla="*/ 381144 h 2210085"/>
              <a:gd name="connsiteX4" fmla="*/ 2810179 w 4425806"/>
              <a:gd name="connsiteY4" fmla="*/ 1996304 h 2210085"/>
              <a:gd name="connsiteX0" fmla="*/ 2810179 w 4585728"/>
              <a:gd name="connsiteY0" fmla="*/ 1996304 h 2210085"/>
              <a:gd name="connsiteX1" fmla="*/ 629764 w 4585728"/>
              <a:gd name="connsiteY1" fmla="*/ 1663828 h 2210085"/>
              <a:gd name="connsiteX2" fmla="*/ 570459 w 4585728"/>
              <a:gd name="connsiteY2" fmla="*/ 213781 h 2210085"/>
              <a:gd name="connsiteX3" fmla="*/ 4052519 w 4585728"/>
              <a:gd name="connsiteY3" fmla="*/ 381144 h 2210085"/>
              <a:gd name="connsiteX4" fmla="*/ 3769714 w 4585728"/>
              <a:gd name="connsiteY4" fmla="*/ 1261410 h 2210085"/>
              <a:gd name="connsiteX5" fmla="*/ 2810179 w 4585728"/>
              <a:gd name="connsiteY5" fmla="*/ 1996304 h 2210085"/>
              <a:gd name="connsiteX0" fmla="*/ 2810179 w 4458728"/>
              <a:gd name="connsiteY0" fmla="*/ 1996304 h 2210085"/>
              <a:gd name="connsiteX1" fmla="*/ 629764 w 4458728"/>
              <a:gd name="connsiteY1" fmla="*/ 1663828 h 2210085"/>
              <a:gd name="connsiteX2" fmla="*/ 570459 w 4458728"/>
              <a:gd name="connsiteY2" fmla="*/ 213781 h 2210085"/>
              <a:gd name="connsiteX3" fmla="*/ 4052519 w 4458728"/>
              <a:gd name="connsiteY3" fmla="*/ 381144 h 2210085"/>
              <a:gd name="connsiteX4" fmla="*/ 3007714 w 4458728"/>
              <a:gd name="connsiteY4" fmla="*/ 1032810 h 2210085"/>
              <a:gd name="connsiteX5" fmla="*/ 2810179 w 4458728"/>
              <a:gd name="connsiteY5" fmla="*/ 1996304 h 2210085"/>
              <a:gd name="connsiteX0" fmla="*/ 2810179 w 4052519"/>
              <a:gd name="connsiteY0" fmla="*/ 1996304 h 2210085"/>
              <a:gd name="connsiteX1" fmla="*/ 629764 w 4052519"/>
              <a:gd name="connsiteY1" fmla="*/ 1663828 h 2210085"/>
              <a:gd name="connsiteX2" fmla="*/ 570459 w 4052519"/>
              <a:gd name="connsiteY2" fmla="*/ 213781 h 2210085"/>
              <a:gd name="connsiteX3" fmla="*/ 4052519 w 4052519"/>
              <a:gd name="connsiteY3" fmla="*/ 381144 h 2210085"/>
              <a:gd name="connsiteX4" fmla="*/ 3007714 w 4052519"/>
              <a:gd name="connsiteY4" fmla="*/ 1032810 h 2210085"/>
              <a:gd name="connsiteX5" fmla="*/ 2810179 w 4052519"/>
              <a:gd name="connsiteY5" fmla="*/ 1996304 h 2210085"/>
              <a:gd name="connsiteX0" fmla="*/ 2810179 w 4458728"/>
              <a:gd name="connsiteY0" fmla="*/ 1996304 h 2210085"/>
              <a:gd name="connsiteX1" fmla="*/ 629764 w 4458728"/>
              <a:gd name="connsiteY1" fmla="*/ 1663828 h 2210085"/>
              <a:gd name="connsiteX2" fmla="*/ 570459 w 4458728"/>
              <a:gd name="connsiteY2" fmla="*/ 213781 h 2210085"/>
              <a:gd name="connsiteX3" fmla="*/ 4052519 w 4458728"/>
              <a:gd name="connsiteY3" fmla="*/ 381144 h 2210085"/>
              <a:gd name="connsiteX4" fmla="*/ 3007714 w 4458728"/>
              <a:gd name="connsiteY4" fmla="*/ 1032810 h 2210085"/>
              <a:gd name="connsiteX5" fmla="*/ 2810179 w 4458728"/>
              <a:gd name="connsiteY5" fmla="*/ 1996304 h 2210085"/>
              <a:gd name="connsiteX0" fmla="*/ 2797479 w 4369828"/>
              <a:gd name="connsiteY0" fmla="*/ 2009004 h 2222785"/>
              <a:gd name="connsiteX1" fmla="*/ 617064 w 4369828"/>
              <a:gd name="connsiteY1" fmla="*/ 1676528 h 2222785"/>
              <a:gd name="connsiteX2" fmla="*/ 557759 w 4369828"/>
              <a:gd name="connsiteY2" fmla="*/ 226481 h 2222785"/>
              <a:gd name="connsiteX3" fmla="*/ 3963619 w 4369828"/>
              <a:gd name="connsiteY3" fmla="*/ 317644 h 2222785"/>
              <a:gd name="connsiteX4" fmla="*/ 2995014 w 4369828"/>
              <a:gd name="connsiteY4" fmla="*/ 1045510 h 2222785"/>
              <a:gd name="connsiteX5" fmla="*/ 2797479 w 4369828"/>
              <a:gd name="connsiteY5" fmla="*/ 2009004 h 2222785"/>
              <a:gd name="connsiteX0" fmla="*/ 2797479 w 4382528"/>
              <a:gd name="connsiteY0" fmla="*/ 2009004 h 2222785"/>
              <a:gd name="connsiteX1" fmla="*/ 617064 w 4382528"/>
              <a:gd name="connsiteY1" fmla="*/ 1676528 h 2222785"/>
              <a:gd name="connsiteX2" fmla="*/ 557759 w 4382528"/>
              <a:gd name="connsiteY2" fmla="*/ 226481 h 2222785"/>
              <a:gd name="connsiteX3" fmla="*/ 3963619 w 4382528"/>
              <a:gd name="connsiteY3" fmla="*/ 317644 h 2222785"/>
              <a:gd name="connsiteX4" fmla="*/ 3071214 w 4382528"/>
              <a:gd name="connsiteY4" fmla="*/ 1045510 h 2222785"/>
              <a:gd name="connsiteX5" fmla="*/ 2797479 w 4382528"/>
              <a:gd name="connsiteY5" fmla="*/ 2009004 h 2222785"/>
              <a:gd name="connsiteX0" fmla="*/ 2797479 w 4407928"/>
              <a:gd name="connsiteY0" fmla="*/ 2009004 h 2222785"/>
              <a:gd name="connsiteX1" fmla="*/ 617064 w 4407928"/>
              <a:gd name="connsiteY1" fmla="*/ 1676528 h 2222785"/>
              <a:gd name="connsiteX2" fmla="*/ 557759 w 4407928"/>
              <a:gd name="connsiteY2" fmla="*/ 226481 h 2222785"/>
              <a:gd name="connsiteX3" fmla="*/ 3963619 w 4407928"/>
              <a:gd name="connsiteY3" fmla="*/ 317644 h 2222785"/>
              <a:gd name="connsiteX4" fmla="*/ 3223614 w 4407928"/>
              <a:gd name="connsiteY4" fmla="*/ 1045510 h 2222785"/>
              <a:gd name="connsiteX5" fmla="*/ 2797479 w 4407928"/>
              <a:gd name="connsiteY5" fmla="*/ 2009004 h 2222785"/>
              <a:gd name="connsiteX0" fmla="*/ 2797479 w 4407928"/>
              <a:gd name="connsiteY0" fmla="*/ 2009004 h 2174520"/>
              <a:gd name="connsiteX1" fmla="*/ 1658391 w 4407928"/>
              <a:gd name="connsiteY1" fmla="*/ 2038609 h 2174520"/>
              <a:gd name="connsiteX2" fmla="*/ 617064 w 4407928"/>
              <a:gd name="connsiteY2" fmla="*/ 1676528 h 2174520"/>
              <a:gd name="connsiteX3" fmla="*/ 557759 w 4407928"/>
              <a:gd name="connsiteY3" fmla="*/ 226481 h 2174520"/>
              <a:gd name="connsiteX4" fmla="*/ 3963619 w 4407928"/>
              <a:gd name="connsiteY4" fmla="*/ 317644 h 2174520"/>
              <a:gd name="connsiteX5" fmla="*/ 3223614 w 4407928"/>
              <a:gd name="connsiteY5" fmla="*/ 1045510 h 2174520"/>
              <a:gd name="connsiteX6" fmla="*/ 2797479 w 4407928"/>
              <a:gd name="connsiteY6" fmla="*/ 2009004 h 2174520"/>
              <a:gd name="connsiteX0" fmla="*/ 2797479 w 4407928"/>
              <a:gd name="connsiteY0" fmla="*/ 2009004 h 2149120"/>
              <a:gd name="connsiteX1" fmla="*/ 1658391 w 4407928"/>
              <a:gd name="connsiteY1" fmla="*/ 1886209 h 2149120"/>
              <a:gd name="connsiteX2" fmla="*/ 617064 w 4407928"/>
              <a:gd name="connsiteY2" fmla="*/ 1676528 h 2149120"/>
              <a:gd name="connsiteX3" fmla="*/ 557759 w 4407928"/>
              <a:gd name="connsiteY3" fmla="*/ 226481 h 2149120"/>
              <a:gd name="connsiteX4" fmla="*/ 3963619 w 4407928"/>
              <a:gd name="connsiteY4" fmla="*/ 317644 h 2149120"/>
              <a:gd name="connsiteX5" fmla="*/ 3223614 w 4407928"/>
              <a:gd name="connsiteY5" fmla="*/ 1045510 h 2149120"/>
              <a:gd name="connsiteX6" fmla="*/ 2797479 w 4407928"/>
              <a:gd name="connsiteY6" fmla="*/ 2009004 h 2149120"/>
              <a:gd name="connsiteX0" fmla="*/ 2797479 w 4407928"/>
              <a:gd name="connsiteY0" fmla="*/ 2009004 h 2009004"/>
              <a:gd name="connsiteX1" fmla="*/ 1658391 w 4407928"/>
              <a:gd name="connsiteY1" fmla="*/ 1886209 h 2009004"/>
              <a:gd name="connsiteX2" fmla="*/ 617064 w 4407928"/>
              <a:gd name="connsiteY2" fmla="*/ 1676528 h 2009004"/>
              <a:gd name="connsiteX3" fmla="*/ 557759 w 4407928"/>
              <a:gd name="connsiteY3" fmla="*/ 226481 h 2009004"/>
              <a:gd name="connsiteX4" fmla="*/ 3963619 w 4407928"/>
              <a:gd name="connsiteY4" fmla="*/ 317644 h 2009004"/>
              <a:gd name="connsiteX5" fmla="*/ 3223614 w 4407928"/>
              <a:gd name="connsiteY5" fmla="*/ 1045510 h 2009004"/>
              <a:gd name="connsiteX6" fmla="*/ 2797479 w 4407928"/>
              <a:gd name="connsiteY6" fmla="*/ 2009004 h 2009004"/>
              <a:gd name="connsiteX0" fmla="*/ 2797479 w 4407928"/>
              <a:gd name="connsiteY0" fmla="*/ 2009004 h 2009004"/>
              <a:gd name="connsiteX1" fmla="*/ 1658391 w 4407928"/>
              <a:gd name="connsiteY1" fmla="*/ 1886209 h 2009004"/>
              <a:gd name="connsiteX2" fmla="*/ 617064 w 4407928"/>
              <a:gd name="connsiteY2" fmla="*/ 1676528 h 2009004"/>
              <a:gd name="connsiteX3" fmla="*/ 557759 w 4407928"/>
              <a:gd name="connsiteY3" fmla="*/ 226481 h 2009004"/>
              <a:gd name="connsiteX4" fmla="*/ 3963619 w 4407928"/>
              <a:gd name="connsiteY4" fmla="*/ 317644 h 2009004"/>
              <a:gd name="connsiteX5" fmla="*/ 3223614 w 4407928"/>
              <a:gd name="connsiteY5" fmla="*/ 1045510 h 2009004"/>
              <a:gd name="connsiteX6" fmla="*/ 2797479 w 4407928"/>
              <a:gd name="connsiteY6" fmla="*/ 2009004 h 2009004"/>
              <a:gd name="connsiteX0" fmla="*/ 2797479 w 4407928"/>
              <a:gd name="connsiteY0" fmla="*/ 2009004 h 2009004"/>
              <a:gd name="connsiteX1" fmla="*/ 1658391 w 4407928"/>
              <a:gd name="connsiteY1" fmla="*/ 1886209 h 2009004"/>
              <a:gd name="connsiteX2" fmla="*/ 617064 w 4407928"/>
              <a:gd name="connsiteY2" fmla="*/ 1676528 h 2009004"/>
              <a:gd name="connsiteX3" fmla="*/ 557759 w 4407928"/>
              <a:gd name="connsiteY3" fmla="*/ 226481 h 2009004"/>
              <a:gd name="connsiteX4" fmla="*/ 3963619 w 4407928"/>
              <a:gd name="connsiteY4" fmla="*/ 317644 h 2009004"/>
              <a:gd name="connsiteX5" fmla="*/ 3223614 w 4407928"/>
              <a:gd name="connsiteY5" fmla="*/ 1045510 h 2009004"/>
              <a:gd name="connsiteX6" fmla="*/ 2797479 w 4407928"/>
              <a:gd name="connsiteY6" fmla="*/ 2009004 h 2009004"/>
              <a:gd name="connsiteX0" fmla="*/ 2797479 w 4407928"/>
              <a:gd name="connsiteY0" fmla="*/ 1782523 h 1782523"/>
              <a:gd name="connsiteX1" fmla="*/ 1658391 w 4407928"/>
              <a:gd name="connsiteY1" fmla="*/ 1659728 h 1782523"/>
              <a:gd name="connsiteX2" fmla="*/ 617064 w 4407928"/>
              <a:gd name="connsiteY2" fmla="*/ 1450047 h 1782523"/>
              <a:gd name="connsiteX3" fmla="*/ 557759 w 4407928"/>
              <a:gd name="connsiteY3" fmla="*/ 0 h 1782523"/>
              <a:gd name="connsiteX4" fmla="*/ 3963619 w 4407928"/>
              <a:gd name="connsiteY4" fmla="*/ 91163 h 1782523"/>
              <a:gd name="connsiteX5" fmla="*/ 3223614 w 4407928"/>
              <a:gd name="connsiteY5" fmla="*/ 819029 h 1782523"/>
              <a:gd name="connsiteX6" fmla="*/ 2797479 w 4407928"/>
              <a:gd name="connsiteY6" fmla="*/ 1782523 h 1782523"/>
              <a:gd name="connsiteX0" fmla="*/ 2797479 w 3963619"/>
              <a:gd name="connsiteY0" fmla="*/ 1782523 h 1782523"/>
              <a:gd name="connsiteX1" fmla="*/ 1658391 w 3963619"/>
              <a:gd name="connsiteY1" fmla="*/ 1659728 h 1782523"/>
              <a:gd name="connsiteX2" fmla="*/ 617064 w 3963619"/>
              <a:gd name="connsiteY2" fmla="*/ 1450047 h 1782523"/>
              <a:gd name="connsiteX3" fmla="*/ 557759 w 3963619"/>
              <a:gd name="connsiteY3" fmla="*/ 0 h 1782523"/>
              <a:gd name="connsiteX4" fmla="*/ 3963619 w 3963619"/>
              <a:gd name="connsiteY4" fmla="*/ 91163 h 1782523"/>
              <a:gd name="connsiteX5" fmla="*/ 3223614 w 3963619"/>
              <a:gd name="connsiteY5" fmla="*/ 819029 h 1782523"/>
              <a:gd name="connsiteX6" fmla="*/ 2797479 w 3963619"/>
              <a:gd name="connsiteY6" fmla="*/ 1782523 h 1782523"/>
              <a:gd name="connsiteX0" fmla="*/ 2797479 w 3963619"/>
              <a:gd name="connsiteY0" fmla="*/ 1782523 h 1782523"/>
              <a:gd name="connsiteX1" fmla="*/ 1658391 w 3963619"/>
              <a:gd name="connsiteY1" fmla="*/ 1659728 h 1782523"/>
              <a:gd name="connsiteX2" fmla="*/ 617064 w 3963619"/>
              <a:gd name="connsiteY2" fmla="*/ 1450047 h 1782523"/>
              <a:gd name="connsiteX3" fmla="*/ 557759 w 3963619"/>
              <a:gd name="connsiteY3" fmla="*/ 0 h 1782523"/>
              <a:gd name="connsiteX4" fmla="*/ 3963619 w 3963619"/>
              <a:gd name="connsiteY4" fmla="*/ 243563 h 1782523"/>
              <a:gd name="connsiteX5" fmla="*/ 3223614 w 3963619"/>
              <a:gd name="connsiteY5" fmla="*/ 819029 h 1782523"/>
              <a:gd name="connsiteX6" fmla="*/ 2797479 w 3963619"/>
              <a:gd name="connsiteY6" fmla="*/ 1782523 h 1782523"/>
              <a:gd name="connsiteX0" fmla="*/ 2797479 w 3963619"/>
              <a:gd name="connsiteY0" fmla="*/ 1983604 h 1983604"/>
              <a:gd name="connsiteX1" fmla="*/ 1658391 w 3963619"/>
              <a:gd name="connsiteY1" fmla="*/ 1860809 h 1983604"/>
              <a:gd name="connsiteX2" fmla="*/ 617064 w 3963619"/>
              <a:gd name="connsiteY2" fmla="*/ 1651128 h 1983604"/>
              <a:gd name="connsiteX3" fmla="*/ 557759 w 3963619"/>
              <a:gd name="connsiteY3" fmla="*/ 201081 h 1983604"/>
              <a:gd name="connsiteX4" fmla="*/ 3963619 w 3963619"/>
              <a:gd name="connsiteY4" fmla="*/ 444644 h 1983604"/>
              <a:gd name="connsiteX5" fmla="*/ 3223614 w 3963619"/>
              <a:gd name="connsiteY5" fmla="*/ 1020110 h 1983604"/>
              <a:gd name="connsiteX6" fmla="*/ 2797479 w 3963619"/>
              <a:gd name="connsiteY6" fmla="*/ 1983604 h 1983604"/>
              <a:gd name="connsiteX0" fmla="*/ 2797479 w 4407928"/>
              <a:gd name="connsiteY0" fmla="*/ 1983604 h 1983604"/>
              <a:gd name="connsiteX1" fmla="*/ 1658391 w 4407928"/>
              <a:gd name="connsiteY1" fmla="*/ 1860809 h 1983604"/>
              <a:gd name="connsiteX2" fmla="*/ 617064 w 4407928"/>
              <a:gd name="connsiteY2" fmla="*/ 1651128 h 1983604"/>
              <a:gd name="connsiteX3" fmla="*/ 557759 w 4407928"/>
              <a:gd name="connsiteY3" fmla="*/ 201081 h 1983604"/>
              <a:gd name="connsiteX4" fmla="*/ 3963619 w 4407928"/>
              <a:gd name="connsiteY4" fmla="*/ 444644 h 1983604"/>
              <a:gd name="connsiteX5" fmla="*/ 3223614 w 4407928"/>
              <a:gd name="connsiteY5" fmla="*/ 1020110 h 1983604"/>
              <a:gd name="connsiteX6" fmla="*/ 2797479 w 4407928"/>
              <a:gd name="connsiteY6" fmla="*/ 1983604 h 1983604"/>
              <a:gd name="connsiteX0" fmla="*/ 2797479 w 4544297"/>
              <a:gd name="connsiteY0" fmla="*/ 1983604 h 1983604"/>
              <a:gd name="connsiteX1" fmla="*/ 1658391 w 4544297"/>
              <a:gd name="connsiteY1" fmla="*/ 1860809 h 1983604"/>
              <a:gd name="connsiteX2" fmla="*/ 617064 w 4544297"/>
              <a:gd name="connsiteY2" fmla="*/ 1651128 h 1983604"/>
              <a:gd name="connsiteX3" fmla="*/ 557759 w 4544297"/>
              <a:gd name="connsiteY3" fmla="*/ 201081 h 1983604"/>
              <a:gd name="connsiteX4" fmla="*/ 3963619 w 4544297"/>
              <a:gd name="connsiteY4" fmla="*/ 444644 h 1983604"/>
              <a:gd name="connsiteX5" fmla="*/ 3889427 w 4544297"/>
              <a:gd name="connsiteY5" fmla="*/ 581648 h 1983604"/>
              <a:gd name="connsiteX6" fmla="*/ 3223614 w 4544297"/>
              <a:gd name="connsiteY6" fmla="*/ 1020110 h 1983604"/>
              <a:gd name="connsiteX7" fmla="*/ 2797479 w 4544297"/>
              <a:gd name="connsiteY7" fmla="*/ 1983604 h 1983604"/>
              <a:gd name="connsiteX0" fmla="*/ 2797479 w 3963619"/>
              <a:gd name="connsiteY0" fmla="*/ 1983604 h 1983604"/>
              <a:gd name="connsiteX1" fmla="*/ 1658391 w 3963619"/>
              <a:gd name="connsiteY1" fmla="*/ 1860809 h 1983604"/>
              <a:gd name="connsiteX2" fmla="*/ 617064 w 3963619"/>
              <a:gd name="connsiteY2" fmla="*/ 1651128 h 1983604"/>
              <a:gd name="connsiteX3" fmla="*/ 557759 w 3963619"/>
              <a:gd name="connsiteY3" fmla="*/ 201081 h 1983604"/>
              <a:gd name="connsiteX4" fmla="*/ 3963619 w 3963619"/>
              <a:gd name="connsiteY4" fmla="*/ 444644 h 1983604"/>
              <a:gd name="connsiteX5" fmla="*/ 3889427 w 3963619"/>
              <a:gd name="connsiteY5" fmla="*/ 581648 h 1983604"/>
              <a:gd name="connsiteX6" fmla="*/ 3223614 w 3963619"/>
              <a:gd name="connsiteY6" fmla="*/ 1020110 h 1983604"/>
              <a:gd name="connsiteX7" fmla="*/ 2797479 w 3963619"/>
              <a:gd name="connsiteY7" fmla="*/ 1983604 h 1983604"/>
              <a:gd name="connsiteX0" fmla="*/ 2797479 w 3963619"/>
              <a:gd name="connsiteY0" fmla="*/ 1983604 h 1983604"/>
              <a:gd name="connsiteX1" fmla="*/ 1658391 w 3963619"/>
              <a:gd name="connsiteY1" fmla="*/ 1860809 h 1983604"/>
              <a:gd name="connsiteX2" fmla="*/ 617064 w 3963619"/>
              <a:gd name="connsiteY2" fmla="*/ 1651128 h 1983604"/>
              <a:gd name="connsiteX3" fmla="*/ 557759 w 3963619"/>
              <a:gd name="connsiteY3" fmla="*/ 201081 h 1983604"/>
              <a:gd name="connsiteX4" fmla="*/ 3963619 w 3963619"/>
              <a:gd name="connsiteY4" fmla="*/ 444644 h 1983604"/>
              <a:gd name="connsiteX5" fmla="*/ 3889427 w 3963619"/>
              <a:gd name="connsiteY5" fmla="*/ 581648 h 1983604"/>
              <a:gd name="connsiteX6" fmla="*/ 3223614 w 3963619"/>
              <a:gd name="connsiteY6" fmla="*/ 1020110 h 1983604"/>
              <a:gd name="connsiteX7" fmla="*/ 2797479 w 3963619"/>
              <a:gd name="connsiteY7" fmla="*/ 1983604 h 1983604"/>
              <a:gd name="connsiteX0" fmla="*/ 2797479 w 3963619"/>
              <a:gd name="connsiteY0" fmla="*/ 1983604 h 1983604"/>
              <a:gd name="connsiteX1" fmla="*/ 1658391 w 3963619"/>
              <a:gd name="connsiteY1" fmla="*/ 1860809 h 1983604"/>
              <a:gd name="connsiteX2" fmla="*/ 617064 w 3963619"/>
              <a:gd name="connsiteY2" fmla="*/ 1651128 h 1983604"/>
              <a:gd name="connsiteX3" fmla="*/ 557759 w 3963619"/>
              <a:gd name="connsiteY3" fmla="*/ 201081 h 1983604"/>
              <a:gd name="connsiteX4" fmla="*/ 3963619 w 3963619"/>
              <a:gd name="connsiteY4" fmla="*/ 444644 h 1983604"/>
              <a:gd name="connsiteX5" fmla="*/ 3889427 w 3963619"/>
              <a:gd name="connsiteY5" fmla="*/ 581648 h 1983604"/>
              <a:gd name="connsiteX6" fmla="*/ 3223614 w 3963619"/>
              <a:gd name="connsiteY6" fmla="*/ 1020110 h 1983604"/>
              <a:gd name="connsiteX7" fmla="*/ 2797479 w 3963619"/>
              <a:gd name="connsiteY7" fmla="*/ 1983604 h 1983604"/>
              <a:gd name="connsiteX0" fmla="*/ 2797479 w 3963619"/>
              <a:gd name="connsiteY0" fmla="*/ 1983604 h 2123720"/>
              <a:gd name="connsiteX1" fmla="*/ 1658391 w 3963619"/>
              <a:gd name="connsiteY1" fmla="*/ 1860809 h 2123720"/>
              <a:gd name="connsiteX2" fmla="*/ 617064 w 3963619"/>
              <a:gd name="connsiteY2" fmla="*/ 1651128 h 2123720"/>
              <a:gd name="connsiteX3" fmla="*/ 557759 w 3963619"/>
              <a:gd name="connsiteY3" fmla="*/ 201081 h 2123720"/>
              <a:gd name="connsiteX4" fmla="*/ 3963619 w 3963619"/>
              <a:gd name="connsiteY4" fmla="*/ 444644 h 2123720"/>
              <a:gd name="connsiteX5" fmla="*/ 3889427 w 3963619"/>
              <a:gd name="connsiteY5" fmla="*/ 581648 h 2123720"/>
              <a:gd name="connsiteX6" fmla="*/ 3223614 w 3963619"/>
              <a:gd name="connsiteY6" fmla="*/ 1020110 h 2123720"/>
              <a:gd name="connsiteX7" fmla="*/ 2797479 w 3963619"/>
              <a:gd name="connsiteY7" fmla="*/ 1983604 h 2123720"/>
              <a:gd name="connsiteX0" fmla="*/ 2797479 w 3963619"/>
              <a:gd name="connsiteY0" fmla="*/ 1983604 h 2123720"/>
              <a:gd name="connsiteX1" fmla="*/ 1658391 w 3963619"/>
              <a:gd name="connsiteY1" fmla="*/ 1860809 h 2123720"/>
              <a:gd name="connsiteX2" fmla="*/ 617064 w 3963619"/>
              <a:gd name="connsiteY2" fmla="*/ 1651128 h 2123720"/>
              <a:gd name="connsiteX3" fmla="*/ 557759 w 3963619"/>
              <a:gd name="connsiteY3" fmla="*/ 201081 h 2123720"/>
              <a:gd name="connsiteX4" fmla="*/ 3963619 w 3963619"/>
              <a:gd name="connsiteY4" fmla="*/ 444644 h 2123720"/>
              <a:gd name="connsiteX5" fmla="*/ 3889427 w 3963619"/>
              <a:gd name="connsiteY5" fmla="*/ 581648 h 2123720"/>
              <a:gd name="connsiteX6" fmla="*/ 3223614 w 3963619"/>
              <a:gd name="connsiteY6" fmla="*/ 1020110 h 2123720"/>
              <a:gd name="connsiteX7" fmla="*/ 2797479 w 3963619"/>
              <a:gd name="connsiteY7" fmla="*/ 1983604 h 2123720"/>
              <a:gd name="connsiteX0" fmla="*/ 2797479 w 3963619"/>
              <a:gd name="connsiteY0" fmla="*/ 1983604 h 2088774"/>
              <a:gd name="connsiteX1" fmla="*/ 617064 w 3963619"/>
              <a:gd name="connsiteY1" fmla="*/ 1651128 h 2088774"/>
              <a:gd name="connsiteX2" fmla="*/ 557759 w 3963619"/>
              <a:gd name="connsiteY2" fmla="*/ 201081 h 2088774"/>
              <a:gd name="connsiteX3" fmla="*/ 3963619 w 3963619"/>
              <a:gd name="connsiteY3" fmla="*/ 444644 h 2088774"/>
              <a:gd name="connsiteX4" fmla="*/ 3889427 w 3963619"/>
              <a:gd name="connsiteY4" fmla="*/ 581648 h 2088774"/>
              <a:gd name="connsiteX5" fmla="*/ 3223614 w 3963619"/>
              <a:gd name="connsiteY5" fmla="*/ 1020110 h 2088774"/>
              <a:gd name="connsiteX6" fmla="*/ 2797479 w 3963619"/>
              <a:gd name="connsiteY6" fmla="*/ 1983604 h 2088774"/>
              <a:gd name="connsiteX0" fmla="*/ 2797479 w 3963619"/>
              <a:gd name="connsiteY0" fmla="*/ 1907404 h 2012574"/>
              <a:gd name="connsiteX1" fmla="*/ 617064 w 3963619"/>
              <a:gd name="connsiteY1" fmla="*/ 1651128 h 2012574"/>
              <a:gd name="connsiteX2" fmla="*/ 557759 w 3963619"/>
              <a:gd name="connsiteY2" fmla="*/ 201081 h 2012574"/>
              <a:gd name="connsiteX3" fmla="*/ 3963619 w 3963619"/>
              <a:gd name="connsiteY3" fmla="*/ 444644 h 2012574"/>
              <a:gd name="connsiteX4" fmla="*/ 3889427 w 3963619"/>
              <a:gd name="connsiteY4" fmla="*/ 581648 h 2012574"/>
              <a:gd name="connsiteX5" fmla="*/ 3223614 w 3963619"/>
              <a:gd name="connsiteY5" fmla="*/ 1020110 h 2012574"/>
              <a:gd name="connsiteX6" fmla="*/ 2797479 w 3963619"/>
              <a:gd name="connsiteY6" fmla="*/ 1907404 h 2012574"/>
              <a:gd name="connsiteX0" fmla="*/ 2797479 w 3963619"/>
              <a:gd name="connsiteY0" fmla="*/ 1951847 h 2057017"/>
              <a:gd name="connsiteX1" fmla="*/ 617064 w 3963619"/>
              <a:gd name="connsiteY1" fmla="*/ 1695571 h 2057017"/>
              <a:gd name="connsiteX2" fmla="*/ 557759 w 3963619"/>
              <a:gd name="connsiteY2" fmla="*/ 245524 h 2057017"/>
              <a:gd name="connsiteX3" fmla="*/ 2091281 w 3963619"/>
              <a:gd name="connsiteY3" fmla="*/ 605773 h 2057017"/>
              <a:gd name="connsiteX4" fmla="*/ 3963619 w 3963619"/>
              <a:gd name="connsiteY4" fmla="*/ 489087 h 2057017"/>
              <a:gd name="connsiteX5" fmla="*/ 3889427 w 3963619"/>
              <a:gd name="connsiteY5" fmla="*/ 626091 h 2057017"/>
              <a:gd name="connsiteX6" fmla="*/ 3223614 w 3963619"/>
              <a:gd name="connsiteY6" fmla="*/ 1064553 h 2057017"/>
              <a:gd name="connsiteX7" fmla="*/ 2797479 w 3963619"/>
              <a:gd name="connsiteY7" fmla="*/ 1951847 h 2057017"/>
              <a:gd name="connsiteX0" fmla="*/ 2797479 w 3963619"/>
              <a:gd name="connsiteY0" fmla="*/ 1945762 h 2050932"/>
              <a:gd name="connsiteX1" fmla="*/ 617064 w 3963619"/>
              <a:gd name="connsiteY1" fmla="*/ 1689486 h 2050932"/>
              <a:gd name="connsiteX2" fmla="*/ 557759 w 3963619"/>
              <a:gd name="connsiteY2" fmla="*/ 239439 h 2050932"/>
              <a:gd name="connsiteX3" fmla="*/ 566232 w 3963619"/>
              <a:gd name="connsiteY3" fmla="*/ 540362 h 2050932"/>
              <a:gd name="connsiteX4" fmla="*/ 2091281 w 3963619"/>
              <a:gd name="connsiteY4" fmla="*/ 599688 h 2050932"/>
              <a:gd name="connsiteX5" fmla="*/ 3963619 w 3963619"/>
              <a:gd name="connsiteY5" fmla="*/ 483002 h 2050932"/>
              <a:gd name="connsiteX6" fmla="*/ 3889427 w 3963619"/>
              <a:gd name="connsiteY6" fmla="*/ 620006 h 2050932"/>
              <a:gd name="connsiteX7" fmla="*/ 3223614 w 3963619"/>
              <a:gd name="connsiteY7" fmla="*/ 1058468 h 2050932"/>
              <a:gd name="connsiteX8" fmla="*/ 2797479 w 3963619"/>
              <a:gd name="connsiteY8" fmla="*/ 1945762 h 2050932"/>
              <a:gd name="connsiteX0" fmla="*/ 2552289 w 3718429"/>
              <a:gd name="connsiteY0" fmla="*/ 1587033 h 1692203"/>
              <a:gd name="connsiteX1" fmla="*/ 371874 w 3718429"/>
              <a:gd name="connsiteY1" fmla="*/ 1330757 h 1692203"/>
              <a:gd name="connsiteX2" fmla="*/ 321042 w 3718429"/>
              <a:gd name="connsiteY2" fmla="*/ 181633 h 1692203"/>
              <a:gd name="connsiteX3" fmla="*/ 1846091 w 3718429"/>
              <a:gd name="connsiteY3" fmla="*/ 240959 h 1692203"/>
              <a:gd name="connsiteX4" fmla="*/ 3718429 w 3718429"/>
              <a:gd name="connsiteY4" fmla="*/ 124273 h 1692203"/>
              <a:gd name="connsiteX5" fmla="*/ 3644237 w 3718429"/>
              <a:gd name="connsiteY5" fmla="*/ 261277 h 1692203"/>
              <a:gd name="connsiteX6" fmla="*/ 2978424 w 3718429"/>
              <a:gd name="connsiteY6" fmla="*/ 699739 h 1692203"/>
              <a:gd name="connsiteX7" fmla="*/ 2552289 w 3718429"/>
              <a:gd name="connsiteY7" fmla="*/ 1587033 h 1692203"/>
              <a:gd name="connsiteX0" fmla="*/ 2552289 w 3718429"/>
              <a:gd name="connsiteY0" fmla="*/ 1603006 h 1708176"/>
              <a:gd name="connsiteX1" fmla="*/ 371874 w 3718429"/>
              <a:gd name="connsiteY1" fmla="*/ 1346730 h 1708176"/>
              <a:gd name="connsiteX2" fmla="*/ 321042 w 3718429"/>
              <a:gd name="connsiteY2" fmla="*/ 197606 h 1708176"/>
              <a:gd name="connsiteX3" fmla="*/ 1846091 w 3718429"/>
              <a:gd name="connsiteY3" fmla="*/ 161095 h 1708176"/>
              <a:gd name="connsiteX4" fmla="*/ 3718429 w 3718429"/>
              <a:gd name="connsiteY4" fmla="*/ 140246 h 1708176"/>
              <a:gd name="connsiteX5" fmla="*/ 3644237 w 3718429"/>
              <a:gd name="connsiteY5" fmla="*/ 277250 h 1708176"/>
              <a:gd name="connsiteX6" fmla="*/ 2978424 w 3718429"/>
              <a:gd name="connsiteY6" fmla="*/ 715712 h 1708176"/>
              <a:gd name="connsiteX7" fmla="*/ 2552289 w 3718429"/>
              <a:gd name="connsiteY7" fmla="*/ 1603006 h 1708176"/>
              <a:gd name="connsiteX0" fmla="*/ 2552289 w 3718429"/>
              <a:gd name="connsiteY0" fmla="*/ 1530038 h 1635208"/>
              <a:gd name="connsiteX1" fmla="*/ 371874 w 3718429"/>
              <a:gd name="connsiteY1" fmla="*/ 1273762 h 1635208"/>
              <a:gd name="connsiteX2" fmla="*/ 321042 w 3718429"/>
              <a:gd name="connsiteY2" fmla="*/ 220475 h 1635208"/>
              <a:gd name="connsiteX3" fmla="*/ 1846091 w 3718429"/>
              <a:gd name="connsiteY3" fmla="*/ 88127 h 1635208"/>
              <a:gd name="connsiteX4" fmla="*/ 3718429 w 3718429"/>
              <a:gd name="connsiteY4" fmla="*/ 67278 h 1635208"/>
              <a:gd name="connsiteX5" fmla="*/ 3644237 w 3718429"/>
              <a:gd name="connsiteY5" fmla="*/ 204282 h 1635208"/>
              <a:gd name="connsiteX6" fmla="*/ 2978424 w 3718429"/>
              <a:gd name="connsiteY6" fmla="*/ 642744 h 1635208"/>
              <a:gd name="connsiteX7" fmla="*/ 2552289 w 3718429"/>
              <a:gd name="connsiteY7" fmla="*/ 1530038 h 1635208"/>
              <a:gd name="connsiteX0" fmla="*/ 2235200 w 3718429"/>
              <a:gd name="connsiteY0" fmla="*/ 1530038 h 1635208"/>
              <a:gd name="connsiteX1" fmla="*/ 371874 w 3718429"/>
              <a:gd name="connsiteY1" fmla="*/ 1273762 h 1635208"/>
              <a:gd name="connsiteX2" fmla="*/ 321042 w 3718429"/>
              <a:gd name="connsiteY2" fmla="*/ 220475 h 1635208"/>
              <a:gd name="connsiteX3" fmla="*/ 1846091 w 3718429"/>
              <a:gd name="connsiteY3" fmla="*/ 88127 h 1635208"/>
              <a:gd name="connsiteX4" fmla="*/ 3718429 w 3718429"/>
              <a:gd name="connsiteY4" fmla="*/ 67278 h 1635208"/>
              <a:gd name="connsiteX5" fmla="*/ 3644237 w 3718429"/>
              <a:gd name="connsiteY5" fmla="*/ 204282 h 1635208"/>
              <a:gd name="connsiteX6" fmla="*/ 2978424 w 3718429"/>
              <a:gd name="connsiteY6" fmla="*/ 642744 h 1635208"/>
              <a:gd name="connsiteX7" fmla="*/ 2235200 w 3718429"/>
              <a:gd name="connsiteY7" fmla="*/ 1530038 h 1635208"/>
              <a:gd name="connsiteX0" fmla="*/ 2235200 w 3718429"/>
              <a:gd name="connsiteY0" fmla="*/ 1530038 h 1603262"/>
              <a:gd name="connsiteX1" fmla="*/ 371874 w 3718429"/>
              <a:gd name="connsiteY1" fmla="*/ 1273762 h 1603262"/>
              <a:gd name="connsiteX2" fmla="*/ 321042 w 3718429"/>
              <a:gd name="connsiteY2" fmla="*/ 220475 h 1603262"/>
              <a:gd name="connsiteX3" fmla="*/ 1846091 w 3718429"/>
              <a:gd name="connsiteY3" fmla="*/ 88127 h 1603262"/>
              <a:gd name="connsiteX4" fmla="*/ 3718429 w 3718429"/>
              <a:gd name="connsiteY4" fmla="*/ 67278 h 1603262"/>
              <a:gd name="connsiteX5" fmla="*/ 3644237 w 3718429"/>
              <a:gd name="connsiteY5" fmla="*/ 204282 h 1603262"/>
              <a:gd name="connsiteX6" fmla="*/ 2502790 w 3718429"/>
              <a:gd name="connsiteY6" fmla="*/ 834418 h 1603262"/>
              <a:gd name="connsiteX7" fmla="*/ 2235200 w 3718429"/>
              <a:gd name="connsiteY7" fmla="*/ 1530038 h 1603262"/>
              <a:gd name="connsiteX0" fmla="*/ 2155928 w 3718429"/>
              <a:gd name="connsiteY0" fmla="*/ 1338365 h 1570849"/>
              <a:gd name="connsiteX1" fmla="*/ 371874 w 3718429"/>
              <a:gd name="connsiteY1" fmla="*/ 1273762 h 1570849"/>
              <a:gd name="connsiteX2" fmla="*/ 321042 w 3718429"/>
              <a:gd name="connsiteY2" fmla="*/ 220475 h 1570849"/>
              <a:gd name="connsiteX3" fmla="*/ 1846091 w 3718429"/>
              <a:gd name="connsiteY3" fmla="*/ 88127 h 1570849"/>
              <a:gd name="connsiteX4" fmla="*/ 3718429 w 3718429"/>
              <a:gd name="connsiteY4" fmla="*/ 67278 h 1570849"/>
              <a:gd name="connsiteX5" fmla="*/ 3644237 w 3718429"/>
              <a:gd name="connsiteY5" fmla="*/ 204282 h 1570849"/>
              <a:gd name="connsiteX6" fmla="*/ 2502790 w 3718429"/>
              <a:gd name="connsiteY6" fmla="*/ 834418 h 1570849"/>
              <a:gd name="connsiteX7" fmla="*/ 2155928 w 3718429"/>
              <a:gd name="connsiteY7" fmla="*/ 1338365 h 1570849"/>
              <a:gd name="connsiteX0" fmla="*/ 2155928 w 3718429"/>
              <a:gd name="connsiteY0" fmla="*/ 1338365 h 1570849"/>
              <a:gd name="connsiteX1" fmla="*/ 371874 w 3718429"/>
              <a:gd name="connsiteY1" fmla="*/ 1273762 h 1570849"/>
              <a:gd name="connsiteX2" fmla="*/ 321042 w 3718429"/>
              <a:gd name="connsiteY2" fmla="*/ 220475 h 1570849"/>
              <a:gd name="connsiteX3" fmla="*/ 1846091 w 3718429"/>
              <a:gd name="connsiteY3" fmla="*/ 183964 h 1570849"/>
              <a:gd name="connsiteX4" fmla="*/ 3718429 w 3718429"/>
              <a:gd name="connsiteY4" fmla="*/ 67278 h 1570849"/>
              <a:gd name="connsiteX5" fmla="*/ 3644237 w 3718429"/>
              <a:gd name="connsiteY5" fmla="*/ 204282 h 1570849"/>
              <a:gd name="connsiteX6" fmla="*/ 2502790 w 3718429"/>
              <a:gd name="connsiteY6" fmla="*/ 834418 h 1570849"/>
              <a:gd name="connsiteX7" fmla="*/ 2155928 w 3718429"/>
              <a:gd name="connsiteY7" fmla="*/ 1338365 h 1570849"/>
              <a:gd name="connsiteX0" fmla="*/ 2155928 w 3644237"/>
              <a:gd name="connsiteY0" fmla="*/ 1299523 h 1532007"/>
              <a:gd name="connsiteX1" fmla="*/ 371874 w 3644237"/>
              <a:gd name="connsiteY1" fmla="*/ 1234920 h 1532007"/>
              <a:gd name="connsiteX2" fmla="*/ 321042 w 3644237"/>
              <a:gd name="connsiteY2" fmla="*/ 181633 h 1532007"/>
              <a:gd name="connsiteX3" fmla="*/ 1846091 w 3644237"/>
              <a:gd name="connsiteY3" fmla="*/ 145122 h 1532007"/>
              <a:gd name="connsiteX4" fmla="*/ 3644237 w 3644237"/>
              <a:gd name="connsiteY4" fmla="*/ 165440 h 1532007"/>
              <a:gd name="connsiteX5" fmla="*/ 2502790 w 3644237"/>
              <a:gd name="connsiteY5" fmla="*/ 795576 h 1532007"/>
              <a:gd name="connsiteX6" fmla="*/ 2155928 w 3644237"/>
              <a:gd name="connsiteY6" fmla="*/ 1299523 h 1532007"/>
              <a:gd name="connsiteX0" fmla="*/ 2155928 w 2554429"/>
              <a:gd name="connsiteY0" fmla="*/ 1299523 h 1532007"/>
              <a:gd name="connsiteX1" fmla="*/ 371874 w 2554429"/>
              <a:gd name="connsiteY1" fmla="*/ 1234920 h 1532007"/>
              <a:gd name="connsiteX2" fmla="*/ 321042 w 2554429"/>
              <a:gd name="connsiteY2" fmla="*/ 181633 h 1532007"/>
              <a:gd name="connsiteX3" fmla="*/ 1846091 w 2554429"/>
              <a:gd name="connsiteY3" fmla="*/ 145122 h 1532007"/>
              <a:gd name="connsiteX4" fmla="*/ 2502790 w 2554429"/>
              <a:gd name="connsiteY4" fmla="*/ 795576 h 1532007"/>
              <a:gd name="connsiteX5" fmla="*/ 2155928 w 2554429"/>
              <a:gd name="connsiteY5" fmla="*/ 1299523 h 1532007"/>
              <a:gd name="connsiteX0" fmla="*/ 2155928 w 2401631"/>
              <a:gd name="connsiteY0" fmla="*/ 1340716 h 1573200"/>
              <a:gd name="connsiteX1" fmla="*/ 371874 w 2401631"/>
              <a:gd name="connsiteY1" fmla="*/ 1276113 h 1573200"/>
              <a:gd name="connsiteX2" fmla="*/ 321042 w 2401631"/>
              <a:gd name="connsiteY2" fmla="*/ 222826 h 1573200"/>
              <a:gd name="connsiteX3" fmla="*/ 1846091 w 2401631"/>
              <a:gd name="connsiteY3" fmla="*/ 186315 h 1573200"/>
              <a:gd name="connsiteX4" fmla="*/ 2155928 w 2401631"/>
              <a:gd name="connsiteY4" fmla="*/ 1340716 h 1573200"/>
              <a:gd name="connsiteX0" fmla="*/ 1887896 w 2133599"/>
              <a:gd name="connsiteY0" fmla="*/ 1340716 h 1573200"/>
              <a:gd name="connsiteX1" fmla="*/ 371874 w 2133599"/>
              <a:gd name="connsiteY1" fmla="*/ 1276113 h 1573200"/>
              <a:gd name="connsiteX2" fmla="*/ 321042 w 2133599"/>
              <a:gd name="connsiteY2" fmla="*/ 222826 h 1573200"/>
              <a:gd name="connsiteX3" fmla="*/ 1846091 w 2133599"/>
              <a:gd name="connsiteY3" fmla="*/ 186315 h 1573200"/>
              <a:gd name="connsiteX4" fmla="*/ 1887896 w 2133599"/>
              <a:gd name="connsiteY4" fmla="*/ 1340716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99" h="1573200">
                <a:moveTo>
                  <a:pt x="1887896" y="1340716"/>
                </a:moveTo>
                <a:cubicBezTo>
                  <a:pt x="1532743" y="1413940"/>
                  <a:pt x="745161" y="1573200"/>
                  <a:pt x="371874" y="1276113"/>
                </a:cubicBezTo>
                <a:cubicBezTo>
                  <a:pt x="0" y="1041880"/>
                  <a:pt x="75339" y="404459"/>
                  <a:pt x="321042" y="222826"/>
                </a:cubicBezTo>
                <a:cubicBezTo>
                  <a:pt x="566745" y="41193"/>
                  <a:pt x="1584949" y="0"/>
                  <a:pt x="1846091" y="186315"/>
                </a:cubicBezTo>
                <a:cubicBezTo>
                  <a:pt x="2107233" y="372630"/>
                  <a:pt x="2133599" y="1159083"/>
                  <a:pt x="1887896" y="1340716"/>
                </a:cubicBezTo>
                <a:close/>
              </a:path>
            </a:pathLst>
          </a:custGeom>
          <a:noFill/>
          <a:ln>
            <a:solidFill>
              <a:srgbClr val="FC4E0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Freeform 795"/>
          <p:cNvSpPr>
            <a:spLocks/>
          </p:cNvSpPr>
          <p:nvPr/>
        </p:nvSpPr>
        <p:spPr bwMode="auto">
          <a:xfrm>
            <a:off x="3652424" y="3901033"/>
            <a:ext cx="1263322" cy="1009650"/>
          </a:xfrm>
          <a:custGeom>
            <a:avLst/>
            <a:gdLst>
              <a:gd name="T0" fmla="*/ 2147483647 w 488"/>
              <a:gd name="T1" fmla="*/ 2147483647 h 520"/>
              <a:gd name="T2" fmla="*/ 2147483647 w 488"/>
              <a:gd name="T3" fmla="*/ 2147483647 h 520"/>
              <a:gd name="T4" fmla="*/ 2147483647 w 488"/>
              <a:gd name="T5" fmla="*/ 2147483647 h 520"/>
              <a:gd name="T6" fmla="*/ 2147483647 w 488"/>
              <a:gd name="T7" fmla="*/ 2147483647 h 520"/>
              <a:gd name="T8" fmla="*/ 2147483647 w 488"/>
              <a:gd name="T9" fmla="*/ 2147483647 h 520"/>
              <a:gd name="T10" fmla="*/ 2147483647 w 488"/>
              <a:gd name="T11" fmla="*/ 2147483647 h 520"/>
              <a:gd name="T12" fmla="*/ 2147483647 w 488"/>
              <a:gd name="T13" fmla="*/ 2147483647 h 520"/>
              <a:gd name="T14" fmla="*/ 2147483647 w 488"/>
              <a:gd name="T15" fmla="*/ 2147483647 h 520"/>
              <a:gd name="T16" fmla="*/ 2147483647 w 488"/>
              <a:gd name="T17" fmla="*/ 2147483647 h 520"/>
              <a:gd name="T18" fmla="*/ 2147483647 w 488"/>
              <a:gd name="T19" fmla="*/ 2147483647 h 520"/>
              <a:gd name="T20" fmla="*/ 2147483647 w 488"/>
              <a:gd name="T21" fmla="*/ 2147483647 h 520"/>
              <a:gd name="T22" fmla="*/ 2147483647 w 488"/>
              <a:gd name="T23" fmla="*/ 2147483647 h 520"/>
              <a:gd name="T24" fmla="*/ 2147483647 w 488"/>
              <a:gd name="T25" fmla="*/ 2147483647 h 520"/>
              <a:gd name="T26" fmla="*/ 2147483647 w 488"/>
              <a:gd name="T27" fmla="*/ 2147483647 h 520"/>
              <a:gd name="T28" fmla="*/ 2147483647 w 488"/>
              <a:gd name="T29" fmla="*/ 2147483647 h 520"/>
              <a:gd name="T30" fmla="*/ 2147483647 w 488"/>
              <a:gd name="T31" fmla="*/ 2147483647 h 520"/>
              <a:gd name="T32" fmla="*/ 2147483647 w 488"/>
              <a:gd name="T33" fmla="*/ 2147483647 h 520"/>
              <a:gd name="T34" fmla="*/ 2147483647 w 488"/>
              <a:gd name="T35" fmla="*/ 2147483647 h 520"/>
              <a:gd name="T36" fmla="*/ 2147483647 w 488"/>
              <a:gd name="T37" fmla="*/ 2147483647 h 520"/>
              <a:gd name="T38" fmla="*/ 2147483647 w 488"/>
              <a:gd name="T39" fmla="*/ 2147483647 h 520"/>
              <a:gd name="T40" fmla="*/ 2147483647 w 488"/>
              <a:gd name="T41" fmla="*/ 2147483647 h 520"/>
              <a:gd name="T42" fmla="*/ 2147483647 w 488"/>
              <a:gd name="T43" fmla="*/ 2147483647 h 520"/>
              <a:gd name="T44" fmla="*/ 2147483647 w 488"/>
              <a:gd name="T45" fmla="*/ 2147483647 h 520"/>
              <a:gd name="T46" fmla="*/ 2147483647 w 488"/>
              <a:gd name="T47" fmla="*/ 0 h 520"/>
              <a:gd name="T48" fmla="*/ 2147483647 w 488"/>
              <a:gd name="T49" fmla="*/ 2147483647 h 520"/>
              <a:gd name="T50" fmla="*/ 2147483647 w 488"/>
              <a:gd name="T51" fmla="*/ 2147483647 h 520"/>
              <a:gd name="T52" fmla="*/ 2147483647 w 488"/>
              <a:gd name="T53" fmla="*/ 2147483647 h 520"/>
              <a:gd name="T54" fmla="*/ 2147483647 w 488"/>
              <a:gd name="T55" fmla="*/ 2147483647 h 520"/>
              <a:gd name="T56" fmla="*/ 2147483647 w 488"/>
              <a:gd name="T57" fmla="*/ 2147483647 h 520"/>
              <a:gd name="T58" fmla="*/ 2147483647 w 488"/>
              <a:gd name="T59" fmla="*/ 2147483647 h 520"/>
              <a:gd name="T60" fmla="*/ 0 w 488"/>
              <a:gd name="T61" fmla="*/ 2147483647 h 520"/>
              <a:gd name="T62" fmla="*/ 2147483647 w 488"/>
              <a:gd name="T63" fmla="*/ 2147483647 h 520"/>
              <a:gd name="T64" fmla="*/ 2147483647 w 488"/>
              <a:gd name="T65" fmla="*/ 2147483647 h 520"/>
              <a:gd name="T66" fmla="*/ 2147483647 w 488"/>
              <a:gd name="T67" fmla="*/ 2147483647 h 520"/>
              <a:gd name="T68" fmla="*/ 2147483647 w 488"/>
              <a:gd name="T69" fmla="*/ 2147483647 h 520"/>
              <a:gd name="T70" fmla="*/ 2147483647 w 488"/>
              <a:gd name="T71" fmla="*/ 2147483647 h 520"/>
              <a:gd name="T72" fmla="*/ 2147483647 w 488"/>
              <a:gd name="T73" fmla="*/ 2147483647 h 520"/>
              <a:gd name="T74" fmla="*/ 2147483647 w 488"/>
              <a:gd name="T75" fmla="*/ 2147483647 h 520"/>
              <a:gd name="T76" fmla="*/ 2147483647 w 488"/>
              <a:gd name="T77" fmla="*/ 2147483647 h 5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8"/>
              <a:gd name="T118" fmla="*/ 0 h 520"/>
              <a:gd name="T119" fmla="*/ 488 w 488"/>
              <a:gd name="T120" fmla="*/ 520 h 5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8" h="520">
                <a:moveTo>
                  <a:pt x="248" y="400"/>
                </a:moveTo>
                <a:lnTo>
                  <a:pt x="248" y="408"/>
                </a:lnTo>
                <a:lnTo>
                  <a:pt x="240" y="432"/>
                </a:lnTo>
                <a:lnTo>
                  <a:pt x="232" y="440"/>
                </a:lnTo>
                <a:lnTo>
                  <a:pt x="200" y="464"/>
                </a:lnTo>
                <a:lnTo>
                  <a:pt x="208" y="464"/>
                </a:lnTo>
                <a:lnTo>
                  <a:pt x="200" y="464"/>
                </a:lnTo>
                <a:lnTo>
                  <a:pt x="216" y="472"/>
                </a:lnTo>
                <a:lnTo>
                  <a:pt x="232" y="480"/>
                </a:lnTo>
                <a:lnTo>
                  <a:pt x="248" y="496"/>
                </a:lnTo>
                <a:lnTo>
                  <a:pt x="256" y="520"/>
                </a:lnTo>
                <a:lnTo>
                  <a:pt x="264" y="504"/>
                </a:lnTo>
                <a:lnTo>
                  <a:pt x="280" y="488"/>
                </a:lnTo>
                <a:lnTo>
                  <a:pt x="296" y="472"/>
                </a:lnTo>
                <a:lnTo>
                  <a:pt x="312" y="416"/>
                </a:lnTo>
                <a:lnTo>
                  <a:pt x="328" y="392"/>
                </a:lnTo>
                <a:lnTo>
                  <a:pt x="368" y="368"/>
                </a:lnTo>
                <a:lnTo>
                  <a:pt x="400" y="360"/>
                </a:lnTo>
                <a:lnTo>
                  <a:pt x="408" y="360"/>
                </a:lnTo>
                <a:lnTo>
                  <a:pt x="416" y="344"/>
                </a:lnTo>
                <a:lnTo>
                  <a:pt x="416" y="328"/>
                </a:lnTo>
                <a:lnTo>
                  <a:pt x="432" y="304"/>
                </a:lnTo>
                <a:lnTo>
                  <a:pt x="432" y="296"/>
                </a:lnTo>
                <a:lnTo>
                  <a:pt x="440" y="232"/>
                </a:lnTo>
                <a:lnTo>
                  <a:pt x="448" y="224"/>
                </a:lnTo>
                <a:lnTo>
                  <a:pt x="488" y="176"/>
                </a:lnTo>
                <a:lnTo>
                  <a:pt x="488" y="160"/>
                </a:lnTo>
                <a:lnTo>
                  <a:pt x="480" y="136"/>
                </a:lnTo>
                <a:lnTo>
                  <a:pt x="456" y="128"/>
                </a:lnTo>
                <a:lnTo>
                  <a:pt x="424" y="104"/>
                </a:lnTo>
                <a:lnTo>
                  <a:pt x="384" y="104"/>
                </a:lnTo>
                <a:lnTo>
                  <a:pt x="368" y="96"/>
                </a:lnTo>
                <a:lnTo>
                  <a:pt x="360" y="88"/>
                </a:lnTo>
                <a:lnTo>
                  <a:pt x="328" y="72"/>
                </a:lnTo>
                <a:lnTo>
                  <a:pt x="304" y="56"/>
                </a:lnTo>
                <a:lnTo>
                  <a:pt x="296" y="40"/>
                </a:lnTo>
                <a:lnTo>
                  <a:pt x="288" y="8"/>
                </a:lnTo>
                <a:lnTo>
                  <a:pt x="280" y="8"/>
                </a:lnTo>
                <a:lnTo>
                  <a:pt x="264" y="32"/>
                </a:lnTo>
                <a:lnTo>
                  <a:pt x="248" y="40"/>
                </a:lnTo>
                <a:lnTo>
                  <a:pt x="224" y="40"/>
                </a:lnTo>
                <a:lnTo>
                  <a:pt x="216" y="40"/>
                </a:lnTo>
                <a:lnTo>
                  <a:pt x="192" y="48"/>
                </a:lnTo>
                <a:lnTo>
                  <a:pt x="184" y="48"/>
                </a:lnTo>
                <a:lnTo>
                  <a:pt x="168" y="40"/>
                </a:lnTo>
                <a:lnTo>
                  <a:pt x="176" y="16"/>
                </a:lnTo>
                <a:lnTo>
                  <a:pt x="168" y="0"/>
                </a:lnTo>
                <a:lnTo>
                  <a:pt x="160" y="0"/>
                </a:lnTo>
                <a:lnTo>
                  <a:pt x="160" y="8"/>
                </a:lnTo>
                <a:lnTo>
                  <a:pt x="144" y="16"/>
                </a:lnTo>
                <a:lnTo>
                  <a:pt x="112" y="16"/>
                </a:lnTo>
                <a:lnTo>
                  <a:pt x="120" y="32"/>
                </a:lnTo>
                <a:lnTo>
                  <a:pt x="128" y="48"/>
                </a:lnTo>
                <a:lnTo>
                  <a:pt x="88" y="56"/>
                </a:lnTo>
                <a:lnTo>
                  <a:pt x="80" y="48"/>
                </a:lnTo>
                <a:lnTo>
                  <a:pt x="48" y="56"/>
                </a:lnTo>
                <a:lnTo>
                  <a:pt x="48" y="72"/>
                </a:lnTo>
                <a:lnTo>
                  <a:pt x="40" y="120"/>
                </a:lnTo>
                <a:lnTo>
                  <a:pt x="32" y="112"/>
                </a:lnTo>
                <a:lnTo>
                  <a:pt x="32" y="120"/>
                </a:lnTo>
                <a:lnTo>
                  <a:pt x="16" y="128"/>
                </a:lnTo>
                <a:lnTo>
                  <a:pt x="0" y="152"/>
                </a:lnTo>
                <a:lnTo>
                  <a:pt x="0" y="176"/>
                </a:lnTo>
                <a:lnTo>
                  <a:pt x="16" y="192"/>
                </a:lnTo>
                <a:lnTo>
                  <a:pt x="40" y="184"/>
                </a:lnTo>
                <a:lnTo>
                  <a:pt x="40" y="208"/>
                </a:lnTo>
                <a:lnTo>
                  <a:pt x="48" y="208"/>
                </a:lnTo>
                <a:lnTo>
                  <a:pt x="64" y="208"/>
                </a:lnTo>
                <a:lnTo>
                  <a:pt x="80" y="192"/>
                </a:lnTo>
                <a:lnTo>
                  <a:pt x="104" y="200"/>
                </a:lnTo>
                <a:lnTo>
                  <a:pt x="112" y="224"/>
                </a:lnTo>
                <a:lnTo>
                  <a:pt x="136" y="232"/>
                </a:lnTo>
                <a:lnTo>
                  <a:pt x="160" y="248"/>
                </a:lnTo>
                <a:lnTo>
                  <a:pt x="160" y="264"/>
                </a:lnTo>
                <a:lnTo>
                  <a:pt x="168" y="272"/>
                </a:lnTo>
                <a:lnTo>
                  <a:pt x="192" y="280"/>
                </a:lnTo>
                <a:lnTo>
                  <a:pt x="192" y="296"/>
                </a:lnTo>
                <a:lnTo>
                  <a:pt x="192" y="320"/>
                </a:lnTo>
                <a:lnTo>
                  <a:pt x="248" y="40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56" name="Freeform 793"/>
          <p:cNvSpPr>
            <a:spLocks/>
          </p:cNvSpPr>
          <p:nvPr/>
        </p:nvSpPr>
        <p:spPr bwMode="auto">
          <a:xfrm>
            <a:off x="4147596" y="4802734"/>
            <a:ext cx="167174" cy="155575"/>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57" name="Freeform 797"/>
          <p:cNvSpPr>
            <a:spLocks/>
          </p:cNvSpPr>
          <p:nvPr/>
        </p:nvSpPr>
        <p:spPr bwMode="auto">
          <a:xfrm>
            <a:off x="4147596" y="4802734"/>
            <a:ext cx="167174" cy="155575"/>
          </a:xfrm>
          <a:custGeom>
            <a:avLst/>
            <a:gdLst>
              <a:gd name="T0" fmla="*/ 2147483647 w 64"/>
              <a:gd name="T1" fmla="*/ 2147483647 h 80"/>
              <a:gd name="T2" fmla="*/ 2147483647 w 64"/>
              <a:gd name="T3" fmla="*/ 2147483647 h 80"/>
              <a:gd name="T4" fmla="*/ 2147483647 w 64"/>
              <a:gd name="T5" fmla="*/ 0 h 80"/>
              <a:gd name="T6" fmla="*/ 0 w 64"/>
              <a:gd name="T7" fmla="*/ 2147483647 h 80"/>
              <a:gd name="T8" fmla="*/ 0 w 64"/>
              <a:gd name="T9" fmla="*/ 2147483647 h 80"/>
              <a:gd name="T10" fmla="*/ 0 w 64"/>
              <a:gd name="T11" fmla="*/ 2147483647 h 80"/>
              <a:gd name="T12" fmla="*/ 2147483647 w 64"/>
              <a:gd name="T13" fmla="*/ 2147483647 h 80"/>
              <a:gd name="T14" fmla="*/ 2147483647 w 64"/>
              <a:gd name="T15" fmla="*/ 2147483647 h 80"/>
              <a:gd name="T16" fmla="*/ 2147483647 w 64"/>
              <a:gd name="T17" fmla="*/ 2147483647 h 80"/>
              <a:gd name="T18" fmla="*/ 2147483647 w 64"/>
              <a:gd name="T19" fmla="*/ 2147483647 h 80"/>
              <a:gd name="T20" fmla="*/ 2147483647 w 64"/>
              <a:gd name="T21" fmla="*/ 2147483647 h 80"/>
              <a:gd name="T22" fmla="*/ 2147483647 w 64"/>
              <a:gd name="T23" fmla="*/ 2147483647 h 80"/>
              <a:gd name="T24" fmla="*/ 2147483647 w 64"/>
              <a:gd name="T25" fmla="*/ 2147483647 h 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
              <a:gd name="T40" fmla="*/ 0 h 80"/>
              <a:gd name="T41" fmla="*/ 64 w 64"/>
              <a:gd name="T42" fmla="*/ 80 h 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 h="80">
                <a:moveTo>
                  <a:pt x="40" y="16"/>
                </a:moveTo>
                <a:lnTo>
                  <a:pt x="24" y="8"/>
                </a:lnTo>
                <a:lnTo>
                  <a:pt x="8" y="0"/>
                </a:lnTo>
                <a:lnTo>
                  <a:pt x="0" y="16"/>
                </a:lnTo>
                <a:lnTo>
                  <a:pt x="0" y="32"/>
                </a:lnTo>
                <a:lnTo>
                  <a:pt x="0" y="56"/>
                </a:lnTo>
                <a:lnTo>
                  <a:pt x="16" y="64"/>
                </a:lnTo>
                <a:lnTo>
                  <a:pt x="24" y="72"/>
                </a:lnTo>
                <a:lnTo>
                  <a:pt x="40" y="80"/>
                </a:lnTo>
                <a:lnTo>
                  <a:pt x="64" y="64"/>
                </a:lnTo>
                <a:lnTo>
                  <a:pt x="64" y="56"/>
                </a:lnTo>
                <a:lnTo>
                  <a:pt x="56" y="32"/>
                </a:lnTo>
                <a:lnTo>
                  <a:pt x="40" y="16"/>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sp>
        <p:nvSpPr>
          <p:cNvPr id="258" name="Freeform 792"/>
          <p:cNvSpPr>
            <a:spLocks/>
          </p:cNvSpPr>
          <p:nvPr/>
        </p:nvSpPr>
        <p:spPr bwMode="auto">
          <a:xfrm>
            <a:off x="4003700" y="4523334"/>
            <a:ext cx="289908" cy="201613"/>
          </a:xfrm>
          <a:custGeom>
            <a:avLst/>
            <a:gdLst>
              <a:gd name="T0" fmla="*/ 2147483647 w 112"/>
              <a:gd name="T1" fmla="*/ 0 h 104"/>
              <a:gd name="T2" fmla="*/ 0 w 112"/>
              <a:gd name="T3" fmla="*/ 2147483647 h 104"/>
              <a:gd name="T4" fmla="*/ 0 w 112"/>
              <a:gd name="T5" fmla="*/ 2147483647 h 104"/>
              <a:gd name="T6" fmla="*/ 2147483647 w 112"/>
              <a:gd name="T7" fmla="*/ 2147483647 h 104"/>
              <a:gd name="T8" fmla="*/ 2147483647 w 112"/>
              <a:gd name="T9" fmla="*/ 2147483647 h 104"/>
              <a:gd name="T10" fmla="*/ 2147483647 w 112"/>
              <a:gd name="T11" fmla="*/ 2147483647 h 104"/>
              <a:gd name="T12" fmla="*/ 2147483647 w 112"/>
              <a:gd name="T13" fmla="*/ 2147483647 h 104"/>
              <a:gd name="T14" fmla="*/ 2147483647 w 112"/>
              <a:gd name="T15" fmla="*/ 2147483647 h 104"/>
              <a:gd name="T16" fmla="*/ 2147483647 w 112"/>
              <a:gd name="T17" fmla="*/ 2147483647 h 104"/>
              <a:gd name="T18" fmla="*/ 2147483647 w 112"/>
              <a:gd name="T19" fmla="*/ 2147483647 h 104"/>
              <a:gd name="T20" fmla="*/ 2147483647 w 112"/>
              <a:gd name="T21" fmla="*/ 2147483647 h 104"/>
              <a:gd name="T22" fmla="*/ 2147483647 w 112"/>
              <a:gd name="T23" fmla="*/ 2147483647 h 104"/>
              <a:gd name="T24" fmla="*/ 2147483647 w 112"/>
              <a:gd name="T25" fmla="*/ 2147483647 h 104"/>
              <a:gd name="T26" fmla="*/ 2147483647 w 112"/>
              <a:gd name="T27" fmla="*/ 2147483647 h 104"/>
              <a:gd name="T28" fmla="*/ 2147483647 w 112"/>
              <a:gd name="T29" fmla="*/ 2147483647 h 104"/>
              <a:gd name="T30" fmla="*/ 2147483647 w 112"/>
              <a:gd name="T31" fmla="*/ 2147483647 h 104"/>
              <a:gd name="T32" fmla="*/ 2147483647 w 112"/>
              <a:gd name="T33" fmla="*/ 2147483647 h 104"/>
              <a:gd name="T34" fmla="*/ 2147483647 w 112"/>
              <a:gd name="T35" fmla="*/ 0 h 104"/>
              <a:gd name="T36" fmla="*/ 2147483647 w 112"/>
              <a:gd name="T37" fmla="*/ 0 h 104"/>
              <a:gd name="T38" fmla="*/ 2147483647 w 112"/>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2"/>
              <a:gd name="T61" fmla="*/ 0 h 104"/>
              <a:gd name="T62" fmla="*/ 112 w 112"/>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2" h="104">
                <a:moveTo>
                  <a:pt x="32" y="0"/>
                </a:moveTo>
                <a:lnTo>
                  <a:pt x="0" y="24"/>
                </a:lnTo>
                <a:lnTo>
                  <a:pt x="0" y="32"/>
                </a:lnTo>
                <a:lnTo>
                  <a:pt x="8" y="48"/>
                </a:lnTo>
                <a:lnTo>
                  <a:pt x="24" y="56"/>
                </a:lnTo>
                <a:lnTo>
                  <a:pt x="48" y="64"/>
                </a:lnTo>
                <a:lnTo>
                  <a:pt x="56" y="72"/>
                </a:lnTo>
                <a:lnTo>
                  <a:pt x="56" y="96"/>
                </a:lnTo>
                <a:lnTo>
                  <a:pt x="72" y="104"/>
                </a:lnTo>
                <a:lnTo>
                  <a:pt x="96" y="88"/>
                </a:lnTo>
                <a:lnTo>
                  <a:pt x="112" y="80"/>
                </a:lnTo>
                <a:lnTo>
                  <a:pt x="104" y="72"/>
                </a:lnTo>
                <a:lnTo>
                  <a:pt x="104" y="56"/>
                </a:lnTo>
                <a:lnTo>
                  <a:pt x="96" y="56"/>
                </a:lnTo>
                <a:lnTo>
                  <a:pt x="80" y="32"/>
                </a:lnTo>
                <a:lnTo>
                  <a:pt x="72" y="24"/>
                </a:lnTo>
                <a:lnTo>
                  <a:pt x="56" y="8"/>
                </a:lnTo>
                <a:lnTo>
                  <a:pt x="56" y="0"/>
                </a:lnTo>
                <a:lnTo>
                  <a:pt x="48" y="0"/>
                </a:lnTo>
                <a:lnTo>
                  <a:pt x="32" y="0"/>
                </a:lnTo>
                <a:close/>
              </a:path>
            </a:pathLst>
          </a:custGeom>
          <a:solidFill>
            <a:schemeClr val="bg1">
              <a:lumMod val="65000"/>
            </a:schemeClr>
          </a:solidFill>
          <a:ln w="3175">
            <a:solidFill>
              <a:srgbClr val="FFFFFF"/>
            </a:solidFill>
            <a:round/>
            <a:headEnd/>
            <a:tailEnd/>
          </a:ln>
        </p:spPr>
        <p:txBody>
          <a:bodyPr/>
          <a:lstStyle/>
          <a:p>
            <a:pPr>
              <a:spcBef>
                <a:spcPct val="50000"/>
              </a:spcBef>
            </a:pPr>
            <a:endParaRPr lang="en-US" sz="1800" b="0" dirty="0">
              <a:solidFill>
                <a:srgbClr val="4D4D4D"/>
              </a:solidFill>
            </a:endParaRPr>
          </a:p>
        </p:txBody>
      </p:sp>
      <p:pic>
        <p:nvPicPr>
          <p:cNvPr id="259" name="Picture 2"/>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117985" y="5293272"/>
            <a:ext cx="125757" cy="152398"/>
          </a:xfrm>
          <a:prstGeom prst="rect">
            <a:avLst/>
          </a:prstGeom>
          <a:noFill/>
          <a:ln w="44450">
            <a:solidFill>
              <a:schemeClr val="tx1"/>
            </a:solidFill>
          </a:ln>
          <a:effectLst>
            <a:outerShdw blurRad="50800" dist="38100" dir="13500000" algn="br" rotWithShape="0">
              <a:prstClr val="black">
                <a:alpha val="40000"/>
              </a:prstClr>
            </a:outerShdw>
          </a:effectLst>
          <a:scene3d>
            <a:camera prst="isometricLeftDown"/>
            <a:lightRig rig="threePt" dir="t"/>
          </a:scene3d>
          <a:sp3d extrusionH="76200" contourW="12700" prstMaterial="flat">
            <a:extrusionClr>
              <a:schemeClr val="tx1"/>
            </a:extrusionClr>
            <a:contourClr>
              <a:schemeClr val="bg1"/>
            </a:contourClr>
          </a:sp3d>
        </p:spPr>
      </p:pic>
      <p:pic>
        <p:nvPicPr>
          <p:cNvPr id="261" name="Picture 2"/>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716196" y="3137994"/>
            <a:ext cx="125757" cy="152398"/>
          </a:xfrm>
          <a:prstGeom prst="rect">
            <a:avLst/>
          </a:prstGeom>
          <a:noFill/>
          <a:ln w="44450">
            <a:solidFill>
              <a:schemeClr val="tx1"/>
            </a:solidFill>
          </a:ln>
          <a:effectLst>
            <a:outerShdw blurRad="50800" dist="38100" dir="13500000" algn="br" rotWithShape="0">
              <a:prstClr val="black">
                <a:alpha val="40000"/>
              </a:prstClr>
            </a:outerShdw>
          </a:effectLst>
          <a:scene3d>
            <a:camera prst="isometricLeftDown"/>
            <a:lightRig rig="threePt" dir="t"/>
          </a:scene3d>
          <a:sp3d extrusionH="76200" contourW="12700" prstMaterial="flat">
            <a:extrusionClr>
              <a:schemeClr val="tx1"/>
            </a:extrusionClr>
            <a:contourClr>
              <a:schemeClr val="bg1"/>
            </a:contourClr>
          </a:sp3d>
        </p:spPr>
      </p:pic>
      <p:pic>
        <p:nvPicPr>
          <p:cNvPr id="263" name="Picture 2"/>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6128279" y="2396083"/>
            <a:ext cx="125757" cy="152398"/>
          </a:xfrm>
          <a:prstGeom prst="rect">
            <a:avLst/>
          </a:prstGeom>
          <a:noFill/>
          <a:ln w="44450">
            <a:solidFill>
              <a:schemeClr val="tx1"/>
            </a:solidFill>
          </a:ln>
          <a:effectLst>
            <a:outerShdw blurRad="50800" dist="38100" dir="13500000" algn="br" rotWithShape="0">
              <a:prstClr val="black">
                <a:alpha val="40000"/>
              </a:prstClr>
            </a:outerShdw>
          </a:effectLst>
          <a:scene3d>
            <a:camera prst="isometricLeftDown"/>
            <a:lightRig rig="threePt" dir="t"/>
          </a:scene3d>
          <a:sp3d extrusionH="76200" contourW="12700" prstMaterial="flat">
            <a:extrusionClr>
              <a:schemeClr val="tx1"/>
            </a:extrusionClr>
            <a:contourClr>
              <a:schemeClr val="bg1"/>
            </a:contourClr>
          </a:sp3d>
        </p:spPr>
      </p:pic>
      <p:pic>
        <p:nvPicPr>
          <p:cNvPr id="264" name="Picture 2"/>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5784864" y="2319883"/>
            <a:ext cx="125757" cy="152398"/>
          </a:xfrm>
          <a:prstGeom prst="rect">
            <a:avLst/>
          </a:prstGeom>
          <a:noFill/>
          <a:ln w="44450">
            <a:solidFill>
              <a:schemeClr val="tx1"/>
            </a:solidFill>
          </a:ln>
          <a:effectLst>
            <a:outerShdw blurRad="50800" dist="38100" dir="13500000" algn="br" rotWithShape="0">
              <a:prstClr val="black">
                <a:alpha val="40000"/>
              </a:prstClr>
            </a:outerShdw>
          </a:effectLst>
          <a:scene3d>
            <a:camera prst="isometricLeftDown"/>
            <a:lightRig rig="threePt" dir="t"/>
          </a:scene3d>
          <a:sp3d extrusionH="76200" contourW="12700" prstMaterial="flat">
            <a:extrusionClr>
              <a:schemeClr val="tx1"/>
            </a:extrusionClr>
            <a:contourClr>
              <a:schemeClr val="bg1"/>
            </a:contourClr>
          </a:sp3d>
        </p:spPr>
      </p:pic>
      <p:sp>
        <p:nvSpPr>
          <p:cNvPr id="265" name="Freeform 264"/>
          <p:cNvSpPr>
            <a:spLocks noChangeAspect="1"/>
          </p:cNvSpPr>
          <p:nvPr/>
        </p:nvSpPr>
        <p:spPr>
          <a:xfrm>
            <a:off x="224218" y="1451875"/>
            <a:ext cx="7690529" cy="4011994"/>
          </a:xfrm>
          <a:custGeom>
            <a:avLst/>
            <a:gdLst>
              <a:gd name="connsiteX0" fmla="*/ 0 w 1600200"/>
              <a:gd name="connsiteY0" fmla="*/ 753035 h 1506070"/>
              <a:gd name="connsiteX1" fmla="*/ 251741 w 1600200"/>
              <a:gd name="connsiteY1" fmla="*/ 204675 h 1506070"/>
              <a:gd name="connsiteX2" fmla="*/ 800102 w 1600200"/>
              <a:gd name="connsiteY2" fmla="*/ 1 h 1506070"/>
              <a:gd name="connsiteX3" fmla="*/ 1348462 w 1600200"/>
              <a:gd name="connsiteY3" fmla="*/ 204677 h 1506070"/>
              <a:gd name="connsiteX4" fmla="*/ 1600201 w 1600200"/>
              <a:gd name="connsiteY4" fmla="*/ 753038 h 1506070"/>
              <a:gd name="connsiteX5" fmla="*/ 1348461 w 1600200"/>
              <a:gd name="connsiteY5" fmla="*/ 1301398 h 1506070"/>
              <a:gd name="connsiteX6" fmla="*/ 800101 w 1600200"/>
              <a:gd name="connsiteY6" fmla="*/ 1506073 h 1506070"/>
              <a:gd name="connsiteX7" fmla="*/ 251741 w 1600200"/>
              <a:gd name="connsiteY7" fmla="*/ 1301398 h 1506070"/>
              <a:gd name="connsiteX8" fmla="*/ 2 w 1600200"/>
              <a:gd name="connsiteY8" fmla="*/ 753037 h 1506070"/>
              <a:gd name="connsiteX9" fmla="*/ 0 w 1600200"/>
              <a:gd name="connsiteY9" fmla="*/ 753035 h 1506070"/>
              <a:gd name="connsiteX0" fmla="*/ 0 w 1737711"/>
              <a:gd name="connsiteY0" fmla="*/ 753034 h 2194866"/>
              <a:gd name="connsiteX1" fmla="*/ 251741 w 1737711"/>
              <a:gd name="connsiteY1" fmla="*/ 204674 h 2194866"/>
              <a:gd name="connsiteX2" fmla="*/ 800102 w 1737711"/>
              <a:gd name="connsiteY2" fmla="*/ 0 h 2194866"/>
              <a:gd name="connsiteX3" fmla="*/ 1348462 w 1737711"/>
              <a:gd name="connsiteY3" fmla="*/ 204676 h 2194866"/>
              <a:gd name="connsiteX4" fmla="*/ 1600201 w 1737711"/>
              <a:gd name="connsiteY4" fmla="*/ 753037 h 2194866"/>
              <a:gd name="connsiteX5" fmla="*/ 1577061 w 1737711"/>
              <a:gd name="connsiteY5" fmla="*/ 2063397 h 2194866"/>
              <a:gd name="connsiteX6" fmla="*/ 800101 w 1737711"/>
              <a:gd name="connsiteY6" fmla="*/ 1506072 h 2194866"/>
              <a:gd name="connsiteX7" fmla="*/ 251741 w 1737711"/>
              <a:gd name="connsiteY7" fmla="*/ 1301397 h 2194866"/>
              <a:gd name="connsiteX8" fmla="*/ 2 w 1737711"/>
              <a:gd name="connsiteY8" fmla="*/ 753036 h 2194866"/>
              <a:gd name="connsiteX9" fmla="*/ 0 w 1737711"/>
              <a:gd name="connsiteY9" fmla="*/ 753034 h 2194866"/>
              <a:gd name="connsiteX0" fmla="*/ 0 w 1737711"/>
              <a:gd name="connsiteY0" fmla="*/ 753034 h 2154790"/>
              <a:gd name="connsiteX1" fmla="*/ 251741 w 1737711"/>
              <a:gd name="connsiteY1" fmla="*/ 204674 h 2154790"/>
              <a:gd name="connsiteX2" fmla="*/ 800102 w 1737711"/>
              <a:gd name="connsiteY2" fmla="*/ 0 h 2154790"/>
              <a:gd name="connsiteX3" fmla="*/ 1348462 w 1737711"/>
              <a:gd name="connsiteY3" fmla="*/ 204676 h 2154790"/>
              <a:gd name="connsiteX4" fmla="*/ 1600201 w 1737711"/>
              <a:gd name="connsiteY4" fmla="*/ 753037 h 2154790"/>
              <a:gd name="connsiteX5" fmla="*/ 1577061 w 1737711"/>
              <a:gd name="connsiteY5" fmla="*/ 2063397 h 2154790"/>
              <a:gd name="connsiteX6" fmla="*/ 251741 w 1737711"/>
              <a:gd name="connsiteY6" fmla="*/ 1301397 h 2154790"/>
              <a:gd name="connsiteX7" fmla="*/ 2 w 1737711"/>
              <a:gd name="connsiteY7" fmla="*/ 753036 h 2154790"/>
              <a:gd name="connsiteX8" fmla="*/ 0 w 1737711"/>
              <a:gd name="connsiteY8" fmla="*/ 753034 h 2154790"/>
              <a:gd name="connsiteX0" fmla="*/ 366109 w 2103820"/>
              <a:gd name="connsiteY0" fmla="*/ 753034 h 2154790"/>
              <a:gd name="connsiteX1" fmla="*/ 160650 w 2103820"/>
              <a:gd name="connsiteY1" fmla="*/ 204674 h 2154790"/>
              <a:gd name="connsiteX2" fmla="*/ 1166211 w 2103820"/>
              <a:gd name="connsiteY2" fmla="*/ 0 h 2154790"/>
              <a:gd name="connsiteX3" fmla="*/ 1714571 w 2103820"/>
              <a:gd name="connsiteY3" fmla="*/ 204676 h 2154790"/>
              <a:gd name="connsiteX4" fmla="*/ 1966310 w 2103820"/>
              <a:gd name="connsiteY4" fmla="*/ 753037 h 2154790"/>
              <a:gd name="connsiteX5" fmla="*/ 1943170 w 2103820"/>
              <a:gd name="connsiteY5" fmla="*/ 2063397 h 2154790"/>
              <a:gd name="connsiteX6" fmla="*/ 617850 w 2103820"/>
              <a:gd name="connsiteY6" fmla="*/ 1301397 h 2154790"/>
              <a:gd name="connsiteX7" fmla="*/ 366111 w 2103820"/>
              <a:gd name="connsiteY7" fmla="*/ 753036 h 2154790"/>
              <a:gd name="connsiteX8" fmla="*/ 366109 w 2103820"/>
              <a:gd name="connsiteY8" fmla="*/ 753034 h 2154790"/>
              <a:gd name="connsiteX0" fmla="*/ 289909 w 2103820"/>
              <a:gd name="connsiteY0" fmla="*/ 753034 h 2154790"/>
              <a:gd name="connsiteX1" fmla="*/ 160650 w 2103820"/>
              <a:gd name="connsiteY1" fmla="*/ 204674 h 2154790"/>
              <a:gd name="connsiteX2" fmla="*/ 1166211 w 2103820"/>
              <a:gd name="connsiteY2" fmla="*/ 0 h 2154790"/>
              <a:gd name="connsiteX3" fmla="*/ 1714571 w 2103820"/>
              <a:gd name="connsiteY3" fmla="*/ 204676 h 2154790"/>
              <a:gd name="connsiteX4" fmla="*/ 1966310 w 2103820"/>
              <a:gd name="connsiteY4" fmla="*/ 753037 h 2154790"/>
              <a:gd name="connsiteX5" fmla="*/ 1943170 w 2103820"/>
              <a:gd name="connsiteY5" fmla="*/ 2063397 h 2154790"/>
              <a:gd name="connsiteX6" fmla="*/ 617850 w 2103820"/>
              <a:gd name="connsiteY6" fmla="*/ 1301397 h 2154790"/>
              <a:gd name="connsiteX7" fmla="*/ 366111 w 2103820"/>
              <a:gd name="connsiteY7" fmla="*/ 753036 h 2154790"/>
              <a:gd name="connsiteX8" fmla="*/ 289909 w 2103820"/>
              <a:gd name="connsiteY8" fmla="*/ 753034 h 2154790"/>
              <a:gd name="connsiteX0" fmla="*/ 289909 w 2103820"/>
              <a:gd name="connsiteY0" fmla="*/ 753034 h 2154790"/>
              <a:gd name="connsiteX1" fmla="*/ 160650 w 2103820"/>
              <a:gd name="connsiteY1" fmla="*/ 204674 h 2154790"/>
              <a:gd name="connsiteX2" fmla="*/ 1166211 w 2103820"/>
              <a:gd name="connsiteY2" fmla="*/ 0 h 2154790"/>
              <a:gd name="connsiteX3" fmla="*/ 1714571 w 2103820"/>
              <a:gd name="connsiteY3" fmla="*/ 204676 h 2154790"/>
              <a:gd name="connsiteX4" fmla="*/ 1966310 w 2103820"/>
              <a:gd name="connsiteY4" fmla="*/ 753037 h 2154790"/>
              <a:gd name="connsiteX5" fmla="*/ 1943170 w 2103820"/>
              <a:gd name="connsiteY5" fmla="*/ 2063397 h 2154790"/>
              <a:gd name="connsiteX6" fmla="*/ 617850 w 2103820"/>
              <a:gd name="connsiteY6" fmla="*/ 1301397 h 2154790"/>
              <a:gd name="connsiteX7" fmla="*/ 289909 w 2103820"/>
              <a:gd name="connsiteY7" fmla="*/ 753034 h 2154790"/>
              <a:gd name="connsiteX0" fmla="*/ 289909 w 2103820"/>
              <a:gd name="connsiteY0" fmla="*/ 753034 h 2063397"/>
              <a:gd name="connsiteX1" fmla="*/ 160650 w 2103820"/>
              <a:gd name="connsiteY1" fmla="*/ 204674 h 2063397"/>
              <a:gd name="connsiteX2" fmla="*/ 1166211 w 2103820"/>
              <a:gd name="connsiteY2" fmla="*/ 0 h 2063397"/>
              <a:gd name="connsiteX3" fmla="*/ 1714571 w 2103820"/>
              <a:gd name="connsiteY3" fmla="*/ 204676 h 2063397"/>
              <a:gd name="connsiteX4" fmla="*/ 1966310 w 2103820"/>
              <a:gd name="connsiteY4" fmla="*/ 753037 h 2063397"/>
              <a:gd name="connsiteX5" fmla="*/ 1943170 w 2103820"/>
              <a:gd name="connsiteY5" fmla="*/ 2063397 h 2063397"/>
              <a:gd name="connsiteX6" fmla="*/ 289909 w 2103820"/>
              <a:gd name="connsiteY6" fmla="*/ 753034 h 2063397"/>
              <a:gd name="connsiteX0" fmla="*/ 1912013 w 2072663"/>
              <a:gd name="connsiteY0" fmla="*/ 2202623 h 2202623"/>
              <a:gd name="connsiteX1" fmla="*/ 129493 w 2072663"/>
              <a:gd name="connsiteY1" fmla="*/ 343900 h 2202623"/>
              <a:gd name="connsiteX2" fmla="*/ 1135054 w 2072663"/>
              <a:gd name="connsiteY2" fmla="*/ 139226 h 2202623"/>
              <a:gd name="connsiteX3" fmla="*/ 1683414 w 2072663"/>
              <a:gd name="connsiteY3" fmla="*/ 343902 h 2202623"/>
              <a:gd name="connsiteX4" fmla="*/ 1935153 w 2072663"/>
              <a:gd name="connsiteY4" fmla="*/ 892263 h 2202623"/>
              <a:gd name="connsiteX5" fmla="*/ 1912013 w 2072663"/>
              <a:gd name="connsiteY5" fmla="*/ 2202623 h 2202623"/>
              <a:gd name="connsiteX0" fmla="*/ 1912013 w 2072663"/>
              <a:gd name="connsiteY0" fmla="*/ 2101497 h 2101497"/>
              <a:gd name="connsiteX1" fmla="*/ 129493 w 2072663"/>
              <a:gd name="connsiteY1" fmla="*/ 471374 h 2101497"/>
              <a:gd name="connsiteX2" fmla="*/ 1135054 w 2072663"/>
              <a:gd name="connsiteY2" fmla="*/ 38100 h 2101497"/>
              <a:gd name="connsiteX3" fmla="*/ 1683414 w 2072663"/>
              <a:gd name="connsiteY3" fmla="*/ 242776 h 2101497"/>
              <a:gd name="connsiteX4" fmla="*/ 1935153 w 2072663"/>
              <a:gd name="connsiteY4" fmla="*/ 791137 h 2101497"/>
              <a:gd name="connsiteX5" fmla="*/ 1912013 w 2072663"/>
              <a:gd name="connsiteY5" fmla="*/ 2101497 h 2101497"/>
              <a:gd name="connsiteX0" fmla="*/ 1914829 w 2180488"/>
              <a:gd name="connsiteY0" fmla="*/ 2101497 h 2264478"/>
              <a:gd name="connsiteX1" fmla="*/ 344014 w 2180488"/>
              <a:gd name="connsiteY1" fmla="*/ 1769021 h 2264478"/>
              <a:gd name="connsiteX2" fmla="*/ 132309 w 2180488"/>
              <a:gd name="connsiteY2" fmla="*/ 471374 h 2264478"/>
              <a:gd name="connsiteX3" fmla="*/ 1137870 w 2180488"/>
              <a:gd name="connsiteY3" fmla="*/ 38100 h 2264478"/>
              <a:gd name="connsiteX4" fmla="*/ 1686230 w 2180488"/>
              <a:gd name="connsiteY4" fmla="*/ 242776 h 2264478"/>
              <a:gd name="connsiteX5" fmla="*/ 1937969 w 2180488"/>
              <a:gd name="connsiteY5" fmla="*/ 791137 h 2264478"/>
              <a:gd name="connsiteX6" fmla="*/ 1914829 w 2180488"/>
              <a:gd name="connsiteY6" fmla="*/ 2101497 h 2264478"/>
              <a:gd name="connsiteX0" fmla="*/ 1686229 w 1951888"/>
              <a:gd name="connsiteY0" fmla="*/ 1872897 h 2035878"/>
              <a:gd name="connsiteX1" fmla="*/ 344014 w 1951888"/>
              <a:gd name="connsiteY1" fmla="*/ 1769021 h 2035878"/>
              <a:gd name="connsiteX2" fmla="*/ 132309 w 1951888"/>
              <a:gd name="connsiteY2" fmla="*/ 471374 h 2035878"/>
              <a:gd name="connsiteX3" fmla="*/ 1137870 w 1951888"/>
              <a:gd name="connsiteY3" fmla="*/ 38100 h 2035878"/>
              <a:gd name="connsiteX4" fmla="*/ 1686230 w 1951888"/>
              <a:gd name="connsiteY4" fmla="*/ 242776 h 2035878"/>
              <a:gd name="connsiteX5" fmla="*/ 1937969 w 1951888"/>
              <a:gd name="connsiteY5" fmla="*/ 791137 h 2035878"/>
              <a:gd name="connsiteX6" fmla="*/ 1686229 w 1951888"/>
              <a:gd name="connsiteY6" fmla="*/ 1872897 h 2035878"/>
              <a:gd name="connsiteX0" fmla="*/ 1686229 w 3157169"/>
              <a:gd name="connsiteY0" fmla="*/ 1872897 h 2086678"/>
              <a:gd name="connsiteX1" fmla="*/ 344014 w 3157169"/>
              <a:gd name="connsiteY1" fmla="*/ 1769021 h 2086678"/>
              <a:gd name="connsiteX2" fmla="*/ 132309 w 3157169"/>
              <a:gd name="connsiteY2" fmla="*/ 471374 h 2086678"/>
              <a:gd name="connsiteX3" fmla="*/ 1137870 w 3157169"/>
              <a:gd name="connsiteY3" fmla="*/ 38100 h 2086678"/>
              <a:gd name="connsiteX4" fmla="*/ 1686230 w 3157169"/>
              <a:gd name="connsiteY4" fmla="*/ 242776 h 2086678"/>
              <a:gd name="connsiteX5" fmla="*/ 3157169 w 3157169"/>
              <a:gd name="connsiteY5" fmla="*/ 486337 h 2086678"/>
              <a:gd name="connsiteX6" fmla="*/ 1686229 w 3157169"/>
              <a:gd name="connsiteY6" fmla="*/ 1872897 h 2086678"/>
              <a:gd name="connsiteX0" fmla="*/ 2210802 w 3681742"/>
              <a:gd name="connsiteY0" fmla="*/ 1872897 h 2086678"/>
              <a:gd name="connsiteX1" fmla="*/ 258987 w 3681742"/>
              <a:gd name="connsiteY1" fmla="*/ 1769021 h 2086678"/>
              <a:gd name="connsiteX2" fmla="*/ 656882 w 3681742"/>
              <a:gd name="connsiteY2" fmla="*/ 471374 h 2086678"/>
              <a:gd name="connsiteX3" fmla="*/ 1662443 w 3681742"/>
              <a:gd name="connsiteY3" fmla="*/ 38100 h 2086678"/>
              <a:gd name="connsiteX4" fmla="*/ 2210803 w 3681742"/>
              <a:gd name="connsiteY4" fmla="*/ 242776 h 2086678"/>
              <a:gd name="connsiteX5" fmla="*/ 3681742 w 3681742"/>
              <a:gd name="connsiteY5" fmla="*/ 486337 h 2086678"/>
              <a:gd name="connsiteX6" fmla="*/ 2210802 w 3681742"/>
              <a:gd name="connsiteY6" fmla="*/ 1872897 h 2086678"/>
              <a:gd name="connsiteX0" fmla="*/ 2477502 w 3757942"/>
              <a:gd name="connsiteY0" fmla="*/ 2101497 h 2315278"/>
              <a:gd name="connsiteX1" fmla="*/ 297087 w 3757942"/>
              <a:gd name="connsiteY1" fmla="*/ 1769021 h 2315278"/>
              <a:gd name="connsiteX2" fmla="*/ 694982 w 3757942"/>
              <a:gd name="connsiteY2" fmla="*/ 471374 h 2315278"/>
              <a:gd name="connsiteX3" fmla="*/ 1700543 w 3757942"/>
              <a:gd name="connsiteY3" fmla="*/ 38100 h 2315278"/>
              <a:gd name="connsiteX4" fmla="*/ 2248903 w 3757942"/>
              <a:gd name="connsiteY4" fmla="*/ 242776 h 2315278"/>
              <a:gd name="connsiteX5" fmla="*/ 3719842 w 3757942"/>
              <a:gd name="connsiteY5" fmla="*/ 486337 h 2315278"/>
              <a:gd name="connsiteX6" fmla="*/ 2477502 w 3757942"/>
              <a:gd name="connsiteY6" fmla="*/ 2101497 h 2315278"/>
              <a:gd name="connsiteX0" fmla="*/ 2553702 w 3834142"/>
              <a:gd name="connsiteY0" fmla="*/ 2076097 h 2289878"/>
              <a:gd name="connsiteX1" fmla="*/ 373287 w 3834142"/>
              <a:gd name="connsiteY1" fmla="*/ 1743621 h 2289878"/>
              <a:gd name="connsiteX2" fmla="*/ 313982 w 3834142"/>
              <a:gd name="connsiteY2" fmla="*/ 293574 h 2289878"/>
              <a:gd name="connsiteX3" fmla="*/ 1776743 w 3834142"/>
              <a:gd name="connsiteY3" fmla="*/ 12700 h 2289878"/>
              <a:gd name="connsiteX4" fmla="*/ 2325103 w 3834142"/>
              <a:gd name="connsiteY4" fmla="*/ 217376 h 2289878"/>
              <a:gd name="connsiteX5" fmla="*/ 3796042 w 3834142"/>
              <a:gd name="connsiteY5" fmla="*/ 460937 h 2289878"/>
              <a:gd name="connsiteX6" fmla="*/ 2553702 w 3834142"/>
              <a:gd name="connsiteY6" fmla="*/ 2076097 h 2289878"/>
              <a:gd name="connsiteX0" fmla="*/ 2565023 w 3845463"/>
              <a:gd name="connsiteY0" fmla="*/ 2036897 h 2250678"/>
              <a:gd name="connsiteX1" fmla="*/ 384608 w 3845463"/>
              <a:gd name="connsiteY1" fmla="*/ 1704421 h 2250678"/>
              <a:gd name="connsiteX2" fmla="*/ 325303 w 3845463"/>
              <a:gd name="connsiteY2" fmla="*/ 254374 h 2250678"/>
              <a:gd name="connsiteX3" fmla="*/ 2336424 w 3845463"/>
              <a:gd name="connsiteY3" fmla="*/ 178176 h 2250678"/>
              <a:gd name="connsiteX4" fmla="*/ 3807363 w 3845463"/>
              <a:gd name="connsiteY4" fmla="*/ 421737 h 2250678"/>
              <a:gd name="connsiteX5" fmla="*/ 2565023 w 3845463"/>
              <a:gd name="connsiteY5" fmla="*/ 2036897 h 2250678"/>
              <a:gd name="connsiteX0" fmla="*/ 2810179 w 4425806"/>
              <a:gd name="connsiteY0" fmla="*/ 1996304 h 2210085"/>
              <a:gd name="connsiteX1" fmla="*/ 629764 w 4425806"/>
              <a:gd name="connsiteY1" fmla="*/ 1663828 h 2210085"/>
              <a:gd name="connsiteX2" fmla="*/ 570459 w 4425806"/>
              <a:gd name="connsiteY2" fmla="*/ 213781 h 2210085"/>
              <a:gd name="connsiteX3" fmla="*/ 4052519 w 4425806"/>
              <a:gd name="connsiteY3" fmla="*/ 381144 h 2210085"/>
              <a:gd name="connsiteX4" fmla="*/ 2810179 w 4425806"/>
              <a:gd name="connsiteY4" fmla="*/ 1996304 h 2210085"/>
              <a:gd name="connsiteX0" fmla="*/ 2810179 w 4425806"/>
              <a:gd name="connsiteY0" fmla="*/ 1996304 h 2210085"/>
              <a:gd name="connsiteX1" fmla="*/ 629764 w 4425806"/>
              <a:gd name="connsiteY1" fmla="*/ 1663828 h 2210085"/>
              <a:gd name="connsiteX2" fmla="*/ 570459 w 4425806"/>
              <a:gd name="connsiteY2" fmla="*/ 213781 h 2210085"/>
              <a:gd name="connsiteX3" fmla="*/ 4052519 w 4425806"/>
              <a:gd name="connsiteY3" fmla="*/ 381144 h 2210085"/>
              <a:gd name="connsiteX4" fmla="*/ 2810179 w 4425806"/>
              <a:gd name="connsiteY4" fmla="*/ 1996304 h 2210085"/>
              <a:gd name="connsiteX0" fmla="*/ 2810179 w 4585728"/>
              <a:gd name="connsiteY0" fmla="*/ 1996304 h 2210085"/>
              <a:gd name="connsiteX1" fmla="*/ 629764 w 4585728"/>
              <a:gd name="connsiteY1" fmla="*/ 1663828 h 2210085"/>
              <a:gd name="connsiteX2" fmla="*/ 570459 w 4585728"/>
              <a:gd name="connsiteY2" fmla="*/ 213781 h 2210085"/>
              <a:gd name="connsiteX3" fmla="*/ 4052519 w 4585728"/>
              <a:gd name="connsiteY3" fmla="*/ 381144 h 2210085"/>
              <a:gd name="connsiteX4" fmla="*/ 3769714 w 4585728"/>
              <a:gd name="connsiteY4" fmla="*/ 1261410 h 2210085"/>
              <a:gd name="connsiteX5" fmla="*/ 2810179 w 4585728"/>
              <a:gd name="connsiteY5" fmla="*/ 1996304 h 2210085"/>
              <a:gd name="connsiteX0" fmla="*/ 2810179 w 4458728"/>
              <a:gd name="connsiteY0" fmla="*/ 1996304 h 2210085"/>
              <a:gd name="connsiteX1" fmla="*/ 629764 w 4458728"/>
              <a:gd name="connsiteY1" fmla="*/ 1663828 h 2210085"/>
              <a:gd name="connsiteX2" fmla="*/ 570459 w 4458728"/>
              <a:gd name="connsiteY2" fmla="*/ 213781 h 2210085"/>
              <a:gd name="connsiteX3" fmla="*/ 4052519 w 4458728"/>
              <a:gd name="connsiteY3" fmla="*/ 381144 h 2210085"/>
              <a:gd name="connsiteX4" fmla="*/ 3007714 w 4458728"/>
              <a:gd name="connsiteY4" fmla="*/ 1032810 h 2210085"/>
              <a:gd name="connsiteX5" fmla="*/ 2810179 w 4458728"/>
              <a:gd name="connsiteY5" fmla="*/ 1996304 h 2210085"/>
              <a:gd name="connsiteX0" fmla="*/ 2810179 w 4052519"/>
              <a:gd name="connsiteY0" fmla="*/ 1996304 h 2210085"/>
              <a:gd name="connsiteX1" fmla="*/ 629764 w 4052519"/>
              <a:gd name="connsiteY1" fmla="*/ 1663828 h 2210085"/>
              <a:gd name="connsiteX2" fmla="*/ 570459 w 4052519"/>
              <a:gd name="connsiteY2" fmla="*/ 213781 h 2210085"/>
              <a:gd name="connsiteX3" fmla="*/ 4052519 w 4052519"/>
              <a:gd name="connsiteY3" fmla="*/ 381144 h 2210085"/>
              <a:gd name="connsiteX4" fmla="*/ 3007714 w 4052519"/>
              <a:gd name="connsiteY4" fmla="*/ 1032810 h 2210085"/>
              <a:gd name="connsiteX5" fmla="*/ 2810179 w 4052519"/>
              <a:gd name="connsiteY5" fmla="*/ 1996304 h 2210085"/>
              <a:gd name="connsiteX0" fmla="*/ 2810179 w 4458728"/>
              <a:gd name="connsiteY0" fmla="*/ 1996304 h 2210085"/>
              <a:gd name="connsiteX1" fmla="*/ 629764 w 4458728"/>
              <a:gd name="connsiteY1" fmla="*/ 1663828 h 2210085"/>
              <a:gd name="connsiteX2" fmla="*/ 570459 w 4458728"/>
              <a:gd name="connsiteY2" fmla="*/ 213781 h 2210085"/>
              <a:gd name="connsiteX3" fmla="*/ 4052519 w 4458728"/>
              <a:gd name="connsiteY3" fmla="*/ 381144 h 2210085"/>
              <a:gd name="connsiteX4" fmla="*/ 3007714 w 4458728"/>
              <a:gd name="connsiteY4" fmla="*/ 1032810 h 2210085"/>
              <a:gd name="connsiteX5" fmla="*/ 2810179 w 4458728"/>
              <a:gd name="connsiteY5" fmla="*/ 1996304 h 2210085"/>
              <a:gd name="connsiteX0" fmla="*/ 2797479 w 4369828"/>
              <a:gd name="connsiteY0" fmla="*/ 2009004 h 2222785"/>
              <a:gd name="connsiteX1" fmla="*/ 617064 w 4369828"/>
              <a:gd name="connsiteY1" fmla="*/ 1676528 h 2222785"/>
              <a:gd name="connsiteX2" fmla="*/ 557759 w 4369828"/>
              <a:gd name="connsiteY2" fmla="*/ 226481 h 2222785"/>
              <a:gd name="connsiteX3" fmla="*/ 3963619 w 4369828"/>
              <a:gd name="connsiteY3" fmla="*/ 317644 h 2222785"/>
              <a:gd name="connsiteX4" fmla="*/ 2995014 w 4369828"/>
              <a:gd name="connsiteY4" fmla="*/ 1045510 h 2222785"/>
              <a:gd name="connsiteX5" fmla="*/ 2797479 w 4369828"/>
              <a:gd name="connsiteY5" fmla="*/ 2009004 h 2222785"/>
              <a:gd name="connsiteX0" fmla="*/ 2797479 w 4382528"/>
              <a:gd name="connsiteY0" fmla="*/ 2009004 h 2222785"/>
              <a:gd name="connsiteX1" fmla="*/ 617064 w 4382528"/>
              <a:gd name="connsiteY1" fmla="*/ 1676528 h 2222785"/>
              <a:gd name="connsiteX2" fmla="*/ 557759 w 4382528"/>
              <a:gd name="connsiteY2" fmla="*/ 226481 h 2222785"/>
              <a:gd name="connsiteX3" fmla="*/ 3963619 w 4382528"/>
              <a:gd name="connsiteY3" fmla="*/ 317644 h 2222785"/>
              <a:gd name="connsiteX4" fmla="*/ 3071214 w 4382528"/>
              <a:gd name="connsiteY4" fmla="*/ 1045510 h 2222785"/>
              <a:gd name="connsiteX5" fmla="*/ 2797479 w 4382528"/>
              <a:gd name="connsiteY5" fmla="*/ 2009004 h 2222785"/>
              <a:gd name="connsiteX0" fmla="*/ 2797479 w 4407928"/>
              <a:gd name="connsiteY0" fmla="*/ 2009004 h 2222785"/>
              <a:gd name="connsiteX1" fmla="*/ 617064 w 4407928"/>
              <a:gd name="connsiteY1" fmla="*/ 1676528 h 2222785"/>
              <a:gd name="connsiteX2" fmla="*/ 557759 w 4407928"/>
              <a:gd name="connsiteY2" fmla="*/ 226481 h 2222785"/>
              <a:gd name="connsiteX3" fmla="*/ 3963619 w 4407928"/>
              <a:gd name="connsiteY3" fmla="*/ 317644 h 2222785"/>
              <a:gd name="connsiteX4" fmla="*/ 3223614 w 4407928"/>
              <a:gd name="connsiteY4" fmla="*/ 1045510 h 2222785"/>
              <a:gd name="connsiteX5" fmla="*/ 2797479 w 4407928"/>
              <a:gd name="connsiteY5" fmla="*/ 2009004 h 2222785"/>
              <a:gd name="connsiteX0" fmla="*/ 2797479 w 4407928"/>
              <a:gd name="connsiteY0" fmla="*/ 2009004 h 2174520"/>
              <a:gd name="connsiteX1" fmla="*/ 1658391 w 4407928"/>
              <a:gd name="connsiteY1" fmla="*/ 2038609 h 2174520"/>
              <a:gd name="connsiteX2" fmla="*/ 617064 w 4407928"/>
              <a:gd name="connsiteY2" fmla="*/ 1676528 h 2174520"/>
              <a:gd name="connsiteX3" fmla="*/ 557759 w 4407928"/>
              <a:gd name="connsiteY3" fmla="*/ 226481 h 2174520"/>
              <a:gd name="connsiteX4" fmla="*/ 3963619 w 4407928"/>
              <a:gd name="connsiteY4" fmla="*/ 317644 h 2174520"/>
              <a:gd name="connsiteX5" fmla="*/ 3223614 w 4407928"/>
              <a:gd name="connsiteY5" fmla="*/ 1045510 h 2174520"/>
              <a:gd name="connsiteX6" fmla="*/ 2797479 w 4407928"/>
              <a:gd name="connsiteY6" fmla="*/ 2009004 h 2174520"/>
              <a:gd name="connsiteX0" fmla="*/ 2797479 w 4407928"/>
              <a:gd name="connsiteY0" fmla="*/ 2009004 h 2149120"/>
              <a:gd name="connsiteX1" fmla="*/ 1658391 w 4407928"/>
              <a:gd name="connsiteY1" fmla="*/ 1886209 h 2149120"/>
              <a:gd name="connsiteX2" fmla="*/ 617064 w 4407928"/>
              <a:gd name="connsiteY2" fmla="*/ 1676528 h 2149120"/>
              <a:gd name="connsiteX3" fmla="*/ 557759 w 4407928"/>
              <a:gd name="connsiteY3" fmla="*/ 226481 h 2149120"/>
              <a:gd name="connsiteX4" fmla="*/ 3963619 w 4407928"/>
              <a:gd name="connsiteY4" fmla="*/ 317644 h 2149120"/>
              <a:gd name="connsiteX5" fmla="*/ 3223614 w 4407928"/>
              <a:gd name="connsiteY5" fmla="*/ 1045510 h 2149120"/>
              <a:gd name="connsiteX6" fmla="*/ 2797479 w 4407928"/>
              <a:gd name="connsiteY6" fmla="*/ 2009004 h 2149120"/>
              <a:gd name="connsiteX0" fmla="*/ 2797479 w 4407928"/>
              <a:gd name="connsiteY0" fmla="*/ 2009004 h 2009004"/>
              <a:gd name="connsiteX1" fmla="*/ 1658391 w 4407928"/>
              <a:gd name="connsiteY1" fmla="*/ 1886209 h 2009004"/>
              <a:gd name="connsiteX2" fmla="*/ 617064 w 4407928"/>
              <a:gd name="connsiteY2" fmla="*/ 1676528 h 2009004"/>
              <a:gd name="connsiteX3" fmla="*/ 557759 w 4407928"/>
              <a:gd name="connsiteY3" fmla="*/ 226481 h 2009004"/>
              <a:gd name="connsiteX4" fmla="*/ 3963619 w 4407928"/>
              <a:gd name="connsiteY4" fmla="*/ 317644 h 2009004"/>
              <a:gd name="connsiteX5" fmla="*/ 3223614 w 4407928"/>
              <a:gd name="connsiteY5" fmla="*/ 1045510 h 2009004"/>
              <a:gd name="connsiteX6" fmla="*/ 2797479 w 4407928"/>
              <a:gd name="connsiteY6" fmla="*/ 2009004 h 2009004"/>
              <a:gd name="connsiteX0" fmla="*/ 2797479 w 4407928"/>
              <a:gd name="connsiteY0" fmla="*/ 2009004 h 2009004"/>
              <a:gd name="connsiteX1" fmla="*/ 1658391 w 4407928"/>
              <a:gd name="connsiteY1" fmla="*/ 1886209 h 2009004"/>
              <a:gd name="connsiteX2" fmla="*/ 617064 w 4407928"/>
              <a:gd name="connsiteY2" fmla="*/ 1676528 h 2009004"/>
              <a:gd name="connsiteX3" fmla="*/ 557759 w 4407928"/>
              <a:gd name="connsiteY3" fmla="*/ 226481 h 2009004"/>
              <a:gd name="connsiteX4" fmla="*/ 3963619 w 4407928"/>
              <a:gd name="connsiteY4" fmla="*/ 317644 h 2009004"/>
              <a:gd name="connsiteX5" fmla="*/ 3223614 w 4407928"/>
              <a:gd name="connsiteY5" fmla="*/ 1045510 h 2009004"/>
              <a:gd name="connsiteX6" fmla="*/ 2797479 w 4407928"/>
              <a:gd name="connsiteY6" fmla="*/ 2009004 h 2009004"/>
              <a:gd name="connsiteX0" fmla="*/ 2797479 w 4407928"/>
              <a:gd name="connsiteY0" fmla="*/ 2009004 h 2009004"/>
              <a:gd name="connsiteX1" fmla="*/ 1658391 w 4407928"/>
              <a:gd name="connsiteY1" fmla="*/ 1886209 h 2009004"/>
              <a:gd name="connsiteX2" fmla="*/ 617064 w 4407928"/>
              <a:gd name="connsiteY2" fmla="*/ 1676528 h 2009004"/>
              <a:gd name="connsiteX3" fmla="*/ 557759 w 4407928"/>
              <a:gd name="connsiteY3" fmla="*/ 226481 h 2009004"/>
              <a:gd name="connsiteX4" fmla="*/ 3963619 w 4407928"/>
              <a:gd name="connsiteY4" fmla="*/ 317644 h 2009004"/>
              <a:gd name="connsiteX5" fmla="*/ 3223614 w 4407928"/>
              <a:gd name="connsiteY5" fmla="*/ 1045510 h 2009004"/>
              <a:gd name="connsiteX6" fmla="*/ 2797479 w 4407928"/>
              <a:gd name="connsiteY6" fmla="*/ 2009004 h 2009004"/>
              <a:gd name="connsiteX0" fmla="*/ 2797479 w 4407928"/>
              <a:gd name="connsiteY0" fmla="*/ 1782523 h 1782523"/>
              <a:gd name="connsiteX1" fmla="*/ 1658391 w 4407928"/>
              <a:gd name="connsiteY1" fmla="*/ 1659728 h 1782523"/>
              <a:gd name="connsiteX2" fmla="*/ 617064 w 4407928"/>
              <a:gd name="connsiteY2" fmla="*/ 1450047 h 1782523"/>
              <a:gd name="connsiteX3" fmla="*/ 557759 w 4407928"/>
              <a:gd name="connsiteY3" fmla="*/ 0 h 1782523"/>
              <a:gd name="connsiteX4" fmla="*/ 3963619 w 4407928"/>
              <a:gd name="connsiteY4" fmla="*/ 91163 h 1782523"/>
              <a:gd name="connsiteX5" fmla="*/ 3223614 w 4407928"/>
              <a:gd name="connsiteY5" fmla="*/ 819029 h 1782523"/>
              <a:gd name="connsiteX6" fmla="*/ 2797479 w 4407928"/>
              <a:gd name="connsiteY6" fmla="*/ 1782523 h 1782523"/>
              <a:gd name="connsiteX0" fmla="*/ 2797479 w 3963619"/>
              <a:gd name="connsiteY0" fmla="*/ 1782523 h 1782523"/>
              <a:gd name="connsiteX1" fmla="*/ 1658391 w 3963619"/>
              <a:gd name="connsiteY1" fmla="*/ 1659728 h 1782523"/>
              <a:gd name="connsiteX2" fmla="*/ 617064 w 3963619"/>
              <a:gd name="connsiteY2" fmla="*/ 1450047 h 1782523"/>
              <a:gd name="connsiteX3" fmla="*/ 557759 w 3963619"/>
              <a:gd name="connsiteY3" fmla="*/ 0 h 1782523"/>
              <a:gd name="connsiteX4" fmla="*/ 3963619 w 3963619"/>
              <a:gd name="connsiteY4" fmla="*/ 91163 h 1782523"/>
              <a:gd name="connsiteX5" fmla="*/ 3223614 w 3963619"/>
              <a:gd name="connsiteY5" fmla="*/ 819029 h 1782523"/>
              <a:gd name="connsiteX6" fmla="*/ 2797479 w 3963619"/>
              <a:gd name="connsiteY6" fmla="*/ 1782523 h 1782523"/>
              <a:gd name="connsiteX0" fmla="*/ 2797479 w 3963619"/>
              <a:gd name="connsiteY0" fmla="*/ 1782523 h 1782523"/>
              <a:gd name="connsiteX1" fmla="*/ 1658391 w 3963619"/>
              <a:gd name="connsiteY1" fmla="*/ 1659728 h 1782523"/>
              <a:gd name="connsiteX2" fmla="*/ 617064 w 3963619"/>
              <a:gd name="connsiteY2" fmla="*/ 1450047 h 1782523"/>
              <a:gd name="connsiteX3" fmla="*/ 557759 w 3963619"/>
              <a:gd name="connsiteY3" fmla="*/ 0 h 1782523"/>
              <a:gd name="connsiteX4" fmla="*/ 3963619 w 3963619"/>
              <a:gd name="connsiteY4" fmla="*/ 243563 h 1782523"/>
              <a:gd name="connsiteX5" fmla="*/ 3223614 w 3963619"/>
              <a:gd name="connsiteY5" fmla="*/ 819029 h 1782523"/>
              <a:gd name="connsiteX6" fmla="*/ 2797479 w 3963619"/>
              <a:gd name="connsiteY6" fmla="*/ 1782523 h 1782523"/>
              <a:gd name="connsiteX0" fmla="*/ 2797479 w 3963619"/>
              <a:gd name="connsiteY0" fmla="*/ 1983604 h 1983604"/>
              <a:gd name="connsiteX1" fmla="*/ 1658391 w 3963619"/>
              <a:gd name="connsiteY1" fmla="*/ 1860809 h 1983604"/>
              <a:gd name="connsiteX2" fmla="*/ 617064 w 3963619"/>
              <a:gd name="connsiteY2" fmla="*/ 1651128 h 1983604"/>
              <a:gd name="connsiteX3" fmla="*/ 557759 w 3963619"/>
              <a:gd name="connsiteY3" fmla="*/ 201081 h 1983604"/>
              <a:gd name="connsiteX4" fmla="*/ 3963619 w 3963619"/>
              <a:gd name="connsiteY4" fmla="*/ 444644 h 1983604"/>
              <a:gd name="connsiteX5" fmla="*/ 3223614 w 3963619"/>
              <a:gd name="connsiteY5" fmla="*/ 1020110 h 1983604"/>
              <a:gd name="connsiteX6" fmla="*/ 2797479 w 3963619"/>
              <a:gd name="connsiteY6" fmla="*/ 1983604 h 1983604"/>
              <a:gd name="connsiteX0" fmla="*/ 2797479 w 4407928"/>
              <a:gd name="connsiteY0" fmla="*/ 1983604 h 1983604"/>
              <a:gd name="connsiteX1" fmla="*/ 1658391 w 4407928"/>
              <a:gd name="connsiteY1" fmla="*/ 1860809 h 1983604"/>
              <a:gd name="connsiteX2" fmla="*/ 617064 w 4407928"/>
              <a:gd name="connsiteY2" fmla="*/ 1651128 h 1983604"/>
              <a:gd name="connsiteX3" fmla="*/ 557759 w 4407928"/>
              <a:gd name="connsiteY3" fmla="*/ 201081 h 1983604"/>
              <a:gd name="connsiteX4" fmla="*/ 3963619 w 4407928"/>
              <a:gd name="connsiteY4" fmla="*/ 444644 h 1983604"/>
              <a:gd name="connsiteX5" fmla="*/ 3223614 w 4407928"/>
              <a:gd name="connsiteY5" fmla="*/ 1020110 h 1983604"/>
              <a:gd name="connsiteX6" fmla="*/ 2797479 w 4407928"/>
              <a:gd name="connsiteY6" fmla="*/ 1983604 h 1983604"/>
              <a:gd name="connsiteX0" fmla="*/ 2797479 w 4544297"/>
              <a:gd name="connsiteY0" fmla="*/ 1983604 h 1983604"/>
              <a:gd name="connsiteX1" fmla="*/ 1658391 w 4544297"/>
              <a:gd name="connsiteY1" fmla="*/ 1860809 h 1983604"/>
              <a:gd name="connsiteX2" fmla="*/ 617064 w 4544297"/>
              <a:gd name="connsiteY2" fmla="*/ 1651128 h 1983604"/>
              <a:gd name="connsiteX3" fmla="*/ 557759 w 4544297"/>
              <a:gd name="connsiteY3" fmla="*/ 201081 h 1983604"/>
              <a:gd name="connsiteX4" fmla="*/ 3963619 w 4544297"/>
              <a:gd name="connsiteY4" fmla="*/ 444644 h 1983604"/>
              <a:gd name="connsiteX5" fmla="*/ 3889427 w 4544297"/>
              <a:gd name="connsiteY5" fmla="*/ 581648 h 1983604"/>
              <a:gd name="connsiteX6" fmla="*/ 3223614 w 4544297"/>
              <a:gd name="connsiteY6" fmla="*/ 1020110 h 1983604"/>
              <a:gd name="connsiteX7" fmla="*/ 2797479 w 4544297"/>
              <a:gd name="connsiteY7" fmla="*/ 1983604 h 1983604"/>
              <a:gd name="connsiteX0" fmla="*/ 2797479 w 3963619"/>
              <a:gd name="connsiteY0" fmla="*/ 1983604 h 1983604"/>
              <a:gd name="connsiteX1" fmla="*/ 1658391 w 3963619"/>
              <a:gd name="connsiteY1" fmla="*/ 1860809 h 1983604"/>
              <a:gd name="connsiteX2" fmla="*/ 617064 w 3963619"/>
              <a:gd name="connsiteY2" fmla="*/ 1651128 h 1983604"/>
              <a:gd name="connsiteX3" fmla="*/ 557759 w 3963619"/>
              <a:gd name="connsiteY3" fmla="*/ 201081 h 1983604"/>
              <a:gd name="connsiteX4" fmla="*/ 3963619 w 3963619"/>
              <a:gd name="connsiteY4" fmla="*/ 444644 h 1983604"/>
              <a:gd name="connsiteX5" fmla="*/ 3889427 w 3963619"/>
              <a:gd name="connsiteY5" fmla="*/ 581648 h 1983604"/>
              <a:gd name="connsiteX6" fmla="*/ 3223614 w 3963619"/>
              <a:gd name="connsiteY6" fmla="*/ 1020110 h 1983604"/>
              <a:gd name="connsiteX7" fmla="*/ 2797479 w 3963619"/>
              <a:gd name="connsiteY7" fmla="*/ 1983604 h 1983604"/>
              <a:gd name="connsiteX0" fmla="*/ 2797479 w 3963619"/>
              <a:gd name="connsiteY0" fmla="*/ 1983604 h 1983604"/>
              <a:gd name="connsiteX1" fmla="*/ 1658391 w 3963619"/>
              <a:gd name="connsiteY1" fmla="*/ 1860809 h 1983604"/>
              <a:gd name="connsiteX2" fmla="*/ 617064 w 3963619"/>
              <a:gd name="connsiteY2" fmla="*/ 1651128 h 1983604"/>
              <a:gd name="connsiteX3" fmla="*/ 557759 w 3963619"/>
              <a:gd name="connsiteY3" fmla="*/ 201081 h 1983604"/>
              <a:gd name="connsiteX4" fmla="*/ 3963619 w 3963619"/>
              <a:gd name="connsiteY4" fmla="*/ 444644 h 1983604"/>
              <a:gd name="connsiteX5" fmla="*/ 3889427 w 3963619"/>
              <a:gd name="connsiteY5" fmla="*/ 581648 h 1983604"/>
              <a:gd name="connsiteX6" fmla="*/ 3223614 w 3963619"/>
              <a:gd name="connsiteY6" fmla="*/ 1020110 h 1983604"/>
              <a:gd name="connsiteX7" fmla="*/ 2797479 w 3963619"/>
              <a:gd name="connsiteY7" fmla="*/ 1983604 h 1983604"/>
              <a:gd name="connsiteX0" fmla="*/ 2797479 w 3963619"/>
              <a:gd name="connsiteY0" fmla="*/ 1983604 h 1983604"/>
              <a:gd name="connsiteX1" fmla="*/ 1658391 w 3963619"/>
              <a:gd name="connsiteY1" fmla="*/ 1860809 h 1983604"/>
              <a:gd name="connsiteX2" fmla="*/ 617064 w 3963619"/>
              <a:gd name="connsiteY2" fmla="*/ 1651128 h 1983604"/>
              <a:gd name="connsiteX3" fmla="*/ 557759 w 3963619"/>
              <a:gd name="connsiteY3" fmla="*/ 201081 h 1983604"/>
              <a:gd name="connsiteX4" fmla="*/ 3963619 w 3963619"/>
              <a:gd name="connsiteY4" fmla="*/ 444644 h 1983604"/>
              <a:gd name="connsiteX5" fmla="*/ 3889427 w 3963619"/>
              <a:gd name="connsiteY5" fmla="*/ 581648 h 1983604"/>
              <a:gd name="connsiteX6" fmla="*/ 3223614 w 3963619"/>
              <a:gd name="connsiteY6" fmla="*/ 1020110 h 1983604"/>
              <a:gd name="connsiteX7" fmla="*/ 2797479 w 3963619"/>
              <a:gd name="connsiteY7" fmla="*/ 1983604 h 1983604"/>
              <a:gd name="connsiteX0" fmla="*/ 2797479 w 3963619"/>
              <a:gd name="connsiteY0" fmla="*/ 1983604 h 2123720"/>
              <a:gd name="connsiteX1" fmla="*/ 1658391 w 3963619"/>
              <a:gd name="connsiteY1" fmla="*/ 1860809 h 2123720"/>
              <a:gd name="connsiteX2" fmla="*/ 617064 w 3963619"/>
              <a:gd name="connsiteY2" fmla="*/ 1651128 h 2123720"/>
              <a:gd name="connsiteX3" fmla="*/ 557759 w 3963619"/>
              <a:gd name="connsiteY3" fmla="*/ 201081 h 2123720"/>
              <a:gd name="connsiteX4" fmla="*/ 3963619 w 3963619"/>
              <a:gd name="connsiteY4" fmla="*/ 444644 h 2123720"/>
              <a:gd name="connsiteX5" fmla="*/ 3889427 w 3963619"/>
              <a:gd name="connsiteY5" fmla="*/ 581648 h 2123720"/>
              <a:gd name="connsiteX6" fmla="*/ 3223614 w 3963619"/>
              <a:gd name="connsiteY6" fmla="*/ 1020110 h 2123720"/>
              <a:gd name="connsiteX7" fmla="*/ 2797479 w 3963619"/>
              <a:gd name="connsiteY7" fmla="*/ 1983604 h 2123720"/>
              <a:gd name="connsiteX0" fmla="*/ 2797479 w 3963619"/>
              <a:gd name="connsiteY0" fmla="*/ 1983604 h 2123720"/>
              <a:gd name="connsiteX1" fmla="*/ 1658391 w 3963619"/>
              <a:gd name="connsiteY1" fmla="*/ 1860809 h 2123720"/>
              <a:gd name="connsiteX2" fmla="*/ 617064 w 3963619"/>
              <a:gd name="connsiteY2" fmla="*/ 1651128 h 2123720"/>
              <a:gd name="connsiteX3" fmla="*/ 557759 w 3963619"/>
              <a:gd name="connsiteY3" fmla="*/ 201081 h 2123720"/>
              <a:gd name="connsiteX4" fmla="*/ 3963619 w 3963619"/>
              <a:gd name="connsiteY4" fmla="*/ 444644 h 2123720"/>
              <a:gd name="connsiteX5" fmla="*/ 3889427 w 3963619"/>
              <a:gd name="connsiteY5" fmla="*/ 581648 h 2123720"/>
              <a:gd name="connsiteX6" fmla="*/ 3223614 w 3963619"/>
              <a:gd name="connsiteY6" fmla="*/ 1020110 h 2123720"/>
              <a:gd name="connsiteX7" fmla="*/ 2797479 w 3963619"/>
              <a:gd name="connsiteY7" fmla="*/ 1983604 h 2123720"/>
              <a:gd name="connsiteX0" fmla="*/ 2797479 w 3963619"/>
              <a:gd name="connsiteY0" fmla="*/ 1983604 h 2088774"/>
              <a:gd name="connsiteX1" fmla="*/ 617064 w 3963619"/>
              <a:gd name="connsiteY1" fmla="*/ 1651128 h 2088774"/>
              <a:gd name="connsiteX2" fmla="*/ 557759 w 3963619"/>
              <a:gd name="connsiteY2" fmla="*/ 201081 h 2088774"/>
              <a:gd name="connsiteX3" fmla="*/ 3963619 w 3963619"/>
              <a:gd name="connsiteY3" fmla="*/ 444644 h 2088774"/>
              <a:gd name="connsiteX4" fmla="*/ 3889427 w 3963619"/>
              <a:gd name="connsiteY4" fmla="*/ 581648 h 2088774"/>
              <a:gd name="connsiteX5" fmla="*/ 3223614 w 3963619"/>
              <a:gd name="connsiteY5" fmla="*/ 1020110 h 2088774"/>
              <a:gd name="connsiteX6" fmla="*/ 2797479 w 3963619"/>
              <a:gd name="connsiteY6" fmla="*/ 1983604 h 2088774"/>
              <a:gd name="connsiteX0" fmla="*/ 2797479 w 3963619"/>
              <a:gd name="connsiteY0" fmla="*/ 1907404 h 2012574"/>
              <a:gd name="connsiteX1" fmla="*/ 617064 w 3963619"/>
              <a:gd name="connsiteY1" fmla="*/ 1651128 h 2012574"/>
              <a:gd name="connsiteX2" fmla="*/ 557759 w 3963619"/>
              <a:gd name="connsiteY2" fmla="*/ 201081 h 2012574"/>
              <a:gd name="connsiteX3" fmla="*/ 3963619 w 3963619"/>
              <a:gd name="connsiteY3" fmla="*/ 444644 h 2012574"/>
              <a:gd name="connsiteX4" fmla="*/ 3889427 w 3963619"/>
              <a:gd name="connsiteY4" fmla="*/ 581648 h 2012574"/>
              <a:gd name="connsiteX5" fmla="*/ 3223614 w 3963619"/>
              <a:gd name="connsiteY5" fmla="*/ 1020110 h 2012574"/>
              <a:gd name="connsiteX6" fmla="*/ 2797479 w 3963619"/>
              <a:gd name="connsiteY6" fmla="*/ 1907404 h 2012574"/>
              <a:gd name="connsiteX0" fmla="*/ 2797479 w 3963619"/>
              <a:gd name="connsiteY0" fmla="*/ 1951847 h 2057017"/>
              <a:gd name="connsiteX1" fmla="*/ 617064 w 3963619"/>
              <a:gd name="connsiteY1" fmla="*/ 1695571 h 2057017"/>
              <a:gd name="connsiteX2" fmla="*/ 557759 w 3963619"/>
              <a:gd name="connsiteY2" fmla="*/ 245524 h 2057017"/>
              <a:gd name="connsiteX3" fmla="*/ 2091281 w 3963619"/>
              <a:gd name="connsiteY3" fmla="*/ 605773 h 2057017"/>
              <a:gd name="connsiteX4" fmla="*/ 3963619 w 3963619"/>
              <a:gd name="connsiteY4" fmla="*/ 489087 h 2057017"/>
              <a:gd name="connsiteX5" fmla="*/ 3889427 w 3963619"/>
              <a:gd name="connsiteY5" fmla="*/ 626091 h 2057017"/>
              <a:gd name="connsiteX6" fmla="*/ 3223614 w 3963619"/>
              <a:gd name="connsiteY6" fmla="*/ 1064553 h 2057017"/>
              <a:gd name="connsiteX7" fmla="*/ 2797479 w 3963619"/>
              <a:gd name="connsiteY7" fmla="*/ 1951847 h 2057017"/>
              <a:gd name="connsiteX0" fmla="*/ 2797479 w 3963619"/>
              <a:gd name="connsiteY0" fmla="*/ 1945762 h 2050932"/>
              <a:gd name="connsiteX1" fmla="*/ 617064 w 3963619"/>
              <a:gd name="connsiteY1" fmla="*/ 1689486 h 2050932"/>
              <a:gd name="connsiteX2" fmla="*/ 557759 w 3963619"/>
              <a:gd name="connsiteY2" fmla="*/ 239439 h 2050932"/>
              <a:gd name="connsiteX3" fmla="*/ 566232 w 3963619"/>
              <a:gd name="connsiteY3" fmla="*/ 540362 h 2050932"/>
              <a:gd name="connsiteX4" fmla="*/ 2091281 w 3963619"/>
              <a:gd name="connsiteY4" fmla="*/ 599688 h 2050932"/>
              <a:gd name="connsiteX5" fmla="*/ 3963619 w 3963619"/>
              <a:gd name="connsiteY5" fmla="*/ 483002 h 2050932"/>
              <a:gd name="connsiteX6" fmla="*/ 3889427 w 3963619"/>
              <a:gd name="connsiteY6" fmla="*/ 620006 h 2050932"/>
              <a:gd name="connsiteX7" fmla="*/ 3223614 w 3963619"/>
              <a:gd name="connsiteY7" fmla="*/ 1058468 h 2050932"/>
              <a:gd name="connsiteX8" fmla="*/ 2797479 w 3963619"/>
              <a:gd name="connsiteY8" fmla="*/ 1945762 h 2050932"/>
              <a:gd name="connsiteX0" fmla="*/ 2552289 w 3718429"/>
              <a:gd name="connsiteY0" fmla="*/ 1587033 h 1692203"/>
              <a:gd name="connsiteX1" fmla="*/ 371874 w 3718429"/>
              <a:gd name="connsiteY1" fmla="*/ 1330757 h 1692203"/>
              <a:gd name="connsiteX2" fmla="*/ 321042 w 3718429"/>
              <a:gd name="connsiteY2" fmla="*/ 181633 h 1692203"/>
              <a:gd name="connsiteX3" fmla="*/ 1846091 w 3718429"/>
              <a:gd name="connsiteY3" fmla="*/ 240959 h 1692203"/>
              <a:gd name="connsiteX4" fmla="*/ 3718429 w 3718429"/>
              <a:gd name="connsiteY4" fmla="*/ 124273 h 1692203"/>
              <a:gd name="connsiteX5" fmla="*/ 3644237 w 3718429"/>
              <a:gd name="connsiteY5" fmla="*/ 261277 h 1692203"/>
              <a:gd name="connsiteX6" fmla="*/ 2978424 w 3718429"/>
              <a:gd name="connsiteY6" fmla="*/ 699739 h 1692203"/>
              <a:gd name="connsiteX7" fmla="*/ 2552289 w 3718429"/>
              <a:gd name="connsiteY7" fmla="*/ 1587033 h 1692203"/>
              <a:gd name="connsiteX0" fmla="*/ 2552289 w 3718429"/>
              <a:gd name="connsiteY0" fmla="*/ 1603006 h 1708176"/>
              <a:gd name="connsiteX1" fmla="*/ 371874 w 3718429"/>
              <a:gd name="connsiteY1" fmla="*/ 1346730 h 1708176"/>
              <a:gd name="connsiteX2" fmla="*/ 321042 w 3718429"/>
              <a:gd name="connsiteY2" fmla="*/ 197606 h 1708176"/>
              <a:gd name="connsiteX3" fmla="*/ 1846091 w 3718429"/>
              <a:gd name="connsiteY3" fmla="*/ 161095 h 1708176"/>
              <a:gd name="connsiteX4" fmla="*/ 3718429 w 3718429"/>
              <a:gd name="connsiteY4" fmla="*/ 140246 h 1708176"/>
              <a:gd name="connsiteX5" fmla="*/ 3644237 w 3718429"/>
              <a:gd name="connsiteY5" fmla="*/ 277250 h 1708176"/>
              <a:gd name="connsiteX6" fmla="*/ 2978424 w 3718429"/>
              <a:gd name="connsiteY6" fmla="*/ 715712 h 1708176"/>
              <a:gd name="connsiteX7" fmla="*/ 2552289 w 3718429"/>
              <a:gd name="connsiteY7" fmla="*/ 1603006 h 1708176"/>
              <a:gd name="connsiteX0" fmla="*/ 2552289 w 3718429"/>
              <a:gd name="connsiteY0" fmla="*/ 1530038 h 1635208"/>
              <a:gd name="connsiteX1" fmla="*/ 371874 w 3718429"/>
              <a:gd name="connsiteY1" fmla="*/ 1273762 h 1635208"/>
              <a:gd name="connsiteX2" fmla="*/ 321042 w 3718429"/>
              <a:gd name="connsiteY2" fmla="*/ 220475 h 1635208"/>
              <a:gd name="connsiteX3" fmla="*/ 1846091 w 3718429"/>
              <a:gd name="connsiteY3" fmla="*/ 88127 h 1635208"/>
              <a:gd name="connsiteX4" fmla="*/ 3718429 w 3718429"/>
              <a:gd name="connsiteY4" fmla="*/ 67278 h 1635208"/>
              <a:gd name="connsiteX5" fmla="*/ 3644237 w 3718429"/>
              <a:gd name="connsiteY5" fmla="*/ 204282 h 1635208"/>
              <a:gd name="connsiteX6" fmla="*/ 2978424 w 3718429"/>
              <a:gd name="connsiteY6" fmla="*/ 642744 h 1635208"/>
              <a:gd name="connsiteX7" fmla="*/ 2552289 w 3718429"/>
              <a:gd name="connsiteY7" fmla="*/ 1530038 h 1635208"/>
              <a:gd name="connsiteX0" fmla="*/ 2235200 w 3718429"/>
              <a:gd name="connsiteY0" fmla="*/ 1530038 h 1635208"/>
              <a:gd name="connsiteX1" fmla="*/ 371874 w 3718429"/>
              <a:gd name="connsiteY1" fmla="*/ 1273762 h 1635208"/>
              <a:gd name="connsiteX2" fmla="*/ 321042 w 3718429"/>
              <a:gd name="connsiteY2" fmla="*/ 220475 h 1635208"/>
              <a:gd name="connsiteX3" fmla="*/ 1846091 w 3718429"/>
              <a:gd name="connsiteY3" fmla="*/ 88127 h 1635208"/>
              <a:gd name="connsiteX4" fmla="*/ 3718429 w 3718429"/>
              <a:gd name="connsiteY4" fmla="*/ 67278 h 1635208"/>
              <a:gd name="connsiteX5" fmla="*/ 3644237 w 3718429"/>
              <a:gd name="connsiteY5" fmla="*/ 204282 h 1635208"/>
              <a:gd name="connsiteX6" fmla="*/ 2978424 w 3718429"/>
              <a:gd name="connsiteY6" fmla="*/ 642744 h 1635208"/>
              <a:gd name="connsiteX7" fmla="*/ 2235200 w 3718429"/>
              <a:gd name="connsiteY7" fmla="*/ 1530038 h 1635208"/>
              <a:gd name="connsiteX0" fmla="*/ 2235200 w 3718429"/>
              <a:gd name="connsiteY0" fmla="*/ 1530038 h 1603262"/>
              <a:gd name="connsiteX1" fmla="*/ 371874 w 3718429"/>
              <a:gd name="connsiteY1" fmla="*/ 1273762 h 1603262"/>
              <a:gd name="connsiteX2" fmla="*/ 321042 w 3718429"/>
              <a:gd name="connsiteY2" fmla="*/ 220475 h 1603262"/>
              <a:gd name="connsiteX3" fmla="*/ 1846091 w 3718429"/>
              <a:gd name="connsiteY3" fmla="*/ 88127 h 1603262"/>
              <a:gd name="connsiteX4" fmla="*/ 3718429 w 3718429"/>
              <a:gd name="connsiteY4" fmla="*/ 67278 h 1603262"/>
              <a:gd name="connsiteX5" fmla="*/ 3644237 w 3718429"/>
              <a:gd name="connsiteY5" fmla="*/ 204282 h 1603262"/>
              <a:gd name="connsiteX6" fmla="*/ 2502790 w 3718429"/>
              <a:gd name="connsiteY6" fmla="*/ 834418 h 1603262"/>
              <a:gd name="connsiteX7" fmla="*/ 2235200 w 3718429"/>
              <a:gd name="connsiteY7" fmla="*/ 1530038 h 1603262"/>
              <a:gd name="connsiteX0" fmla="*/ 2155928 w 3718429"/>
              <a:gd name="connsiteY0" fmla="*/ 1338365 h 1570849"/>
              <a:gd name="connsiteX1" fmla="*/ 371874 w 3718429"/>
              <a:gd name="connsiteY1" fmla="*/ 1273762 h 1570849"/>
              <a:gd name="connsiteX2" fmla="*/ 321042 w 3718429"/>
              <a:gd name="connsiteY2" fmla="*/ 220475 h 1570849"/>
              <a:gd name="connsiteX3" fmla="*/ 1846091 w 3718429"/>
              <a:gd name="connsiteY3" fmla="*/ 88127 h 1570849"/>
              <a:gd name="connsiteX4" fmla="*/ 3718429 w 3718429"/>
              <a:gd name="connsiteY4" fmla="*/ 67278 h 1570849"/>
              <a:gd name="connsiteX5" fmla="*/ 3644237 w 3718429"/>
              <a:gd name="connsiteY5" fmla="*/ 204282 h 1570849"/>
              <a:gd name="connsiteX6" fmla="*/ 2502790 w 3718429"/>
              <a:gd name="connsiteY6" fmla="*/ 834418 h 1570849"/>
              <a:gd name="connsiteX7" fmla="*/ 2155928 w 3718429"/>
              <a:gd name="connsiteY7" fmla="*/ 1338365 h 1570849"/>
              <a:gd name="connsiteX0" fmla="*/ 2155928 w 3718429"/>
              <a:gd name="connsiteY0" fmla="*/ 1338365 h 1570849"/>
              <a:gd name="connsiteX1" fmla="*/ 371874 w 3718429"/>
              <a:gd name="connsiteY1" fmla="*/ 1273762 h 1570849"/>
              <a:gd name="connsiteX2" fmla="*/ 321042 w 3718429"/>
              <a:gd name="connsiteY2" fmla="*/ 220475 h 1570849"/>
              <a:gd name="connsiteX3" fmla="*/ 1846091 w 3718429"/>
              <a:gd name="connsiteY3" fmla="*/ 183964 h 1570849"/>
              <a:gd name="connsiteX4" fmla="*/ 3718429 w 3718429"/>
              <a:gd name="connsiteY4" fmla="*/ 67278 h 1570849"/>
              <a:gd name="connsiteX5" fmla="*/ 3644237 w 3718429"/>
              <a:gd name="connsiteY5" fmla="*/ 204282 h 1570849"/>
              <a:gd name="connsiteX6" fmla="*/ 2502790 w 3718429"/>
              <a:gd name="connsiteY6" fmla="*/ 834418 h 1570849"/>
              <a:gd name="connsiteX7" fmla="*/ 2155928 w 3718429"/>
              <a:gd name="connsiteY7" fmla="*/ 1338365 h 1570849"/>
              <a:gd name="connsiteX0" fmla="*/ 2155928 w 3718429"/>
              <a:gd name="connsiteY0" fmla="*/ 1338365 h 1570849"/>
              <a:gd name="connsiteX1" fmla="*/ 371874 w 3718429"/>
              <a:gd name="connsiteY1" fmla="*/ 1273762 h 1570849"/>
              <a:gd name="connsiteX2" fmla="*/ 321042 w 3718429"/>
              <a:gd name="connsiteY2" fmla="*/ 220475 h 1570849"/>
              <a:gd name="connsiteX3" fmla="*/ 1846091 w 3718429"/>
              <a:gd name="connsiteY3" fmla="*/ 183964 h 1570849"/>
              <a:gd name="connsiteX4" fmla="*/ 3718429 w 3718429"/>
              <a:gd name="connsiteY4" fmla="*/ 67278 h 1570849"/>
              <a:gd name="connsiteX5" fmla="*/ 2502790 w 3718429"/>
              <a:gd name="connsiteY5" fmla="*/ 834418 h 1570849"/>
              <a:gd name="connsiteX6" fmla="*/ 2155928 w 3718429"/>
              <a:gd name="connsiteY6" fmla="*/ 1338365 h 1570849"/>
              <a:gd name="connsiteX0" fmla="*/ 2155928 w 2554429"/>
              <a:gd name="connsiteY0" fmla="*/ 1299523 h 1532007"/>
              <a:gd name="connsiteX1" fmla="*/ 371874 w 2554429"/>
              <a:gd name="connsiteY1" fmla="*/ 1234920 h 1532007"/>
              <a:gd name="connsiteX2" fmla="*/ 321042 w 2554429"/>
              <a:gd name="connsiteY2" fmla="*/ 181633 h 1532007"/>
              <a:gd name="connsiteX3" fmla="*/ 1846091 w 2554429"/>
              <a:gd name="connsiteY3" fmla="*/ 145122 h 1532007"/>
              <a:gd name="connsiteX4" fmla="*/ 2502790 w 2554429"/>
              <a:gd name="connsiteY4" fmla="*/ 795576 h 1532007"/>
              <a:gd name="connsiteX5" fmla="*/ 2155928 w 2554429"/>
              <a:gd name="connsiteY5" fmla="*/ 1299523 h 1532007"/>
              <a:gd name="connsiteX0" fmla="*/ 2334144 w 2689297"/>
              <a:gd name="connsiteY0" fmla="*/ 2135163 h 2208387"/>
              <a:gd name="connsiteX1" fmla="*/ 371874 w 2689297"/>
              <a:gd name="connsiteY1" fmla="*/ 1234920 h 2208387"/>
              <a:gd name="connsiteX2" fmla="*/ 321042 w 2689297"/>
              <a:gd name="connsiteY2" fmla="*/ 181633 h 2208387"/>
              <a:gd name="connsiteX3" fmla="*/ 1846091 w 2689297"/>
              <a:gd name="connsiteY3" fmla="*/ 145122 h 2208387"/>
              <a:gd name="connsiteX4" fmla="*/ 2502790 w 2689297"/>
              <a:gd name="connsiteY4" fmla="*/ 795576 h 2208387"/>
              <a:gd name="connsiteX5" fmla="*/ 2334144 w 2689297"/>
              <a:gd name="connsiteY5" fmla="*/ 2135163 h 2208387"/>
              <a:gd name="connsiteX0" fmla="*/ 2575633 w 4352176"/>
              <a:gd name="connsiteY0" fmla="*/ 2649458 h 2722682"/>
              <a:gd name="connsiteX1" fmla="*/ 613363 w 4352176"/>
              <a:gd name="connsiteY1" fmla="*/ 1749215 h 2722682"/>
              <a:gd name="connsiteX2" fmla="*/ 562531 w 4352176"/>
              <a:gd name="connsiteY2" fmla="*/ 695928 h 2722682"/>
              <a:gd name="connsiteX3" fmla="*/ 3988551 w 4352176"/>
              <a:gd name="connsiteY3" fmla="*/ 102324 h 2722682"/>
              <a:gd name="connsiteX4" fmla="*/ 2744279 w 4352176"/>
              <a:gd name="connsiteY4" fmla="*/ 1309871 h 2722682"/>
              <a:gd name="connsiteX5" fmla="*/ 2575633 w 4352176"/>
              <a:gd name="connsiteY5" fmla="*/ 2649458 h 2722682"/>
              <a:gd name="connsiteX0" fmla="*/ 2575633 w 4470568"/>
              <a:gd name="connsiteY0" fmla="*/ 2621009 h 2694233"/>
              <a:gd name="connsiteX1" fmla="*/ 613363 w 4470568"/>
              <a:gd name="connsiteY1" fmla="*/ 1720766 h 2694233"/>
              <a:gd name="connsiteX2" fmla="*/ 562531 w 4470568"/>
              <a:gd name="connsiteY2" fmla="*/ 667479 h 2694233"/>
              <a:gd name="connsiteX3" fmla="*/ 3988551 w 4470568"/>
              <a:gd name="connsiteY3" fmla="*/ 73875 h 2694233"/>
              <a:gd name="connsiteX4" fmla="*/ 3454633 w 4470568"/>
              <a:gd name="connsiteY4" fmla="*/ 1110728 h 2694233"/>
              <a:gd name="connsiteX5" fmla="*/ 2744279 w 4470568"/>
              <a:gd name="connsiteY5" fmla="*/ 1281422 h 2694233"/>
              <a:gd name="connsiteX6" fmla="*/ 2575633 w 4470568"/>
              <a:gd name="connsiteY6" fmla="*/ 2621009 h 2694233"/>
              <a:gd name="connsiteX0" fmla="*/ 2575633 w 4563356"/>
              <a:gd name="connsiteY0" fmla="*/ 2627171 h 2700395"/>
              <a:gd name="connsiteX1" fmla="*/ 613363 w 4563356"/>
              <a:gd name="connsiteY1" fmla="*/ 1726928 h 2700395"/>
              <a:gd name="connsiteX2" fmla="*/ 562531 w 4563356"/>
              <a:gd name="connsiteY2" fmla="*/ 673641 h 2700395"/>
              <a:gd name="connsiteX3" fmla="*/ 3988551 w 4563356"/>
              <a:gd name="connsiteY3" fmla="*/ 80037 h 2700395"/>
              <a:gd name="connsiteX4" fmla="*/ 4011361 w 4563356"/>
              <a:gd name="connsiteY4" fmla="*/ 1153865 h 2700395"/>
              <a:gd name="connsiteX5" fmla="*/ 3454633 w 4563356"/>
              <a:gd name="connsiteY5" fmla="*/ 1116890 h 2700395"/>
              <a:gd name="connsiteX6" fmla="*/ 2744279 w 4563356"/>
              <a:gd name="connsiteY6" fmla="*/ 1287584 h 2700395"/>
              <a:gd name="connsiteX7" fmla="*/ 2575633 w 4563356"/>
              <a:gd name="connsiteY7" fmla="*/ 2627171 h 2700395"/>
              <a:gd name="connsiteX0" fmla="*/ 2536030 w 4286132"/>
              <a:gd name="connsiteY0" fmla="*/ 2766444 h 2839668"/>
              <a:gd name="connsiteX1" fmla="*/ 573760 w 4286132"/>
              <a:gd name="connsiteY1" fmla="*/ 1866201 h 2839668"/>
              <a:gd name="connsiteX2" fmla="*/ 522928 w 4286132"/>
              <a:gd name="connsiteY2" fmla="*/ 812914 h 2839668"/>
              <a:gd name="connsiteX3" fmla="*/ 3711327 w 4286132"/>
              <a:gd name="connsiteY3" fmla="*/ 80037 h 2839668"/>
              <a:gd name="connsiteX4" fmla="*/ 3971758 w 4286132"/>
              <a:gd name="connsiteY4" fmla="*/ 1293138 h 2839668"/>
              <a:gd name="connsiteX5" fmla="*/ 3415030 w 4286132"/>
              <a:gd name="connsiteY5" fmla="*/ 1256163 h 2839668"/>
              <a:gd name="connsiteX6" fmla="*/ 2704676 w 4286132"/>
              <a:gd name="connsiteY6" fmla="*/ 1426857 h 2839668"/>
              <a:gd name="connsiteX7" fmla="*/ 2536030 w 4286132"/>
              <a:gd name="connsiteY7" fmla="*/ 2766444 h 2839668"/>
              <a:gd name="connsiteX0" fmla="*/ 2536030 w 4286132"/>
              <a:gd name="connsiteY0" fmla="*/ 2766444 h 2839668"/>
              <a:gd name="connsiteX1" fmla="*/ 573760 w 4286132"/>
              <a:gd name="connsiteY1" fmla="*/ 1866201 h 2839668"/>
              <a:gd name="connsiteX2" fmla="*/ 522928 w 4286132"/>
              <a:gd name="connsiteY2" fmla="*/ 812914 h 2839668"/>
              <a:gd name="connsiteX3" fmla="*/ 3711327 w 4286132"/>
              <a:gd name="connsiteY3" fmla="*/ 80037 h 2839668"/>
              <a:gd name="connsiteX4" fmla="*/ 3971758 w 4286132"/>
              <a:gd name="connsiteY4" fmla="*/ 1293138 h 2839668"/>
              <a:gd name="connsiteX5" fmla="*/ 3415030 w 4286132"/>
              <a:gd name="connsiteY5" fmla="*/ 1325800 h 2839668"/>
              <a:gd name="connsiteX6" fmla="*/ 2704676 w 4286132"/>
              <a:gd name="connsiteY6" fmla="*/ 1426857 h 2839668"/>
              <a:gd name="connsiteX7" fmla="*/ 2536030 w 4286132"/>
              <a:gd name="connsiteY7" fmla="*/ 2766444 h 2839668"/>
              <a:gd name="connsiteX0" fmla="*/ 2536030 w 4286132"/>
              <a:gd name="connsiteY0" fmla="*/ 2766444 h 2839668"/>
              <a:gd name="connsiteX1" fmla="*/ 573760 w 4286132"/>
              <a:gd name="connsiteY1" fmla="*/ 1866201 h 2839668"/>
              <a:gd name="connsiteX2" fmla="*/ 522928 w 4286132"/>
              <a:gd name="connsiteY2" fmla="*/ 812914 h 2839668"/>
              <a:gd name="connsiteX3" fmla="*/ 3711327 w 4286132"/>
              <a:gd name="connsiteY3" fmla="*/ 80037 h 2839668"/>
              <a:gd name="connsiteX4" fmla="*/ 3971758 w 4286132"/>
              <a:gd name="connsiteY4" fmla="*/ 1293138 h 2839668"/>
              <a:gd name="connsiteX5" fmla="*/ 3415030 w 4286132"/>
              <a:gd name="connsiteY5" fmla="*/ 1325800 h 2839668"/>
              <a:gd name="connsiteX6" fmla="*/ 2882892 w 4286132"/>
              <a:gd name="connsiteY6" fmla="*/ 1426857 h 2839668"/>
              <a:gd name="connsiteX7" fmla="*/ 2536030 w 4286132"/>
              <a:gd name="connsiteY7" fmla="*/ 2766444 h 2839668"/>
              <a:gd name="connsiteX0" fmla="*/ 3011272 w 4840581"/>
              <a:gd name="connsiteY0" fmla="*/ 2812869 h 2886093"/>
              <a:gd name="connsiteX1" fmla="*/ 1049002 w 4840581"/>
              <a:gd name="connsiteY1" fmla="*/ 1912626 h 2886093"/>
              <a:gd name="connsiteX2" fmla="*/ 522928 w 4840581"/>
              <a:gd name="connsiteY2" fmla="*/ 580792 h 2886093"/>
              <a:gd name="connsiteX3" fmla="*/ 4186569 w 4840581"/>
              <a:gd name="connsiteY3" fmla="*/ 126462 h 2886093"/>
              <a:gd name="connsiteX4" fmla="*/ 4447000 w 4840581"/>
              <a:gd name="connsiteY4" fmla="*/ 1339563 h 2886093"/>
              <a:gd name="connsiteX5" fmla="*/ 3890272 w 4840581"/>
              <a:gd name="connsiteY5" fmla="*/ 1372225 h 2886093"/>
              <a:gd name="connsiteX6" fmla="*/ 3358134 w 4840581"/>
              <a:gd name="connsiteY6" fmla="*/ 1473282 h 2886093"/>
              <a:gd name="connsiteX7" fmla="*/ 3011272 w 4840581"/>
              <a:gd name="connsiteY7" fmla="*/ 2812869 h 2886093"/>
              <a:gd name="connsiteX0" fmla="*/ 3100380 w 4929689"/>
              <a:gd name="connsiteY0" fmla="*/ 2812869 h 2886093"/>
              <a:gd name="connsiteX1" fmla="*/ 603462 w 4929689"/>
              <a:gd name="connsiteY1" fmla="*/ 1912626 h 2886093"/>
              <a:gd name="connsiteX2" fmla="*/ 612036 w 4929689"/>
              <a:gd name="connsiteY2" fmla="*/ 580792 h 2886093"/>
              <a:gd name="connsiteX3" fmla="*/ 4275677 w 4929689"/>
              <a:gd name="connsiteY3" fmla="*/ 126462 h 2886093"/>
              <a:gd name="connsiteX4" fmla="*/ 4536108 w 4929689"/>
              <a:gd name="connsiteY4" fmla="*/ 1339563 h 2886093"/>
              <a:gd name="connsiteX5" fmla="*/ 3979380 w 4929689"/>
              <a:gd name="connsiteY5" fmla="*/ 1372225 h 2886093"/>
              <a:gd name="connsiteX6" fmla="*/ 3447242 w 4929689"/>
              <a:gd name="connsiteY6" fmla="*/ 1473282 h 2886093"/>
              <a:gd name="connsiteX7" fmla="*/ 3100380 w 4929689"/>
              <a:gd name="connsiteY7" fmla="*/ 2812869 h 2886093"/>
              <a:gd name="connsiteX0" fmla="*/ 2496918 w 4326227"/>
              <a:gd name="connsiteY0" fmla="*/ 2812869 h 2886093"/>
              <a:gd name="connsiteX1" fmla="*/ 0 w 4326227"/>
              <a:gd name="connsiteY1" fmla="*/ 1912626 h 2886093"/>
              <a:gd name="connsiteX2" fmla="*/ 8574 w 4326227"/>
              <a:gd name="connsiteY2" fmla="*/ 580792 h 2886093"/>
              <a:gd name="connsiteX3" fmla="*/ 3672215 w 4326227"/>
              <a:gd name="connsiteY3" fmla="*/ 126462 h 2886093"/>
              <a:gd name="connsiteX4" fmla="*/ 3932646 w 4326227"/>
              <a:gd name="connsiteY4" fmla="*/ 1339563 h 2886093"/>
              <a:gd name="connsiteX5" fmla="*/ 3375918 w 4326227"/>
              <a:gd name="connsiteY5" fmla="*/ 1372225 h 2886093"/>
              <a:gd name="connsiteX6" fmla="*/ 2843780 w 4326227"/>
              <a:gd name="connsiteY6" fmla="*/ 1473282 h 2886093"/>
              <a:gd name="connsiteX7" fmla="*/ 2496918 w 4326227"/>
              <a:gd name="connsiteY7" fmla="*/ 2812869 h 2886093"/>
              <a:gd name="connsiteX0" fmla="*/ 2496918 w 3982029"/>
              <a:gd name="connsiteY0" fmla="*/ 2780405 h 2853629"/>
              <a:gd name="connsiteX1" fmla="*/ 0 w 3982029"/>
              <a:gd name="connsiteY1" fmla="*/ 1880162 h 2853629"/>
              <a:gd name="connsiteX2" fmla="*/ 8574 w 3982029"/>
              <a:gd name="connsiteY2" fmla="*/ 548328 h 2853629"/>
              <a:gd name="connsiteX3" fmla="*/ 2404120 w 3982029"/>
              <a:gd name="connsiteY3" fmla="*/ 743112 h 2853629"/>
              <a:gd name="connsiteX4" fmla="*/ 3672215 w 3982029"/>
              <a:gd name="connsiteY4" fmla="*/ 93998 h 2853629"/>
              <a:gd name="connsiteX5" fmla="*/ 3932646 w 3982029"/>
              <a:gd name="connsiteY5" fmla="*/ 1307099 h 2853629"/>
              <a:gd name="connsiteX6" fmla="*/ 3375918 w 3982029"/>
              <a:gd name="connsiteY6" fmla="*/ 1339761 h 2853629"/>
              <a:gd name="connsiteX7" fmla="*/ 2843780 w 3982029"/>
              <a:gd name="connsiteY7" fmla="*/ 1440818 h 2853629"/>
              <a:gd name="connsiteX8" fmla="*/ 2496918 w 3982029"/>
              <a:gd name="connsiteY8" fmla="*/ 2780405 h 2853629"/>
              <a:gd name="connsiteX0" fmla="*/ 2496918 w 3982029"/>
              <a:gd name="connsiteY0" fmla="*/ 2780405 h 2853629"/>
              <a:gd name="connsiteX1" fmla="*/ 0 w 3982029"/>
              <a:gd name="connsiteY1" fmla="*/ 1880162 h 2853629"/>
              <a:gd name="connsiteX2" fmla="*/ 8574 w 3982029"/>
              <a:gd name="connsiteY2" fmla="*/ 548328 h 2853629"/>
              <a:gd name="connsiteX3" fmla="*/ 2404120 w 3982029"/>
              <a:gd name="connsiteY3" fmla="*/ 743112 h 2853629"/>
              <a:gd name="connsiteX4" fmla="*/ 3672215 w 3982029"/>
              <a:gd name="connsiteY4" fmla="*/ 93998 h 2853629"/>
              <a:gd name="connsiteX5" fmla="*/ 3932646 w 3982029"/>
              <a:gd name="connsiteY5" fmla="*/ 1307099 h 2853629"/>
              <a:gd name="connsiteX6" fmla="*/ 3375918 w 3982029"/>
              <a:gd name="connsiteY6" fmla="*/ 1339761 h 2853629"/>
              <a:gd name="connsiteX7" fmla="*/ 2843780 w 3982029"/>
              <a:gd name="connsiteY7" fmla="*/ 1440818 h 2853629"/>
              <a:gd name="connsiteX8" fmla="*/ 2496918 w 3982029"/>
              <a:gd name="connsiteY8" fmla="*/ 2780405 h 2853629"/>
              <a:gd name="connsiteX0" fmla="*/ 2496918 w 3982029"/>
              <a:gd name="connsiteY0" fmla="*/ 2780405 h 2853629"/>
              <a:gd name="connsiteX1" fmla="*/ 0 w 3982029"/>
              <a:gd name="connsiteY1" fmla="*/ 1880162 h 2853629"/>
              <a:gd name="connsiteX2" fmla="*/ 8574 w 3982029"/>
              <a:gd name="connsiteY2" fmla="*/ 548328 h 2853629"/>
              <a:gd name="connsiteX3" fmla="*/ 825866 w 3982029"/>
              <a:gd name="connsiteY3" fmla="*/ 592546 h 2853629"/>
              <a:gd name="connsiteX4" fmla="*/ 2404120 w 3982029"/>
              <a:gd name="connsiteY4" fmla="*/ 743112 h 2853629"/>
              <a:gd name="connsiteX5" fmla="*/ 3672215 w 3982029"/>
              <a:gd name="connsiteY5" fmla="*/ 93998 h 2853629"/>
              <a:gd name="connsiteX6" fmla="*/ 3932646 w 3982029"/>
              <a:gd name="connsiteY6" fmla="*/ 1307099 h 2853629"/>
              <a:gd name="connsiteX7" fmla="*/ 3375918 w 3982029"/>
              <a:gd name="connsiteY7" fmla="*/ 1339761 h 2853629"/>
              <a:gd name="connsiteX8" fmla="*/ 2843780 w 3982029"/>
              <a:gd name="connsiteY8" fmla="*/ 1440818 h 2853629"/>
              <a:gd name="connsiteX9" fmla="*/ 2496918 w 3982029"/>
              <a:gd name="connsiteY9" fmla="*/ 2780405 h 2853629"/>
              <a:gd name="connsiteX0" fmla="*/ 2496918 w 3982029"/>
              <a:gd name="connsiteY0" fmla="*/ 2780405 h 2853629"/>
              <a:gd name="connsiteX1" fmla="*/ 0 w 3982029"/>
              <a:gd name="connsiteY1" fmla="*/ 1880162 h 2853629"/>
              <a:gd name="connsiteX2" fmla="*/ 8574 w 3982029"/>
              <a:gd name="connsiteY2" fmla="*/ 339418 h 2853629"/>
              <a:gd name="connsiteX3" fmla="*/ 825866 w 3982029"/>
              <a:gd name="connsiteY3" fmla="*/ 592546 h 2853629"/>
              <a:gd name="connsiteX4" fmla="*/ 2404120 w 3982029"/>
              <a:gd name="connsiteY4" fmla="*/ 743112 h 2853629"/>
              <a:gd name="connsiteX5" fmla="*/ 3672215 w 3982029"/>
              <a:gd name="connsiteY5" fmla="*/ 93998 h 2853629"/>
              <a:gd name="connsiteX6" fmla="*/ 3932646 w 3982029"/>
              <a:gd name="connsiteY6" fmla="*/ 1307099 h 2853629"/>
              <a:gd name="connsiteX7" fmla="*/ 3375918 w 3982029"/>
              <a:gd name="connsiteY7" fmla="*/ 1339761 h 2853629"/>
              <a:gd name="connsiteX8" fmla="*/ 2843780 w 3982029"/>
              <a:gd name="connsiteY8" fmla="*/ 1440818 h 2853629"/>
              <a:gd name="connsiteX9" fmla="*/ 2496918 w 3982029"/>
              <a:gd name="connsiteY9" fmla="*/ 2780405 h 2853629"/>
              <a:gd name="connsiteX0" fmla="*/ 2496918 w 4029709"/>
              <a:gd name="connsiteY0" fmla="*/ 2773296 h 2846520"/>
              <a:gd name="connsiteX1" fmla="*/ 0 w 4029709"/>
              <a:gd name="connsiteY1" fmla="*/ 1873053 h 2846520"/>
              <a:gd name="connsiteX2" fmla="*/ 8574 w 4029709"/>
              <a:gd name="connsiteY2" fmla="*/ 332309 h 2846520"/>
              <a:gd name="connsiteX3" fmla="*/ 825866 w 4029709"/>
              <a:gd name="connsiteY3" fmla="*/ 585437 h 2846520"/>
              <a:gd name="connsiteX4" fmla="*/ 2404120 w 4029709"/>
              <a:gd name="connsiteY4" fmla="*/ 736003 h 2846520"/>
              <a:gd name="connsiteX5" fmla="*/ 3672215 w 4029709"/>
              <a:gd name="connsiteY5" fmla="*/ 86889 h 2846520"/>
              <a:gd name="connsiteX6" fmla="*/ 3958293 w 4029709"/>
              <a:gd name="connsiteY6" fmla="*/ 214669 h 2846520"/>
              <a:gd name="connsiteX7" fmla="*/ 3932646 w 4029709"/>
              <a:gd name="connsiteY7" fmla="*/ 1299990 h 2846520"/>
              <a:gd name="connsiteX8" fmla="*/ 3375918 w 4029709"/>
              <a:gd name="connsiteY8" fmla="*/ 1332652 h 2846520"/>
              <a:gd name="connsiteX9" fmla="*/ 2843780 w 4029709"/>
              <a:gd name="connsiteY9" fmla="*/ 1433709 h 2846520"/>
              <a:gd name="connsiteX10" fmla="*/ 2496918 w 4029709"/>
              <a:gd name="connsiteY10" fmla="*/ 2773296 h 2846520"/>
              <a:gd name="connsiteX0" fmla="*/ 2496918 w 4029709"/>
              <a:gd name="connsiteY0" fmla="*/ 2634023 h 2707247"/>
              <a:gd name="connsiteX1" fmla="*/ 0 w 4029709"/>
              <a:gd name="connsiteY1" fmla="*/ 1873053 h 2707247"/>
              <a:gd name="connsiteX2" fmla="*/ 8574 w 4029709"/>
              <a:gd name="connsiteY2" fmla="*/ 332309 h 2707247"/>
              <a:gd name="connsiteX3" fmla="*/ 825866 w 4029709"/>
              <a:gd name="connsiteY3" fmla="*/ 585437 h 2707247"/>
              <a:gd name="connsiteX4" fmla="*/ 2404120 w 4029709"/>
              <a:gd name="connsiteY4" fmla="*/ 736003 h 2707247"/>
              <a:gd name="connsiteX5" fmla="*/ 3672215 w 4029709"/>
              <a:gd name="connsiteY5" fmla="*/ 86889 h 2707247"/>
              <a:gd name="connsiteX6" fmla="*/ 3958293 w 4029709"/>
              <a:gd name="connsiteY6" fmla="*/ 214669 h 2707247"/>
              <a:gd name="connsiteX7" fmla="*/ 3932646 w 4029709"/>
              <a:gd name="connsiteY7" fmla="*/ 1299990 h 2707247"/>
              <a:gd name="connsiteX8" fmla="*/ 3375918 w 4029709"/>
              <a:gd name="connsiteY8" fmla="*/ 1332652 h 2707247"/>
              <a:gd name="connsiteX9" fmla="*/ 2843780 w 4029709"/>
              <a:gd name="connsiteY9" fmla="*/ 1433709 h 2707247"/>
              <a:gd name="connsiteX10" fmla="*/ 2496918 w 4029709"/>
              <a:gd name="connsiteY10" fmla="*/ 2634023 h 2707247"/>
              <a:gd name="connsiteX0" fmla="*/ 2496918 w 4029709"/>
              <a:gd name="connsiteY0" fmla="*/ 2634023 h 2707247"/>
              <a:gd name="connsiteX1" fmla="*/ 0 w 4029709"/>
              <a:gd name="connsiteY1" fmla="*/ 1873053 h 2707247"/>
              <a:gd name="connsiteX2" fmla="*/ 8574 w 4029709"/>
              <a:gd name="connsiteY2" fmla="*/ 332309 h 2707247"/>
              <a:gd name="connsiteX3" fmla="*/ 825866 w 4029709"/>
              <a:gd name="connsiteY3" fmla="*/ 585437 h 2707247"/>
              <a:gd name="connsiteX4" fmla="*/ 2404120 w 4029709"/>
              <a:gd name="connsiteY4" fmla="*/ 736003 h 2707247"/>
              <a:gd name="connsiteX5" fmla="*/ 3672215 w 4029709"/>
              <a:gd name="connsiteY5" fmla="*/ 86889 h 2707247"/>
              <a:gd name="connsiteX6" fmla="*/ 3958293 w 4029709"/>
              <a:gd name="connsiteY6" fmla="*/ 214669 h 2707247"/>
              <a:gd name="connsiteX7" fmla="*/ 3932646 w 4029709"/>
              <a:gd name="connsiteY7" fmla="*/ 1299990 h 2707247"/>
              <a:gd name="connsiteX8" fmla="*/ 3375918 w 4029709"/>
              <a:gd name="connsiteY8" fmla="*/ 1332652 h 2707247"/>
              <a:gd name="connsiteX9" fmla="*/ 2843780 w 4029709"/>
              <a:gd name="connsiteY9" fmla="*/ 1433709 h 2707247"/>
              <a:gd name="connsiteX10" fmla="*/ 2496918 w 4029709"/>
              <a:gd name="connsiteY10" fmla="*/ 2634023 h 2707247"/>
              <a:gd name="connsiteX0" fmla="*/ 2496918 w 4121010"/>
              <a:gd name="connsiteY0" fmla="*/ 2634023 h 2707247"/>
              <a:gd name="connsiteX1" fmla="*/ 0 w 4121010"/>
              <a:gd name="connsiteY1" fmla="*/ 1873053 h 2707247"/>
              <a:gd name="connsiteX2" fmla="*/ 8574 w 4121010"/>
              <a:gd name="connsiteY2" fmla="*/ 332309 h 2707247"/>
              <a:gd name="connsiteX3" fmla="*/ 825866 w 4121010"/>
              <a:gd name="connsiteY3" fmla="*/ 585437 h 2707247"/>
              <a:gd name="connsiteX4" fmla="*/ 2404120 w 4121010"/>
              <a:gd name="connsiteY4" fmla="*/ 736003 h 2707247"/>
              <a:gd name="connsiteX5" fmla="*/ 3672215 w 4121010"/>
              <a:gd name="connsiteY5" fmla="*/ 86889 h 2707247"/>
              <a:gd name="connsiteX6" fmla="*/ 3958293 w 4121010"/>
              <a:gd name="connsiteY6" fmla="*/ 214669 h 2707247"/>
              <a:gd name="connsiteX7" fmla="*/ 4116736 w 4121010"/>
              <a:gd name="connsiteY7" fmla="*/ 634296 h 2707247"/>
              <a:gd name="connsiteX8" fmla="*/ 3932646 w 4121010"/>
              <a:gd name="connsiteY8" fmla="*/ 1299990 h 2707247"/>
              <a:gd name="connsiteX9" fmla="*/ 3375918 w 4121010"/>
              <a:gd name="connsiteY9" fmla="*/ 1332652 h 2707247"/>
              <a:gd name="connsiteX10" fmla="*/ 2843780 w 4121010"/>
              <a:gd name="connsiteY10" fmla="*/ 1433709 h 2707247"/>
              <a:gd name="connsiteX11" fmla="*/ 2496918 w 4121010"/>
              <a:gd name="connsiteY11" fmla="*/ 2634023 h 2707247"/>
              <a:gd name="connsiteX0" fmla="*/ 2496918 w 4174927"/>
              <a:gd name="connsiteY0" fmla="*/ 2634023 h 2707247"/>
              <a:gd name="connsiteX1" fmla="*/ 0 w 4174927"/>
              <a:gd name="connsiteY1" fmla="*/ 1873053 h 2707247"/>
              <a:gd name="connsiteX2" fmla="*/ 8574 w 4174927"/>
              <a:gd name="connsiteY2" fmla="*/ 332309 h 2707247"/>
              <a:gd name="connsiteX3" fmla="*/ 825866 w 4174927"/>
              <a:gd name="connsiteY3" fmla="*/ 585437 h 2707247"/>
              <a:gd name="connsiteX4" fmla="*/ 2404120 w 4174927"/>
              <a:gd name="connsiteY4" fmla="*/ 736003 h 2707247"/>
              <a:gd name="connsiteX5" fmla="*/ 3672215 w 4174927"/>
              <a:gd name="connsiteY5" fmla="*/ 86889 h 2707247"/>
              <a:gd name="connsiteX6" fmla="*/ 3958293 w 4174927"/>
              <a:gd name="connsiteY6" fmla="*/ 214669 h 2707247"/>
              <a:gd name="connsiteX7" fmla="*/ 4116736 w 4174927"/>
              <a:gd name="connsiteY7" fmla="*/ 634296 h 2707247"/>
              <a:gd name="connsiteX8" fmla="*/ 4051457 w 4174927"/>
              <a:gd name="connsiteY8" fmla="*/ 1508900 h 2707247"/>
              <a:gd name="connsiteX9" fmla="*/ 3375918 w 4174927"/>
              <a:gd name="connsiteY9" fmla="*/ 1332652 h 2707247"/>
              <a:gd name="connsiteX10" fmla="*/ 2843780 w 4174927"/>
              <a:gd name="connsiteY10" fmla="*/ 1433709 h 2707247"/>
              <a:gd name="connsiteX11" fmla="*/ 2496918 w 4174927"/>
              <a:gd name="connsiteY11" fmla="*/ 2634023 h 2707247"/>
              <a:gd name="connsiteX0" fmla="*/ 2496918 w 4167676"/>
              <a:gd name="connsiteY0" fmla="*/ 2634023 h 2707247"/>
              <a:gd name="connsiteX1" fmla="*/ 0 w 4167676"/>
              <a:gd name="connsiteY1" fmla="*/ 1873053 h 2707247"/>
              <a:gd name="connsiteX2" fmla="*/ 8574 w 4167676"/>
              <a:gd name="connsiteY2" fmla="*/ 332309 h 2707247"/>
              <a:gd name="connsiteX3" fmla="*/ 825866 w 4167676"/>
              <a:gd name="connsiteY3" fmla="*/ 585437 h 2707247"/>
              <a:gd name="connsiteX4" fmla="*/ 2404120 w 4167676"/>
              <a:gd name="connsiteY4" fmla="*/ 736003 h 2707247"/>
              <a:gd name="connsiteX5" fmla="*/ 3672215 w 4167676"/>
              <a:gd name="connsiteY5" fmla="*/ 86889 h 2707247"/>
              <a:gd name="connsiteX6" fmla="*/ 3958293 w 4167676"/>
              <a:gd name="connsiteY6" fmla="*/ 214669 h 2707247"/>
              <a:gd name="connsiteX7" fmla="*/ 4116736 w 4167676"/>
              <a:gd name="connsiteY7" fmla="*/ 634296 h 2707247"/>
              <a:gd name="connsiteX8" fmla="*/ 4073234 w 4167676"/>
              <a:gd name="connsiteY8" fmla="*/ 976448 h 2707247"/>
              <a:gd name="connsiteX9" fmla="*/ 4051457 w 4167676"/>
              <a:gd name="connsiteY9" fmla="*/ 1508900 h 2707247"/>
              <a:gd name="connsiteX10" fmla="*/ 3375918 w 4167676"/>
              <a:gd name="connsiteY10" fmla="*/ 1332652 h 2707247"/>
              <a:gd name="connsiteX11" fmla="*/ 2843780 w 4167676"/>
              <a:gd name="connsiteY11" fmla="*/ 1433709 h 2707247"/>
              <a:gd name="connsiteX12" fmla="*/ 2496918 w 4167676"/>
              <a:gd name="connsiteY12" fmla="*/ 2634023 h 2707247"/>
              <a:gd name="connsiteX0" fmla="*/ 2496918 w 4167676"/>
              <a:gd name="connsiteY0" fmla="*/ 2634023 h 2707247"/>
              <a:gd name="connsiteX1" fmla="*/ 0 w 4167676"/>
              <a:gd name="connsiteY1" fmla="*/ 1873053 h 2707247"/>
              <a:gd name="connsiteX2" fmla="*/ 8574 w 4167676"/>
              <a:gd name="connsiteY2" fmla="*/ 332309 h 2707247"/>
              <a:gd name="connsiteX3" fmla="*/ 825866 w 4167676"/>
              <a:gd name="connsiteY3" fmla="*/ 585437 h 2707247"/>
              <a:gd name="connsiteX4" fmla="*/ 2404120 w 4167676"/>
              <a:gd name="connsiteY4" fmla="*/ 736003 h 2707247"/>
              <a:gd name="connsiteX5" fmla="*/ 3672215 w 4167676"/>
              <a:gd name="connsiteY5" fmla="*/ 86889 h 2707247"/>
              <a:gd name="connsiteX6" fmla="*/ 3958293 w 4167676"/>
              <a:gd name="connsiteY6" fmla="*/ 214669 h 2707247"/>
              <a:gd name="connsiteX7" fmla="*/ 4116736 w 4167676"/>
              <a:gd name="connsiteY7" fmla="*/ 634296 h 2707247"/>
              <a:gd name="connsiteX8" fmla="*/ 4073234 w 4167676"/>
              <a:gd name="connsiteY8" fmla="*/ 976448 h 2707247"/>
              <a:gd name="connsiteX9" fmla="*/ 4051457 w 4167676"/>
              <a:gd name="connsiteY9" fmla="*/ 1508900 h 2707247"/>
              <a:gd name="connsiteX10" fmla="*/ 3375918 w 4167676"/>
              <a:gd name="connsiteY10" fmla="*/ 1402289 h 2707247"/>
              <a:gd name="connsiteX11" fmla="*/ 2843780 w 4167676"/>
              <a:gd name="connsiteY11" fmla="*/ 1433709 h 2707247"/>
              <a:gd name="connsiteX12" fmla="*/ 2496918 w 4167676"/>
              <a:gd name="connsiteY12" fmla="*/ 2634023 h 2707247"/>
              <a:gd name="connsiteX0" fmla="*/ 2496918 w 4167676"/>
              <a:gd name="connsiteY0" fmla="*/ 2634023 h 2637610"/>
              <a:gd name="connsiteX1" fmla="*/ 0 w 4167676"/>
              <a:gd name="connsiteY1" fmla="*/ 1873053 h 2637610"/>
              <a:gd name="connsiteX2" fmla="*/ 8574 w 4167676"/>
              <a:gd name="connsiteY2" fmla="*/ 332309 h 2637610"/>
              <a:gd name="connsiteX3" fmla="*/ 825866 w 4167676"/>
              <a:gd name="connsiteY3" fmla="*/ 585437 h 2637610"/>
              <a:gd name="connsiteX4" fmla="*/ 2404120 w 4167676"/>
              <a:gd name="connsiteY4" fmla="*/ 736003 h 2637610"/>
              <a:gd name="connsiteX5" fmla="*/ 3672215 w 4167676"/>
              <a:gd name="connsiteY5" fmla="*/ 86889 h 2637610"/>
              <a:gd name="connsiteX6" fmla="*/ 3958293 w 4167676"/>
              <a:gd name="connsiteY6" fmla="*/ 214669 h 2637610"/>
              <a:gd name="connsiteX7" fmla="*/ 4116736 w 4167676"/>
              <a:gd name="connsiteY7" fmla="*/ 634296 h 2637610"/>
              <a:gd name="connsiteX8" fmla="*/ 4073234 w 4167676"/>
              <a:gd name="connsiteY8" fmla="*/ 976448 h 2637610"/>
              <a:gd name="connsiteX9" fmla="*/ 4051457 w 4167676"/>
              <a:gd name="connsiteY9" fmla="*/ 1508900 h 2637610"/>
              <a:gd name="connsiteX10" fmla="*/ 3375918 w 4167676"/>
              <a:gd name="connsiteY10" fmla="*/ 1402289 h 2637610"/>
              <a:gd name="connsiteX11" fmla="*/ 2843780 w 4167676"/>
              <a:gd name="connsiteY11" fmla="*/ 1851529 h 2637610"/>
              <a:gd name="connsiteX12" fmla="*/ 2496918 w 4167676"/>
              <a:gd name="connsiteY12" fmla="*/ 2634023 h 2637610"/>
              <a:gd name="connsiteX0" fmla="*/ 2496918 w 4167676"/>
              <a:gd name="connsiteY0" fmla="*/ 2634023 h 2637610"/>
              <a:gd name="connsiteX1" fmla="*/ 0 w 4167676"/>
              <a:gd name="connsiteY1" fmla="*/ 1873053 h 2637610"/>
              <a:gd name="connsiteX2" fmla="*/ 8574 w 4167676"/>
              <a:gd name="connsiteY2" fmla="*/ 332309 h 2637610"/>
              <a:gd name="connsiteX3" fmla="*/ 825866 w 4167676"/>
              <a:gd name="connsiteY3" fmla="*/ 585437 h 2637610"/>
              <a:gd name="connsiteX4" fmla="*/ 2404120 w 4167676"/>
              <a:gd name="connsiteY4" fmla="*/ 736003 h 2637610"/>
              <a:gd name="connsiteX5" fmla="*/ 3672215 w 4167676"/>
              <a:gd name="connsiteY5" fmla="*/ 86889 h 2637610"/>
              <a:gd name="connsiteX6" fmla="*/ 3958293 w 4167676"/>
              <a:gd name="connsiteY6" fmla="*/ 214669 h 2637610"/>
              <a:gd name="connsiteX7" fmla="*/ 4116736 w 4167676"/>
              <a:gd name="connsiteY7" fmla="*/ 634296 h 2637610"/>
              <a:gd name="connsiteX8" fmla="*/ 4073234 w 4167676"/>
              <a:gd name="connsiteY8" fmla="*/ 976448 h 2637610"/>
              <a:gd name="connsiteX9" fmla="*/ 4051457 w 4167676"/>
              <a:gd name="connsiteY9" fmla="*/ 1508900 h 2637610"/>
              <a:gd name="connsiteX10" fmla="*/ 3375918 w 4167676"/>
              <a:gd name="connsiteY10" fmla="*/ 1471926 h 2637610"/>
              <a:gd name="connsiteX11" fmla="*/ 2843780 w 4167676"/>
              <a:gd name="connsiteY11" fmla="*/ 1851529 h 2637610"/>
              <a:gd name="connsiteX12" fmla="*/ 2496918 w 4167676"/>
              <a:gd name="connsiteY12" fmla="*/ 2634023 h 2637610"/>
              <a:gd name="connsiteX0" fmla="*/ 2496918 w 4167676"/>
              <a:gd name="connsiteY0" fmla="*/ 2789134 h 2792721"/>
              <a:gd name="connsiteX1" fmla="*/ 0 w 4167676"/>
              <a:gd name="connsiteY1" fmla="*/ 2028164 h 2792721"/>
              <a:gd name="connsiteX2" fmla="*/ 8574 w 4167676"/>
              <a:gd name="connsiteY2" fmla="*/ 487420 h 2792721"/>
              <a:gd name="connsiteX3" fmla="*/ 825866 w 4167676"/>
              <a:gd name="connsiteY3" fmla="*/ 740548 h 2792721"/>
              <a:gd name="connsiteX4" fmla="*/ 2404120 w 4167676"/>
              <a:gd name="connsiteY4" fmla="*/ 891114 h 2792721"/>
              <a:gd name="connsiteX5" fmla="*/ 3672215 w 4167676"/>
              <a:gd name="connsiteY5" fmla="*/ 242000 h 2792721"/>
              <a:gd name="connsiteX6" fmla="*/ 3958293 w 4167676"/>
              <a:gd name="connsiteY6" fmla="*/ 91234 h 2792721"/>
              <a:gd name="connsiteX7" fmla="*/ 4116736 w 4167676"/>
              <a:gd name="connsiteY7" fmla="*/ 789407 h 2792721"/>
              <a:gd name="connsiteX8" fmla="*/ 4073234 w 4167676"/>
              <a:gd name="connsiteY8" fmla="*/ 1131559 h 2792721"/>
              <a:gd name="connsiteX9" fmla="*/ 4051457 w 4167676"/>
              <a:gd name="connsiteY9" fmla="*/ 1664011 h 2792721"/>
              <a:gd name="connsiteX10" fmla="*/ 3375918 w 4167676"/>
              <a:gd name="connsiteY10" fmla="*/ 1627037 h 2792721"/>
              <a:gd name="connsiteX11" fmla="*/ 2843780 w 4167676"/>
              <a:gd name="connsiteY11" fmla="*/ 2006640 h 2792721"/>
              <a:gd name="connsiteX12" fmla="*/ 2496918 w 4167676"/>
              <a:gd name="connsiteY12" fmla="*/ 2789134 h 2792721"/>
              <a:gd name="connsiteX0" fmla="*/ 2496918 w 4167676"/>
              <a:gd name="connsiteY0" fmla="*/ 2789134 h 2792721"/>
              <a:gd name="connsiteX1" fmla="*/ 0 w 4167676"/>
              <a:gd name="connsiteY1" fmla="*/ 2028164 h 2792721"/>
              <a:gd name="connsiteX2" fmla="*/ 8574 w 4167676"/>
              <a:gd name="connsiteY2" fmla="*/ 487420 h 2792721"/>
              <a:gd name="connsiteX3" fmla="*/ 825866 w 4167676"/>
              <a:gd name="connsiteY3" fmla="*/ 740548 h 2792721"/>
              <a:gd name="connsiteX4" fmla="*/ 2404120 w 4167676"/>
              <a:gd name="connsiteY4" fmla="*/ 891114 h 2792721"/>
              <a:gd name="connsiteX5" fmla="*/ 3493999 w 4167676"/>
              <a:gd name="connsiteY5" fmla="*/ 242000 h 2792721"/>
              <a:gd name="connsiteX6" fmla="*/ 3958293 w 4167676"/>
              <a:gd name="connsiteY6" fmla="*/ 91234 h 2792721"/>
              <a:gd name="connsiteX7" fmla="*/ 4116736 w 4167676"/>
              <a:gd name="connsiteY7" fmla="*/ 789407 h 2792721"/>
              <a:gd name="connsiteX8" fmla="*/ 4073234 w 4167676"/>
              <a:gd name="connsiteY8" fmla="*/ 1131559 h 2792721"/>
              <a:gd name="connsiteX9" fmla="*/ 4051457 w 4167676"/>
              <a:gd name="connsiteY9" fmla="*/ 1664011 h 2792721"/>
              <a:gd name="connsiteX10" fmla="*/ 3375918 w 4167676"/>
              <a:gd name="connsiteY10" fmla="*/ 1627037 h 2792721"/>
              <a:gd name="connsiteX11" fmla="*/ 2843780 w 4167676"/>
              <a:gd name="connsiteY11" fmla="*/ 2006640 h 2792721"/>
              <a:gd name="connsiteX12" fmla="*/ 2496918 w 4167676"/>
              <a:gd name="connsiteY12" fmla="*/ 2789134 h 2792721"/>
              <a:gd name="connsiteX0" fmla="*/ 2488344 w 4159102"/>
              <a:gd name="connsiteY0" fmla="*/ 2789134 h 2820365"/>
              <a:gd name="connsiteX1" fmla="*/ 347858 w 4159102"/>
              <a:gd name="connsiteY1" fmla="*/ 1819254 h 2820365"/>
              <a:gd name="connsiteX2" fmla="*/ 0 w 4159102"/>
              <a:gd name="connsiteY2" fmla="*/ 487420 h 2820365"/>
              <a:gd name="connsiteX3" fmla="*/ 817292 w 4159102"/>
              <a:gd name="connsiteY3" fmla="*/ 740548 h 2820365"/>
              <a:gd name="connsiteX4" fmla="*/ 2395546 w 4159102"/>
              <a:gd name="connsiteY4" fmla="*/ 891114 h 2820365"/>
              <a:gd name="connsiteX5" fmla="*/ 3485425 w 4159102"/>
              <a:gd name="connsiteY5" fmla="*/ 242000 h 2820365"/>
              <a:gd name="connsiteX6" fmla="*/ 3949719 w 4159102"/>
              <a:gd name="connsiteY6" fmla="*/ 91234 h 2820365"/>
              <a:gd name="connsiteX7" fmla="*/ 4108162 w 4159102"/>
              <a:gd name="connsiteY7" fmla="*/ 789407 h 2820365"/>
              <a:gd name="connsiteX8" fmla="*/ 4064660 w 4159102"/>
              <a:gd name="connsiteY8" fmla="*/ 1131559 h 2820365"/>
              <a:gd name="connsiteX9" fmla="*/ 4042883 w 4159102"/>
              <a:gd name="connsiteY9" fmla="*/ 1664011 h 2820365"/>
              <a:gd name="connsiteX10" fmla="*/ 3367344 w 4159102"/>
              <a:gd name="connsiteY10" fmla="*/ 1627037 h 2820365"/>
              <a:gd name="connsiteX11" fmla="*/ 2835206 w 4159102"/>
              <a:gd name="connsiteY11" fmla="*/ 2006640 h 2820365"/>
              <a:gd name="connsiteX12" fmla="*/ 2488344 w 4159102"/>
              <a:gd name="connsiteY12" fmla="*/ 2789134 h 2820365"/>
              <a:gd name="connsiteX0" fmla="*/ 2519844 w 4190602"/>
              <a:gd name="connsiteY0" fmla="*/ 2789134 h 2820365"/>
              <a:gd name="connsiteX1" fmla="*/ 379358 w 4190602"/>
              <a:gd name="connsiteY1" fmla="*/ 1819254 h 2820365"/>
              <a:gd name="connsiteX2" fmla="*/ 0 w 4190602"/>
              <a:gd name="connsiteY2" fmla="*/ 1256576 h 2820365"/>
              <a:gd name="connsiteX3" fmla="*/ 31500 w 4190602"/>
              <a:gd name="connsiteY3" fmla="*/ 487420 h 2820365"/>
              <a:gd name="connsiteX4" fmla="*/ 848792 w 4190602"/>
              <a:gd name="connsiteY4" fmla="*/ 740548 h 2820365"/>
              <a:gd name="connsiteX5" fmla="*/ 2427046 w 4190602"/>
              <a:gd name="connsiteY5" fmla="*/ 891114 h 2820365"/>
              <a:gd name="connsiteX6" fmla="*/ 3516925 w 4190602"/>
              <a:gd name="connsiteY6" fmla="*/ 242000 h 2820365"/>
              <a:gd name="connsiteX7" fmla="*/ 3981219 w 4190602"/>
              <a:gd name="connsiteY7" fmla="*/ 91234 h 2820365"/>
              <a:gd name="connsiteX8" fmla="*/ 4139662 w 4190602"/>
              <a:gd name="connsiteY8" fmla="*/ 789407 h 2820365"/>
              <a:gd name="connsiteX9" fmla="*/ 4096160 w 4190602"/>
              <a:gd name="connsiteY9" fmla="*/ 1131559 h 2820365"/>
              <a:gd name="connsiteX10" fmla="*/ 4074383 w 4190602"/>
              <a:gd name="connsiteY10" fmla="*/ 1664011 h 2820365"/>
              <a:gd name="connsiteX11" fmla="*/ 3398844 w 4190602"/>
              <a:gd name="connsiteY11" fmla="*/ 1627037 h 2820365"/>
              <a:gd name="connsiteX12" fmla="*/ 2866706 w 4190602"/>
              <a:gd name="connsiteY12" fmla="*/ 2006640 h 2820365"/>
              <a:gd name="connsiteX13" fmla="*/ 2519844 w 4190602"/>
              <a:gd name="connsiteY13" fmla="*/ 2789134 h 2820365"/>
              <a:gd name="connsiteX0" fmla="*/ 2519844 w 4190602"/>
              <a:gd name="connsiteY0" fmla="*/ 2789134 h 2820365"/>
              <a:gd name="connsiteX1" fmla="*/ 379358 w 4190602"/>
              <a:gd name="connsiteY1" fmla="*/ 1819254 h 2820365"/>
              <a:gd name="connsiteX2" fmla="*/ 0 w 4190602"/>
              <a:gd name="connsiteY2" fmla="*/ 1256576 h 2820365"/>
              <a:gd name="connsiteX3" fmla="*/ 31500 w 4190602"/>
              <a:gd name="connsiteY3" fmla="*/ 626694 h 2820365"/>
              <a:gd name="connsiteX4" fmla="*/ 848792 w 4190602"/>
              <a:gd name="connsiteY4" fmla="*/ 740548 h 2820365"/>
              <a:gd name="connsiteX5" fmla="*/ 2427046 w 4190602"/>
              <a:gd name="connsiteY5" fmla="*/ 891114 h 2820365"/>
              <a:gd name="connsiteX6" fmla="*/ 3516925 w 4190602"/>
              <a:gd name="connsiteY6" fmla="*/ 242000 h 2820365"/>
              <a:gd name="connsiteX7" fmla="*/ 3981219 w 4190602"/>
              <a:gd name="connsiteY7" fmla="*/ 91234 h 2820365"/>
              <a:gd name="connsiteX8" fmla="*/ 4139662 w 4190602"/>
              <a:gd name="connsiteY8" fmla="*/ 789407 h 2820365"/>
              <a:gd name="connsiteX9" fmla="*/ 4096160 w 4190602"/>
              <a:gd name="connsiteY9" fmla="*/ 1131559 h 2820365"/>
              <a:gd name="connsiteX10" fmla="*/ 4074383 w 4190602"/>
              <a:gd name="connsiteY10" fmla="*/ 1664011 h 2820365"/>
              <a:gd name="connsiteX11" fmla="*/ 3398844 w 4190602"/>
              <a:gd name="connsiteY11" fmla="*/ 1627037 h 2820365"/>
              <a:gd name="connsiteX12" fmla="*/ 2866706 w 4190602"/>
              <a:gd name="connsiteY12" fmla="*/ 2006640 h 2820365"/>
              <a:gd name="connsiteX13" fmla="*/ 2519844 w 4190602"/>
              <a:gd name="connsiteY13" fmla="*/ 2789134 h 2820365"/>
              <a:gd name="connsiteX0" fmla="*/ 2519844 w 4190602"/>
              <a:gd name="connsiteY0" fmla="*/ 2789134 h 2820365"/>
              <a:gd name="connsiteX1" fmla="*/ 379358 w 4190602"/>
              <a:gd name="connsiteY1" fmla="*/ 1819254 h 2820365"/>
              <a:gd name="connsiteX2" fmla="*/ 0 w 4190602"/>
              <a:gd name="connsiteY2" fmla="*/ 1256576 h 2820365"/>
              <a:gd name="connsiteX3" fmla="*/ 31500 w 4190602"/>
              <a:gd name="connsiteY3" fmla="*/ 626694 h 2820365"/>
              <a:gd name="connsiteX4" fmla="*/ 669829 w 4190602"/>
              <a:gd name="connsiteY4" fmla="*/ 558016 h 2820365"/>
              <a:gd name="connsiteX5" fmla="*/ 848792 w 4190602"/>
              <a:gd name="connsiteY5" fmla="*/ 740548 h 2820365"/>
              <a:gd name="connsiteX6" fmla="*/ 2427046 w 4190602"/>
              <a:gd name="connsiteY6" fmla="*/ 891114 h 2820365"/>
              <a:gd name="connsiteX7" fmla="*/ 3516925 w 4190602"/>
              <a:gd name="connsiteY7" fmla="*/ 242000 h 2820365"/>
              <a:gd name="connsiteX8" fmla="*/ 3981219 w 4190602"/>
              <a:gd name="connsiteY8" fmla="*/ 91234 h 2820365"/>
              <a:gd name="connsiteX9" fmla="*/ 4139662 w 4190602"/>
              <a:gd name="connsiteY9" fmla="*/ 789407 h 2820365"/>
              <a:gd name="connsiteX10" fmla="*/ 4096160 w 4190602"/>
              <a:gd name="connsiteY10" fmla="*/ 1131559 h 2820365"/>
              <a:gd name="connsiteX11" fmla="*/ 4074383 w 4190602"/>
              <a:gd name="connsiteY11" fmla="*/ 1664011 h 2820365"/>
              <a:gd name="connsiteX12" fmla="*/ 3398844 w 4190602"/>
              <a:gd name="connsiteY12" fmla="*/ 1627037 h 2820365"/>
              <a:gd name="connsiteX13" fmla="*/ 2866706 w 4190602"/>
              <a:gd name="connsiteY13" fmla="*/ 2006640 h 2820365"/>
              <a:gd name="connsiteX14" fmla="*/ 2519844 w 4190602"/>
              <a:gd name="connsiteY14" fmla="*/ 2789134 h 2820365"/>
              <a:gd name="connsiteX0" fmla="*/ 2460439 w 4190602"/>
              <a:gd name="connsiteY0" fmla="*/ 2928408 h 2959639"/>
              <a:gd name="connsiteX1" fmla="*/ 379358 w 4190602"/>
              <a:gd name="connsiteY1" fmla="*/ 1819254 h 2959639"/>
              <a:gd name="connsiteX2" fmla="*/ 0 w 4190602"/>
              <a:gd name="connsiteY2" fmla="*/ 1256576 h 2959639"/>
              <a:gd name="connsiteX3" fmla="*/ 31500 w 4190602"/>
              <a:gd name="connsiteY3" fmla="*/ 626694 h 2959639"/>
              <a:gd name="connsiteX4" fmla="*/ 669829 w 4190602"/>
              <a:gd name="connsiteY4" fmla="*/ 558016 h 2959639"/>
              <a:gd name="connsiteX5" fmla="*/ 848792 w 4190602"/>
              <a:gd name="connsiteY5" fmla="*/ 740548 h 2959639"/>
              <a:gd name="connsiteX6" fmla="*/ 2427046 w 4190602"/>
              <a:gd name="connsiteY6" fmla="*/ 891114 h 2959639"/>
              <a:gd name="connsiteX7" fmla="*/ 3516925 w 4190602"/>
              <a:gd name="connsiteY7" fmla="*/ 242000 h 2959639"/>
              <a:gd name="connsiteX8" fmla="*/ 3981219 w 4190602"/>
              <a:gd name="connsiteY8" fmla="*/ 91234 h 2959639"/>
              <a:gd name="connsiteX9" fmla="*/ 4139662 w 4190602"/>
              <a:gd name="connsiteY9" fmla="*/ 789407 h 2959639"/>
              <a:gd name="connsiteX10" fmla="*/ 4096160 w 4190602"/>
              <a:gd name="connsiteY10" fmla="*/ 1131559 h 2959639"/>
              <a:gd name="connsiteX11" fmla="*/ 4074383 w 4190602"/>
              <a:gd name="connsiteY11" fmla="*/ 1664011 h 2959639"/>
              <a:gd name="connsiteX12" fmla="*/ 3398844 w 4190602"/>
              <a:gd name="connsiteY12" fmla="*/ 1627037 h 2959639"/>
              <a:gd name="connsiteX13" fmla="*/ 2866706 w 4190602"/>
              <a:gd name="connsiteY13" fmla="*/ 2006640 h 2959639"/>
              <a:gd name="connsiteX14" fmla="*/ 2460439 w 4190602"/>
              <a:gd name="connsiteY14" fmla="*/ 2928408 h 2959639"/>
              <a:gd name="connsiteX0" fmla="*/ 2163412 w 4190602"/>
              <a:gd name="connsiteY0" fmla="*/ 3415865 h 3447096"/>
              <a:gd name="connsiteX1" fmla="*/ 379358 w 4190602"/>
              <a:gd name="connsiteY1" fmla="*/ 1819254 h 3447096"/>
              <a:gd name="connsiteX2" fmla="*/ 0 w 4190602"/>
              <a:gd name="connsiteY2" fmla="*/ 1256576 h 3447096"/>
              <a:gd name="connsiteX3" fmla="*/ 31500 w 4190602"/>
              <a:gd name="connsiteY3" fmla="*/ 626694 h 3447096"/>
              <a:gd name="connsiteX4" fmla="*/ 669829 w 4190602"/>
              <a:gd name="connsiteY4" fmla="*/ 558016 h 3447096"/>
              <a:gd name="connsiteX5" fmla="*/ 848792 w 4190602"/>
              <a:gd name="connsiteY5" fmla="*/ 740548 h 3447096"/>
              <a:gd name="connsiteX6" fmla="*/ 2427046 w 4190602"/>
              <a:gd name="connsiteY6" fmla="*/ 891114 h 3447096"/>
              <a:gd name="connsiteX7" fmla="*/ 3516925 w 4190602"/>
              <a:gd name="connsiteY7" fmla="*/ 242000 h 3447096"/>
              <a:gd name="connsiteX8" fmla="*/ 3981219 w 4190602"/>
              <a:gd name="connsiteY8" fmla="*/ 91234 h 3447096"/>
              <a:gd name="connsiteX9" fmla="*/ 4139662 w 4190602"/>
              <a:gd name="connsiteY9" fmla="*/ 789407 h 3447096"/>
              <a:gd name="connsiteX10" fmla="*/ 4096160 w 4190602"/>
              <a:gd name="connsiteY10" fmla="*/ 1131559 h 3447096"/>
              <a:gd name="connsiteX11" fmla="*/ 4074383 w 4190602"/>
              <a:gd name="connsiteY11" fmla="*/ 1664011 h 3447096"/>
              <a:gd name="connsiteX12" fmla="*/ 3398844 w 4190602"/>
              <a:gd name="connsiteY12" fmla="*/ 1627037 h 3447096"/>
              <a:gd name="connsiteX13" fmla="*/ 2866706 w 4190602"/>
              <a:gd name="connsiteY13" fmla="*/ 2006640 h 3447096"/>
              <a:gd name="connsiteX14" fmla="*/ 2163412 w 4190602"/>
              <a:gd name="connsiteY14" fmla="*/ 3415865 h 3447096"/>
              <a:gd name="connsiteX0" fmla="*/ 2163412 w 4190602"/>
              <a:gd name="connsiteY0" fmla="*/ 3415865 h 3458702"/>
              <a:gd name="connsiteX1" fmla="*/ 379358 w 4190602"/>
              <a:gd name="connsiteY1" fmla="*/ 1819254 h 3458702"/>
              <a:gd name="connsiteX2" fmla="*/ 0 w 4190602"/>
              <a:gd name="connsiteY2" fmla="*/ 1256576 h 3458702"/>
              <a:gd name="connsiteX3" fmla="*/ 31500 w 4190602"/>
              <a:gd name="connsiteY3" fmla="*/ 626694 h 3458702"/>
              <a:gd name="connsiteX4" fmla="*/ 669829 w 4190602"/>
              <a:gd name="connsiteY4" fmla="*/ 558016 h 3458702"/>
              <a:gd name="connsiteX5" fmla="*/ 848792 w 4190602"/>
              <a:gd name="connsiteY5" fmla="*/ 740548 h 3458702"/>
              <a:gd name="connsiteX6" fmla="*/ 2427046 w 4190602"/>
              <a:gd name="connsiteY6" fmla="*/ 891114 h 3458702"/>
              <a:gd name="connsiteX7" fmla="*/ 3516925 w 4190602"/>
              <a:gd name="connsiteY7" fmla="*/ 242000 h 3458702"/>
              <a:gd name="connsiteX8" fmla="*/ 3981219 w 4190602"/>
              <a:gd name="connsiteY8" fmla="*/ 91234 h 3458702"/>
              <a:gd name="connsiteX9" fmla="*/ 4139662 w 4190602"/>
              <a:gd name="connsiteY9" fmla="*/ 789407 h 3458702"/>
              <a:gd name="connsiteX10" fmla="*/ 4096160 w 4190602"/>
              <a:gd name="connsiteY10" fmla="*/ 1131559 h 3458702"/>
              <a:gd name="connsiteX11" fmla="*/ 4074383 w 4190602"/>
              <a:gd name="connsiteY11" fmla="*/ 1664011 h 3458702"/>
              <a:gd name="connsiteX12" fmla="*/ 3398844 w 4190602"/>
              <a:gd name="connsiteY12" fmla="*/ 1627037 h 3458702"/>
              <a:gd name="connsiteX13" fmla="*/ 2985516 w 4190602"/>
              <a:gd name="connsiteY13" fmla="*/ 2076277 h 3458702"/>
              <a:gd name="connsiteX14" fmla="*/ 2163412 w 4190602"/>
              <a:gd name="connsiteY14" fmla="*/ 3415865 h 3458702"/>
              <a:gd name="connsiteX0" fmla="*/ 2163412 w 4190602"/>
              <a:gd name="connsiteY0" fmla="*/ 3415865 h 3458702"/>
              <a:gd name="connsiteX1" fmla="*/ 379358 w 4190602"/>
              <a:gd name="connsiteY1" fmla="*/ 1819254 h 3458702"/>
              <a:gd name="connsiteX2" fmla="*/ 0 w 4190602"/>
              <a:gd name="connsiteY2" fmla="*/ 1256576 h 3458702"/>
              <a:gd name="connsiteX3" fmla="*/ 31500 w 4190602"/>
              <a:gd name="connsiteY3" fmla="*/ 626694 h 3458702"/>
              <a:gd name="connsiteX4" fmla="*/ 669829 w 4190602"/>
              <a:gd name="connsiteY4" fmla="*/ 558016 h 3458702"/>
              <a:gd name="connsiteX5" fmla="*/ 848792 w 4190602"/>
              <a:gd name="connsiteY5" fmla="*/ 740548 h 3458702"/>
              <a:gd name="connsiteX6" fmla="*/ 2427046 w 4190602"/>
              <a:gd name="connsiteY6" fmla="*/ 891114 h 3458702"/>
              <a:gd name="connsiteX7" fmla="*/ 3516925 w 4190602"/>
              <a:gd name="connsiteY7" fmla="*/ 242000 h 3458702"/>
              <a:gd name="connsiteX8" fmla="*/ 3981219 w 4190602"/>
              <a:gd name="connsiteY8" fmla="*/ 91234 h 3458702"/>
              <a:gd name="connsiteX9" fmla="*/ 4139662 w 4190602"/>
              <a:gd name="connsiteY9" fmla="*/ 789407 h 3458702"/>
              <a:gd name="connsiteX10" fmla="*/ 4096160 w 4190602"/>
              <a:gd name="connsiteY10" fmla="*/ 1131559 h 3458702"/>
              <a:gd name="connsiteX11" fmla="*/ 4074383 w 4190602"/>
              <a:gd name="connsiteY11" fmla="*/ 1664011 h 3458702"/>
              <a:gd name="connsiteX12" fmla="*/ 3398844 w 4190602"/>
              <a:gd name="connsiteY12" fmla="*/ 1627037 h 3458702"/>
              <a:gd name="connsiteX13" fmla="*/ 2985516 w 4190602"/>
              <a:gd name="connsiteY13" fmla="*/ 2076277 h 3458702"/>
              <a:gd name="connsiteX14" fmla="*/ 2163412 w 4190602"/>
              <a:gd name="connsiteY14" fmla="*/ 3415865 h 3458702"/>
              <a:gd name="connsiteX0" fmla="*/ 2163412 w 4218225"/>
              <a:gd name="connsiteY0" fmla="*/ 3415865 h 3458702"/>
              <a:gd name="connsiteX1" fmla="*/ 379358 w 4218225"/>
              <a:gd name="connsiteY1" fmla="*/ 1819254 h 3458702"/>
              <a:gd name="connsiteX2" fmla="*/ 0 w 4218225"/>
              <a:gd name="connsiteY2" fmla="*/ 1256576 h 3458702"/>
              <a:gd name="connsiteX3" fmla="*/ 31500 w 4218225"/>
              <a:gd name="connsiteY3" fmla="*/ 626694 h 3458702"/>
              <a:gd name="connsiteX4" fmla="*/ 669829 w 4218225"/>
              <a:gd name="connsiteY4" fmla="*/ 558016 h 3458702"/>
              <a:gd name="connsiteX5" fmla="*/ 848792 w 4218225"/>
              <a:gd name="connsiteY5" fmla="*/ 740548 h 3458702"/>
              <a:gd name="connsiteX6" fmla="*/ 2427046 w 4218225"/>
              <a:gd name="connsiteY6" fmla="*/ 891114 h 3458702"/>
              <a:gd name="connsiteX7" fmla="*/ 3516925 w 4218225"/>
              <a:gd name="connsiteY7" fmla="*/ 242000 h 3458702"/>
              <a:gd name="connsiteX8" fmla="*/ 3981219 w 4218225"/>
              <a:gd name="connsiteY8" fmla="*/ 91234 h 3458702"/>
              <a:gd name="connsiteX9" fmla="*/ 4199068 w 4218225"/>
              <a:gd name="connsiteY9" fmla="*/ 789407 h 3458702"/>
              <a:gd name="connsiteX10" fmla="*/ 4096160 w 4218225"/>
              <a:gd name="connsiteY10" fmla="*/ 1131559 h 3458702"/>
              <a:gd name="connsiteX11" fmla="*/ 4074383 w 4218225"/>
              <a:gd name="connsiteY11" fmla="*/ 1664011 h 3458702"/>
              <a:gd name="connsiteX12" fmla="*/ 3398844 w 4218225"/>
              <a:gd name="connsiteY12" fmla="*/ 1627037 h 3458702"/>
              <a:gd name="connsiteX13" fmla="*/ 2985516 w 4218225"/>
              <a:gd name="connsiteY13" fmla="*/ 2076277 h 3458702"/>
              <a:gd name="connsiteX14" fmla="*/ 2163412 w 4218225"/>
              <a:gd name="connsiteY14" fmla="*/ 3415865 h 3458702"/>
              <a:gd name="connsiteX0" fmla="*/ 2163412 w 4277630"/>
              <a:gd name="connsiteY0" fmla="*/ 3415865 h 3458702"/>
              <a:gd name="connsiteX1" fmla="*/ 379358 w 4277630"/>
              <a:gd name="connsiteY1" fmla="*/ 1819254 h 3458702"/>
              <a:gd name="connsiteX2" fmla="*/ 0 w 4277630"/>
              <a:gd name="connsiteY2" fmla="*/ 1256576 h 3458702"/>
              <a:gd name="connsiteX3" fmla="*/ 31500 w 4277630"/>
              <a:gd name="connsiteY3" fmla="*/ 626694 h 3458702"/>
              <a:gd name="connsiteX4" fmla="*/ 669829 w 4277630"/>
              <a:gd name="connsiteY4" fmla="*/ 558016 h 3458702"/>
              <a:gd name="connsiteX5" fmla="*/ 848792 w 4277630"/>
              <a:gd name="connsiteY5" fmla="*/ 740548 h 3458702"/>
              <a:gd name="connsiteX6" fmla="*/ 2427046 w 4277630"/>
              <a:gd name="connsiteY6" fmla="*/ 891114 h 3458702"/>
              <a:gd name="connsiteX7" fmla="*/ 3516925 w 4277630"/>
              <a:gd name="connsiteY7" fmla="*/ 242000 h 3458702"/>
              <a:gd name="connsiteX8" fmla="*/ 3981219 w 4277630"/>
              <a:gd name="connsiteY8" fmla="*/ 91234 h 3458702"/>
              <a:gd name="connsiteX9" fmla="*/ 4258473 w 4277630"/>
              <a:gd name="connsiteY9" fmla="*/ 789407 h 3458702"/>
              <a:gd name="connsiteX10" fmla="*/ 4096160 w 4277630"/>
              <a:gd name="connsiteY10" fmla="*/ 1131559 h 3458702"/>
              <a:gd name="connsiteX11" fmla="*/ 4074383 w 4277630"/>
              <a:gd name="connsiteY11" fmla="*/ 1664011 h 3458702"/>
              <a:gd name="connsiteX12" fmla="*/ 3398844 w 4277630"/>
              <a:gd name="connsiteY12" fmla="*/ 1627037 h 3458702"/>
              <a:gd name="connsiteX13" fmla="*/ 2985516 w 4277630"/>
              <a:gd name="connsiteY13" fmla="*/ 2076277 h 3458702"/>
              <a:gd name="connsiteX14" fmla="*/ 2163412 w 4277630"/>
              <a:gd name="connsiteY14" fmla="*/ 3415865 h 3458702"/>
              <a:gd name="connsiteX0" fmla="*/ 2163412 w 4277630"/>
              <a:gd name="connsiteY0" fmla="*/ 3415865 h 3528253"/>
              <a:gd name="connsiteX1" fmla="*/ 379358 w 4277630"/>
              <a:gd name="connsiteY1" fmla="*/ 1819254 h 3528253"/>
              <a:gd name="connsiteX2" fmla="*/ 0 w 4277630"/>
              <a:gd name="connsiteY2" fmla="*/ 1256576 h 3528253"/>
              <a:gd name="connsiteX3" fmla="*/ 31500 w 4277630"/>
              <a:gd name="connsiteY3" fmla="*/ 626694 h 3528253"/>
              <a:gd name="connsiteX4" fmla="*/ 669829 w 4277630"/>
              <a:gd name="connsiteY4" fmla="*/ 558016 h 3528253"/>
              <a:gd name="connsiteX5" fmla="*/ 848792 w 4277630"/>
              <a:gd name="connsiteY5" fmla="*/ 740548 h 3528253"/>
              <a:gd name="connsiteX6" fmla="*/ 2427046 w 4277630"/>
              <a:gd name="connsiteY6" fmla="*/ 891114 h 3528253"/>
              <a:gd name="connsiteX7" fmla="*/ 3516925 w 4277630"/>
              <a:gd name="connsiteY7" fmla="*/ 242000 h 3528253"/>
              <a:gd name="connsiteX8" fmla="*/ 3981219 w 4277630"/>
              <a:gd name="connsiteY8" fmla="*/ 91234 h 3528253"/>
              <a:gd name="connsiteX9" fmla="*/ 4258473 w 4277630"/>
              <a:gd name="connsiteY9" fmla="*/ 789407 h 3528253"/>
              <a:gd name="connsiteX10" fmla="*/ 4096160 w 4277630"/>
              <a:gd name="connsiteY10" fmla="*/ 1131559 h 3528253"/>
              <a:gd name="connsiteX11" fmla="*/ 4074383 w 4277630"/>
              <a:gd name="connsiteY11" fmla="*/ 1664011 h 3528253"/>
              <a:gd name="connsiteX12" fmla="*/ 3398844 w 4277630"/>
              <a:gd name="connsiteY12" fmla="*/ 1627037 h 3528253"/>
              <a:gd name="connsiteX13" fmla="*/ 2985516 w 4277630"/>
              <a:gd name="connsiteY13" fmla="*/ 2076277 h 3528253"/>
              <a:gd name="connsiteX14" fmla="*/ 3937123 w 4277630"/>
              <a:gd name="connsiteY14" fmla="*/ 2981042 h 3528253"/>
              <a:gd name="connsiteX15" fmla="*/ 2163412 w 4277630"/>
              <a:gd name="connsiteY15" fmla="*/ 3415865 h 3528253"/>
              <a:gd name="connsiteX0" fmla="*/ 2163412 w 4277630"/>
              <a:gd name="connsiteY0" fmla="*/ 3415865 h 3666430"/>
              <a:gd name="connsiteX1" fmla="*/ 379358 w 4277630"/>
              <a:gd name="connsiteY1" fmla="*/ 1819254 h 3666430"/>
              <a:gd name="connsiteX2" fmla="*/ 0 w 4277630"/>
              <a:gd name="connsiteY2" fmla="*/ 1256576 h 3666430"/>
              <a:gd name="connsiteX3" fmla="*/ 31500 w 4277630"/>
              <a:gd name="connsiteY3" fmla="*/ 626694 h 3666430"/>
              <a:gd name="connsiteX4" fmla="*/ 669829 w 4277630"/>
              <a:gd name="connsiteY4" fmla="*/ 558016 h 3666430"/>
              <a:gd name="connsiteX5" fmla="*/ 848792 w 4277630"/>
              <a:gd name="connsiteY5" fmla="*/ 740548 h 3666430"/>
              <a:gd name="connsiteX6" fmla="*/ 2427046 w 4277630"/>
              <a:gd name="connsiteY6" fmla="*/ 891114 h 3666430"/>
              <a:gd name="connsiteX7" fmla="*/ 3516925 w 4277630"/>
              <a:gd name="connsiteY7" fmla="*/ 242000 h 3666430"/>
              <a:gd name="connsiteX8" fmla="*/ 3981219 w 4277630"/>
              <a:gd name="connsiteY8" fmla="*/ 91234 h 3666430"/>
              <a:gd name="connsiteX9" fmla="*/ 4258473 w 4277630"/>
              <a:gd name="connsiteY9" fmla="*/ 789407 h 3666430"/>
              <a:gd name="connsiteX10" fmla="*/ 4096160 w 4277630"/>
              <a:gd name="connsiteY10" fmla="*/ 1131559 h 3666430"/>
              <a:gd name="connsiteX11" fmla="*/ 4074383 w 4277630"/>
              <a:gd name="connsiteY11" fmla="*/ 1664011 h 3666430"/>
              <a:gd name="connsiteX12" fmla="*/ 3398844 w 4277630"/>
              <a:gd name="connsiteY12" fmla="*/ 1627037 h 3666430"/>
              <a:gd name="connsiteX13" fmla="*/ 2985516 w 4277630"/>
              <a:gd name="connsiteY13" fmla="*/ 2076277 h 3666430"/>
              <a:gd name="connsiteX14" fmla="*/ 3937123 w 4277630"/>
              <a:gd name="connsiteY14" fmla="*/ 2981042 h 3666430"/>
              <a:gd name="connsiteX15" fmla="*/ 2966992 w 4277630"/>
              <a:gd name="connsiteY15" fmla="*/ 2347732 h 3666430"/>
              <a:gd name="connsiteX16" fmla="*/ 2163412 w 4277630"/>
              <a:gd name="connsiteY16" fmla="*/ 3415865 h 3666430"/>
              <a:gd name="connsiteX0" fmla="*/ 2163412 w 4277630"/>
              <a:gd name="connsiteY0" fmla="*/ 3415865 h 3666430"/>
              <a:gd name="connsiteX1" fmla="*/ 379358 w 4277630"/>
              <a:gd name="connsiteY1" fmla="*/ 1819254 h 3666430"/>
              <a:gd name="connsiteX2" fmla="*/ 0 w 4277630"/>
              <a:gd name="connsiteY2" fmla="*/ 1256576 h 3666430"/>
              <a:gd name="connsiteX3" fmla="*/ 31500 w 4277630"/>
              <a:gd name="connsiteY3" fmla="*/ 626694 h 3666430"/>
              <a:gd name="connsiteX4" fmla="*/ 669829 w 4277630"/>
              <a:gd name="connsiteY4" fmla="*/ 558016 h 3666430"/>
              <a:gd name="connsiteX5" fmla="*/ 848792 w 4277630"/>
              <a:gd name="connsiteY5" fmla="*/ 740548 h 3666430"/>
              <a:gd name="connsiteX6" fmla="*/ 2427046 w 4277630"/>
              <a:gd name="connsiteY6" fmla="*/ 891114 h 3666430"/>
              <a:gd name="connsiteX7" fmla="*/ 3516925 w 4277630"/>
              <a:gd name="connsiteY7" fmla="*/ 242000 h 3666430"/>
              <a:gd name="connsiteX8" fmla="*/ 3981219 w 4277630"/>
              <a:gd name="connsiteY8" fmla="*/ 91234 h 3666430"/>
              <a:gd name="connsiteX9" fmla="*/ 4258473 w 4277630"/>
              <a:gd name="connsiteY9" fmla="*/ 789407 h 3666430"/>
              <a:gd name="connsiteX10" fmla="*/ 4096160 w 4277630"/>
              <a:gd name="connsiteY10" fmla="*/ 1131559 h 3666430"/>
              <a:gd name="connsiteX11" fmla="*/ 4074383 w 4277630"/>
              <a:gd name="connsiteY11" fmla="*/ 1664011 h 3666430"/>
              <a:gd name="connsiteX12" fmla="*/ 3398844 w 4277630"/>
              <a:gd name="connsiteY12" fmla="*/ 1627037 h 3666430"/>
              <a:gd name="connsiteX13" fmla="*/ 2985516 w 4277630"/>
              <a:gd name="connsiteY13" fmla="*/ 2076277 h 3666430"/>
              <a:gd name="connsiteX14" fmla="*/ 3937123 w 4277630"/>
              <a:gd name="connsiteY14" fmla="*/ 2981042 h 3666430"/>
              <a:gd name="connsiteX15" fmla="*/ 2966992 w 4277630"/>
              <a:gd name="connsiteY15" fmla="*/ 2417369 h 3666430"/>
              <a:gd name="connsiteX16" fmla="*/ 2163412 w 4277630"/>
              <a:gd name="connsiteY16" fmla="*/ 3415865 h 3666430"/>
              <a:gd name="connsiteX0" fmla="*/ 2163412 w 4277630"/>
              <a:gd name="connsiteY0" fmla="*/ 3415865 h 3666430"/>
              <a:gd name="connsiteX1" fmla="*/ 379358 w 4277630"/>
              <a:gd name="connsiteY1" fmla="*/ 1819254 h 3666430"/>
              <a:gd name="connsiteX2" fmla="*/ 0 w 4277630"/>
              <a:gd name="connsiteY2" fmla="*/ 1256576 h 3666430"/>
              <a:gd name="connsiteX3" fmla="*/ 31500 w 4277630"/>
              <a:gd name="connsiteY3" fmla="*/ 626694 h 3666430"/>
              <a:gd name="connsiteX4" fmla="*/ 669829 w 4277630"/>
              <a:gd name="connsiteY4" fmla="*/ 558016 h 3666430"/>
              <a:gd name="connsiteX5" fmla="*/ 848792 w 4277630"/>
              <a:gd name="connsiteY5" fmla="*/ 740548 h 3666430"/>
              <a:gd name="connsiteX6" fmla="*/ 2427046 w 4277630"/>
              <a:gd name="connsiteY6" fmla="*/ 891114 h 3666430"/>
              <a:gd name="connsiteX7" fmla="*/ 3516925 w 4277630"/>
              <a:gd name="connsiteY7" fmla="*/ 242000 h 3666430"/>
              <a:gd name="connsiteX8" fmla="*/ 3981219 w 4277630"/>
              <a:gd name="connsiteY8" fmla="*/ 91234 h 3666430"/>
              <a:gd name="connsiteX9" fmla="*/ 4258473 w 4277630"/>
              <a:gd name="connsiteY9" fmla="*/ 789407 h 3666430"/>
              <a:gd name="connsiteX10" fmla="*/ 4096160 w 4277630"/>
              <a:gd name="connsiteY10" fmla="*/ 1131559 h 3666430"/>
              <a:gd name="connsiteX11" fmla="*/ 4240698 w 4277630"/>
              <a:gd name="connsiteY11" fmla="*/ 1877273 h 3666430"/>
              <a:gd name="connsiteX12" fmla="*/ 4074383 w 4277630"/>
              <a:gd name="connsiteY12" fmla="*/ 1664011 h 3666430"/>
              <a:gd name="connsiteX13" fmla="*/ 3398844 w 4277630"/>
              <a:gd name="connsiteY13" fmla="*/ 1627037 h 3666430"/>
              <a:gd name="connsiteX14" fmla="*/ 2985516 w 4277630"/>
              <a:gd name="connsiteY14" fmla="*/ 2076277 h 3666430"/>
              <a:gd name="connsiteX15" fmla="*/ 3937123 w 4277630"/>
              <a:gd name="connsiteY15" fmla="*/ 2981042 h 3666430"/>
              <a:gd name="connsiteX16" fmla="*/ 2966992 w 4277630"/>
              <a:gd name="connsiteY16" fmla="*/ 2417369 h 3666430"/>
              <a:gd name="connsiteX17" fmla="*/ 2163412 w 4277630"/>
              <a:gd name="connsiteY17" fmla="*/ 3415865 h 3666430"/>
              <a:gd name="connsiteX0" fmla="*/ 2163412 w 4277630"/>
              <a:gd name="connsiteY0" fmla="*/ 3415865 h 3666430"/>
              <a:gd name="connsiteX1" fmla="*/ 379358 w 4277630"/>
              <a:gd name="connsiteY1" fmla="*/ 1819254 h 3666430"/>
              <a:gd name="connsiteX2" fmla="*/ 0 w 4277630"/>
              <a:gd name="connsiteY2" fmla="*/ 1256576 h 3666430"/>
              <a:gd name="connsiteX3" fmla="*/ 31500 w 4277630"/>
              <a:gd name="connsiteY3" fmla="*/ 626694 h 3666430"/>
              <a:gd name="connsiteX4" fmla="*/ 669829 w 4277630"/>
              <a:gd name="connsiteY4" fmla="*/ 558016 h 3666430"/>
              <a:gd name="connsiteX5" fmla="*/ 848792 w 4277630"/>
              <a:gd name="connsiteY5" fmla="*/ 740548 h 3666430"/>
              <a:gd name="connsiteX6" fmla="*/ 2427046 w 4277630"/>
              <a:gd name="connsiteY6" fmla="*/ 891114 h 3666430"/>
              <a:gd name="connsiteX7" fmla="*/ 3516925 w 4277630"/>
              <a:gd name="connsiteY7" fmla="*/ 242000 h 3666430"/>
              <a:gd name="connsiteX8" fmla="*/ 3981219 w 4277630"/>
              <a:gd name="connsiteY8" fmla="*/ 91234 h 3666430"/>
              <a:gd name="connsiteX9" fmla="*/ 4258473 w 4277630"/>
              <a:gd name="connsiteY9" fmla="*/ 789407 h 3666430"/>
              <a:gd name="connsiteX10" fmla="*/ 4096160 w 4277630"/>
              <a:gd name="connsiteY10" fmla="*/ 1131559 h 3666430"/>
              <a:gd name="connsiteX11" fmla="*/ 4181293 w 4277630"/>
              <a:gd name="connsiteY11" fmla="*/ 1877273 h 3666430"/>
              <a:gd name="connsiteX12" fmla="*/ 4074383 w 4277630"/>
              <a:gd name="connsiteY12" fmla="*/ 1664011 h 3666430"/>
              <a:gd name="connsiteX13" fmla="*/ 3398844 w 4277630"/>
              <a:gd name="connsiteY13" fmla="*/ 1627037 h 3666430"/>
              <a:gd name="connsiteX14" fmla="*/ 2985516 w 4277630"/>
              <a:gd name="connsiteY14" fmla="*/ 2076277 h 3666430"/>
              <a:gd name="connsiteX15" fmla="*/ 3937123 w 4277630"/>
              <a:gd name="connsiteY15" fmla="*/ 2981042 h 3666430"/>
              <a:gd name="connsiteX16" fmla="*/ 2966992 w 4277630"/>
              <a:gd name="connsiteY16" fmla="*/ 2417369 h 3666430"/>
              <a:gd name="connsiteX17" fmla="*/ 2163412 w 4277630"/>
              <a:gd name="connsiteY17" fmla="*/ 3415865 h 3666430"/>
              <a:gd name="connsiteX0" fmla="*/ 2163412 w 4949239"/>
              <a:gd name="connsiteY0" fmla="*/ 3415865 h 3666430"/>
              <a:gd name="connsiteX1" fmla="*/ 379358 w 4949239"/>
              <a:gd name="connsiteY1" fmla="*/ 1819254 h 3666430"/>
              <a:gd name="connsiteX2" fmla="*/ 0 w 4949239"/>
              <a:gd name="connsiteY2" fmla="*/ 1256576 h 3666430"/>
              <a:gd name="connsiteX3" fmla="*/ 31500 w 4949239"/>
              <a:gd name="connsiteY3" fmla="*/ 626694 h 3666430"/>
              <a:gd name="connsiteX4" fmla="*/ 669829 w 4949239"/>
              <a:gd name="connsiteY4" fmla="*/ 558016 h 3666430"/>
              <a:gd name="connsiteX5" fmla="*/ 848792 w 4949239"/>
              <a:gd name="connsiteY5" fmla="*/ 740548 h 3666430"/>
              <a:gd name="connsiteX6" fmla="*/ 2427046 w 4949239"/>
              <a:gd name="connsiteY6" fmla="*/ 891114 h 3666430"/>
              <a:gd name="connsiteX7" fmla="*/ 3516925 w 4949239"/>
              <a:gd name="connsiteY7" fmla="*/ 242000 h 3666430"/>
              <a:gd name="connsiteX8" fmla="*/ 3981219 w 4949239"/>
              <a:gd name="connsiteY8" fmla="*/ 91234 h 3666430"/>
              <a:gd name="connsiteX9" fmla="*/ 4258473 w 4949239"/>
              <a:gd name="connsiteY9" fmla="*/ 789407 h 3666430"/>
              <a:gd name="connsiteX10" fmla="*/ 4096160 w 4949239"/>
              <a:gd name="connsiteY10" fmla="*/ 1131559 h 3666430"/>
              <a:gd name="connsiteX11" fmla="*/ 4181293 w 4949239"/>
              <a:gd name="connsiteY11" fmla="*/ 1877273 h 3666430"/>
              <a:gd name="connsiteX12" fmla="*/ 4074383 w 4949239"/>
              <a:gd name="connsiteY12" fmla="*/ 1664011 h 3666430"/>
              <a:gd name="connsiteX13" fmla="*/ 3398844 w 4949239"/>
              <a:gd name="connsiteY13" fmla="*/ 1627037 h 3666430"/>
              <a:gd name="connsiteX14" fmla="*/ 2985516 w 4949239"/>
              <a:gd name="connsiteY14" fmla="*/ 2076277 h 3666430"/>
              <a:gd name="connsiteX15" fmla="*/ 3937123 w 4949239"/>
              <a:gd name="connsiteY15" fmla="*/ 2981042 h 3666430"/>
              <a:gd name="connsiteX16" fmla="*/ 2966992 w 4949239"/>
              <a:gd name="connsiteY16" fmla="*/ 2417369 h 3666430"/>
              <a:gd name="connsiteX17" fmla="*/ 2163412 w 4949239"/>
              <a:gd name="connsiteY17" fmla="*/ 3415865 h 3666430"/>
              <a:gd name="connsiteX0" fmla="*/ 2163412 w 4496250"/>
              <a:gd name="connsiteY0" fmla="*/ 3415865 h 3666430"/>
              <a:gd name="connsiteX1" fmla="*/ 379358 w 4496250"/>
              <a:gd name="connsiteY1" fmla="*/ 1819254 h 3666430"/>
              <a:gd name="connsiteX2" fmla="*/ 0 w 4496250"/>
              <a:gd name="connsiteY2" fmla="*/ 1256576 h 3666430"/>
              <a:gd name="connsiteX3" fmla="*/ 31500 w 4496250"/>
              <a:gd name="connsiteY3" fmla="*/ 626694 h 3666430"/>
              <a:gd name="connsiteX4" fmla="*/ 669829 w 4496250"/>
              <a:gd name="connsiteY4" fmla="*/ 558016 h 3666430"/>
              <a:gd name="connsiteX5" fmla="*/ 848792 w 4496250"/>
              <a:gd name="connsiteY5" fmla="*/ 740548 h 3666430"/>
              <a:gd name="connsiteX6" fmla="*/ 2427046 w 4496250"/>
              <a:gd name="connsiteY6" fmla="*/ 891114 h 3666430"/>
              <a:gd name="connsiteX7" fmla="*/ 3516925 w 4496250"/>
              <a:gd name="connsiteY7" fmla="*/ 242000 h 3666430"/>
              <a:gd name="connsiteX8" fmla="*/ 3981219 w 4496250"/>
              <a:gd name="connsiteY8" fmla="*/ 91234 h 3666430"/>
              <a:gd name="connsiteX9" fmla="*/ 4258473 w 4496250"/>
              <a:gd name="connsiteY9" fmla="*/ 789407 h 3666430"/>
              <a:gd name="connsiteX10" fmla="*/ 4096160 w 4496250"/>
              <a:gd name="connsiteY10" fmla="*/ 1131559 h 3666430"/>
              <a:gd name="connsiteX11" fmla="*/ 4482061 w 4496250"/>
              <a:gd name="connsiteY11" fmla="*/ 1798315 h 3666430"/>
              <a:gd name="connsiteX12" fmla="*/ 4181293 w 4496250"/>
              <a:gd name="connsiteY12" fmla="*/ 1877273 h 3666430"/>
              <a:gd name="connsiteX13" fmla="*/ 4074383 w 4496250"/>
              <a:gd name="connsiteY13" fmla="*/ 1664011 h 3666430"/>
              <a:gd name="connsiteX14" fmla="*/ 3398844 w 4496250"/>
              <a:gd name="connsiteY14" fmla="*/ 1627037 h 3666430"/>
              <a:gd name="connsiteX15" fmla="*/ 2985516 w 4496250"/>
              <a:gd name="connsiteY15" fmla="*/ 2076277 h 3666430"/>
              <a:gd name="connsiteX16" fmla="*/ 3937123 w 4496250"/>
              <a:gd name="connsiteY16" fmla="*/ 2981042 h 3666430"/>
              <a:gd name="connsiteX17" fmla="*/ 2966992 w 4496250"/>
              <a:gd name="connsiteY17" fmla="*/ 2417369 h 3666430"/>
              <a:gd name="connsiteX18" fmla="*/ 2163412 w 4496250"/>
              <a:gd name="connsiteY18" fmla="*/ 3415865 h 3666430"/>
              <a:gd name="connsiteX0" fmla="*/ 2163412 w 4487908"/>
              <a:gd name="connsiteY0" fmla="*/ 3415865 h 3666430"/>
              <a:gd name="connsiteX1" fmla="*/ 379358 w 4487908"/>
              <a:gd name="connsiteY1" fmla="*/ 1819254 h 3666430"/>
              <a:gd name="connsiteX2" fmla="*/ 0 w 4487908"/>
              <a:gd name="connsiteY2" fmla="*/ 1256576 h 3666430"/>
              <a:gd name="connsiteX3" fmla="*/ 31500 w 4487908"/>
              <a:gd name="connsiteY3" fmla="*/ 626694 h 3666430"/>
              <a:gd name="connsiteX4" fmla="*/ 669829 w 4487908"/>
              <a:gd name="connsiteY4" fmla="*/ 558016 h 3666430"/>
              <a:gd name="connsiteX5" fmla="*/ 848792 w 4487908"/>
              <a:gd name="connsiteY5" fmla="*/ 740548 h 3666430"/>
              <a:gd name="connsiteX6" fmla="*/ 2427046 w 4487908"/>
              <a:gd name="connsiteY6" fmla="*/ 891114 h 3666430"/>
              <a:gd name="connsiteX7" fmla="*/ 3516925 w 4487908"/>
              <a:gd name="connsiteY7" fmla="*/ 242000 h 3666430"/>
              <a:gd name="connsiteX8" fmla="*/ 3981219 w 4487908"/>
              <a:gd name="connsiteY8" fmla="*/ 91234 h 3666430"/>
              <a:gd name="connsiteX9" fmla="*/ 4258473 w 4487908"/>
              <a:gd name="connsiteY9" fmla="*/ 789407 h 3666430"/>
              <a:gd name="connsiteX10" fmla="*/ 4096160 w 4487908"/>
              <a:gd name="connsiteY10" fmla="*/ 1131559 h 3666430"/>
              <a:gd name="connsiteX11" fmla="*/ 4216375 w 4487908"/>
              <a:gd name="connsiteY11" fmla="*/ 1748418 h 3666430"/>
              <a:gd name="connsiteX12" fmla="*/ 4482061 w 4487908"/>
              <a:gd name="connsiteY12" fmla="*/ 1798315 h 3666430"/>
              <a:gd name="connsiteX13" fmla="*/ 4181293 w 4487908"/>
              <a:gd name="connsiteY13" fmla="*/ 1877273 h 3666430"/>
              <a:gd name="connsiteX14" fmla="*/ 4074383 w 4487908"/>
              <a:gd name="connsiteY14" fmla="*/ 1664011 h 3666430"/>
              <a:gd name="connsiteX15" fmla="*/ 3398844 w 4487908"/>
              <a:gd name="connsiteY15" fmla="*/ 1627037 h 3666430"/>
              <a:gd name="connsiteX16" fmla="*/ 2985516 w 4487908"/>
              <a:gd name="connsiteY16" fmla="*/ 2076277 h 3666430"/>
              <a:gd name="connsiteX17" fmla="*/ 3937123 w 4487908"/>
              <a:gd name="connsiteY17" fmla="*/ 2981042 h 3666430"/>
              <a:gd name="connsiteX18" fmla="*/ 2966992 w 4487908"/>
              <a:gd name="connsiteY18" fmla="*/ 2417369 h 3666430"/>
              <a:gd name="connsiteX19" fmla="*/ 2163412 w 4487908"/>
              <a:gd name="connsiteY19" fmla="*/ 3415865 h 3666430"/>
              <a:gd name="connsiteX0" fmla="*/ 2163412 w 4497809"/>
              <a:gd name="connsiteY0" fmla="*/ 3415865 h 3666430"/>
              <a:gd name="connsiteX1" fmla="*/ 379358 w 4497809"/>
              <a:gd name="connsiteY1" fmla="*/ 1819254 h 3666430"/>
              <a:gd name="connsiteX2" fmla="*/ 0 w 4497809"/>
              <a:gd name="connsiteY2" fmla="*/ 1256576 h 3666430"/>
              <a:gd name="connsiteX3" fmla="*/ 31500 w 4497809"/>
              <a:gd name="connsiteY3" fmla="*/ 626694 h 3666430"/>
              <a:gd name="connsiteX4" fmla="*/ 669829 w 4497809"/>
              <a:gd name="connsiteY4" fmla="*/ 558016 h 3666430"/>
              <a:gd name="connsiteX5" fmla="*/ 848792 w 4497809"/>
              <a:gd name="connsiteY5" fmla="*/ 740548 h 3666430"/>
              <a:gd name="connsiteX6" fmla="*/ 2427046 w 4497809"/>
              <a:gd name="connsiteY6" fmla="*/ 891114 h 3666430"/>
              <a:gd name="connsiteX7" fmla="*/ 3516925 w 4497809"/>
              <a:gd name="connsiteY7" fmla="*/ 242000 h 3666430"/>
              <a:gd name="connsiteX8" fmla="*/ 3981219 w 4497809"/>
              <a:gd name="connsiteY8" fmla="*/ 91234 h 3666430"/>
              <a:gd name="connsiteX9" fmla="*/ 4258473 w 4497809"/>
              <a:gd name="connsiteY9" fmla="*/ 789407 h 3666430"/>
              <a:gd name="connsiteX10" fmla="*/ 4096160 w 4497809"/>
              <a:gd name="connsiteY10" fmla="*/ 1131559 h 3666430"/>
              <a:gd name="connsiteX11" fmla="*/ 4216375 w 4497809"/>
              <a:gd name="connsiteY11" fmla="*/ 1748418 h 3666430"/>
              <a:gd name="connsiteX12" fmla="*/ 4482061 w 4497809"/>
              <a:gd name="connsiteY12" fmla="*/ 1798315 h 3666430"/>
              <a:gd name="connsiteX13" fmla="*/ 4121888 w 4497809"/>
              <a:gd name="connsiteY13" fmla="*/ 1877273 h 3666430"/>
              <a:gd name="connsiteX14" fmla="*/ 4074383 w 4497809"/>
              <a:gd name="connsiteY14" fmla="*/ 1664011 h 3666430"/>
              <a:gd name="connsiteX15" fmla="*/ 3398844 w 4497809"/>
              <a:gd name="connsiteY15" fmla="*/ 1627037 h 3666430"/>
              <a:gd name="connsiteX16" fmla="*/ 2985516 w 4497809"/>
              <a:gd name="connsiteY16" fmla="*/ 2076277 h 3666430"/>
              <a:gd name="connsiteX17" fmla="*/ 3937123 w 4497809"/>
              <a:gd name="connsiteY17" fmla="*/ 2981042 h 3666430"/>
              <a:gd name="connsiteX18" fmla="*/ 2966992 w 4497809"/>
              <a:gd name="connsiteY18" fmla="*/ 2417369 h 3666430"/>
              <a:gd name="connsiteX19" fmla="*/ 2163412 w 4497809"/>
              <a:gd name="connsiteY19" fmla="*/ 3415865 h 3666430"/>
              <a:gd name="connsiteX0" fmla="*/ 2163412 w 4497809"/>
              <a:gd name="connsiteY0" fmla="*/ 3415865 h 3666430"/>
              <a:gd name="connsiteX1" fmla="*/ 379358 w 4497809"/>
              <a:gd name="connsiteY1" fmla="*/ 1819254 h 3666430"/>
              <a:gd name="connsiteX2" fmla="*/ 0 w 4497809"/>
              <a:gd name="connsiteY2" fmla="*/ 1256576 h 3666430"/>
              <a:gd name="connsiteX3" fmla="*/ 31500 w 4497809"/>
              <a:gd name="connsiteY3" fmla="*/ 626694 h 3666430"/>
              <a:gd name="connsiteX4" fmla="*/ 669829 w 4497809"/>
              <a:gd name="connsiteY4" fmla="*/ 558016 h 3666430"/>
              <a:gd name="connsiteX5" fmla="*/ 848792 w 4497809"/>
              <a:gd name="connsiteY5" fmla="*/ 740548 h 3666430"/>
              <a:gd name="connsiteX6" fmla="*/ 2427046 w 4497809"/>
              <a:gd name="connsiteY6" fmla="*/ 891114 h 3666430"/>
              <a:gd name="connsiteX7" fmla="*/ 3516925 w 4497809"/>
              <a:gd name="connsiteY7" fmla="*/ 242000 h 3666430"/>
              <a:gd name="connsiteX8" fmla="*/ 3981219 w 4497809"/>
              <a:gd name="connsiteY8" fmla="*/ 91234 h 3666430"/>
              <a:gd name="connsiteX9" fmla="*/ 4258473 w 4497809"/>
              <a:gd name="connsiteY9" fmla="*/ 789407 h 3666430"/>
              <a:gd name="connsiteX10" fmla="*/ 4096160 w 4497809"/>
              <a:gd name="connsiteY10" fmla="*/ 1131559 h 3666430"/>
              <a:gd name="connsiteX11" fmla="*/ 4216375 w 4497809"/>
              <a:gd name="connsiteY11" fmla="*/ 1748418 h 3666430"/>
              <a:gd name="connsiteX12" fmla="*/ 4482061 w 4497809"/>
              <a:gd name="connsiteY12" fmla="*/ 1798315 h 3666430"/>
              <a:gd name="connsiteX13" fmla="*/ 4121888 w 4497809"/>
              <a:gd name="connsiteY13" fmla="*/ 1877273 h 3666430"/>
              <a:gd name="connsiteX14" fmla="*/ 3955572 w 4497809"/>
              <a:gd name="connsiteY14" fmla="*/ 1664012 h 3666430"/>
              <a:gd name="connsiteX15" fmla="*/ 3398844 w 4497809"/>
              <a:gd name="connsiteY15" fmla="*/ 1627037 h 3666430"/>
              <a:gd name="connsiteX16" fmla="*/ 2985516 w 4497809"/>
              <a:gd name="connsiteY16" fmla="*/ 2076277 h 3666430"/>
              <a:gd name="connsiteX17" fmla="*/ 3937123 w 4497809"/>
              <a:gd name="connsiteY17" fmla="*/ 2981042 h 3666430"/>
              <a:gd name="connsiteX18" fmla="*/ 2966992 w 4497809"/>
              <a:gd name="connsiteY18" fmla="*/ 2417369 h 3666430"/>
              <a:gd name="connsiteX19" fmla="*/ 2163412 w 4497809"/>
              <a:gd name="connsiteY19" fmla="*/ 3415865 h 3666430"/>
              <a:gd name="connsiteX0" fmla="*/ 2163412 w 4497809"/>
              <a:gd name="connsiteY0" fmla="*/ 3415865 h 3666430"/>
              <a:gd name="connsiteX1" fmla="*/ 379358 w 4497809"/>
              <a:gd name="connsiteY1" fmla="*/ 1819254 h 3666430"/>
              <a:gd name="connsiteX2" fmla="*/ 0 w 4497809"/>
              <a:gd name="connsiteY2" fmla="*/ 1256576 h 3666430"/>
              <a:gd name="connsiteX3" fmla="*/ 31500 w 4497809"/>
              <a:gd name="connsiteY3" fmla="*/ 626694 h 3666430"/>
              <a:gd name="connsiteX4" fmla="*/ 669829 w 4497809"/>
              <a:gd name="connsiteY4" fmla="*/ 558016 h 3666430"/>
              <a:gd name="connsiteX5" fmla="*/ 848792 w 4497809"/>
              <a:gd name="connsiteY5" fmla="*/ 740548 h 3666430"/>
              <a:gd name="connsiteX6" fmla="*/ 2427046 w 4497809"/>
              <a:gd name="connsiteY6" fmla="*/ 891114 h 3666430"/>
              <a:gd name="connsiteX7" fmla="*/ 3516925 w 4497809"/>
              <a:gd name="connsiteY7" fmla="*/ 242000 h 3666430"/>
              <a:gd name="connsiteX8" fmla="*/ 3981219 w 4497809"/>
              <a:gd name="connsiteY8" fmla="*/ 91234 h 3666430"/>
              <a:gd name="connsiteX9" fmla="*/ 4258473 w 4497809"/>
              <a:gd name="connsiteY9" fmla="*/ 789407 h 3666430"/>
              <a:gd name="connsiteX10" fmla="*/ 4096160 w 4497809"/>
              <a:gd name="connsiteY10" fmla="*/ 1131559 h 3666430"/>
              <a:gd name="connsiteX11" fmla="*/ 4079322 w 4497809"/>
              <a:gd name="connsiteY11" fmla="*/ 1500029 h 3666430"/>
              <a:gd name="connsiteX12" fmla="*/ 4216375 w 4497809"/>
              <a:gd name="connsiteY12" fmla="*/ 1748418 h 3666430"/>
              <a:gd name="connsiteX13" fmla="*/ 4482061 w 4497809"/>
              <a:gd name="connsiteY13" fmla="*/ 1798315 h 3666430"/>
              <a:gd name="connsiteX14" fmla="*/ 4121888 w 4497809"/>
              <a:gd name="connsiteY14" fmla="*/ 1877273 h 3666430"/>
              <a:gd name="connsiteX15" fmla="*/ 3955572 w 4497809"/>
              <a:gd name="connsiteY15" fmla="*/ 1664012 h 3666430"/>
              <a:gd name="connsiteX16" fmla="*/ 3398844 w 4497809"/>
              <a:gd name="connsiteY16" fmla="*/ 1627037 h 3666430"/>
              <a:gd name="connsiteX17" fmla="*/ 2985516 w 4497809"/>
              <a:gd name="connsiteY17" fmla="*/ 2076277 h 3666430"/>
              <a:gd name="connsiteX18" fmla="*/ 3937123 w 4497809"/>
              <a:gd name="connsiteY18" fmla="*/ 2981042 h 3666430"/>
              <a:gd name="connsiteX19" fmla="*/ 2966992 w 4497809"/>
              <a:gd name="connsiteY19" fmla="*/ 2417369 h 3666430"/>
              <a:gd name="connsiteX20" fmla="*/ 2163412 w 4497809"/>
              <a:gd name="connsiteY20" fmla="*/ 3415865 h 366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97809" h="3666430">
                <a:moveTo>
                  <a:pt x="2163412" y="3415865"/>
                </a:moveTo>
                <a:cubicBezTo>
                  <a:pt x="1729052" y="3373028"/>
                  <a:pt x="752645" y="2116341"/>
                  <a:pt x="379358" y="1819254"/>
                </a:cubicBezTo>
                <a:lnTo>
                  <a:pt x="0" y="1256576"/>
                </a:lnTo>
                <a:lnTo>
                  <a:pt x="31500" y="626694"/>
                </a:lnTo>
                <a:cubicBezTo>
                  <a:pt x="143138" y="533479"/>
                  <a:pt x="533614" y="539040"/>
                  <a:pt x="669829" y="558016"/>
                </a:cubicBezTo>
                <a:cubicBezTo>
                  <a:pt x="806044" y="576992"/>
                  <a:pt x="555923" y="685032"/>
                  <a:pt x="848792" y="740548"/>
                </a:cubicBezTo>
                <a:cubicBezTo>
                  <a:pt x="1141662" y="796064"/>
                  <a:pt x="1982357" y="974205"/>
                  <a:pt x="2427046" y="891114"/>
                </a:cubicBezTo>
                <a:cubicBezTo>
                  <a:pt x="2871735" y="808023"/>
                  <a:pt x="3257896" y="375313"/>
                  <a:pt x="3516925" y="242000"/>
                </a:cubicBezTo>
                <a:cubicBezTo>
                  <a:pt x="3775954" y="108687"/>
                  <a:pt x="3857628" y="0"/>
                  <a:pt x="3981219" y="91234"/>
                </a:cubicBezTo>
                <a:cubicBezTo>
                  <a:pt x="4104810" y="182468"/>
                  <a:pt x="4239316" y="616020"/>
                  <a:pt x="4258473" y="789407"/>
                </a:cubicBezTo>
                <a:cubicBezTo>
                  <a:pt x="4277630" y="962795"/>
                  <a:pt x="4126019" y="1013122"/>
                  <a:pt x="4096160" y="1131559"/>
                </a:cubicBezTo>
                <a:cubicBezTo>
                  <a:pt x="4066301" y="1249996"/>
                  <a:pt x="4059286" y="1397219"/>
                  <a:pt x="4079322" y="1500029"/>
                </a:cubicBezTo>
                <a:cubicBezTo>
                  <a:pt x="4099358" y="1602839"/>
                  <a:pt x="4149252" y="1698704"/>
                  <a:pt x="4216375" y="1748418"/>
                </a:cubicBezTo>
                <a:cubicBezTo>
                  <a:pt x="4283498" y="1798132"/>
                  <a:pt x="4497809" y="1776839"/>
                  <a:pt x="4482061" y="1798315"/>
                </a:cubicBezTo>
                <a:cubicBezTo>
                  <a:pt x="4466313" y="1819791"/>
                  <a:pt x="4170033" y="1853233"/>
                  <a:pt x="4121888" y="1877273"/>
                </a:cubicBezTo>
                <a:cubicBezTo>
                  <a:pt x="4118259" y="1966015"/>
                  <a:pt x="4076079" y="1705718"/>
                  <a:pt x="3955572" y="1664012"/>
                </a:cubicBezTo>
                <a:cubicBezTo>
                  <a:pt x="3835065" y="1622306"/>
                  <a:pt x="3560520" y="1558326"/>
                  <a:pt x="3398844" y="1627037"/>
                </a:cubicBezTo>
                <a:cubicBezTo>
                  <a:pt x="3237168" y="1695748"/>
                  <a:pt x="2895803" y="1850610"/>
                  <a:pt x="2985516" y="2076277"/>
                </a:cubicBezTo>
                <a:cubicBezTo>
                  <a:pt x="3075229" y="2301944"/>
                  <a:pt x="3940210" y="2924193"/>
                  <a:pt x="3937123" y="2981042"/>
                </a:cubicBezTo>
                <a:cubicBezTo>
                  <a:pt x="3934036" y="3037891"/>
                  <a:pt x="3262610" y="2344899"/>
                  <a:pt x="2966992" y="2417369"/>
                </a:cubicBezTo>
                <a:cubicBezTo>
                  <a:pt x="2671374" y="2489839"/>
                  <a:pt x="2624387" y="3666430"/>
                  <a:pt x="2163412" y="3415865"/>
                </a:cubicBezTo>
                <a:close/>
              </a:path>
            </a:pathLst>
          </a:custGeom>
          <a:noFill/>
          <a:ln>
            <a:solidFill>
              <a:srgbClr val="FC4E0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6"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9866186" y="4758284"/>
            <a:ext cx="101574" cy="86941"/>
          </a:xfrm>
          <a:prstGeom prst="rect">
            <a:avLst/>
          </a:prstGeom>
          <a:noFill/>
        </p:spPr>
      </p:pic>
      <p:pic>
        <p:nvPicPr>
          <p:cNvPr id="267"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7245588" y="2309143"/>
            <a:ext cx="101574" cy="86941"/>
          </a:xfrm>
          <a:prstGeom prst="rect">
            <a:avLst/>
          </a:prstGeom>
          <a:noFill/>
        </p:spPr>
      </p:pic>
      <p:pic>
        <p:nvPicPr>
          <p:cNvPr id="268"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7001812" y="2124811"/>
            <a:ext cx="101574" cy="86940"/>
          </a:xfrm>
          <a:prstGeom prst="rect">
            <a:avLst/>
          </a:prstGeom>
          <a:noFill/>
        </p:spPr>
      </p:pic>
      <p:pic>
        <p:nvPicPr>
          <p:cNvPr id="269"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10800662" y="4976143"/>
            <a:ext cx="101574" cy="86941"/>
          </a:xfrm>
          <a:prstGeom prst="rect">
            <a:avLst/>
          </a:prstGeom>
          <a:noFill/>
        </p:spPr>
      </p:pic>
      <p:pic>
        <p:nvPicPr>
          <p:cNvPr id="270"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10963180" y="4823743"/>
            <a:ext cx="101574" cy="86941"/>
          </a:xfrm>
          <a:prstGeom prst="rect">
            <a:avLst/>
          </a:prstGeom>
          <a:noFill/>
        </p:spPr>
      </p:pic>
      <p:pic>
        <p:nvPicPr>
          <p:cNvPr id="271"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6940868" y="4671343"/>
            <a:ext cx="101574" cy="86941"/>
          </a:xfrm>
          <a:prstGeom prst="rect">
            <a:avLst/>
          </a:prstGeom>
          <a:noFill/>
        </p:spPr>
      </p:pic>
      <p:pic>
        <p:nvPicPr>
          <p:cNvPr id="272"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4401529" y="4595143"/>
            <a:ext cx="101574" cy="86941"/>
          </a:xfrm>
          <a:prstGeom prst="rect">
            <a:avLst/>
          </a:prstGeom>
          <a:noFill/>
        </p:spPr>
      </p:pic>
      <p:pic>
        <p:nvPicPr>
          <p:cNvPr id="273"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3792088" y="4895444"/>
            <a:ext cx="101574" cy="86941"/>
          </a:xfrm>
          <a:prstGeom prst="rect">
            <a:avLst/>
          </a:prstGeom>
          <a:noFill/>
        </p:spPr>
      </p:pic>
      <p:pic>
        <p:nvPicPr>
          <p:cNvPr id="274"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8622926" y="3680743"/>
            <a:ext cx="101574" cy="86941"/>
          </a:xfrm>
          <a:prstGeom prst="rect">
            <a:avLst/>
          </a:prstGeom>
          <a:noFill/>
        </p:spPr>
      </p:pic>
      <p:pic>
        <p:nvPicPr>
          <p:cNvPr id="275"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8464471" y="3539084"/>
            <a:ext cx="101574" cy="86941"/>
          </a:xfrm>
          <a:prstGeom prst="rect">
            <a:avLst/>
          </a:prstGeom>
          <a:noFill/>
        </p:spPr>
      </p:pic>
      <p:pic>
        <p:nvPicPr>
          <p:cNvPr id="276"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8566044" y="3249524"/>
            <a:ext cx="101574" cy="86941"/>
          </a:xfrm>
          <a:prstGeom prst="rect">
            <a:avLst/>
          </a:prstGeom>
          <a:noFill/>
        </p:spPr>
      </p:pic>
      <p:pic>
        <p:nvPicPr>
          <p:cNvPr id="277"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7144015" y="3158084"/>
            <a:ext cx="101574" cy="86941"/>
          </a:xfrm>
          <a:prstGeom prst="rect">
            <a:avLst/>
          </a:prstGeom>
          <a:noFill/>
        </p:spPr>
      </p:pic>
      <p:pic>
        <p:nvPicPr>
          <p:cNvPr id="278"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9784927" y="3386684"/>
            <a:ext cx="101574" cy="86941"/>
          </a:xfrm>
          <a:prstGeom prst="rect">
            <a:avLst/>
          </a:prstGeom>
          <a:noFill/>
        </p:spPr>
      </p:pic>
      <p:pic>
        <p:nvPicPr>
          <p:cNvPr id="279"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9784927" y="2929484"/>
            <a:ext cx="101574" cy="86941"/>
          </a:xfrm>
          <a:prstGeom prst="rect">
            <a:avLst/>
          </a:prstGeom>
          <a:noFill/>
        </p:spPr>
      </p:pic>
      <p:pic>
        <p:nvPicPr>
          <p:cNvPr id="280"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9951508" y="3158084"/>
            <a:ext cx="101574" cy="86941"/>
          </a:xfrm>
          <a:prstGeom prst="rect">
            <a:avLst/>
          </a:prstGeom>
          <a:noFill/>
        </p:spPr>
      </p:pic>
      <p:pic>
        <p:nvPicPr>
          <p:cNvPr id="281"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2674779" y="3462884"/>
            <a:ext cx="101574" cy="86941"/>
          </a:xfrm>
          <a:prstGeom prst="rect">
            <a:avLst/>
          </a:prstGeom>
          <a:noFill/>
        </p:spPr>
      </p:pic>
      <p:pic>
        <p:nvPicPr>
          <p:cNvPr id="282"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4096809" y="4910684"/>
            <a:ext cx="101574" cy="86941"/>
          </a:xfrm>
          <a:prstGeom prst="rect">
            <a:avLst/>
          </a:prstGeom>
          <a:noFill/>
        </p:spPr>
      </p:pic>
      <p:pic>
        <p:nvPicPr>
          <p:cNvPr id="283"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11731076" y="4941164"/>
            <a:ext cx="101574" cy="86941"/>
          </a:xfrm>
          <a:prstGeom prst="rect">
            <a:avLst/>
          </a:prstGeom>
          <a:noFill/>
        </p:spPr>
      </p:pic>
      <p:pic>
        <p:nvPicPr>
          <p:cNvPr id="284"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7391854" y="3462884"/>
            <a:ext cx="101574" cy="86941"/>
          </a:xfrm>
          <a:prstGeom prst="rect">
            <a:avLst/>
          </a:prstGeom>
          <a:noFill/>
        </p:spPr>
      </p:pic>
      <p:pic>
        <p:nvPicPr>
          <p:cNvPr id="285"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7818463" y="3359252"/>
            <a:ext cx="101574" cy="86941"/>
          </a:xfrm>
          <a:prstGeom prst="rect">
            <a:avLst/>
          </a:prstGeom>
          <a:noFill/>
        </p:spPr>
      </p:pic>
      <p:pic>
        <p:nvPicPr>
          <p:cNvPr id="286" name="Picture 2" descr="C:\Users\jfast\AppData\Local\Microsoft\Windows\Temporary Internet Files\Content.IE5\H20GKXFT\MCj02933660000[1].wmf"/>
          <p:cNvPicPr>
            <a:picLocks noChangeAspect="1" noChangeArrowheads="1"/>
          </p:cNvPicPr>
          <p:nvPr/>
        </p:nvPicPr>
        <p:blipFill>
          <a:blip r:embed="rId3" cstate="print"/>
          <a:srcRect/>
          <a:stretch>
            <a:fillRect/>
          </a:stretch>
        </p:blipFill>
        <p:spPr bwMode="auto">
          <a:xfrm>
            <a:off x="7144015" y="3185516"/>
            <a:ext cx="101574" cy="86941"/>
          </a:xfrm>
          <a:prstGeom prst="rect">
            <a:avLst/>
          </a:prstGeom>
          <a:noFill/>
        </p:spPr>
      </p:pic>
      <p:sp>
        <p:nvSpPr>
          <p:cNvPr id="287" name="Freeform 625"/>
          <p:cNvSpPr>
            <a:spLocks/>
          </p:cNvSpPr>
          <p:nvPr/>
        </p:nvSpPr>
        <p:spPr bwMode="auto">
          <a:xfrm>
            <a:off x="9092884" y="3310484"/>
            <a:ext cx="393597" cy="684213"/>
          </a:xfrm>
          <a:custGeom>
            <a:avLst/>
            <a:gdLst>
              <a:gd name="T0" fmla="*/ 2147483647 w 152"/>
              <a:gd name="T1" fmla="*/ 2147483647 h 352"/>
              <a:gd name="T2" fmla="*/ 2147483647 w 152"/>
              <a:gd name="T3" fmla="*/ 2147483647 h 352"/>
              <a:gd name="T4" fmla="*/ 2147483647 w 152"/>
              <a:gd name="T5" fmla="*/ 2147483647 h 352"/>
              <a:gd name="T6" fmla="*/ 2147483647 w 152"/>
              <a:gd name="T7" fmla="*/ 2147483647 h 352"/>
              <a:gd name="T8" fmla="*/ 2147483647 w 152"/>
              <a:gd name="T9" fmla="*/ 2147483647 h 352"/>
              <a:gd name="T10" fmla="*/ 2147483647 w 152"/>
              <a:gd name="T11" fmla="*/ 2147483647 h 352"/>
              <a:gd name="T12" fmla="*/ 2147483647 w 152"/>
              <a:gd name="T13" fmla="*/ 2147483647 h 352"/>
              <a:gd name="T14" fmla="*/ 2147483647 w 152"/>
              <a:gd name="T15" fmla="*/ 2147483647 h 352"/>
              <a:gd name="T16" fmla="*/ 2147483647 w 152"/>
              <a:gd name="T17" fmla="*/ 2147483647 h 352"/>
              <a:gd name="T18" fmla="*/ 2147483647 w 152"/>
              <a:gd name="T19" fmla="*/ 0 h 352"/>
              <a:gd name="T20" fmla="*/ 2147483647 w 152"/>
              <a:gd name="T21" fmla="*/ 0 h 352"/>
              <a:gd name="T22" fmla="*/ 2147483647 w 152"/>
              <a:gd name="T23" fmla="*/ 2147483647 h 352"/>
              <a:gd name="T24" fmla="*/ 2147483647 w 152"/>
              <a:gd name="T25" fmla="*/ 2147483647 h 352"/>
              <a:gd name="T26" fmla="*/ 2147483647 w 152"/>
              <a:gd name="T27" fmla="*/ 2147483647 h 352"/>
              <a:gd name="T28" fmla="*/ 2147483647 w 152"/>
              <a:gd name="T29" fmla="*/ 2147483647 h 352"/>
              <a:gd name="T30" fmla="*/ 2147483647 w 152"/>
              <a:gd name="T31" fmla="*/ 2147483647 h 352"/>
              <a:gd name="T32" fmla="*/ 0 w 152"/>
              <a:gd name="T33" fmla="*/ 2147483647 h 352"/>
              <a:gd name="T34" fmla="*/ 2147483647 w 152"/>
              <a:gd name="T35" fmla="*/ 2147483647 h 352"/>
              <a:gd name="T36" fmla="*/ 2147483647 w 152"/>
              <a:gd name="T37" fmla="*/ 2147483647 h 352"/>
              <a:gd name="T38" fmla="*/ 2147483647 w 152"/>
              <a:gd name="T39" fmla="*/ 2147483647 h 352"/>
              <a:gd name="T40" fmla="*/ 2147483647 w 152"/>
              <a:gd name="T41" fmla="*/ 2147483647 h 352"/>
              <a:gd name="T42" fmla="*/ 2147483647 w 152"/>
              <a:gd name="T43" fmla="*/ 2147483647 h 352"/>
              <a:gd name="T44" fmla="*/ 2147483647 w 152"/>
              <a:gd name="T45" fmla="*/ 2147483647 h 352"/>
              <a:gd name="T46" fmla="*/ 2147483647 w 152"/>
              <a:gd name="T47" fmla="*/ 2147483647 h 352"/>
              <a:gd name="T48" fmla="*/ 2147483647 w 152"/>
              <a:gd name="T49" fmla="*/ 2147483647 h 352"/>
              <a:gd name="T50" fmla="*/ 2147483647 w 152"/>
              <a:gd name="T51" fmla="*/ 2147483647 h 352"/>
              <a:gd name="T52" fmla="*/ 2147483647 w 152"/>
              <a:gd name="T53" fmla="*/ 2147483647 h 352"/>
              <a:gd name="T54" fmla="*/ 2147483647 w 152"/>
              <a:gd name="T55" fmla="*/ 2147483647 h 352"/>
              <a:gd name="T56" fmla="*/ 2147483647 w 152"/>
              <a:gd name="T57" fmla="*/ 2147483647 h 352"/>
              <a:gd name="T58" fmla="*/ 2147483647 w 152"/>
              <a:gd name="T59" fmla="*/ 2147483647 h 352"/>
              <a:gd name="T60" fmla="*/ 2147483647 w 152"/>
              <a:gd name="T61" fmla="*/ 2147483647 h 352"/>
              <a:gd name="T62" fmla="*/ 2147483647 w 152"/>
              <a:gd name="T63" fmla="*/ 2147483647 h 352"/>
              <a:gd name="T64" fmla="*/ 2147483647 w 152"/>
              <a:gd name="T65" fmla="*/ 2147483647 h 352"/>
              <a:gd name="T66" fmla="*/ 2147483647 w 152"/>
              <a:gd name="T67" fmla="*/ 2147483647 h 352"/>
              <a:gd name="T68" fmla="*/ 2147483647 w 152"/>
              <a:gd name="T69" fmla="*/ 2147483647 h 352"/>
              <a:gd name="T70" fmla="*/ 2147483647 w 152"/>
              <a:gd name="T71" fmla="*/ 2147483647 h 352"/>
              <a:gd name="T72" fmla="*/ 2147483647 w 152"/>
              <a:gd name="T73" fmla="*/ 2147483647 h 352"/>
              <a:gd name="T74" fmla="*/ 2147483647 w 152"/>
              <a:gd name="T75" fmla="*/ 2147483647 h 352"/>
              <a:gd name="T76" fmla="*/ 2147483647 w 152"/>
              <a:gd name="T77" fmla="*/ 2147483647 h 352"/>
              <a:gd name="T78" fmla="*/ 2147483647 w 152"/>
              <a:gd name="T79" fmla="*/ 2147483647 h 352"/>
              <a:gd name="T80" fmla="*/ 2147483647 w 152"/>
              <a:gd name="T81" fmla="*/ 2147483647 h 352"/>
              <a:gd name="T82" fmla="*/ 2147483647 w 152"/>
              <a:gd name="T83" fmla="*/ 2147483647 h 352"/>
              <a:gd name="T84" fmla="*/ 2147483647 w 152"/>
              <a:gd name="T85" fmla="*/ 2147483647 h 352"/>
              <a:gd name="T86" fmla="*/ 2147483647 w 152"/>
              <a:gd name="T87" fmla="*/ 2147483647 h 352"/>
              <a:gd name="T88" fmla="*/ 2147483647 w 152"/>
              <a:gd name="T89" fmla="*/ 2147483647 h 352"/>
              <a:gd name="T90" fmla="*/ 2147483647 w 152"/>
              <a:gd name="T91" fmla="*/ 2147483647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352"/>
              <a:gd name="T140" fmla="*/ 152 w 152"/>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352">
                <a:moveTo>
                  <a:pt x="96" y="104"/>
                </a:moveTo>
                <a:lnTo>
                  <a:pt x="112" y="88"/>
                </a:lnTo>
                <a:lnTo>
                  <a:pt x="88" y="80"/>
                </a:lnTo>
                <a:lnTo>
                  <a:pt x="88" y="72"/>
                </a:lnTo>
                <a:lnTo>
                  <a:pt x="80" y="64"/>
                </a:lnTo>
                <a:lnTo>
                  <a:pt x="72" y="56"/>
                </a:lnTo>
                <a:lnTo>
                  <a:pt x="72" y="48"/>
                </a:lnTo>
                <a:lnTo>
                  <a:pt x="80" y="24"/>
                </a:lnTo>
                <a:lnTo>
                  <a:pt x="72" y="8"/>
                </a:lnTo>
                <a:lnTo>
                  <a:pt x="64" y="0"/>
                </a:lnTo>
                <a:lnTo>
                  <a:pt x="56" y="0"/>
                </a:lnTo>
                <a:lnTo>
                  <a:pt x="56" y="8"/>
                </a:lnTo>
                <a:lnTo>
                  <a:pt x="40" y="24"/>
                </a:lnTo>
                <a:lnTo>
                  <a:pt x="32" y="48"/>
                </a:lnTo>
                <a:lnTo>
                  <a:pt x="16" y="56"/>
                </a:lnTo>
                <a:lnTo>
                  <a:pt x="8" y="80"/>
                </a:lnTo>
                <a:lnTo>
                  <a:pt x="0" y="96"/>
                </a:lnTo>
                <a:lnTo>
                  <a:pt x="8" y="112"/>
                </a:lnTo>
                <a:lnTo>
                  <a:pt x="24" y="160"/>
                </a:lnTo>
                <a:lnTo>
                  <a:pt x="40" y="168"/>
                </a:lnTo>
                <a:lnTo>
                  <a:pt x="56" y="160"/>
                </a:lnTo>
                <a:lnTo>
                  <a:pt x="64" y="168"/>
                </a:lnTo>
                <a:lnTo>
                  <a:pt x="72" y="192"/>
                </a:lnTo>
                <a:lnTo>
                  <a:pt x="72" y="224"/>
                </a:lnTo>
                <a:lnTo>
                  <a:pt x="72" y="264"/>
                </a:lnTo>
                <a:lnTo>
                  <a:pt x="88" y="280"/>
                </a:lnTo>
                <a:lnTo>
                  <a:pt x="96" y="296"/>
                </a:lnTo>
                <a:lnTo>
                  <a:pt x="104" y="312"/>
                </a:lnTo>
                <a:lnTo>
                  <a:pt x="120" y="328"/>
                </a:lnTo>
                <a:lnTo>
                  <a:pt x="144" y="352"/>
                </a:lnTo>
                <a:lnTo>
                  <a:pt x="152" y="344"/>
                </a:lnTo>
                <a:lnTo>
                  <a:pt x="144" y="320"/>
                </a:lnTo>
                <a:lnTo>
                  <a:pt x="136" y="304"/>
                </a:lnTo>
                <a:lnTo>
                  <a:pt x="120" y="288"/>
                </a:lnTo>
                <a:lnTo>
                  <a:pt x="104" y="280"/>
                </a:lnTo>
                <a:lnTo>
                  <a:pt x="96" y="272"/>
                </a:lnTo>
                <a:lnTo>
                  <a:pt x="88" y="240"/>
                </a:lnTo>
                <a:lnTo>
                  <a:pt x="88" y="224"/>
                </a:lnTo>
                <a:lnTo>
                  <a:pt x="96" y="216"/>
                </a:lnTo>
                <a:lnTo>
                  <a:pt x="80" y="192"/>
                </a:lnTo>
                <a:lnTo>
                  <a:pt x="80" y="176"/>
                </a:lnTo>
                <a:lnTo>
                  <a:pt x="80" y="168"/>
                </a:lnTo>
                <a:lnTo>
                  <a:pt x="80" y="152"/>
                </a:lnTo>
                <a:lnTo>
                  <a:pt x="72" y="128"/>
                </a:lnTo>
                <a:lnTo>
                  <a:pt x="88" y="112"/>
                </a:lnTo>
                <a:lnTo>
                  <a:pt x="96" y="104"/>
                </a:lnTo>
                <a:close/>
              </a:path>
            </a:pathLst>
          </a:custGeom>
          <a:gradFill flip="none" rotWithShape="1">
            <a:gsLst>
              <a:gs pos="49000">
                <a:schemeClr val="bg1">
                  <a:lumMod val="65000"/>
                </a:schemeClr>
              </a:gs>
              <a:gs pos="60000">
                <a:srgbClr val="FFC000"/>
              </a:gs>
            </a:gsLst>
            <a:lin ang="6000000" scaled="0"/>
            <a:tileRect/>
          </a:gradFill>
          <a:ln w="3175">
            <a:solidFill>
              <a:srgbClr val="FFFFFF"/>
            </a:solidFill>
            <a:round/>
            <a:headEnd/>
            <a:tailEnd/>
          </a:ln>
        </p:spPr>
        <p:txBody>
          <a:bodyPr/>
          <a:lstStyle/>
          <a:p>
            <a:pPr>
              <a:spcBef>
                <a:spcPct val="50000"/>
              </a:spcBef>
            </a:pPr>
            <a:endParaRPr lang="en-US" dirty="0">
              <a:solidFill>
                <a:srgbClr val="4D4D4D"/>
              </a:solidFill>
            </a:endParaRPr>
          </a:p>
        </p:txBody>
      </p:sp>
      <p:pic>
        <p:nvPicPr>
          <p:cNvPr id="288" name="Picture 2"/>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9423602" y="3748636"/>
            <a:ext cx="125757" cy="152398"/>
          </a:xfrm>
          <a:prstGeom prst="rect">
            <a:avLst/>
          </a:prstGeom>
          <a:noFill/>
          <a:ln w="44450">
            <a:solidFill>
              <a:schemeClr val="tx1"/>
            </a:solidFill>
          </a:ln>
          <a:effectLst>
            <a:outerShdw blurRad="50800" dist="38100" dir="13500000" algn="br" rotWithShape="0">
              <a:prstClr val="black">
                <a:alpha val="40000"/>
              </a:prstClr>
            </a:outerShdw>
          </a:effectLst>
          <a:scene3d>
            <a:camera prst="isometricLeftDown"/>
            <a:lightRig rig="threePt" dir="t"/>
          </a:scene3d>
          <a:sp3d extrusionH="76200" contourW="12700" prstMaterial="flat">
            <a:extrusionClr>
              <a:schemeClr val="tx1"/>
            </a:extrusionClr>
            <a:contourClr>
              <a:schemeClr val="bg1"/>
            </a:contourClr>
          </a:sp3d>
        </p:spPr>
      </p:pic>
      <p:sp>
        <p:nvSpPr>
          <p:cNvPr id="290" name="Rounded Rectangular Callout 289"/>
          <p:cNvSpPr/>
          <p:nvPr/>
        </p:nvSpPr>
        <p:spPr>
          <a:xfrm>
            <a:off x="1519376" y="3412470"/>
            <a:ext cx="1155403" cy="512985"/>
          </a:xfrm>
          <a:prstGeom prst="wedgeRoundRectCallout">
            <a:avLst>
              <a:gd name="adj1" fmla="val 48132"/>
              <a:gd name="adj2" fmla="val -73707"/>
              <a:gd name="adj3" fmla="val 16667"/>
            </a:avLst>
          </a:prstGeom>
        </p:spPr>
        <p:style>
          <a:lnRef idx="1">
            <a:schemeClr val="accent1"/>
          </a:lnRef>
          <a:fillRef idx="2">
            <a:schemeClr val="accent1"/>
          </a:fillRef>
          <a:effectRef idx="1">
            <a:schemeClr val="accent1"/>
          </a:effectRef>
          <a:fontRef idx="minor">
            <a:schemeClr val="dk1"/>
          </a:fontRef>
        </p:style>
        <p:txBody>
          <a:bodyPr lIns="18288" tIns="18288" rIns="18288" bIns="18288" rtlCol="0" anchor="ctr">
            <a:noAutofit/>
          </a:bodyPr>
          <a:lstStyle/>
          <a:p>
            <a:pPr algn="ctr"/>
            <a:r>
              <a:rPr lang="en-US" sz="1600" b="1" dirty="0" smtClean="0"/>
              <a:t>South Central US</a:t>
            </a:r>
          </a:p>
        </p:txBody>
      </p:sp>
      <p:sp>
        <p:nvSpPr>
          <p:cNvPr id="291" name="Rounded Rectangular Callout 290"/>
          <p:cNvSpPr/>
          <p:nvPr/>
        </p:nvSpPr>
        <p:spPr>
          <a:xfrm>
            <a:off x="3191169" y="2029371"/>
            <a:ext cx="1340509" cy="539989"/>
          </a:xfrm>
          <a:prstGeom prst="wedgeRoundRectCallout">
            <a:avLst>
              <a:gd name="adj1" fmla="val -46541"/>
              <a:gd name="adj2" fmla="val 69542"/>
              <a:gd name="adj3" fmla="val 16667"/>
            </a:avLst>
          </a:prstGeom>
        </p:spPr>
        <p:style>
          <a:lnRef idx="1">
            <a:schemeClr val="accent1"/>
          </a:lnRef>
          <a:fillRef idx="2">
            <a:schemeClr val="accent1"/>
          </a:fillRef>
          <a:effectRef idx="1">
            <a:schemeClr val="accent1"/>
          </a:effectRef>
          <a:fontRef idx="minor">
            <a:schemeClr val="dk1"/>
          </a:fontRef>
        </p:style>
        <p:txBody>
          <a:bodyPr lIns="18288" tIns="18288" rIns="18288" bIns="18288" rtlCol="0" anchor="ctr">
            <a:noAutofit/>
          </a:bodyPr>
          <a:lstStyle/>
          <a:p>
            <a:pPr algn="ctr"/>
            <a:r>
              <a:rPr lang="en-US" sz="1600" b="1" dirty="0" smtClean="0"/>
              <a:t>North Central US</a:t>
            </a:r>
          </a:p>
        </p:txBody>
      </p:sp>
      <p:sp>
        <p:nvSpPr>
          <p:cNvPr id="293" name="Rounded Rectangular Callout 292"/>
          <p:cNvSpPr/>
          <p:nvPr/>
        </p:nvSpPr>
        <p:spPr>
          <a:xfrm>
            <a:off x="4710474" y="1591140"/>
            <a:ext cx="1364904" cy="452627"/>
          </a:xfrm>
          <a:prstGeom prst="wedgeRoundRectCallout">
            <a:avLst>
              <a:gd name="adj1" fmla="val 35671"/>
              <a:gd name="adj2" fmla="val 83842"/>
              <a:gd name="adj3" fmla="val 16667"/>
            </a:avLst>
          </a:prstGeom>
        </p:spPr>
        <p:style>
          <a:lnRef idx="1">
            <a:schemeClr val="accent1"/>
          </a:lnRef>
          <a:fillRef idx="2">
            <a:schemeClr val="accent1"/>
          </a:fillRef>
          <a:effectRef idx="1">
            <a:schemeClr val="accent1"/>
          </a:effectRef>
          <a:fontRef idx="minor">
            <a:schemeClr val="dk1"/>
          </a:fontRef>
        </p:style>
        <p:txBody>
          <a:bodyPr lIns="18288" tIns="18288" rIns="18288" bIns="18288" rtlCol="0" anchor="ctr">
            <a:noAutofit/>
          </a:bodyPr>
          <a:lstStyle/>
          <a:p>
            <a:pPr algn="ctr"/>
            <a:r>
              <a:rPr lang="en-US" sz="1600" b="1" dirty="0" smtClean="0"/>
              <a:t>North Europe</a:t>
            </a:r>
          </a:p>
        </p:txBody>
      </p:sp>
      <p:sp>
        <p:nvSpPr>
          <p:cNvPr id="294" name="Rounded Rectangular Callout 293"/>
          <p:cNvSpPr/>
          <p:nvPr/>
        </p:nvSpPr>
        <p:spPr>
          <a:xfrm>
            <a:off x="8063366" y="4051348"/>
            <a:ext cx="1484548" cy="386260"/>
          </a:xfrm>
          <a:prstGeom prst="wedgeRoundRectCallout">
            <a:avLst>
              <a:gd name="adj1" fmla="val 45488"/>
              <a:gd name="adj2" fmla="val -78044"/>
              <a:gd name="adj3" fmla="val 16667"/>
            </a:avLst>
          </a:prstGeom>
        </p:spPr>
        <p:style>
          <a:lnRef idx="1">
            <a:schemeClr val="accent1"/>
          </a:lnRef>
          <a:fillRef idx="2">
            <a:schemeClr val="accent1"/>
          </a:fillRef>
          <a:effectRef idx="1">
            <a:schemeClr val="accent1"/>
          </a:effectRef>
          <a:fontRef idx="minor">
            <a:schemeClr val="dk1"/>
          </a:fontRef>
        </p:style>
        <p:txBody>
          <a:bodyPr lIns="18288" tIns="18288" rIns="18288" bIns="18288" rtlCol="0" anchor="ctr">
            <a:normAutofit fontScale="85000" lnSpcReduction="10000"/>
          </a:bodyPr>
          <a:lstStyle/>
          <a:p>
            <a:pPr algn="ctr"/>
            <a:r>
              <a:rPr lang="en-US" b="1" dirty="0" smtClean="0"/>
              <a:t>Southeast Asia</a:t>
            </a:r>
            <a:endParaRPr lang="en-US" sz="700" b="1" dirty="0" smtClean="0"/>
          </a:p>
        </p:txBody>
      </p:sp>
      <p:sp>
        <p:nvSpPr>
          <p:cNvPr id="295" name="Rounded Rectangular Callout 294"/>
          <p:cNvSpPr/>
          <p:nvPr/>
        </p:nvSpPr>
        <p:spPr>
          <a:xfrm>
            <a:off x="4608900" y="2605090"/>
            <a:ext cx="1633649" cy="503782"/>
          </a:xfrm>
          <a:prstGeom prst="wedgeRoundRectCallout">
            <a:avLst>
              <a:gd name="adj1" fmla="val 46163"/>
              <a:gd name="adj2" fmla="val -78045"/>
              <a:gd name="adj3" fmla="val 16667"/>
            </a:avLst>
          </a:prstGeom>
        </p:spPr>
        <p:style>
          <a:lnRef idx="1">
            <a:schemeClr val="accent1"/>
          </a:lnRef>
          <a:fillRef idx="2">
            <a:schemeClr val="accent1"/>
          </a:fillRef>
          <a:effectRef idx="1">
            <a:schemeClr val="accent1"/>
          </a:effectRef>
          <a:fontRef idx="minor">
            <a:schemeClr val="dk1"/>
          </a:fontRef>
        </p:style>
        <p:txBody>
          <a:bodyPr lIns="18288" tIns="18288" rIns="18288" bIns="18288" rtlCol="0" anchor="ctr">
            <a:normAutofit/>
          </a:bodyPr>
          <a:lstStyle/>
          <a:p>
            <a:pPr algn="ctr"/>
            <a:r>
              <a:rPr lang="en-US" sz="1600" b="1" dirty="0" smtClean="0"/>
              <a:t>West </a:t>
            </a:r>
            <a:r>
              <a:rPr lang="en-US" sz="1600" b="1" dirty="0"/>
              <a:t>Europe</a:t>
            </a:r>
          </a:p>
        </p:txBody>
      </p:sp>
      <p:graphicFrame>
        <p:nvGraphicFramePr>
          <p:cNvPr id="296" name="Table 295"/>
          <p:cNvGraphicFramePr>
            <a:graphicFrameLocks noGrp="1"/>
          </p:cNvGraphicFramePr>
          <p:nvPr>
            <p:extLst>
              <p:ext uri="{D42A27DB-BD31-4B8C-83A1-F6EECF244321}">
                <p14:modId xmlns:p14="http://schemas.microsoft.com/office/powerpoint/2010/main" val="2863363807"/>
              </p:ext>
            </p:extLst>
          </p:nvPr>
        </p:nvGraphicFramePr>
        <p:xfrm>
          <a:off x="5817617" y="5045717"/>
          <a:ext cx="3453500" cy="1371600"/>
        </p:xfrm>
        <a:graphic>
          <a:graphicData uri="http://schemas.openxmlformats.org/drawingml/2006/table">
            <a:tbl>
              <a:tblPr firstRow="1" bandRow="1">
                <a:tableStyleId>{5C22544A-7EE6-4342-B048-85BDC9FD1C3A}</a:tableStyleId>
              </a:tblPr>
              <a:tblGrid>
                <a:gridCol w="690700"/>
                <a:gridCol w="2762800"/>
              </a:tblGrid>
              <a:tr h="345440">
                <a:tc>
                  <a:txBody>
                    <a:bodyPr/>
                    <a:lstStyle/>
                    <a:p>
                      <a:endParaRPr lang="en-US" sz="2400" dirty="0">
                        <a:solidFill>
                          <a:schemeClr val="tx1"/>
                        </a:solidFill>
                      </a:endParaRPr>
                    </a:p>
                  </a:txBody>
                  <a:tcPr marL="121888" marR="121888">
                    <a:solidFill>
                      <a:srgbClr val="00B050"/>
                    </a:solidFill>
                  </a:tcPr>
                </a:tc>
                <a:tc>
                  <a:txBody>
                    <a:bodyPr/>
                    <a:lstStyle/>
                    <a:p>
                      <a:r>
                        <a:rPr lang="en-US" sz="1050" b="1" baseline="0" dirty="0" smtClean="0">
                          <a:solidFill>
                            <a:schemeClr val="tx1"/>
                          </a:solidFill>
                        </a:rPr>
                        <a:t>Hosting locations within 100ms of the  customer</a:t>
                      </a:r>
                      <a:endParaRPr lang="en-US" sz="1050" b="1" dirty="0">
                        <a:solidFill>
                          <a:schemeClr val="tx1"/>
                        </a:solidFill>
                      </a:endParaRPr>
                    </a:p>
                  </a:txBody>
                  <a:tcPr marL="121888" marR="121888">
                    <a:solidFill>
                      <a:schemeClr val="bg1"/>
                    </a:solidFill>
                  </a:tcPr>
                </a:tc>
              </a:tr>
              <a:tr h="345440">
                <a:tc>
                  <a:txBody>
                    <a:bodyPr/>
                    <a:lstStyle/>
                    <a:p>
                      <a:endParaRPr lang="en-US" sz="2400" dirty="0">
                        <a:solidFill>
                          <a:schemeClr val="tx1"/>
                        </a:solidFill>
                      </a:endParaRPr>
                    </a:p>
                  </a:txBody>
                  <a:tcPr marL="121888" marR="121888">
                    <a:solidFill>
                      <a:srgbClr val="FFC000"/>
                    </a:solidFill>
                  </a:tcPr>
                </a:tc>
                <a:tc>
                  <a:txBody>
                    <a:bodyPr/>
                    <a:lstStyle/>
                    <a:p>
                      <a:r>
                        <a:rPr lang="en-US" sz="1050" b="1" dirty="0" smtClean="0">
                          <a:solidFill>
                            <a:schemeClr val="tx1"/>
                          </a:solidFill>
                        </a:rPr>
                        <a:t>At least one </a:t>
                      </a:r>
                      <a:r>
                        <a:rPr lang="en-US" sz="1050" b="1" baseline="0" dirty="0" smtClean="0">
                          <a:solidFill>
                            <a:schemeClr val="tx1"/>
                          </a:solidFill>
                        </a:rPr>
                        <a:t>hosting location </a:t>
                      </a:r>
                      <a:r>
                        <a:rPr lang="en-US" sz="1050" b="1" dirty="0" smtClean="0">
                          <a:solidFill>
                            <a:schemeClr val="tx1"/>
                          </a:solidFill>
                        </a:rPr>
                        <a:t>can</a:t>
                      </a:r>
                      <a:r>
                        <a:rPr lang="en-US" sz="1050" b="1" baseline="0" dirty="0" smtClean="0">
                          <a:solidFill>
                            <a:schemeClr val="tx1"/>
                          </a:solidFill>
                        </a:rPr>
                        <a:t> be reached within 100ms, but not two </a:t>
                      </a:r>
                      <a:endParaRPr lang="en-US" sz="1050" b="1" dirty="0">
                        <a:solidFill>
                          <a:schemeClr val="tx1"/>
                        </a:solidFill>
                      </a:endParaRPr>
                    </a:p>
                  </a:txBody>
                  <a:tcPr marL="121888" marR="121888">
                    <a:solidFill>
                      <a:schemeClr val="bg1"/>
                    </a:solidFill>
                  </a:tcPr>
                </a:tc>
              </a:tr>
              <a:tr h="345440">
                <a:tc>
                  <a:txBody>
                    <a:bodyPr/>
                    <a:lstStyle/>
                    <a:p>
                      <a:endParaRPr lang="en-US" sz="2400" dirty="0">
                        <a:solidFill>
                          <a:schemeClr val="tx1"/>
                        </a:solidFill>
                      </a:endParaRPr>
                    </a:p>
                  </a:txBody>
                  <a:tcPr marL="121888" marR="121888">
                    <a:solidFill>
                      <a:schemeClr val="bg1">
                        <a:lumMod val="65000"/>
                      </a:schemeClr>
                    </a:solidFill>
                  </a:tcPr>
                </a:tc>
                <a:tc>
                  <a:txBody>
                    <a:bodyPr/>
                    <a:lstStyle/>
                    <a:p>
                      <a:r>
                        <a:rPr lang="en-US" sz="1050" b="1" dirty="0" smtClean="0">
                          <a:solidFill>
                            <a:schemeClr val="tx1"/>
                          </a:solidFill>
                        </a:rPr>
                        <a:t>No points to test from or greater than 200ms latency</a:t>
                      </a:r>
                      <a:endParaRPr lang="en-US" sz="1050" b="1" dirty="0">
                        <a:solidFill>
                          <a:schemeClr val="tx1"/>
                        </a:solidFill>
                      </a:endParaRPr>
                    </a:p>
                  </a:txBody>
                  <a:tcPr marL="121888" marR="121888">
                    <a:solidFill>
                      <a:schemeClr val="bg1"/>
                    </a:solidFill>
                  </a:tcPr>
                </a:tc>
              </a:tr>
            </a:tbl>
          </a:graphicData>
        </a:graphic>
      </p:graphicFrame>
      <p:sp>
        <p:nvSpPr>
          <p:cNvPr id="298" name="Rounded Rectangular Callout 297"/>
          <p:cNvSpPr/>
          <p:nvPr/>
        </p:nvSpPr>
        <p:spPr>
          <a:xfrm>
            <a:off x="9841773" y="3690866"/>
            <a:ext cx="1395188" cy="360482"/>
          </a:xfrm>
          <a:prstGeom prst="wedgeRoundRectCallout">
            <a:avLst>
              <a:gd name="adj1" fmla="val -42135"/>
              <a:gd name="adj2" fmla="val -94094"/>
              <a:gd name="adj3" fmla="val 16667"/>
            </a:avLst>
          </a:prstGeom>
        </p:spPr>
        <p:style>
          <a:lnRef idx="1">
            <a:schemeClr val="accent1"/>
          </a:lnRef>
          <a:fillRef idx="2">
            <a:schemeClr val="accent1"/>
          </a:fillRef>
          <a:effectRef idx="1">
            <a:schemeClr val="accent1"/>
          </a:effectRef>
          <a:fontRef idx="minor">
            <a:schemeClr val="dk1"/>
          </a:fontRef>
        </p:style>
        <p:txBody>
          <a:bodyPr lIns="18288" tIns="18288" rIns="18288" bIns="18288" rtlCol="0" anchor="ctr">
            <a:normAutofit/>
          </a:bodyPr>
          <a:lstStyle/>
          <a:p>
            <a:pPr algn="ctr"/>
            <a:r>
              <a:rPr lang="en-US" sz="1600" b="1" dirty="0" smtClean="0"/>
              <a:t>East Asia</a:t>
            </a:r>
            <a:endParaRPr lang="en-US" sz="1600" b="1" dirty="0"/>
          </a:p>
        </p:txBody>
      </p:sp>
      <p:pic>
        <p:nvPicPr>
          <p:cNvPr id="299" name="Picture 2"/>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flipH="1">
            <a:off x="9775618" y="3347027"/>
            <a:ext cx="144048" cy="174564"/>
          </a:xfrm>
          <a:prstGeom prst="rect">
            <a:avLst/>
          </a:prstGeom>
          <a:noFill/>
          <a:ln w="44450">
            <a:solidFill>
              <a:schemeClr val="tx1"/>
            </a:solidFill>
          </a:ln>
          <a:effectLst>
            <a:outerShdw blurRad="50800" dist="38100" dir="13500000" algn="br" rotWithShape="0">
              <a:prstClr val="black">
                <a:alpha val="40000"/>
              </a:prstClr>
            </a:outerShdw>
          </a:effectLst>
          <a:scene3d>
            <a:camera prst="isometricLeftDown"/>
            <a:lightRig rig="threePt" dir="t"/>
          </a:scene3d>
          <a:sp3d extrusionH="76200" contourW="12700" prstMaterial="flat">
            <a:extrusionClr>
              <a:schemeClr val="tx1"/>
            </a:extrusionClr>
            <a:contourClr>
              <a:schemeClr val="bg1"/>
            </a:contourClr>
          </a:sp3d>
        </p:spPr>
      </p:pic>
      <p:pic>
        <p:nvPicPr>
          <p:cNvPr id="300" name="Picture 2"/>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200780" y="2766494"/>
            <a:ext cx="125757" cy="152398"/>
          </a:xfrm>
          <a:prstGeom prst="rect">
            <a:avLst/>
          </a:prstGeom>
          <a:noFill/>
          <a:ln w="44450">
            <a:solidFill>
              <a:schemeClr val="tx1"/>
            </a:solidFill>
          </a:ln>
          <a:effectLst>
            <a:outerShdw blurRad="50800" dist="38100" dir="13500000" algn="br" rotWithShape="0">
              <a:prstClr val="black">
                <a:alpha val="40000"/>
              </a:prstClr>
            </a:outerShdw>
          </a:effectLst>
          <a:scene3d>
            <a:camera prst="isometricLeftDown"/>
            <a:lightRig rig="threePt" dir="t"/>
          </a:scene3d>
          <a:sp3d extrusionH="76200" contourW="12700" prstMaterial="flat">
            <a:extrusionClr>
              <a:schemeClr val="tx1"/>
            </a:extrusionClr>
            <a:contourClr>
              <a:schemeClr val="bg1"/>
            </a:contourClr>
          </a:sp3d>
        </p:spPr>
      </p:pic>
    </p:spTree>
    <p:extLst>
      <p:ext uri="{BB962C8B-B14F-4D97-AF65-F5344CB8AC3E}">
        <p14:creationId xmlns:p14="http://schemas.microsoft.com/office/powerpoint/2010/main" val="28510435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a:xfrm>
            <a:off x="519113" y="228600"/>
            <a:ext cx="11263418" cy="761798"/>
          </a:xfrm>
        </p:spPr>
        <p:txBody>
          <a:bodyPr/>
          <a:lstStyle/>
          <a:p>
            <a:r>
              <a:rPr lang="en-US" sz="4400" dirty="0" smtClean="0"/>
              <a:t>Network Latency</a:t>
            </a:r>
            <a:endParaRPr lang="en-US" sz="4400" dirty="0"/>
          </a:p>
        </p:txBody>
      </p:sp>
      <p:sp>
        <p:nvSpPr>
          <p:cNvPr id="29698" name="Rectangle 9"/>
          <p:cNvSpPr>
            <a:spLocks noGrp="1" noChangeArrowheads="1"/>
          </p:cNvSpPr>
          <p:nvPr>
            <p:ph type="body" sz="quarter" idx="10"/>
          </p:nvPr>
        </p:nvSpPr>
        <p:spPr>
          <a:xfrm>
            <a:off x="519113" y="1447800"/>
            <a:ext cx="11558613" cy="4979825"/>
          </a:xfrm>
        </p:spPr>
        <p:txBody>
          <a:bodyPr/>
          <a:lstStyle/>
          <a:p>
            <a:r>
              <a:rPr lang="en-US" dirty="0" smtClean="0"/>
              <a:t>Network Latency: </a:t>
            </a:r>
          </a:p>
          <a:p>
            <a:pPr lvl="1"/>
            <a:r>
              <a:rPr lang="en-US" b="1" dirty="0"/>
              <a:t>User</a:t>
            </a:r>
            <a:r>
              <a:rPr lang="en-US" dirty="0"/>
              <a:t> </a:t>
            </a:r>
            <a:r>
              <a:rPr lang="en-US" sz="1800" dirty="0"/>
              <a:t>and </a:t>
            </a:r>
            <a:r>
              <a:rPr lang="en-US" b="1" dirty="0"/>
              <a:t>Application</a:t>
            </a:r>
          </a:p>
          <a:p>
            <a:pPr lvl="1"/>
            <a:r>
              <a:rPr lang="en-US" b="1" dirty="0"/>
              <a:t>Application</a:t>
            </a:r>
            <a:r>
              <a:rPr lang="en-US" dirty="0"/>
              <a:t> </a:t>
            </a:r>
            <a:r>
              <a:rPr lang="en-US" sz="1800" dirty="0"/>
              <a:t>and </a:t>
            </a:r>
            <a:r>
              <a:rPr lang="en-US" b="1" dirty="0"/>
              <a:t>SQL </a:t>
            </a:r>
            <a:r>
              <a:rPr lang="en-US" b="1" dirty="0" smtClean="0"/>
              <a:t>Azure DB</a:t>
            </a:r>
          </a:p>
          <a:p>
            <a:pPr marL="460375" lvl="1" indent="0">
              <a:buNone/>
            </a:pPr>
            <a:endParaRPr lang="en-US" dirty="0" smtClean="0"/>
          </a:p>
          <a:p>
            <a:r>
              <a:rPr lang="en-US" dirty="0" smtClean="0"/>
              <a:t>Perceived performance</a:t>
            </a:r>
            <a:r>
              <a:rPr lang="en-US" dirty="0"/>
              <a:t>: </a:t>
            </a:r>
          </a:p>
          <a:p>
            <a:pPr lvl="2"/>
            <a:r>
              <a:rPr lang="en-US" b="1" dirty="0" smtClean="0"/>
              <a:t>Response Time</a:t>
            </a:r>
            <a:r>
              <a:rPr lang="en-US" dirty="0" smtClean="0"/>
              <a:t> </a:t>
            </a:r>
            <a:r>
              <a:rPr lang="en-US" dirty="0"/>
              <a:t>= </a:t>
            </a:r>
            <a:r>
              <a:rPr lang="en-US" dirty="0" smtClean="0"/>
              <a:t> 2x(Latency_1 + Latency_2) + </a:t>
            </a:r>
            <a:r>
              <a:rPr lang="en-US" dirty="0" err="1" smtClean="0"/>
              <a:t>Query_Exec_Time</a:t>
            </a:r>
            <a:endParaRPr lang="en-US" dirty="0" smtClean="0"/>
          </a:p>
          <a:p>
            <a:pPr marL="460375" lvl="1" indent="0">
              <a:buNone/>
            </a:pPr>
            <a:endParaRPr lang="en-US" dirty="0" smtClean="0"/>
          </a:p>
          <a:p>
            <a:pPr marL="460375" lvl="1" indent="-460375"/>
            <a:r>
              <a:rPr lang="en-US" dirty="0" smtClean="0"/>
              <a:t>Optimization</a:t>
            </a:r>
          </a:p>
          <a:p>
            <a:pPr marL="863600" lvl="2" indent="-460375"/>
            <a:r>
              <a:rPr lang="en-US" dirty="0" smtClean="0"/>
              <a:t>Minimize latency 1: select data center closest to majority of your users</a:t>
            </a:r>
          </a:p>
          <a:p>
            <a:pPr marL="863600" lvl="2" indent="-460375"/>
            <a:r>
              <a:rPr lang="en-US" dirty="0" smtClean="0"/>
              <a:t>Minimize latency 2: co-locate with Windows Azure application </a:t>
            </a:r>
          </a:p>
          <a:p>
            <a:pPr marL="863600" lvl="2" indent="-460375"/>
            <a:r>
              <a:rPr lang="en-US" dirty="0" smtClean="0"/>
              <a:t>Minimize network round trips</a:t>
            </a:r>
          </a:p>
        </p:txBody>
      </p:sp>
      <p:pic>
        <p:nvPicPr>
          <p:cNvPr id="4" name="Picture 49" descr="D:\Pennie's documents\MS Image\NEWFeb15\Windows_Vista_Icons_ for_Marketing_use\Users.png"/>
          <p:cNvPicPr>
            <a:picLocks noChangeAspect="1" noChangeArrowheads="1"/>
          </p:cNvPicPr>
          <p:nvPr/>
        </p:nvPicPr>
        <p:blipFill>
          <a:blip r:embed="rId3"/>
          <a:srcRect/>
          <a:stretch>
            <a:fillRect/>
          </a:stretch>
        </p:blipFill>
        <p:spPr bwMode="auto">
          <a:xfrm>
            <a:off x="6056077" y="1508064"/>
            <a:ext cx="967541" cy="967541"/>
          </a:xfrm>
          <a:prstGeom prst="rect">
            <a:avLst/>
          </a:prstGeom>
          <a:noFill/>
        </p:spPr>
      </p:pic>
      <p:sp>
        <p:nvSpPr>
          <p:cNvPr id="7" name="Left-Right Arrow 6"/>
          <p:cNvSpPr/>
          <p:nvPr/>
        </p:nvSpPr>
        <p:spPr bwMode="auto">
          <a:xfrm>
            <a:off x="6914427" y="1881034"/>
            <a:ext cx="1209675" cy="221599"/>
          </a:xfrm>
          <a:prstGeom prst="leftRightArrow">
            <a:avLst/>
          </a:prstGeom>
          <a:ln w="28575">
            <a:headEnd type="none" w="med" len="med"/>
            <a:tailEnd type="none" w="med" len="med"/>
          </a:ln>
          <a:effectLst/>
        </p:spPr>
        <p:style>
          <a:lnRef idx="3">
            <a:schemeClr val="lt1"/>
          </a:lnRef>
          <a:fillRef idx="1003">
            <a:schemeClr val="lt2"/>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0" name="Left-Right Arrow 9"/>
          <p:cNvSpPr/>
          <p:nvPr/>
        </p:nvSpPr>
        <p:spPr bwMode="auto">
          <a:xfrm>
            <a:off x="9028977" y="1888555"/>
            <a:ext cx="1209675" cy="221599"/>
          </a:xfrm>
          <a:prstGeom prst="leftRightArrow">
            <a:avLst/>
          </a:prstGeom>
          <a:ln w="28575">
            <a:headEnd type="none" w="med" len="med"/>
            <a:tailEnd type="none" w="med" len="med"/>
          </a:ln>
          <a:effectLst/>
        </p:spPr>
        <p:style>
          <a:lnRef idx="3">
            <a:schemeClr val="lt1"/>
          </a:lnRef>
          <a:fillRef idx="1003">
            <a:schemeClr val="lt2"/>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pic>
        <p:nvPicPr>
          <p:cNvPr id="11" name="Picture 49" descr="D:\Pennie's documents\MS Image\NEWFeb15\Windows_Vista_Icons_ for_Marketing_use\Users.png"/>
          <p:cNvPicPr>
            <a:picLocks noChangeAspect="1" noChangeArrowheads="1"/>
          </p:cNvPicPr>
          <p:nvPr/>
        </p:nvPicPr>
        <p:blipFill>
          <a:blip r:embed="rId3"/>
          <a:srcRect/>
          <a:stretch>
            <a:fillRect/>
          </a:stretch>
        </p:blipFill>
        <p:spPr bwMode="auto">
          <a:xfrm>
            <a:off x="6056077" y="1484110"/>
            <a:ext cx="967541" cy="967541"/>
          </a:xfrm>
          <a:prstGeom prst="rect">
            <a:avLst/>
          </a:prstGeom>
          <a:noFill/>
        </p:spPr>
      </p:pic>
      <p:grpSp>
        <p:nvGrpSpPr>
          <p:cNvPr id="9" name="Group 8"/>
          <p:cNvGrpSpPr/>
          <p:nvPr/>
        </p:nvGrpSpPr>
        <p:grpSpPr>
          <a:xfrm>
            <a:off x="6056077" y="1382885"/>
            <a:ext cx="5081625" cy="1092720"/>
            <a:chOff x="6056077" y="1382885"/>
            <a:chExt cx="5081625" cy="1092720"/>
          </a:xfrm>
        </p:grpSpPr>
        <p:pic>
          <p:nvPicPr>
            <p:cNvPr id="5" name="Picture 11" descr="D:\Pennie's documents\MS Image\NEWFeb15\Windows_Vista_Icons_ for_Marketing_use\CogWheel.png"/>
            <p:cNvPicPr>
              <a:picLocks noChangeAspect="1" noChangeArrowheads="1"/>
            </p:cNvPicPr>
            <p:nvPr/>
          </p:nvPicPr>
          <p:blipFill>
            <a:blip r:embed="rId4" cstate="print"/>
            <a:srcRect/>
            <a:stretch>
              <a:fillRect/>
            </a:stretch>
          </p:blipFill>
          <p:spPr bwMode="auto">
            <a:xfrm>
              <a:off x="8176490" y="1508064"/>
              <a:ext cx="967541" cy="967541"/>
            </a:xfrm>
            <a:prstGeom prst="rect">
              <a:avLst/>
            </a:prstGeom>
            <a:noFill/>
          </p:spPr>
        </p:pic>
        <p:pic>
          <p:nvPicPr>
            <p:cNvPr id="6" name="Picture 7" descr="D:\Pennie's documents\Images for TechEd06\Hardware_Imagery\Database blue.png"/>
            <p:cNvPicPr>
              <a:picLocks noChangeAspect="1" noChangeArrowheads="1"/>
            </p:cNvPicPr>
            <p:nvPr/>
          </p:nvPicPr>
          <p:blipFill>
            <a:blip r:embed="rId5" cstate="print"/>
            <a:srcRect/>
            <a:stretch>
              <a:fillRect/>
            </a:stretch>
          </p:blipFill>
          <p:spPr bwMode="auto">
            <a:xfrm>
              <a:off x="10347149" y="1523105"/>
              <a:ext cx="790553" cy="952500"/>
            </a:xfrm>
            <a:prstGeom prst="rect">
              <a:avLst/>
            </a:prstGeom>
            <a:noFill/>
          </p:spPr>
        </p:pic>
        <p:sp>
          <p:nvSpPr>
            <p:cNvPr id="3" name="TextBox 2"/>
            <p:cNvSpPr txBox="1"/>
            <p:nvPr/>
          </p:nvSpPr>
          <p:spPr>
            <a:xfrm>
              <a:off x="10496550" y="1904105"/>
              <a:ext cx="527050" cy="430887"/>
            </a:xfrm>
            <a:prstGeom prst="rect">
              <a:avLst/>
            </a:prstGeom>
          </p:spPr>
          <p:txBody>
            <a:bodyPr vert="horz" wrap="square" lIns="0" tIns="0" rIns="0" bIns="0" rtlCol="0">
              <a:spAutoFit/>
            </a:bodyPr>
            <a:lstStyle/>
            <a:p>
              <a:pPr marL="460375" marR="0" indent="-460375" algn="just" defTabSz="914363" rtl="0" eaLnBrk="1" fontAlgn="auto" latinLnBrk="0" hangingPunct="1">
                <a:lnSpc>
                  <a:spcPct val="90000"/>
                </a:lnSpc>
                <a:spcBef>
                  <a:spcPct val="20000"/>
                </a:spcBef>
                <a:spcAft>
                  <a:spcPts val="0"/>
                </a:spcAft>
                <a:buClrTx/>
                <a:buSzPct val="100000"/>
                <a:tabLst/>
              </a:pPr>
              <a:r>
                <a:rPr kumimoji="0" lang="en-US" sz="1400" b="1" i="0" u="none" strike="noStrike" kern="1200" cap="none" spc="0" normalizeH="0" baseline="0" noProof="0" dirty="0" smtClean="0">
                  <a:ln>
                    <a:noFill/>
                  </a:ln>
                  <a:solidFill>
                    <a:srgbClr val="000000"/>
                  </a:solidFill>
                  <a:effectLst/>
                  <a:uLnTx/>
                  <a:uFillTx/>
                  <a:latin typeface="+mj-lt"/>
                  <a:ea typeface="+mn-ea"/>
                  <a:cs typeface="+mn-cs"/>
                </a:rPr>
                <a:t>SQL</a:t>
              </a:r>
            </a:p>
            <a:p>
              <a:pPr marL="460375" marR="0" indent="-460375" algn="just" defTabSz="914363" rtl="0" eaLnBrk="1" fontAlgn="auto" latinLnBrk="0" hangingPunct="1">
                <a:lnSpc>
                  <a:spcPct val="90000"/>
                </a:lnSpc>
                <a:spcBef>
                  <a:spcPct val="20000"/>
                </a:spcBef>
                <a:spcAft>
                  <a:spcPts val="0"/>
                </a:spcAft>
                <a:buClrTx/>
                <a:buSzPct val="100000"/>
                <a:tabLst/>
              </a:pPr>
              <a:r>
                <a:rPr kumimoji="0" lang="en-US" sz="1400" b="1" i="0" u="none" strike="noStrike" kern="1200" cap="none" spc="0" normalizeH="0" baseline="0" noProof="0" dirty="0" smtClean="0">
                  <a:ln>
                    <a:noFill/>
                  </a:ln>
                  <a:solidFill>
                    <a:srgbClr val="000000"/>
                  </a:solidFill>
                  <a:effectLst/>
                  <a:uLnTx/>
                  <a:uFillTx/>
                  <a:latin typeface="+mj-lt"/>
                  <a:ea typeface="+mn-ea"/>
                  <a:cs typeface="+mn-cs"/>
                </a:rPr>
                <a:t>Azure </a:t>
              </a:r>
            </a:p>
          </p:txBody>
        </p:sp>
        <p:sp>
          <p:nvSpPr>
            <p:cNvPr id="13" name="Left-Right Arrow 12"/>
            <p:cNvSpPr/>
            <p:nvPr/>
          </p:nvSpPr>
          <p:spPr bwMode="auto">
            <a:xfrm>
              <a:off x="6914427" y="1857080"/>
              <a:ext cx="1209675" cy="221599"/>
            </a:xfrm>
            <a:prstGeom prst="leftRightArrow">
              <a:avLst/>
            </a:prstGeom>
            <a:ln w="28575">
              <a:headEnd type="none" w="med" len="med"/>
              <a:tailEnd type="none" w="med" len="med"/>
            </a:ln>
            <a:effectLst/>
          </p:spPr>
          <p:style>
            <a:lnRef idx="3">
              <a:schemeClr val="lt1"/>
            </a:lnRef>
            <a:fillRef idx="1003">
              <a:schemeClr val="lt2"/>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14" name="Left-Right Arrow 13"/>
            <p:cNvSpPr/>
            <p:nvPr/>
          </p:nvSpPr>
          <p:spPr bwMode="auto">
            <a:xfrm>
              <a:off x="9028977" y="1868610"/>
              <a:ext cx="1209675" cy="221599"/>
            </a:xfrm>
            <a:prstGeom prst="leftRightArrow">
              <a:avLst/>
            </a:prstGeom>
            <a:ln w="28575">
              <a:headEnd type="none" w="med" len="med"/>
              <a:tailEnd type="none" w="med" len="med"/>
            </a:ln>
            <a:effectLst/>
          </p:spPr>
          <p:style>
            <a:lnRef idx="3">
              <a:schemeClr val="lt1"/>
            </a:lnRef>
            <a:fillRef idx="1003">
              <a:schemeClr val="lt2"/>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pic>
          <p:nvPicPr>
            <p:cNvPr id="15" name="Picture 49" descr="D:\Pennie's documents\MS Image\NEWFeb15\Windows_Vista_Icons_ for_Marketing_use\Users.png"/>
            <p:cNvPicPr>
              <a:picLocks noChangeAspect="1" noChangeArrowheads="1"/>
            </p:cNvPicPr>
            <p:nvPr/>
          </p:nvPicPr>
          <p:blipFill>
            <a:blip r:embed="rId3"/>
            <a:srcRect/>
            <a:stretch>
              <a:fillRect/>
            </a:stretch>
          </p:blipFill>
          <p:spPr bwMode="auto">
            <a:xfrm>
              <a:off x="6056077" y="1464165"/>
              <a:ext cx="967541" cy="967541"/>
            </a:xfrm>
            <a:prstGeom prst="rect">
              <a:avLst/>
            </a:prstGeom>
            <a:noFill/>
          </p:spPr>
        </p:pic>
        <p:sp>
          <p:nvSpPr>
            <p:cNvPr id="8" name="TextBox 7"/>
            <p:cNvSpPr txBox="1"/>
            <p:nvPr/>
          </p:nvSpPr>
          <p:spPr>
            <a:xfrm>
              <a:off x="6983468" y="1384605"/>
              <a:ext cx="1152872"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Latency_1</a:t>
              </a:r>
            </a:p>
          </p:txBody>
        </p:sp>
        <p:sp>
          <p:nvSpPr>
            <p:cNvPr id="19" name="TextBox 18"/>
            <p:cNvSpPr txBox="1"/>
            <p:nvPr/>
          </p:nvSpPr>
          <p:spPr>
            <a:xfrm>
              <a:off x="9028977" y="1382885"/>
              <a:ext cx="1152872" cy="276999"/>
            </a:xfrm>
            <a:prstGeom prst="rect">
              <a:avLst/>
            </a:prstGeom>
            <a:noFill/>
          </p:spPr>
          <p:txBody>
            <a:bodyPr wrap="square" lIns="0" tIns="0" rIns="0" bIns="0" rtlCol="0">
              <a:spAutoFit/>
            </a:bodyPr>
            <a:lstStyle/>
            <a:p>
              <a:r>
                <a:rPr lang="en-US" dirty="0" smtClean="0">
                  <a:gradFill>
                    <a:gsLst>
                      <a:gs pos="0">
                        <a:schemeClr val="tx1"/>
                      </a:gs>
                      <a:gs pos="86000">
                        <a:schemeClr val="tx1"/>
                      </a:gs>
                    </a:gsLst>
                    <a:lin ang="5400000" scaled="0"/>
                  </a:gradFill>
                </a:rPr>
                <a:t>Latency_2</a:t>
              </a:r>
            </a:p>
          </p:txBody>
        </p:sp>
      </p:grpSp>
    </p:spTree>
    <p:extLst>
      <p:ext uri="{BB962C8B-B14F-4D97-AF65-F5344CB8AC3E}">
        <p14:creationId xmlns:p14="http://schemas.microsoft.com/office/powerpoint/2010/main" val="225640962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690" y="332309"/>
            <a:ext cx="9334500"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blogs.msdn.com/cfs-file.ashx/__key/CommunityServer-Blogs-Components-WeblogFiles/00-00-00-99-37-metablogapi/8311.clip_5F00_image004_5F00_40F8FC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4421" y="2877269"/>
            <a:ext cx="4733925" cy="3533775"/>
          </a:xfrm>
          <a:prstGeom prst="rect">
            <a:avLst/>
          </a:prstGeom>
          <a:noFill/>
          <a:extLst>
            <a:ext uri="{909E8E84-426E-40DD-AFC4-6F175D3DCCD1}">
              <a14:hiddenFill xmlns:a14="http://schemas.microsoft.com/office/drawing/2010/main">
                <a:solidFill>
                  <a:srgbClr val="FFFFFF"/>
                </a:solidFill>
              </a14:hiddenFill>
            </a:ext>
          </a:extLst>
        </p:spPr>
      </p:pic>
      <p:sp>
        <p:nvSpPr>
          <p:cNvPr id="29698" name="Rectangle 9"/>
          <p:cNvSpPr>
            <a:spLocks noGrp="1" noChangeArrowheads="1"/>
          </p:cNvSpPr>
          <p:nvPr>
            <p:ph type="body" sz="quarter" idx="10"/>
          </p:nvPr>
        </p:nvSpPr>
        <p:spPr>
          <a:xfrm>
            <a:off x="396769" y="1171576"/>
            <a:ext cx="11680957" cy="834074"/>
          </a:xfrm>
        </p:spPr>
        <p:txBody>
          <a:bodyPr/>
          <a:lstStyle/>
          <a:p>
            <a:pPr marL="460375" lvl="1" indent="-460375"/>
            <a:endParaRPr lang="en-US" dirty="0" smtClean="0"/>
          </a:p>
          <a:p>
            <a:endParaRPr lang="en-US" sz="2800" dirty="0" smtClean="0"/>
          </a:p>
        </p:txBody>
      </p:sp>
      <p:pic>
        <p:nvPicPr>
          <p:cNvPr id="2" name="Picture 2" descr="clip_image00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962" y="4234777"/>
            <a:ext cx="5563050" cy="14080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6962" y="3061693"/>
            <a:ext cx="4717110" cy="1569660"/>
          </a:xfrm>
          <a:prstGeom prst="rect">
            <a:avLst/>
          </a:prstGeom>
        </p:spPr>
        <p:txBody>
          <a:bodyPr wrap="square">
            <a:spAutoFit/>
          </a:bodyPr>
          <a:lstStyle/>
          <a:p>
            <a:r>
              <a:rPr lang="en-US" b="1" dirty="0"/>
              <a:t>Blog Post: </a:t>
            </a:r>
            <a:r>
              <a:rPr lang="en-US" b="1" dirty="0">
                <a:hlinkClick r:id="rId7" action="ppaction://hlinkfile"/>
              </a:rPr>
              <a:t>Testing </a:t>
            </a:r>
            <a:r>
              <a:rPr lang="en-US" b="1" i="1" dirty="0">
                <a:hlinkClick r:id="rId7" action="ppaction://hlinkfile"/>
              </a:rPr>
              <a:t>Client</a:t>
            </a:r>
            <a:r>
              <a:rPr lang="en-US" b="1" dirty="0">
                <a:hlinkClick r:id="rId7" action="ppaction://hlinkfile"/>
              </a:rPr>
              <a:t> Latency to SQL </a:t>
            </a:r>
            <a:r>
              <a:rPr lang="en-US" b="1" dirty="0" smtClean="0">
                <a:hlinkClick r:id="rId7" action="ppaction://hlinkfile"/>
              </a:rPr>
              <a:t>Azure</a:t>
            </a:r>
            <a:endParaRPr lang="en-US" b="1" dirty="0" smtClean="0"/>
          </a:p>
          <a:p>
            <a:r>
              <a:rPr lang="en-US" sz="1400" b="1" dirty="0">
                <a:hlinkClick r:id="rId7"/>
              </a:rPr>
              <a:t>http://</a:t>
            </a:r>
            <a:r>
              <a:rPr lang="en-US" sz="1400" b="1" dirty="0" smtClean="0">
                <a:hlinkClick r:id="rId7"/>
              </a:rPr>
              <a:t>blogs.msdn.com/b/sqlazure/archive/2010/05/27/10016392.aspx</a:t>
            </a:r>
            <a:endParaRPr lang="en-US" sz="1400" b="1" dirty="0" smtClean="0"/>
          </a:p>
          <a:p>
            <a:endParaRPr lang="en-US" sz="1400" b="1" dirty="0"/>
          </a:p>
          <a:p>
            <a:endParaRPr lang="en-US" b="1" dirty="0"/>
          </a:p>
          <a:p>
            <a:endParaRPr lang="en-US" b="1" dirty="0"/>
          </a:p>
        </p:txBody>
      </p:sp>
      <p:sp>
        <p:nvSpPr>
          <p:cNvPr id="5" name="Oval 4"/>
          <p:cNvSpPr/>
          <p:nvPr/>
        </p:nvSpPr>
        <p:spPr bwMode="auto">
          <a:xfrm>
            <a:off x="6485860" y="5603358"/>
            <a:ext cx="4635796" cy="1010093"/>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0000">
                  <a:alpha val="99000"/>
                </a:srgbClr>
              </a:solidFill>
            </a:endParaRPr>
          </a:p>
        </p:txBody>
      </p:sp>
      <p:pic>
        <p:nvPicPr>
          <p:cNvPr id="19" name="Picture 11" descr="D:\Pennie's documents\MS Image\NEWFeb15\Windows_Vista_Icons_ for_Marketing_use\CogWheel.png"/>
          <p:cNvPicPr>
            <a:picLocks noChangeAspect="1" noChangeArrowheads="1"/>
          </p:cNvPicPr>
          <p:nvPr/>
        </p:nvPicPr>
        <p:blipFill>
          <a:blip r:embed="rId8" cstate="print"/>
          <a:srcRect/>
          <a:stretch>
            <a:fillRect/>
          </a:stretch>
        </p:blipFill>
        <p:spPr bwMode="auto">
          <a:xfrm>
            <a:off x="5453610" y="1629984"/>
            <a:ext cx="967541" cy="967541"/>
          </a:xfrm>
          <a:prstGeom prst="rect">
            <a:avLst/>
          </a:prstGeom>
          <a:noFill/>
        </p:spPr>
      </p:pic>
      <p:pic>
        <p:nvPicPr>
          <p:cNvPr id="20" name="Picture 7" descr="D:\Pennie's documents\Images for TechEd06\Hardware_Imagery\Database blue.png"/>
          <p:cNvPicPr>
            <a:picLocks noChangeAspect="1" noChangeArrowheads="1"/>
          </p:cNvPicPr>
          <p:nvPr/>
        </p:nvPicPr>
        <p:blipFill>
          <a:blip r:embed="rId9" cstate="print"/>
          <a:srcRect/>
          <a:stretch>
            <a:fillRect/>
          </a:stretch>
        </p:blipFill>
        <p:spPr bwMode="auto">
          <a:xfrm>
            <a:off x="7624269" y="1645025"/>
            <a:ext cx="790553" cy="952500"/>
          </a:xfrm>
          <a:prstGeom prst="rect">
            <a:avLst/>
          </a:prstGeom>
          <a:noFill/>
        </p:spPr>
      </p:pic>
      <p:sp>
        <p:nvSpPr>
          <p:cNvPr id="21" name="TextBox 20"/>
          <p:cNvSpPr txBox="1"/>
          <p:nvPr/>
        </p:nvSpPr>
        <p:spPr>
          <a:xfrm>
            <a:off x="7773670" y="2026025"/>
            <a:ext cx="527050" cy="430887"/>
          </a:xfrm>
          <a:prstGeom prst="rect">
            <a:avLst/>
          </a:prstGeom>
        </p:spPr>
        <p:txBody>
          <a:bodyPr vert="horz" wrap="square" lIns="0" tIns="0" rIns="0" bIns="0" rtlCol="0">
            <a:spAutoFit/>
          </a:bodyPr>
          <a:lstStyle/>
          <a:p>
            <a:pPr marL="460375" marR="0" indent="-460375" algn="just" defTabSz="914363" rtl="0" eaLnBrk="1" fontAlgn="auto" latinLnBrk="0" hangingPunct="1">
              <a:lnSpc>
                <a:spcPct val="90000"/>
              </a:lnSpc>
              <a:spcBef>
                <a:spcPct val="20000"/>
              </a:spcBef>
              <a:spcAft>
                <a:spcPts val="0"/>
              </a:spcAft>
              <a:buClrTx/>
              <a:buSzPct val="100000"/>
              <a:tabLst/>
            </a:pPr>
            <a:r>
              <a:rPr kumimoji="0" lang="en-US" sz="1400" b="1" i="0" u="none" strike="noStrike" kern="1200" cap="none" spc="0" normalizeH="0" baseline="0" noProof="0" dirty="0" smtClean="0">
                <a:ln>
                  <a:noFill/>
                </a:ln>
                <a:solidFill>
                  <a:srgbClr val="000000"/>
                </a:solidFill>
                <a:effectLst/>
                <a:uLnTx/>
                <a:uFillTx/>
                <a:latin typeface="+mj-lt"/>
                <a:ea typeface="+mn-ea"/>
                <a:cs typeface="+mn-cs"/>
              </a:rPr>
              <a:t>SQL</a:t>
            </a:r>
          </a:p>
          <a:p>
            <a:pPr marL="460375" marR="0" indent="-460375" algn="just" defTabSz="914363" rtl="0" eaLnBrk="1" fontAlgn="auto" latinLnBrk="0" hangingPunct="1">
              <a:lnSpc>
                <a:spcPct val="90000"/>
              </a:lnSpc>
              <a:spcBef>
                <a:spcPct val="20000"/>
              </a:spcBef>
              <a:spcAft>
                <a:spcPts val="0"/>
              </a:spcAft>
              <a:buClrTx/>
              <a:buSzPct val="100000"/>
              <a:tabLst/>
            </a:pPr>
            <a:r>
              <a:rPr kumimoji="0" lang="en-US" sz="1400" b="1" i="0" u="none" strike="noStrike" kern="1200" cap="none" spc="0" normalizeH="0" baseline="0" noProof="0" dirty="0" smtClean="0">
                <a:ln>
                  <a:noFill/>
                </a:ln>
                <a:solidFill>
                  <a:srgbClr val="000000"/>
                </a:solidFill>
                <a:effectLst/>
                <a:uLnTx/>
                <a:uFillTx/>
                <a:latin typeface="+mj-lt"/>
                <a:ea typeface="+mn-ea"/>
                <a:cs typeface="+mn-cs"/>
              </a:rPr>
              <a:t>Azure </a:t>
            </a:r>
          </a:p>
        </p:txBody>
      </p:sp>
      <p:sp>
        <p:nvSpPr>
          <p:cNvPr id="22" name="Left-Right Arrow 21"/>
          <p:cNvSpPr/>
          <p:nvPr/>
        </p:nvSpPr>
        <p:spPr bwMode="auto">
          <a:xfrm>
            <a:off x="4191547" y="1979000"/>
            <a:ext cx="1209675" cy="221599"/>
          </a:xfrm>
          <a:prstGeom prst="leftRightArrow">
            <a:avLst/>
          </a:prstGeom>
          <a:ln w="28575">
            <a:headEnd type="none" w="med" len="med"/>
            <a:tailEnd type="none" w="med" len="med"/>
          </a:ln>
          <a:effectLst/>
        </p:spPr>
        <p:style>
          <a:lnRef idx="3">
            <a:schemeClr val="lt1"/>
          </a:lnRef>
          <a:fillRef idx="1003">
            <a:schemeClr val="lt2"/>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sp>
        <p:nvSpPr>
          <p:cNvPr id="23" name="Left-Right Arrow 22"/>
          <p:cNvSpPr/>
          <p:nvPr/>
        </p:nvSpPr>
        <p:spPr bwMode="auto">
          <a:xfrm>
            <a:off x="6306097" y="1990530"/>
            <a:ext cx="1209675" cy="221599"/>
          </a:xfrm>
          <a:prstGeom prst="leftRightArrow">
            <a:avLst/>
          </a:prstGeom>
          <a:ln w="28575">
            <a:headEnd type="none" w="med" len="med"/>
            <a:tailEnd type="none" w="med" len="med"/>
          </a:ln>
          <a:effectLst/>
        </p:spPr>
        <p:style>
          <a:lnRef idx="3">
            <a:schemeClr val="lt1"/>
          </a:lnRef>
          <a:fillRef idx="1003">
            <a:schemeClr val="lt2"/>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bg1">
                  <a:alpha val="99000"/>
                </a:schemeClr>
              </a:solidFill>
            </a:endParaRPr>
          </a:p>
        </p:txBody>
      </p:sp>
      <p:pic>
        <p:nvPicPr>
          <p:cNvPr id="24" name="Picture 49" descr="D:\Pennie's documents\MS Image\NEWFeb15\Windows_Vista_Icons_ for_Marketing_use\Users.png"/>
          <p:cNvPicPr>
            <a:picLocks noChangeAspect="1" noChangeArrowheads="1"/>
          </p:cNvPicPr>
          <p:nvPr/>
        </p:nvPicPr>
        <p:blipFill>
          <a:blip r:embed="rId10"/>
          <a:srcRect/>
          <a:stretch>
            <a:fillRect/>
          </a:stretch>
        </p:blipFill>
        <p:spPr bwMode="auto">
          <a:xfrm>
            <a:off x="3333197" y="1586085"/>
            <a:ext cx="967541" cy="967541"/>
          </a:xfrm>
          <a:prstGeom prst="rect">
            <a:avLst/>
          </a:prstGeom>
          <a:noFill/>
        </p:spPr>
      </p:pic>
    </p:spTree>
    <p:extLst>
      <p:ext uri="{BB962C8B-B14F-4D97-AF65-F5344CB8AC3E}">
        <p14:creationId xmlns:p14="http://schemas.microsoft.com/office/powerpoint/2010/main" val="13391501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28600"/>
            <a:ext cx="11173090" cy="609398"/>
          </a:xfrm>
        </p:spPr>
        <p:txBody>
          <a:bodyPr/>
          <a:lstStyle/>
          <a:p>
            <a:r>
              <a:rPr lang="en-US" dirty="0" smtClean="0"/>
              <a:t>Azure Cross Datacenter Latencies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26313404"/>
              </p:ext>
            </p:extLst>
          </p:nvPr>
        </p:nvGraphicFramePr>
        <p:xfrm>
          <a:off x="721363" y="1534160"/>
          <a:ext cx="10515596" cy="3830320"/>
        </p:xfrm>
        <a:graphic>
          <a:graphicData uri="http://schemas.openxmlformats.org/drawingml/2006/table">
            <a:tbl>
              <a:tblPr firstRow="1" firstCol="1" bandRow="1">
                <a:effectLst>
                  <a:outerShdw blurRad="76200" dir="18900000" sy="23000" kx="-1200000" algn="bl" rotWithShape="0">
                    <a:prstClr val="black">
                      <a:alpha val="20000"/>
                    </a:prstClr>
                  </a:outerShdw>
                </a:effectLst>
                <a:tableStyleId>{7DF18680-E054-41AD-8BC1-D1AEF772440D}</a:tableStyleId>
              </a:tblPr>
              <a:tblGrid>
                <a:gridCol w="1502228"/>
                <a:gridCol w="1502228"/>
                <a:gridCol w="1502228"/>
                <a:gridCol w="1502228"/>
                <a:gridCol w="1502228"/>
                <a:gridCol w="1502228"/>
                <a:gridCol w="1502228"/>
              </a:tblGrid>
              <a:tr h="587840">
                <a:tc>
                  <a:txBody>
                    <a:bodyPr/>
                    <a:lstStyle/>
                    <a:p>
                      <a:pPr algn="ctr"/>
                      <a:r>
                        <a:rPr lang="en-US" sz="1400" dirty="0">
                          <a:latin typeface="+mj-lt"/>
                        </a:rPr>
                        <a:t>From\To (</a:t>
                      </a:r>
                      <a:r>
                        <a:rPr lang="en-US" sz="1400" dirty="0" err="1">
                          <a:latin typeface="+mj-lt"/>
                        </a:rPr>
                        <a:t>ms</a:t>
                      </a:r>
                      <a:r>
                        <a:rPr lang="en-US" sz="1400" dirty="0">
                          <a:latin typeface="+mj-lt"/>
                        </a:rPr>
                        <a:t>)</a:t>
                      </a:r>
                      <a:endParaRPr lang="en-US" sz="1400" dirty="0">
                        <a:solidFill>
                          <a:schemeClr val="bg1"/>
                        </a:solidFill>
                        <a:latin typeface="+mj-lt"/>
                      </a:endParaRPr>
                    </a:p>
                  </a:txBody>
                  <a:tcPr marL="21462" marR="21462" marT="21462" marB="21462" anchor="ctr"/>
                </a:tc>
                <a:tc>
                  <a:txBody>
                    <a:bodyPr/>
                    <a:lstStyle/>
                    <a:p>
                      <a:pPr algn="ctr"/>
                      <a:r>
                        <a:rPr lang="en-US" sz="1400" dirty="0">
                          <a:latin typeface="+mj-lt"/>
                        </a:rPr>
                        <a:t>North-central US</a:t>
                      </a:r>
                      <a:endParaRPr lang="en-US" sz="1400" dirty="0">
                        <a:solidFill>
                          <a:schemeClr val="bg1"/>
                        </a:solidFill>
                        <a:latin typeface="+mj-lt"/>
                      </a:endParaRPr>
                    </a:p>
                  </a:txBody>
                  <a:tcPr marL="21462" marR="21462" marT="21462" marB="21462" anchor="ctr"/>
                </a:tc>
                <a:tc>
                  <a:txBody>
                    <a:bodyPr/>
                    <a:lstStyle/>
                    <a:p>
                      <a:pPr algn="ctr"/>
                      <a:r>
                        <a:rPr lang="en-US" sz="1400" dirty="0">
                          <a:latin typeface="+mj-lt"/>
                        </a:rPr>
                        <a:t>South-central US</a:t>
                      </a:r>
                      <a:endParaRPr lang="en-US" sz="1400" dirty="0">
                        <a:solidFill>
                          <a:schemeClr val="bg1"/>
                        </a:solidFill>
                        <a:latin typeface="+mj-lt"/>
                      </a:endParaRPr>
                    </a:p>
                  </a:txBody>
                  <a:tcPr marL="21462" marR="21462" marT="21462" marB="21462" anchor="ctr"/>
                </a:tc>
                <a:tc>
                  <a:txBody>
                    <a:bodyPr/>
                    <a:lstStyle/>
                    <a:p>
                      <a:pPr algn="ctr"/>
                      <a:r>
                        <a:rPr lang="en-US" sz="1400" dirty="0">
                          <a:latin typeface="+mj-lt"/>
                        </a:rPr>
                        <a:t>North Europe</a:t>
                      </a:r>
                      <a:endParaRPr lang="en-US" sz="1400" dirty="0">
                        <a:solidFill>
                          <a:schemeClr val="bg1"/>
                        </a:solidFill>
                        <a:latin typeface="+mj-lt"/>
                      </a:endParaRPr>
                    </a:p>
                  </a:txBody>
                  <a:tcPr marL="21462" marR="21462" marT="21462" marB="21462" anchor="ctr"/>
                </a:tc>
                <a:tc>
                  <a:txBody>
                    <a:bodyPr/>
                    <a:lstStyle/>
                    <a:p>
                      <a:pPr algn="ctr"/>
                      <a:r>
                        <a:rPr lang="en-US" sz="1400" dirty="0">
                          <a:latin typeface="+mj-lt"/>
                        </a:rPr>
                        <a:t>West Europe</a:t>
                      </a:r>
                      <a:endParaRPr lang="en-US" sz="1400" dirty="0">
                        <a:solidFill>
                          <a:schemeClr val="bg1"/>
                        </a:solidFill>
                        <a:latin typeface="+mj-lt"/>
                      </a:endParaRPr>
                    </a:p>
                  </a:txBody>
                  <a:tcPr marL="21462" marR="21462" marT="21462" marB="21462" anchor="ctr"/>
                </a:tc>
                <a:tc>
                  <a:txBody>
                    <a:bodyPr/>
                    <a:lstStyle/>
                    <a:p>
                      <a:pPr algn="ctr"/>
                      <a:r>
                        <a:rPr lang="en-US" sz="1400" dirty="0">
                          <a:latin typeface="+mj-lt"/>
                        </a:rPr>
                        <a:t>East Asia</a:t>
                      </a:r>
                      <a:endParaRPr lang="en-US" sz="1400" dirty="0">
                        <a:solidFill>
                          <a:schemeClr val="bg1"/>
                        </a:solidFill>
                        <a:latin typeface="+mj-lt"/>
                      </a:endParaRPr>
                    </a:p>
                  </a:txBody>
                  <a:tcPr marL="21462" marR="21462" marT="21462" marB="21462" anchor="ctr"/>
                </a:tc>
                <a:tc>
                  <a:txBody>
                    <a:bodyPr/>
                    <a:lstStyle/>
                    <a:p>
                      <a:pPr algn="ctr"/>
                      <a:r>
                        <a:rPr lang="en-US" sz="1400" dirty="0">
                          <a:latin typeface="+mj-lt"/>
                        </a:rPr>
                        <a:t>South-East Asia</a:t>
                      </a:r>
                      <a:endParaRPr lang="en-US" sz="1400" dirty="0">
                        <a:solidFill>
                          <a:schemeClr val="bg1"/>
                        </a:solidFill>
                        <a:latin typeface="+mj-lt"/>
                      </a:endParaRPr>
                    </a:p>
                  </a:txBody>
                  <a:tcPr marL="21462" marR="21462" marT="21462" marB="21462" anchor="ctr"/>
                </a:tc>
              </a:tr>
              <a:tr h="550080">
                <a:tc>
                  <a:txBody>
                    <a:bodyPr/>
                    <a:lstStyle/>
                    <a:p>
                      <a:pPr algn="ctr"/>
                      <a:r>
                        <a:rPr lang="en-US" sz="1400" dirty="0">
                          <a:latin typeface="+mj-lt"/>
                        </a:rPr>
                        <a:t>North-central US</a:t>
                      </a:r>
                      <a:endParaRPr lang="en-US" sz="1400" dirty="0">
                        <a:solidFill>
                          <a:schemeClr val="bg1"/>
                        </a:solidFill>
                        <a:latin typeface="+mj-lt"/>
                      </a:endParaRPr>
                    </a:p>
                  </a:txBody>
                  <a:tcPr marL="21462" marR="21462" marT="21462" marB="21462" anchor="ctr"/>
                </a:tc>
                <a:tc>
                  <a:txBody>
                    <a:bodyPr/>
                    <a:lstStyle/>
                    <a:p>
                      <a:pPr algn="ctr"/>
                      <a:r>
                        <a:rPr lang="en-US" sz="1400" dirty="0">
                          <a:latin typeface="+mj-lt"/>
                        </a:rPr>
                        <a:t>4.2</a:t>
                      </a:r>
                      <a:endParaRPr lang="en-US" sz="1400" dirty="0">
                        <a:solidFill>
                          <a:schemeClr val="bg1"/>
                        </a:solidFill>
                        <a:latin typeface="+mj-lt"/>
                      </a:endParaRPr>
                    </a:p>
                  </a:txBody>
                  <a:tcPr marL="21462" marR="21462" marT="21462" marB="21462" anchor="ctr">
                    <a:solidFill>
                      <a:srgbClr val="92D050"/>
                    </a:solidFill>
                  </a:tcPr>
                </a:tc>
                <a:tc>
                  <a:txBody>
                    <a:bodyPr/>
                    <a:lstStyle/>
                    <a:p>
                      <a:pPr algn="ctr"/>
                      <a:r>
                        <a:rPr lang="en-US" sz="1400" dirty="0">
                          <a:latin typeface="+mj-lt"/>
                        </a:rPr>
                        <a:t>35.3</a:t>
                      </a:r>
                      <a:endParaRPr lang="en-US" sz="1400" dirty="0">
                        <a:solidFill>
                          <a:schemeClr val="bg1"/>
                        </a:solidFill>
                        <a:latin typeface="+mj-lt"/>
                      </a:endParaRPr>
                    </a:p>
                  </a:txBody>
                  <a:tcPr marL="21462" marR="21462" marT="21462" marB="21462" anchor="ctr">
                    <a:solidFill>
                      <a:schemeClr val="accent1"/>
                    </a:solidFill>
                  </a:tcPr>
                </a:tc>
                <a:tc>
                  <a:txBody>
                    <a:bodyPr/>
                    <a:lstStyle/>
                    <a:p>
                      <a:pPr algn="ctr"/>
                      <a:r>
                        <a:rPr lang="en-US" sz="1400">
                          <a:latin typeface="+mj-lt"/>
                        </a:rPr>
                        <a:t>97</a:t>
                      </a:r>
                      <a:endParaRPr lang="en-US" sz="1400">
                        <a:solidFill>
                          <a:schemeClr val="bg1"/>
                        </a:solidFill>
                        <a:latin typeface="+mj-lt"/>
                      </a:endParaRPr>
                    </a:p>
                  </a:txBody>
                  <a:tcPr marL="21462" marR="21462" marT="21462" marB="21462" anchor="ctr"/>
                </a:tc>
                <a:tc>
                  <a:txBody>
                    <a:bodyPr/>
                    <a:lstStyle/>
                    <a:p>
                      <a:pPr algn="ctr"/>
                      <a:r>
                        <a:rPr lang="en-US" sz="1400">
                          <a:latin typeface="+mj-lt"/>
                        </a:rPr>
                        <a:t>103.6</a:t>
                      </a:r>
                      <a:endParaRPr lang="en-US" sz="1400">
                        <a:solidFill>
                          <a:schemeClr val="bg1"/>
                        </a:solidFill>
                        <a:latin typeface="+mj-lt"/>
                      </a:endParaRPr>
                    </a:p>
                  </a:txBody>
                  <a:tcPr marL="21462" marR="21462" marT="21462" marB="21462" anchor="ctr"/>
                </a:tc>
                <a:tc>
                  <a:txBody>
                    <a:bodyPr/>
                    <a:lstStyle/>
                    <a:p>
                      <a:pPr algn="ctr"/>
                      <a:r>
                        <a:rPr lang="en-US" sz="1400">
                          <a:latin typeface="+mj-lt"/>
                        </a:rPr>
                        <a:t>190.9</a:t>
                      </a:r>
                      <a:endParaRPr lang="en-US" sz="1400">
                        <a:solidFill>
                          <a:schemeClr val="bg1"/>
                        </a:solidFill>
                        <a:latin typeface="+mj-lt"/>
                      </a:endParaRPr>
                    </a:p>
                  </a:txBody>
                  <a:tcPr marL="21462" marR="21462" marT="21462" marB="21462" anchor="ctr"/>
                </a:tc>
                <a:tc>
                  <a:txBody>
                    <a:bodyPr/>
                    <a:lstStyle/>
                    <a:p>
                      <a:pPr algn="ctr"/>
                      <a:r>
                        <a:rPr lang="en-US" sz="1400">
                          <a:latin typeface="+mj-lt"/>
                        </a:rPr>
                        <a:t>219.7</a:t>
                      </a:r>
                      <a:endParaRPr lang="en-US" sz="1400">
                        <a:solidFill>
                          <a:schemeClr val="bg1"/>
                        </a:solidFill>
                        <a:latin typeface="+mj-lt"/>
                      </a:endParaRPr>
                    </a:p>
                  </a:txBody>
                  <a:tcPr marL="21462" marR="21462" marT="21462" marB="21462" anchor="ctr"/>
                </a:tc>
              </a:tr>
              <a:tr h="640080">
                <a:tc>
                  <a:txBody>
                    <a:bodyPr/>
                    <a:lstStyle/>
                    <a:p>
                      <a:pPr algn="ctr"/>
                      <a:r>
                        <a:rPr lang="en-US" sz="1400">
                          <a:latin typeface="+mj-lt"/>
                        </a:rPr>
                        <a:t>South-central US</a:t>
                      </a:r>
                      <a:endParaRPr lang="en-US" sz="1400">
                        <a:solidFill>
                          <a:schemeClr val="bg1"/>
                        </a:solidFill>
                        <a:latin typeface="+mj-lt"/>
                      </a:endParaRPr>
                    </a:p>
                  </a:txBody>
                  <a:tcPr marL="21462" marR="21462" marT="21462" marB="21462" anchor="ctr"/>
                </a:tc>
                <a:tc>
                  <a:txBody>
                    <a:bodyPr/>
                    <a:lstStyle/>
                    <a:p>
                      <a:pPr algn="ctr"/>
                      <a:r>
                        <a:rPr lang="en-US" sz="1400" dirty="0">
                          <a:latin typeface="+mj-lt"/>
                        </a:rPr>
                        <a:t>37.8</a:t>
                      </a:r>
                      <a:endParaRPr lang="en-US" sz="1400" dirty="0">
                        <a:solidFill>
                          <a:schemeClr val="bg1"/>
                        </a:solidFill>
                        <a:latin typeface="+mj-lt"/>
                      </a:endParaRPr>
                    </a:p>
                  </a:txBody>
                  <a:tcPr marL="21462" marR="21462" marT="21462" marB="21462" anchor="ctr">
                    <a:solidFill>
                      <a:schemeClr val="accent1"/>
                    </a:solidFill>
                  </a:tcPr>
                </a:tc>
                <a:tc>
                  <a:txBody>
                    <a:bodyPr/>
                    <a:lstStyle/>
                    <a:p>
                      <a:pPr algn="ctr"/>
                      <a:r>
                        <a:rPr lang="en-US" sz="1400" dirty="0">
                          <a:latin typeface="+mj-lt"/>
                        </a:rPr>
                        <a:t>2.3</a:t>
                      </a:r>
                      <a:endParaRPr lang="en-US" sz="1400" dirty="0">
                        <a:solidFill>
                          <a:schemeClr val="bg1"/>
                        </a:solidFill>
                        <a:latin typeface="+mj-lt"/>
                      </a:endParaRPr>
                    </a:p>
                  </a:txBody>
                  <a:tcPr marL="21462" marR="21462" marT="21462" marB="21462" anchor="ctr">
                    <a:solidFill>
                      <a:srgbClr val="92D050"/>
                    </a:solidFill>
                  </a:tcPr>
                </a:tc>
                <a:tc>
                  <a:txBody>
                    <a:bodyPr/>
                    <a:lstStyle/>
                    <a:p>
                      <a:pPr algn="ctr"/>
                      <a:r>
                        <a:rPr lang="en-US" sz="1400">
                          <a:latin typeface="+mj-lt"/>
                        </a:rPr>
                        <a:t>111.2</a:t>
                      </a:r>
                      <a:endParaRPr lang="en-US" sz="1400">
                        <a:solidFill>
                          <a:schemeClr val="bg1"/>
                        </a:solidFill>
                        <a:latin typeface="+mj-lt"/>
                      </a:endParaRPr>
                    </a:p>
                  </a:txBody>
                  <a:tcPr marL="21462" marR="21462" marT="21462" marB="21462" anchor="ctr"/>
                </a:tc>
                <a:tc>
                  <a:txBody>
                    <a:bodyPr/>
                    <a:lstStyle/>
                    <a:p>
                      <a:pPr algn="ctr"/>
                      <a:r>
                        <a:rPr lang="en-US" sz="1400">
                          <a:latin typeface="+mj-lt"/>
                        </a:rPr>
                        <a:t>117.5</a:t>
                      </a:r>
                      <a:endParaRPr lang="en-US" sz="1400">
                        <a:solidFill>
                          <a:schemeClr val="bg1"/>
                        </a:solidFill>
                        <a:latin typeface="+mj-lt"/>
                      </a:endParaRPr>
                    </a:p>
                  </a:txBody>
                  <a:tcPr marL="21462" marR="21462" marT="21462" marB="21462" anchor="ctr"/>
                </a:tc>
                <a:tc>
                  <a:txBody>
                    <a:bodyPr/>
                    <a:lstStyle/>
                    <a:p>
                      <a:pPr algn="ctr"/>
                      <a:r>
                        <a:rPr lang="en-US" sz="1400">
                          <a:latin typeface="+mj-lt"/>
                        </a:rPr>
                        <a:t>190</a:t>
                      </a:r>
                      <a:endParaRPr lang="en-US" sz="1400">
                        <a:solidFill>
                          <a:schemeClr val="bg1"/>
                        </a:solidFill>
                        <a:latin typeface="+mj-lt"/>
                      </a:endParaRPr>
                    </a:p>
                  </a:txBody>
                  <a:tcPr marL="21462" marR="21462" marT="21462" marB="21462" anchor="ctr"/>
                </a:tc>
                <a:tc>
                  <a:txBody>
                    <a:bodyPr/>
                    <a:lstStyle/>
                    <a:p>
                      <a:pPr algn="ctr"/>
                      <a:r>
                        <a:rPr lang="en-US" sz="1400">
                          <a:latin typeface="+mj-lt"/>
                        </a:rPr>
                        <a:t>218.6</a:t>
                      </a:r>
                      <a:endParaRPr lang="en-US" sz="1400">
                        <a:solidFill>
                          <a:schemeClr val="bg1"/>
                        </a:solidFill>
                        <a:latin typeface="+mj-lt"/>
                      </a:endParaRPr>
                    </a:p>
                  </a:txBody>
                  <a:tcPr marL="21462" marR="21462" marT="21462" marB="21462" anchor="ctr"/>
                </a:tc>
              </a:tr>
              <a:tr h="515000">
                <a:tc>
                  <a:txBody>
                    <a:bodyPr/>
                    <a:lstStyle/>
                    <a:p>
                      <a:pPr algn="ctr"/>
                      <a:r>
                        <a:rPr lang="en-US" sz="1400">
                          <a:latin typeface="+mj-lt"/>
                        </a:rPr>
                        <a:t>North Europe</a:t>
                      </a:r>
                      <a:endParaRPr lang="en-US" sz="1400">
                        <a:solidFill>
                          <a:schemeClr val="bg1"/>
                        </a:solidFill>
                        <a:latin typeface="+mj-lt"/>
                      </a:endParaRPr>
                    </a:p>
                  </a:txBody>
                  <a:tcPr marL="21462" marR="21462" marT="21462" marB="21462" anchor="ctr"/>
                </a:tc>
                <a:tc>
                  <a:txBody>
                    <a:bodyPr/>
                    <a:lstStyle/>
                    <a:p>
                      <a:pPr algn="ctr"/>
                      <a:r>
                        <a:rPr lang="en-US" sz="1400">
                          <a:latin typeface="+mj-lt"/>
                        </a:rPr>
                        <a:t>99.8</a:t>
                      </a:r>
                      <a:endParaRPr lang="en-US" sz="1400">
                        <a:solidFill>
                          <a:schemeClr val="bg1"/>
                        </a:solidFill>
                        <a:latin typeface="+mj-lt"/>
                      </a:endParaRPr>
                    </a:p>
                  </a:txBody>
                  <a:tcPr marL="21462" marR="21462" marT="21462" marB="21462" anchor="ctr"/>
                </a:tc>
                <a:tc>
                  <a:txBody>
                    <a:bodyPr/>
                    <a:lstStyle/>
                    <a:p>
                      <a:pPr algn="ctr"/>
                      <a:r>
                        <a:rPr lang="en-US" sz="1400">
                          <a:latin typeface="+mj-lt"/>
                        </a:rPr>
                        <a:t>111.8</a:t>
                      </a:r>
                      <a:endParaRPr lang="en-US" sz="1400">
                        <a:solidFill>
                          <a:schemeClr val="bg1"/>
                        </a:solidFill>
                        <a:latin typeface="+mj-lt"/>
                      </a:endParaRPr>
                    </a:p>
                  </a:txBody>
                  <a:tcPr marL="21462" marR="21462" marT="21462" marB="21462" anchor="ctr"/>
                </a:tc>
                <a:tc>
                  <a:txBody>
                    <a:bodyPr/>
                    <a:lstStyle/>
                    <a:p>
                      <a:pPr algn="ctr"/>
                      <a:r>
                        <a:rPr lang="en-US" sz="1400" dirty="0">
                          <a:latin typeface="+mj-lt"/>
                        </a:rPr>
                        <a:t>2</a:t>
                      </a:r>
                      <a:endParaRPr lang="en-US" sz="1400" dirty="0">
                        <a:solidFill>
                          <a:schemeClr val="bg1"/>
                        </a:solidFill>
                        <a:latin typeface="+mj-lt"/>
                      </a:endParaRPr>
                    </a:p>
                  </a:txBody>
                  <a:tcPr marL="21462" marR="21462" marT="21462" marB="21462" anchor="ctr">
                    <a:solidFill>
                      <a:srgbClr val="92D050"/>
                    </a:solidFill>
                  </a:tcPr>
                </a:tc>
                <a:tc>
                  <a:txBody>
                    <a:bodyPr/>
                    <a:lstStyle/>
                    <a:p>
                      <a:pPr algn="ctr"/>
                      <a:r>
                        <a:rPr lang="en-US" sz="1400" dirty="0">
                          <a:latin typeface="+mj-lt"/>
                        </a:rPr>
                        <a:t>20.9</a:t>
                      </a:r>
                      <a:endParaRPr lang="en-US" sz="1400" dirty="0">
                        <a:solidFill>
                          <a:schemeClr val="bg1"/>
                        </a:solidFill>
                        <a:latin typeface="+mj-lt"/>
                      </a:endParaRPr>
                    </a:p>
                  </a:txBody>
                  <a:tcPr marL="21462" marR="21462" marT="21462" marB="21462" anchor="ctr">
                    <a:solidFill>
                      <a:schemeClr val="accent1"/>
                    </a:solidFill>
                  </a:tcPr>
                </a:tc>
                <a:tc>
                  <a:txBody>
                    <a:bodyPr/>
                    <a:lstStyle/>
                    <a:p>
                      <a:pPr algn="ctr"/>
                      <a:r>
                        <a:rPr lang="en-US" sz="1400">
                          <a:latin typeface="+mj-lt"/>
                        </a:rPr>
                        <a:t>283.3</a:t>
                      </a:r>
                      <a:endParaRPr lang="en-US" sz="1400">
                        <a:solidFill>
                          <a:schemeClr val="bg1"/>
                        </a:solidFill>
                        <a:latin typeface="+mj-lt"/>
                      </a:endParaRPr>
                    </a:p>
                  </a:txBody>
                  <a:tcPr marL="21462" marR="21462" marT="21462" marB="21462" anchor="ctr"/>
                </a:tc>
                <a:tc>
                  <a:txBody>
                    <a:bodyPr/>
                    <a:lstStyle/>
                    <a:p>
                      <a:pPr algn="ctr"/>
                      <a:r>
                        <a:rPr lang="en-US" sz="1400">
                          <a:latin typeface="+mj-lt"/>
                        </a:rPr>
                        <a:t>312.3</a:t>
                      </a:r>
                      <a:endParaRPr lang="en-US" sz="1400">
                        <a:solidFill>
                          <a:schemeClr val="bg1"/>
                        </a:solidFill>
                        <a:latin typeface="+mj-lt"/>
                      </a:endParaRPr>
                    </a:p>
                  </a:txBody>
                  <a:tcPr marL="21462" marR="21462" marT="21462" marB="21462" anchor="ctr"/>
                </a:tc>
              </a:tr>
              <a:tr h="515000">
                <a:tc>
                  <a:txBody>
                    <a:bodyPr/>
                    <a:lstStyle/>
                    <a:p>
                      <a:pPr algn="ctr"/>
                      <a:r>
                        <a:rPr lang="en-US" sz="1400">
                          <a:latin typeface="+mj-lt"/>
                        </a:rPr>
                        <a:t>West Europe</a:t>
                      </a:r>
                      <a:endParaRPr lang="en-US" sz="1400">
                        <a:solidFill>
                          <a:schemeClr val="bg1"/>
                        </a:solidFill>
                        <a:latin typeface="+mj-lt"/>
                      </a:endParaRPr>
                    </a:p>
                  </a:txBody>
                  <a:tcPr marL="21462" marR="21462" marT="21462" marB="21462" anchor="ctr"/>
                </a:tc>
                <a:tc>
                  <a:txBody>
                    <a:bodyPr/>
                    <a:lstStyle/>
                    <a:p>
                      <a:pPr algn="ctr"/>
                      <a:r>
                        <a:rPr lang="en-US" sz="1400">
                          <a:latin typeface="+mj-lt"/>
                        </a:rPr>
                        <a:t>107.5</a:t>
                      </a:r>
                      <a:endParaRPr lang="en-US" sz="1400">
                        <a:solidFill>
                          <a:schemeClr val="bg1"/>
                        </a:solidFill>
                        <a:latin typeface="+mj-lt"/>
                      </a:endParaRPr>
                    </a:p>
                  </a:txBody>
                  <a:tcPr marL="21462" marR="21462" marT="21462" marB="21462" anchor="ctr"/>
                </a:tc>
                <a:tc>
                  <a:txBody>
                    <a:bodyPr/>
                    <a:lstStyle/>
                    <a:p>
                      <a:pPr algn="ctr"/>
                      <a:r>
                        <a:rPr lang="en-US" sz="1400" dirty="0">
                          <a:latin typeface="+mj-lt"/>
                        </a:rPr>
                        <a:t>118.6</a:t>
                      </a:r>
                      <a:endParaRPr lang="en-US" sz="1400" dirty="0">
                        <a:solidFill>
                          <a:schemeClr val="bg1"/>
                        </a:solidFill>
                        <a:latin typeface="+mj-lt"/>
                      </a:endParaRPr>
                    </a:p>
                  </a:txBody>
                  <a:tcPr marL="21462" marR="21462" marT="21462" marB="21462" anchor="ctr"/>
                </a:tc>
                <a:tc>
                  <a:txBody>
                    <a:bodyPr/>
                    <a:lstStyle/>
                    <a:p>
                      <a:pPr algn="ctr"/>
                      <a:r>
                        <a:rPr lang="en-US" sz="1400" dirty="0">
                          <a:latin typeface="+mj-lt"/>
                        </a:rPr>
                        <a:t>21.1</a:t>
                      </a:r>
                      <a:endParaRPr lang="en-US" sz="1400" dirty="0">
                        <a:solidFill>
                          <a:schemeClr val="bg1"/>
                        </a:solidFill>
                        <a:latin typeface="+mj-lt"/>
                      </a:endParaRPr>
                    </a:p>
                  </a:txBody>
                  <a:tcPr marL="21462" marR="21462" marT="21462" marB="21462" anchor="ctr">
                    <a:solidFill>
                      <a:schemeClr val="accent1"/>
                    </a:solidFill>
                  </a:tcPr>
                </a:tc>
                <a:tc>
                  <a:txBody>
                    <a:bodyPr/>
                    <a:lstStyle/>
                    <a:p>
                      <a:pPr algn="ctr"/>
                      <a:r>
                        <a:rPr lang="en-US" sz="1400" dirty="0">
                          <a:latin typeface="+mj-lt"/>
                        </a:rPr>
                        <a:t>2.3</a:t>
                      </a:r>
                      <a:endParaRPr lang="en-US" sz="1400" dirty="0">
                        <a:solidFill>
                          <a:schemeClr val="bg1"/>
                        </a:solidFill>
                        <a:latin typeface="+mj-lt"/>
                      </a:endParaRPr>
                    </a:p>
                  </a:txBody>
                  <a:tcPr marL="21462" marR="21462" marT="21462" marB="21462" anchor="ctr">
                    <a:solidFill>
                      <a:srgbClr val="92D050"/>
                    </a:solidFill>
                  </a:tcPr>
                </a:tc>
                <a:tc>
                  <a:txBody>
                    <a:bodyPr/>
                    <a:lstStyle/>
                    <a:p>
                      <a:pPr algn="ctr"/>
                      <a:r>
                        <a:rPr lang="en-US" sz="1400">
                          <a:latin typeface="+mj-lt"/>
                        </a:rPr>
                        <a:t>291.8</a:t>
                      </a:r>
                      <a:endParaRPr lang="en-US" sz="1400">
                        <a:solidFill>
                          <a:schemeClr val="bg1"/>
                        </a:solidFill>
                        <a:latin typeface="+mj-lt"/>
                      </a:endParaRPr>
                    </a:p>
                  </a:txBody>
                  <a:tcPr marL="21462" marR="21462" marT="21462" marB="21462" anchor="ctr"/>
                </a:tc>
                <a:tc>
                  <a:txBody>
                    <a:bodyPr/>
                    <a:lstStyle/>
                    <a:p>
                      <a:pPr algn="ctr"/>
                      <a:r>
                        <a:rPr lang="en-US" sz="1400">
                          <a:latin typeface="+mj-lt"/>
                        </a:rPr>
                        <a:t>320.8</a:t>
                      </a:r>
                      <a:endParaRPr lang="en-US" sz="1400">
                        <a:solidFill>
                          <a:schemeClr val="bg1"/>
                        </a:solidFill>
                        <a:latin typeface="+mj-lt"/>
                      </a:endParaRPr>
                    </a:p>
                  </a:txBody>
                  <a:tcPr marL="21462" marR="21462" marT="21462" marB="21462" anchor="ctr"/>
                </a:tc>
              </a:tr>
              <a:tr h="483840">
                <a:tc>
                  <a:txBody>
                    <a:bodyPr/>
                    <a:lstStyle/>
                    <a:p>
                      <a:pPr algn="ctr"/>
                      <a:r>
                        <a:rPr lang="en-US" sz="1400">
                          <a:latin typeface="+mj-lt"/>
                        </a:rPr>
                        <a:t>East Asia</a:t>
                      </a:r>
                      <a:endParaRPr lang="en-US" sz="1400">
                        <a:solidFill>
                          <a:schemeClr val="bg1"/>
                        </a:solidFill>
                        <a:latin typeface="+mj-lt"/>
                      </a:endParaRPr>
                    </a:p>
                  </a:txBody>
                  <a:tcPr marL="21462" marR="21462" marT="21462" marB="21462" anchor="ctr"/>
                </a:tc>
                <a:tc>
                  <a:txBody>
                    <a:bodyPr/>
                    <a:lstStyle/>
                    <a:p>
                      <a:pPr algn="ctr"/>
                      <a:r>
                        <a:rPr lang="en-US" sz="1400">
                          <a:latin typeface="+mj-lt"/>
                        </a:rPr>
                        <a:t>194.5</a:t>
                      </a:r>
                      <a:endParaRPr lang="en-US" sz="1400">
                        <a:solidFill>
                          <a:schemeClr val="bg1"/>
                        </a:solidFill>
                        <a:latin typeface="+mj-lt"/>
                      </a:endParaRPr>
                    </a:p>
                  </a:txBody>
                  <a:tcPr marL="21462" marR="21462" marT="21462" marB="21462" anchor="ctr"/>
                </a:tc>
                <a:tc>
                  <a:txBody>
                    <a:bodyPr/>
                    <a:lstStyle/>
                    <a:p>
                      <a:pPr algn="ctr"/>
                      <a:r>
                        <a:rPr lang="en-US" sz="1400">
                          <a:latin typeface="+mj-lt"/>
                        </a:rPr>
                        <a:t>190.8</a:t>
                      </a:r>
                      <a:endParaRPr lang="en-US" sz="1400">
                        <a:solidFill>
                          <a:schemeClr val="bg1"/>
                        </a:solidFill>
                        <a:latin typeface="+mj-lt"/>
                      </a:endParaRPr>
                    </a:p>
                  </a:txBody>
                  <a:tcPr marL="21462" marR="21462" marT="21462" marB="21462" anchor="ctr"/>
                </a:tc>
                <a:tc>
                  <a:txBody>
                    <a:bodyPr/>
                    <a:lstStyle/>
                    <a:p>
                      <a:pPr algn="ctr"/>
                      <a:r>
                        <a:rPr lang="en-US" sz="1400">
                          <a:latin typeface="+mj-lt"/>
                        </a:rPr>
                        <a:t>284.2</a:t>
                      </a:r>
                      <a:endParaRPr lang="en-US" sz="1400">
                        <a:solidFill>
                          <a:schemeClr val="bg1"/>
                        </a:solidFill>
                        <a:latin typeface="+mj-lt"/>
                      </a:endParaRPr>
                    </a:p>
                  </a:txBody>
                  <a:tcPr marL="21462" marR="21462" marT="21462" marB="21462" anchor="ctr"/>
                </a:tc>
                <a:tc>
                  <a:txBody>
                    <a:bodyPr/>
                    <a:lstStyle/>
                    <a:p>
                      <a:pPr algn="ctr"/>
                      <a:r>
                        <a:rPr lang="en-US" sz="1400">
                          <a:latin typeface="+mj-lt"/>
                        </a:rPr>
                        <a:t>291.7</a:t>
                      </a:r>
                      <a:endParaRPr lang="en-US" sz="1400">
                        <a:solidFill>
                          <a:schemeClr val="bg1"/>
                        </a:solidFill>
                        <a:latin typeface="+mj-lt"/>
                      </a:endParaRPr>
                    </a:p>
                  </a:txBody>
                  <a:tcPr marL="21462" marR="21462" marT="21462" marB="21462" anchor="ctr"/>
                </a:tc>
                <a:tc>
                  <a:txBody>
                    <a:bodyPr/>
                    <a:lstStyle/>
                    <a:p>
                      <a:pPr algn="ctr"/>
                      <a:r>
                        <a:rPr lang="en-US" sz="1400" dirty="0">
                          <a:latin typeface="+mj-lt"/>
                        </a:rPr>
                        <a:t>1.6</a:t>
                      </a:r>
                      <a:endParaRPr lang="en-US" sz="1400" dirty="0">
                        <a:solidFill>
                          <a:schemeClr val="bg1"/>
                        </a:solidFill>
                        <a:latin typeface="+mj-lt"/>
                      </a:endParaRPr>
                    </a:p>
                  </a:txBody>
                  <a:tcPr marL="21462" marR="21462" marT="21462" marB="21462" anchor="ctr">
                    <a:solidFill>
                      <a:srgbClr val="92D050"/>
                    </a:solidFill>
                  </a:tcPr>
                </a:tc>
                <a:tc>
                  <a:txBody>
                    <a:bodyPr/>
                    <a:lstStyle/>
                    <a:p>
                      <a:pPr algn="ctr"/>
                      <a:r>
                        <a:rPr lang="en-US" sz="1400" dirty="0">
                          <a:latin typeface="+mj-lt"/>
                        </a:rPr>
                        <a:t>32.6</a:t>
                      </a:r>
                      <a:endParaRPr lang="en-US" sz="1400" dirty="0">
                        <a:solidFill>
                          <a:schemeClr val="bg1"/>
                        </a:solidFill>
                        <a:latin typeface="+mj-lt"/>
                      </a:endParaRPr>
                    </a:p>
                  </a:txBody>
                  <a:tcPr marL="21462" marR="21462" marT="21462" marB="21462" anchor="ctr">
                    <a:solidFill>
                      <a:schemeClr val="accent1"/>
                    </a:solidFill>
                  </a:tcPr>
                </a:tc>
              </a:tr>
              <a:tr h="538480">
                <a:tc>
                  <a:txBody>
                    <a:bodyPr/>
                    <a:lstStyle/>
                    <a:p>
                      <a:pPr algn="ctr"/>
                      <a:r>
                        <a:rPr lang="en-US" sz="1400">
                          <a:latin typeface="+mj-lt"/>
                        </a:rPr>
                        <a:t>South-East Asia</a:t>
                      </a:r>
                      <a:endParaRPr lang="en-US" sz="1400">
                        <a:solidFill>
                          <a:schemeClr val="bg1"/>
                        </a:solidFill>
                        <a:latin typeface="+mj-lt"/>
                      </a:endParaRPr>
                    </a:p>
                  </a:txBody>
                  <a:tcPr marL="21462" marR="21462" marT="21462" marB="21462" anchor="ctr"/>
                </a:tc>
                <a:tc>
                  <a:txBody>
                    <a:bodyPr/>
                    <a:lstStyle/>
                    <a:p>
                      <a:pPr algn="ctr"/>
                      <a:r>
                        <a:rPr lang="en-US" sz="1400">
                          <a:latin typeface="+mj-lt"/>
                        </a:rPr>
                        <a:t>223.1</a:t>
                      </a:r>
                      <a:endParaRPr lang="en-US" sz="1400">
                        <a:solidFill>
                          <a:schemeClr val="bg1"/>
                        </a:solidFill>
                        <a:latin typeface="+mj-lt"/>
                      </a:endParaRPr>
                    </a:p>
                  </a:txBody>
                  <a:tcPr marL="21462" marR="21462" marT="21462" marB="21462" anchor="ctr"/>
                </a:tc>
                <a:tc>
                  <a:txBody>
                    <a:bodyPr/>
                    <a:lstStyle/>
                    <a:p>
                      <a:pPr algn="ctr"/>
                      <a:r>
                        <a:rPr lang="en-US" sz="1400">
                          <a:latin typeface="+mj-lt"/>
                        </a:rPr>
                        <a:t>219.2</a:t>
                      </a:r>
                      <a:endParaRPr lang="en-US" sz="1400">
                        <a:solidFill>
                          <a:schemeClr val="bg1"/>
                        </a:solidFill>
                        <a:latin typeface="+mj-lt"/>
                      </a:endParaRPr>
                    </a:p>
                  </a:txBody>
                  <a:tcPr marL="21462" marR="21462" marT="21462" marB="21462" anchor="ctr"/>
                </a:tc>
                <a:tc>
                  <a:txBody>
                    <a:bodyPr/>
                    <a:lstStyle/>
                    <a:p>
                      <a:pPr algn="ctr"/>
                      <a:r>
                        <a:rPr lang="en-US" sz="1400">
                          <a:latin typeface="+mj-lt"/>
                        </a:rPr>
                        <a:t>312.9</a:t>
                      </a:r>
                      <a:endParaRPr lang="en-US" sz="1400">
                        <a:solidFill>
                          <a:schemeClr val="bg1"/>
                        </a:solidFill>
                        <a:latin typeface="+mj-lt"/>
                      </a:endParaRPr>
                    </a:p>
                  </a:txBody>
                  <a:tcPr marL="21462" marR="21462" marT="21462" marB="21462" anchor="ctr"/>
                </a:tc>
                <a:tc>
                  <a:txBody>
                    <a:bodyPr/>
                    <a:lstStyle/>
                    <a:p>
                      <a:pPr algn="ctr"/>
                      <a:r>
                        <a:rPr lang="en-US" sz="1400">
                          <a:latin typeface="+mj-lt"/>
                        </a:rPr>
                        <a:t>320.1</a:t>
                      </a:r>
                      <a:endParaRPr lang="en-US" sz="1400">
                        <a:solidFill>
                          <a:schemeClr val="bg1"/>
                        </a:solidFill>
                        <a:latin typeface="+mj-lt"/>
                      </a:endParaRPr>
                    </a:p>
                  </a:txBody>
                  <a:tcPr marL="21462" marR="21462" marT="21462" marB="21462" anchor="ctr"/>
                </a:tc>
                <a:tc>
                  <a:txBody>
                    <a:bodyPr/>
                    <a:lstStyle/>
                    <a:p>
                      <a:pPr algn="ctr"/>
                      <a:r>
                        <a:rPr lang="en-US" sz="1400" dirty="0">
                          <a:latin typeface="+mj-lt"/>
                        </a:rPr>
                        <a:t>32.2</a:t>
                      </a:r>
                      <a:endParaRPr lang="en-US" sz="1400" dirty="0">
                        <a:solidFill>
                          <a:schemeClr val="bg1"/>
                        </a:solidFill>
                        <a:latin typeface="+mj-lt"/>
                      </a:endParaRPr>
                    </a:p>
                  </a:txBody>
                  <a:tcPr marL="21462" marR="21462" marT="21462" marB="21462" anchor="ctr">
                    <a:solidFill>
                      <a:schemeClr val="accent1"/>
                    </a:solidFill>
                  </a:tcPr>
                </a:tc>
                <a:tc>
                  <a:txBody>
                    <a:bodyPr/>
                    <a:lstStyle/>
                    <a:p>
                      <a:pPr algn="ctr"/>
                      <a:r>
                        <a:rPr lang="en-US" sz="1400" dirty="0">
                          <a:latin typeface="+mj-lt"/>
                        </a:rPr>
                        <a:t>1.9</a:t>
                      </a:r>
                      <a:endParaRPr lang="en-US" sz="1400" dirty="0">
                        <a:solidFill>
                          <a:schemeClr val="bg1"/>
                        </a:solidFill>
                        <a:latin typeface="+mj-lt"/>
                      </a:endParaRPr>
                    </a:p>
                  </a:txBody>
                  <a:tcPr marL="21462" marR="21462" marT="21462" marB="21462" anchor="ctr">
                    <a:solidFill>
                      <a:srgbClr val="92D050"/>
                    </a:solidFill>
                  </a:tcPr>
                </a:tc>
              </a:tr>
            </a:tbl>
          </a:graphicData>
        </a:graphic>
      </p:graphicFrame>
    </p:spTree>
    <p:extLst>
      <p:ext uri="{BB962C8B-B14F-4D97-AF65-F5344CB8AC3E}">
        <p14:creationId xmlns:p14="http://schemas.microsoft.com/office/powerpoint/2010/main" val="60144425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en-US" smtClean="0"/>
              <a:t>Resource Management and Multitenancy</a:t>
            </a:r>
            <a:endParaRPr lang="en-US" dirty="0"/>
          </a:p>
        </p:txBody>
      </p:sp>
      <p:sp>
        <p:nvSpPr>
          <p:cNvPr id="29698" name="Rectangle 9"/>
          <p:cNvSpPr>
            <a:spLocks noGrp="1" noChangeArrowheads="1"/>
          </p:cNvSpPr>
          <p:nvPr>
            <p:ph type="body" sz="quarter" idx="10"/>
          </p:nvPr>
        </p:nvSpPr>
        <p:spPr/>
        <p:txBody>
          <a:bodyPr/>
          <a:lstStyle/>
          <a:p>
            <a:r>
              <a:rPr lang="en-US" dirty="0" smtClean="0"/>
              <a:t>Resource shared on machine with neighbor databases</a:t>
            </a:r>
          </a:p>
          <a:p>
            <a:pPr lvl="1"/>
            <a:r>
              <a:rPr lang="en-US" dirty="0" smtClean="0"/>
              <a:t>CPU, memory, data/log spindles</a:t>
            </a:r>
          </a:p>
          <a:p>
            <a:pPr lvl="1"/>
            <a:r>
              <a:rPr lang="en-US" dirty="0" err="1" smtClean="0"/>
              <a:t>TempDB</a:t>
            </a:r>
            <a:r>
              <a:rPr lang="en-US" dirty="0" smtClean="0"/>
              <a:t>, worker threads, network</a:t>
            </a:r>
          </a:p>
          <a:p>
            <a:pPr lvl="1"/>
            <a:r>
              <a:rPr lang="en-US" dirty="0" smtClean="0"/>
              <a:t>Neighbors: size and activity can affect your DB</a:t>
            </a:r>
          </a:p>
          <a:p>
            <a:pPr lvl="1"/>
            <a:endParaRPr lang="en-US" dirty="0" smtClean="0"/>
          </a:p>
          <a:p>
            <a:pPr lvl="1"/>
            <a:r>
              <a:rPr lang="en-US" dirty="0" smtClean="0"/>
              <a:t>Multi-tenancy management provided in SQL Azure</a:t>
            </a:r>
          </a:p>
          <a:p>
            <a:pPr lvl="2"/>
            <a:r>
              <a:rPr lang="en-US" dirty="0" smtClean="0"/>
              <a:t>Load Balancer </a:t>
            </a:r>
          </a:p>
          <a:p>
            <a:pPr lvl="2"/>
            <a:r>
              <a:rPr lang="en-US" dirty="0" smtClean="0"/>
              <a:t>Throttling Service</a:t>
            </a:r>
          </a:p>
          <a:p>
            <a:pPr lvl="4"/>
            <a:endParaRPr lang="en-US" dirty="0" smtClean="0"/>
          </a:p>
          <a:p>
            <a:pPr lvl="4"/>
            <a:endParaRPr lang="en-US" dirty="0" smtClean="0"/>
          </a:p>
          <a:p>
            <a:pPr lvl="3"/>
            <a:endParaRPr lang="en-US" dirty="0" smtClean="0"/>
          </a:p>
          <a:p>
            <a:pPr lvl="2"/>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1628847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Balancer</a:t>
            </a:r>
            <a:endParaRPr lang="en-US" dirty="0"/>
          </a:p>
        </p:txBody>
      </p:sp>
      <p:sp>
        <p:nvSpPr>
          <p:cNvPr id="3" name="Text Placeholder 2"/>
          <p:cNvSpPr>
            <a:spLocks noGrp="1"/>
          </p:cNvSpPr>
          <p:nvPr>
            <p:ph type="body" sz="quarter" idx="10"/>
          </p:nvPr>
        </p:nvSpPr>
        <p:spPr>
          <a:xfrm>
            <a:off x="519112" y="1447800"/>
            <a:ext cx="11344725" cy="4176528"/>
          </a:xfrm>
        </p:spPr>
        <p:txBody>
          <a:bodyPr/>
          <a:lstStyle/>
          <a:p>
            <a:pPr marL="460375" lvl="2" indent="-460375">
              <a:lnSpc>
                <a:spcPct val="100000"/>
              </a:lnSpc>
            </a:pPr>
            <a:r>
              <a:rPr lang="en-US" sz="3200" dirty="0" smtClean="0"/>
              <a:t>Balance </a:t>
            </a:r>
            <a:r>
              <a:rPr lang="en-US" sz="3200" dirty="0"/>
              <a:t>resource utilization across all </a:t>
            </a:r>
            <a:r>
              <a:rPr lang="en-US" sz="3200" dirty="0" smtClean="0"/>
              <a:t>machines </a:t>
            </a:r>
          </a:p>
          <a:p>
            <a:pPr marL="460375" lvl="2" indent="-460375">
              <a:lnSpc>
                <a:spcPct val="100000"/>
              </a:lnSpc>
            </a:pPr>
            <a:r>
              <a:rPr lang="en-US" sz="3200" dirty="0" smtClean="0"/>
              <a:t>Minimize overloaded machines and reduce throttling</a:t>
            </a:r>
          </a:p>
          <a:p>
            <a:pPr marL="460375" lvl="2" indent="-460375">
              <a:lnSpc>
                <a:spcPct val="100000"/>
              </a:lnSpc>
            </a:pPr>
            <a:r>
              <a:rPr lang="en-US" sz="3200" dirty="0" smtClean="0"/>
              <a:t>Swap </a:t>
            </a:r>
            <a:r>
              <a:rPr lang="en-US" sz="3200" dirty="0"/>
              <a:t>vs. move </a:t>
            </a:r>
            <a:r>
              <a:rPr lang="en-US" sz="3200" dirty="0" smtClean="0"/>
              <a:t>mechanisms</a:t>
            </a:r>
          </a:p>
          <a:p>
            <a:pPr marL="460375" lvl="2" indent="-460375">
              <a:lnSpc>
                <a:spcPct val="100000"/>
              </a:lnSpc>
            </a:pPr>
            <a:r>
              <a:rPr lang="en-US" sz="3200" dirty="0" smtClean="0"/>
              <a:t>Runs periodically, solves long term imbalance for cluster</a:t>
            </a:r>
          </a:p>
          <a:p>
            <a:pPr marL="460375" lvl="2" indent="-460375">
              <a:lnSpc>
                <a:spcPct val="100000"/>
              </a:lnSpc>
            </a:pPr>
            <a:r>
              <a:rPr lang="en-US" sz="3200" dirty="0" smtClean="0">
                <a:solidFill>
                  <a:schemeClr val="accent1"/>
                </a:solidFill>
              </a:rPr>
              <a:t>Reactive Load Balancer</a:t>
            </a:r>
            <a:r>
              <a:rPr lang="en-US" sz="3200" dirty="0" smtClean="0"/>
              <a:t> solves short term spikes</a:t>
            </a:r>
          </a:p>
          <a:p>
            <a:pPr marL="806450" lvl="3" indent="-460375"/>
            <a:r>
              <a:rPr lang="en-US" sz="2400" dirty="0" smtClean="0"/>
              <a:t>React to spikes before the next regular LB run</a:t>
            </a:r>
          </a:p>
          <a:p>
            <a:pPr marL="806450" lvl="3" indent="-460375"/>
            <a:r>
              <a:rPr lang="en-US" sz="2400" dirty="0" smtClean="0"/>
              <a:t>Alleviate high throttling occurrences on hot machines</a:t>
            </a:r>
          </a:p>
          <a:p>
            <a:pPr marL="806450" lvl="3" indent="-460375"/>
            <a:r>
              <a:rPr lang="en-US" sz="2400" dirty="0" smtClean="0"/>
              <a:t>Local optimization, fast solution</a:t>
            </a:r>
            <a:endParaRPr lang="en-US" sz="1800" dirty="0"/>
          </a:p>
        </p:txBody>
      </p:sp>
    </p:spTree>
    <p:extLst>
      <p:ext uri="{BB962C8B-B14F-4D97-AF65-F5344CB8AC3E}">
        <p14:creationId xmlns:p14="http://schemas.microsoft.com/office/powerpoint/2010/main" val="403870458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_0324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2006/metadata/properties"/>
    <ds:schemaRef ds:uri="http://purl.org/dc/dcmitype/"/>
    <ds:schemaRef ds:uri="http://www.w3.org/XML/1998/namespace"/>
    <ds:schemaRef ds:uri="http://schemas.microsoft.com/office/2006/documentManagement/types"/>
    <ds:schemaRef ds:uri="8b529f77-48ab-4581-b468-93f09345b8aa"/>
    <ds:schemaRef ds:uri="http://purl.org/dc/terms/"/>
    <ds:schemaRef ds:uri="2295e2e7-0eeb-498e-8716-217bb2ee6ee3"/>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TENA11_DB314_SQL_Azure_Perf_Henryz</Template>
  <TotalTime>959</TotalTime>
  <Words>3034</Words>
  <Application>Microsoft Office PowerPoint</Application>
  <PresentationFormat>Custom</PresentationFormat>
  <Paragraphs>441</Paragraphs>
  <Slides>29</Slides>
  <Notes>21</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TENA11_BreakoutSession_Template_16x9_Final (2)</vt:lpstr>
      <vt:lpstr>1_White with Consolas font for code slides</vt:lpstr>
      <vt:lpstr>TENA11_BreakoutSession_Template_16x9_Final_032411</vt:lpstr>
      <vt:lpstr>Microsoft SQL Azure Performance Considerations and Troubleshooting</vt:lpstr>
      <vt:lpstr>Objectives</vt:lpstr>
      <vt:lpstr>Review - SQL Azure Architecture</vt:lpstr>
      <vt:lpstr>Microsoft Azure Data Centers World Wide</vt:lpstr>
      <vt:lpstr>Network Latency</vt:lpstr>
      <vt:lpstr>PowerPoint Presentation</vt:lpstr>
      <vt:lpstr>Azure Cross Datacenter Latencies</vt:lpstr>
      <vt:lpstr>Resource Management and Multitenancy</vt:lpstr>
      <vt:lpstr>Load Balancer</vt:lpstr>
      <vt:lpstr>Resource Throttling in SQL Azure</vt:lpstr>
      <vt:lpstr>Decoding Throttling Code</vt:lpstr>
      <vt:lpstr>Throttling – Scenario 1</vt:lpstr>
      <vt:lpstr>Throttling – Scenario 2</vt:lpstr>
      <vt:lpstr>Throttling – Scenario 3</vt:lpstr>
      <vt:lpstr>Get the Most out of Throttling Information</vt:lpstr>
      <vt:lpstr>DMVs and Monitoring </vt:lpstr>
      <vt:lpstr>DMV Example: Find Total DB Storage Used</vt:lpstr>
      <vt:lpstr>DMV Example: Find CPU Intensive Queries</vt:lpstr>
      <vt:lpstr>DMV Example: Find IO Intensive Queries</vt:lpstr>
      <vt:lpstr>Setting Performance Expectations</vt:lpstr>
      <vt:lpstr>Get a Baseline before We Compare Perf</vt:lpstr>
      <vt:lpstr>Leveraging Elasticity for New DB Applications</vt:lpstr>
      <vt:lpstr>Related Content</vt:lpstr>
      <vt:lpstr>Database Platform (DAT)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DBI314: Microsoft SQL Azure Performance Considerations and Troubleshooting</dc:title>
  <dc:subject>Microsoft TechEd North America 2011</dc:subject>
  <dc:creator>Henry Zhang</dc:creator>
  <dc:description>Template Design: Jordan Cayabyab
Formatter: Dana Kim-Wincapaw, Silver Fox Productions, Inc. 
Event Date: May 16-19, 2011
Event Location: Atlanta
Audience Type: Developers, IT Pros</dc:description>
  <cp:lastModifiedBy>Shows</cp:lastModifiedBy>
  <cp:revision>45</cp:revision>
  <cp:lastPrinted>2010-05-11T05:02:34Z</cp:lastPrinted>
  <dcterms:created xsi:type="dcterms:W3CDTF">2011-05-16T04:36:36Z</dcterms:created>
  <dcterms:modified xsi:type="dcterms:W3CDTF">2011-05-18T19:48:50Z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