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3" r:id="rId5"/>
  </p:sldMasterIdLst>
  <p:notesMasterIdLst>
    <p:notesMasterId r:id="rId50"/>
  </p:notesMasterIdLst>
  <p:handoutMasterIdLst>
    <p:handoutMasterId r:id="rId51"/>
  </p:handoutMasterIdLst>
  <p:sldIdLst>
    <p:sldId id="322" r:id="rId6"/>
    <p:sldId id="358" r:id="rId7"/>
    <p:sldId id="335" r:id="rId8"/>
    <p:sldId id="336" r:id="rId9"/>
    <p:sldId id="338" r:id="rId10"/>
    <p:sldId id="339" r:id="rId11"/>
    <p:sldId id="343" r:id="rId12"/>
    <p:sldId id="370" r:id="rId13"/>
    <p:sldId id="340" r:id="rId14"/>
    <p:sldId id="350" r:id="rId15"/>
    <p:sldId id="342" r:id="rId16"/>
    <p:sldId id="341" r:id="rId17"/>
    <p:sldId id="347" r:id="rId18"/>
    <p:sldId id="357" r:id="rId19"/>
    <p:sldId id="348" r:id="rId20"/>
    <p:sldId id="344" r:id="rId21"/>
    <p:sldId id="349" r:id="rId22"/>
    <p:sldId id="351" r:id="rId23"/>
    <p:sldId id="345" r:id="rId24"/>
    <p:sldId id="352" r:id="rId25"/>
    <p:sldId id="346" r:id="rId26"/>
    <p:sldId id="353" r:id="rId27"/>
    <p:sldId id="379" r:id="rId28"/>
    <p:sldId id="359" r:id="rId29"/>
    <p:sldId id="375" r:id="rId30"/>
    <p:sldId id="361" r:id="rId31"/>
    <p:sldId id="362" r:id="rId32"/>
    <p:sldId id="376" r:id="rId33"/>
    <p:sldId id="377" r:id="rId34"/>
    <p:sldId id="365" r:id="rId35"/>
    <p:sldId id="369" r:id="rId36"/>
    <p:sldId id="366" r:id="rId37"/>
    <p:sldId id="367" r:id="rId38"/>
    <p:sldId id="368" r:id="rId39"/>
    <p:sldId id="378" r:id="rId40"/>
    <p:sldId id="372" r:id="rId41"/>
    <p:sldId id="373" r:id="rId42"/>
    <p:sldId id="374" r:id="rId43"/>
    <p:sldId id="380" r:id="rId44"/>
    <p:sldId id="381" r:id="rId45"/>
    <p:sldId id="382" r:id="rId46"/>
    <p:sldId id="383" r:id="rId47"/>
    <p:sldId id="354" r:id="rId48"/>
    <p:sldId id="319" r:id="rId4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5366"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CC5855-E193-4116-B667-39000FB742BA}"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ABAA5F6E-2186-4482-AB73-19E3CE3F5409}">
      <dgm:prSet/>
      <dgm:spPr>
        <a:gradFill flip="none" rotWithShape="0">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dgm:spPr>
      <dgm:t>
        <a:bodyPr/>
        <a:lstStyle/>
        <a:p>
          <a:pPr rtl="0"/>
          <a:r>
            <a:rPr lang="en-US" dirty="0" smtClean="0"/>
            <a:t>Reference Configurations and Best Practices</a:t>
          </a:r>
          <a:endParaRPr lang="en-US" dirty="0"/>
        </a:p>
      </dgm:t>
    </dgm:pt>
    <dgm:pt modelId="{7204AB39-D945-4AFA-A197-EF83615925AD}" type="parTrans" cxnId="{D52C16AB-33E5-4D7C-B761-A156FBAB96FA}">
      <dgm:prSet/>
      <dgm:spPr/>
      <dgm:t>
        <a:bodyPr/>
        <a:lstStyle/>
        <a:p>
          <a:endParaRPr lang="en-US"/>
        </a:p>
      </dgm:t>
    </dgm:pt>
    <dgm:pt modelId="{378C393D-CA61-4D9A-8951-686D5BAA1F94}" type="sibTrans" cxnId="{D52C16AB-33E5-4D7C-B761-A156FBAB96FA}">
      <dgm:prSet/>
      <dgm:spPr/>
      <dgm:t>
        <a:bodyPr/>
        <a:lstStyle/>
        <a:p>
          <a:endParaRPr lang="en-US"/>
        </a:p>
      </dgm:t>
    </dgm:pt>
    <dgm:pt modelId="{EDC4D3ED-75F2-4D3A-8F64-DC0827D25400}">
      <dgm:prSet/>
      <dgm:spPr/>
      <dgm:t>
        <a:bodyPr/>
        <a:lstStyle/>
        <a:p>
          <a:pPr rtl="0"/>
          <a:endParaRPr lang="en-US" dirty="0"/>
        </a:p>
      </dgm:t>
    </dgm:pt>
    <dgm:pt modelId="{DE7E29B9-3380-4534-81EC-E801E504EECC}" type="parTrans" cxnId="{38919BFB-6590-4682-A74D-C5E5E969DBFF}">
      <dgm:prSet/>
      <dgm:spPr/>
      <dgm:t>
        <a:bodyPr/>
        <a:lstStyle/>
        <a:p>
          <a:endParaRPr lang="en-US"/>
        </a:p>
      </dgm:t>
    </dgm:pt>
    <dgm:pt modelId="{D0BD2630-A5B0-4B0F-A55B-0690AFE04612}" type="sibTrans" cxnId="{38919BFB-6590-4682-A74D-C5E5E969DBFF}">
      <dgm:prSet/>
      <dgm:spPr/>
      <dgm:t>
        <a:bodyPr/>
        <a:lstStyle/>
        <a:p>
          <a:endParaRPr lang="en-US"/>
        </a:p>
      </dgm:t>
    </dgm:pt>
    <dgm:pt modelId="{05F15FCC-90C2-45C3-997A-7AA193450B42}">
      <dgm:prSet/>
      <dgm:spPr/>
      <dgm:t>
        <a:bodyPr/>
        <a:lstStyle/>
        <a:p>
          <a:pPr rtl="0"/>
          <a:r>
            <a:rPr lang="en-US" dirty="0" smtClean="0"/>
            <a:t>What are SQL Server Fast Track Reference Configurations</a:t>
          </a:r>
          <a:endParaRPr lang="en-US" dirty="0"/>
        </a:p>
      </dgm:t>
    </dgm:pt>
    <dgm:pt modelId="{CAFF7C13-97C6-4002-BAF4-C84F7F0DA3F2}" type="parTrans" cxnId="{F8ACC7BF-EB8B-46D1-9811-7CAF2862A5D8}">
      <dgm:prSet/>
      <dgm:spPr/>
      <dgm:t>
        <a:bodyPr/>
        <a:lstStyle/>
        <a:p>
          <a:endParaRPr lang="en-US"/>
        </a:p>
      </dgm:t>
    </dgm:pt>
    <dgm:pt modelId="{AD78DBDB-A72B-458D-BD48-B79FC530F8C4}" type="sibTrans" cxnId="{F8ACC7BF-EB8B-46D1-9811-7CAF2862A5D8}">
      <dgm:prSet/>
      <dgm:spPr/>
      <dgm:t>
        <a:bodyPr/>
        <a:lstStyle/>
        <a:p>
          <a:endParaRPr lang="en-US"/>
        </a:p>
      </dgm:t>
    </dgm:pt>
    <dgm:pt modelId="{57E3888C-7D3C-4F93-AABF-4D794F8F729A}">
      <dgm:prSet/>
      <dgm:spPr/>
      <dgm:t>
        <a:bodyPr/>
        <a:lstStyle/>
        <a:p>
          <a:pPr rtl="0"/>
          <a:r>
            <a:rPr lang="en-US" dirty="0" smtClean="0"/>
            <a:t>General Fast Track Recommendations</a:t>
          </a:r>
          <a:endParaRPr lang="en-US" dirty="0"/>
        </a:p>
      </dgm:t>
    </dgm:pt>
    <dgm:pt modelId="{1251E981-FE5A-4406-92DF-0F5023CCE17F}" type="parTrans" cxnId="{3B24BA85-92D2-4554-84F0-791F0EEB2752}">
      <dgm:prSet/>
      <dgm:spPr/>
      <dgm:t>
        <a:bodyPr/>
        <a:lstStyle/>
        <a:p>
          <a:endParaRPr lang="en-US"/>
        </a:p>
      </dgm:t>
    </dgm:pt>
    <dgm:pt modelId="{1BD73C4A-D00C-49EF-AF5E-952FAA895196}" type="sibTrans" cxnId="{3B24BA85-92D2-4554-84F0-791F0EEB2752}">
      <dgm:prSet/>
      <dgm:spPr/>
      <dgm:t>
        <a:bodyPr/>
        <a:lstStyle/>
        <a:p>
          <a:endParaRPr lang="en-US"/>
        </a:p>
      </dgm:t>
    </dgm:pt>
    <dgm:pt modelId="{791BD59E-D0FB-4B74-8042-B3BE71C6B531}">
      <dgm:prSet/>
      <dgm:spPr>
        <a:gradFill flip="none" rotWithShape="0">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dgm:spPr>
      <dgm:t>
        <a:bodyPr/>
        <a:lstStyle/>
        <a:p>
          <a:pPr rtl="0"/>
          <a:r>
            <a:rPr lang="en-US" dirty="0" smtClean="0"/>
            <a:t>Fast Track 3.0 new features and guidelines</a:t>
          </a:r>
          <a:endParaRPr lang="en-US" dirty="0"/>
        </a:p>
      </dgm:t>
    </dgm:pt>
    <dgm:pt modelId="{7BD2C853-CD65-4F89-91C9-89C06E7E4475}" type="parTrans" cxnId="{A0975E39-A057-4CEC-8819-8725B8E68578}">
      <dgm:prSet/>
      <dgm:spPr/>
      <dgm:t>
        <a:bodyPr/>
        <a:lstStyle/>
        <a:p>
          <a:endParaRPr lang="en-US"/>
        </a:p>
      </dgm:t>
    </dgm:pt>
    <dgm:pt modelId="{8C53EABC-D51C-44C1-AADE-860CC21E5AB4}" type="sibTrans" cxnId="{A0975E39-A057-4CEC-8819-8725B8E68578}">
      <dgm:prSet/>
      <dgm:spPr/>
      <dgm:t>
        <a:bodyPr/>
        <a:lstStyle/>
        <a:p>
          <a:endParaRPr lang="en-US"/>
        </a:p>
      </dgm:t>
    </dgm:pt>
    <dgm:pt modelId="{7BBBB207-99A6-4E70-ADAE-1C58929D3316}">
      <dgm:prSet/>
      <dgm:spPr/>
      <dgm:t>
        <a:bodyPr/>
        <a:lstStyle/>
        <a:p>
          <a:pPr rtl="0"/>
          <a:r>
            <a:rPr lang="en-US" dirty="0" smtClean="0"/>
            <a:t>FT 3.0 Changes</a:t>
          </a:r>
          <a:endParaRPr lang="en-US" dirty="0"/>
        </a:p>
      </dgm:t>
    </dgm:pt>
    <dgm:pt modelId="{F7631067-2216-4391-B542-15A700F66997}" type="parTrans" cxnId="{707FE429-DE58-4D3B-9519-92F840E2EFDE}">
      <dgm:prSet/>
      <dgm:spPr/>
      <dgm:t>
        <a:bodyPr/>
        <a:lstStyle/>
        <a:p>
          <a:endParaRPr lang="en-US"/>
        </a:p>
      </dgm:t>
    </dgm:pt>
    <dgm:pt modelId="{187B3AF7-EFD6-494D-92EE-55853B1E78B0}" type="sibTrans" cxnId="{707FE429-DE58-4D3B-9519-92F840E2EFDE}">
      <dgm:prSet/>
      <dgm:spPr/>
      <dgm:t>
        <a:bodyPr/>
        <a:lstStyle/>
        <a:p>
          <a:endParaRPr lang="en-US"/>
        </a:p>
      </dgm:t>
    </dgm:pt>
    <dgm:pt modelId="{969E19F3-AB33-4EDE-B3DA-BAB9FD715DEF}">
      <dgm:prSet/>
      <dgm:spPr/>
      <dgm:t>
        <a:bodyPr/>
        <a:lstStyle/>
        <a:p>
          <a:pPr rtl="0"/>
          <a:r>
            <a:rPr lang="en-US" dirty="0" smtClean="0"/>
            <a:t>Performance Testing and Best Practices</a:t>
          </a:r>
          <a:endParaRPr lang="en-US" dirty="0"/>
        </a:p>
      </dgm:t>
    </dgm:pt>
    <dgm:pt modelId="{157B42BB-9D39-45B5-AB59-45D25472FEA7}" type="parTrans" cxnId="{1816624D-DDAE-4543-954F-5336AE71163D}">
      <dgm:prSet/>
      <dgm:spPr/>
      <dgm:t>
        <a:bodyPr/>
        <a:lstStyle/>
        <a:p>
          <a:endParaRPr lang="en-US"/>
        </a:p>
      </dgm:t>
    </dgm:pt>
    <dgm:pt modelId="{DE41591A-19BA-49A4-8A4C-693BC1352CA5}" type="sibTrans" cxnId="{1816624D-DDAE-4543-954F-5336AE71163D}">
      <dgm:prSet/>
      <dgm:spPr/>
      <dgm:t>
        <a:bodyPr/>
        <a:lstStyle/>
        <a:p>
          <a:endParaRPr lang="en-US"/>
        </a:p>
      </dgm:t>
    </dgm:pt>
    <dgm:pt modelId="{6459C601-BE12-4348-8339-1E682ADCA635}">
      <dgm:prSet/>
      <dgm:spPr/>
      <dgm:t>
        <a:bodyPr/>
        <a:lstStyle/>
        <a:p>
          <a:pPr rtl="0"/>
          <a:r>
            <a:rPr lang="en-US" dirty="0" smtClean="0"/>
            <a:t>New guidelines</a:t>
          </a:r>
          <a:endParaRPr lang="en-US" dirty="0"/>
        </a:p>
      </dgm:t>
    </dgm:pt>
    <dgm:pt modelId="{7652BE0F-F796-467D-9FB8-232E340DC486}" type="parTrans" cxnId="{219B1212-1CD1-4962-B53F-1BA7054F7673}">
      <dgm:prSet/>
      <dgm:spPr/>
      <dgm:t>
        <a:bodyPr/>
        <a:lstStyle/>
        <a:p>
          <a:endParaRPr lang="en-US"/>
        </a:p>
      </dgm:t>
    </dgm:pt>
    <dgm:pt modelId="{43640027-7B97-4FD6-BF4D-C93C234A00BA}" type="sibTrans" cxnId="{219B1212-1CD1-4962-B53F-1BA7054F7673}">
      <dgm:prSet/>
      <dgm:spPr/>
      <dgm:t>
        <a:bodyPr/>
        <a:lstStyle/>
        <a:p>
          <a:endParaRPr lang="en-US"/>
        </a:p>
      </dgm:t>
    </dgm:pt>
    <dgm:pt modelId="{A72B07FD-0A18-4896-8A44-0AAFAD1EE604}" type="pres">
      <dgm:prSet presAssocID="{BACC5855-E193-4116-B667-39000FB742BA}" presName="Name0" presStyleCnt="0">
        <dgm:presLayoutVars>
          <dgm:dir/>
          <dgm:animLvl val="lvl"/>
          <dgm:resizeHandles val="exact"/>
        </dgm:presLayoutVars>
      </dgm:prSet>
      <dgm:spPr/>
      <dgm:t>
        <a:bodyPr/>
        <a:lstStyle/>
        <a:p>
          <a:endParaRPr lang="en-US"/>
        </a:p>
      </dgm:t>
    </dgm:pt>
    <dgm:pt modelId="{0AE908C6-F533-4284-A1B6-8507375D10A9}" type="pres">
      <dgm:prSet presAssocID="{ABAA5F6E-2186-4482-AB73-19E3CE3F5409}" presName="linNode" presStyleCnt="0"/>
      <dgm:spPr/>
    </dgm:pt>
    <dgm:pt modelId="{127B8C8C-2E17-477F-A474-F83D62D33449}" type="pres">
      <dgm:prSet presAssocID="{ABAA5F6E-2186-4482-AB73-19E3CE3F5409}" presName="parentText" presStyleLbl="node1" presStyleIdx="0" presStyleCnt="2">
        <dgm:presLayoutVars>
          <dgm:chMax val="1"/>
          <dgm:bulletEnabled val="1"/>
        </dgm:presLayoutVars>
      </dgm:prSet>
      <dgm:spPr/>
      <dgm:t>
        <a:bodyPr/>
        <a:lstStyle/>
        <a:p>
          <a:endParaRPr lang="en-US"/>
        </a:p>
      </dgm:t>
    </dgm:pt>
    <dgm:pt modelId="{94012371-DCC6-4C31-A9CC-ABB61A7A22AC}" type="pres">
      <dgm:prSet presAssocID="{ABAA5F6E-2186-4482-AB73-19E3CE3F5409}" presName="descendantText" presStyleLbl="alignAccFollowNode1" presStyleIdx="0" presStyleCnt="2">
        <dgm:presLayoutVars>
          <dgm:bulletEnabled val="1"/>
        </dgm:presLayoutVars>
      </dgm:prSet>
      <dgm:spPr/>
      <dgm:t>
        <a:bodyPr/>
        <a:lstStyle/>
        <a:p>
          <a:endParaRPr lang="en-US"/>
        </a:p>
      </dgm:t>
    </dgm:pt>
    <dgm:pt modelId="{14692F52-C56C-4406-A005-28B991025CCA}" type="pres">
      <dgm:prSet presAssocID="{378C393D-CA61-4D9A-8951-686D5BAA1F94}" presName="sp" presStyleCnt="0"/>
      <dgm:spPr/>
    </dgm:pt>
    <dgm:pt modelId="{46C56F72-0137-4A05-9A2E-02263BBF5EA0}" type="pres">
      <dgm:prSet presAssocID="{791BD59E-D0FB-4B74-8042-B3BE71C6B531}" presName="linNode" presStyleCnt="0"/>
      <dgm:spPr/>
    </dgm:pt>
    <dgm:pt modelId="{2487AA2D-811D-44D6-B039-0E88417777BF}" type="pres">
      <dgm:prSet presAssocID="{791BD59E-D0FB-4B74-8042-B3BE71C6B531}" presName="parentText" presStyleLbl="node1" presStyleIdx="1" presStyleCnt="2">
        <dgm:presLayoutVars>
          <dgm:chMax val="1"/>
          <dgm:bulletEnabled val="1"/>
        </dgm:presLayoutVars>
      </dgm:prSet>
      <dgm:spPr/>
      <dgm:t>
        <a:bodyPr/>
        <a:lstStyle/>
        <a:p>
          <a:endParaRPr lang="en-US"/>
        </a:p>
      </dgm:t>
    </dgm:pt>
    <dgm:pt modelId="{AC4D2782-66AD-4441-A379-268E01A255AB}" type="pres">
      <dgm:prSet presAssocID="{791BD59E-D0FB-4B74-8042-B3BE71C6B531}" presName="descendantText" presStyleLbl="alignAccFollowNode1" presStyleIdx="1" presStyleCnt="2">
        <dgm:presLayoutVars>
          <dgm:bulletEnabled val="1"/>
        </dgm:presLayoutVars>
      </dgm:prSet>
      <dgm:spPr/>
      <dgm:t>
        <a:bodyPr/>
        <a:lstStyle/>
        <a:p>
          <a:endParaRPr lang="en-US"/>
        </a:p>
      </dgm:t>
    </dgm:pt>
  </dgm:ptLst>
  <dgm:cxnLst>
    <dgm:cxn modelId="{C21C67B9-84CA-4862-BC6A-29E5514ECEAC}" type="presOf" srcId="{7BBBB207-99A6-4E70-ADAE-1C58929D3316}" destId="{AC4D2782-66AD-4441-A379-268E01A255AB}" srcOrd="0" destOrd="0" presId="urn:microsoft.com/office/officeart/2005/8/layout/vList5"/>
    <dgm:cxn modelId="{F8ACC7BF-EB8B-46D1-9811-7CAF2862A5D8}" srcId="{ABAA5F6E-2186-4482-AB73-19E3CE3F5409}" destId="{05F15FCC-90C2-45C3-997A-7AA193450B42}" srcOrd="1" destOrd="0" parTransId="{CAFF7C13-97C6-4002-BAF4-C84F7F0DA3F2}" sibTransId="{AD78DBDB-A72B-458D-BD48-B79FC530F8C4}"/>
    <dgm:cxn modelId="{0883451B-B748-4A3E-8108-AE53590F76EF}" type="presOf" srcId="{BACC5855-E193-4116-B667-39000FB742BA}" destId="{A72B07FD-0A18-4896-8A44-0AAFAD1EE604}" srcOrd="0" destOrd="0" presId="urn:microsoft.com/office/officeart/2005/8/layout/vList5"/>
    <dgm:cxn modelId="{A0975E39-A057-4CEC-8819-8725B8E68578}" srcId="{BACC5855-E193-4116-B667-39000FB742BA}" destId="{791BD59E-D0FB-4B74-8042-B3BE71C6B531}" srcOrd="1" destOrd="0" parTransId="{7BD2C853-CD65-4F89-91C9-89C06E7E4475}" sibTransId="{8C53EABC-D51C-44C1-AADE-860CC21E5AB4}"/>
    <dgm:cxn modelId="{707FE429-DE58-4D3B-9519-92F840E2EFDE}" srcId="{791BD59E-D0FB-4B74-8042-B3BE71C6B531}" destId="{7BBBB207-99A6-4E70-ADAE-1C58929D3316}" srcOrd="0" destOrd="0" parTransId="{F7631067-2216-4391-B542-15A700F66997}" sibTransId="{187B3AF7-EFD6-494D-92EE-55853B1E78B0}"/>
    <dgm:cxn modelId="{A19E2DCB-D26D-49A4-B17C-8C502E74EEDE}" type="presOf" srcId="{ABAA5F6E-2186-4482-AB73-19E3CE3F5409}" destId="{127B8C8C-2E17-477F-A474-F83D62D33449}" srcOrd="0" destOrd="0" presId="urn:microsoft.com/office/officeart/2005/8/layout/vList5"/>
    <dgm:cxn modelId="{D52C16AB-33E5-4D7C-B761-A156FBAB96FA}" srcId="{BACC5855-E193-4116-B667-39000FB742BA}" destId="{ABAA5F6E-2186-4482-AB73-19E3CE3F5409}" srcOrd="0" destOrd="0" parTransId="{7204AB39-D945-4AFA-A197-EF83615925AD}" sibTransId="{378C393D-CA61-4D9A-8951-686D5BAA1F94}"/>
    <dgm:cxn modelId="{6872D183-4AB8-4C71-B355-DEB56FD16244}" type="presOf" srcId="{EDC4D3ED-75F2-4D3A-8F64-DC0827D25400}" destId="{94012371-DCC6-4C31-A9CC-ABB61A7A22AC}" srcOrd="0" destOrd="0" presId="urn:microsoft.com/office/officeart/2005/8/layout/vList5"/>
    <dgm:cxn modelId="{7F65B205-4C6E-401F-8EEB-446699470DC1}" type="presOf" srcId="{791BD59E-D0FB-4B74-8042-B3BE71C6B531}" destId="{2487AA2D-811D-44D6-B039-0E88417777BF}" srcOrd="0" destOrd="0" presId="urn:microsoft.com/office/officeart/2005/8/layout/vList5"/>
    <dgm:cxn modelId="{408FB2EC-43F0-4C64-9CEC-82E7C66197FF}" type="presOf" srcId="{57E3888C-7D3C-4F93-AABF-4D794F8F729A}" destId="{94012371-DCC6-4C31-A9CC-ABB61A7A22AC}" srcOrd="0" destOrd="2" presId="urn:microsoft.com/office/officeart/2005/8/layout/vList5"/>
    <dgm:cxn modelId="{F46FDD54-BD37-4A64-B340-8D5573F3C59C}" type="presOf" srcId="{05F15FCC-90C2-45C3-997A-7AA193450B42}" destId="{94012371-DCC6-4C31-A9CC-ABB61A7A22AC}" srcOrd="0" destOrd="1" presId="urn:microsoft.com/office/officeart/2005/8/layout/vList5"/>
    <dgm:cxn modelId="{E95E40B7-7FE8-476D-B74A-9658F0364CE7}" type="presOf" srcId="{6459C601-BE12-4348-8339-1E682ADCA635}" destId="{AC4D2782-66AD-4441-A379-268E01A255AB}" srcOrd="0" destOrd="1" presId="urn:microsoft.com/office/officeart/2005/8/layout/vList5"/>
    <dgm:cxn modelId="{38919BFB-6590-4682-A74D-C5E5E969DBFF}" srcId="{ABAA5F6E-2186-4482-AB73-19E3CE3F5409}" destId="{EDC4D3ED-75F2-4D3A-8F64-DC0827D25400}" srcOrd="0" destOrd="0" parTransId="{DE7E29B9-3380-4534-81EC-E801E504EECC}" sibTransId="{D0BD2630-A5B0-4B0F-A55B-0690AFE04612}"/>
    <dgm:cxn modelId="{3B24BA85-92D2-4554-84F0-791F0EEB2752}" srcId="{ABAA5F6E-2186-4482-AB73-19E3CE3F5409}" destId="{57E3888C-7D3C-4F93-AABF-4D794F8F729A}" srcOrd="2" destOrd="0" parTransId="{1251E981-FE5A-4406-92DF-0F5023CCE17F}" sibTransId="{1BD73C4A-D00C-49EF-AF5E-952FAA895196}"/>
    <dgm:cxn modelId="{1816624D-DDAE-4543-954F-5336AE71163D}" srcId="{791BD59E-D0FB-4B74-8042-B3BE71C6B531}" destId="{969E19F3-AB33-4EDE-B3DA-BAB9FD715DEF}" srcOrd="2" destOrd="0" parTransId="{157B42BB-9D39-45B5-AB59-45D25472FEA7}" sibTransId="{DE41591A-19BA-49A4-8A4C-693BC1352CA5}"/>
    <dgm:cxn modelId="{219B1212-1CD1-4962-B53F-1BA7054F7673}" srcId="{791BD59E-D0FB-4B74-8042-B3BE71C6B531}" destId="{6459C601-BE12-4348-8339-1E682ADCA635}" srcOrd="1" destOrd="0" parTransId="{7652BE0F-F796-467D-9FB8-232E340DC486}" sibTransId="{43640027-7B97-4FD6-BF4D-C93C234A00BA}"/>
    <dgm:cxn modelId="{A6E56F1D-6F3C-4E0B-BC87-85F4012639B0}" type="presOf" srcId="{969E19F3-AB33-4EDE-B3DA-BAB9FD715DEF}" destId="{AC4D2782-66AD-4441-A379-268E01A255AB}" srcOrd="0" destOrd="2" presId="urn:microsoft.com/office/officeart/2005/8/layout/vList5"/>
    <dgm:cxn modelId="{1AB4C6CA-41B0-477D-8BEB-C0BA53169D6B}" type="presParOf" srcId="{A72B07FD-0A18-4896-8A44-0AAFAD1EE604}" destId="{0AE908C6-F533-4284-A1B6-8507375D10A9}" srcOrd="0" destOrd="0" presId="urn:microsoft.com/office/officeart/2005/8/layout/vList5"/>
    <dgm:cxn modelId="{B1469E87-B790-40C8-92A4-CB69B39BDFD5}" type="presParOf" srcId="{0AE908C6-F533-4284-A1B6-8507375D10A9}" destId="{127B8C8C-2E17-477F-A474-F83D62D33449}" srcOrd="0" destOrd="0" presId="urn:microsoft.com/office/officeart/2005/8/layout/vList5"/>
    <dgm:cxn modelId="{27DEF812-FF06-40DD-9D6A-5A93562CE4FB}" type="presParOf" srcId="{0AE908C6-F533-4284-A1B6-8507375D10A9}" destId="{94012371-DCC6-4C31-A9CC-ABB61A7A22AC}" srcOrd="1" destOrd="0" presId="urn:microsoft.com/office/officeart/2005/8/layout/vList5"/>
    <dgm:cxn modelId="{1C74EC74-BCBC-4F7F-8617-21E963F1CE6E}" type="presParOf" srcId="{A72B07FD-0A18-4896-8A44-0AAFAD1EE604}" destId="{14692F52-C56C-4406-A005-28B991025CCA}" srcOrd="1" destOrd="0" presId="urn:microsoft.com/office/officeart/2005/8/layout/vList5"/>
    <dgm:cxn modelId="{3211C453-AE40-4D36-BF27-1E5098A5B65A}" type="presParOf" srcId="{A72B07FD-0A18-4896-8A44-0AAFAD1EE604}" destId="{46C56F72-0137-4A05-9A2E-02263BBF5EA0}" srcOrd="2" destOrd="0" presId="urn:microsoft.com/office/officeart/2005/8/layout/vList5"/>
    <dgm:cxn modelId="{83960D3E-029A-4CBE-BDA2-1E3D2734A3CD}" type="presParOf" srcId="{46C56F72-0137-4A05-9A2E-02263BBF5EA0}" destId="{2487AA2D-811D-44D6-B039-0E88417777BF}" srcOrd="0" destOrd="0" presId="urn:microsoft.com/office/officeart/2005/8/layout/vList5"/>
    <dgm:cxn modelId="{4EB3AEC3-10AA-4802-9138-F776BBFA7153}" type="presParOf" srcId="{46C56F72-0137-4A05-9A2E-02263BBF5EA0}" destId="{AC4D2782-66AD-4441-A379-268E01A255A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12371-DCC6-4C31-A9CC-ABB61A7A22AC}">
      <dsp:nvSpPr>
        <dsp:cNvPr id="0" name=""/>
        <dsp:cNvSpPr/>
      </dsp:nvSpPr>
      <dsp:spPr>
        <a:xfrm rot="5400000">
          <a:off x="6779965" y="-2553167"/>
          <a:ext cx="1635472" cy="7150777"/>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rtl="0">
            <a:lnSpc>
              <a:spcPct val="90000"/>
            </a:lnSpc>
            <a:spcBef>
              <a:spcPct val="0"/>
            </a:spcBef>
            <a:spcAft>
              <a:spcPct val="15000"/>
            </a:spcAft>
            <a:buChar char="••"/>
          </a:pPr>
          <a:endParaRPr lang="en-US" sz="2400" kern="1200" dirty="0"/>
        </a:p>
        <a:p>
          <a:pPr marL="228600" lvl="1" indent="-228600" algn="l" defTabSz="1066800" rtl="0">
            <a:lnSpc>
              <a:spcPct val="90000"/>
            </a:lnSpc>
            <a:spcBef>
              <a:spcPct val="0"/>
            </a:spcBef>
            <a:spcAft>
              <a:spcPct val="15000"/>
            </a:spcAft>
            <a:buChar char="••"/>
          </a:pPr>
          <a:r>
            <a:rPr lang="en-US" sz="2400" kern="1200" dirty="0" smtClean="0"/>
            <a:t>What are SQL Server Fast Track Reference Configurations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General Fast Track Recommendations</a:t>
          </a:r>
          <a:endParaRPr lang="en-US" sz="2400" kern="1200" dirty="0"/>
        </a:p>
      </dsp:txBody>
      <dsp:txXfrm rot="-5400000">
        <a:off x="4022313" y="284322"/>
        <a:ext cx="7070940" cy="1475798"/>
      </dsp:txXfrm>
    </dsp:sp>
    <dsp:sp modelId="{127B8C8C-2E17-477F-A474-F83D62D33449}">
      <dsp:nvSpPr>
        <dsp:cNvPr id="0" name=""/>
        <dsp:cNvSpPr/>
      </dsp:nvSpPr>
      <dsp:spPr>
        <a:xfrm>
          <a:off x="0" y="51"/>
          <a:ext cx="4022312" cy="2044340"/>
        </a:xfrm>
        <a:prstGeom prst="roundRect">
          <a:avLst/>
        </a:prstGeom>
        <a:gradFill flip="none" rotWithShape="0">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0">
            <a:lnSpc>
              <a:spcPct val="90000"/>
            </a:lnSpc>
            <a:spcBef>
              <a:spcPct val="0"/>
            </a:spcBef>
            <a:spcAft>
              <a:spcPct val="35000"/>
            </a:spcAft>
          </a:pPr>
          <a:r>
            <a:rPr lang="en-US" sz="3300" kern="1200" dirty="0" smtClean="0"/>
            <a:t>Reference Configurations and Best Practices</a:t>
          </a:r>
          <a:endParaRPr lang="en-US" sz="3300" kern="1200" dirty="0"/>
        </a:p>
      </dsp:txBody>
      <dsp:txXfrm>
        <a:off x="99796" y="99847"/>
        <a:ext cx="3822720" cy="1844748"/>
      </dsp:txXfrm>
    </dsp:sp>
    <dsp:sp modelId="{AC4D2782-66AD-4441-A379-268E01A255AB}">
      <dsp:nvSpPr>
        <dsp:cNvPr id="0" name=""/>
        <dsp:cNvSpPr/>
      </dsp:nvSpPr>
      <dsp:spPr>
        <a:xfrm rot="5400000">
          <a:off x="6779965" y="-406610"/>
          <a:ext cx="1635472" cy="7150777"/>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t>FT 3.0 Changes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New guidelines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Performance Testing and Best Practices</a:t>
          </a:r>
          <a:endParaRPr lang="en-US" sz="2400" kern="1200" dirty="0"/>
        </a:p>
      </dsp:txBody>
      <dsp:txXfrm rot="-5400000">
        <a:off x="4022313" y="2430879"/>
        <a:ext cx="7070940" cy="1475798"/>
      </dsp:txXfrm>
    </dsp:sp>
    <dsp:sp modelId="{2487AA2D-811D-44D6-B039-0E88417777BF}">
      <dsp:nvSpPr>
        <dsp:cNvPr id="0" name=""/>
        <dsp:cNvSpPr/>
      </dsp:nvSpPr>
      <dsp:spPr>
        <a:xfrm>
          <a:off x="0" y="2146608"/>
          <a:ext cx="4022312" cy="2044340"/>
        </a:xfrm>
        <a:prstGeom prst="roundRect">
          <a:avLst/>
        </a:prstGeom>
        <a:gradFill flip="none" rotWithShape="0">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0">
            <a:lnSpc>
              <a:spcPct val="90000"/>
            </a:lnSpc>
            <a:spcBef>
              <a:spcPct val="0"/>
            </a:spcBef>
            <a:spcAft>
              <a:spcPct val="35000"/>
            </a:spcAft>
          </a:pPr>
          <a:r>
            <a:rPr lang="en-US" sz="3300" kern="1200" dirty="0" smtClean="0"/>
            <a:t>Fast Track 3.0 new features and guidelines</a:t>
          </a:r>
          <a:endParaRPr lang="en-US" sz="3300" kern="1200" dirty="0"/>
        </a:p>
      </dsp:txBody>
      <dsp:txXfrm>
        <a:off x="99796" y="2246404"/>
        <a:ext cx="3822720" cy="184474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FABF0-CAF1-498D-A618-5D7F328BF6CF}"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©2009 Microsoft Corporation</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718AC-CE59-4262-8C12-421DBB9845C6}" type="slidenum">
              <a:rPr lang="en-US" smtClean="0"/>
              <a:pPr>
                <a:defRPr/>
              </a:pPr>
              <a:t>24</a:t>
            </a:fld>
            <a:endParaRPr lang="en-US" dirty="0"/>
          </a:p>
        </p:txBody>
      </p:sp>
    </p:spTree>
    <p:extLst>
      <p:ext uri="{BB962C8B-B14F-4D97-AF65-F5344CB8AC3E}">
        <p14:creationId xmlns:p14="http://schemas.microsoft.com/office/powerpoint/2010/main" val="3286012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718AC-CE59-4262-8C12-421DBB9845C6}" type="slidenum">
              <a:rPr lang="en-US" smtClean="0"/>
              <a:pPr>
                <a:defRPr/>
              </a:pPr>
              <a:t>25</a:t>
            </a:fld>
            <a:endParaRPr lang="en-US" dirty="0"/>
          </a:p>
        </p:txBody>
      </p:sp>
    </p:spTree>
    <p:extLst>
      <p:ext uri="{BB962C8B-B14F-4D97-AF65-F5344CB8AC3E}">
        <p14:creationId xmlns:p14="http://schemas.microsoft.com/office/powerpoint/2010/main" val="3286012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718AC-CE59-4262-8C12-421DBB9845C6}" type="slidenum">
              <a:rPr lang="en-US" smtClean="0"/>
              <a:pPr>
                <a:defRPr/>
              </a:pPr>
              <a:t>26</a:t>
            </a:fld>
            <a:endParaRPr lang="en-US" dirty="0"/>
          </a:p>
        </p:txBody>
      </p:sp>
    </p:spTree>
    <p:extLst>
      <p:ext uri="{BB962C8B-B14F-4D97-AF65-F5344CB8AC3E}">
        <p14:creationId xmlns:p14="http://schemas.microsoft.com/office/powerpoint/2010/main" val="2298784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718AC-CE59-4262-8C12-421DBB9845C6}" type="slidenum">
              <a:rPr lang="en-US" smtClean="0"/>
              <a:pPr>
                <a:defRPr/>
              </a:pPr>
              <a:t>28</a:t>
            </a:fld>
            <a:endParaRPr lang="en-US" dirty="0"/>
          </a:p>
        </p:txBody>
      </p:sp>
    </p:spTree>
    <p:extLst>
      <p:ext uri="{BB962C8B-B14F-4D97-AF65-F5344CB8AC3E}">
        <p14:creationId xmlns:p14="http://schemas.microsoft.com/office/powerpoint/2010/main" val="3056934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718AC-CE59-4262-8C12-421DBB9845C6}" type="slidenum">
              <a:rPr lang="en-US" smtClean="0"/>
              <a:pPr>
                <a:defRPr/>
              </a:pPr>
              <a:t>29</a:t>
            </a:fld>
            <a:endParaRPr lang="en-US" dirty="0"/>
          </a:p>
        </p:txBody>
      </p:sp>
    </p:spTree>
    <p:extLst>
      <p:ext uri="{BB962C8B-B14F-4D97-AF65-F5344CB8AC3E}">
        <p14:creationId xmlns:p14="http://schemas.microsoft.com/office/powerpoint/2010/main" val="3056934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718AC-CE59-4262-8C12-421DBB9845C6}" type="slidenum">
              <a:rPr lang="en-US" smtClean="0"/>
              <a:pPr>
                <a:defRPr/>
              </a:pPr>
              <a:t>30</a:t>
            </a:fld>
            <a:endParaRPr lang="en-US" dirty="0"/>
          </a:p>
        </p:txBody>
      </p:sp>
    </p:spTree>
    <p:extLst>
      <p:ext uri="{BB962C8B-B14F-4D97-AF65-F5344CB8AC3E}">
        <p14:creationId xmlns:p14="http://schemas.microsoft.com/office/powerpoint/2010/main" val="3056934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718AC-CE59-4262-8C12-421DBB9845C6}" type="slidenum">
              <a:rPr lang="en-US" smtClean="0"/>
              <a:pPr>
                <a:defRPr/>
              </a:pPr>
              <a:t>31</a:t>
            </a:fld>
            <a:endParaRPr lang="en-US" dirty="0"/>
          </a:p>
        </p:txBody>
      </p:sp>
    </p:spTree>
    <p:extLst>
      <p:ext uri="{BB962C8B-B14F-4D97-AF65-F5344CB8AC3E}">
        <p14:creationId xmlns:p14="http://schemas.microsoft.com/office/powerpoint/2010/main" val="3056934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lvl="0"/>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718AC-CE59-4262-8C12-421DBB9845C6}" type="slidenum">
              <a:rPr lang="en-US" smtClean="0"/>
              <a:pPr>
                <a:defRPr/>
              </a:pPr>
              <a:t>34</a:t>
            </a:fld>
            <a:endParaRPr lang="en-US" dirty="0"/>
          </a:p>
        </p:txBody>
      </p:sp>
    </p:spTree>
    <p:extLst>
      <p:ext uri="{BB962C8B-B14F-4D97-AF65-F5344CB8AC3E}">
        <p14:creationId xmlns:p14="http://schemas.microsoft.com/office/powerpoint/2010/main" val="3056934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718AC-CE59-4262-8C12-421DBB9845C6}" type="slidenum">
              <a:rPr lang="en-US" smtClean="0"/>
              <a:pPr>
                <a:defRPr/>
              </a:pPr>
              <a:t>37</a:t>
            </a:fld>
            <a:endParaRPr lang="en-US" dirty="0"/>
          </a:p>
        </p:txBody>
      </p:sp>
    </p:spTree>
    <p:extLst>
      <p:ext uri="{BB962C8B-B14F-4D97-AF65-F5344CB8AC3E}">
        <p14:creationId xmlns:p14="http://schemas.microsoft.com/office/powerpoint/2010/main" val="3056934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3:46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3:46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3:46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3:46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43</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12597238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717092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964542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044254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44022643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14477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78198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76481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93878363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787899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11185722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0576842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6798608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73191861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2191838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8384087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7237203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0833507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166116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504591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6977076"/>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93708670"/>
      </p:ext>
    </p:extLst>
  </p:cSld>
  <p:clrMap bg1="dk1" tx1="lt1" bg2="dk2" tx2="lt2" accent1="accent1" accent2="accent2" accent3="accent3" accent4="accent4" accent5="accent5" accent6="accent6" hlink="hlink" folHlink="folHlink"/>
  <p:sldLayoutIdLst>
    <p:sldLayoutId id="2147483764"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hyperlink" Target="http://www.microsoft.com/sqlserve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31.png"/><Relationship Id="rId5" Type="http://schemas.openxmlformats.org/officeDocument/2006/relationships/hyperlink" Target="http://www.microsoft.com/learning" TargetMode="External"/><Relationship Id="rId10" Type="http://schemas.openxmlformats.org/officeDocument/2006/relationships/image" Target="../media/image30.emf"/><Relationship Id="rId4" Type="http://schemas.openxmlformats.org/officeDocument/2006/relationships/image" Target="../media/image27.png"/><Relationship Id="rId9" Type="http://schemas.openxmlformats.org/officeDocument/2006/relationships/image" Target="../media/image29.png"/><Relationship Id="rId14" Type="http://schemas.microsoft.com/office/2007/relationships/hdphoto" Target="../media/hdphoto1.wdp"/></Relationships>
</file>

<file path=ppt/slides/_rels/slide4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Fast Track Data Warehouse V3.0</a:t>
            </a:r>
            <a:br>
              <a:rPr lang="en-US" dirty="0" smtClean="0"/>
            </a:br>
            <a:r>
              <a:rPr lang="en-US" dirty="0" smtClean="0"/>
              <a:t>New Features and Best Practices</a:t>
            </a:r>
            <a:endParaRPr lang="en-US" sz="3600" dirty="0"/>
          </a:p>
        </p:txBody>
      </p:sp>
      <p:sp>
        <p:nvSpPr>
          <p:cNvPr id="3" name="Subtitle 2"/>
          <p:cNvSpPr>
            <a:spLocks noGrp="1"/>
          </p:cNvSpPr>
          <p:nvPr>
            <p:ph type="subTitle" idx="1"/>
          </p:nvPr>
        </p:nvSpPr>
        <p:spPr>
          <a:xfrm>
            <a:off x="969963" y="4343400"/>
            <a:ext cx="10242550" cy="463255"/>
          </a:xfrm>
        </p:spPr>
        <p:txBody>
          <a:bodyPr/>
          <a:lstStyle/>
          <a:p>
            <a:r>
              <a:rPr lang="en-US" sz="2400" dirty="0" smtClean="0"/>
              <a:t>Michael Bassett</a:t>
            </a:r>
          </a:p>
          <a:p>
            <a:r>
              <a:rPr lang="en-US" sz="2400" dirty="0" smtClean="0"/>
              <a:t>Program Manager II</a:t>
            </a:r>
          </a:p>
          <a:p>
            <a:r>
              <a:rPr lang="en-US" sz="2400" dirty="0" smtClean="0"/>
              <a:t>Microsoft</a:t>
            </a:r>
            <a:endParaRPr lang="en-US" sz="2400" dirty="0"/>
          </a:p>
        </p:txBody>
      </p:sp>
      <p:sp>
        <p:nvSpPr>
          <p:cNvPr id="9" name="Text Placeholder 8"/>
          <p:cNvSpPr>
            <a:spLocks noGrp="1"/>
          </p:cNvSpPr>
          <p:nvPr>
            <p:ph type="body" sz="quarter" idx="10"/>
          </p:nvPr>
        </p:nvSpPr>
        <p:spPr>
          <a:xfrm>
            <a:off x="3737368" y="1837299"/>
            <a:ext cx="2188302" cy="249299"/>
          </a:xfrm>
        </p:spPr>
        <p:txBody>
          <a:bodyPr/>
          <a:lstStyle/>
          <a:p>
            <a:r>
              <a:rPr lang="en-US" dirty="0"/>
              <a:t>DBI308</a:t>
            </a:r>
          </a:p>
        </p:txBody>
      </p:sp>
      <p:sp>
        <p:nvSpPr>
          <p:cNvPr id="5" name="Subtitle 2"/>
          <p:cNvSpPr txBox="1">
            <a:spLocks/>
          </p:cNvSpPr>
          <p:nvPr/>
        </p:nvSpPr>
        <p:spPr>
          <a:xfrm>
            <a:off x="4116322" y="4349101"/>
            <a:ext cx="4040575" cy="463255"/>
          </a:xfrm>
          <a:prstGeom prst="rect">
            <a:avLst/>
          </a:prstGeom>
        </p:spPr>
        <p:txBody>
          <a:bodyPr vert="horz" wrap="square" lIns="0" tIns="0" rIns="0" bIns="0" rtlCol="0">
            <a:noAutofit/>
          </a:bodyPr>
          <a:lstStyle/>
          <a:p>
            <a:pPr marL="0" marR="0" lvl="0" indent="0" algn="l" defTabSz="914363" rtl="0" eaLnBrk="1" fontAlgn="auto" latinLnBrk="0" hangingPunct="1">
              <a:lnSpc>
                <a:spcPct val="90000"/>
              </a:lnSpc>
              <a:spcBef>
                <a:spcPts val="0"/>
              </a:spcBef>
              <a:spcAft>
                <a:spcPts val="0"/>
              </a:spcAft>
              <a:buClrTx/>
              <a:buSzPct val="90000"/>
              <a:buFontTx/>
              <a:buNone/>
              <a:tabLst/>
              <a:defRPr/>
            </a:pPr>
            <a:r>
              <a:rPr kumimoji="0" lang="en-US" sz="24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Jim Hautala</a:t>
            </a:r>
          </a:p>
          <a:p>
            <a:pPr marL="0" marR="0" lvl="0" indent="0" algn="l" defTabSz="914363" rtl="0" eaLnBrk="1" fontAlgn="auto" latinLnBrk="0" hangingPunct="1">
              <a:lnSpc>
                <a:spcPct val="90000"/>
              </a:lnSpc>
              <a:spcBef>
                <a:spcPts val="0"/>
              </a:spcBef>
              <a:spcAft>
                <a:spcPts val="0"/>
              </a:spcAft>
              <a:buClrTx/>
              <a:buSzPct val="90000"/>
              <a:buFontTx/>
              <a:buNone/>
              <a:tabLst/>
              <a:defRPr/>
            </a:pPr>
            <a:r>
              <a:rPr kumimoji="0" lang="en-US" sz="24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Solutions</a:t>
            </a:r>
            <a:r>
              <a:rPr kumimoji="0" lang="en-US" sz="2400" b="0" i="0" u="none" strike="noStrike" kern="1200" cap="none" spc="0" normalizeH="0" noProof="0" dirty="0" smtClean="0">
                <a:ln>
                  <a:noFill/>
                </a:ln>
                <a:gradFill>
                  <a:gsLst>
                    <a:gs pos="0">
                      <a:schemeClr val="tx1"/>
                    </a:gs>
                    <a:gs pos="86000">
                      <a:schemeClr val="tx1"/>
                    </a:gs>
                  </a:gsLst>
                  <a:lin ang="5400000" scaled="0"/>
                </a:gradFill>
                <a:effectLst/>
                <a:uLnTx/>
                <a:uFillTx/>
                <a:latin typeface="+mn-lt"/>
                <a:ea typeface="+mn-ea"/>
                <a:cs typeface="+mn-cs"/>
              </a:rPr>
              <a:t> Engineer</a:t>
            </a:r>
            <a:endParaRPr kumimoji="0" lang="en-US" sz="24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endParaRPr>
          </a:p>
          <a:p>
            <a:pPr marL="0" marR="0" lvl="0" indent="0" algn="l" defTabSz="914363" rtl="0" eaLnBrk="1" fontAlgn="auto" latinLnBrk="0" hangingPunct="1">
              <a:lnSpc>
                <a:spcPct val="90000"/>
              </a:lnSpc>
              <a:spcBef>
                <a:spcPts val="0"/>
              </a:spcBef>
              <a:spcAft>
                <a:spcPts val="0"/>
              </a:spcAft>
              <a:buClrTx/>
              <a:buSzPct val="90000"/>
              <a:buFontTx/>
              <a:buNone/>
              <a:tabLst/>
              <a:defRPr/>
            </a:pPr>
            <a:r>
              <a:rPr kumimoji="0" lang="en-US" sz="24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HP</a:t>
            </a:r>
            <a:endParaRPr kumimoji="0" lang="en-US" sz="2400" b="0" i="0" u="none" strike="noStrike" kern="1200" cap="none" spc="0" normalizeH="0" baseline="0" noProof="0" dirty="0">
              <a:ln>
                <a:noFill/>
              </a:ln>
              <a:gradFill>
                <a:gsLst>
                  <a:gs pos="0">
                    <a:schemeClr val="tx1"/>
                  </a:gs>
                  <a:gs pos="86000">
                    <a:schemeClr val="tx1"/>
                  </a:gs>
                </a:gsLst>
                <a:lin ang="5400000" scaled="0"/>
              </a:gradFill>
              <a:effectLst/>
              <a:uLnTx/>
              <a:uFillTx/>
              <a:latin typeface="+mn-lt"/>
              <a:ea typeface="+mn-ea"/>
              <a:cs typeface="+mn-cs"/>
            </a:endParaRPr>
          </a:p>
        </p:txBody>
      </p:sp>
      <p:sp>
        <p:nvSpPr>
          <p:cNvPr id="6" name="Rectangle 5"/>
          <p:cNvSpPr/>
          <p:nvPr/>
        </p:nvSpPr>
        <p:spPr>
          <a:xfrm>
            <a:off x="866266" y="5514391"/>
            <a:ext cx="5097559" cy="1089529"/>
          </a:xfrm>
          <a:prstGeom prst="rect">
            <a:avLst/>
          </a:prstGeom>
        </p:spPr>
        <p:txBody>
          <a:bodyPr wrap="square">
            <a:spAutoFit/>
          </a:bodyPr>
          <a:lstStyle/>
          <a:p>
            <a:pPr lvl="0">
              <a:lnSpc>
                <a:spcPct val="90000"/>
              </a:lnSpc>
              <a:buSzPct val="90000"/>
              <a:defRPr/>
            </a:pPr>
            <a:r>
              <a:rPr lang="en-US" sz="2400" dirty="0" smtClean="0">
                <a:gradFill>
                  <a:gsLst>
                    <a:gs pos="0">
                      <a:schemeClr val="tx1"/>
                    </a:gs>
                    <a:gs pos="86000">
                      <a:schemeClr val="tx1"/>
                    </a:gs>
                  </a:gsLst>
                  <a:lin ang="5400000" scaled="0"/>
                </a:gradFill>
              </a:rPr>
              <a:t>Anjan Das</a:t>
            </a:r>
          </a:p>
          <a:p>
            <a:pPr lvl="0">
              <a:lnSpc>
                <a:spcPct val="90000"/>
              </a:lnSpc>
              <a:buSzPct val="90000"/>
              <a:defRPr/>
            </a:pPr>
            <a:r>
              <a:rPr lang="en-US" sz="2400" dirty="0" smtClean="0"/>
              <a:t>Sr. Technical Product Manager </a:t>
            </a:r>
          </a:p>
          <a:p>
            <a:pPr lvl="0">
              <a:lnSpc>
                <a:spcPct val="90000"/>
              </a:lnSpc>
              <a:buSzPct val="90000"/>
              <a:defRPr/>
            </a:pPr>
            <a:r>
              <a:rPr lang="en-US" sz="2400" dirty="0" smtClean="0">
                <a:gradFill>
                  <a:gsLst>
                    <a:gs pos="0">
                      <a:schemeClr val="tx1"/>
                    </a:gs>
                    <a:gs pos="86000">
                      <a:schemeClr val="tx1"/>
                    </a:gs>
                  </a:gsLst>
                  <a:lin ang="5400000" scaled="0"/>
                </a:gradFill>
              </a:rPr>
              <a:t>Microsoft</a:t>
            </a:r>
            <a:endParaRPr lang="en-US" sz="2400"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Migration Load</a:t>
            </a:r>
            <a:endParaRPr lang="en-US" dirty="0"/>
          </a:p>
        </p:txBody>
      </p:sp>
      <p:sp>
        <p:nvSpPr>
          <p:cNvPr id="3" name="Subtitle 2"/>
          <p:cNvSpPr>
            <a:spLocks noGrp="1"/>
          </p:cNvSpPr>
          <p:nvPr>
            <p:ph type="subTitle" idx="1"/>
          </p:nvPr>
        </p:nvSpPr>
        <p:spPr/>
        <p:txBody>
          <a:bodyPr/>
          <a:lstStyle/>
          <a:p>
            <a:r>
              <a:rPr lang="en-US" smtClean="0"/>
              <a:t>Michael Bassett</a:t>
            </a:r>
          </a:p>
          <a:p>
            <a:r>
              <a:rPr lang="en-US" smtClean="0"/>
              <a:t>Program Manager II</a:t>
            </a:r>
          </a:p>
          <a:p>
            <a:r>
              <a:rPr lang="en-US" smtClean="0"/>
              <a:t>SQL Systems Engineering</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agnetic Disk 4"/>
          <p:cNvSpPr/>
          <p:nvPr/>
        </p:nvSpPr>
        <p:spPr bwMode="auto">
          <a:xfrm>
            <a:off x="4524481" y="1520055"/>
            <a:ext cx="5165769" cy="4322624"/>
          </a:xfrm>
          <a:prstGeom prst="flowChartMagneticDisk">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6" name="Title 1"/>
          <p:cNvSpPr>
            <a:spLocks noGrp="1"/>
          </p:cNvSpPr>
          <p:nvPr>
            <p:ph type="title"/>
          </p:nvPr>
        </p:nvSpPr>
        <p:spPr/>
        <p:txBody>
          <a:bodyPr/>
          <a:lstStyle/>
          <a:p>
            <a:r>
              <a:rPr lang="en-US" smtClean="0"/>
              <a:t>Non-Volatile Incremental Load</a:t>
            </a:r>
            <a:endParaRPr lang="en-US" dirty="0"/>
          </a:p>
        </p:txBody>
      </p:sp>
      <p:sp>
        <p:nvSpPr>
          <p:cNvPr id="7" name="TextBox 6"/>
          <p:cNvSpPr txBox="1"/>
          <p:nvPr/>
        </p:nvSpPr>
        <p:spPr>
          <a:xfrm>
            <a:off x="5153892" y="1852578"/>
            <a:ext cx="4227616" cy="387798"/>
          </a:xfrm>
          <a:prstGeom prst="rect">
            <a:avLst/>
          </a:prstGeom>
        </p:spPr>
        <p:txBody>
          <a:bodyPr vert="horz" wrap="square" lIns="0" tIns="0" rIns="0" bIns="0" rtlCol="0">
            <a:spAutoFit/>
          </a:bodyPr>
          <a:lstStyle/>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lang="en-US" sz="2800" b="1" dirty="0" smtClean="0">
                <a:solidFill>
                  <a:schemeClr val="bg1"/>
                </a:solidFill>
                <a:latin typeface="+mj-lt"/>
              </a:rPr>
              <a:t>Target Database</a:t>
            </a:r>
            <a:endParaRPr kumimoji="0" lang="en-US" sz="2800" b="1" i="0" u="none" strike="noStrike" kern="1200" cap="none" spc="0" normalizeH="0" baseline="0" noProof="0" dirty="0" err="1" smtClean="0">
              <a:ln>
                <a:noFill/>
              </a:ln>
              <a:solidFill>
                <a:schemeClr val="bg1"/>
              </a:solidFill>
              <a:effectLst/>
              <a:uLnTx/>
              <a:uFillTx/>
              <a:latin typeface="+mj-lt"/>
              <a:ea typeface="+mn-ea"/>
              <a:cs typeface="+mn-cs"/>
            </a:endParaRPr>
          </a:p>
        </p:txBody>
      </p:sp>
      <p:sp>
        <p:nvSpPr>
          <p:cNvPr id="8" name="Rectangle 7"/>
          <p:cNvSpPr/>
          <p:nvPr/>
        </p:nvSpPr>
        <p:spPr bwMode="auto">
          <a:xfrm>
            <a:off x="6408750" y="3121698"/>
            <a:ext cx="1440871" cy="2198450"/>
          </a:xfrm>
          <a:prstGeom prst="rect">
            <a:avLst/>
          </a:prstGeom>
          <a:gradFill flip="none" rotWithShape="1">
            <a:gsLst>
              <a:gs pos="75000">
                <a:schemeClr val="accent1">
                  <a:alpha val="15000"/>
                </a:schemeClr>
              </a:gs>
              <a:gs pos="86000">
                <a:schemeClr val="accent2"/>
              </a:gs>
            </a:gsLst>
            <a:lin ang="5400000" scaled="0"/>
            <a:tileRect/>
          </a:gradFill>
          <a:ln w="22225">
            <a:solidFill>
              <a:schemeClr val="bg1"/>
            </a:solidFill>
            <a:prstDash val="sysDash"/>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marL="460375" lvl="0" indent="-460375" algn="ctr">
              <a:lnSpc>
                <a:spcPct val="90000"/>
              </a:lnSpc>
              <a:spcBef>
                <a:spcPct val="20000"/>
              </a:spcBef>
              <a:buClr>
                <a:srgbClr val="F37021"/>
              </a:buClr>
              <a:buSzPct val="100000"/>
            </a:pPr>
            <a:r>
              <a:rPr lang="en-US" sz="1400" b="1" dirty="0" smtClean="0">
                <a:solidFill>
                  <a:schemeClr val="bg1"/>
                </a:solidFill>
              </a:rPr>
              <a:t>Primary</a:t>
            </a:r>
          </a:p>
          <a:p>
            <a:pPr marL="460375" lvl="0" indent="-460375" algn="ctr">
              <a:lnSpc>
                <a:spcPct val="90000"/>
              </a:lnSpc>
              <a:spcBef>
                <a:spcPct val="20000"/>
              </a:spcBef>
              <a:buClr>
                <a:srgbClr val="F37021"/>
              </a:buClr>
              <a:buSzPct val="100000"/>
            </a:pPr>
            <a:r>
              <a:rPr lang="en-US" sz="1400" b="1" dirty="0" smtClean="0">
                <a:solidFill>
                  <a:schemeClr val="bg1"/>
                </a:solidFill>
              </a:rPr>
              <a:t>Partitioned CI</a:t>
            </a:r>
          </a:p>
          <a:p>
            <a:pPr marL="460375" lvl="0" indent="-460375" algn="ctr">
              <a:lnSpc>
                <a:spcPct val="90000"/>
              </a:lnSpc>
              <a:spcBef>
                <a:spcPct val="20000"/>
              </a:spcBef>
              <a:buClr>
                <a:srgbClr val="F37021"/>
              </a:buClr>
              <a:buSzPct val="100000"/>
            </a:pPr>
            <a:r>
              <a:rPr lang="en-US" sz="1400" b="1" dirty="0" smtClean="0">
                <a:solidFill>
                  <a:schemeClr val="bg1"/>
                </a:solidFill>
              </a:rPr>
              <a:t>Table</a:t>
            </a:r>
          </a:p>
        </p:txBody>
      </p:sp>
      <p:grpSp>
        <p:nvGrpSpPr>
          <p:cNvPr id="9" name="Group 8"/>
          <p:cNvGrpSpPr/>
          <p:nvPr/>
        </p:nvGrpSpPr>
        <p:grpSpPr>
          <a:xfrm>
            <a:off x="6485902" y="3238000"/>
            <a:ext cx="1302327" cy="1234319"/>
            <a:chOff x="7483402" y="3404250"/>
            <a:chExt cx="1302327" cy="1234319"/>
          </a:xfrm>
        </p:grpSpPr>
        <p:grpSp>
          <p:nvGrpSpPr>
            <p:cNvPr id="10" name="Group 83"/>
            <p:cNvGrpSpPr/>
            <p:nvPr/>
          </p:nvGrpSpPr>
          <p:grpSpPr>
            <a:xfrm>
              <a:off x="7536840" y="3404250"/>
              <a:ext cx="1248889" cy="673692"/>
              <a:chOff x="7643714" y="4036715"/>
              <a:chExt cx="1248889" cy="768842"/>
            </a:xfrm>
          </p:grpSpPr>
          <p:sp>
            <p:nvSpPr>
              <p:cNvPr id="17" name="Flowchart: Internal Storage 16"/>
              <p:cNvSpPr/>
              <p:nvPr/>
            </p:nvSpPr>
            <p:spPr bwMode="auto">
              <a:xfrm>
                <a:off x="7669445" y="4036715"/>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bg1">
                      <a:alpha val="99000"/>
                    </a:schemeClr>
                  </a:solidFill>
                </a:endParaRPr>
              </a:p>
            </p:txBody>
          </p:sp>
          <p:sp>
            <p:nvSpPr>
              <p:cNvPr id="18" name="Flowchart: Internal Storage 17"/>
              <p:cNvSpPr/>
              <p:nvPr/>
            </p:nvSpPr>
            <p:spPr bwMode="auto">
              <a:xfrm>
                <a:off x="7643714" y="4150411"/>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bg1">
                      <a:alpha val="99000"/>
                    </a:schemeClr>
                  </a:solidFill>
                </a:endParaRPr>
              </a:p>
            </p:txBody>
          </p:sp>
        </p:grpSp>
        <p:grpSp>
          <p:nvGrpSpPr>
            <p:cNvPr id="11" name="Group 84"/>
            <p:cNvGrpSpPr/>
            <p:nvPr/>
          </p:nvGrpSpPr>
          <p:grpSpPr>
            <a:xfrm>
              <a:off x="7496096" y="3640288"/>
              <a:ext cx="1261921" cy="773882"/>
              <a:chOff x="7640576" y="4168687"/>
              <a:chExt cx="1261921" cy="1191139"/>
            </a:xfrm>
          </p:grpSpPr>
          <p:sp>
            <p:nvSpPr>
              <p:cNvPr id="13" name="Flowchart: Internal Storage 12"/>
              <p:cNvSpPr/>
              <p:nvPr/>
            </p:nvSpPr>
            <p:spPr bwMode="auto">
              <a:xfrm>
                <a:off x="7679339" y="4168687"/>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bg1">
                      <a:alpha val="99000"/>
                    </a:schemeClr>
                  </a:solidFill>
                </a:endParaRPr>
              </a:p>
            </p:txBody>
          </p:sp>
          <p:sp>
            <p:nvSpPr>
              <p:cNvPr id="14" name="Flowchart: Internal Storage 13"/>
              <p:cNvSpPr/>
              <p:nvPr/>
            </p:nvSpPr>
            <p:spPr bwMode="auto">
              <a:xfrm>
                <a:off x="7665485" y="4374168"/>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bg1">
                      <a:alpha val="99000"/>
                    </a:schemeClr>
                  </a:solidFill>
                </a:endParaRPr>
              </a:p>
            </p:txBody>
          </p:sp>
          <p:sp>
            <p:nvSpPr>
              <p:cNvPr id="15" name="Flowchart: Internal Storage 14"/>
              <p:cNvSpPr/>
              <p:nvPr/>
            </p:nvSpPr>
            <p:spPr bwMode="auto">
              <a:xfrm>
                <a:off x="7651632" y="4565086"/>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bg1">
                      <a:alpha val="99000"/>
                    </a:schemeClr>
                  </a:solidFill>
                </a:endParaRPr>
              </a:p>
            </p:txBody>
          </p:sp>
          <p:sp>
            <p:nvSpPr>
              <p:cNvPr id="16" name="Flowchart: Internal Storage 15"/>
              <p:cNvSpPr/>
              <p:nvPr/>
            </p:nvSpPr>
            <p:spPr bwMode="auto">
              <a:xfrm>
                <a:off x="7640576" y="4704681"/>
                <a:ext cx="1223158" cy="655145"/>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bg1">
                      <a:alpha val="99000"/>
                    </a:schemeClr>
                  </a:solidFill>
                </a:endParaRPr>
              </a:p>
            </p:txBody>
          </p:sp>
        </p:grpSp>
        <p:sp>
          <p:nvSpPr>
            <p:cNvPr id="12" name="Flowchart: Internal Storage 11"/>
            <p:cNvSpPr/>
            <p:nvPr/>
          </p:nvSpPr>
          <p:spPr bwMode="auto">
            <a:xfrm>
              <a:off x="7483402" y="4096877"/>
              <a:ext cx="1223158" cy="541692"/>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alpha val="99000"/>
                    </a:schemeClr>
                  </a:solidFill>
                </a:rPr>
                <a:t>Current Partition</a:t>
              </a:r>
            </a:p>
          </p:txBody>
        </p:sp>
      </p:grpSp>
      <p:sp>
        <p:nvSpPr>
          <p:cNvPr id="19" name="Flowchart: Card 18"/>
          <p:cNvSpPr/>
          <p:nvPr/>
        </p:nvSpPr>
        <p:spPr bwMode="auto">
          <a:xfrm>
            <a:off x="813891" y="3053437"/>
            <a:ext cx="1014909" cy="676273"/>
          </a:xfrm>
          <a:prstGeom prst="flowChartPunchedCar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bg1">
                    <a:alpha val="99000"/>
                  </a:schemeClr>
                </a:solidFill>
              </a:rPr>
              <a:t>1 Source Data File</a:t>
            </a:r>
          </a:p>
        </p:txBody>
      </p:sp>
      <p:sp>
        <p:nvSpPr>
          <p:cNvPr id="20" name="TextBox 19"/>
          <p:cNvSpPr txBox="1"/>
          <p:nvPr/>
        </p:nvSpPr>
        <p:spPr>
          <a:xfrm>
            <a:off x="807478" y="2073080"/>
            <a:ext cx="1699180" cy="790986"/>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0" tIns="0" rIns="0" bIns="0" rtlCol="0">
            <a:spAutoFit/>
          </a:bodyPr>
          <a:lstStyle/>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kumimoji="0" lang="en-US" b="1" i="0" u="none" strike="noStrike" kern="1200" cap="none" spc="0" normalizeH="0" baseline="0" noProof="0" dirty="0" smtClean="0">
                <a:ln>
                  <a:noFill/>
                </a:ln>
                <a:solidFill>
                  <a:schemeClr val="bg1"/>
                </a:solidFill>
                <a:effectLst/>
                <a:uLnTx/>
                <a:uFillTx/>
                <a:latin typeface="+mj-lt"/>
                <a:ea typeface="+mn-ea"/>
                <a:cs typeface="+mn-cs"/>
              </a:rPr>
              <a:t>Step </a:t>
            </a:r>
            <a:r>
              <a:rPr lang="en-US" b="1" noProof="0" dirty="0">
                <a:solidFill>
                  <a:schemeClr val="bg1"/>
                </a:solidFill>
                <a:latin typeface="+mj-lt"/>
              </a:rPr>
              <a:t>1</a:t>
            </a:r>
            <a:endParaRPr kumimoji="0" lang="en-US" b="1" i="0" u="none" strike="noStrike" kern="1200" cap="none" spc="0" normalizeH="0" baseline="0" noProof="0" dirty="0" smtClean="0">
              <a:ln>
                <a:noFill/>
              </a:ln>
              <a:solidFill>
                <a:schemeClr val="bg1"/>
              </a:solidFill>
              <a:effectLst/>
              <a:uLnTx/>
              <a:uFillTx/>
              <a:latin typeface="+mj-lt"/>
              <a:ea typeface="+mn-ea"/>
              <a:cs typeface="+mn-cs"/>
            </a:endParaRPr>
          </a:p>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lang="en-US" sz="1600" b="1" noProof="0" dirty="0" smtClean="0">
                <a:solidFill>
                  <a:schemeClr val="bg1"/>
                </a:solidFill>
                <a:latin typeface="+mj-lt"/>
              </a:rPr>
              <a:t>Incremental </a:t>
            </a:r>
          </a:p>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lang="en-US" sz="1600" b="1" noProof="0" dirty="0" smtClean="0">
                <a:solidFill>
                  <a:schemeClr val="bg1"/>
                </a:solidFill>
                <a:latin typeface="+mj-lt"/>
              </a:rPr>
              <a:t>Load</a:t>
            </a:r>
            <a:endParaRPr kumimoji="0" lang="en-US" sz="1600" b="1" i="0" u="none" strike="noStrike" kern="1200" cap="none" spc="0" normalizeH="0" baseline="0" noProof="0" dirty="0" smtClean="0">
              <a:ln>
                <a:noFill/>
              </a:ln>
              <a:solidFill>
                <a:schemeClr val="bg1"/>
              </a:solidFill>
              <a:effectLst/>
              <a:uLnTx/>
              <a:uFillTx/>
              <a:latin typeface="+mj-lt"/>
            </a:endParaRPr>
          </a:p>
        </p:txBody>
      </p:sp>
      <p:grpSp>
        <p:nvGrpSpPr>
          <p:cNvPr id="21" name="Group 233"/>
          <p:cNvGrpSpPr/>
          <p:nvPr/>
        </p:nvGrpSpPr>
        <p:grpSpPr>
          <a:xfrm>
            <a:off x="2233468" y="3089065"/>
            <a:ext cx="4464219" cy="1131860"/>
            <a:chOff x="1579418" y="3063835"/>
            <a:chExt cx="4464219" cy="1351526"/>
          </a:xfrm>
        </p:grpSpPr>
        <p:sp>
          <p:nvSpPr>
            <p:cNvPr id="22" name="Line Callout 1 21"/>
            <p:cNvSpPr/>
            <p:nvPr/>
          </p:nvSpPr>
          <p:spPr bwMode="auto">
            <a:xfrm>
              <a:off x="1579418" y="3063835"/>
              <a:ext cx="1140031" cy="676894"/>
            </a:xfrm>
            <a:prstGeom prst="borderCallout1">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9000"/>
                    </a:schemeClr>
                  </a:solidFill>
                </a:rPr>
                <a:t>Bulk Insert DOP &lt;= 8</a:t>
              </a:r>
            </a:p>
          </p:txBody>
        </p:sp>
        <p:cxnSp>
          <p:nvCxnSpPr>
            <p:cNvPr id="23" name="Straight Arrow Connector 22"/>
            <p:cNvCxnSpPr>
              <a:stCxn id="22" idx="0"/>
            </p:cNvCxnSpPr>
            <p:nvPr/>
          </p:nvCxnSpPr>
          <p:spPr>
            <a:xfrm>
              <a:off x="2719449" y="3402283"/>
              <a:ext cx="3324188" cy="1013078"/>
            </a:xfrm>
            <a:prstGeom prst="straightConnector1">
              <a:avLst/>
            </a:prstGeom>
            <a:ln w="25400">
              <a:solidFill>
                <a:schemeClr val="bg1"/>
              </a:solidFill>
              <a:tailEnd type="arrow"/>
            </a:ln>
          </p:spPr>
          <p:style>
            <a:lnRef idx="1">
              <a:schemeClr val="accent1"/>
            </a:lnRef>
            <a:fillRef idx="2">
              <a:schemeClr val="accent1"/>
            </a:fillRef>
            <a:effectRef idx="1">
              <a:schemeClr val="accent1"/>
            </a:effectRef>
            <a:fontRef idx="minor">
              <a:schemeClr val="dk1"/>
            </a:fontRef>
          </p:style>
        </p:cxnSp>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lowchart: Magnetic Disk 41"/>
          <p:cNvSpPr/>
          <p:nvPr/>
        </p:nvSpPr>
        <p:spPr bwMode="auto">
          <a:xfrm>
            <a:off x="3781461" y="1670526"/>
            <a:ext cx="6127668" cy="4322624"/>
          </a:xfrm>
          <a:prstGeom prst="flowChartMagneticDisk">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43" name="Flowchart: Predefined Process 42"/>
          <p:cNvSpPr/>
          <p:nvPr/>
        </p:nvSpPr>
        <p:spPr bwMode="auto">
          <a:xfrm>
            <a:off x="5715169" y="2276171"/>
            <a:ext cx="1367641" cy="3006499"/>
          </a:xfrm>
          <a:prstGeom prst="flowChartPredefinedProcess">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1200" b="1" dirty="0" err="1" smtClean="0">
                <a:solidFill>
                  <a:schemeClr val="bg1">
                    <a:alpha val="99000"/>
                  </a:schemeClr>
                </a:solidFill>
              </a:rPr>
              <a:t>Filegroup</a:t>
            </a:r>
            <a:r>
              <a:rPr lang="en-US" sz="1200" b="1" dirty="0" smtClean="0">
                <a:solidFill>
                  <a:schemeClr val="bg1">
                    <a:alpha val="99000"/>
                  </a:schemeClr>
                </a:solidFill>
              </a:rPr>
              <a:t> “Current”</a:t>
            </a:r>
          </a:p>
        </p:txBody>
      </p:sp>
      <p:sp>
        <p:nvSpPr>
          <p:cNvPr id="44" name="Flowchart: Predefined Process 43"/>
          <p:cNvSpPr/>
          <p:nvPr/>
        </p:nvSpPr>
        <p:spPr bwMode="auto">
          <a:xfrm>
            <a:off x="7221355" y="2276172"/>
            <a:ext cx="1440871" cy="3017352"/>
          </a:xfrm>
          <a:prstGeom prst="flowChartPredefinedProcess">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1200" b="1" dirty="0" err="1" smtClean="0">
                <a:solidFill>
                  <a:schemeClr val="bg1">
                    <a:alpha val="99000"/>
                  </a:schemeClr>
                </a:solidFill>
              </a:rPr>
              <a:t>Filegroup</a:t>
            </a:r>
            <a:r>
              <a:rPr lang="en-US" sz="1200" b="1" dirty="0" smtClean="0">
                <a:solidFill>
                  <a:schemeClr val="bg1">
                    <a:alpha val="99000"/>
                  </a:schemeClr>
                </a:solidFill>
              </a:rPr>
              <a:t> “Historical”</a:t>
            </a:r>
          </a:p>
        </p:txBody>
      </p:sp>
      <p:sp>
        <p:nvSpPr>
          <p:cNvPr id="46" name="TextBox 45"/>
          <p:cNvSpPr txBox="1"/>
          <p:nvPr/>
        </p:nvSpPr>
        <p:spPr>
          <a:xfrm>
            <a:off x="4957122" y="1789299"/>
            <a:ext cx="4227616" cy="387798"/>
          </a:xfrm>
          <a:prstGeom prst="rect">
            <a:avLst/>
          </a:prstGeom>
        </p:spPr>
        <p:txBody>
          <a:bodyPr vert="horz" wrap="square" lIns="0" tIns="0" rIns="0" bIns="0" rtlCol="0">
            <a:spAutoFit/>
          </a:bodyPr>
          <a:lstStyle/>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lang="en-US" sz="2800" b="1" dirty="0" smtClean="0">
                <a:solidFill>
                  <a:schemeClr val="bg1"/>
                </a:solidFill>
                <a:latin typeface="+mj-lt"/>
              </a:rPr>
              <a:t>Target Database</a:t>
            </a:r>
            <a:endParaRPr kumimoji="0" lang="en-US" sz="2800" b="1" i="0" u="none" strike="noStrike" kern="1200" cap="none" spc="0" normalizeH="0" baseline="0" noProof="0" dirty="0" err="1" smtClean="0">
              <a:ln>
                <a:noFill/>
              </a:ln>
              <a:solidFill>
                <a:schemeClr val="bg1"/>
              </a:solidFill>
              <a:effectLst/>
              <a:uLnTx/>
              <a:uFillTx/>
              <a:latin typeface="+mj-lt"/>
              <a:ea typeface="+mn-ea"/>
              <a:cs typeface="+mn-cs"/>
            </a:endParaRPr>
          </a:p>
        </p:txBody>
      </p:sp>
      <p:grpSp>
        <p:nvGrpSpPr>
          <p:cNvPr id="47" name="Group 233"/>
          <p:cNvGrpSpPr/>
          <p:nvPr/>
        </p:nvGrpSpPr>
        <p:grpSpPr>
          <a:xfrm>
            <a:off x="2401383" y="3661929"/>
            <a:ext cx="3830866" cy="566877"/>
            <a:chOff x="1579418" y="3063835"/>
            <a:chExt cx="3830866" cy="676894"/>
          </a:xfrm>
        </p:grpSpPr>
        <p:cxnSp>
          <p:nvCxnSpPr>
            <p:cNvPr id="48" name="Straight Arrow Connector 47"/>
            <p:cNvCxnSpPr>
              <a:stCxn id="49" idx="1"/>
            </p:cNvCxnSpPr>
            <p:nvPr/>
          </p:nvCxnSpPr>
          <p:spPr>
            <a:xfrm flipV="1">
              <a:off x="2149434" y="3402281"/>
              <a:ext cx="3260850" cy="338448"/>
            </a:xfrm>
            <a:prstGeom prst="straightConnector1">
              <a:avLst/>
            </a:prstGeom>
            <a:ln w="19050">
              <a:solidFill>
                <a:schemeClr val="bg1"/>
              </a:solidFill>
              <a:tailEnd type="arrow"/>
            </a:ln>
          </p:spPr>
          <p:style>
            <a:lnRef idx="1">
              <a:schemeClr val="accent3"/>
            </a:lnRef>
            <a:fillRef idx="2">
              <a:schemeClr val="accent3"/>
            </a:fillRef>
            <a:effectRef idx="1">
              <a:schemeClr val="accent3"/>
            </a:effectRef>
            <a:fontRef idx="minor">
              <a:schemeClr val="dk1"/>
            </a:fontRef>
          </p:style>
        </p:cxnSp>
        <p:sp>
          <p:nvSpPr>
            <p:cNvPr id="49" name="Line Callout 1 48"/>
            <p:cNvSpPr/>
            <p:nvPr/>
          </p:nvSpPr>
          <p:spPr bwMode="auto">
            <a:xfrm>
              <a:off x="1579418" y="3063835"/>
              <a:ext cx="1140031" cy="676894"/>
            </a:xfrm>
            <a:prstGeom prst="borderCallout1">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9000"/>
                    </a:schemeClr>
                  </a:solidFill>
                </a:rPr>
                <a:t>Bulk Insert</a:t>
              </a:r>
            </a:p>
          </p:txBody>
        </p:sp>
      </p:grpSp>
      <p:sp>
        <p:nvSpPr>
          <p:cNvPr id="50" name="Rectangle 49"/>
          <p:cNvSpPr/>
          <p:nvPr/>
        </p:nvSpPr>
        <p:spPr bwMode="auto">
          <a:xfrm>
            <a:off x="5641939" y="3236080"/>
            <a:ext cx="1440871" cy="2175164"/>
          </a:xfrm>
          <a:prstGeom prst="rect">
            <a:avLst/>
          </a:prstGeom>
          <a:gradFill flip="none" rotWithShape="1">
            <a:gsLst>
              <a:gs pos="75000">
                <a:schemeClr val="accent1">
                  <a:alpha val="15000"/>
                </a:schemeClr>
              </a:gs>
              <a:gs pos="86000">
                <a:schemeClr val="accent2"/>
              </a:gs>
            </a:gsLst>
            <a:lin ang="5400000" scaled="0"/>
            <a:tileRect/>
          </a:gradFill>
          <a:ln w="22225">
            <a:solidFill>
              <a:schemeClr val="bg1"/>
            </a:solidFill>
            <a:prstDash val="sysDash"/>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marL="460375" lvl="0" indent="-460375" algn="ctr">
              <a:lnSpc>
                <a:spcPct val="90000"/>
              </a:lnSpc>
              <a:spcBef>
                <a:spcPct val="20000"/>
              </a:spcBef>
              <a:buClr>
                <a:srgbClr val="F37021"/>
              </a:buClr>
              <a:buSzPct val="100000"/>
            </a:pPr>
            <a:r>
              <a:rPr lang="en-US" sz="1400" b="1" dirty="0" smtClean="0">
                <a:solidFill>
                  <a:schemeClr val="bg1"/>
                </a:solidFill>
              </a:rPr>
              <a:t>Volatile Holding</a:t>
            </a:r>
          </a:p>
          <a:p>
            <a:pPr marL="460375" lvl="0" indent="-460375" algn="ctr">
              <a:lnSpc>
                <a:spcPct val="90000"/>
              </a:lnSpc>
              <a:spcBef>
                <a:spcPct val="20000"/>
              </a:spcBef>
              <a:buClr>
                <a:srgbClr val="F37021"/>
              </a:buClr>
              <a:buSzPct val="100000"/>
            </a:pPr>
            <a:r>
              <a:rPr lang="en-US" sz="1400" b="1" dirty="0" smtClean="0">
                <a:solidFill>
                  <a:schemeClr val="bg1"/>
                </a:solidFill>
              </a:rPr>
              <a:t>Tables</a:t>
            </a:r>
          </a:p>
        </p:txBody>
      </p:sp>
      <p:sp>
        <p:nvSpPr>
          <p:cNvPr id="51" name="Rectangle 50"/>
          <p:cNvSpPr/>
          <p:nvPr/>
        </p:nvSpPr>
        <p:spPr bwMode="auto">
          <a:xfrm>
            <a:off x="7209480" y="3236080"/>
            <a:ext cx="1440871" cy="2175164"/>
          </a:xfrm>
          <a:prstGeom prst="rect">
            <a:avLst/>
          </a:prstGeom>
          <a:gradFill flip="none" rotWithShape="1">
            <a:gsLst>
              <a:gs pos="75000">
                <a:schemeClr val="accent1">
                  <a:alpha val="15000"/>
                </a:schemeClr>
              </a:gs>
              <a:gs pos="86000">
                <a:schemeClr val="accent2"/>
              </a:gs>
            </a:gsLst>
            <a:lin ang="5400000" scaled="0"/>
            <a:tileRect/>
          </a:gradFill>
          <a:ln w="22225">
            <a:solidFill>
              <a:schemeClr val="bg1"/>
            </a:solidFill>
            <a:prstDash val="sysDash"/>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marL="460375" lvl="0" indent="-460375" algn="ctr">
              <a:lnSpc>
                <a:spcPct val="90000"/>
              </a:lnSpc>
              <a:spcBef>
                <a:spcPct val="20000"/>
              </a:spcBef>
              <a:buClr>
                <a:srgbClr val="F37021"/>
              </a:buClr>
              <a:buSzPct val="100000"/>
            </a:pPr>
            <a:r>
              <a:rPr lang="en-US" sz="1400" b="1" dirty="0" smtClean="0">
                <a:solidFill>
                  <a:schemeClr val="bg1"/>
                </a:solidFill>
              </a:rPr>
              <a:t>Primary</a:t>
            </a:r>
          </a:p>
          <a:p>
            <a:pPr marL="460375" lvl="0" indent="-460375" algn="ctr">
              <a:lnSpc>
                <a:spcPct val="90000"/>
              </a:lnSpc>
              <a:spcBef>
                <a:spcPct val="20000"/>
              </a:spcBef>
              <a:buClr>
                <a:srgbClr val="F37021"/>
              </a:buClr>
              <a:buSzPct val="100000"/>
            </a:pPr>
            <a:r>
              <a:rPr lang="en-US" sz="1400" b="1" dirty="0" smtClean="0">
                <a:solidFill>
                  <a:schemeClr val="bg1"/>
                </a:solidFill>
              </a:rPr>
              <a:t>Partitioned CI</a:t>
            </a:r>
          </a:p>
          <a:p>
            <a:pPr marL="460375" lvl="0" indent="-460375" algn="ctr">
              <a:lnSpc>
                <a:spcPct val="90000"/>
              </a:lnSpc>
              <a:spcBef>
                <a:spcPct val="20000"/>
              </a:spcBef>
              <a:buClr>
                <a:srgbClr val="F37021"/>
              </a:buClr>
              <a:buSzPct val="100000"/>
            </a:pPr>
            <a:r>
              <a:rPr lang="en-US" sz="1400" b="1" dirty="0" smtClean="0">
                <a:solidFill>
                  <a:schemeClr val="bg1"/>
                </a:solidFill>
              </a:rPr>
              <a:t>Table</a:t>
            </a:r>
          </a:p>
        </p:txBody>
      </p:sp>
      <p:grpSp>
        <p:nvGrpSpPr>
          <p:cNvPr id="52" name="Group 51"/>
          <p:cNvGrpSpPr/>
          <p:nvPr/>
        </p:nvGrpSpPr>
        <p:grpSpPr>
          <a:xfrm>
            <a:off x="7268816" y="3364725"/>
            <a:ext cx="1320143" cy="1175694"/>
            <a:chOff x="7465586" y="3214254"/>
            <a:chExt cx="1320143" cy="1175694"/>
          </a:xfrm>
        </p:grpSpPr>
        <p:grpSp>
          <p:nvGrpSpPr>
            <p:cNvPr id="53" name="Group 83"/>
            <p:cNvGrpSpPr/>
            <p:nvPr/>
          </p:nvGrpSpPr>
          <p:grpSpPr>
            <a:xfrm>
              <a:off x="7513090" y="3214254"/>
              <a:ext cx="1272639" cy="868894"/>
              <a:chOff x="7619964" y="3819881"/>
              <a:chExt cx="1272639" cy="991613"/>
            </a:xfrm>
          </p:grpSpPr>
          <p:sp>
            <p:nvSpPr>
              <p:cNvPr id="61" name="Flowchart: Internal Storage 60"/>
              <p:cNvSpPr/>
              <p:nvPr/>
            </p:nvSpPr>
            <p:spPr bwMode="auto">
              <a:xfrm>
                <a:off x="7669445" y="3819881"/>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bg1">
                      <a:alpha val="99000"/>
                    </a:schemeClr>
                  </a:solidFill>
                </a:endParaRPr>
              </a:p>
            </p:txBody>
          </p:sp>
          <p:sp>
            <p:nvSpPr>
              <p:cNvPr id="62" name="Flowchart: Internal Storage 61"/>
              <p:cNvSpPr/>
              <p:nvPr/>
            </p:nvSpPr>
            <p:spPr bwMode="auto">
              <a:xfrm>
                <a:off x="7619964" y="4150411"/>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bg1">
                      <a:alpha val="99000"/>
                    </a:schemeClr>
                  </a:solidFill>
                </a:endParaRPr>
              </a:p>
            </p:txBody>
          </p:sp>
          <p:sp>
            <p:nvSpPr>
              <p:cNvPr id="63" name="Flowchart: Internal Storage 62"/>
              <p:cNvSpPr/>
              <p:nvPr/>
            </p:nvSpPr>
            <p:spPr bwMode="auto">
              <a:xfrm>
                <a:off x="7629860" y="4136557"/>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bg1">
                      <a:alpha val="99000"/>
                    </a:schemeClr>
                  </a:solidFill>
                </a:endParaRPr>
              </a:p>
            </p:txBody>
          </p:sp>
          <p:sp>
            <p:nvSpPr>
              <p:cNvPr id="64" name="Flowchart: Internal Storage 63"/>
              <p:cNvSpPr/>
              <p:nvPr/>
            </p:nvSpPr>
            <p:spPr bwMode="auto">
              <a:xfrm>
                <a:off x="7651632" y="3980198"/>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bg1">
                      <a:alpha val="99000"/>
                    </a:schemeClr>
                  </a:solidFill>
                </a:endParaRPr>
              </a:p>
            </p:txBody>
          </p:sp>
          <p:sp>
            <p:nvSpPr>
              <p:cNvPr id="65" name="Flowchart: Internal Storage 64"/>
              <p:cNvSpPr/>
              <p:nvPr/>
            </p:nvSpPr>
            <p:spPr bwMode="auto">
              <a:xfrm>
                <a:off x="7640576" y="4156348"/>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bg1">
                      <a:alpha val="99000"/>
                    </a:schemeClr>
                  </a:solidFill>
                </a:endParaRPr>
              </a:p>
            </p:txBody>
          </p:sp>
        </p:grpSp>
        <p:grpSp>
          <p:nvGrpSpPr>
            <p:cNvPr id="54" name="Group 84"/>
            <p:cNvGrpSpPr/>
            <p:nvPr/>
          </p:nvGrpSpPr>
          <p:grpSpPr>
            <a:xfrm>
              <a:off x="7475484" y="3413656"/>
              <a:ext cx="1272639" cy="644249"/>
              <a:chOff x="7619964" y="3819881"/>
              <a:chExt cx="1272639" cy="991613"/>
            </a:xfrm>
          </p:grpSpPr>
          <p:sp>
            <p:nvSpPr>
              <p:cNvPr id="56" name="Flowchart: Internal Storage 55"/>
              <p:cNvSpPr/>
              <p:nvPr/>
            </p:nvSpPr>
            <p:spPr bwMode="auto">
              <a:xfrm>
                <a:off x="7669445" y="3819881"/>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bg1">
                      <a:alpha val="99000"/>
                    </a:schemeClr>
                  </a:solidFill>
                </a:endParaRPr>
              </a:p>
            </p:txBody>
          </p:sp>
          <p:sp>
            <p:nvSpPr>
              <p:cNvPr id="57" name="Flowchart: Internal Storage 56"/>
              <p:cNvSpPr/>
              <p:nvPr/>
            </p:nvSpPr>
            <p:spPr bwMode="auto">
              <a:xfrm>
                <a:off x="7619964" y="4150411"/>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bg1">
                      <a:alpha val="99000"/>
                    </a:schemeClr>
                  </a:solidFill>
                </a:endParaRPr>
              </a:p>
            </p:txBody>
          </p:sp>
          <p:sp>
            <p:nvSpPr>
              <p:cNvPr id="58" name="Flowchart: Internal Storage 57"/>
              <p:cNvSpPr/>
              <p:nvPr/>
            </p:nvSpPr>
            <p:spPr bwMode="auto">
              <a:xfrm>
                <a:off x="7629860" y="4136557"/>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bg1">
                      <a:alpha val="99000"/>
                    </a:schemeClr>
                  </a:solidFill>
                </a:endParaRPr>
              </a:p>
            </p:txBody>
          </p:sp>
          <p:sp>
            <p:nvSpPr>
              <p:cNvPr id="59" name="Flowchart: Internal Storage 58"/>
              <p:cNvSpPr/>
              <p:nvPr/>
            </p:nvSpPr>
            <p:spPr bwMode="auto">
              <a:xfrm>
                <a:off x="7651632" y="3980198"/>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bg1">
                      <a:alpha val="99000"/>
                    </a:schemeClr>
                  </a:solidFill>
                </a:endParaRPr>
              </a:p>
            </p:txBody>
          </p:sp>
          <p:sp>
            <p:nvSpPr>
              <p:cNvPr id="60" name="Flowchart: Internal Storage 59"/>
              <p:cNvSpPr/>
              <p:nvPr/>
            </p:nvSpPr>
            <p:spPr bwMode="auto">
              <a:xfrm>
                <a:off x="7640576" y="4156348"/>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bg1">
                      <a:alpha val="99000"/>
                    </a:schemeClr>
                  </a:solidFill>
                </a:endParaRPr>
              </a:p>
            </p:txBody>
          </p:sp>
        </p:grpSp>
        <p:sp>
          <p:nvSpPr>
            <p:cNvPr id="55" name="Flowchart: Internal Storage 54"/>
            <p:cNvSpPr/>
            <p:nvPr/>
          </p:nvSpPr>
          <p:spPr bwMode="auto">
            <a:xfrm>
              <a:off x="7465586" y="3734802"/>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alpha val="99000"/>
                    </a:schemeClr>
                  </a:solidFill>
                </a:rPr>
                <a:t>Partition 1..46 Destination CI</a:t>
              </a:r>
            </a:p>
          </p:txBody>
        </p:sp>
      </p:grpSp>
      <p:sp>
        <p:nvSpPr>
          <p:cNvPr id="66" name="Rectangle 65"/>
          <p:cNvSpPr/>
          <p:nvPr/>
        </p:nvSpPr>
        <p:spPr bwMode="auto">
          <a:xfrm>
            <a:off x="5384641" y="2179968"/>
            <a:ext cx="3443840" cy="3732927"/>
          </a:xfrm>
          <a:prstGeom prst="rect">
            <a:avLst/>
          </a:prstGeom>
          <a:noFill/>
          <a:ln w="22225">
            <a:solidFill>
              <a:schemeClr val="bg1"/>
            </a:solidFill>
            <a:prstDash val="sysDash"/>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marL="460375" lvl="0" indent="-460375" algn="ctr">
              <a:lnSpc>
                <a:spcPct val="90000"/>
              </a:lnSpc>
              <a:spcBef>
                <a:spcPct val="20000"/>
              </a:spcBef>
              <a:buClr>
                <a:srgbClr val="F37021"/>
              </a:buClr>
              <a:buSzPct val="100000"/>
            </a:pPr>
            <a:r>
              <a:rPr lang="en-US" sz="1400" b="1" dirty="0" smtClean="0">
                <a:solidFill>
                  <a:schemeClr val="bg1"/>
                </a:solidFill>
              </a:rPr>
              <a:t>Primary View</a:t>
            </a:r>
          </a:p>
          <a:p>
            <a:pPr marL="460375" lvl="0" indent="-460375" algn="ctr">
              <a:lnSpc>
                <a:spcPct val="90000"/>
              </a:lnSpc>
              <a:spcBef>
                <a:spcPct val="20000"/>
              </a:spcBef>
              <a:buClr>
                <a:srgbClr val="F37021"/>
              </a:buClr>
              <a:buSzPct val="100000"/>
            </a:pPr>
            <a:r>
              <a:rPr lang="en-US" sz="1400" b="1" dirty="0" smtClean="0">
                <a:solidFill>
                  <a:schemeClr val="bg1"/>
                </a:solidFill>
              </a:rPr>
              <a:t>Unions Holding &amp; Primary Tables</a:t>
            </a:r>
          </a:p>
        </p:txBody>
      </p:sp>
      <p:sp>
        <p:nvSpPr>
          <p:cNvPr id="67" name="TextBox 66"/>
          <p:cNvSpPr txBox="1"/>
          <p:nvPr/>
        </p:nvSpPr>
        <p:spPr>
          <a:xfrm>
            <a:off x="542344" y="1226028"/>
            <a:ext cx="1721000" cy="520142"/>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0" tIns="0" rIns="0" bIns="0" rtlCol="0">
            <a:spAutoFit/>
          </a:bodyPr>
          <a:lstStyle/>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kumimoji="0" lang="en-US" b="1" i="0" u="none" strike="noStrike" kern="1200" cap="none" spc="0" normalizeH="0" baseline="0" noProof="0" dirty="0" smtClean="0">
                <a:ln>
                  <a:noFill/>
                </a:ln>
                <a:solidFill>
                  <a:schemeClr val="bg1"/>
                </a:solidFill>
                <a:effectLst/>
                <a:uLnTx/>
                <a:uFillTx/>
                <a:latin typeface="+mj-lt"/>
                <a:ea typeface="+mn-ea"/>
                <a:cs typeface="+mn-cs"/>
              </a:rPr>
              <a:t>Step 1</a:t>
            </a:r>
          </a:p>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lang="en-US" sz="1600" b="1" noProof="0" dirty="0" smtClean="0">
                <a:solidFill>
                  <a:schemeClr val="bg1"/>
                </a:solidFill>
                <a:latin typeface="+mj-lt"/>
              </a:rPr>
              <a:t>DDL</a:t>
            </a:r>
            <a:endParaRPr kumimoji="0" lang="en-US" sz="1600" b="1" i="0" u="none" strike="noStrike" kern="1200" cap="none" spc="0" normalizeH="0" baseline="0" noProof="0" dirty="0" smtClean="0">
              <a:ln>
                <a:noFill/>
              </a:ln>
              <a:solidFill>
                <a:schemeClr val="bg1"/>
              </a:solidFill>
              <a:effectLst/>
              <a:uLnTx/>
              <a:uFillTx/>
              <a:latin typeface="+mj-lt"/>
            </a:endParaRPr>
          </a:p>
        </p:txBody>
      </p:sp>
      <p:sp>
        <p:nvSpPr>
          <p:cNvPr id="68" name="TextBox 67"/>
          <p:cNvSpPr txBox="1"/>
          <p:nvPr/>
        </p:nvSpPr>
        <p:spPr>
          <a:xfrm>
            <a:off x="696782" y="1934491"/>
            <a:ext cx="1710071" cy="520142"/>
          </a:xfrm>
          <a:prstGeom prst="rect">
            <a:avLst/>
          </a:prstGeom>
          <a:ln/>
        </p:spPr>
        <p:style>
          <a:lnRef idx="1">
            <a:schemeClr val="accent6"/>
          </a:lnRef>
          <a:fillRef idx="2">
            <a:schemeClr val="accent6"/>
          </a:fillRef>
          <a:effectRef idx="1">
            <a:schemeClr val="accent6"/>
          </a:effectRef>
          <a:fontRef idx="minor">
            <a:schemeClr val="dk1"/>
          </a:fontRef>
        </p:style>
        <p:txBody>
          <a:bodyPr vert="horz" wrap="square" lIns="0" tIns="0" rIns="0" bIns="0" rtlCol="0">
            <a:spAutoFit/>
          </a:bodyPr>
          <a:lstStyle/>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kumimoji="0" lang="en-US" b="1" i="0" u="none" strike="noStrike" kern="1200" cap="none" spc="0" normalizeH="0" baseline="0" noProof="0" dirty="0" smtClean="0">
                <a:ln>
                  <a:noFill/>
                </a:ln>
                <a:solidFill>
                  <a:schemeClr val="bg1"/>
                </a:solidFill>
                <a:effectLst/>
                <a:uLnTx/>
                <a:uFillTx/>
                <a:latin typeface="+mj-lt"/>
                <a:ea typeface="+mn-ea"/>
                <a:cs typeface="+mn-cs"/>
              </a:rPr>
              <a:t>Step 2</a:t>
            </a:r>
          </a:p>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lang="en-US" sz="1600" b="1" noProof="0" dirty="0" smtClean="0">
                <a:solidFill>
                  <a:schemeClr val="bg1"/>
                </a:solidFill>
                <a:latin typeface="+mj-lt"/>
              </a:rPr>
              <a:t>Primary View</a:t>
            </a:r>
            <a:endParaRPr kumimoji="0" lang="en-US" sz="1600" b="1" i="0" u="none" strike="noStrike" kern="1200" cap="none" spc="0" normalizeH="0" baseline="0" noProof="0" dirty="0" smtClean="0">
              <a:ln>
                <a:noFill/>
              </a:ln>
              <a:solidFill>
                <a:schemeClr val="bg1"/>
              </a:solidFill>
              <a:effectLst/>
              <a:uLnTx/>
              <a:uFillTx/>
              <a:latin typeface="+mj-lt"/>
            </a:endParaRPr>
          </a:p>
        </p:txBody>
      </p:sp>
      <p:sp>
        <p:nvSpPr>
          <p:cNvPr id="69" name="Flowchart: Card 68"/>
          <p:cNvSpPr/>
          <p:nvPr/>
        </p:nvSpPr>
        <p:spPr bwMode="auto">
          <a:xfrm>
            <a:off x="916054" y="3626302"/>
            <a:ext cx="1091682" cy="676273"/>
          </a:xfrm>
          <a:prstGeom prst="flowChartPunchedCard">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bg1">
                    <a:alpha val="99000"/>
                  </a:schemeClr>
                </a:solidFill>
              </a:rPr>
              <a:t>1 Source Data File</a:t>
            </a:r>
          </a:p>
        </p:txBody>
      </p:sp>
      <p:sp>
        <p:nvSpPr>
          <p:cNvPr id="70" name="TextBox 69"/>
          <p:cNvSpPr txBox="1"/>
          <p:nvPr/>
        </p:nvSpPr>
        <p:spPr>
          <a:xfrm>
            <a:off x="975393" y="2645945"/>
            <a:ext cx="1699180" cy="790986"/>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0" tIns="0" rIns="0" bIns="0" rtlCol="0">
            <a:spAutoFit/>
          </a:bodyPr>
          <a:lstStyle/>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kumimoji="0" lang="en-US" b="1" i="0" u="none" strike="noStrike" kern="1200" cap="none" spc="0" normalizeH="0" baseline="0" noProof="0" dirty="0" smtClean="0">
                <a:ln>
                  <a:noFill/>
                </a:ln>
                <a:solidFill>
                  <a:schemeClr val="bg1"/>
                </a:solidFill>
                <a:effectLst/>
                <a:uLnTx/>
                <a:uFillTx/>
                <a:latin typeface="+mj-lt"/>
                <a:ea typeface="+mn-ea"/>
                <a:cs typeface="+mn-cs"/>
              </a:rPr>
              <a:t>Step </a:t>
            </a:r>
            <a:r>
              <a:rPr lang="en-US" b="1" dirty="0">
                <a:solidFill>
                  <a:schemeClr val="bg1"/>
                </a:solidFill>
                <a:latin typeface="+mj-lt"/>
              </a:rPr>
              <a:t>3</a:t>
            </a:r>
            <a:endParaRPr kumimoji="0" lang="en-US" b="1" i="0" u="none" strike="noStrike" kern="1200" cap="none" spc="0" normalizeH="0" baseline="0" noProof="0" dirty="0" smtClean="0">
              <a:ln>
                <a:noFill/>
              </a:ln>
              <a:solidFill>
                <a:schemeClr val="bg1"/>
              </a:solidFill>
              <a:effectLst/>
              <a:uLnTx/>
              <a:uFillTx/>
              <a:latin typeface="+mj-lt"/>
              <a:ea typeface="+mn-ea"/>
              <a:cs typeface="+mn-cs"/>
            </a:endParaRPr>
          </a:p>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lang="en-US" sz="1600" b="1" noProof="0" dirty="0" smtClean="0">
                <a:solidFill>
                  <a:schemeClr val="bg1"/>
                </a:solidFill>
                <a:latin typeface="+mj-lt"/>
              </a:rPr>
              <a:t>Incremental </a:t>
            </a:r>
          </a:p>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lang="en-US" sz="1600" b="1" noProof="0" dirty="0" smtClean="0">
                <a:solidFill>
                  <a:schemeClr val="bg1"/>
                </a:solidFill>
                <a:latin typeface="+mj-lt"/>
              </a:rPr>
              <a:t>Load</a:t>
            </a:r>
            <a:endParaRPr kumimoji="0" lang="en-US" sz="1600" b="1" i="0" u="none" strike="noStrike" kern="1200" cap="none" spc="0" normalizeH="0" baseline="0" noProof="0" dirty="0" smtClean="0">
              <a:ln>
                <a:noFill/>
              </a:ln>
              <a:solidFill>
                <a:schemeClr val="bg1"/>
              </a:solidFill>
              <a:effectLst/>
              <a:uLnTx/>
              <a:uFillTx/>
              <a:latin typeface="+mj-lt"/>
            </a:endParaRPr>
          </a:p>
        </p:txBody>
      </p:sp>
      <p:grpSp>
        <p:nvGrpSpPr>
          <p:cNvPr id="71" name="Group 70"/>
          <p:cNvGrpSpPr/>
          <p:nvPr/>
        </p:nvGrpSpPr>
        <p:grpSpPr>
          <a:xfrm>
            <a:off x="5774543" y="3352848"/>
            <a:ext cx="1225138" cy="1393396"/>
            <a:chOff x="5971313" y="3202377"/>
            <a:chExt cx="1225138" cy="1393396"/>
          </a:xfrm>
        </p:grpSpPr>
        <p:sp>
          <p:nvSpPr>
            <p:cNvPr id="72" name="Flowchart: Internal Storage 13"/>
            <p:cNvSpPr/>
            <p:nvPr/>
          </p:nvSpPr>
          <p:spPr bwMode="auto">
            <a:xfrm>
              <a:off x="5973293" y="3940627"/>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alpha val="99000"/>
                    </a:schemeClr>
                  </a:solidFill>
                </a:rPr>
                <a:t>Partition 48 Destination CI</a:t>
              </a:r>
            </a:p>
          </p:txBody>
        </p:sp>
        <p:sp>
          <p:nvSpPr>
            <p:cNvPr id="73" name="Flowchart: Internal Storage 14"/>
            <p:cNvSpPr/>
            <p:nvPr/>
          </p:nvSpPr>
          <p:spPr bwMode="auto">
            <a:xfrm>
              <a:off x="5971313" y="3202377"/>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alpha val="99000"/>
                    </a:schemeClr>
                  </a:solidFill>
                </a:rPr>
                <a:t>Partition 47 Destination CI</a:t>
              </a:r>
            </a:p>
          </p:txBody>
        </p:sp>
      </p:grpSp>
      <p:cxnSp>
        <p:nvCxnSpPr>
          <p:cNvPr id="74" name="Straight Arrow Connector 73"/>
          <p:cNvCxnSpPr/>
          <p:nvPr/>
        </p:nvCxnSpPr>
        <p:spPr>
          <a:xfrm>
            <a:off x="5930898" y="4233619"/>
            <a:ext cx="1434903" cy="0"/>
          </a:xfrm>
          <a:prstGeom prst="straightConnector1">
            <a:avLst/>
          </a:prstGeom>
          <a:ln w="19050">
            <a:solidFill>
              <a:schemeClr val="bg1"/>
            </a:solidFill>
            <a:tailEnd type="arrow"/>
          </a:ln>
        </p:spPr>
        <p:style>
          <a:lnRef idx="1">
            <a:schemeClr val="accent2"/>
          </a:lnRef>
          <a:fillRef idx="2">
            <a:schemeClr val="accent2"/>
          </a:fillRef>
          <a:effectRef idx="1">
            <a:schemeClr val="accent2"/>
          </a:effectRef>
          <a:fontRef idx="minor">
            <a:schemeClr val="dk1"/>
          </a:fontRef>
        </p:style>
      </p:cxnSp>
      <p:cxnSp>
        <p:nvCxnSpPr>
          <p:cNvPr id="75" name="Straight Arrow Connector 74"/>
          <p:cNvCxnSpPr/>
          <p:nvPr/>
        </p:nvCxnSpPr>
        <p:spPr>
          <a:xfrm flipV="1">
            <a:off x="1849781" y="4083148"/>
            <a:ext cx="4256899" cy="610194"/>
          </a:xfrm>
          <a:prstGeom prst="straightConnector1">
            <a:avLst/>
          </a:prstGeom>
          <a:ln w="19050">
            <a:solidFill>
              <a:schemeClr val="bg1"/>
            </a:solidFill>
            <a:tailEnd type="arrow"/>
          </a:ln>
        </p:spPr>
        <p:style>
          <a:lnRef idx="1">
            <a:schemeClr val="accent2"/>
          </a:lnRef>
          <a:fillRef idx="2">
            <a:schemeClr val="accent2"/>
          </a:fillRef>
          <a:effectRef idx="1">
            <a:schemeClr val="accent2"/>
          </a:effectRef>
          <a:fontRef idx="minor">
            <a:schemeClr val="dk1"/>
          </a:fontRef>
        </p:style>
      </p:cxnSp>
      <p:sp>
        <p:nvSpPr>
          <p:cNvPr id="76" name="TextBox 75"/>
          <p:cNvSpPr txBox="1"/>
          <p:nvPr/>
        </p:nvSpPr>
        <p:spPr>
          <a:xfrm>
            <a:off x="1402843" y="4520440"/>
            <a:ext cx="1780549" cy="520142"/>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0" tIns="0" rIns="0" bIns="0" rtlCol="0">
            <a:spAutoFit/>
          </a:bodyPr>
          <a:lstStyle/>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kumimoji="0" lang="en-US" b="1" i="0" u="none" strike="noStrike" kern="1200" cap="none" spc="0" normalizeH="0" baseline="0" noProof="0" dirty="0" smtClean="0">
                <a:ln>
                  <a:noFill/>
                </a:ln>
                <a:solidFill>
                  <a:schemeClr val="bg1"/>
                </a:solidFill>
                <a:effectLst/>
                <a:uLnTx/>
                <a:uFillTx/>
                <a:latin typeface="+mj-lt"/>
                <a:ea typeface="+mn-ea"/>
                <a:cs typeface="+mn-cs"/>
              </a:rPr>
              <a:t>Step </a:t>
            </a:r>
            <a:r>
              <a:rPr lang="en-US" b="1" dirty="0" smtClean="0">
                <a:solidFill>
                  <a:schemeClr val="bg1"/>
                </a:solidFill>
                <a:latin typeface="+mj-lt"/>
              </a:rPr>
              <a:t>4</a:t>
            </a:r>
            <a:endParaRPr kumimoji="0" lang="en-US" b="1" i="0" u="none" strike="noStrike" kern="1200" cap="none" spc="0" normalizeH="0" baseline="0" noProof="0" dirty="0" smtClean="0">
              <a:ln>
                <a:noFill/>
              </a:ln>
              <a:solidFill>
                <a:schemeClr val="bg1"/>
              </a:solidFill>
              <a:effectLst/>
              <a:uLnTx/>
              <a:uFillTx/>
              <a:latin typeface="+mj-lt"/>
              <a:ea typeface="+mn-ea"/>
              <a:cs typeface="+mn-cs"/>
            </a:endParaRPr>
          </a:p>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lang="en-US" sz="1600" b="1" noProof="0" dirty="0" smtClean="0">
                <a:solidFill>
                  <a:schemeClr val="bg1"/>
                </a:solidFill>
                <a:latin typeface="+mj-lt"/>
              </a:rPr>
              <a:t>Manage Partitions</a:t>
            </a:r>
            <a:endParaRPr kumimoji="0" lang="en-US" sz="1600" b="1" i="0" u="none" strike="noStrike" kern="1200" cap="none" spc="0" normalizeH="0" baseline="0" noProof="0" dirty="0" smtClean="0">
              <a:ln>
                <a:noFill/>
              </a:ln>
              <a:solidFill>
                <a:schemeClr val="bg1"/>
              </a:solidFill>
              <a:effectLst/>
              <a:uLnTx/>
              <a:uFillTx/>
              <a:latin typeface="+mj-lt"/>
            </a:endParaRPr>
          </a:p>
        </p:txBody>
      </p:sp>
      <p:sp>
        <p:nvSpPr>
          <p:cNvPr id="77" name="TextBox 76"/>
          <p:cNvSpPr txBox="1"/>
          <p:nvPr/>
        </p:nvSpPr>
        <p:spPr>
          <a:xfrm>
            <a:off x="5859650" y="2755003"/>
            <a:ext cx="1140031" cy="369332"/>
          </a:xfrm>
          <a:prstGeom prst="rect">
            <a:avLst/>
          </a:prstGeom>
        </p:spPr>
        <p:txBody>
          <a:bodyPr vert="horz" wrap="square" lIns="0" tIns="0" rIns="0" bIns="0" rtlCol="0">
            <a:spAutoFit/>
          </a:bodyPr>
          <a:lstStyle/>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kumimoji="0" lang="en-US" sz="1200" b="1" i="0" u="none" strike="noStrike" kern="1200" cap="none" spc="0" normalizeH="0" baseline="0" noProof="0" dirty="0" smtClean="0">
                <a:ln>
                  <a:noFill/>
                </a:ln>
                <a:solidFill>
                  <a:schemeClr val="bg1"/>
                </a:solidFill>
                <a:effectLst/>
                <a:uLnTx/>
                <a:uFillTx/>
                <a:latin typeface="+mj-lt"/>
              </a:rPr>
              <a:t>Partitions</a:t>
            </a:r>
          </a:p>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lang="en-US" sz="1200" b="1" dirty="0" smtClean="0">
                <a:solidFill>
                  <a:schemeClr val="bg1"/>
                </a:solidFill>
                <a:latin typeface="+mj-lt"/>
              </a:rPr>
              <a:t>47,48</a:t>
            </a:r>
            <a:endParaRPr kumimoji="0" lang="en-US" sz="1200" b="1" i="0" u="none" strike="noStrike" kern="1200" cap="none" spc="0" normalizeH="0" baseline="0" noProof="0" dirty="0" err="1" smtClean="0">
              <a:ln>
                <a:noFill/>
              </a:ln>
              <a:solidFill>
                <a:schemeClr val="bg1"/>
              </a:solidFill>
              <a:effectLst/>
              <a:uLnTx/>
              <a:uFillTx/>
              <a:latin typeface="+mj-lt"/>
            </a:endParaRPr>
          </a:p>
        </p:txBody>
      </p:sp>
      <p:sp>
        <p:nvSpPr>
          <p:cNvPr id="78" name="TextBox 77"/>
          <p:cNvSpPr txBox="1"/>
          <p:nvPr/>
        </p:nvSpPr>
        <p:spPr>
          <a:xfrm>
            <a:off x="7365800" y="2776778"/>
            <a:ext cx="1140031" cy="369332"/>
          </a:xfrm>
          <a:prstGeom prst="rect">
            <a:avLst/>
          </a:prstGeom>
        </p:spPr>
        <p:txBody>
          <a:bodyPr vert="horz" wrap="square" lIns="0" tIns="0" rIns="0" bIns="0" rtlCol="0">
            <a:spAutoFit/>
          </a:bodyPr>
          <a:lstStyle/>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kumimoji="0" lang="en-US" sz="1200" b="1" i="0" u="none" strike="noStrike" kern="1200" cap="none" spc="0" normalizeH="0" baseline="0" noProof="0" dirty="0" smtClean="0">
                <a:ln>
                  <a:noFill/>
                </a:ln>
                <a:solidFill>
                  <a:schemeClr val="bg1"/>
                </a:solidFill>
                <a:effectLst/>
                <a:uLnTx/>
                <a:uFillTx/>
                <a:latin typeface="+mj-lt"/>
              </a:rPr>
              <a:t>Partitions</a:t>
            </a:r>
          </a:p>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lang="en-US" sz="1200" b="1" noProof="0" dirty="0" smtClean="0">
                <a:solidFill>
                  <a:schemeClr val="bg1"/>
                </a:solidFill>
                <a:latin typeface="+mj-lt"/>
              </a:rPr>
              <a:t>1-46</a:t>
            </a:r>
            <a:endParaRPr kumimoji="0" lang="en-US" sz="1200" b="1" i="0" u="none" strike="noStrike" kern="1200" cap="none" spc="0" normalizeH="0" baseline="0" noProof="0" dirty="0" smtClean="0">
              <a:ln>
                <a:noFill/>
              </a:ln>
              <a:solidFill>
                <a:schemeClr val="bg1"/>
              </a:solidFill>
              <a:effectLst/>
              <a:uLnTx/>
              <a:uFillTx/>
              <a:latin typeface="+mj-lt"/>
            </a:endParaRPr>
          </a:p>
        </p:txBody>
      </p:sp>
      <p:sp>
        <p:nvSpPr>
          <p:cNvPr id="3" name="Title 2"/>
          <p:cNvSpPr>
            <a:spLocks noGrp="1"/>
          </p:cNvSpPr>
          <p:nvPr>
            <p:ph type="title"/>
          </p:nvPr>
        </p:nvSpPr>
        <p:spPr>
          <a:xfrm>
            <a:off x="519112" y="228600"/>
            <a:ext cx="11149013" cy="609398"/>
          </a:xfrm>
        </p:spPr>
        <p:txBody>
          <a:bodyPr/>
          <a:lstStyle/>
          <a:p>
            <a:pPr lvl="0"/>
            <a:r>
              <a:rPr lang="en-US" dirty="0"/>
              <a:t>Volatile Incremental </a:t>
            </a:r>
            <a:r>
              <a:rPr lang="en-US" dirty="0" smtClean="0"/>
              <a:t>Load</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7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2"/>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7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1" nodeType="click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1+#ppt_h/2"/>
                                          </p:val>
                                        </p:tav>
                                        <p:tav tm="100000">
                                          <p:val>
                                            <p:strVal val="#ppt_y"/>
                                          </p:val>
                                        </p:tav>
                                      </p:tavLst>
                                    </p:anim>
                                  </p:childTnLst>
                                </p:cTn>
                              </p:par>
                              <p:par>
                                <p:cTn id="43" presetID="2" presetClass="entr" presetSubtype="4" fill="hold" grpId="1" nodeType="with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fill="hold"/>
                                        <p:tgtEl>
                                          <p:spTgt spid="44"/>
                                        </p:tgtEl>
                                        <p:attrNameLst>
                                          <p:attrName>ppt_x</p:attrName>
                                        </p:attrNameLst>
                                      </p:cBhvr>
                                      <p:tavLst>
                                        <p:tav tm="0">
                                          <p:val>
                                            <p:strVal val="#ppt_x"/>
                                          </p:val>
                                        </p:tav>
                                        <p:tav tm="100000">
                                          <p:val>
                                            <p:strVal val="#ppt_x"/>
                                          </p:val>
                                        </p:tav>
                                      </p:tavLst>
                                    </p:anim>
                                    <p:anim calcmode="lin" valueType="num">
                                      <p:cBhvr additive="base">
                                        <p:cTn id="4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1" nodeType="click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500" fill="hold"/>
                                        <p:tgtEl>
                                          <p:spTgt spid="50"/>
                                        </p:tgtEl>
                                        <p:attrNameLst>
                                          <p:attrName>ppt_x</p:attrName>
                                        </p:attrNameLst>
                                      </p:cBhvr>
                                      <p:tavLst>
                                        <p:tav tm="0">
                                          <p:val>
                                            <p:strVal val="#ppt_x"/>
                                          </p:val>
                                        </p:tav>
                                        <p:tav tm="100000">
                                          <p:val>
                                            <p:strVal val="#ppt_x"/>
                                          </p:val>
                                        </p:tav>
                                      </p:tavLst>
                                    </p:anim>
                                    <p:anim calcmode="lin" valueType="num">
                                      <p:cBhvr additive="base">
                                        <p:cTn id="52" dur="500" fill="hold"/>
                                        <p:tgtEl>
                                          <p:spTgt spid="50"/>
                                        </p:tgtEl>
                                        <p:attrNameLst>
                                          <p:attrName>ppt_y</p:attrName>
                                        </p:attrNameLst>
                                      </p:cBhvr>
                                      <p:tavLst>
                                        <p:tav tm="0">
                                          <p:val>
                                            <p:strVal val="1+#ppt_h/2"/>
                                          </p:val>
                                        </p:tav>
                                        <p:tav tm="100000">
                                          <p:val>
                                            <p:strVal val="#ppt_y"/>
                                          </p:val>
                                        </p:tav>
                                      </p:tavLst>
                                    </p:anim>
                                  </p:childTnLst>
                                </p:cTn>
                              </p:par>
                              <p:par>
                                <p:cTn id="53" presetID="2" presetClass="entr" presetSubtype="4" fill="hold" grpId="1"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fill="hold"/>
                                        <p:tgtEl>
                                          <p:spTgt spid="51"/>
                                        </p:tgtEl>
                                        <p:attrNameLst>
                                          <p:attrName>ppt_x</p:attrName>
                                        </p:attrNameLst>
                                      </p:cBhvr>
                                      <p:tavLst>
                                        <p:tav tm="0">
                                          <p:val>
                                            <p:strVal val="#ppt_x"/>
                                          </p:val>
                                        </p:tav>
                                        <p:tav tm="100000">
                                          <p:val>
                                            <p:strVal val="#ppt_x"/>
                                          </p:val>
                                        </p:tav>
                                      </p:tavLst>
                                    </p:anim>
                                    <p:anim calcmode="lin" valueType="num">
                                      <p:cBhvr additive="base">
                                        <p:cTn id="56" dur="500" fill="hold"/>
                                        <p:tgtEl>
                                          <p:spTgt spid="51"/>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1" presetClass="entr" presetSubtype="0" fill="hold" nodeType="afterEffect">
                                  <p:stCondLst>
                                    <p:cond delay="0"/>
                                  </p:stCondLst>
                                  <p:childTnLst>
                                    <p:set>
                                      <p:cBhvr>
                                        <p:cTn id="59" dur="1" fill="hold">
                                          <p:stCondLst>
                                            <p:cond delay="0"/>
                                          </p:stCondLst>
                                        </p:cTn>
                                        <p:tgtEl>
                                          <p:spTgt spid="71"/>
                                        </p:tgtEl>
                                        <p:attrNameLst>
                                          <p:attrName>style.visibility</p:attrName>
                                        </p:attrNameLst>
                                      </p:cBhvr>
                                      <p:to>
                                        <p:strVal val="visible"/>
                                      </p:to>
                                    </p:set>
                                  </p:childTnLst>
                                </p:cTn>
                              </p:par>
                            </p:childTnLst>
                          </p:cTn>
                        </p:par>
                        <p:par>
                          <p:cTn id="60" fill="hold">
                            <p:stCondLst>
                              <p:cond delay="500"/>
                            </p:stCondLst>
                            <p:childTnLst>
                              <p:par>
                                <p:cTn id="61" presetID="1" presetClass="entr" presetSubtype="0"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par>
                          <p:cTn id="63" fill="hold">
                            <p:stCondLst>
                              <p:cond delay="500"/>
                            </p:stCondLst>
                            <p:childTnLst>
                              <p:par>
                                <p:cTn id="64" presetID="1" presetClass="entr" presetSubtype="0" fill="hold" grpId="1" nodeType="afterEffect">
                                  <p:stCondLst>
                                    <p:cond delay="0"/>
                                  </p:stCondLst>
                                  <p:childTnLst>
                                    <p:set>
                                      <p:cBhvr>
                                        <p:cTn id="65" dur="1" fill="hold">
                                          <p:stCondLst>
                                            <p:cond delay="0"/>
                                          </p:stCondLst>
                                        </p:cTn>
                                        <p:tgtEl>
                                          <p:spTgt spid="77"/>
                                        </p:tgtEl>
                                        <p:attrNameLst>
                                          <p:attrName>style.visibility</p:attrName>
                                        </p:attrNameLst>
                                      </p:cBhvr>
                                      <p:to>
                                        <p:strVal val="visible"/>
                                      </p:to>
                                    </p:set>
                                  </p:childTnLst>
                                </p:cTn>
                              </p:par>
                            </p:childTnLst>
                          </p:cTn>
                        </p:par>
                        <p:par>
                          <p:cTn id="66" fill="hold">
                            <p:stCondLst>
                              <p:cond delay="500"/>
                            </p:stCondLst>
                            <p:childTnLst>
                              <p:par>
                                <p:cTn id="67" presetID="1" presetClass="entr" presetSubtype="0" fill="hold" grpId="1" nodeType="after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68"/>
                                        </p:tgtEl>
                                        <p:attrNameLst>
                                          <p:attrName>style.visibility</p:attrName>
                                        </p:attrNameLst>
                                      </p:cBhvr>
                                      <p:to>
                                        <p:strVal val="visible"/>
                                      </p:to>
                                    </p:set>
                                  </p:childTnLst>
                                </p:cTn>
                              </p:par>
                            </p:childTnLst>
                          </p:cTn>
                        </p:par>
                        <p:par>
                          <p:cTn id="73" fill="hold">
                            <p:stCondLst>
                              <p:cond delay="0"/>
                            </p:stCondLst>
                            <p:childTnLst>
                              <p:par>
                                <p:cTn id="74" presetID="1" presetClass="entr" presetSubtype="0" fill="hold" grpId="1" nodeType="afterEffect">
                                  <p:stCondLst>
                                    <p:cond delay="0"/>
                                  </p:stCondLst>
                                  <p:childTnLst>
                                    <p:set>
                                      <p:cBhvr>
                                        <p:cTn id="75" dur="1" fill="hold">
                                          <p:stCondLst>
                                            <p:cond delay="0"/>
                                          </p:stCondLst>
                                        </p:cTn>
                                        <p:tgtEl>
                                          <p:spTgt spid="66"/>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1" nodeType="clickEffect">
                                  <p:stCondLst>
                                    <p:cond delay="0"/>
                                  </p:stCondLst>
                                  <p:childTnLst>
                                    <p:set>
                                      <p:cBhvr>
                                        <p:cTn id="79" dur="1" fill="hold">
                                          <p:stCondLst>
                                            <p:cond delay="0"/>
                                          </p:stCondLst>
                                        </p:cTn>
                                        <p:tgtEl>
                                          <p:spTgt spid="70"/>
                                        </p:tgtEl>
                                        <p:attrNameLst>
                                          <p:attrName>style.visibility</p:attrName>
                                        </p:attrNameLst>
                                      </p:cBhvr>
                                      <p:to>
                                        <p:strVal val="visible"/>
                                      </p:to>
                                    </p:set>
                                  </p:childTnLst>
                                </p:cTn>
                              </p:par>
                              <p:par>
                                <p:cTn id="80" presetID="1" presetClass="entr" presetSubtype="0" fill="hold" grpId="1" nodeType="withEffect">
                                  <p:stCondLst>
                                    <p:cond delay="0"/>
                                  </p:stCondLst>
                                  <p:childTnLst>
                                    <p:set>
                                      <p:cBhvr>
                                        <p:cTn id="81" dur="1" fill="hold">
                                          <p:stCondLst>
                                            <p:cond delay="0"/>
                                          </p:stCondLst>
                                        </p:cTn>
                                        <p:tgtEl>
                                          <p:spTgt spid="69"/>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4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1" nodeType="clickEffect">
                                  <p:stCondLst>
                                    <p:cond delay="0"/>
                                  </p:stCondLst>
                                  <p:childTnLst>
                                    <p:set>
                                      <p:cBhvr>
                                        <p:cTn id="87" dur="1" fill="hold">
                                          <p:stCondLst>
                                            <p:cond delay="0"/>
                                          </p:stCondLst>
                                        </p:cTn>
                                        <p:tgtEl>
                                          <p:spTgt spid="76"/>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75"/>
                                        </p:tgtEl>
                                        <p:attrNameLst>
                                          <p:attrName>style.visibility</p:attrName>
                                        </p:attrNameLst>
                                      </p:cBhvr>
                                      <p:to>
                                        <p:strVal val="visible"/>
                                      </p:to>
                                    </p:set>
                                  </p:childTnLst>
                                </p:cTn>
                              </p:par>
                            </p:childTnLst>
                          </p:cTn>
                        </p:par>
                        <p:par>
                          <p:cTn id="90" fill="hold">
                            <p:stCondLst>
                              <p:cond delay="0"/>
                            </p:stCondLst>
                            <p:childTnLst>
                              <p:par>
                                <p:cTn id="91" presetID="1" presetClass="entr" presetSubtype="0" fill="hold" nodeType="afterEffect">
                                  <p:stCondLst>
                                    <p:cond delay="1000"/>
                                  </p:stCondLst>
                                  <p:childTnLst>
                                    <p:set>
                                      <p:cBhvr>
                                        <p:cTn id="9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4" grpId="0" animBg="1"/>
      <p:bldP spid="44" grpId="1" animBg="1"/>
      <p:bldP spid="50" grpId="0" animBg="1"/>
      <p:bldP spid="50" grpId="1" animBg="1"/>
      <p:bldP spid="51" grpId="0" animBg="1"/>
      <p:bldP spid="51" grpId="1" animBg="1"/>
      <p:bldP spid="66" grpId="0" animBg="1"/>
      <p:bldP spid="66" grpId="1" animBg="1"/>
      <p:bldP spid="68" grpId="0" animBg="1"/>
      <p:bldP spid="68" grpId="1" animBg="1"/>
      <p:bldP spid="69" grpId="0" animBg="1"/>
      <p:bldP spid="69" grpId="1" animBg="1"/>
      <p:bldP spid="70" grpId="0" animBg="1"/>
      <p:bldP spid="70" grpId="1" animBg="1"/>
      <p:bldP spid="76" grpId="0" animBg="1"/>
      <p:bldP spid="76" grpId="1" animBg="1"/>
      <p:bldP spid="77" grpId="0"/>
      <p:bldP spid="77" grpId="1"/>
      <p:bldP spid="78" grpId="0"/>
      <p:bldP spid="7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Evaluating Page Fragmentation</a:t>
            </a:r>
            <a:endParaRPr lang="en-US" dirty="0"/>
          </a:p>
        </p:txBody>
      </p:sp>
      <p:sp>
        <p:nvSpPr>
          <p:cNvPr id="6" name="Text Placeholder 5"/>
          <p:cNvSpPr>
            <a:spLocks noGrp="1"/>
          </p:cNvSpPr>
          <p:nvPr>
            <p:ph type="body" sz="quarter" idx="10"/>
          </p:nvPr>
        </p:nvSpPr>
        <p:spPr/>
        <p:txBody>
          <a:bodyPr/>
          <a:lstStyle/>
          <a:p>
            <a:r>
              <a:rPr lang="en-US" sz="1600" dirty="0" smtClean="0"/>
              <a:t>select  </a:t>
            </a:r>
            <a:r>
              <a:rPr lang="en-US" sz="1600" dirty="0" err="1" smtClean="0"/>
              <a:t>db_name</a:t>
            </a:r>
            <a:r>
              <a:rPr lang="en-US" sz="1600" dirty="0" smtClean="0"/>
              <a:t>(</a:t>
            </a:r>
            <a:r>
              <a:rPr lang="en-US" sz="1600" dirty="0" err="1" smtClean="0"/>
              <a:t>ps.database_id</a:t>
            </a:r>
            <a:r>
              <a:rPr lang="en-US" sz="1600" dirty="0" smtClean="0"/>
              <a:t>) as </a:t>
            </a:r>
            <a:r>
              <a:rPr lang="en-US" sz="1600" dirty="0" err="1" smtClean="0"/>
              <a:t>database_name</a:t>
            </a:r>
            <a:endParaRPr lang="en-US" sz="1600" dirty="0" smtClean="0"/>
          </a:p>
          <a:p>
            <a:r>
              <a:rPr lang="en-US" sz="1600" dirty="0" smtClean="0"/>
              <a:t>              ,</a:t>
            </a:r>
            <a:r>
              <a:rPr lang="en-US" sz="1600" dirty="0" err="1" smtClean="0"/>
              <a:t>object_name</a:t>
            </a:r>
            <a:r>
              <a:rPr lang="en-US" sz="1600" dirty="0" smtClean="0"/>
              <a:t>(</a:t>
            </a:r>
            <a:r>
              <a:rPr lang="en-US" sz="1600" dirty="0" err="1" smtClean="0"/>
              <a:t>ps.object_id</a:t>
            </a:r>
            <a:r>
              <a:rPr lang="en-US" sz="1600" dirty="0" smtClean="0"/>
              <a:t>) as </a:t>
            </a:r>
            <a:r>
              <a:rPr lang="en-US" sz="1600" dirty="0" err="1" smtClean="0"/>
              <a:t>table_name</a:t>
            </a:r>
            <a:endParaRPr lang="en-US" sz="1600" dirty="0" smtClean="0"/>
          </a:p>
          <a:p>
            <a:r>
              <a:rPr lang="en-US" sz="1600" dirty="0" smtClean="0"/>
              <a:t>              ,</a:t>
            </a:r>
            <a:r>
              <a:rPr lang="en-US" sz="1600" dirty="0" err="1" smtClean="0"/>
              <a:t>ps.index_id</a:t>
            </a:r>
            <a:endParaRPr lang="en-US" sz="1600" dirty="0" smtClean="0"/>
          </a:p>
          <a:p>
            <a:r>
              <a:rPr lang="en-US" sz="1600" dirty="0" smtClean="0"/>
              <a:t>              ,i.name</a:t>
            </a:r>
          </a:p>
          <a:p>
            <a:r>
              <a:rPr lang="en-US" sz="1600" dirty="0" smtClean="0"/>
              <a:t>	      ,cast (</a:t>
            </a:r>
            <a:r>
              <a:rPr lang="en-US" sz="1600" dirty="0" err="1" smtClean="0"/>
              <a:t>ps.avg_fragment_size_in_pages</a:t>
            </a:r>
            <a:r>
              <a:rPr lang="en-US" sz="1600" dirty="0" smtClean="0"/>
              <a:t> as </a:t>
            </a:r>
            <a:r>
              <a:rPr lang="en-US" sz="1600" dirty="0" err="1" smtClean="0"/>
              <a:t>int</a:t>
            </a:r>
            <a:r>
              <a:rPr lang="en-US" sz="1600" dirty="0" smtClean="0"/>
              <a:t>) as [</a:t>
            </a:r>
            <a:r>
              <a:rPr lang="en-US" sz="1600" dirty="0" err="1" smtClean="0"/>
              <a:t>Avg</a:t>
            </a:r>
            <a:r>
              <a:rPr lang="en-US" sz="1600" dirty="0" smtClean="0"/>
              <a:t> Fragment Size In Pages]</a:t>
            </a:r>
          </a:p>
          <a:p>
            <a:r>
              <a:rPr lang="en-US" sz="1600" dirty="0" smtClean="0"/>
              <a:t>              ,</a:t>
            </a:r>
            <a:r>
              <a:rPr lang="en-US" sz="1600" dirty="0" err="1" smtClean="0"/>
              <a:t>ps.fragment_count</a:t>
            </a:r>
            <a:r>
              <a:rPr lang="en-US" sz="1600" dirty="0" smtClean="0"/>
              <a:t> as [Fragment Count]</a:t>
            </a:r>
          </a:p>
          <a:p>
            <a:r>
              <a:rPr lang="en-US" sz="1600" dirty="0" smtClean="0"/>
              <a:t>              ,</a:t>
            </a:r>
            <a:r>
              <a:rPr lang="en-US" sz="1600" dirty="0" err="1" smtClean="0"/>
              <a:t>ps.page_count</a:t>
            </a:r>
            <a:endParaRPr lang="en-US" sz="1600" dirty="0" smtClean="0"/>
          </a:p>
          <a:p>
            <a:r>
              <a:rPr lang="en-US" sz="1600" dirty="0" smtClean="0"/>
              <a:t>              ,(</a:t>
            </a:r>
            <a:r>
              <a:rPr lang="en-US" sz="1600" dirty="0" err="1" smtClean="0"/>
              <a:t>ps.page_count</a:t>
            </a:r>
            <a:r>
              <a:rPr lang="en-US" sz="1600" dirty="0" smtClean="0"/>
              <a:t> * 8)/1024/1024 as [Size in GB]</a:t>
            </a:r>
          </a:p>
          <a:p>
            <a:r>
              <a:rPr lang="en-US" sz="1600" dirty="0" smtClean="0"/>
              <a:t>from </a:t>
            </a:r>
            <a:r>
              <a:rPr lang="en-US" sz="1600" dirty="0" err="1" smtClean="0"/>
              <a:t>sys.dm_db_index_physical_stats</a:t>
            </a:r>
            <a:r>
              <a:rPr lang="en-US" sz="1600" dirty="0" smtClean="0"/>
              <a:t> (DB_ID()       --NULL for all DBs else run in context of DB                                                              , OBJECT_ID(‘</a:t>
            </a:r>
            <a:r>
              <a:rPr lang="en-US" sz="1600" dirty="0" err="1" smtClean="0"/>
              <a:t>dbo.lineitem</a:t>
            </a:r>
            <a:r>
              <a:rPr lang="en-US" sz="1600" dirty="0" smtClean="0"/>
              <a:t>’), 1, NULL, ‘SAMPLED’) AS </a:t>
            </a:r>
            <a:r>
              <a:rPr lang="en-US" sz="1600" dirty="0" err="1" smtClean="0"/>
              <a:t>ps</a:t>
            </a:r>
            <a:r>
              <a:rPr lang="en-US" sz="1600" dirty="0" smtClean="0"/>
              <a:t>     --DETAILED, SAMPLED, NULL = LIMITED</a:t>
            </a:r>
          </a:p>
          <a:p>
            <a:r>
              <a:rPr lang="en-US" sz="1600" dirty="0" smtClean="0"/>
              <a:t>inner join </a:t>
            </a:r>
            <a:r>
              <a:rPr lang="en-US" sz="1600" dirty="0" err="1" smtClean="0"/>
              <a:t>sys.indexes</a:t>
            </a:r>
            <a:r>
              <a:rPr lang="en-US" sz="1600" dirty="0" smtClean="0"/>
              <a:t> AS </a:t>
            </a:r>
            <a:r>
              <a:rPr lang="en-US" sz="1600" dirty="0" err="1" smtClean="0"/>
              <a:t>i</a:t>
            </a:r>
            <a:r>
              <a:rPr lang="en-US" sz="1600" dirty="0" smtClean="0"/>
              <a:t> </a:t>
            </a:r>
          </a:p>
          <a:p>
            <a:r>
              <a:rPr lang="en-US" sz="1600" dirty="0" smtClean="0"/>
              <a:t>              on (</a:t>
            </a:r>
            <a:r>
              <a:rPr lang="en-US" sz="1600" dirty="0" err="1" smtClean="0"/>
              <a:t>ps.object_id</a:t>
            </a:r>
            <a:r>
              <a:rPr lang="en-US" sz="1600" dirty="0" smtClean="0"/>
              <a:t> = </a:t>
            </a:r>
            <a:r>
              <a:rPr lang="en-US" sz="1600" dirty="0" err="1" smtClean="0"/>
              <a:t>i.object_id</a:t>
            </a:r>
            <a:r>
              <a:rPr lang="en-US" sz="1600" dirty="0" smtClean="0"/>
              <a:t> AND </a:t>
            </a:r>
            <a:r>
              <a:rPr lang="en-US" sz="1600" dirty="0" err="1" smtClean="0"/>
              <a:t>ps.index_id</a:t>
            </a:r>
            <a:r>
              <a:rPr lang="en-US" sz="1600" dirty="0" smtClean="0"/>
              <a:t> = </a:t>
            </a:r>
            <a:r>
              <a:rPr lang="en-US" sz="1600" dirty="0" err="1" smtClean="0"/>
              <a:t>i.index_id</a:t>
            </a:r>
            <a:r>
              <a:rPr lang="en-US" sz="1600" dirty="0" smtClean="0"/>
              <a:t>)</a:t>
            </a:r>
          </a:p>
          <a:p>
            <a:r>
              <a:rPr lang="en-US" sz="1600" dirty="0" smtClean="0"/>
              <a:t>where </a:t>
            </a:r>
            <a:r>
              <a:rPr lang="en-US" sz="1600" dirty="0" err="1" smtClean="0"/>
              <a:t>ps.database_id</a:t>
            </a:r>
            <a:r>
              <a:rPr lang="en-US" sz="1600" dirty="0" smtClean="0"/>
              <a:t> = </a:t>
            </a:r>
            <a:r>
              <a:rPr lang="en-US" sz="1600" dirty="0" err="1" smtClean="0"/>
              <a:t>db_id</a:t>
            </a:r>
            <a:r>
              <a:rPr lang="en-US" sz="1600" dirty="0" smtClean="0"/>
              <a:t>()</a:t>
            </a:r>
          </a:p>
          <a:p>
            <a:r>
              <a:rPr lang="en-US" sz="1600" dirty="0" smtClean="0"/>
              <a:t>       and </a:t>
            </a:r>
            <a:r>
              <a:rPr lang="en-US" sz="1600" dirty="0" err="1" smtClean="0"/>
              <a:t>ps.index_level</a:t>
            </a:r>
            <a:r>
              <a:rPr lang="en-US" sz="1600" dirty="0" smtClean="0"/>
              <a:t> = 0</a:t>
            </a:r>
          </a:p>
          <a:p>
            <a:endParaRPr lang="en-US" sz="1600" dirty="0" smtClean="0"/>
          </a:p>
          <a:p>
            <a:endParaRPr lang="en-US" sz="1600" dirty="0" smtClean="0"/>
          </a:p>
        </p:txBody>
      </p:sp>
      <p:sp>
        <p:nvSpPr>
          <p:cNvPr id="4" name="Rectangle 3"/>
          <p:cNvSpPr/>
          <p:nvPr/>
        </p:nvSpPr>
        <p:spPr>
          <a:xfrm>
            <a:off x="860385" y="803267"/>
            <a:ext cx="10170288" cy="1200329"/>
          </a:xfrm>
          <a:prstGeom prst="rect">
            <a:avLst/>
          </a:prstGeom>
        </p:spPr>
        <p:txBody>
          <a:bodyPr wrap="square">
            <a:spAutoFit/>
          </a:bodyPr>
          <a:lstStyle/>
          <a:p>
            <a:r>
              <a:rPr lang="en-US" sz="2400" b="1" u="sng" dirty="0" smtClean="0">
                <a:solidFill>
                  <a:srgbClr val="C00000"/>
                </a:solidFill>
                <a:latin typeface="Arial" pitchFamily="34" charset="0"/>
                <a:cs typeface="Arial" pitchFamily="34" charset="0"/>
              </a:rPr>
              <a:t>Average Fragment Size in Pages</a:t>
            </a:r>
            <a:r>
              <a:rPr lang="en-US" sz="2400" dirty="0" smtClean="0">
                <a:solidFill>
                  <a:srgbClr val="C00000"/>
                </a:solidFill>
                <a:latin typeface="Arial" pitchFamily="34" charset="0"/>
                <a:cs typeface="Arial" pitchFamily="34" charset="0"/>
              </a:rPr>
              <a:t> – This metric is a reasonable measure of contiguous page allocations for a table.</a:t>
            </a:r>
          </a:p>
          <a:p>
            <a:r>
              <a:rPr lang="en-US" sz="2400" dirty="0" smtClean="0">
                <a:solidFill>
                  <a:srgbClr val="C00000"/>
                </a:solidFill>
                <a:latin typeface="Arial" pitchFamily="34" charset="0"/>
                <a:cs typeface="Arial" pitchFamily="34" charset="0"/>
              </a:rPr>
              <a:t>Value should be </a:t>
            </a:r>
            <a:r>
              <a:rPr lang="en-US" sz="2400" b="1" dirty="0" smtClean="0">
                <a:solidFill>
                  <a:srgbClr val="C00000"/>
                </a:solidFill>
                <a:latin typeface="Arial" pitchFamily="34" charset="0"/>
                <a:cs typeface="Arial" pitchFamily="34" charset="0"/>
              </a:rPr>
              <a:t>&gt;=</a:t>
            </a:r>
            <a:r>
              <a:rPr lang="en-US" sz="2400" dirty="0" smtClean="0">
                <a:solidFill>
                  <a:srgbClr val="C00000"/>
                </a:solidFill>
                <a:latin typeface="Arial" pitchFamily="34" charset="0"/>
                <a:cs typeface="Arial" pitchFamily="34" charset="0"/>
              </a:rPr>
              <a:t> </a:t>
            </a:r>
            <a:r>
              <a:rPr lang="en-US" sz="2400" b="1" dirty="0" smtClean="0">
                <a:solidFill>
                  <a:srgbClr val="C00000"/>
                </a:solidFill>
                <a:latin typeface="Arial" pitchFamily="34" charset="0"/>
                <a:cs typeface="Arial" pitchFamily="34" charset="0"/>
              </a:rPr>
              <a:t>400</a:t>
            </a:r>
            <a:r>
              <a:rPr lang="en-US" sz="2400" dirty="0" smtClean="0">
                <a:solidFill>
                  <a:srgbClr val="C00000"/>
                </a:solidFill>
                <a:latin typeface="Arial" pitchFamily="34" charset="0"/>
                <a:cs typeface="Arial" pitchFamily="34" charset="0"/>
              </a:rPr>
              <a:t> for optimal performance</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Evaluating Page Fragmentation</a:t>
            </a:r>
            <a:endParaRPr lang="en-US" dirty="0"/>
          </a:p>
        </p:txBody>
      </p:sp>
      <p:sp>
        <p:nvSpPr>
          <p:cNvPr id="4" name="Rectangle 3"/>
          <p:cNvSpPr/>
          <p:nvPr/>
        </p:nvSpPr>
        <p:spPr>
          <a:xfrm>
            <a:off x="860385" y="803267"/>
            <a:ext cx="10170288" cy="1200329"/>
          </a:xfrm>
          <a:prstGeom prst="rect">
            <a:avLst/>
          </a:prstGeom>
        </p:spPr>
        <p:txBody>
          <a:bodyPr wrap="square">
            <a:spAutoFit/>
          </a:bodyPr>
          <a:lstStyle/>
          <a:p>
            <a:r>
              <a:rPr lang="en-US" sz="2400" b="1" u="sng" dirty="0" smtClean="0">
                <a:solidFill>
                  <a:srgbClr val="C00000"/>
                </a:solidFill>
                <a:latin typeface="Arial" pitchFamily="34" charset="0"/>
                <a:cs typeface="Arial" pitchFamily="34" charset="0"/>
              </a:rPr>
              <a:t>Average Fragment Size in Pages</a:t>
            </a:r>
            <a:r>
              <a:rPr lang="en-US" sz="2400" dirty="0" smtClean="0">
                <a:solidFill>
                  <a:srgbClr val="C00000"/>
                </a:solidFill>
                <a:latin typeface="Arial" pitchFamily="34" charset="0"/>
                <a:cs typeface="Arial" pitchFamily="34" charset="0"/>
              </a:rPr>
              <a:t> – This metric is a reasonable measure of contiguous page allocations for a table.</a:t>
            </a:r>
          </a:p>
          <a:p>
            <a:r>
              <a:rPr lang="en-US" sz="2400" dirty="0" smtClean="0">
                <a:solidFill>
                  <a:srgbClr val="C00000"/>
                </a:solidFill>
                <a:latin typeface="Arial" pitchFamily="34" charset="0"/>
                <a:cs typeface="Arial" pitchFamily="34" charset="0"/>
              </a:rPr>
              <a:t>Value should be </a:t>
            </a:r>
            <a:r>
              <a:rPr lang="en-US" sz="2400" b="1" dirty="0" smtClean="0">
                <a:solidFill>
                  <a:srgbClr val="C00000"/>
                </a:solidFill>
                <a:latin typeface="Arial" pitchFamily="34" charset="0"/>
                <a:cs typeface="Arial" pitchFamily="34" charset="0"/>
              </a:rPr>
              <a:t>&gt;=</a:t>
            </a:r>
            <a:r>
              <a:rPr lang="en-US" sz="2400" dirty="0" smtClean="0">
                <a:solidFill>
                  <a:srgbClr val="C00000"/>
                </a:solidFill>
                <a:latin typeface="Arial" pitchFamily="34" charset="0"/>
                <a:cs typeface="Arial" pitchFamily="34" charset="0"/>
              </a:rPr>
              <a:t> </a:t>
            </a:r>
            <a:r>
              <a:rPr lang="en-US" sz="2400" b="1" dirty="0" smtClean="0">
                <a:solidFill>
                  <a:srgbClr val="C00000"/>
                </a:solidFill>
                <a:latin typeface="Arial" pitchFamily="34" charset="0"/>
                <a:cs typeface="Arial" pitchFamily="34" charset="0"/>
              </a:rPr>
              <a:t>400</a:t>
            </a:r>
            <a:r>
              <a:rPr lang="en-US" sz="2400" dirty="0" smtClean="0">
                <a:solidFill>
                  <a:srgbClr val="C00000"/>
                </a:solidFill>
                <a:latin typeface="Arial" pitchFamily="34" charset="0"/>
                <a:cs typeface="Arial" pitchFamily="34" charset="0"/>
              </a:rPr>
              <a:t> for optimal performance</a:t>
            </a:r>
          </a:p>
        </p:txBody>
      </p:sp>
      <p:pic>
        <p:nvPicPr>
          <p:cNvPr id="9" name="Picture 8" descr="Picture1.png"/>
          <p:cNvPicPr>
            <a:picLocks noChangeAspect="1"/>
          </p:cNvPicPr>
          <p:nvPr/>
        </p:nvPicPr>
        <p:blipFill>
          <a:blip r:embed="rId3"/>
          <a:stretch>
            <a:fillRect/>
          </a:stretch>
        </p:blipFill>
        <p:spPr>
          <a:xfrm>
            <a:off x="162046" y="2754571"/>
            <a:ext cx="11809638" cy="2442462"/>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Sample Fast Track Configuration</a:t>
            </a:r>
            <a:br>
              <a:rPr lang="en-US" dirty="0" smtClean="0"/>
            </a:br>
            <a:r>
              <a:rPr lang="en-US" sz="3600" dirty="0" smtClean="0">
                <a:solidFill>
                  <a:schemeClr val="accent1"/>
                </a:solidFill>
              </a:rPr>
              <a:t>CPU balanced to Disk</a:t>
            </a:r>
            <a:endParaRPr lang="en-US" dirty="0">
              <a:solidFill>
                <a:schemeClr val="accent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1317" y="1532889"/>
            <a:ext cx="6605174" cy="4722387"/>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Maximum Consumption Rate (MCR)</a:t>
            </a:r>
            <a:br>
              <a:rPr lang="en-US" dirty="0" smtClean="0"/>
            </a:br>
            <a:r>
              <a:rPr lang="en-US" sz="3600" dirty="0" smtClean="0">
                <a:solidFill>
                  <a:schemeClr val="accent1"/>
                </a:solidFill>
              </a:rPr>
              <a:t>Calculating MCR for a CPU</a:t>
            </a:r>
            <a:endParaRPr lang="en-US" dirty="0">
              <a:solidFill>
                <a:schemeClr val="accent1"/>
              </a:solidFill>
            </a:endParaRPr>
          </a:p>
        </p:txBody>
      </p:sp>
      <p:sp>
        <p:nvSpPr>
          <p:cNvPr id="3" name="Text Placeholder 2"/>
          <p:cNvSpPr>
            <a:spLocks noGrp="1"/>
          </p:cNvSpPr>
          <p:nvPr>
            <p:ph type="body" sz="quarter" idx="10"/>
          </p:nvPr>
        </p:nvSpPr>
        <p:spPr>
          <a:xfrm>
            <a:off x="519112" y="1891645"/>
            <a:ext cx="11149013" cy="1973561"/>
          </a:xfrm>
        </p:spPr>
        <p:txBody>
          <a:bodyPr/>
          <a:lstStyle/>
          <a:p>
            <a:pPr lvl="1"/>
            <a:r>
              <a:rPr lang="en-US" dirty="0" smtClean="0"/>
              <a:t>Calculate the standardized MCR for the CPUs in the chosen server.</a:t>
            </a:r>
          </a:p>
          <a:p>
            <a:pPr lvl="2"/>
            <a:r>
              <a:rPr lang="en-US" dirty="0" smtClean="0"/>
              <a:t>You can also use published MCR ratings for FTDW configurations.  In general CPUs of the same family have similar MCR.</a:t>
            </a:r>
          </a:p>
          <a:p>
            <a:pPr lvl="1"/>
            <a:r>
              <a:rPr lang="en-US" dirty="0" smtClean="0"/>
              <a:t>Use the MCR value to estimate storage and storage network requirements and create an initial system design.</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Calculating MCR</a:t>
            </a:r>
            <a:endParaRPr lang="en-US" dirty="0"/>
          </a:p>
        </p:txBody>
      </p:sp>
      <p:sp>
        <p:nvSpPr>
          <p:cNvPr id="3" name="Subtitle 2"/>
          <p:cNvSpPr>
            <a:spLocks noGrp="1"/>
          </p:cNvSpPr>
          <p:nvPr>
            <p:ph type="subTitle" idx="1"/>
          </p:nvPr>
        </p:nvSpPr>
        <p:spPr/>
        <p:txBody>
          <a:bodyPr/>
          <a:lstStyle/>
          <a:p>
            <a:r>
              <a:rPr lang="en-US" smtClean="0"/>
              <a:t>Michael Bassett</a:t>
            </a:r>
          </a:p>
          <a:p>
            <a:r>
              <a:rPr lang="en-US" smtClean="0"/>
              <a:t>Program Manager II</a:t>
            </a:r>
          </a:p>
          <a:p>
            <a:r>
              <a:rPr lang="en-US" smtClean="0"/>
              <a:t>SQL Systems Engineering</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Sample Fast Track Configuration</a:t>
            </a:r>
            <a:br>
              <a:rPr lang="en-US" dirty="0" smtClean="0"/>
            </a:br>
            <a:r>
              <a:rPr lang="en-US" sz="3600" dirty="0" smtClean="0">
                <a:solidFill>
                  <a:schemeClr val="accent1"/>
                </a:solidFill>
              </a:rPr>
              <a:t>CPU balanced to Disk</a:t>
            </a:r>
            <a:endParaRPr lang="en-US" dirty="0">
              <a:solidFill>
                <a:schemeClr val="accent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1317" y="1532889"/>
            <a:ext cx="6605174" cy="4722387"/>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Baseline Hardware Validation</a:t>
            </a:r>
            <a:br>
              <a:rPr lang="en-US" dirty="0" smtClean="0"/>
            </a:br>
            <a:r>
              <a:rPr lang="en-US" sz="3600" dirty="0" smtClean="0">
                <a:solidFill>
                  <a:schemeClr val="accent1"/>
                </a:solidFill>
              </a:rPr>
              <a:t>SQLIO.exe</a:t>
            </a:r>
            <a:endParaRPr lang="en-US" dirty="0">
              <a:solidFill>
                <a:schemeClr val="accent1"/>
              </a:solidFill>
            </a:endParaRPr>
          </a:p>
        </p:txBody>
      </p:sp>
      <p:sp>
        <p:nvSpPr>
          <p:cNvPr id="3" name="Text Placeholder 2"/>
          <p:cNvSpPr>
            <a:spLocks noGrp="1"/>
          </p:cNvSpPr>
          <p:nvPr>
            <p:ph type="body" sz="quarter" idx="10"/>
          </p:nvPr>
        </p:nvSpPr>
        <p:spPr>
          <a:xfrm>
            <a:off x="519112" y="1905000"/>
            <a:ext cx="11149013" cy="2733056"/>
          </a:xfrm>
        </p:spPr>
        <p:txBody>
          <a:bodyPr/>
          <a:lstStyle/>
          <a:p>
            <a:r>
              <a:rPr lang="en-US" dirty="0" smtClean="0"/>
              <a:t>Establish real rather than rated, performance metrics for the key hardware components of the Fast Track reference architecture.</a:t>
            </a:r>
          </a:p>
          <a:p>
            <a:r>
              <a:rPr lang="en-US" dirty="0" smtClean="0"/>
              <a:t>Example:</a:t>
            </a:r>
          </a:p>
          <a:p>
            <a:pPr lvl="1"/>
            <a:r>
              <a:rPr lang="pt-BR" dirty="0" smtClean="0"/>
              <a:t>"C:\Program Files (x86)\SQLIO\sqlio.exe" –kR –fSequential -s30 –o60 -b512 .\iobw.txt –t2</a:t>
            </a:r>
            <a:endParaRPr lang="en-US"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046006714"/>
              </p:ext>
            </p:extLst>
          </p:nvPr>
        </p:nvGraphicFramePr>
        <p:xfrm>
          <a:off x="609441" y="1676400"/>
          <a:ext cx="1117309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mtClean="0"/>
              <a:t>Agenda	</a:t>
            </a:r>
            <a:endParaRPr lang="en-US" dirty="0"/>
          </a:p>
        </p:txBody>
      </p:sp>
    </p:spTree>
    <p:extLst>
      <p:ext uri="{BB962C8B-B14F-4D97-AF65-F5344CB8AC3E}">
        <p14:creationId xmlns:p14="http://schemas.microsoft.com/office/powerpoint/2010/main" val="8337039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SQLIO testing</a:t>
            </a:r>
            <a:endParaRPr lang="en-US" dirty="0"/>
          </a:p>
        </p:txBody>
      </p:sp>
      <p:sp>
        <p:nvSpPr>
          <p:cNvPr id="3" name="Subtitle 2"/>
          <p:cNvSpPr>
            <a:spLocks noGrp="1"/>
          </p:cNvSpPr>
          <p:nvPr>
            <p:ph type="subTitle" idx="1"/>
          </p:nvPr>
        </p:nvSpPr>
        <p:spPr/>
        <p:txBody>
          <a:bodyPr/>
          <a:lstStyle/>
          <a:p>
            <a:r>
              <a:rPr lang="en-US" smtClean="0"/>
              <a:t>Michael Bassett</a:t>
            </a:r>
          </a:p>
          <a:p>
            <a:r>
              <a:rPr lang="en-US" smtClean="0"/>
              <a:t>Program Manager II</a:t>
            </a:r>
          </a:p>
          <a:p>
            <a:r>
              <a:rPr lang="en-US" smtClean="0"/>
              <a:t>SQL Systems Engineering</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Fast Track Database Validation</a:t>
            </a:r>
            <a:br>
              <a:rPr lang="en-US" dirty="0" smtClean="0"/>
            </a:br>
            <a:r>
              <a:rPr lang="en-US" sz="3600" dirty="0" smtClean="0">
                <a:solidFill>
                  <a:schemeClr val="accent1"/>
                </a:solidFill>
              </a:rPr>
              <a:t>Actual SQL Server performance</a:t>
            </a:r>
            <a:endParaRPr lang="en-US" dirty="0">
              <a:solidFill>
                <a:schemeClr val="accent1"/>
              </a:solidFill>
            </a:endParaRPr>
          </a:p>
        </p:txBody>
      </p:sp>
      <p:sp>
        <p:nvSpPr>
          <p:cNvPr id="3" name="Text Placeholder 2"/>
          <p:cNvSpPr>
            <a:spLocks noGrp="1"/>
          </p:cNvSpPr>
          <p:nvPr>
            <p:ph type="body" sz="quarter" idx="10"/>
          </p:nvPr>
        </p:nvSpPr>
        <p:spPr>
          <a:xfrm>
            <a:off x="519112" y="1901072"/>
            <a:ext cx="11149013" cy="1973561"/>
          </a:xfrm>
        </p:spPr>
        <p:txBody>
          <a:bodyPr/>
          <a:lstStyle/>
          <a:p>
            <a:r>
              <a:rPr lang="en-US" dirty="0" smtClean="0"/>
              <a:t>Establishing SQL Server performance characteristics, based on a FTDW workload, allows for comparison against the performance assumptions provided by the Baseline Hardware evaluations process.</a:t>
            </a:r>
          </a:p>
          <a:p>
            <a:pPr lvl="1"/>
            <a:r>
              <a:rPr lang="en-US" dirty="0" smtClean="0"/>
              <a:t>Real SQL Server testing</a:t>
            </a:r>
          </a:p>
          <a:p>
            <a:pPr lvl="1"/>
            <a:r>
              <a:rPr lang="en-US" dirty="0" smtClean="0"/>
              <a:t>Various levels of concurrency</a:t>
            </a:r>
          </a:p>
          <a:p>
            <a:pPr lvl="1"/>
            <a:r>
              <a:rPr lang="en-US" dirty="0" smtClean="0"/>
              <a:t>Various types of queries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Fast Track Database Throughput metrics</a:t>
            </a:r>
            <a:br>
              <a:rPr lang="en-US" smtClean="0"/>
            </a:br>
            <a:endParaRPr lang="en-US" dirty="0"/>
          </a:p>
        </p:txBody>
      </p:sp>
      <p:sp>
        <p:nvSpPr>
          <p:cNvPr id="3" name="Text Placeholder 2"/>
          <p:cNvSpPr>
            <a:spLocks noGrp="1"/>
          </p:cNvSpPr>
          <p:nvPr>
            <p:ph type="body" sz="quarter" idx="10"/>
          </p:nvPr>
        </p:nvSpPr>
        <p:spPr/>
        <p:txBody>
          <a:bodyPr/>
          <a:lstStyle/>
          <a:p>
            <a:r>
              <a:rPr lang="en-US" smtClean="0"/>
              <a:t>In general, database throughput metrics should reflect at least 80 percent of baseline rates for Fast Track validated reference architectures.</a:t>
            </a:r>
          </a:p>
          <a:p>
            <a:r>
              <a:rPr lang="en-US" smtClean="0"/>
              <a:t>The performance metrics calculated in this process are the basis for published FTDW performance values.</a:t>
            </a:r>
            <a:endParaRPr lang="en-US"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Fast Track Data Warehouse V3.0</a:t>
            </a:r>
            <a:br>
              <a:rPr lang="en-US" smtClean="0"/>
            </a:br>
            <a:r>
              <a:rPr lang="en-US" smtClean="0"/>
              <a:t>New Features and Best Practices</a:t>
            </a:r>
            <a:endParaRPr lang="en-US" dirty="0"/>
          </a:p>
        </p:txBody>
      </p:sp>
      <p:sp>
        <p:nvSpPr>
          <p:cNvPr id="3" name="Subtitle 2"/>
          <p:cNvSpPr>
            <a:spLocks noGrp="1"/>
          </p:cNvSpPr>
          <p:nvPr>
            <p:ph type="subTitle" idx="1"/>
          </p:nvPr>
        </p:nvSpPr>
        <p:spPr/>
        <p:txBody>
          <a:bodyPr/>
          <a:lstStyle/>
          <a:p>
            <a:r>
              <a:rPr lang="en-US" smtClean="0"/>
              <a:t>Jim Hautala</a:t>
            </a:r>
          </a:p>
          <a:p>
            <a:r>
              <a:rPr lang="en-US" smtClean="0"/>
              <a:t>Solutions Engineer</a:t>
            </a:r>
          </a:p>
          <a:p>
            <a:r>
              <a:rPr lang="en-US" smtClean="0"/>
              <a:t>HP</a:t>
            </a:r>
            <a:endParaRPr lang="en-US" dirty="0"/>
          </a:p>
        </p:txBody>
      </p:sp>
      <p:sp>
        <p:nvSpPr>
          <p:cNvPr id="4" name="Text Placeholder 3"/>
          <p:cNvSpPr>
            <a:spLocks noGrp="1"/>
          </p:cNvSpPr>
          <p:nvPr>
            <p:ph type="body" sz="quarter" idx="10"/>
          </p:nvPr>
        </p:nvSpPr>
        <p:spPr/>
        <p:txBody>
          <a:bodyPr/>
          <a:lstStyle/>
          <a:p>
            <a:r>
              <a:rPr lang="en-US" smtClean="0"/>
              <a:t>partner</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22" name="Rectangle 2"/>
          <p:cNvSpPr>
            <a:spLocks noGrp="1" noChangeArrowheads="1"/>
          </p:cNvSpPr>
          <p:nvPr>
            <p:ph type="title"/>
          </p:nvPr>
        </p:nvSpPr>
        <p:spPr>
          <a:xfrm>
            <a:off x="519112" y="228600"/>
            <a:ext cx="11149013" cy="1107996"/>
          </a:xfrm>
        </p:spPr>
        <p:txBody>
          <a:bodyPr/>
          <a:lstStyle/>
          <a:p>
            <a:r>
              <a:rPr lang="en-US" dirty="0" smtClean="0"/>
              <a:t>SQL Server Fast Track Reference </a:t>
            </a:r>
            <a:br>
              <a:rPr lang="en-US" dirty="0" smtClean="0"/>
            </a:br>
            <a:r>
              <a:rPr lang="en-US" sz="3600" dirty="0" smtClean="0">
                <a:solidFill>
                  <a:schemeClr val="accent1"/>
                </a:solidFill>
              </a:rPr>
              <a:t>Configurations</a:t>
            </a:r>
            <a:endParaRPr lang="en-US" dirty="0">
              <a:solidFill>
                <a:schemeClr val="accent1"/>
              </a:solidFill>
            </a:endParaRPr>
          </a:p>
        </p:txBody>
      </p:sp>
      <p:sp>
        <p:nvSpPr>
          <p:cNvPr id="2641923" name="Rectangle 3"/>
          <p:cNvSpPr>
            <a:spLocks noGrp="1" noChangeArrowheads="1"/>
          </p:cNvSpPr>
          <p:nvPr>
            <p:ph idx="1"/>
          </p:nvPr>
        </p:nvSpPr>
        <p:spPr>
          <a:xfrm>
            <a:off x="519112" y="1447799"/>
            <a:ext cx="5575301" cy="4462760"/>
          </a:xfrm>
        </p:spPr>
        <p:txBody>
          <a:bodyPr/>
          <a:lstStyle/>
          <a:p>
            <a:endParaRPr lang="en-US" sz="2000" dirty="0" smtClean="0"/>
          </a:p>
          <a:p>
            <a:r>
              <a:rPr lang="en-US" sz="2000" dirty="0" smtClean="0"/>
              <a:t>SQL Server® Fast Track Data Warehouse for HP servers, storage and networking products </a:t>
            </a:r>
          </a:p>
          <a:p>
            <a:r>
              <a:rPr lang="en-AU" sz="2000" dirty="0" smtClean="0"/>
              <a:t>HP and MSFT have developed 5 hardware reference architectures that use best practices and have been pre-tested to provide balanced performance to reduce costs, save time and reduce risk</a:t>
            </a:r>
          </a:p>
          <a:p>
            <a:r>
              <a:rPr lang="en-US" sz="2000" dirty="0" smtClean="0"/>
              <a:t>Accelerates the sales cycle, significant cost savings, protects investments.</a:t>
            </a:r>
          </a:p>
          <a:p>
            <a:r>
              <a:rPr lang="en-AU" sz="2000" dirty="0" smtClean="0"/>
              <a:t>The configurations target small, medium and large data warehouses which will provide a path to “Enterprise Data Warehouse*”</a:t>
            </a:r>
          </a:p>
          <a:p>
            <a:r>
              <a:rPr lang="en-AU" sz="2000" dirty="0" smtClean="0"/>
              <a:t>Complete Bill of Materials for each configuration</a:t>
            </a:r>
          </a:p>
        </p:txBody>
      </p:sp>
      <p:pic>
        <p:nvPicPr>
          <p:cNvPr id="2641924" name="Picture 4"/>
          <p:cNvPicPr>
            <a:picLocks noChangeAspect="1" noChangeArrowheads="1"/>
          </p:cNvPicPr>
          <p:nvPr/>
        </p:nvPicPr>
        <p:blipFill>
          <a:blip r:embed="rId3" cstate="print"/>
          <a:srcRect/>
          <a:stretch>
            <a:fillRect/>
          </a:stretch>
        </p:blipFill>
        <p:spPr bwMode="auto">
          <a:xfrm>
            <a:off x="7313296" y="1509713"/>
            <a:ext cx="4338037" cy="4632325"/>
          </a:xfrm>
          <a:prstGeom prst="rect">
            <a:avLst/>
          </a:prstGeom>
          <a:noFill/>
          <a:ln w="19050" algn="ctr">
            <a:noFill/>
            <a:miter lim="800000"/>
            <a:headEnd/>
            <a:tailEnd/>
          </a:ln>
          <a:effectLst/>
        </p:spPr>
      </p:pic>
    </p:spTree>
    <p:extLst>
      <p:ext uri="{BB962C8B-B14F-4D97-AF65-F5344CB8AC3E}">
        <p14:creationId xmlns:p14="http://schemas.microsoft.com/office/powerpoint/2010/main" val="2154989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22" name="Rectangle 2"/>
          <p:cNvSpPr>
            <a:spLocks noGrp="1" noChangeArrowheads="1"/>
          </p:cNvSpPr>
          <p:nvPr>
            <p:ph type="title"/>
          </p:nvPr>
        </p:nvSpPr>
        <p:spPr/>
        <p:txBody>
          <a:bodyPr/>
          <a:lstStyle/>
          <a:p>
            <a:r>
              <a:rPr lang="en-US" smtClean="0"/>
              <a:t>Hardware Selection</a:t>
            </a:r>
            <a:endParaRPr lang="en-US" dirty="0"/>
          </a:p>
        </p:txBody>
      </p:sp>
      <p:sp>
        <p:nvSpPr>
          <p:cNvPr id="2641923" name="Rectangle 3"/>
          <p:cNvSpPr>
            <a:spLocks noGrp="1" noChangeArrowheads="1"/>
          </p:cNvSpPr>
          <p:nvPr>
            <p:ph idx="1"/>
          </p:nvPr>
        </p:nvSpPr>
        <p:spPr>
          <a:xfrm>
            <a:off x="519112" y="1447799"/>
            <a:ext cx="11149013" cy="4653582"/>
          </a:xfrm>
        </p:spPr>
        <p:txBody>
          <a:bodyPr/>
          <a:lstStyle/>
          <a:p>
            <a:r>
              <a:rPr lang="en-US" sz="2800" smtClean="0"/>
              <a:t>Dependent on Workload</a:t>
            </a:r>
          </a:p>
          <a:p>
            <a:r>
              <a:rPr lang="en-US" sz="2800" smtClean="0"/>
              <a:t>Per Core guidelines no longer apply</a:t>
            </a:r>
          </a:p>
          <a:p>
            <a:pPr lvl="1"/>
            <a:r>
              <a:rPr lang="en-US" sz="2400" smtClean="0"/>
              <a:t>Published Reference configurations for guidelines</a:t>
            </a:r>
          </a:p>
          <a:p>
            <a:pPr lvl="1"/>
            <a:r>
              <a:rPr lang="en-US" sz="2400" smtClean="0"/>
              <a:t>Hash Joins and Sorts may require extra memory</a:t>
            </a:r>
          </a:p>
          <a:p>
            <a:pPr lvl="1"/>
            <a:r>
              <a:rPr lang="en-US" sz="2400" smtClean="0"/>
              <a:t>Workloads that utilize cache reads</a:t>
            </a:r>
          </a:p>
          <a:p>
            <a:r>
              <a:rPr lang="en-US" sz="2800" smtClean="0"/>
              <a:t>Calculate Consumption Rates</a:t>
            </a:r>
          </a:p>
          <a:p>
            <a:pPr lvl="1"/>
            <a:r>
              <a:rPr lang="en-US" sz="2400" smtClean="0"/>
              <a:t>Maximum CPU consumption Rate</a:t>
            </a:r>
          </a:p>
          <a:p>
            <a:pPr lvl="1"/>
            <a:r>
              <a:rPr lang="en-US" sz="2400" smtClean="0"/>
              <a:t>Benchmark Consumption Rate (your workload)</a:t>
            </a:r>
          </a:p>
          <a:p>
            <a:pPr lvl="1"/>
            <a:r>
              <a:rPr lang="en-US" sz="2400" smtClean="0"/>
              <a:t>Match BCR rates to published configurations MCR</a:t>
            </a:r>
          </a:p>
          <a:p>
            <a:r>
              <a:rPr lang="en-US" sz="2800" smtClean="0"/>
              <a:t>Storage requirements</a:t>
            </a:r>
          </a:p>
          <a:p>
            <a:pPr lvl="1"/>
            <a:r>
              <a:rPr lang="en-US" sz="2400" smtClean="0"/>
              <a:t>Published Data Warehouse sizes</a:t>
            </a:r>
            <a:endParaRPr lang="en-AU" sz="2400" dirty="0" smtClean="0"/>
          </a:p>
        </p:txBody>
      </p:sp>
    </p:spTree>
    <p:extLst>
      <p:ext uri="{BB962C8B-B14F-4D97-AF65-F5344CB8AC3E}">
        <p14:creationId xmlns:p14="http://schemas.microsoft.com/office/powerpoint/2010/main" val="2154989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Fast Track LUN Configuration</a:t>
            </a:r>
            <a:endParaRPr lang="en-US" dirty="0" smtClean="0"/>
          </a:p>
        </p:txBody>
      </p:sp>
      <p:sp>
        <p:nvSpPr>
          <p:cNvPr id="36867" name="Content Placeholder 2"/>
          <p:cNvSpPr>
            <a:spLocks noGrp="1"/>
          </p:cNvSpPr>
          <p:nvPr>
            <p:ph idx="1"/>
          </p:nvPr>
        </p:nvSpPr>
        <p:spPr>
          <a:xfrm>
            <a:off x="519112" y="1447799"/>
            <a:ext cx="4457991" cy="4382738"/>
          </a:xfrm>
        </p:spPr>
        <p:txBody>
          <a:bodyPr/>
          <a:lstStyle/>
          <a:p>
            <a:r>
              <a:rPr lang="en-US" dirty="0" smtClean="0"/>
              <a:t>RAID10 Data LUNs</a:t>
            </a:r>
          </a:p>
          <a:p>
            <a:r>
              <a:rPr lang="en-US" dirty="0" smtClean="0"/>
              <a:t>RAID10 Log LUNs</a:t>
            </a:r>
          </a:p>
          <a:p>
            <a:r>
              <a:rPr lang="en-US" dirty="0" smtClean="0"/>
              <a:t>6 Disk </a:t>
            </a:r>
            <a:br>
              <a:rPr lang="en-US" dirty="0" smtClean="0"/>
            </a:br>
            <a:r>
              <a:rPr lang="en-US" dirty="0" smtClean="0"/>
              <a:t>Secondary Stage</a:t>
            </a:r>
          </a:p>
          <a:p>
            <a:r>
              <a:rPr lang="en-US" dirty="0" smtClean="0"/>
              <a:t>Primary Data, </a:t>
            </a:r>
            <a:r>
              <a:rPr lang="en-US" dirty="0" err="1" smtClean="0"/>
              <a:t>TempDB</a:t>
            </a:r>
            <a:r>
              <a:rPr lang="en-US" dirty="0" smtClean="0"/>
              <a:t>, Primary Stage striped </a:t>
            </a:r>
            <a:br>
              <a:rPr lang="en-US" dirty="0" smtClean="0"/>
            </a:br>
            <a:r>
              <a:rPr lang="en-US" dirty="0" smtClean="0"/>
              <a:t>on Data LUNs</a:t>
            </a:r>
          </a:p>
          <a:p>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7103" y="1433681"/>
            <a:ext cx="7110148" cy="2943225"/>
          </a:xfrm>
          <a:prstGeom prst="rect">
            <a:avLst/>
          </a:prstGeom>
        </p:spPr>
      </p:pic>
    </p:spTree>
    <p:extLst>
      <p:ext uri="{BB962C8B-B14F-4D97-AF65-F5344CB8AC3E}">
        <p14:creationId xmlns:p14="http://schemas.microsoft.com/office/powerpoint/2010/main" val="660850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Fast Track Data Striping</a:t>
            </a:r>
            <a:endParaRPr lang="en-US" dirty="0"/>
          </a:p>
        </p:txBody>
      </p:sp>
      <p:sp>
        <p:nvSpPr>
          <p:cNvPr id="4" name="Content Placeholder 3"/>
          <p:cNvSpPr>
            <a:spLocks noGrp="1"/>
          </p:cNvSpPr>
          <p:nvPr>
            <p:ph type="body" sz="quarter" idx="10"/>
          </p:nvPr>
        </p:nvSpPr>
        <p:spPr/>
        <p:txBody>
          <a:bodyPr/>
          <a:lstStyle/>
          <a:p>
            <a:r>
              <a:rPr lang="en-US" smtClean="0"/>
              <a:t>Fast Track evenly spreads SQL data files across physical 4-Disk RAID-10 disk arrays</a:t>
            </a:r>
            <a:endParaRPr lang="en-US" dirty="0" smtClean="0"/>
          </a:p>
        </p:txBody>
      </p:sp>
      <p:grpSp>
        <p:nvGrpSpPr>
          <p:cNvPr id="3" name="Group 6"/>
          <p:cNvGrpSpPr/>
          <p:nvPr/>
        </p:nvGrpSpPr>
        <p:grpSpPr>
          <a:xfrm>
            <a:off x="2143471" y="3641831"/>
            <a:ext cx="8980554" cy="2643347"/>
            <a:chOff x="1513451" y="3358060"/>
            <a:chExt cx="5297204" cy="1560781"/>
          </a:xfrm>
        </p:grpSpPr>
        <p:grpSp>
          <p:nvGrpSpPr>
            <p:cNvPr id="5" name="Group 8"/>
            <p:cNvGrpSpPr/>
            <p:nvPr/>
          </p:nvGrpSpPr>
          <p:grpSpPr>
            <a:xfrm>
              <a:off x="1513451" y="3363313"/>
              <a:ext cx="1024759" cy="1550276"/>
              <a:chOff x="409901" y="3426373"/>
              <a:chExt cx="1024759" cy="1550276"/>
            </a:xfrm>
          </p:grpSpPr>
          <p:sp>
            <p:nvSpPr>
              <p:cNvPr id="19" name="Rounded Rectangle 4"/>
              <p:cNvSpPr/>
              <p:nvPr/>
            </p:nvSpPr>
            <p:spPr bwMode="auto">
              <a:xfrm>
                <a:off x="409901" y="3426373"/>
                <a:ext cx="1019505" cy="76725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900" b="1" dirty="0" smtClean="0">
                    <a:solidFill>
                      <a:schemeClr val="bg1"/>
                    </a:solidFill>
                    <a:effectLst>
                      <a:outerShdw blurRad="38100" dist="38100" dir="2700000" algn="tl">
                        <a:srgbClr val="000000">
                          <a:alpha val="43137"/>
                        </a:srgbClr>
                      </a:outerShdw>
                    </a:effectLst>
                    <a:latin typeface="Segoe" pitchFamily="34" charset="0"/>
                  </a:rPr>
                  <a:t>ARY01D1v01</a:t>
                </a:r>
              </a:p>
            </p:txBody>
          </p:sp>
          <p:sp>
            <p:nvSpPr>
              <p:cNvPr id="20" name="Rounded Rectangle 7"/>
              <p:cNvSpPr/>
              <p:nvPr/>
            </p:nvSpPr>
            <p:spPr bwMode="auto">
              <a:xfrm>
                <a:off x="415155" y="4209393"/>
                <a:ext cx="1019505" cy="76725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900" b="1" dirty="0" smtClean="0">
                    <a:solidFill>
                      <a:schemeClr val="bg1"/>
                    </a:solidFill>
                    <a:effectLst>
                      <a:outerShdw blurRad="38100" dist="38100" dir="2700000" algn="tl">
                        <a:srgbClr val="000000">
                          <a:alpha val="43137"/>
                        </a:srgbClr>
                      </a:outerShdw>
                    </a:effectLst>
                    <a:latin typeface="Segoe" pitchFamily="34" charset="0"/>
                  </a:rPr>
                  <a:t>ARY01D2v02</a:t>
                </a:r>
              </a:p>
            </p:txBody>
          </p:sp>
        </p:grpSp>
        <p:grpSp>
          <p:nvGrpSpPr>
            <p:cNvPr id="6" name="Group 9"/>
            <p:cNvGrpSpPr/>
            <p:nvPr/>
          </p:nvGrpSpPr>
          <p:grpSpPr>
            <a:xfrm>
              <a:off x="2538211" y="3368565"/>
              <a:ext cx="1024759" cy="1550276"/>
              <a:chOff x="409901" y="3426373"/>
              <a:chExt cx="1024759" cy="1550276"/>
            </a:xfrm>
          </p:grpSpPr>
          <p:sp>
            <p:nvSpPr>
              <p:cNvPr id="17" name="Rounded Rectangle 16"/>
              <p:cNvSpPr/>
              <p:nvPr/>
            </p:nvSpPr>
            <p:spPr bwMode="auto">
              <a:xfrm>
                <a:off x="409901" y="3426373"/>
                <a:ext cx="1019505" cy="76725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900" b="1" dirty="0" smtClean="0">
                    <a:solidFill>
                      <a:schemeClr val="bg1"/>
                    </a:solidFill>
                    <a:effectLst>
                      <a:outerShdw blurRad="38100" dist="38100" dir="2700000" algn="tl">
                        <a:srgbClr val="000000">
                          <a:alpha val="43137"/>
                        </a:srgbClr>
                      </a:outerShdw>
                    </a:effectLst>
                    <a:latin typeface="Segoe" pitchFamily="34" charset="0"/>
                  </a:rPr>
                  <a:t>ARY02D1v03</a:t>
                </a:r>
              </a:p>
            </p:txBody>
          </p:sp>
          <p:sp>
            <p:nvSpPr>
              <p:cNvPr id="18" name="Rounded Rectangle 17"/>
              <p:cNvSpPr/>
              <p:nvPr/>
            </p:nvSpPr>
            <p:spPr bwMode="auto">
              <a:xfrm>
                <a:off x="415155" y="4209393"/>
                <a:ext cx="1019505" cy="76725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900" b="1" dirty="0" smtClean="0">
                    <a:solidFill>
                      <a:schemeClr val="bg1"/>
                    </a:solidFill>
                    <a:effectLst>
                      <a:outerShdw blurRad="38100" dist="38100" dir="2700000" algn="tl">
                        <a:srgbClr val="000000">
                          <a:alpha val="43137"/>
                        </a:srgbClr>
                      </a:outerShdw>
                    </a:effectLst>
                    <a:latin typeface="Segoe" pitchFamily="34" charset="0"/>
                  </a:rPr>
                  <a:t>ARY02D2v04</a:t>
                </a:r>
              </a:p>
            </p:txBody>
          </p:sp>
        </p:grpSp>
        <p:grpSp>
          <p:nvGrpSpPr>
            <p:cNvPr id="7" name="Group 12"/>
            <p:cNvGrpSpPr/>
            <p:nvPr/>
          </p:nvGrpSpPr>
          <p:grpSpPr>
            <a:xfrm>
              <a:off x="3562993" y="3363310"/>
              <a:ext cx="1024759" cy="1550276"/>
              <a:chOff x="420411" y="3426373"/>
              <a:chExt cx="1024759" cy="1550276"/>
            </a:xfrm>
          </p:grpSpPr>
          <p:sp>
            <p:nvSpPr>
              <p:cNvPr id="15" name="Rounded Rectangle 14"/>
              <p:cNvSpPr/>
              <p:nvPr/>
            </p:nvSpPr>
            <p:spPr bwMode="auto">
              <a:xfrm>
                <a:off x="420411" y="3426373"/>
                <a:ext cx="1019505" cy="76725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900" b="1" dirty="0" smtClean="0">
                    <a:solidFill>
                      <a:schemeClr val="bg1"/>
                    </a:solidFill>
                    <a:effectLst>
                      <a:outerShdw blurRad="38100" dist="38100" dir="2700000" algn="tl">
                        <a:srgbClr val="000000">
                          <a:alpha val="43137"/>
                        </a:srgbClr>
                      </a:outerShdw>
                    </a:effectLst>
                    <a:latin typeface="Segoe" pitchFamily="34" charset="0"/>
                  </a:rPr>
                  <a:t>ARY03D1v05</a:t>
                </a:r>
              </a:p>
            </p:txBody>
          </p:sp>
          <p:sp>
            <p:nvSpPr>
              <p:cNvPr id="16" name="Rounded Rectangle 15"/>
              <p:cNvSpPr/>
              <p:nvPr/>
            </p:nvSpPr>
            <p:spPr bwMode="auto">
              <a:xfrm>
                <a:off x="425665" y="4209393"/>
                <a:ext cx="1019505" cy="76725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900" b="1" dirty="0" smtClean="0">
                    <a:solidFill>
                      <a:schemeClr val="bg1"/>
                    </a:solidFill>
                    <a:effectLst>
                      <a:outerShdw blurRad="38100" dist="38100" dir="2700000" algn="tl">
                        <a:srgbClr val="000000">
                          <a:alpha val="43137"/>
                        </a:srgbClr>
                      </a:outerShdw>
                    </a:effectLst>
                    <a:latin typeface="Segoe" pitchFamily="34" charset="0"/>
                  </a:rPr>
                  <a:t>ARY03D2v06</a:t>
                </a:r>
              </a:p>
            </p:txBody>
          </p:sp>
        </p:grpSp>
        <p:grpSp>
          <p:nvGrpSpPr>
            <p:cNvPr id="8" name="Group 15"/>
            <p:cNvGrpSpPr/>
            <p:nvPr/>
          </p:nvGrpSpPr>
          <p:grpSpPr>
            <a:xfrm>
              <a:off x="4582527" y="3358060"/>
              <a:ext cx="1024761" cy="1550276"/>
              <a:chOff x="415155" y="3426373"/>
              <a:chExt cx="1024761" cy="1550276"/>
            </a:xfrm>
          </p:grpSpPr>
          <p:sp>
            <p:nvSpPr>
              <p:cNvPr id="13" name="Rounded Rectangle 12"/>
              <p:cNvSpPr/>
              <p:nvPr/>
            </p:nvSpPr>
            <p:spPr bwMode="auto">
              <a:xfrm>
                <a:off x="420411" y="3426373"/>
                <a:ext cx="1019505" cy="76725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900" b="1" dirty="0" smtClean="0">
                    <a:solidFill>
                      <a:schemeClr val="bg1"/>
                    </a:solidFill>
                    <a:effectLst>
                      <a:outerShdw blurRad="38100" dist="38100" dir="2700000" algn="tl">
                        <a:srgbClr val="000000">
                          <a:alpha val="43137"/>
                        </a:srgbClr>
                      </a:outerShdw>
                    </a:effectLst>
                    <a:latin typeface="Segoe" pitchFamily="34" charset="0"/>
                  </a:rPr>
                  <a:t>ARY04D1v07</a:t>
                </a:r>
              </a:p>
            </p:txBody>
          </p:sp>
          <p:sp>
            <p:nvSpPr>
              <p:cNvPr id="14" name="Rounded Rectangle 13"/>
              <p:cNvSpPr/>
              <p:nvPr/>
            </p:nvSpPr>
            <p:spPr bwMode="auto">
              <a:xfrm>
                <a:off x="415155" y="4209393"/>
                <a:ext cx="1019505" cy="76725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900" b="1" dirty="0" smtClean="0">
                    <a:solidFill>
                      <a:schemeClr val="bg1"/>
                    </a:solidFill>
                    <a:effectLst>
                      <a:outerShdw blurRad="38100" dist="38100" dir="2700000" algn="tl">
                        <a:srgbClr val="000000">
                          <a:alpha val="43137"/>
                        </a:srgbClr>
                      </a:outerShdw>
                    </a:effectLst>
                    <a:latin typeface="Segoe" pitchFamily="34" charset="0"/>
                  </a:rPr>
                  <a:t>ARY04D2v08</a:t>
                </a:r>
              </a:p>
            </p:txBody>
          </p:sp>
        </p:grpSp>
        <p:sp>
          <p:nvSpPr>
            <p:cNvPr id="12" name="Rounded Rectangle 11"/>
            <p:cNvSpPr/>
            <p:nvPr/>
          </p:nvSpPr>
          <p:spPr bwMode="auto">
            <a:xfrm>
              <a:off x="5791150" y="3363312"/>
              <a:ext cx="1019505" cy="154502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900" b="1" dirty="0" smtClean="0">
                  <a:solidFill>
                    <a:schemeClr val="bg1"/>
                  </a:solidFill>
                  <a:effectLst>
                    <a:outerShdw blurRad="38100" dist="38100" dir="2700000" algn="tl">
                      <a:srgbClr val="000000">
                        <a:alpha val="43137"/>
                      </a:srgbClr>
                    </a:outerShdw>
                  </a:effectLst>
                  <a:latin typeface="Segoe" pitchFamily="34" charset="0"/>
                </a:rPr>
                <a:t>ARY05v09</a:t>
              </a:r>
            </a:p>
          </p:txBody>
        </p:sp>
      </p:grpSp>
      <p:sp>
        <p:nvSpPr>
          <p:cNvPr id="21" name="Flowchart: Document 20"/>
          <p:cNvSpPr/>
          <p:nvPr/>
        </p:nvSpPr>
        <p:spPr bwMode="auto">
          <a:xfrm>
            <a:off x="2367683" y="3930860"/>
            <a:ext cx="1330965" cy="977463"/>
          </a:xfrm>
          <a:prstGeom prst="flowChartDocumen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1" compatLnSpc="1">
            <a:prstTxWarp prst="textNoShape">
              <a:avLst/>
            </a:prstTxWarp>
          </a:bodyPr>
          <a:lstStyle/>
          <a:p>
            <a:pPr algn="ctr" defTabSz="914099" fontAlgn="base">
              <a:spcBef>
                <a:spcPct val="0"/>
              </a:spcBef>
              <a:spcAft>
                <a:spcPct val="0"/>
              </a:spcAft>
            </a:pPr>
            <a:r>
              <a:rPr lang="en-US" sz="1000" b="1" dirty="0" smtClean="0">
                <a:solidFill>
                  <a:schemeClr val="bg1"/>
                </a:solidFill>
                <a:effectLst>
                  <a:outerShdw blurRad="38100" dist="38100" dir="2700000" algn="tl">
                    <a:srgbClr val="000000">
                      <a:alpha val="43137"/>
                    </a:srgbClr>
                  </a:outerShdw>
                </a:effectLst>
                <a:latin typeface="Segoe" pitchFamily="34" charset="0"/>
              </a:rPr>
              <a:t>DB1-1.ndf</a:t>
            </a:r>
          </a:p>
        </p:txBody>
      </p:sp>
      <p:sp>
        <p:nvSpPr>
          <p:cNvPr id="22" name="Flowchart: Document 21"/>
          <p:cNvSpPr/>
          <p:nvPr/>
        </p:nvSpPr>
        <p:spPr bwMode="auto">
          <a:xfrm>
            <a:off x="7572333" y="3925608"/>
            <a:ext cx="1330965" cy="977463"/>
          </a:xfrm>
          <a:prstGeom prst="flowChartDocumen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1" compatLnSpc="1">
            <a:prstTxWarp prst="textNoShape">
              <a:avLst/>
            </a:prstTxWarp>
          </a:bodyPr>
          <a:lstStyle/>
          <a:p>
            <a:pPr algn="ctr" defTabSz="914099" fontAlgn="base">
              <a:spcBef>
                <a:spcPct val="0"/>
              </a:spcBef>
              <a:spcAft>
                <a:spcPct val="0"/>
              </a:spcAft>
            </a:pPr>
            <a:r>
              <a:rPr lang="en-US" sz="1000" b="1" dirty="0" smtClean="0">
                <a:solidFill>
                  <a:schemeClr val="bg1"/>
                </a:solidFill>
                <a:effectLst>
                  <a:outerShdw blurRad="38100" dist="38100" dir="2700000" algn="tl">
                    <a:srgbClr val="000000">
                      <a:alpha val="43137"/>
                    </a:srgbClr>
                  </a:outerShdw>
                </a:effectLst>
                <a:latin typeface="Segoe" pitchFamily="34" charset="0"/>
              </a:rPr>
              <a:t>DB1-7.ndf</a:t>
            </a:r>
          </a:p>
        </p:txBody>
      </p:sp>
      <p:sp>
        <p:nvSpPr>
          <p:cNvPr id="23" name="Flowchart: Document 22"/>
          <p:cNvSpPr/>
          <p:nvPr/>
        </p:nvSpPr>
        <p:spPr bwMode="auto">
          <a:xfrm>
            <a:off x="5814148" y="3930860"/>
            <a:ext cx="1330965" cy="977463"/>
          </a:xfrm>
          <a:prstGeom prst="flowChartDocumen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1" compatLnSpc="1">
            <a:prstTxWarp prst="textNoShape">
              <a:avLst/>
            </a:prstTxWarp>
          </a:bodyPr>
          <a:lstStyle/>
          <a:p>
            <a:pPr algn="ctr" defTabSz="914099" fontAlgn="base">
              <a:spcBef>
                <a:spcPct val="0"/>
              </a:spcBef>
              <a:spcAft>
                <a:spcPct val="0"/>
              </a:spcAft>
            </a:pPr>
            <a:r>
              <a:rPr lang="en-US" sz="1000" b="1" dirty="0" smtClean="0">
                <a:solidFill>
                  <a:schemeClr val="bg1"/>
                </a:solidFill>
                <a:effectLst>
                  <a:outerShdw blurRad="38100" dist="38100" dir="2700000" algn="tl">
                    <a:srgbClr val="000000">
                      <a:alpha val="43137"/>
                    </a:srgbClr>
                  </a:outerShdw>
                </a:effectLst>
                <a:latin typeface="Segoe" pitchFamily="34" charset="0"/>
              </a:rPr>
              <a:t>DB1-5.ndf</a:t>
            </a:r>
          </a:p>
        </p:txBody>
      </p:sp>
      <p:sp>
        <p:nvSpPr>
          <p:cNvPr id="24" name="Flowchart: Document 23"/>
          <p:cNvSpPr/>
          <p:nvPr/>
        </p:nvSpPr>
        <p:spPr bwMode="auto">
          <a:xfrm>
            <a:off x="4083892" y="3936115"/>
            <a:ext cx="1330965" cy="977463"/>
          </a:xfrm>
          <a:prstGeom prst="flowChartDocumen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1" compatLnSpc="1">
            <a:prstTxWarp prst="textNoShape">
              <a:avLst/>
            </a:prstTxWarp>
          </a:bodyPr>
          <a:lstStyle/>
          <a:p>
            <a:pPr algn="ctr" defTabSz="914099" fontAlgn="base">
              <a:spcBef>
                <a:spcPct val="0"/>
              </a:spcBef>
              <a:spcAft>
                <a:spcPct val="0"/>
              </a:spcAft>
            </a:pPr>
            <a:r>
              <a:rPr lang="en-US" sz="1000" b="1" dirty="0" smtClean="0">
                <a:solidFill>
                  <a:schemeClr val="bg1"/>
                </a:solidFill>
                <a:effectLst>
                  <a:outerShdw blurRad="38100" dist="38100" dir="2700000" algn="tl">
                    <a:srgbClr val="000000">
                      <a:alpha val="43137"/>
                    </a:srgbClr>
                  </a:outerShdw>
                </a:effectLst>
                <a:latin typeface="Segoe" pitchFamily="34" charset="0"/>
              </a:rPr>
              <a:t>DB1-3.ndf</a:t>
            </a:r>
          </a:p>
        </p:txBody>
      </p:sp>
      <p:sp>
        <p:nvSpPr>
          <p:cNvPr id="25" name="Flowchart: Document 24"/>
          <p:cNvSpPr/>
          <p:nvPr/>
        </p:nvSpPr>
        <p:spPr bwMode="auto">
          <a:xfrm>
            <a:off x="2353672" y="5260418"/>
            <a:ext cx="1330965" cy="977463"/>
          </a:xfrm>
          <a:prstGeom prst="flowChartDocumen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1" compatLnSpc="1">
            <a:prstTxWarp prst="textNoShape">
              <a:avLst/>
            </a:prstTxWarp>
          </a:bodyPr>
          <a:lstStyle/>
          <a:p>
            <a:pPr algn="ctr" defTabSz="914099" fontAlgn="base">
              <a:spcBef>
                <a:spcPct val="0"/>
              </a:spcBef>
              <a:spcAft>
                <a:spcPct val="0"/>
              </a:spcAft>
            </a:pPr>
            <a:r>
              <a:rPr lang="en-US" sz="1000" b="1" dirty="0" smtClean="0">
                <a:solidFill>
                  <a:schemeClr val="bg1"/>
                </a:solidFill>
                <a:effectLst>
                  <a:outerShdw blurRad="38100" dist="38100" dir="2700000" algn="tl">
                    <a:srgbClr val="000000">
                      <a:alpha val="43137"/>
                    </a:srgbClr>
                  </a:outerShdw>
                </a:effectLst>
                <a:latin typeface="Segoe" pitchFamily="34" charset="0"/>
              </a:rPr>
              <a:t>DB1-2.ndf</a:t>
            </a:r>
          </a:p>
        </p:txBody>
      </p:sp>
      <p:sp>
        <p:nvSpPr>
          <p:cNvPr id="26" name="Flowchart: Document 25"/>
          <p:cNvSpPr/>
          <p:nvPr/>
        </p:nvSpPr>
        <p:spPr bwMode="auto">
          <a:xfrm>
            <a:off x="4083888" y="5260419"/>
            <a:ext cx="1330965" cy="977463"/>
          </a:xfrm>
          <a:prstGeom prst="flowChartDocumen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1" compatLnSpc="1">
            <a:prstTxWarp prst="textNoShape">
              <a:avLst/>
            </a:prstTxWarp>
          </a:bodyPr>
          <a:lstStyle/>
          <a:p>
            <a:pPr algn="ctr" defTabSz="914099" fontAlgn="base">
              <a:spcBef>
                <a:spcPct val="0"/>
              </a:spcBef>
              <a:spcAft>
                <a:spcPct val="0"/>
              </a:spcAft>
            </a:pPr>
            <a:r>
              <a:rPr lang="en-US" sz="1000" b="1" dirty="0" smtClean="0">
                <a:solidFill>
                  <a:schemeClr val="bg1"/>
                </a:solidFill>
                <a:effectLst>
                  <a:outerShdw blurRad="38100" dist="38100" dir="2700000" algn="tl">
                    <a:srgbClr val="000000">
                      <a:alpha val="43137"/>
                    </a:srgbClr>
                  </a:outerShdw>
                </a:effectLst>
                <a:latin typeface="Segoe" pitchFamily="34" charset="0"/>
              </a:rPr>
              <a:t>DB1-4.ndf</a:t>
            </a:r>
          </a:p>
        </p:txBody>
      </p:sp>
      <p:sp>
        <p:nvSpPr>
          <p:cNvPr id="27" name="Flowchart: Document 26"/>
          <p:cNvSpPr/>
          <p:nvPr/>
        </p:nvSpPr>
        <p:spPr bwMode="auto">
          <a:xfrm>
            <a:off x="5814176" y="5260418"/>
            <a:ext cx="1330965" cy="977463"/>
          </a:xfrm>
          <a:prstGeom prst="flowChartDocumen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1" compatLnSpc="1">
            <a:prstTxWarp prst="textNoShape">
              <a:avLst/>
            </a:prstTxWarp>
          </a:bodyPr>
          <a:lstStyle/>
          <a:p>
            <a:pPr algn="ctr" defTabSz="914099" fontAlgn="base">
              <a:spcBef>
                <a:spcPct val="0"/>
              </a:spcBef>
              <a:spcAft>
                <a:spcPct val="0"/>
              </a:spcAft>
            </a:pPr>
            <a:r>
              <a:rPr lang="en-US" sz="1000" b="1" dirty="0" smtClean="0">
                <a:solidFill>
                  <a:schemeClr val="bg1"/>
                </a:solidFill>
                <a:effectLst>
                  <a:outerShdw blurRad="38100" dist="38100" dir="2700000" algn="tl">
                    <a:srgbClr val="000000">
                      <a:alpha val="43137"/>
                    </a:srgbClr>
                  </a:outerShdw>
                </a:effectLst>
                <a:latin typeface="Segoe" pitchFamily="34" charset="0"/>
              </a:rPr>
              <a:t>DB1-6.ndf</a:t>
            </a:r>
          </a:p>
        </p:txBody>
      </p:sp>
      <p:sp>
        <p:nvSpPr>
          <p:cNvPr id="28" name="Flowchart: Document 27"/>
          <p:cNvSpPr/>
          <p:nvPr/>
        </p:nvSpPr>
        <p:spPr bwMode="auto">
          <a:xfrm>
            <a:off x="7572422" y="5249909"/>
            <a:ext cx="1330965" cy="977463"/>
          </a:xfrm>
          <a:prstGeom prst="flowChartDocumen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1" compatLnSpc="1">
            <a:prstTxWarp prst="textNoShape">
              <a:avLst/>
            </a:prstTxWarp>
          </a:bodyPr>
          <a:lstStyle/>
          <a:p>
            <a:pPr algn="ctr" defTabSz="914099" fontAlgn="base">
              <a:spcBef>
                <a:spcPct val="0"/>
              </a:spcBef>
              <a:spcAft>
                <a:spcPct val="0"/>
              </a:spcAft>
            </a:pPr>
            <a:r>
              <a:rPr lang="en-US" sz="1000" b="1" dirty="0" smtClean="0">
                <a:solidFill>
                  <a:schemeClr val="bg1"/>
                </a:solidFill>
                <a:effectLst>
                  <a:outerShdw blurRad="38100" dist="38100" dir="2700000" algn="tl">
                    <a:srgbClr val="000000">
                      <a:alpha val="43137"/>
                    </a:srgbClr>
                  </a:outerShdw>
                </a:effectLst>
                <a:latin typeface="Segoe" pitchFamily="34" charset="0"/>
              </a:rPr>
              <a:t>DB1-8.ndf</a:t>
            </a:r>
          </a:p>
        </p:txBody>
      </p:sp>
      <p:sp>
        <p:nvSpPr>
          <p:cNvPr id="29" name="Flowchart: Document 28"/>
          <p:cNvSpPr/>
          <p:nvPr/>
        </p:nvSpPr>
        <p:spPr bwMode="auto">
          <a:xfrm>
            <a:off x="9750911" y="3993925"/>
            <a:ext cx="980830" cy="672669"/>
          </a:xfrm>
          <a:prstGeom prst="flowChartDocumen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1" compatLnSpc="1">
            <a:prstTxWarp prst="textNoShape">
              <a:avLst/>
            </a:prstTxWarp>
          </a:bodyPr>
          <a:lstStyle/>
          <a:p>
            <a:pPr algn="ctr" defTabSz="914099" fontAlgn="base">
              <a:spcBef>
                <a:spcPct val="0"/>
              </a:spcBef>
              <a:spcAft>
                <a:spcPct val="0"/>
              </a:spcAft>
            </a:pPr>
            <a:r>
              <a:rPr lang="en-US" sz="1000" b="1" dirty="0" smtClean="0">
                <a:solidFill>
                  <a:schemeClr val="bg1"/>
                </a:solidFill>
                <a:effectLst>
                  <a:outerShdw blurRad="38100" dist="38100" dir="2700000" algn="tl">
                    <a:srgbClr val="000000">
                      <a:alpha val="43137"/>
                    </a:srgbClr>
                  </a:outerShdw>
                </a:effectLst>
                <a:latin typeface="Segoe" pitchFamily="34" charset="0"/>
              </a:rPr>
              <a:t>DB1.ldf</a:t>
            </a:r>
          </a:p>
        </p:txBody>
      </p:sp>
      <p:sp>
        <p:nvSpPr>
          <p:cNvPr id="38" name="Left Brace 37"/>
          <p:cNvSpPr/>
          <p:nvPr/>
        </p:nvSpPr>
        <p:spPr>
          <a:xfrm rot="5400000">
            <a:off x="5517313" y="-103308"/>
            <a:ext cx="215457" cy="6991062"/>
          </a:xfrm>
          <a:prstGeom prst="leftBrace">
            <a:avLst>
              <a:gd name="adj1" fmla="val 52235"/>
              <a:gd name="adj2" fmla="val 49687"/>
            </a:avLst>
          </a:prstGeom>
          <a:ln w="317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TextBox 38"/>
          <p:cNvSpPr txBox="1"/>
          <p:nvPr/>
        </p:nvSpPr>
        <p:spPr>
          <a:xfrm>
            <a:off x="4791424" y="2974427"/>
            <a:ext cx="2255646" cy="338554"/>
          </a:xfrm>
          <a:prstGeom prst="rect">
            <a:avLst/>
          </a:prstGeom>
          <a:noFill/>
        </p:spPr>
        <p:txBody>
          <a:bodyPr wrap="square" rtlCol="0">
            <a:spAutoFit/>
          </a:bodyPr>
          <a:lstStyle/>
          <a:p>
            <a:r>
              <a:rPr lang="en-US" sz="16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Primary Data</a:t>
            </a:r>
          </a:p>
        </p:txBody>
      </p:sp>
      <p:sp>
        <p:nvSpPr>
          <p:cNvPr id="40" name="TextBox 39"/>
          <p:cNvSpPr txBox="1"/>
          <p:nvPr/>
        </p:nvSpPr>
        <p:spPr>
          <a:xfrm>
            <a:off x="9884104" y="2979682"/>
            <a:ext cx="1015759" cy="338554"/>
          </a:xfrm>
          <a:prstGeom prst="rect">
            <a:avLst/>
          </a:prstGeom>
          <a:noFill/>
        </p:spPr>
        <p:txBody>
          <a:bodyPr wrap="square" rtlCol="0">
            <a:spAutoFit/>
          </a:bodyPr>
          <a:lstStyle/>
          <a:p>
            <a:r>
              <a:rPr lang="en-US" sz="16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Log</a:t>
            </a:r>
          </a:p>
        </p:txBody>
      </p:sp>
      <p:sp>
        <p:nvSpPr>
          <p:cNvPr id="41" name="Left Brace 40"/>
          <p:cNvSpPr/>
          <p:nvPr/>
        </p:nvSpPr>
        <p:spPr>
          <a:xfrm rot="5400000">
            <a:off x="10136301" y="2414157"/>
            <a:ext cx="210202" cy="1961392"/>
          </a:xfrm>
          <a:prstGeom prst="leftBrace">
            <a:avLst>
              <a:gd name="adj1" fmla="val 52235"/>
              <a:gd name="adj2" fmla="val 49687"/>
            </a:avLst>
          </a:prstGeom>
          <a:ln w="317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 name="TextBox 41"/>
          <p:cNvSpPr txBox="1"/>
          <p:nvPr/>
        </p:nvSpPr>
        <p:spPr>
          <a:xfrm>
            <a:off x="2819832" y="2527749"/>
            <a:ext cx="6199524"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FT Storage Enclosure</a:t>
            </a:r>
          </a:p>
        </p:txBody>
      </p:sp>
      <p:cxnSp>
        <p:nvCxnSpPr>
          <p:cNvPr id="44" name="Straight Arrow Connector 43"/>
          <p:cNvCxnSpPr/>
          <p:nvPr/>
        </p:nvCxnSpPr>
        <p:spPr>
          <a:xfrm rot="16200000" flipH="1">
            <a:off x="1233562" y="2828161"/>
            <a:ext cx="450478" cy="1145352"/>
          </a:xfrm>
          <a:prstGeom prst="straightConnector1">
            <a:avLst/>
          </a:prstGeom>
          <a:ln w="38100">
            <a:solidFill>
              <a:schemeClr val="bg1"/>
            </a:solidFill>
            <a:headEnd type="oval" w="sm" len="med"/>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17120" y="2827286"/>
            <a:ext cx="1394050" cy="369332"/>
          </a:xfrm>
          <a:prstGeom prst="rect">
            <a:avLst/>
          </a:prstGeom>
          <a:noFill/>
        </p:spPr>
        <p:txBody>
          <a:bodyPr wrap="square" rtlCol="0">
            <a:spAutoFit/>
          </a:bodyPr>
          <a:lstStyle/>
          <a:p>
            <a:r>
              <a:rPr lang="en-US" b="1" dirty="0" smtClean="0">
                <a:gradFill>
                  <a:gsLst>
                    <a:gs pos="0">
                      <a:schemeClr val="tx1"/>
                    </a:gs>
                    <a:gs pos="100000">
                      <a:schemeClr val="tx1"/>
                    </a:gs>
                  </a:gsLst>
                  <a:lin ang="5400000" scaled="0"/>
                </a:gradFill>
                <a:effectLst>
                  <a:outerShdw blurRad="38100" dist="38100" dir="2700000" algn="tl">
                    <a:srgbClr val="000000">
                      <a:alpha val="43137"/>
                    </a:srgbClr>
                  </a:outerShdw>
                </a:effectLst>
              </a:rPr>
              <a:t>Raid-10 </a:t>
            </a:r>
          </a:p>
        </p:txBody>
      </p:sp>
      <p:cxnSp>
        <p:nvCxnSpPr>
          <p:cNvPr id="46" name="Straight Arrow Connector 45"/>
          <p:cNvCxnSpPr>
            <a:stCxn id="48" idx="0"/>
          </p:cNvCxnSpPr>
          <p:nvPr/>
        </p:nvCxnSpPr>
        <p:spPr>
          <a:xfrm flipV="1">
            <a:off x="945672" y="4456388"/>
            <a:ext cx="1113821" cy="367797"/>
          </a:xfrm>
          <a:prstGeom prst="straightConnector1">
            <a:avLst/>
          </a:prstGeom>
          <a:ln w="38100">
            <a:solidFill>
              <a:schemeClr val="bg1"/>
            </a:solidFill>
            <a:headEnd type="oval" w="sm" len="med"/>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8" idx="2"/>
          </p:cNvCxnSpPr>
          <p:nvPr/>
        </p:nvCxnSpPr>
        <p:spPr>
          <a:xfrm>
            <a:off x="945672" y="5470516"/>
            <a:ext cx="1113821" cy="78946"/>
          </a:xfrm>
          <a:prstGeom prst="straightConnector1">
            <a:avLst/>
          </a:prstGeom>
          <a:ln w="38100">
            <a:solidFill>
              <a:schemeClr val="bg1"/>
            </a:solidFill>
            <a:headEnd type="oval" w="sm" len="med"/>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2000" y="4824185"/>
            <a:ext cx="1807344" cy="646331"/>
          </a:xfrm>
          <a:prstGeom prst="rect">
            <a:avLst/>
          </a:prstGeom>
          <a:noFill/>
        </p:spPr>
        <p:txBody>
          <a:bodyPr wrap="square" rtlCol="0">
            <a:spAutoFit/>
          </a:bodyPr>
          <a:lstStyle/>
          <a:p>
            <a:r>
              <a:rPr lang="en-US" b="1" dirty="0" smtClean="0">
                <a:gradFill>
                  <a:gsLst>
                    <a:gs pos="0">
                      <a:schemeClr val="tx1"/>
                    </a:gs>
                    <a:gs pos="100000">
                      <a:schemeClr val="tx1"/>
                    </a:gs>
                  </a:gsLst>
                  <a:lin ang="5400000" scaled="0"/>
                </a:gradFill>
                <a:effectLst>
                  <a:outerShdw blurRad="38100" dist="38100" dir="2700000" algn="tl">
                    <a:srgbClr val="000000">
                      <a:alpha val="43137"/>
                    </a:srgbClr>
                  </a:outerShdw>
                </a:effectLst>
              </a:rPr>
              <a:t>Disk pairs (1&amp;2 + 3&amp;4)</a:t>
            </a:r>
          </a:p>
        </p:txBody>
      </p:sp>
      <p:grpSp>
        <p:nvGrpSpPr>
          <p:cNvPr id="9" name="Group 53"/>
          <p:cNvGrpSpPr/>
          <p:nvPr/>
        </p:nvGrpSpPr>
        <p:grpSpPr>
          <a:xfrm>
            <a:off x="2045481" y="3647095"/>
            <a:ext cx="1863324" cy="2659117"/>
            <a:chOff x="1534510" y="3647094"/>
            <a:chExt cx="1397857" cy="2659117"/>
          </a:xfrm>
        </p:grpSpPr>
        <p:cxnSp>
          <p:nvCxnSpPr>
            <p:cNvPr id="52" name="Straight Connector 51"/>
            <p:cNvCxnSpPr>
              <a:endCxn id="43" idx="3"/>
            </p:cNvCxnSpPr>
            <p:nvPr/>
          </p:nvCxnSpPr>
          <p:spPr>
            <a:xfrm>
              <a:off x="1534510" y="4971393"/>
              <a:ext cx="1397857" cy="5260"/>
            </a:xfrm>
            <a:prstGeom prst="line">
              <a:avLst/>
            </a:prstGeom>
            <a:ln w="4762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bwMode="auto">
            <a:xfrm>
              <a:off x="1555533" y="3647094"/>
              <a:ext cx="1376834" cy="2659117"/>
            </a:xfrm>
            <a:prstGeom prst="rect">
              <a:avLst/>
            </a:prstGeom>
            <a:noFill/>
            <a:ln w="47625" cap="flat">
              <a:solidFill>
                <a:schemeClr val="bg1"/>
              </a:solidFill>
              <a:prstDash val="sysDash"/>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67" name="TextBox 66"/>
          <p:cNvSpPr txBox="1"/>
          <p:nvPr/>
        </p:nvSpPr>
        <p:spPr>
          <a:xfrm>
            <a:off x="8207828" y="2563252"/>
            <a:ext cx="5692240" cy="369332"/>
          </a:xfrm>
          <a:prstGeom prst="rect">
            <a:avLst/>
          </a:prstGeom>
          <a:noFill/>
        </p:spPr>
        <p:txBody>
          <a:bodyPr wrap="square" rtlCol="0">
            <a:spAutoFit/>
          </a:bodyPr>
          <a:lstStyle/>
          <a:p>
            <a:r>
              <a:rPr lang="en-US" b="1" dirty="0" smtClean="0">
                <a:gradFill>
                  <a:gsLst>
                    <a:gs pos="0">
                      <a:schemeClr val="tx1"/>
                    </a:gs>
                    <a:gs pos="100000">
                      <a:schemeClr val="tx1"/>
                    </a:gs>
                  </a:gsLst>
                  <a:lin ang="5400000" scaled="0"/>
                </a:gradFill>
                <a:effectLst>
                  <a:outerShdw blurRad="38100" dist="38100" dir="2700000" algn="tl">
                    <a:srgbClr val="000000">
                      <a:alpha val="43137"/>
                    </a:srgbClr>
                  </a:outerShdw>
                </a:effectLst>
              </a:rPr>
              <a:t>CREATE FILEGROUP DB1</a:t>
            </a:r>
          </a:p>
        </p:txBody>
      </p:sp>
    </p:spTree>
    <p:custDataLst>
      <p:tags r:id="rId1"/>
    </p:custDataLst>
    <p:extLst>
      <p:ext uri="{BB962C8B-B14F-4D97-AF65-F5344CB8AC3E}">
        <p14:creationId xmlns:p14="http://schemas.microsoft.com/office/powerpoint/2010/main" val="2572667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44"/>
                                        </p:tgtEl>
                                      </p:cBhvr>
                                    </p:animEffect>
                                    <p:set>
                                      <p:cBhvr>
                                        <p:cTn id="10" dur="1" fill="hold">
                                          <p:stCondLst>
                                            <p:cond delay="499"/>
                                          </p:stCondLst>
                                        </p:cTn>
                                        <p:tgtEl>
                                          <p:spTgt spid="44"/>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45"/>
                                        </p:tgtEl>
                                      </p:cBhvr>
                                    </p:animEffect>
                                    <p:set>
                                      <p:cBhvr>
                                        <p:cTn id="13" dur="1" fill="hold">
                                          <p:stCondLst>
                                            <p:cond delay="499"/>
                                          </p:stCondLst>
                                        </p:cTn>
                                        <p:tgtEl>
                                          <p:spTgt spid="45"/>
                                        </p:tgtEl>
                                        <p:attrNameLst>
                                          <p:attrName>style.visibility</p:attrName>
                                        </p:attrNameLst>
                                      </p:cBhvr>
                                      <p:to>
                                        <p:strVal val="hidden"/>
                                      </p:to>
                                    </p:set>
                                  </p:childTnLst>
                                </p:cTn>
                              </p:par>
                              <p:par>
                                <p:cTn id="14" presetID="3" presetClass="exit" presetSubtype="10" fill="hold" grpId="0" nodeType="withEffect">
                                  <p:stCondLst>
                                    <p:cond delay="0"/>
                                  </p:stCondLst>
                                  <p:childTnLst>
                                    <p:animEffect transition="out" filter="blinds(horizontal)">
                                      <p:cBhvr>
                                        <p:cTn id="15" dur="500"/>
                                        <p:tgtEl>
                                          <p:spTgt spid="48"/>
                                        </p:tgtEl>
                                      </p:cBhvr>
                                    </p:animEffect>
                                    <p:set>
                                      <p:cBhvr>
                                        <p:cTn id="16" dur="1" fill="hold">
                                          <p:stCondLst>
                                            <p:cond delay="499"/>
                                          </p:stCondLst>
                                        </p:cTn>
                                        <p:tgtEl>
                                          <p:spTgt spid="48"/>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46"/>
                                        </p:tgtEl>
                                      </p:cBhvr>
                                    </p:animEffect>
                                    <p:set>
                                      <p:cBhvr>
                                        <p:cTn id="19" dur="1" fill="hold">
                                          <p:stCondLst>
                                            <p:cond delay="499"/>
                                          </p:stCondLst>
                                        </p:cTn>
                                        <p:tgtEl>
                                          <p:spTgt spid="46"/>
                                        </p:tgtEl>
                                        <p:attrNameLst>
                                          <p:attrName>style.visibility</p:attrName>
                                        </p:attrNameLst>
                                      </p:cBhvr>
                                      <p:to>
                                        <p:strVal val="hidden"/>
                                      </p:to>
                                    </p:set>
                                  </p:childTnLst>
                                </p:cTn>
                              </p:par>
                              <p:par>
                                <p:cTn id="20" presetID="3" presetClass="exit" presetSubtype="10" fill="hold" nodeType="withEffect">
                                  <p:stCondLst>
                                    <p:cond delay="0"/>
                                  </p:stCondLst>
                                  <p:childTnLst>
                                    <p:animEffect transition="out" filter="blinds(horizontal)">
                                      <p:cBhvr>
                                        <p:cTn id="21" dur="500"/>
                                        <p:tgtEl>
                                          <p:spTgt spid="47"/>
                                        </p:tgtEl>
                                      </p:cBhvr>
                                    </p:animEffect>
                                    <p:set>
                                      <p:cBhvr>
                                        <p:cTn id="22" dur="1" fill="hold">
                                          <p:stCondLst>
                                            <p:cond delay="499"/>
                                          </p:stCondLst>
                                        </p:cTn>
                                        <p:tgtEl>
                                          <p:spTgt spid="47"/>
                                        </p:tgtEl>
                                        <p:attrNameLst>
                                          <p:attrName>style.visibility</p:attrName>
                                        </p:attrNameLst>
                                      </p:cBhvr>
                                      <p:to>
                                        <p:strVal val="hidden"/>
                                      </p:to>
                                    </p:set>
                                  </p:childTnLst>
                                </p:cTn>
                              </p:par>
                              <p:par>
                                <p:cTn id="23" presetID="3" presetClass="exit" presetSubtype="10" fill="hold" grpId="0" nodeType="withEffect">
                                  <p:stCondLst>
                                    <p:cond delay="0"/>
                                  </p:stCondLst>
                                  <p:childTnLst>
                                    <p:animEffect transition="out" filter="blinds(horizontal)">
                                      <p:cBhvr>
                                        <p:cTn id="24" dur="500"/>
                                        <p:tgtEl>
                                          <p:spTgt spid="39"/>
                                        </p:tgtEl>
                                      </p:cBhvr>
                                    </p:animEffect>
                                    <p:set>
                                      <p:cBhvr>
                                        <p:cTn id="25" dur="1" fill="hold">
                                          <p:stCondLst>
                                            <p:cond delay="499"/>
                                          </p:stCondLst>
                                        </p:cTn>
                                        <p:tgtEl>
                                          <p:spTgt spid="39"/>
                                        </p:tgtEl>
                                        <p:attrNameLst>
                                          <p:attrName>style.visibility</p:attrName>
                                        </p:attrNameLst>
                                      </p:cBhvr>
                                      <p:to>
                                        <p:strVal val="hidden"/>
                                      </p:to>
                                    </p:set>
                                  </p:childTnLst>
                                </p:cTn>
                              </p:par>
                              <p:par>
                                <p:cTn id="26" presetID="3" presetClass="exit" presetSubtype="10" fill="hold" grpId="0" nodeType="withEffect">
                                  <p:stCondLst>
                                    <p:cond delay="0"/>
                                  </p:stCondLst>
                                  <p:childTnLst>
                                    <p:animEffect transition="out" filter="blinds(horizontal)">
                                      <p:cBhvr>
                                        <p:cTn id="27" dur="500"/>
                                        <p:tgtEl>
                                          <p:spTgt spid="38"/>
                                        </p:tgtEl>
                                      </p:cBhvr>
                                    </p:animEffect>
                                    <p:set>
                                      <p:cBhvr>
                                        <p:cTn id="28" dur="1" fill="hold">
                                          <p:stCondLst>
                                            <p:cond delay="499"/>
                                          </p:stCondLst>
                                        </p:cTn>
                                        <p:tgtEl>
                                          <p:spTgt spid="38"/>
                                        </p:tgtEl>
                                        <p:attrNameLst>
                                          <p:attrName>style.visibility</p:attrName>
                                        </p:attrNameLst>
                                      </p:cBhvr>
                                      <p:to>
                                        <p:strVal val="hidden"/>
                                      </p:to>
                                    </p:set>
                                  </p:childTnLst>
                                </p:cTn>
                              </p:par>
                              <p:par>
                                <p:cTn id="29" presetID="3" presetClass="exit" presetSubtype="10" fill="hold" grpId="0" nodeType="withEffect">
                                  <p:stCondLst>
                                    <p:cond delay="0"/>
                                  </p:stCondLst>
                                  <p:childTnLst>
                                    <p:animEffect transition="out" filter="blinds(horizontal)">
                                      <p:cBhvr>
                                        <p:cTn id="30" dur="500"/>
                                        <p:tgtEl>
                                          <p:spTgt spid="41"/>
                                        </p:tgtEl>
                                      </p:cBhvr>
                                    </p:animEffect>
                                    <p:set>
                                      <p:cBhvr>
                                        <p:cTn id="31" dur="1" fill="hold">
                                          <p:stCondLst>
                                            <p:cond delay="499"/>
                                          </p:stCondLst>
                                        </p:cTn>
                                        <p:tgtEl>
                                          <p:spTgt spid="41"/>
                                        </p:tgtEl>
                                        <p:attrNameLst>
                                          <p:attrName>style.visibility</p:attrName>
                                        </p:attrNameLst>
                                      </p:cBhvr>
                                      <p:to>
                                        <p:strVal val="hidden"/>
                                      </p:to>
                                    </p:set>
                                  </p:childTnLst>
                                </p:cTn>
                              </p:par>
                              <p:par>
                                <p:cTn id="32" presetID="3" presetClass="exit" presetSubtype="10" fill="hold" grpId="0" nodeType="withEffect">
                                  <p:stCondLst>
                                    <p:cond delay="0"/>
                                  </p:stCondLst>
                                  <p:childTnLst>
                                    <p:animEffect transition="out" filter="blinds(horizontal)">
                                      <p:cBhvr>
                                        <p:cTn id="33" dur="500"/>
                                        <p:tgtEl>
                                          <p:spTgt spid="40"/>
                                        </p:tgtEl>
                                      </p:cBhvr>
                                    </p:animEffect>
                                    <p:set>
                                      <p:cBhvr>
                                        <p:cTn id="34" dur="1" fill="hold">
                                          <p:stCondLst>
                                            <p:cond delay="499"/>
                                          </p:stCondLst>
                                        </p:cTn>
                                        <p:tgtEl>
                                          <p:spTgt spid="40"/>
                                        </p:tgtEl>
                                        <p:attrNameLst>
                                          <p:attrName>style.visibility</p:attrName>
                                        </p:attrNameLst>
                                      </p:cBhvr>
                                      <p:to>
                                        <p:strVal val="hidden"/>
                                      </p:to>
                                    </p:set>
                                  </p:childTnLst>
                                </p:cTn>
                              </p:par>
                              <p:par>
                                <p:cTn id="35" presetID="3" presetClass="exit" presetSubtype="10" fill="hold" grpId="0" nodeType="withEffect">
                                  <p:stCondLst>
                                    <p:cond delay="0"/>
                                  </p:stCondLst>
                                  <p:childTnLst>
                                    <p:animEffect transition="out" filter="blinds(horizontal)">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par>
                                <p:cTn id="38" presetID="3" presetClass="exit" presetSubtype="10" fill="hold" grpId="0" nodeType="withEffect">
                                  <p:stCondLst>
                                    <p:cond delay="0"/>
                                  </p:stCondLst>
                                  <p:childTnLst>
                                    <p:animEffect transition="out" filter="blinds(horizontal)">
                                      <p:cBhvr>
                                        <p:cTn id="39" dur="500"/>
                                        <p:tgtEl>
                                          <p:spTgt spid="24"/>
                                        </p:tgtEl>
                                      </p:cBhvr>
                                    </p:animEffect>
                                    <p:set>
                                      <p:cBhvr>
                                        <p:cTn id="40" dur="1" fill="hold">
                                          <p:stCondLst>
                                            <p:cond delay="499"/>
                                          </p:stCondLst>
                                        </p:cTn>
                                        <p:tgtEl>
                                          <p:spTgt spid="24"/>
                                        </p:tgtEl>
                                        <p:attrNameLst>
                                          <p:attrName>style.visibility</p:attrName>
                                        </p:attrNameLst>
                                      </p:cBhvr>
                                      <p:to>
                                        <p:strVal val="hidden"/>
                                      </p:to>
                                    </p:set>
                                  </p:childTnLst>
                                </p:cTn>
                              </p:par>
                              <p:par>
                                <p:cTn id="41" presetID="3" presetClass="exit" presetSubtype="10" fill="hold" grpId="0" nodeType="withEffect">
                                  <p:stCondLst>
                                    <p:cond delay="0"/>
                                  </p:stCondLst>
                                  <p:childTnLst>
                                    <p:animEffect transition="out" filter="blinds(horizontal)">
                                      <p:cBhvr>
                                        <p:cTn id="42" dur="500"/>
                                        <p:tgtEl>
                                          <p:spTgt spid="23"/>
                                        </p:tgtEl>
                                      </p:cBhvr>
                                    </p:animEffect>
                                    <p:set>
                                      <p:cBhvr>
                                        <p:cTn id="43" dur="1" fill="hold">
                                          <p:stCondLst>
                                            <p:cond delay="499"/>
                                          </p:stCondLst>
                                        </p:cTn>
                                        <p:tgtEl>
                                          <p:spTgt spid="23"/>
                                        </p:tgtEl>
                                        <p:attrNameLst>
                                          <p:attrName>style.visibility</p:attrName>
                                        </p:attrNameLst>
                                      </p:cBhvr>
                                      <p:to>
                                        <p:strVal val="hidden"/>
                                      </p:to>
                                    </p:set>
                                  </p:childTnLst>
                                </p:cTn>
                              </p:par>
                              <p:par>
                                <p:cTn id="44" presetID="3" presetClass="exit" presetSubtype="10" fill="hold" grpId="0" nodeType="withEffect">
                                  <p:stCondLst>
                                    <p:cond delay="0"/>
                                  </p:stCondLst>
                                  <p:childTnLst>
                                    <p:animEffect transition="out" filter="blinds(horizontal)">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par>
                                <p:cTn id="47" presetID="3" presetClass="exit" presetSubtype="10" fill="hold" grpId="0" nodeType="withEffect">
                                  <p:stCondLst>
                                    <p:cond delay="0"/>
                                  </p:stCondLst>
                                  <p:childTnLst>
                                    <p:animEffect transition="out" filter="blinds(horizontal)">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par>
                                <p:cTn id="50" presetID="3" presetClass="exit" presetSubtype="10" fill="hold" grpId="0" nodeType="withEffect">
                                  <p:stCondLst>
                                    <p:cond delay="0"/>
                                  </p:stCondLst>
                                  <p:childTnLst>
                                    <p:animEffect transition="out" filter="blinds(horizontal)">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par>
                                <p:cTn id="53" presetID="3" presetClass="exit" presetSubtype="10" fill="hold" grpId="0" nodeType="withEffect">
                                  <p:stCondLst>
                                    <p:cond delay="0"/>
                                  </p:stCondLst>
                                  <p:childTnLst>
                                    <p:animEffect transition="out" filter="blinds(horizontal)">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par>
                                <p:cTn id="56" presetID="3" presetClass="exit" presetSubtype="10" fill="hold" grpId="0" nodeType="withEffect">
                                  <p:stCondLst>
                                    <p:cond delay="0"/>
                                  </p:stCondLst>
                                  <p:childTnLst>
                                    <p:animEffect transition="out" filter="blinds(horizontal)">
                                      <p:cBhvr>
                                        <p:cTn id="57" dur="500"/>
                                        <p:tgtEl>
                                          <p:spTgt spid="28"/>
                                        </p:tgtEl>
                                      </p:cBhvr>
                                    </p:animEffect>
                                    <p:set>
                                      <p:cBhvr>
                                        <p:cTn id="58" dur="1" fill="hold">
                                          <p:stCondLst>
                                            <p:cond delay="499"/>
                                          </p:stCondLst>
                                        </p:cTn>
                                        <p:tgtEl>
                                          <p:spTgt spid="28"/>
                                        </p:tgtEl>
                                        <p:attrNameLst>
                                          <p:attrName>style.visibility</p:attrName>
                                        </p:attrNameLst>
                                      </p:cBhvr>
                                      <p:to>
                                        <p:strVal val="hidden"/>
                                      </p:to>
                                    </p:set>
                                  </p:childTnLst>
                                </p:cTn>
                              </p:par>
                              <p:par>
                                <p:cTn id="59" presetID="3" presetClass="exit" presetSubtype="10" fill="hold" grpId="0" nodeType="withEffect">
                                  <p:stCondLst>
                                    <p:cond delay="0"/>
                                  </p:stCondLst>
                                  <p:childTnLst>
                                    <p:animEffect transition="out" filter="blinds(horizontal)">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blinds(horizontal)">
                                      <p:cBhvr>
                                        <p:cTn id="66" dur="500"/>
                                        <p:tgtEl>
                                          <p:spTgt spid="9"/>
                                        </p:tgtEl>
                                      </p:cBhvr>
                                    </p:animEffect>
                                  </p:childTnLst>
                                </p:cTn>
                              </p:par>
                              <p:par>
                                <p:cTn id="67" presetID="3" presetClass="entr" presetSubtype="10" fill="hold" nodeType="with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blinds(horizontal)">
                                      <p:cBhvr>
                                        <p:cTn id="69" dur="500"/>
                                        <p:tgtEl>
                                          <p:spTgt spid="44"/>
                                        </p:tgtEl>
                                      </p:cBhvr>
                                    </p:animEffect>
                                  </p:childTnLst>
                                </p:cTn>
                              </p:par>
                              <p:par>
                                <p:cTn id="70" presetID="3" presetClass="entr" presetSubtype="10" fill="hold" grpId="1"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blinds(horizontal)">
                                      <p:cBhvr>
                                        <p:cTn id="72" dur="500"/>
                                        <p:tgtEl>
                                          <p:spTgt spid="45"/>
                                        </p:tgtEl>
                                      </p:cBhvr>
                                    </p:animEffect>
                                  </p:childTnLst>
                                </p:cTn>
                              </p:par>
                            </p:childTnLst>
                          </p:cTn>
                        </p:par>
                        <p:par>
                          <p:cTn id="73" fill="hold">
                            <p:stCondLst>
                              <p:cond delay="500"/>
                            </p:stCondLst>
                            <p:childTnLst>
                              <p:par>
                                <p:cTn id="74" presetID="3" presetClass="entr" presetSubtype="10" fill="hold"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blinds(horizontal)">
                                      <p:cBhvr>
                                        <p:cTn id="76" dur="1000"/>
                                        <p:tgtEl>
                                          <p:spTgt spid="9"/>
                                        </p:tgtEl>
                                      </p:cBhvr>
                                    </p:animEffect>
                                  </p:childTnLst>
                                </p:cTn>
                              </p:par>
                              <p:par>
                                <p:cTn id="77" presetID="3" presetClass="entr" presetSubtype="10"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blinds(horizontal)">
                                      <p:cBhvr>
                                        <p:cTn id="79" dur="1000"/>
                                        <p:tgtEl>
                                          <p:spTgt spid="44"/>
                                        </p:tgtEl>
                                      </p:cBhvr>
                                    </p:animEffect>
                                  </p:childTnLst>
                                </p:cTn>
                              </p:par>
                              <p:par>
                                <p:cTn id="80" presetID="3" presetClass="entr" presetSubtype="10" fill="hold" grpId="2"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blinds(horizontal)">
                                      <p:cBhvr>
                                        <p:cTn id="82" dur="1000"/>
                                        <p:tgtEl>
                                          <p:spTgt spid="45"/>
                                        </p:tgtEl>
                                      </p:cBhvr>
                                    </p:animEffect>
                                  </p:childTnLst>
                                </p:cTn>
                              </p:par>
                              <p:par>
                                <p:cTn id="83" presetID="3" presetClass="entr" presetSubtype="10" fill="hold"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blinds(horizontal)">
                                      <p:cBhvr>
                                        <p:cTn id="85" dur="1000"/>
                                        <p:tgtEl>
                                          <p:spTgt spid="47"/>
                                        </p:tgtEl>
                                      </p:cBhvr>
                                    </p:animEffect>
                                  </p:childTnLst>
                                </p:cTn>
                              </p:par>
                              <p:par>
                                <p:cTn id="86" presetID="3" presetClass="entr" presetSubtype="10" fill="hold"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blinds(horizontal)">
                                      <p:cBhvr>
                                        <p:cTn id="88" dur="1000"/>
                                        <p:tgtEl>
                                          <p:spTgt spid="46"/>
                                        </p:tgtEl>
                                      </p:cBhvr>
                                    </p:animEffect>
                                  </p:childTnLst>
                                </p:cTn>
                              </p:par>
                              <p:par>
                                <p:cTn id="89" presetID="3" presetClass="entr" presetSubtype="10" fill="hold" grpId="1" nodeType="with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blinds(horizontal)">
                                      <p:cBhvr>
                                        <p:cTn id="91" dur="1000"/>
                                        <p:tgtEl>
                                          <p:spTgt spid="48"/>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1" nodeType="click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blinds(horizontal)">
                                      <p:cBhvr>
                                        <p:cTn id="96" dur="1000"/>
                                        <p:tgtEl>
                                          <p:spTgt spid="39"/>
                                        </p:tgtEl>
                                      </p:cBhvr>
                                    </p:animEffect>
                                  </p:childTnLst>
                                </p:cTn>
                              </p:par>
                              <p:par>
                                <p:cTn id="97" presetID="3" presetClass="entr" presetSubtype="10" fill="hold" grpId="1" nodeType="with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blinds(horizontal)">
                                      <p:cBhvr>
                                        <p:cTn id="99" dur="1000"/>
                                        <p:tgtEl>
                                          <p:spTgt spid="38"/>
                                        </p:tgtEl>
                                      </p:cBhvr>
                                    </p:animEffect>
                                  </p:childTnLst>
                                </p:cTn>
                              </p:par>
                              <p:par>
                                <p:cTn id="100" presetID="3" presetClass="entr" presetSubtype="10" fill="hold" grpId="1"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blinds(horizontal)">
                                      <p:cBhvr>
                                        <p:cTn id="102" dur="1000"/>
                                        <p:tgtEl>
                                          <p:spTgt spid="41"/>
                                        </p:tgtEl>
                                      </p:cBhvr>
                                    </p:animEffect>
                                  </p:childTnLst>
                                </p:cTn>
                              </p:par>
                              <p:par>
                                <p:cTn id="103" presetID="3" presetClass="entr" presetSubtype="10" fill="hold" grpId="1" nodeType="with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blinds(horizontal)">
                                      <p:cBhvr>
                                        <p:cTn id="105" dur="1000"/>
                                        <p:tgtEl>
                                          <p:spTgt spid="40"/>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xit" presetSubtype="10" fill="hold" grpId="2" nodeType="clickEffect">
                                  <p:stCondLst>
                                    <p:cond delay="0"/>
                                  </p:stCondLst>
                                  <p:childTnLst>
                                    <p:animEffect transition="out" filter="blinds(horizontal)">
                                      <p:cBhvr>
                                        <p:cTn id="109" dur="500"/>
                                        <p:tgtEl>
                                          <p:spTgt spid="39"/>
                                        </p:tgtEl>
                                      </p:cBhvr>
                                    </p:animEffect>
                                    <p:set>
                                      <p:cBhvr>
                                        <p:cTn id="110" dur="1" fill="hold">
                                          <p:stCondLst>
                                            <p:cond delay="499"/>
                                          </p:stCondLst>
                                        </p:cTn>
                                        <p:tgtEl>
                                          <p:spTgt spid="39"/>
                                        </p:tgtEl>
                                        <p:attrNameLst>
                                          <p:attrName>style.visibility</p:attrName>
                                        </p:attrNameLst>
                                      </p:cBhvr>
                                      <p:to>
                                        <p:strVal val="hidden"/>
                                      </p:to>
                                    </p:set>
                                  </p:childTnLst>
                                </p:cTn>
                              </p:par>
                              <p:par>
                                <p:cTn id="111" presetID="3" presetClass="exit" presetSubtype="10" fill="hold" grpId="2" nodeType="withEffect">
                                  <p:stCondLst>
                                    <p:cond delay="0"/>
                                  </p:stCondLst>
                                  <p:childTnLst>
                                    <p:animEffect transition="out" filter="blinds(horizontal)">
                                      <p:cBhvr>
                                        <p:cTn id="112" dur="500"/>
                                        <p:tgtEl>
                                          <p:spTgt spid="38"/>
                                        </p:tgtEl>
                                      </p:cBhvr>
                                    </p:animEffect>
                                    <p:set>
                                      <p:cBhvr>
                                        <p:cTn id="113" dur="1" fill="hold">
                                          <p:stCondLst>
                                            <p:cond delay="499"/>
                                          </p:stCondLst>
                                        </p:cTn>
                                        <p:tgtEl>
                                          <p:spTgt spid="38"/>
                                        </p:tgtEl>
                                        <p:attrNameLst>
                                          <p:attrName>style.visibility</p:attrName>
                                        </p:attrNameLst>
                                      </p:cBhvr>
                                      <p:to>
                                        <p:strVal val="hidden"/>
                                      </p:to>
                                    </p:set>
                                  </p:childTnLst>
                                </p:cTn>
                              </p:par>
                              <p:par>
                                <p:cTn id="114" presetID="3" presetClass="exit" presetSubtype="10" fill="hold" grpId="2" nodeType="withEffect">
                                  <p:stCondLst>
                                    <p:cond delay="0"/>
                                  </p:stCondLst>
                                  <p:childTnLst>
                                    <p:animEffect transition="out" filter="blinds(horizontal)">
                                      <p:cBhvr>
                                        <p:cTn id="115" dur="500"/>
                                        <p:tgtEl>
                                          <p:spTgt spid="41"/>
                                        </p:tgtEl>
                                      </p:cBhvr>
                                    </p:animEffect>
                                    <p:set>
                                      <p:cBhvr>
                                        <p:cTn id="116" dur="1" fill="hold">
                                          <p:stCondLst>
                                            <p:cond delay="499"/>
                                          </p:stCondLst>
                                        </p:cTn>
                                        <p:tgtEl>
                                          <p:spTgt spid="41"/>
                                        </p:tgtEl>
                                        <p:attrNameLst>
                                          <p:attrName>style.visibility</p:attrName>
                                        </p:attrNameLst>
                                      </p:cBhvr>
                                      <p:to>
                                        <p:strVal val="hidden"/>
                                      </p:to>
                                    </p:set>
                                  </p:childTnLst>
                                </p:cTn>
                              </p:par>
                              <p:par>
                                <p:cTn id="117" presetID="3" presetClass="exit" presetSubtype="10" fill="hold" grpId="2" nodeType="withEffect">
                                  <p:stCondLst>
                                    <p:cond delay="0"/>
                                  </p:stCondLst>
                                  <p:childTnLst>
                                    <p:animEffect transition="out" filter="blinds(horizontal)">
                                      <p:cBhvr>
                                        <p:cTn id="118" dur="500"/>
                                        <p:tgtEl>
                                          <p:spTgt spid="40"/>
                                        </p:tgtEl>
                                      </p:cBhvr>
                                    </p:animEffect>
                                    <p:set>
                                      <p:cBhvr>
                                        <p:cTn id="119" dur="1" fill="hold">
                                          <p:stCondLst>
                                            <p:cond delay="499"/>
                                          </p:stCondLst>
                                        </p:cTn>
                                        <p:tgtEl>
                                          <p:spTgt spid="40"/>
                                        </p:tgtEl>
                                        <p:attrNameLst>
                                          <p:attrName>style.visibility</p:attrName>
                                        </p:attrNameLst>
                                      </p:cBhvr>
                                      <p:to>
                                        <p:strVal val="hidden"/>
                                      </p:to>
                                    </p:set>
                                  </p:childTnLst>
                                </p:cTn>
                              </p:par>
                              <p:par>
                                <p:cTn id="120" presetID="3" presetClass="exit" presetSubtype="10" fill="hold" nodeType="withEffect">
                                  <p:stCondLst>
                                    <p:cond delay="0"/>
                                  </p:stCondLst>
                                  <p:childTnLst>
                                    <p:animEffect transition="out" filter="blinds(horizontal)">
                                      <p:cBhvr>
                                        <p:cTn id="121" dur="500"/>
                                        <p:tgtEl>
                                          <p:spTgt spid="47"/>
                                        </p:tgtEl>
                                      </p:cBhvr>
                                    </p:animEffect>
                                    <p:set>
                                      <p:cBhvr>
                                        <p:cTn id="122" dur="1" fill="hold">
                                          <p:stCondLst>
                                            <p:cond delay="499"/>
                                          </p:stCondLst>
                                        </p:cTn>
                                        <p:tgtEl>
                                          <p:spTgt spid="47"/>
                                        </p:tgtEl>
                                        <p:attrNameLst>
                                          <p:attrName>style.visibility</p:attrName>
                                        </p:attrNameLst>
                                      </p:cBhvr>
                                      <p:to>
                                        <p:strVal val="hidden"/>
                                      </p:to>
                                    </p:set>
                                  </p:childTnLst>
                                </p:cTn>
                              </p:par>
                              <p:par>
                                <p:cTn id="123" presetID="3" presetClass="exit" presetSubtype="10" fill="hold" nodeType="withEffect">
                                  <p:stCondLst>
                                    <p:cond delay="0"/>
                                  </p:stCondLst>
                                  <p:childTnLst>
                                    <p:animEffect transition="out" filter="blinds(horizontal)">
                                      <p:cBhvr>
                                        <p:cTn id="124" dur="500"/>
                                        <p:tgtEl>
                                          <p:spTgt spid="46"/>
                                        </p:tgtEl>
                                      </p:cBhvr>
                                    </p:animEffect>
                                    <p:set>
                                      <p:cBhvr>
                                        <p:cTn id="125" dur="1" fill="hold">
                                          <p:stCondLst>
                                            <p:cond delay="499"/>
                                          </p:stCondLst>
                                        </p:cTn>
                                        <p:tgtEl>
                                          <p:spTgt spid="46"/>
                                        </p:tgtEl>
                                        <p:attrNameLst>
                                          <p:attrName>style.visibility</p:attrName>
                                        </p:attrNameLst>
                                      </p:cBhvr>
                                      <p:to>
                                        <p:strVal val="hidden"/>
                                      </p:to>
                                    </p:set>
                                  </p:childTnLst>
                                </p:cTn>
                              </p:par>
                              <p:par>
                                <p:cTn id="126" presetID="3" presetClass="exit" presetSubtype="10" fill="hold" nodeType="withEffect">
                                  <p:stCondLst>
                                    <p:cond delay="0"/>
                                  </p:stCondLst>
                                  <p:childTnLst>
                                    <p:animEffect transition="out" filter="blinds(horizontal)">
                                      <p:cBhvr>
                                        <p:cTn id="127" dur="500"/>
                                        <p:tgtEl>
                                          <p:spTgt spid="44"/>
                                        </p:tgtEl>
                                      </p:cBhvr>
                                    </p:animEffect>
                                    <p:set>
                                      <p:cBhvr>
                                        <p:cTn id="128" dur="1" fill="hold">
                                          <p:stCondLst>
                                            <p:cond delay="499"/>
                                          </p:stCondLst>
                                        </p:cTn>
                                        <p:tgtEl>
                                          <p:spTgt spid="44"/>
                                        </p:tgtEl>
                                        <p:attrNameLst>
                                          <p:attrName>style.visibility</p:attrName>
                                        </p:attrNameLst>
                                      </p:cBhvr>
                                      <p:to>
                                        <p:strVal val="hidden"/>
                                      </p:to>
                                    </p:set>
                                  </p:childTnLst>
                                </p:cTn>
                              </p:par>
                              <p:par>
                                <p:cTn id="129" presetID="3" presetClass="exit" presetSubtype="10" fill="hold" nodeType="withEffect">
                                  <p:stCondLst>
                                    <p:cond delay="0"/>
                                  </p:stCondLst>
                                  <p:childTnLst>
                                    <p:animEffect transition="out" filter="blinds(horizontal)">
                                      <p:cBhvr>
                                        <p:cTn id="130" dur="500"/>
                                        <p:tgtEl>
                                          <p:spTgt spid="9"/>
                                        </p:tgtEl>
                                      </p:cBhvr>
                                    </p:animEffect>
                                    <p:set>
                                      <p:cBhvr>
                                        <p:cTn id="131" dur="1" fill="hold">
                                          <p:stCondLst>
                                            <p:cond delay="499"/>
                                          </p:stCondLst>
                                        </p:cTn>
                                        <p:tgtEl>
                                          <p:spTgt spid="9"/>
                                        </p:tgtEl>
                                        <p:attrNameLst>
                                          <p:attrName>style.visibility</p:attrName>
                                        </p:attrNameLst>
                                      </p:cBhvr>
                                      <p:to>
                                        <p:strVal val="hidden"/>
                                      </p:to>
                                    </p:set>
                                  </p:childTnLst>
                                </p:cTn>
                              </p:par>
                              <p:par>
                                <p:cTn id="132" presetID="3" presetClass="exit" presetSubtype="10" fill="hold" grpId="3" nodeType="withEffect">
                                  <p:stCondLst>
                                    <p:cond delay="0"/>
                                  </p:stCondLst>
                                  <p:childTnLst>
                                    <p:animEffect transition="out" filter="blinds(horizontal)">
                                      <p:cBhvr>
                                        <p:cTn id="133" dur="500"/>
                                        <p:tgtEl>
                                          <p:spTgt spid="39"/>
                                        </p:tgtEl>
                                      </p:cBhvr>
                                    </p:animEffect>
                                    <p:set>
                                      <p:cBhvr>
                                        <p:cTn id="134" dur="1" fill="hold">
                                          <p:stCondLst>
                                            <p:cond delay="499"/>
                                          </p:stCondLst>
                                        </p:cTn>
                                        <p:tgtEl>
                                          <p:spTgt spid="39"/>
                                        </p:tgtEl>
                                        <p:attrNameLst>
                                          <p:attrName>style.visibility</p:attrName>
                                        </p:attrNameLst>
                                      </p:cBhvr>
                                      <p:to>
                                        <p:strVal val="hidden"/>
                                      </p:to>
                                    </p:set>
                                  </p:childTnLst>
                                </p:cTn>
                              </p:par>
                              <p:par>
                                <p:cTn id="135" presetID="3" presetClass="exit" presetSubtype="10" fill="hold" grpId="3" nodeType="withEffect">
                                  <p:stCondLst>
                                    <p:cond delay="0"/>
                                  </p:stCondLst>
                                  <p:childTnLst>
                                    <p:animEffect transition="out" filter="blinds(horizontal)">
                                      <p:cBhvr>
                                        <p:cTn id="136" dur="500"/>
                                        <p:tgtEl>
                                          <p:spTgt spid="38"/>
                                        </p:tgtEl>
                                      </p:cBhvr>
                                    </p:animEffect>
                                    <p:set>
                                      <p:cBhvr>
                                        <p:cTn id="137" dur="1" fill="hold">
                                          <p:stCondLst>
                                            <p:cond delay="499"/>
                                          </p:stCondLst>
                                        </p:cTn>
                                        <p:tgtEl>
                                          <p:spTgt spid="38"/>
                                        </p:tgtEl>
                                        <p:attrNameLst>
                                          <p:attrName>style.visibility</p:attrName>
                                        </p:attrNameLst>
                                      </p:cBhvr>
                                      <p:to>
                                        <p:strVal val="hidden"/>
                                      </p:to>
                                    </p:set>
                                  </p:childTnLst>
                                </p:cTn>
                              </p:par>
                              <p:par>
                                <p:cTn id="138" presetID="3" presetClass="exit" presetSubtype="10" fill="hold" grpId="3" nodeType="withEffect">
                                  <p:stCondLst>
                                    <p:cond delay="0"/>
                                  </p:stCondLst>
                                  <p:childTnLst>
                                    <p:animEffect transition="out" filter="blinds(horizontal)">
                                      <p:cBhvr>
                                        <p:cTn id="139" dur="500"/>
                                        <p:tgtEl>
                                          <p:spTgt spid="41"/>
                                        </p:tgtEl>
                                      </p:cBhvr>
                                    </p:animEffect>
                                    <p:set>
                                      <p:cBhvr>
                                        <p:cTn id="140" dur="1" fill="hold">
                                          <p:stCondLst>
                                            <p:cond delay="499"/>
                                          </p:stCondLst>
                                        </p:cTn>
                                        <p:tgtEl>
                                          <p:spTgt spid="41"/>
                                        </p:tgtEl>
                                        <p:attrNameLst>
                                          <p:attrName>style.visibility</p:attrName>
                                        </p:attrNameLst>
                                      </p:cBhvr>
                                      <p:to>
                                        <p:strVal val="hidden"/>
                                      </p:to>
                                    </p:set>
                                  </p:childTnLst>
                                </p:cTn>
                              </p:par>
                              <p:par>
                                <p:cTn id="141" presetID="3" presetClass="exit" presetSubtype="10" fill="hold" grpId="3" nodeType="withEffect">
                                  <p:stCondLst>
                                    <p:cond delay="0"/>
                                  </p:stCondLst>
                                  <p:childTnLst>
                                    <p:animEffect transition="out" filter="blinds(horizontal)">
                                      <p:cBhvr>
                                        <p:cTn id="142" dur="500"/>
                                        <p:tgtEl>
                                          <p:spTgt spid="40"/>
                                        </p:tgtEl>
                                      </p:cBhvr>
                                    </p:animEffect>
                                    <p:set>
                                      <p:cBhvr>
                                        <p:cTn id="143" dur="1" fill="hold">
                                          <p:stCondLst>
                                            <p:cond delay="499"/>
                                          </p:stCondLst>
                                        </p:cTn>
                                        <p:tgtEl>
                                          <p:spTgt spid="40"/>
                                        </p:tgtEl>
                                        <p:attrNameLst>
                                          <p:attrName>style.visibility</p:attrName>
                                        </p:attrNameLst>
                                      </p:cBhvr>
                                      <p:to>
                                        <p:strVal val="hidden"/>
                                      </p:to>
                                    </p:set>
                                  </p:childTnLst>
                                </p:cTn>
                              </p:par>
                              <p:par>
                                <p:cTn id="144" presetID="3" presetClass="exit" presetSubtype="10" fill="hold" nodeType="withEffect">
                                  <p:stCondLst>
                                    <p:cond delay="0"/>
                                  </p:stCondLst>
                                  <p:childTnLst>
                                    <p:animEffect transition="out" filter="blinds(horizontal)">
                                      <p:cBhvr>
                                        <p:cTn id="145" dur="500"/>
                                        <p:tgtEl>
                                          <p:spTgt spid="47"/>
                                        </p:tgtEl>
                                      </p:cBhvr>
                                    </p:animEffect>
                                    <p:set>
                                      <p:cBhvr>
                                        <p:cTn id="146" dur="1" fill="hold">
                                          <p:stCondLst>
                                            <p:cond delay="499"/>
                                          </p:stCondLst>
                                        </p:cTn>
                                        <p:tgtEl>
                                          <p:spTgt spid="47"/>
                                        </p:tgtEl>
                                        <p:attrNameLst>
                                          <p:attrName>style.visibility</p:attrName>
                                        </p:attrNameLst>
                                      </p:cBhvr>
                                      <p:to>
                                        <p:strVal val="hidden"/>
                                      </p:to>
                                    </p:set>
                                  </p:childTnLst>
                                </p:cTn>
                              </p:par>
                              <p:par>
                                <p:cTn id="147" presetID="3" presetClass="exit" presetSubtype="10" fill="hold" nodeType="withEffect">
                                  <p:stCondLst>
                                    <p:cond delay="0"/>
                                  </p:stCondLst>
                                  <p:childTnLst>
                                    <p:animEffect transition="out" filter="blinds(horizontal)">
                                      <p:cBhvr>
                                        <p:cTn id="148" dur="500"/>
                                        <p:tgtEl>
                                          <p:spTgt spid="46"/>
                                        </p:tgtEl>
                                      </p:cBhvr>
                                    </p:animEffect>
                                    <p:set>
                                      <p:cBhvr>
                                        <p:cTn id="149" dur="1" fill="hold">
                                          <p:stCondLst>
                                            <p:cond delay="499"/>
                                          </p:stCondLst>
                                        </p:cTn>
                                        <p:tgtEl>
                                          <p:spTgt spid="46"/>
                                        </p:tgtEl>
                                        <p:attrNameLst>
                                          <p:attrName>style.visibility</p:attrName>
                                        </p:attrNameLst>
                                      </p:cBhvr>
                                      <p:to>
                                        <p:strVal val="hidden"/>
                                      </p:to>
                                    </p:set>
                                  </p:childTnLst>
                                </p:cTn>
                              </p:par>
                              <p:par>
                                <p:cTn id="150" presetID="3" presetClass="exit" presetSubtype="10" fill="hold" nodeType="withEffect">
                                  <p:stCondLst>
                                    <p:cond delay="0"/>
                                  </p:stCondLst>
                                  <p:childTnLst>
                                    <p:animEffect transition="out" filter="blinds(horizontal)">
                                      <p:cBhvr>
                                        <p:cTn id="151" dur="500"/>
                                        <p:tgtEl>
                                          <p:spTgt spid="44"/>
                                        </p:tgtEl>
                                      </p:cBhvr>
                                    </p:animEffect>
                                    <p:set>
                                      <p:cBhvr>
                                        <p:cTn id="152" dur="1" fill="hold">
                                          <p:stCondLst>
                                            <p:cond delay="499"/>
                                          </p:stCondLst>
                                        </p:cTn>
                                        <p:tgtEl>
                                          <p:spTgt spid="44"/>
                                        </p:tgtEl>
                                        <p:attrNameLst>
                                          <p:attrName>style.visibility</p:attrName>
                                        </p:attrNameLst>
                                      </p:cBhvr>
                                      <p:to>
                                        <p:strVal val="hidden"/>
                                      </p:to>
                                    </p:set>
                                  </p:childTnLst>
                                </p:cTn>
                              </p:par>
                              <p:par>
                                <p:cTn id="153" presetID="3" presetClass="exit" presetSubtype="10" fill="hold" nodeType="withEffect">
                                  <p:stCondLst>
                                    <p:cond delay="0"/>
                                  </p:stCondLst>
                                  <p:childTnLst>
                                    <p:animEffect transition="out" filter="blinds(horizontal)">
                                      <p:cBhvr>
                                        <p:cTn id="154" dur="500"/>
                                        <p:tgtEl>
                                          <p:spTgt spid="9"/>
                                        </p:tgtEl>
                                      </p:cBhvr>
                                    </p:animEffect>
                                    <p:set>
                                      <p:cBhvr>
                                        <p:cTn id="155" dur="1" fill="hold">
                                          <p:stCondLst>
                                            <p:cond delay="499"/>
                                          </p:stCondLst>
                                        </p:cTn>
                                        <p:tgtEl>
                                          <p:spTgt spid="9"/>
                                        </p:tgtEl>
                                        <p:attrNameLst>
                                          <p:attrName>style.visibility</p:attrName>
                                        </p:attrNameLst>
                                      </p:cBhvr>
                                      <p:to>
                                        <p:strVal val="hidden"/>
                                      </p:to>
                                    </p:set>
                                  </p:childTnLst>
                                </p:cTn>
                              </p:par>
                              <p:par>
                                <p:cTn id="156" presetID="3" presetClass="exit" presetSubtype="10" fill="hold" grpId="2" nodeType="withEffect">
                                  <p:stCondLst>
                                    <p:cond delay="0"/>
                                  </p:stCondLst>
                                  <p:childTnLst>
                                    <p:animEffect transition="out" filter="blinds(horizontal)">
                                      <p:cBhvr>
                                        <p:cTn id="157" dur="500"/>
                                        <p:tgtEl>
                                          <p:spTgt spid="48"/>
                                        </p:tgtEl>
                                      </p:cBhvr>
                                    </p:animEffect>
                                    <p:set>
                                      <p:cBhvr>
                                        <p:cTn id="158" dur="1" fill="hold">
                                          <p:stCondLst>
                                            <p:cond delay="499"/>
                                          </p:stCondLst>
                                        </p:cTn>
                                        <p:tgtEl>
                                          <p:spTgt spid="48"/>
                                        </p:tgtEl>
                                        <p:attrNameLst>
                                          <p:attrName>style.visibility</p:attrName>
                                        </p:attrNameLst>
                                      </p:cBhvr>
                                      <p:to>
                                        <p:strVal val="hidden"/>
                                      </p:to>
                                    </p:set>
                                  </p:childTnLst>
                                </p:cTn>
                              </p:par>
                              <p:par>
                                <p:cTn id="159" presetID="3" presetClass="exit" presetSubtype="10" fill="hold" grpId="3" nodeType="withEffect">
                                  <p:stCondLst>
                                    <p:cond delay="0"/>
                                  </p:stCondLst>
                                  <p:childTnLst>
                                    <p:animEffect transition="out" filter="blinds(horizontal)">
                                      <p:cBhvr>
                                        <p:cTn id="160" dur="500"/>
                                        <p:tgtEl>
                                          <p:spTgt spid="45"/>
                                        </p:tgtEl>
                                      </p:cBhvr>
                                    </p:animEffect>
                                    <p:set>
                                      <p:cBhvr>
                                        <p:cTn id="161" dur="1" fill="hold">
                                          <p:stCondLst>
                                            <p:cond delay="499"/>
                                          </p:stCondLst>
                                        </p:cTn>
                                        <p:tgtEl>
                                          <p:spTgt spid="45"/>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3" presetClass="exit" presetSubtype="10" fill="hold" grpId="0" nodeType="clickEffect">
                                  <p:stCondLst>
                                    <p:cond delay="0"/>
                                  </p:stCondLst>
                                  <p:childTnLst>
                                    <p:animEffect transition="out" filter="blinds(horizontal)">
                                      <p:cBhvr>
                                        <p:cTn id="165" dur="500"/>
                                        <p:tgtEl>
                                          <p:spTgt spid="42"/>
                                        </p:tgtEl>
                                      </p:cBhvr>
                                    </p:animEffect>
                                    <p:set>
                                      <p:cBhvr>
                                        <p:cTn id="166" dur="1" fill="hold">
                                          <p:stCondLst>
                                            <p:cond delay="499"/>
                                          </p:stCondLst>
                                        </p:cTn>
                                        <p:tgtEl>
                                          <p:spTgt spid="42"/>
                                        </p:tgtEl>
                                        <p:attrNameLst>
                                          <p:attrName>style.visibility</p:attrName>
                                        </p:attrNameLst>
                                      </p:cBhvr>
                                      <p:to>
                                        <p:strVal val="hidden"/>
                                      </p:to>
                                    </p:set>
                                  </p:childTnLst>
                                </p:cTn>
                              </p:par>
                              <p:par>
                                <p:cTn id="167" presetID="0" presetClass="path" presetSubtype="0" accel="50000" decel="50000" fill="hold" grpId="0" nodeType="withEffect">
                                  <p:stCondLst>
                                    <p:cond delay="0"/>
                                  </p:stCondLst>
                                  <p:childTnLst>
                                    <p:animMotion origin="layout" path="M -0.07518 -0.03655 L -0.77049 -0.03331 " pathEditMode="relative" rAng="0" ptsTypes="AA">
                                      <p:cBhvr>
                                        <p:cTn id="168" dur="2000" fill="hold"/>
                                        <p:tgtEl>
                                          <p:spTgt spid="67"/>
                                        </p:tgtEl>
                                        <p:attrNameLst>
                                          <p:attrName>ppt_x</p:attrName>
                                          <p:attrName>ppt_y</p:attrName>
                                        </p:attrNameLst>
                                      </p:cBhvr>
                                      <p:rCtr x="-34800" y="200"/>
                                    </p:animMotion>
                                  </p:childTnLst>
                                </p:cTn>
                              </p:par>
                            </p:childTnLst>
                          </p:cTn>
                        </p:par>
                        <p:par>
                          <p:cTn id="169" fill="hold">
                            <p:stCondLst>
                              <p:cond delay="2000"/>
                            </p:stCondLst>
                            <p:childTnLst>
                              <p:par>
                                <p:cTn id="170" presetID="3" presetClass="entr" presetSubtype="10" fill="hold" grpId="1" nodeType="afterEffect">
                                  <p:stCondLst>
                                    <p:cond delay="1000"/>
                                  </p:stCondLst>
                                  <p:childTnLst>
                                    <p:set>
                                      <p:cBhvr>
                                        <p:cTn id="171" dur="1" fill="hold">
                                          <p:stCondLst>
                                            <p:cond delay="0"/>
                                          </p:stCondLst>
                                        </p:cTn>
                                        <p:tgtEl>
                                          <p:spTgt spid="21"/>
                                        </p:tgtEl>
                                        <p:attrNameLst>
                                          <p:attrName>style.visibility</p:attrName>
                                        </p:attrNameLst>
                                      </p:cBhvr>
                                      <p:to>
                                        <p:strVal val="visible"/>
                                      </p:to>
                                    </p:set>
                                    <p:animEffect transition="in" filter="blinds(horizontal)">
                                      <p:cBhvr>
                                        <p:cTn id="172" dur="1000"/>
                                        <p:tgtEl>
                                          <p:spTgt spid="21"/>
                                        </p:tgtEl>
                                      </p:cBhvr>
                                    </p:animEffect>
                                  </p:childTnLst>
                                </p:cTn>
                              </p:par>
                            </p:childTnLst>
                          </p:cTn>
                        </p:par>
                        <p:par>
                          <p:cTn id="173" fill="hold">
                            <p:stCondLst>
                              <p:cond delay="4000"/>
                            </p:stCondLst>
                            <p:childTnLst>
                              <p:par>
                                <p:cTn id="174" presetID="3" presetClass="entr" presetSubtype="10" fill="hold" grpId="1" nodeType="afterEffect">
                                  <p:stCondLst>
                                    <p:cond delay="0"/>
                                  </p:stCondLst>
                                  <p:childTnLst>
                                    <p:set>
                                      <p:cBhvr>
                                        <p:cTn id="175" dur="1" fill="hold">
                                          <p:stCondLst>
                                            <p:cond delay="0"/>
                                          </p:stCondLst>
                                        </p:cTn>
                                        <p:tgtEl>
                                          <p:spTgt spid="25"/>
                                        </p:tgtEl>
                                        <p:attrNameLst>
                                          <p:attrName>style.visibility</p:attrName>
                                        </p:attrNameLst>
                                      </p:cBhvr>
                                      <p:to>
                                        <p:strVal val="visible"/>
                                      </p:to>
                                    </p:set>
                                    <p:animEffect transition="in" filter="blinds(horizontal)">
                                      <p:cBhvr>
                                        <p:cTn id="176" dur="500"/>
                                        <p:tgtEl>
                                          <p:spTgt spid="25"/>
                                        </p:tgtEl>
                                      </p:cBhvr>
                                    </p:animEffect>
                                  </p:childTnLst>
                                </p:cTn>
                              </p:par>
                            </p:childTnLst>
                          </p:cTn>
                        </p:par>
                        <p:par>
                          <p:cTn id="177" fill="hold">
                            <p:stCondLst>
                              <p:cond delay="4500"/>
                            </p:stCondLst>
                            <p:childTnLst>
                              <p:par>
                                <p:cTn id="178" presetID="3" presetClass="entr" presetSubtype="10" fill="hold" grpId="1" nodeType="afterEffect">
                                  <p:stCondLst>
                                    <p:cond delay="0"/>
                                  </p:stCondLst>
                                  <p:childTnLst>
                                    <p:set>
                                      <p:cBhvr>
                                        <p:cTn id="179" dur="1" fill="hold">
                                          <p:stCondLst>
                                            <p:cond delay="0"/>
                                          </p:stCondLst>
                                        </p:cTn>
                                        <p:tgtEl>
                                          <p:spTgt spid="24"/>
                                        </p:tgtEl>
                                        <p:attrNameLst>
                                          <p:attrName>style.visibility</p:attrName>
                                        </p:attrNameLst>
                                      </p:cBhvr>
                                      <p:to>
                                        <p:strVal val="visible"/>
                                      </p:to>
                                    </p:set>
                                    <p:animEffect transition="in" filter="blinds(horizontal)">
                                      <p:cBhvr>
                                        <p:cTn id="180" dur="500"/>
                                        <p:tgtEl>
                                          <p:spTgt spid="24"/>
                                        </p:tgtEl>
                                      </p:cBhvr>
                                    </p:animEffect>
                                  </p:childTnLst>
                                </p:cTn>
                              </p:par>
                            </p:childTnLst>
                          </p:cTn>
                        </p:par>
                        <p:par>
                          <p:cTn id="181" fill="hold">
                            <p:stCondLst>
                              <p:cond delay="5000"/>
                            </p:stCondLst>
                            <p:childTnLst>
                              <p:par>
                                <p:cTn id="182" presetID="3" presetClass="entr" presetSubtype="10" fill="hold" grpId="1" nodeType="afterEffect">
                                  <p:stCondLst>
                                    <p:cond delay="0"/>
                                  </p:stCondLst>
                                  <p:childTnLst>
                                    <p:set>
                                      <p:cBhvr>
                                        <p:cTn id="183" dur="1" fill="hold">
                                          <p:stCondLst>
                                            <p:cond delay="0"/>
                                          </p:stCondLst>
                                        </p:cTn>
                                        <p:tgtEl>
                                          <p:spTgt spid="26"/>
                                        </p:tgtEl>
                                        <p:attrNameLst>
                                          <p:attrName>style.visibility</p:attrName>
                                        </p:attrNameLst>
                                      </p:cBhvr>
                                      <p:to>
                                        <p:strVal val="visible"/>
                                      </p:to>
                                    </p:set>
                                    <p:animEffect transition="in" filter="blinds(horizontal)">
                                      <p:cBhvr>
                                        <p:cTn id="184" dur="500"/>
                                        <p:tgtEl>
                                          <p:spTgt spid="26"/>
                                        </p:tgtEl>
                                      </p:cBhvr>
                                    </p:animEffect>
                                  </p:childTnLst>
                                </p:cTn>
                              </p:par>
                            </p:childTnLst>
                          </p:cTn>
                        </p:par>
                        <p:par>
                          <p:cTn id="185" fill="hold">
                            <p:stCondLst>
                              <p:cond delay="5500"/>
                            </p:stCondLst>
                            <p:childTnLst>
                              <p:par>
                                <p:cTn id="186" presetID="3" presetClass="entr" presetSubtype="10" fill="hold" grpId="1" nodeType="afterEffect">
                                  <p:stCondLst>
                                    <p:cond delay="0"/>
                                  </p:stCondLst>
                                  <p:childTnLst>
                                    <p:set>
                                      <p:cBhvr>
                                        <p:cTn id="187" dur="1" fill="hold">
                                          <p:stCondLst>
                                            <p:cond delay="0"/>
                                          </p:stCondLst>
                                        </p:cTn>
                                        <p:tgtEl>
                                          <p:spTgt spid="23"/>
                                        </p:tgtEl>
                                        <p:attrNameLst>
                                          <p:attrName>style.visibility</p:attrName>
                                        </p:attrNameLst>
                                      </p:cBhvr>
                                      <p:to>
                                        <p:strVal val="visible"/>
                                      </p:to>
                                    </p:set>
                                    <p:animEffect transition="in" filter="blinds(horizontal)">
                                      <p:cBhvr>
                                        <p:cTn id="188" dur="500"/>
                                        <p:tgtEl>
                                          <p:spTgt spid="23"/>
                                        </p:tgtEl>
                                      </p:cBhvr>
                                    </p:animEffect>
                                  </p:childTnLst>
                                </p:cTn>
                              </p:par>
                            </p:childTnLst>
                          </p:cTn>
                        </p:par>
                        <p:par>
                          <p:cTn id="189" fill="hold">
                            <p:stCondLst>
                              <p:cond delay="6000"/>
                            </p:stCondLst>
                            <p:childTnLst>
                              <p:par>
                                <p:cTn id="190" presetID="3" presetClass="entr" presetSubtype="10" fill="hold" grpId="1" nodeType="afterEffect">
                                  <p:stCondLst>
                                    <p:cond delay="0"/>
                                  </p:stCondLst>
                                  <p:childTnLst>
                                    <p:set>
                                      <p:cBhvr>
                                        <p:cTn id="191" dur="1" fill="hold">
                                          <p:stCondLst>
                                            <p:cond delay="0"/>
                                          </p:stCondLst>
                                        </p:cTn>
                                        <p:tgtEl>
                                          <p:spTgt spid="27"/>
                                        </p:tgtEl>
                                        <p:attrNameLst>
                                          <p:attrName>style.visibility</p:attrName>
                                        </p:attrNameLst>
                                      </p:cBhvr>
                                      <p:to>
                                        <p:strVal val="visible"/>
                                      </p:to>
                                    </p:set>
                                    <p:animEffect transition="in" filter="blinds(horizontal)">
                                      <p:cBhvr>
                                        <p:cTn id="192" dur="500"/>
                                        <p:tgtEl>
                                          <p:spTgt spid="27"/>
                                        </p:tgtEl>
                                      </p:cBhvr>
                                    </p:animEffect>
                                  </p:childTnLst>
                                </p:cTn>
                              </p:par>
                            </p:childTnLst>
                          </p:cTn>
                        </p:par>
                        <p:par>
                          <p:cTn id="193" fill="hold">
                            <p:stCondLst>
                              <p:cond delay="6500"/>
                            </p:stCondLst>
                            <p:childTnLst>
                              <p:par>
                                <p:cTn id="194" presetID="3" presetClass="entr" presetSubtype="10" fill="hold" grpId="1" nodeType="afterEffect">
                                  <p:stCondLst>
                                    <p:cond delay="0"/>
                                  </p:stCondLst>
                                  <p:childTnLst>
                                    <p:set>
                                      <p:cBhvr>
                                        <p:cTn id="195" dur="1" fill="hold">
                                          <p:stCondLst>
                                            <p:cond delay="0"/>
                                          </p:stCondLst>
                                        </p:cTn>
                                        <p:tgtEl>
                                          <p:spTgt spid="22"/>
                                        </p:tgtEl>
                                        <p:attrNameLst>
                                          <p:attrName>style.visibility</p:attrName>
                                        </p:attrNameLst>
                                      </p:cBhvr>
                                      <p:to>
                                        <p:strVal val="visible"/>
                                      </p:to>
                                    </p:set>
                                    <p:animEffect transition="in" filter="blinds(horizontal)">
                                      <p:cBhvr>
                                        <p:cTn id="196" dur="500"/>
                                        <p:tgtEl>
                                          <p:spTgt spid="22"/>
                                        </p:tgtEl>
                                      </p:cBhvr>
                                    </p:animEffect>
                                  </p:childTnLst>
                                </p:cTn>
                              </p:par>
                            </p:childTnLst>
                          </p:cTn>
                        </p:par>
                        <p:par>
                          <p:cTn id="197" fill="hold">
                            <p:stCondLst>
                              <p:cond delay="7000"/>
                            </p:stCondLst>
                            <p:childTnLst>
                              <p:par>
                                <p:cTn id="198" presetID="3" presetClass="entr" presetSubtype="10" fill="hold" grpId="1" nodeType="afterEffect">
                                  <p:stCondLst>
                                    <p:cond delay="0"/>
                                  </p:stCondLst>
                                  <p:childTnLst>
                                    <p:set>
                                      <p:cBhvr>
                                        <p:cTn id="199" dur="1" fill="hold">
                                          <p:stCondLst>
                                            <p:cond delay="0"/>
                                          </p:stCondLst>
                                        </p:cTn>
                                        <p:tgtEl>
                                          <p:spTgt spid="28"/>
                                        </p:tgtEl>
                                        <p:attrNameLst>
                                          <p:attrName>style.visibility</p:attrName>
                                        </p:attrNameLst>
                                      </p:cBhvr>
                                      <p:to>
                                        <p:strVal val="visible"/>
                                      </p:to>
                                    </p:set>
                                    <p:animEffect transition="in" filter="blinds(horizontal)">
                                      <p:cBhvr>
                                        <p:cTn id="200" dur="500"/>
                                        <p:tgtEl>
                                          <p:spTgt spid="28"/>
                                        </p:tgtEl>
                                      </p:cBhvr>
                                    </p:animEffect>
                                  </p:childTnLst>
                                </p:cTn>
                              </p:par>
                            </p:childTnLst>
                          </p:cTn>
                        </p:par>
                        <p:par>
                          <p:cTn id="201" fill="hold">
                            <p:stCondLst>
                              <p:cond delay="7500"/>
                            </p:stCondLst>
                            <p:childTnLst>
                              <p:par>
                                <p:cTn id="202" presetID="3" presetClass="entr" presetSubtype="10" fill="hold" grpId="1" nodeType="afterEffect">
                                  <p:stCondLst>
                                    <p:cond delay="0"/>
                                  </p:stCondLst>
                                  <p:childTnLst>
                                    <p:set>
                                      <p:cBhvr>
                                        <p:cTn id="203" dur="1" fill="hold">
                                          <p:stCondLst>
                                            <p:cond delay="0"/>
                                          </p:stCondLst>
                                        </p:cTn>
                                        <p:tgtEl>
                                          <p:spTgt spid="29"/>
                                        </p:tgtEl>
                                        <p:attrNameLst>
                                          <p:attrName>style.visibility</p:attrName>
                                        </p:attrNameLst>
                                      </p:cBhvr>
                                      <p:to>
                                        <p:strVal val="visible"/>
                                      </p:to>
                                    </p:set>
                                    <p:animEffect transition="in" filter="blinds(horizontal)">
                                      <p:cBhvr>
                                        <p:cTn id="20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8" grpId="0" animBg="1"/>
      <p:bldP spid="38" grpId="1" animBg="1"/>
      <p:bldP spid="38" grpId="2" animBg="1"/>
      <p:bldP spid="38" grpId="3" animBg="1"/>
      <p:bldP spid="39" grpId="0"/>
      <p:bldP spid="39" grpId="1"/>
      <p:bldP spid="39" grpId="2"/>
      <p:bldP spid="39" grpId="3"/>
      <p:bldP spid="40" grpId="0"/>
      <p:bldP spid="40" grpId="1"/>
      <p:bldP spid="40" grpId="2"/>
      <p:bldP spid="40" grpId="3"/>
      <p:bldP spid="41" grpId="0" animBg="1"/>
      <p:bldP spid="41" grpId="1" animBg="1"/>
      <p:bldP spid="41" grpId="2" animBg="1"/>
      <p:bldP spid="41" grpId="3" animBg="1"/>
      <p:bldP spid="42" grpId="0"/>
      <p:bldP spid="45" grpId="0"/>
      <p:bldP spid="45" grpId="1"/>
      <p:bldP spid="45" grpId="2"/>
      <p:bldP spid="45" grpId="3"/>
      <p:bldP spid="48" grpId="0"/>
      <p:bldP spid="48" grpId="1"/>
      <p:bldP spid="48" grpId="2"/>
      <p:bldP spid="6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Statistics and Compression</a:t>
            </a:r>
            <a:endParaRPr lang="en-US" dirty="0" smtClean="0"/>
          </a:p>
        </p:txBody>
      </p:sp>
      <p:sp>
        <p:nvSpPr>
          <p:cNvPr id="36867" name="Content Placeholder 2"/>
          <p:cNvSpPr>
            <a:spLocks noGrp="1"/>
          </p:cNvSpPr>
          <p:nvPr>
            <p:ph idx="1"/>
          </p:nvPr>
        </p:nvSpPr>
        <p:spPr/>
        <p:txBody>
          <a:bodyPr/>
          <a:lstStyle/>
          <a:p>
            <a:r>
              <a:rPr lang="en-US" smtClean="0"/>
              <a:t>Use statistics to address performance</a:t>
            </a:r>
          </a:p>
          <a:p>
            <a:pPr lvl="1"/>
            <a:r>
              <a:rPr lang="en-US" smtClean="0"/>
              <a:t>AUTO UPDATE/CREATE</a:t>
            </a:r>
          </a:p>
          <a:p>
            <a:pPr lvl="1"/>
            <a:r>
              <a:rPr lang="en-US" smtClean="0"/>
              <a:t>Use composite statistics for loop and join performance</a:t>
            </a:r>
          </a:p>
          <a:p>
            <a:pPr lvl="1"/>
            <a:r>
              <a:rPr lang="en-US" smtClean="0"/>
              <a:t>Minimize manual statistics on larger data sets</a:t>
            </a:r>
          </a:p>
          <a:p>
            <a:r>
              <a:rPr lang="en-US" smtClean="0"/>
              <a:t>Compression recommended</a:t>
            </a:r>
          </a:p>
          <a:p>
            <a:pPr lvl="1"/>
            <a:r>
              <a:rPr lang="en-US" smtClean="0"/>
              <a:t>Current FT configurations based on 3x compression</a:t>
            </a:r>
          </a:p>
          <a:p>
            <a:pPr lvl="1"/>
            <a:r>
              <a:rPr lang="en-US" smtClean="0"/>
              <a:t>Helps reduce I/O requirements</a:t>
            </a:r>
          </a:p>
          <a:p>
            <a:pPr lvl="1"/>
            <a:r>
              <a:rPr lang="en-US" smtClean="0"/>
              <a:t>Not recommended for random I/O workloads</a:t>
            </a:r>
          </a:p>
          <a:p>
            <a:endParaRPr lang="en-US" smtClean="0"/>
          </a:p>
          <a:p>
            <a:endParaRPr lang="en-US" dirty="0" smtClean="0"/>
          </a:p>
        </p:txBody>
      </p:sp>
    </p:spTree>
    <p:extLst>
      <p:ext uri="{BB962C8B-B14F-4D97-AF65-F5344CB8AC3E}">
        <p14:creationId xmlns:p14="http://schemas.microsoft.com/office/powerpoint/2010/main" val="2213662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Sequential Data Performance</a:t>
            </a:r>
            <a:endParaRPr lang="en-US" dirty="0" smtClean="0"/>
          </a:p>
        </p:txBody>
      </p:sp>
      <p:sp>
        <p:nvSpPr>
          <p:cNvPr id="36867" name="Content Placeholder 2"/>
          <p:cNvSpPr>
            <a:spLocks noGrp="1"/>
          </p:cNvSpPr>
          <p:nvPr>
            <p:ph idx="1"/>
          </p:nvPr>
        </p:nvSpPr>
        <p:spPr/>
        <p:txBody>
          <a:bodyPr/>
          <a:lstStyle/>
          <a:p>
            <a:r>
              <a:rPr lang="en-US" smtClean="0"/>
              <a:t>Sequential scan performance starts with database creation and extent allocation</a:t>
            </a:r>
          </a:p>
          <a:p>
            <a:r>
              <a:rPr lang="en-US" smtClean="0"/>
              <a:t>Recall that the –E startup option is used</a:t>
            </a:r>
          </a:p>
          <a:p>
            <a:pPr lvl="1"/>
            <a:r>
              <a:rPr lang="en-US" smtClean="0"/>
              <a:t>Allocate 64 extents at a time (4MB)</a:t>
            </a:r>
          </a:p>
          <a:p>
            <a:r>
              <a:rPr lang="en-US" smtClean="0"/>
              <a:t>Pre-allocation of user databases is strongly recommended</a:t>
            </a:r>
          </a:p>
          <a:p>
            <a:r>
              <a:rPr lang="en-US" smtClean="0"/>
              <a:t>Autogrow should be avoided if possible</a:t>
            </a:r>
          </a:p>
          <a:p>
            <a:pPr lvl="1"/>
            <a:r>
              <a:rPr lang="en-US" smtClean="0"/>
              <a:t>If used, always use 4MB increments</a:t>
            </a:r>
          </a:p>
          <a:p>
            <a:endParaRPr lang="en-US" smtClean="0"/>
          </a:p>
          <a:p>
            <a:endParaRPr lang="en-US" dirty="0" smtClean="0"/>
          </a:p>
        </p:txBody>
      </p:sp>
    </p:spTree>
    <p:extLst>
      <p:ext uri="{BB962C8B-B14F-4D97-AF65-F5344CB8AC3E}">
        <p14:creationId xmlns:p14="http://schemas.microsoft.com/office/powerpoint/2010/main" val="2213662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Fast Track Data Warehouse</a:t>
            </a:r>
            <a:br>
              <a:rPr lang="en-US" dirty="0" smtClean="0"/>
            </a:br>
            <a:r>
              <a:rPr lang="en-US" sz="3600" dirty="0" smtClean="0">
                <a:solidFill>
                  <a:schemeClr val="accent1"/>
                </a:solidFill>
              </a:rPr>
              <a:t>What is it?</a:t>
            </a:r>
            <a:endParaRPr lang="en-US" dirty="0">
              <a:solidFill>
                <a:schemeClr val="accent1"/>
              </a:solidFill>
            </a:endParaRPr>
          </a:p>
        </p:txBody>
      </p:sp>
      <p:sp>
        <p:nvSpPr>
          <p:cNvPr id="3" name="Text Placeholder 2"/>
          <p:cNvSpPr>
            <a:spLocks noGrp="1"/>
          </p:cNvSpPr>
          <p:nvPr>
            <p:ph type="body" sz="quarter" idx="10"/>
          </p:nvPr>
        </p:nvSpPr>
        <p:spPr>
          <a:xfrm>
            <a:off x="519906" y="1891645"/>
            <a:ext cx="11149013" cy="1973561"/>
          </a:xfrm>
        </p:spPr>
        <p:txBody>
          <a:bodyPr/>
          <a:lstStyle/>
          <a:p>
            <a:r>
              <a:rPr lang="en-US" dirty="0" smtClean="0"/>
              <a:t>The SQL Server Fast Track initiative provides a basic methodology and concrete examples for deployment of balanced hardware and database configuration for a data warehouse workload.</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Performance Testing and Best Practices</a:t>
            </a:r>
            <a:endParaRPr lang="en-US" dirty="0" smtClean="0"/>
          </a:p>
        </p:txBody>
      </p:sp>
      <p:sp>
        <p:nvSpPr>
          <p:cNvPr id="36867" name="Content Placeholder 2"/>
          <p:cNvSpPr>
            <a:spLocks noGrp="1"/>
          </p:cNvSpPr>
          <p:nvPr>
            <p:ph idx="1"/>
          </p:nvPr>
        </p:nvSpPr>
        <p:spPr/>
        <p:txBody>
          <a:bodyPr/>
          <a:lstStyle/>
          <a:p>
            <a:r>
              <a:rPr lang="en-US" smtClean="0"/>
              <a:t>Better Performance with Increased Memory</a:t>
            </a:r>
          </a:p>
          <a:p>
            <a:pPr lvl="1"/>
            <a:r>
              <a:rPr lang="en-US" smtClean="0"/>
              <a:t>Guidance changed from 4GB/Core. No longer tied to # of cores.</a:t>
            </a:r>
          </a:p>
          <a:p>
            <a:pPr lvl="1"/>
            <a:r>
              <a:rPr lang="en-US" smtClean="0"/>
              <a:t>Queue Depths Optimized at 48 or 64</a:t>
            </a:r>
          </a:p>
          <a:p>
            <a:r>
              <a:rPr lang="en-US" smtClean="0"/>
              <a:t>RAID10 Arrays reduce Management Complexity</a:t>
            </a:r>
          </a:p>
          <a:p>
            <a:r>
              <a:rPr lang="en-US" smtClean="0"/>
              <a:t>Power Settings in BIOS and Control Panel</a:t>
            </a:r>
          </a:p>
          <a:p>
            <a:r>
              <a:rPr lang="en-US" smtClean="0"/>
              <a:t>MPIO Complexity is High – Use Explicit mappings or Failover Only Policy</a:t>
            </a:r>
          </a:p>
          <a:p>
            <a:endParaRPr lang="en-US" smtClean="0"/>
          </a:p>
          <a:p>
            <a:endParaRPr lang="en-US" dirty="0" smtClean="0"/>
          </a:p>
        </p:txBody>
      </p:sp>
    </p:spTree>
    <p:extLst>
      <p:ext uri="{BB962C8B-B14F-4D97-AF65-F5344CB8AC3E}">
        <p14:creationId xmlns:p14="http://schemas.microsoft.com/office/powerpoint/2010/main" val="2213662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Performance Testing and Best Practices (cont’d)</a:t>
            </a:r>
            <a:endParaRPr lang="en-US" dirty="0" smtClean="0"/>
          </a:p>
        </p:txBody>
      </p:sp>
      <p:sp>
        <p:nvSpPr>
          <p:cNvPr id="36867" name="Content Placeholder 2"/>
          <p:cNvSpPr>
            <a:spLocks noGrp="1"/>
          </p:cNvSpPr>
          <p:nvPr>
            <p:ph idx="1"/>
          </p:nvPr>
        </p:nvSpPr>
        <p:spPr>
          <a:xfrm>
            <a:off x="519112" y="1905000"/>
            <a:ext cx="11149013" cy="2000548"/>
          </a:xfrm>
        </p:spPr>
        <p:txBody>
          <a:bodyPr/>
          <a:lstStyle/>
          <a:p>
            <a:r>
              <a:rPr lang="en-US" dirty="0" smtClean="0"/>
              <a:t>Resource Governor plays a bigger role</a:t>
            </a:r>
          </a:p>
          <a:p>
            <a:pPr lvl="1"/>
            <a:r>
              <a:rPr lang="en-US" dirty="0" smtClean="0"/>
              <a:t>Changes for large configurations such as the DL980</a:t>
            </a:r>
          </a:p>
          <a:p>
            <a:r>
              <a:rPr lang="en-US" dirty="0" smtClean="0"/>
              <a:t>MAXDOP Settings</a:t>
            </a:r>
          </a:p>
          <a:p>
            <a:pPr lvl="1"/>
            <a:r>
              <a:rPr lang="en-US" dirty="0" smtClean="0"/>
              <a:t>MAXDOP 0 not Optimal</a:t>
            </a:r>
          </a:p>
          <a:p>
            <a:endParaRPr lang="en-US" dirty="0" smtClean="0"/>
          </a:p>
          <a:p>
            <a:endParaRPr lang="en-US" dirty="0" smtClean="0"/>
          </a:p>
        </p:txBody>
      </p:sp>
    </p:spTree>
    <p:extLst>
      <p:ext uri="{BB962C8B-B14F-4D97-AF65-F5344CB8AC3E}">
        <p14:creationId xmlns:p14="http://schemas.microsoft.com/office/powerpoint/2010/main" val="36027429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01136" y="1485901"/>
            <a:ext cx="11481396" cy="5172075"/>
          </a:xfrm>
          <a:prstGeom prst="rect">
            <a:avLst/>
          </a:prstGeom>
          <a:solidFill>
            <a:schemeClr val="accent3">
              <a:alpha val="23000"/>
            </a:schemeClr>
          </a:solidFill>
          <a:ln>
            <a:headEnd type="none" w="med" len="med"/>
            <a:tailEnd type="none" w="med" len="med"/>
          </a:ln>
          <a:effectLst>
            <a:outerShdw blurRad="65532" dist="38100" dir="5400000" rotWithShape="0">
              <a:srgbClr val="000000">
                <a:alpha val="40000"/>
              </a:srgbClr>
            </a:outerShdw>
          </a:effectLst>
          <a:scene3d>
            <a:camera prst="orthographicFront">
              <a:rot lat="0" lon="0" rev="0"/>
            </a:camera>
            <a:lightRig rig="threePt" dir="tl"/>
          </a:scene3d>
          <a:sp3d prstMaterial="matte"/>
        </p:spPr>
        <p:style>
          <a:lnRef idx="0">
            <a:schemeClr val="accent6"/>
          </a:lnRef>
          <a:fillRef idx="3">
            <a:schemeClr val="accent6"/>
          </a:fillRef>
          <a:effectRef idx="3">
            <a:schemeClr val="accent6"/>
          </a:effectRef>
          <a:fontRef idx="minor">
            <a:schemeClr val="lt1"/>
          </a:fontRef>
        </p:style>
      </p:sp>
      <p:grpSp>
        <p:nvGrpSpPr>
          <p:cNvPr id="2" name="Group 2"/>
          <p:cNvGrpSpPr/>
          <p:nvPr/>
        </p:nvGrpSpPr>
        <p:grpSpPr>
          <a:xfrm>
            <a:off x="-409133" y="1485901"/>
            <a:ext cx="12026607" cy="1146667"/>
            <a:chOff x="2178088" y="1145017"/>
            <a:chExt cx="9022305" cy="1801906"/>
          </a:xfrm>
        </p:grpSpPr>
        <p:cxnSp>
          <p:nvCxnSpPr>
            <p:cNvPr id="18" name="Straight Connector 17"/>
            <p:cNvCxnSpPr/>
            <p:nvPr/>
          </p:nvCxnSpPr>
          <p:spPr>
            <a:xfrm>
              <a:off x="2178088" y="2117066"/>
              <a:ext cx="53446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rot="16200000">
              <a:off x="6082786" y="-2170686"/>
              <a:ext cx="1768724" cy="8466491"/>
            </a:xfrm>
            <a:prstGeom prst="rect">
              <a:avLst/>
            </a:prstGeom>
            <a:gradFill flip="none" rotWithShape="1">
              <a:gsLst>
                <a:gs pos="0">
                  <a:schemeClr val="bg1">
                    <a:alpha val="80000"/>
                  </a:schemeClr>
                </a:gs>
                <a:gs pos="50000">
                  <a:srgbClr val="000000">
                    <a:alpha val="34000"/>
                  </a:srgbClr>
                </a:gs>
                <a:gs pos="100000">
                  <a:srgbClr val="FFFFFF">
                    <a:lumMod val="75000"/>
                    <a:alpha val="0"/>
                  </a:srgbClr>
                </a:gs>
              </a:gsLst>
              <a:lin ang="5400000" scaled="1"/>
              <a:tileRect/>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 name="Group 23"/>
            <p:cNvGrpSpPr/>
            <p:nvPr/>
          </p:nvGrpSpPr>
          <p:grpSpPr>
            <a:xfrm>
              <a:off x="2714454" y="1145017"/>
              <a:ext cx="370595" cy="1801906"/>
              <a:chOff x="5796852" y="679114"/>
              <a:chExt cx="198341" cy="3596419"/>
            </a:xfrm>
          </p:grpSpPr>
          <p:cxnSp>
            <p:nvCxnSpPr>
              <p:cNvPr id="26" name="Straight Connector 25"/>
              <p:cNvCxnSpPr/>
              <p:nvPr/>
            </p:nvCxnSpPr>
            <p:spPr>
              <a:xfrm>
                <a:off x="5799439" y="679114"/>
                <a:ext cx="195754" cy="158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797664" y="4273944"/>
                <a:ext cx="195753" cy="158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005422" y="2477600"/>
                <a:ext cx="3584448"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70" name="Title 69"/>
          <p:cNvSpPr>
            <a:spLocks noGrp="1"/>
          </p:cNvSpPr>
          <p:nvPr>
            <p:ph type="title"/>
          </p:nvPr>
        </p:nvSpPr>
        <p:spPr/>
        <p:txBody>
          <a:bodyPr/>
          <a:lstStyle/>
          <a:p>
            <a:r>
              <a:rPr lang="en-US" dirty="0" smtClean="0"/>
              <a:t>What is new in Fast Track </a:t>
            </a:r>
            <a:br>
              <a:rPr lang="en-US" dirty="0" smtClean="0"/>
            </a:br>
            <a:r>
              <a:rPr lang="en-US" dirty="0" smtClean="0"/>
              <a:t>Data Warehouse 3.0?</a:t>
            </a:r>
            <a:endParaRPr lang="en-US" dirty="0"/>
          </a:p>
        </p:txBody>
      </p:sp>
      <p:sp>
        <p:nvSpPr>
          <p:cNvPr id="38" name="Content Placeholder 2"/>
          <p:cNvSpPr txBox="1">
            <a:spLocks/>
          </p:cNvSpPr>
          <p:nvPr/>
        </p:nvSpPr>
        <p:spPr>
          <a:xfrm>
            <a:off x="301135" y="1637627"/>
            <a:ext cx="9703859" cy="843212"/>
          </a:xfrm>
          <a:prstGeom prst="rect">
            <a:avLst/>
          </a:prstGeom>
        </p:spPr>
        <p:txBody>
          <a:bodyPr vert="horz" lIns="91440" tIns="45720" rIns="91440" bIns="45720" rtlCol="0" anchor="ctr" anchorCtr="0"/>
          <a:lstStyle>
            <a:defPPr>
              <a:defRPr lang="en-US"/>
            </a:defPPr>
            <a:lvl1pPr marL="0" algn="r" defTabSz="912813" rtl="0" eaLnBrk="1" fontAlgn="base" latinLnBrk="0" hangingPunct="1">
              <a:spcBef>
                <a:spcPct val="0"/>
              </a:spcBef>
              <a:spcAft>
                <a:spcPct val="0"/>
              </a:spcAft>
              <a:defRPr lang="en-US" sz="8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buFont typeface="Arial" pitchFamily="34" charset="0"/>
              <a:buChar char="•"/>
            </a:pPr>
            <a:r>
              <a:rPr lang="en-US" sz="1600" b="1" dirty="0" smtClean="0">
                <a:solidFill>
                  <a:schemeClr val="tx1">
                    <a:alpha val="99000"/>
                  </a:schemeClr>
                </a:solidFill>
              </a:rPr>
              <a:t>New: Fast Track 3.0 e</a:t>
            </a:r>
            <a:r>
              <a:rPr lang="en-US" sz="1600" dirty="0" smtClean="0">
                <a:solidFill>
                  <a:schemeClr val="tx1">
                    <a:alpha val="99000"/>
                  </a:schemeClr>
                </a:solidFill>
              </a:rPr>
              <a:t>nables Partners to build and test Reference Architectures while Microsoft validates</a:t>
            </a:r>
          </a:p>
          <a:p>
            <a:pPr marL="285750" indent="-285750" algn="l">
              <a:buFont typeface="Arial" pitchFamily="34" charset="0"/>
              <a:buChar char="•"/>
            </a:pPr>
            <a:r>
              <a:rPr lang="en-US" sz="1600" dirty="0" smtClean="0">
                <a:solidFill>
                  <a:schemeClr val="tx1">
                    <a:alpha val="99000"/>
                  </a:schemeClr>
                </a:solidFill>
              </a:rPr>
              <a:t>Customers and Partners get new and enhanced benefits from Fast Track 3.0:</a:t>
            </a:r>
            <a:endParaRPr lang="en-US" sz="1400" dirty="0" smtClean="0">
              <a:solidFill>
                <a:schemeClr val="accent3"/>
              </a:solidFill>
            </a:endParaRPr>
          </a:p>
        </p:txBody>
      </p:sp>
      <p:grpSp>
        <p:nvGrpSpPr>
          <p:cNvPr id="4" name="Group 3"/>
          <p:cNvGrpSpPr/>
          <p:nvPr/>
        </p:nvGrpSpPr>
        <p:grpSpPr>
          <a:xfrm>
            <a:off x="7678716" y="3343699"/>
            <a:ext cx="3639905" cy="3172461"/>
            <a:chOff x="6727588" y="3263859"/>
            <a:chExt cx="4387977" cy="3172461"/>
          </a:xfrm>
        </p:grpSpPr>
        <p:sp>
          <p:nvSpPr>
            <p:cNvPr id="20" name="Rectangle 19"/>
            <p:cNvSpPr/>
            <p:nvPr/>
          </p:nvSpPr>
          <p:spPr>
            <a:xfrm>
              <a:off x="6727588" y="3263859"/>
              <a:ext cx="4387977" cy="3172461"/>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w="9525">
              <a:solidFill>
                <a:schemeClr val="accent1"/>
              </a:solidFill>
              <a:miter lim="800000"/>
              <a:headEnd/>
              <a:tailEnd/>
            </a:ln>
          </p:spPr>
        </p:sp>
        <p:sp>
          <p:nvSpPr>
            <p:cNvPr id="21" name="Rectangle 20"/>
            <p:cNvSpPr/>
            <p:nvPr/>
          </p:nvSpPr>
          <p:spPr>
            <a:xfrm>
              <a:off x="6727588" y="4029735"/>
              <a:ext cx="1988302" cy="11665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99568" bIns="99568" numCol="1" spcCol="1270" anchor="t" anchorCtr="0">
              <a:noAutofit/>
            </a:bodyPr>
            <a:lstStyle/>
            <a:p>
              <a:pPr marL="114300" defTabSz="622300">
                <a:lnSpc>
                  <a:spcPct val="90000"/>
                </a:lnSpc>
                <a:spcBef>
                  <a:spcPct val="0"/>
                </a:spcBef>
                <a:spcAft>
                  <a:spcPct val="35000"/>
                </a:spcAft>
              </a:pPr>
              <a:r>
                <a:rPr lang="en-US" sz="1200" b="1" dirty="0">
                  <a:solidFill>
                    <a:schemeClr val="accent1">
                      <a:alpha val="99000"/>
                    </a:schemeClr>
                  </a:solidFill>
                </a:rPr>
                <a:t>More control </a:t>
              </a:r>
              <a:r>
                <a:rPr lang="en-US" sz="1200" dirty="0">
                  <a:solidFill>
                    <a:schemeClr val="accent1">
                      <a:alpha val="99000"/>
                    </a:schemeClr>
                  </a:solidFill>
                </a:rPr>
                <a:t>and flexibility to build </a:t>
              </a:r>
              <a:r>
                <a:rPr lang="en-US" sz="1200" dirty="0" smtClean="0">
                  <a:solidFill>
                    <a:schemeClr val="accent1">
                      <a:alpha val="99000"/>
                    </a:schemeClr>
                  </a:solidFill>
                </a:rPr>
                <a:t>and </a:t>
              </a:r>
              <a:r>
                <a:rPr lang="en-US" sz="1200" dirty="0">
                  <a:solidFill>
                    <a:schemeClr val="accent1">
                      <a:alpha val="99000"/>
                    </a:schemeClr>
                  </a:solidFill>
                </a:rPr>
                <a:t>test their own configurations</a:t>
              </a:r>
            </a:p>
          </p:txBody>
        </p:sp>
        <p:sp>
          <p:nvSpPr>
            <p:cNvPr id="19" name="Rectangle 18"/>
            <p:cNvSpPr/>
            <p:nvPr/>
          </p:nvSpPr>
          <p:spPr>
            <a:xfrm>
              <a:off x="6727588" y="5135266"/>
              <a:ext cx="1988302" cy="8816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99568" bIns="99568" numCol="1" spcCol="1270" anchor="t" anchorCtr="0">
              <a:noAutofit/>
            </a:bodyPr>
            <a:lstStyle/>
            <a:p>
              <a:pPr marL="114300" defTabSz="622300">
                <a:lnSpc>
                  <a:spcPct val="90000"/>
                </a:lnSpc>
                <a:spcBef>
                  <a:spcPct val="0"/>
                </a:spcBef>
                <a:spcAft>
                  <a:spcPct val="35000"/>
                </a:spcAft>
              </a:pPr>
              <a:r>
                <a:rPr lang="en-US" sz="1200" dirty="0">
                  <a:solidFill>
                    <a:schemeClr val="accent1">
                      <a:alpha val="99000"/>
                    </a:schemeClr>
                  </a:solidFill>
                </a:rPr>
                <a:t>Opportunity to </a:t>
              </a:r>
              <a:r>
                <a:rPr lang="en-US" sz="1200" b="1" dirty="0">
                  <a:solidFill>
                    <a:schemeClr val="accent1">
                      <a:alpha val="99000"/>
                    </a:schemeClr>
                  </a:solidFill>
                </a:rPr>
                <a:t>differentiate</a:t>
              </a:r>
              <a:r>
                <a:rPr lang="en-US" sz="1200" dirty="0">
                  <a:solidFill>
                    <a:schemeClr val="accent1">
                      <a:alpha val="99000"/>
                    </a:schemeClr>
                  </a:solidFill>
                </a:rPr>
                <a:t> configurations</a:t>
              </a:r>
            </a:p>
          </p:txBody>
        </p:sp>
        <p:pic>
          <p:nvPicPr>
            <p:cNvPr id="3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513" r="22888"/>
            <a:stretch/>
          </p:blipFill>
          <p:spPr bwMode="auto">
            <a:xfrm>
              <a:off x="8921575" y="3263859"/>
              <a:ext cx="2193990" cy="3172461"/>
            </a:xfrm>
            <a:prstGeom prst="rect">
              <a:avLst/>
            </a:prstGeom>
            <a:solidFill>
              <a:schemeClr val="tx2">
                <a:lumMod val="50000"/>
              </a:schemeClr>
            </a:solidFill>
          </p:spPr>
        </p:pic>
      </p:grpSp>
      <p:grpSp>
        <p:nvGrpSpPr>
          <p:cNvPr id="5" name="Group 1"/>
          <p:cNvGrpSpPr/>
          <p:nvPr/>
        </p:nvGrpSpPr>
        <p:grpSpPr>
          <a:xfrm>
            <a:off x="799833" y="3295121"/>
            <a:ext cx="3506471" cy="3092621"/>
            <a:chOff x="708814" y="3343699"/>
            <a:chExt cx="4381776" cy="3092621"/>
          </a:xfrm>
        </p:grpSpPr>
        <p:sp>
          <p:nvSpPr>
            <p:cNvPr id="28" name="Rectangle 27"/>
            <p:cNvSpPr/>
            <p:nvPr/>
          </p:nvSpPr>
          <p:spPr>
            <a:xfrm>
              <a:off x="708814" y="3343699"/>
              <a:ext cx="4381776" cy="3092621"/>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w="19050">
              <a:solidFill>
                <a:srgbClr val="FFC000"/>
              </a:solidFill>
              <a:miter lim="800000"/>
              <a:headEnd/>
              <a:tailEnd/>
            </a:ln>
          </p:spPr>
        </p:sp>
        <p:sp>
          <p:nvSpPr>
            <p:cNvPr id="29" name="Rectangle 28"/>
            <p:cNvSpPr/>
            <p:nvPr/>
          </p:nvSpPr>
          <p:spPr>
            <a:xfrm>
              <a:off x="2459424" y="5739794"/>
              <a:ext cx="2505874" cy="4346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0" rIns="182880" bIns="0" numCol="1" spcCol="1270" anchor="t" anchorCtr="0">
              <a:noAutofit/>
            </a:bodyPr>
            <a:lstStyle/>
            <a:p>
              <a:pPr lvl="0" defTabSz="622300">
                <a:lnSpc>
                  <a:spcPct val="90000"/>
                </a:lnSpc>
                <a:spcBef>
                  <a:spcPct val="0"/>
                </a:spcBef>
                <a:spcAft>
                  <a:spcPct val="35000"/>
                </a:spcAft>
              </a:pPr>
              <a:r>
                <a:rPr lang="en-US" sz="1200" b="1" kern="1200" dirty="0" smtClean="0">
                  <a:solidFill>
                    <a:schemeClr val="accent1">
                      <a:alpha val="99000"/>
                    </a:schemeClr>
                  </a:solidFill>
                </a:rPr>
                <a:t>Greater Choice</a:t>
              </a:r>
              <a:r>
                <a:rPr lang="en-US" sz="1200" kern="1200" dirty="0" smtClean="0">
                  <a:solidFill>
                    <a:schemeClr val="accent1">
                      <a:alpha val="99000"/>
                    </a:schemeClr>
                  </a:solidFill>
                </a:rPr>
                <a:t> with new Hardware Partners </a:t>
              </a:r>
              <a:endParaRPr lang="en-US" sz="1200" kern="1200" dirty="0">
                <a:solidFill>
                  <a:schemeClr val="accent1">
                    <a:alpha val="99000"/>
                  </a:schemeClr>
                </a:solidFill>
              </a:endParaRPr>
            </a:p>
          </p:txBody>
        </p:sp>
        <p:sp>
          <p:nvSpPr>
            <p:cNvPr id="27" name="Rectangle 26"/>
            <p:cNvSpPr/>
            <p:nvPr/>
          </p:nvSpPr>
          <p:spPr>
            <a:xfrm>
              <a:off x="2459424" y="4771039"/>
              <a:ext cx="2505874" cy="7715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0" rIns="182880" bIns="0" numCol="1" spcCol="1270" anchor="t" anchorCtr="0">
              <a:noAutofit/>
            </a:bodyPr>
            <a:lstStyle/>
            <a:p>
              <a:pPr lvl="0" defTabSz="622300">
                <a:lnSpc>
                  <a:spcPct val="90000"/>
                </a:lnSpc>
                <a:spcBef>
                  <a:spcPct val="0"/>
                </a:spcBef>
                <a:spcAft>
                  <a:spcPct val="35000"/>
                </a:spcAft>
              </a:pPr>
              <a:r>
                <a:rPr lang="en-US" sz="1200" b="1" kern="1200" dirty="0" smtClean="0">
                  <a:solidFill>
                    <a:schemeClr val="accent1">
                      <a:alpha val="99000"/>
                    </a:schemeClr>
                  </a:solidFill>
                </a:rPr>
                <a:t>Increased scale </a:t>
              </a:r>
              <a:r>
                <a:rPr lang="en-US" sz="1200" kern="1200" dirty="0" smtClean="0">
                  <a:solidFill>
                    <a:schemeClr val="accent1">
                      <a:alpha val="99000"/>
                    </a:schemeClr>
                  </a:solidFill>
                </a:rPr>
                <a:t>– new Reference Architectures offer up to 80 TB!</a:t>
              </a:r>
            </a:p>
          </p:txBody>
        </p:sp>
        <p:sp>
          <p:nvSpPr>
            <p:cNvPr id="25" name="Rectangle 24"/>
            <p:cNvSpPr/>
            <p:nvPr/>
          </p:nvSpPr>
          <p:spPr>
            <a:xfrm>
              <a:off x="2459424" y="3730584"/>
              <a:ext cx="2505874" cy="9620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0" rIns="182880" bIns="0" numCol="1" spcCol="1270" anchor="t" anchorCtr="0">
              <a:noAutofit/>
            </a:bodyPr>
            <a:lstStyle/>
            <a:p>
              <a:pPr lvl="0" defTabSz="622300">
                <a:lnSpc>
                  <a:spcPct val="90000"/>
                </a:lnSpc>
                <a:spcBef>
                  <a:spcPct val="0"/>
                </a:spcBef>
                <a:spcAft>
                  <a:spcPct val="35000"/>
                </a:spcAft>
              </a:pPr>
              <a:r>
                <a:rPr lang="en-US" sz="1200" b="1" kern="1200" dirty="0" smtClean="0">
                  <a:solidFill>
                    <a:schemeClr val="accent1">
                      <a:alpha val="99000"/>
                    </a:schemeClr>
                  </a:solidFill>
                </a:rPr>
                <a:t>Faster performance </a:t>
              </a:r>
              <a:r>
                <a:rPr lang="en-US" sz="1200" kern="1200" dirty="0" smtClean="0">
                  <a:solidFill>
                    <a:schemeClr val="accent1">
                      <a:alpha val="99000"/>
                    </a:schemeClr>
                  </a:solidFill>
                </a:rPr>
                <a:t>– new configurations offer high IO throughput of up </a:t>
              </a:r>
              <a:br>
                <a:rPr lang="en-US" sz="1200" kern="1200" dirty="0" smtClean="0">
                  <a:solidFill>
                    <a:schemeClr val="accent1">
                      <a:alpha val="99000"/>
                    </a:schemeClr>
                  </a:solidFill>
                </a:rPr>
              </a:br>
              <a:r>
                <a:rPr lang="en-US" sz="1200" kern="1200" dirty="0" smtClean="0">
                  <a:solidFill>
                    <a:schemeClr val="accent1">
                      <a:alpha val="99000"/>
                    </a:schemeClr>
                  </a:solidFill>
                </a:rPr>
                <a:t>to 15GB/s</a:t>
              </a:r>
            </a:p>
          </p:txBody>
        </p:sp>
        <p:pic>
          <p:nvPicPr>
            <p:cNvPr id="35"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557" r="26124"/>
            <a:stretch/>
          </p:blipFill>
          <p:spPr bwMode="auto">
            <a:xfrm>
              <a:off x="708814" y="3343699"/>
              <a:ext cx="1750611" cy="3092621"/>
            </a:xfrm>
            <a:prstGeom prst="rect">
              <a:avLst/>
            </a:prstGeom>
            <a:noFill/>
          </p:spPr>
        </p:pic>
      </p:grpSp>
      <p:sp>
        <p:nvSpPr>
          <p:cNvPr id="36" name="Rectangle 35"/>
          <p:cNvSpPr/>
          <p:nvPr/>
        </p:nvSpPr>
        <p:spPr>
          <a:xfrm>
            <a:off x="7678716" y="3343699"/>
            <a:ext cx="3639905" cy="3172461"/>
          </a:xfrm>
          <a:prstGeom prst="rect">
            <a:avLst/>
          </a:prstGeom>
          <a:noFill/>
          <a:ln w="9525">
            <a:solidFill>
              <a:schemeClr val="accent1"/>
            </a:solidFill>
            <a:miter lim="800000"/>
            <a:headEnd/>
            <a:tailEnd/>
          </a:ln>
        </p:spPr>
      </p:sp>
      <p:sp>
        <p:nvSpPr>
          <p:cNvPr id="37" name="Rectangle 36"/>
          <p:cNvSpPr/>
          <p:nvPr/>
        </p:nvSpPr>
        <p:spPr>
          <a:xfrm>
            <a:off x="795408" y="3295121"/>
            <a:ext cx="3510895" cy="3141199"/>
          </a:xfrm>
          <a:prstGeom prst="rect">
            <a:avLst/>
          </a:prstGeom>
          <a:noFill/>
          <a:ln w="9525">
            <a:solidFill>
              <a:schemeClr val="accent2"/>
            </a:solidFill>
            <a:miter lim="800000"/>
            <a:headEnd/>
            <a:tailEnd/>
          </a:ln>
        </p:spPr>
      </p:sp>
      <p:grpSp>
        <p:nvGrpSpPr>
          <p:cNvPr id="6" name="Group 8"/>
          <p:cNvGrpSpPr/>
          <p:nvPr/>
        </p:nvGrpSpPr>
        <p:grpSpPr>
          <a:xfrm>
            <a:off x="4271446" y="2590800"/>
            <a:ext cx="1584302" cy="1188536"/>
            <a:chOff x="3293593" y="2714168"/>
            <a:chExt cx="1188536" cy="1188536"/>
          </a:xfrm>
          <a:scene3d>
            <a:camera prst="orthographicFront">
              <a:rot lat="0" lon="0" rev="0"/>
            </a:camera>
            <a:lightRig rig="balanced" dir="t">
              <a:rot lat="0" lon="0" rev="8700000"/>
            </a:lightRig>
          </a:scene3d>
        </p:grpSpPr>
        <p:sp>
          <p:nvSpPr>
            <p:cNvPr id="22" name="Oval 21"/>
            <p:cNvSpPr/>
            <p:nvPr/>
          </p:nvSpPr>
          <p:spPr>
            <a:xfrm>
              <a:off x="3293593" y="2714168"/>
              <a:ext cx="1188536" cy="1188536"/>
            </a:xfrm>
            <a:prstGeom prst="ellipse">
              <a:avLst/>
            </a:prstGeom>
            <a:gradFill flip="none" rotWithShape="1">
              <a:gsLst>
                <a:gs pos="0">
                  <a:srgbClr val="000000"/>
                </a:gs>
                <a:gs pos="52000">
                  <a:srgbClr val="000000">
                    <a:alpha val="51000"/>
                  </a:srgbClr>
                </a:gs>
                <a:gs pos="100000">
                  <a:srgbClr val="FFFFFF">
                    <a:alpha val="15000"/>
                  </a:srgbClr>
                </a:gs>
              </a:gsLst>
              <a:lin ang="16200000" scaled="0"/>
              <a:tileRect/>
            </a:gradFill>
            <a:ln w="12700"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sp>
        <p:sp>
          <p:nvSpPr>
            <p:cNvPr id="23" name="Oval 10"/>
            <p:cNvSpPr/>
            <p:nvPr/>
          </p:nvSpPr>
          <p:spPr>
            <a:xfrm>
              <a:off x="3409757" y="2813369"/>
              <a:ext cx="974809" cy="974809"/>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1">
                      <a:lumMod val="85000"/>
                      <a:alpha val="99000"/>
                    </a:schemeClr>
                  </a:solidFill>
                  <a:latin typeface="Segoe UI Semibold" pitchFamily="34" charset="0"/>
                </a:rPr>
                <a:t>Customers</a:t>
              </a:r>
              <a:endParaRPr lang="en-US" sz="1500" kern="1200" dirty="0">
                <a:solidFill>
                  <a:schemeClr val="bg1">
                    <a:lumMod val="85000"/>
                    <a:alpha val="99000"/>
                  </a:schemeClr>
                </a:solidFill>
                <a:latin typeface="Segoe UI Semibold" pitchFamily="34" charset="0"/>
              </a:endParaRPr>
            </a:p>
          </p:txBody>
        </p:sp>
      </p:grpSp>
      <p:grpSp>
        <p:nvGrpSpPr>
          <p:cNvPr id="7" name="Group 7"/>
          <p:cNvGrpSpPr/>
          <p:nvPr/>
        </p:nvGrpSpPr>
        <p:grpSpPr>
          <a:xfrm>
            <a:off x="6236861" y="2590800"/>
            <a:ext cx="1584302" cy="1188536"/>
            <a:chOff x="4670475" y="2714168"/>
            <a:chExt cx="1188536" cy="1188536"/>
          </a:xfrm>
          <a:scene3d>
            <a:camera prst="orthographicFront">
              <a:rot lat="0" lon="0" rev="0"/>
            </a:camera>
            <a:lightRig rig="balanced" dir="t">
              <a:rot lat="0" lon="0" rev="8700000"/>
            </a:lightRig>
          </a:scene3d>
        </p:grpSpPr>
        <p:sp>
          <p:nvSpPr>
            <p:cNvPr id="30" name="Oval 29"/>
            <p:cNvSpPr/>
            <p:nvPr/>
          </p:nvSpPr>
          <p:spPr>
            <a:xfrm>
              <a:off x="4670475" y="2714168"/>
              <a:ext cx="1188536" cy="1188536"/>
            </a:xfrm>
            <a:prstGeom prst="ellipse">
              <a:avLst/>
            </a:prstGeom>
            <a:gradFill flip="none" rotWithShape="1">
              <a:gsLst>
                <a:gs pos="0">
                  <a:srgbClr val="000000"/>
                </a:gs>
                <a:gs pos="52000">
                  <a:srgbClr val="000000">
                    <a:alpha val="51000"/>
                  </a:srgbClr>
                </a:gs>
                <a:gs pos="100000">
                  <a:srgbClr val="FFFFFF">
                    <a:alpha val="15000"/>
                  </a:srgbClr>
                </a:gs>
              </a:gsLst>
              <a:lin ang="16200000" scaled="0"/>
              <a:tileRect/>
            </a:gradFill>
            <a:ln w="12700"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sp>
        <p:sp>
          <p:nvSpPr>
            <p:cNvPr id="15" name="Oval 18"/>
            <p:cNvSpPr/>
            <p:nvPr/>
          </p:nvSpPr>
          <p:spPr>
            <a:xfrm>
              <a:off x="4777339" y="2813369"/>
              <a:ext cx="974809" cy="974809"/>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66750">
                <a:lnSpc>
                  <a:spcPct val="90000"/>
                </a:lnSpc>
                <a:spcBef>
                  <a:spcPct val="0"/>
                </a:spcBef>
                <a:spcAft>
                  <a:spcPct val="35000"/>
                </a:spcAft>
              </a:pPr>
              <a:r>
                <a:rPr lang="en-US" sz="1500" dirty="0">
                  <a:solidFill>
                    <a:schemeClr val="bg1">
                      <a:lumMod val="85000"/>
                      <a:alpha val="99000"/>
                    </a:schemeClr>
                  </a:solidFill>
                  <a:latin typeface="Segoe UI Semibold" pitchFamily="34" charset="0"/>
                </a:rPr>
                <a:t>Partners</a:t>
              </a:r>
            </a:p>
          </p:txBody>
        </p:sp>
      </p:grpSp>
    </p:spTree>
    <p:extLst>
      <p:ext uri="{BB962C8B-B14F-4D97-AF65-F5344CB8AC3E}">
        <p14:creationId xmlns:p14="http://schemas.microsoft.com/office/powerpoint/2010/main" val="6605310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Technical Changes in </a:t>
            </a:r>
            <a:br>
              <a:rPr lang="en-US" smtClean="0"/>
            </a:br>
            <a:r>
              <a:rPr lang="en-US" smtClean="0"/>
              <a:t>Fast Track 3.0 Data Warehouse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03318834"/>
              </p:ext>
            </p:extLst>
          </p:nvPr>
        </p:nvGraphicFramePr>
        <p:xfrm>
          <a:off x="509691" y="1932700"/>
          <a:ext cx="11173089" cy="4069077"/>
        </p:xfrm>
        <a:graphic>
          <a:graphicData uri="http://schemas.openxmlformats.org/drawingml/2006/table">
            <a:tbl>
              <a:tblPr firstRow="1" firstCol="1" bandRow="1">
                <a:tableStyleId>{5C22544A-7EE6-4342-B048-85BDC9FD1C3A}</a:tableStyleId>
              </a:tblPr>
              <a:tblGrid>
                <a:gridCol w="4047296"/>
                <a:gridCol w="7125793"/>
              </a:tblGrid>
              <a:tr h="488460">
                <a:tc>
                  <a:txBody>
                    <a:bodyPr/>
                    <a:lstStyle/>
                    <a:p>
                      <a:pPr marL="0" marR="0" algn="ctr">
                        <a:lnSpc>
                          <a:spcPct val="115000"/>
                        </a:lnSpc>
                        <a:spcBef>
                          <a:spcPts val="0"/>
                        </a:spcBef>
                        <a:spcAft>
                          <a:spcPts val="1000"/>
                        </a:spcAft>
                      </a:pPr>
                      <a:r>
                        <a:rPr lang="en-US" sz="2400" dirty="0" smtClean="0">
                          <a:effectLst/>
                        </a:rPr>
                        <a:t>Changes</a:t>
                      </a:r>
                      <a:endParaRPr lang="en-US" sz="2400" b="0" dirty="0">
                        <a:solidFill>
                          <a:schemeClr val="tx1"/>
                        </a:solidFill>
                        <a:effectLst/>
                        <a:latin typeface="Arial"/>
                        <a:ea typeface="Arial"/>
                        <a:cs typeface="Times New Roman"/>
                      </a:endParaRPr>
                    </a:p>
                  </a:txBody>
                  <a:tcPr marL="91416" marR="91416" marT="0" marB="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tcPr>
                </a:tc>
                <a:tc>
                  <a:txBody>
                    <a:bodyPr/>
                    <a:lstStyle/>
                    <a:p>
                      <a:pPr marL="0" marR="0" algn="ctr">
                        <a:lnSpc>
                          <a:spcPct val="115000"/>
                        </a:lnSpc>
                        <a:spcBef>
                          <a:spcPts val="0"/>
                        </a:spcBef>
                        <a:spcAft>
                          <a:spcPts val="1000"/>
                        </a:spcAft>
                      </a:pPr>
                      <a:r>
                        <a:rPr lang="en-US" sz="2400" dirty="0" smtClean="0">
                          <a:effectLst/>
                        </a:rPr>
                        <a:t>Description</a:t>
                      </a:r>
                      <a:endParaRPr lang="en-US" sz="2400" b="0" dirty="0">
                        <a:solidFill>
                          <a:schemeClr val="tx1"/>
                        </a:solidFill>
                        <a:effectLst/>
                        <a:latin typeface="Arial"/>
                        <a:ea typeface="Arial"/>
                        <a:cs typeface="Times New Roman"/>
                      </a:endParaRPr>
                    </a:p>
                  </a:txBody>
                  <a:tcPr marL="91416" marR="91416" marT="0" marB="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tcPr>
                </a:tc>
              </a:tr>
              <a:tr h="399649">
                <a:tc>
                  <a:txBody>
                    <a:bodyPr/>
                    <a:lstStyle/>
                    <a:p>
                      <a:pPr marL="0" marR="0" algn="ctr">
                        <a:lnSpc>
                          <a:spcPct val="115000"/>
                        </a:lnSpc>
                        <a:spcBef>
                          <a:spcPts val="0"/>
                        </a:spcBef>
                        <a:spcAft>
                          <a:spcPts val="1000"/>
                        </a:spcAft>
                      </a:pPr>
                      <a:r>
                        <a:rPr lang="en-US" sz="1600" dirty="0">
                          <a:effectLst/>
                        </a:rPr>
                        <a:t>FTDW 3.0 Architecture</a:t>
                      </a:r>
                      <a:endParaRPr lang="en-US" sz="2400" b="0" dirty="0">
                        <a:solidFill>
                          <a:schemeClr val="tx1"/>
                        </a:solidFill>
                        <a:effectLst/>
                        <a:latin typeface="Arial"/>
                        <a:ea typeface="Arial"/>
                        <a:cs typeface="Times New Roman"/>
                      </a:endParaRPr>
                    </a:p>
                  </a:txBody>
                  <a:tcPr marL="91416" marR="91416" marT="0" marB="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tcPr>
                </a:tc>
                <a:tc>
                  <a:txBody>
                    <a:bodyPr/>
                    <a:lstStyle/>
                    <a:p>
                      <a:pPr marL="291465"/>
                      <a:r>
                        <a:rPr lang="en-US" sz="1600" dirty="0">
                          <a:effectLst/>
                        </a:rPr>
                        <a:t>Basic component architecture for FT 3.0 based systems.</a:t>
                      </a:r>
                      <a:endParaRPr lang="en-US" sz="1800" b="0" dirty="0">
                        <a:solidFill>
                          <a:schemeClr val="tx1"/>
                        </a:solidFill>
                        <a:effectLst/>
                        <a:latin typeface="Arial"/>
                        <a:cs typeface="Times New Roman"/>
                      </a:endParaRPr>
                    </a:p>
                  </a:txBody>
                  <a:tcPr marL="91416" marR="91416" marT="0" marB="0"/>
                </a:tc>
              </a:tr>
              <a:tr h="695043">
                <a:tc>
                  <a:txBody>
                    <a:bodyPr/>
                    <a:lstStyle/>
                    <a:p>
                      <a:pPr marL="0" marR="0" algn="ctr">
                        <a:lnSpc>
                          <a:spcPct val="115000"/>
                        </a:lnSpc>
                        <a:spcBef>
                          <a:spcPts val="0"/>
                        </a:spcBef>
                        <a:spcAft>
                          <a:spcPts val="1000"/>
                        </a:spcAft>
                      </a:pPr>
                      <a:r>
                        <a:rPr lang="en-US" sz="1600" dirty="0">
                          <a:effectLst/>
                        </a:rPr>
                        <a:t>New Memory Guidelines</a:t>
                      </a:r>
                      <a:endParaRPr lang="en-US" sz="2400" b="0" dirty="0">
                        <a:solidFill>
                          <a:schemeClr val="tx1"/>
                        </a:solidFill>
                        <a:effectLst/>
                        <a:latin typeface="Arial"/>
                        <a:ea typeface="Arial"/>
                        <a:cs typeface="Times New Roman"/>
                      </a:endParaRPr>
                    </a:p>
                  </a:txBody>
                  <a:tcPr marL="91416" marR="91416" marT="0" marB="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tcPr>
                </a:tc>
                <a:tc>
                  <a:txBody>
                    <a:bodyPr/>
                    <a:lstStyle/>
                    <a:p>
                      <a:pPr marL="291465"/>
                      <a:r>
                        <a:rPr lang="en-US" sz="1600" dirty="0">
                          <a:effectLst/>
                        </a:rPr>
                        <a:t>Minimum and maximum tested memory configurations by server socket count.</a:t>
                      </a:r>
                      <a:endParaRPr lang="en-US" sz="1800" b="0" dirty="0">
                        <a:solidFill>
                          <a:schemeClr val="tx1"/>
                        </a:solidFill>
                        <a:effectLst/>
                        <a:latin typeface="Arial"/>
                        <a:cs typeface="Times New Roman"/>
                      </a:endParaRPr>
                    </a:p>
                  </a:txBody>
                  <a:tcPr marL="91416" marR="91416" marT="0" marB="0"/>
                </a:tc>
              </a:tr>
              <a:tr h="399649">
                <a:tc>
                  <a:txBody>
                    <a:bodyPr/>
                    <a:lstStyle/>
                    <a:p>
                      <a:pPr marL="0" marR="0" algn="ctr">
                        <a:lnSpc>
                          <a:spcPct val="115000"/>
                        </a:lnSpc>
                        <a:spcBef>
                          <a:spcPts val="0"/>
                        </a:spcBef>
                        <a:spcAft>
                          <a:spcPts val="1000"/>
                        </a:spcAft>
                      </a:pPr>
                      <a:r>
                        <a:rPr lang="en-US" sz="1600" dirty="0">
                          <a:effectLst/>
                        </a:rPr>
                        <a:t>Additional Startup Options</a:t>
                      </a:r>
                      <a:endParaRPr lang="en-US" sz="2400" b="0" dirty="0">
                        <a:solidFill>
                          <a:schemeClr val="tx1"/>
                        </a:solidFill>
                        <a:effectLst/>
                        <a:latin typeface="Arial"/>
                        <a:ea typeface="Arial"/>
                        <a:cs typeface="Times New Roman"/>
                      </a:endParaRPr>
                    </a:p>
                  </a:txBody>
                  <a:tcPr marL="91416" marR="91416" marT="0" marB="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tcPr>
                </a:tc>
                <a:tc>
                  <a:txBody>
                    <a:bodyPr/>
                    <a:lstStyle/>
                    <a:p>
                      <a:pPr marL="291465"/>
                      <a:r>
                        <a:rPr lang="en-US" sz="1600" kern="1200" dirty="0">
                          <a:effectLst/>
                        </a:rPr>
                        <a:t>Notes</a:t>
                      </a:r>
                      <a:r>
                        <a:rPr lang="en-US" sz="1600" dirty="0">
                          <a:effectLst/>
                        </a:rPr>
                        <a:t> for T-834 and setting for Lock Pages in Memory.</a:t>
                      </a:r>
                      <a:endParaRPr lang="en-US" sz="1800" b="0" dirty="0">
                        <a:solidFill>
                          <a:schemeClr val="tx1"/>
                        </a:solidFill>
                        <a:effectLst/>
                        <a:latin typeface="Arial"/>
                        <a:cs typeface="Times New Roman"/>
                      </a:endParaRPr>
                    </a:p>
                  </a:txBody>
                  <a:tcPr marL="91416" marR="91416" marT="0" marB="0"/>
                </a:tc>
              </a:tr>
              <a:tr h="399649">
                <a:tc>
                  <a:txBody>
                    <a:bodyPr/>
                    <a:lstStyle/>
                    <a:p>
                      <a:pPr marL="0" marR="0" algn="ctr">
                        <a:lnSpc>
                          <a:spcPct val="115000"/>
                        </a:lnSpc>
                        <a:spcBef>
                          <a:spcPts val="0"/>
                        </a:spcBef>
                        <a:spcAft>
                          <a:spcPts val="1000"/>
                        </a:spcAft>
                      </a:pPr>
                      <a:r>
                        <a:rPr lang="en-US" sz="1600" dirty="0">
                          <a:effectLst/>
                        </a:rPr>
                        <a:t>Storage Configuration</a:t>
                      </a:r>
                      <a:endParaRPr lang="en-US" sz="2400" b="0" dirty="0">
                        <a:solidFill>
                          <a:schemeClr val="tx1"/>
                        </a:solidFill>
                        <a:effectLst/>
                        <a:latin typeface="Arial"/>
                        <a:ea typeface="Arial"/>
                        <a:cs typeface="Times New Roman"/>
                      </a:endParaRPr>
                    </a:p>
                  </a:txBody>
                  <a:tcPr marL="91416" marR="91416" marT="0" marB="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tcPr>
                </a:tc>
                <a:tc>
                  <a:txBody>
                    <a:bodyPr/>
                    <a:lstStyle/>
                    <a:p>
                      <a:pPr marL="291465"/>
                      <a:r>
                        <a:rPr lang="en-US" sz="1600" dirty="0">
                          <a:effectLst/>
                        </a:rPr>
                        <a:t>RAID1+0 now standard (RAID1 was used in FT 2.0).</a:t>
                      </a:r>
                      <a:endParaRPr lang="en-US" sz="1800" b="0" dirty="0">
                        <a:solidFill>
                          <a:schemeClr val="tx1"/>
                        </a:solidFill>
                        <a:effectLst/>
                        <a:latin typeface="Arial"/>
                        <a:cs typeface="Times New Roman"/>
                      </a:endParaRPr>
                    </a:p>
                  </a:txBody>
                  <a:tcPr marL="91416" marR="91416" marT="0" marB="0"/>
                </a:tc>
              </a:tr>
              <a:tr h="399649">
                <a:tc>
                  <a:txBody>
                    <a:bodyPr/>
                    <a:lstStyle/>
                    <a:p>
                      <a:pPr marL="0" marR="0" algn="ctr">
                        <a:lnSpc>
                          <a:spcPct val="115000"/>
                        </a:lnSpc>
                        <a:spcBef>
                          <a:spcPts val="0"/>
                        </a:spcBef>
                        <a:spcAft>
                          <a:spcPts val="1000"/>
                        </a:spcAft>
                      </a:pPr>
                      <a:r>
                        <a:rPr lang="en-US" sz="1600" dirty="0">
                          <a:effectLst/>
                        </a:rPr>
                        <a:t>Evaluating Fragmentation</a:t>
                      </a:r>
                      <a:endParaRPr lang="en-US" sz="2400" b="0" dirty="0">
                        <a:solidFill>
                          <a:schemeClr val="tx1"/>
                        </a:solidFill>
                        <a:effectLst/>
                        <a:latin typeface="Arial"/>
                        <a:ea typeface="Arial"/>
                        <a:cs typeface="Times New Roman"/>
                      </a:endParaRPr>
                    </a:p>
                  </a:txBody>
                  <a:tcPr marL="91416" marR="91416" marT="0" marB="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tcPr>
                </a:tc>
                <a:tc>
                  <a:txBody>
                    <a:bodyPr/>
                    <a:lstStyle/>
                    <a:p>
                      <a:pPr marL="291465"/>
                      <a:r>
                        <a:rPr lang="en-US" sz="1600" dirty="0">
                          <a:effectLst/>
                        </a:rPr>
                        <a:t>Query provided for evaluating logical fragmentation.</a:t>
                      </a:r>
                      <a:endParaRPr lang="en-US" sz="1800" b="0" dirty="0">
                        <a:solidFill>
                          <a:schemeClr val="tx1"/>
                        </a:solidFill>
                        <a:effectLst/>
                        <a:latin typeface="Arial"/>
                        <a:cs typeface="Times New Roman"/>
                      </a:endParaRPr>
                    </a:p>
                  </a:txBody>
                  <a:tcPr marL="91416" marR="91416" marT="0" marB="0"/>
                </a:tc>
              </a:tr>
              <a:tr h="399649">
                <a:tc>
                  <a:txBody>
                    <a:bodyPr/>
                    <a:lstStyle/>
                    <a:p>
                      <a:pPr marL="0" marR="0" algn="ctr">
                        <a:lnSpc>
                          <a:spcPct val="115000"/>
                        </a:lnSpc>
                        <a:spcBef>
                          <a:spcPts val="0"/>
                        </a:spcBef>
                        <a:spcAft>
                          <a:spcPts val="1000"/>
                        </a:spcAft>
                      </a:pPr>
                      <a:r>
                        <a:rPr lang="en-US" sz="1600" dirty="0">
                          <a:effectLst/>
                        </a:rPr>
                        <a:t>Loading Data</a:t>
                      </a:r>
                      <a:endParaRPr lang="en-US" sz="2400" b="0" dirty="0">
                        <a:solidFill>
                          <a:schemeClr val="tx1"/>
                        </a:solidFill>
                        <a:effectLst/>
                        <a:latin typeface="Arial"/>
                        <a:ea typeface="Arial"/>
                        <a:cs typeface="Times New Roman"/>
                      </a:endParaRPr>
                    </a:p>
                  </a:txBody>
                  <a:tcPr marL="91416" marR="91416" marT="0" marB="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tcPr>
                </a:tc>
                <a:tc>
                  <a:txBody>
                    <a:bodyPr/>
                    <a:lstStyle/>
                    <a:p>
                      <a:pPr marL="291465"/>
                      <a:r>
                        <a:rPr lang="en-US" sz="1600" dirty="0">
                          <a:effectLst/>
                        </a:rPr>
                        <a:t>Additional options for CI table loads.</a:t>
                      </a:r>
                      <a:endParaRPr lang="en-US" sz="1800" b="0" dirty="0">
                        <a:solidFill>
                          <a:schemeClr val="tx1"/>
                        </a:solidFill>
                        <a:effectLst/>
                        <a:latin typeface="Arial"/>
                        <a:cs typeface="Times New Roman"/>
                      </a:endParaRPr>
                    </a:p>
                  </a:txBody>
                  <a:tcPr marL="91416" marR="91416" marT="0" marB="0"/>
                </a:tc>
              </a:tr>
              <a:tr h="399649">
                <a:tc>
                  <a:txBody>
                    <a:bodyPr/>
                    <a:lstStyle/>
                    <a:p>
                      <a:pPr marL="0" marR="0" algn="ctr">
                        <a:lnSpc>
                          <a:spcPct val="115000"/>
                        </a:lnSpc>
                        <a:spcBef>
                          <a:spcPts val="0"/>
                        </a:spcBef>
                        <a:spcAft>
                          <a:spcPts val="1000"/>
                        </a:spcAft>
                      </a:pPr>
                      <a:r>
                        <a:rPr lang="en-US" sz="1600" dirty="0">
                          <a:effectLst/>
                        </a:rPr>
                        <a:t>MCR</a:t>
                      </a:r>
                      <a:endParaRPr lang="en-US" sz="2400" b="0" dirty="0">
                        <a:solidFill>
                          <a:schemeClr val="tx1"/>
                        </a:solidFill>
                        <a:effectLst/>
                        <a:latin typeface="Arial"/>
                        <a:ea typeface="Arial"/>
                        <a:cs typeface="Times New Roman"/>
                      </a:endParaRPr>
                    </a:p>
                  </a:txBody>
                  <a:tcPr marL="91416" marR="91416" marT="0" marB="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tcPr>
                </a:tc>
                <a:tc>
                  <a:txBody>
                    <a:bodyPr/>
                    <a:lstStyle/>
                    <a:p>
                      <a:pPr marL="291465"/>
                      <a:r>
                        <a:rPr lang="en-US" sz="1600" dirty="0">
                          <a:effectLst/>
                        </a:rPr>
                        <a:t>Additional detail and explanation of FTDW MCR Rating.</a:t>
                      </a:r>
                      <a:endParaRPr lang="en-US" sz="1800" b="0" dirty="0">
                        <a:solidFill>
                          <a:schemeClr val="tx1"/>
                        </a:solidFill>
                        <a:effectLst/>
                        <a:latin typeface="Arial"/>
                        <a:cs typeface="Times New Roman"/>
                      </a:endParaRPr>
                    </a:p>
                  </a:txBody>
                  <a:tcPr marL="91416" marR="91416" marT="0" marB="0"/>
                </a:tc>
              </a:tr>
              <a:tr h="399649">
                <a:tc>
                  <a:txBody>
                    <a:bodyPr/>
                    <a:lstStyle/>
                    <a:p>
                      <a:pPr marL="0" marR="0" algn="ctr">
                        <a:lnSpc>
                          <a:spcPct val="115000"/>
                        </a:lnSpc>
                        <a:spcBef>
                          <a:spcPts val="0"/>
                        </a:spcBef>
                        <a:spcAft>
                          <a:spcPts val="1000"/>
                        </a:spcAft>
                      </a:pPr>
                      <a:r>
                        <a:rPr lang="en-US" sz="1600" dirty="0" smtClean="0">
                          <a:effectLst/>
                        </a:rPr>
                        <a:t>New Reference</a:t>
                      </a:r>
                      <a:r>
                        <a:rPr lang="en-US" sz="1600" baseline="0" dirty="0" smtClean="0">
                          <a:effectLst/>
                        </a:rPr>
                        <a:t> Configurations</a:t>
                      </a:r>
                      <a:endParaRPr lang="en-US" sz="1600" b="0" dirty="0">
                        <a:solidFill>
                          <a:schemeClr val="tx1"/>
                        </a:solidFill>
                        <a:effectLst/>
                        <a:latin typeface="Arial"/>
                        <a:ea typeface="Arial"/>
                        <a:cs typeface="Times New Roman"/>
                      </a:endParaRPr>
                    </a:p>
                  </a:txBody>
                  <a:tcPr marL="91416" marR="91416" marT="0" marB="0">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tcPr>
                </a:tc>
                <a:tc>
                  <a:txBody>
                    <a:bodyPr/>
                    <a:lstStyle/>
                    <a:p>
                      <a:pPr marL="291465"/>
                      <a:r>
                        <a:rPr lang="en-US" sz="1600" dirty="0" smtClean="0">
                          <a:effectLst/>
                        </a:rPr>
                        <a:t>Reference Configurations updated to include hardware/guidance</a:t>
                      </a:r>
                      <a:r>
                        <a:rPr lang="en-US" sz="1600" baseline="0" dirty="0" smtClean="0">
                          <a:effectLst/>
                        </a:rPr>
                        <a:t> advances</a:t>
                      </a:r>
                      <a:endParaRPr lang="en-US" sz="1600" b="0" dirty="0">
                        <a:solidFill>
                          <a:schemeClr val="tx1"/>
                        </a:solidFill>
                        <a:effectLst/>
                        <a:latin typeface="Arial"/>
                        <a:cs typeface="Times New Roman"/>
                      </a:endParaRPr>
                    </a:p>
                  </a:txBody>
                  <a:tcPr marL="91416" marR="91416" marT="0" marB="0"/>
                </a:tc>
              </a:tr>
            </a:tbl>
          </a:graphicData>
        </a:graphic>
      </p:graphicFrame>
    </p:spTree>
    <p:extLst>
      <p:ext uri="{BB962C8B-B14F-4D97-AF65-F5344CB8AC3E}">
        <p14:creationId xmlns:p14="http://schemas.microsoft.com/office/powerpoint/2010/main" val="41708316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HP Fast Track Architecture Changes</a:t>
            </a:r>
            <a:endParaRPr lang="en-US" dirty="0" smtClean="0"/>
          </a:p>
        </p:txBody>
      </p:sp>
      <p:sp>
        <p:nvSpPr>
          <p:cNvPr id="36867" name="Content Placeholder 2"/>
          <p:cNvSpPr>
            <a:spLocks noGrp="1"/>
          </p:cNvSpPr>
          <p:nvPr>
            <p:ph idx="1"/>
          </p:nvPr>
        </p:nvSpPr>
        <p:spPr/>
        <p:txBody>
          <a:bodyPr/>
          <a:lstStyle/>
          <a:p>
            <a:r>
              <a:rPr lang="en-US" smtClean="0"/>
              <a:t>RAID10 Arrays vs RAID1</a:t>
            </a:r>
          </a:p>
          <a:p>
            <a:pPr lvl="1"/>
            <a:r>
              <a:rPr lang="en-US" smtClean="0"/>
              <a:t>Reduce Management Complexity </a:t>
            </a:r>
          </a:p>
          <a:p>
            <a:r>
              <a:rPr lang="en-US" smtClean="0"/>
              <a:t>8GB Storage Arrays</a:t>
            </a:r>
          </a:p>
          <a:p>
            <a:r>
              <a:rPr lang="en-US" smtClean="0"/>
              <a:t>New Load Procedures</a:t>
            </a:r>
          </a:p>
          <a:p>
            <a:pPr lvl="1"/>
            <a:r>
              <a:rPr lang="en-US" smtClean="0"/>
              <a:t>Bulk Insert To Staging Tables</a:t>
            </a:r>
          </a:p>
          <a:p>
            <a:pPr lvl="1"/>
            <a:r>
              <a:rPr lang="en-US" smtClean="0"/>
              <a:t>Insert/Select to Production/Staging Table</a:t>
            </a:r>
          </a:p>
          <a:p>
            <a:pPr lvl="1"/>
            <a:r>
              <a:rPr lang="en-US" smtClean="0"/>
              <a:t>Switch to Final DB Partition</a:t>
            </a:r>
          </a:p>
          <a:p>
            <a:r>
              <a:rPr lang="en-US" smtClean="0"/>
              <a:t>Use highest clock speed for best performance</a:t>
            </a:r>
          </a:p>
          <a:p>
            <a:r>
              <a:rPr lang="en-US" smtClean="0"/>
              <a:t>Use default settings on P2000 Arrays</a:t>
            </a:r>
          </a:p>
          <a:p>
            <a:endParaRPr lang="en-US" smtClean="0"/>
          </a:p>
          <a:p>
            <a:endParaRPr lang="en-US" dirty="0" smtClean="0"/>
          </a:p>
        </p:txBody>
      </p:sp>
    </p:spTree>
    <p:extLst>
      <p:ext uri="{BB962C8B-B14F-4D97-AF65-F5344CB8AC3E}">
        <p14:creationId xmlns:p14="http://schemas.microsoft.com/office/powerpoint/2010/main" val="1435064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DL980 G7</a:t>
            </a:r>
            <a:endParaRPr lang="en-US" dirty="0"/>
          </a:p>
        </p:txBody>
      </p:sp>
      <p:sp>
        <p:nvSpPr>
          <p:cNvPr id="3" name="Content Placeholder 2"/>
          <p:cNvSpPr>
            <a:spLocks noGrp="1"/>
          </p:cNvSpPr>
          <p:nvPr>
            <p:ph idx="1"/>
          </p:nvPr>
        </p:nvSpPr>
        <p:spPr/>
        <p:txBody>
          <a:bodyPr/>
          <a:lstStyle/>
          <a:p>
            <a:r>
              <a:rPr lang="en-US" smtClean="0"/>
              <a:t>8 Socket, 64 core server</a:t>
            </a:r>
          </a:p>
          <a:p>
            <a:r>
              <a:rPr lang="en-US" smtClean="0"/>
              <a:t>512GB RAM</a:t>
            </a:r>
          </a:p>
          <a:p>
            <a:r>
              <a:rPr lang="en-US" smtClean="0"/>
              <a:t>Current maximum size exceeds practical limit of single Fast Track Database</a:t>
            </a:r>
          </a:p>
          <a:p>
            <a:r>
              <a:rPr lang="en-US" smtClean="0"/>
              <a:t>Server tested using multiple fast track databases simultaneously</a:t>
            </a:r>
          </a:p>
          <a:p>
            <a:r>
              <a:rPr lang="en-US" smtClean="0"/>
              <a:t>14GB/sec logical scan rate using less than 200 disk drives</a:t>
            </a:r>
          </a:p>
          <a:p>
            <a:endParaRPr lang="en-US" smtClean="0"/>
          </a:p>
          <a:p>
            <a:endParaRPr lang="en-US" dirty="0"/>
          </a:p>
        </p:txBody>
      </p:sp>
    </p:spTree>
    <p:extLst>
      <p:ext uri="{BB962C8B-B14F-4D97-AF65-F5344CB8AC3E}">
        <p14:creationId xmlns:p14="http://schemas.microsoft.com/office/powerpoint/2010/main" val="31784729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Fast Track Testing</a:t>
            </a:r>
            <a:endParaRPr lang="en-US" dirty="0"/>
          </a:p>
        </p:txBody>
      </p:sp>
      <p:sp>
        <p:nvSpPr>
          <p:cNvPr id="3" name="Content Placeholder 2"/>
          <p:cNvSpPr>
            <a:spLocks noGrp="1"/>
          </p:cNvSpPr>
          <p:nvPr>
            <p:ph idx="1"/>
          </p:nvPr>
        </p:nvSpPr>
        <p:spPr/>
        <p:txBody>
          <a:bodyPr/>
          <a:lstStyle/>
          <a:p>
            <a:r>
              <a:rPr lang="en-US" smtClean="0"/>
              <a:t>New methodology provides more stringent testing</a:t>
            </a:r>
          </a:p>
          <a:p>
            <a:r>
              <a:rPr lang="en-US" smtClean="0"/>
              <a:t>HP works with Microsoft to perform testing</a:t>
            </a:r>
          </a:p>
          <a:p>
            <a:r>
              <a:rPr lang="en-US" smtClean="0"/>
              <a:t>Test Harness uses simulated workloads from 5,10,20 and 40 concurrent queries</a:t>
            </a:r>
          </a:p>
          <a:p>
            <a:r>
              <a:rPr lang="en-US" smtClean="0"/>
              <a:t>Formal signoff once HP and Microsoft have optimally tuned configuration</a:t>
            </a:r>
          </a:p>
          <a:p>
            <a:endParaRPr lang="en-US" smtClean="0"/>
          </a:p>
          <a:p>
            <a:endParaRPr lang="en-US" dirty="0"/>
          </a:p>
        </p:txBody>
      </p:sp>
    </p:spTree>
    <p:extLst>
      <p:ext uri="{BB962C8B-B14F-4D97-AF65-F5344CB8AC3E}">
        <p14:creationId xmlns:p14="http://schemas.microsoft.com/office/powerpoint/2010/main" val="31784729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HP Fast Track Futures</a:t>
            </a:r>
            <a:endParaRPr lang="en-US" dirty="0" smtClean="0"/>
          </a:p>
        </p:txBody>
      </p:sp>
      <p:sp>
        <p:nvSpPr>
          <p:cNvPr id="36867" name="Content Placeholder 2"/>
          <p:cNvSpPr>
            <a:spLocks noGrp="1"/>
          </p:cNvSpPr>
          <p:nvPr>
            <p:ph idx="1"/>
          </p:nvPr>
        </p:nvSpPr>
        <p:spPr/>
        <p:txBody>
          <a:bodyPr/>
          <a:lstStyle/>
          <a:p>
            <a:r>
              <a:rPr lang="en-US" smtClean="0"/>
              <a:t>Fast Track HA Solution</a:t>
            </a:r>
          </a:p>
          <a:p>
            <a:r>
              <a:rPr lang="en-US" smtClean="0"/>
              <a:t>Direct Attached Storage</a:t>
            </a:r>
          </a:p>
          <a:p>
            <a:r>
              <a:rPr lang="en-US" smtClean="0"/>
              <a:t>HP Bladesystem</a:t>
            </a:r>
          </a:p>
          <a:p>
            <a:r>
              <a:rPr lang="en-US" smtClean="0"/>
              <a:t>Solid State Storage</a:t>
            </a:r>
          </a:p>
          <a:p>
            <a:r>
              <a:rPr lang="en-US" smtClean="0"/>
              <a:t>Other BI Systems</a:t>
            </a:r>
          </a:p>
          <a:p>
            <a:pPr lvl="1"/>
            <a:r>
              <a:rPr lang="en-US" smtClean="0"/>
              <a:t>OLTP</a:t>
            </a:r>
          </a:p>
          <a:p>
            <a:pPr lvl="1"/>
            <a:r>
              <a:rPr lang="en-US" smtClean="0"/>
              <a:t>SSIS</a:t>
            </a:r>
          </a:p>
          <a:p>
            <a:endParaRPr lang="en-US" dirty="0" smtClean="0"/>
          </a:p>
        </p:txBody>
      </p:sp>
    </p:spTree>
    <p:extLst>
      <p:ext uri="{BB962C8B-B14F-4D97-AF65-F5344CB8AC3E}">
        <p14:creationId xmlns:p14="http://schemas.microsoft.com/office/powerpoint/2010/main" val="24894437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 Summary</a:t>
            </a:r>
            <a:endParaRPr lang="en-US" dirty="0"/>
          </a:p>
        </p:txBody>
      </p:sp>
      <p:sp>
        <p:nvSpPr>
          <p:cNvPr id="3" name="Content Placeholder 2"/>
          <p:cNvSpPr>
            <a:spLocks noGrp="1"/>
          </p:cNvSpPr>
          <p:nvPr>
            <p:ph idx="1"/>
          </p:nvPr>
        </p:nvSpPr>
        <p:spPr/>
        <p:txBody>
          <a:bodyPr/>
          <a:lstStyle/>
          <a:p>
            <a:r>
              <a:rPr lang="en-US" smtClean="0"/>
              <a:t>SQL Server Fast Track 3.0 Data Warehouse Reference Architectures provide performance at a low TCO</a:t>
            </a:r>
          </a:p>
          <a:p>
            <a:r>
              <a:rPr lang="en-US" smtClean="0"/>
              <a:t>Reference configurations ensure your hardware choice is the right one</a:t>
            </a:r>
          </a:p>
          <a:p>
            <a:r>
              <a:rPr lang="en-US" smtClean="0"/>
              <a:t>Reference Configurations are tested and validated with real world workloads</a:t>
            </a:r>
          </a:p>
          <a:p>
            <a:r>
              <a:rPr lang="en-US" smtClean="0"/>
              <a:t>Sequential Scan workloads are a must; Random centric workloads do not work well with Fast Track</a:t>
            </a:r>
            <a:endParaRPr lang="en-US" dirty="0"/>
          </a:p>
        </p:txBody>
      </p:sp>
    </p:spTree>
    <p:extLst>
      <p:ext uri="{BB962C8B-B14F-4D97-AF65-F5344CB8AC3E}">
        <p14:creationId xmlns:p14="http://schemas.microsoft.com/office/powerpoint/2010/main" val="15126126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Database Platform (DAT) Resources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b="1" dirty="0" smtClean="0"/>
              <a:t>Track PMs </a:t>
            </a:r>
            <a:r>
              <a:rPr lang="en-US" dirty="0" smtClean="0"/>
              <a:t>will supply the content for this slide, which will be inserted during the final scrub. </a:t>
            </a:r>
            <a:endParaRPr lang="en-US" dirty="0"/>
          </a:p>
        </p:txBody>
      </p:sp>
      <p:sp>
        <p:nvSpPr>
          <p:cNvPr id="13" name="Rectangle 12"/>
          <p:cNvSpPr/>
          <p:nvPr/>
        </p:nvSpPr>
        <p:spPr bwMode="auto">
          <a:xfrm>
            <a:off x="507868" y="3125373"/>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r>
              <a:rPr lang="en-US" sz="2400" dirty="0" smtClean="0"/>
              <a:t>Try the new SQL Server Mission Critical </a:t>
            </a:r>
            <a:r>
              <a:rPr lang="en-US" sz="2400" dirty="0" err="1" smtClean="0"/>
              <a:t>BareMetal</a:t>
            </a:r>
            <a:r>
              <a:rPr lang="en-US" sz="2400" dirty="0" smtClean="0"/>
              <a:t> Hand’s on-Labs</a:t>
            </a:r>
            <a:endParaRPr lang="en-US" sz="2400" dirty="0"/>
          </a:p>
        </p:txBody>
      </p:sp>
      <p:sp>
        <p:nvSpPr>
          <p:cNvPr id="17" name="Rectangle 16"/>
          <p:cNvSpPr/>
          <p:nvPr/>
        </p:nvSpPr>
        <p:spPr bwMode="auto">
          <a:xfrm>
            <a:off x="507868" y="1256675"/>
            <a:ext cx="11173090" cy="168046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1" indent="-460375">
              <a:lnSpc>
                <a:spcPct val="90000"/>
              </a:lnSpc>
              <a:spcBef>
                <a:spcPct val="20000"/>
              </a:spcBef>
              <a:buSzPct val="90000"/>
              <a:buBlip>
                <a:blip r:embed="rId3"/>
              </a:buBlip>
            </a:pPr>
            <a:r>
              <a:rPr lang="en-US" sz="2400" dirty="0" smtClean="0"/>
              <a:t>Visit the updated website for SQL Server</a:t>
            </a:r>
            <a:r>
              <a:rPr lang="en-US" sz="2400" dirty="0">
                <a:solidFill>
                  <a:srgbClr val="FFFFFF"/>
                </a:solidFill>
              </a:rPr>
              <a:t>®</a:t>
            </a:r>
            <a:r>
              <a:rPr lang="en-US" sz="2400" dirty="0" smtClean="0"/>
              <a:t> Code Name “Denali” on </a:t>
            </a:r>
            <a:r>
              <a:rPr lang="en-US" sz="2400" u="sng" dirty="0">
                <a:hlinkClick r:id="rId4"/>
              </a:rPr>
              <a:t>www.microsoft.com/sqlserver</a:t>
            </a:r>
            <a:r>
              <a:rPr lang="en-US" sz="2400" dirty="0"/>
              <a:t> </a:t>
            </a:r>
            <a:r>
              <a:rPr lang="en-US" sz="2400" dirty="0" smtClean="0"/>
              <a:t>and sign to be notified when the next                                CTP is available</a:t>
            </a:r>
          </a:p>
          <a:p>
            <a:pPr marL="460375" lvl="1" indent="-460375">
              <a:lnSpc>
                <a:spcPct val="90000"/>
              </a:lnSpc>
              <a:spcBef>
                <a:spcPct val="20000"/>
              </a:spcBef>
              <a:buSzPct val="90000"/>
              <a:buBlip>
                <a:blip r:embed="rId3"/>
              </a:buBlip>
            </a:pPr>
            <a:r>
              <a:rPr lang="en-US" sz="2400" dirty="0" smtClean="0"/>
              <a:t>Follow </a:t>
            </a:r>
            <a:r>
              <a:rPr lang="en-US" sz="2400" dirty="0"/>
              <a:t>the @SQLServer Twitter account to watch for </a:t>
            </a:r>
            <a:r>
              <a:rPr lang="en-US" sz="2400" dirty="0" smtClean="0"/>
              <a:t>updates</a:t>
            </a:r>
            <a:endParaRPr lang="en-US" sz="2400" dirty="0"/>
          </a:p>
        </p:txBody>
      </p:sp>
      <p:sp>
        <p:nvSpPr>
          <p:cNvPr id="9" name="Rectangle 8"/>
          <p:cNvSpPr/>
          <p:nvPr/>
        </p:nvSpPr>
        <p:spPr bwMode="auto">
          <a:xfrm>
            <a:off x="507868" y="3936990"/>
            <a:ext cx="11173090" cy="1754326"/>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t>Visit the </a:t>
            </a:r>
            <a:r>
              <a:rPr lang="en-US" sz="2400" dirty="0">
                <a:solidFill>
                  <a:srgbClr val="FFFFFF"/>
                </a:solidFill>
              </a:rPr>
              <a:t>SQL </a:t>
            </a:r>
            <a:r>
              <a:rPr lang="en-US" sz="2400" dirty="0" smtClean="0">
                <a:solidFill>
                  <a:srgbClr val="FFFFFF"/>
                </a:solidFill>
              </a:rPr>
              <a:t>Server Product Demo Stations in the DBI Track section of the </a:t>
            </a:r>
            <a:r>
              <a:rPr lang="en-US" sz="2400" dirty="0">
                <a:solidFill>
                  <a:srgbClr val="FFFFFF">
                    <a:alpha val="99000"/>
                  </a:srgbClr>
                </a:solidFill>
              </a:rPr>
              <a:t>Expo/TLC </a:t>
            </a:r>
            <a:r>
              <a:rPr lang="en-US" sz="2400" dirty="0" smtClean="0">
                <a:solidFill>
                  <a:srgbClr val="FFFFFF">
                    <a:alpha val="99000"/>
                  </a:srgbClr>
                </a:solidFill>
              </a:rPr>
              <a:t>Hall</a:t>
            </a:r>
            <a:r>
              <a:rPr lang="en-US" sz="2400" dirty="0" smtClean="0">
                <a:solidFill>
                  <a:srgbClr val="FFFFFF"/>
                </a:solidFill>
              </a:rPr>
              <a:t>. </a:t>
            </a:r>
            <a:r>
              <a:rPr lang="en-US" sz="2400" dirty="0" smtClean="0"/>
              <a:t>Bring </a:t>
            </a:r>
            <a:r>
              <a:rPr lang="en-US" sz="2400" dirty="0"/>
              <a:t>your questions, ideas and </a:t>
            </a:r>
            <a:r>
              <a:rPr lang="en-US" sz="2400" dirty="0" smtClean="0"/>
              <a:t>conversations!</a:t>
            </a:r>
          </a:p>
          <a:p>
            <a:pPr marL="460375" lvl="0" indent="-460375">
              <a:lnSpc>
                <a:spcPct val="90000"/>
              </a:lnSpc>
              <a:spcBef>
                <a:spcPct val="20000"/>
              </a:spcBef>
              <a:buSzPct val="90000"/>
              <a:buBlip>
                <a:blip r:embed="rId3"/>
              </a:buBlip>
            </a:pPr>
            <a:endParaRPr lang="en-US" sz="2400" dirty="0"/>
          </a:p>
          <a:p>
            <a:pPr marL="460375" lvl="0" indent="-460375">
              <a:lnSpc>
                <a:spcPct val="90000"/>
              </a:lnSpc>
              <a:spcBef>
                <a:spcPct val="20000"/>
              </a:spcBef>
              <a:buSzPct val="90000"/>
              <a:buBlip>
                <a:blip r:embed="rId3"/>
              </a:buBlip>
            </a:pP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4073828939"/>
              </p:ext>
            </p:extLst>
          </p:nvPr>
        </p:nvGraphicFramePr>
        <p:xfrm>
          <a:off x="637823" y="4940238"/>
          <a:ext cx="10938934" cy="672084"/>
        </p:xfrm>
        <a:graphic>
          <a:graphicData uri="http://schemas.openxmlformats.org/drawingml/2006/table">
            <a:tbl>
              <a:tblPr firstRow="1" firstCol="1" bandRow="1">
                <a:tableStyleId>{5C22544A-7EE6-4342-B048-85BDC9FD1C3A}</a:tableStyleId>
              </a:tblPr>
              <a:tblGrid>
                <a:gridCol w="5469467"/>
                <a:gridCol w="5469467"/>
              </a:tblGrid>
              <a:tr h="0">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Security &amp; Management</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AE1E"/>
                    </a:solidFill>
                  </a:tcPr>
                </a:tc>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Optimization and Scalability</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AE1E"/>
                    </a:solidFill>
                  </a:tcPr>
                </a:tc>
              </a:tr>
              <a:tr h="0">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Programmability</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6AE1E"/>
                    </a:solidFill>
                  </a:tcPr>
                </a:tc>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Data Warehousing</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6AE1E"/>
                    </a:solidFill>
                  </a:tcPr>
                </a:tc>
              </a:tr>
              <a:tr h="217538">
                <a:tc>
                  <a:txBody>
                    <a:bodyPr/>
                    <a:lstStyle/>
                    <a:p>
                      <a:pPr marL="171450" marR="0" indent="-171450">
                        <a:lnSpc>
                          <a:spcPct val="115000"/>
                        </a:lnSpc>
                        <a:spcBef>
                          <a:spcPts val="0"/>
                        </a:spcBef>
                        <a:spcAft>
                          <a:spcPts val="0"/>
                        </a:spcAft>
                        <a:buFont typeface="Arial" pitchFamily="34" charset="0"/>
                        <a:buChar char="•"/>
                      </a:pPr>
                      <a:r>
                        <a:rPr lang="en-US" sz="1400" b="0" kern="1200" dirty="0">
                          <a:solidFill>
                            <a:srgbClr val="FFFFFF"/>
                          </a:solidFill>
                          <a:effectLst/>
                        </a:rPr>
                        <a:t>Microsoft® SQL Server® Mission Critical</a:t>
                      </a:r>
                      <a:endParaRPr lang="en-US" sz="1400" b="0" dirty="0">
                        <a:solidFill>
                          <a:srgbClr val="FFFFFF"/>
                        </a:solidFill>
                        <a:effectLst/>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AE1E"/>
                    </a:solidFill>
                  </a:tcPr>
                </a:tc>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Data Integration</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AE1E"/>
                    </a:solidFill>
                  </a:tcPr>
                </a:tc>
              </a:tr>
            </a:tbl>
          </a:graphicData>
        </a:graphic>
      </p:graphicFrame>
    </p:spTree>
    <p:extLst>
      <p:ext uri="{BB962C8B-B14F-4D97-AF65-F5344CB8AC3E}">
        <p14:creationId xmlns:p14="http://schemas.microsoft.com/office/powerpoint/2010/main" val="237511668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Fast Track Data Warehouse </a:t>
            </a:r>
            <a:br>
              <a:rPr lang="en-US" dirty="0" smtClean="0"/>
            </a:br>
            <a:r>
              <a:rPr lang="en-US" sz="3600" dirty="0" smtClean="0">
                <a:solidFill>
                  <a:schemeClr val="accent1"/>
                </a:solidFill>
              </a:rPr>
              <a:t>Value Proposition</a:t>
            </a:r>
            <a:endParaRPr lang="en-US" dirty="0">
              <a:solidFill>
                <a:schemeClr val="accent1"/>
              </a:solidFill>
            </a:endParaRPr>
          </a:p>
        </p:txBody>
      </p:sp>
      <p:sp>
        <p:nvSpPr>
          <p:cNvPr id="3" name="Text Placeholder 2"/>
          <p:cNvSpPr>
            <a:spLocks noGrp="1"/>
          </p:cNvSpPr>
          <p:nvPr>
            <p:ph type="body" sz="quarter" idx="10"/>
          </p:nvPr>
        </p:nvSpPr>
        <p:spPr>
          <a:xfrm>
            <a:off x="519112" y="1905000"/>
            <a:ext cx="11149013" cy="4025717"/>
          </a:xfrm>
        </p:spPr>
        <p:txBody>
          <a:bodyPr/>
          <a:lstStyle/>
          <a:p>
            <a:r>
              <a:rPr lang="en-US" sz="2800" smtClean="0"/>
              <a:t>Predetermined balance across key system components.</a:t>
            </a:r>
          </a:p>
          <a:p>
            <a:pPr lvl="1"/>
            <a:r>
              <a:rPr lang="en-US" sz="2400" smtClean="0"/>
              <a:t>This minimizes the risk of over spending for CPU or storage resources that will never be realized at the application level.</a:t>
            </a:r>
          </a:p>
          <a:p>
            <a:r>
              <a:rPr lang="en-US" sz="2800" smtClean="0"/>
              <a:t>Predictable out-of-the-box performance.</a:t>
            </a:r>
          </a:p>
          <a:p>
            <a:pPr lvl="1"/>
            <a:r>
              <a:rPr lang="en-US" sz="2400" smtClean="0"/>
              <a:t>Fast Track configurations are built to capacity that already matches the capabilities of SQL Server application for a selected server and workload</a:t>
            </a:r>
          </a:p>
          <a:p>
            <a:r>
              <a:rPr lang="en-US" sz="2800" smtClean="0"/>
              <a:t>Workload-centric.</a:t>
            </a:r>
          </a:p>
          <a:p>
            <a:pPr lvl="1"/>
            <a:r>
              <a:rPr lang="en-US" sz="2400" smtClean="0"/>
              <a:t>Rather than being a one-size-fits-all approach to database configuration, the FTDW approach is aligned specifically with a data warehouse use case.</a:t>
            </a:r>
          </a:p>
          <a:p>
            <a:pPr lvl="1"/>
            <a:endParaRPr lang="en-US" sz="2400" dirty="0" smtClean="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02362196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52144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356350" y="1454150"/>
            <a:ext cx="4114800" cy="4114800"/>
          </a:xfrm>
        </p:spPr>
      </p:pic>
    </p:spTree>
    <p:extLst>
      <p:ext uri="{BB962C8B-B14F-4D97-AF65-F5344CB8AC3E}">
        <p14:creationId xmlns:p14="http://schemas.microsoft.com/office/powerpoint/2010/main" val="18671234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Fast Track Data Warehouse </a:t>
            </a:r>
            <a:br>
              <a:rPr lang="en-US" dirty="0" smtClean="0"/>
            </a:br>
            <a:r>
              <a:rPr lang="en-US" sz="3600" dirty="0" smtClean="0">
                <a:solidFill>
                  <a:schemeClr val="accent1"/>
                </a:solidFill>
              </a:rPr>
              <a:t>Workload Evaluation</a:t>
            </a:r>
            <a:endParaRPr lang="en-US" dirty="0">
              <a:solidFill>
                <a:schemeClr val="accent1"/>
              </a:solidFill>
            </a:endParaRPr>
          </a:p>
        </p:txBody>
      </p:sp>
      <p:sp>
        <p:nvSpPr>
          <p:cNvPr id="3" name="Text Placeholder 2"/>
          <p:cNvSpPr>
            <a:spLocks noGrp="1"/>
          </p:cNvSpPr>
          <p:nvPr>
            <p:ph type="body" sz="quarter" idx="10"/>
          </p:nvPr>
        </p:nvSpPr>
        <p:spPr>
          <a:xfrm>
            <a:off x="519112" y="1905000"/>
            <a:ext cx="11149013" cy="1973561"/>
          </a:xfrm>
        </p:spPr>
        <p:txBody>
          <a:bodyPr/>
          <a:lstStyle/>
          <a:p>
            <a:r>
              <a:rPr lang="en-US" smtClean="0"/>
              <a:t>Scan-Intensive</a:t>
            </a:r>
          </a:p>
          <a:p>
            <a:pPr lvl="1"/>
            <a:r>
              <a:rPr lang="en-US" smtClean="0"/>
              <a:t>Disk scan performance is more important than disk seek time.</a:t>
            </a:r>
          </a:p>
          <a:p>
            <a:r>
              <a:rPr lang="en-US" smtClean="0"/>
              <a:t>Nonvolatile</a:t>
            </a:r>
          </a:p>
          <a:p>
            <a:pPr lvl="1"/>
            <a:r>
              <a:rPr lang="en-US" smtClean="0"/>
              <a:t>Data is rarely changed once loaded.  Changes must be managed to minimize fragmentation.</a:t>
            </a:r>
          </a:p>
          <a:p>
            <a:r>
              <a:rPr lang="en-US" smtClean="0"/>
              <a:t>Index-Light</a:t>
            </a:r>
          </a:p>
          <a:p>
            <a:pPr lvl="1"/>
            <a:r>
              <a:rPr lang="en-US" smtClean="0"/>
              <a:t>Nonclustered indexes are good for discrete lookups but bad for large scan performance.</a:t>
            </a:r>
          </a:p>
          <a:p>
            <a:r>
              <a:rPr lang="en-US" smtClean="0"/>
              <a:t>Partition-Aligned</a:t>
            </a:r>
          </a:p>
          <a:p>
            <a:pPr lvl="1"/>
            <a:r>
              <a:rPr lang="en-US" smtClean="0"/>
              <a:t>Simplify data lifecycle management and minimize fragmentation</a:t>
            </a:r>
            <a:endParaRPr lang="en-US"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Loading for Fast Track – Best Practices </a:t>
            </a:r>
            <a:br>
              <a:rPr lang="en-US" smtClean="0"/>
            </a:br>
            <a:endParaRPr lang="en-US" dirty="0"/>
          </a:p>
        </p:txBody>
      </p:sp>
      <p:sp>
        <p:nvSpPr>
          <p:cNvPr id="3" name="Text Placeholder 2"/>
          <p:cNvSpPr>
            <a:spLocks noGrp="1"/>
          </p:cNvSpPr>
          <p:nvPr>
            <p:ph type="body" sz="quarter" idx="10"/>
          </p:nvPr>
        </p:nvSpPr>
        <p:spPr>
          <a:xfrm>
            <a:off x="519112" y="1447799"/>
            <a:ext cx="11149013" cy="3908762"/>
          </a:xfrm>
        </p:spPr>
        <p:txBody>
          <a:bodyPr/>
          <a:lstStyle/>
          <a:p>
            <a:r>
              <a:rPr lang="en-US" dirty="0" smtClean="0"/>
              <a:t>Minimizing logical fragmentation is key to Fast Track scan performance</a:t>
            </a:r>
          </a:p>
          <a:p>
            <a:pPr lvl="1"/>
            <a:r>
              <a:rPr lang="en-US" dirty="0" smtClean="0"/>
              <a:t>Minimizes Disk head movement</a:t>
            </a:r>
          </a:p>
          <a:p>
            <a:pPr lvl="1"/>
            <a:r>
              <a:rPr lang="en-US" dirty="0" smtClean="0"/>
              <a:t>Maintains high average request size (Think ~400k not 8k)</a:t>
            </a:r>
          </a:p>
          <a:p>
            <a:pPr lvl="2"/>
            <a:r>
              <a:rPr lang="en-US" dirty="0" smtClean="0"/>
              <a:t>Implies lower operation (IOP) counts to achieve high scan rates than traditionally seen with SQL Server.</a:t>
            </a:r>
          </a:p>
          <a:p>
            <a:pPr lvl="1"/>
            <a:r>
              <a:rPr lang="en-US" dirty="0" smtClean="0"/>
              <a:t>Sustain high average scan rates </a:t>
            </a:r>
            <a:br>
              <a:rPr lang="en-US" dirty="0" smtClean="0"/>
            </a:br>
            <a:r>
              <a:rPr lang="en-US" dirty="0" smtClean="0"/>
              <a:t>(up to 200 MB/s per RAID10 LUN)</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Loading for Fast Track – Best Practices </a:t>
            </a:r>
            <a:br>
              <a:rPr lang="en-US" smtClean="0"/>
            </a:br>
            <a:endParaRPr lang="en-US" dirty="0"/>
          </a:p>
        </p:txBody>
      </p:sp>
      <p:sp>
        <p:nvSpPr>
          <p:cNvPr id="3" name="Text Placeholder 2"/>
          <p:cNvSpPr>
            <a:spLocks noGrp="1"/>
          </p:cNvSpPr>
          <p:nvPr>
            <p:ph type="body" sz="quarter" idx="10"/>
          </p:nvPr>
        </p:nvSpPr>
        <p:spPr/>
        <p:txBody>
          <a:bodyPr/>
          <a:lstStyle/>
          <a:p>
            <a:r>
              <a:rPr lang="en-US" smtClean="0"/>
              <a:t>Key considerations for a Fast Track data load</a:t>
            </a:r>
          </a:p>
          <a:p>
            <a:pPr lvl="1"/>
            <a:r>
              <a:rPr lang="en-US" smtClean="0"/>
              <a:t>Data Architecture: Destination table, partitioning, and filegroup</a:t>
            </a:r>
          </a:p>
          <a:p>
            <a:pPr lvl="1"/>
            <a:r>
              <a:rPr lang="en-US" smtClean="0"/>
              <a:t>Source Data: Format &amp; size</a:t>
            </a:r>
          </a:p>
          <a:p>
            <a:pPr lvl="1"/>
            <a:r>
              <a:rPr lang="en-US" smtClean="0"/>
              <a:t>System Resources: CPU &amp; Memory</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Load for Fast Track – Best Practices</a:t>
            </a:r>
            <a:endParaRPr lang="en-US" dirty="0"/>
          </a:p>
        </p:txBody>
      </p:sp>
      <p:sp>
        <p:nvSpPr>
          <p:cNvPr id="3" name="Content Placeholder 2"/>
          <p:cNvSpPr>
            <a:spLocks noGrp="1"/>
          </p:cNvSpPr>
          <p:nvPr>
            <p:ph idx="1"/>
          </p:nvPr>
        </p:nvSpPr>
        <p:spPr>
          <a:xfrm>
            <a:off x="519112" y="1447799"/>
            <a:ext cx="11149013" cy="4154984"/>
          </a:xfrm>
        </p:spPr>
        <p:txBody>
          <a:bodyPr/>
          <a:lstStyle/>
          <a:p>
            <a:r>
              <a:rPr lang="en-US" sz="2800" dirty="0" smtClean="0"/>
              <a:t>New Methodologies for Fast Track 3.0 reduce load times</a:t>
            </a:r>
          </a:p>
          <a:p>
            <a:r>
              <a:rPr lang="en-US" sz="2800" dirty="0" smtClean="0"/>
              <a:t>New Initial load method using Staging Tables in final DB</a:t>
            </a:r>
          </a:p>
          <a:p>
            <a:pPr lvl="1"/>
            <a:r>
              <a:rPr lang="en-US" sz="2400" dirty="0" smtClean="0"/>
              <a:t>BCP to Heap table in staging Database</a:t>
            </a:r>
          </a:p>
          <a:p>
            <a:pPr lvl="1"/>
            <a:r>
              <a:rPr lang="en-US" sz="2400" dirty="0" smtClean="0"/>
              <a:t>Insert/Select to Staging Table in Final DB (1 Stage table for each partition)</a:t>
            </a:r>
          </a:p>
          <a:p>
            <a:pPr lvl="1"/>
            <a:r>
              <a:rPr lang="en-US" sz="2400" dirty="0" smtClean="0"/>
              <a:t>Create CI if needed</a:t>
            </a:r>
          </a:p>
          <a:p>
            <a:pPr lvl="1"/>
            <a:r>
              <a:rPr lang="en-US" sz="2400" dirty="0" smtClean="0"/>
              <a:t>Use partition switch to make staging tables partitions in final production table</a:t>
            </a:r>
          </a:p>
          <a:p>
            <a:r>
              <a:rPr lang="en-US" sz="2800" dirty="0" smtClean="0"/>
              <a:t>This method reduced load time by 50% as compared to initial load methods prescribed in Fast Track 2.0</a:t>
            </a:r>
          </a:p>
          <a:p>
            <a:r>
              <a:rPr lang="en-US" sz="2800" dirty="0" smtClean="0"/>
              <a:t>Additional methods described in Fast Track 3.0 Reference Guide</a:t>
            </a:r>
          </a:p>
        </p:txBody>
      </p:sp>
    </p:spTree>
    <p:extLst>
      <p:ext uri="{BB962C8B-B14F-4D97-AF65-F5344CB8AC3E}">
        <p14:creationId xmlns:p14="http://schemas.microsoft.com/office/powerpoint/2010/main" val="197502730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gnetic Disk 3"/>
          <p:cNvSpPr/>
          <p:nvPr/>
        </p:nvSpPr>
        <p:spPr bwMode="auto">
          <a:xfrm>
            <a:off x="2172336" y="1390262"/>
            <a:ext cx="9279370" cy="4975766"/>
          </a:xfrm>
          <a:prstGeom prst="flowChartMagneticDisk">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grpSp>
        <p:nvGrpSpPr>
          <p:cNvPr id="5" name="Group 4"/>
          <p:cNvGrpSpPr/>
          <p:nvPr/>
        </p:nvGrpSpPr>
        <p:grpSpPr>
          <a:xfrm>
            <a:off x="2481943" y="2445193"/>
            <a:ext cx="8614687" cy="3433939"/>
            <a:chOff x="3219062" y="2361219"/>
            <a:chExt cx="8614687" cy="3131128"/>
          </a:xfrm>
        </p:grpSpPr>
        <p:sp>
          <p:nvSpPr>
            <p:cNvPr id="6" name="Flowchart: Predefined Process 5"/>
            <p:cNvSpPr/>
            <p:nvPr/>
          </p:nvSpPr>
          <p:spPr bwMode="auto">
            <a:xfrm>
              <a:off x="3219062" y="2363198"/>
              <a:ext cx="1376697" cy="3099460"/>
            </a:xfrm>
            <a:prstGeom prst="flowChartPredefinedProcess">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1400" b="1" dirty="0" err="1" smtClean="0">
                  <a:solidFill>
                    <a:schemeClr val="bg1">
                      <a:alpha val="99000"/>
                    </a:schemeClr>
                  </a:solidFill>
                </a:rPr>
                <a:t>Filegroup</a:t>
              </a:r>
              <a:endParaRPr lang="en-US" sz="1400" b="1" dirty="0" smtClean="0">
                <a:solidFill>
                  <a:schemeClr val="bg1">
                    <a:alpha val="99000"/>
                  </a:schemeClr>
                </a:solidFill>
              </a:endParaRPr>
            </a:p>
            <a:p>
              <a:pPr algn="ctr" defTabSz="914099"/>
              <a:r>
                <a:rPr lang="en-US" sz="1400" b="1" dirty="0" smtClean="0">
                  <a:solidFill>
                    <a:schemeClr val="bg1">
                      <a:alpha val="99000"/>
                    </a:schemeClr>
                  </a:solidFill>
                </a:rPr>
                <a:t>“Stage A”</a:t>
              </a:r>
            </a:p>
          </p:txBody>
        </p:sp>
        <p:sp>
          <p:nvSpPr>
            <p:cNvPr id="7" name="Flowchart: Predefined Process 6"/>
            <p:cNvSpPr/>
            <p:nvPr/>
          </p:nvSpPr>
          <p:spPr bwMode="auto">
            <a:xfrm>
              <a:off x="6113814" y="2375073"/>
              <a:ext cx="1367641" cy="3097481"/>
            </a:xfrm>
            <a:prstGeom prst="flowChartPredefinedProcess">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1400" b="1" dirty="0" err="1" smtClean="0">
                  <a:solidFill>
                    <a:schemeClr val="bg1">
                      <a:alpha val="99000"/>
                    </a:schemeClr>
                  </a:solidFill>
                </a:rPr>
                <a:t>Filegroup</a:t>
              </a:r>
              <a:r>
                <a:rPr lang="en-US" sz="1400" b="1" dirty="0" smtClean="0">
                  <a:solidFill>
                    <a:schemeClr val="bg1">
                      <a:alpha val="99000"/>
                    </a:schemeClr>
                  </a:solidFill>
                </a:rPr>
                <a:t> “A” Partition 1,2</a:t>
              </a:r>
            </a:p>
          </p:txBody>
        </p:sp>
        <p:sp>
          <p:nvSpPr>
            <p:cNvPr id="8" name="Flowchart: Predefined Process 7"/>
            <p:cNvSpPr/>
            <p:nvPr/>
          </p:nvSpPr>
          <p:spPr bwMode="auto">
            <a:xfrm>
              <a:off x="7560625" y="2384969"/>
              <a:ext cx="1367641" cy="3097481"/>
            </a:xfrm>
            <a:prstGeom prst="flowChartPredefinedProcess">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1400" b="1" dirty="0" err="1" smtClean="0">
                  <a:solidFill>
                    <a:schemeClr val="bg1">
                      <a:alpha val="99000"/>
                    </a:schemeClr>
                  </a:solidFill>
                </a:rPr>
                <a:t>Filegroup</a:t>
              </a:r>
              <a:r>
                <a:rPr lang="en-US" sz="1400" b="1" dirty="0" smtClean="0">
                  <a:solidFill>
                    <a:schemeClr val="bg1">
                      <a:alpha val="99000"/>
                    </a:schemeClr>
                  </a:solidFill>
                </a:rPr>
                <a:t> “B” Partition 3,4</a:t>
              </a:r>
            </a:p>
          </p:txBody>
        </p:sp>
        <p:sp>
          <p:nvSpPr>
            <p:cNvPr id="9" name="Flowchart: Predefined Process 8"/>
            <p:cNvSpPr/>
            <p:nvPr/>
          </p:nvSpPr>
          <p:spPr bwMode="auto">
            <a:xfrm>
              <a:off x="9019305" y="2394866"/>
              <a:ext cx="1367641" cy="3097481"/>
            </a:xfrm>
            <a:prstGeom prst="flowChartPredefinedProcess">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1400" b="1" dirty="0" err="1" smtClean="0">
                  <a:solidFill>
                    <a:schemeClr val="bg1">
                      <a:alpha val="99000"/>
                    </a:schemeClr>
                  </a:solidFill>
                </a:rPr>
                <a:t>Filegroup</a:t>
              </a:r>
              <a:r>
                <a:rPr lang="en-US" sz="1400" b="1" dirty="0" smtClean="0">
                  <a:solidFill>
                    <a:schemeClr val="bg1">
                      <a:alpha val="99000"/>
                    </a:schemeClr>
                  </a:solidFill>
                </a:rPr>
                <a:t> “C” Partition 5,6</a:t>
              </a:r>
            </a:p>
          </p:txBody>
        </p:sp>
        <p:sp>
          <p:nvSpPr>
            <p:cNvPr id="10" name="Flowchart: Predefined Process 9"/>
            <p:cNvSpPr/>
            <p:nvPr/>
          </p:nvSpPr>
          <p:spPr bwMode="auto">
            <a:xfrm>
              <a:off x="10466108" y="2392886"/>
              <a:ext cx="1367641" cy="3097481"/>
            </a:xfrm>
            <a:prstGeom prst="flowChartPredefinedProcess">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1400" b="1" dirty="0" err="1" smtClean="0">
                  <a:solidFill>
                    <a:schemeClr val="bg1">
                      <a:alpha val="99000"/>
                    </a:schemeClr>
                  </a:solidFill>
                </a:rPr>
                <a:t>Filegroup</a:t>
              </a:r>
              <a:r>
                <a:rPr lang="en-US" sz="1400" b="1" dirty="0" smtClean="0">
                  <a:solidFill>
                    <a:schemeClr val="bg1">
                      <a:alpha val="99000"/>
                    </a:schemeClr>
                  </a:solidFill>
                </a:rPr>
                <a:t> “D” Partition 7,8</a:t>
              </a:r>
            </a:p>
          </p:txBody>
        </p:sp>
        <p:sp>
          <p:nvSpPr>
            <p:cNvPr id="11" name="Flowchart: Predefined Process 10"/>
            <p:cNvSpPr/>
            <p:nvPr/>
          </p:nvSpPr>
          <p:spPr bwMode="auto">
            <a:xfrm>
              <a:off x="4641448" y="2361219"/>
              <a:ext cx="1365497" cy="3099460"/>
            </a:xfrm>
            <a:prstGeom prst="flowChartPredefinedProcess">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a:r>
                <a:rPr lang="en-US" sz="1400" b="1" dirty="0" err="1" smtClean="0">
                  <a:solidFill>
                    <a:schemeClr val="bg1">
                      <a:alpha val="99000"/>
                    </a:schemeClr>
                  </a:solidFill>
                </a:rPr>
                <a:t>Filegroup</a:t>
              </a:r>
              <a:endParaRPr lang="en-US" sz="1400" b="1" dirty="0" smtClean="0">
                <a:solidFill>
                  <a:schemeClr val="bg1">
                    <a:alpha val="99000"/>
                  </a:schemeClr>
                </a:solidFill>
              </a:endParaRPr>
            </a:p>
            <a:p>
              <a:pPr algn="ctr" defTabSz="914099"/>
              <a:r>
                <a:rPr lang="en-US" sz="1400" b="1" dirty="0" smtClean="0">
                  <a:solidFill>
                    <a:schemeClr val="bg1">
                      <a:alpha val="99000"/>
                    </a:schemeClr>
                  </a:solidFill>
                </a:rPr>
                <a:t>“Stage B”</a:t>
              </a:r>
            </a:p>
          </p:txBody>
        </p:sp>
      </p:grpSp>
      <p:grpSp>
        <p:nvGrpSpPr>
          <p:cNvPr id="13" name="Group 12"/>
          <p:cNvGrpSpPr/>
          <p:nvPr/>
        </p:nvGrpSpPr>
        <p:grpSpPr>
          <a:xfrm>
            <a:off x="122417" y="2006085"/>
            <a:ext cx="1215242" cy="2287979"/>
            <a:chOff x="566046" y="1116284"/>
            <a:chExt cx="1215242" cy="2287979"/>
          </a:xfrm>
        </p:grpSpPr>
        <p:sp>
          <p:nvSpPr>
            <p:cNvPr id="14" name="Flowchart: Multidocument 13"/>
            <p:cNvSpPr/>
            <p:nvPr/>
          </p:nvSpPr>
          <p:spPr bwMode="auto">
            <a:xfrm>
              <a:off x="914389" y="1116284"/>
              <a:ext cx="866899" cy="1508166"/>
            </a:xfrm>
            <a:prstGeom prst="flowChartMulti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15" name="Flowchart: Multidocument 14"/>
            <p:cNvSpPr/>
            <p:nvPr/>
          </p:nvSpPr>
          <p:spPr bwMode="auto">
            <a:xfrm>
              <a:off x="734280" y="1506190"/>
              <a:ext cx="866899" cy="1508166"/>
            </a:xfrm>
            <a:prstGeom prst="flowChartMulti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16" name="Flowchart: Multidocument 15"/>
            <p:cNvSpPr/>
            <p:nvPr/>
          </p:nvSpPr>
          <p:spPr bwMode="auto">
            <a:xfrm>
              <a:off x="566046" y="1896097"/>
              <a:ext cx="866899" cy="1508166"/>
            </a:xfrm>
            <a:prstGeom prst="flowChartMulti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9000"/>
                    </a:schemeClr>
                  </a:solidFill>
                </a:rPr>
                <a:t>8 Source Data Files</a:t>
              </a:r>
            </a:p>
          </p:txBody>
        </p:sp>
      </p:grpSp>
      <p:sp>
        <p:nvSpPr>
          <p:cNvPr id="17" name="Flowchart: Magnetic Disk 16"/>
          <p:cNvSpPr/>
          <p:nvPr/>
        </p:nvSpPr>
        <p:spPr bwMode="auto">
          <a:xfrm>
            <a:off x="346929" y="4291235"/>
            <a:ext cx="1508166" cy="807522"/>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alpha val="99000"/>
                  </a:schemeClr>
                </a:solidFill>
              </a:rPr>
              <a:t>8 Core Server</a:t>
            </a:r>
          </a:p>
        </p:txBody>
      </p:sp>
      <p:sp>
        <p:nvSpPr>
          <p:cNvPr id="18" name="Flowchart: Internal Storage 17"/>
          <p:cNvSpPr/>
          <p:nvPr/>
        </p:nvSpPr>
        <p:spPr bwMode="auto">
          <a:xfrm>
            <a:off x="2596390" y="4085942"/>
            <a:ext cx="1096017" cy="1009435"/>
          </a:xfrm>
          <a:prstGeom prst="flowChartInternalStorag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alpha val="99000"/>
                  </a:schemeClr>
                </a:solidFill>
              </a:rPr>
              <a:t>Base Heap </a:t>
            </a:r>
            <a:r>
              <a:rPr lang="en-US" sz="1200" dirty="0" err="1" smtClean="0">
                <a:solidFill>
                  <a:schemeClr val="bg1">
                    <a:alpha val="99000"/>
                  </a:schemeClr>
                </a:solidFill>
              </a:rPr>
              <a:t>StageTable</a:t>
            </a:r>
            <a:endParaRPr lang="en-US" sz="1200" dirty="0" smtClean="0">
              <a:solidFill>
                <a:schemeClr val="bg1">
                  <a:alpha val="99000"/>
                </a:schemeClr>
              </a:solidFill>
            </a:endParaRPr>
          </a:p>
        </p:txBody>
      </p:sp>
      <p:sp>
        <p:nvSpPr>
          <p:cNvPr id="19" name="TextBox 18"/>
          <p:cNvSpPr txBox="1"/>
          <p:nvPr/>
        </p:nvSpPr>
        <p:spPr>
          <a:xfrm>
            <a:off x="4523656" y="1615909"/>
            <a:ext cx="4227616" cy="387798"/>
          </a:xfrm>
          <a:prstGeom prst="rect">
            <a:avLst/>
          </a:prstGeom>
        </p:spPr>
        <p:txBody>
          <a:bodyPr vert="horz" wrap="square" lIns="0" tIns="0" rIns="0" bIns="0" rtlCol="0">
            <a:spAutoFit/>
          </a:bodyPr>
          <a:lstStyle/>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lang="en-US" sz="2800" b="1" dirty="0" smtClean="0">
                <a:solidFill>
                  <a:schemeClr val="bg1"/>
                </a:solidFill>
                <a:latin typeface="+mj-lt"/>
              </a:rPr>
              <a:t>Target Database</a:t>
            </a:r>
            <a:endParaRPr kumimoji="0" lang="en-US" sz="2800" b="1" i="0" u="none" strike="noStrike" kern="1200" cap="none" spc="0" normalizeH="0" baseline="0" noProof="0" dirty="0" err="1" smtClean="0">
              <a:ln>
                <a:noFill/>
              </a:ln>
              <a:solidFill>
                <a:schemeClr val="bg1"/>
              </a:solidFill>
              <a:effectLst/>
              <a:uLnTx/>
              <a:uFillTx/>
              <a:latin typeface="+mj-lt"/>
              <a:ea typeface="+mn-ea"/>
              <a:cs typeface="+mn-cs"/>
            </a:endParaRPr>
          </a:p>
        </p:txBody>
      </p:sp>
      <p:grpSp>
        <p:nvGrpSpPr>
          <p:cNvPr id="20" name="Group 19"/>
          <p:cNvGrpSpPr/>
          <p:nvPr/>
        </p:nvGrpSpPr>
        <p:grpSpPr>
          <a:xfrm>
            <a:off x="5459819" y="4212610"/>
            <a:ext cx="5569413" cy="1403296"/>
            <a:chOff x="6196938" y="3974260"/>
            <a:chExt cx="5569413" cy="1403296"/>
          </a:xfrm>
        </p:grpSpPr>
        <p:sp>
          <p:nvSpPr>
            <p:cNvPr id="21" name="Flowchart: Internal Storage 20"/>
            <p:cNvSpPr/>
            <p:nvPr/>
          </p:nvSpPr>
          <p:spPr bwMode="auto">
            <a:xfrm>
              <a:off x="6198918" y="4712510"/>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alpha val="99000"/>
                    </a:schemeClr>
                  </a:solidFill>
                </a:rPr>
                <a:t>Partition 2 Destination CI</a:t>
              </a:r>
            </a:p>
          </p:txBody>
        </p:sp>
        <p:sp>
          <p:nvSpPr>
            <p:cNvPr id="22" name="Flowchart: Internal Storage 21"/>
            <p:cNvSpPr/>
            <p:nvPr/>
          </p:nvSpPr>
          <p:spPr bwMode="auto">
            <a:xfrm>
              <a:off x="6196938" y="3974260"/>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alpha val="99000"/>
                    </a:schemeClr>
                  </a:solidFill>
                </a:rPr>
                <a:t>Partition 1 Destination CI</a:t>
              </a:r>
            </a:p>
          </p:txBody>
        </p:sp>
        <p:sp>
          <p:nvSpPr>
            <p:cNvPr id="23" name="Flowchart: Internal Storage 22"/>
            <p:cNvSpPr/>
            <p:nvPr/>
          </p:nvSpPr>
          <p:spPr bwMode="auto">
            <a:xfrm>
              <a:off x="7633818" y="4722410"/>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alpha val="99000"/>
                    </a:schemeClr>
                  </a:solidFill>
                </a:rPr>
                <a:t>Partition 4 Destination CI</a:t>
              </a:r>
            </a:p>
          </p:txBody>
        </p:sp>
        <p:sp>
          <p:nvSpPr>
            <p:cNvPr id="24" name="Flowchart: Internal Storage 23"/>
            <p:cNvSpPr/>
            <p:nvPr/>
          </p:nvSpPr>
          <p:spPr bwMode="auto">
            <a:xfrm>
              <a:off x="7631838" y="3984160"/>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alpha val="99000"/>
                    </a:schemeClr>
                  </a:solidFill>
                </a:rPr>
                <a:t>Partition 3 Destination CI</a:t>
              </a:r>
            </a:p>
          </p:txBody>
        </p:sp>
        <p:sp>
          <p:nvSpPr>
            <p:cNvPr id="25" name="Flowchart: Internal Storage 24"/>
            <p:cNvSpPr/>
            <p:nvPr/>
          </p:nvSpPr>
          <p:spPr bwMode="auto">
            <a:xfrm>
              <a:off x="9106318" y="4722410"/>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alpha val="99000"/>
                    </a:schemeClr>
                  </a:solidFill>
                </a:rPr>
                <a:t>Partition 6 Destination CI</a:t>
              </a:r>
            </a:p>
          </p:txBody>
        </p:sp>
        <p:sp>
          <p:nvSpPr>
            <p:cNvPr id="26" name="Flowchart: Internal Storage 25"/>
            <p:cNvSpPr/>
            <p:nvPr/>
          </p:nvSpPr>
          <p:spPr bwMode="auto">
            <a:xfrm>
              <a:off x="9104338" y="3984160"/>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alpha val="99000"/>
                    </a:schemeClr>
                  </a:solidFill>
                </a:rPr>
                <a:t>Partition 5 Destination CI</a:t>
              </a:r>
            </a:p>
          </p:txBody>
        </p:sp>
        <p:sp>
          <p:nvSpPr>
            <p:cNvPr id="27" name="Flowchart: Internal Storage 26"/>
            <p:cNvSpPr/>
            <p:nvPr/>
          </p:nvSpPr>
          <p:spPr bwMode="auto">
            <a:xfrm>
              <a:off x="10543193" y="4722410"/>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alpha val="99000"/>
                    </a:schemeClr>
                  </a:solidFill>
                </a:rPr>
                <a:t>Partition 8 Destination CI</a:t>
              </a:r>
            </a:p>
          </p:txBody>
        </p:sp>
        <p:sp>
          <p:nvSpPr>
            <p:cNvPr id="28" name="Flowchart: Internal Storage 27"/>
            <p:cNvSpPr/>
            <p:nvPr/>
          </p:nvSpPr>
          <p:spPr bwMode="auto">
            <a:xfrm>
              <a:off x="10541213" y="3984160"/>
              <a:ext cx="1223158" cy="655146"/>
            </a:xfrm>
            <a:prstGeom prst="flowChartInternalStorage">
              <a:avLst/>
            </a:prstGeom>
            <a:gradFill flip="none" rotWithShape="1">
              <a:gsLst>
                <a:gs pos="0">
                  <a:schemeClr val="accent1"/>
                </a:gs>
                <a:gs pos="86000">
                  <a:schemeClr val="accent2"/>
                </a:gs>
              </a:gsLst>
              <a:lin ang="5400000" scaled="1"/>
              <a:tileRect/>
            </a:gradFill>
            <a:ln w="28575">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alpha val="99000"/>
                    </a:schemeClr>
                  </a:solidFill>
                </a:rPr>
                <a:t>Partition 7 Destination CI</a:t>
              </a:r>
            </a:p>
          </p:txBody>
        </p:sp>
      </p:grpSp>
      <p:grpSp>
        <p:nvGrpSpPr>
          <p:cNvPr id="29" name="Group 28"/>
          <p:cNvGrpSpPr/>
          <p:nvPr/>
        </p:nvGrpSpPr>
        <p:grpSpPr>
          <a:xfrm>
            <a:off x="907614" y="4506686"/>
            <a:ext cx="1928892" cy="1529374"/>
            <a:chOff x="907614" y="4506686"/>
            <a:chExt cx="1928892" cy="1529374"/>
          </a:xfrm>
        </p:grpSpPr>
        <p:cxnSp>
          <p:nvCxnSpPr>
            <p:cNvPr id="30" name="Straight Arrow Connector 29"/>
            <p:cNvCxnSpPr>
              <a:stCxn id="31" idx="1"/>
            </p:cNvCxnSpPr>
            <p:nvPr/>
          </p:nvCxnSpPr>
          <p:spPr>
            <a:xfrm rot="5400000" flipH="1" flipV="1">
              <a:off x="1392381" y="4591935"/>
              <a:ext cx="1529374" cy="1358876"/>
            </a:xfrm>
            <a:prstGeom prst="straightConnector1">
              <a:avLst/>
            </a:prstGeom>
            <a:ln>
              <a:tailEnd type="arrow"/>
            </a:ln>
          </p:spPr>
          <p:style>
            <a:lnRef idx="1">
              <a:schemeClr val="accent1"/>
            </a:lnRef>
            <a:fillRef idx="2">
              <a:schemeClr val="accent1"/>
            </a:fillRef>
            <a:effectRef idx="1">
              <a:schemeClr val="accent1"/>
            </a:effectRef>
            <a:fontRef idx="minor">
              <a:schemeClr val="dk1"/>
            </a:fontRef>
          </p:style>
        </p:cxnSp>
        <p:sp>
          <p:nvSpPr>
            <p:cNvPr id="31" name="Line Callout 1 30"/>
            <p:cNvSpPr/>
            <p:nvPr/>
          </p:nvSpPr>
          <p:spPr bwMode="auto">
            <a:xfrm>
              <a:off x="907614" y="5359166"/>
              <a:ext cx="1140031" cy="676894"/>
            </a:xfrm>
            <a:prstGeom prst="borderCallout1">
              <a:avLst>
                <a:gd name="adj1" fmla="val 18750"/>
                <a:gd name="adj2" fmla="val -8333"/>
                <a:gd name="adj3" fmla="val -34994"/>
                <a:gd name="adj4" fmla="val -1869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9000"/>
                    </a:schemeClr>
                  </a:solidFill>
                </a:rPr>
                <a:t>8 Concurrent Bulk Insert</a:t>
              </a:r>
            </a:p>
          </p:txBody>
        </p:sp>
      </p:grpSp>
      <p:sp>
        <p:nvSpPr>
          <p:cNvPr id="32" name="TextBox 31"/>
          <p:cNvSpPr txBox="1"/>
          <p:nvPr/>
        </p:nvSpPr>
        <p:spPr>
          <a:xfrm>
            <a:off x="1000655" y="1165186"/>
            <a:ext cx="1237012" cy="553998"/>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0" tIns="0" rIns="0" bIns="0" rtlCol="0">
            <a:spAutoFit/>
          </a:bodyPr>
          <a:lstStyle/>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kumimoji="0" lang="en-US" b="1" i="0" u="none" strike="noStrike" kern="1200" cap="none" spc="0" normalizeH="0" baseline="0" noProof="0" dirty="0" smtClean="0">
                <a:ln>
                  <a:noFill/>
                </a:ln>
                <a:solidFill>
                  <a:schemeClr val="bg1"/>
                </a:solidFill>
                <a:effectLst/>
                <a:uLnTx/>
                <a:uFillTx/>
                <a:latin typeface="+mj-lt"/>
                <a:ea typeface="+mn-ea"/>
                <a:cs typeface="+mn-cs"/>
              </a:rPr>
              <a:t>Step 1</a:t>
            </a:r>
          </a:p>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lang="en-US" sz="1400" b="1" noProof="0" dirty="0" smtClean="0">
                <a:solidFill>
                  <a:schemeClr val="bg1"/>
                </a:solidFill>
                <a:latin typeface="+mj-lt"/>
              </a:rPr>
              <a:t>“Base Load</a:t>
            </a:r>
            <a:r>
              <a:rPr lang="en-US" b="1" noProof="0" dirty="0" smtClean="0">
                <a:solidFill>
                  <a:schemeClr val="bg1"/>
                </a:solidFill>
                <a:latin typeface="+mj-lt"/>
              </a:rPr>
              <a:t>”</a:t>
            </a:r>
            <a:endParaRPr kumimoji="0" lang="en-US" b="1" i="0" u="none" strike="noStrike" kern="1200" cap="none" spc="0" normalizeH="0" baseline="0" noProof="0" dirty="0" smtClean="0">
              <a:ln>
                <a:noFill/>
              </a:ln>
              <a:solidFill>
                <a:schemeClr val="bg1"/>
              </a:solidFill>
              <a:effectLst/>
              <a:uLnTx/>
              <a:uFillTx/>
              <a:latin typeface="+mj-lt"/>
              <a:ea typeface="+mn-ea"/>
              <a:cs typeface="+mn-cs"/>
            </a:endParaRPr>
          </a:p>
        </p:txBody>
      </p:sp>
      <p:sp>
        <p:nvSpPr>
          <p:cNvPr id="33" name="TextBox 32"/>
          <p:cNvSpPr txBox="1"/>
          <p:nvPr/>
        </p:nvSpPr>
        <p:spPr>
          <a:xfrm>
            <a:off x="2928398" y="1148791"/>
            <a:ext cx="1587617" cy="553998"/>
          </a:xfrm>
          <a:prstGeom prst="rect">
            <a:avLst/>
          </a:prstGeom>
          <a:ln/>
        </p:spPr>
        <p:style>
          <a:lnRef idx="1">
            <a:schemeClr val="accent6"/>
          </a:lnRef>
          <a:fillRef idx="2">
            <a:schemeClr val="accent6"/>
          </a:fillRef>
          <a:effectRef idx="1">
            <a:schemeClr val="accent6"/>
          </a:effectRef>
          <a:fontRef idx="minor">
            <a:schemeClr val="dk1"/>
          </a:fontRef>
        </p:style>
        <p:txBody>
          <a:bodyPr vert="horz" wrap="square" lIns="0" tIns="0" rIns="0" bIns="0" rtlCol="0">
            <a:spAutoFit/>
          </a:bodyPr>
          <a:lstStyle/>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kumimoji="0" lang="en-US" b="1" i="0" u="none" strike="noStrike" kern="1200" cap="none" spc="0" normalizeH="0" baseline="0" noProof="0" dirty="0" smtClean="0">
                <a:ln>
                  <a:noFill/>
                </a:ln>
                <a:solidFill>
                  <a:schemeClr val="bg1"/>
                </a:solidFill>
                <a:effectLst/>
                <a:uLnTx/>
                <a:uFillTx/>
                <a:latin typeface="+mj-lt"/>
                <a:ea typeface="+mn-ea"/>
                <a:cs typeface="+mn-cs"/>
              </a:rPr>
              <a:t>Step 2</a:t>
            </a:r>
          </a:p>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lang="en-US" b="1" noProof="0" dirty="0" smtClean="0">
                <a:solidFill>
                  <a:schemeClr val="bg1"/>
                </a:solidFill>
                <a:latin typeface="+mj-lt"/>
              </a:rPr>
              <a:t>“Stage Insert”</a:t>
            </a:r>
            <a:endParaRPr kumimoji="0" lang="en-US" b="1" i="0" u="none" strike="noStrike" kern="1200" cap="none" spc="0" normalizeH="0" baseline="0" noProof="0" dirty="0" smtClean="0">
              <a:ln>
                <a:noFill/>
              </a:ln>
              <a:solidFill>
                <a:schemeClr val="bg1"/>
              </a:solidFill>
              <a:effectLst/>
              <a:uLnTx/>
              <a:uFillTx/>
              <a:latin typeface="+mj-lt"/>
              <a:ea typeface="+mn-ea"/>
              <a:cs typeface="+mn-cs"/>
            </a:endParaRPr>
          </a:p>
        </p:txBody>
      </p:sp>
      <p:sp>
        <p:nvSpPr>
          <p:cNvPr id="34" name="TextBox 33"/>
          <p:cNvSpPr txBox="1"/>
          <p:nvPr/>
        </p:nvSpPr>
        <p:spPr>
          <a:xfrm>
            <a:off x="6114921" y="826183"/>
            <a:ext cx="1710071" cy="553998"/>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0" tIns="0" rIns="0" bIns="0" rtlCol="0">
            <a:spAutoFit/>
          </a:bodyPr>
          <a:lstStyle/>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kumimoji="0" lang="en-US" b="1" i="0" u="none" strike="noStrike" kern="1200" cap="none" spc="0" normalizeH="0" baseline="0" noProof="0" dirty="0" smtClean="0">
                <a:ln>
                  <a:noFill/>
                </a:ln>
                <a:solidFill>
                  <a:schemeClr val="bg1"/>
                </a:solidFill>
                <a:effectLst/>
                <a:uLnTx/>
                <a:uFillTx/>
                <a:latin typeface="+mj-lt"/>
                <a:ea typeface="+mn-ea"/>
                <a:cs typeface="+mn-cs"/>
              </a:rPr>
              <a:t>Step 3</a:t>
            </a:r>
          </a:p>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lang="en-US" b="1" noProof="0" dirty="0" smtClean="0">
                <a:solidFill>
                  <a:schemeClr val="bg1"/>
                </a:solidFill>
                <a:latin typeface="+mj-lt"/>
              </a:rPr>
              <a:t>“Transform”</a:t>
            </a:r>
            <a:endParaRPr kumimoji="0" lang="en-US" b="1" i="0" u="none" strike="noStrike" kern="1200" cap="none" spc="0" normalizeH="0" baseline="0" noProof="0" dirty="0" smtClean="0">
              <a:ln>
                <a:noFill/>
              </a:ln>
              <a:solidFill>
                <a:schemeClr val="bg1"/>
              </a:solidFill>
              <a:effectLst/>
              <a:uLnTx/>
              <a:uFillTx/>
              <a:latin typeface="+mj-lt"/>
              <a:ea typeface="+mn-ea"/>
              <a:cs typeface="+mn-cs"/>
            </a:endParaRPr>
          </a:p>
        </p:txBody>
      </p:sp>
      <p:sp>
        <p:nvSpPr>
          <p:cNvPr id="35" name="TextBox 34"/>
          <p:cNvSpPr txBox="1"/>
          <p:nvPr/>
        </p:nvSpPr>
        <p:spPr>
          <a:xfrm>
            <a:off x="9337053" y="1156704"/>
            <a:ext cx="1738384" cy="553998"/>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0" tIns="0" rIns="0" bIns="0" rtlCol="0">
            <a:spAutoFit/>
          </a:bodyPr>
          <a:lstStyle/>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kumimoji="0" lang="en-US" b="1" i="0" u="none" strike="noStrike" kern="1200" cap="none" spc="0" normalizeH="0" baseline="0" noProof="0" dirty="0" smtClean="0">
                <a:ln>
                  <a:noFill/>
                </a:ln>
                <a:solidFill>
                  <a:schemeClr val="bg1"/>
                </a:solidFill>
                <a:effectLst/>
                <a:uLnTx/>
                <a:uFillTx/>
                <a:latin typeface="+mj-lt"/>
                <a:ea typeface="+mn-ea"/>
                <a:cs typeface="+mn-cs"/>
              </a:rPr>
              <a:t>Step 4</a:t>
            </a:r>
          </a:p>
          <a:p>
            <a:pPr marL="460375" marR="0" indent="-460375" algn="ctr" defTabSz="914363" rtl="0" eaLnBrk="1" fontAlgn="auto" latinLnBrk="0" hangingPunct="1">
              <a:lnSpc>
                <a:spcPct val="90000"/>
              </a:lnSpc>
              <a:spcBef>
                <a:spcPct val="20000"/>
              </a:spcBef>
              <a:spcAft>
                <a:spcPts val="0"/>
              </a:spcAft>
              <a:buClr>
                <a:schemeClr val="accent1"/>
              </a:buClr>
              <a:buSzPct val="100000"/>
              <a:tabLst/>
            </a:pPr>
            <a:r>
              <a:rPr lang="en-US" b="1" noProof="0" dirty="0" smtClean="0">
                <a:solidFill>
                  <a:schemeClr val="bg1"/>
                </a:solidFill>
                <a:latin typeface="+mj-lt"/>
              </a:rPr>
              <a:t>“Final Append”</a:t>
            </a:r>
            <a:endParaRPr kumimoji="0" lang="en-US" b="1" i="0" u="none" strike="noStrike" kern="1200" cap="none" spc="0" normalizeH="0" baseline="0" noProof="0" dirty="0" smtClean="0">
              <a:ln>
                <a:noFill/>
              </a:ln>
              <a:solidFill>
                <a:schemeClr val="bg1"/>
              </a:solidFill>
              <a:effectLst/>
              <a:uLnTx/>
              <a:uFillTx/>
              <a:latin typeface="+mj-lt"/>
              <a:ea typeface="+mn-ea"/>
              <a:cs typeface="+mn-cs"/>
            </a:endParaRPr>
          </a:p>
        </p:txBody>
      </p:sp>
      <p:cxnSp>
        <p:nvCxnSpPr>
          <p:cNvPr id="36" name="Straight Arrow Connector 35"/>
          <p:cNvCxnSpPr>
            <a:stCxn id="32" idx="3"/>
            <a:endCxn id="33" idx="1"/>
          </p:cNvCxnSpPr>
          <p:nvPr/>
        </p:nvCxnSpPr>
        <p:spPr>
          <a:xfrm flipV="1">
            <a:off x="2237667" y="1425790"/>
            <a:ext cx="690731" cy="16395"/>
          </a:xfrm>
          <a:prstGeom prst="straightConnector1">
            <a:avLst/>
          </a:prstGeom>
          <a:ln w="19050">
            <a:solidFill>
              <a:srgbClr val="FDC539"/>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3" idx="3"/>
            <a:endCxn id="34" idx="1"/>
          </p:cNvCxnSpPr>
          <p:nvPr/>
        </p:nvCxnSpPr>
        <p:spPr>
          <a:xfrm flipV="1">
            <a:off x="4516015" y="1103182"/>
            <a:ext cx="1598906" cy="322608"/>
          </a:xfrm>
          <a:prstGeom prst="straightConnector1">
            <a:avLst/>
          </a:prstGeom>
          <a:ln w="19050">
            <a:solidFill>
              <a:srgbClr val="FDC539"/>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4" idx="3"/>
            <a:endCxn id="35" idx="1"/>
          </p:cNvCxnSpPr>
          <p:nvPr/>
        </p:nvCxnSpPr>
        <p:spPr>
          <a:xfrm>
            <a:off x="7824992" y="1103182"/>
            <a:ext cx="1512061" cy="330521"/>
          </a:xfrm>
          <a:prstGeom prst="straightConnector1">
            <a:avLst/>
          </a:prstGeom>
          <a:ln w="19050">
            <a:solidFill>
              <a:srgbClr val="FDC539"/>
            </a:solidFill>
            <a:tailEnd type="arrow"/>
          </a:ln>
        </p:spPr>
        <p:style>
          <a:lnRef idx="1">
            <a:schemeClr val="accent1"/>
          </a:lnRef>
          <a:fillRef idx="0">
            <a:schemeClr val="accent1"/>
          </a:fillRef>
          <a:effectRef idx="0">
            <a:schemeClr val="accent1"/>
          </a:effectRef>
          <a:fontRef idx="minor">
            <a:schemeClr val="tx1"/>
          </a:fontRef>
        </p:style>
      </p:cxnSp>
      <p:sp>
        <p:nvSpPr>
          <p:cNvPr id="39" name="Flowchart: Multidocument 38"/>
          <p:cNvSpPr/>
          <p:nvPr/>
        </p:nvSpPr>
        <p:spPr bwMode="auto">
          <a:xfrm>
            <a:off x="4119888" y="3052819"/>
            <a:ext cx="1045028" cy="1425028"/>
          </a:xfrm>
          <a:prstGeom prst="flowChartMultidocumen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alpha val="99000"/>
                  </a:schemeClr>
                </a:solidFill>
              </a:rPr>
              <a:t>8 Heap Stage Table</a:t>
            </a:r>
          </a:p>
          <a:p>
            <a:pPr algn="ctr" defTabSz="914099"/>
            <a:r>
              <a:rPr lang="en-US" sz="1200" dirty="0" smtClean="0">
                <a:solidFill>
                  <a:schemeClr val="bg1">
                    <a:alpha val="99000"/>
                  </a:schemeClr>
                </a:solidFill>
              </a:rPr>
              <a:t>Constraint on CI Part Key</a:t>
            </a:r>
          </a:p>
        </p:txBody>
      </p:sp>
      <p:grpSp>
        <p:nvGrpSpPr>
          <p:cNvPr id="40" name="Group 39"/>
          <p:cNvGrpSpPr/>
          <p:nvPr/>
        </p:nvGrpSpPr>
        <p:grpSpPr>
          <a:xfrm>
            <a:off x="2507389" y="3036738"/>
            <a:ext cx="1710048" cy="1508118"/>
            <a:chOff x="5504631" y="537978"/>
            <a:chExt cx="2055840" cy="3656000"/>
          </a:xfrm>
        </p:grpSpPr>
        <p:sp>
          <p:nvSpPr>
            <p:cNvPr id="41" name="Line Callout 1 40"/>
            <p:cNvSpPr/>
            <p:nvPr/>
          </p:nvSpPr>
          <p:spPr bwMode="auto">
            <a:xfrm>
              <a:off x="5504631" y="537978"/>
              <a:ext cx="1556155" cy="1324154"/>
            </a:xfrm>
            <a:prstGeom prst="borderCallout1">
              <a:avLst>
                <a:gd name="adj1" fmla="val 121731"/>
                <a:gd name="adj2" fmla="val 10776"/>
                <a:gd name="adj3" fmla="val 234425"/>
                <a:gd name="adj4" fmla="val 22658"/>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chemeClr val="bg1">
                      <a:alpha val="99000"/>
                    </a:schemeClr>
                  </a:solidFill>
                </a:rPr>
                <a:t>8 Concurrent Inserts</a:t>
              </a:r>
            </a:p>
          </p:txBody>
        </p:sp>
        <p:cxnSp>
          <p:nvCxnSpPr>
            <p:cNvPr id="42" name="Straight Arrow Connector 41"/>
            <p:cNvCxnSpPr>
              <a:stCxn id="41" idx="1"/>
            </p:cNvCxnSpPr>
            <p:nvPr/>
          </p:nvCxnSpPr>
          <p:spPr>
            <a:xfrm rot="5400000" flipH="1" flipV="1">
              <a:off x="6777645" y="1079305"/>
              <a:ext cx="287890" cy="1277763"/>
            </a:xfrm>
            <a:prstGeom prst="straightConnector1">
              <a:avLst/>
            </a:prstGeom>
            <a:ln>
              <a:tailEnd type="arrow"/>
            </a:ln>
          </p:spPr>
          <p:style>
            <a:lnRef idx="1">
              <a:schemeClr val="accent6"/>
            </a:lnRef>
            <a:fillRef idx="2">
              <a:schemeClr val="accent6"/>
            </a:fillRef>
            <a:effectRef idx="1">
              <a:schemeClr val="accent6"/>
            </a:effectRef>
            <a:fontRef idx="minor">
              <a:schemeClr val="dk1"/>
            </a:fontRef>
          </p:style>
        </p:cxnSp>
        <p:cxnSp>
          <p:nvCxnSpPr>
            <p:cNvPr id="43" name="Straight Arrow Connector 42"/>
            <p:cNvCxnSpPr>
              <a:stCxn id="41" idx="1"/>
              <a:endCxn id="39" idx="1"/>
            </p:cNvCxnSpPr>
            <p:nvPr/>
          </p:nvCxnSpPr>
          <p:spPr>
            <a:xfrm rot="16200000" flipH="1">
              <a:off x="6641895" y="1502945"/>
              <a:ext cx="442116" cy="1160488"/>
            </a:xfrm>
            <a:prstGeom prst="straightConnector1">
              <a:avLst/>
            </a:prstGeom>
            <a:ln>
              <a:tailEnd type="arrow"/>
            </a:ln>
          </p:spPr>
          <p:style>
            <a:lnRef idx="1">
              <a:schemeClr val="accent6"/>
            </a:lnRef>
            <a:fillRef idx="2">
              <a:schemeClr val="accent6"/>
            </a:fillRef>
            <a:effectRef idx="1">
              <a:schemeClr val="accent6"/>
            </a:effectRef>
            <a:fontRef idx="minor">
              <a:schemeClr val="dk1"/>
            </a:fontRef>
          </p:style>
        </p:cxnSp>
        <p:cxnSp>
          <p:nvCxnSpPr>
            <p:cNvPr id="44" name="Straight Arrow Connector 43"/>
            <p:cNvCxnSpPr>
              <a:stCxn id="41" idx="1"/>
            </p:cNvCxnSpPr>
            <p:nvPr/>
          </p:nvCxnSpPr>
          <p:spPr>
            <a:xfrm rot="16200000" flipH="1">
              <a:off x="5705699" y="2439143"/>
              <a:ext cx="2331846" cy="1177824"/>
            </a:xfrm>
            <a:prstGeom prst="straightConnector1">
              <a:avLst/>
            </a:prstGeom>
            <a:ln>
              <a:tailEnd type="arrow"/>
            </a:ln>
          </p:spPr>
          <p:style>
            <a:lnRef idx="1">
              <a:schemeClr val="accent6"/>
            </a:lnRef>
            <a:fillRef idx="2">
              <a:schemeClr val="accent6"/>
            </a:fillRef>
            <a:effectRef idx="1">
              <a:schemeClr val="accent6"/>
            </a:effectRef>
            <a:fontRef idx="minor">
              <a:schemeClr val="dk1"/>
            </a:fontRef>
          </p:style>
        </p:cxnSp>
      </p:grpSp>
      <p:grpSp>
        <p:nvGrpSpPr>
          <p:cNvPr id="45" name="Group 44"/>
          <p:cNvGrpSpPr/>
          <p:nvPr/>
        </p:nvGrpSpPr>
        <p:grpSpPr>
          <a:xfrm>
            <a:off x="5562739" y="3434780"/>
            <a:ext cx="5415151" cy="625448"/>
            <a:chOff x="6299858" y="3279555"/>
            <a:chExt cx="5415151" cy="625448"/>
          </a:xfrm>
        </p:grpSpPr>
        <p:grpSp>
          <p:nvGrpSpPr>
            <p:cNvPr id="46" name="Group 173"/>
            <p:cNvGrpSpPr/>
            <p:nvPr/>
          </p:nvGrpSpPr>
          <p:grpSpPr>
            <a:xfrm>
              <a:off x="6299858" y="3307263"/>
              <a:ext cx="1086596" cy="597740"/>
              <a:chOff x="6335483" y="3307263"/>
              <a:chExt cx="1086596" cy="597740"/>
            </a:xfrm>
          </p:grpSpPr>
          <p:sp>
            <p:nvSpPr>
              <p:cNvPr id="56" name="Flowchart: Internal Storage 55"/>
              <p:cNvSpPr/>
              <p:nvPr/>
            </p:nvSpPr>
            <p:spPr bwMode="auto">
              <a:xfrm>
                <a:off x="6468093" y="3307263"/>
                <a:ext cx="953986" cy="492841"/>
              </a:xfrm>
              <a:prstGeom prst="flowChartInternalStorag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bg1">
                      <a:alpha val="99000"/>
                    </a:schemeClr>
                  </a:solidFill>
                </a:endParaRPr>
              </a:p>
            </p:txBody>
          </p:sp>
          <p:sp>
            <p:nvSpPr>
              <p:cNvPr id="57" name="Flowchart: Internal Storage 56"/>
              <p:cNvSpPr/>
              <p:nvPr/>
            </p:nvSpPr>
            <p:spPr bwMode="auto">
              <a:xfrm>
                <a:off x="6335483" y="3412162"/>
                <a:ext cx="953986" cy="492841"/>
              </a:xfrm>
              <a:prstGeom prst="flowChartInternalStorag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alpha val="99000"/>
                      </a:schemeClr>
                    </a:solidFill>
                  </a:rPr>
                  <a:t>2 CI Stage Tables</a:t>
                </a:r>
              </a:p>
            </p:txBody>
          </p:sp>
        </p:grpSp>
        <p:grpSp>
          <p:nvGrpSpPr>
            <p:cNvPr id="47" name="Group 174"/>
            <p:cNvGrpSpPr/>
            <p:nvPr/>
          </p:nvGrpSpPr>
          <p:grpSpPr>
            <a:xfrm>
              <a:off x="7722917" y="3293409"/>
              <a:ext cx="1086596" cy="597740"/>
              <a:chOff x="6335483" y="3307263"/>
              <a:chExt cx="1086596" cy="597740"/>
            </a:xfrm>
          </p:grpSpPr>
          <p:sp>
            <p:nvSpPr>
              <p:cNvPr id="54" name="Flowchart: Internal Storage 53"/>
              <p:cNvSpPr/>
              <p:nvPr/>
            </p:nvSpPr>
            <p:spPr bwMode="auto">
              <a:xfrm>
                <a:off x="6468093" y="3307263"/>
                <a:ext cx="953986" cy="492841"/>
              </a:xfrm>
              <a:prstGeom prst="flowChartInternalStorag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bg1">
                      <a:alpha val="99000"/>
                    </a:schemeClr>
                  </a:solidFill>
                </a:endParaRPr>
              </a:p>
            </p:txBody>
          </p:sp>
          <p:sp>
            <p:nvSpPr>
              <p:cNvPr id="55" name="Flowchart: Internal Storage 54"/>
              <p:cNvSpPr/>
              <p:nvPr/>
            </p:nvSpPr>
            <p:spPr bwMode="auto">
              <a:xfrm>
                <a:off x="6335483" y="3412162"/>
                <a:ext cx="953986" cy="492841"/>
              </a:xfrm>
              <a:prstGeom prst="flowChartInternalStorag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alpha val="99000"/>
                      </a:schemeClr>
                    </a:solidFill>
                  </a:rPr>
                  <a:t>2 CI Stage Tables</a:t>
                </a:r>
              </a:p>
            </p:txBody>
          </p:sp>
        </p:grpSp>
        <p:grpSp>
          <p:nvGrpSpPr>
            <p:cNvPr id="48" name="Group 177"/>
            <p:cNvGrpSpPr/>
            <p:nvPr/>
          </p:nvGrpSpPr>
          <p:grpSpPr>
            <a:xfrm>
              <a:off x="9181604" y="3279555"/>
              <a:ext cx="1086596" cy="597740"/>
              <a:chOff x="6335483" y="3307263"/>
              <a:chExt cx="1086596" cy="597740"/>
            </a:xfrm>
          </p:grpSpPr>
          <p:sp>
            <p:nvSpPr>
              <p:cNvPr id="52" name="Flowchart: Internal Storage 51"/>
              <p:cNvSpPr/>
              <p:nvPr/>
            </p:nvSpPr>
            <p:spPr bwMode="auto">
              <a:xfrm>
                <a:off x="6468093" y="3307263"/>
                <a:ext cx="953986" cy="492841"/>
              </a:xfrm>
              <a:prstGeom prst="flowChartInternalStorag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bg1">
                      <a:alpha val="99000"/>
                    </a:schemeClr>
                  </a:solidFill>
                </a:endParaRPr>
              </a:p>
            </p:txBody>
          </p:sp>
          <p:sp>
            <p:nvSpPr>
              <p:cNvPr id="53" name="Flowchart: Internal Storage 52"/>
              <p:cNvSpPr/>
              <p:nvPr/>
            </p:nvSpPr>
            <p:spPr bwMode="auto">
              <a:xfrm>
                <a:off x="6335483" y="3412162"/>
                <a:ext cx="953986" cy="492841"/>
              </a:xfrm>
              <a:prstGeom prst="flowChartInternalStorag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alpha val="99000"/>
                      </a:schemeClr>
                    </a:solidFill>
                  </a:rPr>
                  <a:t>2 CI Stage Tables</a:t>
                </a:r>
              </a:p>
            </p:txBody>
          </p:sp>
        </p:grpSp>
        <p:grpSp>
          <p:nvGrpSpPr>
            <p:cNvPr id="49" name="Group 181"/>
            <p:cNvGrpSpPr/>
            <p:nvPr/>
          </p:nvGrpSpPr>
          <p:grpSpPr>
            <a:xfrm>
              <a:off x="10628413" y="3289451"/>
              <a:ext cx="1086596" cy="597740"/>
              <a:chOff x="6335483" y="3307263"/>
              <a:chExt cx="1086596" cy="597740"/>
            </a:xfrm>
          </p:grpSpPr>
          <p:sp>
            <p:nvSpPr>
              <p:cNvPr id="50" name="Flowchart: Internal Storage 49"/>
              <p:cNvSpPr/>
              <p:nvPr/>
            </p:nvSpPr>
            <p:spPr bwMode="auto">
              <a:xfrm>
                <a:off x="6468093" y="3307263"/>
                <a:ext cx="953986" cy="492841"/>
              </a:xfrm>
              <a:prstGeom prst="flowChartInternalStorag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1200" dirty="0" smtClean="0">
                  <a:solidFill>
                    <a:schemeClr val="bg1">
                      <a:alpha val="99000"/>
                    </a:schemeClr>
                  </a:solidFill>
                </a:endParaRPr>
              </a:p>
            </p:txBody>
          </p:sp>
          <p:sp>
            <p:nvSpPr>
              <p:cNvPr id="51" name="Flowchart: Internal Storage 50"/>
              <p:cNvSpPr/>
              <p:nvPr/>
            </p:nvSpPr>
            <p:spPr bwMode="auto">
              <a:xfrm>
                <a:off x="6335483" y="3412162"/>
                <a:ext cx="953986" cy="492841"/>
              </a:xfrm>
              <a:prstGeom prst="flowChartInternalStorag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bg1">
                        <a:alpha val="99000"/>
                      </a:schemeClr>
                    </a:solidFill>
                  </a:rPr>
                  <a:t>2 CI Stage Tables</a:t>
                </a:r>
              </a:p>
            </p:txBody>
          </p:sp>
        </p:grpSp>
      </p:grpSp>
      <p:grpSp>
        <p:nvGrpSpPr>
          <p:cNvPr id="58" name="Group 57"/>
          <p:cNvGrpSpPr/>
          <p:nvPr/>
        </p:nvGrpSpPr>
        <p:grpSpPr>
          <a:xfrm>
            <a:off x="4084260" y="1995967"/>
            <a:ext cx="5546908" cy="3265648"/>
            <a:chOff x="4821379" y="1911992"/>
            <a:chExt cx="5546908" cy="3265648"/>
          </a:xfrm>
        </p:grpSpPr>
        <p:sp>
          <p:nvSpPr>
            <p:cNvPr id="59" name="Line Callout 1 58"/>
            <p:cNvSpPr/>
            <p:nvPr/>
          </p:nvSpPr>
          <p:spPr bwMode="auto">
            <a:xfrm>
              <a:off x="6741228" y="1911992"/>
              <a:ext cx="2010887" cy="1151905"/>
            </a:xfrm>
            <a:prstGeom prst="borderCallout1">
              <a:avLst>
                <a:gd name="adj1" fmla="val 20812"/>
                <a:gd name="adj2" fmla="val -4790"/>
                <a:gd name="adj3" fmla="val 212500"/>
                <a:gd name="adj4" fmla="val -4896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chemeClr val="bg1">
                      <a:alpha val="99000"/>
                    </a:schemeClr>
                  </a:solidFill>
                </a:rPr>
                <a:t>2 sets, 4 concurrent Create Cluster Index with Compression</a:t>
              </a:r>
            </a:p>
            <a:p>
              <a:pPr algn="ctr" defTabSz="914099"/>
              <a:r>
                <a:rPr lang="en-US" sz="1400" b="1" dirty="0" smtClean="0">
                  <a:solidFill>
                    <a:schemeClr val="bg1">
                      <a:alpha val="99000"/>
                    </a:schemeClr>
                  </a:solidFill>
                </a:rPr>
                <a:t>INTO “Final Destination”</a:t>
              </a:r>
            </a:p>
          </p:txBody>
        </p:sp>
        <p:sp>
          <p:nvSpPr>
            <p:cNvPr id="60" name="Explosion 1 59"/>
            <p:cNvSpPr/>
            <p:nvPr/>
          </p:nvSpPr>
          <p:spPr bwMode="auto">
            <a:xfrm>
              <a:off x="4821379" y="4310812"/>
              <a:ext cx="1104405" cy="866828"/>
            </a:xfrm>
            <a:prstGeom prst="irregularSeal1">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050" b="1" dirty="0" smtClean="0">
                  <a:solidFill>
                    <a:schemeClr val="bg1">
                      <a:alpha val="99000"/>
                    </a:schemeClr>
                  </a:solidFill>
                </a:rPr>
                <a:t>Create CI</a:t>
              </a:r>
            </a:p>
          </p:txBody>
        </p:sp>
        <p:cxnSp>
          <p:nvCxnSpPr>
            <p:cNvPr id="61" name="Straight Arrow Connector 60"/>
            <p:cNvCxnSpPr>
              <a:stCxn id="60" idx="3"/>
              <a:endCxn id="57" idx="2"/>
            </p:cNvCxnSpPr>
            <p:nvPr/>
          </p:nvCxnSpPr>
          <p:spPr>
            <a:xfrm flipV="1">
              <a:off x="5925784" y="4050898"/>
              <a:ext cx="113948" cy="793254"/>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cxnSp>
          <p:nvCxnSpPr>
            <p:cNvPr id="62" name="Straight Arrow Connector 61"/>
            <p:cNvCxnSpPr>
              <a:stCxn id="60" idx="3"/>
              <a:endCxn id="51" idx="2"/>
            </p:cNvCxnSpPr>
            <p:nvPr/>
          </p:nvCxnSpPr>
          <p:spPr>
            <a:xfrm flipV="1">
              <a:off x="5925784" y="4033086"/>
              <a:ext cx="4442503" cy="811066"/>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cxnSp>
          <p:nvCxnSpPr>
            <p:cNvPr id="63" name="Straight Arrow Connector 62"/>
            <p:cNvCxnSpPr>
              <a:stCxn id="60" idx="3"/>
              <a:endCxn id="53" idx="2"/>
            </p:cNvCxnSpPr>
            <p:nvPr/>
          </p:nvCxnSpPr>
          <p:spPr>
            <a:xfrm flipV="1">
              <a:off x="5925784" y="4023190"/>
              <a:ext cx="2995694" cy="820962"/>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cxnSp>
          <p:nvCxnSpPr>
            <p:cNvPr id="64" name="Straight Arrow Connector 63"/>
            <p:cNvCxnSpPr>
              <a:stCxn id="60" idx="3"/>
              <a:endCxn id="55" idx="2"/>
            </p:cNvCxnSpPr>
            <p:nvPr/>
          </p:nvCxnSpPr>
          <p:spPr>
            <a:xfrm flipV="1">
              <a:off x="5925784" y="4037044"/>
              <a:ext cx="1537007" cy="807108"/>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grpSp>
      <p:grpSp>
        <p:nvGrpSpPr>
          <p:cNvPr id="65" name="Group 64"/>
          <p:cNvGrpSpPr/>
          <p:nvPr/>
        </p:nvGrpSpPr>
        <p:grpSpPr>
          <a:xfrm>
            <a:off x="4858925" y="2041434"/>
            <a:ext cx="5432960" cy="2030670"/>
            <a:chOff x="5655419" y="1957459"/>
            <a:chExt cx="5432960" cy="2030670"/>
          </a:xfrm>
        </p:grpSpPr>
        <p:sp>
          <p:nvSpPr>
            <p:cNvPr id="66" name="Line Callout 1 65"/>
            <p:cNvSpPr/>
            <p:nvPr/>
          </p:nvSpPr>
          <p:spPr bwMode="auto">
            <a:xfrm>
              <a:off x="9547762" y="1957459"/>
              <a:ext cx="1411184" cy="676894"/>
            </a:xfrm>
            <a:prstGeom prst="borderCallout1">
              <a:avLst>
                <a:gd name="adj1" fmla="val 66118"/>
                <a:gd name="adj2" fmla="val -10603"/>
                <a:gd name="adj3" fmla="val 147588"/>
                <a:gd name="adj4" fmla="val -31039"/>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chemeClr val="bg1">
                      <a:alpha val="99000"/>
                    </a:schemeClr>
                  </a:solidFill>
                </a:rPr>
                <a:t>8 Concurrent Partition Switch</a:t>
              </a:r>
            </a:p>
          </p:txBody>
        </p:sp>
        <p:grpSp>
          <p:nvGrpSpPr>
            <p:cNvPr id="67" name="Group 200"/>
            <p:cNvGrpSpPr/>
            <p:nvPr/>
          </p:nvGrpSpPr>
          <p:grpSpPr>
            <a:xfrm>
              <a:off x="5655419" y="2972788"/>
              <a:ext cx="1104405" cy="1005444"/>
              <a:chOff x="5809798" y="3020290"/>
              <a:chExt cx="1104405" cy="1005444"/>
            </a:xfrm>
          </p:grpSpPr>
          <p:sp>
            <p:nvSpPr>
              <p:cNvPr id="77" name="Explosion 1 76"/>
              <p:cNvSpPr/>
              <p:nvPr/>
            </p:nvSpPr>
            <p:spPr bwMode="auto">
              <a:xfrm>
                <a:off x="5809798" y="3020290"/>
                <a:ext cx="1104405" cy="783772"/>
              </a:xfrm>
              <a:prstGeom prst="irregularSeal1">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050" b="1" dirty="0" smtClean="0">
                    <a:solidFill>
                      <a:schemeClr val="bg1">
                        <a:alpha val="99000"/>
                      </a:schemeClr>
                    </a:solidFill>
                  </a:rPr>
                  <a:t>Part Switch</a:t>
                </a:r>
              </a:p>
            </p:txBody>
          </p:sp>
          <p:cxnSp>
            <p:nvCxnSpPr>
              <p:cNvPr id="78" name="Straight Arrow Connector 77"/>
              <p:cNvCxnSpPr/>
              <p:nvPr/>
            </p:nvCxnSpPr>
            <p:spPr>
              <a:xfrm rot="16200000" flipH="1">
                <a:off x="6175169" y="3728851"/>
                <a:ext cx="475012" cy="118753"/>
              </a:xfrm>
              <a:prstGeom prst="straightConnector1">
                <a:avLst/>
              </a:prstGeom>
              <a:ln>
                <a:tailEnd type="arrow"/>
              </a:ln>
            </p:spPr>
            <p:style>
              <a:lnRef idx="1">
                <a:schemeClr val="accent5"/>
              </a:lnRef>
              <a:fillRef idx="2">
                <a:schemeClr val="accent5"/>
              </a:fillRef>
              <a:effectRef idx="1">
                <a:schemeClr val="accent5"/>
              </a:effectRef>
              <a:fontRef idx="minor">
                <a:schemeClr val="dk1"/>
              </a:fontRef>
            </p:style>
          </p:cxnSp>
        </p:grpSp>
        <p:grpSp>
          <p:nvGrpSpPr>
            <p:cNvPr id="68" name="Group 201"/>
            <p:cNvGrpSpPr/>
            <p:nvPr/>
          </p:nvGrpSpPr>
          <p:grpSpPr>
            <a:xfrm>
              <a:off x="7066603" y="2982685"/>
              <a:ext cx="1104405" cy="1005444"/>
              <a:chOff x="5809798" y="3020290"/>
              <a:chExt cx="1104405" cy="1005444"/>
            </a:xfrm>
          </p:grpSpPr>
          <p:sp>
            <p:nvSpPr>
              <p:cNvPr id="75" name="Explosion 1 74"/>
              <p:cNvSpPr/>
              <p:nvPr/>
            </p:nvSpPr>
            <p:spPr bwMode="auto">
              <a:xfrm>
                <a:off x="5809798" y="3020290"/>
                <a:ext cx="1104405" cy="783772"/>
              </a:xfrm>
              <a:prstGeom prst="irregularSeal1">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050" b="1" dirty="0" smtClean="0">
                    <a:solidFill>
                      <a:schemeClr val="bg1">
                        <a:alpha val="99000"/>
                      </a:schemeClr>
                    </a:solidFill>
                  </a:rPr>
                  <a:t>Part Switch</a:t>
                </a:r>
              </a:p>
            </p:txBody>
          </p:sp>
          <p:cxnSp>
            <p:nvCxnSpPr>
              <p:cNvPr id="76" name="Straight Arrow Connector 75"/>
              <p:cNvCxnSpPr/>
              <p:nvPr/>
            </p:nvCxnSpPr>
            <p:spPr>
              <a:xfrm rot="16200000" flipH="1">
                <a:off x="6175169" y="3728851"/>
                <a:ext cx="475012" cy="118753"/>
              </a:xfrm>
              <a:prstGeom prst="straightConnector1">
                <a:avLst/>
              </a:prstGeom>
              <a:ln>
                <a:tailEnd type="arrow"/>
              </a:ln>
            </p:spPr>
            <p:style>
              <a:lnRef idx="1">
                <a:schemeClr val="accent5"/>
              </a:lnRef>
              <a:fillRef idx="2">
                <a:schemeClr val="accent5"/>
              </a:fillRef>
              <a:effectRef idx="1">
                <a:schemeClr val="accent5"/>
              </a:effectRef>
              <a:fontRef idx="minor">
                <a:schemeClr val="dk1"/>
              </a:fontRef>
            </p:style>
          </p:cxnSp>
        </p:grpSp>
        <p:grpSp>
          <p:nvGrpSpPr>
            <p:cNvPr id="69" name="Group 204"/>
            <p:cNvGrpSpPr/>
            <p:nvPr/>
          </p:nvGrpSpPr>
          <p:grpSpPr>
            <a:xfrm>
              <a:off x="8549039" y="2956955"/>
              <a:ext cx="1104405" cy="1005444"/>
              <a:chOff x="5809798" y="3020290"/>
              <a:chExt cx="1104405" cy="1005444"/>
            </a:xfrm>
          </p:grpSpPr>
          <p:sp>
            <p:nvSpPr>
              <p:cNvPr id="73" name="Explosion 1 72"/>
              <p:cNvSpPr/>
              <p:nvPr/>
            </p:nvSpPr>
            <p:spPr bwMode="auto">
              <a:xfrm>
                <a:off x="5809798" y="3020290"/>
                <a:ext cx="1104405" cy="783772"/>
              </a:xfrm>
              <a:prstGeom prst="irregularSeal1">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050" b="1" dirty="0" smtClean="0">
                    <a:solidFill>
                      <a:schemeClr val="bg1">
                        <a:alpha val="99000"/>
                      </a:schemeClr>
                    </a:solidFill>
                  </a:rPr>
                  <a:t>Part Switch</a:t>
                </a:r>
              </a:p>
            </p:txBody>
          </p:sp>
          <p:cxnSp>
            <p:nvCxnSpPr>
              <p:cNvPr id="74" name="Straight Arrow Connector 73"/>
              <p:cNvCxnSpPr/>
              <p:nvPr/>
            </p:nvCxnSpPr>
            <p:spPr>
              <a:xfrm rot="16200000" flipH="1">
                <a:off x="6175169" y="3728851"/>
                <a:ext cx="475012" cy="118753"/>
              </a:xfrm>
              <a:prstGeom prst="straightConnector1">
                <a:avLst/>
              </a:prstGeom>
              <a:ln>
                <a:tailEnd type="arrow"/>
              </a:ln>
            </p:spPr>
            <p:style>
              <a:lnRef idx="1">
                <a:schemeClr val="accent5"/>
              </a:lnRef>
              <a:fillRef idx="2">
                <a:schemeClr val="accent5"/>
              </a:fillRef>
              <a:effectRef idx="1">
                <a:schemeClr val="accent5"/>
              </a:effectRef>
              <a:fontRef idx="minor">
                <a:schemeClr val="dk1"/>
              </a:fontRef>
            </p:style>
          </p:cxnSp>
        </p:grpSp>
        <p:grpSp>
          <p:nvGrpSpPr>
            <p:cNvPr id="70" name="Group 207"/>
            <p:cNvGrpSpPr/>
            <p:nvPr/>
          </p:nvGrpSpPr>
          <p:grpSpPr>
            <a:xfrm>
              <a:off x="9983974" y="2931225"/>
              <a:ext cx="1104405" cy="1005444"/>
              <a:chOff x="5809798" y="3020290"/>
              <a:chExt cx="1104405" cy="1005444"/>
            </a:xfrm>
          </p:grpSpPr>
          <p:sp>
            <p:nvSpPr>
              <p:cNvPr id="71" name="Explosion 1 70"/>
              <p:cNvSpPr/>
              <p:nvPr/>
            </p:nvSpPr>
            <p:spPr bwMode="auto">
              <a:xfrm>
                <a:off x="5809798" y="3020290"/>
                <a:ext cx="1104405" cy="783772"/>
              </a:xfrm>
              <a:prstGeom prst="irregularSeal1">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050" b="1" dirty="0" smtClean="0">
                    <a:solidFill>
                      <a:schemeClr val="bg1">
                        <a:alpha val="99000"/>
                      </a:schemeClr>
                    </a:solidFill>
                  </a:rPr>
                  <a:t>Part Switch</a:t>
                </a:r>
              </a:p>
            </p:txBody>
          </p:sp>
          <p:cxnSp>
            <p:nvCxnSpPr>
              <p:cNvPr id="72" name="Straight Arrow Connector 71"/>
              <p:cNvCxnSpPr/>
              <p:nvPr/>
            </p:nvCxnSpPr>
            <p:spPr>
              <a:xfrm rot="16200000" flipH="1">
                <a:off x="6175169" y="3728851"/>
                <a:ext cx="475012" cy="118753"/>
              </a:xfrm>
              <a:prstGeom prst="straightConnector1">
                <a:avLst/>
              </a:prstGeom>
              <a:ln>
                <a:tailEnd type="arrow"/>
              </a:ln>
            </p:spPr>
            <p:style>
              <a:lnRef idx="1">
                <a:schemeClr val="accent5"/>
              </a:lnRef>
              <a:fillRef idx="2">
                <a:schemeClr val="accent5"/>
              </a:fillRef>
              <a:effectRef idx="1">
                <a:schemeClr val="accent5"/>
              </a:effectRef>
              <a:fontRef idx="minor">
                <a:schemeClr val="dk1"/>
              </a:fontRef>
            </p:style>
          </p:cxnSp>
        </p:grpSp>
      </p:grpSp>
      <p:sp>
        <p:nvSpPr>
          <p:cNvPr id="79" name="Rectangle 78"/>
          <p:cNvSpPr/>
          <p:nvPr/>
        </p:nvSpPr>
        <p:spPr bwMode="auto">
          <a:xfrm>
            <a:off x="5331172" y="4145336"/>
            <a:ext cx="5818909" cy="2101933"/>
          </a:xfrm>
          <a:prstGeom prst="rect">
            <a:avLst/>
          </a:prstGeom>
          <a:gradFill flip="none" rotWithShape="1">
            <a:gsLst>
              <a:gs pos="75000">
                <a:schemeClr val="accent1">
                  <a:alpha val="15000"/>
                </a:schemeClr>
              </a:gs>
              <a:gs pos="86000">
                <a:schemeClr val="accent2"/>
              </a:gs>
            </a:gsLst>
            <a:lin ang="5400000" scaled="0"/>
            <a:tileRect/>
          </a:gradFill>
          <a:ln w="22225">
            <a:solidFill>
              <a:schemeClr val="bg1"/>
            </a:solidFill>
            <a:prstDash val="sysDash"/>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marL="460375" lvl="0" indent="-460375" algn="ctr">
              <a:lnSpc>
                <a:spcPct val="90000"/>
              </a:lnSpc>
              <a:spcBef>
                <a:spcPct val="20000"/>
              </a:spcBef>
              <a:buClr>
                <a:srgbClr val="F37021"/>
              </a:buClr>
              <a:buSzPct val="100000"/>
            </a:pPr>
            <a:r>
              <a:rPr lang="en-US" b="1" dirty="0" smtClean="0">
                <a:solidFill>
                  <a:schemeClr val="bg1"/>
                </a:solidFill>
              </a:rPr>
              <a:t>Destination Partitioned CI Table</a:t>
            </a:r>
          </a:p>
        </p:txBody>
      </p:sp>
      <p:sp>
        <p:nvSpPr>
          <p:cNvPr id="81" name="Title 1"/>
          <p:cNvSpPr txBox="1">
            <a:spLocks noGrp="1"/>
          </p:cNvSpPr>
          <p:nvPr>
            <p:ph type="title"/>
          </p:nvPr>
        </p:nvSpPr>
        <p:spPr/>
        <p:txBody>
          <a:bodyPr/>
          <a:lstStyle/>
          <a:p>
            <a:pPr lvl="0"/>
            <a:r>
              <a:rPr lang="en-US" noProof="0" smtClean="0"/>
              <a:t>Fast Track Migration Load to Partitioned CI</a:t>
            </a:r>
            <a:endParaRPr lang="en-US" noProof="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nodeType="withEffect">
                                  <p:stCondLst>
                                    <p:cond delay="0"/>
                                  </p:stCondLst>
                                  <p:childTnLst>
                                    <p:animEffect transition="out" filter="blinds(horizontal)">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33"/>
                                        </p:tgtEl>
                                      </p:cBhvr>
                                    </p:animEffect>
                                    <p:set>
                                      <p:cBhvr>
                                        <p:cTn id="10" dur="1" fill="hold">
                                          <p:stCondLst>
                                            <p:cond delay="499"/>
                                          </p:stCondLst>
                                        </p:cTn>
                                        <p:tgtEl>
                                          <p:spTgt spid="33"/>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par>
                                <p:cTn id="14" presetID="3" presetClass="exit" presetSubtype="10" fill="hold" grpId="0" nodeType="withEffect">
                                  <p:stCondLst>
                                    <p:cond delay="0"/>
                                  </p:stCondLst>
                                  <p:childTnLst>
                                    <p:animEffect transition="out" filter="blinds(horizontal)">
                                      <p:cBhvr>
                                        <p:cTn id="15" dur="500"/>
                                        <p:tgtEl>
                                          <p:spTgt spid="34"/>
                                        </p:tgtEl>
                                      </p:cBhvr>
                                    </p:animEffect>
                                    <p:set>
                                      <p:cBhvr>
                                        <p:cTn id="16" dur="1" fill="hold">
                                          <p:stCondLst>
                                            <p:cond delay="499"/>
                                          </p:stCondLst>
                                        </p:cTn>
                                        <p:tgtEl>
                                          <p:spTgt spid="34"/>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38"/>
                                        </p:tgtEl>
                                      </p:cBhvr>
                                    </p:animEffect>
                                    <p:set>
                                      <p:cBhvr>
                                        <p:cTn id="19" dur="1" fill="hold">
                                          <p:stCondLst>
                                            <p:cond delay="499"/>
                                          </p:stCondLst>
                                        </p:cTn>
                                        <p:tgtEl>
                                          <p:spTgt spid="38"/>
                                        </p:tgtEl>
                                        <p:attrNameLst>
                                          <p:attrName>style.visibility</p:attrName>
                                        </p:attrNameLst>
                                      </p:cBhvr>
                                      <p:to>
                                        <p:strVal val="hidden"/>
                                      </p:to>
                                    </p:set>
                                  </p:childTnLst>
                                </p:cTn>
                              </p:par>
                              <p:par>
                                <p:cTn id="20" presetID="3" presetClass="exit" presetSubtype="10" fill="hold" grpId="0" nodeType="withEffect">
                                  <p:stCondLst>
                                    <p:cond delay="0"/>
                                  </p:stCondLst>
                                  <p:childTnLst>
                                    <p:animEffect transition="out" filter="blinds(horizontal)">
                                      <p:cBhvr>
                                        <p:cTn id="21" dur="500"/>
                                        <p:tgtEl>
                                          <p:spTgt spid="35"/>
                                        </p:tgtEl>
                                      </p:cBhvr>
                                    </p:animEffect>
                                    <p:set>
                                      <p:cBhvr>
                                        <p:cTn id="22" dur="1" fill="hold">
                                          <p:stCondLst>
                                            <p:cond delay="499"/>
                                          </p:stCondLst>
                                        </p:cTn>
                                        <p:tgtEl>
                                          <p:spTgt spid="35"/>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65"/>
                                        </p:tgtEl>
                                      </p:cBhvr>
                                    </p:animEffect>
                                    <p:set>
                                      <p:cBhvr>
                                        <p:cTn id="25" dur="1" fill="hold">
                                          <p:stCondLst>
                                            <p:cond delay="499"/>
                                          </p:stCondLst>
                                        </p:cTn>
                                        <p:tgtEl>
                                          <p:spTgt spid="65"/>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45"/>
                                        </p:tgtEl>
                                      </p:cBhvr>
                                    </p:animEffect>
                                    <p:set>
                                      <p:cBhvr>
                                        <p:cTn id="28" dur="1" fill="hold">
                                          <p:stCondLst>
                                            <p:cond delay="499"/>
                                          </p:stCondLst>
                                        </p:cTn>
                                        <p:tgtEl>
                                          <p:spTgt spid="45"/>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58"/>
                                        </p:tgtEl>
                                      </p:cBhvr>
                                    </p:animEffect>
                                    <p:set>
                                      <p:cBhvr>
                                        <p:cTn id="31" dur="1" fill="hold">
                                          <p:stCondLst>
                                            <p:cond delay="499"/>
                                          </p:stCondLst>
                                        </p:cTn>
                                        <p:tgtEl>
                                          <p:spTgt spid="58"/>
                                        </p:tgtEl>
                                        <p:attrNameLst>
                                          <p:attrName>style.visibility</p:attrName>
                                        </p:attrNameLst>
                                      </p:cBhvr>
                                      <p:to>
                                        <p:strVal val="hidden"/>
                                      </p:to>
                                    </p:set>
                                  </p:childTnLst>
                                </p:cTn>
                              </p:par>
                              <p:par>
                                <p:cTn id="32" presetID="3" presetClass="exit" presetSubtype="10" fill="hold" grpId="0" nodeType="withEffect">
                                  <p:stCondLst>
                                    <p:cond delay="0"/>
                                  </p:stCondLst>
                                  <p:childTnLst>
                                    <p:animEffect transition="out" filter="blinds(horizontal)">
                                      <p:cBhvr>
                                        <p:cTn id="33" dur="500"/>
                                        <p:tgtEl>
                                          <p:spTgt spid="39"/>
                                        </p:tgtEl>
                                      </p:cBhvr>
                                    </p:animEffect>
                                    <p:set>
                                      <p:cBhvr>
                                        <p:cTn id="34" dur="1" fill="hold">
                                          <p:stCondLst>
                                            <p:cond delay="499"/>
                                          </p:stCondLst>
                                        </p:cTn>
                                        <p:tgtEl>
                                          <p:spTgt spid="39"/>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40"/>
                                        </p:tgtEl>
                                      </p:cBhvr>
                                    </p:animEffect>
                                    <p:set>
                                      <p:cBhvr>
                                        <p:cTn id="37" dur="1" fill="hold">
                                          <p:stCondLst>
                                            <p:cond delay="499"/>
                                          </p:stCondLst>
                                        </p:cTn>
                                        <p:tgtEl>
                                          <p:spTgt spid="40"/>
                                        </p:tgtEl>
                                        <p:attrNameLst>
                                          <p:attrName>style.visibility</p:attrName>
                                        </p:attrNameLst>
                                      </p:cBhvr>
                                      <p:to>
                                        <p:strVal val="hidden"/>
                                      </p:to>
                                    </p:set>
                                  </p:childTnLst>
                                </p:cTn>
                              </p:par>
                              <p:par>
                                <p:cTn id="38" presetID="3" presetClass="exit" presetSubtype="10" fill="hold" grpId="0" nodeType="withEffect">
                                  <p:stCondLst>
                                    <p:cond delay="0"/>
                                  </p:stCondLst>
                                  <p:childTnLst>
                                    <p:animEffect transition="out" filter="blinds(horizontal)">
                                      <p:cBhvr>
                                        <p:cTn id="39" dur="500"/>
                                        <p:tgtEl>
                                          <p:spTgt spid="79"/>
                                        </p:tgtEl>
                                      </p:cBhvr>
                                    </p:animEffect>
                                    <p:set>
                                      <p:cBhvr>
                                        <p:cTn id="40" dur="1" fill="hold">
                                          <p:stCondLst>
                                            <p:cond delay="499"/>
                                          </p:stCondLst>
                                        </p:cTn>
                                        <p:tgtEl>
                                          <p:spTgt spid="7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1" nodeType="clickEffect">
                                  <p:stCondLst>
                                    <p:cond delay="0"/>
                                  </p:stCondLst>
                                  <p:childTnLst>
                                    <p:set>
                                      <p:cBhvr>
                                        <p:cTn id="44" dur="1" fill="hold">
                                          <p:stCondLst>
                                            <p:cond delay="0"/>
                                          </p:stCondLst>
                                        </p:cTn>
                                        <p:tgtEl>
                                          <p:spTgt spid="79"/>
                                        </p:tgtEl>
                                        <p:attrNameLst>
                                          <p:attrName>style.visibility</p:attrName>
                                        </p:attrNameLst>
                                      </p:cBhvr>
                                      <p:to>
                                        <p:strVal val="visible"/>
                                      </p:to>
                                    </p:set>
                                    <p:anim calcmode="lin" valueType="num">
                                      <p:cBhvr additive="base">
                                        <p:cTn id="45" dur="500" fill="hold"/>
                                        <p:tgtEl>
                                          <p:spTgt spid="79"/>
                                        </p:tgtEl>
                                        <p:attrNameLst>
                                          <p:attrName>ppt_x</p:attrName>
                                        </p:attrNameLst>
                                      </p:cBhvr>
                                      <p:tavLst>
                                        <p:tav tm="0">
                                          <p:val>
                                            <p:strVal val="#ppt_x"/>
                                          </p:val>
                                        </p:tav>
                                        <p:tav tm="100000">
                                          <p:val>
                                            <p:strVal val="#ppt_x"/>
                                          </p:val>
                                        </p:tav>
                                      </p:tavLst>
                                    </p:anim>
                                    <p:anim calcmode="lin" valueType="num">
                                      <p:cBhvr additive="base">
                                        <p:cTn id="4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linds(horizontal)">
                                      <p:cBhvr>
                                        <p:cTn id="51" dur="500"/>
                                        <p:tgtEl>
                                          <p:spTgt spid="29"/>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linds(horizontal)">
                                      <p:cBhvr>
                                        <p:cTn id="54" dur="500"/>
                                        <p:tgtEl>
                                          <p:spTgt spid="18"/>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linds(horizontal)">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blinds(horizontal)">
                                      <p:cBhvr>
                                        <p:cTn id="62" dur="500"/>
                                        <p:tgtEl>
                                          <p:spTgt spid="36"/>
                                        </p:tgtEl>
                                      </p:cBhvr>
                                    </p:animEffect>
                                  </p:childTnLst>
                                </p:cTn>
                              </p:par>
                              <p:par>
                                <p:cTn id="63" presetID="3" presetClass="entr" presetSubtype="10" fill="hold" grpId="1"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blinds(horizontal)">
                                      <p:cBhvr>
                                        <p:cTn id="65" dur="500"/>
                                        <p:tgtEl>
                                          <p:spTgt spid="33"/>
                                        </p:tgtEl>
                                      </p:cBhvr>
                                    </p:animEffect>
                                  </p:childTnLst>
                                </p:cTn>
                              </p:par>
                              <p:par>
                                <p:cTn id="66" presetID="3" presetClass="entr" presetSubtype="10" fill="hold"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blinds(horizontal)">
                                      <p:cBhvr>
                                        <p:cTn id="68" dur="500"/>
                                        <p:tgtEl>
                                          <p:spTgt spid="40"/>
                                        </p:tgtEl>
                                      </p:cBhvr>
                                    </p:animEffect>
                                  </p:childTnLst>
                                </p:cTn>
                              </p:par>
                              <p:par>
                                <p:cTn id="69" presetID="3" presetClass="entr" presetSubtype="10" fill="hold" grpId="1"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blinds(horizontal)">
                                      <p:cBhvr>
                                        <p:cTn id="71" dur="5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blinds(horizontal)">
                                      <p:cBhvr>
                                        <p:cTn id="76" dur="500"/>
                                        <p:tgtEl>
                                          <p:spTgt spid="37"/>
                                        </p:tgtEl>
                                      </p:cBhvr>
                                    </p:animEffect>
                                  </p:childTnLst>
                                </p:cTn>
                              </p:par>
                              <p:par>
                                <p:cTn id="77" presetID="3" presetClass="entr" presetSubtype="10" fill="hold" grpId="1"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blinds(horizontal)">
                                      <p:cBhvr>
                                        <p:cTn id="79" dur="500"/>
                                        <p:tgtEl>
                                          <p:spTgt spid="34"/>
                                        </p:tgtEl>
                                      </p:cBhvr>
                                    </p:animEffect>
                                  </p:childTnLst>
                                </p:cTn>
                              </p:par>
                              <p:par>
                                <p:cTn id="80" presetID="3" presetClass="entr" presetSubtype="10" fill="hold"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blinds(horizontal)">
                                      <p:cBhvr>
                                        <p:cTn id="82" dur="500"/>
                                        <p:tgtEl>
                                          <p:spTgt spid="45"/>
                                        </p:tgtEl>
                                      </p:cBhvr>
                                    </p:animEffect>
                                  </p:childTnLst>
                                </p:cTn>
                              </p:par>
                              <p:par>
                                <p:cTn id="83" presetID="3" presetClass="entr" presetSubtype="10" fill="hold" nodeType="with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blinds(horizontal)">
                                      <p:cBhvr>
                                        <p:cTn id="85" dur="500"/>
                                        <p:tgtEl>
                                          <p:spTgt spid="58"/>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blinds(horizontal)">
                                      <p:cBhvr>
                                        <p:cTn id="90" dur="500"/>
                                        <p:tgtEl>
                                          <p:spTgt spid="38"/>
                                        </p:tgtEl>
                                      </p:cBhvr>
                                    </p:animEffect>
                                  </p:childTnLst>
                                </p:cTn>
                              </p:par>
                              <p:par>
                                <p:cTn id="91" presetID="3" presetClass="entr" presetSubtype="10" fill="hold" grpId="1"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linds(horizontal)">
                                      <p:cBhvr>
                                        <p:cTn id="93" dur="500"/>
                                        <p:tgtEl>
                                          <p:spTgt spid="35"/>
                                        </p:tgtEl>
                                      </p:cBhvr>
                                    </p:animEffect>
                                  </p:childTnLst>
                                </p:cTn>
                              </p:par>
                              <p:par>
                                <p:cTn id="94" presetID="3" presetClass="entr" presetSubtype="10"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blinds(horizontal)">
                                      <p:cBhvr>
                                        <p:cTn id="9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2" grpId="0" animBg="1"/>
      <p:bldP spid="33" grpId="0" animBg="1"/>
      <p:bldP spid="33" grpId="1" animBg="1"/>
      <p:bldP spid="34" grpId="0" animBg="1"/>
      <p:bldP spid="34" grpId="1" animBg="1"/>
      <p:bldP spid="35" grpId="0" animBg="1"/>
      <p:bldP spid="35" grpId="1" animBg="1"/>
      <p:bldP spid="39" grpId="0" animBg="1"/>
      <p:bldP spid="39" grpId="1" animBg="1"/>
      <p:bldP spid="79" grpId="0" animBg="1"/>
      <p:bldP spid="79"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1|1.6|9.1|2.2|1.7|3"/>
</p:tagLst>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purl.org/dc/dcmitype/"/>
    <ds:schemaRef ds:uri="http://purl.org/dc/terms/"/>
    <ds:schemaRef ds:uri="2295e2e7-0eeb-498e-8716-217bb2ee6ee3"/>
    <ds:schemaRef ds:uri="http://schemas.openxmlformats.org/package/2006/metadata/core-properties"/>
    <ds:schemaRef ds:uri="8b529f77-48ab-4581-b468-93f09345b8aa"/>
    <ds:schemaRef ds:uri="http://www.w3.org/XML/1998/namespace"/>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DBI308_Bassett</Template>
  <TotalTime>529</TotalTime>
  <Words>4003</Words>
  <Application>Microsoft Office PowerPoint</Application>
  <PresentationFormat>Custom</PresentationFormat>
  <Paragraphs>470</Paragraphs>
  <Slides>44</Slides>
  <Notes>39</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TENA11_BreakoutSession_Template_16x9_Final_05132011</vt:lpstr>
      <vt:lpstr>White with Consolas font for code slides</vt:lpstr>
      <vt:lpstr>Fast Track Data Warehouse V3.0 New Features and Best Practices</vt:lpstr>
      <vt:lpstr>Agenda </vt:lpstr>
      <vt:lpstr>Fast Track Data Warehouse What is it?</vt:lpstr>
      <vt:lpstr>Fast Track Data Warehouse  Value Proposition</vt:lpstr>
      <vt:lpstr>Fast Track Data Warehouse  Workload Evaluation</vt:lpstr>
      <vt:lpstr>Loading for Fast Track – Best Practices  </vt:lpstr>
      <vt:lpstr>Loading for Fast Track – Best Practices  </vt:lpstr>
      <vt:lpstr>Load for Fast Track – Best Practices</vt:lpstr>
      <vt:lpstr>Fast Track Migration Load to Partitioned CI</vt:lpstr>
      <vt:lpstr>Migration Load</vt:lpstr>
      <vt:lpstr>Non-Volatile Incremental Load</vt:lpstr>
      <vt:lpstr>Volatile Incremental Load</vt:lpstr>
      <vt:lpstr>Evaluating Page Fragmentation</vt:lpstr>
      <vt:lpstr>Evaluating Page Fragmentation</vt:lpstr>
      <vt:lpstr>Sample Fast Track Configuration CPU balanced to Disk</vt:lpstr>
      <vt:lpstr>Maximum Consumption Rate (MCR) Calculating MCR for a CPU</vt:lpstr>
      <vt:lpstr>Calculating MCR</vt:lpstr>
      <vt:lpstr>Sample Fast Track Configuration CPU balanced to Disk</vt:lpstr>
      <vt:lpstr>Baseline Hardware Validation SQLIO.exe</vt:lpstr>
      <vt:lpstr>SQLIO testing</vt:lpstr>
      <vt:lpstr>Fast Track Database Validation Actual SQL Server performance</vt:lpstr>
      <vt:lpstr>Fast Track Database Throughput metrics </vt:lpstr>
      <vt:lpstr>Fast Track Data Warehouse V3.0 New Features and Best Practices</vt:lpstr>
      <vt:lpstr>SQL Server Fast Track Reference  Configurations</vt:lpstr>
      <vt:lpstr>Hardware Selection</vt:lpstr>
      <vt:lpstr>Fast Track LUN Configuration</vt:lpstr>
      <vt:lpstr>Fast Track Data Striping</vt:lpstr>
      <vt:lpstr>Statistics and Compression</vt:lpstr>
      <vt:lpstr>Sequential Data Performance</vt:lpstr>
      <vt:lpstr>Performance Testing and Best Practices</vt:lpstr>
      <vt:lpstr>Performance Testing and Best Practices (cont’d)</vt:lpstr>
      <vt:lpstr>What is new in Fast Track  Data Warehouse 3.0?</vt:lpstr>
      <vt:lpstr>Technical Changes in  Fast Track 3.0 Data Warehouse</vt:lpstr>
      <vt:lpstr>HP Fast Track Architecture Changes</vt:lpstr>
      <vt:lpstr>DL980 G7</vt:lpstr>
      <vt:lpstr>Fast Track Testing</vt:lpstr>
      <vt:lpstr>HP Fast Track Futures</vt:lpstr>
      <vt:lpstr>In Summary</vt:lpstr>
      <vt:lpstr>Database Platform (DAT) Resources</vt:lpstr>
      <vt:lpstr>Resources</vt:lpstr>
      <vt:lpstr>PowerPoint Presentation</vt:lpstr>
      <vt:lpstr>PowerPoint Presentation</vt:lpstr>
      <vt:lpstr>PowerPoint Presentation</vt:lpstr>
      <vt:lpstr>PowerPoint Presentation</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DBI308: Fast Track Data Warehouse Version 3.0 New Features and Best Practices</dc:title>
  <dc:subject>Microsoft TechEd North America 2011</dc:subject>
  <dc:creator>Michael Bassett; Anjan Das; Jim Hautala</dc:creator>
  <dc:description>Template Design: Jordan Cayabyab
Formatter: John Lee, Silver Fox Productions
Event Date: May 16-19, 2011
Event Location: Atlanta
Audience Type: Developers, IT Pros</dc:description>
  <cp:lastModifiedBy>Shows</cp:lastModifiedBy>
  <cp:revision>75</cp:revision>
  <cp:lastPrinted>2010-05-11T05:02:34Z</cp:lastPrinted>
  <dcterms:created xsi:type="dcterms:W3CDTF">2011-04-15T01:54:59Z</dcterms:created>
  <dcterms:modified xsi:type="dcterms:W3CDTF">2011-05-18T19:47:05Z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