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41" r:id="rId3"/>
  </p:sldMasterIdLst>
  <p:notesMasterIdLst>
    <p:notesMasterId r:id="rId44"/>
  </p:notesMasterIdLst>
  <p:handoutMasterIdLst>
    <p:handoutMasterId r:id="rId45"/>
  </p:handoutMasterIdLst>
  <p:sldIdLst>
    <p:sldId id="322" r:id="rId4"/>
    <p:sldId id="335" r:id="rId5"/>
    <p:sldId id="336" r:id="rId6"/>
    <p:sldId id="382" r:id="rId7"/>
    <p:sldId id="398" r:id="rId8"/>
    <p:sldId id="383" r:id="rId9"/>
    <p:sldId id="384" r:id="rId10"/>
    <p:sldId id="385" r:id="rId11"/>
    <p:sldId id="387" r:id="rId12"/>
    <p:sldId id="388" r:id="rId13"/>
    <p:sldId id="389" r:id="rId14"/>
    <p:sldId id="391" r:id="rId15"/>
    <p:sldId id="392" r:id="rId16"/>
    <p:sldId id="376" r:id="rId17"/>
    <p:sldId id="399" r:id="rId18"/>
    <p:sldId id="380" r:id="rId19"/>
    <p:sldId id="381" r:id="rId20"/>
    <p:sldId id="377" r:id="rId21"/>
    <p:sldId id="402" r:id="rId22"/>
    <p:sldId id="396" r:id="rId23"/>
    <p:sldId id="365" r:id="rId24"/>
    <p:sldId id="371" r:id="rId25"/>
    <p:sldId id="367" r:id="rId26"/>
    <p:sldId id="366" r:id="rId27"/>
    <p:sldId id="372" r:id="rId28"/>
    <p:sldId id="373" r:id="rId29"/>
    <p:sldId id="368" r:id="rId30"/>
    <p:sldId id="370" r:id="rId31"/>
    <p:sldId id="369" r:id="rId32"/>
    <p:sldId id="374" r:id="rId33"/>
    <p:sldId id="397" r:id="rId34"/>
    <p:sldId id="393" r:id="rId35"/>
    <p:sldId id="394" r:id="rId36"/>
    <p:sldId id="395" r:id="rId37"/>
    <p:sldId id="404" r:id="rId38"/>
    <p:sldId id="405" r:id="rId39"/>
    <p:sldId id="406" r:id="rId40"/>
    <p:sldId id="407" r:id="rId41"/>
    <p:sldId id="408" r:id="rId42"/>
    <p:sldId id="319" r:id="rId4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der" id="{593BA1DF-2BE2-449B-BC36-DE36813F3922}">
          <p14:sldIdLst>
            <p14:sldId id="322"/>
            <p14:sldId id="335"/>
            <p14:sldId id="336"/>
          </p14:sldIdLst>
        </p14:section>
        <p14:section name="Management Studio Enhancements" id="{53F7B4D7-EABC-4298-B007-7AA89559D1C6}">
          <p14:sldIdLst>
            <p14:sldId id="382"/>
            <p14:sldId id="398"/>
            <p14:sldId id="383"/>
            <p14:sldId id="384"/>
            <p14:sldId id="385"/>
          </p14:sldIdLst>
        </p14:section>
        <p14:section name="Distributed Replay" id="{3DCA9B6B-D2E4-4E89-87D5-7DCAFAF31B6E}">
          <p14:sldIdLst>
            <p14:sldId id="387"/>
            <p14:sldId id="388"/>
            <p14:sldId id="389"/>
            <p14:sldId id="391"/>
            <p14:sldId id="392"/>
          </p14:sldIdLst>
        </p14:section>
        <p14:section name="Contained Databases" id="{3CC493C3-567B-4F5F-8772-F0951E8E46A0}">
          <p14:sldIdLst>
            <p14:sldId id="376"/>
            <p14:sldId id="399"/>
            <p14:sldId id="380"/>
            <p14:sldId id="381"/>
            <p14:sldId id="377"/>
            <p14:sldId id="402"/>
            <p14:sldId id="396"/>
          </p14:sldIdLst>
        </p14:section>
        <p14:section name="Columnar Data Store" id="{669E2310-9EC1-4954-9B40-26C15D41F2FF}">
          <p14:sldIdLst/>
        </p14:section>
        <p14:section name="Sequences" id="{B792BE6E-A537-4A2A-BBC9-7367E3EBAA4C}">
          <p14:sldIdLst>
            <p14:sldId id="365"/>
            <p14:sldId id="371"/>
            <p14:sldId id="367"/>
            <p14:sldId id="366"/>
            <p14:sldId id="372"/>
            <p14:sldId id="373"/>
          </p14:sldIdLst>
        </p14:section>
        <p14:section name="User Defined Server Roles" id="{6B42BF1B-BD68-4951-9E69-BC6CAF7FE50D}">
          <p14:sldIdLst>
            <p14:sldId id="368"/>
            <p14:sldId id="370"/>
            <p14:sldId id="369"/>
            <p14:sldId id="374"/>
            <p14:sldId id="397"/>
          </p14:sldIdLst>
        </p14:section>
        <p14:section name="DAC" id="{7B68C376-8F33-4516-962C-34013663D10C}">
          <p14:sldIdLst>
            <p14:sldId id="393"/>
          </p14:sldIdLst>
        </p14:section>
        <p14:section name="Deployment Enhancements" id="{3F84A01C-13AD-497F-8D69-85C9A5905A2E}">
          <p14:sldIdLst>
            <p14:sldId id="394"/>
            <p14:sldId id="395"/>
          </p14:sldIdLst>
        </p14:section>
        <p14:section name="Hidden slides I don't care about" id="{47538820-0606-48D4-84F9-C781D73CB6B0}">
          <p14:sldIdLst/>
        </p14:section>
        <p14:section name="Footer" id="{1CC6269B-133E-41A8-8CEB-DD38BEBDD3BB}">
          <p14:sldIdLst>
            <p14:sldId id="404"/>
            <p14:sldId id="405"/>
            <p14:sldId id="406"/>
            <p14:sldId id="407"/>
            <p14:sldId id="408"/>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7227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127.0.0.1:47873/help/1-4676/ms.help?method=page&amp;id=F417EFD4-8C71-4F81-BC9C-AF13BB4B88AD&amp;product=SQLServer&amp;productVersion=110&amp;topicVersion=110&amp;locale=EN-US&amp;topicLocale=EN-US&amp;embedded=tru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127.0.0.1:47873/help/1-4676/ms.help?method=page&amp;id=F417EFD4-8C71-4F81-BC9C-AF13BB4B88AD&amp;product=SQLServer&amp;productVersion=110&amp;topicVersion=110&amp;locale=EN-US&amp;topicLocale=EN-US&amp;embedded=tru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sdn.microsoft.com/en-us/library/ff878408(v=sql.110).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msdn.microsoft.com/en-us/library/ff878442(v=sql.110).asp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9:40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a:t>
            </a:r>
          </a:p>
          <a:p>
            <a:pPr marL="171450" indent="-171450">
              <a:buFont typeface="Arial" pitchFamily="34" charset="0"/>
              <a:buChar char="•"/>
            </a:pPr>
            <a:r>
              <a:rPr lang="en-US" dirty="0" err="1" smtClean="0"/>
              <a:t>Clientpc.mrdenny.lab</a:t>
            </a:r>
            <a:endParaRPr lang="en-US" dirty="0" smtClean="0"/>
          </a:p>
          <a:p>
            <a:pPr marL="171450" indent="-171450">
              <a:buFont typeface="Arial" pitchFamily="34" charset="0"/>
              <a:buChar char="•"/>
            </a:pPr>
            <a:r>
              <a:rPr lang="en-US" dirty="0" smtClean="0"/>
              <a:t>Replay-</a:t>
            </a:r>
            <a:r>
              <a:rPr lang="en-US" dirty="0" err="1" smtClean="0"/>
              <a:t>controller.mrdenny.lab</a:t>
            </a:r>
            <a:endParaRPr lang="en-US" dirty="0" smtClean="0"/>
          </a:p>
          <a:p>
            <a:pPr marL="171450" indent="-171450">
              <a:buFont typeface="Arial" pitchFamily="34" charset="0"/>
              <a:buChar char="•"/>
            </a:pPr>
            <a:r>
              <a:rPr lang="en-US" dirty="0" smtClean="0"/>
              <a:t>Replay-</a:t>
            </a:r>
            <a:r>
              <a:rPr lang="en-US" dirty="0" err="1" smtClean="0"/>
              <a:t>client.mrdenny.lab</a:t>
            </a:r>
            <a:endParaRPr lang="en-US" dirty="0" smtClean="0"/>
          </a:p>
          <a:p>
            <a:pPr marL="171450" indent="-171450">
              <a:buFont typeface="Arial" pitchFamily="34" charset="0"/>
              <a:buChar char="•"/>
            </a:pPr>
            <a:r>
              <a:rPr lang="en-US" dirty="0" smtClean="0"/>
              <a:t>Denali-1.mrdenny.lab</a:t>
            </a:r>
          </a:p>
          <a:p>
            <a:pPr marL="171450" indent="-171450">
              <a:buFont typeface="Arial" pitchFamily="34" charset="0"/>
              <a:buChar char="•"/>
            </a:pPr>
            <a:endParaRPr lang="en-US" dirty="0" smtClean="0"/>
          </a:p>
          <a:p>
            <a:pPr marL="0" indent="0">
              <a:buFont typeface="Arial" pitchFamily="34" charset="0"/>
              <a:buNone/>
            </a:pPr>
            <a:r>
              <a:rPr lang="en-US" dirty="0" smtClean="0"/>
              <a:t>Replay controller is also a replay client</a:t>
            </a:r>
          </a:p>
          <a:p>
            <a:pPr marL="0" indent="0">
              <a:buFont typeface="Arial" pitchFamily="34" charset="0"/>
              <a:buNone/>
            </a:pPr>
            <a:endParaRPr lang="en-US" dirty="0" smtClean="0"/>
          </a:p>
          <a:p>
            <a:pPr marL="0" indent="0">
              <a:buFont typeface="Arial" pitchFamily="34" charset="0"/>
              <a:buNone/>
            </a:pPr>
            <a:r>
              <a:rPr lang="en-US" dirty="0" smtClean="0"/>
              <a:t>Navigate to “C:\Program Files (x86)\Microsoft SQL Server Distributed Replay Utility\</a:t>
            </a:r>
            <a:r>
              <a:rPr lang="en-US" dirty="0" err="1" smtClean="0"/>
              <a:t>DReplayAdmin</a:t>
            </a:r>
            <a:r>
              <a:rPr lang="en-US" dirty="0" smtClean="0"/>
              <a:t>\” on my laptop.  Grab path and commands from RunReplay.txt under</a:t>
            </a:r>
            <a:r>
              <a:rPr lang="en-US" baseline="0" dirty="0" smtClean="0"/>
              <a:t> Sample Code\</a:t>
            </a:r>
            <a:r>
              <a:rPr lang="en-US" baseline="0" dirty="0" err="1" smtClean="0"/>
              <a:t>dreplay</a:t>
            </a: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aseline="0" dirty="0" smtClean="0"/>
              <a:t>In CTP 1 you have to have the SQL Server Management Studio installed on all the replay controller and replay client machines for this to work.  SSMS needs to be installed before the distributed replay software is installed.</a:t>
            </a:r>
          </a:p>
          <a:p>
            <a:pPr marL="0" indent="0">
              <a:buFont typeface="Arial" pitchFamily="34" charset="0"/>
              <a:buNone/>
            </a:pPr>
            <a:endParaRPr lang="en-US" baseline="0" dirty="0" smtClean="0"/>
          </a:p>
          <a:p>
            <a:pPr marL="0" indent="0">
              <a:buFont typeface="Arial" pitchFamily="34" charset="0"/>
              <a:buNone/>
            </a:pPr>
            <a:r>
              <a:rPr lang="en-US" baseline="0" dirty="0" smtClean="0"/>
              <a:t>Preprocessing the captured trace takes 1-2 minutes.  This trace file is 386 Megs.</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7403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model is all instance level objects such</a:t>
            </a:r>
            <a:r>
              <a:rPr lang="en-US" baseline="0" dirty="0" smtClean="0"/>
              <a:t> as Endpoints, </a:t>
            </a:r>
            <a:r>
              <a:rPr lang="en-US" baseline="0" dirty="0" err="1" smtClean="0"/>
              <a:t>sys.server_principals</a:t>
            </a:r>
            <a:r>
              <a:rPr lang="en-US" baseline="0" dirty="0" smtClean="0"/>
              <a:t>, etc.</a:t>
            </a:r>
          </a:p>
          <a:p>
            <a:r>
              <a:rPr lang="en-US" baseline="0" dirty="0" smtClean="0"/>
              <a:t>Application Model</a:t>
            </a:r>
          </a:p>
          <a:p>
            <a:pPr marL="222241" lvl="2" indent="0">
              <a:buFontTx/>
              <a:buNone/>
            </a:pPr>
            <a:r>
              <a:rPr lang="en-US" dirty="0" smtClean="0"/>
              <a:t>System Catalog Views - </a:t>
            </a:r>
            <a:r>
              <a:rPr lang="en-US" dirty="0" err="1" smtClean="0"/>
              <a:t>Sys.procedures</a:t>
            </a:r>
            <a:r>
              <a:rPr lang="en-US" dirty="0" smtClean="0"/>
              <a:t>, </a:t>
            </a:r>
            <a:r>
              <a:rPr lang="en-US" dirty="0" err="1" smtClean="0"/>
              <a:t>sys.routes</a:t>
            </a:r>
            <a:r>
              <a:rPr lang="en-US" dirty="0" smtClean="0"/>
              <a:t>, </a:t>
            </a:r>
            <a:r>
              <a:rPr lang="en-US" dirty="0" err="1" smtClean="0"/>
              <a:t>sys.tables</a:t>
            </a:r>
            <a:r>
              <a:rPr lang="en-US" dirty="0" smtClean="0"/>
              <a:t>, etc.</a:t>
            </a:r>
          </a:p>
          <a:p>
            <a:pPr marL="222241" lvl="2" indent="0">
              <a:buFontTx/>
              <a:buNone/>
            </a:pPr>
            <a:r>
              <a:rPr lang="en-US" dirty="0" smtClean="0"/>
              <a:t>The only DMV</a:t>
            </a:r>
            <a:r>
              <a:rPr lang="en-US" baseline="0" dirty="0" smtClean="0"/>
              <a:t> which is allowed is </a:t>
            </a:r>
            <a:r>
              <a:rPr lang="en-US" dirty="0" err="1" smtClean="0">
                <a:hlinkClick r:id="rId3" action="ppaction://hlinkfile"/>
              </a:rPr>
              <a:t>sys.dm_db_uncontained_entities</a:t>
            </a:r>
            <a:r>
              <a:rPr lang="en-US" dirty="0" smtClean="0">
                <a:hlinkClick r:id="rId3" action="ppaction://hlinkfile"/>
              </a:rPr>
              <a:t> </a:t>
            </a:r>
            <a:endParaRPr lang="en-US" dirty="0" smtClean="0"/>
          </a:p>
          <a:p>
            <a:pPr marL="222241" lvl="2" indent="0">
              <a:buFontTx/>
              <a:buNone/>
            </a:pPr>
            <a:r>
              <a:rPr lang="en-US" dirty="0" smtClean="0"/>
              <a:t>T/SQL Language – comments, SELECT, INSERT, UPDATE,</a:t>
            </a:r>
            <a:r>
              <a:rPr lang="en-US" baseline="0" dirty="0" smtClean="0"/>
              <a:t> TOP, etc.</a:t>
            </a:r>
          </a:p>
          <a:p>
            <a:pPr marL="222241" lvl="2" indent="0">
              <a:buFontTx/>
              <a:buNone/>
            </a:pPr>
            <a:r>
              <a:rPr lang="en-US" dirty="0" smtClean="0"/>
              <a:t>DB specific system stored procedures – </a:t>
            </a:r>
            <a:r>
              <a:rPr lang="en-US" dirty="0" err="1" smtClean="0"/>
              <a:t>sp_create_plan_guide</a:t>
            </a:r>
            <a:r>
              <a:rPr lang="en-US" dirty="0" smtClean="0"/>
              <a:t>,</a:t>
            </a:r>
            <a:r>
              <a:rPr lang="en-US" baseline="0" dirty="0" smtClean="0"/>
              <a:t> </a:t>
            </a:r>
            <a:r>
              <a:rPr lang="en-US" baseline="0" dirty="0" err="1" smtClean="0"/>
              <a:t>sp_columns</a:t>
            </a:r>
            <a:r>
              <a:rPr lang="en-US" baseline="0" dirty="0" smtClean="0"/>
              <a:t>, </a:t>
            </a:r>
            <a:r>
              <a:rPr lang="en-US" baseline="0" dirty="0" err="1" smtClean="0"/>
              <a:t>sp_helptext</a:t>
            </a:r>
            <a:r>
              <a:rPr lang="en-US" baseline="0" dirty="0" smtClean="0"/>
              <a:t>, etc.</a:t>
            </a:r>
          </a:p>
          <a:p>
            <a:pPr marL="222241" lvl="2" indent="0">
              <a:buFontTx/>
              <a:buNone/>
            </a:pPr>
            <a:r>
              <a:rPr lang="en-US" dirty="0" smtClean="0"/>
              <a:t>DBCC statements –</a:t>
            </a:r>
            <a:r>
              <a:rPr lang="en-US" baseline="0" dirty="0" smtClean="0"/>
              <a:t> </a:t>
            </a:r>
            <a:r>
              <a:rPr lang="en-US" baseline="0" dirty="0" err="1" smtClean="0"/>
              <a:t>checkdb</a:t>
            </a:r>
            <a:r>
              <a:rPr lang="en-US" baseline="0" dirty="0" smtClean="0"/>
              <a:t>, </a:t>
            </a:r>
            <a:r>
              <a:rPr lang="en-US" baseline="0" dirty="0" err="1" smtClean="0"/>
              <a:t>checktable</a:t>
            </a:r>
            <a:r>
              <a:rPr lang="en-US" baseline="0" dirty="0" smtClean="0"/>
              <a:t>, help, </a:t>
            </a:r>
            <a:r>
              <a:rPr lang="en-US" baseline="0" dirty="0" err="1" smtClean="0"/>
              <a:t>show_statistics</a:t>
            </a:r>
            <a:r>
              <a:rPr lang="en-US" baseline="0" dirty="0" smtClean="0"/>
              <a:t>, shrink, </a:t>
            </a:r>
            <a:r>
              <a:rPr lang="en-US" baseline="0" dirty="0" err="1" smtClean="0"/>
              <a:t>checkident</a:t>
            </a:r>
            <a:r>
              <a:rPr lang="en-US" baseline="0" dirty="0" smtClean="0"/>
              <a:t>, </a:t>
            </a:r>
            <a:r>
              <a:rPr lang="en-US" baseline="0" dirty="0" err="1" smtClean="0"/>
              <a:t>useroptions</a:t>
            </a:r>
            <a:r>
              <a:rPr lang="en-US" baseline="0" dirty="0" smtClean="0"/>
              <a:t>, etc.</a:t>
            </a:r>
          </a:p>
          <a:p>
            <a:pPr lvl="0"/>
            <a:r>
              <a:rPr lang="en-US" dirty="0" smtClean="0"/>
              <a:t>Management Model</a:t>
            </a:r>
          </a:p>
          <a:p>
            <a:pPr marL="212981" marR="0" lvl="1" indent="0" algn="l" defTabSz="914363" rtl="0" eaLnBrk="1" fontAlgn="auto" latinLnBrk="0" hangingPunct="1">
              <a:lnSpc>
                <a:spcPct val="90000"/>
              </a:lnSpc>
              <a:spcBef>
                <a:spcPts val="0"/>
              </a:spcBef>
              <a:spcAft>
                <a:spcPts val="333"/>
              </a:spcAft>
              <a:buClrTx/>
              <a:buSzTx/>
              <a:buFontTx/>
              <a:buNone/>
              <a:tabLst/>
              <a:defRPr/>
            </a:pPr>
            <a:r>
              <a:rPr lang="en-US" dirty="0" smtClean="0"/>
              <a:t>Server Wide Catalog Views</a:t>
            </a:r>
            <a:r>
              <a:rPr lang="en-US" baseline="0" dirty="0" smtClean="0"/>
              <a:t> – </a:t>
            </a:r>
            <a:r>
              <a:rPr lang="en-US" baseline="0" dirty="0" err="1" smtClean="0"/>
              <a:t>sys.certificates</a:t>
            </a:r>
            <a:r>
              <a:rPr lang="en-US" baseline="0" dirty="0" smtClean="0"/>
              <a:t>, </a:t>
            </a:r>
            <a:r>
              <a:rPr lang="en-US" baseline="0" dirty="0" err="1" smtClean="0"/>
              <a:t>sys.configurations</a:t>
            </a:r>
            <a:r>
              <a:rPr lang="en-US" baseline="0" dirty="0" smtClean="0"/>
              <a:t>, </a:t>
            </a:r>
            <a:r>
              <a:rPr lang="en-US" baseline="0" dirty="0" err="1" smtClean="0"/>
              <a:t>sys.database_files</a:t>
            </a:r>
            <a:r>
              <a:rPr lang="en-US" baseline="0" dirty="0" smtClean="0"/>
              <a:t>, </a:t>
            </a:r>
            <a:r>
              <a:rPr lang="en-US" baseline="0" dirty="0" err="1" smtClean="0"/>
              <a:t>sys.endpoints</a:t>
            </a:r>
            <a:r>
              <a:rPr lang="en-US" baseline="0" dirty="0" smtClean="0"/>
              <a:t>, </a:t>
            </a:r>
            <a:r>
              <a:rPr lang="en-US" baseline="0" dirty="0" err="1" smtClean="0"/>
              <a:t>sys.servers</a:t>
            </a:r>
            <a:r>
              <a:rPr lang="en-US" baseline="0" dirty="0" smtClean="0"/>
              <a:t>, </a:t>
            </a:r>
            <a:r>
              <a:rPr lang="en-US" baseline="0" dirty="0" err="1" smtClean="0"/>
              <a:t>sys.services</a:t>
            </a:r>
            <a:r>
              <a:rPr lang="en-US" baseline="0" dirty="0" smtClean="0"/>
              <a:t>, </a:t>
            </a:r>
            <a:r>
              <a:rPr lang="en-US" baseline="0" dirty="0" err="1" smtClean="0"/>
              <a:t>sys.sql_logins</a:t>
            </a:r>
            <a:endParaRPr lang="en-US" baseline="0" dirty="0" smtClean="0"/>
          </a:p>
          <a:p>
            <a:pPr marL="212981" marR="0" lvl="1" indent="0" algn="l" defTabSz="914363" rtl="0" eaLnBrk="1" fontAlgn="auto" latinLnBrk="0" hangingPunct="1">
              <a:lnSpc>
                <a:spcPct val="90000"/>
              </a:lnSpc>
              <a:spcBef>
                <a:spcPts val="0"/>
              </a:spcBef>
              <a:spcAft>
                <a:spcPts val="333"/>
              </a:spcAft>
              <a:buClrTx/>
              <a:buSzTx/>
              <a:buFontTx/>
              <a:buNone/>
              <a:tabLst/>
              <a:defRPr/>
            </a:pPr>
            <a:r>
              <a:rPr lang="en-US" dirty="0" smtClean="0"/>
              <a:t>Compatibility Views – </a:t>
            </a:r>
            <a:r>
              <a:rPr lang="en-US" dirty="0" err="1" smtClean="0"/>
              <a:t>sys.users</a:t>
            </a:r>
            <a:r>
              <a:rPr lang="en-US" dirty="0" smtClean="0"/>
              <a:t>,</a:t>
            </a:r>
            <a:r>
              <a:rPr lang="en-US" baseline="0" dirty="0" smtClean="0"/>
              <a:t> </a:t>
            </a:r>
            <a:r>
              <a:rPr lang="en-US" baseline="0" dirty="0" err="1" smtClean="0"/>
              <a:t>sys.types</a:t>
            </a:r>
            <a:r>
              <a:rPr lang="en-US" baseline="0" dirty="0" smtClean="0"/>
              <a:t>, </a:t>
            </a:r>
            <a:r>
              <a:rPr lang="en-US" baseline="0" dirty="0" err="1" smtClean="0"/>
              <a:t>sys.servers</a:t>
            </a:r>
            <a:r>
              <a:rPr lang="en-US" baseline="0" dirty="0" smtClean="0"/>
              <a:t>, etc.</a:t>
            </a:r>
          </a:p>
          <a:p>
            <a:pPr marL="212981" marR="0" lvl="1" indent="0" algn="l" defTabSz="914363" rtl="0" eaLnBrk="1" fontAlgn="auto" latinLnBrk="0" hangingPunct="1">
              <a:lnSpc>
                <a:spcPct val="90000"/>
              </a:lnSpc>
              <a:spcBef>
                <a:spcPts val="0"/>
              </a:spcBef>
              <a:spcAft>
                <a:spcPts val="333"/>
              </a:spcAft>
              <a:buClrTx/>
              <a:buSzTx/>
              <a:buFontTx/>
              <a:buNone/>
              <a:tabLst/>
              <a:defRPr/>
            </a:pPr>
            <a:r>
              <a:rPr lang="en-US" dirty="0" smtClean="0"/>
              <a:t>CREATE/DROP/ALTER Statements – resource governor,</a:t>
            </a:r>
            <a:r>
              <a:rPr lang="en-US" baseline="0" dirty="0" smtClean="0"/>
              <a:t> keys, endpoints, server audits</a:t>
            </a: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43265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Model</a:t>
            </a:r>
          </a:p>
          <a:p>
            <a:pPr lvl="1"/>
            <a:r>
              <a:rPr lang="en-US" dirty="0" smtClean="0"/>
              <a:t>System Catalog Views - </a:t>
            </a:r>
            <a:r>
              <a:rPr lang="en-US" dirty="0" err="1" smtClean="0"/>
              <a:t>Sys.procedures</a:t>
            </a:r>
            <a:r>
              <a:rPr lang="en-US" dirty="0" smtClean="0"/>
              <a:t>, </a:t>
            </a:r>
            <a:r>
              <a:rPr lang="en-US" dirty="0" err="1" smtClean="0"/>
              <a:t>sys.routes</a:t>
            </a:r>
            <a:r>
              <a:rPr lang="en-US" dirty="0" smtClean="0"/>
              <a:t>, </a:t>
            </a:r>
            <a:r>
              <a:rPr lang="en-US" dirty="0" err="1" smtClean="0"/>
              <a:t>sys.tables</a:t>
            </a:r>
            <a:r>
              <a:rPr lang="en-US" dirty="0" smtClean="0"/>
              <a:t>, etc.</a:t>
            </a:r>
          </a:p>
          <a:p>
            <a:pPr lvl="1"/>
            <a:r>
              <a:rPr lang="en-US" dirty="0" smtClean="0"/>
              <a:t>The only DMV</a:t>
            </a:r>
            <a:r>
              <a:rPr lang="en-US" baseline="0" dirty="0" smtClean="0"/>
              <a:t> which is allowed is </a:t>
            </a:r>
            <a:r>
              <a:rPr lang="en-US" dirty="0" err="1" smtClean="0">
                <a:hlinkClick r:id="rId3" action="ppaction://hlinkfile"/>
              </a:rPr>
              <a:t>sys.dm_db_uncontained_entities</a:t>
            </a:r>
            <a:r>
              <a:rPr lang="en-US" dirty="0" smtClean="0">
                <a:hlinkClick r:id="rId3" action="ppaction://hlinkfile"/>
              </a:rPr>
              <a:t> </a:t>
            </a:r>
            <a:endParaRPr lang="en-US" dirty="0" smtClean="0"/>
          </a:p>
          <a:p>
            <a:pPr lvl="1"/>
            <a:r>
              <a:rPr lang="en-US" dirty="0" smtClean="0"/>
              <a:t>T/SQL Language – comments, SELECT, INSERT, UPDATE,</a:t>
            </a:r>
            <a:r>
              <a:rPr lang="en-US" baseline="0" dirty="0" smtClean="0"/>
              <a:t> TOP, etc.</a:t>
            </a:r>
          </a:p>
          <a:p>
            <a:pPr lvl="1"/>
            <a:r>
              <a:rPr lang="en-US" dirty="0" smtClean="0"/>
              <a:t>DB specific system stored procedures – </a:t>
            </a:r>
            <a:r>
              <a:rPr lang="en-US" dirty="0" err="1" smtClean="0"/>
              <a:t>sp_create_plan_guide</a:t>
            </a:r>
            <a:r>
              <a:rPr lang="en-US" dirty="0" smtClean="0"/>
              <a:t>,</a:t>
            </a:r>
            <a:r>
              <a:rPr lang="en-US" baseline="0" dirty="0" smtClean="0"/>
              <a:t> </a:t>
            </a:r>
            <a:r>
              <a:rPr lang="en-US" baseline="0" dirty="0" err="1" smtClean="0"/>
              <a:t>sp_columns</a:t>
            </a:r>
            <a:r>
              <a:rPr lang="en-US" baseline="0" dirty="0" smtClean="0"/>
              <a:t>, </a:t>
            </a:r>
            <a:r>
              <a:rPr lang="en-US" baseline="0" dirty="0" err="1" smtClean="0"/>
              <a:t>sp_helptext</a:t>
            </a:r>
            <a:r>
              <a:rPr lang="en-US" baseline="0" dirty="0" smtClean="0"/>
              <a:t>, etc.</a:t>
            </a:r>
          </a:p>
          <a:p>
            <a:pPr marL="212981" marR="0" lvl="1" indent="0" algn="l" defTabSz="914363" rtl="0" eaLnBrk="1" fontAlgn="auto" latinLnBrk="0" hangingPunct="1">
              <a:lnSpc>
                <a:spcPct val="90000"/>
              </a:lnSpc>
              <a:spcBef>
                <a:spcPts val="0"/>
              </a:spcBef>
              <a:spcAft>
                <a:spcPts val="333"/>
              </a:spcAft>
              <a:buClrTx/>
              <a:buSzTx/>
              <a:buFontTx/>
              <a:buNone/>
              <a:tabLst/>
              <a:defRPr/>
            </a:pPr>
            <a:r>
              <a:rPr lang="en-US" dirty="0" smtClean="0"/>
              <a:t>DBCC statements –</a:t>
            </a:r>
            <a:r>
              <a:rPr lang="en-US" baseline="0" dirty="0" smtClean="0"/>
              <a:t> </a:t>
            </a:r>
            <a:r>
              <a:rPr lang="en-US" baseline="0" dirty="0" err="1" smtClean="0"/>
              <a:t>checkdb</a:t>
            </a:r>
            <a:r>
              <a:rPr lang="en-US" baseline="0" dirty="0" smtClean="0"/>
              <a:t>, </a:t>
            </a:r>
            <a:r>
              <a:rPr lang="en-US" baseline="0" dirty="0" err="1" smtClean="0"/>
              <a:t>checktable</a:t>
            </a:r>
            <a:r>
              <a:rPr lang="en-US" baseline="0" dirty="0" smtClean="0"/>
              <a:t>, help, </a:t>
            </a:r>
            <a:r>
              <a:rPr lang="en-US" baseline="0" dirty="0" err="1" smtClean="0"/>
              <a:t>show_statistics</a:t>
            </a:r>
            <a:r>
              <a:rPr lang="en-US" baseline="0" dirty="0" smtClean="0"/>
              <a:t>, shrink, </a:t>
            </a:r>
            <a:r>
              <a:rPr lang="en-US" baseline="0" dirty="0" err="1" smtClean="0"/>
              <a:t>checkident</a:t>
            </a:r>
            <a:r>
              <a:rPr lang="en-US" baseline="0" dirty="0" smtClean="0"/>
              <a:t>, </a:t>
            </a:r>
            <a:r>
              <a:rPr lang="en-US" baseline="0" dirty="0" err="1" smtClean="0"/>
              <a:t>useroptions</a:t>
            </a:r>
            <a:r>
              <a:rPr lang="en-US" baseline="0" dirty="0" smtClean="0"/>
              <a:t>, etc.</a:t>
            </a:r>
          </a:p>
          <a:p>
            <a:pPr marL="212981" marR="0" lvl="1" indent="0" algn="l" defTabSz="914363" rtl="0" eaLnBrk="1" fontAlgn="auto" latinLnBrk="0" hangingPunct="1">
              <a:lnSpc>
                <a:spcPct val="90000"/>
              </a:lnSpc>
              <a:spcBef>
                <a:spcPts val="0"/>
              </a:spcBef>
              <a:spcAft>
                <a:spcPts val="333"/>
              </a:spcAft>
              <a:buClrTx/>
              <a:buSzTx/>
              <a:buFontTx/>
              <a:buNone/>
              <a:tabLst/>
              <a:defRPr/>
            </a:pPr>
            <a:endParaRPr lang="en-US" dirty="0" smtClean="0"/>
          </a:p>
          <a:p>
            <a:r>
              <a:rPr lang="en-US" dirty="0" smtClean="0"/>
              <a:t>Management Model</a:t>
            </a:r>
          </a:p>
          <a:p>
            <a:pPr marL="171450" marR="0" lvl="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dirty="0" smtClean="0"/>
              <a:t>Server Wide Catalog Views</a:t>
            </a:r>
            <a:r>
              <a:rPr lang="en-US" baseline="0" dirty="0" smtClean="0"/>
              <a:t> – </a:t>
            </a:r>
            <a:r>
              <a:rPr lang="en-US" baseline="0" dirty="0" err="1" smtClean="0"/>
              <a:t>sys.certificates</a:t>
            </a:r>
            <a:r>
              <a:rPr lang="en-US" baseline="0" dirty="0" smtClean="0"/>
              <a:t>, </a:t>
            </a:r>
            <a:r>
              <a:rPr lang="en-US" baseline="0" dirty="0" err="1" smtClean="0"/>
              <a:t>sys.configurations</a:t>
            </a:r>
            <a:r>
              <a:rPr lang="en-US" baseline="0" dirty="0" smtClean="0"/>
              <a:t>, </a:t>
            </a:r>
            <a:r>
              <a:rPr lang="en-US" baseline="0" dirty="0" err="1" smtClean="0"/>
              <a:t>sys.database_files</a:t>
            </a:r>
            <a:r>
              <a:rPr lang="en-US" baseline="0" dirty="0" smtClean="0"/>
              <a:t>, </a:t>
            </a:r>
            <a:r>
              <a:rPr lang="en-US" baseline="0" dirty="0" err="1" smtClean="0"/>
              <a:t>sys.endpoints</a:t>
            </a:r>
            <a:r>
              <a:rPr lang="en-US" baseline="0" dirty="0" smtClean="0"/>
              <a:t>, </a:t>
            </a:r>
            <a:r>
              <a:rPr lang="en-US" baseline="0" dirty="0" err="1" smtClean="0"/>
              <a:t>sys.servers</a:t>
            </a:r>
            <a:r>
              <a:rPr lang="en-US" baseline="0" dirty="0" smtClean="0"/>
              <a:t>, </a:t>
            </a:r>
            <a:r>
              <a:rPr lang="en-US" baseline="0" dirty="0" err="1" smtClean="0"/>
              <a:t>sys.services</a:t>
            </a:r>
            <a:r>
              <a:rPr lang="en-US" baseline="0" dirty="0" smtClean="0"/>
              <a:t>, </a:t>
            </a:r>
            <a:r>
              <a:rPr lang="en-US" baseline="0" dirty="0" err="1" smtClean="0"/>
              <a:t>sys.sql_logins</a:t>
            </a:r>
            <a:endParaRPr lang="en-US" baseline="0" dirty="0" smtClean="0"/>
          </a:p>
          <a:p>
            <a:pPr marL="171450" marR="0" lvl="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dirty="0" smtClean="0"/>
              <a:t>Compatibility Views – </a:t>
            </a:r>
            <a:r>
              <a:rPr lang="en-US" dirty="0" err="1" smtClean="0"/>
              <a:t>sys.users</a:t>
            </a:r>
            <a:r>
              <a:rPr lang="en-US" dirty="0" smtClean="0"/>
              <a:t>,</a:t>
            </a:r>
            <a:r>
              <a:rPr lang="en-US" baseline="0" dirty="0" smtClean="0"/>
              <a:t> </a:t>
            </a:r>
            <a:r>
              <a:rPr lang="en-US" baseline="0" dirty="0" err="1" smtClean="0"/>
              <a:t>sys.types</a:t>
            </a:r>
            <a:r>
              <a:rPr lang="en-US" baseline="0" dirty="0" smtClean="0"/>
              <a:t>, </a:t>
            </a:r>
            <a:r>
              <a:rPr lang="en-US" baseline="0" dirty="0" err="1" smtClean="0"/>
              <a:t>sys.servers</a:t>
            </a:r>
            <a:r>
              <a:rPr lang="en-US" baseline="0" dirty="0" smtClean="0"/>
              <a:t>, etc.</a:t>
            </a:r>
          </a:p>
          <a:p>
            <a:pPr marL="171450" marR="0" lvl="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dirty="0" smtClean="0"/>
              <a:t>CREATE/DROP/ALTER Statements – resource governor,</a:t>
            </a:r>
            <a:r>
              <a:rPr lang="en-US" baseline="0" dirty="0" smtClean="0"/>
              <a:t> keys, endpoints, server audits</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81003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database is auto closed, every time a user authenticates the database must be started back up to see if the user is a contained user in that database and could contribute to a </a:t>
            </a:r>
            <a:r>
              <a:rPr lang="en-US" baseline="0" dirty="0" err="1" smtClean="0"/>
              <a:t>DoS</a:t>
            </a:r>
            <a:r>
              <a:rPr lang="en-US" baseline="0" dirty="0" smtClean="0"/>
              <a:t> attack against the server if the user login rate is high enough.</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95457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a:t>
            </a:r>
          </a:p>
          <a:p>
            <a:pPr marL="171450" indent="-171450">
              <a:buFont typeface="Arial" pitchFamily="34" charset="0"/>
              <a:buChar char="•"/>
            </a:pPr>
            <a:r>
              <a:rPr lang="en-US" dirty="0" smtClean="0"/>
              <a:t>Denali-1</a:t>
            </a:r>
          </a:p>
          <a:p>
            <a:pPr marL="171450" indent="-171450">
              <a:buFont typeface="Arial" pitchFamily="34" charset="0"/>
              <a:buChar char="•"/>
            </a:pPr>
            <a:r>
              <a:rPr lang="en-US" dirty="0" smtClean="0"/>
              <a:t>Denali-2</a:t>
            </a:r>
          </a:p>
          <a:p>
            <a:pPr marL="171450" indent="-171450">
              <a:buFont typeface="Arial" pitchFamily="34" charset="0"/>
              <a:buChar char="•"/>
            </a:pPr>
            <a:endParaRPr lang="en-US" dirty="0" smtClean="0"/>
          </a:p>
          <a:p>
            <a:pPr marL="0" indent="0">
              <a:buFont typeface="Arial" pitchFamily="34" charset="0"/>
              <a:buNone/>
            </a:pPr>
            <a:r>
              <a:rPr lang="en-US" dirty="0" smtClean="0"/>
              <a:t>Show</a:t>
            </a:r>
            <a:r>
              <a:rPr lang="en-US" baseline="0" dirty="0" smtClean="0"/>
              <a:t> the contained database</a:t>
            </a:r>
          </a:p>
          <a:p>
            <a:pPr marL="0" indent="0">
              <a:buFont typeface="Arial" pitchFamily="34" charset="0"/>
              <a:buNone/>
            </a:pPr>
            <a:r>
              <a:rPr lang="en-US" baseline="0" dirty="0" smtClean="0"/>
              <a:t>Create a login within the database</a:t>
            </a:r>
          </a:p>
          <a:p>
            <a:pPr marL="0" indent="0">
              <a:buFont typeface="Arial" pitchFamily="34" charset="0"/>
              <a:buNone/>
            </a:pPr>
            <a:r>
              <a:rPr lang="en-US" baseline="0" dirty="0" smtClean="0"/>
              <a:t>Create a job within the database</a:t>
            </a:r>
          </a:p>
          <a:p>
            <a:pPr marL="0" indent="0">
              <a:buFont typeface="Arial" pitchFamily="34" charset="0"/>
              <a:buNone/>
            </a:pPr>
            <a:r>
              <a:rPr lang="en-US" baseline="0" dirty="0" smtClean="0"/>
              <a:t>Backup the database and restore to denali-2</a:t>
            </a:r>
          </a:p>
          <a:p>
            <a:pPr marL="0" indent="0">
              <a:buFont typeface="Arial" pitchFamily="34" charset="0"/>
              <a:buNone/>
            </a:pPr>
            <a:r>
              <a:rPr lang="en-US" baseline="0" dirty="0" smtClean="0"/>
              <a:t>Show the login and job on the new server.</a:t>
            </a: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9862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586314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If the cache option is enabled without specifying a cache size, the Database Engine will select a size. However, users should not rely upon the selection being consistent. Microsoft might change the method of calculating the cache size without notice.</a:t>
            </a:r>
          </a:p>
          <a:p>
            <a:endParaRPr lang="en-US" dirty="0" smtClean="0"/>
          </a:p>
          <a:p>
            <a:r>
              <a:rPr lang="en-US" dirty="0" smtClean="0"/>
              <a:t>With IDENTITY SQL Server caches 20 values into memory, but writes to the meta data each time a value is used.  Sequence only writes to the meta data when a new block of values is allocated into memory.  This change can cause gaps in the number list.  Specifying NO CACHE will increase</a:t>
            </a:r>
            <a:r>
              <a:rPr lang="en-US" baseline="0" dirty="0" smtClean="0"/>
              <a:t> the odds that no numbers will be skipped.</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87071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Numeric values are</a:t>
            </a:r>
            <a:r>
              <a:rPr lang="en-US" baseline="0" dirty="0" smtClean="0"/>
              <a:t> also supported as long as they have a scale of 0</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992709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Segoe UI" pitchFamily="34" charset="0"/>
                <a:ea typeface="+mn-ea"/>
                <a:cs typeface="+mn-cs"/>
              </a:rPr>
              <a:t>ALTER SERVER ROLE [</a:t>
            </a:r>
            <a:r>
              <a:rPr lang="en-US" sz="900" kern="1200" dirty="0" err="1" smtClean="0">
                <a:solidFill>
                  <a:schemeClr val="tx1"/>
                </a:solidFill>
                <a:latin typeface="Segoe UI" pitchFamily="34" charset="0"/>
                <a:ea typeface="+mn-ea"/>
                <a:cs typeface="+mn-cs"/>
              </a:rPr>
              <a:t>setupadmin</a:t>
            </a:r>
            <a:r>
              <a:rPr lang="en-US" sz="900" kern="1200" dirty="0" smtClean="0">
                <a:solidFill>
                  <a:schemeClr val="tx1"/>
                </a:solidFill>
                <a:latin typeface="Segoe UI" pitchFamily="34" charset="0"/>
                <a:ea typeface="+mn-ea"/>
                <a:cs typeface="+mn-cs"/>
              </a:rPr>
              <a:t>] DROP MEMBER [</a:t>
            </a:r>
            <a:r>
              <a:rPr lang="en-US" sz="900" kern="1200" dirty="0" err="1" smtClean="0">
                <a:solidFill>
                  <a:schemeClr val="tx1"/>
                </a:solidFill>
                <a:latin typeface="Segoe UI" pitchFamily="34" charset="0"/>
                <a:ea typeface="+mn-ea"/>
                <a:cs typeface="+mn-cs"/>
              </a:rPr>
              <a:t>sa</a:t>
            </a:r>
            <a:r>
              <a:rPr lang="en-US" sz="900" kern="1200" dirty="0" smtClean="0">
                <a:solidFill>
                  <a:schemeClr val="tx1"/>
                </a:solidFill>
                <a:latin typeface="Segoe UI" pitchFamily="34" charset="0"/>
                <a:ea typeface="+mn-ea"/>
                <a:cs typeface="+mn-cs"/>
              </a:rPr>
              <a:t>]</a:t>
            </a:r>
          </a:p>
          <a:p>
            <a:r>
              <a:rPr lang="en-US" sz="900" kern="1200" dirty="0" smtClean="0">
                <a:solidFill>
                  <a:schemeClr val="tx1"/>
                </a:solidFill>
                <a:latin typeface="Segoe UI" pitchFamily="34" charset="0"/>
                <a:ea typeface="+mn-ea"/>
                <a:cs typeface="+mn-cs"/>
              </a:rPr>
              <a:t>GO</a:t>
            </a:r>
          </a:p>
          <a:p>
            <a:endParaRPr lang="en-US" sz="900" kern="1200" dirty="0" smtClean="0">
              <a:solidFill>
                <a:schemeClr val="tx1"/>
              </a:solidFill>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23313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a:t>
            </a:r>
            <a:endParaRPr lang="en-US" baseline="0" dirty="0" smtClean="0"/>
          </a:p>
          <a:p>
            <a:pPr marL="171450" indent="-171450">
              <a:buFont typeface="Arial" pitchFamily="34" charset="0"/>
              <a:buChar char="•"/>
            </a:pPr>
            <a:r>
              <a:rPr lang="en-US" baseline="0" dirty="0" smtClean="0"/>
              <a:t>Denali-1</a:t>
            </a:r>
          </a:p>
          <a:p>
            <a:pPr marL="171450" indent="-171450">
              <a:buFont typeface="Arial" pitchFamily="34" charset="0"/>
              <a:buChar char="•"/>
            </a:pPr>
            <a:r>
              <a:rPr lang="en-US" baseline="0" dirty="0" err="1" smtClean="0"/>
              <a:t>ClientPC</a:t>
            </a: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Click through the UI showing all the various screens and </a:t>
            </a:r>
            <a:r>
              <a:rPr lang="en-US" baseline="0" dirty="0" err="1" smtClean="0"/>
              <a:t>flexability</a:t>
            </a:r>
            <a:r>
              <a:rPr lang="en-US" baseline="0" dirty="0" smtClean="0"/>
              <a:t> of the user defined server role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92456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26379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More databases being dropped for schema changes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995829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version is in case the core installer doesn’t support the UI.  If it does hide this slide and show the next slide instead.</a:t>
            </a:r>
          </a:p>
          <a:p>
            <a:endParaRPr lang="en-US" baseline="0" dirty="0" smtClean="0"/>
          </a:p>
          <a:p>
            <a:r>
              <a:rPr lang="en-US" baseline="0" dirty="0" smtClean="0"/>
              <a:t>This decision probably won’t be made until the RTM installer is being built.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177878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Geo clusters…</a:t>
            </a:r>
          </a:p>
          <a:p>
            <a:r>
              <a:rPr lang="en-US" dirty="0" smtClean="0"/>
              <a:t>	All servers must be in the same</a:t>
            </a:r>
            <a:r>
              <a:rPr lang="en-US" baseline="0" dirty="0" smtClean="0"/>
              <a:t> Windows domain</a:t>
            </a:r>
          </a:p>
          <a:p>
            <a:r>
              <a:rPr lang="en-US" baseline="0" dirty="0" smtClean="0"/>
              <a:t>	Mixed AND / OR dependencies are not supported.</a:t>
            </a:r>
          </a:p>
          <a:p>
            <a:r>
              <a:rPr lang="en-US" baseline="0" dirty="0" smtClean="0"/>
              <a:t>	More than one IP per subnet is not supported</a:t>
            </a:r>
          </a:p>
          <a:p>
            <a:r>
              <a:rPr lang="en-US" baseline="0" dirty="0" smtClean="0"/>
              <a:t>	Keep in mind DNS change latency when failover happens</a:t>
            </a:r>
          </a:p>
          <a:p>
            <a:r>
              <a:rPr lang="en-US" baseline="0" dirty="0" smtClean="0"/>
              <a:t>		The instance will not come online until the DNS change has been registered on the local DNS server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8220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9:40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9:40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9:40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9:40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up SSMS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up SSMS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keyboard shortcuts</a:t>
            </a:r>
            <a:r>
              <a:rPr lang="en-US" baseline="0" dirty="0" smtClean="0"/>
              <a:t> being customizable via a </a:t>
            </a:r>
            <a:r>
              <a:rPr lang="en-US" baseline="0" dirty="0" err="1" smtClean="0"/>
              <a:t>config</a:t>
            </a:r>
            <a:r>
              <a:rPr lang="en-US" baseline="0" dirty="0" smtClean="0"/>
              <a:t> file to support either the .NET shortcuts or the legacy SSMS shortcuts.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402936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Fire up SSMS and show the code</a:t>
            </a:r>
            <a:r>
              <a:rPr lang="en-US" baseline="0" dirty="0" smtClean="0"/>
              <a:t> </a:t>
            </a:r>
            <a:r>
              <a:rPr lang="en-US" baseline="0" dirty="0" err="1" smtClean="0"/>
              <a:t>snipits</a:t>
            </a:r>
            <a:r>
              <a:rPr lang="en-US" baseline="0" dirty="0" smtClean="0"/>
              <a:t> using the </a:t>
            </a:r>
            <a:r>
              <a:rPr lang="en-US" dirty="0" smtClean="0"/>
              <a:t>&lt;CTRL&gt;K + &lt;CTRL&gt;X hot keys and “Edit &gt; IntelliSense &gt; Insert Snippet”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08689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Width bug isn’t fixed until CTP 3.</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5131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Sync mode checks for application compatibility and/or</a:t>
            </a:r>
            <a:r>
              <a:rPr lang="en-US" baseline="0" dirty="0" smtClean="0"/>
              <a:t> performance testing</a:t>
            </a:r>
          </a:p>
          <a:p>
            <a:r>
              <a:rPr lang="en-US" baseline="0" dirty="0" smtClean="0"/>
              <a:t>Stress mode is for stress testing, capacity planning and capacity forecasting</a:t>
            </a:r>
          </a:p>
          <a:p>
            <a:endParaRPr lang="en-US" baseline="0" dirty="0" smtClean="0"/>
          </a:p>
          <a:p>
            <a:r>
              <a:rPr lang="en-US" baseline="0" dirty="0" smtClean="0"/>
              <a:t>NOTE: Not installed as a normal SQL Component. Installed from the Tools screen of the installer.  In CTP 1 this requires having Visual Studio and/or SSMS installed before running through the distributed replay installer.  If not done in the correct order, rerun the distributed replay installer and do a repair to push </a:t>
            </a:r>
            <a:r>
              <a:rPr lang="en-US" baseline="0" smtClean="0"/>
              <a:t>everything back out.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63152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Server – SQL</a:t>
            </a:r>
            <a:r>
              <a:rPr lang="en-US" baseline="0" dirty="0" smtClean="0"/>
              <a:t> Server instance that the replay is directed towards.</a:t>
            </a:r>
          </a:p>
          <a:p>
            <a:r>
              <a:rPr lang="en-US" baseline="0" dirty="0" smtClean="0"/>
              <a:t>Replay Clients – One or more computers which run the “SQL Server Distributed Replay Client” service.  Multiple clients are used to run large workloads at once.</a:t>
            </a:r>
          </a:p>
          <a:p>
            <a:r>
              <a:rPr lang="en-US" baseline="0" dirty="0" smtClean="0"/>
              <a:t>Replay Controller – A computer running the “SQL Server Distributed Replay Controller” service which is used to control the Replay Clients.</a:t>
            </a:r>
            <a:endParaRPr lang="en-US" dirty="0" smtClean="0"/>
          </a:p>
          <a:p>
            <a:r>
              <a:rPr lang="en-US" dirty="0" smtClean="0"/>
              <a:t>Admin</a:t>
            </a:r>
            <a:r>
              <a:rPr lang="en-US" baseline="0" dirty="0" smtClean="0"/>
              <a:t> tool – dreplay.exe command line application which talks to the controller.  This app is used to actually control the replay controller</a:t>
            </a:r>
          </a:p>
          <a:p>
            <a:endParaRPr lang="en-US" dirty="0" smtClean="0"/>
          </a:p>
          <a:p>
            <a:r>
              <a:rPr lang="en-US" dirty="0" smtClean="0"/>
              <a:t>The admin tool</a:t>
            </a:r>
            <a:r>
              <a:rPr lang="en-US" baseline="0" dirty="0" smtClean="0"/>
              <a:t> does not need to be run from the replay controller.</a:t>
            </a:r>
          </a:p>
          <a:p>
            <a:r>
              <a:rPr lang="en-US" baseline="0" dirty="0" smtClean="0"/>
              <a:t>The controller and the client can be installed on the same computer, but only one instance of each service can be installed on a single computer.</a:t>
            </a:r>
            <a:endParaRPr lang="en-US" dirty="0" smtClean="0"/>
          </a:p>
          <a:p>
            <a:endParaRPr lang="en-US" dirty="0" smtClean="0"/>
          </a:p>
          <a:p>
            <a:r>
              <a:rPr lang="en-US" dirty="0" smtClean="0"/>
              <a:t>When processing a trace, the trace needs to be on the controller not on</a:t>
            </a:r>
            <a:r>
              <a:rPr lang="en-US" baseline="0" dirty="0" smtClean="0"/>
              <a:t> the admin machine.</a:t>
            </a:r>
          </a:p>
          <a:p>
            <a:endParaRPr lang="en-US" baseline="0" dirty="0" smtClean="0"/>
          </a:p>
          <a:p>
            <a:r>
              <a:rPr lang="en-US" baseline="0" dirty="0" smtClean="0"/>
              <a:t>These services have to be started in the correct order.  The Controller MUST be started first, then the client services can </a:t>
            </a:r>
            <a:r>
              <a:rPr lang="en-US" baseline="0" smtClean="0"/>
              <a:t>be started.</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26738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DReplayServer.xml – Controller configuration file</a:t>
            </a:r>
          </a:p>
          <a:p>
            <a:r>
              <a:rPr lang="en-US" dirty="0" smtClean="0"/>
              <a:t>DReplayClient.xml – Client configuration file</a:t>
            </a:r>
          </a:p>
          <a:p>
            <a:r>
              <a:rPr lang="en-US" dirty="0" err="1" smtClean="0"/>
              <a:t>Dreplay.exe.preprocess.config</a:t>
            </a:r>
            <a:r>
              <a:rPr lang="en-US" dirty="0" smtClean="0"/>
              <a:t> – Preprocess configuration file</a:t>
            </a:r>
          </a:p>
          <a:p>
            <a:r>
              <a:rPr lang="en-US" dirty="0" err="1" smtClean="0"/>
              <a:t>Dreplay.exe.replay.config</a:t>
            </a:r>
            <a:r>
              <a:rPr lang="en-US" dirty="0" smtClean="0"/>
              <a:t> – Replay configuration file</a:t>
            </a:r>
          </a:p>
          <a:p>
            <a:endParaRPr lang="en-US" dirty="0" smtClean="0"/>
          </a:p>
          <a:p>
            <a:endParaRPr lang="en-US" dirty="0" smtClean="0"/>
          </a:p>
          <a:p>
            <a:r>
              <a:rPr lang="en-US" dirty="0" smtClean="0"/>
              <a:t>Controller configuration file: Specify controller logging level in the file that is named DReplayServer.xml. This file is located on the controller. When the controller service starts, it loads the logging level from the configuration file. </a:t>
            </a:r>
          </a:p>
          <a:p>
            <a:r>
              <a:rPr lang="en-US" dirty="0" smtClean="0"/>
              <a:t>Client configuration file: Specify client settings, such as logging level and the location of the result directory, in the file that is named DReplayClient.xml. This file is located on each client. When the client service starts, it loads settings from the configuration file, such as the controller name.</a:t>
            </a:r>
          </a:p>
          <a:p>
            <a:r>
              <a:rPr lang="en-US" dirty="0" smtClean="0"/>
              <a:t>Preprocess configuration file: Specify settings for the preprocess stage, such as whether to include system session activities during the replay, and the maximum idle time setting. By default, the administration tool uses the preprocess configuration file named </a:t>
            </a:r>
            <a:r>
              <a:rPr lang="en-US" dirty="0" err="1" smtClean="0"/>
              <a:t>DReplay.exe.preprocess.config</a:t>
            </a:r>
            <a:r>
              <a:rPr lang="en-US" dirty="0" smtClean="0"/>
              <a:t>. If you modify the preprocess configuration file, we recommend that you modify a copy rather than the original. For more information, see </a:t>
            </a:r>
            <a:r>
              <a:rPr lang="en-US" dirty="0" smtClean="0">
                <a:hlinkClick r:id="rId3"/>
              </a:rPr>
              <a:t>How to: Prepare the Input Trace Data</a:t>
            </a:r>
            <a:r>
              <a:rPr lang="en-US" dirty="0" smtClean="0"/>
              <a:t>.</a:t>
            </a:r>
          </a:p>
          <a:p>
            <a:r>
              <a:rPr lang="en-US" dirty="0" smtClean="0"/>
              <a:t>Replay configuration file: Specify settings for the event replay stage, such as the event sequencing mode and settings that affect the replay speed. By default, the administration tool uses the replay configuration file that is named </a:t>
            </a:r>
            <a:r>
              <a:rPr lang="en-US" dirty="0" err="1" smtClean="0"/>
              <a:t>DReplay.exe.replay.config</a:t>
            </a:r>
            <a:r>
              <a:rPr lang="en-US" dirty="0" smtClean="0"/>
              <a:t>. If you modify the replay configuration file, we recommend that you modify a copy rather than the original. For more information, see </a:t>
            </a:r>
            <a:r>
              <a:rPr lang="en-US" dirty="0" smtClean="0">
                <a:hlinkClick r:id="rId4"/>
              </a:rPr>
              <a:t>Replay Option (Distributed Replay Utility Administration Tool)</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49056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Time and Think Time are in </a:t>
            </a:r>
            <a:r>
              <a:rPr lang="en-US" dirty="0" err="1" smtClean="0"/>
              <a:t>DReplay.exe.replay.config</a:t>
            </a:r>
            <a:endParaRPr lang="en-US" dirty="0" smtClean="0"/>
          </a:p>
          <a:p>
            <a:r>
              <a:rPr lang="en-US" dirty="0" smtClean="0"/>
              <a:t>	Connect Time – Amount of</a:t>
            </a:r>
            <a:r>
              <a:rPr lang="en-US" baseline="0" dirty="0" smtClean="0"/>
              <a:t> time the trace should wait between the trace starting and the logon event starting</a:t>
            </a:r>
          </a:p>
          <a:p>
            <a:r>
              <a:rPr lang="en-US" baseline="0" dirty="0" smtClean="0"/>
              <a:t>	Think Time – Amount of time between the completion of the previous event and the start of the next event</a:t>
            </a:r>
          </a:p>
          <a:p>
            <a:endParaRPr lang="en-US" baseline="0" dirty="0" smtClean="0"/>
          </a:p>
          <a:p>
            <a:r>
              <a:rPr lang="en-US" baseline="0" dirty="0" err="1" smtClean="0"/>
              <a:t>MaxIdleTime</a:t>
            </a:r>
            <a:r>
              <a:rPr lang="en-US" baseline="0" dirty="0" smtClean="0"/>
              <a:t> is in the </a:t>
            </a:r>
            <a:r>
              <a:rPr lang="en-US" dirty="0" err="1" smtClean="0"/>
              <a:t>DReplay.exe.preprocess.config</a:t>
            </a:r>
            <a:endParaRPr lang="en-US" dirty="0" smtClean="0"/>
          </a:p>
          <a:p>
            <a:r>
              <a:rPr lang="en-US" baseline="0" dirty="0" smtClean="0"/>
              <a:t>	Tells the replay how long the entire trace process can be idle for, before skipping to the next runnable command.  For example if the trace contains a large window of no work being done such as over night for 4 hours, this setting prevents the need to have the system idle for 4 hours.</a:t>
            </a:r>
          </a:p>
          <a:p>
            <a:endParaRPr lang="en-US" baseline="0" dirty="0" smtClean="0"/>
          </a:p>
          <a:p>
            <a:r>
              <a:rPr lang="en-US" baseline="0" dirty="0" err="1" smtClean="0"/>
              <a:t>HealthmonInterval</a:t>
            </a:r>
            <a:r>
              <a:rPr lang="en-US" baseline="0" dirty="0" smtClean="0"/>
              <a:t> is in </a:t>
            </a:r>
            <a:r>
              <a:rPr lang="en-US" dirty="0" err="1" smtClean="0"/>
              <a:t>DReplay.exe.replay.config</a:t>
            </a:r>
            <a:endParaRPr lang="en-US" dirty="0" smtClean="0"/>
          </a:p>
          <a:p>
            <a:r>
              <a:rPr lang="en-US" baseline="0" dirty="0" smtClean="0"/>
              <a:t>	This setting tells the replay process how often to resolve deadlocks that the replay process creates.  The default is 60 seconds. This setting is ignored in Stress mode</a:t>
            </a:r>
          </a:p>
          <a:p>
            <a:endParaRPr lang="en-US" baseline="0" dirty="0" smtClean="0"/>
          </a:p>
          <a:p>
            <a:r>
              <a:rPr lang="en-US" baseline="0" dirty="0" err="1" smtClean="0"/>
              <a:t>QueryTimeout</a:t>
            </a:r>
            <a:r>
              <a:rPr lang="en-US" baseline="0" dirty="0" smtClean="0"/>
              <a:t> is in </a:t>
            </a:r>
            <a:r>
              <a:rPr lang="en-US" dirty="0" err="1" smtClean="0"/>
              <a:t>DReplay.exe.replay.config</a:t>
            </a:r>
            <a:endParaRPr lang="en-US" dirty="0" smtClean="0"/>
          </a:p>
          <a:p>
            <a:r>
              <a:rPr lang="en-US" baseline="0" dirty="0" smtClean="0"/>
              <a:t>	This setting tells the replay process how long to wait for the database engine to return the first record.  If the first row is returned within the timeout then the timeout is no longer in effect.  If no row is received within the timeout then the query is terminated.  The default timeout is 3600 seconds (60 minutes).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492979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1665551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823204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9513556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8084379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004900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9759875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650894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74692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9943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82339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317022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334131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5559417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98976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8935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7119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0529241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509697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496541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7422678"/>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9.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4.xml"/><Relationship Id="rId1" Type="http://schemas.openxmlformats.org/officeDocument/2006/relationships/slideLayout" Target="../slideLayouts/slideLayout32.xml"/><Relationship Id="rId6" Type="http://schemas.openxmlformats.org/officeDocument/2006/relationships/hyperlink" Target="http://microsoft.com/technet" TargetMode="External"/><Relationship Id="rId11" Type="http://schemas.openxmlformats.org/officeDocument/2006/relationships/image" Target="../media/image52.png"/><Relationship Id="rId5" Type="http://schemas.openxmlformats.org/officeDocument/2006/relationships/hyperlink" Target="http://www.microsoft.com/learning" TargetMode="External"/><Relationship Id="rId10" Type="http://schemas.openxmlformats.org/officeDocument/2006/relationships/image" Target="../media/image51.emf"/><Relationship Id="rId4" Type="http://schemas.openxmlformats.org/officeDocument/2006/relationships/image" Target="../media/image48.png"/><Relationship Id="rId9" Type="http://schemas.openxmlformats.org/officeDocument/2006/relationships/image" Target="../media/image50.png"/><Relationship Id="rId1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New in Manageability for Microsoft SQL Server “Denali”</a:t>
            </a:r>
            <a:br>
              <a:rPr lang="en-US" dirty="0" smtClean="0"/>
            </a:br>
            <a:r>
              <a:rPr lang="en-US" sz="3600" dirty="0"/>
              <a:t>DBI304</a:t>
            </a:r>
          </a:p>
        </p:txBody>
      </p:sp>
      <p:sp>
        <p:nvSpPr>
          <p:cNvPr id="3" name="Subtitle 2"/>
          <p:cNvSpPr>
            <a:spLocks noGrp="1"/>
          </p:cNvSpPr>
          <p:nvPr>
            <p:ph type="subTitle" idx="1"/>
          </p:nvPr>
        </p:nvSpPr>
        <p:spPr/>
        <p:txBody>
          <a:bodyPr/>
          <a:lstStyle/>
          <a:p>
            <a:r>
              <a:rPr lang="en-US" dirty="0" smtClean="0"/>
              <a:t>Denny Cherry</a:t>
            </a:r>
          </a:p>
          <a:p>
            <a:r>
              <a:rPr lang="en-US" dirty="0" smtClean="0"/>
              <a:t>Sr. Database Administrator</a:t>
            </a:r>
          </a:p>
          <a:p>
            <a:r>
              <a:rPr lang="en-US" dirty="0" smtClean="0"/>
              <a:t>Phreesia</a:t>
            </a:r>
            <a:endParaRPr lang="en-US" dirty="0"/>
          </a:p>
        </p:txBody>
      </p:sp>
      <p:pic>
        <p:nvPicPr>
          <p:cNvPr id="1026" name="Picture 2" descr="D:\Pictures\MVP_Horizontal_Full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500" y="6044755"/>
            <a:ext cx="1619250" cy="657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ictures\MCM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0978" y="6044755"/>
            <a:ext cx="2574131"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Replay Components</a:t>
            </a:r>
            <a:endParaRPr lang="en-US" dirty="0"/>
          </a:p>
        </p:txBody>
      </p:sp>
      <p:sp>
        <p:nvSpPr>
          <p:cNvPr id="3" name="Content Placeholder 2"/>
          <p:cNvSpPr>
            <a:spLocks noGrp="1"/>
          </p:cNvSpPr>
          <p:nvPr>
            <p:ph idx="1"/>
          </p:nvPr>
        </p:nvSpPr>
        <p:spPr>
          <a:xfrm>
            <a:off x="519112" y="1447799"/>
            <a:ext cx="11149013" cy="2068259"/>
          </a:xfrm>
        </p:spPr>
        <p:txBody>
          <a:bodyPr/>
          <a:lstStyle/>
          <a:p>
            <a:r>
              <a:rPr lang="en-US" dirty="0" smtClean="0"/>
              <a:t>Target Server</a:t>
            </a:r>
          </a:p>
          <a:p>
            <a:r>
              <a:rPr lang="en-US" dirty="0" smtClean="0"/>
              <a:t>Replay Clients</a:t>
            </a:r>
          </a:p>
          <a:p>
            <a:r>
              <a:rPr lang="en-US" dirty="0" smtClean="0"/>
              <a:t>Replay Controller</a:t>
            </a:r>
          </a:p>
          <a:p>
            <a:r>
              <a:rPr lang="en-US" dirty="0" smtClean="0"/>
              <a:t>Administration Tool</a:t>
            </a:r>
          </a:p>
        </p:txBody>
      </p:sp>
      <p:pic>
        <p:nvPicPr>
          <p:cNvPr id="2052" name="Picture 4" descr="C:\Users\dcherry\Desktop\Draw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193" y="3728719"/>
            <a:ext cx="8610092" cy="293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7460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Replay Process</a:t>
            </a:r>
            <a:endParaRPr lang="en-US" dirty="0"/>
          </a:p>
        </p:txBody>
      </p:sp>
      <p:sp>
        <p:nvSpPr>
          <p:cNvPr id="3" name="Content Placeholder 2"/>
          <p:cNvSpPr>
            <a:spLocks noGrp="1"/>
          </p:cNvSpPr>
          <p:nvPr>
            <p:ph idx="1"/>
          </p:nvPr>
        </p:nvSpPr>
        <p:spPr>
          <a:xfrm>
            <a:off x="519112" y="1447799"/>
            <a:ext cx="11149013" cy="5059847"/>
          </a:xfrm>
        </p:spPr>
        <p:txBody>
          <a:bodyPr/>
          <a:lstStyle/>
          <a:p>
            <a:r>
              <a:rPr lang="en-US" dirty="0" smtClean="0"/>
              <a:t>Capture data via SQL Server Profiler or Server Side Trace</a:t>
            </a:r>
          </a:p>
          <a:p>
            <a:r>
              <a:rPr lang="en-US" dirty="0" smtClean="0"/>
              <a:t>Preprocess</a:t>
            </a:r>
          </a:p>
          <a:p>
            <a:pPr lvl="1"/>
            <a:r>
              <a:rPr lang="en-US" dirty="0" smtClean="0"/>
              <a:t>Takes trace data and creates an intermediate file</a:t>
            </a:r>
          </a:p>
          <a:p>
            <a:r>
              <a:rPr lang="en-US" dirty="0" smtClean="0"/>
              <a:t>Event Replay</a:t>
            </a:r>
          </a:p>
          <a:p>
            <a:pPr lvl="1"/>
            <a:r>
              <a:rPr lang="en-US" dirty="0" smtClean="0"/>
              <a:t>Intermediate file is taken and part of the file is sent to each replay client</a:t>
            </a:r>
          </a:p>
          <a:p>
            <a:pPr lvl="1"/>
            <a:r>
              <a:rPr lang="en-US" dirty="0" smtClean="0"/>
              <a:t>Client writes data to a dispatch file</a:t>
            </a:r>
          </a:p>
          <a:p>
            <a:pPr lvl="1"/>
            <a:r>
              <a:rPr lang="en-US" dirty="0" smtClean="0"/>
              <a:t>After clients receive dispatch data, controller launches and synchronizes the replay</a:t>
            </a:r>
          </a:p>
          <a:p>
            <a:pPr lvl="1"/>
            <a:r>
              <a:rPr lang="en-US" dirty="0" smtClean="0"/>
              <a:t>Each client can record the replay activity to a local result trace file</a:t>
            </a:r>
          </a:p>
        </p:txBody>
      </p:sp>
    </p:spTree>
    <p:extLst>
      <p:ext uri="{BB962C8B-B14F-4D97-AF65-F5344CB8AC3E}">
        <p14:creationId xmlns:p14="http://schemas.microsoft.com/office/powerpoint/2010/main" val="17727765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Replay Importing Settings</a:t>
            </a:r>
            <a:endParaRPr lang="en-US" dirty="0"/>
          </a:p>
        </p:txBody>
      </p:sp>
      <p:sp>
        <p:nvSpPr>
          <p:cNvPr id="3" name="Text Placeholder 2"/>
          <p:cNvSpPr>
            <a:spLocks noGrp="1"/>
          </p:cNvSpPr>
          <p:nvPr>
            <p:ph type="body" sz="quarter" idx="10"/>
          </p:nvPr>
        </p:nvSpPr>
        <p:spPr>
          <a:xfrm>
            <a:off x="519112" y="1447799"/>
            <a:ext cx="11149013" cy="2609945"/>
          </a:xfrm>
        </p:spPr>
        <p:txBody>
          <a:bodyPr/>
          <a:lstStyle/>
          <a:p>
            <a:r>
              <a:rPr lang="en-US" dirty="0" smtClean="0"/>
              <a:t>Connect Time</a:t>
            </a:r>
          </a:p>
          <a:p>
            <a:r>
              <a:rPr lang="en-US" dirty="0" smtClean="0"/>
              <a:t>Think Time</a:t>
            </a:r>
          </a:p>
          <a:p>
            <a:r>
              <a:rPr lang="en-US" dirty="0" err="1" smtClean="0"/>
              <a:t>MaxIdleTime</a:t>
            </a:r>
            <a:endParaRPr lang="en-US" dirty="0" smtClean="0"/>
          </a:p>
          <a:p>
            <a:r>
              <a:rPr lang="en-US" dirty="0" err="1" smtClean="0"/>
              <a:t>HealthmonInterval</a:t>
            </a:r>
            <a:endParaRPr lang="en-US" dirty="0" smtClean="0"/>
          </a:p>
          <a:p>
            <a:r>
              <a:rPr lang="en-US" dirty="0" err="1" smtClean="0"/>
              <a:t>QueryTimeout</a:t>
            </a:r>
            <a:endParaRPr lang="en-US" dirty="0"/>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593" y="1047433"/>
            <a:ext cx="6382766" cy="518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30642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Distributed Replay Demo</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454197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Contained Databases</a:t>
            </a:r>
            <a:endParaRPr lang="en-US" dirty="0"/>
          </a:p>
        </p:txBody>
      </p:sp>
      <p:sp>
        <p:nvSpPr>
          <p:cNvPr id="6" name="Text Placeholder 5"/>
          <p:cNvSpPr>
            <a:spLocks noGrp="1"/>
          </p:cNvSpPr>
          <p:nvPr>
            <p:ph type="body" sz="quarter" idx="10"/>
          </p:nvPr>
        </p:nvSpPr>
        <p:spPr>
          <a:xfrm>
            <a:off x="519112" y="1447799"/>
            <a:ext cx="11149013" cy="3422475"/>
          </a:xfrm>
        </p:spPr>
        <p:txBody>
          <a:bodyPr/>
          <a:lstStyle/>
          <a:p>
            <a:r>
              <a:rPr lang="en-US" dirty="0" smtClean="0"/>
              <a:t>Three database containment options are available</a:t>
            </a:r>
          </a:p>
          <a:p>
            <a:pPr lvl="1"/>
            <a:r>
              <a:rPr lang="en-US" dirty="0" smtClean="0"/>
              <a:t>None</a:t>
            </a:r>
          </a:p>
          <a:p>
            <a:pPr lvl="1"/>
            <a:r>
              <a:rPr lang="en-US" dirty="0" smtClean="0"/>
              <a:t>Partially Contained</a:t>
            </a:r>
          </a:p>
          <a:p>
            <a:pPr lvl="1"/>
            <a:r>
              <a:rPr lang="en-US" dirty="0" smtClean="0"/>
              <a:t>Fully Contained – Coming in the future</a:t>
            </a:r>
          </a:p>
          <a:p>
            <a:r>
              <a:rPr lang="en-US" dirty="0" smtClean="0"/>
              <a:t>Two Containment Models</a:t>
            </a:r>
          </a:p>
          <a:p>
            <a:pPr lvl="1"/>
            <a:r>
              <a:rPr lang="en-US" dirty="0" smtClean="0"/>
              <a:t>Application </a:t>
            </a:r>
            <a:r>
              <a:rPr lang="en-US" dirty="0"/>
              <a:t>Model</a:t>
            </a:r>
          </a:p>
          <a:p>
            <a:pPr lvl="1"/>
            <a:r>
              <a:rPr lang="en-US" dirty="0" smtClean="0"/>
              <a:t>Management Model</a:t>
            </a:r>
          </a:p>
        </p:txBody>
      </p:sp>
      <p:pic>
        <p:nvPicPr>
          <p:cNvPr id="1026" name="Picture 2" descr="C:\Users\dcherry\AppData\Local\Microsoft\Windows\Temporary Internet Files\Content.IE5\RWG9OXMB\MC9001987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488" y="2367677"/>
            <a:ext cx="2092301" cy="373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970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Contained Database Models</a:t>
            </a:r>
            <a:endParaRPr lang="en-US" dirty="0"/>
          </a:p>
        </p:txBody>
      </p:sp>
      <p:sp>
        <p:nvSpPr>
          <p:cNvPr id="5" name="Text Placeholder 4"/>
          <p:cNvSpPr>
            <a:spLocks noGrp="1"/>
          </p:cNvSpPr>
          <p:nvPr>
            <p:ph type="body" idx="1"/>
          </p:nvPr>
        </p:nvSpPr>
        <p:spPr>
          <a:xfrm>
            <a:off x="519113" y="1411553"/>
            <a:ext cx="5486400" cy="346249"/>
          </a:xfrm>
        </p:spPr>
        <p:txBody>
          <a:bodyPr/>
          <a:lstStyle/>
          <a:p>
            <a:r>
              <a:rPr lang="en-US" dirty="0" smtClean="0"/>
              <a:t>Application Model</a:t>
            </a:r>
            <a:endParaRPr lang="en-US" dirty="0"/>
          </a:p>
        </p:txBody>
      </p:sp>
      <p:sp>
        <p:nvSpPr>
          <p:cNvPr id="6" name="Content Placeholder 5"/>
          <p:cNvSpPr>
            <a:spLocks noGrp="1"/>
          </p:cNvSpPr>
          <p:nvPr>
            <p:ph sz="half" idx="2"/>
          </p:nvPr>
        </p:nvSpPr>
        <p:spPr>
          <a:xfrm>
            <a:off x="507867" y="2133600"/>
            <a:ext cx="5484971" cy="4141134"/>
          </a:xfrm>
        </p:spPr>
        <p:txBody>
          <a:bodyPr/>
          <a:lstStyle/>
          <a:p>
            <a:r>
              <a:rPr lang="en-US" dirty="0"/>
              <a:t>Database System Catalog Views</a:t>
            </a:r>
          </a:p>
          <a:p>
            <a:r>
              <a:rPr lang="en-US" dirty="0"/>
              <a:t>Data Types</a:t>
            </a:r>
          </a:p>
          <a:p>
            <a:r>
              <a:rPr lang="en-US" dirty="0"/>
              <a:t>T/SQL Language</a:t>
            </a:r>
          </a:p>
          <a:p>
            <a:r>
              <a:rPr lang="en-US" dirty="0"/>
              <a:t>Object Creation</a:t>
            </a:r>
          </a:p>
          <a:p>
            <a:r>
              <a:rPr lang="en-US" dirty="0"/>
              <a:t>Rights on these objects</a:t>
            </a:r>
          </a:p>
          <a:p>
            <a:r>
              <a:rPr lang="en-US" dirty="0"/>
              <a:t>SET statements / ANSI statements</a:t>
            </a:r>
          </a:p>
          <a:p>
            <a:r>
              <a:rPr lang="en-US" dirty="0"/>
              <a:t>Built-In Functions</a:t>
            </a:r>
          </a:p>
          <a:p>
            <a:r>
              <a:rPr lang="en-US" dirty="0"/>
              <a:t>Database Specific System Stored Procedures</a:t>
            </a:r>
          </a:p>
          <a:p>
            <a:r>
              <a:rPr lang="en-US" dirty="0"/>
              <a:t>DBCC statements </a:t>
            </a:r>
          </a:p>
          <a:p>
            <a:endParaRPr lang="en-US" dirty="0"/>
          </a:p>
        </p:txBody>
      </p:sp>
      <p:sp>
        <p:nvSpPr>
          <p:cNvPr id="7" name="Text Placeholder 6"/>
          <p:cNvSpPr>
            <a:spLocks noGrp="1"/>
          </p:cNvSpPr>
          <p:nvPr>
            <p:ph type="body" sz="quarter" idx="3"/>
          </p:nvPr>
        </p:nvSpPr>
        <p:spPr>
          <a:xfrm>
            <a:off x="6181725" y="1411553"/>
            <a:ext cx="5486400" cy="346249"/>
          </a:xfrm>
        </p:spPr>
        <p:txBody>
          <a:bodyPr/>
          <a:lstStyle/>
          <a:p>
            <a:r>
              <a:rPr lang="en-US" dirty="0" smtClean="0"/>
              <a:t>Management Model</a:t>
            </a:r>
            <a:endParaRPr lang="en-US" dirty="0"/>
          </a:p>
        </p:txBody>
      </p:sp>
      <p:sp>
        <p:nvSpPr>
          <p:cNvPr id="8" name="Content Placeholder 7"/>
          <p:cNvSpPr>
            <a:spLocks noGrp="1"/>
          </p:cNvSpPr>
          <p:nvPr>
            <p:ph sz="quarter" idx="4"/>
          </p:nvPr>
        </p:nvSpPr>
        <p:spPr>
          <a:xfrm>
            <a:off x="6181725" y="2133600"/>
            <a:ext cx="5486400" cy="4141134"/>
          </a:xfrm>
        </p:spPr>
        <p:txBody>
          <a:bodyPr/>
          <a:lstStyle/>
          <a:p>
            <a:r>
              <a:rPr lang="en-US" dirty="0"/>
              <a:t>Server Wide Catalog Views</a:t>
            </a:r>
          </a:p>
          <a:p>
            <a:r>
              <a:rPr lang="en-US" dirty="0"/>
              <a:t>Compatibility Views</a:t>
            </a:r>
          </a:p>
          <a:p>
            <a:r>
              <a:rPr lang="en-US" dirty="0"/>
              <a:t>Various CREATE/DROP/ALTER Statements</a:t>
            </a:r>
          </a:p>
          <a:p>
            <a:r>
              <a:rPr lang="en-US" dirty="0"/>
              <a:t>FILESTREAM</a:t>
            </a:r>
          </a:p>
          <a:p>
            <a:r>
              <a:rPr lang="en-US" dirty="0"/>
              <a:t>CDC functions</a:t>
            </a:r>
          </a:p>
          <a:p>
            <a:r>
              <a:rPr lang="en-US" dirty="0"/>
              <a:t>Trace Data</a:t>
            </a:r>
          </a:p>
          <a:p>
            <a:r>
              <a:rPr lang="en-US" dirty="0"/>
              <a:t>Profiler procedures</a:t>
            </a:r>
          </a:p>
          <a:p>
            <a:r>
              <a:rPr lang="en-US" dirty="0"/>
              <a:t>Linked Servers</a:t>
            </a:r>
          </a:p>
          <a:p>
            <a:r>
              <a:rPr lang="en-US" dirty="0"/>
              <a:t>Full Text Search</a:t>
            </a:r>
          </a:p>
          <a:p>
            <a:endParaRPr lang="en-US" dirty="0"/>
          </a:p>
        </p:txBody>
      </p:sp>
      <p:pic>
        <p:nvPicPr>
          <p:cNvPr id="11266" name="Picture 2" descr="C:\Users\dcherry\AppData\Local\Microsoft\Windows\Temporary Internet Files\Content.IE5\Y7GEPQMY\MC90029792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664" y="4457543"/>
            <a:ext cx="3252627" cy="21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503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 Tables</a:t>
            </a:r>
            <a:endParaRPr lang="en-US" dirty="0"/>
          </a:p>
        </p:txBody>
      </p:sp>
      <p:sp>
        <p:nvSpPr>
          <p:cNvPr id="3" name="Text Placeholder 2"/>
          <p:cNvSpPr>
            <a:spLocks noGrp="1"/>
          </p:cNvSpPr>
          <p:nvPr>
            <p:ph type="body" sz="quarter" idx="10"/>
          </p:nvPr>
        </p:nvSpPr>
        <p:spPr>
          <a:xfrm>
            <a:off x="519112" y="1447799"/>
            <a:ext cx="11149013" cy="3397853"/>
          </a:xfrm>
        </p:spPr>
        <p:txBody>
          <a:bodyPr/>
          <a:lstStyle/>
          <a:p>
            <a:r>
              <a:rPr lang="en-US" dirty="0"/>
              <a:t>Local temp tables are not allowed within </a:t>
            </a:r>
            <a:r>
              <a:rPr lang="en-US" dirty="0" smtClean="0"/>
              <a:t>fully contained databases</a:t>
            </a:r>
          </a:p>
          <a:p>
            <a:r>
              <a:rPr lang="en-US" dirty="0" smtClean="0"/>
              <a:t>Local temp tables within partially contained databases will be reported in </a:t>
            </a:r>
            <a:r>
              <a:rPr lang="en-US" dirty="0" err="1" smtClean="0"/>
              <a:t>sys.dm_db_uncontained_entities</a:t>
            </a:r>
            <a:endParaRPr lang="en-US" dirty="0" smtClean="0"/>
          </a:p>
          <a:p>
            <a:r>
              <a:rPr lang="en-US" dirty="0" smtClean="0"/>
              <a:t>Temp tables can not use named constraints</a:t>
            </a:r>
          </a:p>
          <a:p>
            <a:r>
              <a:rPr lang="en-US" dirty="0" smtClean="0"/>
              <a:t>Temp tables can not use UDTs, XML schema collections or UDFs</a:t>
            </a:r>
            <a:endParaRPr lang="en-US" dirty="0"/>
          </a:p>
        </p:txBody>
      </p:sp>
      <p:pic>
        <p:nvPicPr>
          <p:cNvPr id="12291" name="Picture 3" descr="C:\Users\dcherry\AppData\Local\Microsoft\Windows\Temporary Internet Files\Content.IE5\Y7GEPQMY\MP9102188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257" y="4469450"/>
            <a:ext cx="3552429" cy="238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2148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the Contained Database</a:t>
            </a:r>
            <a:endParaRPr lang="en-US" dirty="0"/>
          </a:p>
        </p:txBody>
      </p:sp>
      <p:sp>
        <p:nvSpPr>
          <p:cNvPr id="3" name="Text Placeholder 2"/>
          <p:cNvSpPr>
            <a:spLocks noGrp="1"/>
          </p:cNvSpPr>
          <p:nvPr>
            <p:ph type="body" sz="quarter" idx="10"/>
          </p:nvPr>
        </p:nvSpPr>
        <p:spPr>
          <a:xfrm>
            <a:off x="519112" y="1447799"/>
            <a:ext cx="11149013" cy="2511457"/>
          </a:xfrm>
        </p:spPr>
        <p:txBody>
          <a:bodyPr/>
          <a:lstStyle/>
          <a:p>
            <a:r>
              <a:rPr lang="en-US" dirty="0" smtClean="0"/>
              <a:t>Adding a user to a contained database by </a:t>
            </a:r>
            <a:r>
              <a:rPr lang="en-US" dirty="0" err="1" smtClean="0"/>
              <a:t>db_owner</a:t>
            </a:r>
            <a:r>
              <a:rPr lang="en-US" dirty="0" smtClean="0"/>
              <a:t> or </a:t>
            </a:r>
            <a:r>
              <a:rPr lang="en-US" dirty="0" err="1" smtClean="0"/>
              <a:t>db_securityadmin</a:t>
            </a:r>
            <a:r>
              <a:rPr lang="en-US" dirty="0" smtClean="0"/>
              <a:t> allows user to log into the instance</a:t>
            </a:r>
          </a:p>
          <a:p>
            <a:r>
              <a:rPr lang="en-US" dirty="0" smtClean="0"/>
              <a:t>Access to other databases would be allowed via guest user</a:t>
            </a:r>
          </a:p>
          <a:p>
            <a:r>
              <a:rPr lang="en-US" dirty="0" smtClean="0"/>
              <a:t>Contained SQL Logins do not follow password policies</a:t>
            </a:r>
          </a:p>
          <a:p>
            <a:r>
              <a:rPr lang="en-US" dirty="0" smtClean="0"/>
              <a:t>AUTO_CLOSE could lead to a </a:t>
            </a:r>
            <a:r>
              <a:rPr lang="en-US" dirty="0" err="1" smtClean="0"/>
              <a:t>DoS</a:t>
            </a:r>
            <a:r>
              <a:rPr lang="en-US" dirty="0" smtClean="0"/>
              <a:t> attack</a:t>
            </a:r>
            <a:endParaRPr lang="en-US" dirty="0"/>
          </a:p>
        </p:txBody>
      </p:sp>
      <p:pic>
        <p:nvPicPr>
          <p:cNvPr id="4098" name="Picture 2" descr="C:\Users\dcherry\AppData\Local\Microsoft\Windows\Temporary Internet Files\Content.IE5\RWG9OXMB\MC90038401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057" y="3429358"/>
            <a:ext cx="2324077" cy="342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040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Contained Databases</a:t>
            </a:r>
            <a:endParaRPr lang="en-US" dirty="0"/>
          </a:p>
        </p:txBody>
      </p:sp>
      <p:sp>
        <p:nvSpPr>
          <p:cNvPr id="3" name="Text Placeholder 2"/>
          <p:cNvSpPr>
            <a:spLocks noGrp="1"/>
          </p:cNvSpPr>
          <p:nvPr>
            <p:ph type="body" sz="quarter" idx="10"/>
          </p:nvPr>
        </p:nvSpPr>
        <p:spPr>
          <a:xfrm>
            <a:off x="519112" y="1447799"/>
            <a:ext cx="11149013" cy="2850011"/>
          </a:xfrm>
        </p:spPr>
        <p:txBody>
          <a:bodyPr/>
          <a:lstStyle/>
          <a:p>
            <a:r>
              <a:rPr lang="en-US" dirty="0" smtClean="0"/>
              <a:t>Allows some uncontained features</a:t>
            </a:r>
          </a:p>
          <a:p>
            <a:pPr lvl="1"/>
            <a:r>
              <a:rPr lang="en-US" dirty="0" smtClean="0"/>
              <a:t>Tables that use uncontained functions</a:t>
            </a:r>
          </a:p>
          <a:p>
            <a:pPr lvl="1"/>
            <a:r>
              <a:rPr lang="en-US" dirty="0" smtClean="0"/>
              <a:t>Check constraints that use uncontained functions</a:t>
            </a:r>
          </a:p>
          <a:p>
            <a:pPr lvl="1"/>
            <a:r>
              <a:rPr lang="en-US" dirty="0" smtClean="0"/>
              <a:t>Numbered Procedures (exec YourProcedure;2)</a:t>
            </a:r>
          </a:p>
          <a:p>
            <a:r>
              <a:rPr lang="en-US" dirty="0" smtClean="0"/>
              <a:t>Query </a:t>
            </a:r>
            <a:r>
              <a:rPr lang="en-US" dirty="0" err="1" smtClean="0"/>
              <a:t>sys.dm_db_uncontained_entities</a:t>
            </a:r>
            <a:r>
              <a:rPr lang="en-US" dirty="0" smtClean="0"/>
              <a:t> for uncontainable objects</a:t>
            </a:r>
            <a:endParaRPr lang="en-US" dirty="0"/>
          </a:p>
        </p:txBody>
      </p:sp>
      <p:pic>
        <p:nvPicPr>
          <p:cNvPr id="5123" name="Picture 3" descr="C:\Users\dcherry\AppData\Local\Microsoft\Windows\Temporary Internet Files\Content.IE5\RWG9OXMB\MC90025046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86" y="4030615"/>
            <a:ext cx="2483893" cy="255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544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Uncontained Feature Usage</a:t>
            </a:r>
            <a:endParaRPr lang="en-US" dirty="0"/>
          </a:p>
        </p:txBody>
      </p:sp>
      <p:sp>
        <p:nvSpPr>
          <p:cNvPr id="3" name="Text Placeholder 2"/>
          <p:cNvSpPr>
            <a:spLocks noGrp="1"/>
          </p:cNvSpPr>
          <p:nvPr>
            <p:ph type="body" sz="quarter" idx="10"/>
          </p:nvPr>
        </p:nvSpPr>
        <p:spPr>
          <a:xfrm>
            <a:off x="519112" y="1447799"/>
            <a:ext cx="11149013" cy="1526572"/>
          </a:xfrm>
        </p:spPr>
        <p:txBody>
          <a:bodyPr/>
          <a:lstStyle/>
          <a:p>
            <a:r>
              <a:rPr lang="en-US" dirty="0" err="1" smtClean="0"/>
              <a:t>sys.dm_db_uncontained_entities</a:t>
            </a:r>
            <a:r>
              <a:rPr lang="en-US" dirty="0" smtClean="0"/>
              <a:t> DMV</a:t>
            </a:r>
            <a:endParaRPr lang="en-US" dirty="0"/>
          </a:p>
          <a:p>
            <a:r>
              <a:rPr lang="en-US" dirty="0" err="1"/>
              <a:t>Databases:Uncontained</a:t>
            </a:r>
            <a:r>
              <a:rPr lang="en-US" dirty="0"/>
              <a:t> Entity </a:t>
            </a:r>
            <a:r>
              <a:rPr lang="en-US" dirty="0" smtClean="0"/>
              <a:t>Uses </a:t>
            </a:r>
            <a:r>
              <a:rPr lang="en-US" dirty="0" err="1" smtClean="0"/>
              <a:t>Perfmon</a:t>
            </a:r>
            <a:r>
              <a:rPr lang="en-US" dirty="0" smtClean="0"/>
              <a:t> Counter</a:t>
            </a:r>
          </a:p>
          <a:p>
            <a:r>
              <a:rPr lang="en-US" dirty="0" err="1" smtClean="0"/>
              <a:t>sqlserver.database_uncontained_usage</a:t>
            </a:r>
            <a:r>
              <a:rPr lang="en-US" dirty="0" smtClean="0"/>
              <a:t> </a:t>
            </a:r>
            <a:r>
              <a:rPr lang="en-US" dirty="0" err="1" smtClean="0"/>
              <a:t>xEvent</a:t>
            </a:r>
            <a:endParaRPr lang="en-US" dirty="0"/>
          </a:p>
        </p:txBody>
      </p:sp>
      <p:pic>
        <p:nvPicPr>
          <p:cNvPr id="1026" name="Picture 2" descr="C:\Users\dcherry\AppData\Local\Microsoft\Windows\Temporary Internet Files\Content.IE5\L33AJSBP\MC90019748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88" y="3173146"/>
            <a:ext cx="4705224" cy="321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926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a:xfrm>
            <a:off x="519112" y="1447799"/>
            <a:ext cx="11149013" cy="3693319"/>
          </a:xfrm>
        </p:spPr>
        <p:txBody>
          <a:bodyPr/>
          <a:lstStyle/>
          <a:p>
            <a:r>
              <a:rPr lang="en-US" dirty="0" smtClean="0"/>
              <a:t>Author or Coauthor of 4 books</a:t>
            </a:r>
          </a:p>
          <a:p>
            <a:r>
              <a:rPr lang="en-US" dirty="0" smtClean="0"/>
              <a:t>6+ SQL Mag articles</a:t>
            </a:r>
          </a:p>
          <a:p>
            <a:r>
              <a:rPr lang="en-US" dirty="0" smtClean="0"/>
              <a:t>Dozens of other articles</a:t>
            </a:r>
          </a:p>
          <a:p>
            <a:r>
              <a:rPr lang="en-US" dirty="0" smtClean="0"/>
              <a:t>Microsoft MVP since Oct 2008</a:t>
            </a:r>
          </a:p>
          <a:p>
            <a:r>
              <a:rPr lang="en-US" dirty="0" smtClean="0"/>
              <a:t>Microsoft Certified Master</a:t>
            </a:r>
          </a:p>
          <a:p>
            <a:r>
              <a:rPr lang="en-US" dirty="0" smtClean="0"/>
              <a:t>Founder of SQL Excursions</a:t>
            </a:r>
          </a:p>
          <a:p>
            <a:r>
              <a:rPr lang="en-US" dirty="0" smtClean="0"/>
              <a:t>Sr. DBA for Phreesia</a:t>
            </a:r>
            <a:endParaRPr lang="en-US" dirty="0"/>
          </a:p>
        </p:txBody>
      </p:sp>
      <p:sp>
        <p:nvSpPr>
          <p:cNvPr id="4" name="Footer Placeholder 3"/>
          <p:cNvSpPr>
            <a:spLocks noGrp="1"/>
          </p:cNvSpPr>
          <p:nvPr>
            <p:ph type="ftr" sz="quarter" idx="4294967295"/>
          </p:nvPr>
        </p:nvSpPr>
        <p:spPr>
          <a:xfrm>
            <a:off x="3555074" y="6356351"/>
            <a:ext cx="4469236"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10563649" y="6356351"/>
            <a:ext cx="1015735" cy="365125"/>
          </a:xfrm>
          <a:prstGeom prst="rect">
            <a:avLst/>
          </a:prstGeom>
        </p:spPr>
        <p:txBody>
          <a:bodyPr/>
          <a:lstStyle/>
          <a:p>
            <a:fld id="{59DE6EB8-52AB-45EA-A660-3E1EBFA72987}" type="slidenum">
              <a:rPr lang="en-US" smtClean="0"/>
              <a:t>2</a:t>
            </a:fld>
            <a:endParaRPr lang="en-US"/>
          </a:p>
        </p:txBody>
      </p:sp>
      <p:pic>
        <p:nvPicPr>
          <p:cNvPr id="1026" name="Picture 2" descr="C:\Users\dcherry\Pictures\MVP_Horizontal_Full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35" y="5791202"/>
            <a:ext cx="2158438" cy="657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cherry\Pictures\MCM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648" y="5791201"/>
            <a:ext cx="3431282" cy="657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505" y="2465298"/>
            <a:ext cx="2476870" cy="284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011" y="1035611"/>
            <a:ext cx="2476870" cy="285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6940" y="1968300"/>
            <a:ext cx="2476870" cy="285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8154"/>
            <a:ext cx="12188825"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All Images past this slide sourced from Microsoft Office’s Clip Art Library.</a:t>
            </a:r>
          </a:p>
        </p:txBody>
      </p:sp>
    </p:spTree>
    <p:extLst>
      <p:ext uri="{BB962C8B-B14F-4D97-AF65-F5344CB8AC3E}">
        <p14:creationId xmlns:p14="http://schemas.microsoft.com/office/powerpoint/2010/main" val="424663728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Contained Database Demo</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710883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a:t>
            </a:r>
            <a:endParaRPr lang="en-US" dirty="0"/>
          </a:p>
        </p:txBody>
      </p:sp>
      <p:sp>
        <p:nvSpPr>
          <p:cNvPr id="3" name="Text Placeholder 2"/>
          <p:cNvSpPr>
            <a:spLocks noGrp="1"/>
          </p:cNvSpPr>
          <p:nvPr>
            <p:ph type="body" sz="quarter" idx="10"/>
          </p:nvPr>
        </p:nvSpPr>
        <p:spPr>
          <a:xfrm>
            <a:off x="519112" y="1447799"/>
            <a:ext cx="11149013" cy="4038029"/>
          </a:xfrm>
        </p:spPr>
        <p:txBody>
          <a:bodyPr/>
          <a:lstStyle/>
          <a:p>
            <a:r>
              <a:rPr lang="en-US" dirty="0" smtClean="0"/>
              <a:t>ANSI compliant number generator</a:t>
            </a:r>
          </a:p>
          <a:p>
            <a:r>
              <a:rPr lang="en-US" dirty="0" smtClean="0"/>
              <a:t>Created using CREATE SEQUENCE</a:t>
            </a:r>
          </a:p>
          <a:p>
            <a:r>
              <a:rPr lang="en-US" dirty="0" smtClean="0"/>
              <a:t>Much faster than using IDENTITY property</a:t>
            </a:r>
          </a:p>
          <a:p>
            <a:r>
              <a:rPr lang="en-US" dirty="0" smtClean="0"/>
              <a:t>Used like the IDENTITY property by using NEXT VALUE as default value for column</a:t>
            </a:r>
          </a:p>
          <a:p>
            <a:r>
              <a:rPr lang="en-US" dirty="0" smtClean="0"/>
              <a:t>Can be called separately to get the next available value from within T/SQL</a:t>
            </a:r>
          </a:p>
          <a:p>
            <a:endParaRPr lang="en-US" dirty="0"/>
          </a:p>
        </p:txBody>
      </p:sp>
      <p:pic>
        <p:nvPicPr>
          <p:cNvPr id="7170" name="Picture 2" descr="C:\Users\dcherry\AppData\Local\Microsoft\Windows\Temporary Internet Files\Content.IE5\2J89ZAP2\MC90007877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737" y="156151"/>
            <a:ext cx="4349750" cy="288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6920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dcherry\AppData\Local\Microsoft\Windows\Temporary Internet Files\Content.IE5\Y7GEPQMY\MP9003872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122" y="1609344"/>
            <a:ext cx="2987406" cy="4187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Sequences</a:t>
            </a:r>
            <a:endParaRPr lang="en-US" dirty="0"/>
          </a:p>
        </p:txBody>
      </p:sp>
      <p:sp>
        <p:nvSpPr>
          <p:cNvPr id="3" name="Text Placeholder 2"/>
          <p:cNvSpPr>
            <a:spLocks noGrp="1"/>
          </p:cNvSpPr>
          <p:nvPr>
            <p:ph type="body" sz="quarter" idx="10"/>
          </p:nvPr>
        </p:nvSpPr>
        <p:spPr>
          <a:xfrm>
            <a:off x="519113" y="1447799"/>
            <a:ext cx="8442008" cy="4481227"/>
          </a:xfrm>
        </p:spPr>
        <p:txBody>
          <a:bodyPr/>
          <a:lstStyle/>
          <a:p>
            <a:r>
              <a:rPr lang="en-US" dirty="0"/>
              <a:t>Sequences can restart automatically when using the CYCLE keyword</a:t>
            </a:r>
          </a:p>
          <a:p>
            <a:r>
              <a:rPr lang="en-US" dirty="0" smtClean="0"/>
              <a:t>Developer can specify the number of values which are cached</a:t>
            </a:r>
          </a:p>
          <a:p>
            <a:r>
              <a:rPr lang="en-US" dirty="0" smtClean="0"/>
              <a:t>MINVALUE specified the lower bound of the sequence</a:t>
            </a:r>
          </a:p>
          <a:p>
            <a:r>
              <a:rPr lang="en-US" dirty="0" smtClean="0"/>
              <a:t>MAXVALUE specified the upper bound of the sequence.</a:t>
            </a:r>
          </a:p>
          <a:p>
            <a:r>
              <a:rPr lang="en-US" dirty="0"/>
              <a:t>IDENTITY loads 20 values into memory, and logs when each one is used</a:t>
            </a:r>
          </a:p>
          <a:p>
            <a:endParaRPr lang="en-US" dirty="0"/>
          </a:p>
        </p:txBody>
      </p:sp>
    </p:spTree>
    <p:extLst>
      <p:ext uri="{BB962C8B-B14F-4D97-AF65-F5344CB8AC3E}">
        <p14:creationId xmlns:p14="http://schemas.microsoft.com/office/powerpoint/2010/main" val="28066540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C:\Users\dcherry\AppData\Local\Microsoft\Windows\Temporary Internet Files\Content.IE5\WC9I1M0U\MC90030368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478" y="1792048"/>
            <a:ext cx="4688812" cy="477047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Sequences</a:t>
            </a:r>
            <a:endParaRPr lang="en-US" dirty="0"/>
          </a:p>
        </p:txBody>
      </p:sp>
      <p:sp>
        <p:nvSpPr>
          <p:cNvPr id="5" name="Text Placeholder 4"/>
          <p:cNvSpPr>
            <a:spLocks noGrp="1"/>
          </p:cNvSpPr>
          <p:nvPr>
            <p:ph type="body" sz="quarter" idx="10"/>
          </p:nvPr>
        </p:nvSpPr>
        <p:spPr>
          <a:xfrm>
            <a:off x="519112" y="1447799"/>
            <a:ext cx="11149013" cy="3496342"/>
          </a:xfrm>
        </p:spPr>
        <p:txBody>
          <a:bodyPr/>
          <a:lstStyle/>
          <a:p>
            <a:r>
              <a:rPr lang="en-US" dirty="0" smtClean="0"/>
              <a:t>Sequence loads a user configurable value range when initialized, with no additional writes until new range is created</a:t>
            </a:r>
          </a:p>
          <a:p>
            <a:r>
              <a:rPr lang="en-US" dirty="0" smtClean="0"/>
              <a:t>Sequences can skip numbers when instance is restarted</a:t>
            </a:r>
          </a:p>
          <a:p>
            <a:r>
              <a:rPr lang="en-US" dirty="0" smtClean="0"/>
              <a:t>Sequences can be reseeded easily</a:t>
            </a:r>
          </a:p>
          <a:p>
            <a:r>
              <a:rPr lang="en-US" dirty="0" smtClean="0"/>
              <a:t>One sequence can be used on multiple tables</a:t>
            </a:r>
          </a:p>
          <a:p>
            <a:r>
              <a:rPr lang="en-US" dirty="0" smtClean="0"/>
              <a:t>Sequences can roll over and start over automatically</a:t>
            </a:r>
            <a:endParaRPr lang="en-US" dirty="0"/>
          </a:p>
        </p:txBody>
      </p:sp>
    </p:spTree>
    <p:extLst>
      <p:ext uri="{BB962C8B-B14F-4D97-AF65-F5344CB8AC3E}">
        <p14:creationId xmlns:p14="http://schemas.microsoft.com/office/powerpoint/2010/main" val="33008591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Sequence</a:t>
            </a:r>
            <a:endParaRPr lang="en-US" dirty="0"/>
          </a:p>
        </p:txBody>
      </p:sp>
      <p:sp>
        <p:nvSpPr>
          <p:cNvPr id="3" name="Text Placeholder 2"/>
          <p:cNvSpPr>
            <a:spLocks noGrp="1"/>
          </p:cNvSpPr>
          <p:nvPr>
            <p:ph type="body" sz="quarter" idx="10"/>
          </p:nvPr>
        </p:nvSpPr>
        <p:spPr>
          <a:xfrm>
            <a:off x="519114" y="1905000"/>
            <a:ext cx="11149012" cy="2954655"/>
          </a:xfrm>
        </p:spPr>
        <p:txBody>
          <a:bodyPr/>
          <a:lstStyle/>
          <a:p>
            <a:r>
              <a:rPr lang="en-US" dirty="0" smtClean="0"/>
              <a:t>CREATE SEQUENCE </a:t>
            </a:r>
            <a:r>
              <a:rPr lang="en-US" dirty="0" err="1" smtClean="0"/>
              <a:t>MySequence</a:t>
            </a:r>
            <a:endParaRPr lang="en-US" dirty="0" smtClean="0"/>
          </a:p>
          <a:p>
            <a:r>
              <a:rPr lang="en-US" dirty="0" smtClean="0"/>
              <a:t>	AS TINYINT | SMALLINT | INT | BIGINT</a:t>
            </a:r>
          </a:p>
          <a:p>
            <a:r>
              <a:rPr lang="en-US" dirty="0" smtClean="0"/>
              <a:t>	START WITH 0</a:t>
            </a:r>
          </a:p>
          <a:p>
            <a:r>
              <a:rPr lang="en-US" dirty="0" smtClean="0"/>
              <a:t>	INCREMENT BY 1</a:t>
            </a:r>
          </a:p>
          <a:p>
            <a:r>
              <a:rPr lang="en-US" dirty="0" smtClean="0"/>
              <a:t>	MAXVALUE 2000000</a:t>
            </a:r>
          </a:p>
          <a:p>
            <a:r>
              <a:rPr lang="en-US" dirty="0"/>
              <a:t>	</a:t>
            </a:r>
            <a:r>
              <a:rPr lang="en-US" dirty="0" smtClean="0"/>
              <a:t>CACHE 1000</a:t>
            </a:r>
            <a:endParaRPr lang="en-US" dirty="0"/>
          </a:p>
        </p:txBody>
      </p:sp>
    </p:spTree>
    <p:extLst>
      <p:ext uri="{BB962C8B-B14F-4D97-AF65-F5344CB8AC3E}">
        <p14:creationId xmlns:p14="http://schemas.microsoft.com/office/powerpoint/2010/main" val="40761635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Sequence</a:t>
            </a:r>
            <a:endParaRPr lang="en-US" dirty="0"/>
          </a:p>
        </p:txBody>
      </p:sp>
      <p:sp>
        <p:nvSpPr>
          <p:cNvPr id="3" name="Text Placeholder 2"/>
          <p:cNvSpPr>
            <a:spLocks noGrp="1"/>
          </p:cNvSpPr>
          <p:nvPr>
            <p:ph type="body" sz="quarter" idx="10"/>
          </p:nvPr>
        </p:nvSpPr>
        <p:spPr>
          <a:xfrm>
            <a:off x="519114" y="1905000"/>
            <a:ext cx="11149012" cy="4478149"/>
          </a:xfrm>
        </p:spPr>
        <p:txBody>
          <a:bodyPr/>
          <a:lstStyle/>
          <a:p>
            <a:r>
              <a:rPr lang="en-US" dirty="0" smtClean="0"/>
              <a:t>SELECT NEXT VALUE FOR </a:t>
            </a:r>
            <a:r>
              <a:rPr lang="en-US" dirty="0" err="1" smtClean="0"/>
              <a:t>dbo.MySequence</a:t>
            </a:r>
            <a:r>
              <a:rPr lang="en-US" dirty="0" smtClean="0"/>
              <a:t> AS </a:t>
            </a:r>
            <a:r>
              <a:rPr lang="en-US" dirty="0" err="1" smtClean="0"/>
              <a:t>MyValue</a:t>
            </a:r>
            <a:r>
              <a:rPr lang="en-US" dirty="0" smtClean="0"/>
              <a:t>;</a:t>
            </a:r>
          </a:p>
          <a:p>
            <a:r>
              <a:rPr lang="en-US" dirty="0" smtClean="0"/>
              <a:t>GO</a:t>
            </a:r>
          </a:p>
          <a:p>
            <a:r>
              <a:rPr lang="en-US" dirty="0" smtClean="0"/>
              <a:t>DECLARE @value INT</a:t>
            </a:r>
          </a:p>
          <a:p>
            <a:r>
              <a:rPr lang="en-US" dirty="0" smtClean="0"/>
              <a:t>SELECT @value = </a:t>
            </a:r>
            <a:r>
              <a:rPr lang="en-US" dirty="0"/>
              <a:t>NEXT VALUE FOR </a:t>
            </a:r>
            <a:r>
              <a:rPr lang="en-US" dirty="0" err="1" smtClean="0"/>
              <a:t>dbo.MySequence</a:t>
            </a:r>
            <a:r>
              <a:rPr lang="en-US" dirty="0" smtClean="0"/>
              <a:t>;</a:t>
            </a:r>
          </a:p>
          <a:p>
            <a:r>
              <a:rPr lang="en-US" dirty="0" smtClean="0"/>
              <a:t>SELECT @value</a:t>
            </a:r>
          </a:p>
          <a:p>
            <a:r>
              <a:rPr lang="en-US" dirty="0" smtClean="0"/>
              <a:t>GO</a:t>
            </a:r>
          </a:p>
          <a:p>
            <a:r>
              <a:rPr lang="en-US" dirty="0"/>
              <a:t>SELECT NEXT VALUE FOR </a:t>
            </a:r>
            <a:r>
              <a:rPr lang="en-US" dirty="0" err="1"/>
              <a:t>dbo.MySequence</a:t>
            </a:r>
            <a:r>
              <a:rPr lang="en-US" dirty="0"/>
              <a:t>, *</a:t>
            </a:r>
          </a:p>
          <a:p>
            <a:r>
              <a:rPr lang="en-US" dirty="0" smtClean="0"/>
              <a:t>FROM </a:t>
            </a:r>
            <a:r>
              <a:rPr lang="en-US" dirty="0" err="1" smtClean="0"/>
              <a:t>sys.all_objects</a:t>
            </a:r>
            <a:r>
              <a:rPr lang="en-US" dirty="0" smtClean="0"/>
              <a:t> </a:t>
            </a:r>
            <a:endParaRPr lang="en-US" dirty="0"/>
          </a:p>
          <a:p>
            <a:r>
              <a:rPr lang="en-US" dirty="0" smtClean="0"/>
              <a:t>GO</a:t>
            </a:r>
            <a:endParaRPr lang="en-US" dirty="0"/>
          </a:p>
        </p:txBody>
      </p:sp>
    </p:spTree>
    <p:extLst>
      <p:ext uri="{BB962C8B-B14F-4D97-AF65-F5344CB8AC3E}">
        <p14:creationId xmlns:p14="http://schemas.microsoft.com/office/powerpoint/2010/main" val="20564134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on Sequences</a:t>
            </a:r>
            <a:endParaRPr lang="en-US" dirty="0"/>
          </a:p>
        </p:txBody>
      </p:sp>
      <p:sp>
        <p:nvSpPr>
          <p:cNvPr id="3" name="Text Placeholder 2"/>
          <p:cNvSpPr>
            <a:spLocks noGrp="1"/>
          </p:cNvSpPr>
          <p:nvPr>
            <p:ph type="body" sz="quarter" idx="10"/>
          </p:nvPr>
        </p:nvSpPr>
        <p:spPr>
          <a:xfrm>
            <a:off x="519114" y="1905000"/>
            <a:ext cx="11149012" cy="415498"/>
          </a:xfrm>
        </p:spPr>
        <p:txBody>
          <a:bodyPr/>
          <a:lstStyle/>
          <a:p>
            <a:r>
              <a:rPr lang="en-US" dirty="0"/>
              <a:t>GRANT UPDATE ON OBJECT</a:t>
            </a:r>
            <a:r>
              <a:rPr lang="en-US" dirty="0" smtClean="0"/>
              <a:t>::</a:t>
            </a:r>
            <a:r>
              <a:rPr lang="en-US" dirty="0" err="1" smtClean="0"/>
              <a:t>dbo.MySequence</a:t>
            </a:r>
            <a:r>
              <a:rPr lang="en-US" dirty="0" smtClean="0"/>
              <a:t> TO [user] </a:t>
            </a:r>
            <a:r>
              <a:rPr lang="en-US" dirty="0"/>
              <a:t>;</a:t>
            </a:r>
          </a:p>
        </p:txBody>
      </p:sp>
    </p:spTree>
    <p:extLst>
      <p:ext uri="{BB962C8B-B14F-4D97-AF65-F5344CB8AC3E}">
        <p14:creationId xmlns:p14="http://schemas.microsoft.com/office/powerpoint/2010/main" val="139087614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cherry\AppData\Local\Microsoft\Windows\Temporary Internet Files\Content.IE5\4WXHDK2P\MC90003706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269" y="3861511"/>
            <a:ext cx="5877284" cy="30513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User Defined Server Roles</a:t>
            </a:r>
            <a:endParaRPr lang="en-US" dirty="0"/>
          </a:p>
        </p:txBody>
      </p:sp>
      <p:sp>
        <p:nvSpPr>
          <p:cNvPr id="3" name="Text Placeholder 2"/>
          <p:cNvSpPr>
            <a:spLocks noGrp="1"/>
          </p:cNvSpPr>
          <p:nvPr>
            <p:ph type="body" sz="quarter" idx="10"/>
          </p:nvPr>
        </p:nvSpPr>
        <p:spPr>
          <a:xfrm>
            <a:off x="519112" y="1447799"/>
            <a:ext cx="11368088" cy="3496342"/>
          </a:xfrm>
        </p:spPr>
        <p:txBody>
          <a:bodyPr/>
          <a:lstStyle/>
          <a:p>
            <a:r>
              <a:rPr lang="en-US" dirty="0" smtClean="0"/>
              <a:t>Allows for the creating of new server wide rolls</a:t>
            </a:r>
          </a:p>
          <a:p>
            <a:r>
              <a:rPr lang="en-US" dirty="0" smtClean="0"/>
              <a:t>Helps with separation of duties for compliance</a:t>
            </a:r>
          </a:p>
          <a:p>
            <a:r>
              <a:rPr lang="en-US" dirty="0" smtClean="0"/>
              <a:t>Allows for the creation of sub-</a:t>
            </a:r>
            <a:r>
              <a:rPr lang="en-US" dirty="0" err="1" smtClean="0"/>
              <a:t>sysadmin</a:t>
            </a:r>
            <a:r>
              <a:rPr lang="en-US" dirty="0" smtClean="0"/>
              <a:t> roles which have some </a:t>
            </a:r>
            <a:r>
              <a:rPr lang="en-US" dirty="0" err="1" smtClean="0"/>
              <a:t>sysadmin</a:t>
            </a:r>
            <a:r>
              <a:rPr lang="en-US" dirty="0" smtClean="0"/>
              <a:t> level rights</a:t>
            </a:r>
          </a:p>
          <a:p>
            <a:r>
              <a:rPr lang="en-US" dirty="0" smtClean="0"/>
              <a:t>Great for Junior DBAs, Managers, Auditors, Developers, etc.</a:t>
            </a:r>
          </a:p>
          <a:p>
            <a:r>
              <a:rPr lang="en-US" dirty="0" smtClean="0"/>
              <a:t>New triggers allow for monitoring when logins                added to/from server roles</a:t>
            </a:r>
          </a:p>
        </p:txBody>
      </p:sp>
    </p:spTree>
    <p:extLst>
      <p:ext uri="{BB962C8B-B14F-4D97-AF65-F5344CB8AC3E}">
        <p14:creationId xmlns:p14="http://schemas.microsoft.com/office/powerpoint/2010/main" val="230572861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User Defined Server Roles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945" y="931926"/>
            <a:ext cx="5590481" cy="592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49378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User Defined Server Role</a:t>
            </a:r>
            <a:endParaRPr lang="en-US" dirty="0"/>
          </a:p>
        </p:txBody>
      </p:sp>
      <p:sp>
        <p:nvSpPr>
          <p:cNvPr id="3" name="Text Placeholder 2"/>
          <p:cNvSpPr>
            <a:spLocks noGrp="1"/>
          </p:cNvSpPr>
          <p:nvPr>
            <p:ph type="body" sz="quarter" idx="10"/>
          </p:nvPr>
        </p:nvSpPr>
        <p:spPr>
          <a:xfrm>
            <a:off x="519114" y="1905000"/>
            <a:ext cx="11149012" cy="5216813"/>
          </a:xfrm>
        </p:spPr>
        <p:txBody>
          <a:bodyPr/>
          <a:lstStyle/>
          <a:p>
            <a:r>
              <a:rPr lang="en-US" dirty="0"/>
              <a:t>CREATE SERVER ROLE [</a:t>
            </a:r>
            <a:r>
              <a:rPr lang="en-US" dirty="0" err="1"/>
              <a:t>AlwaysOn</a:t>
            </a:r>
            <a:r>
              <a:rPr lang="en-US" dirty="0"/>
              <a:t>-Admin] AUTHORIZATION [</a:t>
            </a:r>
            <a:r>
              <a:rPr lang="en-US" dirty="0" err="1"/>
              <a:t>sa</a:t>
            </a:r>
            <a:r>
              <a:rPr lang="en-US" dirty="0"/>
              <a:t>]</a:t>
            </a:r>
          </a:p>
          <a:p>
            <a:r>
              <a:rPr lang="en-US" dirty="0"/>
              <a:t>ALTER SERVER ROLE [</a:t>
            </a:r>
            <a:r>
              <a:rPr lang="en-US" dirty="0" err="1"/>
              <a:t>AlwaysOn</a:t>
            </a:r>
            <a:r>
              <a:rPr lang="en-US" dirty="0"/>
              <a:t>-Admin] ADD MEMBER </a:t>
            </a:r>
            <a:r>
              <a:rPr lang="en-US" dirty="0" smtClean="0"/>
              <a:t>[</a:t>
            </a:r>
            <a:r>
              <a:rPr lang="en-US" dirty="0" err="1" smtClean="0"/>
              <a:t>MyUser</a:t>
            </a:r>
            <a:r>
              <a:rPr lang="en-US" dirty="0" smtClean="0"/>
              <a:t>]</a:t>
            </a:r>
          </a:p>
          <a:p>
            <a:r>
              <a:rPr lang="en-US" dirty="0"/>
              <a:t>GRANT ALTER ANY AVAILABILITY GROUP TO [</a:t>
            </a:r>
            <a:r>
              <a:rPr lang="en-US" dirty="0" err="1"/>
              <a:t>AlwaysOn</a:t>
            </a:r>
            <a:r>
              <a:rPr lang="en-US" dirty="0"/>
              <a:t>-Admin]</a:t>
            </a:r>
          </a:p>
          <a:p>
            <a:r>
              <a:rPr lang="en-US" dirty="0"/>
              <a:t>GRANT ALTER ANY ENDPOINT TO [</a:t>
            </a:r>
            <a:r>
              <a:rPr lang="en-US" dirty="0" err="1"/>
              <a:t>AlwaysOn</a:t>
            </a:r>
            <a:r>
              <a:rPr lang="en-US" dirty="0"/>
              <a:t>-Admin]</a:t>
            </a:r>
          </a:p>
          <a:p>
            <a:r>
              <a:rPr lang="en-US" dirty="0"/>
              <a:t>GRANT CREATE AVAILABILITY GROUP TO [</a:t>
            </a:r>
            <a:r>
              <a:rPr lang="en-US" dirty="0" err="1"/>
              <a:t>AlwaysOn</a:t>
            </a:r>
            <a:r>
              <a:rPr lang="en-US" dirty="0"/>
              <a:t>-Admin]</a:t>
            </a:r>
          </a:p>
          <a:p>
            <a:r>
              <a:rPr lang="en-US" dirty="0"/>
              <a:t>GRANT CREATE ENDPOINT TO [</a:t>
            </a:r>
            <a:r>
              <a:rPr lang="en-US" dirty="0" err="1"/>
              <a:t>AlwaysOn</a:t>
            </a:r>
            <a:r>
              <a:rPr lang="en-US" dirty="0"/>
              <a:t>-Admin]</a:t>
            </a:r>
          </a:p>
          <a:p>
            <a:r>
              <a:rPr lang="en-US" dirty="0" smtClean="0"/>
              <a:t>GO</a:t>
            </a:r>
            <a:endParaRPr lang="en-US" dirty="0"/>
          </a:p>
          <a:p>
            <a:endParaRPr lang="en-US" dirty="0"/>
          </a:p>
        </p:txBody>
      </p:sp>
    </p:spTree>
    <p:extLst>
      <p:ext uri="{BB962C8B-B14F-4D97-AF65-F5344CB8AC3E}">
        <p14:creationId xmlns:p14="http://schemas.microsoft.com/office/powerpoint/2010/main" val="13340201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2" y="1447799"/>
            <a:ext cx="11149013" cy="3151632"/>
          </a:xfrm>
        </p:spPr>
        <p:txBody>
          <a:bodyPr/>
          <a:lstStyle/>
          <a:p>
            <a:r>
              <a:rPr lang="en-US" dirty="0" smtClean="0"/>
              <a:t>Management Studio Enhancements</a:t>
            </a:r>
          </a:p>
          <a:p>
            <a:r>
              <a:rPr lang="en-US" dirty="0" smtClean="0"/>
              <a:t>Distributed Replay</a:t>
            </a:r>
          </a:p>
          <a:p>
            <a:r>
              <a:rPr lang="en-US" dirty="0" smtClean="0"/>
              <a:t>Contained Databases</a:t>
            </a:r>
          </a:p>
          <a:p>
            <a:r>
              <a:rPr lang="en-US" dirty="0" smtClean="0"/>
              <a:t>Sequences</a:t>
            </a:r>
          </a:p>
          <a:p>
            <a:r>
              <a:rPr lang="en-US" dirty="0" smtClean="0"/>
              <a:t>User Defined Server Roles</a:t>
            </a:r>
          </a:p>
          <a:p>
            <a:r>
              <a:rPr lang="en-US" dirty="0" smtClean="0"/>
              <a:t>Data Tier Applications</a:t>
            </a:r>
            <a:endParaRPr lang="en-US" dirty="0"/>
          </a:p>
        </p:txBody>
      </p:sp>
      <p:pic>
        <p:nvPicPr>
          <p:cNvPr id="8194" name="Picture 2" descr="C:\Users\dcherry\AppData\Local\Microsoft\Windows\Temporary Internet Files\Content.IE5\5R5YSP4Y\MP9004423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489" y="475488"/>
            <a:ext cx="3875257" cy="58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27406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Server Role Changes</a:t>
            </a:r>
            <a:endParaRPr lang="en-US" dirty="0"/>
          </a:p>
        </p:txBody>
      </p:sp>
      <p:sp>
        <p:nvSpPr>
          <p:cNvPr id="3" name="Text Placeholder 2"/>
          <p:cNvSpPr>
            <a:spLocks noGrp="1"/>
          </p:cNvSpPr>
          <p:nvPr>
            <p:ph type="body" sz="quarter" idx="10"/>
          </p:nvPr>
        </p:nvSpPr>
        <p:spPr>
          <a:xfrm>
            <a:off x="519114" y="1905000"/>
            <a:ext cx="11149012" cy="4801314"/>
          </a:xfrm>
        </p:spPr>
        <p:txBody>
          <a:bodyPr/>
          <a:lstStyle/>
          <a:p>
            <a:r>
              <a:rPr lang="en-US" dirty="0"/>
              <a:t>CREATE TRIGGER </a:t>
            </a:r>
            <a:r>
              <a:rPr lang="en-US" dirty="0" err="1"/>
              <a:t>role_change</a:t>
            </a:r>
            <a:endParaRPr lang="en-US" dirty="0"/>
          </a:p>
          <a:p>
            <a:r>
              <a:rPr lang="en-US" dirty="0"/>
              <a:t>ON ALL SERVER</a:t>
            </a:r>
          </a:p>
          <a:p>
            <a:r>
              <a:rPr lang="en-US" dirty="0"/>
              <a:t>FOR ADD_SERVER_ROLE_MEMBER, DROP_SERVER_ROLE_MEMBER</a:t>
            </a:r>
          </a:p>
          <a:p>
            <a:r>
              <a:rPr lang="en-US" dirty="0" smtClean="0"/>
              <a:t>AS</a:t>
            </a:r>
          </a:p>
          <a:p>
            <a:pPr lvl="1"/>
            <a:r>
              <a:rPr lang="en-US" dirty="0"/>
              <a:t>PRINT 'Server Role Membership Changed'</a:t>
            </a:r>
          </a:p>
          <a:p>
            <a:pPr lvl="1"/>
            <a:r>
              <a:rPr lang="en-US" dirty="0" smtClean="0"/>
              <a:t>SELECT </a:t>
            </a:r>
            <a:r>
              <a:rPr lang="en-US" dirty="0"/>
              <a:t>EVENTDATA().value('(/EVENT_INSTANCE/</a:t>
            </a:r>
            <a:r>
              <a:rPr lang="en-US" dirty="0" err="1"/>
              <a:t>TSQLCommand</a:t>
            </a:r>
            <a:r>
              <a:rPr lang="en-US" dirty="0"/>
              <a:t>/</a:t>
            </a:r>
            <a:r>
              <a:rPr lang="en-US" dirty="0" err="1"/>
              <a:t>CommandText</a:t>
            </a:r>
            <a:r>
              <a:rPr lang="en-US" dirty="0"/>
              <a:t>)[1]','</a:t>
            </a:r>
            <a:r>
              <a:rPr lang="en-US" dirty="0" err="1"/>
              <a:t>nvarchar</a:t>
            </a:r>
            <a:r>
              <a:rPr lang="en-US" dirty="0"/>
              <a:t>(max)')</a:t>
            </a:r>
          </a:p>
          <a:p>
            <a:r>
              <a:rPr lang="en-US" dirty="0"/>
              <a:t>GO</a:t>
            </a:r>
          </a:p>
          <a:p>
            <a:endParaRPr lang="en-US" dirty="0"/>
          </a:p>
        </p:txBody>
      </p:sp>
    </p:spTree>
    <p:extLst>
      <p:ext uri="{BB962C8B-B14F-4D97-AF65-F5344CB8AC3E}">
        <p14:creationId xmlns:p14="http://schemas.microsoft.com/office/powerpoint/2010/main" val="254683628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Defined Server Roles Demo</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7506266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Tier Applications</a:t>
            </a:r>
            <a:endParaRPr lang="en-US" dirty="0"/>
          </a:p>
        </p:txBody>
      </p:sp>
      <p:sp>
        <p:nvSpPr>
          <p:cNvPr id="3" name="Content Placeholder 2"/>
          <p:cNvSpPr>
            <a:spLocks noGrp="1"/>
          </p:cNvSpPr>
          <p:nvPr>
            <p:ph idx="1"/>
          </p:nvPr>
        </p:nvSpPr>
        <p:spPr>
          <a:xfrm>
            <a:off x="519112" y="1447799"/>
            <a:ext cx="11149013" cy="2068259"/>
          </a:xfrm>
        </p:spPr>
        <p:txBody>
          <a:bodyPr/>
          <a:lstStyle/>
          <a:p>
            <a:r>
              <a:rPr lang="en-US" dirty="0" smtClean="0"/>
              <a:t>In Place Upgrades</a:t>
            </a:r>
          </a:p>
          <a:p>
            <a:r>
              <a:rPr lang="en-US" dirty="0" smtClean="0"/>
              <a:t>Fully supports SQL Azure Object Set (as of May 2011)</a:t>
            </a:r>
          </a:p>
          <a:p>
            <a:r>
              <a:rPr lang="en-US" dirty="0" smtClean="0"/>
              <a:t>Application Import and Export Now Supporting Data</a:t>
            </a:r>
          </a:p>
          <a:p>
            <a:endParaRPr lang="en-US" dirty="0"/>
          </a:p>
        </p:txBody>
      </p:sp>
      <p:sp>
        <p:nvSpPr>
          <p:cNvPr id="4" name="TextBox 3"/>
          <p:cNvSpPr txBox="1"/>
          <p:nvPr/>
        </p:nvSpPr>
        <p:spPr>
          <a:xfrm rot="20793220">
            <a:off x="5698217" y="4710238"/>
            <a:ext cx="5096691" cy="1015663"/>
          </a:xfrm>
          <a:prstGeom prst="rect">
            <a:avLst/>
          </a:prstGeom>
          <a:noFill/>
        </p:spPr>
        <p:txBody>
          <a:bodyPr wrap="square" lIns="0" tIns="0" rIns="0" bIns="0" rtlCol="0">
            <a:spAutoFit/>
          </a:bodyPr>
          <a:lstStyle/>
          <a:p>
            <a:pPr algn="ctr"/>
            <a:r>
              <a:rPr lang="en-US" sz="6600" dirty="0" smtClean="0">
                <a:gradFill>
                  <a:gsLst>
                    <a:gs pos="0">
                      <a:schemeClr val="tx1"/>
                    </a:gs>
                    <a:gs pos="86000">
                      <a:schemeClr val="tx1"/>
                    </a:gs>
                  </a:gsLst>
                  <a:lin ang="5400000" scaled="0"/>
                </a:gradFill>
              </a:rPr>
              <a:t>#</a:t>
            </a:r>
            <a:r>
              <a:rPr lang="en-US" sz="6600" dirty="0" err="1" smtClean="0">
                <a:gradFill>
                  <a:gsLst>
                    <a:gs pos="0">
                      <a:schemeClr val="tx1"/>
                    </a:gs>
                    <a:gs pos="86000">
                      <a:schemeClr val="tx1"/>
                    </a:gs>
                  </a:gsLst>
                  <a:lin ang="5400000" scaled="0"/>
                </a:gradFill>
              </a:rPr>
              <a:t>sqlwinning</a:t>
            </a:r>
            <a:endParaRPr lang="en-US" sz="6600" dirty="0" smtClean="0">
              <a:gradFill>
                <a:gsLst>
                  <a:gs pos="0">
                    <a:schemeClr val="tx1"/>
                  </a:gs>
                  <a:gs pos="86000">
                    <a:schemeClr val="tx1"/>
                  </a:gs>
                </a:gsLst>
                <a:lin ang="5400000" scaled="0"/>
              </a:gradFill>
            </a:endParaRPr>
          </a:p>
        </p:txBody>
      </p:sp>
      <p:pic>
        <p:nvPicPr>
          <p:cNvPr id="4098" name="Picture 2" descr="C:\Users\dcherry\AppData\Local\Microsoft\Windows\Temporary Internet Files\Content.IE5\L33AJSBP\MC90009005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63" y="3632200"/>
            <a:ext cx="3431349" cy="304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7384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Enhancements</a:t>
            </a:r>
            <a:endParaRPr lang="en-US" dirty="0"/>
          </a:p>
        </p:txBody>
      </p:sp>
      <p:sp>
        <p:nvSpPr>
          <p:cNvPr id="3" name="Text Placeholder 2"/>
          <p:cNvSpPr>
            <a:spLocks noGrp="1"/>
          </p:cNvSpPr>
          <p:nvPr>
            <p:ph type="body" sz="quarter" idx="10"/>
          </p:nvPr>
        </p:nvSpPr>
        <p:spPr>
          <a:xfrm>
            <a:off x="519112" y="1447799"/>
            <a:ext cx="11149013" cy="3693319"/>
          </a:xfrm>
        </p:spPr>
        <p:txBody>
          <a:bodyPr/>
          <a:lstStyle/>
          <a:p>
            <a:r>
              <a:rPr lang="en-US" dirty="0" smtClean="0"/>
              <a:t>Core Server Support</a:t>
            </a:r>
          </a:p>
          <a:p>
            <a:pPr lvl="1"/>
            <a:r>
              <a:rPr lang="en-US" dirty="0" smtClean="0"/>
              <a:t>Install via command line switches</a:t>
            </a:r>
          </a:p>
          <a:p>
            <a:pPr lvl="1"/>
            <a:r>
              <a:rPr lang="en-US" dirty="0" smtClean="0"/>
              <a:t>Install via settings file</a:t>
            </a:r>
          </a:p>
          <a:p>
            <a:pPr lvl="1"/>
            <a:r>
              <a:rPr lang="en-US" dirty="0" smtClean="0"/>
              <a:t>Supports </a:t>
            </a:r>
          </a:p>
          <a:p>
            <a:pPr lvl="2"/>
            <a:r>
              <a:rPr lang="en-US" dirty="0" smtClean="0"/>
              <a:t>Windows Server 2008 SP2+ x64</a:t>
            </a:r>
          </a:p>
          <a:p>
            <a:pPr lvl="2"/>
            <a:r>
              <a:rPr lang="en-US" dirty="0" smtClean="0"/>
              <a:t>Windows Server 2008 R2</a:t>
            </a:r>
          </a:p>
          <a:p>
            <a:pPr lvl="1"/>
            <a:endParaRPr lang="en-US" dirty="0" smtClean="0"/>
          </a:p>
          <a:p>
            <a:endParaRPr lang="en-US" dirty="0"/>
          </a:p>
        </p:txBody>
      </p:sp>
      <p:pic>
        <p:nvPicPr>
          <p:cNvPr id="5123" name="Picture 3" descr="C:\Users\dcherry\AppData\Local\Microsoft\Windows\Temporary Internet Files\Content.IE5\Y7GEPQMY\MP9003860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0" y="887972"/>
            <a:ext cx="4101020" cy="574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1519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Clustered Deployment Enhancements</a:t>
            </a:r>
            <a:endParaRPr lang="en-US" dirty="0"/>
          </a:p>
        </p:txBody>
      </p:sp>
      <p:sp>
        <p:nvSpPr>
          <p:cNvPr id="3" name="Text Placeholder 2"/>
          <p:cNvSpPr>
            <a:spLocks noGrp="1"/>
          </p:cNvSpPr>
          <p:nvPr>
            <p:ph type="body" sz="quarter" idx="10"/>
          </p:nvPr>
        </p:nvSpPr>
        <p:spPr>
          <a:xfrm>
            <a:off x="519112" y="1447799"/>
            <a:ext cx="11149013" cy="2954655"/>
          </a:xfrm>
        </p:spPr>
        <p:txBody>
          <a:bodyPr/>
          <a:lstStyle/>
          <a:p>
            <a:r>
              <a:rPr lang="en-US" dirty="0" smtClean="0"/>
              <a:t>Cluster Installs are no longer supported in </a:t>
            </a:r>
            <a:r>
              <a:rPr lang="en-US" dirty="0" err="1" smtClean="0"/>
              <a:t>WoW</a:t>
            </a:r>
            <a:endParaRPr lang="en-US" dirty="0" smtClean="0"/>
          </a:p>
          <a:p>
            <a:r>
              <a:rPr lang="en-US" dirty="0" smtClean="0"/>
              <a:t>Geographically Dispersed Clusters support multi-subnet failover</a:t>
            </a:r>
          </a:p>
          <a:p>
            <a:r>
              <a:rPr lang="en-US" dirty="0" smtClean="0"/>
              <a:t>Mount Points can be mounted on local disks instead of SAN LUNs</a:t>
            </a:r>
          </a:p>
          <a:p>
            <a:pPr lvl="1"/>
            <a:r>
              <a:rPr lang="en-US" dirty="0" smtClean="0"/>
              <a:t>Only one instance can use each local disk drive letter.</a:t>
            </a:r>
            <a:endParaRPr lang="en-US" dirty="0"/>
          </a:p>
        </p:txBody>
      </p:sp>
      <p:pic>
        <p:nvPicPr>
          <p:cNvPr id="6147" name="Picture 3" descr="C:\Users\dcherry\AppData\Local\Microsoft\Windows\Temporary Internet Files\Content.IE5\4WXHDK2P\MP9004487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18380" y="3799180"/>
            <a:ext cx="2360709" cy="354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81016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rgbClr val="FFFFFF">
                    <a:alpha val="99000"/>
                  </a:srgbClr>
                </a:solidFill>
              </a:rPr>
              <a:t>Required Slide</a:t>
            </a:r>
          </a:p>
          <a:p>
            <a:pPr defTabSz="914099" fontAlgn="base">
              <a:spcBef>
                <a:spcPct val="0"/>
              </a:spcBef>
              <a:spcAft>
                <a:spcPct val="0"/>
              </a:spcAft>
            </a:pPr>
            <a:endParaRPr lang="en-US" dirty="0" smtClean="0">
              <a:solidFill>
                <a:srgbClr val="FFFFFF">
                  <a:alpha val="99000"/>
                </a:srgbClr>
              </a:solidFill>
            </a:endParaRPr>
          </a:p>
          <a:p>
            <a:pPr defTabSz="914099" fontAlgn="base">
              <a:spcBef>
                <a:spcPct val="0"/>
              </a:spcBef>
              <a:spcAft>
                <a:spcPct val="0"/>
              </a:spcAft>
            </a:pPr>
            <a:r>
              <a:rPr lang="en-US" b="1" dirty="0">
                <a:solidFill>
                  <a:srgbClr val="FFFFFF">
                    <a:alpha val="99000"/>
                  </a:srgbClr>
                </a:solidFill>
              </a:rPr>
              <a:t>Speakers, </a:t>
            </a:r>
            <a:r>
              <a:rPr lang="en-US" dirty="0">
                <a:solidFill>
                  <a:srgbClr val="FFFFFF">
                    <a:alpha val="99000"/>
                  </a:srgbClr>
                </a:solidFill>
              </a:rPr>
              <a:t>please list the Breakout Sessions, Interactive Discussions, Labs, Demo Stations and Certification Exam that relate to your session. Also indicate when they can find you staffing in the TLC</a:t>
            </a:r>
            <a:r>
              <a:rPr lang="en-US" dirty="0" smtClean="0">
                <a:solidFill>
                  <a:srgbClr val="FFFFFF">
                    <a:alpha val="99000"/>
                  </a:srgb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rPr>
              <a:t>Breakout Sessions (DBI206, DBI302, DBI306, DBI312)</a:t>
            </a:r>
            <a:endParaRPr lang="en-US" sz="2400" dirty="0">
              <a:gradFill>
                <a:gsLst>
                  <a:gs pos="0">
                    <a:srgbClr val="FFFFFF"/>
                  </a:gs>
                  <a:gs pos="100000">
                    <a:srgbClr val="FFFFFF"/>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Interactive Sessions </a:t>
            </a:r>
            <a:r>
              <a:rPr lang="en-US" sz="2400" dirty="0" smtClean="0">
                <a:gradFill>
                  <a:gsLst>
                    <a:gs pos="0">
                      <a:srgbClr val="FFFFFF"/>
                    </a:gs>
                    <a:gs pos="100000">
                      <a:srgbClr val="FFFFFF"/>
                    </a:gs>
                  </a:gsLst>
                  <a:lin ang="5400000" scaled="0"/>
                </a:gradFill>
              </a:rPr>
              <a:t>(DBI373-INT, DBI374-INT)</a:t>
            </a:r>
            <a:endParaRPr lang="en-US" sz="2400" dirty="0">
              <a:gradFill>
                <a:gsLst>
                  <a:gs pos="0">
                    <a:srgbClr val="FFFFFF"/>
                  </a:gs>
                  <a:gs pos="100000">
                    <a:srgbClr val="FFFFFF"/>
                  </a:gs>
                </a:gsLst>
                <a:lin ang="5400000" scaled="0"/>
              </a:gradFill>
            </a:endParaRP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Hands-on Labs (</a:t>
            </a:r>
            <a:r>
              <a:rPr lang="en-US" sz="2400" dirty="0" smtClean="0">
                <a:gradFill>
                  <a:gsLst>
                    <a:gs pos="0">
                      <a:srgbClr val="FFFFFF"/>
                    </a:gs>
                    <a:gs pos="100000">
                      <a:srgbClr val="FFFFFF"/>
                    </a:gs>
                  </a:gsLst>
                  <a:lin ang="5400000" scaled="0"/>
                </a:gradFill>
              </a:rPr>
              <a:t>DBI376-HOL, DBI378-HOL, DBI380-HOL)</a:t>
            </a:r>
            <a:endParaRPr lang="en-US" sz="2400" dirty="0">
              <a:gradFill>
                <a:gsLst>
                  <a:gs pos="0">
                    <a:srgbClr val="FFFFFF"/>
                  </a:gs>
                  <a:gs pos="100000">
                    <a:srgbClr val="FFFFFF"/>
                  </a:gs>
                </a:gsLst>
                <a:lin ang="5400000" scaled="0"/>
              </a:gradFill>
            </a:endParaRP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Product Demo Stations </a:t>
            </a:r>
            <a:r>
              <a:rPr lang="en-US" sz="2400" dirty="0" smtClean="0">
                <a:gradFill>
                  <a:gsLst>
                    <a:gs pos="0">
                      <a:srgbClr val="FFFFFF"/>
                    </a:gs>
                    <a:gs pos="100000">
                      <a:srgbClr val="FFFFFF"/>
                    </a:gs>
                  </a:gsLst>
                  <a:lin ang="5400000" scaled="0"/>
                </a:gradFill>
              </a:rPr>
              <a:t>(Microsoft SQL Server </a:t>
            </a:r>
            <a:r>
              <a:rPr lang="en-US" sz="2400" dirty="0">
                <a:solidFill>
                  <a:srgbClr val="FFFFFF"/>
                </a:solidFill>
              </a:rPr>
              <a:t>Security &amp; Management</a:t>
            </a:r>
            <a:r>
              <a:rPr lang="en-US" sz="2400" dirty="0" smtClean="0">
                <a:gradFill>
                  <a:gsLst>
                    <a:gs pos="0">
                      <a:srgbClr val="FFFFFF"/>
                    </a:gs>
                    <a:gs pos="100000">
                      <a:srgbClr val="FFFFFF"/>
                    </a:gs>
                  </a:gsLst>
                  <a:lin ang="5400000" scaled="0"/>
                </a:gradFill>
              </a:rPr>
              <a:t>)</a:t>
            </a:r>
            <a:endParaRPr lang="en-US" sz="2400" dirty="0">
              <a:gradFill>
                <a:gsLst>
                  <a:gs pos="0">
                    <a:srgbClr val="FFFFFF"/>
                  </a:gs>
                  <a:gs pos="100000">
                    <a:srgbClr val="FFFFFF"/>
                  </a:gs>
                </a:gsLst>
                <a:lin ang="5400000" scaled="0"/>
              </a:gradFill>
            </a:endParaRP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Related Certification </a:t>
            </a:r>
            <a:r>
              <a:rPr lang="en-US" sz="2400" dirty="0" smtClean="0">
                <a:gradFill>
                  <a:gsLst>
                    <a:gs pos="0">
                      <a:srgbClr val="FFFFFF"/>
                    </a:gs>
                    <a:gs pos="100000">
                      <a:srgbClr val="FFFFFF"/>
                    </a:gs>
                  </a:gsLst>
                  <a:lin ang="5400000" scaled="0"/>
                </a:gradFill>
              </a:rPr>
              <a:t>Exam – MCITP: Database Administration, MCM “Denali” </a:t>
            </a:r>
            <a:endParaRPr lang="en-US" sz="2400" dirty="0">
              <a:gradFill>
                <a:gsLst>
                  <a:gs pos="0">
                    <a:srgbClr val="FFFFFF"/>
                  </a:gs>
                  <a:gs pos="100000">
                    <a:srgbClr val="FFFFFF"/>
                  </a:gs>
                </a:gsLst>
                <a:lin ang="5400000" scaled="0"/>
              </a:gradFill>
            </a:endParaRP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Find Me Later At</a:t>
            </a:r>
            <a:r>
              <a:rPr lang="en-US" sz="2400" dirty="0" smtClean="0">
                <a:gradFill>
                  <a:gsLst>
                    <a:gs pos="0">
                      <a:srgbClr val="FFFFFF"/>
                    </a:gs>
                    <a:gs pos="100000">
                      <a:srgbClr val="FFFFFF"/>
                    </a:gs>
                  </a:gsLst>
                  <a:lin ang="5400000" scaled="0"/>
                </a:gradFill>
              </a:rPr>
              <a:t>… The “Database Couch”, The SQL Manageably Booth</a:t>
            </a:r>
            <a:endParaRPr lang="en-US"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3608984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31232800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20642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6663017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4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Studio Enhancements</a:t>
            </a:r>
            <a:endParaRPr lang="en-US" dirty="0"/>
          </a:p>
        </p:txBody>
      </p:sp>
      <p:sp>
        <p:nvSpPr>
          <p:cNvPr id="3" name="Text Placeholder 2"/>
          <p:cNvSpPr>
            <a:spLocks noGrp="1"/>
          </p:cNvSpPr>
          <p:nvPr>
            <p:ph type="body" sz="quarter" idx="10"/>
          </p:nvPr>
        </p:nvSpPr>
        <p:spPr>
          <a:xfrm>
            <a:off x="519112" y="1447799"/>
            <a:ext cx="11149013" cy="2609945"/>
          </a:xfrm>
        </p:spPr>
        <p:txBody>
          <a:bodyPr/>
          <a:lstStyle/>
          <a:p>
            <a:r>
              <a:rPr lang="en-US" dirty="0" smtClean="0"/>
              <a:t>New UI based on WPF</a:t>
            </a:r>
          </a:p>
          <a:p>
            <a:r>
              <a:rPr lang="en-US" dirty="0"/>
              <a:t>F</a:t>
            </a:r>
            <a:r>
              <a:rPr lang="en-US" dirty="0" smtClean="0"/>
              <a:t>aster load time</a:t>
            </a:r>
          </a:p>
          <a:p>
            <a:r>
              <a:rPr lang="en-US" dirty="0" smtClean="0"/>
              <a:t>Better multi-monitor support</a:t>
            </a:r>
          </a:p>
          <a:p>
            <a:r>
              <a:rPr lang="en-US" dirty="0" smtClean="0"/>
              <a:t>Better keyboard shortcut support</a:t>
            </a:r>
          </a:p>
          <a:p>
            <a:endParaRPr lang="en-US" dirty="0"/>
          </a:p>
        </p:txBody>
      </p:sp>
      <p:pic>
        <p:nvPicPr>
          <p:cNvPr id="9218" name="Picture 2" descr="C:\Users\dcherry\AppData\Local\Microsoft\Windows\Temporary Internet Files\Content.IE5\4WXHDK2P\MP9003142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047" y="3675888"/>
            <a:ext cx="5189415" cy="303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3197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Enhancements</a:t>
            </a:r>
            <a:endParaRPr lang="en-US" dirty="0"/>
          </a:p>
        </p:txBody>
      </p:sp>
      <p:sp>
        <p:nvSpPr>
          <p:cNvPr id="3" name="Text Placeholder 2"/>
          <p:cNvSpPr>
            <a:spLocks noGrp="1"/>
          </p:cNvSpPr>
          <p:nvPr>
            <p:ph type="body" sz="quarter" idx="10"/>
          </p:nvPr>
        </p:nvSpPr>
        <p:spPr>
          <a:xfrm>
            <a:off x="519112" y="1447799"/>
            <a:ext cx="11149013" cy="5860066"/>
          </a:xfrm>
        </p:spPr>
        <p:txBody>
          <a:bodyPr/>
          <a:lstStyle/>
          <a:p>
            <a:r>
              <a:rPr lang="en-US" dirty="0" smtClean="0"/>
              <a:t>Condition </a:t>
            </a:r>
            <a:r>
              <a:rPr lang="en-US" dirty="0"/>
              <a:t>Breakpoint</a:t>
            </a:r>
          </a:p>
          <a:p>
            <a:pPr lvl="1"/>
            <a:r>
              <a:rPr lang="en-US" dirty="0" smtClean="0"/>
              <a:t>"</a:t>
            </a:r>
            <a:r>
              <a:rPr lang="en-US" dirty="0" err="1"/>
              <a:t>IsTrue</a:t>
            </a:r>
            <a:r>
              <a:rPr lang="en-US" dirty="0"/>
              <a:t>" style condition breakpoint should accept all T-SQL </a:t>
            </a:r>
            <a:r>
              <a:rPr lang="en-US" dirty="0" err="1"/>
              <a:t>boolean</a:t>
            </a:r>
            <a:r>
              <a:rPr lang="en-US" dirty="0"/>
              <a:t> Expression as input</a:t>
            </a:r>
          </a:p>
          <a:p>
            <a:pPr lvl="1"/>
            <a:r>
              <a:rPr lang="en-US" dirty="0" smtClean="0"/>
              <a:t>"</a:t>
            </a:r>
            <a:r>
              <a:rPr lang="en-US" dirty="0" err="1" smtClean="0"/>
              <a:t>HasChanged</a:t>
            </a:r>
            <a:r>
              <a:rPr lang="en-US" dirty="0"/>
              <a:t>" style condition breakpoint should accept all T-SQL expression  </a:t>
            </a:r>
          </a:p>
          <a:p>
            <a:r>
              <a:rPr lang="en-US" dirty="0" smtClean="0"/>
              <a:t>T-SQL </a:t>
            </a:r>
            <a:r>
              <a:rPr lang="en-US" dirty="0"/>
              <a:t>Expression Evaluation in </a:t>
            </a:r>
            <a:endParaRPr lang="en-US" dirty="0" smtClean="0"/>
          </a:p>
          <a:p>
            <a:pPr lvl="1"/>
            <a:r>
              <a:rPr lang="en-US" dirty="0" smtClean="0"/>
              <a:t>Watch </a:t>
            </a:r>
            <a:r>
              <a:rPr lang="en-US" dirty="0"/>
              <a:t>Window/Quick Watch</a:t>
            </a:r>
          </a:p>
          <a:p>
            <a:pPr lvl="1"/>
            <a:r>
              <a:rPr lang="en-US" dirty="0"/>
              <a:t>Supports evaluation of all valid T-SQL </a:t>
            </a:r>
            <a:endParaRPr lang="en-US" dirty="0" smtClean="0"/>
          </a:p>
          <a:p>
            <a:pPr lvl="1"/>
            <a:r>
              <a:rPr lang="en-US" dirty="0" smtClean="0"/>
              <a:t>Expression </a:t>
            </a:r>
            <a:r>
              <a:rPr lang="en-US" dirty="0"/>
              <a:t>in Watch Window. </a:t>
            </a:r>
          </a:p>
          <a:p>
            <a:r>
              <a:rPr lang="en-US" dirty="0" err="1" smtClean="0"/>
              <a:t>Datatip</a:t>
            </a:r>
            <a:r>
              <a:rPr lang="en-US" dirty="0" smtClean="0"/>
              <a:t> </a:t>
            </a:r>
            <a:r>
              <a:rPr lang="en-US" dirty="0"/>
              <a:t>during debugging</a:t>
            </a:r>
          </a:p>
          <a:p>
            <a:r>
              <a:rPr lang="en-US" dirty="0" smtClean="0"/>
              <a:t>Debugging </a:t>
            </a:r>
            <a:r>
              <a:rPr lang="en-US" dirty="0"/>
              <a:t>Yukon (SP2) servers from SSMS is enabled</a:t>
            </a:r>
          </a:p>
          <a:p>
            <a:endParaRPr lang="en-US" dirty="0"/>
          </a:p>
        </p:txBody>
      </p:sp>
      <p:pic>
        <p:nvPicPr>
          <p:cNvPr id="7170" name="Picture 2" descr="C:\Users\dcherry\AppData\Local\Microsoft\Windows\Temporary Internet Files\Content.IE5\L33AJSBP\MC9004417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954" y="3199765"/>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117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a:t>
            </a:r>
            <a:r>
              <a:rPr lang="en-US" dirty="0" err="1" smtClean="0"/>
              <a:t>Snipits</a:t>
            </a:r>
            <a:endParaRPr lang="en-US" dirty="0"/>
          </a:p>
        </p:txBody>
      </p:sp>
      <p:sp>
        <p:nvSpPr>
          <p:cNvPr id="3" name="Text Placeholder 2"/>
          <p:cNvSpPr>
            <a:spLocks noGrp="1"/>
          </p:cNvSpPr>
          <p:nvPr>
            <p:ph type="body" sz="quarter" idx="10"/>
          </p:nvPr>
        </p:nvSpPr>
        <p:spPr>
          <a:xfrm>
            <a:off x="519112" y="1447799"/>
            <a:ext cx="11149013" cy="3896451"/>
          </a:xfrm>
        </p:spPr>
        <p:txBody>
          <a:bodyPr/>
          <a:lstStyle/>
          <a:p>
            <a:r>
              <a:rPr lang="en-US" dirty="0" smtClean="0"/>
              <a:t>Quick </a:t>
            </a:r>
            <a:r>
              <a:rPr lang="en-US" dirty="0"/>
              <a:t>e</a:t>
            </a:r>
            <a:r>
              <a:rPr lang="en-US" dirty="0" smtClean="0"/>
              <a:t>asy </a:t>
            </a:r>
            <a:r>
              <a:rPr lang="en-US" dirty="0" err="1" smtClean="0"/>
              <a:t>intellisence</a:t>
            </a:r>
            <a:r>
              <a:rPr lang="en-US" dirty="0" smtClean="0"/>
              <a:t> way to write code for objects</a:t>
            </a:r>
          </a:p>
          <a:p>
            <a:r>
              <a:rPr lang="en-US" dirty="0" smtClean="0"/>
              <a:t>&lt;CTRL&gt;K + &lt;CTRL&gt;X to activate</a:t>
            </a:r>
          </a:p>
          <a:p>
            <a:r>
              <a:rPr lang="en-US" dirty="0" smtClean="0"/>
              <a:t>Provides sample code for a wide variety of objects</a:t>
            </a:r>
          </a:p>
          <a:p>
            <a:pPr lvl="1"/>
            <a:r>
              <a:rPr lang="en-US" dirty="0" smtClean="0"/>
              <a:t>Tables</a:t>
            </a:r>
          </a:p>
          <a:p>
            <a:pPr lvl="1"/>
            <a:r>
              <a:rPr lang="en-US" dirty="0" smtClean="0"/>
              <a:t>Procedures</a:t>
            </a:r>
          </a:p>
          <a:p>
            <a:pPr lvl="1"/>
            <a:r>
              <a:rPr lang="en-US" dirty="0" smtClean="0"/>
              <a:t>Views</a:t>
            </a:r>
          </a:p>
          <a:p>
            <a:pPr lvl="1"/>
            <a:r>
              <a:rPr lang="en-US" dirty="0" smtClean="0"/>
              <a:t>Functions</a:t>
            </a:r>
          </a:p>
          <a:p>
            <a:pPr lvl="1"/>
            <a:r>
              <a:rPr lang="en-US" dirty="0" smtClean="0"/>
              <a:t>Logins / Users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047" y="2962598"/>
            <a:ext cx="3992817" cy="364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7978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Code </a:t>
            </a:r>
            <a:r>
              <a:rPr lang="en-US" dirty="0" err="1" smtClean="0"/>
              <a:t>Snipits</a:t>
            </a:r>
            <a:r>
              <a:rPr lang="en-US" dirty="0" smtClean="0"/>
              <a:t> Demo</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930537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dcherry\AppData\Local\Microsoft\Windows\Temporary Internet Files\Content.IE5\L33AJSBP\MC90043994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495" y="219456"/>
            <a:ext cx="2762631" cy="3620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Activity Monitor</a:t>
            </a:r>
            <a:endParaRPr lang="en-US" dirty="0"/>
          </a:p>
        </p:txBody>
      </p:sp>
      <p:sp>
        <p:nvSpPr>
          <p:cNvPr id="3" name="Text Placeholder 2"/>
          <p:cNvSpPr>
            <a:spLocks noGrp="1"/>
          </p:cNvSpPr>
          <p:nvPr>
            <p:ph type="body" sz="quarter" idx="10"/>
          </p:nvPr>
        </p:nvSpPr>
        <p:spPr>
          <a:xfrm>
            <a:off x="519112" y="1447799"/>
            <a:ext cx="11149013" cy="3422475"/>
          </a:xfrm>
        </p:spPr>
        <p:txBody>
          <a:bodyPr/>
          <a:lstStyle/>
          <a:p>
            <a:r>
              <a:rPr lang="en-US" dirty="0" smtClean="0"/>
              <a:t>Gives quick overview of the instance</a:t>
            </a:r>
          </a:p>
          <a:p>
            <a:r>
              <a:rPr lang="en-US" dirty="0" smtClean="0"/>
              <a:t>Allows real time viewing of</a:t>
            </a:r>
          </a:p>
          <a:p>
            <a:pPr lvl="1"/>
            <a:r>
              <a:rPr lang="en-US" dirty="0" smtClean="0"/>
              <a:t>Running Processes</a:t>
            </a:r>
          </a:p>
          <a:p>
            <a:pPr lvl="1"/>
            <a:r>
              <a:rPr lang="en-US" dirty="0" smtClean="0"/>
              <a:t>Resource Waits</a:t>
            </a:r>
          </a:p>
          <a:p>
            <a:pPr lvl="1"/>
            <a:r>
              <a:rPr lang="en-US" dirty="0" smtClean="0"/>
              <a:t>File IO Statistics</a:t>
            </a:r>
          </a:p>
          <a:p>
            <a:pPr lvl="1"/>
            <a:r>
              <a:rPr lang="en-US" dirty="0" smtClean="0"/>
              <a:t>Most recent, most expensive queries run against the instance</a:t>
            </a:r>
          </a:p>
          <a:p>
            <a:r>
              <a:rPr lang="en-US" dirty="0" smtClean="0"/>
              <a:t>Fixed the “Column Width” bug</a:t>
            </a:r>
            <a:endParaRPr lang="en-US" dirty="0"/>
          </a:p>
        </p:txBody>
      </p:sp>
    </p:spTree>
    <p:extLst>
      <p:ext uri="{BB962C8B-B14F-4D97-AF65-F5344CB8AC3E}">
        <p14:creationId xmlns:p14="http://schemas.microsoft.com/office/powerpoint/2010/main" val="10053249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Replay</a:t>
            </a:r>
            <a:endParaRPr lang="en-US" dirty="0"/>
          </a:p>
        </p:txBody>
      </p:sp>
      <p:sp>
        <p:nvSpPr>
          <p:cNvPr id="3" name="Content Placeholder 2"/>
          <p:cNvSpPr>
            <a:spLocks noGrp="1"/>
          </p:cNvSpPr>
          <p:nvPr>
            <p:ph idx="1"/>
          </p:nvPr>
        </p:nvSpPr>
        <p:spPr>
          <a:xfrm>
            <a:off x="519112" y="1447799"/>
            <a:ext cx="11149013" cy="3557897"/>
          </a:xfrm>
        </p:spPr>
        <p:txBody>
          <a:bodyPr/>
          <a:lstStyle/>
          <a:p>
            <a:r>
              <a:rPr lang="en-US" dirty="0" smtClean="0"/>
              <a:t>Allows for simulating a missions critical workload</a:t>
            </a:r>
          </a:p>
          <a:p>
            <a:r>
              <a:rPr lang="en-US" dirty="0" smtClean="0"/>
              <a:t>Can run captured data from multiple computers at once</a:t>
            </a:r>
          </a:p>
          <a:p>
            <a:r>
              <a:rPr lang="en-US" dirty="0" smtClean="0"/>
              <a:t>Two modes for different situations</a:t>
            </a:r>
          </a:p>
          <a:p>
            <a:pPr lvl="1"/>
            <a:r>
              <a:rPr lang="en-US" dirty="0" smtClean="0"/>
              <a:t>Synchronization Mode</a:t>
            </a:r>
          </a:p>
          <a:p>
            <a:pPr lvl="1"/>
            <a:r>
              <a:rPr lang="en-US" dirty="0" smtClean="0"/>
              <a:t>Stress Mode</a:t>
            </a:r>
          </a:p>
          <a:p>
            <a:endParaRPr lang="en-US" dirty="0" smtClean="0"/>
          </a:p>
          <a:p>
            <a:endParaRPr lang="en-US" dirty="0"/>
          </a:p>
        </p:txBody>
      </p:sp>
      <p:pic>
        <p:nvPicPr>
          <p:cNvPr id="1027" name="Picture 3" descr="C:\Users\dcherry\AppData\Local\Microsoft\Windows\Temporary Internet Files\Content.IE5\Y7GEPQMY\MC90005679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297" y="3968496"/>
            <a:ext cx="8019987" cy="239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496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1706</TotalTime>
  <Words>3069</Words>
  <Application>Microsoft Office PowerPoint</Application>
  <PresentationFormat>Custom</PresentationFormat>
  <Paragraphs>389</Paragraphs>
  <Slides>40</Slides>
  <Notes>28</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TENA11_BreakoutSession_Template_16x9_Final</vt:lpstr>
      <vt:lpstr>White with Consolas font for code slides</vt:lpstr>
      <vt:lpstr>TENA11_BreakoutSession_Template_16x9_Final_05132011</vt:lpstr>
      <vt:lpstr>What’s New in Manageability for Microsoft SQL Server “Denali” DBI304</vt:lpstr>
      <vt:lpstr>About Me</vt:lpstr>
      <vt:lpstr>Agenda</vt:lpstr>
      <vt:lpstr>Management Studio Enhancements</vt:lpstr>
      <vt:lpstr>Debugging Enhancements</vt:lpstr>
      <vt:lpstr>Code Snipits</vt:lpstr>
      <vt:lpstr>Code Snipits Demo</vt:lpstr>
      <vt:lpstr>Activity Monitor</vt:lpstr>
      <vt:lpstr>Distributed Replay</vt:lpstr>
      <vt:lpstr>Distributed Replay Components</vt:lpstr>
      <vt:lpstr>Distributed Replay Process</vt:lpstr>
      <vt:lpstr>Distributed Replay Importing Settings</vt:lpstr>
      <vt:lpstr>Distributed Replay Demo</vt:lpstr>
      <vt:lpstr>Contained Databases</vt:lpstr>
      <vt:lpstr>Contained Database Models</vt:lpstr>
      <vt:lpstr>Temp Tables</vt:lpstr>
      <vt:lpstr>Security and the Contained Database</vt:lpstr>
      <vt:lpstr>Partially Contained Databases</vt:lpstr>
      <vt:lpstr>Uncontained Feature Usage</vt:lpstr>
      <vt:lpstr>Contained Database Demo</vt:lpstr>
      <vt:lpstr>Sequences</vt:lpstr>
      <vt:lpstr>Sequences</vt:lpstr>
      <vt:lpstr>Sequences</vt:lpstr>
      <vt:lpstr>Creating a Sequence</vt:lpstr>
      <vt:lpstr>Using a Sequence</vt:lpstr>
      <vt:lpstr>Permissions on Sequences</vt:lpstr>
      <vt:lpstr>User Defined Server Roles</vt:lpstr>
      <vt:lpstr>User Defined Server Roles</vt:lpstr>
      <vt:lpstr>Creating a User Defined Server Role</vt:lpstr>
      <vt:lpstr>Capturing Server Role Changes</vt:lpstr>
      <vt:lpstr>User Defined Server Roles Demo</vt:lpstr>
      <vt:lpstr>Data Tier Applications</vt:lpstr>
      <vt:lpstr>Deployment Enhancements</vt:lpstr>
      <vt:lpstr>Clustered Deployment Enhancements</vt:lpstr>
      <vt:lpstr>Related Content</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DBI304: What’s New in Manageability for Microsoft SQL Server “Denali”</dc:title>
  <dc:subject>Microsoft TechEd North America 2011</dc:subject>
  <dc:creator> Denny Cherry</dc:creator>
  <dc:description>Template: Jordan Cayabyab
Formatting:
Event Date: May 16-19, 2011
Event Location: Atlanta
Audience Type:</dc:description>
  <cp:lastModifiedBy>Shows</cp:lastModifiedBy>
  <cp:revision>127</cp:revision>
  <cp:lastPrinted>2010-05-11T05:02:34Z</cp:lastPrinted>
  <dcterms:created xsi:type="dcterms:W3CDTF">2011-04-01T01:10:42Z</dcterms:created>
  <dcterms:modified xsi:type="dcterms:W3CDTF">2011-05-19T13:41:26Z</dcterms:modified>
</cp:coreProperties>
</file>