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 id="2147483781" r:id="rId5"/>
  </p:sldMasterIdLst>
  <p:notesMasterIdLst>
    <p:notesMasterId r:id="rId30"/>
  </p:notesMasterIdLst>
  <p:handoutMasterIdLst>
    <p:handoutMasterId r:id="rId31"/>
  </p:handoutMasterIdLst>
  <p:sldIdLst>
    <p:sldId id="319" r:id="rId6"/>
    <p:sldId id="322" r:id="rId7"/>
    <p:sldId id="339" r:id="rId8"/>
    <p:sldId id="365" r:id="rId9"/>
    <p:sldId id="341" r:id="rId10"/>
    <p:sldId id="342" r:id="rId11"/>
    <p:sldId id="343" r:id="rId12"/>
    <p:sldId id="344" r:id="rId13"/>
    <p:sldId id="370" r:id="rId14"/>
    <p:sldId id="346" r:id="rId15"/>
    <p:sldId id="374" r:id="rId16"/>
    <p:sldId id="368" r:id="rId17"/>
    <p:sldId id="349" r:id="rId18"/>
    <p:sldId id="372" r:id="rId19"/>
    <p:sldId id="375" r:id="rId20"/>
    <p:sldId id="353" r:id="rId21"/>
    <p:sldId id="376" r:id="rId22"/>
    <p:sldId id="356" r:id="rId23"/>
    <p:sldId id="364" r:id="rId24"/>
    <p:sldId id="380" r:id="rId25"/>
    <p:sldId id="377" r:id="rId26"/>
    <p:sldId id="378" r:id="rId27"/>
    <p:sldId id="379" r:id="rId28"/>
    <p:sldId id="271"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a Haiby" initials="NH"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24"/>
    <a:srgbClr val="001925"/>
    <a:srgbClr val="231400"/>
    <a:srgbClr val="FEFDBE"/>
    <a:srgbClr val="5FA813"/>
    <a:srgbClr val="021118"/>
    <a:srgbClr val="4FBA19"/>
    <a:srgbClr val="00A2EE"/>
    <a:srgbClr val="0F6A94"/>
    <a:srgbClr val="0A4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88777" autoAdjust="0"/>
  </p:normalViewPr>
  <p:slideViewPr>
    <p:cSldViewPr snapToGrid="0">
      <p:cViewPr>
        <p:scale>
          <a:sx n="70" d="100"/>
          <a:sy n="70" d="100"/>
        </p:scale>
        <p:origin x="-1566" y="-22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7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0DF3D-AD50-487D-9F8D-E5A7196D072E}" type="doc">
      <dgm:prSet loTypeId="urn:microsoft.com/office/officeart/2005/8/layout/chart3" loCatId="cycle" qsTypeId="urn:microsoft.com/office/officeart/2005/8/quickstyle/simple4" qsCatId="simple" csTypeId="urn:microsoft.com/office/officeart/2005/8/colors/colorful1#1" csCatId="colorful" phldr="1"/>
      <dgm:spPr/>
      <dgm:t>
        <a:bodyPr/>
        <a:lstStyle/>
        <a:p>
          <a:endParaRPr lang="en-US"/>
        </a:p>
      </dgm:t>
    </dgm:pt>
    <dgm:pt modelId="{EF8BB69C-0E27-4719-A095-B162DA6201A2}">
      <dgm:prSet phldrT="[Text]"/>
      <dgm:spPr/>
      <dgm:t>
        <a:bodyPr/>
        <a:lstStyle/>
        <a:p>
          <a:r>
            <a:rPr lang="en-US" b="1" dirty="0" smtClean="0"/>
            <a:t>Cleansing</a:t>
          </a:r>
          <a:endParaRPr lang="en-US" dirty="0"/>
        </a:p>
      </dgm:t>
    </dgm:pt>
    <dgm:pt modelId="{0958E6ED-ABE4-4221-91E6-782990DEB8C8}" type="parTrans" cxnId="{994F7B73-C9C5-4CA8-9F49-33A2FC495631}">
      <dgm:prSet/>
      <dgm:spPr/>
      <dgm:t>
        <a:bodyPr/>
        <a:lstStyle/>
        <a:p>
          <a:endParaRPr lang="en-US"/>
        </a:p>
      </dgm:t>
    </dgm:pt>
    <dgm:pt modelId="{F3680807-4C88-45C7-BECF-C0E312924FD9}" type="sibTrans" cxnId="{994F7B73-C9C5-4CA8-9F49-33A2FC495631}">
      <dgm:prSet/>
      <dgm:spPr/>
      <dgm:t>
        <a:bodyPr/>
        <a:lstStyle/>
        <a:p>
          <a:endParaRPr lang="en-US"/>
        </a:p>
      </dgm:t>
    </dgm:pt>
    <dgm:pt modelId="{7118F69C-E225-4C0C-8E44-CB22FEA7CC33}">
      <dgm:prSet phldrT="[Text]"/>
      <dgm:spPr/>
      <dgm:t>
        <a:bodyPr/>
        <a:lstStyle/>
        <a:p>
          <a:r>
            <a:rPr lang="en-US" b="1" dirty="0" smtClean="0"/>
            <a:t>Matching</a:t>
          </a:r>
          <a:endParaRPr lang="en-US" dirty="0"/>
        </a:p>
      </dgm:t>
    </dgm:pt>
    <dgm:pt modelId="{785561F8-607B-4C91-80B1-96C8AA19E1CE}" type="parTrans" cxnId="{B4FF4D5D-897B-460C-8EFF-6AD1CE45D023}">
      <dgm:prSet/>
      <dgm:spPr/>
      <dgm:t>
        <a:bodyPr/>
        <a:lstStyle/>
        <a:p>
          <a:endParaRPr lang="en-US"/>
        </a:p>
      </dgm:t>
    </dgm:pt>
    <dgm:pt modelId="{F21DD3BD-3B11-4169-B7FB-A0C9738B1D6D}" type="sibTrans" cxnId="{B4FF4D5D-897B-460C-8EFF-6AD1CE45D023}">
      <dgm:prSet/>
      <dgm:spPr/>
      <dgm:t>
        <a:bodyPr/>
        <a:lstStyle/>
        <a:p>
          <a:endParaRPr lang="en-US"/>
        </a:p>
      </dgm:t>
    </dgm:pt>
    <dgm:pt modelId="{B240B45B-B0AB-4838-873A-566205143FFF}">
      <dgm:prSet phldrT="[Text]"/>
      <dgm:spPr/>
      <dgm:t>
        <a:bodyPr/>
        <a:lstStyle/>
        <a:p>
          <a:r>
            <a:rPr lang="en-US" b="1" dirty="0" smtClean="0"/>
            <a:t>Profiling</a:t>
          </a:r>
          <a:endParaRPr lang="en-US" dirty="0"/>
        </a:p>
      </dgm:t>
    </dgm:pt>
    <dgm:pt modelId="{FAE142A7-61DA-424A-8DBA-561D950F2153}" type="parTrans" cxnId="{B9015FE7-F2BD-49DE-ACBF-7E98965DD0C8}">
      <dgm:prSet/>
      <dgm:spPr/>
      <dgm:t>
        <a:bodyPr/>
        <a:lstStyle/>
        <a:p>
          <a:endParaRPr lang="en-US"/>
        </a:p>
      </dgm:t>
    </dgm:pt>
    <dgm:pt modelId="{C9A8DDAF-4B82-467F-9A3E-624477966505}" type="sibTrans" cxnId="{B9015FE7-F2BD-49DE-ACBF-7E98965DD0C8}">
      <dgm:prSet/>
      <dgm:spPr/>
      <dgm:t>
        <a:bodyPr/>
        <a:lstStyle/>
        <a:p>
          <a:endParaRPr lang="en-US"/>
        </a:p>
      </dgm:t>
    </dgm:pt>
    <dgm:pt modelId="{AE70B336-9688-46C1-B759-F930B68AF93F}">
      <dgm:prSet phldrT="[Text]"/>
      <dgm:spPr/>
      <dgm:t>
        <a:bodyPr/>
        <a:lstStyle/>
        <a:p>
          <a:r>
            <a:rPr lang="en-US" b="1" dirty="0" smtClean="0"/>
            <a:t>Monitoring</a:t>
          </a:r>
          <a:endParaRPr lang="en-US" dirty="0"/>
        </a:p>
      </dgm:t>
    </dgm:pt>
    <dgm:pt modelId="{79F2CFA3-55D9-4CFD-8C2A-52D7F347A083}" type="parTrans" cxnId="{B1423A3D-671B-4ED5-96C7-E37F54B83908}">
      <dgm:prSet/>
      <dgm:spPr/>
      <dgm:t>
        <a:bodyPr/>
        <a:lstStyle/>
        <a:p>
          <a:endParaRPr lang="en-US"/>
        </a:p>
      </dgm:t>
    </dgm:pt>
    <dgm:pt modelId="{7AEA655A-B59E-42DD-A62F-1735C69A2592}" type="sibTrans" cxnId="{B1423A3D-671B-4ED5-96C7-E37F54B83908}">
      <dgm:prSet/>
      <dgm:spPr/>
      <dgm:t>
        <a:bodyPr/>
        <a:lstStyle/>
        <a:p>
          <a:endParaRPr lang="en-US"/>
        </a:p>
      </dgm:t>
    </dgm:pt>
    <dgm:pt modelId="{E4C55462-6BE6-451D-BAFE-C00C4118ADFE}" type="pres">
      <dgm:prSet presAssocID="{4790DF3D-AD50-487D-9F8D-E5A7196D072E}" presName="compositeShape" presStyleCnt="0">
        <dgm:presLayoutVars>
          <dgm:chMax val="7"/>
          <dgm:dir/>
          <dgm:resizeHandles val="exact"/>
        </dgm:presLayoutVars>
      </dgm:prSet>
      <dgm:spPr/>
      <dgm:t>
        <a:bodyPr/>
        <a:lstStyle/>
        <a:p>
          <a:endParaRPr lang="en-US"/>
        </a:p>
      </dgm:t>
    </dgm:pt>
    <dgm:pt modelId="{95FC288F-4D0C-496A-A9CE-0DBCE001F089}" type="pres">
      <dgm:prSet presAssocID="{4790DF3D-AD50-487D-9F8D-E5A7196D072E}" presName="wedge1" presStyleLbl="node1" presStyleIdx="0" presStyleCnt="4" custLinFactNeighborY="816"/>
      <dgm:spPr/>
      <dgm:t>
        <a:bodyPr/>
        <a:lstStyle/>
        <a:p>
          <a:endParaRPr lang="en-US"/>
        </a:p>
      </dgm:t>
    </dgm:pt>
    <dgm:pt modelId="{2CE37C15-7C5D-4E85-8ADF-89DEE39EAD7B}" type="pres">
      <dgm:prSet presAssocID="{4790DF3D-AD50-487D-9F8D-E5A7196D072E}" presName="wedge1Tx" presStyleLbl="node1" presStyleIdx="0" presStyleCnt="4">
        <dgm:presLayoutVars>
          <dgm:chMax val="0"/>
          <dgm:chPref val="0"/>
          <dgm:bulletEnabled val="1"/>
        </dgm:presLayoutVars>
      </dgm:prSet>
      <dgm:spPr/>
      <dgm:t>
        <a:bodyPr/>
        <a:lstStyle/>
        <a:p>
          <a:endParaRPr lang="en-US"/>
        </a:p>
      </dgm:t>
    </dgm:pt>
    <dgm:pt modelId="{CD5C3157-B9AB-4C43-BB82-68FC88FA1A2A}" type="pres">
      <dgm:prSet presAssocID="{4790DF3D-AD50-487D-9F8D-E5A7196D072E}" presName="wedge2" presStyleLbl="node1" presStyleIdx="1" presStyleCnt="4" custLinFactNeighborX="4331" custLinFactNeighborY="-1609"/>
      <dgm:spPr/>
      <dgm:t>
        <a:bodyPr/>
        <a:lstStyle/>
        <a:p>
          <a:endParaRPr lang="en-US"/>
        </a:p>
      </dgm:t>
    </dgm:pt>
    <dgm:pt modelId="{CB40E7FC-D760-40A4-BAFF-5CAA6199C933}" type="pres">
      <dgm:prSet presAssocID="{4790DF3D-AD50-487D-9F8D-E5A7196D072E}" presName="wedge2Tx" presStyleLbl="node1" presStyleIdx="1" presStyleCnt="4">
        <dgm:presLayoutVars>
          <dgm:chMax val="0"/>
          <dgm:chPref val="0"/>
          <dgm:bulletEnabled val="1"/>
        </dgm:presLayoutVars>
      </dgm:prSet>
      <dgm:spPr/>
      <dgm:t>
        <a:bodyPr/>
        <a:lstStyle/>
        <a:p>
          <a:endParaRPr lang="en-US"/>
        </a:p>
      </dgm:t>
    </dgm:pt>
    <dgm:pt modelId="{229067D2-436B-4602-BF3E-93A9BFB469B7}" type="pres">
      <dgm:prSet presAssocID="{4790DF3D-AD50-487D-9F8D-E5A7196D072E}" presName="wedge3" presStyleLbl="node1" presStyleIdx="2" presStyleCnt="4" custLinFactNeighborX="1999" custLinFactNeighborY="-1609"/>
      <dgm:spPr/>
      <dgm:t>
        <a:bodyPr/>
        <a:lstStyle/>
        <a:p>
          <a:endParaRPr lang="en-US"/>
        </a:p>
      </dgm:t>
    </dgm:pt>
    <dgm:pt modelId="{A0A53EFE-BD58-411B-9BBC-3CF61023B4B5}" type="pres">
      <dgm:prSet presAssocID="{4790DF3D-AD50-487D-9F8D-E5A7196D072E}" presName="wedge3Tx" presStyleLbl="node1" presStyleIdx="2" presStyleCnt="4">
        <dgm:presLayoutVars>
          <dgm:chMax val="0"/>
          <dgm:chPref val="0"/>
          <dgm:bulletEnabled val="1"/>
        </dgm:presLayoutVars>
      </dgm:prSet>
      <dgm:spPr/>
      <dgm:t>
        <a:bodyPr/>
        <a:lstStyle/>
        <a:p>
          <a:endParaRPr lang="en-US"/>
        </a:p>
      </dgm:t>
    </dgm:pt>
    <dgm:pt modelId="{8FA92CC1-0340-4E55-9553-33A4E2E7DE37}" type="pres">
      <dgm:prSet presAssocID="{4790DF3D-AD50-487D-9F8D-E5A7196D072E}" presName="wedge4" presStyleLbl="node1" presStyleIdx="3" presStyleCnt="4" custLinFactNeighborX="1999" custLinFactNeighborY="-3398"/>
      <dgm:spPr/>
      <dgm:t>
        <a:bodyPr/>
        <a:lstStyle/>
        <a:p>
          <a:endParaRPr lang="en-US"/>
        </a:p>
      </dgm:t>
    </dgm:pt>
    <dgm:pt modelId="{68E42091-08A8-4094-893A-D50C91C0A2ED}" type="pres">
      <dgm:prSet presAssocID="{4790DF3D-AD50-487D-9F8D-E5A7196D072E}" presName="wedge4Tx" presStyleLbl="node1" presStyleIdx="3" presStyleCnt="4">
        <dgm:presLayoutVars>
          <dgm:chMax val="0"/>
          <dgm:chPref val="0"/>
          <dgm:bulletEnabled val="1"/>
        </dgm:presLayoutVars>
      </dgm:prSet>
      <dgm:spPr/>
      <dgm:t>
        <a:bodyPr/>
        <a:lstStyle/>
        <a:p>
          <a:endParaRPr lang="en-US"/>
        </a:p>
      </dgm:t>
    </dgm:pt>
  </dgm:ptLst>
  <dgm:cxnLst>
    <dgm:cxn modelId="{6DCF0565-A205-6646-9E93-345113F2B2F0}" type="presOf" srcId="{AE70B336-9688-46C1-B759-F930B68AF93F}" destId="{68E42091-08A8-4094-893A-D50C91C0A2ED}" srcOrd="1" destOrd="0" presId="urn:microsoft.com/office/officeart/2005/8/layout/chart3"/>
    <dgm:cxn modelId="{6EE3EFA0-BB4C-514B-9366-4000CFD775F6}" type="presOf" srcId="{4790DF3D-AD50-487D-9F8D-E5A7196D072E}" destId="{E4C55462-6BE6-451D-BAFE-C00C4118ADFE}" srcOrd="0" destOrd="0" presId="urn:microsoft.com/office/officeart/2005/8/layout/chart3"/>
    <dgm:cxn modelId="{BA2CED56-8ABC-F148-87E6-9891D0323392}" type="presOf" srcId="{7118F69C-E225-4C0C-8E44-CB22FEA7CC33}" destId="{CD5C3157-B9AB-4C43-BB82-68FC88FA1A2A}" srcOrd="0" destOrd="0" presId="urn:microsoft.com/office/officeart/2005/8/layout/chart3"/>
    <dgm:cxn modelId="{3DCF457A-3174-5249-BA8D-B750097A872F}" type="presOf" srcId="{AE70B336-9688-46C1-B759-F930B68AF93F}" destId="{8FA92CC1-0340-4E55-9553-33A4E2E7DE37}" srcOrd="0" destOrd="0" presId="urn:microsoft.com/office/officeart/2005/8/layout/chart3"/>
    <dgm:cxn modelId="{C7ECE0DA-1E44-824E-8EF7-C6DD6C4113EB}" type="presOf" srcId="{B240B45B-B0AB-4838-873A-566205143FFF}" destId="{229067D2-436B-4602-BF3E-93A9BFB469B7}" srcOrd="0" destOrd="0" presId="urn:microsoft.com/office/officeart/2005/8/layout/chart3"/>
    <dgm:cxn modelId="{B9015FE7-F2BD-49DE-ACBF-7E98965DD0C8}" srcId="{4790DF3D-AD50-487D-9F8D-E5A7196D072E}" destId="{B240B45B-B0AB-4838-873A-566205143FFF}" srcOrd="2" destOrd="0" parTransId="{FAE142A7-61DA-424A-8DBA-561D950F2153}" sibTransId="{C9A8DDAF-4B82-467F-9A3E-624477966505}"/>
    <dgm:cxn modelId="{3802F25B-E04A-D240-B87D-847F8D3369DD}" type="presOf" srcId="{EF8BB69C-0E27-4719-A095-B162DA6201A2}" destId="{2CE37C15-7C5D-4E85-8ADF-89DEE39EAD7B}" srcOrd="1" destOrd="0" presId="urn:microsoft.com/office/officeart/2005/8/layout/chart3"/>
    <dgm:cxn modelId="{C3458B5A-55AB-404A-8203-80E98174914E}" type="presOf" srcId="{B240B45B-B0AB-4838-873A-566205143FFF}" destId="{A0A53EFE-BD58-411B-9BBC-3CF61023B4B5}" srcOrd="1" destOrd="0" presId="urn:microsoft.com/office/officeart/2005/8/layout/chart3"/>
    <dgm:cxn modelId="{0C208C98-F74F-BB4C-BDA0-D133C59BC172}" type="presOf" srcId="{7118F69C-E225-4C0C-8E44-CB22FEA7CC33}" destId="{CB40E7FC-D760-40A4-BAFF-5CAA6199C933}" srcOrd="1" destOrd="0" presId="urn:microsoft.com/office/officeart/2005/8/layout/chart3"/>
    <dgm:cxn modelId="{B4FF4D5D-897B-460C-8EFF-6AD1CE45D023}" srcId="{4790DF3D-AD50-487D-9F8D-E5A7196D072E}" destId="{7118F69C-E225-4C0C-8E44-CB22FEA7CC33}" srcOrd="1" destOrd="0" parTransId="{785561F8-607B-4C91-80B1-96C8AA19E1CE}" sibTransId="{F21DD3BD-3B11-4169-B7FB-A0C9738B1D6D}"/>
    <dgm:cxn modelId="{994F7B73-C9C5-4CA8-9F49-33A2FC495631}" srcId="{4790DF3D-AD50-487D-9F8D-E5A7196D072E}" destId="{EF8BB69C-0E27-4719-A095-B162DA6201A2}" srcOrd="0" destOrd="0" parTransId="{0958E6ED-ABE4-4221-91E6-782990DEB8C8}" sibTransId="{F3680807-4C88-45C7-BECF-C0E312924FD9}"/>
    <dgm:cxn modelId="{ED484871-9FE8-034B-BADF-C061CCD4F0E2}" type="presOf" srcId="{EF8BB69C-0E27-4719-A095-B162DA6201A2}" destId="{95FC288F-4D0C-496A-A9CE-0DBCE001F089}" srcOrd="0" destOrd="0" presId="urn:microsoft.com/office/officeart/2005/8/layout/chart3"/>
    <dgm:cxn modelId="{B1423A3D-671B-4ED5-96C7-E37F54B83908}" srcId="{4790DF3D-AD50-487D-9F8D-E5A7196D072E}" destId="{AE70B336-9688-46C1-B759-F930B68AF93F}" srcOrd="3" destOrd="0" parTransId="{79F2CFA3-55D9-4CFD-8C2A-52D7F347A083}" sibTransId="{7AEA655A-B59E-42DD-A62F-1735C69A2592}"/>
    <dgm:cxn modelId="{2E4CE82A-8AA5-6B4B-ADE5-3E81FB1C04D8}" type="presParOf" srcId="{E4C55462-6BE6-451D-BAFE-C00C4118ADFE}" destId="{95FC288F-4D0C-496A-A9CE-0DBCE001F089}" srcOrd="0" destOrd="0" presId="urn:microsoft.com/office/officeart/2005/8/layout/chart3"/>
    <dgm:cxn modelId="{DBBD2BDC-F05B-FF46-899C-47727E8EF591}" type="presParOf" srcId="{E4C55462-6BE6-451D-BAFE-C00C4118ADFE}" destId="{2CE37C15-7C5D-4E85-8ADF-89DEE39EAD7B}" srcOrd="1" destOrd="0" presId="urn:microsoft.com/office/officeart/2005/8/layout/chart3"/>
    <dgm:cxn modelId="{BF98E59E-1DDC-AC4E-A372-1F79BD2BADB1}" type="presParOf" srcId="{E4C55462-6BE6-451D-BAFE-C00C4118ADFE}" destId="{CD5C3157-B9AB-4C43-BB82-68FC88FA1A2A}" srcOrd="2" destOrd="0" presId="urn:microsoft.com/office/officeart/2005/8/layout/chart3"/>
    <dgm:cxn modelId="{ADCE7981-F11D-1545-A979-CB173C49E393}" type="presParOf" srcId="{E4C55462-6BE6-451D-BAFE-C00C4118ADFE}" destId="{CB40E7FC-D760-40A4-BAFF-5CAA6199C933}" srcOrd="3" destOrd="0" presId="urn:microsoft.com/office/officeart/2005/8/layout/chart3"/>
    <dgm:cxn modelId="{CE502FAB-7B2E-1F46-B9C6-6B05A8FF828F}" type="presParOf" srcId="{E4C55462-6BE6-451D-BAFE-C00C4118ADFE}" destId="{229067D2-436B-4602-BF3E-93A9BFB469B7}" srcOrd="4" destOrd="0" presId="urn:microsoft.com/office/officeart/2005/8/layout/chart3"/>
    <dgm:cxn modelId="{0792FE85-8C6C-8B49-8B7F-598559CF987F}" type="presParOf" srcId="{E4C55462-6BE6-451D-BAFE-C00C4118ADFE}" destId="{A0A53EFE-BD58-411B-9BBC-3CF61023B4B5}" srcOrd="5" destOrd="0" presId="urn:microsoft.com/office/officeart/2005/8/layout/chart3"/>
    <dgm:cxn modelId="{79BED236-E7EF-E344-8DD4-BDABA778A1FD}" type="presParOf" srcId="{E4C55462-6BE6-451D-BAFE-C00C4118ADFE}" destId="{8FA92CC1-0340-4E55-9553-33A4E2E7DE37}" srcOrd="6" destOrd="0" presId="urn:microsoft.com/office/officeart/2005/8/layout/chart3"/>
    <dgm:cxn modelId="{61743C2C-395E-9A47-92F6-A0A8AFC2C345}" type="presParOf" srcId="{E4C55462-6BE6-451D-BAFE-C00C4118ADFE}" destId="{68E42091-08A8-4094-893A-D50C91C0A2E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2B6A3E-8C91-45F6-9D72-67E0EFC2A1F7}"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9471991D-E844-42FF-8C1C-D4B965F73265}">
      <dgm:prSet phldrT="[Text]" custT="1"/>
      <dgm:spPr>
        <a:gradFill flip="none" rotWithShape="1">
          <a:gsLst>
            <a:gs pos="0">
              <a:schemeClr val="accent1">
                <a:alpha val="49000"/>
              </a:schemeClr>
            </a:gs>
            <a:gs pos="80000">
              <a:schemeClr val="accent4">
                <a:alpha val="64000"/>
              </a:schemeClr>
            </a:gs>
            <a:gs pos="100000">
              <a:schemeClr val="accent4">
                <a:lumMod val="75000"/>
              </a:schemeClr>
            </a:gs>
          </a:gsLst>
          <a:lin ang="15960000" scaled="0"/>
          <a:tileRect/>
        </a:gradFill>
      </dgm:spPr>
      <dgm:t>
        <a:bodyPr/>
        <a:lstStyle/>
        <a:p>
          <a:r>
            <a:rPr lang="en-US" sz="2400" b="1" dirty="0" smtClean="0">
              <a:solidFill>
                <a:schemeClr val="tx1"/>
              </a:solidFill>
            </a:rPr>
            <a:t>Knowledge-Driven</a:t>
          </a:r>
          <a:endParaRPr lang="en-US" sz="2400" b="1" dirty="0">
            <a:solidFill>
              <a:schemeClr val="tx1"/>
            </a:solidFill>
          </a:endParaRPr>
        </a:p>
      </dgm:t>
    </dgm:pt>
    <dgm:pt modelId="{AD933F0B-0535-4FF0-BAB3-CE673291BC26}" type="parTrans" cxnId="{D2DC9008-FD17-4CBA-8945-0799C339704A}">
      <dgm:prSet/>
      <dgm:spPr/>
      <dgm:t>
        <a:bodyPr/>
        <a:lstStyle/>
        <a:p>
          <a:endParaRPr lang="en-US"/>
        </a:p>
      </dgm:t>
    </dgm:pt>
    <dgm:pt modelId="{AD6580DE-E50B-4196-AB6A-E693E9572115}" type="sibTrans" cxnId="{D2DC9008-FD17-4CBA-8945-0799C339704A}">
      <dgm:prSet/>
      <dgm:spPr/>
      <dgm:t>
        <a:bodyPr/>
        <a:lstStyle/>
        <a:p>
          <a:endParaRPr lang="en-US"/>
        </a:p>
      </dgm:t>
    </dgm:pt>
    <dgm:pt modelId="{4C51D228-4214-4FC4-A77C-B9C81EDA794E}">
      <dgm:prSet phldrT="[Text]" custT="1"/>
      <dgm:spPr>
        <a:solidFill>
          <a:srgbClr val="FFFFFF">
            <a:alpha val="64000"/>
          </a:srgbClr>
        </a:solidFill>
      </dgm:spPr>
      <dgm:t>
        <a:bodyPr/>
        <a:lstStyle/>
        <a:p>
          <a:r>
            <a:rPr lang="en-US" sz="1800" dirty="0" smtClean="0">
              <a:solidFill>
                <a:srgbClr val="0A445F"/>
              </a:solidFill>
            </a:rPr>
            <a:t>Based on a </a:t>
          </a:r>
          <a:r>
            <a:rPr lang="en-US" sz="1800" b="1" u="none" dirty="0" smtClean="0">
              <a:solidFill>
                <a:srgbClr val="0A445F"/>
              </a:solidFill>
            </a:rPr>
            <a:t>Data Quality Knowledge Base</a:t>
          </a:r>
          <a:r>
            <a:rPr lang="en-US" sz="1800" u="none" dirty="0" smtClean="0">
              <a:solidFill>
                <a:srgbClr val="0A445F"/>
              </a:solidFill>
            </a:rPr>
            <a:t> </a:t>
          </a:r>
          <a:r>
            <a:rPr lang="en-US" sz="1800" dirty="0" smtClean="0">
              <a:solidFill>
                <a:srgbClr val="0A445F"/>
              </a:solidFill>
            </a:rPr>
            <a:t>(DQKB)</a:t>
          </a:r>
          <a:endParaRPr lang="en-US" sz="1800" dirty="0">
            <a:solidFill>
              <a:srgbClr val="0A445F"/>
            </a:solidFill>
          </a:endParaRPr>
        </a:p>
      </dgm:t>
    </dgm:pt>
    <dgm:pt modelId="{3D17905B-7137-41DF-8DE8-661C446B3650}" type="parTrans" cxnId="{DAFD7F24-8C45-4989-AE58-0EAA5F01C866}">
      <dgm:prSet/>
      <dgm:spPr/>
      <dgm:t>
        <a:bodyPr/>
        <a:lstStyle/>
        <a:p>
          <a:endParaRPr lang="en-US"/>
        </a:p>
      </dgm:t>
    </dgm:pt>
    <dgm:pt modelId="{69DF998B-147C-4869-951B-E555F16AA33D}" type="sibTrans" cxnId="{DAFD7F24-8C45-4989-AE58-0EAA5F01C866}">
      <dgm:prSet/>
      <dgm:spPr/>
      <dgm:t>
        <a:bodyPr/>
        <a:lstStyle/>
        <a:p>
          <a:endParaRPr lang="en-US"/>
        </a:p>
      </dgm:t>
    </dgm:pt>
    <dgm:pt modelId="{5D7F9273-E76C-4DEF-9B73-767B3614BC71}">
      <dgm:prSet phldrT="[Text]" custT="1"/>
      <dgm:spPr>
        <a:solidFill>
          <a:schemeClr val="tx1">
            <a:alpha val="64000"/>
          </a:schemeClr>
        </a:solidFill>
      </dgm:spPr>
      <dgm:t>
        <a:bodyPr/>
        <a:lstStyle/>
        <a:p>
          <a:r>
            <a:rPr lang="en-US" sz="1800" b="1" u="none" dirty="0" smtClean="0">
              <a:solidFill>
                <a:srgbClr val="0A445F"/>
              </a:solidFill>
            </a:rPr>
            <a:t>Data Domains </a:t>
          </a:r>
          <a:r>
            <a:rPr lang="en-US" sz="1800" dirty="0" smtClean="0">
              <a:solidFill>
                <a:srgbClr val="0A445F"/>
              </a:solidFill>
            </a:rPr>
            <a:t>capture the </a:t>
          </a:r>
          <a:r>
            <a:rPr lang="en-US" sz="1800" b="1" u="none" dirty="0" smtClean="0">
              <a:solidFill>
                <a:srgbClr val="0A445F"/>
              </a:solidFill>
            </a:rPr>
            <a:t>semantics </a:t>
          </a:r>
          <a:r>
            <a:rPr lang="en-US" sz="1800" b="0" u="none" dirty="0" smtClean="0">
              <a:solidFill>
                <a:srgbClr val="0A445F"/>
              </a:solidFill>
            </a:rPr>
            <a:t>of your data</a:t>
          </a:r>
          <a:endParaRPr lang="en-US" sz="1800" b="1" u="none" dirty="0">
            <a:solidFill>
              <a:srgbClr val="0A445F"/>
            </a:solidFill>
          </a:endParaRPr>
        </a:p>
      </dgm:t>
    </dgm:pt>
    <dgm:pt modelId="{5290C6AE-607F-409F-96A7-ADFEBD75B6BA}" type="parTrans" cxnId="{CB28FD74-F0EC-495A-8607-A4D31B31E626}">
      <dgm:prSet/>
      <dgm:spPr/>
      <dgm:t>
        <a:bodyPr/>
        <a:lstStyle/>
        <a:p>
          <a:endParaRPr lang="en-US"/>
        </a:p>
      </dgm:t>
    </dgm:pt>
    <dgm:pt modelId="{B6132541-3289-4EB0-A941-05BA58F1860A}" type="sibTrans" cxnId="{CB28FD74-F0EC-495A-8607-A4D31B31E626}">
      <dgm:prSet/>
      <dgm:spPr/>
      <dgm:t>
        <a:bodyPr/>
        <a:lstStyle/>
        <a:p>
          <a:endParaRPr lang="en-US"/>
        </a:p>
      </dgm:t>
    </dgm:pt>
    <dgm:pt modelId="{0E5F1B43-E3EB-495F-A1A5-3E0CBC927F8B}">
      <dgm:prSet phldrT="[Text]" custT="1"/>
      <dgm:spPr>
        <a:solidFill>
          <a:srgbClr val="FFFFFF">
            <a:alpha val="64000"/>
          </a:srgbClr>
        </a:solidFill>
      </dgm:spPr>
      <dgm:t>
        <a:bodyPr/>
        <a:lstStyle/>
        <a:p>
          <a:r>
            <a:rPr lang="en-US" sz="1800" dirty="0" smtClean="0">
              <a:solidFill>
                <a:srgbClr val="0A445F"/>
              </a:solidFill>
            </a:rPr>
            <a:t>Support use of </a:t>
          </a:r>
          <a:r>
            <a:rPr lang="en-US" sz="1800" b="1" u="none" dirty="0" smtClean="0">
              <a:solidFill>
                <a:srgbClr val="0A445F"/>
              </a:solidFill>
            </a:rPr>
            <a:t>user-generated knowledge </a:t>
          </a:r>
          <a:r>
            <a:rPr lang="en-US" sz="1800" dirty="0" smtClean="0">
              <a:solidFill>
                <a:srgbClr val="0A445F"/>
              </a:solidFill>
            </a:rPr>
            <a:t>and IP by 3</a:t>
          </a:r>
          <a:r>
            <a:rPr lang="en-US" sz="1800" baseline="30000" dirty="0" smtClean="0">
              <a:solidFill>
                <a:srgbClr val="0A445F"/>
              </a:solidFill>
            </a:rPr>
            <a:t>rd</a:t>
          </a:r>
          <a:r>
            <a:rPr lang="en-US" sz="1800" dirty="0" smtClean="0">
              <a:solidFill>
                <a:srgbClr val="0A445F"/>
              </a:solidFill>
            </a:rPr>
            <a:t> party </a:t>
          </a:r>
          <a:r>
            <a:rPr lang="en-US" sz="1800" b="1" u="none" dirty="0" smtClean="0">
              <a:solidFill>
                <a:srgbClr val="0A445F"/>
              </a:solidFill>
            </a:rPr>
            <a:t>reference data providers</a:t>
          </a:r>
          <a:endParaRPr lang="en-US" sz="1800" b="1" u="none" dirty="0">
            <a:solidFill>
              <a:srgbClr val="0A445F"/>
            </a:solidFill>
          </a:endParaRPr>
        </a:p>
      </dgm:t>
    </dgm:pt>
    <dgm:pt modelId="{CAEA183F-0ADF-4A7A-AAA3-A139A550E45A}" type="parTrans" cxnId="{E9C8E7AD-4D86-43FC-B94C-A573A43E9769}">
      <dgm:prSet/>
      <dgm:spPr/>
      <dgm:t>
        <a:bodyPr/>
        <a:lstStyle/>
        <a:p>
          <a:endParaRPr lang="en-US"/>
        </a:p>
      </dgm:t>
    </dgm:pt>
    <dgm:pt modelId="{B82F5B92-4590-401B-813C-3229D5558520}" type="sibTrans" cxnId="{E9C8E7AD-4D86-43FC-B94C-A573A43E9769}">
      <dgm:prSet/>
      <dgm:spPr/>
      <dgm:t>
        <a:bodyPr/>
        <a:lstStyle/>
        <a:p>
          <a:endParaRPr lang="en-US"/>
        </a:p>
      </dgm:t>
    </dgm:pt>
    <dgm:pt modelId="{251F0ABA-8B5A-417A-9ED9-AD0744152D0C}">
      <dgm:prSet phldrT="[Text]" custT="1"/>
      <dgm:spPr>
        <a:solidFill>
          <a:srgbClr val="FFFFFF">
            <a:alpha val="64000"/>
          </a:srgbClr>
        </a:solidFill>
      </dgm:spPr>
      <dgm:t>
        <a:bodyPr/>
        <a:lstStyle/>
        <a:p>
          <a:r>
            <a:rPr lang="en-US" sz="1800" b="1" u="none" dirty="0" smtClean="0">
              <a:solidFill>
                <a:srgbClr val="0A445F"/>
              </a:solidFill>
            </a:rPr>
            <a:t>Acquires additional knowledge </a:t>
          </a:r>
          <a:r>
            <a:rPr lang="en-US" sz="1800" b="0" u="none" dirty="0" smtClean="0">
              <a:solidFill>
                <a:srgbClr val="0A445F"/>
              </a:solidFill>
            </a:rPr>
            <a:t>the more you use it</a:t>
          </a:r>
          <a:endParaRPr lang="en-US" sz="1800" dirty="0">
            <a:solidFill>
              <a:srgbClr val="0A445F"/>
            </a:solidFill>
          </a:endParaRPr>
        </a:p>
      </dgm:t>
    </dgm:pt>
    <dgm:pt modelId="{0C771BB9-80D0-437E-87A1-A8DB022B6AC4}" type="parTrans" cxnId="{3D444ACB-40D5-454D-865F-1F958DCD98E5}">
      <dgm:prSet/>
      <dgm:spPr/>
      <dgm:t>
        <a:bodyPr/>
        <a:lstStyle/>
        <a:p>
          <a:endParaRPr lang="en-US"/>
        </a:p>
      </dgm:t>
    </dgm:pt>
    <dgm:pt modelId="{689B82D6-A46C-4E2A-8453-EF9C3535DED1}" type="sibTrans" cxnId="{3D444ACB-40D5-454D-865F-1F958DCD98E5}">
      <dgm:prSet/>
      <dgm:spPr/>
      <dgm:t>
        <a:bodyPr/>
        <a:lstStyle/>
        <a:p>
          <a:endParaRPr lang="en-US"/>
        </a:p>
      </dgm:t>
    </dgm:pt>
    <dgm:pt modelId="{0AD1F7E3-D28F-4010-9D59-59F212D40677}">
      <dgm:prSet phldrT="[Text]" custT="1"/>
      <dgm:spPr>
        <a:solidFill>
          <a:srgbClr val="FFFFFF">
            <a:alpha val="64000"/>
          </a:srgbClr>
        </a:solidFill>
      </dgm:spPr>
      <dgm:t>
        <a:bodyPr/>
        <a:lstStyle/>
        <a:p>
          <a:r>
            <a:rPr lang="en-US" sz="1800" dirty="0" smtClean="0">
              <a:solidFill>
                <a:srgbClr val="0A445F"/>
              </a:solidFill>
            </a:rPr>
            <a:t>Compelling user experience designed for </a:t>
          </a:r>
          <a:r>
            <a:rPr lang="en-US" sz="1800" b="1" u="none" dirty="0" smtClean="0">
              <a:solidFill>
                <a:srgbClr val="0A445F"/>
              </a:solidFill>
            </a:rPr>
            <a:t>increased productivity</a:t>
          </a:r>
          <a:endParaRPr lang="en-US" sz="1800" b="1" u="none" dirty="0">
            <a:solidFill>
              <a:srgbClr val="0A445F"/>
            </a:solidFill>
          </a:endParaRPr>
        </a:p>
      </dgm:t>
    </dgm:pt>
    <dgm:pt modelId="{198CF74C-E223-4086-A4AC-4E0FB22E3164}" type="parTrans" cxnId="{B54BA084-610B-4397-97A3-AAD6F5492352}">
      <dgm:prSet/>
      <dgm:spPr/>
      <dgm:t>
        <a:bodyPr/>
        <a:lstStyle/>
        <a:p>
          <a:endParaRPr lang="en-US"/>
        </a:p>
      </dgm:t>
    </dgm:pt>
    <dgm:pt modelId="{B3D0E3A3-BF04-4928-B82E-F7E191BEE244}" type="sibTrans" cxnId="{B54BA084-610B-4397-97A3-AAD6F5492352}">
      <dgm:prSet/>
      <dgm:spPr/>
      <dgm:t>
        <a:bodyPr/>
        <a:lstStyle/>
        <a:p>
          <a:endParaRPr lang="en-US"/>
        </a:p>
      </dgm:t>
    </dgm:pt>
    <dgm:pt modelId="{A347654B-88D0-4D40-83CC-A49B41D47BF4}">
      <dgm:prSet phldrT="[Text]" custT="1"/>
      <dgm:spPr>
        <a:gradFill flip="none" rotWithShape="1">
          <a:gsLst>
            <a:gs pos="0">
              <a:schemeClr val="tx2">
                <a:lumMod val="75000"/>
                <a:alpha val="64000"/>
              </a:schemeClr>
            </a:gs>
            <a:gs pos="100000">
              <a:schemeClr val="tx2">
                <a:lumMod val="75000"/>
                <a:alpha val="80000"/>
              </a:schemeClr>
            </a:gs>
            <a:gs pos="49000">
              <a:schemeClr val="tx1">
                <a:alpha val="80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dgm:spPr>
      <dgm:t>
        <a:bodyPr/>
        <a:lstStyle/>
        <a:p>
          <a:r>
            <a:rPr lang="en-US" sz="2400" b="1" dirty="0" smtClean="0">
              <a:solidFill>
                <a:srgbClr val="002D42"/>
              </a:solidFill>
            </a:rPr>
            <a:t>Open and Extendible</a:t>
          </a:r>
          <a:endParaRPr lang="en-US" sz="2400" b="1" dirty="0">
            <a:solidFill>
              <a:srgbClr val="002D42"/>
            </a:solidFill>
          </a:endParaRPr>
        </a:p>
      </dgm:t>
    </dgm:pt>
    <dgm:pt modelId="{3FF01524-375D-4E04-AD82-430A6DD6EF2D}" type="sibTrans" cxnId="{E437DC15-EDF0-4A2A-AD26-7BF1B7F91767}">
      <dgm:prSet/>
      <dgm:spPr/>
      <dgm:t>
        <a:bodyPr/>
        <a:lstStyle/>
        <a:p>
          <a:endParaRPr lang="en-US"/>
        </a:p>
      </dgm:t>
    </dgm:pt>
    <dgm:pt modelId="{857F2CDE-9ABB-401A-A7EE-1A600D2C7E34}" type="parTrans" cxnId="{E437DC15-EDF0-4A2A-AD26-7BF1B7F91767}">
      <dgm:prSet/>
      <dgm:spPr/>
      <dgm:t>
        <a:bodyPr/>
        <a:lstStyle/>
        <a:p>
          <a:endParaRPr lang="en-US"/>
        </a:p>
      </dgm:t>
    </dgm:pt>
    <dgm:pt modelId="{88DB310D-4163-40E4-A56F-342AE8220709}">
      <dgm:prSet phldrT="[Text]" custT="1"/>
      <dgm:spPr>
        <a:gradFill flip="none" rotWithShape="1">
          <a:gsLst>
            <a:gs pos="0">
              <a:schemeClr val="accent4">
                <a:lumMod val="75000"/>
                <a:alpha val="80000"/>
              </a:schemeClr>
            </a:gs>
            <a:gs pos="80000">
              <a:schemeClr val="accent1">
                <a:alpha val="80000"/>
              </a:schemeClr>
            </a:gs>
            <a:gs pos="100000">
              <a:schemeClr val="accent4"/>
            </a:gs>
          </a:gsLst>
          <a:lin ang="5700000" scaled="0"/>
          <a:tileRect/>
        </a:gradFill>
      </dgm:spPr>
      <dgm:t>
        <a:bodyPr/>
        <a:lstStyle/>
        <a:p>
          <a:r>
            <a:rPr lang="en-US" sz="2400" b="1" dirty="0" smtClean="0">
              <a:solidFill>
                <a:schemeClr val="tx1"/>
              </a:solidFill>
            </a:rPr>
            <a:t>Easy to use</a:t>
          </a:r>
          <a:endParaRPr lang="en-US" sz="2400" b="1" dirty="0">
            <a:solidFill>
              <a:schemeClr val="tx1"/>
            </a:solidFill>
          </a:endParaRPr>
        </a:p>
      </dgm:t>
    </dgm:pt>
    <dgm:pt modelId="{9D82FB67-9CCF-494C-A1A0-EA8863E7727E}" type="sibTrans" cxnId="{ED6DDA0D-E2F0-458B-AC90-948EC5B232EA}">
      <dgm:prSet/>
      <dgm:spPr/>
      <dgm:t>
        <a:bodyPr/>
        <a:lstStyle/>
        <a:p>
          <a:endParaRPr lang="en-US"/>
        </a:p>
      </dgm:t>
    </dgm:pt>
    <dgm:pt modelId="{05654534-FF7F-4273-8494-78466F7B6D6A}" type="parTrans" cxnId="{ED6DDA0D-E2F0-458B-AC90-948EC5B232EA}">
      <dgm:prSet/>
      <dgm:spPr/>
      <dgm:t>
        <a:bodyPr/>
        <a:lstStyle/>
        <a:p>
          <a:endParaRPr lang="en-US"/>
        </a:p>
      </dgm:t>
    </dgm:pt>
    <dgm:pt modelId="{7028E16D-4C93-4FEF-99D2-DE5CCC552F00}">
      <dgm:prSet phldrT="[Text]" custT="1"/>
      <dgm:spPr>
        <a:gradFill flip="none" rotWithShape="1">
          <a:gsLst>
            <a:gs pos="0">
              <a:schemeClr val="bg2">
                <a:lumMod val="50000"/>
                <a:alpha val="64000"/>
              </a:schemeClr>
            </a:gs>
            <a:gs pos="100000">
              <a:schemeClr val="tx2">
                <a:lumMod val="75000"/>
                <a:alpha val="80000"/>
              </a:schemeClr>
            </a:gs>
            <a:gs pos="52000">
              <a:schemeClr val="tx1">
                <a:alpha val="66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dgm:spPr>
      <dgm:t>
        <a:bodyPr/>
        <a:lstStyle/>
        <a:p>
          <a:r>
            <a:rPr lang="en-US" sz="2400" b="1" dirty="0" smtClean="0">
              <a:solidFill>
                <a:srgbClr val="002D42"/>
              </a:solidFill>
            </a:rPr>
            <a:t>Semantics</a:t>
          </a:r>
          <a:endParaRPr lang="en-US" sz="2400" b="1" dirty="0">
            <a:solidFill>
              <a:srgbClr val="002D42"/>
            </a:solidFill>
          </a:endParaRPr>
        </a:p>
      </dgm:t>
    </dgm:pt>
    <dgm:pt modelId="{B5F9FD0A-8A29-4A52-9298-0ADFD3012022}" type="sibTrans" cxnId="{50BD6A6C-34C7-4D44-B831-86E6A98184B2}">
      <dgm:prSet/>
      <dgm:spPr/>
      <dgm:t>
        <a:bodyPr/>
        <a:lstStyle/>
        <a:p>
          <a:endParaRPr lang="en-US"/>
        </a:p>
      </dgm:t>
    </dgm:pt>
    <dgm:pt modelId="{E8DEF622-9EB1-4E03-81FB-700D8CC3F5C9}" type="parTrans" cxnId="{50BD6A6C-34C7-4D44-B831-86E6A98184B2}">
      <dgm:prSet/>
      <dgm:spPr/>
      <dgm:t>
        <a:bodyPr/>
        <a:lstStyle/>
        <a:p>
          <a:endParaRPr lang="en-US"/>
        </a:p>
      </dgm:t>
    </dgm:pt>
    <dgm:pt modelId="{207B52B2-FD43-4725-863B-1E2B35056CEE}">
      <dgm:prSet phldrT="[Text]" custT="1"/>
      <dgm:spPr>
        <a:gradFill flip="none" rotWithShape="1">
          <a:gsLst>
            <a:gs pos="0">
              <a:schemeClr val="accent4">
                <a:lumMod val="75000"/>
                <a:alpha val="64000"/>
              </a:schemeClr>
            </a:gs>
            <a:gs pos="100000">
              <a:schemeClr val="accent4"/>
            </a:gs>
            <a:gs pos="76000">
              <a:schemeClr val="accent1">
                <a:alpha val="64000"/>
              </a:schemeClr>
            </a:gs>
          </a:gsLst>
          <a:lin ang="16200000" scaled="0"/>
          <a:tileRect/>
        </a:gradFill>
      </dgm:spPr>
      <dgm:t>
        <a:bodyPr/>
        <a:lstStyle/>
        <a:p>
          <a:r>
            <a:rPr lang="en-US" sz="2400" b="1" dirty="0" smtClean="0">
              <a:solidFill>
                <a:schemeClr val="tx1"/>
              </a:solidFill>
            </a:rPr>
            <a:t>Knowledge Discovery</a:t>
          </a:r>
          <a:endParaRPr lang="en-US" sz="2400" b="1" dirty="0">
            <a:solidFill>
              <a:schemeClr val="tx1"/>
            </a:solidFill>
          </a:endParaRPr>
        </a:p>
      </dgm:t>
    </dgm:pt>
    <dgm:pt modelId="{69C5124A-64A5-4527-9D16-BA8F32CA48D2}" type="sibTrans" cxnId="{1BAA2E59-4E56-425C-9BB8-E57334FA06AA}">
      <dgm:prSet/>
      <dgm:spPr/>
      <dgm:t>
        <a:bodyPr/>
        <a:lstStyle/>
        <a:p>
          <a:endParaRPr lang="en-US"/>
        </a:p>
      </dgm:t>
    </dgm:pt>
    <dgm:pt modelId="{5058551C-2D03-4FD8-80E7-B703E5E1EE87}" type="parTrans" cxnId="{1BAA2E59-4E56-425C-9BB8-E57334FA06AA}">
      <dgm:prSet/>
      <dgm:spPr/>
      <dgm:t>
        <a:bodyPr/>
        <a:lstStyle/>
        <a:p>
          <a:endParaRPr lang="en-US"/>
        </a:p>
      </dgm:t>
    </dgm:pt>
    <dgm:pt modelId="{A868AD5C-ED7A-4F24-BC79-3B28693CB5F9}" type="pres">
      <dgm:prSet presAssocID="{6E2B6A3E-8C91-45F6-9D72-67E0EFC2A1F7}" presName="Name0" presStyleCnt="0">
        <dgm:presLayoutVars>
          <dgm:dir/>
          <dgm:animLvl val="lvl"/>
          <dgm:resizeHandles val="exact"/>
        </dgm:presLayoutVars>
      </dgm:prSet>
      <dgm:spPr/>
      <dgm:t>
        <a:bodyPr/>
        <a:lstStyle/>
        <a:p>
          <a:endParaRPr lang="en-US"/>
        </a:p>
      </dgm:t>
    </dgm:pt>
    <dgm:pt modelId="{30E90EDA-31D6-4526-8BA4-70AF47CCF138}" type="pres">
      <dgm:prSet presAssocID="{9471991D-E844-42FF-8C1C-D4B965F73265}" presName="linNode" presStyleCnt="0"/>
      <dgm:spPr/>
      <dgm:t>
        <a:bodyPr/>
        <a:lstStyle/>
        <a:p>
          <a:endParaRPr lang="en-US"/>
        </a:p>
      </dgm:t>
    </dgm:pt>
    <dgm:pt modelId="{49F16279-FF64-498D-B5AA-88E5400D9ADB}" type="pres">
      <dgm:prSet presAssocID="{9471991D-E844-42FF-8C1C-D4B965F73265}" presName="parentText" presStyleLbl="node1" presStyleIdx="0" presStyleCnt="5" custLinFactNeighborY="-777">
        <dgm:presLayoutVars>
          <dgm:chMax val="1"/>
          <dgm:bulletEnabled val="1"/>
        </dgm:presLayoutVars>
      </dgm:prSet>
      <dgm:spPr/>
      <dgm:t>
        <a:bodyPr/>
        <a:lstStyle/>
        <a:p>
          <a:endParaRPr lang="en-US"/>
        </a:p>
      </dgm:t>
    </dgm:pt>
    <dgm:pt modelId="{6C4D6BBE-6204-4E6A-817A-CC64FD1684B6}" type="pres">
      <dgm:prSet presAssocID="{9471991D-E844-42FF-8C1C-D4B965F73265}" presName="descendantText" presStyleLbl="alignAccFollowNode1" presStyleIdx="0" presStyleCnt="5">
        <dgm:presLayoutVars>
          <dgm:bulletEnabled val="1"/>
        </dgm:presLayoutVars>
      </dgm:prSet>
      <dgm:spPr/>
      <dgm:t>
        <a:bodyPr/>
        <a:lstStyle/>
        <a:p>
          <a:endParaRPr lang="en-US"/>
        </a:p>
      </dgm:t>
    </dgm:pt>
    <dgm:pt modelId="{D0F9D23F-4714-4872-91F9-ABAE0C46DD1D}" type="pres">
      <dgm:prSet presAssocID="{AD6580DE-E50B-4196-AB6A-E693E9572115}" presName="sp" presStyleCnt="0"/>
      <dgm:spPr/>
      <dgm:t>
        <a:bodyPr/>
        <a:lstStyle/>
        <a:p>
          <a:endParaRPr lang="en-US"/>
        </a:p>
      </dgm:t>
    </dgm:pt>
    <dgm:pt modelId="{B7A9F659-9A33-4F29-8331-94E3B02382E6}" type="pres">
      <dgm:prSet presAssocID="{207B52B2-FD43-4725-863B-1E2B35056CEE}" presName="linNode" presStyleCnt="0"/>
      <dgm:spPr/>
      <dgm:t>
        <a:bodyPr/>
        <a:lstStyle/>
        <a:p>
          <a:endParaRPr lang="en-US"/>
        </a:p>
      </dgm:t>
    </dgm:pt>
    <dgm:pt modelId="{3B643F35-CABA-4F39-8BB4-0203EE7FAB40}" type="pres">
      <dgm:prSet presAssocID="{207B52B2-FD43-4725-863B-1E2B35056CEE}" presName="parentText" presStyleLbl="node1" presStyleIdx="1" presStyleCnt="5" custLinFactY="3330" custLinFactNeighborX="109" custLinFactNeighborY="100000">
        <dgm:presLayoutVars>
          <dgm:chMax val="1"/>
          <dgm:bulletEnabled val="1"/>
        </dgm:presLayoutVars>
      </dgm:prSet>
      <dgm:spPr/>
      <dgm:t>
        <a:bodyPr/>
        <a:lstStyle/>
        <a:p>
          <a:endParaRPr lang="en-US"/>
        </a:p>
      </dgm:t>
    </dgm:pt>
    <dgm:pt modelId="{B16E8C3B-EE3E-4B22-B840-5362C5396A91}" type="pres">
      <dgm:prSet presAssocID="{207B52B2-FD43-4725-863B-1E2B35056CEE}" presName="descendantText" presStyleLbl="alignAccFollowNode1" presStyleIdx="1" presStyleCnt="5" custLinFactNeighborX="772">
        <dgm:presLayoutVars>
          <dgm:bulletEnabled val="1"/>
        </dgm:presLayoutVars>
      </dgm:prSet>
      <dgm:spPr/>
      <dgm:t>
        <a:bodyPr/>
        <a:lstStyle/>
        <a:p>
          <a:endParaRPr lang="en-US"/>
        </a:p>
      </dgm:t>
    </dgm:pt>
    <dgm:pt modelId="{B941F7F9-CD2B-41FE-9FA9-E9CC5BA5749F}" type="pres">
      <dgm:prSet presAssocID="{69C5124A-64A5-4527-9D16-BA8F32CA48D2}" presName="sp" presStyleCnt="0"/>
      <dgm:spPr/>
      <dgm:t>
        <a:bodyPr/>
        <a:lstStyle/>
        <a:p>
          <a:endParaRPr lang="en-US"/>
        </a:p>
      </dgm:t>
    </dgm:pt>
    <dgm:pt modelId="{8CE3E36D-C038-4F42-8DDD-30F4119CD62F}" type="pres">
      <dgm:prSet presAssocID="{7028E16D-4C93-4FEF-99D2-DE5CCC552F00}" presName="linNode" presStyleCnt="0"/>
      <dgm:spPr/>
      <dgm:t>
        <a:bodyPr/>
        <a:lstStyle/>
        <a:p>
          <a:endParaRPr lang="en-US"/>
        </a:p>
      </dgm:t>
    </dgm:pt>
    <dgm:pt modelId="{FBB1ECD0-F240-48B1-9B30-41BCDA12DCC6}" type="pres">
      <dgm:prSet presAssocID="{7028E16D-4C93-4FEF-99D2-DE5CCC552F00}" presName="parentText" presStyleLbl="node1" presStyleIdx="2" presStyleCnt="5" custLinFactY="-6437" custLinFactNeighborY="-100000">
        <dgm:presLayoutVars>
          <dgm:chMax val="1"/>
          <dgm:bulletEnabled val="1"/>
        </dgm:presLayoutVars>
      </dgm:prSet>
      <dgm:spPr/>
      <dgm:t>
        <a:bodyPr/>
        <a:lstStyle/>
        <a:p>
          <a:endParaRPr lang="en-US"/>
        </a:p>
      </dgm:t>
    </dgm:pt>
    <dgm:pt modelId="{7FBEF402-F739-443B-9F23-A2777D999712}" type="pres">
      <dgm:prSet presAssocID="{7028E16D-4C93-4FEF-99D2-DE5CCC552F00}" presName="descendantText" presStyleLbl="alignAccFollowNode1" presStyleIdx="2" presStyleCnt="5">
        <dgm:presLayoutVars>
          <dgm:bulletEnabled val="1"/>
        </dgm:presLayoutVars>
      </dgm:prSet>
      <dgm:spPr/>
      <dgm:t>
        <a:bodyPr/>
        <a:lstStyle/>
        <a:p>
          <a:endParaRPr lang="en-US"/>
        </a:p>
      </dgm:t>
    </dgm:pt>
    <dgm:pt modelId="{5903D2C6-BFE1-4A1C-B7F7-FFC6D12F40E9}" type="pres">
      <dgm:prSet presAssocID="{B5F9FD0A-8A29-4A52-9298-0ADFD3012022}" presName="sp" presStyleCnt="0"/>
      <dgm:spPr/>
      <dgm:t>
        <a:bodyPr/>
        <a:lstStyle/>
        <a:p>
          <a:endParaRPr lang="en-US"/>
        </a:p>
      </dgm:t>
    </dgm:pt>
    <dgm:pt modelId="{89AED46C-290F-4F77-88A8-4662D1EB4317}" type="pres">
      <dgm:prSet presAssocID="{A347654B-88D0-4D40-83CC-A49B41D47BF4}" presName="linNode" presStyleCnt="0"/>
      <dgm:spPr/>
      <dgm:t>
        <a:bodyPr/>
        <a:lstStyle/>
        <a:p>
          <a:endParaRPr lang="en-US"/>
        </a:p>
      </dgm:t>
    </dgm:pt>
    <dgm:pt modelId="{03CA6BDA-B20F-4D51-A85A-FF9DB583D142}" type="pres">
      <dgm:prSet presAssocID="{A347654B-88D0-4D40-83CC-A49B41D47BF4}" presName="parentText" presStyleLbl="node1" presStyleIdx="3" presStyleCnt="5" custLinFactNeighborY="-2331">
        <dgm:presLayoutVars>
          <dgm:chMax val="1"/>
          <dgm:bulletEnabled val="1"/>
        </dgm:presLayoutVars>
      </dgm:prSet>
      <dgm:spPr/>
      <dgm:t>
        <a:bodyPr/>
        <a:lstStyle/>
        <a:p>
          <a:endParaRPr lang="en-US"/>
        </a:p>
      </dgm:t>
    </dgm:pt>
    <dgm:pt modelId="{2DB96721-914A-4F4E-8EEE-EC1C0FA562AE}" type="pres">
      <dgm:prSet presAssocID="{A347654B-88D0-4D40-83CC-A49B41D47BF4}" presName="descendantText" presStyleLbl="alignAccFollowNode1" presStyleIdx="3" presStyleCnt="5">
        <dgm:presLayoutVars>
          <dgm:bulletEnabled val="1"/>
        </dgm:presLayoutVars>
      </dgm:prSet>
      <dgm:spPr/>
      <dgm:t>
        <a:bodyPr/>
        <a:lstStyle/>
        <a:p>
          <a:endParaRPr lang="en-US"/>
        </a:p>
      </dgm:t>
    </dgm:pt>
    <dgm:pt modelId="{1C0CDE8B-DAAC-4001-84F0-444B7099405A}" type="pres">
      <dgm:prSet presAssocID="{3FF01524-375D-4E04-AD82-430A6DD6EF2D}" presName="sp" presStyleCnt="0"/>
      <dgm:spPr/>
      <dgm:t>
        <a:bodyPr/>
        <a:lstStyle/>
        <a:p>
          <a:endParaRPr lang="en-US"/>
        </a:p>
      </dgm:t>
    </dgm:pt>
    <dgm:pt modelId="{967AAE8A-AD6B-46D5-99A1-6269E9CD710B}" type="pres">
      <dgm:prSet presAssocID="{88DB310D-4163-40E4-A56F-342AE8220709}" presName="linNode" presStyleCnt="0"/>
      <dgm:spPr/>
      <dgm:t>
        <a:bodyPr/>
        <a:lstStyle/>
        <a:p>
          <a:endParaRPr lang="en-US"/>
        </a:p>
      </dgm:t>
    </dgm:pt>
    <dgm:pt modelId="{C3A9BD33-0BD0-401C-A0E4-78BC5948992D}" type="pres">
      <dgm:prSet presAssocID="{88DB310D-4163-40E4-A56F-342AE8220709}" presName="parentText" presStyleLbl="node1" presStyleIdx="4" presStyleCnt="5" custLinFactNeighborY="-3199">
        <dgm:presLayoutVars>
          <dgm:chMax val="1"/>
          <dgm:bulletEnabled val="1"/>
        </dgm:presLayoutVars>
      </dgm:prSet>
      <dgm:spPr/>
      <dgm:t>
        <a:bodyPr/>
        <a:lstStyle/>
        <a:p>
          <a:endParaRPr lang="en-US"/>
        </a:p>
      </dgm:t>
    </dgm:pt>
    <dgm:pt modelId="{5417637B-99E5-4373-A92E-536B7DFEA33E}" type="pres">
      <dgm:prSet presAssocID="{88DB310D-4163-40E4-A56F-342AE8220709}" presName="descendantText" presStyleLbl="alignAccFollowNode1" presStyleIdx="4" presStyleCnt="5">
        <dgm:presLayoutVars>
          <dgm:bulletEnabled val="1"/>
        </dgm:presLayoutVars>
      </dgm:prSet>
      <dgm:spPr/>
      <dgm:t>
        <a:bodyPr/>
        <a:lstStyle/>
        <a:p>
          <a:endParaRPr lang="en-US"/>
        </a:p>
      </dgm:t>
    </dgm:pt>
  </dgm:ptLst>
  <dgm:cxnLst>
    <dgm:cxn modelId="{0874E492-5D96-244F-BB92-724F78DF74E4}" type="presOf" srcId="{A347654B-88D0-4D40-83CC-A49B41D47BF4}" destId="{03CA6BDA-B20F-4D51-A85A-FF9DB583D142}" srcOrd="0" destOrd="0" presId="urn:microsoft.com/office/officeart/2005/8/layout/vList5"/>
    <dgm:cxn modelId="{5E450DF9-D068-1E4B-B40B-F29DF322B0FE}" type="presOf" srcId="{0AD1F7E3-D28F-4010-9D59-59F212D40677}" destId="{5417637B-99E5-4373-A92E-536B7DFEA33E}" srcOrd="0" destOrd="0" presId="urn:microsoft.com/office/officeart/2005/8/layout/vList5"/>
    <dgm:cxn modelId="{EE23326C-851A-4A4E-924F-F0CE06C9F06F}" type="presOf" srcId="{207B52B2-FD43-4725-863B-1E2B35056CEE}" destId="{3B643F35-CABA-4F39-8BB4-0203EE7FAB40}" srcOrd="0" destOrd="0" presId="urn:microsoft.com/office/officeart/2005/8/layout/vList5"/>
    <dgm:cxn modelId="{ED6DDA0D-E2F0-458B-AC90-948EC5B232EA}" srcId="{6E2B6A3E-8C91-45F6-9D72-67E0EFC2A1F7}" destId="{88DB310D-4163-40E4-A56F-342AE8220709}" srcOrd="4" destOrd="0" parTransId="{05654534-FF7F-4273-8494-78466F7B6D6A}" sibTransId="{9D82FB67-9CCF-494C-A1A0-EA8863E7727E}"/>
    <dgm:cxn modelId="{3D444ACB-40D5-454D-865F-1F958DCD98E5}" srcId="{7028E16D-4C93-4FEF-99D2-DE5CCC552F00}" destId="{251F0ABA-8B5A-417A-9ED9-AD0744152D0C}" srcOrd="0" destOrd="0" parTransId="{0C771BB9-80D0-437E-87A1-A8DB022B6AC4}" sibTransId="{689B82D6-A46C-4E2A-8453-EF9C3535DED1}"/>
    <dgm:cxn modelId="{50BD6A6C-34C7-4D44-B831-86E6A98184B2}" srcId="{6E2B6A3E-8C91-45F6-9D72-67E0EFC2A1F7}" destId="{7028E16D-4C93-4FEF-99D2-DE5CCC552F00}" srcOrd="2" destOrd="0" parTransId="{E8DEF622-9EB1-4E03-81FB-700D8CC3F5C9}" sibTransId="{B5F9FD0A-8A29-4A52-9298-0ADFD3012022}"/>
    <dgm:cxn modelId="{D9218E10-D498-6943-9C8C-BF4FEBDF8E07}" type="presOf" srcId="{4C51D228-4214-4FC4-A77C-B9C81EDA794E}" destId="{6C4D6BBE-6204-4E6A-817A-CC64FD1684B6}" srcOrd="0" destOrd="0" presId="urn:microsoft.com/office/officeart/2005/8/layout/vList5"/>
    <dgm:cxn modelId="{241EB727-D280-E242-B8A2-8382E79005AB}" type="presOf" srcId="{5D7F9273-E76C-4DEF-9B73-767B3614BC71}" destId="{B16E8C3B-EE3E-4B22-B840-5362C5396A91}" srcOrd="0" destOrd="0" presId="urn:microsoft.com/office/officeart/2005/8/layout/vList5"/>
    <dgm:cxn modelId="{E9C8E7AD-4D86-43FC-B94C-A573A43E9769}" srcId="{A347654B-88D0-4D40-83CC-A49B41D47BF4}" destId="{0E5F1B43-E3EB-495F-A1A5-3E0CBC927F8B}" srcOrd="0" destOrd="0" parTransId="{CAEA183F-0ADF-4A7A-AAA3-A139A550E45A}" sibTransId="{B82F5B92-4590-401B-813C-3229D5558520}"/>
    <dgm:cxn modelId="{E17F5443-4A5F-864B-8B28-D89BC6D564FE}" type="presOf" srcId="{7028E16D-4C93-4FEF-99D2-DE5CCC552F00}" destId="{FBB1ECD0-F240-48B1-9B30-41BCDA12DCC6}" srcOrd="0" destOrd="0" presId="urn:microsoft.com/office/officeart/2005/8/layout/vList5"/>
    <dgm:cxn modelId="{F15F788B-F8D0-D449-A588-69D035EE3FA4}" type="presOf" srcId="{251F0ABA-8B5A-417A-9ED9-AD0744152D0C}" destId="{7FBEF402-F739-443B-9F23-A2777D999712}" srcOrd="0" destOrd="0" presId="urn:microsoft.com/office/officeart/2005/8/layout/vList5"/>
    <dgm:cxn modelId="{EF9D5413-62EE-D746-8A48-65EDC874F839}" type="presOf" srcId="{88DB310D-4163-40E4-A56F-342AE8220709}" destId="{C3A9BD33-0BD0-401C-A0E4-78BC5948992D}" srcOrd="0" destOrd="0" presId="urn:microsoft.com/office/officeart/2005/8/layout/vList5"/>
    <dgm:cxn modelId="{1BAA2E59-4E56-425C-9BB8-E57334FA06AA}" srcId="{6E2B6A3E-8C91-45F6-9D72-67E0EFC2A1F7}" destId="{207B52B2-FD43-4725-863B-1E2B35056CEE}" srcOrd="1" destOrd="0" parTransId="{5058551C-2D03-4FD8-80E7-B703E5E1EE87}" sibTransId="{69C5124A-64A5-4527-9D16-BA8F32CA48D2}"/>
    <dgm:cxn modelId="{0FC11B4E-E7D7-554D-81FC-B291CC365A2E}" type="presOf" srcId="{0E5F1B43-E3EB-495F-A1A5-3E0CBC927F8B}" destId="{2DB96721-914A-4F4E-8EEE-EC1C0FA562AE}" srcOrd="0" destOrd="0" presId="urn:microsoft.com/office/officeart/2005/8/layout/vList5"/>
    <dgm:cxn modelId="{1129AC34-DF09-2E4D-BDF9-21D7188E3D4A}" type="presOf" srcId="{6E2B6A3E-8C91-45F6-9D72-67E0EFC2A1F7}" destId="{A868AD5C-ED7A-4F24-BC79-3B28693CB5F9}" srcOrd="0" destOrd="0" presId="urn:microsoft.com/office/officeart/2005/8/layout/vList5"/>
    <dgm:cxn modelId="{CB28FD74-F0EC-495A-8607-A4D31B31E626}" srcId="{207B52B2-FD43-4725-863B-1E2B35056CEE}" destId="{5D7F9273-E76C-4DEF-9B73-767B3614BC71}" srcOrd="0" destOrd="0" parTransId="{5290C6AE-607F-409F-96A7-ADFEBD75B6BA}" sibTransId="{B6132541-3289-4EB0-A941-05BA58F1860A}"/>
    <dgm:cxn modelId="{D2DC9008-FD17-4CBA-8945-0799C339704A}" srcId="{6E2B6A3E-8C91-45F6-9D72-67E0EFC2A1F7}" destId="{9471991D-E844-42FF-8C1C-D4B965F73265}" srcOrd="0" destOrd="0" parTransId="{AD933F0B-0535-4FF0-BAB3-CE673291BC26}" sibTransId="{AD6580DE-E50B-4196-AB6A-E693E9572115}"/>
    <dgm:cxn modelId="{DAFD7F24-8C45-4989-AE58-0EAA5F01C866}" srcId="{9471991D-E844-42FF-8C1C-D4B965F73265}" destId="{4C51D228-4214-4FC4-A77C-B9C81EDA794E}" srcOrd="0" destOrd="0" parTransId="{3D17905B-7137-41DF-8DE8-661C446B3650}" sibTransId="{69DF998B-147C-4869-951B-E555F16AA33D}"/>
    <dgm:cxn modelId="{38388003-07C5-3042-A209-C493E5FD0D65}" type="presOf" srcId="{9471991D-E844-42FF-8C1C-D4B965F73265}" destId="{49F16279-FF64-498D-B5AA-88E5400D9ADB}" srcOrd="0" destOrd="0" presId="urn:microsoft.com/office/officeart/2005/8/layout/vList5"/>
    <dgm:cxn modelId="{B54BA084-610B-4397-97A3-AAD6F5492352}" srcId="{88DB310D-4163-40E4-A56F-342AE8220709}" destId="{0AD1F7E3-D28F-4010-9D59-59F212D40677}" srcOrd="0" destOrd="0" parTransId="{198CF74C-E223-4086-A4AC-4E0FB22E3164}" sibTransId="{B3D0E3A3-BF04-4928-B82E-F7E191BEE244}"/>
    <dgm:cxn modelId="{E437DC15-EDF0-4A2A-AD26-7BF1B7F91767}" srcId="{6E2B6A3E-8C91-45F6-9D72-67E0EFC2A1F7}" destId="{A347654B-88D0-4D40-83CC-A49B41D47BF4}" srcOrd="3" destOrd="0" parTransId="{857F2CDE-9ABB-401A-A7EE-1A600D2C7E34}" sibTransId="{3FF01524-375D-4E04-AD82-430A6DD6EF2D}"/>
    <dgm:cxn modelId="{8C6FF9CD-0717-6D49-9ACC-C1D64A037720}" type="presParOf" srcId="{A868AD5C-ED7A-4F24-BC79-3B28693CB5F9}" destId="{30E90EDA-31D6-4526-8BA4-70AF47CCF138}" srcOrd="0" destOrd="0" presId="urn:microsoft.com/office/officeart/2005/8/layout/vList5"/>
    <dgm:cxn modelId="{9A605C33-B3AC-E742-A177-2421D47BFF3F}" type="presParOf" srcId="{30E90EDA-31D6-4526-8BA4-70AF47CCF138}" destId="{49F16279-FF64-498D-B5AA-88E5400D9ADB}" srcOrd="0" destOrd="0" presId="urn:microsoft.com/office/officeart/2005/8/layout/vList5"/>
    <dgm:cxn modelId="{DA3281FA-310A-EB41-8C66-CFD176C90C98}" type="presParOf" srcId="{30E90EDA-31D6-4526-8BA4-70AF47CCF138}" destId="{6C4D6BBE-6204-4E6A-817A-CC64FD1684B6}" srcOrd="1" destOrd="0" presId="urn:microsoft.com/office/officeart/2005/8/layout/vList5"/>
    <dgm:cxn modelId="{08A37378-5908-F540-B9BE-74A3DA2CD530}" type="presParOf" srcId="{A868AD5C-ED7A-4F24-BC79-3B28693CB5F9}" destId="{D0F9D23F-4714-4872-91F9-ABAE0C46DD1D}" srcOrd="1" destOrd="0" presId="urn:microsoft.com/office/officeart/2005/8/layout/vList5"/>
    <dgm:cxn modelId="{436219EA-B157-B246-9BD1-7922590850B6}" type="presParOf" srcId="{A868AD5C-ED7A-4F24-BC79-3B28693CB5F9}" destId="{B7A9F659-9A33-4F29-8331-94E3B02382E6}" srcOrd="2" destOrd="0" presId="urn:microsoft.com/office/officeart/2005/8/layout/vList5"/>
    <dgm:cxn modelId="{F25B0E8B-22AC-ED41-BEE6-559EECD77477}" type="presParOf" srcId="{B7A9F659-9A33-4F29-8331-94E3B02382E6}" destId="{3B643F35-CABA-4F39-8BB4-0203EE7FAB40}" srcOrd="0" destOrd="0" presId="urn:microsoft.com/office/officeart/2005/8/layout/vList5"/>
    <dgm:cxn modelId="{1CF9E60B-9E4A-7648-A9C6-74F352C835DA}" type="presParOf" srcId="{B7A9F659-9A33-4F29-8331-94E3B02382E6}" destId="{B16E8C3B-EE3E-4B22-B840-5362C5396A91}" srcOrd="1" destOrd="0" presId="urn:microsoft.com/office/officeart/2005/8/layout/vList5"/>
    <dgm:cxn modelId="{B886FAA8-187F-CC43-9B6E-2F3E4ECAFF05}" type="presParOf" srcId="{A868AD5C-ED7A-4F24-BC79-3B28693CB5F9}" destId="{B941F7F9-CD2B-41FE-9FA9-E9CC5BA5749F}" srcOrd="3" destOrd="0" presId="urn:microsoft.com/office/officeart/2005/8/layout/vList5"/>
    <dgm:cxn modelId="{5C39CC2F-1405-EE4D-B669-BAE9B272DD1F}" type="presParOf" srcId="{A868AD5C-ED7A-4F24-BC79-3B28693CB5F9}" destId="{8CE3E36D-C038-4F42-8DDD-30F4119CD62F}" srcOrd="4" destOrd="0" presId="urn:microsoft.com/office/officeart/2005/8/layout/vList5"/>
    <dgm:cxn modelId="{6AAA057D-0C86-024C-9416-9D5D3B30B29D}" type="presParOf" srcId="{8CE3E36D-C038-4F42-8DDD-30F4119CD62F}" destId="{FBB1ECD0-F240-48B1-9B30-41BCDA12DCC6}" srcOrd="0" destOrd="0" presId="urn:microsoft.com/office/officeart/2005/8/layout/vList5"/>
    <dgm:cxn modelId="{11703D70-1611-3C4E-BEF9-C5EC9B5ADE03}" type="presParOf" srcId="{8CE3E36D-C038-4F42-8DDD-30F4119CD62F}" destId="{7FBEF402-F739-443B-9F23-A2777D999712}" srcOrd="1" destOrd="0" presId="urn:microsoft.com/office/officeart/2005/8/layout/vList5"/>
    <dgm:cxn modelId="{2D77FDE7-6A0A-F845-BC48-B5DB133A76D0}" type="presParOf" srcId="{A868AD5C-ED7A-4F24-BC79-3B28693CB5F9}" destId="{5903D2C6-BFE1-4A1C-B7F7-FFC6D12F40E9}" srcOrd="5" destOrd="0" presId="urn:microsoft.com/office/officeart/2005/8/layout/vList5"/>
    <dgm:cxn modelId="{C977429B-8DAA-7B4D-873D-0548F4776C4C}" type="presParOf" srcId="{A868AD5C-ED7A-4F24-BC79-3B28693CB5F9}" destId="{89AED46C-290F-4F77-88A8-4662D1EB4317}" srcOrd="6" destOrd="0" presId="urn:microsoft.com/office/officeart/2005/8/layout/vList5"/>
    <dgm:cxn modelId="{572CF9C7-C18E-834C-B593-013DBA1FD7CD}" type="presParOf" srcId="{89AED46C-290F-4F77-88A8-4662D1EB4317}" destId="{03CA6BDA-B20F-4D51-A85A-FF9DB583D142}" srcOrd="0" destOrd="0" presId="urn:microsoft.com/office/officeart/2005/8/layout/vList5"/>
    <dgm:cxn modelId="{0455B8BF-2E54-8549-BD51-082279B7D749}" type="presParOf" srcId="{89AED46C-290F-4F77-88A8-4662D1EB4317}" destId="{2DB96721-914A-4F4E-8EEE-EC1C0FA562AE}" srcOrd="1" destOrd="0" presId="urn:microsoft.com/office/officeart/2005/8/layout/vList5"/>
    <dgm:cxn modelId="{EAC72F63-0141-5E4E-BF02-1AD3772CAEFC}" type="presParOf" srcId="{A868AD5C-ED7A-4F24-BC79-3B28693CB5F9}" destId="{1C0CDE8B-DAAC-4001-84F0-444B7099405A}" srcOrd="7" destOrd="0" presId="urn:microsoft.com/office/officeart/2005/8/layout/vList5"/>
    <dgm:cxn modelId="{3E8CCA73-2098-A04E-B696-089930933AB8}" type="presParOf" srcId="{A868AD5C-ED7A-4F24-BC79-3B28693CB5F9}" destId="{967AAE8A-AD6B-46D5-99A1-6269E9CD710B}" srcOrd="8" destOrd="0" presId="urn:microsoft.com/office/officeart/2005/8/layout/vList5"/>
    <dgm:cxn modelId="{620DF7C7-7809-6246-B216-BBAE51C89A69}" type="presParOf" srcId="{967AAE8A-AD6B-46D5-99A1-6269E9CD710B}" destId="{C3A9BD33-0BD0-401C-A0E4-78BC5948992D}" srcOrd="0" destOrd="0" presId="urn:microsoft.com/office/officeart/2005/8/layout/vList5"/>
    <dgm:cxn modelId="{5A5F8397-610E-F345-8D53-98D0F586D53A}" type="presParOf" srcId="{967AAE8A-AD6B-46D5-99A1-6269E9CD710B}" destId="{5417637B-99E5-4373-A92E-536B7DFEA33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C288F-4D0C-496A-A9CE-0DBCE001F089}">
      <dsp:nvSpPr>
        <dsp:cNvPr id="0" name=""/>
        <dsp:cNvSpPr/>
      </dsp:nvSpPr>
      <dsp:spPr>
        <a:xfrm>
          <a:off x="4120212" y="400486"/>
          <a:ext cx="4864608" cy="4864608"/>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Cleansing</a:t>
          </a:r>
          <a:endParaRPr lang="en-US" sz="2600" kern="1200" dirty="0"/>
        </a:p>
      </dsp:txBody>
      <dsp:txXfrm>
        <a:off x="6608112" y="1300439"/>
        <a:ext cx="1795272" cy="1447800"/>
      </dsp:txXfrm>
    </dsp:sp>
    <dsp:sp modelId="{CD5C3157-B9AB-4C43-BB82-68FC88FA1A2A}">
      <dsp:nvSpPr>
        <dsp:cNvPr id="0" name=""/>
        <dsp:cNvSpPr/>
      </dsp:nvSpPr>
      <dsp:spPr>
        <a:xfrm>
          <a:off x="4125890" y="487528"/>
          <a:ext cx="4864608" cy="4864608"/>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Matching</a:t>
          </a:r>
          <a:endParaRPr lang="en-US" sz="2600" kern="1200" dirty="0"/>
        </a:p>
      </dsp:txBody>
      <dsp:txXfrm>
        <a:off x="6645062" y="3006700"/>
        <a:ext cx="1795272" cy="1447800"/>
      </dsp:txXfrm>
    </dsp:sp>
    <dsp:sp modelId="{229067D2-436B-4602-BF3E-93A9BFB469B7}">
      <dsp:nvSpPr>
        <dsp:cNvPr id="0" name=""/>
        <dsp:cNvSpPr/>
      </dsp:nvSpPr>
      <dsp:spPr>
        <a:xfrm>
          <a:off x="4012447" y="487528"/>
          <a:ext cx="4864608" cy="4864608"/>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Profiling</a:t>
          </a:r>
          <a:endParaRPr lang="en-US" sz="2600" kern="1200" dirty="0"/>
        </a:p>
      </dsp:txBody>
      <dsp:txXfrm>
        <a:off x="4562611" y="3006700"/>
        <a:ext cx="1795272" cy="1447800"/>
      </dsp:txXfrm>
    </dsp:sp>
    <dsp:sp modelId="{8FA92CC1-0340-4E55-9553-33A4E2E7DE37}">
      <dsp:nvSpPr>
        <dsp:cNvPr id="0" name=""/>
        <dsp:cNvSpPr/>
      </dsp:nvSpPr>
      <dsp:spPr>
        <a:xfrm>
          <a:off x="4012447" y="400500"/>
          <a:ext cx="4864608" cy="4864608"/>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Monitoring</a:t>
          </a:r>
          <a:endParaRPr lang="en-US" sz="2600" kern="1200" dirty="0"/>
        </a:p>
      </dsp:txBody>
      <dsp:txXfrm>
        <a:off x="4562611" y="1298136"/>
        <a:ext cx="1795272" cy="1447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D6BBE-6204-4E6A-817A-CC64FD1684B6}">
      <dsp:nvSpPr>
        <dsp:cNvPr id="0" name=""/>
        <dsp:cNvSpPr/>
      </dsp:nvSpPr>
      <dsp:spPr>
        <a:xfrm rot="5400000">
          <a:off x="7132348" y="-3045266"/>
          <a:ext cx="792564" cy="7085770"/>
        </a:xfrm>
        <a:prstGeom prst="round2SameRect">
          <a:avLst/>
        </a:prstGeom>
        <a:solidFill>
          <a:srgbClr val="FFFFFF">
            <a:alpha val="64000"/>
          </a:srgb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Based on a </a:t>
          </a:r>
          <a:r>
            <a:rPr lang="en-US" sz="1800" b="1" u="none" kern="1200" dirty="0" smtClean="0">
              <a:solidFill>
                <a:srgbClr val="0A445F"/>
              </a:solidFill>
            </a:rPr>
            <a:t>Data Quality Knowledge Base</a:t>
          </a:r>
          <a:r>
            <a:rPr lang="en-US" sz="1800" u="none" kern="1200" dirty="0" smtClean="0">
              <a:solidFill>
                <a:srgbClr val="0A445F"/>
              </a:solidFill>
            </a:rPr>
            <a:t> </a:t>
          </a:r>
          <a:r>
            <a:rPr lang="en-US" sz="1800" kern="1200" dirty="0" smtClean="0">
              <a:solidFill>
                <a:srgbClr val="0A445F"/>
              </a:solidFill>
            </a:rPr>
            <a:t>(DQKB)</a:t>
          </a:r>
          <a:endParaRPr lang="en-US" sz="1800" kern="1200" dirty="0">
            <a:solidFill>
              <a:srgbClr val="0A445F"/>
            </a:solidFill>
          </a:endParaRPr>
        </a:p>
      </dsp:txBody>
      <dsp:txXfrm rot="-5400000">
        <a:off x="3985745" y="140027"/>
        <a:ext cx="7047080" cy="715184"/>
      </dsp:txXfrm>
    </dsp:sp>
    <dsp:sp modelId="{49F16279-FF64-498D-B5AA-88E5400D9ADB}">
      <dsp:nvSpPr>
        <dsp:cNvPr id="0" name=""/>
        <dsp:cNvSpPr/>
      </dsp:nvSpPr>
      <dsp:spPr>
        <a:xfrm>
          <a:off x="0" y="0"/>
          <a:ext cx="3985745" cy="990705"/>
        </a:xfrm>
        <a:prstGeom prst="roundRect">
          <a:avLst/>
        </a:prstGeom>
        <a:gradFill flip="none" rotWithShape="1">
          <a:gsLst>
            <a:gs pos="0">
              <a:schemeClr val="accent1">
                <a:alpha val="49000"/>
              </a:schemeClr>
            </a:gs>
            <a:gs pos="80000">
              <a:schemeClr val="accent4">
                <a:alpha val="64000"/>
              </a:schemeClr>
            </a:gs>
            <a:gs pos="100000">
              <a:schemeClr val="accent4">
                <a:lumMod val="75000"/>
              </a:schemeClr>
            </a:gs>
          </a:gsLst>
          <a:lin ang="1596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Knowledge-Driven</a:t>
          </a:r>
          <a:endParaRPr lang="en-US" sz="2400" b="1" kern="1200" dirty="0">
            <a:solidFill>
              <a:schemeClr val="tx1"/>
            </a:solidFill>
          </a:endParaRPr>
        </a:p>
      </dsp:txBody>
      <dsp:txXfrm>
        <a:off x="48362" y="48362"/>
        <a:ext cx="3889021" cy="893981"/>
      </dsp:txXfrm>
    </dsp:sp>
    <dsp:sp modelId="{B16E8C3B-EE3E-4B22-B840-5362C5396A91}">
      <dsp:nvSpPr>
        <dsp:cNvPr id="0" name=""/>
        <dsp:cNvSpPr/>
      </dsp:nvSpPr>
      <dsp:spPr>
        <a:xfrm rot="5400000">
          <a:off x="7132348" y="-2005025"/>
          <a:ext cx="792564" cy="7085770"/>
        </a:xfrm>
        <a:prstGeom prst="round2SameRect">
          <a:avLst/>
        </a:prstGeom>
        <a:solidFill>
          <a:schemeClr val="tx1">
            <a:alpha val="64000"/>
          </a:schemeClr>
        </a:solidFill>
        <a:ln w="9525" cap="flat" cmpd="sng" algn="ctr">
          <a:solidFill>
            <a:schemeClr val="accent2">
              <a:tint val="40000"/>
              <a:alpha val="90000"/>
              <a:hueOff val="5130928"/>
              <a:satOff val="-922"/>
              <a:lumOff val="-2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solidFill>
                <a:srgbClr val="0A445F"/>
              </a:solidFill>
            </a:rPr>
            <a:t>Data Domains </a:t>
          </a:r>
          <a:r>
            <a:rPr lang="en-US" sz="1800" kern="1200" dirty="0" smtClean="0">
              <a:solidFill>
                <a:srgbClr val="0A445F"/>
              </a:solidFill>
            </a:rPr>
            <a:t>capture the </a:t>
          </a:r>
          <a:r>
            <a:rPr lang="en-US" sz="1800" b="1" u="none" kern="1200" dirty="0" smtClean="0">
              <a:solidFill>
                <a:srgbClr val="0A445F"/>
              </a:solidFill>
            </a:rPr>
            <a:t>semantics </a:t>
          </a:r>
          <a:r>
            <a:rPr lang="en-US" sz="1800" b="0" u="none" kern="1200" dirty="0" smtClean="0">
              <a:solidFill>
                <a:srgbClr val="0A445F"/>
              </a:solidFill>
            </a:rPr>
            <a:t>of your data</a:t>
          </a:r>
          <a:endParaRPr lang="en-US" sz="1800" b="1" u="none" kern="1200" dirty="0">
            <a:solidFill>
              <a:srgbClr val="0A445F"/>
            </a:solidFill>
          </a:endParaRPr>
        </a:p>
      </dsp:txBody>
      <dsp:txXfrm rot="-5400000">
        <a:off x="3985745" y="1180268"/>
        <a:ext cx="7047080" cy="715184"/>
      </dsp:txXfrm>
    </dsp:sp>
    <dsp:sp modelId="{3B643F35-CABA-4F39-8BB4-0203EE7FAB40}">
      <dsp:nvSpPr>
        <dsp:cNvPr id="0" name=""/>
        <dsp:cNvSpPr/>
      </dsp:nvSpPr>
      <dsp:spPr>
        <a:xfrm>
          <a:off x="7723" y="2066202"/>
          <a:ext cx="3985745" cy="990705"/>
        </a:xfrm>
        <a:prstGeom prst="roundRect">
          <a:avLst/>
        </a:prstGeom>
        <a:gradFill flip="none" rotWithShape="1">
          <a:gsLst>
            <a:gs pos="0">
              <a:schemeClr val="accent4">
                <a:lumMod val="75000"/>
                <a:alpha val="64000"/>
              </a:schemeClr>
            </a:gs>
            <a:gs pos="100000">
              <a:schemeClr val="accent4"/>
            </a:gs>
            <a:gs pos="76000">
              <a:schemeClr val="accent1">
                <a:alpha val="64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Knowledge Discovery</a:t>
          </a:r>
          <a:endParaRPr lang="en-US" sz="2400" b="1" kern="1200" dirty="0">
            <a:solidFill>
              <a:schemeClr val="tx1"/>
            </a:solidFill>
          </a:endParaRPr>
        </a:p>
      </dsp:txBody>
      <dsp:txXfrm>
        <a:off x="56085" y="2114564"/>
        <a:ext cx="3889021" cy="893981"/>
      </dsp:txXfrm>
    </dsp:sp>
    <dsp:sp modelId="{7FBEF402-F739-443B-9F23-A2777D999712}">
      <dsp:nvSpPr>
        <dsp:cNvPr id="0" name=""/>
        <dsp:cNvSpPr/>
      </dsp:nvSpPr>
      <dsp:spPr>
        <a:xfrm rot="5400000">
          <a:off x="7132348" y="-964785"/>
          <a:ext cx="792564" cy="7085770"/>
        </a:xfrm>
        <a:prstGeom prst="round2SameRect">
          <a:avLst/>
        </a:prstGeom>
        <a:solidFill>
          <a:srgbClr val="FFFFFF">
            <a:alpha val="64000"/>
          </a:srgbClr>
        </a:solidFill>
        <a:ln w="9525" cap="flat" cmpd="sng" algn="ctr">
          <a:solidFill>
            <a:schemeClr val="accent2">
              <a:tint val="40000"/>
              <a:alpha val="90000"/>
              <a:hueOff val="10261857"/>
              <a:satOff val="-1845"/>
              <a:lumOff val="-4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solidFill>
                <a:srgbClr val="0A445F"/>
              </a:solidFill>
            </a:rPr>
            <a:t>Acquires additional knowledge </a:t>
          </a:r>
          <a:r>
            <a:rPr lang="en-US" sz="1800" b="0" u="none" kern="1200" dirty="0" smtClean="0">
              <a:solidFill>
                <a:srgbClr val="0A445F"/>
              </a:solidFill>
            </a:rPr>
            <a:t>the more you use it</a:t>
          </a:r>
          <a:endParaRPr lang="en-US" sz="1800" kern="1200" dirty="0">
            <a:solidFill>
              <a:srgbClr val="0A445F"/>
            </a:solidFill>
          </a:endParaRPr>
        </a:p>
      </dsp:txBody>
      <dsp:txXfrm rot="-5400000">
        <a:off x="3985745" y="2220508"/>
        <a:ext cx="7047080" cy="715184"/>
      </dsp:txXfrm>
    </dsp:sp>
    <dsp:sp modelId="{FBB1ECD0-F240-48B1-9B30-41BCDA12DCC6}">
      <dsp:nvSpPr>
        <dsp:cNvPr id="0" name=""/>
        <dsp:cNvSpPr/>
      </dsp:nvSpPr>
      <dsp:spPr>
        <a:xfrm>
          <a:off x="0" y="1028270"/>
          <a:ext cx="3985745" cy="990705"/>
        </a:xfrm>
        <a:prstGeom prst="roundRect">
          <a:avLst/>
        </a:prstGeom>
        <a:gradFill flip="none" rotWithShape="1">
          <a:gsLst>
            <a:gs pos="0">
              <a:schemeClr val="bg2">
                <a:lumMod val="50000"/>
                <a:alpha val="64000"/>
              </a:schemeClr>
            </a:gs>
            <a:gs pos="100000">
              <a:schemeClr val="tx2">
                <a:lumMod val="75000"/>
                <a:alpha val="80000"/>
              </a:schemeClr>
            </a:gs>
            <a:gs pos="52000">
              <a:schemeClr val="tx1">
                <a:alpha val="66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D42"/>
              </a:solidFill>
            </a:rPr>
            <a:t>Semantics</a:t>
          </a:r>
          <a:endParaRPr lang="en-US" sz="2400" b="1" kern="1200" dirty="0">
            <a:solidFill>
              <a:srgbClr val="002D42"/>
            </a:solidFill>
          </a:endParaRPr>
        </a:p>
      </dsp:txBody>
      <dsp:txXfrm>
        <a:off x="48362" y="1076632"/>
        <a:ext cx="3889021" cy="893981"/>
      </dsp:txXfrm>
    </dsp:sp>
    <dsp:sp modelId="{2DB96721-914A-4F4E-8EEE-EC1C0FA562AE}">
      <dsp:nvSpPr>
        <dsp:cNvPr id="0" name=""/>
        <dsp:cNvSpPr/>
      </dsp:nvSpPr>
      <dsp:spPr>
        <a:xfrm rot="5400000">
          <a:off x="7132348" y="75455"/>
          <a:ext cx="792564" cy="7085770"/>
        </a:xfrm>
        <a:prstGeom prst="round2SameRect">
          <a:avLst/>
        </a:prstGeom>
        <a:solidFill>
          <a:srgbClr val="FFFFFF">
            <a:alpha val="64000"/>
          </a:srgbClr>
        </a:solidFill>
        <a:ln w="9525" cap="flat" cmpd="sng" algn="ctr">
          <a:solidFill>
            <a:schemeClr val="accent2">
              <a:tint val="40000"/>
              <a:alpha val="90000"/>
              <a:hueOff val="15392785"/>
              <a:satOff val="-2767"/>
              <a:lumOff val="-6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Support use of </a:t>
          </a:r>
          <a:r>
            <a:rPr lang="en-US" sz="1800" b="1" u="none" kern="1200" dirty="0" smtClean="0">
              <a:solidFill>
                <a:srgbClr val="0A445F"/>
              </a:solidFill>
            </a:rPr>
            <a:t>user-generated knowledge </a:t>
          </a:r>
          <a:r>
            <a:rPr lang="en-US" sz="1800" kern="1200" dirty="0" smtClean="0">
              <a:solidFill>
                <a:srgbClr val="0A445F"/>
              </a:solidFill>
            </a:rPr>
            <a:t>and IP by 3</a:t>
          </a:r>
          <a:r>
            <a:rPr lang="en-US" sz="1800" kern="1200" baseline="30000" dirty="0" smtClean="0">
              <a:solidFill>
                <a:srgbClr val="0A445F"/>
              </a:solidFill>
            </a:rPr>
            <a:t>rd</a:t>
          </a:r>
          <a:r>
            <a:rPr lang="en-US" sz="1800" kern="1200" dirty="0" smtClean="0">
              <a:solidFill>
                <a:srgbClr val="0A445F"/>
              </a:solidFill>
            </a:rPr>
            <a:t> party </a:t>
          </a:r>
          <a:r>
            <a:rPr lang="en-US" sz="1800" b="1" u="none" kern="1200" dirty="0" smtClean="0">
              <a:solidFill>
                <a:srgbClr val="0A445F"/>
              </a:solidFill>
            </a:rPr>
            <a:t>reference data providers</a:t>
          </a:r>
          <a:endParaRPr lang="en-US" sz="1800" b="1" u="none" kern="1200" dirty="0">
            <a:solidFill>
              <a:srgbClr val="0A445F"/>
            </a:solidFill>
          </a:endParaRPr>
        </a:p>
      </dsp:txBody>
      <dsp:txXfrm rot="-5400000">
        <a:off x="3985745" y="3260748"/>
        <a:ext cx="7047080" cy="715184"/>
      </dsp:txXfrm>
    </dsp:sp>
    <dsp:sp modelId="{03CA6BDA-B20F-4D51-A85A-FF9DB583D142}">
      <dsp:nvSpPr>
        <dsp:cNvPr id="0" name=""/>
        <dsp:cNvSpPr/>
      </dsp:nvSpPr>
      <dsp:spPr>
        <a:xfrm>
          <a:off x="0" y="3099894"/>
          <a:ext cx="3985745" cy="990705"/>
        </a:xfrm>
        <a:prstGeom prst="roundRect">
          <a:avLst/>
        </a:prstGeom>
        <a:gradFill flip="none" rotWithShape="1">
          <a:gsLst>
            <a:gs pos="0">
              <a:schemeClr val="tx2">
                <a:lumMod val="75000"/>
                <a:alpha val="64000"/>
              </a:schemeClr>
            </a:gs>
            <a:gs pos="100000">
              <a:schemeClr val="tx2">
                <a:lumMod val="75000"/>
                <a:alpha val="80000"/>
              </a:schemeClr>
            </a:gs>
            <a:gs pos="49000">
              <a:schemeClr val="tx1">
                <a:alpha val="80000"/>
              </a:schemeClr>
            </a:gs>
          </a:gsLst>
          <a:lin ang="3600000" scaled="0"/>
          <a:tileRect/>
        </a:gradFill>
        <a:ln>
          <a:gradFill flip="none" rotWithShape="1">
            <a:gsLst>
              <a:gs pos="0">
                <a:schemeClr val="tx2">
                  <a:lumMod val="75000"/>
                </a:schemeClr>
              </a:gs>
              <a:gs pos="100000">
                <a:schemeClr val="tx2">
                  <a:lumMod val="60000"/>
                  <a:lumOff val="40000"/>
                </a:schemeClr>
              </a:gs>
            </a:gsLst>
            <a:lin ang="0" scaled="1"/>
            <a:tileRect/>
          </a:gra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D42"/>
              </a:solidFill>
            </a:rPr>
            <a:t>Open and Extendible</a:t>
          </a:r>
          <a:endParaRPr lang="en-US" sz="2400" b="1" kern="1200" dirty="0">
            <a:solidFill>
              <a:srgbClr val="002D42"/>
            </a:solidFill>
          </a:endParaRPr>
        </a:p>
      </dsp:txBody>
      <dsp:txXfrm>
        <a:off x="48362" y="3148256"/>
        <a:ext cx="3889021" cy="893981"/>
      </dsp:txXfrm>
    </dsp:sp>
    <dsp:sp modelId="{5417637B-99E5-4373-A92E-536B7DFEA33E}">
      <dsp:nvSpPr>
        <dsp:cNvPr id="0" name=""/>
        <dsp:cNvSpPr/>
      </dsp:nvSpPr>
      <dsp:spPr>
        <a:xfrm rot="5400000">
          <a:off x="7132348" y="1115696"/>
          <a:ext cx="792564" cy="7085770"/>
        </a:xfrm>
        <a:prstGeom prst="round2SameRect">
          <a:avLst/>
        </a:prstGeom>
        <a:solidFill>
          <a:srgbClr val="FFFFFF">
            <a:alpha val="64000"/>
          </a:srgbClr>
        </a:solidFill>
        <a:ln w="9525" cap="flat" cmpd="sng" algn="ctr">
          <a:solidFill>
            <a:schemeClr val="accent2">
              <a:tint val="40000"/>
              <a:alpha val="90000"/>
              <a:hueOff val="20523713"/>
              <a:satOff val="-3689"/>
              <a:lumOff val="-8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A445F"/>
              </a:solidFill>
            </a:rPr>
            <a:t>Compelling user experience designed for </a:t>
          </a:r>
          <a:r>
            <a:rPr lang="en-US" sz="1800" b="1" u="none" kern="1200" dirty="0" smtClean="0">
              <a:solidFill>
                <a:srgbClr val="0A445F"/>
              </a:solidFill>
            </a:rPr>
            <a:t>increased productivity</a:t>
          </a:r>
          <a:endParaRPr lang="en-US" sz="1800" b="1" u="none" kern="1200" dirty="0">
            <a:solidFill>
              <a:srgbClr val="0A445F"/>
            </a:solidFill>
          </a:endParaRPr>
        </a:p>
      </dsp:txBody>
      <dsp:txXfrm rot="-5400000">
        <a:off x="3985745" y="4300989"/>
        <a:ext cx="7047080" cy="715184"/>
      </dsp:txXfrm>
    </dsp:sp>
    <dsp:sp modelId="{C3A9BD33-0BD0-401C-A0E4-78BC5948992D}">
      <dsp:nvSpPr>
        <dsp:cNvPr id="0" name=""/>
        <dsp:cNvSpPr/>
      </dsp:nvSpPr>
      <dsp:spPr>
        <a:xfrm>
          <a:off x="0" y="4131536"/>
          <a:ext cx="3985745" cy="990705"/>
        </a:xfrm>
        <a:prstGeom prst="roundRect">
          <a:avLst/>
        </a:prstGeom>
        <a:gradFill flip="none" rotWithShape="1">
          <a:gsLst>
            <a:gs pos="0">
              <a:schemeClr val="accent4">
                <a:lumMod val="75000"/>
                <a:alpha val="80000"/>
              </a:schemeClr>
            </a:gs>
            <a:gs pos="80000">
              <a:schemeClr val="accent1">
                <a:alpha val="80000"/>
              </a:schemeClr>
            </a:gs>
            <a:gs pos="100000">
              <a:schemeClr val="accent4"/>
            </a:gs>
          </a:gsLst>
          <a:lin ang="57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Easy to use</a:t>
          </a:r>
          <a:endParaRPr lang="en-US" sz="2400" b="1" kern="1200" dirty="0">
            <a:solidFill>
              <a:schemeClr val="tx1"/>
            </a:solidFill>
          </a:endParaRPr>
        </a:p>
      </dsp:txBody>
      <dsp:txXfrm>
        <a:off x="48362" y="4179898"/>
        <a:ext cx="3889021" cy="89398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5/13/2011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5/13/2011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talked about knowledge before we go to the demo lets talk a bit about what is a knowledge Base. Knowledge base is an atomic unit where we keep the types of data. When we mean type of data for example customer data with 10 attributes we create a KB for it. In the KB we have domain. Domain is an atomic unit about a particular data for example – addresses, names, cities gender etc. </a:t>
            </a:r>
          </a:p>
          <a:p>
            <a:r>
              <a:rPr lang="en-US" baseline="0" dirty="0" smtClean="0"/>
              <a:t>There are 2 types of domains – basic domain is an attribute of the data for example company name and it will contain all this knowledge. It can contain a list of core values, a list of errors, a list of </a:t>
            </a:r>
            <a:r>
              <a:rPr lang="en-US" baseline="0" dirty="0" err="1" smtClean="0"/>
              <a:t>synonms</a:t>
            </a:r>
            <a:r>
              <a:rPr lang="en-US" baseline="0" dirty="0" smtClean="0"/>
              <a:t> it might contain validation rules – this </a:t>
            </a:r>
            <a:r>
              <a:rPr lang="en-US" baseline="0" dirty="0" err="1" smtClean="0"/>
              <a:t>hsould</a:t>
            </a:r>
            <a:r>
              <a:rPr lang="en-US" baseline="0" dirty="0" smtClean="0"/>
              <a:t> not be more then, less then regex etc. It might contain a statement that tells the engine that this data should be cleansed by an 3</a:t>
            </a:r>
            <a:r>
              <a:rPr lang="en-US" baseline="30000" dirty="0" smtClean="0"/>
              <a:t>rd</a:t>
            </a:r>
            <a:r>
              <a:rPr lang="en-US" baseline="0" dirty="0" smtClean="0"/>
              <a:t> </a:t>
            </a:r>
            <a:r>
              <a:rPr lang="en-US" baseline="0" dirty="0" err="1" smtClean="0"/>
              <a:t>aprty</a:t>
            </a:r>
            <a:r>
              <a:rPr lang="en-US" baseline="0" dirty="0" smtClean="0"/>
              <a:t>. All this is in a domain. </a:t>
            </a:r>
          </a:p>
          <a:p>
            <a:r>
              <a:rPr lang="en-US" baseline="0" dirty="0" smtClean="0"/>
              <a:t>Sometime you need more than one domain for example address if you data contains Address line, city, state zip than of course you can correct each one </a:t>
            </a:r>
            <a:r>
              <a:rPr lang="en-US" baseline="0" dirty="0" err="1" smtClean="0"/>
              <a:t>sepratly</a:t>
            </a:r>
            <a:r>
              <a:rPr lang="en-US" baseline="0" dirty="0" smtClean="0"/>
              <a:t> but you will have better results if you correct them together as an </a:t>
            </a:r>
            <a:r>
              <a:rPr lang="en-US" baseline="0" dirty="0" err="1" smtClean="0"/>
              <a:t>etity</a:t>
            </a:r>
            <a:r>
              <a:rPr lang="en-US" baseline="0" dirty="0" smtClean="0"/>
              <a:t>. As knowing the zip code might help in correcting the address line or state. To create this </a:t>
            </a:r>
            <a:r>
              <a:rPr lang="en-US" baseline="0" dirty="0" err="1" smtClean="0"/>
              <a:t>enmtity</a:t>
            </a:r>
            <a:r>
              <a:rPr lang="en-US" baseline="0" dirty="0" smtClean="0"/>
              <a:t> you can create a composite domain which include several domains and then define the relationship between them. We will soon see how we use it. </a:t>
            </a:r>
          </a:p>
          <a:p>
            <a:r>
              <a:rPr lang="en-US" baseline="0" dirty="0" smtClean="0"/>
              <a:t>All this is what is in the KB. </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7AFF283-F14E-4CBB-AFE5-CFF31D5B4152}"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04814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a:t>
            </a:r>
            <a:r>
              <a:rPr lang="en-US" baseline="0" dirty="0" smtClean="0"/>
              <a:t>g to see a bit where we are. The product is DQS we have a server, client and several things around it. </a:t>
            </a:r>
          </a:p>
          <a:p>
            <a:r>
              <a:rPr lang="en-US" baseline="0" dirty="0" smtClean="0"/>
              <a:t>We have several clients: </a:t>
            </a:r>
          </a:p>
          <a:p>
            <a:pPr marL="228600" indent="-228600">
              <a:buAutoNum type="arabicPeriod"/>
            </a:pPr>
            <a:r>
              <a:rPr lang="en-US" baseline="0" dirty="0" smtClean="0"/>
              <a:t>Our client which you just saw</a:t>
            </a:r>
          </a:p>
          <a:p>
            <a:pPr marL="228600" indent="-228600">
              <a:buAutoNum type="arabicPeriod"/>
            </a:pPr>
            <a:r>
              <a:rPr lang="en-US" baseline="0" dirty="0" smtClean="0"/>
              <a:t>Another client is SSIS and there is an SSIS component that we ship in Denali, in it you do the mapping and select which KB to use. The KB should already exist and then there are some additional setting you need to define for example what to do with suggestions. </a:t>
            </a:r>
          </a:p>
          <a:p>
            <a:r>
              <a:rPr lang="en-US" baseline="0" dirty="0" smtClean="0"/>
              <a:t>3. Another client is MDS which is integration with MDS, very small baby step of</a:t>
            </a:r>
          </a:p>
          <a:p>
            <a:r>
              <a:rPr lang="en-US" baseline="0" dirty="0" smtClean="0"/>
              <a:t>integration. We will be more integrated but not yet. </a:t>
            </a:r>
          </a:p>
          <a:p>
            <a:endParaRPr lang="en-US" dirty="0" smtClean="0"/>
          </a:p>
          <a:p>
            <a:r>
              <a:rPr lang="en-US" dirty="0" smtClean="0"/>
              <a:t>Another part is the Market</a:t>
            </a:r>
            <a:r>
              <a:rPr lang="en-US" baseline="0" dirty="0" smtClean="0"/>
              <a:t> place – Knowledge base – you can use external reference data Via DataMarket or in CTP3 direct integration in addition you can create a KB and upload it to the store or download a KB from the store. The external RDS is another demo we would like to do. </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BF3D8D2-A752-40AE-B803-5D1F1800C5DF}"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10710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closer to the actual</a:t>
            </a:r>
            <a:r>
              <a:rPr lang="en-US" baseline="0" dirty="0" smtClean="0"/>
              <a:t> product. The product has 3 main activities </a:t>
            </a:r>
          </a:p>
          <a:p>
            <a:pPr marL="228600" indent="-228600">
              <a:buAutoNum type="arabicPeriod"/>
            </a:pPr>
            <a:r>
              <a:rPr lang="en-US" baseline="0" dirty="0" smtClean="0"/>
              <a:t>Knowledge management – creating your knowledge base. How do I clean the data – learn, connect an external source etc. </a:t>
            </a:r>
          </a:p>
          <a:p>
            <a:pPr marL="228600" indent="-228600">
              <a:buAutoNum type="arabicPeriod"/>
            </a:pPr>
            <a:r>
              <a:rPr lang="en-US" baseline="0" dirty="0" smtClean="0"/>
              <a:t>Applying this knowledge- cleansing matching/de-duping </a:t>
            </a:r>
          </a:p>
          <a:p>
            <a:pPr marL="228600" indent="-228600">
              <a:buAutoNum type="arabicPeriod"/>
            </a:pPr>
            <a:r>
              <a:rPr lang="en-US" baseline="0" dirty="0" smtClean="0"/>
              <a:t>Administration – we will walk through some of the stuff but it is administration. </a:t>
            </a:r>
          </a:p>
          <a:p>
            <a:pPr marL="228600" indent="-228600">
              <a:buAutoNum type="arabicPeriod"/>
            </a:pPr>
            <a:endParaRPr lang="en-US" baseline="0" dirty="0" smtClean="0"/>
          </a:p>
          <a:p>
            <a:pPr marL="0" indent="0">
              <a:buNone/>
            </a:pPr>
            <a:r>
              <a:rPr lang="en-US" baseline="0" dirty="0" smtClean="0"/>
              <a:t>This is also the structure of the security model and users – you can have a user that is administrator, one that creates the knowledge and a user that actually cleanses the data and uses the data</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9C0799-61B0-42FF-86E1-CE15712BBE92}"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757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5/13/2011 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5/13/2011 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gradFill>
                  <a:gsLst>
                    <a:gs pos="0">
                      <a:schemeClr val="tx1"/>
                    </a:gs>
                    <a:gs pos="86000">
                      <a:schemeClr val="tx1"/>
                    </a:gs>
                  </a:gsLst>
                  <a:lin ang="5400000" scaled="0"/>
                </a:gradFill>
                <a:latin typeface="Segoe" pitchFamily="34" charset="0"/>
              </a:rPr>
              <a:t>Follow @MicrosoftBI and tweet your thoughts on the session, visit the Business Intelligence kiosk to show your tweet and enter for your chance to win 1 of 2 Xbox Kinect </a:t>
            </a:r>
            <a:r>
              <a:rPr lang="en-US" sz="900" smtClean="0">
                <a:gradFill>
                  <a:gsLst>
                    <a:gs pos="0">
                      <a:schemeClr val="tx1"/>
                    </a:gs>
                    <a:gs pos="86000">
                      <a:schemeClr val="tx1"/>
                    </a:gs>
                  </a:gsLst>
                  <a:lin ang="5400000" scaled="0"/>
                </a:gradFill>
                <a:latin typeface="Segoe" pitchFamily="34" charset="0"/>
              </a:rPr>
              <a:t>Bundles!</a:t>
            </a:r>
            <a:endParaRPr lang="en-US" sz="900" dirty="0" smtClean="0">
              <a:gradFill>
                <a:gsLst>
                  <a:gs pos="0">
                    <a:schemeClr val="tx1"/>
                  </a:gs>
                  <a:gs pos="86000">
                    <a:schemeClr val="tx1"/>
                  </a:gs>
                </a:gsLst>
                <a:lin ang="5400000" scaled="0"/>
              </a:gradFill>
              <a:latin typeface="Segoe" pitchFamily="34" charset="0"/>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5/13/2011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5/13/2011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5/13/2011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5/13/2011 2:41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5/13/2011 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5/13/2011 2:40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talk about</a:t>
            </a:r>
            <a:r>
              <a:rPr lang="en-US" sz="1200" kern="1200" baseline="0" dirty="0" smtClean="0">
                <a:solidFill>
                  <a:schemeClr val="tx1"/>
                </a:solidFill>
                <a:effectLst/>
                <a:latin typeface="+mn-lt"/>
                <a:ea typeface="+mn-ea"/>
                <a:cs typeface="+mn-cs"/>
              </a:rPr>
              <a:t> what is Data Quality. </a:t>
            </a:r>
          </a:p>
          <a:p>
            <a:r>
              <a:rPr lang="en-US" sz="1200" kern="1200" baseline="0" dirty="0" smtClean="0">
                <a:solidFill>
                  <a:schemeClr val="tx1"/>
                </a:solidFill>
                <a:effectLst/>
                <a:latin typeface="+mn-lt"/>
                <a:ea typeface="+mn-ea"/>
                <a:cs typeface="+mn-cs"/>
              </a:rPr>
              <a:t>The important thing is that there is no absolute term for DQ there is no bad data in terms. It depends on your usage of the data. Once you know the person who is using the data and once you know your data you can then define if this data is good for the usage purpose or bad and what you would like to do with it. Data Quality is not Black and white it is subjective to your usage of the data. </a:t>
            </a:r>
          </a:p>
          <a:p>
            <a:r>
              <a:rPr lang="en-US" sz="1200" kern="1200" baseline="0" dirty="0" smtClean="0">
                <a:solidFill>
                  <a:schemeClr val="tx1"/>
                </a:solidFill>
                <a:effectLst/>
                <a:latin typeface="+mn-lt"/>
                <a:ea typeface="+mn-ea"/>
                <a:cs typeface="+mn-cs"/>
              </a:rPr>
              <a:t>There are many dimensions to DQ. </a:t>
            </a:r>
          </a:p>
          <a:p>
            <a:endParaRPr lang="en-US" sz="1200" kern="1200" baseline="0" dirty="0" smtClean="0">
              <a:solidFill>
                <a:schemeClr val="tx1"/>
              </a:solidFill>
              <a:effectLst/>
              <a:latin typeface="+mn-lt"/>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The quality of data can be defined, measured and managed through various </a:t>
            </a:r>
            <a:r>
              <a:rPr lang="en-US" sz="1200" b="1" dirty="0" smtClean="0"/>
              <a:t>Data Quality Dimensions and metrics such </a:t>
            </a:r>
            <a:r>
              <a:rPr lang="en-US" sz="1200" dirty="0" smtClean="0"/>
              <a:t>as accuracy, consistency , completeness , duplicates, timeliness. </a:t>
            </a:r>
            <a:br>
              <a:rPr lang="en-US" sz="1200" dirty="0" smtClean="0"/>
            </a:br>
            <a:endParaRPr lang="en-US" sz="1200"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73B04C-F03D-4392-873E-F91F2797E8CC}" type="slidenum">
              <a:rPr lang="en-US" smtClean="0"/>
              <a:pPr/>
              <a:t>3</a:t>
            </a:fld>
            <a:endParaRPr lang="en-US"/>
          </a:p>
        </p:txBody>
      </p:sp>
    </p:spTree>
    <p:extLst>
      <p:ext uri="{BB962C8B-B14F-4D97-AF65-F5344CB8AC3E}">
        <p14:creationId xmlns:p14="http://schemas.microsoft.com/office/powerpoint/2010/main" val="147000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a:t>
            </a:r>
            <a:r>
              <a:rPr lang="en-US" baseline="0" dirty="0" smtClean="0"/>
              <a:t> of </a:t>
            </a:r>
            <a:r>
              <a:rPr lang="en-US" dirty="0" smtClean="0"/>
              <a:t>DQ issues</a:t>
            </a:r>
            <a:r>
              <a:rPr lang="en-US" baseline="0" dirty="0" smtClean="0"/>
              <a:t> we are going to talk about some of the common issues and later on see how we handle them. The biggest issue that customer come to us with is data which is incorrect. </a:t>
            </a:r>
          </a:p>
          <a:p>
            <a:r>
              <a:rPr lang="en-US" baseline="0" dirty="0" smtClean="0"/>
              <a:t>What does it mean incorrect – </a:t>
            </a:r>
          </a:p>
          <a:p>
            <a:pPr marL="228600" indent="-228600">
              <a:buAutoNum type="arabicPeriod"/>
            </a:pPr>
            <a:r>
              <a:rPr lang="en-US" baseline="0" dirty="0" smtClean="0"/>
              <a:t>Misspelled names</a:t>
            </a:r>
          </a:p>
          <a:p>
            <a:pPr marL="228600" indent="-228600">
              <a:buAutoNum type="arabicPeriod"/>
            </a:pPr>
            <a:r>
              <a:rPr lang="en-US" baseline="0" dirty="0" smtClean="0"/>
              <a:t>Misspelled address’s – addresses which do not exist, e-mail addresses </a:t>
            </a:r>
          </a:p>
          <a:p>
            <a:pPr marL="228600" indent="-228600">
              <a:buAutoNum type="arabicPeriod"/>
            </a:pPr>
            <a:r>
              <a:rPr lang="en-US" baseline="0" dirty="0" smtClean="0"/>
              <a:t>Another big problem we address in DQ issues is duplicates. Any company that deals with lots of companies has this problem. For example you won’t imagine how many entries for Boeing can be in a data source – Boing with address in saint Louis, Chicago, Europe etc. more than 100rds. If you have the same entity entered many time with different representations it can be a problem as now you won’t believe what your BI is telling you. For example what is your total sales ? Did you count them multiple times, did you under count them. And this is a huge problem. </a:t>
            </a:r>
          </a:p>
          <a:p>
            <a:pPr marL="0" indent="0">
              <a:buNone/>
            </a:pPr>
            <a:endParaRPr lang="en-US" baseline="0" dirty="0" smtClean="0"/>
          </a:p>
          <a:p>
            <a:pPr marL="0" indent="0">
              <a:buNone/>
            </a:pPr>
            <a:r>
              <a:rPr lang="en-US" baseline="0" dirty="0" smtClean="0"/>
              <a:t>You can spend lots of time and money on your BI tools but if your underline data is wrong than it’s a waste of time and money. </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D360FB1-68F0-4BA6-BD1B-07A57F8498C6}"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3187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DQ product or a tool that is worthwhile</a:t>
            </a:r>
            <a:r>
              <a:rPr lang="en-US" baseline="0" dirty="0" smtClean="0"/>
              <a:t> ? </a:t>
            </a:r>
          </a:p>
          <a:p>
            <a:r>
              <a:rPr lang="en-US" baseline="0" dirty="0" smtClean="0"/>
              <a:t>A good data quality tool will In the market a good data quality tool will have these 4 parts. </a:t>
            </a:r>
          </a:p>
          <a:p>
            <a:r>
              <a:rPr lang="en-US" baseline="0" dirty="0" smtClean="0"/>
              <a:t>On the right are the basics:  </a:t>
            </a:r>
          </a:p>
          <a:p>
            <a:pPr marL="171450" indent="-171450">
              <a:buFont typeface="Arial" pitchFamily="34" charset="0"/>
              <a:buChar char="•"/>
            </a:pPr>
            <a:r>
              <a:rPr lang="en-US" baseline="0" dirty="0" smtClean="0"/>
              <a:t>Cleansing – Cleansing is correcting the incorrect – going through data and correcting all the names, addresses </a:t>
            </a:r>
            <a:r>
              <a:rPr lang="en-US" baseline="0" dirty="0" err="1" smtClean="0"/>
              <a:t>etc</a:t>
            </a:r>
            <a:r>
              <a:rPr lang="en-US" baseline="0" dirty="0" smtClean="0"/>
              <a:t>, </a:t>
            </a:r>
          </a:p>
          <a:p>
            <a:pPr marL="171450" indent="-171450">
              <a:buFont typeface="Arial" pitchFamily="34" charset="0"/>
              <a:buChar char="•"/>
            </a:pPr>
            <a:r>
              <a:rPr lang="en-US" baseline="0" dirty="0" smtClean="0"/>
              <a:t>Matching – Matching is the capability to find the duplicate. We are talking about semantic duplicates not absolute duplicates as absolute are easy to find. We are talking about Microsoft Corp, Microsoft, Microsoft LTD, Microsoft misspelled different representations of the same company. We call it matching cause the technology is to match things. You can also find it as de-</a:t>
            </a:r>
            <a:r>
              <a:rPr lang="en-US" baseline="0" dirty="0" err="1" smtClean="0"/>
              <a:t>deuplication</a:t>
            </a:r>
            <a:r>
              <a:rPr lang="en-US" baseline="0" dirty="0" smtClean="0"/>
              <a:t> or Entity resolution. </a:t>
            </a:r>
          </a:p>
          <a:p>
            <a:pPr marL="0" indent="0">
              <a:buFont typeface="Arial" pitchFamily="34" charset="0"/>
              <a:buNone/>
            </a:pPr>
            <a:endParaRPr lang="en-US" baseline="0" dirty="0" smtClean="0"/>
          </a:p>
          <a:p>
            <a:r>
              <a:rPr lang="en-US" baseline="0" dirty="0" smtClean="0"/>
              <a:t>These are the core things you buy DQ for. But without additional tools it is hard to use. </a:t>
            </a:r>
          </a:p>
          <a:p>
            <a:pPr marL="171450" indent="-171450">
              <a:buFont typeface="Arial" pitchFamily="34" charset="0"/>
              <a:buChar char="•"/>
            </a:pPr>
            <a:r>
              <a:rPr lang="en-US" baseline="0" dirty="0" smtClean="0"/>
              <a:t>Profiling - You need profiling. If you have a list of 1000 customers then you run it through the tool and whatever it does it does. But if it is a list of 1,000,000 than you need to decide what to run, should I run it. Profiling decides if the data is good. Should I run DQ project on it does running DQ improve the data. </a:t>
            </a:r>
          </a:p>
          <a:p>
            <a:pPr marL="171450" indent="-171450">
              <a:buFont typeface="Arial" pitchFamily="34" charset="0"/>
              <a:buChar char="•"/>
            </a:pPr>
            <a:r>
              <a:rPr lang="en-US" baseline="0" dirty="0" smtClean="0"/>
              <a:t>Monitoring – Monitoring is administration, this is a product for several people and we want to see who is doing what, what processes are running etc. </a:t>
            </a:r>
          </a:p>
          <a:p>
            <a:endParaRPr lang="en-US" baseline="0" dirty="0" smtClean="0"/>
          </a:p>
          <a:p>
            <a:r>
              <a:rPr lang="en-US" baseline="0" dirty="0" smtClean="0"/>
              <a:t>This is Data Quality and this is what we do now we are going to understand what DQS is we are going to talk about these topics and then see the functionality in a demo.  </a:t>
            </a:r>
            <a:endParaRPr lang="en-US" dirty="0"/>
          </a:p>
        </p:txBody>
      </p:sp>
      <p:sp>
        <p:nvSpPr>
          <p:cNvPr id="4" name="Slide Number Placeholder 3"/>
          <p:cNvSpPr>
            <a:spLocks noGrp="1"/>
          </p:cNvSpPr>
          <p:nvPr>
            <p:ph type="sldNum" sz="quarter" idx="10"/>
          </p:nvPr>
        </p:nvSpPr>
        <p:spPr/>
        <p:txBody>
          <a:bodyPr/>
          <a:lstStyle/>
          <a:p>
            <a:fld id="{0973B04C-F03D-4392-873E-F91F2797E8CC}" type="slidenum">
              <a:rPr lang="en-US" smtClean="0"/>
              <a:pPr/>
              <a:t>5</a:t>
            </a:fld>
            <a:endParaRPr lang="en-US"/>
          </a:p>
        </p:txBody>
      </p:sp>
    </p:spTree>
    <p:extLst>
      <p:ext uri="{BB962C8B-B14F-4D97-AF65-F5344CB8AC3E}">
        <p14:creationId xmlns:p14="http://schemas.microsoft.com/office/powerpoint/2010/main" val="398567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start talking about what we are doing. MS DQS main concept is Knowledge driven. To correct data you need to understand what the data is about. When we talk about understanding we are talking about semantic understanding and not scheme. Schema is easy semantic is how do I know that Corp and Corporation are the same. This is something that only a person can help us understand someone who knows the data. And to cleanse the data  you need to have knowledge about the data. Every </a:t>
            </a:r>
            <a:r>
              <a:rPr lang="en-US" baseline="0" dirty="0" err="1" smtClean="0"/>
              <a:t>prouct</a:t>
            </a:r>
            <a:r>
              <a:rPr lang="en-US" baseline="0" dirty="0" smtClean="0"/>
              <a:t> in DQS applies knowledge but </a:t>
            </a:r>
            <a:r>
              <a:rPr lang="en-US" baseline="0" dirty="0" err="1" smtClean="0"/>
              <a:t>ussually</a:t>
            </a:r>
            <a:r>
              <a:rPr lang="en-US" baseline="0" dirty="0" smtClean="0"/>
              <a:t> you do not understand where the knowledge is etc. In MS DQS you will see a </a:t>
            </a:r>
            <a:r>
              <a:rPr lang="en-US" baseline="0" dirty="0" err="1" smtClean="0"/>
              <a:t>seperation</a:t>
            </a:r>
            <a:r>
              <a:rPr lang="en-US" baseline="0" dirty="0" smtClean="0"/>
              <a:t> between knowledge and applying the knowledge and we will see in the demo that we first create the knowledge and in a </a:t>
            </a:r>
            <a:r>
              <a:rPr lang="en-US" baseline="0" dirty="0" err="1" smtClean="0"/>
              <a:t>speprate</a:t>
            </a:r>
            <a:r>
              <a:rPr lang="en-US" baseline="0" dirty="0" smtClean="0"/>
              <a:t> part apply this knowledge. This means the knowledge is </a:t>
            </a:r>
            <a:r>
              <a:rPr lang="en-US" baseline="0" dirty="0" err="1" smtClean="0"/>
              <a:t>plugable</a:t>
            </a:r>
            <a:r>
              <a:rPr lang="en-US" baseline="0" dirty="0" smtClean="0"/>
              <a:t>, u can </a:t>
            </a:r>
            <a:r>
              <a:rPr lang="en-US" baseline="0" dirty="0" err="1" smtClean="0"/>
              <a:t>updtae</a:t>
            </a:r>
            <a:r>
              <a:rPr lang="en-US" baseline="0" dirty="0" smtClean="0"/>
              <a:t> it, download receive </a:t>
            </a:r>
            <a:r>
              <a:rPr lang="en-US" baseline="0" dirty="0" err="1" smtClean="0"/>
              <a:t>ti</a:t>
            </a:r>
            <a:r>
              <a:rPr lang="en-US" baseline="0" dirty="0" smtClean="0"/>
              <a:t>…</a:t>
            </a:r>
          </a:p>
          <a:p>
            <a:r>
              <a:rPr lang="en-US" baseline="0" dirty="0" smtClean="0"/>
              <a:t>Creating knowledge is a difficult process mostly manual intervention. We are </a:t>
            </a:r>
            <a:r>
              <a:rPr lang="en-US" baseline="0" dirty="0" err="1" smtClean="0"/>
              <a:t>goinn</a:t>
            </a:r>
            <a:r>
              <a:rPr lang="en-US" baseline="0" dirty="0" smtClean="0"/>
              <a:t> in V1 to enable people how to extract </a:t>
            </a:r>
            <a:r>
              <a:rPr lang="en-US" baseline="0" dirty="0" err="1" smtClean="0"/>
              <a:t>knwoledge</a:t>
            </a:r>
            <a:r>
              <a:rPr lang="en-US" baseline="0" dirty="0" smtClean="0"/>
              <a:t> from you data. If you show me a sample of your data and walk with me in a computer </a:t>
            </a:r>
            <a:r>
              <a:rPr lang="en-US" baseline="0" dirty="0" err="1" smtClean="0"/>
              <a:t>assiciated</a:t>
            </a:r>
            <a:r>
              <a:rPr lang="en-US" baseline="0" dirty="0" smtClean="0"/>
              <a:t> method than I can help you extract </a:t>
            </a:r>
            <a:r>
              <a:rPr lang="en-US" baseline="0" dirty="0" err="1" smtClean="0"/>
              <a:t>klnowledge</a:t>
            </a:r>
            <a:r>
              <a:rPr lang="en-US" baseline="0" dirty="0" smtClean="0"/>
              <a:t> easier. That’s what we mean by knowledge discovery. </a:t>
            </a:r>
          </a:p>
          <a:p>
            <a:r>
              <a:rPr lang="en-US" baseline="0" dirty="0" smtClean="0"/>
              <a:t>Even with this capability building knowledge is difficult and if you can avoid it please do. That’s why we enabled you to plug knowledge into the system. For example if there is a 3</a:t>
            </a:r>
            <a:r>
              <a:rPr lang="en-US" baseline="30000" dirty="0" smtClean="0"/>
              <a:t>rd</a:t>
            </a:r>
            <a:r>
              <a:rPr lang="en-US" baseline="0" dirty="0" smtClean="0"/>
              <a:t> party which has this knowledge for example US addressees than senseless to create this knowledge on your own. </a:t>
            </a:r>
          </a:p>
          <a:p>
            <a:r>
              <a:rPr lang="en-US" baseline="0" dirty="0" smtClean="0"/>
              <a:t>You will saw a demo of the option how you can in 2 clicks find someone else to apply his data on your knowledge. </a:t>
            </a:r>
          </a:p>
          <a:p>
            <a:r>
              <a:rPr lang="en-US" baseline="0" dirty="0" smtClean="0"/>
              <a:t>Easy to use – we hope for all of our products.</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5BF0F283-CD54-4A50-AFE1-13DABF131C8C}"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8956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spcBef>
                <a:spcPts val="600"/>
              </a:spcBef>
              <a:spcAft>
                <a:spcPts val="2000"/>
              </a:spcAft>
              <a:buClr>
                <a:schemeClr val="bg1"/>
              </a:buClr>
              <a:buSzPct val="100000"/>
            </a:pPr>
            <a:endParaRPr lang="en-US" dirty="0"/>
          </a:p>
        </p:txBody>
      </p:sp>
      <p:sp>
        <p:nvSpPr>
          <p:cNvPr id="4" name="Slide Number Placeholder 3"/>
          <p:cNvSpPr>
            <a:spLocks noGrp="1"/>
          </p:cNvSpPr>
          <p:nvPr>
            <p:ph type="sldNum" sz="quarter" idx="10"/>
          </p:nvPr>
        </p:nvSpPr>
        <p:spPr/>
        <p:txBody>
          <a:bodyPr/>
          <a:lstStyle/>
          <a:p>
            <a:fld id="{B0E80FB1-2DBB-4D90-8FEE-67CDFA0FBBA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5361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closer to the actual</a:t>
            </a:r>
            <a:r>
              <a:rPr lang="en-US" baseline="0" dirty="0" smtClean="0"/>
              <a:t> product. The product has 3 main activities </a:t>
            </a:r>
          </a:p>
          <a:p>
            <a:pPr marL="228600" indent="-228600">
              <a:buAutoNum type="arabicPeriod"/>
            </a:pPr>
            <a:r>
              <a:rPr lang="en-US" baseline="0" dirty="0" smtClean="0"/>
              <a:t>Knowledge management – creating your knowledge base. How do I clean the data – learn, connect an external source etc. </a:t>
            </a:r>
          </a:p>
          <a:p>
            <a:pPr marL="228600" indent="-228600">
              <a:buAutoNum type="arabicPeriod"/>
            </a:pPr>
            <a:r>
              <a:rPr lang="en-US" baseline="0" dirty="0" smtClean="0"/>
              <a:t>Applying this knowledge- cleansing matching/de-duping </a:t>
            </a:r>
          </a:p>
          <a:p>
            <a:pPr marL="228600" indent="-228600">
              <a:buAutoNum type="arabicPeriod"/>
            </a:pPr>
            <a:r>
              <a:rPr lang="en-US" baseline="0" dirty="0" smtClean="0"/>
              <a:t>Administration – we will walk through some of the stuff but it is administration. </a:t>
            </a:r>
          </a:p>
          <a:p>
            <a:pPr marL="228600" indent="-228600">
              <a:buAutoNum type="arabicPeriod"/>
            </a:pPr>
            <a:endParaRPr lang="en-US" baseline="0" dirty="0" smtClean="0"/>
          </a:p>
          <a:p>
            <a:pPr marL="0" indent="0">
              <a:buNone/>
            </a:pPr>
            <a:r>
              <a:rPr lang="en-US" baseline="0" dirty="0" smtClean="0"/>
              <a:t>This is also the structure of the security model and users – you can have a user that is administrator, one that creates the knowledge and a user that actually cleanses the data and uses the data</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9C0799-61B0-42FF-86E1-CE15712BBE92}" type="datetime1">
              <a:rPr lang="en-US" smtClean="0"/>
              <a:t>5/13/2011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75751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5/13/2011 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679594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63206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3474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8960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648859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5194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6579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7629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4217340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879644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9534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175359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3271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290429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099222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00881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08727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93185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99538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5845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5196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461437"/>
      </p:ext>
    </p:extLst>
  </p:cSld>
  <p:clrMap bg1="dk1" tx1="lt1" bg2="dk2" tx2="lt2" accent1="accent1" accent2="accent2" accent3="accent3" accent4="accent4" accent5="accent5" accent6="accent6" hlink="hlink" folHlink="folHlink"/>
  <p:sldLayoutIdLst>
    <p:sldLayoutId id="214748378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sqlserver"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6.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2" name="Title 1"/>
          <p:cNvSpPr>
            <a:spLocks noGrp="1"/>
          </p:cNvSpPr>
          <p:nvPr>
            <p:ph type="title"/>
          </p:nvPr>
        </p:nvSpPr>
        <p:spPr/>
        <p:txBody>
          <a:bodyPr/>
          <a:lstStyle/>
          <a:p>
            <a:r>
              <a:rPr lang="en-US" smtClean="0"/>
              <a:t>DQS High Level Scenarios</a:t>
            </a:r>
            <a:endParaRPr lang="en-US" dirty="0"/>
          </a:p>
        </p:txBody>
      </p:sp>
      <p:grpSp>
        <p:nvGrpSpPr>
          <p:cNvPr id="3" name="Group 2"/>
          <p:cNvGrpSpPr/>
          <p:nvPr/>
        </p:nvGrpSpPr>
        <p:grpSpPr>
          <a:xfrm>
            <a:off x="1025210" y="1735126"/>
            <a:ext cx="9973499" cy="1097358"/>
            <a:chOff x="1025210" y="1735126"/>
            <a:chExt cx="9973499" cy="1097358"/>
          </a:xfrm>
        </p:grpSpPr>
        <p:sp>
          <p:nvSpPr>
            <p:cNvPr id="4" name="Rounded Rectangle 3"/>
            <p:cNvSpPr/>
            <p:nvPr/>
          </p:nvSpPr>
          <p:spPr bwMode="auto">
            <a:xfrm>
              <a:off x="3672902" y="174436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a:solidFill>
                    <a:srgbClr val="002D42"/>
                  </a:solidFill>
                </a:rPr>
                <a:t>Creating and managing the Data Quality Knowledge </a:t>
              </a:r>
              <a:r>
                <a:rPr lang="en-US" dirty="0" smtClean="0">
                  <a:solidFill>
                    <a:srgbClr val="002D42"/>
                  </a:solidFill>
                </a:rPr>
                <a:t>Bases</a:t>
              </a:r>
            </a:p>
            <a:p>
              <a:pPr marL="285750" lvl="0" indent="-285750">
                <a:buFont typeface="Arial" pitchFamily="34" charset="0"/>
                <a:buChar char="•"/>
              </a:pPr>
              <a:r>
                <a:rPr lang="en-US" dirty="0" smtClean="0">
                  <a:solidFill>
                    <a:srgbClr val="002D42"/>
                  </a:solidFill>
                </a:rPr>
                <a:t>Discover knowledge from your org’s data samples</a:t>
              </a:r>
              <a:endParaRPr lang="en-US" dirty="0">
                <a:solidFill>
                  <a:srgbClr val="002D42"/>
                </a:solidFill>
              </a:endParaRPr>
            </a:p>
            <a:p>
              <a:pPr marL="285750" lvl="0" indent="-285750">
                <a:buFont typeface="Arial" pitchFamily="34" charset="0"/>
                <a:buChar char="•"/>
              </a:pPr>
              <a:r>
                <a:rPr lang="en-US" dirty="0">
                  <a:solidFill>
                    <a:srgbClr val="002D42"/>
                  </a:solidFill>
                </a:rPr>
                <a:t>Exploration and integration with 3</a:t>
              </a:r>
              <a:r>
                <a:rPr lang="en-US" baseline="30000" dirty="0">
                  <a:solidFill>
                    <a:srgbClr val="002D42"/>
                  </a:solidFill>
                </a:rPr>
                <a:t>rd</a:t>
              </a:r>
              <a:r>
                <a:rPr lang="en-US" dirty="0">
                  <a:solidFill>
                    <a:srgbClr val="002D42"/>
                  </a:solidFill>
                </a:rPr>
                <a:t> party reference </a:t>
              </a:r>
              <a:r>
                <a:rPr lang="en-US" dirty="0" smtClean="0">
                  <a:solidFill>
                    <a:srgbClr val="002D42"/>
                  </a:solidFill>
                </a:rPr>
                <a:t>data	</a:t>
              </a:r>
              <a:endParaRPr lang="en-US" dirty="0">
                <a:solidFill>
                  <a:srgbClr val="002D42"/>
                </a:solidFill>
              </a:endParaRPr>
            </a:p>
          </p:txBody>
        </p:sp>
        <p:sp>
          <p:nvSpPr>
            <p:cNvPr id="7" name="Rounded Rectangle 6"/>
            <p:cNvSpPr/>
            <p:nvPr/>
          </p:nvSpPr>
          <p:spPr bwMode="auto">
            <a:xfrm>
              <a:off x="1025210" y="173512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smtClean="0">
                  <a:solidFill>
                    <a:srgbClr val="002D42"/>
                  </a:solidFill>
                </a:rPr>
                <a:t>Knowledge Management &amp;</a:t>
              </a:r>
              <a:br>
                <a:rPr lang="en-US" b="1" dirty="0" smtClean="0">
                  <a:solidFill>
                    <a:srgbClr val="002D42"/>
                  </a:solidFill>
                </a:rPr>
              </a:br>
              <a:r>
                <a:rPr lang="en-US" b="1" dirty="0" smtClean="0">
                  <a:solidFill>
                    <a:srgbClr val="002D42"/>
                  </a:solidFill>
                </a:rPr>
                <a:t>Reference Data</a:t>
              </a:r>
              <a:endParaRPr lang="en-US" b="1" dirty="0">
                <a:solidFill>
                  <a:srgbClr val="002D42"/>
                </a:solidFill>
              </a:endParaRPr>
            </a:p>
          </p:txBody>
        </p:sp>
      </p:grpSp>
      <p:grpSp>
        <p:nvGrpSpPr>
          <p:cNvPr id="8" name="Group 7"/>
          <p:cNvGrpSpPr/>
          <p:nvPr/>
        </p:nvGrpSpPr>
        <p:grpSpPr>
          <a:xfrm>
            <a:off x="1031371" y="3059006"/>
            <a:ext cx="9973500" cy="1109673"/>
            <a:chOff x="1031371" y="3059006"/>
            <a:chExt cx="9973500" cy="1109673"/>
          </a:xfrm>
        </p:grpSpPr>
        <p:sp>
          <p:nvSpPr>
            <p:cNvPr id="5" name="Rounded Rectangle 4"/>
            <p:cNvSpPr/>
            <p:nvPr/>
          </p:nvSpPr>
          <p:spPr bwMode="auto">
            <a:xfrm>
              <a:off x="3679064" y="3059006"/>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a:solidFill>
                    <a:srgbClr val="002D42"/>
                  </a:solidFill>
                </a:rPr>
                <a:t>Correction, de-duplication and standardization of the </a:t>
              </a:r>
              <a:r>
                <a:rPr lang="en-US" dirty="0" smtClean="0">
                  <a:solidFill>
                    <a:srgbClr val="002D42"/>
                  </a:solidFill>
                </a:rPr>
                <a:t>data	</a:t>
              </a:r>
              <a:endParaRPr lang="en-US" dirty="0">
                <a:solidFill>
                  <a:srgbClr val="002D42"/>
                </a:solidFill>
              </a:endParaRPr>
            </a:p>
          </p:txBody>
        </p:sp>
        <p:sp>
          <p:nvSpPr>
            <p:cNvPr id="16" name="Rounded Rectangle 15"/>
            <p:cNvSpPr/>
            <p:nvPr/>
          </p:nvSpPr>
          <p:spPr bwMode="auto">
            <a:xfrm>
              <a:off x="1031371" y="3080557"/>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Cleansing &amp; </a:t>
              </a:r>
              <a:r>
                <a:rPr lang="en-US" b="1" dirty="0" smtClean="0">
                  <a:solidFill>
                    <a:srgbClr val="002D42"/>
                  </a:solidFill>
                </a:rPr>
                <a:t>Matching</a:t>
              </a:r>
              <a:endParaRPr lang="en-US" b="1" dirty="0">
                <a:solidFill>
                  <a:srgbClr val="002D42"/>
                </a:solidFill>
              </a:endParaRPr>
            </a:p>
          </p:txBody>
        </p:sp>
      </p:grpSp>
      <p:grpSp>
        <p:nvGrpSpPr>
          <p:cNvPr id="9" name="Group 8"/>
          <p:cNvGrpSpPr/>
          <p:nvPr/>
        </p:nvGrpSpPr>
        <p:grpSpPr>
          <a:xfrm>
            <a:off x="1022138" y="4425986"/>
            <a:ext cx="10019680" cy="1117369"/>
            <a:chOff x="1022138" y="4396739"/>
            <a:chExt cx="10019680" cy="1117369"/>
          </a:xfrm>
        </p:grpSpPr>
        <p:sp>
          <p:nvSpPr>
            <p:cNvPr id="6" name="Rounded Rectangle 5"/>
            <p:cNvSpPr/>
            <p:nvPr/>
          </p:nvSpPr>
          <p:spPr bwMode="auto">
            <a:xfrm>
              <a:off x="3716011" y="4396739"/>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85750" lvl="0" indent="-285750">
                <a:buFont typeface="Arial" pitchFamily="34" charset="0"/>
                <a:buChar char="•"/>
              </a:pPr>
              <a:r>
                <a:rPr lang="en-US" dirty="0" smtClean="0">
                  <a:solidFill>
                    <a:srgbClr val="002D42"/>
                  </a:solidFill>
                </a:rPr>
                <a:t>Tools to monitor and control data quality processes 	</a:t>
              </a:r>
              <a:endParaRPr lang="en-US" dirty="0">
                <a:solidFill>
                  <a:srgbClr val="002D42"/>
                </a:solidFill>
              </a:endParaRPr>
            </a:p>
          </p:txBody>
        </p:sp>
        <p:sp>
          <p:nvSpPr>
            <p:cNvPr id="17" name="Rounded Rectangle 16"/>
            <p:cNvSpPr/>
            <p:nvPr/>
          </p:nvSpPr>
          <p:spPr bwMode="auto">
            <a:xfrm>
              <a:off x="1022138" y="442598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Administration</a:t>
              </a:r>
            </a:p>
          </p:txBody>
        </p:sp>
      </p:grpSp>
    </p:spTree>
    <p:extLst>
      <p:ext uri="{BB962C8B-B14F-4D97-AF65-F5344CB8AC3E}">
        <p14:creationId xmlns:p14="http://schemas.microsoft.com/office/powerpoint/2010/main" val="304448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DQS Demo 1 - Interactive Cleanse and Knowledge Management</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80257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bwMode="auto">
          <a:xfrm rot="16200000">
            <a:off x="491827" y="1200495"/>
            <a:ext cx="4981433" cy="5282700"/>
          </a:xfrm>
          <a:prstGeom prst="wedgeRoundRectCallout">
            <a:avLst>
              <a:gd name="adj1" fmla="val 638"/>
              <a:gd name="adj2" fmla="val 92873"/>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Data Quality Knowledge Base (DQKB)</a:t>
            </a:r>
            <a:endParaRPr lang="en-US" dirty="0"/>
          </a:p>
        </p:txBody>
      </p:sp>
      <p:grpSp>
        <p:nvGrpSpPr>
          <p:cNvPr id="4" name="Group 3"/>
          <p:cNvGrpSpPr/>
          <p:nvPr/>
        </p:nvGrpSpPr>
        <p:grpSpPr>
          <a:xfrm>
            <a:off x="695799" y="1714884"/>
            <a:ext cx="4114692" cy="3942347"/>
            <a:chOff x="695799" y="1714884"/>
            <a:chExt cx="4114692" cy="3942347"/>
          </a:xfrm>
        </p:grpSpPr>
        <p:sp>
          <p:nvSpPr>
            <p:cNvPr id="3" name="Oval 2"/>
            <p:cNvSpPr/>
            <p:nvPr/>
          </p:nvSpPr>
          <p:spPr bwMode="auto">
            <a:xfrm>
              <a:off x="1854926" y="2786304"/>
              <a:ext cx="2201281" cy="2201281"/>
            </a:xfrm>
            <a:prstGeom prst="ellipse">
              <a:avLst/>
            </a:prstGeom>
            <a:gradFill>
              <a:gsLst>
                <a:gs pos="0">
                  <a:schemeClr val="tx2">
                    <a:lumMod val="50000"/>
                  </a:schemeClr>
                </a:gs>
                <a:gs pos="55000">
                  <a:schemeClr val="tx1">
                    <a:alpha val="64000"/>
                  </a:schemeClr>
                </a:gs>
                <a:gs pos="100000">
                  <a:schemeClr val="tx2"/>
                </a:gs>
              </a:gsLst>
              <a:lin ang="36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b="1" dirty="0">
                  <a:solidFill>
                    <a:schemeClr val="bg1"/>
                  </a:solidFill>
                </a:rPr>
                <a:t>Domains</a:t>
              </a:r>
            </a:p>
            <a:p>
              <a:pPr lvl="0" algn="ctr"/>
              <a:r>
                <a:rPr lang="en-US" dirty="0">
                  <a:solidFill>
                    <a:schemeClr val="bg1"/>
                  </a:solidFill>
                </a:rPr>
                <a:t>Represent the data type</a:t>
              </a:r>
            </a:p>
          </p:txBody>
        </p:sp>
        <p:sp>
          <p:nvSpPr>
            <p:cNvPr id="8" name="Oval 7"/>
            <p:cNvSpPr/>
            <p:nvPr/>
          </p:nvSpPr>
          <p:spPr bwMode="auto">
            <a:xfrm>
              <a:off x="2392164" y="1714884"/>
              <a:ext cx="1419281" cy="1419281"/>
            </a:xfrm>
            <a:prstGeom prst="ellipse">
              <a:avLst/>
            </a:prstGeom>
            <a:gradFill>
              <a:gsLst>
                <a:gs pos="59000">
                  <a:schemeClr val="accent3">
                    <a:lumMod val="75000"/>
                  </a:schemeClr>
                </a:gs>
                <a:gs pos="100000">
                  <a:schemeClr val="accent3">
                    <a:lumMod val="50000"/>
                  </a:schemeClr>
                </a:gs>
                <a:gs pos="0">
                  <a:schemeClr val="accent3">
                    <a:lumMod val="60000"/>
                    <a:lumOff val="40000"/>
                  </a:schemeClr>
                </a:gs>
              </a:gsLst>
              <a:lin ang="3600000" scaled="0"/>
            </a:gradFill>
            <a:ln>
              <a:solidFill>
                <a:schemeClr val="accent3">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solidFill>
                    <a:srgbClr val="FFFFFF"/>
                  </a:solidFill>
                </a:rPr>
                <a:t>Values</a:t>
              </a:r>
              <a:endParaRPr lang="en-US" sz="1400" dirty="0"/>
            </a:p>
          </p:txBody>
        </p:sp>
        <p:sp>
          <p:nvSpPr>
            <p:cNvPr id="9" name="Oval 8"/>
            <p:cNvSpPr/>
            <p:nvPr/>
          </p:nvSpPr>
          <p:spPr bwMode="auto">
            <a:xfrm>
              <a:off x="3391210" y="4237950"/>
              <a:ext cx="1419281" cy="1419281"/>
            </a:xfrm>
            <a:prstGeom prst="ellipse">
              <a:avLst/>
            </a:prstGeom>
            <a:gradFill flip="none" rotWithShape="1">
              <a:gsLst>
                <a:gs pos="59000">
                  <a:schemeClr val="accent1">
                    <a:lumMod val="75000"/>
                  </a:schemeClr>
                </a:gs>
                <a:gs pos="100000">
                  <a:schemeClr val="accent1">
                    <a:lumMod val="60000"/>
                    <a:lumOff val="40000"/>
                  </a:schemeClr>
                </a:gs>
                <a:gs pos="0">
                  <a:schemeClr val="accent1">
                    <a:lumMod val="75000"/>
                  </a:schemeClr>
                </a:gs>
              </a:gsLst>
              <a:lin ang="3600000" scaled="0"/>
              <a:tileRect/>
            </a:gra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solidFill>
                    <a:srgbClr val="FFFFFF"/>
                  </a:solidFill>
                </a:rPr>
                <a:t>Rules &amp; Relations</a:t>
              </a:r>
            </a:p>
          </p:txBody>
        </p:sp>
        <p:sp>
          <p:nvSpPr>
            <p:cNvPr id="10" name="Oval 9"/>
            <p:cNvSpPr/>
            <p:nvPr/>
          </p:nvSpPr>
          <p:spPr bwMode="auto">
            <a:xfrm>
              <a:off x="695799" y="3628351"/>
              <a:ext cx="1419281" cy="1419281"/>
            </a:xfrm>
            <a:prstGeom prst="ellipse">
              <a:avLst/>
            </a:prstGeom>
            <a:gradFill flip="none" rotWithShape="1">
              <a:gsLst>
                <a:gs pos="59000">
                  <a:schemeClr val="accent6">
                    <a:lumMod val="60000"/>
                    <a:lumOff val="40000"/>
                  </a:schemeClr>
                </a:gs>
                <a:gs pos="99000">
                  <a:schemeClr val="accent6">
                    <a:lumMod val="50000"/>
                  </a:schemeClr>
                </a:gs>
                <a:gs pos="0">
                  <a:schemeClr val="accent6">
                    <a:lumMod val="75000"/>
                  </a:schemeClr>
                </a:gs>
              </a:gsLst>
              <a:lin ang="3600000" scaled="0"/>
              <a:tileRect/>
            </a:gradFill>
            <a:ln>
              <a:solidFill>
                <a:schemeClr val="accent6">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FFFFFF"/>
                  </a:solidFill>
                </a:rPr>
                <a:t>3</a:t>
              </a:r>
              <a:r>
                <a:rPr lang="en-US" sz="1400" baseline="30000" dirty="0">
                  <a:solidFill>
                    <a:srgbClr val="FFFFFF"/>
                  </a:solidFill>
                </a:rPr>
                <a:t>rd</a:t>
              </a:r>
              <a:r>
                <a:rPr lang="en-US" sz="1400" dirty="0">
                  <a:solidFill>
                    <a:srgbClr val="FFFFFF"/>
                  </a:solidFill>
                </a:rPr>
                <a:t> party Reference </a:t>
              </a:r>
              <a:r>
                <a:rPr lang="en-US" sz="1400" dirty="0" smtClean="0">
                  <a:solidFill>
                    <a:srgbClr val="FFFFFF"/>
                  </a:solidFill>
                </a:rPr>
                <a:t>Data</a:t>
              </a:r>
              <a:endParaRPr lang="en-US" sz="1400" dirty="0">
                <a:solidFill>
                  <a:srgbClr val="FFFFFF"/>
                </a:solidFill>
              </a:endParaRPr>
            </a:p>
          </p:txBody>
        </p:sp>
      </p:grpSp>
      <p:sp>
        <p:nvSpPr>
          <p:cNvPr id="11" name="Oval 10"/>
          <p:cNvSpPr/>
          <p:nvPr/>
        </p:nvSpPr>
        <p:spPr bwMode="auto">
          <a:xfrm>
            <a:off x="8988800" y="3069553"/>
            <a:ext cx="2201281" cy="2201281"/>
          </a:xfrm>
          <a:prstGeom prst="ellipse">
            <a:avLst/>
          </a:prstGeom>
          <a:gradFill>
            <a:gsLst>
              <a:gs pos="0">
                <a:schemeClr val="tx2">
                  <a:lumMod val="50000"/>
                </a:schemeClr>
              </a:gs>
              <a:gs pos="55000">
                <a:schemeClr val="tx1">
                  <a:alpha val="64000"/>
                </a:schemeClr>
              </a:gs>
              <a:gs pos="100000">
                <a:schemeClr val="tx2"/>
              </a:gs>
            </a:gsLst>
            <a:lin ang="3600000" scaled="0"/>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b="1" dirty="0">
                <a:solidFill>
                  <a:schemeClr val="bg1"/>
                </a:solidFill>
              </a:rPr>
              <a:t>Knowledge Base</a:t>
            </a:r>
          </a:p>
        </p:txBody>
      </p:sp>
      <p:sp>
        <p:nvSpPr>
          <p:cNvPr id="12" name="Oval 11"/>
          <p:cNvSpPr/>
          <p:nvPr/>
        </p:nvSpPr>
        <p:spPr bwMode="auto">
          <a:xfrm>
            <a:off x="9894534" y="2161909"/>
            <a:ext cx="1419281" cy="1419281"/>
          </a:xfrm>
          <a:prstGeom prst="ellipse">
            <a:avLst/>
          </a:prstGeom>
          <a:gradFill>
            <a:gsLst>
              <a:gs pos="59000">
                <a:schemeClr val="accent3">
                  <a:lumMod val="75000"/>
                </a:schemeClr>
              </a:gs>
              <a:gs pos="100000">
                <a:schemeClr val="accent3">
                  <a:lumMod val="50000"/>
                </a:schemeClr>
              </a:gs>
              <a:gs pos="0">
                <a:schemeClr val="accent3">
                  <a:lumMod val="60000"/>
                  <a:lumOff val="40000"/>
                </a:schemeClr>
              </a:gs>
            </a:gsLst>
            <a:lin ang="3600000" scaled="0"/>
          </a:gradFill>
          <a:ln>
            <a:solidFill>
              <a:schemeClr val="accent3">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300" dirty="0"/>
              <a:t>Composite Domains</a:t>
            </a:r>
          </a:p>
        </p:txBody>
      </p:sp>
      <p:sp>
        <p:nvSpPr>
          <p:cNvPr id="13" name="Oval 12"/>
          <p:cNvSpPr/>
          <p:nvPr/>
        </p:nvSpPr>
        <p:spPr bwMode="auto">
          <a:xfrm>
            <a:off x="10183884" y="4534847"/>
            <a:ext cx="1419281" cy="1419281"/>
          </a:xfrm>
          <a:prstGeom prst="ellipse">
            <a:avLst/>
          </a:prstGeom>
          <a:gradFill flip="none" rotWithShape="1">
            <a:gsLst>
              <a:gs pos="59000">
                <a:schemeClr val="accent1">
                  <a:lumMod val="75000"/>
                </a:schemeClr>
              </a:gs>
              <a:gs pos="100000">
                <a:schemeClr val="accent1">
                  <a:lumMod val="60000"/>
                  <a:lumOff val="40000"/>
                </a:schemeClr>
              </a:gs>
              <a:gs pos="0">
                <a:schemeClr val="accent1">
                  <a:lumMod val="75000"/>
                </a:schemeClr>
              </a:gs>
            </a:gsLst>
            <a:lin ang="3600000" scaled="0"/>
            <a:tileRect/>
          </a:gra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1400" dirty="0"/>
              <a:t>Matching Policy</a:t>
            </a:r>
          </a:p>
        </p:txBody>
      </p:sp>
      <p:sp>
        <p:nvSpPr>
          <p:cNvPr id="14" name="Oval 13"/>
          <p:cNvSpPr/>
          <p:nvPr/>
        </p:nvSpPr>
        <p:spPr bwMode="auto">
          <a:xfrm>
            <a:off x="7829673" y="3324736"/>
            <a:ext cx="1419281" cy="1419281"/>
          </a:xfrm>
          <a:prstGeom prst="ellipse">
            <a:avLst/>
          </a:prstGeom>
          <a:gradFill flip="none" rotWithShape="1">
            <a:gsLst>
              <a:gs pos="59000">
                <a:schemeClr val="accent6">
                  <a:lumMod val="60000"/>
                  <a:lumOff val="40000"/>
                </a:schemeClr>
              </a:gs>
              <a:gs pos="99000">
                <a:schemeClr val="accent6">
                  <a:lumMod val="50000"/>
                </a:schemeClr>
              </a:gs>
              <a:gs pos="0">
                <a:schemeClr val="accent6">
                  <a:lumMod val="75000"/>
                </a:schemeClr>
              </a:gs>
            </a:gsLst>
            <a:lin ang="3600000" scaled="0"/>
            <a:tileRect/>
          </a:gradFill>
          <a:ln>
            <a:solidFill>
              <a:schemeClr val="accent6">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r>
              <a:rPr lang="en-US" sz="1400" dirty="0" smtClean="0"/>
              <a:t>Domains</a:t>
            </a:r>
            <a:endParaRPr lang="en-US" sz="1400" dirty="0"/>
          </a:p>
        </p:txBody>
      </p:sp>
    </p:spTree>
    <p:extLst>
      <p:ext uri="{BB962C8B-B14F-4D97-AF65-F5344CB8AC3E}">
        <p14:creationId xmlns:p14="http://schemas.microsoft.com/office/powerpoint/2010/main" val="32460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ound Same Side Corner Rectangle 130"/>
          <p:cNvSpPr/>
          <p:nvPr/>
        </p:nvSpPr>
        <p:spPr bwMode="gray">
          <a:xfrm flipV="1">
            <a:off x="2873893" y="1169938"/>
            <a:ext cx="8917585" cy="1362364"/>
          </a:xfrm>
          <a:prstGeom prst="round2SameRect">
            <a:avLst>
              <a:gd name="adj1" fmla="val 6435"/>
              <a:gd name="adj2" fmla="val 4375"/>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4" name="Round Same Side Corner Rectangle 113"/>
          <p:cNvSpPr/>
          <p:nvPr/>
        </p:nvSpPr>
        <p:spPr bwMode="gray">
          <a:xfrm flipV="1">
            <a:off x="292479" y="1154544"/>
            <a:ext cx="2476830" cy="5626484"/>
          </a:xfrm>
          <a:prstGeom prst="round2SameRect">
            <a:avLst>
              <a:gd name="adj1" fmla="val 10647"/>
              <a:gd name="adj2" fmla="val 4759"/>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38" name="Round Same Side Corner Rectangle 137"/>
          <p:cNvSpPr/>
          <p:nvPr/>
        </p:nvSpPr>
        <p:spPr bwMode="gray">
          <a:xfrm flipV="1">
            <a:off x="441708" y="1562485"/>
            <a:ext cx="2167503" cy="2917151"/>
          </a:xfrm>
          <a:prstGeom prst="round2SameRect">
            <a:avLst>
              <a:gd name="adj1" fmla="val 6435"/>
              <a:gd name="adj2" fmla="val 4375"/>
            </a:avLst>
          </a:prstGeom>
          <a:gradFill flip="none" rotWithShape="1">
            <a:gsLst>
              <a:gs pos="0">
                <a:schemeClr val="tx2">
                  <a:lumMod val="75000"/>
                </a:schemeClr>
              </a:gs>
              <a:gs pos="52000">
                <a:schemeClr val="tx1">
                  <a:alpha val="64000"/>
                </a:schemeClr>
              </a:gs>
              <a:gs pos="100000">
                <a:schemeClr val="tx2">
                  <a:lumMod val="75000"/>
                </a:schemeClr>
              </a:gs>
            </a:gsLst>
            <a:lin ang="36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3" name="Round Same Side Corner Rectangle 112"/>
          <p:cNvSpPr/>
          <p:nvPr/>
        </p:nvSpPr>
        <p:spPr bwMode="gray">
          <a:xfrm flipV="1">
            <a:off x="10452237" y="2623127"/>
            <a:ext cx="1339241" cy="3694546"/>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12" name="Round Same Side Corner Rectangle 111"/>
          <p:cNvSpPr/>
          <p:nvPr/>
        </p:nvSpPr>
        <p:spPr bwMode="gray">
          <a:xfrm flipV="1">
            <a:off x="2867732" y="2655454"/>
            <a:ext cx="7492145" cy="3694546"/>
          </a:xfrm>
          <a:prstGeom prst="round2SameRect">
            <a:avLst>
              <a:gd name="adj1" fmla="val 6435"/>
              <a:gd name="adj2" fmla="val 4375"/>
            </a:avLst>
          </a:prstGeom>
          <a:gradFill flip="none" rotWithShape="1">
            <a:gsLst>
              <a:gs pos="0">
                <a:schemeClr val="tx2">
                  <a:lumMod val="75000"/>
                </a:schemeClr>
              </a:gs>
              <a:gs pos="52000">
                <a:schemeClr val="tx1">
                  <a:alpha val="64000"/>
                </a:schemeClr>
              </a:gs>
              <a:gs pos="100000">
                <a:schemeClr val="tx2">
                  <a:lumMod val="75000"/>
                </a:schemeClr>
              </a:gs>
            </a:gsLst>
            <a:lin ang="36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09" name="Rounded Rectangle 108"/>
          <p:cNvSpPr/>
          <p:nvPr/>
        </p:nvSpPr>
        <p:spPr bwMode="auto">
          <a:xfrm>
            <a:off x="6936451" y="4097867"/>
            <a:ext cx="1578330" cy="2955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Matching</a:t>
            </a:r>
          </a:p>
        </p:txBody>
      </p:sp>
      <p:sp>
        <p:nvSpPr>
          <p:cNvPr id="110" name="Rounded Rectangle 109"/>
          <p:cNvSpPr/>
          <p:nvPr/>
        </p:nvSpPr>
        <p:spPr bwMode="auto">
          <a:xfrm>
            <a:off x="8598958" y="3890048"/>
            <a:ext cx="1578330" cy="3971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Reference Data</a:t>
            </a:r>
          </a:p>
        </p:txBody>
      </p:sp>
      <p:sp>
        <p:nvSpPr>
          <p:cNvPr id="2" name="Title 1"/>
          <p:cNvSpPr>
            <a:spLocks noGrp="1"/>
          </p:cNvSpPr>
          <p:nvPr>
            <p:ph type="title"/>
          </p:nvPr>
        </p:nvSpPr>
        <p:spPr/>
        <p:txBody>
          <a:bodyPr/>
          <a:lstStyle/>
          <a:p>
            <a:r>
              <a:rPr lang="en-US" smtClean="0"/>
              <a:t>DQS Architecture Overview</a:t>
            </a:r>
            <a:endParaRPr lang="en-US" dirty="0"/>
          </a:p>
        </p:txBody>
      </p:sp>
      <p:sp>
        <p:nvSpPr>
          <p:cNvPr id="5" name="TextBox 4"/>
          <p:cNvSpPr txBox="1"/>
          <p:nvPr/>
        </p:nvSpPr>
        <p:spPr>
          <a:xfrm>
            <a:off x="438785" y="1174397"/>
            <a:ext cx="1726750" cy="338554"/>
          </a:xfrm>
          <a:prstGeom prst="rect">
            <a:avLst/>
          </a:prstGeom>
          <a:noFill/>
        </p:spPr>
        <p:txBody>
          <a:bodyPr wrap="square" rtlCol="0">
            <a:spAutoFit/>
          </a:bodyPr>
          <a:lstStyle/>
          <a:p>
            <a:r>
              <a:rPr lang="en-US" sz="1600" b="1" dirty="0" smtClean="0">
                <a:solidFill>
                  <a:schemeClr val="tx2">
                    <a:lumMod val="50000"/>
                  </a:schemeClr>
                </a:solidFill>
              </a:rPr>
              <a:t>DQ Clients</a:t>
            </a:r>
            <a:endParaRPr lang="en-US" sz="1600" b="1" dirty="0">
              <a:solidFill>
                <a:schemeClr val="tx2">
                  <a:lumMod val="50000"/>
                </a:schemeClr>
              </a:solidFill>
            </a:endParaRPr>
          </a:p>
        </p:txBody>
      </p:sp>
      <p:sp>
        <p:nvSpPr>
          <p:cNvPr id="38" name="TextBox 37"/>
          <p:cNvSpPr txBox="1"/>
          <p:nvPr/>
        </p:nvSpPr>
        <p:spPr>
          <a:xfrm>
            <a:off x="530751" y="1693574"/>
            <a:ext cx="1141254" cy="338554"/>
          </a:xfrm>
          <a:prstGeom prst="rect">
            <a:avLst/>
          </a:prstGeom>
          <a:noFill/>
        </p:spPr>
        <p:txBody>
          <a:bodyPr wrap="square" rtlCol="0">
            <a:spAutoFit/>
          </a:bodyPr>
          <a:lstStyle/>
          <a:p>
            <a:r>
              <a:rPr lang="en-US" sz="1600" b="1" dirty="0" smtClean="0">
                <a:solidFill>
                  <a:schemeClr val="tx2">
                    <a:lumMod val="50000"/>
                  </a:schemeClr>
                </a:solidFill>
              </a:rPr>
              <a:t>DQS UI</a:t>
            </a:r>
            <a:endParaRPr lang="en-US" sz="1600" b="1" dirty="0">
              <a:solidFill>
                <a:schemeClr val="tx2">
                  <a:lumMod val="50000"/>
                </a:schemeClr>
              </a:solidFill>
            </a:endParaRPr>
          </a:p>
        </p:txBody>
      </p:sp>
      <p:sp>
        <p:nvSpPr>
          <p:cNvPr id="42" name="TextBox 41"/>
          <p:cNvSpPr txBox="1"/>
          <p:nvPr/>
        </p:nvSpPr>
        <p:spPr>
          <a:xfrm>
            <a:off x="2950025" y="2706357"/>
            <a:ext cx="1828324" cy="338554"/>
          </a:xfrm>
          <a:prstGeom prst="rect">
            <a:avLst/>
          </a:prstGeom>
          <a:noFill/>
          <a:effectLst/>
        </p:spPr>
        <p:txBody>
          <a:bodyPr wrap="square" rtlCol="0">
            <a:spAutoFit/>
          </a:bodyPr>
          <a:lstStyle/>
          <a:p>
            <a:r>
              <a:rPr lang="en-US" sz="1600" b="1" dirty="0" smtClean="0">
                <a:solidFill>
                  <a:schemeClr val="tx2">
                    <a:lumMod val="50000"/>
                  </a:schemeClr>
                </a:solidFill>
              </a:rPr>
              <a:t>DQ Server</a:t>
            </a:r>
            <a:endParaRPr lang="en-US" sz="1600" b="1" dirty="0">
              <a:solidFill>
                <a:schemeClr val="tx2">
                  <a:lumMod val="50000"/>
                </a:schemeClr>
              </a:solidFill>
            </a:endParaRPr>
          </a:p>
        </p:txBody>
      </p:sp>
      <p:sp>
        <p:nvSpPr>
          <p:cNvPr id="52" name="TextBox 51"/>
          <p:cNvSpPr txBox="1"/>
          <p:nvPr/>
        </p:nvSpPr>
        <p:spPr>
          <a:xfrm>
            <a:off x="3558264" y="4917505"/>
            <a:ext cx="1591432" cy="276999"/>
          </a:xfrm>
          <a:prstGeom prst="rect">
            <a:avLst/>
          </a:prstGeom>
          <a:noFill/>
        </p:spPr>
        <p:txBody>
          <a:bodyPr wrap="square" rtlCol="0">
            <a:spAutoFit/>
          </a:bodyPr>
          <a:lstStyle/>
          <a:p>
            <a:r>
              <a:rPr lang="en-US" sz="1200" b="1" dirty="0" smtClean="0">
                <a:solidFill>
                  <a:schemeClr val="bg1"/>
                </a:solidFill>
              </a:rPr>
              <a:t>DQ Projects Store</a:t>
            </a:r>
            <a:endParaRPr lang="en-US" sz="1200" b="1" dirty="0">
              <a:solidFill>
                <a:schemeClr val="bg1"/>
              </a:solidFill>
            </a:endParaRPr>
          </a:p>
        </p:txBody>
      </p:sp>
      <p:sp>
        <p:nvSpPr>
          <p:cNvPr id="55" name="TextBox 54"/>
          <p:cNvSpPr txBox="1"/>
          <p:nvPr/>
        </p:nvSpPr>
        <p:spPr>
          <a:xfrm>
            <a:off x="5799345" y="4917505"/>
            <a:ext cx="2251495" cy="276999"/>
          </a:xfrm>
          <a:prstGeom prst="rect">
            <a:avLst/>
          </a:prstGeom>
          <a:noFill/>
        </p:spPr>
        <p:txBody>
          <a:bodyPr wrap="square" rtlCol="0">
            <a:spAutoFit/>
          </a:bodyPr>
          <a:lstStyle/>
          <a:p>
            <a:r>
              <a:rPr lang="en-US" sz="1200" b="1" dirty="0" smtClean="0">
                <a:solidFill>
                  <a:schemeClr val="bg1"/>
                </a:solidFill>
              </a:rPr>
              <a:t>Common Knowledge  Store</a:t>
            </a:r>
            <a:endParaRPr lang="en-US" sz="1200" b="1" dirty="0">
              <a:solidFill>
                <a:schemeClr val="bg1"/>
              </a:solidFill>
            </a:endParaRPr>
          </a:p>
        </p:txBody>
      </p:sp>
      <p:sp>
        <p:nvSpPr>
          <p:cNvPr id="58" name="TextBox 57"/>
          <p:cNvSpPr txBox="1"/>
          <p:nvPr/>
        </p:nvSpPr>
        <p:spPr>
          <a:xfrm>
            <a:off x="8401689" y="4917505"/>
            <a:ext cx="1896614" cy="276999"/>
          </a:xfrm>
          <a:prstGeom prst="rect">
            <a:avLst/>
          </a:prstGeom>
          <a:noFill/>
        </p:spPr>
        <p:txBody>
          <a:bodyPr wrap="square" rtlCol="0">
            <a:spAutoFit/>
          </a:bodyPr>
          <a:lstStyle/>
          <a:p>
            <a:r>
              <a:rPr lang="en-US" sz="1200" b="1" dirty="0" smtClean="0">
                <a:solidFill>
                  <a:schemeClr val="bg1"/>
                </a:solidFill>
              </a:rPr>
              <a:t>Knowledge Base Store</a:t>
            </a:r>
            <a:endParaRPr lang="en-US" sz="1200" b="1" dirty="0">
              <a:solidFill>
                <a:schemeClr val="bg1"/>
              </a:solidFill>
            </a:endParaRPr>
          </a:p>
        </p:txBody>
      </p:sp>
      <p:sp>
        <p:nvSpPr>
          <p:cNvPr id="61" name="Left-Right Arrow 60"/>
          <p:cNvSpPr/>
          <p:nvPr/>
        </p:nvSpPr>
        <p:spPr>
          <a:xfrm>
            <a:off x="2525696" y="3961288"/>
            <a:ext cx="673202" cy="218167"/>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6" name="TextBox 75"/>
          <p:cNvSpPr txBox="1"/>
          <p:nvPr/>
        </p:nvSpPr>
        <p:spPr>
          <a:xfrm>
            <a:off x="3750962" y="3507523"/>
            <a:ext cx="1287861" cy="307777"/>
          </a:xfrm>
          <a:prstGeom prst="rect">
            <a:avLst/>
          </a:prstGeom>
          <a:noFill/>
        </p:spPr>
        <p:txBody>
          <a:bodyPr wrap="square" rtlCol="0">
            <a:spAutoFit/>
          </a:bodyPr>
          <a:lstStyle/>
          <a:p>
            <a:pPr algn="ctr"/>
            <a:r>
              <a:rPr lang="en-US" sz="1400" b="1" dirty="0" smtClean="0">
                <a:solidFill>
                  <a:schemeClr val="bg1"/>
                </a:solidFill>
              </a:rPr>
              <a:t>DQ Engine</a:t>
            </a:r>
            <a:endParaRPr lang="en-US" sz="1400" b="1" dirty="0">
              <a:solidFill>
                <a:schemeClr val="bg1"/>
              </a:solidFill>
            </a:endParaRPr>
          </a:p>
        </p:txBody>
      </p:sp>
      <p:sp>
        <p:nvSpPr>
          <p:cNvPr id="71" name="TextBox 70"/>
          <p:cNvSpPr txBox="1"/>
          <p:nvPr/>
        </p:nvSpPr>
        <p:spPr>
          <a:xfrm>
            <a:off x="10589214" y="2695481"/>
            <a:ext cx="1109903" cy="338554"/>
          </a:xfrm>
          <a:prstGeom prst="rect">
            <a:avLst/>
          </a:prstGeom>
          <a:noFill/>
        </p:spPr>
        <p:txBody>
          <a:bodyPr wrap="square" rtlCol="0">
            <a:spAutoFit/>
          </a:bodyPr>
          <a:lstStyle/>
          <a:p>
            <a:r>
              <a:rPr lang="en-US" sz="1600" b="1" dirty="0" smtClean="0">
                <a:solidFill>
                  <a:schemeClr val="tx2">
                    <a:lumMod val="50000"/>
                  </a:schemeClr>
                </a:solidFill>
              </a:rPr>
              <a:t>3</a:t>
            </a:r>
            <a:r>
              <a:rPr lang="en-US" sz="1600" b="1" baseline="30000" dirty="0" smtClean="0">
                <a:solidFill>
                  <a:schemeClr val="tx2">
                    <a:lumMod val="50000"/>
                  </a:schemeClr>
                </a:solidFill>
              </a:rPr>
              <a:t>rd</a:t>
            </a:r>
            <a:r>
              <a:rPr lang="en-US" sz="1600" b="1" dirty="0" smtClean="0">
                <a:solidFill>
                  <a:schemeClr val="tx2">
                    <a:lumMod val="50000"/>
                  </a:schemeClr>
                </a:solidFill>
              </a:rPr>
              <a:t> Party</a:t>
            </a:r>
            <a:endParaRPr lang="en-US" sz="1600" b="1" dirty="0">
              <a:solidFill>
                <a:schemeClr val="tx2">
                  <a:lumMod val="50000"/>
                </a:schemeClr>
              </a:solidFill>
            </a:endParaRPr>
          </a:p>
        </p:txBody>
      </p:sp>
      <p:sp>
        <p:nvSpPr>
          <p:cNvPr id="106" name="Rounded Rectangle 105"/>
          <p:cNvSpPr/>
          <p:nvPr/>
        </p:nvSpPr>
        <p:spPr bwMode="auto">
          <a:xfrm>
            <a:off x="9136087" y="1547092"/>
            <a:ext cx="2262855" cy="615758"/>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chemeClr val="tx1"/>
                </a:solidFill>
              </a:rPr>
              <a:t>MS DQ </a:t>
            </a:r>
          </a:p>
          <a:p>
            <a:pPr algn="ctr"/>
            <a:r>
              <a:rPr lang="en-US" sz="1400" b="1" dirty="0">
                <a:solidFill>
                  <a:schemeClr val="tx1"/>
                </a:solidFill>
              </a:rPr>
              <a:t>Domains Store</a:t>
            </a:r>
          </a:p>
        </p:txBody>
      </p:sp>
      <p:sp>
        <p:nvSpPr>
          <p:cNvPr id="107" name="Rounded Rectangle 106"/>
          <p:cNvSpPr/>
          <p:nvPr/>
        </p:nvSpPr>
        <p:spPr bwMode="auto">
          <a:xfrm>
            <a:off x="10567684" y="3186216"/>
            <a:ext cx="1100643"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b="1" dirty="0">
                <a:solidFill>
                  <a:schemeClr val="tx1"/>
                </a:solidFill>
              </a:rPr>
              <a:t>Reference Data Services</a:t>
            </a:r>
          </a:p>
        </p:txBody>
      </p:sp>
      <p:sp>
        <p:nvSpPr>
          <p:cNvPr id="108" name="Rounded Rectangle 107"/>
          <p:cNvSpPr/>
          <p:nvPr/>
        </p:nvSpPr>
        <p:spPr bwMode="auto">
          <a:xfrm>
            <a:off x="10558208" y="4354616"/>
            <a:ext cx="1150389"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200" b="1" dirty="0">
                <a:solidFill>
                  <a:schemeClr val="tx1"/>
                </a:solidFill>
              </a:rPr>
              <a:t>Reference Data Sets</a:t>
            </a:r>
          </a:p>
        </p:txBody>
      </p:sp>
      <p:cxnSp>
        <p:nvCxnSpPr>
          <p:cNvPr id="115" name="Straight Connector 114"/>
          <p:cNvCxnSpPr/>
          <p:nvPr/>
        </p:nvCxnSpPr>
        <p:spPr>
          <a:xfrm flipH="1">
            <a:off x="3033192" y="3432813"/>
            <a:ext cx="7265110" cy="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2993173" y="4701274"/>
            <a:ext cx="7265110" cy="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18" name="Left-Right Arrow 117"/>
          <p:cNvSpPr/>
          <p:nvPr/>
        </p:nvSpPr>
        <p:spPr>
          <a:xfrm rot="5400000">
            <a:off x="4139695" y="4553213"/>
            <a:ext cx="410735" cy="196418"/>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Left-Right Arrow 118"/>
          <p:cNvSpPr/>
          <p:nvPr/>
        </p:nvSpPr>
        <p:spPr>
          <a:xfrm rot="3586843">
            <a:off x="6428390" y="4628954"/>
            <a:ext cx="583323" cy="189792"/>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1" name="Left-Right Arrow 120"/>
          <p:cNvSpPr/>
          <p:nvPr/>
        </p:nvSpPr>
        <p:spPr>
          <a:xfrm rot="5400000">
            <a:off x="8942785" y="4528018"/>
            <a:ext cx="544944" cy="263464"/>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Left-Right Arrow 122"/>
          <p:cNvSpPr/>
          <p:nvPr/>
        </p:nvSpPr>
        <p:spPr>
          <a:xfrm rot="1076329">
            <a:off x="9718910" y="3282894"/>
            <a:ext cx="821860" cy="263464"/>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Left-Right Arrow 123"/>
          <p:cNvSpPr/>
          <p:nvPr/>
        </p:nvSpPr>
        <p:spPr>
          <a:xfrm rot="5400000">
            <a:off x="4745063" y="2405304"/>
            <a:ext cx="446424" cy="115453"/>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3" name="Picture 4" descr="C:\1 Awareness\Events\Convergence\Graphics\Rectangle_LtBlue_small.png"/>
          <p:cNvPicPr>
            <a:picLocks noChangeAspect="1" noChangeArrowheads="1"/>
          </p:cNvPicPr>
          <p:nvPr/>
        </p:nvPicPr>
        <p:blipFill>
          <a:blip r:embed="rId3">
            <a:lum contrast="50000"/>
            <a:alphaModFix amt="89000"/>
          </a:blip>
          <a:srcRect/>
          <a:stretch>
            <a:fillRect/>
          </a:stretch>
        </p:blipFill>
        <p:spPr bwMode="auto">
          <a:xfrm>
            <a:off x="323263" y="4602790"/>
            <a:ext cx="2170495" cy="869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ectangle 25"/>
          <p:cNvSpPr/>
          <p:nvPr/>
        </p:nvSpPr>
        <p:spPr>
          <a:xfrm>
            <a:off x="630815" y="4708642"/>
            <a:ext cx="1726750" cy="533400"/>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a:gradFill>
                  <a:gsLst>
                    <a:gs pos="0">
                      <a:srgbClr val="FFFFFF"/>
                    </a:gs>
                    <a:gs pos="100000">
                      <a:srgbClr val="FFFFFF"/>
                    </a:gs>
                  </a:gsLst>
                  <a:lin ang="5400000" scaled="0"/>
                </a:gradFill>
              </a:rPr>
              <a:t>SSIS DQ Component</a:t>
            </a:r>
          </a:p>
        </p:txBody>
      </p:sp>
      <p:grpSp>
        <p:nvGrpSpPr>
          <p:cNvPr id="59" name="Group 58"/>
          <p:cNvGrpSpPr/>
          <p:nvPr/>
        </p:nvGrpSpPr>
        <p:grpSpPr>
          <a:xfrm>
            <a:off x="3047930" y="5326302"/>
            <a:ext cx="2578424" cy="892851"/>
            <a:chOff x="2196425" y="2078181"/>
            <a:chExt cx="1545359" cy="892851"/>
          </a:xfrm>
        </p:grpSpPr>
        <p:sp>
          <p:nvSpPr>
            <p:cNvPr id="60"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68" name="Can 67"/>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600" b="1" dirty="0">
                  <a:solidFill>
                    <a:srgbClr val="002D42"/>
                  </a:solidFill>
                </a:rPr>
                <a:t>DQ  Active Projects</a:t>
              </a:r>
            </a:p>
          </p:txBody>
        </p:sp>
      </p:grpSp>
      <p:grpSp>
        <p:nvGrpSpPr>
          <p:cNvPr id="85" name="Group 84"/>
          <p:cNvGrpSpPr/>
          <p:nvPr/>
        </p:nvGrpSpPr>
        <p:grpSpPr>
          <a:xfrm>
            <a:off x="5618655" y="5324763"/>
            <a:ext cx="2863205" cy="892851"/>
            <a:chOff x="2196425" y="2078181"/>
            <a:chExt cx="1545359" cy="892851"/>
          </a:xfrm>
        </p:grpSpPr>
        <p:sp>
          <p:nvSpPr>
            <p:cNvPr id="86"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87" name="Can 86"/>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rgbClr val="002D42"/>
                </a:solidFill>
              </a:endParaRPr>
            </a:p>
          </p:txBody>
        </p:sp>
      </p:grpSp>
      <p:sp>
        <p:nvSpPr>
          <p:cNvPr id="72" name="Can 71"/>
          <p:cNvSpPr/>
          <p:nvPr/>
        </p:nvSpPr>
        <p:spPr bwMode="auto">
          <a:xfrm>
            <a:off x="5935531" y="5261816"/>
            <a:ext cx="1166719" cy="766455"/>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dirty="0">
                <a:solidFill>
                  <a:srgbClr val="002D42"/>
                </a:solidFill>
              </a:rPr>
              <a:t>MS Data Domains</a:t>
            </a:r>
          </a:p>
        </p:txBody>
      </p:sp>
      <p:sp>
        <p:nvSpPr>
          <p:cNvPr id="75" name="Can 74"/>
          <p:cNvSpPr/>
          <p:nvPr/>
        </p:nvSpPr>
        <p:spPr bwMode="auto">
          <a:xfrm>
            <a:off x="7203965" y="5260273"/>
            <a:ext cx="1166719" cy="766454"/>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500" dirty="0">
                <a:solidFill>
                  <a:srgbClr val="002D42"/>
                </a:solidFill>
              </a:rPr>
              <a:t>Local Data Domains</a:t>
            </a:r>
          </a:p>
        </p:txBody>
      </p:sp>
      <p:grpSp>
        <p:nvGrpSpPr>
          <p:cNvPr id="88" name="Group 87"/>
          <p:cNvGrpSpPr/>
          <p:nvPr/>
        </p:nvGrpSpPr>
        <p:grpSpPr>
          <a:xfrm>
            <a:off x="8588080" y="5315527"/>
            <a:ext cx="1548589" cy="892851"/>
            <a:chOff x="2196425" y="2078181"/>
            <a:chExt cx="1545359" cy="892851"/>
          </a:xfrm>
        </p:grpSpPr>
        <p:sp>
          <p:nvSpPr>
            <p:cNvPr id="89"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91" name="Can 90"/>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1600" b="1" dirty="0">
                <a:solidFill>
                  <a:srgbClr val="002D42"/>
                </a:solidFill>
              </a:endParaRPr>
            </a:p>
          </p:txBody>
        </p:sp>
      </p:grpSp>
      <p:sp>
        <p:nvSpPr>
          <p:cNvPr id="81" name="Can 80"/>
          <p:cNvSpPr/>
          <p:nvPr/>
        </p:nvSpPr>
        <p:spPr bwMode="auto">
          <a:xfrm>
            <a:off x="8843609" y="5270936"/>
            <a:ext cx="1120656" cy="755792"/>
          </a:xfrm>
          <a:prstGeom prst="can">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500" dirty="0">
                <a:solidFill>
                  <a:srgbClr val="002D42"/>
                </a:solidFill>
              </a:rPr>
              <a:t>Published KBs</a:t>
            </a:r>
          </a:p>
        </p:txBody>
      </p:sp>
      <p:sp>
        <p:nvSpPr>
          <p:cNvPr id="94" name="Rounded Rectangle 93"/>
          <p:cNvSpPr/>
          <p:nvPr/>
        </p:nvSpPr>
        <p:spPr bwMode="auto">
          <a:xfrm>
            <a:off x="3616047" y="3817696"/>
            <a:ext cx="1578330" cy="6003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a:solidFill>
                  <a:srgbClr val="002D42"/>
                </a:solidFill>
              </a:rPr>
              <a:t>Knowledge Discovery</a:t>
            </a:r>
          </a:p>
        </p:txBody>
      </p:sp>
      <p:sp>
        <p:nvSpPr>
          <p:cNvPr id="102" name="Rounded Rectangle 101"/>
          <p:cNvSpPr/>
          <p:nvPr/>
        </p:nvSpPr>
        <p:spPr bwMode="auto">
          <a:xfrm>
            <a:off x="5284714" y="3800763"/>
            <a:ext cx="1578330" cy="6003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smtClean="0">
                <a:solidFill>
                  <a:srgbClr val="002D42"/>
                </a:solidFill>
              </a:rPr>
              <a:t>Data Profiling &amp; Exploration</a:t>
            </a:r>
            <a:endParaRPr lang="en-US" sz="1300" dirty="0">
              <a:solidFill>
                <a:srgbClr val="002D42"/>
              </a:solidFill>
            </a:endParaRPr>
          </a:p>
        </p:txBody>
      </p:sp>
      <p:sp>
        <p:nvSpPr>
          <p:cNvPr id="103" name="Rounded Rectangle 102"/>
          <p:cNvSpPr/>
          <p:nvPr/>
        </p:nvSpPr>
        <p:spPr bwMode="auto">
          <a:xfrm>
            <a:off x="6930291" y="3722254"/>
            <a:ext cx="1578330" cy="295565"/>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300" dirty="0">
                <a:solidFill>
                  <a:srgbClr val="002D42"/>
                </a:solidFill>
              </a:rPr>
              <a:t>Cleansing</a:t>
            </a:r>
          </a:p>
        </p:txBody>
      </p:sp>
      <p:sp>
        <p:nvSpPr>
          <p:cNvPr id="116" name="Rounded Rectangle 115"/>
          <p:cNvSpPr/>
          <p:nvPr/>
        </p:nvSpPr>
        <p:spPr bwMode="auto">
          <a:xfrm>
            <a:off x="658945" y="2068944"/>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a:solidFill>
                  <a:srgbClr val="002D42"/>
                </a:solidFill>
              </a:rPr>
              <a:t>Knowledge Discovery and Management</a:t>
            </a:r>
          </a:p>
        </p:txBody>
      </p:sp>
      <p:sp>
        <p:nvSpPr>
          <p:cNvPr id="120" name="Rounded Rectangle 119"/>
          <p:cNvSpPr/>
          <p:nvPr/>
        </p:nvSpPr>
        <p:spPr bwMode="auto">
          <a:xfrm>
            <a:off x="665106" y="2867889"/>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rgbClr val="002D42"/>
                </a:solidFill>
              </a:rPr>
              <a:t>Interactive DQ Projects</a:t>
            </a:r>
          </a:p>
        </p:txBody>
      </p:sp>
      <p:sp>
        <p:nvSpPr>
          <p:cNvPr id="122" name="Rounded Rectangle 121"/>
          <p:cNvSpPr/>
          <p:nvPr/>
        </p:nvSpPr>
        <p:spPr bwMode="auto">
          <a:xfrm>
            <a:off x="671265" y="3659138"/>
            <a:ext cx="1578330" cy="678874"/>
          </a:xfrm>
          <a:prstGeom prst="roundRect">
            <a:avLst/>
          </a:prstGeom>
          <a:gradFill flip="none" rotWithShape="1">
            <a:gsLst>
              <a:gs pos="0">
                <a:schemeClr val="bg2">
                  <a:lumMod val="25000"/>
                </a:schemeClr>
              </a:gs>
              <a:gs pos="52000">
                <a:schemeClr val="tx1">
                  <a:lumMod val="50000"/>
                  <a:lumOff val="50000"/>
                  <a:alpha val="64000"/>
                </a:schemeClr>
              </a:gs>
              <a:gs pos="100000">
                <a:schemeClr val="bg2">
                  <a:lumMod val="25000"/>
                </a:schemeClr>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a:solidFill>
                  <a:srgbClr val="002D42"/>
                </a:solidFill>
              </a:rPr>
              <a:t>Data Exploration</a:t>
            </a:r>
          </a:p>
        </p:txBody>
      </p:sp>
      <p:grpSp>
        <p:nvGrpSpPr>
          <p:cNvPr id="134" name="Group 133"/>
          <p:cNvGrpSpPr/>
          <p:nvPr/>
        </p:nvGrpSpPr>
        <p:grpSpPr>
          <a:xfrm>
            <a:off x="523382" y="5542920"/>
            <a:ext cx="1970378" cy="990705"/>
            <a:chOff x="7723" y="2066202"/>
            <a:chExt cx="3985745" cy="990705"/>
          </a:xfrm>
        </p:grpSpPr>
        <p:sp>
          <p:nvSpPr>
            <p:cNvPr id="135" name="Rounded Rectangle 134"/>
            <p:cNvSpPr/>
            <p:nvPr/>
          </p:nvSpPr>
          <p:spPr>
            <a:xfrm>
              <a:off x="7723" y="2066202"/>
              <a:ext cx="3985745" cy="990705"/>
            </a:xfrm>
            <a:prstGeom prst="roundRect">
              <a:avLst/>
            </a:prstGeom>
            <a:gradFill flip="none" rotWithShape="1">
              <a:gsLst>
                <a:gs pos="0">
                  <a:schemeClr val="accent4">
                    <a:lumMod val="75000"/>
                    <a:alpha val="64000"/>
                  </a:schemeClr>
                </a:gs>
                <a:gs pos="100000">
                  <a:schemeClr val="accent4"/>
                </a:gs>
                <a:gs pos="76000">
                  <a:schemeClr val="accent1">
                    <a:alpha val="64000"/>
                  </a:schemeClr>
                </a:gs>
              </a:gsLst>
              <a:lin ang="16200000" scaled="0"/>
              <a:tileRect/>
            </a:gradFill>
          </p:spPr>
          <p:style>
            <a:lnRef idx="0">
              <a:schemeClr val="lt1">
                <a:hueOff val="0"/>
                <a:satOff val="0"/>
                <a:lumOff val="0"/>
                <a:alphaOff val="0"/>
              </a:schemeClr>
            </a:lnRef>
            <a:fillRef idx="3">
              <a:scrgbClr r="0" g="0" b="0"/>
            </a:fillRef>
            <a:effectRef idx="2">
              <a:schemeClr val="accent2">
                <a:hueOff val="4876107"/>
                <a:satOff val="-146"/>
                <a:lumOff val="-2304"/>
                <a:alphaOff val="0"/>
              </a:schemeClr>
            </a:effectRef>
            <a:fontRef idx="minor">
              <a:schemeClr val="lt1"/>
            </a:fontRef>
          </p:style>
        </p:sp>
        <p:sp>
          <p:nvSpPr>
            <p:cNvPr id="136" name="Rounded Rectangle 4"/>
            <p:cNvSpPr/>
            <p:nvPr/>
          </p:nvSpPr>
          <p:spPr>
            <a:xfrm>
              <a:off x="56085" y="2114564"/>
              <a:ext cx="3889021" cy="893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914099" fontAlgn="base">
                <a:spcBef>
                  <a:spcPct val="0"/>
                </a:spcBef>
                <a:spcAft>
                  <a:spcPct val="0"/>
                </a:spcAft>
              </a:pPr>
              <a:r>
                <a:rPr lang="en-US" sz="1400" b="1" dirty="0">
                  <a:solidFill>
                    <a:schemeClr val="accent5">
                      <a:lumMod val="50000"/>
                    </a:schemeClr>
                  </a:solidFill>
                </a:rPr>
                <a:t>Future Clients –Excel, </a:t>
              </a:r>
              <a:r>
                <a:rPr lang="en-US" sz="1400" b="1" dirty="0" smtClean="0">
                  <a:solidFill>
                    <a:schemeClr val="accent5">
                      <a:lumMod val="50000"/>
                    </a:schemeClr>
                  </a:solidFill>
                </a:rPr>
                <a:t>SharePoint…	</a:t>
              </a:r>
              <a:endParaRPr lang="en-US" sz="1400" b="1" dirty="0">
                <a:solidFill>
                  <a:schemeClr val="accent5">
                    <a:lumMod val="50000"/>
                  </a:schemeClr>
                </a:solidFill>
              </a:endParaRPr>
            </a:p>
          </p:txBody>
        </p:sp>
      </p:grpSp>
      <p:sp>
        <p:nvSpPr>
          <p:cNvPr id="140" name="TextBox 139"/>
          <p:cNvSpPr txBox="1"/>
          <p:nvPr/>
        </p:nvSpPr>
        <p:spPr>
          <a:xfrm>
            <a:off x="2963884" y="1173120"/>
            <a:ext cx="2777920" cy="338554"/>
          </a:xfrm>
          <a:prstGeom prst="rect">
            <a:avLst/>
          </a:prstGeom>
          <a:noFill/>
          <a:effectLst/>
        </p:spPr>
        <p:txBody>
          <a:bodyPr wrap="square" rtlCol="0">
            <a:spAutoFit/>
          </a:bodyPr>
          <a:lstStyle/>
          <a:p>
            <a:r>
              <a:rPr lang="en-US" sz="1600" b="1" dirty="0">
                <a:solidFill>
                  <a:schemeClr val="tx2">
                    <a:lumMod val="50000"/>
                  </a:schemeClr>
                </a:solidFill>
              </a:rPr>
              <a:t>Azure Market Place</a:t>
            </a:r>
          </a:p>
        </p:txBody>
      </p:sp>
      <p:sp>
        <p:nvSpPr>
          <p:cNvPr id="141" name="Rounded Rectangle 140"/>
          <p:cNvSpPr/>
          <p:nvPr/>
        </p:nvSpPr>
        <p:spPr bwMode="auto">
          <a:xfrm>
            <a:off x="6265185" y="1554788"/>
            <a:ext cx="2546101" cy="608061"/>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rgbClr val="FFFFFF"/>
                </a:solidFill>
              </a:rPr>
              <a:t>Categorized  Reference Data</a:t>
            </a:r>
          </a:p>
        </p:txBody>
      </p:sp>
      <p:sp>
        <p:nvSpPr>
          <p:cNvPr id="142" name="Rounded Rectangle 141"/>
          <p:cNvSpPr/>
          <p:nvPr/>
        </p:nvSpPr>
        <p:spPr bwMode="auto">
          <a:xfrm>
            <a:off x="3377354" y="1570182"/>
            <a:ext cx="2546101" cy="592667"/>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400" b="1" dirty="0">
                <a:solidFill>
                  <a:schemeClr val="tx1"/>
                </a:solidFill>
              </a:rPr>
              <a:t>Categorized Reference Data Services</a:t>
            </a:r>
          </a:p>
        </p:txBody>
      </p:sp>
      <p:sp>
        <p:nvSpPr>
          <p:cNvPr id="143" name="Round Same Side Corner Rectangle 142"/>
          <p:cNvSpPr/>
          <p:nvPr/>
        </p:nvSpPr>
        <p:spPr bwMode="gray">
          <a:xfrm flipV="1">
            <a:off x="4339448" y="2755514"/>
            <a:ext cx="2349057" cy="569578"/>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solidFill>
              <a:schemeClr val="tx2">
                <a:lumMod val="75000"/>
                <a:alpha val="33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144" name="Round Same Side Corner Rectangle 143"/>
          <p:cNvSpPr/>
          <p:nvPr/>
        </p:nvSpPr>
        <p:spPr bwMode="gray">
          <a:xfrm flipV="1">
            <a:off x="7001005" y="2746278"/>
            <a:ext cx="2349057" cy="569578"/>
          </a:xfrm>
          <a:prstGeom prst="round2SameRect">
            <a:avLst>
              <a:gd name="adj1" fmla="val 10647"/>
              <a:gd name="adj2" fmla="val 11596"/>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solidFill>
              <a:schemeClr val="tx2">
                <a:lumMod val="75000"/>
                <a:alpha val="33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45" name="Rectangle 44"/>
          <p:cNvSpPr/>
          <p:nvPr/>
        </p:nvSpPr>
        <p:spPr>
          <a:xfrm>
            <a:off x="6869610" y="2810447"/>
            <a:ext cx="2650475" cy="40457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2">
                    <a:lumMod val="75000"/>
                  </a:schemeClr>
                </a:solidFill>
              </a:rPr>
              <a:t>Reference Data API</a:t>
            </a:r>
          </a:p>
          <a:p>
            <a:pPr algn="ctr"/>
            <a:r>
              <a:rPr lang="en-US" sz="1400" dirty="0">
                <a:solidFill>
                  <a:schemeClr val="tx2">
                    <a:lumMod val="75000"/>
                  </a:schemeClr>
                </a:solidFill>
              </a:rPr>
              <a:t>(Browse, Get, Update…)</a:t>
            </a:r>
          </a:p>
        </p:txBody>
      </p:sp>
      <p:sp>
        <p:nvSpPr>
          <p:cNvPr id="44" name="Rectangle 43"/>
          <p:cNvSpPr/>
          <p:nvPr/>
        </p:nvSpPr>
        <p:spPr>
          <a:xfrm>
            <a:off x="4435272" y="2833538"/>
            <a:ext cx="2190475" cy="40457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2">
                    <a:lumMod val="75000"/>
                  </a:schemeClr>
                </a:solidFill>
              </a:rPr>
              <a:t>RD Services  API</a:t>
            </a:r>
          </a:p>
          <a:p>
            <a:pPr algn="ctr"/>
            <a:r>
              <a:rPr lang="en-US" sz="1400" dirty="0">
                <a:solidFill>
                  <a:schemeClr val="tx2">
                    <a:lumMod val="75000"/>
                  </a:schemeClr>
                </a:solidFill>
              </a:rPr>
              <a:t>(Browse, Set, Validate…)</a:t>
            </a:r>
          </a:p>
        </p:txBody>
      </p:sp>
      <p:sp>
        <p:nvSpPr>
          <p:cNvPr id="145" name="Left-Right Arrow 144"/>
          <p:cNvSpPr/>
          <p:nvPr/>
        </p:nvSpPr>
        <p:spPr>
          <a:xfrm rot="5400000">
            <a:off x="7437405" y="2403764"/>
            <a:ext cx="446424" cy="115453"/>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Left-Right Arrow 126"/>
          <p:cNvSpPr/>
          <p:nvPr/>
        </p:nvSpPr>
        <p:spPr>
          <a:xfrm rot="5400000">
            <a:off x="4948294" y="3409026"/>
            <a:ext cx="401500" cy="138757"/>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8" name="Left-Right Arrow 127"/>
          <p:cNvSpPr/>
          <p:nvPr/>
        </p:nvSpPr>
        <p:spPr>
          <a:xfrm rot="5400000">
            <a:off x="8230205" y="3379782"/>
            <a:ext cx="339925" cy="117202"/>
          </a:xfrm>
          <a:prstGeom prst="leftRightArrow">
            <a:avLst/>
          </a:prstGeom>
          <a:ln>
            <a:headEnd type="arrow"/>
            <a:tailEnd type="arrow"/>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678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par>
                                <p:cTn id="11" presetID="9"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dissolve">
                                      <p:cBhvr>
                                        <p:cTn id="13" dur="500"/>
                                        <p:tgtEl>
                                          <p:spTgt spid="115"/>
                                        </p:tgtEl>
                                      </p:cBhvr>
                                    </p:animEffect>
                                  </p:childTnLst>
                                </p:cTn>
                              </p:par>
                              <p:par>
                                <p:cTn id="14" presetID="9"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dissolv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ssolve">
                                      <p:cBhvr>
                                        <p:cTn id="21" dur="500"/>
                                        <p:tgtEl>
                                          <p:spTgt spid="5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dissolve">
                                      <p:cBhvr>
                                        <p:cTn id="30" dur="500"/>
                                        <p:tgtEl>
                                          <p:spTgt spid="7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ssolve">
                                      <p:cBhvr>
                                        <p:cTn id="33" dur="500"/>
                                        <p:tgtEl>
                                          <p:spTgt spid="72"/>
                                        </p:tgtEl>
                                      </p:cBhvr>
                                    </p:animEffect>
                                  </p:childTnLst>
                                </p:cTn>
                              </p:par>
                              <p:par>
                                <p:cTn id="34" presetID="9" presetClass="entr" presetSubtype="0" fill="hold"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dissolve">
                                      <p:cBhvr>
                                        <p:cTn id="36" dur="500"/>
                                        <p:tgtEl>
                                          <p:spTgt spid="85"/>
                                        </p:tgtEl>
                                      </p:cBhvr>
                                    </p:animEffect>
                                  </p:childTnLst>
                                </p:cTn>
                              </p:par>
                              <p:par>
                                <p:cTn id="37" presetID="9"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dissolv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dissolve">
                                      <p:cBhvr>
                                        <p:cTn id="44" dur="500"/>
                                        <p:tgtEl>
                                          <p:spTgt spid="10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ssolve">
                                      <p:cBhvr>
                                        <p:cTn id="47" dur="500"/>
                                        <p:tgtEl>
                                          <p:spTgt spid="7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dissolve">
                                      <p:cBhvr>
                                        <p:cTn id="50" dur="500"/>
                                        <p:tgtEl>
                                          <p:spTgt spid="9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dissolve">
                                      <p:cBhvr>
                                        <p:cTn id="53" dur="500"/>
                                        <p:tgtEl>
                                          <p:spTgt spid="11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dissolve">
                                      <p:cBhvr>
                                        <p:cTn id="58" dur="500"/>
                                        <p:tgtEl>
                                          <p:spTgt spid="5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dissolve">
                                      <p:cBhvr>
                                        <p:cTn id="61" dur="500"/>
                                        <p:tgtEl>
                                          <p:spTgt spid="10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dissolve">
                                      <p:cBhvr>
                                        <p:cTn id="64" dur="500"/>
                                        <p:tgtEl>
                                          <p:spTgt spid="10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dissolve">
                                      <p:cBhvr>
                                        <p:cTn id="67" dur="500"/>
                                        <p:tgtEl>
                                          <p:spTgt spid="11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28"/>
                                        </p:tgtEl>
                                        <p:attrNameLst>
                                          <p:attrName>style.visibility</p:attrName>
                                        </p:attrNameLst>
                                      </p:cBhvr>
                                      <p:to>
                                        <p:strVal val="visible"/>
                                      </p:to>
                                    </p:set>
                                    <p:animEffect transition="in" filter="dissolve">
                                      <p:cBhvr>
                                        <p:cTn id="75" dur="500"/>
                                        <p:tgtEl>
                                          <p:spTgt spid="12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dissolve">
                                      <p:cBhvr>
                                        <p:cTn id="78" dur="500"/>
                                        <p:tgtEl>
                                          <p:spTgt spid="11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dissolve">
                                      <p:cBhvr>
                                        <p:cTn id="81" dur="500"/>
                                        <p:tgtEl>
                                          <p:spTgt spid="121"/>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dissolve">
                                      <p:cBhvr>
                                        <p:cTn id="84" dur="500"/>
                                        <p:tgtEl>
                                          <p:spTgt spid="12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dissolve">
                                      <p:cBhvr>
                                        <p:cTn id="87" dur="500"/>
                                        <p:tgtEl>
                                          <p:spTgt spid="44"/>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dissolve">
                                      <p:cBhvr>
                                        <p:cTn id="90" dur="500"/>
                                        <p:tgtEl>
                                          <p:spTgt spid="45"/>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43"/>
                                        </p:tgtEl>
                                        <p:attrNameLst>
                                          <p:attrName>style.visibility</p:attrName>
                                        </p:attrNameLst>
                                      </p:cBhvr>
                                      <p:to>
                                        <p:strVal val="visible"/>
                                      </p:to>
                                    </p:set>
                                    <p:animEffect transition="in" filter="dissolve">
                                      <p:cBhvr>
                                        <p:cTn id="93" dur="500"/>
                                        <p:tgtEl>
                                          <p:spTgt spid="14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dissolve">
                                      <p:cBhvr>
                                        <p:cTn id="96" dur="500"/>
                                        <p:tgtEl>
                                          <p:spTgt spid="14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dissolve">
                                      <p:cBhvr>
                                        <p:cTn id="101" dur="500"/>
                                        <p:tgtEl>
                                          <p:spTgt spid="131"/>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dissolve">
                                      <p:cBhvr>
                                        <p:cTn id="104" dur="500"/>
                                        <p:tgtEl>
                                          <p:spTgt spid="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dissolve">
                                      <p:cBhvr>
                                        <p:cTn id="107" dur="500"/>
                                        <p:tgtEl>
                                          <p:spTgt spid="106"/>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40"/>
                                        </p:tgtEl>
                                        <p:attrNameLst>
                                          <p:attrName>style.visibility</p:attrName>
                                        </p:attrNameLst>
                                      </p:cBhvr>
                                      <p:to>
                                        <p:strVal val="visible"/>
                                      </p:to>
                                    </p:set>
                                    <p:animEffect transition="in" filter="dissolve">
                                      <p:cBhvr>
                                        <p:cTn id="110" dur="500"/>
                                        <p:tgtEl>
                                          <p:spTgt spid="14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41"/>
                                        </p:tgtEl>
                                        <p:attrNameLst>
                                          <p:attrName>style.visibility</p:attrName>
                                        </p:attrNameLst>
                                      </p:cBhvr>
                                      <p:to>
                                        <p:strVal val="visible"/>
                                      </p:to>
                                    </p:set>
                                    <p:animEffect transition="in" filter="dissolve">
                                      <p:cBhvr>
                                        <p:cTn id="113" dur="500"/>
                                        <p:tgtEl>
                                          <p:spTgt spid="141"/>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42"/>
                                        </p:tgtEl>
                                        <p:attrNameLst>
                                          <p:attrName>style.visibility</p:attrName>
                                        </p:attrNameLst>
                                      </p:cBhvr>
                                      <p:to>
                                        <p:strVal val="visible"/>
                                      </p:to>
                                    </p:set>
                                    <p:animEffect transition="in" filter="dissolve">
                                      <p:cBhvr>
                                        <p:cTn id="116" dur="500"/>
                                        <p:tgtEl>
                                          <p:spTgt spid="142"/>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45"/>
                                        </p:tgtEl>
                                        <p:attrNameLst>
                                          <p:attrName>style.visibility</p:attrName>
                                        </p:attrNameLst>
                                      </p:cBhvr>
                                      <p:to>
                                        <p:strVal val="visible"/>
                                      </p:to>
                                    </p:set>
                                    <p:animEffect transition="in" filter="dissolve">
                                      <p:cBhvr>
                                        <p:cTn id="119" dur="500"/>
                                        <p:tgtEl>
                                          <p:spTgt spid="145"/>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dissolve">
                                      <p:cBhvr>
                                        <p:cTn id="122" dur="500"/>
                                        <p:tgtEl>
                                          <p:spTgt spid="124"/>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dissolve">
                                      <p:cBhvr>
                                        <p:cTn id="127" dur="500"/>
                                        <p:tgtEl>
                                          <p:spTgt spid="113"/>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dissolve">
                                      <p:cBhvr>
                                        <p:cTn id="130" dur="500"/>
                                        <p:tgtEl>
                                          <p:spTgt spid="71"/>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dissolve">
                                      <p:cBhvr>
                                        <p:cTn id="133" dur="500"/>
                                        <p:tgtEl>
                                          <p:spTgt spid="107"/>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08"/>
                                        </p:tgtEl>
                                        <p:attrNameLst>
                                          <p:attrName>style.visibility</p:attrName>
                                        </p:attrNameLst>
                                      </p:cBhvr>
                                      <p:to>
                                        <p:strVal val="visible"/>
                                      </p:to>
                                    </p:set>
                                    <p:animEffect transition="in" filter="dissolve">
                                      <p:cBhvr>
                                        <p:cTn id="136" dur="500"/>
                                        <p:tgtEl>
                                          <p:spTgt spid="108"/>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dissolve">
                                      <p:cBhvr>
                                        <p:cTn id="139" dur="500"/>
                                        <p:tgtEl>
                                          <p:spTgt spid="123"/>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dissolve">
                                      <p:cBhvr>
                                        <p:cTn id="144" dur="500"/>
                                        <p:tgtEl>
                                          <p:spTgt spid="138"/>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dissolve">
                                      <p:cBhvr>
                                        <p:cTn id="147" dur="500"/>
                                        <p:tgtEl>
                                          <p:spTgt spid="114"/>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dissolve">
                                      <p:cBhvr>
                                        <p:cTn id="150" dur="500"/>
                                        <p:tgtEl>
                                          <p:spTgt spid="38"/>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dissolve">
                                      <p:cBhvr>
                                        <p:cTn id="153" dur="500"/>
                                        <p:tgtEl>
                                          <p:spTgt spid="116"/>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20"/>
                                        </p:tgtEl>
                                        <p:attrNameLst>
                                          <p:attrName>style.visibility</p:attrName>
                                        </p:attrNameLst>
                                      </p:cBhvr>
                                      <p:to>
                                        <p:strVal val="visible"/>
                                      </p:to>
                                    </p:set>
                                    <p:animEffect transition="in" filter="dissolve">
                                      <p:cBhvr>
                                        <p:cTn id="156" dur="500"/>
                                        <p:tgtEl>
                                          <p:spTgt spid="120"/>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dissolve">
                                      <p:cBhvr>
                                        <p:cTn id="159" dur="500"/>
                                        <p:tgtEl>
                                          <p:spTgt spid="122"/>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1"/>
                                        </p:tgtEl>
                                        <p:attrNameLst>
                                          <p:attrName>style.visibility</p:attrName>
                                        </p:attrNameLst>
                                      </p:cBhvr>
                                      <p:to>
                                        <p:strVal val="visible"/>
                                      </p:to>
                                    </p:set>
                                    <p:animEffect transition="in" filter="dissolve">
                                      <p:cBhvr>
                                        <p:cTn id="162" dur="500"/>
                                        <p:tgtEl>
                                          <p:spTgt spid="61"/>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dissolve">
                                      <p:cBhvr>
                                        <p:cTn id="167" dur="500"/>
                                        <p:tgtEl>
                                          <p:spTgt spid="63"/>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26"/>
                                        </p:tgtEl>
                                        <p:attrNameLst>
                                          <p:attrName>style.visibility</p:attrName>
                                        </p:attrNameLst>
                                      </p:cBhvr>
                                      <p:to>
                                        <p:strVal val="visible"/>
                                      </p:to>
                                    </p:set>
                                    <p:animEffect transition="in" filter="dissolve">
                                      <p:cBhvr>
                                        <p:cTn id="170" dur="500"/>
                                        <p:tgtEl>
                                          <p:spTgt spid="26"/>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nodeType="clickEffect">
                                  <p:stCondLst>
                                    <p:cond delay="0"/>
                                  </p:stCondLst>
                                  <p:childTnLst>
                                    <p:set>
                                      <p:cBhvr>
                                        <p:cTn id="174" dur="1" fill="hold">
                                          <p:stCondLst>
                                            <p:cond delay="0"/>
                                          </p:stCondLst>
                                        </p:cTn>
                                        <p:tgtEl>
                                          <p:spTgt spid="134"/>
                                        </p:tgtEl>
                                        <p:attrNameLst>
                                          <p:attrName>style.visibility</p:attrName>
                                        </p:attrNameLst>
                                      </p:cBhvr>
                                      <p:to>
                                        <p:strVal val="visible"/>
                                      </p:to>
                                    </p:set>
                                    <p:animEffect transition="in" filter="dissolve">
                                      <p:cBhvr>
                                        <p:cTn id="175"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14" grpId="0" animBg="1"/>
      <p:bldP spid="138" grpId="0" animBg="1"/>
      <p:bldP spid="113" grpId="0" animBg="1"/>
      <p:bldP spid="112" grpId="0" animBg="1"/>
      <p:bldP spid="109" grpId="0" animBg="1"/>
      <p:bldP spid="110" grpId="0" animBg="1"/>
      <p:bldP spid="5" grpId="0"/>
      <p:bldP spid="38" grpId="0"/>
      <p:bldP spid="42" grpId="0"/>
      <p:bldP spid="52" grpId="0"/>
      <p:bldP spid="55" grpId="0"/>
      <p:bldP spid="58" grpId="0"/>
      <p:bldP spid="61" grpId="0" animBg="1"/>
      <p:bldP spid="76" grpId="0"/>
      <p:bldP spid="71" grpId="0"/>
      <p:bldP spid="106" grpId="0" animBg="1"/>
      <p:bldP spid="107" grpId="0" animBg="1"/>
      <p:bldP spid="108" grpId="0" animBg="1"/>
      <p:bldP spid="118" grpId="0" animBg="1"/>
      <p:bldP spid="119" grpId="0" animBg="1"/>
      <p:bldP spid="121" grpId="0" animBg="1"/>
      <p:bldP spid="123" grpId="0" animBg="1"/>
      <p:bldP spid="124" grpId="0" animBg="1"/>
      <p:bldP spid="26" grpId="0"/>
      <p:bldP spid="72" grpId="0" animBg="1"/>
      <p:bldP spid="75" grpId="0" animBg="1"/>
      <p:bldP spid="81" grpId="0" animBg="1"/>
      <p:bldP spid="94" grpId="0" animBg="1"/>
      <p:bldP spid="102" grpId="0" animBg="1"/>
      <p:bldP spid="103" grpId="0" animBg="1"/>
      <p:bldP spid="116" grpId="0" animBg="1"/>
      <p:bldP spid="120" grpId="0" animBg="1"/>
      <p:bldP spid="122" grpId="0" animBg="1"/>
      <p:bldP spid="140" grpId="0"/>
      <p:bldP spid="141" grpId="0" animBg="1"/>
      <p:bldP spid="142" grpId="0" animBg="1"/>
      <p:bldP spid="143" grpId="0" animBg="1"/>
      <p:bldP spid="144" grpId="0" animBg="1"/>
      <p:bldP spid="45" grpId="0"/>
      <p:bldP spid="44" grpId="0"/>
      <p:bldP spid="145" grpId="0" animBg="1"/>
      <p:bldP spid="127" grpId="0" animBg="1"/>
      <p:bldP spid="1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2" name="Title 1"/>
          <p:cNvSpPr>
            <a:spLocks noGrp="1"/>
          </p:cNvSpPr>
          <p:nvPr>
            <p:ph type="title"/>
          </p:nvPr>
        </p:nvSpPr>
        <p:spPr/>
        <p:txBody>
          <a:bodyPr/>
          <a:lstStyle/>
          <a:p>
            <a:r>
              <a:rPr lang="en-US" smtClean="0"/>
              <a:t>DQS Data Sources</a:t>
            </a:r>
            <a:endParaRPr lang="en-US" dirty="0"/>
          </a:p>
        </p:txBody>
      </p:sp>
      <p:sp>
        <p:nvSpPr>
          <p:cNvPr id="4" name="Rounded Rectangle 3"/>
          <p:cNvSpPr/>
          <p:nvPr/>
        </p:nvSpPr>
        <p:spPr bwMode="auto">
          <a:xfrm>
            <a:off x="3549755" y="99982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rPr>
              <a:t>Easily cleanse and enrich data with Reference Data Services from </a:t>
            </a:r>
            <a:r>
              <a:rPr lang="en-US" dirty="0" err="1">
                <a:solidFill>
                  <a:srgbClr val="002D42"/>
                </a:solidFill>
              </a:rPr>
              <a:t>DataMarket</a:t>
            </a:r>
            <a:r>
              <a:rPr lang="en-US" dirty="0">
                <a:solidFill>
                  <a:srgbClr val="002D42"/>
                </a:solidFill>
              </a:rPr>
              <a:t> </a:t>
            </a:r>
          </a:p>
        </p:txBody>
      </p:sp>
      <p:sp>
        <p:nvSpPr>
          <p:cNvPr id="5" name="Rounded Rectangle 4"/>
          <p:cNvSpPr/>
          <p:nvPr/>
        </p:nvSpPr>
        <p:spPr bwMode="auto">
          <a:xfrm>
            <a:off x="3549755" y="2114345"/>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rPr>
              <a:t>Open integration with external 3</a:t>
            </a:r>
            <a:r>
              <a:rPr lang="en-US" baseline="30000" dirty="0">
                <a:solidFill>
                  <a:srgbClr val="002D42"/>
                </a:solidFill>
              </a:rPr>
              <a:t>rd</a:t>
            </a:r>
            <a:r>
              <a:rPr lang="en-US" dirty="0">
                <a:solidFill>
                  <a:srgbClr val="002D42"/>
                </a:solidFill>
              </a:rPr>
              <a:t> party reference data providers </a:t>
            </a:r>
          </a:p>
        </p:txBody>
      </p:sp>
      <p:sp>
        <p:nvSpPr>
          <p:cNvPr id="6" name="Rounded Rectangle 5"/>
          <p:cNvSpPr/>
          <p:nvPr/>
        </p:nvSpPr>
        <p:spPr bwMode="auto">
          <a:xfrm>
            <a:off x="3549755" y="3251956"/>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smtClean="0">
                <a:solidFill>
                  <a:srgbClr val="002D42"/>
                </a:solidFill>
              </a:rPr>
              <a:t>Website </a:t>
            </a:r>
            <a:r>
              <a:rPr lang="en-US" dirty="0">
                <a:solidFill>
                  <a:srgbClr val="002D42"/>
                </a:solidFill>
              </a:rPr>
              <a:t>that contains DQS knowledge </a:t>
            </a:r>
            <a:r>
              <a:rPr lang="en-US" dirty="0" smtClean="0">
                <a:solidFill>
                  <a:srgbClr val="002D42"/>
                </a:solidFill>
              </a:rPr>
              <a:t>available </a:t>
            </a:r>
            <a:r>
              <a:rPr lang="en-US" dirty="0">
                <a:solidFill>
                  <a:srgbClr val="002D42"/>
                </a:solidFill>
              </a:rPr>
              <a:t>for </a:t>
            </a:r>
            <a:r>
              <a:rPr lang="en-US" dirty="0" smtClean="0">
                <a:solidFill>
                  <a:srgbClr val="002D42"/>
                </a:solidFill>
              </a:rPr>
              <a:t>downloading</a:t>
            </a:r>
            <a:endParaRPr lang="en-US" dirty="0">
              <a:solidFill>
                <a:srgbClr val="002D42"/>
              </a:solidFill>
            </a:endParaRPr>
          </a:p>
        </p:txBody>
      </p:sp>
      <p:sp>
        <p:nvSpPr>
          <p:cNvPr id="7" name="Rounded Rectangle 6"/>
          <p:cNvSpPr/>
          <p:nvPr/>
        </p:nvSpPr>
        <p:spPr bwMode="auto">
          <a:xfrm>
            <a:off x="903617" y="998283"/>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err="1">
                <a:solidFill>
                  <a:srgbClr val="002D42"/>
                </a:solidFill>
              </a:rPr>
              <a:t>DataMarket</a:t>
            </a:r>
            <a:endParaRPr lang="en-US" b="1" dirty="0">
              <a:solidFill>
                <a:srgbClr val="002D42"/>
              </a:solidFill>
            </a:endParaRPr>
          </a:p>
        </p:txBody>
      </p:sp>
      <p:sp>
        <p:nvSpPr>
          <p:cNvPr id="16" name="Rounded Rectangle 15"/>
          <p:cNvSpPr/>
          <p:nvPr/>
        </p:nvSpPr>
        <p:spPr bwMode="auto">
          <a:xfrm>
            <a:off x="903617" y="213589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3</a:t>
            </a:r>
            <a:r>
              <a:rPr lang="en-US" b="1" baseline="30000" dirty="0">
                <a:solidFill>
                  <a:srgbClr val="002D42"/>
                </a:solidFill>
              </a:rPr>
              <a:t>rd</a:t>
            </a:r>
            <a:r>
              <a:rPr lang="en-US" b="1" dirty="0">
                <a:solidFill>
                  <a:srgbClr val="002D42"/>
                </a:solidFill>
              </a:rPr>
              <a:t> Party Reference Data Providers</a:t>
            </a:r>
          </a:p>
        </p:txBody>
      </p:sp>
      <p:sp>
        <p:nvSpPr>
          <p:cNvPr id="17" name="Rounded Rectangle 16"/>
          <p:cNvSpPr/>
          <p:nvPr/>
        </p:nvSpPr>
        <p:spPr bwMode="auto">
          <a:xfrm>
            <a:off x="903617" y="3273506"/>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a:solidFill>
                  <a:srgbClr val="002D42"/>
                </a:solidFill>
              </a:rPr>
              <a:t>DQS Data Store</a:t>
            </a:r>
          </a:p>
        </p:txBody>
      </p:sp>
      <p:sp>
        <p:nvSpPr>
          <p:cNvPr id="10" name="Rounded Rectangle 9"/>
          <p:cNvSpPr/>
          <p:nvPr/>
        </p:nvSpPr>
        <p:spPr bwMode="auto">
          <a:xfrm>
            <a:off x="3549755" y="4389569"/>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rPr>
              <a:t>Create domains from your own data </a:t>
            </a:r>
            <a:r>
              <a:rPr lang="en-US" dirty="0" smtClean="0">
                <a:solidFill>
                  <a:srgbClr val="002D42"/>
                </a:solidFill>
              </a:rPr>
              <a:t>sources			</a:t>
            </a:r>
            <a:endParaRPr lang="en-US" dirty="0">
              <a:solidFill>
                <a:srgbClr val="002D42"/>
              </a:solidFill>
            </a:endParaRPr>
          </a:p>
        </p:txBody>
      </p:sp>
      <p:sp>
        <p:nvSpPr>
          <p:cNvPr id="12" name="Rounded Rectangle 11"/>
          <p:cNvSpPr/>
          <p:nvPr/>
        </p:nvSpPr>
        <p:spPr bwMode="auto">
          <a:xfrm>
            <a:off x="903617" y="4411119"/>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b="1" dirty="0" smtClean="0">
                <a:solidFill>
                  <a:srgbClr val="002D42"/>
                </a:solidFill>
              </a:rPr>
              <a:t>Organization </a:t>
            </a:r>
            <a:r>
              <a:rPr lang="en-US" b="1" dirty="0">
                <a:solidFill>
                  <a:srgbClr val="002D42"/>
                </a:solidFill>
              </a:rPr>
              <a:t>Data</a:t>
            </a:r>
          </a:p>
        </p:txBody>
      </p:sp>
      <p:sp>
        <p:nvSpPr>
          <p:cNvPr id="13" name="Rounded Rectangle 12"/>
          <p:cNvSpPr/>
          <p:nvPr/>
        </p:nvSpPr>
        <p:spPr bwMode="auto">
          <a:xfrm>
            <a:off x="3563419" y="5537862"/>
            <a:ext cx="7325807" cy="1088122"/>
          </a:xfrm>
          <a:prstGeom prst="roundRect">
            <a:avLst>
              <a:gd name="adj" fmla="val 11007"/>
            </a:avLst>
          </a:prstGeom>
          <a:gradFill flip="none" rotWithShape="1">
            <a:gsLst>
              <a:gs pos="0">
                <a:schemeClr val="tx2">
                  <a:lumMod val="75000"/>
                  <a:alpha val="57000"/>
                </a:schemeClr>
              </a:gs>
              <a:gs pos="52000">
                <a:schemeClr val="tx1">
                  <a:alpha val="69000"/>
                </a:schemeClr>
              </a:gs>
              <a:gs pos="100000">
                <a:schemeClr val="tx2">
                  <a:lumMod val="75000"/>
                  <a:alpha val="51000"/>
                </a:schemeClr>
              </a:gs>
            </a:gsLst>
            <a:lin ang="3600000" scaled="0"/>
            <a:tileRect/>
          </a:gradFill>
          <a:ln w="12700" cap="flat" cmpd="sng" algn="ctr">
            <a:gradFill flip="none" rotWithShape="1">
              <a:gsLst>
                <a:gs pos="0">
                  <a:srgbClr val="FFFFFF">
                    <a:alpha val="33000"/>
                  </a:srgbClr>
                </a:gs>
                <a:gs pos="50000">
                  <a:srgbClr val="FFFFFF">
                    <a:alpha val="0"/>
                  </a:srgbClr>
                </a:gs>
                <a:gs pos="100000">
                  <a:schemeClr val="tx2">
                    <a:lumMod val="60000"/>
                    <a:lumOff val="40000"/>
                    <a:alpha val="41000"/>
                  </a:schemeClr>
                </a:gs>
              </a:gsLst>
              <a:lin ang="0" scaled="1"/>
              <a:tileRect/>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lvl="0"/>
            <a:r>
              <a:rPr lang="en-US" dirty="0">
                <a:solidFill>
                  <a:srgbClr val="002D42"/>
                </a:solidFill>
              </a:rPr>
              <a:t>A set of data domains that come out of the box </a:t>
            </a:r>
            <a:r>
              <a:rPr lang="en-US">
                <a:solidFill>
                  <a:srgbClr val="002D42"/>
                </a:solidFill>
              </a:rPr>
              <a:t>with </a:t>
            </a:r>
            <a:r>
              <a:rPr lang="en-US" smtClean="0">
                <a:solidFill>
                  <a:srgbClr val="002D42"/>
                </a:solidFill>
              </a:rPr>
              <a:t>DQS</a:t>
            </a:r>
            <a:r>
              <a:rPr lang="en-US" dirty="0" smtClean="0">
                <a:solidFill>
                  <a:srgbClr val="002D42"/>
                </a:solidFill>
              </a:rPr>
              <a:t>	</a:t>
            </a:r>
            <a:endParaRPr lang="en-US" dirty="0">
              <a:solidFill>
                <a:srgbClr val="002D42"/>
              </a:solidFill>
            </a:endParaRPr>
          </a:p>
        </p:txBody>
      </p:sp>
      <p:sp>
        <p:nvSpPr>
          <p:cNvPr id="14" name="Rounded Rectangle 13"/>
          <p:cNvSpPr/>
          <p:nvPr/>
        </p:nvSpPr>
        <p:spPr bwMode="auto">
          <a:xfrm>
            <a:off x="903617" y="5541034"/>
            <a:ext cx="2546100" cy="1088122"/>
          </a:xfrm>
          <a:prstGeom prst="roundRect">
            <a:avLst>
              <a:gd name="adj" fmla="val 11007"/>
            </a:avLst>
          </a:prstGeom>
          <a:gradFill flip="none" rotWithShape="1">
            <a:gsLst>
              <a:gs pos="0">
                <a:schemeClr val="tx1"/>
              </a:gs>
              <a:gs pos="52000">
                <a:schemeClr val="accent1">
                  <a:alpha val="70000"/>
                </a:schemeClr>
              </a:gs>
              <a:gs pos="100000">
                <a:schemeClr val="accent4">
                  <a:lumMod val="75000"/>
                </a:schemeClr>
              </a:gs>
            </a:gsLst>
            <a:lin ang="3600000" scaled="0"/>
            <a:tileRect/>
          </a:gradFill>
          <a:ln w="12700" cap="flat" cmpd="sng" algn="ctr">
            <a:gradFill>
              <a:gsLst>
                <a:gs pos="0">
                  <a:srgbClr val="FFFFFF"/>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r>
              <a:rPr lang="en-US" b="1" dirty="0">
                <a:solidFill>
                  <a:srgbClr val="002D42"/>
                </a:solidFill>
              </a:rPr>
              <a:t>Out of the Box </a:t>
            </a:r>
            <a:r>
              <a:rPr lang="en-US" b="1" dirty="0" smtClean="0">
                <a:solidFill>
                  <a:srgbClr val="002D42"/>
                </a:solidFill>
              </a:rPr>
              <a:t>Knowledge</a:t>
            </a:r>
            <a:endParaRPr lang="en-US" b="1" dirty="0">
              <a:solidFill>
                <a:srgbClr val="002D42"/>
              </a:solidFill>
            </a:endParaRPr>
          </a:p>
        </p:txBody>
      </p:sp>
    </p:spTree>
    <p:extLst>
      <p:ext uri="{BB962C8B-B14F-4D97-AF65-F5344CB8AC3E}">
        <p14:creationId xmlns:p14="http://schemas.microsoft.com/office/powerpoint/2010/main" val="68384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17" grpId="0" animBg="1"/>
      <p:bldP spid="10"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DQS Demo 2 - Cleansing using Reference Data Services and </a:t>
            </a:r>
            <a:br>
              <a:rPr lang="en-US" dirty="0" smtClean="0"/>
            </a:br>
            <a:r>
              <a:rPr lang="en-US" dirty="0" smtClean="0"/>
              <a:t>Composite Domains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27024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Batch Cleansing - Using SSIS</a:t>
            </a:r>
            <a:endParaRPr lang="en-US" dirty="0"/>
          </a:p>
        </p:txBody>
      </p:sp>
      <p:sp>
        <p:nvSpPr>
          <p:cNvPr id="7" name="Content Placeholder 2"/>
          <p:cNvSpPr txBox="1">
            <a:spLocks/>
          </p:cNvSpPr>
          <p:nvPr/>
        </p:nvSpPr>
        <p:spPr>
          <a:xfrm>
            <a:off x="609441" y="2971800"/>
            <a:ext cx="11071516"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11" name="Group 10"/>
          <p:cNvGrpSpPr/>
          <p:nvPr/>
        </p:nvGrpSpPr>
        <p:grpSpPr>
          <a:xfrm>
            <a:off x="3121318" y="3671880"/>
            <a:ext cx="1940058" cy="917995"/>
            <a:chOff x="3121318" y="3671880"/>
            <a:chExt cx="1940058" cy="917995"/>
          </a:xfrm>
        </p:grpSpPr>
        <p:cxnSp>
          <p:nvCxnSpPr>
            <p:cNvPr id="74" name="Straight Arrow Connector 73"/>
            <p:cNvCxnSpPr/>
            <p:nvPr/>
          </p:nvCxnSpPr>
          <p:spPr>
            <a:xfrm>
              <a:off x="5061375" y="3702479"/>
              <a:ext cx="0" cy="887396"/>
            </a:xfrm>
            <a:prstGeom prst="straightConnector1">
              <a:avLst/>
            </a:prstGeom>
            <a:ln w="28575" cmpd="sng">
              <a:solidFill>
                <a:srgbClr val="F4D22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3121318" y="3671880"/>
              <a:ext cx="1940058" cy="29847"/>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801631" y="3427523"/>
            <a:ext cx="2458018" cy="1145687"/>
            <a:chOff x="1907722" y="3427523"/>
            <a:chExt cx="3351927" cy="1145687"/>
          </a:xfrm>
        </p:grpSpPr>
        <p:cxnSp>
          <p:nvCxnSpPr>
            <p:cNvPr id="87" name="Straight Arrow Connector 86"/>
            <p:cNvCxnSpPr/>
            <p:nvPr/>
          </p:nvCxnSpPr>
          <p:spPr>
            <a:xfrm flipH="1">
              <a:off x="1907722" y="3427523"/>
              <a:ext cx="3351927" cy="3"/>
            </a:xfrm>
            <a:prstGeom prst="straightConnector1">
              <a:avLst/>
            </a:prstGeom>
            <a:ln w="28575" cmpd="sng">
              <a:solidFill>
                <a:srgbClr val="F4D22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248099" y="3472986"/>
              <a:ext cx="11550" cy="1100224"/>
            </a:xfrm>
            <a:prstGeom prst="straightConnector1">
              <a:avLst/>
            </a:prstGeom>
            <a:ln w="28575" cmpd="sng">
              <a:solidFill>
                <a:srgbClr val="F4D221"/>
              </a:solidFill>
              <a:prstDash val="dash"/>
              <a:headEnd type="triangle"/>
              <a:tailEnd type="none"/>
            </a:ln>
            <a:effectLst/>
          </p:spPr>
          <p:style>
            <a:lnRef idx="1">
              <a:schemeClr val="accent1"/>
            </a:lnRef>
            <a:fillRef idx="0">
              <a:schemeClr val="accent1"/>
            </a:fillRef>
            <a:effectRef idx="0">
              <a:schemeClr val="accent1"/>
            </a:effectRef>
            <a:fontRef idx="minor">
              <a:schemeClr val="tx1"/>
            </a:fontRef>
          </p:style>
        </p:cxnSp>
      </p:grpSp>
      <p:cxnSp>
        <p:nvCxnSpPr>
          <p:cNvPr id="215" name="Straight Arrow Connector 214"/>
          <p:cNvCxnSpPr>
            <a:endCxn id="76" idx="1"/>
          </p:cNvCxnSpPr>
          <p:nvPr/>
        </p:nvCxnSpPr>
        <p:spPr>
          <a:xfrm>
            <a:off x="7748919" y="5603394"/>
            <a:ext cx="937110" cy="759131"/>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endCxn id="68" idx="1"/>
          </p:cNvCxnSpPr>
          <p:nvPr/>
        </p:nvCxnSpPr>
        <p:spPr>
          <a:xfrm flipV="1">
            <a:off x="7729343" y="4268275"/>
            <a:ext cx="929554" cy="765760"/>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endCxn id="69" idx="1"/>
          </p:cNvCxnSpPr>
          <p:nvPr/>
        </p:nvCxnSpPr>
        <p:spPr>
          <a:xfrm flipV="1">
            <a:off x="7719589" y="4971460"/>
            <a:ext cx="954003" cy="235218"/>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727575" y="5380182"/>
            <a:ext cx="865961" cy="302702"/>
          </a:xfrm>
          <a:prstGeom prst="straightConnector1">
            <a:avLst/>
          </a:prstGeom>
          <a:ln w="28575" cmpd="sng">
            <a:solidFill>
              <a:srgbClr val="F4D221"/>
            </a:solidFill>
            <a:prstDash val="dash"/>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48" name="Footer Placeholder 4"/>
          <p:cNvSpPr txBox="1">
            <a:spLocks/>
          </p:cNvSpPr>
          <p:nvPr/>
        </p:nvSpPr>
        <p:spPr>
          <a:xfrm>
            <a:off x="3250353" y="6492876"/>
            <a:ext cx="6094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Microsoft Confidential—Preliminary Information Subject to Change</a:t>
            </a:r>
            <a:endParaRPr lang="en-US" dirty="0">
              <a:solidFill>
                <a:schemeClr val="tx1"/>
              </a:solidFill>
            </a:endParaRPr>
          </a:p>
        </p:txBody>
      </p:sp>
      <p:sp>
        <p:nvSpPr>
          <p:cNvPr id="56" name="TextBox 55"/>
          <p:cNvSpPr txBox="1"/>
          <p:nvPr/>
        </p:nvSpPr>
        <p:spPr>
          <a:xfrm>
            <a:off x="2032889" y="4212687"/>
            <a:ext cx="1810910" cy="430887"/>
          </a:xfrm>
          <a:prstGeom prst="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b="1">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smtClean="0"/>
              <a:t>Knowledge Base</a:t>
            </a:r>
            <a:endParaRPr lang="en-US" dirty="0"/>
          </a:p>
        </p:txBody>
      </p:sp>
      <p:cxnSp>
        <p:nvCxnSpPr>
          <p:cNvPr id="62" name="Straight Arrow Connector 61"/>
          <p:cNvCxnSpPr/>
          <p:nvPr/>
        </p:nvCxnSpPr>
        <p:spPr>
          <a:xfrm>
            <a:off x="2019665" y="2616970"/>
            <a:ext cx="0" cy="358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1909448" y="4123216"/>
            <a:ext cx="17808" cy="5873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Can 58"/>
          <p:cNvSpPr/>
          <p:nvPr/>
        </p:nvSpPr>
        <p:spPr bwMode="auto">
          <a:xfrm>
            <a:off x="672621" y="5438378"/>
            <a:ext cx="2693507" cy="701133"/>
          </a:xfrm>
          <a:prstGeom prst="can">
            <a:avLst/>
          </a:prstGeom>
          <a:gradFill flip="none" rotWithShape="1">
            <a:gsLst>
              <a:gs pos="0">
                <a:schemeClr val="tx2">
                  <a:lumMod val="50000"/>
                </a:schemeClr>
              </a:gs>
              <a:gs pos="49000">
                <a:schemeClr val="tx1">
                  <a:alpha val="64000"/>
                </a:schemeClr>
              </a:gs>
              <a:gs pos="100000">
                <a:schemeClr val="tx2"/>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smtClean="0">
                <a:solidFill>
                  <a:srgbClr val="002D42"/>
                </a:solidFill>
              </a:rPr>
              <a:t>Reference Data Definition</a:t>
            </a:r>
            <a:endParaRPr lang="en-US" b="1" dirty="0">
              <a:solidFill>
                <a:srgbClr val="002D42"/>
              </a:solidFill>
            </a:endParaRPr>
          </a:p>
        </p:txBody>
      </p:sp>
      <p:sp>
        <p:nvSpPr>
          <p:cNvPr id="60" name="Can 59"/>
          <p:cNvSpPr/>
          <p:nvPr/>
        </p:nvSpPr>
        <p:spPr bwMode="auto">
          <a:xfrm>
            <a:off x="688528" y="4826983"/>
            <a:ext cx="2693507" cy="711335"/>
          </a:xfrm>
          <a:prstGeom prst="can">
            <a:avLst/>
          </a:prstGeom>
          <a:gradFill flip="none" rotWithShape="1">
            <a:gsLst>
              <a:gs pos="0">
                <a:schemeClr val="tx2">
                  <a:lumMod val="50000"/>
                </a:schemeClr>
              </a:gs>
              <a:gs pos="49000">
                <a:schemeClr val="tx1">
                  <a:alpha val="64000"/>
                </a:schemeClr>
              </a:gs>
              <a:gs pos="100000">
                <a:schemeClr val="tx2"/>
              </a:gs>
            </a:gsLst>
            <a:lin ang="3600000" scaled="0"/>
            <a:tileRect/>
          </a:gra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b="1" dirty="0">
                <a:solidFill>
                  <a:srgbClr val="002D42"/>
                </a:solidFill>
              </a:rPr>
              <a:t>Values/Rules</a:t>
            </a:r>
          </a:p>
        </p:txBody>
      </p:sp>
      <p:sp>
        <p:nvSpPr>
          <p:cNvPr id="68" name="Rounded Rectangle 67"/>
          <p:cNvSpPr/>
          <p:nvPr/>
        </p:nvSpPr>
        <p:spPr bwMode="auto">
          <a:xfrm>
            <a:off x="8658897" y="3961998"/>
            <a:ext cx="2984841" cy="612553"/>
          </a:xfrm>
          <a:prstGeom prst="roundRect">
            <a:avLst/>
          </a:prstGeom>
          <a:solidFill>
            <a:schemeClr val="accent3">
              <a:lumMod val="75000"/>
              <a:alpha val="60000"/>
            </a:schemeClr>
          </a:solidFill>
          <a:ln>
            <a:solidFill>
              <a:schemeClr val="accent3">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New Records</a:t>
            </a:r>
          </a:p>
        </p:txBody>
      </p:sp>
      <p:sp>
        <p:nvSpPr>
          <p:cNvPr id="69" name="Rounded Rectangle 68"/>
          <p:cNvSpPr/>
          <p:nvPr/>
        </p:nvSpPr>
        <p:spPr bwMode="auto">
          <a:xfrm>
            <a:off x="8673592" y="4665183"/>
            <a:ext cx="2984841" cy="612553"/>
          </a:xfrm>
          <a:prstGeom prst="roundRect">
            <a:avLst/>
          </a:prstGeom>
          <a:solidFill>
            <a:schemeClr val="accent2">
              <a:lumMod val="75000"/>
              <a:alpha val="60000"/>
            </a:schemeClr>
          </a:solidFill>
          <a:ln>
            <a:solidFill>
              <a:schemeClr val="accent3">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Corrections &amp; Suggestions</a:t>
            </a:r>
          </a:p>
        </p:txBody>
      </p:sp>
      <p:sp>
        <p:nvSpPr>
          <p:cNvPr id="75" name="Rounded Rectangle 74"/>
          <p:cNvSpPr/>
          <p:nvPr/>
        </p:nvSpPr>
        <p:spPr bwMode="auto">
          <a:xfrm>
            <a:off x="8684982" y="5368366"/>
            <a:ext cx="2984841" cy="612553"/>
          </a:xfrm>
          <a:prstGeom prst="roundRect">
            <a:avLst/>
          </a:prstGeom>
          <a:solidFill>
            <a:schemeClr val="accent6">
              <a:alpha val="60000"/>
            </a:schemeClr>
          </a:solidFill>
          <a:ln>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Correct Records</a:t>
            </a:r>
          </a:p>
        </p:txBody>
      </p:sp>
      <p:sp>
        <p:nvSpPr>
          <p:cNvPr id="76" name="Rounded Rectangle 75"/>
          <p:cNvSpPr/>
          <p:nvPr/>
        </p:nvSpPr>
        <p:spPr bwMode="auto">
          <a:xfrm>
            <a:off x="8686029" y="6056248"/>
            <a:ext cx="2984841" cy="612553"/>
          </a:xfrm>
          <a:prstGeom prst="roundRect">
            <a:avLst/>
          </a:prstGeom>
          <a:solidFill>
            <a:srgbClr val="F4D221">
              <a:alpha val="60000"/>
            </a:srgbClr>
          </a:solidFill>
          <a:ln>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Invalid Records</a:t>
            </a:r>
          </a:p>
        </p:txBody>
      </p:sp>
      <p:grpSp>
        <p:nvGrpSpPr>
          <p:cNvPr id="5" name="Group 4"/>
          <p:cNvGrpSpPr/>
          <p:nvPr/>
        </p:nvGrpSpPr>
        <p:grpSpPr>
          <a:xfrm>
            <a:off x="6686982" y="957662"/>
            <a:ext cx="4542629" cy="2813854"/>
            <a:chOff x="6686982" y="957662"/>
            <a:chExt cx="4542629" cy="2813854"/>
          </a:xfrm>
          <a:gradFill flip="none" rotWithShape="1">
            <a:gsLst>
              <a:gs pos="1000">
                <a:schemeClr val="accent1">
                  <a:lumMod val="20000"/>
                  <a:lumOff val="80000"/>
                </a:schemeClr>
              </a:gs>
              <a:gs pos="49000">
                <a:schemeClr val="accent1">
                  <a:lumMod val="20000"/>
                  <a:lumOff val="80000"/>
                  <a:alpha val="64000"/>
                </a:schemeClr>
              </a:gs>
              <a:gs pos="100000">
                <a:schemeClr val="tx2"/>
              </a:gs>
            </a:gsLst>
            <a:lin ang="0" scaled="1"/>
            <a:tileRect/>
          </a:gradFill>
        </p:grpSpPr>
        <p:grpSp>
          <p:nvGrpSpPr>
            <p:cNvPr id="2" name="Group 1"/>
            <p:cNvGrpSpPr/>
            <p:nvPr/>
          </p:nvGrpSpPr>
          <p:grpSpPr>
            <a:xfrm>
              <a:off x="6686982" y="977515"/>
              <a:ext cx="4542629" cy="2794001"/>
              <a:chOff x="6686982" y="1240574"/>
              <a:chExt cx="4542629" cy="2520390"/>
            </a:xfrm>
            <a:grpFill/>
          </p:grpSpPr>
          <p:sp>
            <p:nvSpPr>
              <p:cNvPr id="40" name="Rounded Rectangle 39"/>
              <p:cNvSpPr/>
              <p:nvPr/>
            </p:nvSpPr>
            <p:spPr bwMode="auto">
              <a:xfrm>
                <a:off x="6686982" y="1240574"/>
                <a:ext cx="4542629" cy="2520390"/>
              </a:xfrm>
              <a:prstGeom prst="roundRect">
                <a:avLst/>
              </a:prstGeom>
              <a:gradFill flip="none" rotWithShape="1">
                <a:gsLst>
                  <a:gs pos="100000">
                    <a:schemeClr val="tx2">
                      <a:lumMod val="50000"/>
                    </a:schemeClr>
                  </a:gs>
                  <a:gs pos="0">
                    <a:schemeClr val="tx1"/>
                  </a:gs>
                  <a:gs pos="83000">
                    <a:schemeClr val="tx1"/>
                  </a:gs>
                </a:gsLst>
                <a:lin ang="16200000" scaled="0"/>
                <a:tileRect/>
              </a:gra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alpha val="99000"/>
                    </a:schemeClr>
                  </a:solidFill>
                </a:endParaRPr>
              </a:p>
            </p:txBody>
          </p:sp>
          <p:pic>
            <p:nvPicPr>
              <p:cNvPr id="41"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018" y="1645001"/>
                <a:ext cx="4114382" cy="20117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9" name="TextBox 48"/>
            <p:cNvSpPr txBox="1"/>
            <p:nvPr/>
          </p:nvSpPr>
          <p:spPr>
            <a:xfrm>
              <a:off x="7819925" y="957662"/>
              <a:ext cx="2385015" cy="430887"/>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b="1">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smtClean="0">
                  <a:solidFill>
                    <a:schemeClr val="tx2">
                      <a:lumMod val="75000"/>
                    </a:schemeClr>
                  </a:solidFill>
                </a:rPr>
                <a:t>SSIS Data Flow</a:t>
              </a:r>
              <a:endParaRPr lang="en-US" sz="1800" dirty="0">
                <a:solidFill>
                  <a:schemeClr val="tx2">
                    <a:lumMod val="75000"/>
                  </a:schemeClr>
                </a:solidFill>
              </a:endParaRPr>
            </a:p>
          </p:txBody>
        </p:sp>
      </p:grpSp>
      <p:grpSp>
        <p:nvGrpSpPr>
          <p:cNvPr id="8" name="Group 7"/>
          <p:cNvGrpSpPr/>
          <p:nvPr/>
        </p:nvGrpSpPr>
        <p:grpSpPr>
          <a:xfrm>
            <a:off x="3857598" y="4581597"/>
            <a:ext cx="4001858" cy="1427102"/>
            <a:chOff x="3857598" y="4581597"/>
            <a:chExt cx="4001858" cy="1427102"/>
          </a:xfrm>
          <a:gradFill flip="none" rotWithShape="1">
            <a:gsLst>
              <a:gs pos="0">
                <a:schemeClr val="tx2">
                  <a:lumMod val="50000"/>
                </a:schemeClr>
              </a:gs>
              <a:gs pos="49000">
                <a:schemeClr val="tx1">
                  <a:alpha val="64000"/>
                </a:schemeClr>
              </a:gs>
              <a:gs pos="100000">
                <a:schemeClr val="tx2"/>
              </a:gs>
            </a:gsLst>
            <a:lin ang="3600000" scaled="0"/>
            <a:tileRect/>
          </a:gradFill>
        </p:grpSpPr>
        <p:grpSp>
          <p:nvGrpSpPr>
            <p:cNvPr id="95" name="Group 94"/>
            <p:cNvGrpSpPr/>
            <p:nvPr/>
          </p:nvGrpSpPr>
          <p:grpSpPr>
            <a:xfrm>
              <a:off x="3857598" y="4581597"/>
              <a:ext cx="4001858" cy="1427102"/>
              <a:chOff x="507356" y="3659731"/>
              <a:chExt cx="3002175" cy="1427102"/>
            </a:xfrm>
            <a:grpFill/>
          </p:grpSpPr>
          <p:sp>
            <p:nvSpPr>
              <p:cNvPr id="66" name="Rounded Rectangle 65"/>
              <p:cNvSpPr/>
              <p:nvPr/>
            </p:nvSpPr>
            <p:spPr>
              <a:xfrm>
                <a:off x="507356" y="3659731"/>
                <a:ext cx="2821048" cy="1427102"/>
              </a:xfrm>
              <a:prstGeom prst="roundRect">
                <a:avLst/>
              </a:prstGeom>
              <a:grpFill/>
              <a:ln w="12700">
                <a:solidFill>
                  <a:schemeClr val="tx2">
                    <a:lumMod val="50000"/>
                  </a:schemeClr>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24" name="TextBox 23"/>
              <p:cNvSpPr txBox="1"/>
              <p:nvPr/>
            </p:nvSpPr>
            <p:spPr>
              <a:xfrm>
                <a:off x="612393" y="4026184"/>
                <a:ext cx="798031" cy="461665"/>
              </a:xfrm>
              <a:prstGeom prst="rect">
                <a:avLst/>
              </a:prstGeom>
              <a:noFill/>
              <a:ln>
                <a:noFill/>
              </a:ln>
            </p:spPr>
            <p:txBody>
              <a:bodyPr wrap="square" rtlCol="0">
                <a:spAutoFit/>
              </a:bodyPr>
              <a:lstStyle/>
              <a:p>
                <a:r>
                  <a:rPr lang="en-US" sz="1200" b="1" dirty="0" smtClean="0">
                    <a:solidFill>
                      <a:srgbClr val="0A445F"/>
                    </a:solidFill>
                  </a:rPr>
                  <a:t>Source + Mapping</a:t>
                </a:r>
                <a:endParaRPr lang="en-US" sz="1200" b="1" dirty="0">
                  <a:solidFill>
                    <a:srgbClr val="0A445F"/>
                  </a:solidFill>
                </a:endParaRPr>
              </a:p>
            </p:txBody>
          </p:sp>
          <p:sp>
            <p:nvSpPr>
              <p:cNvPr id="65" name="TextBox 64"/>
              <p:cNvSpPr txBox="1"/>
              <p:nvPr/>
            </p:nvSpPr>
            <p:spPr>
              <a:xfrm>
                <a:off x="1194804" y="4030681"/>
                <a:ext cx="1256818" cy="461665"/>
              </a:xfrm>
              <a:prstGeom prst="rect">
                <a:avLst/>
              </a:prstGeom>
              <a:noFill/>
              <a:ln>
                <a:noFill/>
              </a:ln>
            </p:spPr>
            <p:txBody>
              <a:bodyPr wrap="square" rtlCol="0">
                <a:spAutoFit/>
              </a:bodyPr>
              <a:lstStyle/>
              <a:p>
                <a:pPr algn="ctr"/>
                <a:r>
                  <a:rPr lang="en-US" sz="1200" b="1" dirty="0" smtClean="0">
                    <a:solidFill>
                      <a:srgbClr val="0A445F"/>
                    </a:solidFill>
                  </a:rPr>
                  <a:t>Data correction</a:t>
                </a:r>
              </a:p>
              <a:p>
                <a:pPr algn="ctr"/>
                <a:r>
                  <a:rPr lang="en-US" sz="1200" b="1" dirty="0" smtClean="0">
                    <a:solidFill>
                      <a:srgbClr val="0A445F"/>
                    </a:solidFill>
                  </a:rPr>
                  <a:t>Component</a:t>
                </a:r>
                <a:endParaRPr lang="en-US" sz="1100" b="1" dirty="0">
                  <a:solidFill>
                    <a:srgbClr val="0A445F"/>
                  </a:solidFill>
                </a:endParaRPr>
              </a:p>
            </p:txBody>
          </p:sp>
          <p:sp>
            <p:nvSpPr>
              <p:cNvPr id="67" name="TextBox 66"/>
              <p:cNvSpPr txBox="1"/>
              <p:nvPr/>
            </p:nvSpPr>
            <p:spPr>
              <a:xfrm>
                <a:off x="1266265" y="3668008"/>
                <a:ext cx="1871877" cy="369332"/>
              </a:xfrm>
              <a:prstGeom prst="rect">
                <a:avLst/>
              </a:prstGeom>
              <a:noFill/>
              <a:ln>
                <a:noFill/>
              </a:ln>
            </p:spPr>
            <p:txBody>
              <a:bodyPr wrap="square" rtlCol="0">
                <a:spAutoFit/>
              </a:bodyPr>
              <a:lstStyle/>
              <a:p>
                <a:r>
                  <a:rPr lang="en-US" b="1" dirty="0" smtClean="0">
                    <a:solidFill>
                      <a:srgbClr val="0A445F"/>
                    </a:solidFill>
                  </a:rPr>
                  <a:t>SSIS Package</a:t>
                </a:r>
                <a:endParaRPr lang="en-US" b="1" dirty="0">
                  <a:solidFill>
                    <a:srgbClr val="0A445F"/>
                  </a:solidFill>
                </a:endParaRPr>
              </a:p>
            </p:txBody>
          </p:sp>
          <p:cxnSp>
            <p:nvCxnSpPr>
              <p:cNvPr id="14" name="Straight Arrow Connector 13"/>
              <p:cNvCxnSpPr/>
              <p:nvPr/>
            </p:nvCxnSpPr>
            <p:spPr>
              <a:xfrm>
                <a:off x="1054399" y="4679076"/>
                <a:ext cx="384673" cy="0"/>
              </a:xfrm>
              <a:prstGeom prst="straightConnector1">
                <a:avLst/>
              </a:prstGeom>
              <a:grpFill/>
              <a:ln w="19050">
                <a:solidFill>
                  <a:schemeClr val="tx2">
                    <a:lumMod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435978" y="4151507"/>
                <a:ext cx="1073553" cy="276999"/>
              </a:xfrm>
              <a:prstGeom prst="rect">
                <a:avLst/>
              </a:prstGeom>
              <a:noFill/>
              <a:ln>
                <a:noFill/>
              </a:ln>
            </p:spPr>
            <p:txBody>
              <a:bodyPr wrap="square" rtlCol="0">
                <a:spAutoFit/>
              </a:bodyPr>
              <a:lstStyle/>
              <a:p>
                <a:r>
                  <a:rPr lang="en-US" sz="1200" b="1" dirty="0" smtClean="0">
                    <a:solidFill>
                      <a:srgbClr val="0A445F"/>
                    </a:solidFill>
                  </a:rPr>
                  <a:t>Destination</a:t>
                </a:r>
                <a:endParaRPr lang="en-US" sz="1100" b="1" dirty="0">
                  <a:solidFill>
                    <a:srgbClr val="0A445F"/>
                  </a:solidFill>
                </a:endParaRPr>
              </a:p>
            </p:txBody>
          </p:sp>
          <p:cxnSp>
            <p:nvCxnSpPr>
              <p:cNvPr id="72" name="Straight Arrow Connector 71"/>
              <p:cNvCxnSpPr/>
              <p:nvPr/>
            </p:nvCxnSpPr>
            <p:spPr>
              <a:xfrm>
                <a:off x="2209800" y="4664545"/>
                <a:ext cx="384673" cy="0"/>
              </a:xfrm>
              <a:prstGeom prst="straightConnector1">
                <a:avLst/>
              </a:prstGeom>
              <a:grpFill/>
              <a:ln w="19050">
                <a:solidFill>
                  <a:schemeClr val="tx2">
                    <a:lumMod val="50000"/>
                  </a:schemeClr>
                </a:solidFill>
                <a:headEnd type="none"/>
                <a:tailEnd type="triangle"/>
              </a:ln>
              <a:effectLst/>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487821" y="4538664"/>
                <a:ext cx="681343" cy="318143"/>
              </a:xfrm>
              <a:prstGeom prst="rect">
                <a:avLst/>
              </a:prstGeom>
              <a:grpFill/>
              <a:ln>
                <a:solidFill>
                  <a:schemeClr val="tx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 name="Group 3"/>
            <p:cNvGrpSpPr/>
            <p:nvPr/>
          </p:nvGrpSpPr>
          <p:grpSpPr>
            <a:xfrm>
              <a:off x="4079298" y="5480242"/>
              <a:ext cx="444879" cy="381770"/>
              <a:chOff x="4079298" y="5480242"/>
              <a:chExt cx="444879" cy="381770"/>
            </a:xfrm>
            <a:grpFill/>
          </p:grpSpPr>
          <p:sp>
            <p:nvSpPr>
              <p:cNvPr id="44" name="Can 43"/>
              <p:cNvSpPr/>
              <p:nvPr/>
            </p:nvSpPr>
            <p:spPr bwMode="auto">
              <a:xfrm>
                <a:off x="4085460" y="5609551"/>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 name="Can 2"/>
              <p:cNvSpPr/>
              <p:nvPr/>
            </p:nvSpPr>
            <p:spPr bwMode="auto">
              <a:xfrm>
                <a:off x="4079298" y="5480242"/>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5" name="Can 44"/>
              <p:cNvSpPr/>
              <p:nvPr/>
            </p:nvSpPr>
            <p:spPr bwMode="auto">
              <a:xfrm>
                <a:off x="4083924" y="5738860"/>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51" name="Group 50"/>
            <p:cNvGrpSpPr/>
            <p:nvPr/>
          </p:nvGrpSpPr>
          <p:grpSpPr>
            <a:xfrm>
              <a:off x="6702367" y="5478703"/>
              <a:ext cx="444879" cy="381770"/>
              <a:chOff x="4079298" y="5480242"/>
              <a:chExt cx="444879" cy="381770"/>
            </a:xfrm>
            <a:grpFill/>
          </p:grpSpPr>
          <p:sp>
            <p:nvSpPr>
              <p:cNvPr id="52" name="Can 51"/>
              <p:cNvSpPr/>
              <p:nvPr/>
            </p:nvSpPr>
            <p:spPr bwMode="auto">
              <a:xfrm>
                <a:off x="4085460" y="5609551"/>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3" name="Can 52"/>
              <p:cNvSpPr/>
              <p:nvPr/>
            </p:nvSpPr>
            <p:spPr bwMode="auto">
              <a:xfrm>
                <a:off x="4079298" y="5480242"/>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 name="Can 53"/>
              <p:cNvSpPr/>
              <p:nvPr/>
            </p:nvSpPr>
            <p:spPr bwMode="auto">
              <a:xfrm>
                <a:off x="4083924" y="5738860"/>
                <a:ext cx="438717" cy="123152"/>
              </a:xfrm>
              <a:prstGeom prst="can">
                <a:avLst/>
              </a:prstGeom>
              <a:grpFill/>
              <a:ln>
                <a:solidFill>
                  <a:schemeClr val="tx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sp>
        <p:nvSpPr>
          <p:cNvPr id="55" name="Cloud 54"/>
          <p:cNvSpPr/>
          <p:nvPr/>
        </p:nvSpPr>
        <p:spPr bwMode="auto">
          <a:xfrm>
            <a:off x="946706" y="1246907"/>
            <a:ext cx="2332128" cy="1336262"/>
          </a:xfrm>
          <a:prstGeom prst="cloud">
            <a:avLst/>
          </a:prstGeom>
          <a:gradFill flip="none" rotWithShape="1">
            <a:gsLst>
              <a:gs pos="0">
                <a:schemeClr val="tx2">
                  <a:lumMod val="60000"/>
                  <a:lumOff val="40000"/>
                  <a:alpha val="75000"/>
                </a:schemeClr>
              </a:gs>
              <a:gs pos="100000">
                <a:schemeClr val="tx2">
                  <a:alpha val="75000"/>
                </a:schemeClr>
              </a:gs>
              <a:gs pos="47000">
                <a:schemeClr val="tx1">
                  <a:alpha val="75000"/>
                </a:schemeClr>
              </a:gs>
            </a:gsLst>
            <a:lin ang="4980000" scaled="0"/>
            <a:tileRect/>
          </a:gradFill>
          <a:ln w="28575" cmpd="sng">
            <a:solidFill>
              <a:srgbClr val="0291B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chemeClr val="tx2">
                    <a:lumMod val="75000"/>
                    <a:alpha val="99000"/>
                  </a:schemeClr>
                </a:solidFill>
              </a:rPr>
              <a:t>Reference Data Services</a:t>
            </a:r>
          </a:p>
        </p:txBody>
      </p:sp>
      <p:grpSp>
        <p:nvGrpSpPr>
          <p:cNvPr id="57" name="Group 56"/>
          <p:cNvGrpSpPr/>
          <p:nvPr/>
        </p:nvGrpSpPr>
        <p:grpSpPr>
          <a:xfrm>
            <a:off x="1157359" y="3043433"/>
            <a:ext cx="1545359" cy="843538"/>
            <a:chOff x="2196425" y="2158282"/>
            <a:chExt cx="1545359" cy="843538"/>
          </a:xfrm>
        </p:grpSpPr>
        <p:sp>
          <p:nvSpPr>
            <p:cNvPr id="58" name="Flowchart: Direct Access Storage 23"/>
            <p:cNvSpPr/>
            <p:nvPr/>
          </p:nvSpPr>
          <p:spPr bwMode="auto">
            <a:xfrm rot="16200000">
              <a:off x="2589966" y="1858836"/>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70" name="Can 69"/>
            <p:cNvSpPr/>
            <p:nvPr/>
          </p:nvSpPr>
          <p:spPr bwMode="auto">
            <a:xfrm>
              <a:off x="2196425" y="2158282"/>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rPr>
                <a:t>DQS Server</a:t>
              </a:r>
            </a:p>
          </p:txBody>
        </p:sp>
      </p:grpSp>
    </p:spTree>
    <p:extLst>
      <p:ext uri="{BB962C8B-B14F-4D97-AF65-F5344CB8AC3E}">
        <p14:creationId xmlns:p14="http://schemas.microsoft.com/office/powerpoint/2010/main" val="4195683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up)">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1"/>
                                        </p:tgtEl>
                                        <p:attrNameLst>
                                          <p:attrName>style.visibility</p:attrName>
                                        </p:attrNameLst>
                                      </p:cBhvr>
                                      <p:to>
                                        <p:strVal val="visible"/>
                                      </p:to>
                                    </p:set>
                                    <p:animEffect transition="in" filter="wipe(down)">
                                      <p:cBhvr>
                                        <p:cTn id="51" dur="500"/>
                                        <p:tgtEl>
                                          <p:spTgt spid="22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24"/>
                                        </p:tgtEl>
                                        <p:attrNameLst>
                                          <p:attrName>style.visibility</p:attrName>
                                        </p:attrNameLst>
                                      </p:cBhvr>
                                      <p:to>
                                        <p:strVal val="visible"/>
                                      </p:to>
                                    </p:set>
                                    <p:animEffect transition="in" filter="wipe(down)">
                                      <p:cBhvr>
                                        <p:cTn id="59" dur="500"/>
                                        <p:tgtEl>
                                          <p:spTgt spid="224"/>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226"/>
                                        </p:tgtEl>
                                        <p:attrNameLst>
                                          <p:attrName>style.visibility</p:attrName>
                                        </p:attrNameLst>
                                      </p:cBhvr>
                                      <p:to>
                                        <p:strVal val="visible"/>
                                      </p:to>
                                    </p:set>
                                    <p:animEffect transition="in" filter="wipe(left)">
                                      <p:cBhvr>
                                        <p:cTn id="67" dur="500"/>
                                        <p:tgtEl>
                                          <p:spTgt spid="226"/>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15"/>
                                        </p:tgtEl>
                                        <p:attrNameLst>
                                          <p:attrName>style.visibility</p:attrName>
                                        </p:attrNameLst>
                                      </p:cBhvr>
                                      <p:to>
                                        <p:strVal val="visible"/>
                                      </p:to>
                                    </p:set>
                                    <p:animEffect transition="in" filter="wipe(left)">
                                      <p:cBhvr>
                                        <p:cTn id="75" dur="500"/>
                                        <p:tgtEl>
                                          <p:spTgt spid="215"/>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animBg="1"/>
      <p:bldP spid="60" grpId="0" animBg="1"/>
      <p:bldP spid="68" grpId="0" animBg="1"/>
      <p:bldP spid="69" grpId="0" animBg="1"/>
      <p:bldP spid="75" grpId="0" animBg="1"/>
      <p:bldP spid="76" grpId="0" animBg="1"/>
      <p:bldP spid="5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DQS Demo 3 - Matching</a:t>
            </a:r>
            <a:endParaRPr lang="en-US" dirty="0"/>
          </a:p>
        </p:txBody>
      </p:sp>
      <p:sp>
        <p:nvSpPr>
          <p:cNvPr id="3" name="Subtitle 2"/>
          <p:cNvSpPr>
            <a:spLocks noGrp="1"/>
          </p:cNvSpPr>
          <p:nvPr>
            <p:ph type="subTitle" idx="1"/>
          </p:nvPr>
        </p:nvSpPr>
        <p:spPr/>
        <p:txBody>
          <a:bodyPr/>
          <a:lstStyle/>
          <a:p>
            <a:r>
              <a:rPr lang="en-US" smtClean="0"/>
              <a:t>Elad Ziklik</a:t>
            </a:r>
          </a:p>
          <a:p>
            <a:r>
              <a:rPr lang="en-US" smtClean="0"/>
              <a:t>Principal Group Program Manager</a:t>
            </a:r>
          </a:p>
          <a:p>
            <a:r>
              <a:rPr lang="en-US" smtClean="0"/>
              <a:t>Data Quality Services</a:t>
            </a:r>
            <a:endParaRPr lang="en-US" dirty="0"/>
          </a:p>
        </p:txBody>
      </p:sp>
    </p:spTree>
    <p:extLst>
      <p:ext uri="{BB962C8B-B14F-4D97-AF65-F5344CB8AC3E}">
        <p14:creationId xmlns:p14="http://schemas.microsoft.com/office/powerpoint/2010/main" val="10801230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Matching</a:t>
            </a:r>
            <a:endParaRPr lang="en-US" dirty="0"/>
          </a:p>
        </p:txBody>
      </p:sp>
      <p:sp>
        <p:nvSpPr>
          <p:cNvPr id="3" name="Text Placeholder 2"/>
          <p:cNvSpPr>
            <a:spLocks noGrp="1"/>
          </p:cNvSpPr>
          <p:nvPr>
            <p:ph type="body" sz="quarter" idx="10"/>
          </p:nvPr>
        </p:nvSpPr>
        <p:spPr>
          <a:xfrm>
            <a:off x="519112" y="1447799"/>
            <a:ext cx="11149013" cy="5318379"/>
          </a:xfrm>
        </p:spPr>
        <p:txBody>
          <a:bodyPr/>
          <a:lstStyle/>
          <a:p>
            <a:r>
              <a:rPr lang="en-US" dirty="0">
                <a:gradFill>
                  <a:gsLst>
                    <a:gs pos="0">
                      <a:schemeClr val="accent1"/>
                    </a:gs>
                    <a:gs pos="86000">
                      <a:schemeClr val="accent1"/>
                    </a:gs>
                  </a:gsLst>
                  <a:lin ang="5400000" scaled="0"/>
                </a:gradFill>
              </a:rPr>
              <a:t>Why Match?</a:t>
            </a:r>
          </a:p>
          <a:p>
            <a:pPr lvl="1"/>
            <a:r>
              <a:rPr lang="en-US" dirty="0" smtClean="0"/>
              <a:t>Identify duplicates within the data source</a:t>
            </a:r>
          </a:p>
          <a:p>
            <a:pPr lvl="1"/>
            <a:r>
              <a:rPr lang="en-US" dirty="0" smtClean="0"/>
              <a:t>Create consolidated view of data</a:t>
            </a:r>
          </a:p>
          <a:p>
            <a:r>
              <a:rPr lang="en-US" dirty="0">
                <a:gradFill>
                  <a:gsLst>
                    <a:gs pos="0">
                      <a:schemeClr val="accent1"/>
                    </a:gs>
                    <a:gs pos="86000">
                      <a:schemeClr val="accent1"/>
                    </a:gs>
                  </a:gsLst>
                  <a:lin ang="5400000" scaled="0"/>
                </a:gradFill>
              </a:rPr>
              <a:t>DQS Matching</a:t>
            </a:r>
          </a:p>
          <a:p>
            <a:pPr lvl="1"/>
            <a:r>
              <a:rPr lang="en-US" dirty="0" smtClean="0"/>
              <a:t>Build a matching policy</a:t>
            </a:r>
          </a:p>
          <a:p>
            <a:pPr lvl="1"/>
            <a:r>
              <a:rPr lang="en-US" dirty="0" smtClean="0"/>
              <a:t>Matching training</a:t>
            </a:r>
          </a:p>
          <a:p>
            <a:pPr lvl="1"/>
            <a:r>
              <a:rPr lang="en-US" dirty="0" smtClean="0"/>
              <a:t>Create a matching project </a:t>
            </a:r>
          </a:p>
          <a:p>
            <a:pPr lvl="1"/>
            <a:r>
              <a:rPr lang="en-US" dirty="0" smtClean="0"/>
              <a:t>Choose survivors</a:t>
            </a:r>
          </a:p>
          <a:p>
            <a:pPr lvl="1"/>
            <a:endParaRPr lang="en-US" dirty="0" smtClean="0"/>
          </a:p>
          <a:p>
            <a:pPr lvl="1"/>
            <a:endParaRPr lang="en-US" dirty="0" smtClean="0"/>
          </a:p>
          <a:p>
            <a:endParaRPr lang="en-US" dirty="0"/>
          </a:p>
        </p:txBody>
      </p:sp>
      <p:sp>
        <p:nvSpPr>
          <p:cNvPr id="4" name="Rounded Rectangle 3"/>
          <p:cNvSpPr/>
          <p:nvPr/>
        </p:nvSpPr>
        <p:spPr bwMode="auto">
          <a:xfrm>
            <a:off x="7927691" y="325745"/>
            <a:ext cx="4028279" cy="3753650"/>
          </a:xfrm>
          <a:prstGeom prst="roundRect">
            <a:avLst/>
          </a:prstGeom>
          <a:gradFill>
            <a:gsLst>
              <a:gs pos="0">
                <a:schemeClr val="tx1">
                  <a:alpha val="64000"/>
                </a:schemeClr>
              </a:gs>
              <a:gs pos="80000">
                <a:schemeClr val="tx1">
                  <a:lumMod val="95000"/>
                </a:schemeClr>
              </a:gs>
              <a:gs pos="100000">
                <a:schemeClr val="tx1">
                  <a:lumMod val="95000"/>
                </a:schemeClr>
              </a:gs>
            </a:gsLst>
          </a:gradFill>
          <a:ln w="9525" cmpd="sng">
            <a:solidFill>
              <a:schemeClr val="tx2"/>
            </a:solid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algn="ctr"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 Corporation, Bill gates, </a:t>
            </a:r>
            <a:r>
              <a:rPr lang="en-US" sz="1600" dirty="0">
                <a:solidFill>
                  <a:srgbClr val="262626"/>
                </a:solidFill>
              </a:rPr>
              <a:t/>
            </a:r>
            <a:br>
              <a:rPr lang="en-US" sz="1600" dirty="0">
                <a:solidFill>
                  <a:srgbClr val="262626"/>
                </a:solidFill>
              </a:rPr>
            </a:br>
            <a:r>
              <a:rPr lang="en-US" sz="1600" dirty="0" smtClean="0">
                <a:solidFill>
                  <a:srgbClr val="262626"/>
                </a:solidFill>
              </a:rPr>
              <a:t>1 Microsoft way, Redmond, WA,  98052</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 Gates, One Microsoft way, Redmond WA</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smtClean="0">
                <a:solidFill>
                  <a:srgbClr val="262626"/>
                </a:solidFill>
              </a:rPr>
              <a:t>Microsoft</a:t>
            </a:r>
            <a:r>
              <a:rPr lang="en-US" sz="1600" dirty="0">
                <a:solidFill>
                  <a:srgbClr val="262626"/>
                </a:solidFill>
              </a:rPr>
              <a:t> </a:t>
            </a:r>
            <a:r>
              <a:rPr lang="en-US" sz="1600" dirty="0" smtClean="0">
                <a:solidFill>
                  <a:srgbClr val="262626"/>
                </a:solidFill>
              </a:rPr>
              <a:t>Corp, William Henry Gates, 1 </a:t>
            </a:r>
            <a:r>
              <a:rPr lang="en-US" sz="1600" dirty="0" err="1" smtClean="0">
                <a:solidFill>
                  <a:srgbClr val="262626"/>
                </a:solidFill>
              </a:rPr>
              <a:t>Microsfot</a:t>
            </a:r>
            <a:r>
              <a:rPr lang="en-US" sz="1600" dirty="0" smtClean="0">
                <a:solidFill>
                  <a:srgbClr val="262626"/>
                </a:solidFill>
              </a:rPr>
              <a:t> way, Redmond, WA</a:t>
            </a:r>
          </a:p>
          <a:p>
            <a:pPr marL="342900" indent="-342900" defTabSz="914099" fontAlgn="base">
              <a:spcBef>
                <a:spcPct val="0"/>
              </a:spcBef>
              <a:spcAft>
                <a:spcPct val="0"/>
              </a:spcAft>
              <a:buFont typeface="Arial" pitchFamily="34" charset="0"/>
              <a:buChar char="•"/>
            </a:pPr>
            <a:endParaRPr lang="en-US" sz="1600" dirty="0" smtClean="0">
              <a:solidFill>
                <a:srgbClr val="262626"/>
              </a:solidFill>
            </a:endParaRPr>
          </a:p>
          <a:p>
            <a:pPr marL="342900" indent="-342900" defTabSz="914099" fontAlgn="base">
              <a:spcBef>
                <a:spcPct val="0"/>
              </a:spcBef>
              <a:spcAft>
                <a:spcPct val="0"/>
              </a:spcAft>
              <a:buFont typeface="Arial" pitchFamily="34" charset="0"/>
              <a:buChar char="•"/>
            </a:pPr>
            <a:r>
              <a:rPr lang="en-US" sz="1600" dirty="0" err="1" smtClean="0">
                <a:solidFill>
                  <a:srgbClr val="262626"/>
                </a:solidFill>
              </a:rPr>
              <a:t>Microsfot</a:t>
            </a:r>
            <a:r>
              <a:rPr lang="en-US" sz="1600" dirty="0" smtClean="0">
                <a:solidFill>
                  <a:srgbClr val="262626"/>
                </a:solidFill>
              </a:rPr>
              <a:t>, W. H. Gates, Redmond, WA</a:t>
            </a:r>
          </a:p>
          <a:p>
            <a:pPr marL="342900" indent="-342900" defTabSz="914099" fontAlgn="base">
              <a:spcBef>
                <a:spcPct val="0"/>
              </a:spcBef>
              <a:spcAft>
                <a:spcPct val="0"/>
              </a:spcAft>
              <a:buFont typeface="Arial" pitchFamily="34" charset="0"/>
              <a:buChar char="•"/>
            </a:pPr>
            <a:endParaRPr lang="en-US" sz="2000" dirty="0" smtClean="0">
              <a:gradFill>
                <a:gsLst>
                  <a:gs pos="0">
                    <a:srgbClr val="FFFFFF"/>
                  </a:gs>
                  <a:gs pos="100000">
                    <a:srgbClr val="FFFFFF"/>
                  </a:gs>
                </a:gsLst>
                <a:lin ang="5400000" scaled="0"/>
              </a:gradFill>
            </a:endParaRPr>
          </a:p>
        </p:txBody>
      </p:sp>
      <p:grpSp>
        <p:nvGrpSpPr>
          <p:cNvPr id="10" name="Group 9"/>
          <p:cNvGrpSpPr/>
          <p:nvPr/>
        </p:nvGrpSpPr>
        <p:grpSpPr>
          <a:xfrm>
            <a:off x="5600715" y="4413564"/>
            <a:ext cx="4652353" cy="1939285"/>
            <a:chOff x="5600715" y="4413564"/>
            <a:chExt cx="4652353" cy="1939285"/>
          </a:xfrm>
        </p:grpSpPr>
        <p:grpSp>
          <p:nvGrpSpPr>
            <p:cNvPr id="5" name="Group 4"/>
            <p:cNvGrpSpPr/>
            <p:nvPr/>
          </p:nvGrpSpPr>
          <p:grpSpPr>
            <a:xfrm>
              <a:off x="5600715" y="4413564"/>
              <a:ext cx="4652353" cy="1939285"/>
              <a:chOff x="304632" y="3856509"/>
              <a:chExt cx="3124369" cy="1828800"/>
            </a:xfrm>
            <a:effectLst>
              <a:outerShdw blurRad="50800" dist="38100" algn="l" rotWithShape="0">
                <a:prstClr val="black">
                  <a:alpha val="40000"/>
                </a:prstClr>
              </a:outerShdw>
            </a:effectLst>
          </p:grpSpPr>
          <p:sp>
            <p:nvSpPr>
              <p:cNvPr id="6" name="Rounded Rectangle 5"/>
              <p:cNvSpPr/>
              <p:nvPr/>
            </p:nvSpPr>
            <p:spPr>
              <a:xfrm>
                <a:off x="304632" y="3856509"/>
                <a:ext cx="3124369" cy="1828800"/>
              </a:xfrm>
              <a:prstGeom prst="roundRect">
                <a:avLst/>
              </a:prstGeom>
              <a:ln>
                <a:solidFill>
                  <a:srgbClr val="005A84"/>
                </a:solidFill>
              </a:ln>
              <a:effectLst>
                <a:reflection blurRad="6350" stA="52000" endA="300" endPos="35000" dir="5400000" sy="-100000" algn="bl" rotWithShape="0"/>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TextBox 6"/>
              <p:cNvSpPr txBox="1"/>
              <p:nvPr/>
            </p:nvSpPr>
            <p:spPr>
              <a:xfrm>
                <a:off x="375184" y="3917595"/>
                <a:ext cx="2772665" cy="304754"/>
              </a:xfrm>
              <a:prstGeom prst="rect">
                <a:avLst/>
              </a:prstGeom>
              <a:noFill/>
              <a:ln>
                <a:noFill/>
              </a:ln>
            </p:spPr>
            <p:txBody>
              <a:bodyPr wrap="square" rtlCol="0">
                <a:spAutoFit/>
              </a:bodyPr>
              <a:lstStyle/>
              <a:p>
                <a:r>
                  <a:rPr lang="en-US" sz="1500" b="1" dirty="0" smtClean="0">
                    <a:solidFill>
                      <a:schemeClr val="accent1">
                        <a:lumMod val="75000"/>
                      </a:schemeClr>
                    </a:solidFill>
                  </a:rPr>
                  <a:t>DQ Client – Match Results</a:t>
                </a:r>
                <a:endParaRPr lang="en-US" sz="1500" b="1" dirty="0">
                  <a:solidFill>
                    <a:schemeClr val="accent1">
                      <a:lumMod val="75000"/>
                    </a:schemeClr>
                  </a:solidFill>
                </a:endParaRPr>
              </a:p>
            </p:txBody>
          </p:sp>
        </p:gr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0218" y="4842585"/>
              <a:ext cx="4393907" cy="58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878" y="5549921"/>
              <a:ext cx="4293460" cy="54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4193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294807" y="1208745"/>
            <a:ext cx="3717550"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9525"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18" name="Rounded Rectangle 17"/>
          <p:cNvSpPr/>
          <p:nvPr/>
        </p:nvSpPr>
        <p:spPr bwMode="auto">
          <a:xfrm>
            <a:off x="8179124" y="1231242"/>
            <a:ext cx="3512295"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6350"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15" name="Rounded Rectangle 14"/>
          <p:cNvSpPr/>
          <p:nvPr/>
        </p:nvSpPr>
        <p:spPr bwMode="auto">
          <a:xfrm>
            <a:off x="425459" y="1193947"/>
            <a:ext cx="3715420" cy="5308340"/>
          </a:xfrm>
          <a:prstGeom prst="roundRect">
            <a:avLst/>
          </a:prstGeom>
          <a:gradFill flip="none" rotWithShape="1">
            <a:gsLst>
              <a:gs pos="1000">
                <a:schemeClr val="tx2">
                  <a:lumMod val="75000"/>
                </a:schemeClr>
              </a:gs>
              <a:gs pos="49000">
                <a:schemeClr val="tx1">
                  <a:alpha val="64000"/>
                </a:schemeClr>
              </a:gs>
              <a:gs pos="100000">
                <a:schemeClr val="tx2"/>
              </a:gs>
            </a:gsLst>
            <a:lin ang="3600000" scaled="0"/>
            <a:tileRect/>
          </a:gradFill>
          <a:ln w="9525" cmpd="sng">
            <a:gradFill flip="none" rotWithShape="1">
              <a:gsLst>
                <a:gs pos="0">
                  <a:schemeClr val="tx2"/>
                </a:gs>
                <a:gs pos="100000">
                  <a:srgbClr val="FFFFFF"/>
                </a:gs>
              </a:gsLst>
              <a:lin ang="0" scaled="1"/>
              <a:tileRect/>
            </a:gra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DQS – Value Proposition Summary</a:t>
            </a:r>
            <a:endParaRPr lang="en-US" dirty="0"/>
          </a:p>
        </p:txBody>
      </p:sp>
      <p:sp>
        <p:nvSpPr>
          <p:cNvPr id="5" name="Text Placeholder 2"/>
          <p:cNvSpPr>
            <a:spLocks noGrp="1"/>
          </p:cNvSpPr>
          <p:nvPr>
            <p:ph type="body" sz="quarter" idx="4294967295"/>
          </p:nvPr>
        </p:nvSpPr>
        <p:spPr>
          <a:xfrm>
            <a:off x="0" y="2333625"/>
            <a:ext cx="3543300" cy="1362075"/>
          </a:xfrm>
        </p:spPr>
        <p:txBody>
          <a:bodyPr/>
          <a:lstStyle/>
          <a:p>
            <a:r>
              <a:rPr lang="en-US" sz="1800" dirty="0">
                <a:solidFill>
                  <a:srgbClr val="002D42"/>
                </a:solidFill>
              </a:rPr>
              <a:t>Rich Knowledge Base</a:t>
            </a:r>
          </a:p>
          <a:p>
            <a:r>
              <a:rPr lang="en-US" sz="1800" dirty="0">
                <a:solidFill>
                  <a:srgbClr val="002D42"/>
                </a:solidFill>
              </a:rPr>
              <a:t>Continuous improvement </a:t>
            </a:r>
            <a:r>
              <a:rPr lang="he-IL" sz="1800" dirty="0">
                <a:solidFill>
                  <a:srgbClr val="002D42"/>
                </a:solidFill>
              </a:rPr>
              <a:t/>
            </a:r>
            <a:br>
              <a:rPr lang="he-IL" sz="1800" dirty="0">
                <a:solidFill>
                  <a:srgbClr val="002D42"/>
                </a:solidFill>
              </a:rPr>
            </a:br>
            <a:r>
              <a:rPr lang="en-US" sz="1800" dirty="0" smtClean="0">
                <a:solidFill>
                  <a:srgbClr val="002D42"/>
                </a:solidFill>
              </a:rPr>
              <a:t>and knowledge acquisition</a:t>
            </a:r>
            <a:endParaRPr lang="en-US" sz="1800" dirty="0">
              <a:solidFill>
                <a:srgbClr val="002D42"/>
              </a:solidFill>
            </a:endParaRPr>
          </a:p>
          <a:p>
            <a:pPr lvl="0"/>
            <a:r>
              <a:rPr lang="en-US" sz="1800" dirty="0">
                <a:solidFill>
                  <a:srgbClr val="002D42"/>
                </a:solidFill>
              </a:rPr>
              <a:t>Build once, reuse for </a:t>
            </a:r>
            <a:r>
              <a:rPr lang="en-US" sz="1800" dirty="0" smtClean="0">
                <a:solidFill>
                  <a:srgbClr val="002D42"/>
                </a:solidFill>
              </a:rPr>
              <a:t/>
            </a:r>
            <a:br>
              <a:rPr lang="en-US" sz="1800" dirty="0" smtClean="0">
                <a:solidFill>
                  <a:srgbClr val="002D42"/>
                </a:solidFill>
              </a:rPr>
            </a:br>
            <a:r>
              <a:rPr lang="en-US" sz="1800" dirty="0" smtClean="0">
                <a:solidFill>
                  <a:srgbClr val="002D42"/>
                </a:solidFill>
              </a:rPr>
              <a:t>multiple DQ improvements</a:t>
            </a:r>
            <a:endParaRPr lang="en-US" sz="1800" dirty="0">
              <a:solidFill>
                <a:srgbClr val="002D42"/>
              </a:solidFill>
            </a:endParaRPr>
          </a:p>
        </p:txBody>
      </p:sp>
      <p:sp>
        <p:nvSpPr>
          <p:cNvPr id="6" name="Text Placeholder 2"/>
          <p:cNvSpPr>
            <a:spLocks noGrp="1"/>
          </p:cNvSpPr>
          <p:nvPr>
            <p:ph type="body" sz="quarter" idx="4294967295"/>
          </p:nvPr>
        </p:nvSpPr>
        <p:spPr>
          <a:xfrm>
            <a:off x="8548688" y="2287588"/>
            <a:ext cx="3640137" cy="1111250"/>
          </a:xfrm>
        </p:spPr>
        <p:txBody>
          <a:bodyPr/>
          <a:lstStyle/>
          <a:p>
            <a:pPr lvl="0"/>
            <a:r>
              <a:rPr lang="en-US" sz="1800" dirty="0">
                <a:solidFill>
                  <a:srgbClr val="002D42"/>
                </a:solidFill>
              </a:rPr>
              <a:t>Focus on productivity and </a:t>
            </a:r>
            <a:r>
              <a:rPr lang="en-US" sz="1800" dirty="0" smtClean="0">
                <a:solidFill>
                  <a:srgbClr val="002D42"/>
                </a:solidFill>
              </a:rPr>
              <a:t/>
            </a:r>
            <a:br>
              <a:rPr lang="en-US" sz="1800" dirty="0" smtClean="0">
                <a:solidFill>
                  <a:srgbClr val="002D42"/>
                </a:solidFill>
              </a:rPr>
            </a:br>
            <a:r>
              <a:rPr lang="en-US" sz="1800" dirty="0" smtClean="0">
                <a:solidFill>
                  <a:srgbClr val="002D42"/>
                </a:solidFill>
              </a:rPr>
              <a:t>user </a:t>
            </a:r>
            <a:r>
              <a:rPr lang="en-US" sz="1800" dirty="0">
                <a:solidFill>
                  <a:srgbClr val="002D42"/>
                </a:solidFill>
              </a:rPr>
              <a:t>experience</a:t>
            </a:r>
          </a:p>
          <a:p>
            <a:pPr lvl="0"/>
            <a:r>
              <a:rPr lang="en-US" sz="1800" dirty="0">
                <a:solidFill>
                  <a:srgbClr val="002D42"/>
                </a:solidFill>
              </a:rPr>
              <a:t>Designed for business users</a:t>
            </a:r>
          </a:p>
          <a:p>
            <a:pPr lvl="0"/>
            <a:r>
              <a:rPr lang="en-US" sz="1800" dirty="0">
                <a:solidFill>
                  <a:srgbClr val="002D42"/>
                </a:solidFill>
              </a:rPr>
              <a:t>Out-of-</a:t>
            </a:r>
            <a:r>
              <a:rPr lang="en-US" sz="1800" dirty="0" smtClean="0">
                <a:solidFill>
                  <a:srgbClr val="002D42"/>
                </a:solidFill>
              </a:rPr>
              <a:t>the-</a:t>
            </a:r>
            <a:r>
              <a:rPr lang="en-US" sz="1800" dirty="0">
                <a:solidFill>
                  <a:srgbClr val="002D42"/>
                </a:solidFill>
              </a:rPr>
              <a:t>box knowledge</a:t>
            </a:r>
          </a:p>
        </p:txBody>
      </p:sp>
      <p:sp>
        <p:nvSpPr>
          <p:cNvPr id="7" name="Text Placeholder 2"/>
          <p:cNvSpPr>
            <a:spLocks noGrp="1"/>
          </p:cNvSpPr>
          <p:nvPr>
            <p:ph type="body" sz="quarter" idx="4294967295"/>
          </p:nvPr>
        </p:nvSpPr>
        <p:spPr>
          <a:xfrm>
            <a:off x="8550275" y="2278063"/>
            <a:ext cx="3638550" cy="1108075"/>
          </a:xfrm>
        </p:spPr>
        <p:txBody>
          <a:bodyPr/>
          <a:lstStyle/>
          <a:p>
            <a:pPr lvl="0"/>
            <a:r>
              <a:rPr lang="en-US" sz="1800" dirty="0">
                <a:solidFill>
                  <a:srgbClr val="002D42"/>
                </a:solidFill>
              </a:rPr>
              <a:t>Focus on </a:t>
            </a:r>
            <a:r>
              <a:rPr lang="en-US" sz="1800" dirty="0" smtClean="0">
                <a:solidFill>
                  <a:srgbClr val="002D42"/>
                </a:solidFill>
              </a:rPr>
              <a:t>cloud-based Reference </a:t>
            </a:r>
            <a:r>
              <a:rPr lang="en-US" sz="1800" dirty="0">
                <a:solidFill>
                  <a:srgbClr val="002D42"/>
                </a:solidFill>
              </a:rPr>
              <a:t>Data</a:t>
            </a:r>
          </a:p>
          <a:p>
            <a:pPr lvl="0"/>
            <a:r>
              <a:rPr lang="en-US" sz="1800" dirty="0">
                <a:solidFill>
                  <a:srgbClr val="002D42"/>
                </a:solidFill>
              </a:rPr>
              <a:t>User-generated knowledge</a:t>
            </a:r>
          </a:p>
          <a:p>
            <a:pPr lvl="0"/>
            <a:r>
              <a:rPr lang="en-US" sz="1800" dirty="0">
                <a:solidFill>
                  <a:srgbClr val="002D42"/>
                </a:solidFill>
              </a:rPr>
              <a:t>Integration with SSIS</a:t>
            </a:r>
          </a:p>
        </p:txBody>
      </p:sp>
      <p:sp>
        <p:nvSpPr>
          <p:cNvPr id="8" name="Rectangle 7"/>
          <p:cNvSpPr/>
          <p:nvPr/>
        </p:nvSpPr>
        <p:spPr>
          <a:xfrm>
            <a:off x="566376" y="1683787"/>
            <a:ext cx="3059000" cy="523220"/>
          </a:xfrm>
          <a:prstGeom prst="rect">
            <a:avLst/>
          </a:prstGeom>
        </p:spPr>
        <p:txBody>
          <a:bodyPr wrap="none">
            <a:spAutoFit/>
          </a:bodyPr>
          <a:lstStyle/>
          <a:p>
            <a:r>
              <a:rPr lang="en-US" sz="2800" dirty="0">
                <a:solidFill>
                  <a:srgbClr val="002D42"/>
                </a:solidFill>
              </a:rPr>
              <a:t>Knowledge-driven</a:t>
            </a:r>
          </a:p>
        </p:txBody>
      </p:sp>
      <p:sp>
        <p:nvSpPr>
          <p:cNvPr id="9" name="Rectangle 8"/>
          <p:cNvSpPr/>
          <p:nvPr/>
        </p:nvSpPr>
        <p:spPr>
          <a:xfrm>
            <a:off x="4443669" y="1713791"/>
            <a:ext cx="2193755" cy="523220"/>
          </a:xfrm>
          <a:prstGeom prst="rect">
            <a:avLst/>
          </a:prstGeom>
        </p:spPr>
        <p:txBody>
          <a:bodyPr wrap="none">
            <a:spAutoFit/>
          </a:bodyPr>
          <a:lstStyle/>
          <a:p>
            <a:r>
              <a:rPr lang="en-US" sz="2800" dirty="0">
                <a:solidFill>
                  <a:srgbClr val="002D42"/>
                </a:solidFill>
              </a:rPr>
              <a:t>Easy To Use</a:t>
            </a:r>
          </a:p>
        </p:txBody>
      </p:sp>
      <p:sp>
        <p:nvSpPr>
          <p:cNvPr id="10" name="Rectangle 9"/>
          <p:cNvSpPr/>
          <p:nvPr/>
        </p:nvSpPr>
        <p:spPr>
          <a:xfrm>
            <a:off x="8349821" y="1659789"/>
            <a:ext cx="3178925" cy="523220"/>
          </a:xfrm>
          <a:prstGeom prst="rect">
            <a:avLst/>
          </a:prstGeom>
        </p:spPr>
        <p:txBody>
          <a:bodyPr wrap="none">
            <a:spAutoFit/>
          </a:bodyPr>
          <a:lstStyle/>
          <a:p>
            <a:r>
              <a:rPr lang="en-US" sz="2800" dirty="0">
                <a:solidFill>
                  <a:srgbClr val="002D42"/>
                </a:solidFill>
              </a:rPr>
              <a:t>Open &amp; Extendible </a:t>
            </a:r>
          </a:p>
        </p:txBody>
      </p:sp>
      <p:sp>
        <p:nvSpPr>
          <p:cNvPr id="21" name="Rounded Rectangle 20"/>
          <p:cNvSpPr/>
          <p:nvPr/>
        </p:nvSpPr>
        <p:spPr bwMode="auto">
          <a:xfrm>
            <a:off x="5260527" y="4455948"/>
            <a:ext cx="1911343" cy="1428445"/>
          </a:xfrm>
          <a:prstGeom prst="roundRect">
            <a:avLst/>
          </a:prstGeom>
          <a:solidFill>
            <a:schemeClr val="accent4">
              <a:lumMod val="75000"/>
            </a:schemeClr>
          </a:solidFill>
          <a:ln w="9525" cmpd="sng">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2" name="Rounded Rectangle 21"/>
          <p:cNvSpPr/>
          <p:nvPr/>
        </p:nvSpPr>
        <p:spPr bwMode="auto">
          <a:xfrm>
            <a:off x="9052818" y="4493839"/>
            <a:ext cx="1805813" cy="1428445"/>
          </a:xfrm>
          <a:prstGeom prst="roundRect">
            <a:avLst/>
          </a:prstGeom>
          <a:solidFill>
            <a:schemeClr val="accent2">
              <a:lumMod val="75000"/>
            </a:schemeClr>
          </a:solidFill>
          <a:ln w="6350" cmpd="sng">
            <a:solidFill>
              <a:schemeClr val="accent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sp>
        <p:nvSpPr>
          <p:cNvPr id="23" name="Rounded Rectangle 22"/>
          <p:cNvSpPr/>
          <p:nvPr/>
        </p:nvSpPr>
        <p:spPr bwMode="auto">
          <a:xfrm>
            <a:off x="1274694" y="4548907"/>
            <a:ext cx="1910247" cy="1428445"/>
          </a:xfrm>
          <a:prstGeom prst="roundRect">
            <a:avLst/>
          </a:prstGeom>
          <a:solidFill>
            <a:schemeClr val="accent3">
              <a:lumMod val="75000"/>
            </a:schemeClr>
          </a:solidFill>
          <a:ln w="9525" cmpd="sng">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000" dirty="0" smtClean="0">
              <a:gradFill>
                <a:gsLst>
                  <a:gs pos="0">
                    <a:srgbClr val="FFFFFF"/>
                  </a:gs>
                  <a:gs pos="100000">
                    <a:srgbClr val="FFFFFF"/>
                  </a:gs>
                </a:gsLst>
                <a:lin ang="5400000" scaled="0"/>
              </a:gradFill>
            </a:endParaRPr>
          </a:p>
        </p:txBody>
      </p:sp>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4985" y="4570461"/>
            <a:ext cx="1425630"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9578" y="4518121"/>
            <a:ext cx="1425631"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68739" y="4439613"/>
            <a:ext cx="1425630" cy="1362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088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Knowledge to Cleanse Data with Data Quality Services</a:t>
            </a:r>
            <a:r>
              <a:rPr lang="en-US" dirty="0" smtClean="0"/>
              <a:t> </a:t>
            </a:r>
            <a:endParaRPr lang="en-US" dirty="0"/>
          </a:p>
        </p:txBody>
      </p:sp>
      <p:sp>
        <p:nvSpPr>
          <p:cNvPr id="3" name="Subtitle 2"/>
          <p:cNvSpPr>
            <a:spLocks noGrp="1"/>
          </p:cNvSpPr>
          <p:nvPr>
            <p:ph type="subTitle" idx="1"/>
          </p:nvPr>
        </p:nvSpPr>
        <p:spPr/>
        <p:txBody>
          <a:bodyPr/>
          <a:lstStyle/>
          <a:p>
            <a:r>
              <a:rPr lang="en-US" dirty="0" err="1" smtClean="0"/>
              <a:t>Elad</a:t>
            </a:r>
            <a:r>
              <a:rPr lang="en-US" dirty="0" smtClean="0"/>
              <a:t> </a:t>
            </a:r>
            <a:r>
              <a:rPr lang="en-US" dirty="0" err="1" smtClean="0"/>
              <a:t>Ziklik</a:t>
            </a:r>
            <a:endParaRPr lang="en-US" dirty="0" smtClean="0"/>
          </a:p>
          <a:p>
            <a:r>
              <a:rPr lang="en-US" dirty="0" smtClean="0"/>
              <a:t>Principal Group Program Manager </a:t>
            </a:r>
          </a:p>
          <a:p>
            <a:r>
              <a:rPr lang="en-US" dirty="0"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DBI207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Next?</a:t>
            </a:r>
            <a:endParaRPr lang="en-US" dirty="0"/>
          </a:p>
        </p:txBody>
      </p:sp>
      <p:sp>
        <p:nvSpPr>
          <p:cNvPr id="4" name="Text Placeholder 3"/>
          <p:cNvSpPr>
            <a:spLocks noGrp="1"/>
          </p:cNvSpPr>
          <p:nvPr>
            <p:ph type="body" sz="quarter" idx="10"/>
          </p:nvPr>
        </p:nvSpPr>
        <p:spPr>
          <a:xfrm>
            <a:off x="519112" y="1447799"/>
            <a:ext cx="11149013" cy="4647426"/>
          </a:xfrm>
        </p:spPr>
        <p:txBody>
          <a:bodyPr/>
          <a:lstStyle/>
          <a:p>
            <a:pPr>
              <a:spcAft>
                <a:spcPts val="1800"/>
              </a:spcAft>
            </a:pPr>
            <a:r>
              <a:rPr lang="en-US" dirty="0" smtClean="0"/>
              <a:t>Follow, Tweet and Enter to </a:t>
            </a:r>
            <a:br>
              <a:rPr lang="en-US" dirty="0" smtClean="0"/>
            </a:br>
            <a:r>
              <a:rPr lang="en-US" dirty="0" smtClean="0"/>
              <a:t>win an Xbox </a:t>
            </a:r>
            <a:r>
              <a:rPr lang="en-US" dirty="0" err="1" smtClean="0"/>
              <a:t>Kinect</a:t>
            </a:r>
            <a:r>
              <a:rPr lang="en-US" dirty="0" smtClean="0"/>
              <a:t> Bundle</a:t>
            </a:r>
          </a:p>
          <a:p>
            <a:pPr>
              <a:spcAft>
                <a:spcPts val="1800"/>
              </a:spcAft>
            </a:pPr>
            <a:r>
              <a:rPr lang="en-US" dirty="0" smtClean="0"/>
              <a:t>GAME ON! Join us at the top </a:t>
            </a:r>
            <a:br>
              <a:rPr lang="en-US" dirty="0" smtClean="0"/>
            </a:br>
            <a:r>
              <a:rPr lang="en-US" dirty="0" smtClean="0"/>
              <a:t>of every hour at the BI booth to </a:t>
            </a:r>
            <a:br>
              <a:rPr lang="en-US" dirty="0" smtClean="0"/>
            </a:br>
            <a:r>
              <a:rPr lang="en-US" dirty="0" smtClean="0"/>
              <a:t>compete in the Crescent Puzzle </a:t>
            </a:r>
            <a:br>
              <a:rPr lang="en-US" dirty="0" smtClean="0"/>
            </a:br>
            <a:r>
              <a:rPr lang="en-US" dirty="0" smtClean="0"/>
              <a:t>Challenge and Win Prizes</a:t>
            </a:r>
          </a:p>
          <a:p>
            <a:r>
              <a:rPr lang="en-US" dirty="0" smtClean="0"/>
              <a:t>Sign up to be notified when </a:t>
            </a:r>
            <a:br>
              <a:rPr lang="en-US" dirty="0" smtClean="0"/>
            </a:br>
            <a:r>
              <a:rPr lang="en-US" dirty="0" smtClean="0"/>
              <a:t>the next CTP is available </a:t>
            </a:r>
            <a:br>
              <a:rPr lang="en-US" dirty="0" smtClean="0"/>
            </a:br>
            <a:r>
              <a:rPr lang="en-US" dirty="0" smtClean="0"/>
              <a:t>at: </a:t>
            </a:r>
            <a:r>
              <a:rPr lang="en-US" dirty="0" smtClean="0">
                <a:hlinkClick r:id="rId3"/>
              </a:rPr>
              <a:t>microsoft.com/</a:t>
            </a:r>
            <a:r>
              <a:rPr lang="en-US" dirty="0" err="1" smtClean="0">
                <a:hlinkClick r:id="rId3"/>
              </a:rPr>
              <a:t>sqlserver</a:t>
            </a:r>
            <a:endParaRPr lang="en-US" dirty="0"/>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996913" y="647701"/>
            <a:ext cx="3188954" cy="3362500"/>
          </a:xfrm>
          <a:prstGeom prst="rect">
            <a:avLst/>
          </a:prstGeom>
          <a:noFill/>
          <a:ln>
            <a:noFill/>
          </a:ln>
        </p:spPr>
      </p:pic>
      <p:sp>
        <p:nvSpPr>
          <p:cNvPr id="11" name="Rectangle 10"/>
          <p:cNvSpPr/>
          <p:nvPr/>
        </p:nvSpPr>
        <p:spPr bwMode="blackGray">
          <a:xfrm>
            <a:off x="519113" y="1442633"/>
            <a:ext cx="8141211" cy="4923796"/>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wrap="square" lIns="0" tIns="0" rIns="0" bIns="0" anchor="t" anchorCtr="0"/>
          <a:lstStyle/>
          <a:p>
            <a:pPr marL="457200" indent="-457200" defTabSz="914099" fontAlgn="base">
              <a:spcBef>
                <a:spcPct val="0"/>
              </a:spcBef>
              <a:spcAft>
                <a:spcPts val="1800"/>
              </a:spcAft>
              <a:buFont typeface="Arial" pitchFamily="34" charset="0"/>
              <a:buChar char="•"/>
              <a:defRPr/>
            </a:pPr>
            <a:endParaRPr lang="en-US" sz="3200" dirty="0" smtClean="0">
              <a:gradFill>
                <a:gsLst>
                  <a:gs pos="0">
                    <a:srgbClr val="FFFFFF"/>
                  </a:gs>
                  <a:gs pos="86000">
                    <a:srgbClr val="FFFFFF"/>
                  </a:gs>
                </a:gsLst>
                <a:lin ang="5400000" scaled="0"/>
              </a:gradFill>
              <a:latin typeface="Segoe" pitchFamily="34" charset="0"/>
            </a:endParaRPr>
          </a:p>
        </p:txBody>
      </p:sp>
      <p:grpSp>
        <p:nvGrpSpPr>
          <p:cNvPr id="2" name="Group 1"/>
          <p:cNvGrpSpPr/>
          <p:nvPr/>
        </p:nvGrpSpPr>
        <p:grpSpPr>
          <a:xfrm>
            <a:off x="8098616" y="4944568"/>
            <a:ext cx="2909349" cy="1530916"/>
            <a:chOff x="8398508" y="5008068"/>
            <a:chExt cx="2909349" cy="1530916"/>
          </a:xfrm>
        </p:grpSpPr>
        <p:sp>
          <p:nvSpPr>
            <p:cNvPr id="10" name="Text Box 9"/>
            <p:cNvSpPr txBox="1">
              <a:spLocks noChangeArrowheads="1"/>
            </p:cNvSpPr>
            <p:nvPr/>
          </p:nvSpPr>
          <p:spPr bwMode="auto">
            <a:xfrm>
              <a:off x="9181368" y="5221785"/>
              <a:ext cx="21264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dirty="0" smtClean="0">
                  <a:gradFill>
                    <a:gsLst>
                      <a:gs pos="0">
                        <a:srgbClr val="FFFFFF"/>
                      </a:gs>
                      <a:gs pos="100000">
                        <a:srgbClr val="FFFFFF"/>
                      </a:gs>
                    </a:gsLst>
                    <a:lin ang="5400000" scaled="0"/>
                  </a:gradFill>
                  <a:latin typeface="Segoe"/>
                  <a:cs typeface="Arial" pitchFamily="34" charset="0"/>
                </a:rPr>
                <a:t>@MicrosoftBI</a:t>
              </a:r>
              <a:endParaRPr lang="en-US" sz="4800" dirty="0" smtClean="0">
                <a:gradFill>
                  <a:gsLst>
                    <a:gs pos="0">
                      <a:srgbClr val="FFFFFF"/>
                    </a:gs>
                    <a:gs pos="100000">
                      <a:srgbClr val="FFFFFF"/>
                    </a:gs>
                  </a:gsLst>
                  <a:lin ang="5400000" scaled="0"/>
                </a:gradFill>
                <a:latin typeface="Segoe"/>
                <a:cs typeface="Arial" pitchFamily="34" charset="0"/>
              </a:endParaRPr>
            </a:p>
          </p:txBody>
        </p:sp>
        <p:pic>
          <p:nvPicPr>
            <p:cNvPr id="1036" name="Picture 12" descr="http://www.msdsprovider.com/images/twit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08" y="5008068"/>
              <a:ext cx="781846" cy="781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788" y="5848935"/>
              <a:ext cx="681285" cy="69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9"/>
            <p:cNvSpPr txBox="1">
              <a:spLocks noChangeArrowheads="1"/>
            </p:cNvSpPr>
            <p:nvPr/>
          </p:nvSpPr>
          <p:spPr bwMode="auto">
            <a:xfrm>
              <a:off x="9181368" y="5959408"/>
              <a:ext cx="191312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dirty="0">
                  <a:gradFill>
                    <a:gsLst>
                      <a:gs pos="0">
                        <a:srgbClr val="FFFFFF"/>
                      </a:gs>
                      <a:gs pos="100000">
                        <a:srgbClr val="FFFFFF"/>
                      </a:gs>
                    </a:gsLst>
                    <a:lin ang="5400000" scaled="0"/>
                  </a:gradFill>
                  <a:latin typeface="Segoe"/>
                  <a:cs typeface="Arial" pitchFamily="34" charset="0"/>
                </a:rPr>
                <a:t>/</a:t>
              </a:r>
              <a:r>
                <a:rPr lang="en-US" sz="2400" dirty="0" smtClean="0">
                  <a:gradFill>
                    <a:gsLst>
                      <a:gs pos="0">
                        <a:srgbClr val="FFFFFF"/>
                      </a:gs>
                      <a:gs pos="100000">
                        <a:srgbClr val="FFFFFF"/>
                      </a:gs>
                    </a:gsLst>
                    <a:lin ang="5400000" scaled="0"/>
                  </a:gradFill>
                  <a:latin typeface="Segoe"/>
                  <a:cs typeface="Arial" pitchFamily="34" charset="0"/>
                </a:rPr>
                <a:t>MicrosoftBI</a:t>
              </a:r>
              <a:endParaRPr lang="en-US" sz="4800" dirty="0" smtClean="0">
                <a:gradFill>
                  <a:gsLst>
                    <a:gs pos="0">
                      <a:srgbClr val="FFFFFF"/>
                    </a:gs>
                    <a:gs pos="100000">
                      <a:srgbClr val="FFFFFF"/>
                    </a:gs>
                  </a:gsLst>
                  <a:lin ang="5400000" scaled="0"/>
                </a:gradFill>
                <a:latin typeface="Segoe"/>
                <a:cs typeface="Arial" pitchFamily="34" charset="0"/>
              </a:endParaRPr>
            </a:p>
          </p:txBody>
        </p:sp>
      </p:grpSp>
      <p:sp>
        <p:nvSpPr>
          <p:cNvPr id="38" name="Text Box 9"/>
          <p:cNvSpPr txBox="1">
            <a:spLocks noChangeArrowheads="1"/>
          </p:cNvSpPr>
          <p:nvPr/>
        </p:nvSpPr>
        <p:spPr bwMode="auto">
          <a:xfrm>
            <a:off x="7908896" y="4345587"/>
            <a:ext cx="32887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sz="2400" dirty="0" smtClean="0">
                <a:gradFill>
                  <a:gsLst>
                    <a:gs pos="0">
                      <a:srgbClr val="FFFFFF"/>
                    </a:gs>
                    <a:gs pos="100000">
                      <a:srgbClr val="FFFFFF"/>
                    </a:gs>
                  </a:gsLst>
                  <a:lin ang="5400000" scaled="0"/>
                </a:gradFill>
                <a:latin typeface="Segoe"/>
                <a:cs typeface="Arial" pitchFamily="34" charset="0"/>
              </a:rPr>
              <a:t>Join the Conversation</a:t>
            </a:r>
            <a:endParaRPr lang="en-US" sz="4800" dirty="0" smtClean="0">
              <a:gradFill>
                <a:gsLst>
                  <a:gs pos="0">
                    <a:srgbClr val="FFFFFF"/>
                  </a:gs>
                  <a:gs pos="100000">
                    <a:srgbClr val="FFFFFF"/>
                  </a:gs>
                </a:gsLst>
                <a:lin ang="5400000" scaled="0"/>
              </a:gradFill>
              <a:latin typeface="Segoe"/>
              <a:cs typeface="Arial" pitchFamily="34" charset="0"/>
            </a:endParaRPr>
          </a:p>
        </p:txBody>
      </p:sp>
      <p:sp>
        <p:nvSpPr>
          <p:cNvPr id="39"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a:gradFill flip="none" rotWithShape="1">
                <a:gsLst>
                  <a:gs pos="0">
                    <a:srgbClr val="FFFFFF"/>
                  </a:gs>
                  <a:gs pos="86000">
                    <a:srgbClr val="FFFFFF"/>
                  </a:gs>
                </a:gsLst>
                <a:lin ang="5400000" scaled="0"/>
                <a:tileRect/>
              </a:gradFill>
            </a:endParaRPr>
          </a:p>
        </p:txBody>
      </p:sp>
      <p:cxnSp>
        <p:nvCxnSpPr>
          <p:cNvPr id="40" name="Straight Connector 39"/>
          <p:cNvCxnSpPr/>
          <p:nvPr/>
        </p:nvCxnSpPr>
        <p:spPr>
          <a:xfrm>
            <a:off x="7908896" y="4814656"/>
            <a:ext cx="3288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7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8190969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2123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201334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Data Quality ?  </a:t>
            </a:r>
            <a:endParaRPr lang="en-US" dirty="0"/>
          </a:p>
        </p:txBody>
      </p:sp>
      <p:sp>
        <p:nvSpPr>
          <p:cNvPr id="2" name="Slide Number Placeholder 1"/>
          <p:cNvSpPr>
            <a:spLocks noGrp="1"/>
          </p:cNvSpPr>
          <p:nvPr>
            <p:ph type="sldNum" sz="quarter" idx="4294967295"/>
          </p:nvPr>
        </p:nvSpPr>
        <p:spPr>
          <a:xfrm>
            <a:off x="9345613" y="6356350"/>
            <a:ext cx="2843212" cy="365125"/>
          </a:xfrm>
          <a:prstGeom prst="rect">
            <a:avLst/>
          </a:prstGeom>
        </p:spPr>
        <p:txBody>
          <a:bodyPr/>
          <a:lstStyle/>
          <a:p>
            <a:fld id="{F1A6DDC4-FAF8-4612-9014-EBF64A1C9FCC}"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164" y="2008759"/>
            <a:ext cx="5856571" cy="4849241"/>
          </a:xfrm>
          <a:prstGeom prst="rect">
            <a:avLst/>
          </a:prstGeom>
        </p:spPr>
      </p:pic>
      <p:sp>
        <p:nvSpPr>
          <p:cNvPr id="9" name="Content Placeholder 8"/>
          <p:cNvSpPr>
            <a:spLocks noGrp="1"/>
          </p:cNvSpPr>
          <p:nvPr>
            <p:ph type="body" sz="quarter" idx="10"/>
          </p:nvPr>
        </p:nvSpPr>
        <p:spPr>
          <a:xfrm>
            <a:off x="519112" y="1447799"/>
            <a:ext cx="11786623" cy="2856167"/>
          </a:xfrm>
        </p:spPr>
        <p:txBody>
          <a:bodyPr/>
          <a:lstStyle/>
          <a:p>
            <a:r>
              <a:rPr lang="en-US" dirty="0" smtClean="0"/>
              <a:t>Data Quality represents the degree to which the data is suitable for business usages</a:t>
            </a:r>
          </a:p>
          <a:p>
            <a:r>
              <a:rPr lang="en-US" dirty="0" smtClean="0"/>
              <a:t>Data Quality is built through People + Technology </a:t>
            </a:r>
            <a:br>
              <a:rPr lang="en-US" dirty="0" smtClean="0"/>
            </a:br>
            <a:r>
              <a:rPr lang="en-US" dirty="0" smtClean="0"/>
              <a:t>+ Processes</a:t>
            </a:r>
          </a:p>
          <a:p>
            <a:r>
              <a:rPr lang="en-US" dirty="0" smtClean="0"/>
              <a:t>Bad Bata </a:t>
            </a:r>
            <a:r>
              <a:rPr lang="en-US" dirty="0" smtClean="0">
                <a:sym typeface="Wingdings" pitchFamily="2" charset="2"/>
              </a:rPr>
              <a:t> Bad Business</a:t>
            </a:r>
            <a:r>
              <a:rPr lang="en-US" dirty="0" smtClean="0"/>
              <a:t/>
            </a:r>
            <a:br>
              <a:rPr lang="en-US" dirty="0" smtClean="0"/>
            </a:br>
            <a:endParaRPr lang="en-US" dirty="0" smtClean="0"/>
          </a:p>
        </p:txBody>
      </p:sp>
    </p:spTree>
    <p:extLst>
      <p:ext uri="{BB962C8B-B14F-4D97-AF65-F5344CB8AC3E}">
        <p14:creationId xmlns:p14="http://schemas.microsoft.com/office/powerpoint/2010/main" val="28213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Data Quality Issues</a:t>
            </a:r>
            <a:endParaRPr lang="en-US" dirty="0"/>
          </a:p>
        </p:txBody>
      </p:sp>
      <p:pic>
        <p:nvPicPr>
          <p:cNvPr id="4" name="Picture 3"/>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6667751" y="2917347"/>
            <a:ext cx="6019747" cy="4849241"/>
          </a:xfrm>
          <a:prstGeom prst="rect">
            <a:avLst/>
          </a:prstGeom>
        </p:spPr>
      </p:pic>
      <p:graphicFrame>
        <p:nvGraphicFramePr>
          <p:cNvPr id="5" name="Content Placeholder 4"/>
          <p:cNvGraphicFramePr>
            <a:graphicFrameLocks noGrp="1"/>
          </p:cNvGraphicFramePr>
          <p:nvPr>
            <p:ph idx="4294967295"/>
            <p:extLst>
              <p:ext uri="{D42A27DB-BD31-4B8C-83A1-F6EECF244321}">
                <p14:modId xmlns:p14="http://schemas.microsoft.com/office/powerpoint/2010/main" val="4280190365"/>
              </p:ext>
            </p:extLst>
          </p:nvPr>
        </p:nvGraphicFramePr>
        <p:xfrm>
          <a:off x="355713" y="1371600"/>
          <a:ext cx="11492147" cy="4046401"/>
        </p:xfrm>
        <a:graphic>
          <a:graphicData uri="http://schemas.openxmlformats.org/drawingml/2006/table">
            <a:tbl>
              <a:tblPr firstRow="1" bandRow="1">
                <a:tableStyleId>{5202B0CA-FC54-4496-8BCA-5EF66A818D29}</a:tableStyleId>
              </a:tblPr>
              <a:tblGrid>
                <a:gridCol w="2209120"/>
                <a:gridCol w="3997993"/>
                <a:gridCol w="5285034"/>
              </a:tblGrid>
              <a:tr h="458245">
                <a:tc>
                  <a:txBody>
                    <a:bodyPr/>
                    <a:lstStyle/>
                    <a:p>
                      <a:pPr algn="l"/>
                      <a:r>
                        <a:rPr lang="en-US" sz="2000" dirty="0" smtClean="0"/>
                        <a:t>Data Quality</a:t>
                      </a:r>
                      <a:endParaRPr lang="en-US" sz="2000" b="0" dirty="0">
                        <a:solidFill>
                          <a:schemeClr val="tx2">
                            <a:lumMod val="50000"/>
                          </a:schemeClr>
                        </a:solidFill>
                      </a:endParaRPr>
                    </a:p>
                  </a:txBody>
                  <a:tcPr marL="121888" marR="121888"/>
                </a:tc>
                <a:tc>
                  <a:txBody>
                    <a:bodyPr/>
                    <a:lstStyle/>
                    <a:p>
                      <a:pPr algn="l"/>
                      <a:r>
                        <a:rPr lang="en-US" sz="2000" dirty="0" smtClean="0"/>
                        <a:t>Issue</a:t>
                      </a:r>
                      <a:endParaRPr lang="en-US" sz="2000" b="0" dirty="0">
                        <a:solidFill>
                          <a:schemeClr val="tx2">
                            <a:lumMod val="50000"/>
                          </a:schemeClr>
                        </a:solidFill>
                      </a:endParaRPr>
                    </a:p>
                  </a:txBody>
                  <a:tcPr marL="121888" marR="121888"/>
                </a:tc>
                <a:tc>
                  <a:txBody>
                    <a:bodyPr/>
                    <a:lstStyle/>
                    <a:p>
                      <a:pPr algn="l"/>
                      <a:r>
                        <a:rPr lang="en-US" sz="2000" dirty="0" smtClean="0"/>
                        <a:t>Sample Data</a:t>
                      </a:r>
                      <a:r>
                        <a:rPr lang="en-US" sz="2000" baseline="0" dirty="0" smtClean="0"/>
                        <a:t> Problem</a:t>
                      </a:r>
                      <a:endParaRPr lang="en-US" sz="2000" b="0" dirty="0">
                        <a:solidFill>
                          <a:schemeClr val="tx2">
                            <a:lumMod val="50000"/>
                          </a:schemeClr>
                        </a:solidFill>
                      </a:endParaRPr>
                    </a:p>
                  </a:txBody>
                  <a:tcPr marL="121888" marR="121888"/>
                </a:tc>
              </a:tr>
              <a:tr h="833958">
                <a:tc>
                  <a:txBody>
                    <a:bodyPr/>
                    <a:lstStyle/>
                    <a:p>
                      <a:pPr algn="l"/>
                      <a:r>
                        <a:rPr lang="en-US" sz="2400" dirty="0" smtClean="0"/>
                        <a:t>Standard</a:t>
                      </a:r>
                      <a:endParaRPr lang="en-US" sz="2400" dirty="0">
                        <a:solidFill>
                          <a:schemeClr val="tx2">
                            <a:lumMod val="50000"/>
                          </a:schemeClr>
                        </a:solidFill>
                      </a:endParaRPr>
                    </a:p>
                  </a:txBody>
                  <a:tcPr marL="121888" marR="121888"/>
                </a:tc>
                <a:tc>
                  <a:txBody>
                    <a:bodyPr/>
                    <a:lstStyle/>
                    <a:p>
                      <a:r>
                        <a:rPr lang="en-US" sz="1800" u="none" strike="noStrike" kern="1200" baseline="0" dirty="0" smtClean="0"/>
                        <a:t>Are data elements consistently defined and understood ?</a:t>
                      </a:r>
                      <a:endParaRPr lang="en-US" dirty="0">
                        <a:solidFill>
                          <a:schemeClr val="tx2">
                            <a:lumMod val="50000"/>
                          </a:schemeClr>
                        </a:solidFill>
                      </a:endParaRPr>
                    </a:p>
                  </a:txBody>
                  <a:tcPr marL="121888" marR="121888"/>
                </a:tc>
                <a:tc>
                  <a:txBody>
                    <a:bodyPr/>
                    <a:lstStyle/>
                    <a:p>
                      <a:r>
                        <a:rPr lang="en-US" sz="1800" u="none" strike="noStrike" kern="1200" baseline="0" dirty="0" smtClean="0"/>
                        <a:t>Gender code = M, F, U in one system and Gender code = 0, 1, 2 in another system</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Complete</a:t>
                      </a:r>
                      <a:endParaRPr lang="en-US" sz="2400" kern="1200" dirty="0">
                        <a:solidFill>
                          <a:schemeClr val="tx2">
                            <a:lumMod val="50000"/>
                          </a:schemeClr>
                        </a:solidFill>
                        <a:latin typeface="+mn-lt"/>
                        <a:ea typeface="+mn-ea"/>
                        <a:cs typeface="+mn-cs"/>
                      </a:endParaRPr>
                    </a:p>
                  </a:txBody>
                  <a:tcPr marL="121888" marR="121888"/>
                </a:tc>
                <a:tc>
                  <a:txBody>
                    <a:bodyPr/>
                    <a:lstStyle/>
                    <a:p>
                      <a:r>
                        <a:rPr lang="en-US" dirty="0" smtClean="0"/>
                        <a:t>Is all necessary data present ? </a:t>
                      </a:r>
                      <a:endParaRPr lang="en-US" dirty="0">
                        <a:solidFill>
                          <a:schemeClr val="tx2">
                            <a:lumMod val="50000"/>
                          </a:schemeClr>
                        </a:solidFill>
                      </a:endParaRPr>
                    </a:p>
                  </a:txBody>
                  <a:tcPr marL="121888" marR="121888"/>
                </a:tc>
                <a:tc>
                  <a:txBody>
                    <a:bodyPr/>
                    <a:lstStyle/>
                    <a:p>
                      <a:r>
                        <a:rPr lang="en-US" dirty="0" smtClean="0"/>
                        <a:t>20% of customers’</a:t>
                      </a:r>
                      <a:r>
                        <a:rPr lang="en-US" baseline="0" dirty="0" smtClean="0"/>
                        <a:t> last name is blank, </a:t>
                      </a:r>
                      <a:br>
                        <a:rPr lang="en-US" baseline="0" dirty="0" smtClean="0"/>
                      </a:br>
                      <a:r>
                        <a:rPr lang="en-US" baseline="0" dirty="0" smtClean="0"/>
                        <a:t>50% of zip-codes are 99999</a:t>
                      </a:r>
                      <a:endParaRPr lang="en-US" dirty="0">
                        <a:solidFill>
                          <a:schemeClr val="tx2">
                            <a:lumMod val="50000"/>
                          </a:schemeClr>
                        </a:solidFill>
                      </a:endParaRPr>
                    </a:p>
                  </a:txBody>
                  <a:tcPr marL="121888" marR="121888"/>
                </a:tc>
              </a:tr>
              <a:tr h="833958">
                <a:tc>
                  <a:txBody>
                    <a:bodyPr/>
                    <a:lstStyle/>
                    <a:p>
                      <a:pPr marL="0" algn="l" defTabSz="914400" rtl="0" eaLnBrk="1" latinLnBrk="0" hangingPunct="1"/>
                      <a:r>
                        <a:rPr lang="en-US" sz="2400" kern="1200" dirty="0" smtClean="0"/>
                        <a:t>Accurate</a:t>
                      </a:r>
                      <a:endParaRPr lang="en-US" sz="2400" kern="1200" dirty="0">
                        <a:solidFill>
                          <a:schemeClr val="tx2">
                            <a:lumMod val="50000"/>
                          </a:schemeClr>
                        </a:solidFill>
                        <a:latin typeface="+mn-lt"/>
                        <a:ea typeface="+mn-ea"/>
                        <a:cs typeface="+mn-cs"/>
                      </a:endParaRPr>
                    </a:p>
                  </a:txBody>
                  <a:tcPr marL="121888" marR="121888"/>
                </a:tc>
                <a:tc>
                  <a:txBody>
                    <a:bodyPr/>
                    <a:lstStyle/>
                    <a:p>
                      <a:r>
                        <a:rPr lang="en-US" sz="1800" u="none" strike="noStrike" kern="1200" baseline="0" dirty="0" smtClean="0"/>
                        <a:t>Does the data accurately represent reality or a verifiable source?</a:t>
                      </a:r>
                      <a:endParaRPr lang="en-US" dirty="0">
                        <a:solidFill>
                          <a:schemeClr val="tx2">
                            <a:lumMod val="50000"/>
                          </a:schemeClr>
                        </a:solidFill>
                      </a:endParaRPr>
                    </a:p>
                  </a:txBody>
                  <a:tcPr marL="121888" marR="121888"/>
                </a:tc>
                <a:tc>
                  <a:txBody>
                    <a:bodyPr/>
                    <a:lstStyle/>
                    <a:p>
                      <a:r>
                        <a:rPr lang="en-US" sz="1800" u="none" strike="noStrike" kern="1200" baseline="0" dirty="0" smtClean="0"/>
                        <a:t>A Supplier is listed as ‘Active’ but went out of business six years ago</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Valid</a:t>
                      </a:r>
                      <a:endParaRPr lang="en-US" sz="2400" kern="1200" dirty="0">
                        <a:solidFill>
                          <a:schemeClr val="tx2">
                            <a:lumMod val="50000"/>
                          </a:schemeClr>
                        </a:solidFill>
                        <a:latin typeface="+mn-lt"/>
                        <a:ea typeface="+mn-ea"/>
                        <a:cs typeface="+mn-cs"/>
                      </a:endParaRPr>
                    </a:p>
                  </a:txBody>
                  <a:tcPr marL="121888" marR="121888"/>
                </a:tc>
                <a:tc>
                  <a:txBody>
                    <a:bodyPr/>
                    <a:lstStyle/>
                    <a:p>
                      <a:r>
                        <a:rPr lang="en-US" sz="1800" u="none" strike="noStrike" kern="1200" baseline="0" dirty="0" smtClean="0"/>
                        <a:t>Do data values fall within acceptable ranges? </a:t>
                      </a:r>
                      <a:endParaRPr lang="en-US" dirty="0">
                        <a:solidFill>
                          <a:schemeClr val="tx2">
                            <a:lumMod val="50000"/>
                          </a:schemeClr>
                        </a:solidFill>
                      </a:endParaRPr>
                    </a:p>
                  </a:txBody>
                  <a:tcPr marL="121888" marR="121888"/>
                </a:tc>
                <a:tc>
                  <a:txBody>
                    <a:bodyPr/>
                    <a:lstStyle/>
                    <a:p>
                      <a:r>
                        <a:rPr lang="en-US" dirty="0" smtClean="0"/>
                        <a:t>Salary</a:t>
                      </a:r>
                      <a:r>
                        <a:rPr lang="en-US" baseline="0" dirty="0" smtClean="0"/>
                        <a:t> values should be between </a:t>
                      </a:r>
                      <a:br>
                        <a:rPr lang="en-US" baseline="0" dirty="0" smtClean="0"/>
                      </a:br>
                      <a:r>
                        <a:rPr lang="en-US" baseline="0" dirty="0" smtClean="0"/>
                        <a:t>60,000-120,000</a:t>
                      </a:r>
                      <a:endParaRPr lang="en-US" dirty="0">
                        <a:solidFill>
                          <a:schemeClr val="tx2">
                            <a:lumMod val="50000"/>
                          </a:schemeClr>
                        </a:solidFill>
                      </a:endParaRPr>
                    </a:p>
                  </a:txBody>
                  <a:tcPr marL="121888" marR="121888"/>
                </a:tc>
              </a:tr>
              <a:tr h="583771">
                <a:tc>
                  <a:txBody>
                    <a:bodyPr/>
                    <a:lstStyle/>
                    <a:p>
                      <a:pPr marL="0" algn="l" defTabSz="914400" rtl="0" eaLnBrk="1" latinLnBrk="0" hangingPunct="1"/>
                      <a:r>
                        <a:rPr lang="en-US" sz="2400" kern="1200" dirty="0" smtClean="0"/>
                        <a:t>Unique</a:t>
                      </a:r>
                      <a:endParaRPr lang="en-US" sz="2400" kern="1200" dirty="0">
                        <a:solidFill>
                          <a:schemeClr val="tx2">
                            <a:lumMod val="50000"/>
                          </a:schemeClr>
                        </a:solidFill>
                        <a:latin typeface="+mn-lt"/>
                        <a:ea typeface="+mn-ea"/>
                        <a:cs typeface="+mn-cs"/>
                      </a:endParaRPr>
                    </a:p>
                  </a:txBody>
                  <a:tcPr marL="121888" marR="121888"/>
                </a:tc>
                <a:tc>
                  <a:txBody>
                    <a:bodyPr/>
                    <a:lstStyle/>
                    <a:p>
                      <a:r>
                        <a:rPr lang="en-US" dirty="0" smtClean="0"/>
                        <a:t>Data</a:t>
                      </a:r>
                      <a:r>
                        <a:rPr lang="en-US" baseline="0" dirty="0" smtClean="0"/>
                        <a:t> appears several times</a:t>
                      </a:r>
                      <a:endParaRPr lang="en-US" dirty="0">
                        <a:solidFill>
                          <a:schemeClr val="tx2">
                            <a:lumMod val="50000"/>
                          </a:schemeClr>
                        </a:solidFill>
                      </a:endParaRPr>
                    </a:p>
                  </a:txBody>
                  <a:tcPr marL="121888" marR="121888"/>
                </a:tc>
                <a:tc>
                  <a:txBody>
                    <a:bodyPr/>
                    <a:lstStyle/>
                    <a:p>
                      <a:r>
                        <a:rPr lang="en-US" dirty="0" smtClean="0"/>
                        <a:t>Both</a:t>
                      </a:r>
                      <a:r>
                        <a:rPr lang="en-US" baseline="0" dirty="0" smtClean="0"/>
                        <a:t> </a:t>
                      </a:r>
                      <a:r>
                        <a:rPr lang="en-US" dirty="0" smtClean="0"/>
                        <a:t>John Ryan and Jack Ryan appear in the system</a:t>
                      </a:r>
                      <a:r>
                        <a:rPr lang="en-US" baseline="0" dirty="0" smtClean="0"/>
                        <a:t> – are they the same person?</a:t>
                      </a:r>
                      <a:endParaRPr lang="en-US" dirty="0">
                        <a:solidFill>
                          <a:schemeClr val="tx2">
                            <a:lumMod val="50000"/>
                          </a:schemeClr>
                        </a:solidFill>
                      </a:endParaRPr>
                    </a:p>
                  </a:txBody>
                  <a:tcPr marL="121888" marR="121888"/>
                </a:tc>
              </a:tr>
            </a:tbl>
          </a:graphicData>
        </a:graphic>
      </p:graphicFrame>
    </p:spTree>
    <p:extLst>
      <p:ext uri="{BB962C8B-B14F-4D97-AF65-F5344CB8AC3E}">
        <p14:creationId xmlns:p14="http://schemas.microsoft.com/office/powerpoint/2010/main" val="18437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Requirements for Data Quality Solutions</a:t>
            </a:r>
            <a:endParaRPr lang="en-US"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120937263"/>
              </p:ext>
            </p:extLst>
          </p:nvPr>
        </p:nvGraphicFramePr>
        <p:xfrm>
          <a:off x="-356352" y="933736"/>
          <a:ext cx="12900025"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flipV="1">
            <a:off x="6134604" y="891911"/>
            <a:ext cx="0" cy="1029629"/>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70044" y="3702206"/>
            <a:ext cx="2819279" cy="2"/>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134604" y="5832088"/>
            <a:ext cx="1" cy="914400"/>
          </a:xfrm>
          <a:prstGeom prst="line">
            <a:avLst/>
          </a:prstGeom>
          <a:ln>
            <a:solidFill>
              <a:schemeClr val="tx1"/>
            </a:solidFill>
            <a:prstDash val="dash"/>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flipH="1">
            <a:off x="9129236" y="3753458"/>
            <a:ext cx="2891130" cy="0"/>
          </a:xfrm>
          <a:prstGeom prst="line">
            <a:avLst/>
          </a:prstGeom>
          <a:ln>
            <a:solidFill>
              <a:srgbClr val="FFFFFF"/>
            </a:solidFill>
            <a:prstDash val="dash"/>
          </a:ln>
        </p:spPr>
        <p:style>
          <a:lnRef idx="1">
            <a:schemeClr val="accent3"/>
          </a:lnRef>
          <a:fillRef idx="0">
            <a:schemeClr val="accent3"/>
          </a:fillRef>
          <a:effectRef idx="0">
            <a:schemeClr val="accent3"/>
          </a:effectRef>
          <a:fontRef idx="minor">
            <a:schemeClr val="tx1"/>
          </a:fontRef>
        </p:style>
      </p:cxnSp>
      <p:grpSp>
        <p:nvGrpSpPr>
          <p:cNvPr id="16" name="Group 15"/>
          <p:cNvGrpSpPr/>
          <p:nvPr/>
        </p:nvGrpSpPr>
        <p:grpSpPr>
          <a:xfrm>
            <a:off x="598812" y="1257580"/>
            <a:ext cx="2886296" cy="2104456"/>
            <a:chOff x="446412" y="1105180"/>
            <a:chExt cx="2886296" cy="2104456"/>
          </a:xfrm>
        </p:grpSpPr>
        <p:sp>
          <p:nvSpPr>
            <p:cNvPr id="18" name="Oval 9"/>
            <p:cNvSpPr>
              <a:spLocks noChangeArrowheads="1"/>
            </p:cNvSpPr>
            <p:nvPr/>
          </p:nvSpPr>
          <p:spPr bwMode="auto">
            <a:xfrm flipH="1">
              <a:off x="446412" y="1105180"/>
              <a:ext cx="2886296" cy="2104456"/>
            </a:xfrm>
            <a:prstGeom prst="wedgeRectCallout">
              <a:avLst>
                <a:gd name="adj1" fmla="val -71054"/>
                <a:gd name="adj2" fmla="val 31626"/>
              </a:avLst>
            </a:prstGeom>
            <a:gradFill flip="none" rotWithShape="1">
              <a:gsLst>
                <a:gs pos="0">
                  <a:schemeClr val="tx2">
                    <a:lumMod val="75000"/>
                  </a:schemeClr>
                </a:gs>
                <a:gs pos="100000">
                  <a:schemeClr val="tx2">
                    <a:lumMod val="75000"/>
                  </a:schemeClr>
                </a:gs>
                <a:gs pos="50000">
                  <a:schemeClr val="tx1">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19" name="TextBox 18"/>
            <p:cNvSpPr txBox="1"/>
            <p:nvPr/>
          </p:nvSpPr>
          <p:spPr>
            <a:xfrm>
              <a:off x="537850" y="1233531"/>
              <a:ext cx="2756376" cy="1785104"/>
            </a:xfrm>
            <a:prstGeom prst="rect">
              <a:avLst/>
            </a:prstGeom>
            <a:noFill/>
          </p:spPr>
          <p:txBody>
            <a:bodyPr wrap="square" rtlCol="0">
              <a:spAutoFit/>
            </a:bodyPr>
            <a:lstStyle/>
            <a:p>
              <a:r>
                <a:rPr lang="en-US" b="1" dirty="0">
                  <a:solidFill>
                    <a:srgbClr val="0A445F"/>
                  </a:solidFill>
                </a:rPr>
                <a:t>Monitoring </a:t>
              </a:r>
              <a:br>
                <a:rPr lang="en-US" b="1" dirty="0">
                  <a:solidFill>
                    <a:srgbClr val="0A445F"/>
                  </a:solidFill>
                </a:rPr>
              </a:br>
              <a:r>
                <a:rPr lang="en-US" dirty="0" smtClean="0">
                  <a:solidFill>
                    <a:srgbClr val="0A445F"/>
                  </a:solidFill>
                </a:rPr>
                <a:t>Tracking </a:t>
              </a:r>
              <a:r>
                <a:rPr lang="en-US" dirty="0">
                  <a:solidFill>
                    <a:srgbClr val="0A445F"/>
                  </a:solidFill>
                </a:rPr>
                <a:t>and monitoring </a:t>
              </a:r>
              <a:endParaRPr lang="en-US" dirty="0" smtClean="0">
                <a:solidFill>
                  <a:srgbClr val="0A445F"/>
                </a:solidFill>
              </a:endParaRPr>
            </a:p>
            <a:p>
              <a:r>
                <a:rPr lang="en-US" dirty="0" smtClean="0">
                  <a:solidFill>
                    <a:srgbClr val="0A445F"/>
                  </a:solidFill>
                </a:rPr>
                <a:t>the </a:t>
              </a:r>
              <a:r>
                <a:rPr lang="en-US" dirty="0">
                  <a:solidFill>
                    <a:srgbClr val="0A445F"/>
                  </a:solidFill>
                </a:rPr>
                <a:t>state of Quality </a:t>
              </a:r>
              <a:endParaRPr lang="en-US" dirty="0" smtClean="0">
                <a:solidFill>
                  <a:srgbClr val="0A445F"/>
                </a:solidFill>
              </a:endParaRPr>
            </a:p>
            <a:p>
              <a:r>
                <a:rPr lang="en-US" dirty="0" smtClean="0">
                  <a:solidFill>
                    <a:srgbClr val="0A445F"/>
                  </a:solidFill>
                </a:rPr>
                <a:t>activities </a:t>
              </a:r>
              <a:r>
                <a:rPr lang="en-US" dirty="0">
                  <a:solidFill>
                    <a:srgbClr val="0A445F"/>
                  </a:solidFill>
                </a:rPr>
                <a:t>and Quality </a:t>
              </a:r>
              <a:endParaRPr lang="en-US" dirty="0" smtClean="0">
                <a:solidFill>
                  <a:srgbClr val="0A445F"/>
                </a:solidFill>
              </a:endParaRPr>
            </a:p>
            <a:p>
              <a:r>
                <a:rPr lang="en-US" dirty="0" smtClean="0">
                  <a:solidFill>
                    <a:srgbClr val="0A445F"/>
                  </a:solidFill>
                </a:rPr>
                <a:t>of </a:t>
              </a:r>
              <a:r>
                <a:rPr lang="en-US" dirty="0">
                  <a:solidFill>
                    <a:srgbClr val="0A445F"/>
                  </a:solidFill>
                </a:rPr>
                <a:t>Data</a:t>
              </a:r>
            </a:p>
            <a:p>
              <a:endParaRPr lang="en-US" sz="2000" dirty="0">
                <a:solidFill>
                  <a:srgbClr val="0A445F"/>
                </a:solidFill>
              </a:endParaRPr>
            </a:p>
          </p:txBody>
        </p:sp>
      </p:grpSp>
      <p:grpSp>
        <p:nvGrpSpPr>
          <p:cNvPr id="5" name="Group 4"/>
          <p:cNvGrpSpPr/>
          <p:nvPr/>
        </p:nvGrpSpPr>
        <p:grpSpPr>
          <a:xfrm>
            <a:off x="8939057" y="1323775"/>
            <a:ext cx="2921691" cy="2190454"/>
            <a:chOff x="8939057" y="1323775"/>
            <a:chExt cx="2921691" cy="2190454"/>
          </a:xfrm>
          <a:gradFill flip="none" rotWithShape="1">
            <a:gsLst>
              <a:gs pos="0">
                <a:schemeClr val="tx2">
                  <a:lumMod val="75000"/>
                </a:schemeClr>
              </a:gs>
              <a:gs pos="100000">
                <a:schemeClr val="tx2">
                  <a:lumMod val="75000"/>
                </a:schemeClr>
              </a:gs>
              <a:gs pos="50000">
                <a:schemeClr val="tx1">
                  <a:alpha val="76000"/>
                </a:schemeClr>
              </a:gs>
            </a:gsLst>
            <a:lin ang="3600000" scaled="0"/>
            <a:tileRect/>
          </a:gradFill>
        </p:grpSpPr>
        <p:sp>
          <p:nvSpPr>
            <p:cNvPr id="25" name="Oval 9"/>
            <p:cNvSpPr>
              <a:spLocks noChangeArrowheads="1"/>
            </p:cNvSpPr>
            <p:nvPr/>
          </p:nvSpPr>
          <p:spPr bwMode="auto">
            <a:xfrm flipH="1">
              <a:off x="8939057" y="1323775"/>
              <a:ext cx="2886296" cy="2104456"/>
            </a:xfrm>
            <a:prstGeom prst="wedgeRectCallout">
              <a:avLst>
                <a:gd name="adj1" fmla="val 78279"/>
                <a:gd name="adj2" fmla="val 23580"/>
              </a:avLst>
            </a:prstGeom>
            <a:grp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26" name="TextBox 25"/>
            <p:cNvSpPr txBox="1"/>
            <p:nvPr/>
          </p:nvSpPr>
          <p:spPr>
            <a:xfrm>
              <a:off x="9022797" y="1452126"/>
              <a:ext cx="2837951" cy="2062103"/>
            </a:xfrm>
            <a:prstGeom prst="rect">
              <a:avLst/>
            </a:prstGeom>
            <a:noFill/>
          </p:spPr>
          <p:txBody>
            <a:bodyPr wrap="square" rtlCol="0">
              <a:spAutoFit/>
            </a:bodyPr>
            <a:lstStyle/>
            <a:p>
              <a:r>
                <a:rPr lang="en-US" b="1" dirty="0">
                  <a:solidFill>
                    <a:srgbClr val="0A445F"/>
                  </a:solidFill>
                </a:rPr>
                <a:t>Cleansing </a:t>
              </a:r>
              <a:r>
                <a:rPr lang="en-US" dirty="0">
                  <a:solidFill>
                    <a:srgbClr val="0A445F"/>
                  </a:solidFill>
                </a:rPr>
                <a:t/>
              </a:r>
              <a:br>
                <a:rPr lang="en-US" dirty="0">
                  <a:solidFill>
                    <a:srgbClr val="0A445F"/>
                  </a:solidFill>
                </a:rPr>
              </a:br>
              <a:r>
                <a:rPr lang="en-US" sz="1700" dirty="0">
                  <a:solidFill>
                    <a:srgbClr val="0A445F"/>
                  </a:solidFill>
                </a:rPr>
                <a:t>Amend, remove or enrich data that is incorrect or incomplete. This includes correction</a:t>
              </a:r>
              <a:r>
                <a:rPr lang="en-US" sz="1700" dirty="0" smtClean="0">
                  <a:solidFill>
                    <a:srgbClr val="0A445F"/>
                  </a:solidFill>
                </a:rPr>
                <a:t>, standardization </a:t>
              </a:r>
              <a:r>
                <a:rPr lang="en-US" sz="1700" dirty="0">
                  <a:solidFill>
                    <a:srgbClr val="0A445F"/>
                  </a:solidFill>
                </a:rPr>
                <a:t>and enrichment.</a:t>
              </a:r>
            </a:p>
            <a:p>
              <a:endParaRPr lang="en-US" sz="2000" dirty="0">
                <a:solidFill>
                  <a:srgbClr val="0A445F"/>
                </a:solidFill>
              </a:endParaRPr>
            </a:p>
          </p:txBody>
        </p:sp>
      </p:grpSp>
      <p:grpSp>
        <p:nvGrpSpPr>
          <p:cNvPr id="3" name="Group 2"/>
          <p:cNvGrpSpPr/>
          <p:nvPr/>
        </p:nvGrpSpPr>
        <p:grpSpPr>
          <a:xfrm>
            <a:off x="561864" y="4183968"/>
            <a:ext cx="2886296" cy="2104456"/>
            <a:chOff x="-338660" y="227725"/>
            <a:chExt cx="2886296" cy="2104456"/>
          </a:xfrm>
        </p:grpSpPr>
        <p:sp>
          <p:nvSpPr>
            <p:cNvPr id="14" name="Oval 9"/>
            <p:cNvSpPr>
              <a:spLocks noChangeArrowheads="1"/>
            </p:cNvSpPr>
            <p:nvPr/>
          </p:nvSpPr>
          <p:spPr bwMode="auto">
            <a:xfrm flipH="1">
              <a:off x="-338660" y="227725"/>
              <a:ext cx="2886296" cy="2104456"/>
            </a:xfrm>
            <a:prstGeom prst="wedgeRectCallout">
              <a:avLst>
                <a:gd name="adj1" fmla="val -75854"/>
                <a:gd name="adj2" fmla="val -27625"/>
              </a:avLst>
            </a:prstGeom>
            <a:gradFill flip="none" rotWithShape="1">
              <a:gsLst>
                <a:gs pos="1000">
                  <a:schemeClr val="tx2">
                    <a:lumMod val="75000"/>
                    <a:alpha val="76000"/>
                  </a:schemeClr>
                </a:gs>
                <a:gs pos="51000">
                  <a:srgbClr val="FFFFFF">
                    <a:alpha val="68000"/>
                  </a:srgbClr>
                </a:gs>
                <a:gs pos="100000">
                  <a:schemeClr val="tx2">
                    <a:lumMod val="75000"/>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15" name="TextBox 14"/>
            <p:cNvSpPr txBox="1"/>
            <p:nvPr/>
          </p:nvSpPr>
          <p:spPr>
            <a:xfrm>
              <a:off x="-278010" y="402258"/>
              <a:ext cx="2756376" cy="1754327"/>
            </a:xfrm>
            <a:prstGeom prst="rect">
              <a:avLst/>
            </a:prstGeom>
            <a:noFill/>
          </p:spPr>
          <p:txBody>
            <a:bodyPr wrap="square" rtlCol="0">
              <a:spAutoFit/>
            </a:bodyPr>
            <a:lstStyle/>
            <a:p>
              <a:r>
                <a:rPr lang="en-US" b="1" dirty="0">
                  <a:solidFill>
                    <a:srgbClr val="0A445F"/>
                  </a:solidFill>
                </a:rPr>
                <a:t>Profiling </a:t>
              </a:r>
              <a:r>
                <a:rPr lang="en-US" dirty="0">
                  <a:solidFill>
                    <a:srgbClr val="0A445F"/>
                  </a:solidFill>
                </a:rPr>
                <a:t/>
              </a:r>
              <a:br>
                <a:rPr lang="en-US" dirty="0">
                  <a:solidFill>
                    <a:srgbClr val="0A445F"/>
                  </a:solidFill>
                </a:rPr>
              </a:br>
              <a:r>
                <a:rPr lang="en-US" dirty="0">
                  <a:solidFill>
                    <a:srgbClr val="0A445F"/>
                  </a:solidFill>
                </a:rPr>
                <a:t>Analysis of the data source to provide insight into the quality of the data and help to identify data quality issues</a:t>
              </a:r>
              <a:r>
                <a:rPr lang="en-US" dirty="0" smtClean="0">
                  <a:solidFill>
                    <a:srgbClr val="0A445F"/>
                  </a:solidFill>
                </a:rPr>
                <a:t>.</a:t>
              </a:r>
              <a:endParaRPr lang="en-US" dirty="0">
                <a:solidFill>
                  <a:srgbClr val="0A445F"/>
                </a:solidFill>
              </a:endParaRPr>
            </a:p>
          </p:txBody>
        </p:sp>
      </p:grpSp>
      <p:grpSp>
        <p:nvGrpSpPr>
          <p:cNvPr id="6" name="Group 5"/>
          <p:cNvGrpSpPr/>
          <p:nvPr/>
        </p:nvGrpSpPr>
        <p:grpSpPr>
          <a:xfrm>
            <a:off x="8925199" y="4103920"/>
            <a:ext cx="2886296" cy="2104456"/>
            <a:chOff x="9009864" y="4858223"/>
            <a:chExt cx="2886296" cy="2104456"/>
          </a:xfrm>
        </p:grpSpPr>
        <p:sp>
          <p:nvSpPr>
            <p:cNvPr id="23" name="Oval 9"/>
            <p:cNvSpPr>
              <a:spLocks noChangeArrowheads="1"/>
            </p:cNvSpPr>
            <p:nvPr/>
          </p:nvSpPr>
          <p:spPr bwMode="auto">
            <a:xfrm flipH="1">
              <a:off x="9009864" y="4858223"/>
              <a:ext cx="2886296" cy="2104456"/>
            </a:xfrm>
            <a:prstGeom prst="wedgeRectCallout">
              <a:avLst>
                <a:gd name="adj1" fmla="val 80679"/>
                <a:gd name="adj2" fmla="val -18847"/>
              </a:avLst>
            </a:prstGeom>
            <a:gradFill flip="none" rotWithShape="1">
              <a:gsLst>
                <a:gs pos="0">
                  <a:schemeClr val="tx2">
                    <a:lumMod val="75000"/>
                  </a:schemeClr>
                </a:gs>
                <a:gs pos="48000">
                  <a:srgbClr val="FFFFFF">
                    <a:alpha val="68000"/>
                  </a:srgbClr>
                </a:gs>
                <a:gs pos="100000">
                  <a:schemeClr val="tx2">
                    <a:lumMod val="75000"/>
                    <a:alpha val="76000"/>
                  </a:schemeClr>
                </a:gs>
              </a:gsLst>
              <a:lin ang="3600000" scaled="0"/>
              <a:tileRect/>
            </a:gradFill>
            <a:ln w="12700">
              <a:solidFill>
                <a:srgbClr val="DDDDDD"/>
              </a:solidFill>
              <a:prstDash val="sysDot"/>
              <a:miter lim="800000"/>
              <a:headEnd/>
              <a:tailEnd/>
            </a:ln>
            <a:effectLst>
              <a:reflection blurRad="6350" stA="52000" endA="300" endPos="35000" dir="5400000" sy="-100000" algn="bl" rotWithShape="0"/>
            </a:effectLst>
          </p:spPr>
          <p:txBody>
            <a:bodyPr wrap="none" anchor="ctr"/>
            <a:lstStyle/>
            <a:p>
              <a:pPr algn="r" rtl="1">
                <a:spcBef>
                  <a:spcPct val="0"/>
                </a:spcBef>
                <a:buClrTx/>
                <a:buSzTx/>
                <a:buFontTx/>
                <a:buNone/>
              </a:pPr>
              <a:endParaRPr lang="he-IL">
                <a:solidFill>
                  <a:srgbClr val="FF66FF"/>
                </a:solidFill>
              </a:endParaRPr>
            </a:p>
          </p:txBody>
        </p:sp>
        <p:sp>
          <p:nvSpPr>
            <p:cNvPr id="24" name="TextBox 23"/>
            <p:cNvSpPr txBox="1"/>
            <p:nvPr/>
          </p:nvSpPr>
          <p:spPr>
            <a:xfrm>
              <a:off x="9108999" y="5009665"/>
              <a:ext cx="2756376" cy="1785104"/>
            </a:xfrm>
            <a:prstGeom prst="rect">
              <a:avLst/>
            </a:prstGeom>
            <a:noFill/>
          </p:spPr>
          <p:txBody>
            <a:bodyPr wrap="square" rtlCol="0">
              <a:spAutoFit/>
            </a:bodyPr>
            <a:lstStyle/>
            <a:p>
              <a:r>
                <a:rPr lang="en-US" b="1" dirty="0">
                  <a:solidFill>
                    <a:srgbClr val="0A445F"/>
                  </a:solidFill>
                </a:rPr>
                <a:t>Matching</a:t>
              </a:r>
              <a:r>
                <a:rPr lang="en-US" b="1" u="sng" dirty="0">
                  <a:solidFill>
                    <a:srgbClr val="0A445F"/>
                  </a:solidFill>
                </a:rPr>
                <a:t/>
              </a:r>
              <a:br>
                <a:rPr lang="en-US" b="1" u="sng" dirty="0">
                  <a:solidFill>
                    <a:srgbClr val="0A445F"/>
                  </a:solidFill>
                </a:rPr>
              </a:br>
              <a:r>
                <a:rPr lang="en-US" dirty="0">
                  <a:solidFill>
                    <a:srgbClr val="0A445F"/>
                  </a:solidFill>
                </a:rPr>
                <a:t>Identifying, linking or merging related entries within or across sets of data.</a:t>
              </a:r>
            </a:p>
            <a:p>
              <a:endParaRPr lang="en-US" sz="2000" dirty="0"/>
            </a:p>
          </p:txBody>
        </p:sp>
      </p:grpSp>
    </p:spTree>
    <p:extLst>
      <p:ext uri="{BB962C8B-B14F-4D97-AF65-F5344CB8AC3E}">
        <p14:creationId xmlns:p14="http://schemas.microsoft.com/office/powerpoint/2010/main" val="882628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DQS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751" y="2917347"/>
            <a:ext cx="6019747" cy="4849241"/>
          </a:xfrm>
          <a:prstGeom prst="rect">
            <a:avLst/>
          </a:prstGeom>
        </p:spPr>
      </p:pic>
      <p:sp>
        <p:nvSpPr>
          <p:cNvPr id="4" name="Rounded Rectangle 3"/>
          <p:cNvSpPr/>
          <p:nvPr/>
        </p:nvSpPr>
        <p:spPr bwMode="auto">
          <a:xfrm>
            <a:off x="767718" y="1192811"/>
            <a:ext cx="10569039" cy="4750117"/>
          </a:xfrm>
          <a:prstGeom prst="roundRect">
            <a:avLst/>
          </a:prstGeom>
          <a:gradFill flip="none" rotWithShape="1">
            <a:gsLst>
              <a:gs pos="0">
                <a:schemeClr val="tx2">
                  <a:lumMod val="60000"/>
                  <a:lumOff val="40000"/>
                  <a:alpha val="53000"/>
                </a:schemeClr>
              </a:gs>
              <a:gs pos="74000">
                <a:schemeClr val="tx1">
                  <a:alpha val="64000"/>
                </a:schemeClr>
              </a:gs>
              <a:gs pos="100000">
                <a:schemeClr val="tx2">
                  <a:lumMod val="75000"/>
                </a:schemeClr>
              </a:gs>
            </a:gsLst>
            <a:lin ang="16200000" scaled="0"/>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a:solidFill>
                  <a:srgbClr val="0A445F"/>
                </a:solidFill>
              </a:rPr>
              <a:t>Data Quality Services (DQS) is a </a:t>
            </a:r>
            <a:br>
              <a:rPr lang="en-US" sz="4000" dirty="0">
                <a:solidFill>
                  <a:srgbClr val="0A445F"/>
                </a:solidFill>
              </a:rPr>
            </a:br>
            <a:r>
              <a:rPr lang="en-US" sz="4000" b="1" dirty="0">
                <a:solidFill>
                  <a:srgbClr val="0A445F"/>
                </a:solidFill>
              </a:rPr>
              <a:t>Knowledge-Driven data quality solution, </a:t>
            </a:r>
            <a:r>
              <a:rPr lang="en-US" sz="4000" dirty="0">
                <a:solidFill>
                  <a:srgbClr val="0A445F"/>
                </a:solidFill>
              </a:rPr>
              <a:t>enabling IT Pros and data </a:t>
            </a:r>
            <a:r>
              <a:rPr lang="en-US" sz="4000" dirty="0" smtClean="0">
                <a:solidFill>
                  <a:srgbClr val="0A445F"/>
                </a:solidFill>
              </a:rPr>
              <a:t>stewards to </a:t>
            </a:r>
            <a:r>
              <a:rPr lang="en-US" sz="4000" dirty="0">
                <a:solidFill>
                  <a:srgbClr val="0A445F"/>
                </a:solidFill>
              </a:rPr>
              <a:t>easily improve the quality of their data</a:t>
            </a:r>
          </a:p>
          <a:p>
            <a:pPr algn="ctr" defTabSz="914099" fontAlgn="base">
              <a:spcBef>
                <a:spcPct val="0"/>
              </a:spcBef>
              <a:spcAft>
                <a:spcPct val="0"/>
              </a:spcAft>
            </a:pPr>
            <a:endParaRPr lang="en-US" sz="4000" dirty="0" smtClean="0">
              <a:solidFill>
                <a:srgbClr val="0A445F"/>
              </a:solidFill>
            </a:endParaRPr>
          </a:p>
        </p:txBody>
      </p:sp>
    </p:spTree>
    <p:extLst>
      <p:ext uri="{BB962C8B-B14F-4D97-AF65-F5344CB8AC3E}">
        <p14:creationId xmlns:p14="http://schemas.microsoft.com/office/powerpoint/2010/main" val="9840350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68000"/>
            <a:extLst>
              <a:ext uri="{28A0092B-C50C-407E-A947-70E740481C1C}">
                <a14:useLocalDpi xmlns:a14="http://schemas.microsoft.com/office/drawing/2010/main" val="0"/>
              </a:ext>
            </a:extLst>
          </a:blip>
          <a:stretch>
            <a:fillRect/>
          </a:stretch>
        </p:blipFill>
        <p:spPr>
          <a:xfrm>
            <a:off x="1072187" y="946577"/>
            <a:ext cx="6019747" cy="4849241"/>
          </a:xfrm>
          <a:prstGeom prst="rect">
            <a:avLst/>
          </a:prstGeom>
        </p:spPr>
      </p:pic>
      <p:sp>
        <p:nvSpPr>
          <p:cNvPr id="2" name="Title 1"/>
          <p:cNvSpPr>
            <a:spLocks noGrp="1"/>
          </p:cNvSpPr>
          <p:nvPr>
            <p:ph type="title"/>
          </p:nvPr>
        </p:nvSpPr>
        <p:spPr/>
        <p:txBody>
          <a:bodyPr/>
          <a:lstStyle/>
          <a:p>
            <a:r>
              <a:rPr lang="en-US" smtClean="0"/>
              <a:t>Microsoft’s DQS Solution Concepts</a:t>
            </a:r>
            <a:endParaRPr lang="en-US" dirty="0"/>
          </a:p>
        </p:txBody>
      </p:sp>
      <p:sp>
        <p:nvSpPr>
          <p:cNvPr id="4" name="Slide Number Placeholder 3"/>
          <p:cNvSpPr>
            <a:spLocks noGrp="1"/>
          </p:cNvSpPr>
          <p:nvPr>
            <p:ph type="sldNum" sz="quarter" idx="4294967295"/>
          </p:nvPr>
        </p:nvSpPr>
        <p:spPr>
          <a:xfrm>
            <a:off x="9345613" y="6356350"/>
            <a:ext cx="2843212" cy="365125"/>
          </a:xfrm>
          <a:prstGeom prst="rect">
            <a:avLst/>
          </a:prstGeom>
        </p:spPr>
        <p:txBody>
          <a:bodyPr/>
          <a:lstStyle/>
          <a:p>
            <a:fld id="{F1A6DDC4-FAF8-4612-9014-EBF64A1C9FCC}" type="slidenum">
              <a:rPr lang="en-US" smtClean="0"/>
              <a:pPr/>
              <a:t>7</a:t>
            </a:fld>
            <a:endParaRPr lang="en-US"/>
          </a:p>
        </p:txBody>
      </p:sp>
      <p:graphicFrame>
        <p:nvGraphicFramePr>
          <p:cNvPr id="15" name="Diagram 14"/>
          <p:cNvGraphicFramePr/>
          <p:nvPr>
            <p:extLst>
              <p:ext uri="{D42A27DB-BD31-4B8C-83A1-F6EECF244321}">
                <p14:modId xmlns:p14="http://schemas.microsoft.com/office/powerpoint/2010/main" val="4167769184"/>
              </p:ext>
            </p:extLst>
          </p:nvPr>
        </p:nvGraphicFramePr>
        <p:xfrm>
          <a:off x="711015" y="1219200"/>
          <a:ext cx="11071516"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07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Make Data Quality Approachable To Everyone</a:t>
            </a:r>
            <a:endParaRPr lang="en-US" dirty="0"/>
          </a:p>
        </p:txBody>
      </p:sp>
      <p:sp>
        <p:nvSpPr>
          <p:cNvPr id="3" name="Content Placeholder 2"/>
          <p:cNvSpPr>
            <a:spLocks noGrp="1"/>
          </p:cNvSpPr>
          <p:nvPr>
            <p:ph type="body" sz="quarter" idx="10"/>
          </p:nvPr>
        </p:nvSpPr>
        <p:spPr>
          <a:xfrm>
            <a:off x="519112" y="1447799"/>
            <a:ext cx="11149013" cy="3631763"/>
          </a:xfrm>
        </p:spPr>
        <p:txBody>
          <a:bodyPr rIns="0"/>
          <a:lstStyle/>
          <a:p>
            <a:pPr marL="463550" lvl="1" indent="-463550"/>
            <a:r>
              <a:rPr lang="en-US" dirty="0" smtClean="0"/>
              <a:t>Improve your data quality with DQS</a:t>
            </a:r>
          </a:p>
          <a:p>
            <a:pPr marL="804863" lvl="2" indent="-341313"/>
            <a:r>
              <a:rPr lang="en-US" dirty="0" smtClean="0"/>
              <a:t>Cleanse the data and keep it clean </a:t>
            </a:r>
          </a:p>
          <a:p>
            <a:pPr marL="804863" lvl="2" indent="-341313"/>
            <a:r>
              <a:rPr lang="en-US" dirty="0" smtClean="0"/>
              <a:t>Build confidence in your enterprise data</a:t>
            </a:r>
          </a:p>
          <a:p>
            <a:pPr marL="804863" lvl="2" indent="-341313"/>
            <a:r>
              <a:rPr lang="en-US" dirty="0" smtClean="0"/>
              <a:t>Share the responsibility for data quality</a:t>
            </a:r>
          </a:p>
          <a:p>
            <a:pPr marL="463550" lvl="1" indent="-463550"/>
            <a:r>
              <a:rPr lang="en-US" dirty="0"/>
              <a:t>Remove Barriers for Data Quality</a:t>
            </a:r>
          </a:p>
          <a:p>
            <a:pPr marL="804863" lvl="2" indent="-341313"/>
            <a:r>
              <a:rPr lang="en-US" dirty="0"/>
              <a:t>Designed for ease of use</a:t>
            </a:r>
          </a:p>
          <a:p>
            <a:pPr marL="804863" lvl="2" indent="-341313"/>
            <a:r>
              <a:rPr lang="en-US" dirty="0"/>
              <a:t>Empowering the business users</a:t>
            </a:r>
          </a:p>
          <a:p>
            <a:pPr marL="804863" lvl="2" indent="-341313"/>
            <a:r>
              <a:rPr lang="en-US" dirty="0"/>
              <a:t>See data quality results in </a:t>
            </a:r>
            <a:br>
              <a:rPr lang="en-US" dirty="0"/>
            </a:br>
            <a:r>
              <a:rPr lang="en-US" dirty="0"/>
              <a:t>minutes rather than months</a:t>
            </a:r>
            <a:endParaRPr lang="en-US" dirty="0"/>
          </a:p>
        </p:txBody>
      </p:sp>
      <p:grpSp>
        <p:nvGrpSpPr>
          <p:cNvPr id="4" name="Group 3"/>
          <p:cNvGrpSpPr/>
          <p:nvPr/>
        </p:nvGrpSpPr>
        <p:grpSpPr>
          <a:xfrm>
            <a:off x="6843690" y="1254606"/>
            <a:ext cx="4802978" cy="3151649"/>
            <a:chOff x="7470532" y="1721820"/>
            <a:chExt cx="4802978" cy="3151649"/>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67"/>
            <a:stretch/>
          </p:blipFill>
          <p:spPr bwMode="auto">
            <a:xfrm>
              <a:off x="9367804" y="1721820"/>
              <a:ext cx="2227869" cy="1708033"/>
            </a:xfrm>
            <a:prstGeom prst="rect">
              <a:avLst/>
            </a:prstGeom>
            <a:ln>
              <a:noFill/>
            </a:ln>
            <a:effectLst>
              <a:outerShdw blurRad="190500" algn="tl" rotWithShape="0">
                <a:srgbClr val="000000">
                  <a:alpha val="70000"/>
                </a:srgbClr>
              </a:outerShdw>
            </a:effectLs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815"/>
            <a:stretch/>
          </p:blipFill>
          <p:spPr bwMode="auto">
            <a:xfrm>
              <a:off x="7470532" y="2450475"/>
              <a:ext cx="3148869" cy="2422994"/>
            </a:xfrm>
            <a:prstGeom prst="rect">
              <a:avLst/>
            </a:prstGeom>
            <a:ln>
              <a:noFill/>
            </a:ln>
            <a:effectLst>
              <a:outerShdw blurRad="190500" algn="tl" rotWithShape="0">
                <a:srgbClr val="000000">
                  <a:alpha val="70000"/>
                </a:srgbClr>
              </a:outerShdw>
            </a:effectLs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221"/>
            <a:stretch/>
          </p:blipFill>
          <p:spPr bwMode="auto">
            <a:xfrm>
              <a:off x="10064214" y="2819879"/>
              <a:ext cx="2209296" cy="1710513"/>
            </a:xfrm>
            <a:prstGeom prst="rect">
              <a:avLst/>
            </a:prstGeom>
            <a:ln>
              <a:noFill/>
            </a:ln>
            <a:effectLst>
              <a:outerShdw blurRad="190500" algn="tl" rotWithShape="0">
                <a:srgbClr val="000000">
                  <a:alpha val="70000"/>
                </a:srgbClr>
              </a:outerShdw>
            </a:effectLst>
            <a:extLst/>
          </p:spPr>
        </p:pic>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5923" y="2917347"/>
            <a:ext cx="8063403" cy="4849241"/>
          </a:xfrm>
          <a:prstGeom prst="rect">
            <a:avLst/>
          </a:prstGeom>
        </p:spPr>
      </p:pic>
    </p:spTree>
    <p:extLst>
      <p:ext uri="{BB962C8B-B14F-4D97-AF65-F5344CB8AC3E}">
        <p14:creationId xmlns:p14="http://schemas.microsoft.com/office/powerpoint/2010/main" val="1372537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bwMode="gray">
          <a:xfrm>
            <a:off x="1760928" y="1146848"/>
            <a:ext cx="9722678" cy="2516909"/>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63" name="Round Same Side Corner Rectangle 62"/>
          <p:cNvSpPr/>
          <p:nvPr/>
        </p:nvSpPr>
        <p:spPr bwMode="gray">
          <a:xfrm flipV="1">
            <a:off x="1720910" y="3740728"/>
            <a:ext cx="9722678" cy="2908839"/>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rgbClr val="FFFFFF"/>
              </a:solidFill>
            </a:endParaRPr>
          </a:p>
        </p:txBody>
      </p:sp>
      <p:sp>
        <p:nvSpPr>
          <p:cNvPr id="2" name="Title 1"/>
          <p:cNvSpPr>
            <a:spLocks noGrp="1"/>
          </p:cNvSpPr>
          <p:nvPr>
            <p:ph type="title"/>
          </p:nvPr>
        </p:nvSpPr>
        <p:spPr/>
        <p:txBody>
          <a:bodyPr/>
          <a:lstStyle/>
          <a:p>
            <a:r>
              <a:rPr lang="en-US" smtClean="0"/>
              <a:t>DQS Process</a:t>
            </a:r>
            <a:endParaRPr lang="en-US" dirty="0"/>
          </a:p>
        </p:txBody>
      </p:sp>
      <p:sp>
        <p:nvSpPr>
          <p:cNvPr id="23" name="Oval 22"/>
          <p:cNvSpPr/>
          <p:nvPr/>
        </p:nvSpPr>
        <p:spPr bwMode="auto">
          <a:xfrm>
            <a:off x="6771106" y="2510532"/>
            <a:ext cx="3166996" cy="3166996"/>
          </a:xfrm>
          <a:prstGeom prst="ellipse">
            <a:avLst/>
          </a:prstGeom>
          <a:gradFill>
            <a:gsLst>
              <a:gs pos="0">
                <a:schemeClr val="tx2">
                  <a:lumMod val="50000"/>
                </a:schemeClr>
              </a:gs>
              <a:gs pos="54000">
                <a:schemeClr val="tx1">
                  <a:alpha val="64000"/>
                </a:schemeClr>
              </a:gs>
              <a:gs pos="100000">
                <a:schemeClr val="tx2">
                  <a:lumMod val="50000"/>
                </a:schemeClr>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TextBox 19"/>
          <p:cNvSpPr txBox="1"/>
          <p:nvPr/>
        </p:nvSpPr>
        <p:spPr>
          <a:xfrm>
            <a:off x="5027725" y="5755452"/>
            <a:ext cx="184666" cy="369332"/>
          </a:xfrm>
          <a:prstGeom prst="rect">
            <a:avLst/>
          </a:prstGeom>
          <a:noFill/>
        </p:spPr>
        <p:txBody>
          <a:bodyPr wrap="none" rtlCol="0">
            <a:spAutoFit/>
          </a:bodyPr>
          <a:lstStyle/>
          <a:p>
            <a:endParaRPr lang="en-US"/>
          </a:p>
        </p:txBody>
      </p:sp>
      <p:sp>
        <p:nvSpPr>
          <p:cNvPr id="35" name="Subtitle 2"/>
          <p:cNvSpPr txBox="1">
            <a:spLocks/>
          </p:cNvSpPr>
          <p:nvPr/>
        </p:nvSpPr>
        <p:spPr>
          <a:xfrm>
            <a:off x="0" y="2095457"/>
            <a:ext cx="1836070" cy="775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t>Build</a:t>
            </a:r>
            <a:endParaRPr lang="en-IE" sz="3000" b="1" dirty="0"/>
          </a:p>
        </p:txBody>
      </p:sp>
      <p:sp>
        <p:nvSpPr>
          <p:cNvPr id="37" name="Subtitle 2"/>
          <p:cNvSpPr txBox="1">
            <a:spLocks/>
          </p:cNvSpPr>
          <p:nvPr/>
        </p:nvSpPr>
        <p:spPr>
          <a:xfrm>
            <a:off x="-115128" y="5346142"/>
            <a:ext cx="1836070" cy="775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t>Use</a:t>
            </a:r>
            <a:endParaRPr lang="en-IE" sz="3000" b="1" dirty="0"/>
          </a:p>
        </p:txBody>
      </p:sp>
      <p:sp>
        <p:nvSpPr>
          <p:cNvPr id="46" name="Subtitle 2"/>
          <p:cNvSpPr txBox="1">
            <a:spLocks/>
          </p:cNvSpPr>
          <p:nvPr/>
        </p:nvSpPr>
        <p:spPr>
          <a:xfrm>
            <a:off x="9294124" y="5883772"/>
            <a:ext cx="2172682" cy="5970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500" b="1" dirty="0" smtClean="0">
                <a:solidFill>
                  <a:schemeClr val="tx2">
                    <a:lumMod val="50000"/>
                  </a:schemeClr>
                </a:solidFill>
              </a:rPr>
              <a:t>DQ Projects</a:t>
            </a:r>
            <a:endParaRPr lang="en-US" sz="2500" b="1" dirty="0">
              <a:solidFill>
                <a:schemeClr val="tx2">
                  <a:lumMod val="50000"/>
                </a:schemeClr>
              </a:solidFill>
            </a:endParaRPr>
          </a:p>
        </p:txBody>
      </p:sp>
      <p:sp>
        <p:nvSpPr>
          <p:cNvPr id="47" name="Subtitle 2"/>
          <p:cNvSpPr txBox="1">
            <a:spLocks/>
          </p:cNvSpPr>
          <p:nvPr/>
        </p:nvSpPr>
        <p:spPr>
          <a:xfrm>
            <a:off x="9123642" y="1194072"/>
            <a:ext cx="2172682" cy="11484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500" b="1" dirty="0" smtClean="0">
                <a:solidFill>
                  <a:schemeClr val="tx2">
                    <a:lumMod val="50000"/>
                  </a:schemeClr>
                </a:solidFill>
              </a:rPr>
              <a:t>Knowledge</a:t>
            </a:r>
          </a:p>
          <a:p>
            <a:pPr marL="0" indent="0">
              <a:buNone/>
            </a:pPr>
            <a:r>
              <a:rPr lang="en-IE" sz="2500" b="1" dirty="0" smtClean="0">
                <a:solidFill>
                  <a:schemeClr val="tx2">
                    <a:lumMod val="50000"/>
                  </a:schemeClr>
                </a:solidFill>
              </a:rPr>
              <a:t>Management</a:t>
            </a:r>
            <a:endParaRPr lang="en-US" sz="2500" b="1" dirty="0">
              <a:solidFill>
                <a:schemeClr val="tx2">
                  <a:lumMod val="50000"/>
                </a:schemeClr>
              </a:solidFill>
            </a:endParaRPr>
          </a:p>
        </p:txBody>
      </p:sp>
      <p:grpSp>
        <p:nvGrpSpPr>
          <p:cNvPr id="50" name="Group 49"/>
          <p:cNvGrpSpPr/>
          <p:nvPr/>
        </p:nvGrpSpPr>
        <p:grpSpPr>
          <a:xfrm>
            <a:off x="4340988" y="1870358"/>
            <a:ext cx="6234410" cy="4218596"/>
            <a:chOff x="8043705" y="1818161"/>
            <a:chExt cx="1435136" cy="971104"/>
          </a:xfrm>
        </p:grpSpPr>
        <p:sp>
          <p:nvSpPr>
            <p:cNvPr id="51" name="Circular Arrow 50"/>
            <p:cNvSpPr/>
            <p:nvPr/>
          </p:nvSpPr>
          <p:spPr bwMode="auto">
            <a:xfrm rot="16509794">
              <a:off x="8529808" y="1844158"/>
              <a:ext cx="942384" cy="942384"/>
            </a:xfrm>
            <a:prstGeom prst="circularArrow">
              <a:avLst>
                <a:gd name="adj1" fmla="val 12500"/>
                <a:gd name="adj2" fmla="val 1142319"/>
                <a:gd name="adj3" fmla="val 20457681"/>
                <a:gd name="adj4" fmla="val 15636194"/>
                <a:gd name="adj5" fmla="val 12500"/>
              </a:avLst>
            </a:prstGeom>
            <a:gradFill>
              <a:gsLst>
                <a:gs pos="0">
                  <a:schemeClr val="tx2">
                    <a:lumMod val="75000"/>
                  </a:schemeClr>
                </a:gs>
                <a:gs pos="53000">
                  <a:schemeClr val="tx1">
                    <a:alpha val="75000"/>
                  </a:schemeClr>
                </a:gs>
                <a:gs pos="100000">
                  <a:schemeClr val="tx2">
                    <a:lumMod val="75000"/>
                  </a:schemeClr>
                </a:gs>
              </a:gsLst>
              <a:lin ang="3600000" scaled="0"/>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5" name="Circular Arrow 54"/>
            <p:cNvSpPr/>
            <p:nvPr/>
          </p:nvSpPr>
          <p:spPr bwMode="auto">
            <a:xfrm rot="11400036">
              <a:off x="8536457" y="1844135"/>
              <a:ext cx="942384" cy="942384"/>
            </a:xfrm>
            <a:prstGeom prst="circularArrow">
              <a:avLst>
                <a:gd name="adj1" fmla="val 12500"/>
                <a:gd name="adj2" fmla="val 1142319"/>
                <a:gd name="adj3" fmla="val 20457681"/>
                <a:gd name="adj4" fmla="val 15636194"/>
                <a:gd name="adj5" fmla="val 12500"/>
              </a:avLst>
            </a:prstGeom>
            <a:gradFill flip="none" rotWithShape="1">
              <a:gsLst>
                <a:gs pos="0">
                  <a:schemeClr val="tx2">
                    <a:lumMod val="75000"/>
                  </a:schemeClr>
                </a:gs>
                <a:gs pos="54000">
                  <a:schemeClr val="tx1">
                    <a:alpha val="75000"/>
                  </a:schemeClr>
                </a:gs>
                <a:gs pos="100000">
                  <a:schemeClr val="tx2">
                    <a:lumMod val="75000"/>
                  </a:schemeClr>
                </a:gs>
              </a:gsLst>
              <a:lin ang="0" scaled="1"/>
              <a:tileRect/>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6" name="Circular Arrow 55"/>
            <p:cNvSpPr/>
            <p:nvPr/>
          </p:nvSpPr>
          <p:spPr bwMode="auto">
            <a:xfrm rot="6024214">
              <a:off x="8528006" y="1846881"/>
              <a:ext cx="942384" cy="942384"/>
            </a:xfrm>
            <a:prstGeom prst="circularArrow">
              <a:avLst>
                <a:gd name="adj1" fmla="val 12500"/>
                <a:gd name="adj2" fmla="val 1142319"/>
                <a:gd name="adj3" fmla="val 20457681"/>
                <a:gd name="adj4" fmla="val 15636194"/>
                <a:gd name="adj5" fmla="val 12500"/>
              </a:avLst>
            </a:prstGeom>
            <a:gradFill flip="none" rotWithShape="1">
              <a:gsLst>
                <a:gs pos="0">
                  <a:schemeClr val="tx2">
                    <a:lumMod val="75000"/>
                  </a:schemeClr>
                </a:gs>
                <a:gs pos="54000">
                  <a:schemeClr val="tx1"/>
                </a:gs>
                <a:gs pos="100000">
                  <a:schemeClr val="tx2">
                    <a:lumMod val="75000"/>
                  </a:schemeClr>
                </a:gs>
              </a:gsLst>
              <a:lin ang="3600000" scaled="0"/>
              <a:tileRect/>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7" name="Circular Arrow 56"/>
            <p:cNvSpPr/>
            <p:nvPr/>
          </p:nvSpPr>
          <p:spPr bwMode="auto">
            <a:xfrm rot="467105">
              <a:off x="8534570" y="1846735"/>
              <a:ext cx="942384" cy="942384"/>
            </a:xfrm>
            <a:prstGeom prst="circularArrow">
              <a:avLst>
                <a:gd name="adj1" fmla="val 12500"/>
                <a:gd name="adj2" fmla="val 1142319"/>
                <a:gd name="adj3" fmla="val 20457681"/>
                <a:gd name="adj4" fmla="val 15636194"/>
                <a:gd name="adj5" fmla="val 12500"/>
              </a:avLst>
            </a:prstGeom>
            <a:gradFill>
              <a:gsLst>
                <a:gs pos="0">
                  <a:schemeClr val="tx2">
                    <a:lumMod val="75000"/>
                  </a:schemeClr>
                </a:gs>
                <a:gs pos="53000">
                  <a:schemeClr val="tx1">
                    <a:alpha val="92000"/>
                  </a:schemeClr>
                </a:gs>
                <a:gs pos="100000">
                  <a:schemeClr val="tx2">
                    <a:lumMod val="75000"/>
                  </a:schemeClr>
                </a:gs>
              </a:gsLst>
              <a:lin ang="3600000" scaled="0"/>
            </a:gradFill>
            <a:ln>
              <a:solidFill>
                <a:srgbClr val="0291B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58" name="Right Arrow 57"/>
            <p:cNvSpPr/>
            <p:nvPr/>
          </p:nvSpPr>
          <p:spPr bwMode="auto">
            <a:xfrm>
              <a:off x="8043705" y="1818161"/>
              <a:ext cx="1022311" cy="327785"/>
            </a:xfrm>
            <a:prstGeom prst="rightArrow">
              <a:avLst/>
            </a:prstGeom>
            <a:gradFill>
              <a:gsLst>
                <a:gs pos="0">
                  <a:schemeClr val="tx2">
                    <a:lumMod val="75000"/>
                  </a:schemeClr>
                </a:gs>
                <a:gs pos="55000">
                  <a:schemeClr val="tx1">
                    <a:alpha val="76000"/>
                  </a:schemeClr>
                </a:gs>
                <a:gs pos="100000">
                  <a:schemeClr val="tx2">
                    <a:lumMod val="75000"/>
                  </a:schemeClr>
                </a:gs>
              </a:gsLst>
              <a:lin ang="10440000" scaled="0"/>
            </a:gra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9" name="Subtitle 2"/>
          <p:cNvSpPr txBox="1">
            <a:spLocks/>
          </p:cNvSpPr>
          <p:nvPr/>
        </p:nvSpPr>
        <p:spPr>
          <a:xfrm rot="2692954">
            <a:off x="6606252" y="4982767"/>
            <a:ext cx="1794221" cy="3985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200" b="1" dirty="0">
                <a:solidFill>
                  <a:srgbClr val="002D42"/>
                </a:solidFill>
              </a:rPr>
              <a:t>Match &amp; De-dupe</a:t>
            </a:r>
            <a:endParaRPr lang="en-US" sz="1200" b="1" dirty="0">
              <a:solidFill>
                <a:srgbClr val="002D42"/>
              </a:solidFill>
            </a:endParaRPr>
          </a:p>
          <a:p>
            <a:pPr marL="0" indent="0">
              <a:buNone/>
            </a:pPr>
            <a:endParaRPr lang="cs-CZ" sz="1200" dirty="0">
              <a:solidFill>
                <a:srgbClr val="002D42"/>
              </a:solidFill>
            </a:endParaRPr>
          </a:p>
        </p:txBody>
      </p:sp>
      <p:sp>
        <p:nvSpPr>
          <p:cNvPr id="21" name="Subtitle 2"/>
          <p:cNvSpPr txBox="1">
            <a:spLocks/>
          </p:cNvSpPr>
          <p:nvPr/>
        </p:nvSpPr>
        <p:spPr>
          <a:xfrm rot="19193277">
            <a:off x="8902645" y="4666827"/>
            <a:ext cx="1842383" cy="77903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200" b="1" dirty="0">
                <a:solidFill>
                  <a:srgbClr val="002D42"/>
                </a:solidFill>
              </a:rPr>
              <a:t>Correct  </a:t>
            </a:r>
            <a:endParaRPr lang="en-IE" sz="1200" b="1" dirty="0" smtClean="0">
              <a:solidFill>
                <a:srgbClr val="002D42"/>
              </a:solidFill>
            </a:endParaRPr>
          </a:p>
          <a:p>
            <a:pPr marL="0" indent="0">
              <a:buNone/>
            </a:pPr>
            <a:r>
              <a:rPr lang="en-IE" sz="1200" b="1" dirty="0" smtClean="0">
                <a:solidFill>
                  <a:srgbClr val="002D42"/>
                </a:solidFill>
              </a:rPr>
              <a:t>&amp; </a:t>
            </a:r>
            <a:r>
              <a:rPr lang="en-IE" sz="1200" b="1" dirty="0">
                <a:solidFill>
                  <a:srgbClr val="002D42"/>
                </a:solidFill>
              </a:rPr>
              <a:t>standardize</a:t>
            </a:r>
            <a:endParaRPr lang="en-US" sz="1200" b="1" dirty="0">
              <a:solidFill>
                <a:srgbClr val="002D42"/>
              </a:solidFill>
            </a:endParaRPr>
          </a:p>
        </p:txBody>
      </p:sp>
      <p:sp>
        <p:nvSpPr>
          <p:cNvPr id="8" name="Subtitle 2"/>
          <p:cNvSpPr txBox="1">
            <a:spLocks/>
          </p:cNvSpPr>
          <p:nvPr/>
        </p:nvSpPr>
        <p:spPr>
          <a:xfrm rot="2438645">
            <a:off x="8942505" y="2728021"/>
            <a:ext cx="1303958" cy="5594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002D42"/>
                </a:solidFill>
              </a:rPr>
              <a:t>K</a:t>
            </a:r>
            <a:r>
              <a:rPr lang="en-IE" sz="1200" b="1" dirty="0" smtClean="0">
                <a:solidFill>
                  <a:srgbClr val="002D42"/>
                </a:solidFill>
              </a:rPr>
              <a:t>nowledge</a:t>
            </a:r>
            <a:endParaRPr lang="he-IL" sz="1200" b="1" dirty="0" smtClean="0">
              <a:solidFill>
                <a:srgbClr val="002D42"/>
              </a:solidFill>
            </a:endParaRPr>
          </a:p>
          <a:p>
            <a:pPr marL="0" indent="0">
              <a:buNone/>
            </a:pPr>
            <a:r>
              <a:rPr lang="en-IE" sz="1200" b="1" dirty="0">
                <a:solidFill>
                  <a:srgbClr val="002D42"/>
                </a:solidFill>
              </a:rPr>
              <a:t>Manage</a:t>
            </a:r>
          </a:p>
        </p:txBody>
      </p:sp>
      <p:sp>
        <p:nvSpPr>
          <p:cNvPr id="7" name="Subtitle 2"/>
          <p:cNvSpPr txBox="1">
            <a:spLocks/>
          </p:cNvSpPr>
          <p:nvPr/>
        </p:nvSpPr>
        <p:spPr>
          <a:xfrm>
            <a:off x="4503460" y="2411490"/>
            <a:ext cx="3368613" cy="4784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1400" b="1" dirty="0">
                <a:solidFill>
                  <a:schemeClr val="tx2">
                    <a:lumMod val="50000"/>
                  </a:schemeClr>
                </a:solidFill>
              </a:rPr>
              <a:t>Discover / Explore Data / Connect</a:t>
            </a:r>
            <a:endParaRPr lang="en-US" sz="1400" b="1" dirty="0">
              <a:solidFill>
                <a:schemeClr val="tx2">
                  <a:lumMod val="50000"/>
                </a:schemeClr>
              </a:solidFill>
            </a:endParaRPr>
          </a:p>
        </p:txBody>
      </p:sp>
      <p:grpSp>
        <p:nvGrpSpPr>
          <p:cNvPr id="4" name="Group 3"/>
          <p:cNvGrpSpPr/>
          <p:nvPr/>
        </p:nvGrpSpPr>
        <p:grpSpPr>
          <a:xfrm>
            <a:off x="2225675" y="2854036"/>
            <a:ext cx="1545359" cy="885154"/>
            <a:chOff x="2233372" y="2738581"/>
            <a:chExt cx="1545359" cy="885154"/>
          </a:xfrm>
        </p:grpSpPr>
        <p:sp>
          <p:nvSpPr>
            <p:cNvPr id="60" name="Flowchart: Direct Access Storage 23"/>
            <p:cNvSpPr/>
            <p:nvPr/>
          </p:nvSpPr>
          <p:spPr bwMode="auto">
            <a:xfrm rot="16200000">
              <a:off x="2580733" y="24345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61" name="Can 60"/>
            <p:cNvSpPr/>
            <p:nvPr/>
          </p:nvSpPr>
          <p:spPr bwMode="auto">
            <a:xfrm>
              <a:off x="2233372" y="2780197"/>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rgbClr val="002D42">
                      <a:alpha val="99000"/>
                    </a:srgbClr>
                  </a:solidFill>
                </a:rPr>
                <a:t>Enterprise</a:t>
              </a:r>
              <a:br>
                <a:rPr lang="en-US" sz="1600" dirty="0">
                  <a:solidFill>
                    <a:srgbClr val="002D42">
                      <a:alpha val="99000"/>
                    </a:srgbClr>
                  </a:solidFill>
                </a:rPr>
              </a:br>
              <a:r>
                <a:rPr lang="en-US" sz="1600" dirty="0">
                  <a:solidFill>
                    <a:srgbClr val="002D42">
                      <a:alpha val="99000"/>
                    </a:srgbClr>
                  </a:solidFill>
                </a:rPr>
                <a:t>Data</a:t>
              </a:r>
            </a:p>
          </p:txBody>
        </p:sp>
      </p:grpSp>
      <p:grpSp>
        <p:nvGrpSpPr>
          <p:cNvPr id="5" name="Group 4"/>
          <p:cNvGrpSpPr/>
          <p:nvPr/>
        </p:nvGrpSpPr>
        <p:grpSpPr>
          <a:xfrm>
            <a:off x="2188728" y="2193636"/>
            <a:ext cx="1545359" cy="892851"/>
            <a:chOff x="2196425" y="2078181"/>
            <a:chExt cx="1545359" cy="892851"/>
          </a:xfrm>
        </p:grpSpPr>
        <p:sp>
          <p:nvSpPr>
            <p:cNvPr id="59" name="Flowchart: Direct Access Storage 23"/>
            <p:cNvSpPr/>
            <p:nvPr/>
          </p:nvSpPr>
          <p:spPr bwMode="auto">
            <a:xfrm rot="16200000">
              <a:off x="2589966" y="1774169"/>
              <a:ext cx="838970" cy="1446994"/>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tx1"/>
                </a:solidFill>
              </a:endParaRPr>
            </a:p>
          </p:txBody>
        </p:sp>
        <p:sp>
          <p:nvSpPr>
            <p:cNvPr id="28" name="Can 27"/>
            <p:cNvSpPr/>
            <p:nvPr/>
          </p:nvSpPr>
          <p:spPr bwMode="auto">
            <a:xfrm>
              <a:off x="2196425" y="2127494"/>
              <a:ext cx="1545359" cy="843538"/>
            </a:xfrm>
            <a:prstGeom prst="can">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2">
                      <a:lumMod val="50000"/>
                      <a:alpha val="99000"/>
                    </a:schemeClr>
                  </a:solidFill>
                </a:rPr>
                <a:t>Reference</a:t>
              </a:r>
            </a:p>
            <a:p>
              <a:pPr algn="ctr" defTabSz="914099"/>
              <a:r>
                <a:rPr lang="en-US" sz="1700" dirty="0" smtClean="0">
                  <a:solidFill>
                    <a:schemeClr val="tx2">
                      <a:lumMod val="50000"/>
                      <a:alpha val="99000"/>
                    </a:schemeClr>
                  </a:solidFill>
                </a:rPr>
                <a:t>Data</a:t>
              </a:r>
            </a:p>
          </p:txBody>
        </p:sp>
      </p:grpSp>
      <p:sp>
        <p:nvSpPr>
          <p:cNvPr id="30" name="Cloud 29"/>
          <p:cNvSpPr/>
          <p:nvPr/>
        </p:nvSpPr>
        <p:spPr bwMode="auto">
          <a:xfrm>
            <a:off x="2039650" y="1008303"/>
            <a:ext cx="1993468" cy="1142217"/>
          </a:xfrm>
          <a:prstGeom prst="cloud">
            <a:avLst/>
          </a:prstGeom>
          <a:gradFill flip="none" rotWithShape="1">
            <a:gsLst>
              <a:gs pos="0">
                <a:schemeClr val="tx2">
                  <a:lumMod val="60000"/>
                  <a:lumOff val="40000"/>
                  <a:alpha val="75000"/>
                </a:schemeClr>
              </a:gs>
              <a:gs pos="100000">
                <a:schemeClr val="tx2">
                  <a:alpha val="75000"/>
                </a:schemeClr>
              </a:gs>
              <a:gs pos="47000">
                <a:schemeClr val="tx1">
                  <a:alpha val="75000"/>
                </a:schemeClr>
              </a:gs>
            </a:gsLst>
            <a:lin ang="4980000" scaled="0"/>
            <a:tileRect/>
          </a:gradFill>
          <a:ln w="28575" cmpd="sng">
            <a:solidFill>
              <a:srgbClr val="0291B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2">
                    <a:lumMod val="75000"/>
                    <a:alpha val="99000"/>
                  </a:schemeClr>
                </a:solidFill>
              </a:rPr>
              <a:t>Cloud Services</a:t>
            </a:r>
          </a:p>
        </p:txBody>
      </p:sp>
      <p:grpSp>
        <p:nvGrpSpPr>
          <p:cNvPr id="3" name="Group 2"/>
          <p:cNvGrpSpPr/>
          <p:nvPr/>
        </p:nvGrpSpPr>
        <p:grpSpPr>
          <a:xfrm>
            <a:off x="221762" y="3492267"/>
            <a:ext cx="11659649" cy="1404772"/>
            <a:chOff x="252550" y="3315237"/>
            <a:chExt cx="11659649" cy="1404772"/>
          </a:xfrm>
        </p:grpSpPr>
        <p:grpSp>
          <p:nvGrpSpPr>
            <p:cNvPr id="44" name="Group 43"/>
            <p:cNvGrpSpPr/>
            <p:nvPr/>
          </p:nvGrpSpPr>
          <p:grpSpPr>
            <a:xfrm>
              <a:off x="252550" y="3315237"/>
              <a:ext cx="11659649" cy="1404772"/>
              <a:chOff x="137097" y="3138206"/>
              <a:chExt cx="11659649" cy="1404772"/>
            </a:xfrm>
            <a:gradFill flip="none" rotWithShape="1">
              <a:gsLst>
                <a:gs pos="0">
                  <a:schemeClr val="bg2">
                    <a:lumMod val="25000"/>
                  </a:schemeClr>
                </a:gs>
                <a:gs pos="52000">
                  <a:schemeClr val="tx1">
                    <a:lumMod val="50000"/>
                    <a:lumOff val="50000"/>
                    <a:alpha val="64000"/>
                  </a:schemeClr>
                </a:gs>
                <a:gs pos="100000">
                  <a:schemeClr val="bg2">
                    <a:lumMod val="25000"/>
                  </a:schemeClr>
                </a:gs>
              </a:gsLst>
              <a:lin ang="0" scaled="1"/>
              <a:tileRect/>
            </a:gradFill>
          </p:grpSpPr>
          <p:sp>
            <p:nvSpPr>
              <p:cNvPr id="38" name="Rounded Rectangle 37"/>
              <p:cNvSpPr/>
              <p:nvPr/>
            </p:nvSpPr>
            <p:spPr bwMode="auto">
              <a:xfrm>
                <a:off x="137097" y="3138206"/>
                <a:ext cx="11659649" cy="1404772"/>
              </a:xfrm>
              <a:prstGeom prst="roundRect">
                <a:avLst/>
              </a:prstGeom>
              <a:grp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9" name="Subtitle 2"/>
              <p:cNvSpPr txBox="1">
                <a:spLocks/>
              </p:cNvSpPr>
              <p:nvPr/>
            </p:nvSpPr>
            <p:spPr>
              <a:xfrm>
                <a:off x="275419" y="3424124"/>
                <a:ext cx="1621854" cy="863088"/>
              </a:xfrm>
              <a:prstGeom prst="rect">
                <a:avLst/>
              </a:prstGeom>
              <a:grp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Integrated</a:t>
                </a:r>
              </a:p>
              <a:p>
                <a:pPr marL="0" indent="0">
                  <a:buNone/>
                </a:pPr>
                <a:r>
                  <a:rPr lang="en-US" sz="2000" b="1" dirty="0" smtClean="0"/>
                  <a:t>Profiling</a:t>
                </a:r>
                <a:endParaRPr lang="en-IE" sz="2000" b="1" dirty="0"/>
              </a:p>
            </p:txBody>
          </p:sp>
        </p:grpSp>
        <p:sp>
          <p:nvSpPr>
            <p:cNvPr id="65" name="Rounded Rectangle 64"/>
            <p:cNvSpPr/>
            <p:nvPr/>
          </p:nvSpPr>
          <p:spPr bwMode="auto">
            <a:xfrm>
              <a:off x="4819481" y="3626484"/>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Notifications</a:t>
              </a:r>
            </a:p>
          </p:txBody>
        </p:sp>
        <p:sp>
          <p:nvSpPr>
            <p:cNvPr id="66" name="Rounded Rectangle 65"/>
            <p:cNvSpPr/>
            <p:nvPr/>
          </p:nvSpPr>
          <p:spPr bwMode="auto">
            <a:xfrm>
              <a:off x="3478708" y="3617247"/>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Progress</a:t>
              </a:r>
            </a:p>
          </p:txBody>
        </p:sp>
        <p:sp>
          <p:nvSpPr>
            <p:cNvPr id="67" name="Rounded Rectangle 66"/>
            <p:cNvSpPr/>
            <p:nvPr/>
          </p:nvSpPr>
          <p:spPr bwMode="auto">
            <a:xfrm>
              <a:off x="2107144" y="3623405"/>
              <a:ext cx="1272384" cy="844470"/>
            </a:xfrm>
            <a:prstGeom prst="roundRect">
              <a:avLst/>
            </a:prstGeom>
            <a:gradFill flip="none" rotWithShape="1">
              <a:gsLst>
                <a:gs pos="0">
                  <a:schemeClr val="accent2">
                    <a:lumMod val="50000"/>
                    <a:alpha val="60000"/>
                  </a:schemeClr>
                </a:gs>
                <a:gs pos="80000">
                  <a:schemeClr val="accent2">
                    <a:lumMod val="75000"/>
                    <a:alpha val="81000"/>
                  </a:schemeClr>
                </a:gs>
                <a:gs pos="100000">
                  <a:schemeClr val="accent2">
                    <a:lumMod val="50000"/>
                    <a:alpha val="36000"/>
                  </a:schemeClr>
                </a:gs>
              </a:gsLst>
              <a:lin ang="16200000" scaled="0"/>
              <a:tileRect/>
            </a:gradFill>
            <a:ln>
              <a:solidFill>
                <a:schemeClr val="accent2"/>
              </a:solidFill>
              <a:headEnd type="none" w="med" len="med"/>
              <a:tailEnd type="none" w="med" len="med"/>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
              </a:r>
              <a:br>
                <a:rPr lang="en-US" sz="1400" dirty="0" smtClean="0">
                  <a:solidFill>
                    <a:schemeClr val="tx1">
                      <a:alpha val="99000"/>
                    </a:schemeClr>
                  </a:solidFill>
                </a:rPr>
              </a:br>
              <a:r>
                <a:rPr lang="en-US" sz="1400" dirty="0" smtClean="0">
                  <a:solidFill>
                    <a:schemeClr val="tx1">
                      <a:alpha val="99000"/>
                    </a:schemeClr>
                  </a:solidFill>
                </a:rPr>
                <a:t>Status</a:t>
              </a:r>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748" y="3684156"/>
              <a:ext cx="692027" cy="510693"/>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41" y="3682616"/>
              <a:ext cx="692027" cy="510693"/>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553" y="3696471"/>
              <a:ext cx="692026" cy="510693"/>
            </a:xfrm>
            <a:prstGeom prst="rect">
              <a:avLst/>
            </a:prstGeom>
          </p:spPr>
        </p:pic>
      </p:grpSp>
      <p:sp>
        <p:nvSpPr>
          <p:cNvPr id="24" name="Subtitle 2"/>
          <p:cNvSpPr txBox="1">
            <a:spLocks/>
          </p:cNvSpPr>
          <p:nvPr/>
        </p:nvSpPr>
        <p:spPr>
          <a:xfrm>
            <a:off x="7361406" y="3633234"/>
            <a:ext cx="2256632" cy="14633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smtClean="0">
                <a:solidFill>
                  <a:schemeClr val="tx2">
                    <a:lumMod val="50000"/>
                  </a:schemeClr>
                </a:solidFill>
              </a:rPr>
              <a:t>K</a:t>
            </a:r>
            <a:r>
              <a:rPr lang="en-IE" sz="3000" b="1" dirty="0" smtClean="0">
                <a:solidFill>
                  <a:schemeClr val="tx2">
                    <a:lumMod val="50000"/>
                  </a:schemeClr>
                </a:solidFill>
              </a:rPr>
              <a:t>nowledge</a:t>
            </a:r>
            <a:endParaRPr lang="he-IL" sz="3000" b="1" dirty="0" smtClean="0">
              <a:solidFill>
                <a:schemeClr val="tx2">
                  <a:lumMod val="50000"/>
                </a:schemeClr>
              </a:solidFill>
            </a:endParaRPr>
          </a:p>
          <a:p>
            <a:pPr marL="0" indent="0" algn="ctr">
              <a:buNone/>
            </a:pPr>
            <a:r>
              <a:rPr lang="en-US" sz="3000" b="1" dirty="0" smtClean="0">
                <a:solidFill>
                  <a:schemeClr val="tx2">
                    <a:lumMod val="50000"/>
                  </a:schemeClr>
                </a:solidFill>
              </a:rPr>
              <a:t>Base</a:t>
            </a:r>
            <a:endParaRPr lang="en-IE" sz="3000" b="1" dirty="0">
              <a:solidFill>
                <a:schemeClr val="tx2">
                  <a:lumMod val="50000"/>
                </a:schemeClr>
              </a:solidFill>
            </a:endParaRPr>
          </a:p>
        </p:txBody>
      </p:sp>
    </p:spTree>
    <p:extLst>
      <p:ext uri="{BB962C8B-B14F-4D97-AF65-F5344CB8AC3E}">
        <p14:creationId xmlns:p14="http://schemas.microsoft.com/office/powerpoint/2010/main" val="102571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23" grpId="0" animBg="1"/>
      <p:bldP spid="46" grpId="0"/>
      <p:bldP spid="47" grpId="0"/>
      <p:bldP spid="9" grpId="0"/>
      <p:bldP spid="21" grpId="0"/>
      <p:bldP spid="8" grpId="0"/>
      <p:bldP spid="7" grpId="0"/>
      <p:bldP spid="30" grpId="0" animBg="1"/>
      <p:bldP spid="24" grpId="0"/>
    </p:bldLst>
  </p:timing>
</p:sld>
</file>

<file path=ppt/theme/theme1.xml><?xml version="1.0" encoding="utf-8"?>
<a:theme xmlns:a="http://schemas.openxmlformats.org/drawingml/2006/main" name="NEW_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2011-05-16T00:00:00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http://schemas.openxmlformats.org/package/2006/metadata/core-properties"/>
    <ds:schemaRef ds:uri="http://purl.org/dc/terms/"/>
    <ds:schemaRef ds:uri="8b529f77-48ab-4581-b468-93f09345b8aa"/>
    <ds:schemaRef ds:uri="http://schemas.microsoft.com/office/infopath/2007/PartnerControls"/>
    <ds:schemaRef ds:uri="http://purl.org/dc/dcmitype/"/>
    <ds:schemaRef ds:uri="http://www.w3.org/XML/1998/namespace"/>
    <ds:schemaRef ds:uri="http://schemas.microsoft.com/office/2006/documentManagement/types"/>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3333</TotalTime>
  <Words>4145</Words>
  <Application>Microsoft Office PowerPoint</Application>
  <PresentationFormat>Custom</PresentationFormat>
  <Paragraphs>359</Paragraphs>
  <Slides>24</Slides>
  <Notes>19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NEW_1_TENA11_BreakoutSession_Template_16x9_Final (2)</vt:lpstr>
      <vt:lpstr>1_White with Consolas font for code slides</vt:lpstr>
      <vt:lpstr>PowerPoint Presentation</vt:lpstr>
      <vt:lpstr>Using Knowledge to Cleanse Data with Data Quality Services </vt:lpstr>
      <vt:lpstr>What is Data Quality ?  </vt:lpstr>
      <vt:lpstr>Common Data Quality Issues</vt:lpstr>
      <vt:lpstr>Requirements for Data Quality Solutions</vt:lpstr>
      <vt:lpstr>What is DQS ?</vt:lpstr>
      <vt:lpstr>Microsoft’s DQS Solution Concepts</vt:lpstr>
      <vt:lpstr>Make Data Quality Approachable To Everyone</vt:lpstr>
      <vt:lpstr>DQS Process</vt:lpstr>
      <vt:lpstr>DQS High Level Scenarios</vt:lpstr>
      <vt:lpstr>DQS Demo 1 - Interactive Cleanse and Knowledge Management</vt:lpstr>
      <vt:lpstr>Data Quality Knowledge Base (DQKB)</vt:lpstr>
      <vt:lpstr>DQS Architecture Overview</vt:lpstr>
      <vt:lpstr>DQS Data Sources</vt:lpstr>
      <vt:lpstr>DQS Demo 2 - Cleansing using Reference Data Services and  Composite Domains</vt:lpstr>
      <vt:lpstr>Batch Cleansing - Using SSIS</vt:lpstr>
      <vt:lpstr>DQS Demo 3 - Matching</vt:lpstr>
      <vt:lpstr>Matching</vt:lpstr>
      <vt:lpstr>DQS – Value Proposition Summary</vt:lpstr>
      <vt:lpstr>What’s Next?</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DBI207: Using Knowledge to Cleanse Data with Data Quality Services </dc:title>
  <dc:subject>Microsoft TechEd North America 2011</dc:subject>
  <dc:creator> Elad Ziklik</dc:creator>
  <dc:description>Template Design: Jordan Cayabyab
Formatter: Brianna Hartmann, Silver Fox Productions, Inc.
Event Date: May 16-19, 2011
Event Location: Atlanta
Audience Type: Developers, IT Pros</dc:description>
  <cp:lastModifiedBy>Shows</cp:lastModifiedBy>
  <cp:revision>337</cp:revision>
  <cp:lastPrinted>2010-05-11T05:02:34Z</cp:lastPrinted>
  <dcterms:created xsi:type="dcterms:W3CDTF">2011-04-28T05:53:29Z</dcterms:created>
  <dcterms:modified xsi:type="dcterms:W3CDTF">2011-05-13T18:54:07Z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