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 id="2147483800" r:id="rId5"/>
  </p:sldMasterIdLst>
  <p:notesMasterIdLst>
    <p:notesMasterId r:id="rId41"/>
  </p:notesMasterIdLst>
  <p:handoutMasterIdLst>
    <p:handoutMasterId r:id="rId42"/>
  </p:handoutMasterIdLst>
  <p:sldIdLst>
    <p:sldId id="322" r:id="rId6"/>
    <p:sldId id="336" r:id="rId7"/>
    <p:sldId id="356" r:id="rId8"/>
    <p:sldId id="354" r:id="rId9"/>
    <p:sldId id="351" r:id="rId10"/>
    <p:sldId id="357" r:id="rId11"/>
    <p:sldId id="339" r:id="rId12"/>
    <p:sldId id="367" r:id="rId13"/>
    <p:sldId id="338" r:id="rId14"/>
    <p:sldId id="349" r:id="rId15"/>
    <p:sldId id="340" r:id="rId16"/>
    <p:sldId id="341" r:id="rId17"/>
    <p:sldId id="374" r:id="rId18"/>
    <p:sldId id="375" r:id="rId19"/>
    <p:sldId id="342" r:id="rId20"/>
    <p:sldId id="348" r:id="rId21"/>
    <p:sldId id="346" r:id="rId22"/>
    <p:sldId id="345" r:id="rId23"/>
    <p:sldId id="343" r:id="rId24"/>
    <p:sldId id="358" r:id="rId25"/>
    <p:sldId id="376" r:id="rId26"/>
    <p:sldId id="368" r:id="rId27"/>
    <p:sldId id="369" r:id="rId28"/>
    <p:sldId id="362" r:id="rId29"/>
    <p:sldId id="363" r:id="rId30"/>
    <p:sldId id="377" r:id="rId31"/>
    <p:sldId id="364" r:id="rId32"/>
    <p:sldId id="365" r:id="rId33"/>
    <p:sldId id="366" r:id="rId34"/>
    <p:sldId id="370" r:id="rId35"/>
    <p:sldId id="371" r:id="rId36"/>
    <p:sldId id="372" r:id="rId37"/>
    <p:sldId id="373" r:id="rId38"/>
    <p:sldId id="271" r:id="rId39"/>
    <p:sldId id="319" r:id="rId4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43459"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702FB-C9AD-47AA-8ADF-92729CDFFCCB}" type="doc">
      <dgm:prSet loTypeId="urn:microsoft.com/office/officeart/2005/8/layout/arrow2" loCatId="process" qsTypeId="urn:microsoft.com/office/officeart/2005/8/quickstyle/simple1" qsCatId="simple" csTypeId="urn:microsoft.com/office/officeart/2005/8/colors/accent0_3" csCatId="mainScheme" phldr="1"/>
      <dgm:spPr/>
      <dgm:t>
        <a:bodyPr/>
        <a:lstStyle/>
        <a:p>
          <a:endParaRPr lang="en-US"/>
        </a:p>
      </dgm:t>
    </dgm:pt>
    <dgm:pt modelId="{AAFBD6CE-8578-4A6A-BDFB-1D099655527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Focus on Foundational Platform</a:t>
          </a:r>
        </a:p>
        <a:p>
          <a:pPr defTabSz="711200">
            <a:lnSpc>
              <a:spcPct val="90000"/>
            </a:lnSpc>
            <a:spcBef>
              <a:spcPct val="0"/>
            </a:spcBef>
            <a:spcAft>
              <a:spcPct val="35000"/>
            </a:spcAft>
          </a:pPr>
          <a:r>
            <a:rPr lang="en-US" sz="1600" dirty="0" smtClean="0">
              <a:solidFill>
                <a:schemeClr val="tx2"/>
              </a:solidFill>
            </a:rPr>
            <a:t>V1 product</a:t>
          </a:r>
        </a:p>
      </dgm:t>
    </dgm:pt>
    <dgm:pt modelId="{FBB9FC9A-A9A5-4FF1-847D-DD67B7BC5F70}" type="parTrans" cxnId="{558DF7DC-E29C-4A55-8691-9D6E3377DA8F}">
      <dgm:prSet/>
      <dgm:spPr/>
      <dgm:t>
        <a:bodyPr/>
        <a:lstStyle/>
        <a:p>
          <a:endParaRPr lang="en-US"/>
        </a:p>
      </dgm:t>
    </dgm:pt>
    <dgm:pt modelId="{542198E3-20D9-4B08-904B-F380DF221D10}" type="sibTrans" cxnId="{558DF7DC-E29C-4A55-8691-9D6E3377DA8F}">
      <dgm:prSet/>
      <dgm:spPr/>
      <dgm:t>
        <a:bodyPr/>
        <a:lstStyle/>
        <a:p>
          <a:endParaRPr lang="en-US"/>
        </a:p>
      </dgm:t>
    </dgm:pt>
    <dgm:pt modelId="{83F0D8DC-1138-4BD0-9871-F8B644182099}">
      <dgm:prSet phldrT="[Text]" custT="1"/>
      <dgm:spPr/>
      <dgm:t>
        <a:bodyPr/>
        <a:lstStyle/>
        <a:p>
          <a:r>
            <a:rPr lang="en-US" sz="1600" b="1" dirty="0" smtClean="0">
              <a:solidFill>
                <a:schemeClr val="tx2"/>
              </a:solidFill>
            </a:rPr>
            <a:t>Empowering IW </a:t>
          </a:r>
          <a:r>
            <a:rPr lang="en-US" sz="1600" dirty="0" smtClean="0">
              <a:solidFill>
                <a:schemeClr val="tx2"/>
              </a:solidFill>
            </a:rPr>
            <a:t>through Excel Add-in and improved Web UI </a:t>
          </a:r>
        </a:p>
        <a:p>
          <a:r>
            <a:rPr lang="en-US" sz="1600" dirty="0" smtClean="0">
              <a:solidFill>
                <a:schemeClr val="tx2"/>
              </a:solidFill>
            </a:rPr>
            <a:t>	- Ease of updating / managing the data </a:t>
          </a:r>
        </a:p>
        <a:p>
          <a:r>
            <a:rPr lang="en-US" sz="1600" dirty="0" smtClean="0">
              <a:solidFill>
                <a:schemeClr val="tx2"/>
              </a:solidFill>
            </a:rPr>
            <a:t>	- Simplify the data model creation</a:t>
          </a:r>
        </a:p>
        <a:p>
          <a:r>
            <a:rPr lang="en-US" sz="1600" dirty="0" smtClean="0">
              <a:solidFill>
                <a:schemeClr val="tx2"/>
              </a:solidFill>
            </a:rPr>
            <a:t>	- Sharing  with others</a:t>
          </a:r>
        </a:p>
        <a:p>
          <a:r>
            <a:rPr lang="en-US" sz="1600" dirty="0" smtClean="0">
              <a:solidFill>
                <a:schemeClr val="tx2"/>
              </a:solidFill>
            </a:rPr>
            <a:t>Integration with Data Quality (DQS) </a:t>
          </a:r>
        </a:p>
        <a:p>
          <a:r>
            <a:rPr lang="en-US" sz="1600" dirty="0" smtClean="0">
              <a:solidFill>
                <a:schemeClr val="tx2"/>
              </a:solidFill>
            </a:rPr>
            <a:t>Enhanced performance </a:t>
          </a:r>
        </a:p>
        <a:p>
          <a:r>
            <a:rPr lang="en-US" sz="1600" dirty="0" smtClean="0">
              <a:solidFill>
                <a:schemeClr val="tx2"/>
              </a:solidFill>
            </a:rPr>
            <a:t>	- New staging  interface </a:t>
          </a:r>
          <a:r>
            <a:rPr lang="en-US" sz="1400" dirty="0" smtClean="0">
              <a:solidFill>
                <a:schemeClr val="tx2"/>
              </a:solidFill>
            </a:rPr>
            <a:t>(Entity Based Staging)</a:t>
          </a:r>
          <a:endParaRPr lang="en-US" sz="1600" dirty="0" smtClean="0">
            <a:solidFill>
              <a:schemeClr val="tx2"/>
            </a:solidFill>
          </a:endParaRPr>
        </a:p>
        <a:p>
          <a:r>
            <a:rPr lang="en-US" sz="1600" dirty="0" smtClean="0">
              <a:solidFill>
                <a:schemeClr val="tx2"/>
              </a:solidFill>
            </a:rPr>
            <a:t>	- Highly scalable</a:t>
          </a:r>
        </a:p>
        <a:p>
          <a:r>
            <a:rPr lang="en-US" sz="1600" dirty="0" smtClean="0">
              <a:solidFill>
                <a:schemeClr val="tx2"/>
              </a:solidFill>
            </a:rPr>
            <a:t>Improved quality (usability, robustness, security)</a:t>
          </a:r>
          <a:endParaRPr lang="en-US" sz="1600" dirty="0">
            <a:solidFill>
              <a:schemeClr val="tx2"/>
            </a:solidFill>
          </a:endParaRPr>
        </a:p>
      </dgm:t>
    </dgm:pt>
    <dgm:pt modelId="{EA0ACF19-9CCA-4B6E-9204-8E4EF95D7086}" type="parTrans" cxnId="{FB3B63B6-54A9-4095-BDAB-8804F7DAD976}">
      <dgm:prSet/>
      <dgm:spPr/>
      <dgm:t>
        <a:bodyPr/>
        <a:lstStyle/>
        <a:p>
          <a:endParaRPr lang="en-US"/>
        </a:p>
      </dgm:t>
    </dgm:pt>
    <dgm:pt modelId="{040C0A22-0E43-477A-B92E-18FA53ADA0BB}" type="sibTrans" cxnId="{FB3B63B6-54A9-4095-BDAB-8804F7DAD976}">
      <dgm:prSet/>
      <dgm:spPr/>
      <dgm:t>
        <a:bodyPr/>
        <a:lstStyle/>
        <a:p>
          <a:endParaRPr lang="en-US"/>
        </a:p>
      </dgm:t>
    </dgm:pt>
    <dgm:pt modelId="{1B6DE572-6D20-4811-B9EE-8E248F7FF1B7}" type="pres">
      <dgm:prSet presAssocID="{B85702FB-C9AD-47AA-8ADF-92729CDFFCCB}" presName="arrowDiagram" presStyleCnt="0">
        <dgm:presLayoutVars>
          <dgm:chMax val="5"/>
          <dgm:dir/>
          <dgm:resizeHandles val="exact"/>
        </dgm:presLayoutVars>
      </dgm:prSet>
      <dgm:spPr/>
      <dgm:t>
        <a:bodyPr/>
        <a:lstStyle/>
        <a:p>
          <a:endParaRPr lang="en-US"/>
        </a:p>
      </dgm:t>
    </dgm:pt>
    <dgm:pt modelId="{44AD87B6-5486-4DDE-9734-16A063EA8E4B}" type="pres">
      <dgm:prSet presAssocID="{B85702FB-C9AD-47AA-8ADF-92729CDFFCCB}" presName="arrow" presStyleLbl="bgShp" presStyleIdx="0" presStyleCnt="1"/>
      <dgm:spPr/>
      <dgm:t>
        <a:bodyPr/>
        <a:lstStyle/>
        <a:p>
          <a:endParaRPr lang="en-US"/>
        </a:p>
      </dgm:t>
    </dgm:pt>
    <dgm:pt modelId="{71D80AB1-F8F0-44CD-9D42-448A6E548F1A}" type="pres">
      <dgm:prSet presAssocID="{B85702FB-C9AD-47AA-8ADF-92729CDFFCCB}" presName="arrowDiagram2" presStyleCnt="0"/>
      <dgm:spPr/>
      <dgm:t>
        <a:bodyPr/>
        <a:lstStyle/>
        <a:p>
          <a:endParaRPr lang="en-US"/>
        </a:p>
      </dgm:t>
    </dgm:pt>
    <dgm:pt modelId="{EF6C985B-32E4-4A08-AF41-95303CEF6DAE}" type="pres">
      <dgm:prSet presAssocID="{AAFBD6CE-8578-4A6A-BDFB-1D0996555270}" presName="bullet2a" presStyleLbl="node1" presStyleIdx="0" presStyleCnt="2" custLinFactX="-28571" custLinFactNeighborX="-100000" custLinFactNeighborY="98215"/>
      <dgm:spPr/>
      <dgm:t>
        <a:bodyPr/>
        <a:lstStyle/>
        <a:p>
          <a:endParaRPr lang="en-US"/>
        </a:p>
      </dgm:t>
    </dgm:pt>
    <dgm:pt modelId="{86986D39-3368-4CB6-B252-D806A06F39E0}" type="pres">
      <dgm:prSet presAssocID="{AAFBD6CE-8578-4A6A-BDFB-1D0996555270}" presName="textBox2a" presStyleLbl="revTx" presStyleIdx="0" presStyleCnt="2" custScaleX="123077" custScaleY="33789" custLinFactNeighborX="-50000">
        <dgm:presLayoutVars>
          <dgm:bulletEnabled val="1"/>
        </dgm:presLayoutVars>
      </dgm:prSet>
      <dgm:spPr/>
      <dgm:t>
        <a:bodyPr/>
        <a:lstStyle/>
        <a:p>
          <a:endParaRPr lang="en-US"/>
        </a:p>
      </dgm:t>
    </dgm:pt>
    <dgm:pt modelId="{6977D31A-1B95-4631-95D2-B83488B874C2}" type="pres">
      <dgm:prSet presAssocID="{83F0D8DC-1138-4BD0-9871-F8B644182099}" presName="bullet2b" presStyleLbl="node1" presStyleIdx="1" presStyleCnt="2" custLinFactNeighborX="33333" custLinFactNeighborY="-29767"/>
      <dgm:spPr/>
      <dgm:t>
        <a:bodyPr/>
        <a:lstStyle/>
        <a:p>
          <a:endParaRPr lang="en-US"/>
        </a:p>
      </dgm:t>
    </dgm:pt>
    <dgm:pt modelId="{B9D1111B-D0DC-4676-896F-674454D8B114}" type="pres">
      <dgm:prSet presAssocID="{83F0D8DC-1138-4BD0-9871-F8B644182099}" presName="textBox2b" presStyleLbl="revTx" presStyleIdx="1" presStyleCnt="2" custScaleX="184615" custScaleY="94217" custLinFactNeighborX="30873" custLinFactNeighborY="14991">
        <dgm:presLayoutVars>
          <dgm:bulletEnabled val="1"/>
        </dgm:presLayoutVars>
      </dgm:prSet>
      <dgm:spPr/>
      <dgm:t>
        <a:bodyPr/>
        <a:lstStyle/>
        <a:p>
          <a:endParaRPr lang="en-US"/>
        </a:p>
      </dgm:t>
    </dgm:pt>
  </dgm:ptLst>
  <dgm:cxnLst>
    <dgm:cxn modelId="{558DF7DC-E29C-4A55-8691-9D6E3377DA8F}" srcId="{B85702FB-C9AD-47AA-8ADF-92729CDFFCCB}" destId="{AAFBD6CE-8578-4A6A-BDFB-1D0996555270}" srcOrd="0" destOrd="0" parTransId="{FBB9FC9A-A9A5-4FF1-847D-DD67B7BC5F70}" sibTransId="{542198E3-20D9-4B08-904B-F380DF221D10}"/>
    <dgm:cxn modelId="{FB3B63B6-54A9-4095-BDAB-8804F7DAD976}" srcId="{B85702FB-C9AD-47AA-8ADF-92729CDFFCCB}" destId="{83F0D8DC-1138-4BD0-9871-F8B644182099}" srcOrd="1" destOrd="0" parTransId="{EA0ACF19-9CCA-4B6E-9204-8E4EF95D7086}" sibTransId="{040C0A22-0E43-477A-B92E-18FA53ADA0BB}"/>
    <dgm:cxn modelId="{AC6F755B-CE9E-4749-A7ED-1BA7E17983E2}" type="presOf" srcId="{B85702FB-C9AD-47AA-8ADF-92729CDFFCCB}" destId="{1B6DE572-6D20-4811-B9EE-8E248F7FF1B7}" srcOrd="0" destOrd="0" presId="urn:microsoft.com/office/officeart/2005/8/layout/arrow2"/>
    <dgm:cxn modelId="{3D443982-3AC6-4F92-A89F-CB08D00BCC54}" type="presOf" srcId="{83F0D8DC-1138-4BD0-9871-F8B644182099}" destId="{B9D1111B-D0DC-4676-896F-674454D8B114}" srcOrd="0" destOrd="0" presId="urn:microsoft.com/office/officeart/2005/8/layout/arrow2"/>
    <dgm:cxn modelId="{3952DD87-D15D-4105-B701-EACE7A34A016}" type="presOf" srcId="{AAFBD6CE-8578-4A6A-BDFB-1D0996555270}" destId="{86986D39-3368-4CB6-B252-D806A06F39E0}" srcOrd="0" destOrd="0" presId="urn:microsoft.com/office/officeart/2005/8/layout/arrow2"/>
    <dgm:cxn modelId="{96371E5B-0A73-4BA6-91D1-94F250691C2F}" type="presParOf" srcId="{1B6DE572-6D20-4811-B9EE-8E248F7FF1B7}" destId="{44AD87B6-5486-4DDE-9734-16A063EA8E4B}" srcOrd="0" destOrd="0" presId="urn:microsoft.com/office/officeart/2005/8/layout/arrow2"/>
    <dgm:cxn modelId="{D760D09B-6324-4B09-AB90-17B7B63A07E9}" type="presParOf" srcId="{1B6DE572-6D20-4811-B9EE-8E248F7FF1B7}" destId="{71D80AB1-F8F0-44CD-9D42-448A6E548F1A}" srcOrd="1" destOrd="0" presId="urn:microsoft.com/office/officeart/2005/8/layout/arrow2"/>
    <dgm:cxn modelId="{E5AE42AD-104F-438C-8B39-22EAA3C952DD}" type="presParOf" srcId="{71D80AB1-F8F0-44CD-9D42-448A6E548F1A}" destId="{EF6C985B-32E4-4A08-AF41-95303CEF6DAE}" srcOrd="0" destOrd="0" presId="urn:microsoft.com/office/officeart/2005/8/layout/arrow2"/>
    <dgm:cxn modelId="{D6CFE072-84C7-4E28-8C34-1F6105A95981}" type="presParOf" srcId="{71D80AB1-F8F0-44CD-9D42-448A6E548F1A}" destId="{86986D39-3368-4CB6-B252-D806A06F39E0}" srcOrd="1" destOrd="0" presId="urn:microsoft.com/office/officeart/2005/8/layout/arrow2"/>
    <dgm:cxn modelId="{187C4810-B142-4B7D-B7EC-42C64577BE66}" type="presParOf" srcId="{71D80AB1-F8F0-44CD-9D42-448A6E548F1A}" destId="{6977D31A-1B95-4631-95D2-B83488B874C2}" srcOrd="2" destOrd="0" presId="urn:microsoft.com/office/officeart/2005/8/layout/arrow2"/>
    <dgm:cxn modelId="{0D6E1E0E-E276-4C99-9A79-0347CBCE1689}" type="presParOf" srcId="{71D80AB1-F8F0-44CD-9D42-448A6E548F1A}" destId="{B9D1111B-D0DC-4676-896F-674454D8B114}"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D87B6-5486-4DDE-9734-16A063EA8E4B}">
      <dsp:nvSpPr>
        <dsp:cNvPr id="0" name=""/>
        <dsp:cNvSpPr/>
      </dsp:nvSpPr>
      <dsp:spPr>
        <a:xfrm>
          <a:off x="1142793" y="0"/>
          <a:ext cx="8290560" cy="5181600"/>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C985B-32E4-4A08-AF41-95303CEF6DAE}">
      <dsp:nvSpPr>
        <dsp:cNvPr id="0" name=""/>
        <dsp:cNvSpPr/>
      </dsp:nvSpPr>
      <dsp:spPr>
        <a:xfrm>
          <a:off x="2697274" y="3108962"/>
          <a:ext cx="290169" cy="29016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86D39-3368-4CB6-B252-D806A06F39E0}">
      <dsp:nvSpPr>
        <dsp:cNvPr id="0" name=""/>
        <dsp:cNvSpPr/>
      </dsp:nvSpPr>
      <dsp:spPr>
        <a:xfrm>
          <a:off x="1557320" y="3701530"/>
          <a:ext cx="3316226" cy="74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55"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solidFill>
                <a:schemeClr val="tx2"/>
              </a:solidFill>
            </a:rPr>
            <a:t>Focus on Foundational Platform</a:t>
          </a:r>
        </a:p>
        <a:p>
          <a:pPr lvl="0" algn="l" defTabSz="711200">
            <a:lnSpc>
              <a:spcPct val="90000"/>
            </a:lnSpc>
            <a:spcBef>
              <a:spcPct val="0"/>
            </a:spcBef>
            <a:spcAft>
              <a:spcPct val="35000"/>
            </a:spcAft>
          </a:pPr>
          <a:r>
            <a:rPr lang="en-US" sz="1600" kern="1200" dirty="0" smtClean="0">
              <a:solidFill>
                <a:schemeClr val="tx2"/>
              </a:solidFill>
            </a:rPr>
            <a:t>V1 product</a:t>
          </a:r>
        </a:p>
      </dsp:txBody>
      <dsp:txXfrm>
        <a:off x="1557320" y="3701530"/>
        <a:ext cx="3316226" cy="747596"/>
      </dsp:txXfrm>
    </dsp:sp>
    <dsp:sp modelId="{6977D31A-1B95-4631-95D2-B83488B874C2}">
      <dsp:nvSpPr>
        <dsp:cNvPr id="0" name=""/>
        <dsp:cNvSpPr/>
      </dsp:nvSpPr>
      <dsp:spPr>
        <a:xfrm>
          <a:off x="5909863" y="1354592"/>
          <a:ext cx="497433" cy="49743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1111B-D0DC-4676-896F-674454D8B114}">
      <dsp:nvSpPr>
        <dsp:cNvPr id="0" name=""/>
        <dsp:cNvSpPr/>
      </dsp:nvSpPr>
      <dsp:spPr>
        <a:xfrm>
          <a:off x="5684676" y="1949750"/>
          <a:ext cx="4974325" cy="3231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580"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2"/>
              </a:solidFill>
            </a:rPr>
            <a:t>Empowering IW </a:t>
          </a:r>
          <a:r>
            <a:rPr lang="en-US" sz="1600" kern="1200" dirty="0" smtClean="0">
              <a:solidFill>
                <a:schemeClr val="tx2"/>
              </a:solidFill>
            </a:rPr>
            <a:t>through Excel Add-in and improved Web UI </a:t>
          </a:r>
        </a:p>
        <a:p>
          <a:pPr lvl="0" algn="l" defTabSz="711200">
            <a:lnSpc>
              <a:spcPct val="90000"/>
            </a:lnSpc>
            <a:spcBef>
              <a:spcPct val="0"/>
            </a:spcBef>
            <a:spcAft>
              <a:spcPct val="35000"/>
            </a:spcAft>
          </a:pPr>
          <a:r>
            <a:rPr lang="en-US" sz="1600" kern="1200" dirty="0" smtClean="0">
              <a:solidFill>
                <a:schemeClr val="tx2"/>
              </a:solidFill>
            </a:rPr>
            <a:t>	- Ease of updating / managing the data </a:t>
          </a:r>
        </a:p>
        <a:p>
          <a:pPr lvl="0" algn="l" defTabSz="711200">
            <a:lnSpc>
              <a:spcPct val="90000"/>
            </a:lnSpc>
            <a:spcBef>
              <a:spcPct val="0"/>
            </a:spcBef>
            <a:spcAft>
              <a:spcPct val="35000"/>
            </a:spcAft>
          </a:pPr>
          <a:r>
            <a:rPr lang="en-US" sz="1600" kern="1200" dirty="0" smtClean="0">
              <a:solidFill>
                <a:schemeClr val="tx2"/>
              </a:solidFill>
            </a:rPr>
            <a:t>	- Simplify the data model creation</a:t>
          </a:r>
        </a:p>
        <a:p>
          <a:pPr lvl="0" algn="l" defTabSz="711200">
            <a:lnSpc>
              <a:spcPct val="90000"/>
            </a:lnSpc>
            <a:spcBef>
              <a:spcPct val="0"/>
            </a:spcBef>
            <a:spcAft>
              <a:spcPct val="35000"/>
            </a:spcAft>
          </a:pPr>
          <a:r>
            <a:rPr lang="en-US" sz="1600" kern="1200" dirty="0" smtClean="0">
              <a:solidFill>
                <a:schemeClr val="tx2"/>
              </a:solidFill>
            </a:rPr>
            <a:t>	- Sharing  with others</a:t>
          </a:r>
        </a:p>
        <a:p>
          <a:pPr lvl="0" algn="l" defTabSz="711200">
            <a:lnSpc>
              <a:spcPct val="90000"/>
            </a:lnSpc>
            <a:spcBef>
              <a:spcPct val="0"/>
            </a:spcBef>
            <a:spcAft>
              <a:spcPct val="35000"/>
            </a:spcAft>
          </a:pPr>
          <a:r>
            <a:rPr lang="en-US" sz="1600" kern="1200" dirty="0" smtClean="0">
              <a:solidFill>
                <a:schemeClr val="tx2"/>
              </a:solidFill>
            </a:rPr>
            <a:t>Integration with Data Quality (DQS) </a:t>
          </a:r>
        </a:p>
        <a:p>
          <a:pPr lvl="0" algn="l" defTabSz="711200">
            <a:lnSpc>
              <a:spcPct val="90000"/>
            </a:lnSpc>
            <a:spcBef>
              <a:spcPct val="0"/>
            </a:spcBef>
            <a:spcAft>
              <a:spcPct val="35000"/>
            </a:spcAft>
          </a:pPr>
          <a:r>
            <a:rPr lang="en-US" sz="1600" kern="1200" dirty="0" smtClean="0">
              <a:solidFill>
                <a:schemeClr val="tx2"/>
              </a:solidFill>
            </a:rPr>
            <a:t>Enhanced performance </a:t>
          </a:r>
        </a:p>
        <a:p>
          <a:pPr lvl="0" algn="l" defTabSz="711200">
            <a:lnSpc>
              <a:spcPct val="90000"/>
            </a:lnSpc>
            <a:spcBef>
              <a:spcPct val="0"/>
            </a:spcBef>
            <a:spcAft>
              <a:spcPct val="35000"/>
            </a:spcAft>
          </a:pPr>
          <a:r>
            <a:rPr lang="en-US" sz="1600" kern="1200" dirty="0" smtClean="0">
              <a:solidFill>
                <a:schemeClr val="tx2"/>
              </a:solidFill>
            </a:rPr>
            <a:t>	- New staging  interface </a:t>
          </a:r>
          <a:r>
            <a:rPr lang="en-US" sz="1400" kern="1200" dirty="0" smtClean="0">
              <a:solidFill>
                <a:schemeClr val="tx2"/>
              </a:solidFill>
            </a:rPr>
            <a:t>(Entity Based Staging)</a:t>
          </a:r>
          <a:endParaRPr lang="en-US" sz="1600" kern="1200" dirty="0" smtClean="0">
            <a:solidFill>
              <a:schemeClr val="tx2"/>
            </a:solidFill>
          </a:endParaRPr>
        </a:p>
        <a:p>
          <a:pPr lvl="0" algn="l" defTabSz="711200">
            <a:lnSpc>
              <a:spcPct val="90000"/>
            </a:lnSpc>
            <a:spcBef>
              <a:spcPct val="0"/>
            </a:spcBef>
            <a:spcAft>
              <a:spcPct val="35000"/>
            </a:spcAft>
          </a:pPr>
          <a:r>
            <a:rPr lang="en-US" sz="1600" kern="1200" dirty="0" smtClean="0">
              <a:solidFill>
                <a:schemeClr val="tx2"/>
              </a:solidFill>
            </a:rPr>
            <a:t>	- Highly scalable</a:t>
          </a:r>
        </a:p>
        <a:p>
          <a:pPr lvl="0" algn="l" defTabSz="711200">
            <a:lnSpc>
              <a:spcPct val="90000"/>
            </a:lnSpc>
            <a:spcBef>
              <a:spcPct val="0"/>
            </a:spcBef>
            <a:spcAft>
              <a:spcPct val="35000"/>
            </a:spcAft>
          </a:pPr>
          <a:r>
            <a:rPr lang="en-US" sz="1600" kern="1200" dirty="0" smtClean="0">
              <a:solidFill>
                <a:schemeClr val="tx2"/>
              </a:solidFill>
            </a:rPr>
            <a:t>Improved quality (usability, robustness, security)</a:t>
          </a:r>
          <a:endParaRPr lang="en-US" sz="1600" kern="1200" dirty="0">
            <a:solidFill>
              <a:schemeClr val="tx2"/>
            </a:solidFill>
          </a:endParaRPr>
        </a:p>
      </dsp:txBody>
      <dsp:txXfrm>
        <a:off x="5684676" y="1949750"/>
        <a:ext cx="4974325" cy="323184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10:36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69106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10:36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10:36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A346D8-291C-44A1-A213-706A141DBCB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448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A346D8-291C-44A1-A213-706A141DBCB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18157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A346D8-291C-44A1-A213-706A141DBCB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81575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ABF0-CAF1-498D-A618-5D7F328BF6C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548926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10:36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10:36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10:36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515962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10:36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10:36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17495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57545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53813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82297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50036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03419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57699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45160107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43612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69576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0557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036978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3753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8998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1178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6724220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83308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215572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378270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37917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44564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678651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707073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510984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483006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24184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76816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5542934"/>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0784894"/>
      </p:ext>
    </p:extLst>
  </p:cSld>
  <p:clrMap bg1="dk1" tx1="lt1" bg2="dk2" tx2="lt2" accent1="accent1" accent2="accent2" accent3="accent3" accent4="accent4" accent5="accent5" accent6="accent6" hlink="hlink" folHlink="folHlink"/>
  <p:sldLayoutIdLst>
    <p:sldLayoutId id="214748380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wmf"/><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wmf"/><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sqlserver"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1.png"/><Relationship Id="rId5" Type="http://schemas.openxmlformats.org/officeDocument/2006/relationships/hyperlink" Target="http://www.microsoft.com/learning" TargetMode="External"/><Relationship Id="rId10" Type="http://schemas.openxmlformats.org/officeDocument/2006/relationships/image" Target="../media/image50.emf"/><Relationship Id="rId4" Type="http://schemas.openxmlformats.org/officeDocument/2006/relationships/image" Target="../media/image47.png"/><Relationship Id="rId9" Type="http://schemas.openxmlformats.org/officeDocument/2006/relationships/image" Target="../media/image49.png"/><Relationship Id="rId14"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44.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Managing Master Data </a:t>
            </a:r>
            <a:br>
              <a:rPr lang="en-US" smtClean="0"/>
            </a:br>
            <a:r>
              <a:rPr lang="en-US" smtClean="0"/>
              <a:t>with MDS and Microsoft Excel</a:t>
            </a:r>
            <a:endParaRPr lang="en-US" dirty="0"/>
          </a:p>
        </p:txBody>
      </p:sp>
      <p:sp>
        <p:nvSpPr>
          <p:cNvPr id="3" name="Subtitle 2"/>
          <p:cNvSpPr>
            <a:spLocks noGrp="1"/>
          </p:cNvSpPr>
          <p:nvPr>
            <p:ph type="subTitle" idx="1"/>
          </p:nvPr>
        </p:nvSpPr>
        <p:spPr/>
        <p:txBody>
          <a:bodyPr/>
          <a:lstStyle/>
          <a:p>
            <a:r>
              <a:rPr lang="en-US" smtClean="0"/>
              <a:t>John McAllister</a:t>
            </a:r>
          </a:p>
          <a:p>
            <a:r>
              <a:rPr lang="en-US" smtClean="0"/>
              <a:t>Principal Program Manager	</a:t>
            </a:r>
          </a:p>
          <a:p>
            <a:r>
              <a:rPr lang="en-US" smtClean="0"/>
              <a:t>Microsoft</a:t>
            </a:r>
            <a:endParaRPr lang="en-US" dirty="0"/>
          </a:p>
        </p:txBody>
      </p:sp>
      <p:sp>
        <p:nvSpPr>
          <p:cNvPr id="6" name="Text Placeholder 5"/>
          <p:cNvSpPr>
            <a:spLocks noGrp="1"/>
          </p:cNvSpPr>
          <p:nvPr>
            <p:ph type="body" sz="quarter" idx="10"/>
          </p:nvPr>
        </p:nvSpPr>
        <p:spPr/>
        <p:txBody>
          <a:bodyPr/>
          <a:lstStyle/>
          <a:p>
            <a:r>
              <a:rPr lang="en-US" smtClean="0"/>
              <a:t>DBI204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Denali Adds</a:t>
            </a:r>
            <a:endParaRPr lang="en-US" dirty="0"/>
          </a:p>
        </p:txBody>
      </p:sp>
      <p:sp>
        <p:nvSpPr>
          <p:cNvPr id="4" name="Text Placeholder 3"/>
          <p:cNvSpPr>
            <a:spLocks noGrp="1"/>
          </p:cNvSpPr>
          <p:nvPr>
            <p:ph type="body" sz="quarter" idx="10"/>
          </p:nvPr>
        </p:nvSpPr>
        <p:spPr/>
        <p:txBody>
          <a:bodyPr/>
          <a:lstStyle/>
          <a:p>
            <a:pPr lvl="0"/>
            <a:r>
              <a:rPr lang="en-US" smtClean="0"/>
              <a:t>Improved Web UI</a:t>
            </a:r>
          </a:p>
          <a:p>
            <a:pPr lvl="0"/>
            <a:r>
              <a:rPr lang="en-US" smtClean="0"/>
              <a:t>Excel Add-in</a:t>
            </a:r>
          </a:p>
          <a:p>
            <a:pPr lvl="1"/>
            <a:r>
              <a:rPr lang="en-US" smtClean="0"/>
              <a:t>Easier data updates and management </a:t>
            </a:r>
          </a:p>
          <a:p>
            <a:pPr lvl="1"/>
            <a:r>
              <a:rPr lang="en-US" smtClean="0"/>
              <a:t>Simplified data model creation</a:t>
            </a:r>
          </a:p>
          <a:p>
            <a:pPr lvl="1"/>
            <a:r>
              <a:rPr lang="en-US" smtClean="0"/>
              <a:t>Integration with Data Quality (DQS) </a:t>
            </a:r>
          </a:p>
          <a:p>
            <a:r>
              <a:rPr lang="en-US" smtClean="0"/>
              <a:t>New staging interface (Entity Based Staging)</a:t>
            </a:r>
          </a:p>
          <a:p>
            <a:pPr lvl="0"/>
            <a:r>
              <a:rPr lang="en-US" smtClean="0"/>
              <a:t>Improved quality (usability, robustness, security, scale, performance)</a:t>
            </a:r>
          </a:p>
          <a:p>
            <a:endParaRPr lang="en-US" dirty="0"/>
          </a:p>
        </p:txBody>
      </p:sp>
    </p:spTree>
    <p:extLst>
      <p:ext uri="{BB962C8B-B14F-4D97-AF65-F5344CB8AC3E}">
        <p14:creationId xmlns:p14="http://schemas.microsoft.com/office/powerpoint/2010/main" val="8094397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906" y="1443318"/>
            <a:ext cx="11149013" cy="609398"/>
          </a:xfrm>
        </p:spPr>
        <p:txBody>
          <a:bodyPr/>
          <a:lstStyle/>
          <a:p>
            <a:r>
              <a:rPr lang="en-US" dirty="0" smtClean="0"/>
              <a:t>What does Excel have to do with Data Management?</a:t>
            </a:r>
            <a:endParaRPr lang="en-US" dirty="0"/>
          </a:p>
        </p:txBody>
      </p:sp>
    </p:spTree>
    <p:extLst>
      <p:ext uri="{BB962C8B-B14F-4D97-AF65-F5344CB8AC3E}">
        <p14:creationId xmlns:p14="http://schemas.microsoft.com/office/powerpoint/2010/main" val="270260665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Three Excel Usage Patterns</a:t>
            </a:r>
            <a:endParaRPr lang="en-US" dirty="0"/>
          </a:p>
        </p:txBody>
      </p:sp>
      <p:sp>
        <p:nvSpPr>
          <p:cNvPr id="6" name="Text Placeholder 5"/>
          <p:cNvSpPr>
            <a:spLocks noGrp="1"/>
          </p:cNvSpPr>
          <p:nvPr>
            <p:ph type="body" sz="quarter" idx="10"/>
          </p:nvPr>
        </p:nvSpPr>
        <p:spPr/>
        <p:txBody>
          <a:bodyPr/>
          <a:lstStyle/>
          <a:p>
            <a:r>
              <a:rPr lang="en-US" smtClean="0"/>
              <a:t>Powerful Data Steward</a:t>
            </a:r>
          </a:p>
          <a:p>
            <a:pPr lvl="1"/>
            <a:r>
              <a:rPr lang="en-US" smtClean="0"/>
              <a:t>Creates and Edits large amounts of data</a:t>
            </a:r>
          </a:p>
          <a:p>
            <a:pPr lvl="1"/>
            <a:r>
              <a:rPr lang="en-US" smtClean="0"/>
              <a:t>Needs a flexible UI, derives values with complex formulas</a:t>
            </a:r>
          </a:p>
          <a:p>
            <a:pPr lvl="1"/>
            <a:r>
              <a:rPr lang="en-US" smtClean="0"/>
              <a:t>Comfortable working in Excel and likes to stay there</a:t>
            </a:r>
          </a:p>
          <a:p>
            <a:r>
              <a:rPr lang="en-US" smtClean="0"/>
              <a:t>The MDS Practitioner</a:t>
            </a:r>
          </a:p>
          <a:p>
            <a:pPr lvl="1"/>
            <a:r>
              <a:rPr lang="en-US" smtClean="0"/>
              <a:t>Doesn’t need Excel, but welcomes the ability to quickly create a model and load data</a:t>
            </a:r>
          </a:p>
          <a:p>
            <a:r>
              <a:rPr lang="en-US" smtClean="0"/>
              <a:t>The MDM Neophyte and Data Steward</a:t>
            </a:r>
          </a:p>
          <a:p>
            <a:pPr lvl="1"/>
            <a:r>
              <a:rPr lang="en-US" smtClean="0"/>
              <a:t>Able to build a simple model quickly</a:t>
            </a:r>
          </a:p>
          <a:p>
            <a:endParaRPr lang="en-US" dirty="0"/>
          </a:p>
        </p:txBody>
      </p:sp>
    </p:spTree>
    <p:extLst>
      <p:ext uri="{BB962C8B-B14F-4D97-AF65-F5344CB8AC3E}">
        <p14:creationId xmlns:p14="http://schemas.microsoft.com/office/powerpoint/2010/main" val="2631436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 Background</a:t>
            </a:r>
            <a:endParaRPr lang="en-US" dirty="0"/>
          </a:p>
        </p:txBody>
      </p:sp>
      <p:sp>
        <p:nvSpPr>
          <p:cNvPr id="3" name="Text Placeholder 2"/>
          <p:cNvSpPr>
            <a:spLocks noGrp="1"/>
          </p:cNvSpPr>
          <p:nvPr>
            <p:ph type="body" sz="quarter" idx="10"/>
          </p:nvPr>
        </p:nvSpPr>
        <p:spPr>
          <a:xfrm>
            <a:off x="519112" y="1447799"/>
            <a:ext cx="11149013" cy="1932837"/>
          </a:xfrm>
        </p:spPr>
        <p:txBody>
          <a:bodyPr/>
          <a:lstStyle/>
          <a:p>
            <a:r>
              <a:rPr lang="en-US" dirty="0" smtClean="0"/>
              <a:t>Data Steward Experience</a:t>
            </a:r>
          </a:p>
          <a:p>
            <a:pPr lvl="1"/>
            <a:r>
              <a:rPr lang="en-US" dirty="0" smtClean="0"/>
              <a:t>Working in Excel to Manage Data</a:t>
            </a:r>
          </a:p>
          <a:p>
            <a:r>
              <a:rPr lang="en-US" dirty="0" smtClean="0"/>
              <a:t>Modeler Experience</a:t>
            </a:r>
          </a:p>
          <a:p>
            <a:pPr lvl="1"/>
            <a:r>
              <a:rPr lang="en-US" dirty="0" smtClean="0"/>
              <a:t>Working in Excel and MDS to build a model and load data</a:t>
            </a:r>
            <a:endParaRPr lang="en-US" dirty="0"/>
          </a:p>
        </p:txBody>
      </p:sp>
    </p:spTree>
    <p:extLst>
      <p:ext uri="{BB962C8B-B14F-4D97-AF65-F5344CB8AC3E}">
        <p14:creationId xmlns:p14="http://schemas.microsoft.com/office/powerpoint/2010/main" val="5945612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 – Premise and Data</a:t>
            </a:r>
            <a:endParaRPr lang="en-US" dirty="0"/>
          </a:p>
        </p:txBody>
      </p:sp>
      <p:sp>
        <p:nvSpPr>
          <p:cNvPr id="3" name="Text Placeholder 2"/>
          <p:cNvSpPr>
            <a:spLocks noGrp="1"/>
          </p:cNvSpPr>
          <p:nvPr>
            <p:ph type="body" sz="quarter" idx="10"/>
          </p:nvPr>
        </p:nvSpPr>
        <p:spPr>
          <a:xfrm>
            <a:off x="519112" y="1447799"/>
            <a:ext cx="11149013" cy="1526572"/>
          </a:xfrm>
        </p:spPr>
        <p:txBody>
          <a:bodyPr/>
          <a:lstStyle/>
          <a:p>
            <a:r>
              <a:rPr lang="en-US" dirty="0" smtClean="0"/>
              <a:t>Managing a list of 1000 locations</a:t>
            </a:r>
          </a:p>
          <a:p>
            <a:r>
              <a:rPr lang="en-US" dirty="0" smtClean="0"/>
              <a:t>Data is consumed in Excel and shared in spreadsheets</a:t>
            </a:r>
          </a:p>
          <a:p>
            <a:r>
              <a:rPr lang="en-US" dirty="0" smtClean="0"/>
              <a:t>A few experts really know the locations</a:t>
            </a:r>
            <a:endParaRPr lang="en-US" dirty="0"/>
          </a:p>
        </p:txBody>
      </p:sp>
    </p:spTree>
    <p:extLst>
      <p:ext uri="{BB962C8B-B14F-4D97-AF65-F5344CB8AC3E}">
        <p14:creationId xmlns:p14="http://schemas.microsoft.com/office/powerpoint/2010/main" val="30680267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The MDS Excel Add-in</a:t>
            </a:r>
            <a:endParaRPr lang="en-US" dirty="0"/>
          </a:p>
        </p:txBody>
      </p:sp>
      <p:sp>
        <p:nvSpPr>
          <p:cNvPr id="3" name="Subtitle 2"/>
          <p:cNvSpPr>
            <a:spLocks noGrp="1"/>
          </p:cNvSpPr>
          <p:nvPr>
            <p:ph type="subTitle" idx="1"/>
          </p:nvPr>
        </p:nvSpPr>
        <p:spPr/>
        <p:txBody>
          <a:bodyPr/>
          <a:lstStyle/>
          <a:p>
            <a:r>
              <a:rPr lang="en-US" smtClean="0"/>
              <a:t>John McAllister</a:t>
            </a:r>
          </a:p>
          <a:p>
            <a:r>
              <a:rPr lang="en-US" smtClean="0"/>
              <a:t>Principal Program Manager</a:t>
            </a:r>
            <a:endParaRPr lang="en-US" dirty="0"/>
          </a:p>
        </p:txBody>
      </p:sp>
    </p:spTree>
    <p:extLst>
      <p:ext uri="{BB962C8B-B14F-4D97-AF65-F5344CB8AC3E}">
        <p14:creationId xmlns:p14="http://schemas.microsoft.com/office/powerpoint/2010/main" val="37674452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Recap</a:t>
            </a:r>
            <a:endParaRPr lang="en-US" dirty="0"/>
          </a:p>
        </p:txBody>
      </p:sp>
      <p:sp>
        <p:nvSpPr>
          <p:cNvPr id="7" name="Text Placeholder 5"/>
          <p:cNvSpPr>
            <a:spLocks noGrp="1"/>
          </p:cNvSpPr>
          <p:nvPr>
            <p:ph type="body" sz="quarter" idx="10"/>
          </p:nvPr>
        </p:nvSpPr>
        <p:spPr/>
        <p:txBody>
          <a:bodyPr/>
          <a:lstStyle/>
          <a:p>
            <a:r>
              <a:rPr lang="en-US" smtClean="0"/>
              <a:t>The new Excel Add-in in SQL Server Denali will make it even easier to enable teams in your organization to manage their important data assets</a:t>
            </a:r>
          </a:p>
          <a:p>
            <a:r>
              <a:rPr lang="en-US" smtClean="0"/>
              <a:t>Download The Next CTP to learn more</a:t>
            </a:r>
            <a:endParaRPr lang="en-US" dirty="0" smtClean="0"/>
          </a:p>
        </p:txBody>
      </p:sp>
    </p:spTree>
    <p:extLst>
      <p:ext uri="{BB962C8B-B14F-4D97-AF65-F5344CB8AC3E}">
        <p14:creationId xmlns:p14="http://schemas.microsoft.com/office/powerpoint/2010/main" val="309330583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1447800"/>
            <a:ext cx="11149013" cy="609398"/>
          </a:xfrm>
        </p:spPr>
        <p:txBody>
          <a:bodyPr/>
          <a:lstStyle/>
          <a:p>
            <a:r>
              <a:rPr lang="en-US" dirty="0" smtClean="0"/>
              <a:t>Q &amp; A</a:t>
            </a:r>
            <a:endParaRPr lang="en-US" dirty="0"/>
          </a:p>
        </p:txBody>
      </p:sp>
    </p:spTree>
    <p:extLst>
      <p:ext uri="{BB962C8B-B14F-4D97-AF65-F5344CB8AC3E}">
        <p14:creationId xmlns:p14="http://schemas.microsoft.com/office/powerpoint/2010/main" val="6909465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58145548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Appendix </a:t>
            </a:r>
            <a:endParaRPr lang="en-US" dirty="0"/>
          </a:p>
        </p:txBody>
      </p:sp>
      <p:sp>
        <p:nvSpPr>
          <p:cNvPr id="2" name="Text Placeholder 1"/>
          <p:cNvSpPr>
            <a:spLocks noGrp="1"/>
          </p:cNvSpPr>
          <p:nvPr>
            <p:ph type="body" sz="quarter" idx="10"/>
          </p:nvPr>
        </p:nvSpPr>
        <p:spPr/>
        <p:txBody>
          <a:bodyPr/>
          <a:lstStyle/>
          <a:p>
            <a:r>
              <a:rPr lang="en-US" smtClean="0"/>
              <a:t>The following slides are the “standard” MDS Denali deck and contain more detail than the TechEd presentation</a:t>
            </a:r>
            <a:endParaRPr lang="en-US" dirty="0"/>
          </a:p>
        </p:txBody>
      </p:sp>
    </p:spTree>
    <p:extLst>
      <p:ext uri="{BB962C8B-B14F-4D97-AF65-F5344CB8AC3E}">
        <p14:creationId xmlns:p14="http://schemas.microsoft.com/office/powerpoint/2010/main" val="30705099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Session Objectives</a:t>
            </a:r>
            <a:endParaRPr lang="en-US" dirty="0"/>
          </a:p>
        </p:txBody>
      </p:sp>
      <p:sp>
        <p:nvSpPr>
          <p:cNvPr id="6" name="Text Placeholder 5"/>
          <p:cNvSpPr>
            <a:spLocks noGrp="1"/>
          </p:cNvSpPr>
          <p:nvPr>
            <p:ph type="body" sz="quarter" idx="10"/>
          </p:nvPr>
        </p:nvSpPr>
        <p:spPr/>
        <p:txBody>
          <a:bodyPr/>
          <a:lstStyle/>
          <a:p>
            <a:r>
              <a:rPr lang="en-US" smtClean="0"/>
              <a:t>Up-to-speed on Master Data Services (MDS)</a:t>
            </a:r>
          </a:p>
          <a:p>
            <a:r>
              <a:rPr lang="en-US" smtClean="0"/>
              <a:t>Demonstrate MDS with Excel</a:t>
            </a:r>
          </a:p>
          <a:p>
            <a:r>
              <a:rPr lang="en-US" smtClean="0"/>
              <a:t>Help you fix data in your organization</a:t>
            </a:r>
          </a:p>
          <a:p>
            <a:pPr lvl="1"/>
            <a:endParaRPr lang="en-US" smtClean="0"/>
          </a:p>
          <a:p>
            <a:pPr lvl="1"/>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9423092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06" y="1443318"/>
            <a:ext cx="11149013" cy="609398"/>
          </a:xfrm>
        </p:spPr>
        <p:txBody>
          <a:bodyPr/>
          <a:lstStyle/>
          <a:p>
            <a:r>
              <a:rPr lang="en-US" dirty="0" smtClean="0"/>
              <a:t>MDS in Denali</a:t>
            </a:r>
            <a:endParaRPr lang="en-US" dirty="0"/>
          </a:p>
        </p:txBody>
      </p:sp>
    </p:spTree>
    <p:extLst>
      <p:ext uri="{BB962C8B-B14F-4D97-AF65-F5344CB8AC3E}">
        <p14:creationId xmlns:p14="http://schemas.microsoft.com/office/powerpoint/2010/main" val="225324353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 is Master Data?</a:t>
            </a:r>
            <a:endParaRPr lang="en-US" dirty="0"/>
          </a:p>
        </p:txBody>
      </p:sp>
      <p:sp>
        <p:nvSpPr>
          <p:cNvPr id="4" name="Content Placeholder 3"/>
          <p:cNvSpPr>
            <a:spLocks noGrp="1"/>
          </p:cNvSpPr>
          <p:nvPr>
            <p:ph type="body" sz="quarter" idx="10"/>
          </p:nvPr>
        </p:nvSpPr>
        <p:spPr>
          <a:xfrm>
            <a:off x="519112" y="1447799"/>
            <a:ext cx="11149013" cy="3908762"/>
          </a:xfrm>
        </p:spPr>
        <p:txBody>
          <a:bodyPr/>
          <a:lstStyle/>
          <a:p>
            <a:pPr marL="341313" lvl="1" indent="-341313"/>
            <a:r>
              <a:rPr lang="en-US" sz="2400" dirty="0" smtClean="0"/>
              <a:t>Data that is worth managing for its consumer </a:t>
            </a:r>
          </a:p>
          <a:p>
            <a:pPr marL="341313" lvl="1" indent="-341313"/>
            <a:r>
              <a:rPr lang="en-US" sz="2400" dirty="0" smtClean="0"/>
              <a:t>About the objects that are the focus of organizational activity</a:t>
            </a:r>
            <a:br>
              <a:rPr lang="en-US" sz="2400" dirty="0" smtClean="0"/>
            </a:br>
            <a:r>
              <a:rPr lang="en-US" sz="2400" dirty="0" smtClean="0"/>
              <a:t>(Customers, Products, Cost Centers, Locations, Assets, Tasks …)</a:t>
            </a:r>
          </a:p>
          <a:p>
            <a:pPr marL="341313" lvl="1" indent="-341313"/>
            <a:r>
              <a:rPr lang="en-US" sz="2400" dirty="0" smtClean="0"/>
              <a:t>Exists in different forms at each level of the organization (team, department, division, enterprise Or marketing, finance, operations )</a:t>
            </a:r>
          </a:p>
          <a:p>
            <a:pPr marL="690563" lvl="2" indent="-349250"/>
            <a:r>
              <a:rPr lang="en-US" sz="2000" dirty="0" smtClean="0"/>
              <a:t>The requirements of a product model can vary between org levels</a:t>
            </a:r>
          </a:p>
          <a:p>
            <a:pPr marL="690563" lvl="2" indent="-349250"/>
            <a:r>
              <a:rPr lang="en-US" sz="2000" dirty="0" smtClean="0"/>
              <a:t>Different object types are more specific to certain org levels</a:t>
            </a:r>
          </a:p>
          <a:p>
            <a:pPr marL="341313" lvl="1" indent="-341313"/>
            <a:r>
              <a:rPr lang="en-US" sz="2400" dirty="0" smtClean="0"/>
              <a:t>Characteristics</a:t>
            </a:r>
          </a:p>
          <a:p>
            <a:pPr marL="690563" lvl="2" indent="-349250"/>
            <a:r>
              <a:rPr lang="en-US" sz="2000" dirty="0" smtClean="0"/>
              <a:t>Relatively slowly changing</a:t>
            </a:r>
          </a:p>
          <a:p>
            <a:pPr marL="690563" lvl="2" indent="-349250"/>
            <a:r>
              <a:rPr lang="en-US" sz="2000" dirty="0" smtClean="0"/>
              <a:t>Shared (multiple contributors and consumers)</a:t>
            </a:r>
          </a:p>
          <a:p>
            <a:pPr marL="690563" lvl="2" indent="-349250"/>
            <a:r>
              <a:rPr lang="en-US" sz="2000" dirty="0" smtClean="0"/>
              <a:t>Objects of the transactions rather than transactional data </a:t>
            </a:r>
          </a:p>
        </p:txBody>
      </p:sp>
      <p:sp>
        <p:nvSpPr>
          <p:cNvPr id="2" name="Rectangle 1"/>
          <p:cNvSpPr/>
          <p:nvPr/>
        </p:nvSpPr>
        <p:spPr>
          <a:xfrm>
            <a:off x="609441" y="5629830"/>
            <a:ext cx="10969943" cy="990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US" sz="2000" b="1" dirty="0">
                <a:solidFill>
                  <a:prstClr val="white"/>
                </a:solidFill>
              </a:rPr>
              <a:t>MDS enable users to manage Lists of Objects. This capability is powerful in a wide variety of scenarios across all the organization levels</a:t>
            </a:r>
            <a:r>
              <a:rPr lang="en-US" sz="2000" b="1" dirty="0" smtClean="0">
                <a:solidFill>
                  <a:prstClr val="white"/>
                </a:solidFill>
              </a:rPr>
              <a:t>.</a:t>
            </a:r>
            <a:endParaRPr lang="en-US" sz="2000" b="1" dirty="0">
              <a:solidFill>
                <a:prstClr val="white"/>
              </a:solidFill>
            </a:endParaRPr>
          </a:p>
        </p:txBody>
      </p:sp>
    </p:spTree>
    <p:extLst>
      <p:ext uri="{BB962C8B-B14F-4D97-AF65-F5344CB8AC3E}">
        <p14:creationId xmlns:p14="http://schemas.microsoft.com/office/powerpoint/2010/main" val="70247304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979" y="1454558"/>
            <a:ext cx="8285421" cy="491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5004147" y="1454558"/>
            <a:ext cx="1408522" cy="1114643"/>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Flowchart: Connector 5"/>
          <p:cNvSpPr/>
          <p:nvPr/>
        </p:nvSpPr>
        <p:spPr>
          <a:xfrm>
            <a:off x="7241211" y="3224872"/>
            <a:ext cx="1408522" cy="1114643"/>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Flowchart: Connector 7"/>
          <p:cNvSpPr/>
          <p:nvPr/>
        </p:nvSpPr>
        <p:spPr>
          <a:xfrm>
            <a:off x="2601375" y="3252509"/>
            <a:ext cx="1408522" cy="1114643"/>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16" name="Group 15"/>
          <p:cNvGrpSpPr/>
          <p:nvPr/>
        </p:nvGrpSpPr>
        <p:grpSpPr>
          <a:xfrm>
            <a:off x="7983073" y="1478429"/>
            <a:ext cx="3231953" cy="906963"/>
            <a:chOff x="4595904" y="416371"/>
            <a:chExt cx="3791589" cy="879028"/>
          </a:xfrm>
        </p:grpSpPr>
        <p:sp>
          <p:nvSpPr>
            <p:cNvPr id="17" name="Rounded Rectangular Callout 16"/>
            <p:cNvSpPr/>
            <p:nvPr/>
          </p:nvSpPr>
          <p:spPr>
            <a:xfrm>
              <a:off x="4595904" y="529052"/>
              <a:ext cx="3678146" cy="766347"/>
            </a:xfrm>
            <a:prstGeom prst="wedgeRoundRectCallout">
              <a:avLst>
                <a:gd name="adj1" fmla="val -42270"/>
                <a:gd name="adj2" fmla="val 11338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a:buFont typeface="Arial" pitchFamily="34" charset="0"/>
                <a:buChar char="•"/>
              </a:pPr>
              <a:r>
                <a:rPr lang="en-US" sz="1400" dirty="0" smtClean="0">
                  <a:solidFill>
                    <a:prstClr val="black"/>
                  </a:solidFill>
                </a:rPr>
                <a:t>Data is inaccurate</a:t>
              </a:r>
            </a:p>
            <a:p>
              <a:pPr marL="285750" indent="-285750" defTabSz="914400">
                <a:buFont typeface="Arial" pitchFamily="34" charset="0"/>
                <a:buChar char="•"/>
              </a:pPr>
              <a:r>
                <a:rPr lang="en-US" sz="1400" dirty="0" smtClean="0">
                  <a:solidFill>
                    <a:prstClr val="black"/>
                  </a:solidFill>
                </a:rPr>
                <a:t>Data is incomplete</a:t>
              </a:r>
            </a:p>
            <a:p>
              <a:pPr marL="285750" indent="-285750" defTabSz="914400">
                <a:buFont typeface="Arial" pitchFamily="34" charset="0"/>
                <a:buChar char="•"/>
              </a:pPr>
              <a:r>
                <a:rPr lang="en-US" sz="1400" dirty="0" smtClean="0">
                  <a:solidFill>
                    <a:prstClr val="black"/>
                  </a:solidFill>
                </a:rPr>
                <a:t>Schema is not aligned</a:t>
              </a:r>
            </a:p>
          </p:txBody>
        </p:sp>
        <p:pic>
          <p:nvPicPr>
            <p:cNvPr id="18" name="Picture 6" descr="C:\Users\andic\AppData\Local\Microsoft\Windows\Temporary Internet Files\Content.IE5\1HWQZ9OE\MC9000488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1488" y="416371"/>
              <a:ext cx="486005" cy="4613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22"/>
          <p:cNvGrpSpPr>
            <a:grpSpLocks/>
          </p:cNvGrpSpPr>
          <p:nvPr/>
        </p:nvGrpSpPr>
        <p:grpSpPr bwMode="auto">
          <a:xfrm>
            <a:off x="5286344" y="1520126"/>
            <a:ext cx="926984" cy="1044979"/>
            <a:chOff x="4237" y="980"/>
            <a:chExt cx="565" cy="765"/>
          </a:xfrm>
        </p:grpSpPr>
        <p:pic>
          <p:nvPicPr>
            <p:cNvPr id="20" name="Picture 23" descr="D:\documents\tables-10252000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7" y="980"/>
              <a:ext cx="461" cy="455"/>
            </a:xfrm>
            <a:prstGeom prst="rect">
              <a:avLst/>
            </a:prstGeom>
            <a:noFill/>
            <a:ln w="9525">
              <a:solidFill>
                <a:srgbClr val="B2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24"/>
            <p:cNvSpPr txBox="1">
              <a:spLocks noChangeArrowheads="1"/>
            </p:cNvSpPr>
            <p:nvPr/>
          </p:nvSpPr>
          <p:spPr bwMode="auto">
            <a:xfrm>
              <a:off x="4237" y="1392"/>
              <a:ext cx="565"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a:r>
                <a:rPr lang="en-US" sz="1400" dirty="0" smtClean="0">
                  <a:solidFill>
                    <a:srgbClr val="B20000"/>
                  </a:solidFill>
                </a:rPr>
                <a:t>Find and </a:t>
              </a:r>
            </a:p>
            <a:p>
              <a:pPr algn="ctr" defTabSz="914400"/>
              <a:r>
                <a:rPr lang="en-US" sz="1400" dirty="0" smtClean="0">
                  <a:solidFill>
                    <a:srgbClr val="B20000"/>
                  </a:solidFill>
                </a:rPr>
                <a:t>Adapt Data</a:t>
              </a:r>
              <a:endParaRPr lang="en-US" dirty="0">
                <a:solidFill>
                  <a:prstClr val="black"/>
                </a:solidFill>
              </a:endParaRPr>
            </a:p>
          </p:txBody>
        </p:sp>
      </p:grpSp>
      <p:grpSp>
        <p:nvGrpSpPr>
          <p:cNvPr id="22" name="Group 37"/>
          <p:cNvGrpSpPr>
            <a:grpSpLocks/>
          </p:cNvGrpSpPr>
          <p:nvPr/>
        </p:nvGrpSpPr>
        <p:grpSpPr bwMode="auto">
          <a:xfrm>
            <a:off x="2986299" y="3440701"/>
            <a:ext cx="633490" cy="826421"/>
            <a:chOff x="1872" y="2928"/>
            <a:chExt cx="367" cy="605"/>
          </a:xfrm>
        </p:grpSpPr>
        <p:pic>
          <p:nvPicPr>
            <p:cNvPr id="23"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928"/>
              <a:ext cx="367"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39"/>
            <p:cNvSpPr>
              <a:spLocks noChangeArrowheads="1"/>
            </p:cNvSpPr>
            <p:nvPr/>
          </p:nvSpPr>
          <p:spPr bwMode="auto">
            <a:xfrm>
              <a:off x="1872" y="3325"/>
              <a:ext cx="339"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a:r>
                <a:rPr lang="en-US" sz="1400" dirty="0" smtClean="0">
                  <a:solidFill>
                    <a:srgbClr val="B20000"/>
                  </a:solidFill>
                </a:rPr>
                <a:t>Notify</a:t>
              </a:r>
              <a:endParaRPr lang="en-US" sz="1600" dirty="0">
                <a:solidFill>
                  <a:srgbClr val="B20000"/>
                </a:solidFill>
              </a:endParaRPr>
            </a:p>
          </p:txBody>
        </p:sp>
      </p:grpSp>
      <p:sp>
        <p:nvSpPr>
          <p:cNvPr id="28" name="Rectangle 36"/>
          <p:cNvSpPr>
            <a:spLocks noChangeArrowheads="1"/>
          </p:cNvSpPr>
          <p:nvPr/>
        </p:nvSpPr>
        <p:spPr bwMode="auto">
          <a:xfrm>
            <a:off x="5584126" y="4151572"/>
            <a:ext cx="1657083" cy="482002"/>
          </a:xfrm>
          <a:prstGeom prst="rect">
            <a:avLst/>
          </a:prstGeom>
          <a:solidFill>
            <a:schemeClr val="bg1"/>
          </a:solidFill>
          <a:ln>
            <a:noFill/>
          </a:ln>
          <a:effectLst/>
          <a:extLst/>
        </p:spPr>
        <p:txBody>
          <a:bodyPr wrap="square">
            <a:spAutoFit/>
          </a:bodyPr>
          <a:lstStyle/>
          <a:p>
            <a:pPr algn="ctr" defTabSz="914400"/>
            <a:r>
              <a:rPr lang="en-US" sz="1400" dirty="0" smtClean="0">
                <a:solidFill>
                  <a:srgbClr val="B20000"/>
                </a:solidFill>
              </a:rPr>
              <a:t>Manage/ Control </a:t>
            </a:r>
          </a:p>
          <a:p>
            <a:pPr algn="ctr" defTabSz="914400"/>
            <a:r>
              <a:rPr lang="en-US" sz="1400" dirty="0" smtClean="0">
                <a:solidFill>
                  <a:srgbClr val="B20000"/>
                </a:solidFill>
              </a:rPr>
              <a:t>the Data</a:t>
            </a:r>
            <a:endParaRPr lang="en-US" sz="1400" dirty="0">
              <a:solidFill>
                <a:srgbClr val="B20000"/>
              </a:solidFill>
            </a:endParaRPr>
          </a:p>
        </p:txBody>
      </p:sp>
      <p:grpSp>
        <p:nvGrpSpPr>
          <p:cNvPr id="29" name="Group 28"/>
          <p:cNvGrpSpPr/>
          <p:nvPr/>
        </p:nvGrpSpPr>
        <p:grpSpPr>
          <a:xfrm>
            <a:off x="7254415" y="3395175"/>
            <a:ext cx="1447600" cy="941820"/>
            <a:chOff x="6494665" y="4860925"/>
            <a:chExt cx="1479152" cy="1316890"/>
          </a:xfrm>
        </p:grpSpPr>
        <p:pic>
          <p:nvPicPr>
            <p:cNvPr id="3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6" y="4860925"/>
              <a:ext cx="582613" cy="723900"/>
            </a:xfrm>
            <a:prstGeom prst="rect">
              <a:avLst/>
            </a:prstGeom>
            <a:noFill/>
            <a:ln w="9525">
              <a:solidFill>
                <a:srgbClr val="6623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6"/>
            <p:cNvSpPr>
              <a:spLocks noChangeArrowheads="1"/>
            </p:cNvSpPr>
            <p:nvPr/>
          </p:nvSpPr>
          <p:spPr bwMode="auto">
            <a:xfrm>
              <a:off x="6494665" y="5503861"/>
              <a:ext cx="1479152" cy="67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a:r>
                <a:rPr lang="en-US" sz="1400" dirty="0" smtClean="0">
                  <a:solidFill>
                    <a:srgbClr val="B20000"/>
                  </a:solidFill>
                </a:rPr>
                <a:t>Store and Improve </a:t>
              </a:r>
              <a:endParaRPr lang="en-US" sz="1400" dirty="0">
                <a:solidFill>
                  <a:srgbClr val="B20000"/>
                </a:solidFill>
              </a:endParaRPr>
            </a:p>
            <a:p>
              <a:pPr algn="ctr" defTabSz="914400"/>
              <a:r>
                <a:rPr lang="en-US" sz="1400" dirty="0">
                  <a:solidFill>
                    <a:srgbClr val="B20000"/>
                  </a:solidFill>
                </a:rPr>
                <a:t>Quality</a:t>
              </a:r>
            </a:p>
          </p:txBody>
        </p:sp>
      </p:grpSp>
      <p:grpSp>
        <p:nvGrpSpPr>
          <p:cNvPr id="32" name="Group 31"/>
          <p:cNvGrpSpPr/>
          <p:nvPr/>
        </p:nvGrpSpPr>
        <p:grpSpPr>
          <a:xfrm>
            <a:off x="5148663" y="4757993"/>
            <a:ext cx="6486950" cy="1846643"/>
            <a:chOff x="4194737" y="382120"/>
            <a:chExt cx="4868355" cy="1298218"/>
          </a:xfrm>
        </p:grpSpPr>
        <p:sp>
          <p:nvSpPr>
            <p:cNvPr id="33" name="Rounded Rectangular Callout 32"/>
            <p:cNvSpPr/>
            <p:nvPr/>
          </p:nvSpPr>
          <p:spPr>
            <a:xfrm>
              <a:off x="4194737" y="636433"/>
              <a:ext cx="4868355" cy="1043905"/>
            </a:xfrm>
            <a:prstGeom prst="wedgeRoundRectCallout">
              <a:avLst>
                <a:gd name="adj1" fmla="val 707"/>
                <a:gd name="adj2" fmla="val -7135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a:buFont typeface="Arial" pitchFamily="34" charset="0"/>
                <a:buChar char="•"/>
              </a:pPr>
              <a:r>
                <a:rPr lang="en-US" sz="1400" dirty="0" smtClean="0">
                  <a:solidFill>
                    <a:prstClr val="black"/>
                  </a:solidFill>
                </a:rPr>
                <a:t>Updating the data and relations between objects require lengthy IT involvement</a:t>
              </a:r>
            </a:p>
            <a:p>
              <a:pPr marL="285750" indent="-285750" defTabSz="914400">
                <a:buFont typeface="Arial" pitchFamily="34" charset="0"/>
                <a:buChar char="•"/>
              </a:pPr>
              <a:r>
                <a:rPr lang="en-US" sz="1400" dirty="0" smtClean="0">
                  <a:solidFill>
                    <a:prstClr val="black"/>
                  </a:solidFill>
                </a:rPr>
                <a:t>Difficulty in managing access and security hinders collaboration (encourages silos)</a:t>
              </a:r>
              <a:endParaRPr lang="en-US" sz="1400" b="1" i="1" dirty="0" smtClean="0">
                <a:solidFill>
                  <a:prstClr val="black"/>
                </a:solidFill>
              </a:endParaRPr>
            </a:p>
            <a:p>
              <a:pPr marL="285750" indent="-285750" defTabSz="914400">
                <a:buFont typeface="Arial" pitchFamily="34" charset="0"/>
                <a:buChar char="•"/>
              </a:pPr>
              <a:r>
                <a:rPr lang="en-US" sz="1400" dirty="0" smtClean="0">
                  <a:solidFill>
                    <a:prstClr val="black"/>
                  </a:solidFill>
                </a:rPr>
                <a:t>In lack of business validation changes are prone to errors</a:t>
              </a:r>
            </a:p>
            <a:p>
              <a:pPr marL="285750" indent="-285750" defTabSz="914400">
                <a:buFont typeface="Arial" pitchFamily="34" charset="0"/>
                <a:buChar char="•"/>
              </a:pPr>
              <a:r>
                <a:rPr lang="en-US" sz="1400" dirty="0" smtClean="0">
                  <a:solidFill>
                    <a:prstClr val="black"/>
                  </a:solidFill>
                </a:rPr>
                <a:t>Difficulty to track business changes </a:t>
              </a:r>
              <a:endParaRPr lang="en-US" sz="1400" b="1" i="1" dirty="0" smtClean="0">
                <a:solidFill>
                  <a:prstClr val="black"/>
                </a:solidFill>
              </a:endParaRPr>
            </a:p>
          </p:txBody>
        </p:sp>
        <p:pic>
          <p:nvPicPr>
            <p:cNvPr id="34" name="Picture 6" descr="C:\Users\andic\AppData\Local\Microsoft\Windows\Temporary Internet Files\Content.IE5\1HWQZ9OE\MC9000488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2003" y="382120"/>
              <a:ext cx="334817" cy="281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513659" y="5287912"/>
            <a:ext cx="3714831" cy="756349"/>
            <a:chOff x="336423" y="5911524"/>
            <a:chExt cx="3326143" cy="746513"/>
          </a:xfrm>
        </p:grpSpPr>
        <p:sp>
          <p:nvSpPr>
            <p:cNvPr id="36" name="Rounded Rectangular Callout 35"/>
            <p:cNvSpPr/>
            <p:nvPr/>
          </p:nvSpPr>
          <p:spPr>
            <a:xfrm>
              <a:off x="336423" y="5972043"/>
              <a:ext cx="3109206" cy="685994"/>
            </a:xfrm>
            <a:prstGeom prst="wedgeRoundRectCallout">
              <a:avLst>
                <a:gd name="adj1" fmla="val 27023"/>
                <a:gd name="adj2" fmla="val -10893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a:buFont typeface="Arial" pitchFamily="34" charset="0"/>
                <a:buChar char="•"/>
              </a:pPr>
              <a:r>
                <a:rPr lang="en-US" sz="1400" dirty="0" smtClean="0">
                  <a:solidFill>
                    <a:prstClr val="black"/>
                  </a:solidFill>
                </a:rPr>
                <a:t>Apps / Users need to be aware of data or metadata changes</a:t>
              </a:r>
            </a:p>
          </p:txBody>
        </p:sp>
        <p:pic>
          <p:nvPicPr>
            <p:cNvPr id="37" name="Picture 6" descr="C:\Users\andic\AppData\Local\Microsoft\Windows\Temporary Internet Files\Content.IE5\1HWQZ9OE\MC9000488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566" y="5911524"/>
              <a:ext cx="381000" cy="31400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ounded Rectangle 43"/>
          <p:cNvSpPr/>
          <p:nvPr/>
        </p:nvSpPr>
        <p:spPr>
          <a:xfrm>
            <a:off x="970650" y="1830886"/>
            <a:ext cx="3599082" cy="10017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a:buFont typeface="Arial" pitchFamily="34" charset="0"/>
              <a:buChar char="•"/>
            </a:pPr>
            <a:r>
              <a:rPr lang="en-US" b="1" dirty="0" smtClean="0">
                <a:solidFill>
                  <a:prstClr val="white"/>
                </a:solidFill>
              </a:rPr>
              <a:t>Inaccurate analysis, reports, conclusions</a:t>
            </a:r>
          </a:p>
          <a:p>
            <a:pPr marL="285750" indent="-285750" defTabSz="914400">
              <a:buFont typeface="Arial" pitchFamily="34" charset="0"/>
              <a:buChar char="•"/>
            </a:pPr>
            <a:r>
              <a:rPr lang="en-US" b="1" dirty="0" smtClean="0">
                <a:solidFill>
                  <a:prstClr val="white"/>
                </a:solidFill>
              </a:rPr>
              <a:t>High operation costs</a:t>
            </a:r>
          </a:p>
        </p:txBody>
      </p:sp>
    </p:spTree>
    <p:extLst>
      <p:ext uri="{BB962C8B-B14F-4D97-AF65-F5344CB8AC3E}">
        <p14:creationId xmlns:p14="http://schemas.microsoft.com/office/powerpoint/2010/main" val="33920782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 Effect of Challenges</a:t>
            </a:r>
            <a:endParaRPr lang="en-US" dirty="0"/>
          </a:p>
        </p:txBody>
      </p:sp>
      <p:sp>
        <p:nvSpPr>
          <p:cNvPr id="3" name="Content Placeholder 2"/>
          <p:cNvSpPr>
            <a:spLocks noGrp="1"/>
          </p:cNvSpPr>
          <p:nvPr>
            <p:ph type="body" sz="quarter" idx="10"/>
          </p:nvPr>
        </p:nvSpPr>
        <p:spPr>
          <a:xfrm>
            <a:off x="519113" y="1447799"/>
            <a:ext cx="5247546" cy="1446550"/>
          </a:xfrm>
        </p:spPr>
        <p:txBody>
          <a:bodyPr/>
          <a:lstStyle/>
          <a:p>
            <a:pPr marL="341313" lvl="1" indent="-341313"/>
            <a:r>
              <a:rPr lang="en-US" sz="2000" dirty="0" smtClean="0"/>
              <a:t>IT struggles to support a few high-profile enterprise data management needs, while</a:t>
            </a:r>
          </a:p>
          <a:p>
            <a:pPr marL="341313" lvl="1" indent="-341313"/>
            <a:r>
              <a:rPr lang="en-US" sz="2000" dirty="0" smtClean="0"/>
              <a:t>A large base of data experts/ analysts in org are underserved (as a result work offline in tools like Excel)</a:t>
            </a:r>
            <a:endParaRPr lang="en-US" sz="2000" dirty="0"/>
          </a:p>
        </p:txBody>
      </p:sp>
      <p:sp>
        <p:nvSpPr>
          <p:cNvPr id="9" name="Content Placeholder 2"/>
          <p:cNvSpPr txBox="1">
            <a:spLocks/>
          </p:cNvSpPr>
          <p:nvPr/>
        </p:nvSpPr>
        <p:spPr>
          <a:xfrm>
            <a:off x="1015736" y="4572000"/>
            <a:ext cx="10563648"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900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260000" indent="-228600" algn="l" defTabSz="914400" rtl="0" eaLnBrk="1" latinLnBrk="0" hangingPunct="1">
              <a:spcBef>
                <a:spcPct val="20000"/>
              </a:spcBef>
              <a:spcAft>
                <a:spcPts val="600"/>
              </a:spcAft>
              <a:buFont typeface="Arial" pitchFamily="34" charset="0"/>
              <a:buChar char="–"/>
              <a:defRPr sz="2000" kern="1200">
                <a:solidFill>
                  <a:schemeClr val="tx1"/>
                </a:solidFill>
                <a:latin typeface="+mn-lt"/>
                <a:ea typeface="+mn-ea"/>
                <a:cs typeface="+mn-cs"/>
              </a:defRPr>
            </a:lvl4pPr>
            <a:lvl5pPr marL="1620000" indent="-228600" algn="l" defTabSz="914400" rtl="0" eaLnBrk="1" latinLnBrk="0" hangingPunct="1">
              <a:spcBef>
                <a:spcPct val="2000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buFont typeface="Arial" pitchFamily="34" charset="0"/>
              <a:buNone/>
            </a:pPr>
            <a:r>
              <a:rPr lang="en-US" sz="2300" dirty="0" smtClean="0">
                <a:solidFill>
                  <a:prstClr val="black"/>
                </a:solidFill>
              </a:rPr>
              <a:t>Strong push for </a:t>
            </a:r>
          </a:p>
          <a:p>
            <a:pPr lvl="1" indent="0">
              <a:buFont typeface="Arial" pitchFamily="34" charset="0"/>
              <a:buNone/>
            </a:pPr>
            <a:r>
              <a:rPr lang="en-US" b="1" dirty="0" smtClean="0">
                <a:solidFill>
                  <a:prstClr val="black"/>
                </a:solidFill>
              </a:rPr>
              <a:t>Self-Service of Data Management</a:t>
            </a:r>
            <a:r>
              <a:rPr lang="en-US" b="1" dirty="0">
                <a:solidFill>
                  <a:prstClr val="black"/>
                </a:solidFill>
              </a:rPr>
              <a:t> </a:t>
            </a:r>
            <a:r>
              <a:rPr lang="en-US" b="1" dirty="0" smtClean="0">
                <a:solidFill>
                  <a:prstClr val="black"/>
                </a:solidFill>
              </a:rPr>
              <a:t>by Data Experts / Analysts</a:t>
            </a:r>
            <a:endParaRPr lang="en-US" sz="3200" b="1" dirty="0" smtClean="0">
              <a:solidFill>
                <a:prstClr val="black"/>
              </a:solidFill>
            </a:endParaRPr>
          </a:p>
        </p:txBody>
      </p:sp>
      <p:sp>
        <p:nvSpPr>
          <p:cNvPr id="4" name="Down Arrow 3"/>
          <p:cNvSpPr/>
          <p:nvPr/>
        </p:nvSpPr>
        <p:spPr>
          <a:xfrm>
            <a:off x="2742486" y="3352800"/>
            <a:ext cx="914162"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5" name="Group 4"/>
          <p:cNvGrpSpPr/>
          <p:nvPr/>
        </p:nvGrpSpPr>
        <p:grpSpPr>
          <a:xfrm>
            <a:off x="5766658" y="1143002"/>
            <a:ext cx="5901468" cy="2895601"/>
            <a:chOff x="4534891" y="1142999"/>
            <a:chExt cx="4532909" cy="2895601"/>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891" y="1142999"/>
              <a:ext cx="4532909" cy="282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3776990"/>
              <a:ext cx="914190" cy="261610"/>
            </a:xfrm>
            <a:prstGeom prst="rect">
              <a:avLst/>
            </a:prstGeom>
            <a:noFill/>
          </p:spPr>
          <p:txBody>
            <a:bodyPr wrap="none" rtlCol="0">
              <a:spAutoFit/>
            </a:bodyPr>
            <a:lstStyle/>
            <a:p>
              <a:pPr defTabSz="914400"/>
              <a:r>
                <a:rPr lang="en-US" sz="1100" dirty="0" smtClean="0">
                  <a:solidFill>
                    <a:prstClr val="black"/>
                  </a:solidFill>
                </a:rPr>
                <a:t>Gartner Oct. 2010</a:t>
              </a:r>
              <a:endParaRPr lang="en-US" sz="1100" dirty="0">
                <a:solidFill>
                  <a:prstClr val="black"/>
                </a:solidFill>
              </a:endParaRPr>
            </a:p>
          </p:txBody>
        </p:sp>
      </p:grpSp>
    </p:spTree>
    <p:extLst>
      <p:ext uri="{BB962C8B-B14F-4D97-AF65-F5344CB8AC3E}">
        <p14:creationId xmlns:p14="http://schemas.microsoft.com/office/powerpoint/2010/main" val="72319358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1"/>
                </a:solidFill>
              </a:rPr>
              <a:t>Scenarios</a:t>
            </a:r>
            <a:endParaRPr lang="en-US" sz="4000" dirty="0">
              <a:solidFill>
                <a:schemeClr val="tx1"/>
              </a:solidFill>
            </a:endParaRPr>
          </a:p>
        </p:txBody>
      </p:sp>
      <p:sp>
        <p:nvSpPr>
          <p:cNvPr id="4" name="Rounded Rectangle 3"/>
          <p:cNvSpPr/>
          <p:nvPr/>
        </p:nvSpPr>
        <p:spPr>
          <a:xfrm>
            <a:off x="393597" y="976238"/>
            <a:ext cx="3656648" cy="4814965"/>
          </a:xfrm>
          <a:prstGeom prst="roundRect">
            <a:avLst>
              <a:gd name="adj" fmla="val 2325"/>
            </a:avLst>
          </a:prstGeom>
          <a:gradFill>
            <a:gsLst>
              <a:gs pos="92000">
                <a:schemeClr val="accent1">
                  <a:lumMod val="60000"/>
                  <a:lumOff val="40000"/>
                </a:schemeClr>
              </a:gs>
              <a:gs pos="0">
                <a:schemeClr val="accent1">
                  <a:lumMod val="20000"/>
                  <a:lumOff val="80000"/>
                </a:schemeClr>
              </a:gs>
              <a:gs pos="76000">
                <a:schemeClr val="accent1">
                  <a:lumMod val="40000"/>
                  <a:lumOff val="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914400"/>
            <a:endParaRPr lang="en-US" sz="1400" dirty="0">
              <a:solidFill>
                <a:prstClr val="black"/>
              </a:solidFill>
            </a:endParaRPr>
          </a:p>
        </p:txBody>
      </p:sp>
      <p:sp>
        <p:nvSpPr>
          <p:cNvPr id="5" name="TextBox 4"/>
          <p:cNvSpPr txBox="1"/>
          <p:nvPr/>
        </p:nvSpPr>
        <p:spPr>
          <a:xfrm>
            <a:off x="393597" y="987906"/>
            <a:ext cx="2923402" cy="338554"/>
          </a:xfrm>
          <a:prstGeom prst="rect">
            <a:avLst/>
          </a:prstGeom>
          <a:noFill/>
        </p:spPr>
        <p:txBody>
          <a:bodyPr wrap="square" rtlCol="1">
            <a:spAutoFit/>
          </a:bodyPr>
          <a:lstStyle/>
          <a:p>
            <a:pPr defTabSz="914400"/>
            <a:r>
              <a:rPr lang="en-US" sz="1600" b="1" dirty="0" smtClean="0">
                <a:solidFill>
                  <a:prstClr val="black"/>
                </a:solidFill>
              </a:rPr>
              <a:t>Data Management Applications </a:t>
            </a:r>
            <a:endParaRPr lang="he-IL" sz="1600" dirty="0">
              <a:solidFill>
                <a:prstClr val="black"/>
              </a:solidFill>
            </a:endParaRPr>
          </a:p>
        </p:txBody>
      </p:sp>
      <p:sp>
        <p:nvSpPr>
          <p:cNvPr id="6" name="Rounded Rectangle 5"/>
          <p:cNvSpPr/>
          <p:nvPr/>
        </p:nvSpPr>
        <p:spPr>
          <a:xfrm>
            <a:off x="507868" y="1516820"/>
            <a:ext cx="3435032" cy="4121983"/>
          </a:xfrm>
          <a:prstGeom prst="roundRect">
            <a:avLst>
              <a:gd name="adj" fmla="val 2325"/>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defTabSz="914400"/>
            <a:r>
              <a:rPr lang="en-US" sz="1600" i="1" dirty="0">
                <a:solidFill>
                  <a:prstClr val="black"/>
                </a:solidFill>
              </a:rPr>
              <a:t>Provides storage and management of the data and metadata used as the application knowledge</a:t>
            </a:r>
          </a:p>
          <a:p>
            <a:pPr defTabSz="914400"/>
            <a:endParaRPr lang="en-US" sz="1400" dirty="0" smtClean="0">
              <a:solidFill>
                <a:srgbClr val="FF0000"/>
              </a:solidFill>
            </a:endParaRPr>
          </a:p>
          <a:p>
            <a:pPr defTabSz="914400"/>
            <a:endParaRPr lang="en-US" sz="1400" dirty="0" smtClean="0">
              <a:solidFill>
                <a:prstClr val="black"/>
              </a:solidFill>
            </a:endParaRPr>
          </a:p>
          <a:p>
            <a:pPr marL="285750" indent="-285750" defTabSz="914400">
              <a:buFont typeface="Arial" pitchFamily="34" charset="0"/>
              <a:buChar char="•"/>
            </a:pPr>
            <a:r>
              <a:rPr lang="en-US" sz="1600" b="1" dirty="0" smtClean="0">
                <a:solidFill>
                  <a:prstClr val="black"/>
                </a:solidFill>
              </a:rPr>
              <a:t>Object mappings </a:t>
            </a:r>
          </a:p>
          <a:p>
            <a:pPr defTabSz="914400"/>
            <a:endParaRPr lang="en-US" sz="1600" b="1" dirty="0" smtClean="0">
              <a:solidFill>
                <a:prstClr val="black"/>
              </a:solidFill>
            </a:endParaRPr>
          </a:p>
          <a:p>
            <a:pPr marL="285750" indent="-285750" defTabSz="914400">
              <a:buFont typeface="Arial" pitchFamily="34" charset="0"/>
              <a:buChar char="•"/>
            </a:pPr>
            <a:r>
              <a:rPr lang="en-US" sz="1600" b="1" dirty="0" smtClean="0">
                <a:solidFill>
                  <a:prstClr val="black"/>
                </a:solidFill>
              </a:rPr>
              <a:t>Reference Data / managed lists</a:t>
            </a:r>
          </a:p>
          <a:p>
            <a:pPr defTabSz="914400"/>
            <a:endParaRPr lang="en-US" sz="1600" b="1" dirty="0" smtClean="0">
              <a:solidFill>
                <a:prstClr val="black"/>
              </a:solidFill>
            </a:endParaRPr>
          </a:p>
          <a:p>
            <a:pPr marL="285750" indent="-285750" defTabSz="914400">
              <a:buFont typeface="Arial" pitchFamily="34" charset="0"/>
              <a:buChar char="•"/>
            </a:pPr>
            <a:r>
              <a:rPr lang="en-US" sz="1600" b="1" dirty="0" smtClean="0">
                <a:solidFill>
                  <a:prstClr val="black"/>
                </a:solidFill>
              </a:rPr>
              <a:t>Metadata management / data dictionary</a:t>
            </a:r>
          </a:p>
          <a:p>
            <a:pPr defTabSz="914400"/>
            <a:endParaRPr lang="en-US" sz="1600" b="1" dirty="0" smtClean="0">
              <a:solidFill>
                <a:prstClr val="black"/>
              </a:solidFill>
            </a:endParaRPr>
          </a:p>
        </p:txBody>
      </p:sp>
      <p:sp>
        <p:nvSpPr>
          <p:cNvPr id="8" name="Rounded Rectangle 7"/>
          <p:cNvSpPr/>
          <p:nvPr/>
        </p:nvSpPr>
        <p:spPr>
          <a:xfrm>
            <a:off x="4316875" y="976236"/>
            <a:ext cx="3656648" cy="4814964"/>
          </a:xfrm>
          <a:prstGeom prst="roundRect">
            <a:avLst>
              <a:gd name="adj" fmla="val 2325"/>
            </a:avLst>
          </a:prstGeom>
          <a:gradFill>
            <a:gsLst>
              <a:gs pos="92000">
                <a:schemeClr val="tx2">
                  <a:lumMod val="60000"/>
                  <a:lumOff val="40000"/>
                </a:schemeClr>
              </a:gs>
              <a:gs pos="0">
                <a:schemeClr val="tx2">
                  <a:lumMod val="20000"/>
                  <a:lumOff val="80000"/>
                </a:schemeClr>
              </a:gs>
              <a:gs pos="76000">
                <a:schemeClr val="tx2">
                  <a:lumMod val="40000"/>
                  <a:lumOff val="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914400"/>
            <a:endParaRPr lang="en-US" sz="1400" dirty="0">
              <a:solidFill>
                <a:prstClr val="black"/>
              </a:solidFill>
            </a:endParaRPr>
          </a:p>
        </p:txBody>
      </p:sp>
      <p:sp>
        <p:nvSpPr>
          <p:cNvPr id="9" name="TextBox 8"/>
          <p:cNvSpPr txBox="1"/>
          <p:nvPr/>
        </p:nvSpPr>
        <p:spPr>
          <a:xfrm>
            <a:off x="4316877" y="976239"/>
            <a:ext cx="2590125" cy="584775"/>
          </a:xfrm>
          <a:prstGeom prst="rect">
            <a:avLst/>
          </a:prstGeom>
          <a:noFill/>
        </p:spPr>
        <p:txBody>
          <a:bodyPr wrap="square" rtlCol="1">
            <a:spAutoFit/>
          </a:bodyPr>
          <a:lstStyle/>
          <a:p>
            <a:pPr defTabSz="914400"/>
            <a:r>
              <a:rPr lang="en-US" sz="1600" b="1" dirty="0" smtClean="0">
                <a:solidFill>
                  <a:prstClr val="black"/>
                </a:solidFill>
              </a:rPr>
              <a:t>Data Warehouse / Data Marts </a:t>
            </a:r>
            <a:r>
              <a:rPr lang="en-US" sz="1600" b="1" dirty="0" err="1" smtClean="0">
                <a:solidFill>
                  <a:prstClr val="black"/>
                </a:solidFill>
              </a:rPr>
              <a:t>Mgmt</a:t>
            </a:r>
            <a:endParaRPr lang="he-IL" sz="1600" dirty="0">
              <a:solidFill>
                <a:prstClr val="black"/>
              </a:solidFill>
            </a:endParaRPr>
          </a:p>
        </p:txBody>
      </p:sp>
      <p:sp>
        <p:nvSpPr>
          <p:cNvPr id="10" name="Rounded Rectangle 9"/>
          <p:cNvSpPr/>
          <p:nvPr/>
        </p:nvSpPr>
        <p:spPr>
          <a:xfrm>
            <a:off x="8125883" y="983418"/>
            <a:ext cx="3656648" cy="4807782"/>
          </a:xfrm>
          <a:prstGeom prst="roundRect">
            <a:avLst>
              <a:gd name="adj" fmla="val 2325"/>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914400"/>
            <a:endParaRPr lang="en-US" sz="1400" dirty="0">
              <a:solidFill>
                <a:prstClr val="black"/>
              </a:solidFill>
            </a:endParaRPr>
          </a:p>
        </p:txBody>
      </p:sp>
      <p:sp>
        <p:nvSpPr>
          <p:cNvPr id="11" name="TextBox 10"/>
          <p:cNvSpPr txBox="1"/>
          <p:nvPr/>
        </p:nvSpPr>
        <p:spPr>
          <a:xfrm>
            <a:off x="8125883" y="983421"/>
            <a:ext cx="2844059" cy="584775"/>
          </a:xfrm>
          <a:prstGeom prst="rect">
            <a:avLst/>
          </a:prstGeom>
          <a:noFill/>
        </p:spPr>
        <p:txBody>
          <a:bodyPr wrap="square" rtlCol="1">
            <a:spAutoFit/>
          </a:bodyPr>
          <a:lstStyle/>
          <a:p>
            <a:pPr defTabSz="914400"/>
            <a:r>
              <a:rPr lang="en-US" sz="1600" b="1" dirty="0" smtClean="0">
                <a:solidFill>
                  <a:prstClr val="black"/>
                </a:solidFill>
              </a:rPr>
              <a:t>Operational Data </a:t>
            </a:r>
          </a:p>
          <a:p>
            <a:pPr defTabSz="914400"/>
            <a:r>
              <a:rPr lang="en-US" sz="1600" b="1" dirty="0" smtClean="0">
                <a:solidFill>
                  <a:prstClr val="black"/>
                </a:solidFill>
              </a:rPr>
              <a:t>Management</a:t>
            </a:r>
            <a:endParaRPr lang="en-US" b="1" dirty="0">
              <a:solidFill>
                <a:prstClr val="black"/>
              </a:solidFill>
            </a:endParaRPr>
          </a:p>
        </p:txBody>
      </p:sp>
      <p:pic>
        <p:nvPicPr>
          <p:cNvPr id="17" name="Picture 2" descr="C:\Work\Presentations\Max\images\User.png"/>
          <p:cNvPicPr>
            <a:picLocks noChangeAspect="1" noChangeArrowheads="1"/>
          </p:cNvPicPr>
          <p:nvPr/>
        </p:nvPicPr>
        <p:blipFill>
          <a:blip r:embed="rId3" cstate="print"/>
          <a:srcRect/>
          <a:stretch>
            <a:fillRect/>
          </a:stretch>
        </p:blipFill>
        <p:spPr bwMode="auto">
          <a:xfrm>
            <a:off x="10969943" y="976236"/>
            <a:ext cx="812588" cy="502010"/>
          </a:xfrm>
          <a:prstGeom prst="rect">
            <a:avLst/>
          </a:prstGeom>
          <a:noFill/>
        </p:spPr>
      </p:pic>
      <p:sp>
        <p:nvSpPr>
          <p:cNvPr id="18" name="Rounded Rectangle 17"/>
          <p:cNvSpPr/>
          <p:nvPr/>
        </p:nvSpPr>
        <p:spPr>
          <a:xfrm>
            <a:off x="4472746" y="1522911"/>
            <a:ext cx="3435032" cy="4077789"/>
          </a:xfrm>
          <a:prstGeom prst="roundRect">
            <a:avLst>
              <a:gd name="adj" fmla="val 2325"/>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defTabSz="914400"/>
            <a:r>
              <a:rPr lang="en-US" sz="1600" i="1" dirty="0">
                <a:solidFill>
                  <a:prstClr val="black"/>
                </a:solidFill>
              </a:rPr>
              <a:t>Enable business </a:t>
            </a:r>
            <a:r>
              <a:rPr lang="en-US" sz="1600" i="1" dirty="0" smtClean="0">
                <a:solidFill>
                  <a:prstClr val="black"/>
                </a:solidFill>
              </a:rPr>
              <a:t>users to  manage the dimensions and hierarchies of the Data Warehouse / Data mart in a </a:t>
            </a:r>
            <a:r>
              <a:rPr lang="en-US" sz="1600" i="1" u="sng" dirty="0" smtClean="0">
                <a:solidFill>
                  <a:prstClr val="black"/>
                </a:solidFill>
              </a:rPr>
              <a:t>controlled</a:t>
            </a:r>
            <a:r>
              <a:rPr lang="en-US" sz="1600" i="1" dirty="0" smtClean="0">
                <a:solidFill>
                  <a:prstClr val="black"/>
                </a:solidFill>
              </a:rPr>
              <a:t> way</a:t>
            </a:r>
            <a:endParaRPr lang="en-US" sz="1600" i="1" dirty="0" smtClean="0">
              <a:solidFill>
                <a:srgbClr val="FF0000"/>
              </a:solidFill>
            </a:endParaRPr>
          </a:p>
          <a:p>
            <a:pPr defTabSz="914400"/>
            <a:endParaRPr lang="en-US" sz="1400" dirty="0">
              <a:solidFill>
                <a:prstClr val="black"/>
              </a:solidFill>
            </a:endParaRPr>
          </a:p>
          <a:p>
            <a:pPr defTabSz="914400"/>
            <a:endParaRPr lang="en-US" sz="1400" dirty="0">
              <a:solidFill>
                <a:prstClr val="black"/>
              </a:solidFill>
            </a:endParaRPr>
          </a:p>
        </p:txBody>
      </p:sp>
      <p:sp>
        <p:nvSpPr>
          <p:cNvPr id="20" name="Rounded Rectangle 19"/>
          <p:cNvSpPr/>
          <p:nvPr/>
        </p:nvSpPr>
        <p:spPr>
          <a:xfrm>
            <a:off x="8227456" y="1540266"/>
            <a:ext cx="3435032" cy="4060437"/>
          </a:xfrm>
          <a:prstGeom prst="roundRect">
            <a:avLst>
              <a:gd name="adj" fmla="val 2325"/>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defTabSz="914400"/>
            <a:r>
              <a:rPr lang="en-US" sz="1600" i="1" dirty="0" smtClean="0">
                <a:solidFill>
                  <a:prstClr val="black"/>
                </a:solidFill>
              </a:rPr>
              <a:t>Integration between operational system</a:t>
            </a:r>
          </a:p>
          <a:p>
            <a:pPr marL="171450" indent="-171450" defTabSz="914400">
              <a:buFont typeface="Arial" charset="0"/>
              <a:buChar char="•"/>
            </a:pPr>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p:txBody>
      </p:sp>
      <p:pic>
        <p:nvPicPr>
          <p:cNvPr id="2051" name="Picture 3" descr="C:\Users\andic\AppData\Local\Microsoft\Windows\Temporary Internet Files\Content.IE5\6VWAJDYT\MC9002335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0148" y="935218"/>
            <a:ext cx="797630" cy="533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ndic\AppData\Local\Microsoft\Windows\Temporary Internet Files\Content.IE5\J7UVR1VQ\MC90023380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355" y="987907"/>
            <a:ext cx="839583" cy="49117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a:xfrm>
            <a:off x="8442017" y="2895600"/>
            <a:ext cx="30472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21596" y="3383717"/>
            <a:ext cx="30472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1015" y="2895600"/>
            <a:ext cx="304720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677984" y="5600700"/>
            <a:ext cx="319632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MDS focus</a:t>
            </a:r>
            <a:endParaRPr lang="en-US" dirty="0">
              <a:solidFill>
                <a:prstClr val="white"/>
              </a:solidFill>
            </a:endParaRPr>
          </a:p>
        </p:txBody>
      </p:sp>
      <p:sp>
        <p:nvSpPr>
          <p:cNvPr id="25" name="Rectangle 24"/>
          <p:cNvSpPr/>
          <p:nvPr/>
        </p:nvSpPr>
        <p:spPr>
          <a:xfrm>
            <a:off x="8356045" y="5426651"/>
            <a:ext cx="3196327" cy="729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Enable Partners</a:t>
            </a:r>
            <a:endParaRPr lang="en-US" dirty="0">
              <a:solidFill>
                <a:prstClr val="white"/>
              </a:solidFill>
            </a:endParaRPr>
          </a:p>
        </p:txBody>
      </p:sp>
      <p:sp>
        <p:nvSpPr>
          <p:cNvPr id="22" name="Rounded Rectangular Callout 21"/>
          <p:cNvSpPr/>
          <p:nvPr/>
        </p:nvSpPr>
        <p:spPr>
          <a:xfrm>
            <a:off x="3805052" y="4120076"/>
            <a:ext cx="5873341" cy="1972338"/>
          </a:xfrm>
          <a:prstGeom prst="wedgeRoundRectCallout">
            <a:avLst>
              <a:gd name="adj1" fmla="val -57380"/>
              <a:gd name="adj2" fmla="val -10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dirty="0" smtClean="0">
                <a:solidFill>
                  <a:prstClr val="black"/>
                </a:solidFill>
              </a:rPr>
              <a:t>An IT department has </a:t>
            </a:r>
            <a:r>
              <a:rPr lang="en-US" sz="1400" dirty="0">
                <a:solidFill>
                  <a:prstClr val="black"/>
                </a:solidFill>
              </a:rPr>
              <a:t>databases with 100’s of tables </a:t>
            </a:r>
            <a:r>
              <a:rPr lang="en-US" sz="1400" dirty="0" smtClean="0">
                <a:solidFill>
                  <a:prstClr val="black"/>
                </a:solidFill>
              </a:rPr>
              <a:t>and 1000’s of </a:t>
            </a:r>
            <a:r>
              <a:rPr lang="en-US" sz="1400" dirty="0">
                <a:solidFill>
                  <a:prstClr val="black"/>
                </a:solidFill>
              </a:rPr>
              <a:t>distinct </a:t>
            </a:r>
            <a:r>
              <a:rPr lang="en-US" sz="1400" dirty="0" smtClean="0">
                <a:solidFill>
                  <a:prstClr val="black"/>
                </a:solidFill>
              </a:rPr>
              <a:t>columns.</a:t>
            </a:r>
            <a:br>
              <a:rPr lang="en-US" sz="1400" dirty="0" smtClean="0">
                <a:solidFill>
                  <a:prstClr val="black"/>
                </a:solidFill>
              </a:rPr>
            </a:br>
            <a:r>
              <a:rPr lang="en-US" sz="1400" dirty="0" smtClean="0">
                <a:solidFill>
                  <a:prstClr val="black"/>
                </a:solidFill>
              </a:rPr>
              <a:t>Keeping track of the purpose and usage of each system over time is a nightmare.</a:t>
            </a:r>
          </a:p>
          <a:p>
            <a:pPr defTabSz="914400"/>
            <a:r>
              <a:rPr lang="en-US" sz="1400" b="1" dirty="0" smtClean="0">
                <a:solidFill>
                  <a:prstClr val="black"/>
                </a:solidFill>
              </a:rPr>
              <a:t>MDS provides them an easy human interface to enable adding information </a:t>
            </a:r>
            <a:r>
              <a:rPr lang="en-US" sz="1400" b="1" dirty="0">
                <a:solidFill>
                  <a:prstClr val="black"/>
                </a:solidFill>
              </a:rPr>
              <a:t>about the usage, source systems, and meaning of each </a:t>
            </a:r>
            <a:r>
              <a:rPr lang="en-US" sz="1400" b="1" dirty="0" smtClean="0">
                <a:solidFill>
                  <a:prstClr val="black"/>
                </a:solidFill>
              </a:rPr>
              <a:t>column.</a:t>
            </a:r>
          </a:p>
        </p:txBody>
      </p:sp>
      <p:sp>
        <p:nvSpPr>
          <p:cNvPr id="23" name="Rounded Rectangular Callout 22"/>
          <p:cNvSpPr/>
          <p:nvPr/>
        </p:nvSpPr>
        <p:spPr>
          <a:xfrm>
            <a:off x="5081480" y="2895600"/>
            <a:ext cx="5952939" cy="2592148"/>
          </a:xfrm>
          <a:prstGeom prst="wedgeRoundRectCallout">
            <a:avLst>
              <a:gd name="adj1" fmla="val -46247"/>
              <a:gd name="adj2" fmla="val -602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600" dirty="0" smtClean="0">
                <a:solidFill>
                  <a:prstClr val="black"/>
                </a:solidFill>
              </a:rPr>
              <a:t>The IT department has built a data warehouse and reporting platform, but business users complain about the correctness of the dimensions and lack of agility in making updates</a:t>
            </a:r>
          </a:p>
          <a:p>
            <a:pPr defTabSz="914400"/>
            <a:r>
              <a:rPr lang="en-US" sz="1600" b="1" dirty="0" smtClean="0">
                <a:solidFill>
                  <a:prstClr val="black"/>
                </a:solidFill>
              </a:rPr>
              <a:t>MDS empowers the business users to manage dimensions directly while IT can govern the changes.</a:t>
            </a:r>
          </a:p>
        </p:txBody>
      </p:sp>
      <p:sp>
        <p:nvSpPr>
          <p:cNvPr id="26" name="Rounded Rectangular Callout 25"/>
          <p:cNvSpPr/>
          <p:nvPr/>
        </p:nvSpPr>
        <p:spPr>
          <a:xfrm>
            <a:off x="5757489" y="543982"/>
            <a:ext cx="5873341" cy="2057399"/>
          </a:xfrm>
          <a:prstGeom prst="wedgeRoundRectCallout">
            <a:avLst>
              <a:gd name="adj1" fmla="val 39649"/>
              <a:gd name="adj2" fmla="val 696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dirty="0" smtClean="0">
                <a:solidFill>
                  <a:prstClr val="black"/>
                </a:solidFill>
              </a:rPr>
              <a:t>A company has adopted 6 “best of breed” systems from different vendors.  They need to be able to propagate the correct customer information to each system in a consistent way.</a:t>
            </a:r>
          </a:p>
          <a:p>
            <a:pPr defTabSz="914400"/>
            <a:r>
              <a:rPr lang="en-US" sz="1400" b="1" dirty="0" smtClean="0">
                <a:solidFill>
                  <a:prstClr val="black"/>
                </a:solidFill>
              </a:rPr>
              <a:t>MDS provides a platform providing central schema, integration points and validation for SI/ISV/Internal IT to develop a custom solution</a:t>
            </a:r>
          </a:p>
        </p:txBody>
      </p:sp>
      <p:sp>
        <p:nvSpPr>
          <p:cNvPr id="27" name="Rounded Rectangular Callout 26"/>
          <p:cNvSpPr/>
          <p:nvPr/>
        </p:nvSpPr>
        <p:spPr>
          <a:xfrm>
            <a:off x="808622" y="746573"/>
            <a:ext cx="5723047" cy="2149029"/>
          </a:xfrm>
          <a:prstGeom prst="wedgeRoundRectCallout">
            <a:avLst>
              <a:gd name="adj1" fmla="val -24841"/>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dirty="0" smtClean="0">
                <a:solidFill>
                  <a:prstClr val="black"/>
                </a:solidFill>
              </a:rPr>
              <a:t>A company receives frequent sales data from multiple retailers  with incompatible identifiers. </a:t>
            </a:r>
            <a:r>
              <a:rPr lang="en-US" sz="1400" dirty="0">
                <a:solidFill>
                  <a:prstClr val="black"/>
                </a:solidFill>
              </a:rPr>
              <a:t>T</a:t>
            </a:r>
            <a:r>
              <a:rPr lang="en-US" sz="1400" dirty="0" smtClean="0">
                <a:solidFill>
                  <a:prstClr val="black"/>
                </a:solidFill>
              </a:rPr>
              <a:t>he producer needs to map all these identifiers to a single identity.</a:t>
            </a:r>
          </a:p>
          <a:p>
            <a:pPr defTabSz="914400"/>
            <a:r>
              <a:rPr lang="en-US" sz="1400" b="1" dirty="0" smtClean="0">
                <a:solidFill>
                  <a:prstClr val="black"/>
                </a:solidFill>
              </a:rPr>
              <a:t>With MDS, business users can now make these changes directly in data without modifying ETL processes. </a:t>
            </a:r>
          </a:p>
        </p:txBody>
      </p:sp>
      <p:sp>
        <p:nvSpPr>
          <p:cNvPr id="28" name="Rounded Rectangular Callout 27"/>
          <p:cNvSpPr/>
          <p:nvPr/>
        </p:nvSpPr>
        <p:spPr>
          <a:xfrm>
            <a:off x="4316877" y="2063326"/>
            <a:ext cx="5873341" cy="2640782"/>
          </a:xfrm>
          <a:prstGeom prst="wedgeRoundRectCallout">
            <a:avLst>
              <a:gd name="adj1" fmla="val -72162"/>
              <a:gd name="adj2" fmla="val 190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dirty="0" smtClean="0">
                <a:solidFill>
                  <a:prstClr val="black"/>
                </a:solidFill>
              </a:rPr>
              <a:t>A clothing manufacturer has a catalog containing 100s of properties about their products (material, shape, color, size…). Data fed into the catalog is incomplete and is at varying levels of granularity and classification. </a:t>
            </a:r>
          </a:p>
          <a:p>
            <a:pPr defTabSz="914400"/>
            <a:r>
              <a:rPr lang="en-US" sz="1400" b="1" dirty="0" smtClean="0">
                <a:solidFill>
                  <a:prstClr val="black"/>
                </a:solidFill>
              </a:rPr>
              <a:t>MDS enable them to create and maintain a central repository for the catalog, where people can securely contribute and modify content and structure without IT assistance or code changes..</a:t>
            </a:r>
          </a:p>
        </p:txBody>
      </p:sp>
    </p:spTree>
    <p:extLst>
      <p:ext uri="{BB962C8B-B14F-4D97-AF65-F5344CB8AC3E}">
        <p14:creationId xmlns:p14="http://schemas.microsoft.com/office/powerpoint/2010/main" val="1289889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MDS Value and Approach</a:t>
            </a:r>
            <a:endParaRPr lang="en-US" dirty="0"/>
          </a:p>
        </p:txBody>
      </p:sp>
      <p:sp>
        <p:nvSpPr>
          <p:cNvPr id="3" name="Content Placeholder 2"/>
          <p:cNvSpPr>
            <a:spLocks noGrp="1"/>
          </p:cNvSpPr>
          <p:nvPr>
            <p:ph idx="4294967295"/>
          </p:nvPr>
        </p:nvSpPr>
        <p:spPr>
          <a:xfrm>
            <a:off x="0" y="3962400"/>
            <a:ext cx="10704513" cy="2647950"/>
          </a:xfrm>
        </p:spPr>
        <p:txBody>
          <a:bodyPr>
            <a:normAutofit fontScale="85000" lnSpcReduction="20000"/>
          </a:bodyPr>
          <a:lstStyle/>
          <a:p>
            <a:pPr marL="0" indent="0"/>
            <a:r>
              <a:rPr lang="en-US" sz="3100" dirty="0" smtClean="0">
                <a:solidFill>
                  <a:srgbClr val="C80707"/>
                </a:solidFill>
                <a:latin typeface="+mj-lt"/>
                <a:ea typeface="+mj-ea"/>
                <a:cs typeface="+mj-cs"/>
              </a:rPr>
              <a:t>Approach</a:t>
            </a:r>
            <a:endParaRPr lang="en-US" sz="4100" dirty="0" smtClean="0">
              <a:solidFill>
                <a:srgbClr val="C80707"/>
              </a:solidFill>
              <a:latin typeface="+mj-lt"/>
              <a:ea typeface="+mj-ea"/>
              <a:cs typeface="+mj-cs"/>
            </a:endParaRPr>
          </a:p>
          <a:p>
            <a:pPr marL="457200" indent="-457200">
              <a:buFont typeface="Arial" pitchFamily="34" charset="0"/>
              <a:buChar char="•"/>
            </a:pPr>
            <a:r>
              <a:rPr lang="en-US" sz="2900" dirty="0" smtClean="0"/>
              <a:t>Start by addressing islands of problems within the org – bottoms up approach </a:t>
            </a:r>
            <a:r>
              <a:rPr lang="en-US" sz="2100" dirty="0" smtClean="0"/>
              <a:t>(analogy Data Marts </a:t>
            </a:r>
            <a:r>
              <a:rPr lang="en-US" sz="2100" dirty="0" err="1" smtClean="0"/>
              <a:t>vs</a:t>
            </a:r>
            <a:r>
              <a:rPr lang="en-US" sz="2100" dirty="0" smtClean="0"/>
              <a:t> Data Warehouses)</a:t>
            </a:r>
            <a:r>
              <a:rPr lang="en-US" sz="1800" dirty="0" smtClean="0"/>
              <a:t> </a:t>
            </a:r>
          </a:p>
          <a:p>
            <a:pPr marL="457200" indent="-457200">
              <a:buFont typeface="Arial" pitchFamily="34" charset="0"/>
              <a:buChar char="•"/>
            </a:pPr>
            <a:r>
              <a:rPr lang="en-US" sz="2900" b="1" dirty="0" smtClean="0"/>
              <a:t>Empower IWs </a:t>
            </a:r>
            <a:r>
              <a:rPr lang="en-US" sz="2900" dirty="0" smtClean="0"/>
              <a:t>through Self-Service: Enable end users to create and modify the data in a controlled and secure way</a:t>
            </a:r>
          </a:p>
          <a:p>
            <a:pPr marL="457200" indent="-457200">
              <a:buFont typeface="Arial" pitchFamily="34" charset="0"/>
              <a:buChar char="•"/>
            </a:pPr>
            <a:r>
              <a:rPr lang="en-US" sz="2900" b="1" dirty="0" smtClean="0"/>
              <a:t>Ease Admins </a:t>
            </a:r>
            <a:r>
              <a:rPr lang="en-US" sz="2900" dirty="0" smtClean="0"/>
              <a:t>tasks</a:t>
            </a:r>
          </a:p>
          <a:p>
            <a:pPr marL="1014300" lvl="2" indent="-457200"/>
            <a:r>
              <a:rPr lang="en-US" sz="2300" dirty="0" smtClean="0"/>
              <a:t>Simple deployment</a:t>
            </a:r>
          </a:p>
          <a:p>
            <a:pPr marL="1014300" lvl="2" indent="-457200"/>
            <a:r>
              <a:rPr lang="en-US" sz="2300" dirty="0" smtClean="0"/>
              <a:t>Easy to define and manage data models</a:t>
            </a:r>
          </a:p>
        </p:txBody>
      </p:sp>
      <p:sp>
        <p:nvSpPr>
          <p:cNvPr id="4" name="Rectangle 3"/>
          <p:cNvSpPr/>
          <p:nvPr/>
        </p:nvSpPr>
        <p:spPr>
          <a:xfrm>
            <a:off x="406294" y="889846"/>
            <a:ext cx="10969943" cy="2557623"/>
          </a:xfrm>
          <a:prstGeom prst="rect">
            <a:avLst/>
          </a:prstGeom>
        </p:spPr>
        <p:txBody>
          <a:bodyPr wrap="square">
            <a:spAutoFit/>
          </a:bodyPr>
          <a:lstStyle/>
          <a:p>
            <a:pPr marL="342900" indent="-342900">
              <a:lnSpc>
                <a:spcPct val="90000"/>
              </a:lnSpc>
              <a:spcBef>
                <a:spcPct val="20000"/>
              </a:spcBef>
              <a:buSzPct val="90000"/>
              <a:buBlip>
                <a:blip r:embed="rId3"/>
              </a:buBlip>
            </a:pPr>
            <a:r>
              <a:rPr lang="en-US" dirty="0">
                <a:gradFill>
                  <a:gsLst>
                    <a:gs pos="0">
                      <a:schemeClr val="tx1"/>
                    </a:gs>
                    <a:gs pos="86000">
                      <a:schemeClr val="tx1"/>
                    </a:gs>
                  </a:gsLst>
                  <a:lin ang="5400000" scaled="0"/>
                </a:gradFill>
              </a:rPr>
              <a:t>Value</a:t>
            </a:r>
          </a:p>
          <a:p>
            <a:pPr marL="285750" indent="-457200">
              <a:lnSpc>
                <a:spcPct val="90000"/>
              </a:lnSpc>
              <a:spcBef>
                <a:spcPct val="20000"/>
              </a:spcBef>
              <a:buSzPct val="90000"/>
              <a:buBlip>
                <a:blip r:embed="rId3"/>
              </a:buBlip>
            </a:pPr>
            <a:r>
              <a:rPr lang="en-US" dirty="0">
                <a:gradFill>
                  <a:gsLst>
                    <a:gs pos="0">
                      <a:schemeClr val="tx1"/>
                    </a:gs>
                    <a:gs pos="86000">
                      <a:schemeClr val="tx1"/>
                    </a:gs>
                  </a:gsLst>
                  <a:lin ang="5400000" scaled="0"/>
                </a:gradFill>
              </a:rPr>
              <a:t>MDS enforces processes and validation rules that ensure data is correct eliminating otherwise required manual processes</a:t>
            </a:r>
          </a:p>
          <a:p>
            <a:pPr marL="285750" indent="-457200">
              <a:lnSpc>
                <a:spcPct val="90000"/>
              </a:lnSpc>
              <a:spcBef>
                <a:spcPct val="20000"/>
              </a:spcBef>
              <a:buSzPct val="90000"/>
              <a:buBlip>
                <a:blip r:embed="rId3"/>
              </a:buBlip>
            </a:pPr>
            <a:r>
              <a:rPr lang="en-US" dirty="0">
                <a:gradFill>
                  <a:gsLst>
                    <a:gs pos="0">
                      <a:schemeClr val="tx1"/>
                    </a:gs>
                    <a:gs pos="86000">
                      <a:schemeClr val="tx1"/>
                    </a:gs>
                  </a:gsLst>
                  <a:lin ang="5400000" scaled="0"/>
                </a:gradFill>
              </a:rPr>
              <a:t>MDS enables direct editing and managing the data enabling rapid insight and the ability to change or augment rules / analytics</a:t>
            </a:r>
          </a:p>
          <a:p>
            <a:pPr marL="285750" indent="-457200">
              <a:lnSpc>
                <a:spcPct val="90000"/>
              </a:lnSpc>
              <a:spcBef>
                <a:spcPct val="20000"/>
              </a:spcBef>
              <a:buSzPct val="90000"/>
              <a:buBlip>
                <a:blip r:embed="rId3"/>
              </a:buBlip>
            </a:pPr>
            <a:r>
              <a:rPr lang="en-US" dirty="0">
                <a:gradFill>
                  <a:gsLst>
                    <a:gs pos="0">
                      <a:schemeClr val="tx1"/>
                    </a:gs>
                    <a:gs pos="86000">
                      <a:schemeClr val="tx1"/>
                    </a:gs>
                  </a:gsLst>
                  <a:lin ang="5400000" scaled="0"/>
                </a:gradFill>
              </a:rPr>
              <a:t>MDS decreases the risk and costs of upgrades, migrations, and consolidations by identifying, mastering, and extending critical business entities</a:t>
            </a:r>
          </a:p>
          <a:p>
            <a:pPr marL="285750" indent="-457200">
              <a:lnSpc>
                <a:spcPct val="90000"/>
              </a:lnSpc>
              <a:spcBef>
                <a:spcPct val="20000"/>
              </a:spcBef>
              <a:buSzPct val="90000"/>
              <a:buBlip>
                <a:blip r:embed="rId3"/>
              </a:buBlip>
            </a:pPr>
            <a:r>
              <a:rPr lang="en-US" dirty="0">
                <a:gradFill>
                  <a:gsLst>
                    <a:gs pos="0">
                      <a:schemeClr val="tx1"/>
                    </a:gs>
                    <a:gs pos="86000">
                      <a:schemeClr val="tx1"/>
                    </a:gs>
                  </a:gsLst>
                  <a:lin ang="5400000" scaled="0"/>
                </a:gradFill>
              </a:rPr>
              <a:t>MDS enables business users to build their own simple solutions directly from Excel which reduces IT cost</a:t>
            </a:r>
          </a:p>
        </p:txBody>
      </p:sp>
    </p:spTree>
    <p:extLst>
      <p:ext uri="{BB962C8B-B14F-4D97-AF65-F5344CB8AC3E}">
        <p14:creationId xmlns:p14="http://schemas.microsoft.com/office/powerpoint/2010/main" val="26358384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MDS Value and Approach</a:t>
            </a:r>
            <a:endParaRPr lang="en-US" dirty="0"/>
          </a:p>
        </p:txBody>
      </p:sp>
      <p:sp>
        <p:nvSpPr>
          <p:cNvPr id="3" name="Content Placeholder 2"/>
          <p:cNvSpPr>
            <a:spLocks noGrp="1"/>
          </p:cNvSpPr>
          <p:nvPr>
            <p:ph idx="4294967295"/>
          </p:nvPr>
        </p:nvSpPr>
        <p:spPr>
          <a:xfrm>
            <a:off x="508000" y="3972214"/>
            <a:ext cx="10704513" cy="2647950"/>
          </a:xfrm>
        </p:spPr>
        <p:txBody>
          <a:bodyPr>
            <a:noAutofit/>
          </a:bodyPr>
          <a:lstStyle/>
          <a:p>
            <a:pPr marL="341313" indent="-341313">
              <a:lnSpc>
                <a:spcPct val="110000"/>
              </a:lnSpc>
            </a:pPr>
            <a:r>
              <a:rPr lang="en-US" sz="1600" b="1" dirty="0"/>
              <a:t>Approach</a:t>
            </a:r>
          </a:p>
          <a:p>
            <a:pPr marL="341313" indent="-341313">
              <a:lnSpc>
                <a:spcPct val="110000"/>
              </a:lnSpc>
            </a:pPr>
            <a:r>
              <a:rPr lang="en-US" sz="1600" dirty="0"/>
              <a:t>Start by addressing islands of problems within the org – bottoms up approach (analogy Data Marts </a:t>
            </a:r>
            <a:r>
              <a:rPr lang="en-US" sz="1600" dirty="0" err="1"/>
              <a:t>vs</a:t>
            </a:r>
            <a:r>
              <a:rPr lang="en-US" sz="1600" dirty="0"/>
              <a:t> Data Warehouses) </a:t>
            </a:r>
          </a:p>
          <a:p>
            <a:pPr marL="341313" indent="-341313">
              <a:lnSpc>
                <a:spcPct val="110000"/>
              </a:lnSpc>
            </a:pPr>
            <a:r>
              <a:rPr lang="en-US" sz="1600" b="1" dirty="0"/>
              <a:t>Empower IWs</a:t>
            </a:r>
            <a:r>
              <a:rPr lang="en-US" sz="1600" dirty="0"/>
              <a:t> through Self-Service: Enable end users to create and modify the data in a controlled and secure way</a:t>
            </a:r>
          </a:p>
          <a:p>
            <a:pPr marL="341313" indent="-341313">
              <a:lnSpc>
                <a:spcPct val="110000"/>
              </a:lnSpc>
            </a:pPr>
            <a:r>
              <a:rPr lang="en-US" sz="1600" b="1" dirty="0"/>
              <a:t>Ease Admins</a:t>
            </a:r>
            <a:r>
              <a:rPr lang="en-US" sz="1600" dirty="0"/>
              <a:t> tasks</a:t>
            </a:r>
          </a:p>
          <a:p>
            <a:pPr marL="690563" lvl="2" indent="-349250">
              <a:lnSpc>
                <a:spcPct val="110000"/>
              </a:lnSpc>
            </a:pPr>
            <a:r>
              <a:rPr lang="en-US" sz="1600" dirty="0"/>
              <a:t>Simple deployment</a:t>
            </a:r>
          </a:p>
          <a:p>
            <a:pPr marL="690563" lvl="2" indent="-349250">
              <a:lnSpc>
                <a:spcPct val="110000"/>
              </a:lnSpc>
            </a:pPr>
            <a:r>
              <a:rPr lang="en-US" sz="1600" dirty="0"/>
              <a:t>Easy to define and manage data models</a:t>
            </a:r>
          </a:p>
        </p:txBody>
      </p:sp>
      <p:sp>
        <p:nvSpPr>
          <p:cNvPr id="5" name="Content Placeholder 2"/>
          <p:cNvSpPr txBox="1">
            <a:spLocks/>
          </p:cNvSpPr>
          <p:nvPr/>
        </p:nvSpPr>
        <p:spPr>
          <a:xfrm>
            <a:off x="508000" y="1451552"/>
            <a:ext cx="10704513" cy="246602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341313"/>
            <a:r>
              <a:rPr lang="en-US" sz="1600" b="1" dirty="0"/>
              <a:t>Value</a:t>
            </a:r>
          </a:p>
          <a:p>
            <a:pPr marL="341313" indent="-341313"/>
            <a:r>
              <a:rPr lang="en-US" sz="1600" dirty="0"/>
              <a:t>MDS enforces processes and validation rules that ensure data is correct eliminating otherwise required manual processes</a:t>
            </a:r>
          </a:p>
          <a:p>
            <a:pPr marL="341313" indent="-341313"/>
            <a:r>
              <a:rPr lang="en-US" sz="1600" dirty="0"/>
              <a:t>MDS enables direct editing and managing the data enabling rapid insight and the ability to change or augment rules / analytics</a:t>
            </a:r>
          </a:p>
          <a:p>
            <a:pPr marL="341313" indent="-341313"/>
            <a:r>
              <a:rPr lang="en-US" sz="1600" dirty="0"/>
              <a:t>MDS decreases the risk and costs of upgrades, migrations, and consolidations by identifying, mastering, and extending critical business entities</a:t>
            </a:r>
          </a:p>
          <a:p>
            <a:pPr marL="341313" indent="-341313"/>
            <a:r>
              <a:rPr lang="en-US" sz="1600" dirty="0"/>
              <a:t>MDS enables business users to build their own simple solutions directly from </a:t>
            </a:r>
            <a:br>
              <a:rPr lang="en-US" sz="1600" dirty="0"/>
            </a:br>
            <a:r>
              <a:rPr lang="en-US" sz="1600" dirty="0"/>
              <a:t>Excel which reduces IT cost</a:t>
            </a:r>
          </a:p>
          <a:p>
            <a:pPr marL="341313" indent="-341313">
              <a:lnSpc>
                <a:spcPct val="110000"/>
              </a:lnSpc>
            </a:pPr>
            <a:endParaRPr lang="en-US" sz="1600" dirty="0"/>
          </a:p>
        </p:txBody>
      </p:sp>
    </p:spTree>
    <p:extLst>
      <p:ext uri="{BB962C8B-B14F-4D97-AF65-F5344CB8AC3E}">
        <p14:creationId xmlns:p14="http://schemas.microsoft.com/office/powerpoint/2010/main" val="34080753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p:cNvSpPr txBox="1"/>
          <p:nvPr/>
        </p:nvSpPr>
        <p:spPr>
          <a:xfrm>
            <a:off x="10055782" y="4119518"/>
            <a:ext cx="1646155" cy="300082"/>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Versioning</a:t>
            </a:r>
          </a:p>
        </p:txBody>
      </p:sp>
      <p:sp>
        <p:nvSpPr>
          <p:cNvPr id="42" name="TextBox 16"/>
          <p:cNvSpPr txBox="1"/>
          <p:nvPr/>
        </p:nvSpPr>
        <p:spPr>
          <a:xfrm>
            <a:off x="9040045" y="609603"/>
            <a:ext cx="2782361" cy="798549"/>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stStyle>
          <a:p>
            <a:r>
              <a:rPr lang="en-US" dirty="0"/>
              <a:t>Validation</a:t>
            </a:r>
            <a:br>
              <a:rPr lang="en-US" dirty="0"/>
            </a:br>
            <a:r>
              <a:rPr lang="en-US" sz="1400" b="0" dirty="0"/>
              <a:t>A</a:t>
            </a:r>
            <a:r>
              <a:rPr lang="en-US" sz="1400" b="0" dirty="0" smtClean="0"/>
              <a:t>uthoring business rules </a:t>
            </a:r>
            <a:r>
              <a:rPr lang="en-US" sz="1400" b="0" dirty="0"/>
              <a:t>to ensure </a:t>
            </a:r>
            <a:r>
              <a:rPr lang="en-US" sz="1400" b="0" dirty="0" smtClean="0"/>
              <a:t>data correctness </a:t>
            </a:r>
            <a:endParaRPr lang="en-US" sz="1400" b="0" dirty="0"/>
          </a:p>
        </p:txBody>
      </p:sp>
      <p:sp>
        <p:nvSpPr>
          <p:cNvPr id="15" name="TextBox 13"/>
          <p:cNvSpPr txBox="1"/>
          <p:nvPr/>
        </p:nvSpPr>
        <p:spPr>
          <a:xfrm>
            <a:off x="406296" y="1017050"/>
            <a:ext cx="3375026" cy="506953"/>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t>Modeling</a:t>
            </a:r>
          </a:p>
          <a:p>
            <a:r>
              <a:rPr lang="en-US" sz="1400" dirty="0"/>
              <a:t>Entities, Attributes, Hierarchies</a:t>
            </a:r>
          </a:p>
        </p:txBody>
      </p:sp>
      <p:sp>
        <p:nvSpPr>
          <p:cNvPr id="33" name="Freeform 32"/>
          <p:cNvSpPr/>
          <p:nvPr/>
        </p:nvSpPr>
        <p:spPr>
          <a:xfrm>
            <a:off x="654325" y="4648203"/>
            <a:ext cx="10823486" cy="1958515"/>
          </a:xfrm>
          <a:custGeom>
            <a:avLst/>
            <a:gdLst>
              <a:gd name="connsiteX0" fmla="*/ 0 w 2611933"/>
              <a:gd name="connsiteY0" fmla="*/ 261193 h 3810000"/>
              <a:gd name="connsiteX1" fmla="*/ 76502 w 2611933"/>
              <a:gd name="connsiteY1" fmla="*/ 76502 h 3810000"/>
              <a:gd name="connsiteX2" fmla="*/ 261194 w 2611933"/>
              <a:gd name="connsiteY2" fmla="*/ 1 h 3810000"/>
              <a:gd name="connsiteX3" fmla="*/ 2350740 w 2611933"/>
              <a:gd name="connsiteY3" fmla="*/ 0 h 3810000"/>
              <a:gd name="connsiteX4" fmla="*/ 2535431 w 2611933"/>
              <a:gd name="connsiteY4" fmla="*/ 76502 h 3810000"/>
              <a:gd name="connsiteX5" fmla="*/ 2611932 w 2611933"/>
              <a:gd name="connsiteY5" fmla="*/ 261194 h 3810000"/>
              <a:gd name="connsiteX6" fmla="*/ 2611933 w 2611933"/>
              <a:gd name="connsiteY6" fmla="*/ 3548807 h 3810000"/>
              <a:gd name="connsiteX7" fmla="*/ 2535431 w 2611933"/>
              <a:gd name="connsiteY7" fmla="*/ 3733498 h 3810000"/>
              <a:gd name="connsiteX8" fmla="*/ 2350740 w 2611933"/>
              <a:gd name="connsiteY8" fmla="*/ 3810000 h 3810000"/>
              <a:gd name="connsiteX9" fmla="*/ 261193 w 2611933"/>
              <a:gd name="connsiteY9" fmla="*/ 3810000 h 3810000"/>
              <a:gd name="connsiteX10" fmla="*/ 76502 w 2611933"/>
              <a:gd name="connsiteY10" fmla="*/ 3733498 h 3810000"/>
              <a:gd name="connsiteX11" fmla="*/ 1 w 2611933"/>
              <a:gd name="connsiteY11" fmla="*/ 3548807 h 3810000"/>
              <a:gd name="connsiteX12" fmla="*/ 0 w 2611933"/>
              <a:gd name="connsiteY12" fmla="*/ 261193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381000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357065"/>
                  <a:pt x="2611933" y="2452936"/>
                  <a:pt x="2611933" y="3548807"/>
                </a:cubicBezTo>
                <a:cubicBezTo>
                  <a:pt x="2611933" y="3618080"/>
                  <a:pt x="2584415" y="3684515"/>
                  <a:pt x="2535431" y="3733498"/>
                </a:cubicBezTo>
                <a:cubicBezTo>
                  <a:pt x="2486448" y="3782481"/>
                  <a:pt x="2420012" y="3810000"/>
                  <a:pt x="2350740" y="3810000"/>
                </a:cubicBezTo>
                <a:lnTo>
                  <a:pt x="261193" y="3810000"/>
                </a:lnTo>
                <a:cubicBezTo>
                  <a:pt x="191920" y="3810000"/>
                  <a:pt x="125485" y="3782481"/>
                  <a:pt x="76502" y="3733498"/>
                </a:cubicBezTo>
                <a:cubicBezTo>
                  <a:pt x="27519" y="3684515"/>
                  <a:pt x="0" y="3618079"/>
                  <a:pt x="1" y="3548807"/>
                </a:cubicBezTo>
                <a:cubicBezTo>
                  <a:pt x="1" y="2452936"/>
                  <a:pt x="0" y="1357064"/>
                  <a:pt x="0" y="261193"/>
                </a:cubicBezTo>
                <a:close/>
              </a:path>
            </a:pathLst>
          </a:custGeom>
          <a:gradFill flip="none" rotWithShape="1">
            <a:gsLst>
              <a:gs pos="0">
                <a:srgbClr val="FFFFFF">
                  <a:alpha val="92000"/>
                </a:srgbClr>
              </a:gs>
              <a:gs pos="2000">
                <a:srgbClr val="FFFFFF">
                  <a:alpha val="27000"/>
                </a:srgbClr>
              </a:gs>
              <a:gs pos="33000">
                <a:srgbClr val="000000">
                  <a:alpha val="7000"/>
                </a:srgbClr>
              </a:gs>
              <a:gs pos="98000">
                <a:srgbClr val="080808">
                  <a:alpha val="24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0" rIns="91440" bIns="0" numCol="1" rtlCol="0" anchor="t" anchorCtr="0" compatLnSpc="1">
            <a:prstTxWarp prst="textNoShape">
              <a:avLst/>
            </a:prstTxWarp>
          </a:bodyPr>
          <a:lstStyle/>
          <a:p>
            <a:pPr algn="ctr" defTabSz="914159">
              <a:lnSpc>
                <a:spcPct val="90000"/>
              </a:lnSpc>
              <a:spcBef>
                <a:spcPts val="630"/>
              </a:spcBef>
              <a:spcAft>
                <a:spcPct val="35000"/>
              </a:spcAft>
              <a:buClr>
                <a:srgbClr val="FFFF99"/>
              </a:buClr>
              <a:buSzPct val="120000"/>
              <a:defRPr/>
            </a:pPr>
            <a:endParaRPr lang="en-US" altLang="zh-CN" sz="700" i="1" dirty="0" smtClean="0">
              <a:solidFill>
                <a:srgbClr val="FF3300"/>
              </a:solidFill>
            </a:endParaRPr>
          </a:p>
          <a:p>
            <a:pPr algn="ctr" defTabSz="914159">
              <a:lnSpc>
                <a:spcPct val="90000"/>
              </a:lnSpc>
              <a:spcBef>
                <a:spcPts val="630"/>
              </a:spcBef>
              <a:spcAft>
                <a:spcPct val="35000"/>
              </a:spcAft>
              <a:buClr>
                <a:srgbClr val="FFFF99"/>
              </a:buClr>
              <a:buSzPct val="120000"/>
              <a:defRPr/>
            </a:pPr>
            <a:r>
              <a:rPr lang="en-US" altLang="zh-CN" sz="2000" i="1" dirty="0" smtClean="0">
                <a:solidFill>
                  <a:srgbClr val="FFFFFF"/>
                </a:solidFill>
              </a:rPr>
              <a:t>Integrate &amp; Share</a:t>
            </a:r>
          </a:p>
        </p:txBody>
      </p:sp>
      <p:sp>
        <p:nvSpPr>
          <p:cNvPr id="4" name="Title 3"/>
          <p:cNvSpPr>
            <a:spLocks noGrp="1"/>
          </p:cNvSpPr>
          <p:nvPr>
            <p:ph type="title"/>
          </p:nvPr>
        </p:nvSpPr>
        <p:spPr/>
        <p:txBody>
          <a:bodyPr/>
          <a:lstStyle/>
          <a:p>
            <a:r>
              <a:rPr lang="en-US" sz="4000" smtClean="0">
                <a:solidFill>
                  <a:schemeClr val="bg1"/>
                </a:solidFill>
              </a:rPr>
              <a:t>MDS</a:t>
            </a:r>
            <a:r>
              <a:rPr lang="en-US" smtClean="0">
                <a:solidFill>
                  <a:schemeClr val="bg1"/>
                </a:solidFill>
              </a:rPr>
              <a:t> Capabilities</a:t>
            </a:r>
            <a:endParaRPr lang="en-US" dirty="0">
              <a:solidFill>
                <a:schemeClr val="bg1"/>
              </a:solidFill>
            </a:endParaRPr>
          </a:p>
        </p:txBody>
      </p:sp>
      <p:pic>
        <p:nvPicPr>
          <p:cNvPr id="5" name="Picture 4" descr="6-00348_s01-arrows02"/>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3578174" y="2121625"/>
            <a:ext cx="5719679" cy="1612084"/>
          </a:xfrm>
          <a:prstGeom prst="rect">
            <a:avLst/>
          </a:prstGeom>
          <a:noFill/>
        </p:spPr>
      </p:pic>
      <p:pic>
        <p:nvPicPr>
          <p:cNvPr id="6" name="Picture 5"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11285817">
            <a:off x="1433193" y="2595710"/>
            <a:ext cx="2216196" cy="441064"/>
          </a:xfrm>
          <a:prstGeom prst="rect">
            <a:avLst/>
          </a:prstGeom>
          <a:noFill/>
          <a:effectLst>
            <a:outerShdw blurRad="50800" dist="38100" dir="5400000" algn="t" rotWithShape="0">
              <a:prstClr val="black">
                <a:alpha val="40000"/>
              </a:prstClr>
            </a:outerShdw>
          </a:effectLst>
        </p:spPr>
      </p:pic>
      <p:pic>
        <p:nvPicPr>
          <p:cNvPr id="7" name="Picture 6" descr="C:\Program Files\Microsoft Resource DVD Artwork\DVD_ART\Artwork_Imagery\HARDWARE_IMAGERY\Illustration - Misc Hardware\XML Icons\XML Web Service.png"/>
          <p:cNvPicPr>
            <a:picLocks noChangeAspect="1" noChangeArrowheads="1"/>
          </p:cNvPicPr>
          <p:nvPr/>
        </p:nvPicPr>
        <p:blipFill>
          <a:blip r:embed="rId5" cstate="print"/>
          <a:srcRect/>
          <a:stretch>
            <a:fillRect/>
          </a:stretch>
        </p:blipFill>
        <p:spPr bwMode="auto">
          <a:xfrm>
            <a:off x="3598252" y="1041403"/>
            <a:ext cx="837982" cy="754063"/>
          </a:xfrm>
          <a:prstGeom prst="rect">
            <a:avLst/>
          </a:prstGeom>
          <a:noFill/>
          <a:ln w="9525">
            <a:noFill/>
            <a:miter lim="800000"/>
            <a:headEnd/>
            <a:tailEnd/>
          </a:ln>
        </p:spPr>
      </p:pic>
      <p:pic>
        <p:nvPicPr>
          <p:cNvPr id="8" name="Picture 7" descr="C:\Program Files\Microsoft Resource DVD Artwork\DVD_ART\Artwork_Imagery\HARDWARE_IMAGERY\Illustration - Misc Hardware\XML Icons\Tablet PC.png"/>
          <p:cNvPicPr>
            <a:picLocks noChangeAspect="1" noChangeArrowheads="1"/>
          </p:cNvPicPr>
          <p:nvPr/>
        </p:nvPicPr>
        <p:blipFill>
          <a:blip r:embed="rId6" cstate="print"/>
          <a:srcRect/>
          <a:stretch>
            <a:fillRect/>
          </a:stretch>
        </p:blipFill>
        <p:spPr bwMode="auto">
          <a:xfrm>
            <a:off x="9428684" y="3827415"/>
            <a:ext cx="812588" cy="711200"/>
          </a:xfrm>
          <a:prstGeom prst="rect">
            <a:avLst/>
          </a:prstGeom>
          <a:noFill/>
          <a:ln w="9525">
            <a:noFill/>
            <a:miter lim="800000"/>
            <a:headEnd/>
            <a:tailEnd/>
          </a:ln>
        </p:spPr>
      </p:pic>
      <p:pic>
        <p:nvPicPr>
          <p:cNvPr id="9" name="Picture 8" descr="C:\Program Files\Microsoft Resource DVD Artwork\DVD_ART\Artwork_Imagery\HARDWARE_IMAGERY\Illustration - Misc Hardware\XML Icons\pc.png"/>
          <p:cNvPicPr>
            <a:picLocks noChangeAspect="1" noChangeArrowheads="1"/>
          </p:cNvPicPr>
          <p:nvPr/>
        </p:nvPicPr>
        <p:blipFill>
          <a:blip r:embed="rId7" cstate="print"/>
          <a:srcRect/>
          <a:stretch>
            <a:fillRect/>
          </a:stretch>
        </p:blipFill>
        <p:spPr bwMode="auto">
          <a:xfrm>
            <a:off x="8042131" y="298844"/>
            <a:ext cx="1324688" cy="990600"/>
          </a:xfrm>
          <a:prstGeom prst="rect">
            <a:avLst/>
          </a:prstGeom>
          <a:noFill/>
          <a:ln w="9525">
            <a:noFill/>
            <a:miter lim="800000"/>
            <a:headEnd/>
            <a:tailEnd/>
          </a:ln>
        </p:spPr>
      </p:pic>
      <p:sp>
        <p:nvSpPr>
          <p:cNvPr id="10" name="Flowchart: Magnetic Disk 9"/>
          <p:cNvSpPr/>
          <p:nvPr/>
        </p:nvSpPr>
        <p:spPr>
          <a:xfrm>
            <a:off x="5688118" y="2350224"/>
            <a:ext cx="1320456" cy="762000"/>
          </a:xfrm>
          <a:prstGeom prst="flowChartMagneticDisk">
            <a:avLst/>
          </a:prstGeom>
          <a:solidFill>
            <a:schemeClr val="accent3">
              <a:lumMod val="50000"/>
            </a:schemeClr>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kern="0" dirty="0" smtClean="0">
                <a:solidFill>
                  <a:srgbClr val="FFFFFF"/>
                </a:solidFill>
                <a:cs typeface="Arial" pitchFamily="34" charset="0"/>
              </a:rPr>
              <a:t>MDS</a:t>
            </a:r>
            <a:endParaRPr lang="en-US" sz="2000" kern="0" dirty="0">
              <a:solidFill>
                <a:srgbClr val="FFFFFF"/>
              </a:solidFill>
              <a:cs typeface="Arial" pitchFamily="34" charset="0"/>
            </a:endParaRPr>
          </a:p>
        </p:txBody>
      </p:sp>
      <p:pic>
        <p:nvPicPr>
          <p:cNvPr id="11" name="Picture 10"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13044212">
            <a:off x="2886589" y="1751909"/>
            <a:ext cx="1586315" cy="441064"/>
          </a:xfrm>
          <a:prstGeom prst="rect">
            <a:avLst/>
          </a:prstGeom>
          <a:noFill/>
          <a:effectLst>
            <a:outerShdw blurRad="50800" dist="38100" dir="5400000" algn="t" rotWithShape="0">
              <a:prstClr val="black">
                <a:alpha val="40000"/>
              </a:prstClr>
            </a:outerShdw>
          </a:effectLst>
        </p:spPr>
      </p:pic>
      <p:pic>
        <p:nvPicPr>
          <p:cNvPr id="12" name="Picture 11"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1843331">
            <a:off x="8373083" y="3498687"/>
            <a:ext cx="1320456" cy="441064"/>
          </a:xfrm>
          <a:prstGeom prst="rect">
            <a:avLst/>
          </a:prstGeom>
          <a:noFill/>
          <a:effectLst>
            <a:outerShdw blurRad="50800" dist="38100" dir="5400000" algn="t" rotWithShape="0">
              <a:prstClr val="black">
                <a:alpha val="40000"/>
              </a:prstClr>
            </a:outerShdw>
          </a:effectLst>
        </p:spPr>
      </p:pic>
      <p:pic>
        <p:nvPicPr>
          <p:cNvPr id="13" name="Picture 12"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18400902">
            <a:off x="7216750" y="1409116"/>
            <a:ext cx="1315214" cy="587932"/>
          </a:xfrm>
          <a:prstGeom prst="rect">
            <a:avLst/>
          </a:prstGeom>
          <a:noFill/>
          <a:effectLst>
            <a:outerShdw blurRad="50800" dist="38100" dir="5400000" algn="t" rotWithShape="0">
              <a:prstClr val="black">
                <a:alpha val="40000"/>
              </a:prstClr>
            </a:outerShdw>
          </a:effectLst>
        </p:spPr>
      </p:pic>
      <p:pic>
        <p:nvPicPr>
          <p:cNvPr id="14" name="Picture 13"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20881143">
            <a:off x="9118625" y="2507022"/>
            <a:ext cx="2323468" cy="441064"/>
          </a:xfrm>
          <a:prstGeom prst="rect">
            <a:avLst/>
          </a:prstGeom>
          <a:noFill/>
          <a:effectLst>
            <a:outerShdw blurRad="50800" dist="38100" dir="5400000" algn="t" rotWithShape="0">
              <a:prstClr val="black">
                <a:alpha val="40000"/>
              </a:prstClr>
            </a:outerShdw>
          </a:effectLst>
        </p:spPr>
      </p:pic>
      <p:sp>
        <p:nvSpPr>
          <p:cNvPr id="18" name="TextBox 16"/>
          <p:cNvSpPr txBox="1"/>
          <p:nvPr/>
        </p:nvSpPr>
        <p:spPr>
          <a:xfrm>
            <a:off x="180049" y="3124203"/>
            <a:ext cx="3375025" cy="528851"/>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Role-based Security and Transaction </a:t>
            </a:r>
            <a:r>
              <a:rPr lang="en-US" dirty="0" smtClean="0"/>
              <a:t>Annotation</a:t>
            </a:r>
            <a:endParaRPr lang="en-US" dirty="0"/>
          </a:p>
        </p:txBody>
      </p:sp>
      <p:sp>
        <p:nvSpPr>
          <p:cNvPr id="21" name="TextBox 19"/>
          <p:cNvSpPr txBox="1"/>
          <p:nvPr/>
        </p:nvSpPr>
        <p:spPr>
          <a:xfrm>
            <a:off x="5470460" y="3088258"/>
            <a:ext cx="1842835" cy="276999"/>
          </a:xfrm>
          <a:prstGeom prst="rect">
            <a:avLst/>
          </a:prstGeom>
          <a:solidFill>
            <a:schemeClr val="tx1">
              <a:lumMod val="50000"/>
            </a:schemeClr>
          </a:solidFill>
          <a:ln w="9525" cap="flat" cmpd="sng" algn="ctr">
            <a:noFill/>
            <a:prstDash val="solid"/>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smtClean="0">
                <a:solidFill>
                  <a:srgbClr val="FFFFFF"/>
                </a:solidFill>
              </a:rPr>
              <a:t>Master Data Stewardship</a:t>
            </a:r>
            <a:endParaRPr lang="en-US" sz="1200" b="1" kern="0" dirty="0">
              <a:solidFill>
                <a:srgbClr val="FFFFFF"/>
              </a:solidFill>
            </a:endParaRPr>
          </a:p>
        </p:txBody>
      </p:sp>
      <p:grpSp>
        <p:nvGrpSpPr>
          <p:cNvPr id="23" name="Group 22"/>
          <p:cNvGrpSpPr/>
          <p:nvPr/>
        </p:nvGrpSpPr>
        <p:grpSpPr>
          <a:xfrm>
            <a:off x="2844059" y="5867403"/>
            <a:ext cx="6195986" cy="769555"/>
            <a:chOff x="2124979" y="5044374"/>
            <a:chExt cx="4648200" cy="1079930"/>
          </a:xfrm>
        </p:grpSpPr>
        <p:sp>
          <p:nvSpPr>
            <p:cNvPr id="28" name="Flowchart: Magnetic Disk 27"/>
            <p:cNvSpPr/>
            <p:nvPr/>
          </p:nvSpPr>
          <p:spPr>
            <a:xfrm>
              <a:off x="5630179" y="5044374"/>
              <a:ext cx="1143000" cy="1037494"/>
            </a:xfrm>
            <a:prstGeom prst="flowChartMagneticDisk">
              <a:avLst/>
            </a:prstGeom>
            <a:solidFill>
              <a:srgbClr val="DDDDDD"/>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B0B3B2">
                  <a:satMod val="300000"/>
                </a:srgbClr>
              </a:contourClr>
            </a:sp3d>
          </p:spPr>
          <p:txBody>
            <a:bodyPr anchor="ctr"/>
            <a:lstStyle/>
            <a:p>
              <a:pPr algn="ctr" defTabSz="914400"/>
              <a:r>
                <a:rPr lang="en-US" sz="1200" kern="0" dirty="0" smtClean="0">
                  <a:solidFill>
                    <a:prstClr val="black"/>
                  </a:solidFill>
                  <a:cs typeface="Arial" pitchFamily="34" charset="0"/>
                </a:rPr>
                <a:t>External</a:t>
              </a:r>
              <a:br>
                <a:rPr lang="en-US" sz="1200" kern="0" dirty="0" smtClean="0">
                  <a:solidFill>
                    <a:prstClr val="black"/>
                  </a:solidFill>
                  <a:cs typeface="Arial" pitchFamily="34" charset="0"/>
                </a:rPr>
              </a:br>
              <a:r>
                <a:rPr lang="en-US" sz="1200" kern="0" dirty="0" smtClean="0">
                  <a:solidFill>
                    <a:prstClr val="black"/>
                  </a:solidFill>
                  <a:cs typeface="Arial" pitchFamily="34" charset="0"/>
                </a:rPr>
                <a:t>(CRM, …)</a:t>
              </a:r>
              <a:endParaRPr lang="en-US" sz="1200" kern="0" dirty="0">
                <a:solidFill>
                  <a:prstClr val="black"/>
                </a:solidFill>
                <a:cs typeface="Arial" pitchFamily="34" charset="0"/>
              </a:endParaRPr>
            </a:p>
          </p:txBody>
        </p:sp>
        <p:sp>
          <p:nvSpPr>
            <p:cNvPr id="29" name="Flowchart: Magnetic Disk 28"/>
            <p:cNvSpPr/>
            <p:nvPr/>
          </p:nvSpPr>
          <p:spPr>
            <a:xfrm>
              <a:off x="3877579" y="5044374"/>
              <a:ext cx="1143000" cy="1037494"/>
            </a:xfrm>
            <a:prstGeom prst="flowChartMagneticDisk">
              <a:avLst/>
            </a:prstGeom>
            <a:solidFill>
              <a:srgbClr val="DDDDDD"/>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B0B3B2">
                  <a:satMod val="300000"/>
                </a:srgbClr>
              </a:contourClr>
            </a:sp3d>
          </p:spPr>
          <p:txBody>
            <a:bodyPr anchor="ctr"/>
            <a:lstStyle/>
            <a:p>
              <a:pPr algn="ctr" defTabSz="914400"/>
              <a:r>
                <a:rPr lang="en-US" sz="1200" kern="0" dirty="0">
                  <a:solidFill>
                    <a:prstClr val="black"/>
                  </a:solidFill>
                  <a:cs typeface="Arial" pitchFamily="34" charset="0"/>
                </a:rPr>
                <a:t>Excel</a:t>
              </a:r>
            </a:p>
          </p:txBody>
        </p:sp>
        <p:sp>
          <p:nvSpPr>
            <p:cNvPr id="31" name="Flowchart: Magnetic Disk 30"/>
            <p:cNvSpPr/>
            <p:nvPr/>
          </p:nvSpPr>
          <p:spPr>
            <a:xfrm>
              <a:off x="2124979" y="5086810"/>
              <a:ext cx="1143000" cy="1037494"/>
            </a:xfrm>
            <a:prstGeom prst="flowChartMagneticDisk">
              <a:avLst/>
            </a:prstGeom>
            <a:solidFill>
              <a:srgbClr val="DDDDDD"/>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B0B3B2">
                  <a:satMod val="300000"/>
                </a:srgbClr>
              </a:contourClr>
            </a:sp3d>
          </p:spPr>
          <p:txBody>
            <a:bodyPr anchor="ctr"/>
            <a:lstStyle/>
            <a:p>
              <a:pPr algn="ctr" defTabSz="914400"/>
              <a:r>
                <a:rPr lang="en-US" sz="1200" kern="0" dirty="0">
                  <a:solidFill>
                    <a:prstClr val="black"/>
                  </a:solidFill>
                  <a:cs typeface="Arial" pitchFamily="34" charset="0"/>
                </a:rPr>
                <a:t>DWH</a:t>
              </a:r>
            </a:p>
          </p:txBody>
        </p:sp>
      </p:grpSp>
      <p:pic>
        <p:nvPicPr>
          <p:cNvPr id="24" name="Picture 23" descr="C:\Program Files\Microsoft Resource DVD Artwork\DVD_ART\Artwork_Imagery\HARDWARE_IMAGERY\Illustration - Misc Hardware\XML Icons\user business casual man.png"/>
          <p:cNvPicPr>
            <a:picLocks noChangeAspect="1" noChangeArrowheads="1"/>
          </p:cNvPicPr>
          <p:nvPr/>
        </p:nvPicPr>
        <p:blipFill>
          <a:blip r:embed="rId8" cstate="print"/>
          <a:srcRect/>
          <a:stretch>
            <a:fillRect/>
          </a:stretch>
        </p:blipFill>
        <p:spPr bwMode="auto">
          <a:xfrm>
            <a:off x="6602282" y="2667003"/>
            <a:ext cx="511396" cy="509677"/>
          </a:xfrm>
          <a:prstGeom prst="rect">
            <a:avLst/>
          </a:prstGeom>
          <a:noFill/>
        </p:spPr>
      </p:pic>
      <p:grpSp>
        <p:nvGrpSpPr>
          <p:cNvPr id="25" name="Group 24"/>
          <p:cNvGrpSpPr/>
          <p:nvPr/>
        </p:nvGrpSpPr>
        <p:grpSpPr>
          <a:xfrm>
            <a:off x="390752" y="2500310"/>
            <a:ext cx="1441378" cy="766307"/>
            <a:chOff x="9418926" y="1554163"/>
            <a:chExt cx="1401474" cy="993198"/>
          </a:xfrm>
        </p:grpSpPr>
        <p:pic>
          <p:nvPicPr>
            <p:cNvPr id="26" name="Picture 25" descr="C:\Program Files\Microsoft Resource DVD Artwork\DVD_ART\Artwork_Imagery\HARDWARE_IMAGERY\Illustration - Misc Hardware\Windows Security\Security Proactive Content.png"/>
            <p:cNvPicPr>
              <a:picLocks noChangeAspect="1" noChangeArrowheads="1"/>
            </p:cNvPicPr>
            <p:nvPr/>
          </p:nvPicPr>
          <p:blipFill>
            <a:blip r:embed="rId9" cstate="print"/>
            <a:srcRect/>
            <a:stretch>
              <a:fillRect/>
            </a:stretch>
          </p:blipFill>
          <p:spPr bwMode="auto">
            <a:xfrm>
              <a:off x="10159689" y="1554163"/>
              <a:ext cx="660711" cy="993198"/>
            </a:xfrm>
            <a:prstGeom prst="rect">
              <a:avLst/>
            </a:prstGeom>
            <a:noFill/>
          </p:spPr>
        </p:pic>
        <p:pic>
          <p:nvPicPr>
            <p:cNvPr id="27" name="Picture 26" descr="C:\Program Files\Microsoft Resource DVD Artwork\DVD_ART\Artwork_Imagery\Shapes and Graphics\Windows XP Illustration Icon\XP icon user accounts.png"/>
            <p:cNvPicPr>
              <a:picLocks noChangeAspect="1" noChangeArrowheads="1"/>
            </p:cNvPicPr>
            <p:nvPr/>
          </p:nvPicPr>
          <p:blipFill>
            <a:blip r:embed="rId10" cstate="print"/>
            <a:srcRect/>
            <a:stretch>
              <a:fillRect/>
            </a:stretch>
          </p:blipFill>
          <p:spPr bwMode="auto">
            <a:xfrm>
              <a:off x="9418926" y="1554163"/>
              <a:ext cx="958129" cy="784888"/>
            </a:xfrm>
            <a:prstGeom prst="rect">
              <a:avLst/>
            </a:prstGeom>
            <a:noFill/>
          </p:spPr>
        </p:pic>
      </p:grpSp>
      <p:sp>
        <p:nvSpPr>
          <p:cNvPr id="36" name="Freeform 35"/>
          <p:cNvSpPr/>
          <p:nvPr/>
        </p:nvSpPr>
        <p:spPr>
          <a:xfrm>
            <a:off x="774261" y="5105400"/>
            <a:ext cx="2307751" cy="609260"/>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smtClean="0">
                <a:solidFill>
                  <a:srgbClr val="0070C0"/>
                </a:solidFill>
                <a:cs typeface="Arial" pitchFamily="34" charset="0"/>
              </a:rPr>
              <a:t>Loading batched data through Staging Tables</a:t>
            </a:r>
          </a:p>
        </p:txBody>
      </p:sp>
      <p:sp>
        <p:nvSpPr>
          <p:cNvPr id="37" name="Freeform 36"/>
          <p:cNvSpPr/>
          <p:nvPr/>
        </p:nvSpPr>
        <p:spPr>
          <a:xfrm>
            <a:off x="6399133" y="5105401"/>
            <a:ext cx="2196097" cy="596564"/>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a:solidFill>
                  <a:srgbClr val="0070C0"/>
                </a:solidFill>
                <a:cs typeface="Arial" pitchFamily="34" charset="0"/>
              </a:rPr>
              <a:t>Consuming data through Views</a:t>
            </a:r>
          </a:p>
        </p:txBody>
      </p:sp>
      <p:sp>
        <p:nvSpPr>
          <p:cNvPr id="38" name="Freeform 37"/>
          <p:cNvSpPr/>
          <p:nvPr/>
        </p:nvSpPr>
        <p:spPr>
          <a:xfrm>
            <a:off x="3656648" y="5118436"/>
            <a:ext cx="2307844" cy="596564"/>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smtClean="0">
                <a:solidFill>
                  <a:srgbClr val="0070C0"/>
                </a:solidFill>
                <a:cs typeface="Arial" pitchFamily="34" charset="0"/>
              </a:rPr>
              <a:t>Registering to changes through APIs</a:t>
            </a:r>
          </a:p>
        </p:txBody>
      </p:sp>
      <p:sp>
        <p:nvSpPr>
          <p:cNvPr id="40" name="TextBox 16"/>
          <p:cNvSpPr txBox="1"/>
          <p:nvPr/>
        </p:nvSpPr>
        <p:spPr>
          <a:xfrm>
            <a:off x="4182585" y="2935160"/>
            <a:ext cx="1505533" cy="341440"/>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Excel Add-In</a:t>
            </a:r>
            <a:endParaRPr lang="en-US" dirty="0"/>
          </a:p>
        </p:txBody>
      </p:sp>
      <p:sp>
        <p:nvSpPr>
          <p:cNvPr id="41" name="TextBox 16"/>
          <p:cNvSpPr txBox="1"/>
          <p:nvPr/>
        </p:nvSpPr>
        <p:spPr>
          <a:xfrm>
            <a:off x="7042659" y="2925174"/>
            <a:ext cx="1505533" cy="341440"/>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Web UI</a:t>
            </a:r>
            <a:endParaRPr lang="en-US" dirty="0"/>
          </a:p>
        </p:txBody>
      </p:sp>
      <p:sp>
        <p:nvSpPr>
          <p:cNvPr id="44" name="TextBox 16"/>
          <p:cNvSpPr txBox="1"/>
          <p:nvPr/>
        </p:nvSpPr>
        <p:spPr>
          <a:xfrm>
            <a:off x="9861221" y="2952110"/>
            <a:ext cx="2255153" cy="528851"/>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stStyle>
          <a:p>
            <a:r>
              <a:rPr lang="en-US" dirty="0"/>
              <a:t>Data Cleansing and Matching</a:t>
            </a:r>
          </a:p>
        </p:txBody>
      </p:sp>
      <p:sp>
        <p:nvSpPr>
          <p:cNvPr id="45" name="Freeform 44"/>
          <p:cNvSpPr/>
          <p:nvPr/>
        </p:nvSpPr>
        <p:spPr>
          <a:xfrm>
            <a:off x="9140169" y="5118439"/>
            <a:ext cx="2134496" cy="583529"/>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smtClean="0">
                <a:solidFill>
                  <a:srgbClr val="0070C0"/>
                </a:solidFill>
                <a:cs typeface="Arial" pitchFamily="34" charset="0"/>
              </a:rPr>
              <a:t>Workflow / Notifications</a:t>
            </a:r>
            <a:endParaRPr lang="en-US" sz="1500" dirty="0">
              <a:solidFill>
                <a:srgbClr val="0070C0"/>
              </a:solidFill>
              <a:cs typeface="Arial" pitchFamily="34" charset="0"/>
            </a:endParaRPr>
          </a:p>
        </p:txBody>
      </p:sp>
      <p:pic>
        <p:nvPicPr>
          <p:cNvPr id="4098" name="Picture 2" descr="C:\Users\andic\AppData\Local\Microsoft\Windows\Temporary Internet Files\Content.IE5\PVPLWI2U\MC90010519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59341" y="2425071"/>
            <a:ext cx="926133" cy="5270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5400000">
            <a:off x="6074097" y="3943841"/>
            <a:ext cx="820785" cy="587932"/>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5904495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MDS Architecture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89293604"/>
              </p:ext>
            </p:extLst>
          </p:nvPr>
        </p:nvGraphicFramePr>
        <p:xfrm>
          <a:off x="914162" y="854542"/>
          <a:ext cx="10258928" cy="5792788"/>
        </p:xfrm>
        <a:graphic>
          <a:graphicData uri="http://schemas.openxmlformats.org/presentationml/2006/ole">
            <mc:AlternateContent xmlns:mc="http://schemas.openxmlformats.org/markup-compatibility/2006">
              <mc:Choice xmlns:v="urn:schemas-microsoft-com:vml" Requires="v">
                <p:oleObj spid="_x0000_s3101" name="Visio" r:id="rId3" imgW="7050470" imgH="5795523" progId="Visio.Drawing.11">
                  <p:embed/>
                </p:oleObj>
              </mc:Choice>
              <mc:Fallback>
                <p:oleObj name="Visio" r:id="rId3" imgW="7050470" imgH="5795523" progId="Visio.Drawing.11">
                  <p:embed/>
                  <p:pic>
                    <p:nvPicPr>
                      <p:cNvPr id="0" name=""/>
                      <p:cNvPicPr/>
                      <p:nvPr/>
                    </p:nvPicPr>
                    <p:blipFill>
                      <a:blip r:embed="rId4"/>
                      <a:stretch>
                        <a:fillRect/>
                      </a:stretch>
                    </p:blipFill>
                    <p:spPr>
                      <a:xfrm>
                        <a:off x="914162" y="854542"/>
                        <a:ext cx="10258928" cy="5792788"/>
                      </a:xfrm>
                      <a:prstGeom prst="rect">
                        <a:avLst/>
                      </a:prstGeom>
                    </p:spPr>
                  </p:pic>
                </p:oleObj>
              </mc:Fallback>
            </mc:AlternateContent>
          </a:graphicData>
        </a:graphic>
      </p:graphicFrame>
    </p:spTree>
    <p:extLst>
      <p:ext uri="{BB962C8B-B14F-4D97-AF65-F5344CB8AC3E}">
        <p14:creationId xmlns:p14="http://schemas.microsoft.com/office/powerpoint/2010/main" val="213061048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11 Focus</a:t>
            </a:r>
            <a:endParaRPr lang="en-US" dirty="0"/>
          </a:p>
        </p:txBody>
      </p:sp>
      <p:graphicFrame>
        <p:nvGraphicFramePr>
          <p:cNvPr id="4" name="Diagram 3"/>
          <p:cNvGraphicFramePr/>
          <p:nvPr>
            <p:extLst>
              <p:ext uri="{D42A27DB-BD31-4B8C-83A1-F6EECF244321}">
                <p14:modId xmlns:p14="http://schemas.microsoft.com/office/powerpoint/2010/main" val="1572713014"/>
              </p:ext>
            </p:extLst>
          </p:nvPr>
        </p:nvGraphicFramePr>
        <p:xfrm>
          <a:off x="711016" y="1066800"/>
          <a:ext cx="10969943"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640912" y="3246909"/>
            <a:ext cx="1828324" cy="369332"/>
          </a:xfrm>
          <a:prstGeom prst="rect">
            <a:avLst/>
          </a:prstGeom>
          <a:noFill/>
        </p:spPr>
        <p:txBody>
          <a:bodyPr wrap="square" rtlCol="0">
            <a:spAutoFit/>
          </a:bodyPr>
          <a:lstStyle/>
          <a:p>
            <a:pPr defTabSz="914400"/>
            <a:r>
              <a:rPr lang="en-US" dirty="0" smtClean="0">
                <a:solidFill>
                  <a:srgbClr val="C0504D">
                    <a:lumMod val="75000"/>
                  </a:srgbClr>
                </a:solidFill>
              </a:rPr>
              <a:t>SQL 2008R2</a:t>
            </a:r>
            <a:endParaRPr lang="en-US" dirty="0">
              <a:solidFill>
                <a:srgbClr val="C0504D">
                  <a:lumMod val="75000"/>
                </a:srgbClr>
              </a:solidFill>
            </a:endParaRPr>
          </a:p>
        </p:txBody>
      </p:sp>
      <p:sp>
        <p:nvSpPr>
          <p:cNvPr id="7" name="TextBox 6"/>
          <p:cNvSpPr txBox="1"/>
          <p:nvPr/>
        </p:nvSpPr>
        <p:spPr>
          <a:xfrm>
            <a:off x="6195986" y="2133600"/>
            <a:ext cx="1320456" cy="369332"/>
          </a:xfrm>
          <a:prstGeom prst="rect">
            <a:avLst/>
          </a:prstGeom>
          <a:noFill/>
        </p:spPr>
        <p:txBody>
          <a:bodyPr wrap="square" rtlCol="0">
            <a:spAutoFit/>
          </a:bodyPr>
          <a:lstStyle/>
          <a:p>
            <a:pPr defTabSz="914400"/>
            <a:r>
              <a:rPr lang="en-US" dirty="0" smtClean="0">
                <a:solidFill>
                  <a:srgbClr val="C0504D">
                    <a:lumMod val="75000"/>
                  </a:srgbClr>
                </a:solidFill>
              </a:rPr>
              <a:t>SQL 11</a:t>
            </a:r>
            <a:endParaRPr lang="en-US" dirty="0">
              <a:solidFill>
                <a:srgbClr val="C0504D">
                  <a:lumMod val="75000"/>
                </a:srgbClr>
              </a:solidFill>
            </a:endParaRPr>
          </a:p>
        </p:txBody>
      </p:sp>
    </p:spTree>
    <p:extLst>
      <p:ext uri="{BB962C8B-B14F-4D97-AF65-F5344CB8AC3E}">
        <p14:creationId xmlns:p14="http://schemas.microsoft.com/office/powerpoint/2010/main" val="774071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there a problem?</a:t>
            </a:r>
            <a:endParaRPr lang="en-US" dirty="0"/>
          </a:p>
        </p:txBody>
      </p:sp>
      <p:sp>
        <p:nvSpPr>
          <p:cNvPr id="3" name="Text Placeholder 2"/>
          <p:cNvSpPr>
            <a:spLocks noGrp="1"/>
          </p:cNvSpPr>
          <p:nvPr>
            <p:ph type="body" sz="quarter" idx="10"/>
          </p:nvPr>
        </p:nvSpPr>
        <p:spPr/>
        <p:txBody>
          <a:bodyPr/>
          <a:lstStyle/>
          <a:p>
            <a:r>
              <a:rPr lang="en-US" smtClean="0"/>
              <a:t>Incorrect reports</a:t>
            </a:r>
          </a:p>
          <a:p>
            <a:r>
              <a:rPr lang="en-US" smtClean="0"/>
              <a:t>Informal systems</a:t>
            </a:r>
          </a:p>
          <a:p>
            <a:r>
              <a:rPr lang="en-US" smtClean="0"/>
              <a:t>No process</a:t>
            </a:r>
          </a:p>
          <a:p>
            <a:endParaRPr lang="en-US" dirty="0"/>
          </a:p>
        </p:txBody>
      </p:sp>
      <p:pic>
        <p:nvPicPr>
          <p:cNvPr id="5" name="Picture 7" descr="C:\Users\johnmca\AppData\Local\Microsoft\Windows\Temporary Internet Files\Content.IE5\CS9SK7JL\MC90023177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480" y="2899587"/>
            <a:ext cx="8978805" cy="379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2396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What’s Next?</a:t>
            </a:r>
            <a:endParaRPr lang="en-US" dirty="0"/>
          </a:p>
        </p:txBody>
      </p:sp>
      <p:sp>
        <p:nvSpPr>
          <p:cNvPr id="4" name="Text Placeholder 3"/>
          <p:cNvSpPr>
            <a:spLocks noGrp="1"/>
          </p:cNvSpPr>
          <p:nvPr>
            <p:ph type="body" sz="quarter" idx="10"/>
          </p:nvPr>
        </p:nvSpPr>
        <p:spPr>
          <a:xfrm>
            <a:off x="519112" y="1447799"/>
            <a:ext cx="11149013" cy="4647426"/>
          </a:xfrm>
        </p:spPr>
        <p:txBody>
          <a:bodyPr/>
          <a:lstStyle/>
          <a:p>
            <a:pPr>
              <a:spcAft>
                <a:spcPts val="1800"/>
              </a:spcAft>
            </a:pPr>
            <a:r>
              <a:rPr lang="en-US" dirty="0" smtClean="0"/>
              <a:t>Follow, Tweet and Enter to </a:t>
            </a:r>
            <a:br>
              <a:rPr lang="en-US" dirty="0" smtClean="0"/>
            </a:br>
            <a:r>
              <a:rPr lang="en-US" dirty="0" smtClean="0"/>
              <a:t>win an Xbox </a:t>
            </a:r>
            <a:r>
              <a:rPr lang="en-US" dirty="0" err="1" smtClean="0"/>
              <a:t>Kinect</a:t>
            </a:r>
            <a:r>
              <a:rPr lang="en-US" dirty="0" smtClean="0"/>
              <a:t> Bundle</a:t>
            </a:r>
          </a:p>
          <a:p>
            <a:pPr>
              <a:spcAft>
                <a:spcPts val="1800"/>
              </a:spcAft>
            </a:pPr>
            <a:r>
              <a:rPr lang="en-US" dirty="0"/>
              <a:t>GAME ON! Join us at the top </a:t>
            </a:r>
            <a:br>
              <a:rPr lang="en-US" dirty="0"/>
            </a:br>
            <a:r>
              <a:rPr lang="en-US" dirty="0"/>
              <a:t>of every hour at the BI booth to </a:t>
            </a:r>
            <a:br>
              <a:rPr lang="en-US" dirty="0"/>
            </a:br>
            <a:r>
              <a:rPr lang="en-US" dirty="0"/>
              <a:t>compete in the Crescent Puzzle </a:t>
            </a:r>
            <a:br>
              <a:rPr lang="en-US" dirty="0"/>
            </a:br>
            <a:r>
              <a:rPr lang="en-US" dirty="0"/>
              <a:t>Challenge and Win Prizes</a:t>
            </a:r>
          </a:p>
          <a:p>
            <a:r>
              <a:rPr lang="en-US" dirty="0" smtClean="0"/>
              <a:t>Sign up to be notified when </a:t>
            </a:r>
            <a:br>
              <a:rPr lang="en-US" dirty="0" smtClean="0"/>
            </a:br>
            <a:r>
              <a:rPr lang="en-US" dirty="0" smtClean="0"/>
              <a:t>the next CTP is available </a:t>
            </a:r>
            <a:br>
              <a:rPr lang="en-US" dirty="0" smtClean="0"/>
            </a:br>
            <a:r>
              <a:rPr lang="en-US" dirty="0" smtClean="0"/>
              <a:t>at: </a:t>
            </a:r>
            <a:r>
              <a:rPr lang="en-US" dirty="0" smtClean="0">
                <a:hlinkClick r:id="rId3"/>
              </a:rPr>
              <a:t>microsoft.com/</a:t>
            </a:r>
            <a:r>
              <a:rPr lang="en-US" dirty="0" err="1" smtClean="0">
                <a:hlinkClick r:id="rId3"/>
              </a:rPr>
              <a:t>sqlserver</a:t>
            </a:r>
            <a:endParaRPr lang="en-US" dirty="0"/>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7996913" y="647701"/>
            <a:ext cx="3188954" cy="3362500"/>
          </a:xfrm>
          <a:prstGeom prst="rect">
            <a:avLst/>
          </a:prstGeom>
          <a:noFill/>
          <a:ln>
            <a:noFill/>
          </a:ln>
        </p:spPr>
      </p:pic>
      <p:sp>
        <p:nvSpPr>
          <p:cNvPr id="11" name="Rectangle 10"/>
          <p:cNvSpPr/>
          <p:nvPr/>
        </p:nvSpPr>
        <p:spPr bwMode="blackGray">
          <a:xfrm>
            <a:off x="519113" y="1442633"/>
            <a:ext cx="8141211" cy="4923796"/>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wrap="square" lIns="0" tIns="0" rIns="0" bIns="0" anchor="t" anchorCtr="0"/>
          <a:lstStyle/>
          <a:p>
            <a:pPr marL="457200" indent="-457200" defTabSz="914099" fontAlgn="base">
              <a:spcBef>
                <a:spcPct val="0"/>
              </a:spcBef>
              <a:spcAft>
                <a:spcPts val="1800"/>
              </a:spcAft>
              <a:buFont typeface="Arial" pitchFamily="34" charset="0"/>
              <a:buChar char="•"/>
              <a:defRPr/>
            </a:pPr>
            <a:endParaRPr lang="en-US" sz="3200" dirty="0" smtClean="0">
              <a:gradFill>
                <a:gsLst>
                  <a:gs pos="0">
                    <a:schemeClr val="tx1"/>
                  </a:gs>
                  <a:gs pos="86000">
                    <a:schemeClr val="tx1"/>
                  </a:gs>
                </a:gsLst>
                <a:lin ang="5400000" scaled="0"/>
              </a:gradFill>
              <a:latin typeface="Segoe" pitchFamily="34" charset="0"/>
            </a:endParaRPr>
          </a:p>
        </p:txBody>
      </p:sp>
      <p:grpSp>
        <p:nvGrpSpPr>
          <p:cNvPr id="2" name="Group 1"/>
          <p:cNvGrpSpPr/>
          <p:nvPr/>
        </p:nvGrpSpPr>
        <p:grpSpPr>
          <a:xfrm>
            <a:off x="8098616" y="4944568"/>
            <a:ext cx="2909349" cy="1530916"/>
            <a:chOff x="8398508" y="5008068"/>
            <a:chExt cx="2909349" cy="1530916"/>
          </a:xfrm>
        </p:grpSpPr>
        <p:sp>
          <p:nvSpPr>
            <p:cNvPr id="10" name="Text Box 9"/>
            <p:cNvSpPr txBox="1">
              <a:spLocks noChangeArrowheads="1"/>
            </p:cNvSpPr>
            <p:nvPr/>
          </p:nvSpPr>
          <p:spPr bwMode="auto">
            <a:xfrm>
              <a:off x="9181368" y="5221785"/>
              <a:ext cx="21264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rPr>
                <a:t>@MicrosoftBI</a:t>
              </a:r>
              <a:endParaRPr kumimoji="0" lang="en-US" sz="48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endParaRPr>
            </a:p>
          </p:txBody>
        </p:sp>
        <p:pic>
          <p:nvPicPr>
            <p:cNvPr id="1036" name="Picture 12" descr="http://www.msdsprovider.com/images/twitte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8508" y="5008068"/>
              <a:ext cx="781846" cy="7818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788" y="5848935"/>
              <a:ext cx="681285" cy="69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7" name="Text Box 9"/>
            <p:cNvSpPr txBox="1">
              <a:spLocks noChangeArrowheads="1"/>
            </p:cNvSpPr>
            <p:nvPr/>
          </p:nvSpPr>
          <p:spPr bwMode="auto">
            <a:xfrm>
              <a:off x="9181368" y="5959408"/>
              <a:ext cx="191312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gradFill>
                    <a:gsLst>
                      <a:gs pos="0">
                        <a:schemeClr val="tx1"/>
                      </a:gs>
                      <a:gs pos="100000">
                        <a:schemeClr val="tx1"/>
                      </a:gs>
                    </a:gsLst>
                    <a:lin ang="5400000" scaled="0"/>
                  </a:gradFill>
                  <a:latin typeface="Segoe"/>
                  <a:cs typeface="Arial" pitchFamily="34" charset="0"/>
                </a:rPr>
                <a:t>/</a:t>
              </a:r>
              <a:r>
                <a:rPr kumimoji="0" lang="en-US" sz="24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rPr>
                <a:t>MicrosoftBI</a:t>
              </a:r>
              <a:endParaRPr kumimoji="0" lang="en-US" sz="48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endParaRPr>
            </a:p>
          </p:txBody>
        </p:sp>
      </p:grpSp>
      <p:sp>
        <p:nvSpPr>
          <p:cNvPr id="38" name="Text Box 9"/>
          <p:cNvSpPr txBox="1">
            <a:spLocks noChangeArrowheads="1"/>
          </p:cNvSpPr>
          <p:nvPr/>
        </p:nvSpPr>
        <p:spPr bwMode="auto">
          <a:xfrm>
            <a:off x="7908896" y="4345587"/>
            <a:ext cx="32887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rPr>
              <a:t>Join the Conversation</a:t>
            </a:r>
            <a:endParaRPr kumimoji="0" lang="en-US" sz="48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endParaRPr>
          </a:p>
        </p:txBody>
      </p:sp>
      <p:sp>
        <p:nvSpPr>
          <p:cNvPr id="39"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cxnSp>
        <p:nvCxnSpPr>
          <p:cNvPr id="40" name="Straight Connector 39"/>
          <p:cNvCxnSpPr/>
          <p:nvPr/>
        </p:nvCxnSpPr>
        <p:spPr>
          <a:xfrm>
            <a:off x="7908896" y="4814656"/>
            <a:ext cx="328878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04278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09351329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54188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0320409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does data come from?</a:t>
            </a:r>
            <a:endParaRPr lang="en-US" dirty="0"/>
          </a:p>
        </p:txBody>
      </p:sp>
      <p:sp>
        <p:nvSpPr>
          <p:cNvPr id="3" name="Text Placeholder 2"/>
          <p:cNvSpPr>
            <a:spLocks noGrp="1"/>
          </p:cNvSpPr>
          <p:nvPr>
            <p:ph type="body" sz="quarter" idx="10"/>
          </p:nvPr>
        </p:nvSpPr>
        <p:spPr/>
        <p:txBody>
          <a:bodyPr/>
          <a:lstStyle/>
          <a:p>
            <a:r>
              <a:rPr lang="en-US" smtClean="0"/>
              <a:t>Systems</a:t>
            </a:r>
          </a:p>
          <a:p>
            <a:r>
              <a:rPr lang="en-US" smtClean="0"/>
              <a:t>Processes</a:t>
            </a:r>
          </a:p>
          <a:p>
            <a:r>
              <a:rPr lang="en-US" smtClean="0"/>
              <a:t>External Sources</a:t>
            </a:r>
          </a:p>
          <a:p>
            <a:r>
              <a:rPr lang="en-US" smtClean="0"/>
              <a:t>People?</a:t>
            </a:r>
          </a:p>
          <a:p>
            <a:endParaRPr lang="en-US" dirty="0" smtClean="0"/>
          </a:p>
        </p:txBody>
      </p:sp>
      <p:pic>
        <p:nvPicPr>
          <p:cNvPr id="6" name="Picture 4" descr="Human_Factor_image_4ppt"/>
          <p:cNvPicPr>
            <a:picLocks noChangeAspect="1" noChangeArrowheads="1"/>
          </p:cNvPicPr>
          <p:nvPr/>
        </p:nvPicPr>
        <p:blipFill>
          <a:blip r:embed="rId2"/>
          <a:srcRect/>
          <a:stretch>
            <a:fillRect/>
          </a:stretch>
        </p:blipFill>
        <p:spPr bwMode="auto">
          <a:xfrm>
            <a:off x="6240898" y="1603428"/>
            <a:ext cx="4029075" cy="3432175"/>
          </a:xfrm>
          <a:prstGeom prst="rect">
            <a:avLst/>
          </a:prstGeom>
          <a:noFill/>
        </p:spPr>
      </p:pic>
    </p:spTree>
    <p:extLst>
      <p:ext uri="{BB962C8B-B14F-4D97-AF65-F5344CB8AC3E}">
        <p14:creationId xmlns:p14="http://schemas.microsoft.com/office/powerpoint/2010/main" val="20957284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Definitions</a:t>
            </a:r>
            <a:endParaRPr lang="en-US" dirty="0"/>
          </a:p>
        </p:txBody>
      </p:sp>
      <p:sp>
        <p:nvSpPr>
          <p:cNvPr id="6" name="Text Placeholder 5"/>
          <p:cNvSpPr>
            <a:spLocks noGrp="1"/>
          </p:cNvSpPr>
          <p:nvPr>
            <p:ph type="body" sz="quarter" idx="10"/>
          </p:nvPr>
        </p:nvSpPr>
        <p:spPr>
          <a:xfrm>
            <a:off x="519112" y="1447799"/>
            <a:ext cx="5575301" cy="4179606"/>
          </a:xfrm>
        </p:spPr>
        <p:txBody>
          <a:bodyPr/>
          <a:lstStyle/>
          <a:p>
            <a:r>
              <a:rPr lang="en-US" sz="2800" dirty="0" smtClean="0"/>
              <a:t>Master Data Management (MDM)</a:t>
            </a:r>
          </a:p>
          <a:p>
            <a:r>
              <a:rPr lang="en-US" sz="2800" dirty="0" smtClean="0"/>
              <a:t>Worth managing</a:t>
            </a:r>
          </a:p>
          <a:p>
            <a:r>
              <a:rPr lang="en-US" sz="2800" dirty="0" smtClean="0"/>
              <a:t>Objects, not transactions</a:t>
            </a:r>
          </a:p>
          <a:p>
            <a:r>
              <a:rPr lang="en-US" sz="2800" dirty="0" smtClean="0"/>
              <a:t>Granularity varies by role</a:t>
            </a:r>
          </a:p>
          <a:p>
            <a:r>
              <a:rPr lang="en-US" sz="2800" dirty="0" smtClean="0"/>
              <a:t>Shareable</a:t>
            </a:r>
          </a:p>
          <a:p>
            <a:r>
              <a:rPr lang="en-US" sz="2800" dirty="0" smtClean="0"/>
              <a:t>Master Data Services (MDS)</a:t>
            </a:r>
          </a:p>
          <a:p>
            <a:endParaRPr lang="en-US" sz="2800" dirty="0" smtClean="0"/>
          </a:p>
          <a:p>
            <a:endParaRPr lang="en-US" sz="2800" dirty="0" smtClean="0"/>
          </a:p>
          <a:p>
            <a:endParaRPr lang="en-US" sz="2800" dirty="0"/>
          </a:p>
        </p:txBody>
      </p:sp>
      <p:pic>
        <p:nvPicPr>
          <p:cNvPr id="7" name="Picture 5" descr="C:\Users\johnmca\AppData\Local\Microsoft\Windows\Temporary Internet Files\Content.IE5\U532LLNY\MP9004436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923" y="1452282"/>
            <a:ext cx="5446553" cy="447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1478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MDS - Typical Solutions &amp; Scenarios</a:t>
            </a:r>
            <a:endParaRPr lang="en-US" dirty="0"/>
          </a:p>
        </p:txBody>
      </p:sp>
      <p:sp>
        <p:nvSpPr>
          <p:cNvPr id="3" name="Text Placeholder 2"/>
          <p:cNvSpPr>
            <a:spLocks noGrp="1"/>
          </p:cNvSpPr>
          <p:nvPr>
            <p:ph type="body" sz="quarter" idx="10"/>
          </p:nvPr>
        </p:nvSpPr>
        <p:spPr/>
        <p:txBody>
          <a:bodyPr/>
          <a:lstStyle/>
          <a:p>
            <a:r>
              <a:rPr lang="en-US" smtClean="0"/>
              <a:t>Multiple sources cause confusion </a:t>
            </a:r>
          </a:p>
          <a:p>
            <a:pPr lvl="1"/>
            <a:r>
              <a:rPr lang="en-US" smtClean="0"/>
              <a:t>Map data with MDS</a:t>
            </a:r>
          </a:p>
          <a:p>
            <a:r>
              <a:rPr lang="en-US" smtClean="0"/>
              <a:t>Inconsistent identifiers break reports and processes</a:t>
            </a:r>
          </a:p>
          <a:p>
            <a:pPr lvl="1"/>
            <a:r>
              <a:rPr lang="en-US" smtClean="0"/>
              <a:t>Manage reference lists with MDS</a:t>
            </a:r>
          </a:p>
          <a:p>
            <a:r>
              <a:rPr lang="en-US" smtClean="0"/>
              <a:t>Dimensions need constant maintenance</a:t>
            </a:r>
          </a:p>
          <a:p>
            <a:pPr lvl="1"/>
            <a:r>
              <a:rPr lang="en-US" smtClean="0"/>
              <a:t>Business users manage dimensions with MDS</a:t>
            </a:r>
          </a:p>
          <a:p>
            <a:endParaRPr lang="en-US" smtClean="0"/>
          </a:p>
          <a:p>
            <a:endParaRPr lang="en-US" dirty="0"/>
          </a:p>
        </p:txBody>
      </p:sp>
    </p:spTree>
    <p:extLst>
      <p:ext uri="{BB962C8B-B14F-4D97-AF65-F5344CB8AC3E}">
        <p14:creationId xmlns:p14="http://schemas.microsoft.com/office/powerpoint/2010/main" val="300611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mtClean="0"/>
              <a:t>SQL Server Master Data Services</a:t>
            </a:r>
            <a:endParaRPr lang="en-US" dirty="0"/>
          </a:p>
        </p:txBody>
      </p:sp>
      <p:grpSp>
        <p:nvGrpSpPr>
          <p:cNvPr id="6" name="Group 5"/>
          <p:cNvGrpSpPr/>
          <p:nvPr/>
        </p:nvGrpSpPr>
        <p:grpSpPr>
          <a:xfrm>
            <a:off x="622207" y="1094171"/>
            <a:ext cx="3067735" cy="3967685"/>
            <a:chOff x="-2611933" y="1594809"/>
            <a:chExt cx="2611933" cy="3571783"/>
          </a:xfrm>
        </p:grpSpPr>
        <p:sp>
          <p:nvSpPr>
            <p:cNvPr id="7" name="Freeform 6"/>
            <p:cNvSpPr/>
            <p:nvPr/>
          </p:nvSpPr>
          <p:spPr>
            <a:xfrm>
              <a:off x="-2611933" y="1594809"/>
              <a:ext cx="2611933" cy="3571783"/>
            </a:xfrm>
            <a:custGeom>
              <a:avLst/>
              <a:gdLst>
                <a:gd name="connsiteX0" fmla="*/ 0 w 2611933"/>
                <a:gd name="connsiteY0" fmla="*/ 261193 h 3810000"/>
                <a:gd name="connsiteX1" fmla="*/ 76502 w 2611933"/>
                <a:gd name="connsiteY1" fmla="*/ 76502 h 3810000"/>
                <a:gd name="connsiteX2" fmla="*/ 261194 w 2611933"/>
                <a:gd name="connsiteY2" fmla="*/ 1 h 3810000"/>
                <a:gd name="connsiteX3" fmla="*/ 2350740 w 2611933"/>
                <a:gd name="connsiteY3" fmla="*/ 0 h 3810000"/>
                <a:gd name="connsiteX4" fmla="*/ 2535431 w 2611933"/>
                <a:gd name="connsiteY4" fmla="*/ 76502 h 3810000"/>
                <a:gd name="connsiteX5" fmla="*/ 2611932 w 2611933"/>
                <a:gd name="connsiteY5" fmla="*/ 261194 h 3810000"/>
                <a:gd name="connsiteX6" fmla="*/ 2611933 w 2611933"/>
                <a:gd name="connsiteY6" fmla="*/ 3548807 h 3810000"/>
                <a:gd name="connsiteX7" fmla="*/ 2535431 w 2611933"/>
                <a:gd name="connsiteY7" fmla="*/ 3733498 h 3810000"/>
                <a:gd name="connsiteX8" fmla="*/ 2350740 w 2611933"/>
                <a:gd name="connsiteY8" fmla="*/ 3810000 h 3810000"/>
                <a:gd name="connsiteX9" fmla="*/ 261193 w 2611933"/>
                <a:gd name="connsiteY9" fmla="*/ 3810000 h 3810000"/>
                <a:gd name="connsiteX10" fmla="*/ 76502 w 2611933"/>
                <a:gd name="connsiteY10" fmla="*/ 3733498 h 3810000"/>
                <a:gd name="connsiteX11" fmla="*/ 1 w 2611933"/>
                <a:gd name="connsiteY11" fmla="*/ 3548807 h 3810000"/>
                <a:gd name="connsiteX12" fmla="*/ 0 w 2611933"/>
                <a:gd name="connsiteY12" fmla="*/ 261193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381000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357065"/>
                    <a:pt x="2611933" y="2452936"/>
                    <a:pt x="2611933" y="3548807"/>
                  </a:cubicBezTo>
                  <a:cubicBezTo>
                    <a:pt x="2611933" y="3618080"/>
                    <a:pt x="2584415" y="3684515"/>
                    <a:pt x="2535431" y="3733498"/>
                  </a:cubicBezTo>
                  <a:cubicBezTo>
                    <a:pt x="2486448" y="3782481"/>
                    <a:pt x="2420012" y="3810000"/>
                    <a:pt x="2350740" y="3810000"/>
                  </a:cubicBezTo>
                  <a:lnTo>
                    <a:pt x="261193" y="3810000"/>
                  </a:lnTo>
                  <a:cubicBezTo>
                    <a:pt x="191920" y="3810000"/>
                    <a:pt x="125485" y="3782481"/>
                    <a:pt x="76502" y="3733498"/>
                  </a:cubicBezTo>
                  <a:cubicBezTo>
                    <a:pt x="27519" y="3684515"/>
                    <a:pt x="0" y="3618079"/>
                    <a:pt x="1" y="3548807"/>
                  </a:cubicBezTo>
                  <a:cubicBezTo>
                    <a:pt x="1" y="2452936"/>
                    <a:pt x="0" y="1357064"/>
                    <a:pt x="0" y="261193"/>
                  </a:cubicBezTo>
                  <a:close/>
                </a:path>
              </a:pathLst>
            </a:custGeom>
            <a:gradFill flip="none" rotWithShape="1">
              <a:gsLst>
                <a:gs pos="0">
                  <a:srgbClr val="FFFFFF">
                    <a:alpha val="92000"/>
                  </a:srgbClr>
                </a:gs>
                <a:gs pos="2000">
                  <a:srgbClr val="FFFFFF">
                    <a:alpha val="27000"/>
                  </a:srgbClr>
                </a:gs>
                <a:gs pos="33000">
                  <a:srgbClr val="000000">
                    <a:alpha val="7000"/>
                  </a:srgbClr>
                </a:gs>
                <a:gs pos="98000">
                  <a:srgbClr val="080808">
                    <a:alpha val="24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t" anchorCtr="0" compatLnSpc="1">
              <a:prstTxWarp prst="textNoShape">
                <a:avLst/>
              </a:prstTxWarp>
            </a:bodyPr>
            <a:lstStyle/>
            <a:p>
              <a:pPr algn="ctr" defTabSz="914159">
                <a:lnSpc>
                  <a:spcPct val="90000"/>
                </a:lnSpc>
                <a:spcBef>
                  <a:spcPts val="630"/>
                </a:spcBef>
                <a:spcAft>
                  <a:spcPct val="35000"/>
                </a:spcAft>
                <a:buClr>
                  <a:srgbClr val="FFFF99"/>
                </a:buClr>
                <a:buSzPct val="120000"/>
                <a:defRPr/>
              </a:pPr>
              <a:endParaRPr lang="en-US" altLang="zh-CN" sz="700" i="1" dirty="0" smtClean="0">
                <a:solidFill>
                  <a:srgbClr val="FF3300"/>
                </a:solidFill>
              </a:endParaRPr>
            </a:p>
            <a:p>
              <a:pPr algn="ctr" defTabSz="914159">
                <a:lnSpc>
                  <a:spcPct val="90000"/>
                </a:lnSpc>
                <a:spcBef>
                  <a:spcPts val="630"/>
                </a:spcBef>
                <a:spcAft>
                  <a:spcPct val="35000"/>
                </a:spcAft>
                <a:buClr>
                  <a:srgbClr val="FFFF99"/>
                </a:buClr>
                <a:buSzPct val="120000"/>
                <a:defRPr/>
              </a:pPr>
              <a:r>
                <a:rPr lang="en-US" altLang="zh-CN" sz="2000" i="1" dirty="0" smtClean="0">
                  <a:solidFill>
                    <a:srgbClr val="FFFFFF"/>
                  </a:solidFill>
                </a:rPr>
                <a:t>Store</a:t>
              </a:r>
            </a:p>
          </p:txBody>
        </p:sp>
        <p:sp>
          <p:nvSpPr>
            <p:cNvPr id="8" name="Freeform 7"/>
            <p:cNvSpPr/>
            <p:nvPr/>
          </p:nvSpPr>
          <p:spPr>
            <a:xfrm>
              <a:off x="-2350740" y="2201328"/>
              <a:ext cx="2089546" cy="809463"/>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Identity, Attributes, Hierarchies</a:t>
              </a:r>
            </a:p>
          </p:txBody>
        </p:sp>
        <p:sp>
          <p:nvSpPr>
            <p:cNvPr id="9" name="Freeform 8"/>
            <p:cNvSpPr/>
            <p:nvPr/>
          </p:nvSpPr>
          <p:spPr>
            <a:xfrm>
              <a:off x="-2350740" y="3170878"/>
              <a:ext cx="2089546" cy="809463"/>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Secure by role</a:t>
              </a:r>
            </a:p>
          </p:txBody>
        </p:sp>
        <p:sp>
          <p:nvSpPr>
            <p:cNvPr id="10" name="Freeform 9"/>
            <p:cNvSpPr/>
            <p:nvPr/>
          </p:nvSpPr>
          <p:spPr>
            <a:xfrm>
              <a:off x="-2350740" y="4143853"/>
              <a:ext cx="2089546" cy="809463"/>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Manage Transactions</a:t>
              </a:r>
              <a:r>
                <a:rPr lang="en-US" sz="1500" dirty="0">
                  <a:solidFill>
                    <a:srgbClr val="FFFFFF"/>
                  </a:solidFill>
                  <a:cs typeface="Arial" pitchFamily="34" charset="0"/>
                </a:rPr>
                <a:t> </a:t>
              </a:r>
              <a:r>
                <a:rPr lang="en-US" sz="1500" dirty="0" smtClean="0">
                  <a:solidFill>
                    <a:srgbClr val="FFFFFF"/>
                  </a:solidFill>
                  <a:cs typeface="Arial" pitchFamily="34" charset="0"/>
                </a:rPr>
                <a:t>– Annotate &amp; Review</a:t>
              </a:r>
            </a:p>
          </p:txBody>
        </p:sp>
      </p:grpSp>
      <p:grpSp>
        <p:nvGrpSpPr>
          <p:cNvPr id="11" name="Group 10"/>
          <p:cNvGrpSpPr/>
          <p:nvPr/>
        </p:nvGrpSpPr>
        <p:grpSpPr>
          <a:xfrm>
            <a:off x="4436665" y="1067700"/>
            <a:ext cx="2976192" cy="3994155"/>
            <a:chOff x="-2611933" y="1594809"/>
            <a:chExt cx="2611933" cy="3571783"/>
          </a:xfrm>
        </p:grpSpPr>
        <p:sp>
          <p:nvSpPr>
            <p:cNvPr id="12" name="Freeform 11"/>
            <p:cNvSpPr/>
            <p:nvPr/>
          </p:nvSpPr>
          <p:spPr>
            <a:xfrm>
              <a:off x="-2611933" y="1594809"/>
              <a:ext cx="2611933" cy="3571783"/>
            </a:xfrm>
            <a:custGeom>
              <a:avLst/>
              <a:gdLst>
                <a:gd name="connsiteX0" fmla="*/ 0 w 2611933"/>
                <a:gd name="connsiteY0" fmla="*/ 261193 h 3810000"/>
                <a:gd name="connsiteX1" fmla="*/ 76502 w 2611933"/>
                <a:gd name="connsiteY1" fmla="*/ 76502 h 3810000"/>
                <a:gd name="connsiteX2" fmla="*/ 261194 w 2611933"/>
                <a:gd name="connsiteY2" fmla="*/ 1 h 3810000"/>
                <a:gd name="connsiteX3" fmla="*/ 2350740 w 2611933"/>
                <a:gd name="connsiteY3" fmla="*/ 0 h 3810000"/>
                <a:gd name="connsiteX4" fmla="*/ 2535431 w 2611933"/>
                <a:gd name="connsiteY4" fmla="*/ 76502 h 3810000"/>
                <a:gd name="connsiteX5" fmla="*/ 2611932 w 2611933"/>
                <a:gd name="connsiteY5" fmla="*/ 261194 h 3810000"/>
                <a:gd name="connsiteX6" fmla="*/ 2611933 w 2611933"/>
                <a:gd name="connsiteY6" fmla="*/ 3548807 h 3810000"/>
                <a:gd name="connsiteX7" fmla="*/ 2535431 w 2611933"/>
                <a:gd name="connsiteY7" fmla="*/ 3733498 h 3810000"/>
                <a:gd name="connsiteX8" fmla="*/ 2350740 w 2611933"/>
                <a:gd name="connsiteY8" fmla="*/ 3810000 h 3810000"/>
                <a:gd name="connsiteX9" fmla="*/ 261193 w 2611933"/>
                <a:gd name="connsiteY9" fmla="*/ 3810000 h 3810000"/>
                <a:gd name="connsiteX10" fmla="*/ 76502 w 2611933"/>
                <a:gd name="connsiteY10" fmla="*/ 3733498 h 3810000"/>
                <a:gd name="connsiteX11" fmla="*/ 1 w 2611933"/>
                <a:gd name="connsiteY11" fmla="*/ 3548807 h 3810000"/>
                <a:gd name="connsiteX12" fmla="*/ 0 w 2611933"/>
                <a:gd name="connsiteY12" fmla="*/ 261193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381000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357065"/>
                    <a:pt x="2611933" y="2452936"/>
                    <a:pt x="2611933" y="3548807"/>
                  </a:cubicBezTo>
                  <a:cubicBezTo>
                    <a:pt x="2611933" y="3618080"/>
                    <a:pt x="2584415" y="3684515"/>
                    <a:pt x="2535431" y="3733498"/>
                  </a:cubicBezTo>
                  <a:cubicBezTo>
                    <a:pt x="2486448" y="3782481"/>
                    <a:pt x="2420012" y="3810000"/>
                    <a:pt x="2350740" y="3810000"/>
                  </a:cubicBezTo>
                  <a:lnTo>
                    <a:pt x="261193" y="3810000"/>
                  </a:lnTo>
                  <a:cubicBezTo>
                    <a:pt x="191920" y="3810000"/>
                    <a:pt x="125485" y="3782481"/>
                    <a:pt x="76502" y="3733498"/>
                  </a:cubicBezTo>
                  <a:cubicBezTo>
                    <a:pt x="27519" y="3684515"/>
                    <a:pt x="0" y="3618079"/>
                    <a:pt x="1" y="3548807"/>
                  </a:cubicBezTo>
                  <a:cubicBezTo>
                    <a:pt x="1" y="2452936"/>
                    <a:pt x="0" y="1357064"/>
                    <a:pt x="0" y="261193"/>
                  </a:cubicBezTo>
                  <a:close/>
                </a:path>
              </a:pathLst>
            </a:custGeom>
            <a:gradFill flip="none" rotWithShape="1">
              <a:gsLst>
                <a:gs pos="0">
                  <a:srgbClr val="FFFFFF">
                    <a:alpha val="92000"/>
                  </a:srgbClr>
                </a:gs>
                <a:gs pos="2000">
                  <a:srgbClr val="FFFFFF">
                    <a:alpha val="27000"/>
                  </a:srgbClr>
                </a:gs>
                <a:gs pos="33000">
                  <a:srgbClr val="000000">
                    <a:alpha val="7000"/>
                  </a:srgbClr>
                </a:gs>
                <a:gs pos="98000">
                  <a:srgbClr val="080808">
                    <a:alpha val="24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t" anchorCtr="0" compatLnSpc="1">
              <a:prstTxWarp prst="textNoShape">
                <a:avLst/>
              </a:prstTxWarp>
            </a:bodyPr>
            <a:lstStyle/>
            <a:p>
              <a:pPr algn="ctr" defTabSz="914159">
                <a:lnSpc>
                  <a:spcPct val="90000"/>
                </a:lnSpc>
                <a:spcBef>
                  <a:spcPts val="630"/>
                </a:spcBef>
                <a:spcAft>
                  <a:spcPct val="35000"/>
                </a:spcAft>
                <a:buClr>
                  <a:srgbClr val="FFFF99"/>
                </a:buClr>
                <a:buSzPct val="120000"/>
                <a:defRPr/>
              </a:pPr>
              <a:endParaRPr lang="en-US" altLang="zh-CN" sz="700" i="1" dirty="0" smtClean="0">
                <a:solidFill>
                  <a:srgbClr val="FF3300"/>
                </a:solidFill>
              </a:endParaRPr>
            </a:p>
            <a:p>
              <a:pPr algn="ctr" defTabSz="914159">
                <a:lnSpc>
                  <a:spcPct val="90000"/>
                </a:lnSpc>
                <a:spcBef>
                  <a:spcPts val="630"/>
                </a:spcBef>
                <a:spcAft>
                  <a:spcPct val="35000"/>
                </a:spcAft>
                <a:buClr>
                  <a:srgbClr val="FFFF99"/>
                </a:buClr>
                <a:buSzPct val="120000"/>
                <a:defRPr/>
              </a:pPr>
              <a:r>
                <a:rPr lang="en-US" altLang="zh-CN" sz="2000" i="1" dirty="0" smtClean="0">
                  <a:solidFill>
                    <a:srgbClr val="FFFFFF"/>
                  </a:solidFill>
                </a:rPr>
                <a:t>Integrate &amp; Share</a:t>
              </a:r>
            </a:p>
          </p:txBody>
        </p:sp>
        <p:sp>
          <p:nvSpPr>
            <p:cNvPr id="13" name="Freeform 12"/>
            <p:cNvSpPr/>
            <p:nvPr/>
          </p:nvSpPr>
          <p:spPr>
            <a:xfrm>
              <a:off x="-2350740" y="2201328"/>
              <a:ext cx="2089546" cy="809463"/>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WCF API</a:t>
              </a:r>
            </a:p>
          </p:txBody>
        </p:sp>
        <p:sp>
          <p:nvSpPr>
            <p:cNvPr id="14" name="Freeform 13"/>
            <p:cNvSpPr/>
            <p:nvPr/>
          </p:nvSpPr>
          <p:spPr>
            <a:xfrm>
              <a:off x="-2350740" y="3170878"/>
              <a:ext cx="2089546" cy="809463"/>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rgbClr val="00B050"/>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Tables &amp; Views</a:t>
              </a:r>
            </a:p>
          </p:txBody>
        </p:sp>
      </p:grpSp>
      <p:grpSp>
        <p:nvGrpSpPr>
          <p:cNvPr id="15" name="Group 14"/>
          <p:cNvGrpSpPr/>
          <p:nvPr/>
        </p:nvGrpSpPr>
        <p:grpSpPr>
          <a:xfrm>
            <a:off x="8177886" y="1136703"/>
            <a:ext cx="2925228" cy="3925151"/>
            <a:chOff x="-2611933" y="1594809"/>
            <a:chExt cx="2611933" cy="3571783"/>
          </a:xfrm>
        </p:grpSpPr>
        <p:sp>
          <p:nvSpPr>
            <p:cNvPr id="16" name="Freeform 15"/>
            <p:cNvSpPr/>
            <p:nvPr/>
          </p:nvSpPr>
          <p:spPr>
            <a:xfrm>
              <a:off x="-2611933" y="1594809"/>
              <a:ext cx="2611933" cy="3571783"/>
            </a:xfrm>
            <a:custGeom>
              <a:avLst/>
              <a:gdLst>
                <a:gd name="connsiteX0" fmla="*/ 0 w 2611933"/>
                <a:gd name="connsiteY0" fmla="*/ 261193 h 3810000"/>
                <a:gd name="connsiteX1" fmla="*/ 76502 w 2611933"/>
                <a:gd name="connsiteY1" fmla="*/ 76502 h 3810000"/>
                <a:gd name="connsiteX2" fmla="*/ 261194 w 2611933"/>
                <a:gd name="connsiteY2" fmla="*/ 1 h 3810000"/>
                <a:gd name="connsiteX3" fmla="*/ 2350740 w 2611933"/>
                <a:gd name="connsiteY3" fmla="*/ 0 h 3810000"/>
                <a:gd name="connsiteX4" fmla="*/ 2535431 w 2611933"/>
                <a:gd name="connsiteY4" fmla="*/ 76502 h 3810000"/>
                <a:gd name="connsiteX5" fmla="*/ 2611932 w 2611933"/>
                <a:gd name="connsiteY5" fmla="*/ 261194 h 3810000"/>
                <a:gd name="connsiteX6" fmla="*/ 2611933 w 2611933"/>
                <a:gd name="connsiteY6" fmla="*/ 3548807 h 3810000"/>
                <a:gd name="connsiteX7" fmla="*/ 2535431 w 2611933"/>
                <a:gd name="connsiteY7" fmla="*/ 3733498 h 3810000"/>
                <a:gd name="connsiteX8" fmla="*/ 2350740 w 2611933"/>
                <a:gd name="connsiteY8" fmla="*/ 3810000 h 3810000"/>
                <a:gd name="connsiteX9" fmla="*/ 261193 w 2611933"/>
                <a:gd name="connsiteY9" fmla="*/ 3810000 h 3810000"/>
                <a:gd name="connsiteX10" fmla="*/ 76502 w 2611933"/>
                <a:gd name="connsiteY10" fmla="*/ 3733498 h 3810000"/>
                <a:gd name="connsiteX11" fmla="*/ 1 w 2611933"/>
                <a:gd name="connsiteY11" fmla="*/ 3548807 h 3810000"/>
                <a:gd name="connsiteX12" fmla="*/ 0 w 2611933"/>
                <a:gd name="connsiteY12" fmla="*/ 261193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381000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357065"/>
                    <a:pt x="2611933" y="2452936"/>
                    <a:pt x="2611933" y="3548807"/>
                  </a:cubicBezTo>
                  <a:cubicBezTo>
                    <a:pt x="2611933" y="3618080"/>
                    <a:pt x="2584415" y="3684515"/>
                    <a:pt x="2535431" y="3733498"/>
                  </a:cubicBezTo>
                  <a:cubicBezTo>
                    <a:pt x="2486448" y="3782481"/>
                    <a:pt x="2420012" y="3810000"/>
                    <a:pt x="2350740" y="3810000"/>
                  </a:cubicBezTo>
                  <a:lnTo>
                    <a:pt x="261193" y="3810000"/>
                  </a:lnTo>
                  <a:cubicBezTo>
                    <a:pt x="191920" y="3810000"/>
                    <a:pt x="125485" y="3782481"/>
                    <a:pt x="76502" y="3733498"/>
                  </a:cubicBezTo>
                  <a:cubicBezTo>
                    <a:pt x="27519" y="3684515"/>
                    <a:pt x="0" y="3618079"/>
                    <a:pt x="1" y="3548807"/>
                  </a:cubicBezTo>
                  <a:cubicBezTo>
                    <a:pt x="1" y="2452936"/>
                    <a:pt x="0" y="1357064"/>
                    <a:pt x="0" y="261193"/>
                  </a:cubicBezTo>
                  <a:close/>
                </a:path>
              </a:pathLst>
            </a:custGeom>
            <a:gradFill flip="none" rotWithShape="1">
              <a:gsLst>
                <a:gs pos="0">
                  <a:srgbClr val="FFFFFF">
                    <a:alpha val="92000"/>
                  </a:srgbClr>
                </a:gs>
                <a:gs pos="2000">
                  <a:srgbClr val="FFFFFF">
                    <a:alpha val="27000"/>
                  </a:srgbClr>
                </a:gs>
                <a:gs pos="33000">
                  <a:srgbClr val="000000">
                    <a:alpha val="7000"/>
                  </a:srgbClr>
                </a:gs>
                <a:gs pos="98000">
                  <a:srgbClr val="080808">
                    <a:alpha val="24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t" anchorCtr="0" compatLnSpc="1">
              <a:prstTxWarp prst="textNoShape">
                <a:avLst/>
              </a:prstTxWarp>
            </a:bodyPr>
            <a:lstStyle/>
            <a:p>
              <a:pPr algn="ctr" defTabSz="914159">
                <a:lnSpc>
                  <a:spcPct val="90000"/>
                </a:lnSpc>
                <a:spcBef>
                  <a:spcPts val="630"/>
                </a:spcBef>
                <a:spcAft>
                  <a:spcPct val="35000"/>
                </a:spcAft>
                <a:buClr>
                  <a:srgbClr val="FFFF99"/>
                </a:buClr>
                <a:buSzPct val="120000"/>
                <a:defRPr/>
              </a:pPr>
              <a:endParaRPr lang="en-US" altLang="zh-CN" sz="700" i="1" dirty="0" smtClean="0">
                <a:solidFill>
                  <a:srgbClr val="FF3300"/>
                </a:solidFill>
              </a:endParaRPr>
            </a:p>
            <a:p>
              <a:pPr algn="ctr" defTabSz="914159">
                <a:lnSpc>
                  <a:spcPct val="90000"/>
                </a:lnSpc>
                <a:spcBef>
                  <a:spcPts val="630"/>
                </a:spcBef>
                <a:spcAft>
                  <a:spcPct val="35000"/>
                </a:spcAft>
                <a:buClr>
                  <a:srgbClr val="FFFF99"/>
                </a:buClr>
                <a:buSzPct val="120000"/>
                <a:defRPr/>
              </a:pPr>
              <a:r>
                <a:rPr lang="en-US" altLang="zh-CN" sz="2000" i="1" dirty="0" smtClean="0">
                  <a:solidFill>
                    <a:srgbClr val="FFFFFF"/>
                  </a:solidFill>
                </a:rPr>
                <a:t>Enable Processes</a:t>
              </a:r>
            </a:p>
          </p:txBody>
        </p:sp>
        <p:sp>
          <p:nvSpPr>
            <p:cNvPr id="17" name="Freeform 16"/>
            <p:cNvSpPr/>
            <p:nvPr/>
          </p:nvSpPr>
          <p:spPr>
            <a:xfrm>
              <a:off x="-2350740" y="2201328"/>
              <a:ext cx="2089546" cy="507038"/>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rgbClr val="00B050"/>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Stewardship UI</a:t>
              </a:r>
            </a:p>
          </p:txBody>
        </p:sp>
        <p:sp>
          <p:nvSpPr>
            <p:cNvPr id="18" name="Freeform 17"/>
            <p:cNvSpPr/>
            <p:nvPr/>
          </p:nvSpPr>
          <p:spPr>
            <a:xfrm>
              <a:off x="-2350740" y="3959488"/>
              <a:ext cx="2089546" cy="375650"/>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Validation &amp; Versions</a:t>
              </a:r>
            </a:p>
          </p:txBody>
        </p:sp>
        <p:sp>
          <p:nvSpPr>
            <p:cNvPr id="19" name="Freeform 18"/>
            <p:cNvSpPr/>
            <p:nvPr/>
          </p:nvSpPr>
          <p:spPr>
            <a:xfrm>
              <a:off x="-2350740" y="4440253"/>
              <a:ext cx="2089546" cy="513062"/>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Notifications &amp; Workflows</a:t>
              </a:r>
            </a:p>
          </p:txBody>
        </p:sp>
        <p:sp>
          <p:nvSpPr>
            <p:cNvPr id="22" name="Freeform 21"/>
            <p:cNvSpPr/>
            <p:nvPr/>
          </p:nvSpPr>
          <p:spPr>
            <a:xfrm>
              <a:off x="-2350740" y="2780930"/>
              <a:ext cx="2089546" cy="523782"/>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rgbClr val="00B050"/>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Excel UI</a:t>
              </a:r>
            </a:p>
          </p:txBody>
        </p:sp>
        <p:sp>
          <p:nvSpPr>
            <p:cNvPr id="23" name="Freeform 22"/>
            <p:cNvSpPr/>
            <p:nvPr/>
          </p:nvSpPr>
          <p:spPr>
            <a:xfrm>
              <a:off x="-2350740" y="3385436"/>
              <a:ext cx="2089546" cy="523782"/>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rgbClr val="00B050"/>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dirty="0" smtClean="0">
                  <a:solidFill>
                    <a:srgbClr val="FFFFFF"/>
                  </a:solidFill>
                  <a:cs typeface="Arial" pitchFamily="34" charset="0"/>
                </a:rPr>
                <a:t>Data Quality</a:t>
              </a:r>
            </a:p>
          </p:txBody>
        </p:sp>
      </p:grpSp>
      <p:sp>
        <p:nvSpPr>
          <p:cNvPr id="20" name="Freeform 19"/>
          <p:cNvSpPr/>
          <p:nvPr/>
        </p:nvSpPr>
        <p:spPr>
          <a:xfrm>
            <a:off x="442909" y="5363417"/>
            <a:ext cx="10970762" cy="1184340"/>
          </a:xfrm>
          <a:custGeom>
            <a:avLst/>
            <a:gdLst>
              <a:gd name="connsiteX0" fmla="*/ 0 w 2611933"/>
              <a:gd name="connsiteY0" fmla="*/ 261193 h 3810000"/>
              <a:gd name="connsiteX1" fmla="*/ 76502 w 2611933"/>
              <a:gd name="connsiteY1" fmla="*/ 76502 h 3810000"/>
              <a:gd name="connsiteX2" fmla="*/ 261194 w 2611933"/>
              <a:gd name="connsiteY2" fmla="*/ 1 h 3810000"/>
              <a:gd name="connsiteX3" fmla="*/ 2350740 w 2611933"/>
              <a:gd name="connsiteY3" fmla="*/ 0 h 3810000"/>
              <a:gd name="connsiteX4" fmla="*/ 2535431 w 2611933"/>
              <a:gd name="connsiteY4" fmla="*/ 76502 h 3810000"/>
              <a:gd name="connsiteX5" fmla="*/ 2611932 w 2611933"/>
              <a:gd name="connsiteY5" fmla="*/ 261194 h 3810000"/>
              <a:gd name="connsiteX6" fmla="*/ 2611933 w 2611933"/>
              <a:gd name="connsiteY6" fmla="*/ 3548807 h 3810000"/>
              <a:gd name="connsiteX7" fmla="*/ 2535431 w 2611933"/>
              <a:gd name="connsiteY7" fmla="*/ 3733498 h 3810000"/>
              <a:gd name="connsiteX8" fmla="*/ 2350740 w 2611933"/>
              <a:gd name="connsiteY8" fmla="*/ 3810000 h 3810000"/>
              <a:gd name="connsiteX9" fmla="*/ 261193 w 2611933"/>
              <a:gd name="connsiteY9" fmla="*/ 3810000 h 3810000"/>
              <a:gd name="connsiteX10" fmla="*/ 76502 w 2611933"/>
              <a:gd name="connsiteY10" fmla="*/ 3733498 h 3810000"/>
              <a:gd name="connsiteX11" fmla="*/ 1 w 2611933"/>
              <a:gd name="connsiteY11" fmla="*/ 3548807 h 3810000"/>
              <a:gd name="connsiteX12" fmla="*/ 0 w 2611933"/>
              <a:gd name="connsiteY12" fmla="*/ 261193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381000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357065"/>
                  <a:pt x="2611933" y="2452936"/>
                  <a:pt x="2611933" y="3548807"/>
                </a:cubicBezTo>
                <a:cubicBezTo>
                  <a:pt x="2611933" y="3618080"/>
                  <a:pt x="2584415" y="3684515"/>
                  <a:pt x="2535431" y="3733498"/>
                </a:cubicBezTo>
                <a:cubicBezTo>
                  <a:pt x="2486448" y="3782481"/>
                  <a:pt x="2420012" y="3810000"/>
                  <a:pt x="2350740" y="3810000"/>
                </a:cubicBezTo>
                <a:lnTo>
                  <a:pt x="261193" y="3810000"/>
                </a:lnTo>
                <a:cubicBezTo>
                  <a:pt x="191920" y="3810000"/>
                  <a:pt x="125485" y="3782481"/>
                  <a:pt x="76502" y="3733498"/>
                </a:cubicBezTo>
                <a:cubicBezTo>
                  <a:pt x="27519" y="3684515"/>
                  <a:pt x="0" y="3618079"/>
                  <a:pt x="1" y="3548807"/>
                </a:cubicBezTo>
                <a:cubicBezTo>
                  <a:pt x="1" y="2452936"/>
                  <a:pt x="0" y="1357064"/>
                  <a:pt x="0" y="261193"/>
                </a:cubicBezTo>
                <a:close/>
              </a:path>
            </a:pathLst>
          </a:custGeom>
          <a:gradFill flip="none" rotWithShape="1">
            <a:gsLst>
              <a:gs pos="0">
                <a:srgbClr val="FFFFFF">
                  <a:alpha val="92000"/>
                </a:srgbClr>
              </a:gs>
              <a:gs pos="2000">
                <a:srgbClr val="FFFFFF">
                  <a:alpha val="27000"/>
                </a:srgbClr>
              </a:gs>
              <a:gs pos="33000">
                <a:srgbClr val="000000">
                  <a:alpha val="7000"/>
                </a:srgbClr>
              </a:gs>
              <a:gs pos="98000">
                <a:srgbClr val="080808">
                  <a:alpha val="24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t" anchorCtr="0" compatLnSpc="1">
            <a:prstTxWarp prst="textNoShape">
              <a:avLst/>
            </a:prstTxWarp>
          </a:bodyPr>
          <a:lstStyle/>
          <a:p>
            <a:pPr algn="ctr" defTabSz="914159">
              <a:lnSpc>
                <a:spcPct val="90000"/>
              </a:lnSpc>
              <a:spcBef>
                <a:spcPts val="630"/>
              </a:spcBef>
              <a:spcAft>
                <a:spcPct val="35000"/>
              </a:spcAft>
              <a:buClr>
                <a:srgbClr val="FFFF99"/>
              </a:buClr>
              <a:buSzPct val="120000"/>
              <a:defRPr/>
            </a:pPr>
            <a:endParaRPr lang="en-US" altLang="zh-CN" sz="700" i="1" dirty="0" smtClean="0">
              <a:solidFill>
                <a:srgbClr val="FF3300"/>
              </a:solidFill>
            </a:endParaRPr>
          </a:p>
          <a:p>
            <a:pPr algn="ctr" defTabSz="914159">
              <a:lnSpc>
                <a:spcPct val="90000"/>
              </a:lnSpc>
              <a:spcBef>
                <a:spcPts val="630"/>
              </a:spcBef>
              <a:spcAft>
                <a:spcPct val="35000"/>
              </a:spcAft>
              <a:buClr>
                <a:srgbClr val="FFFF99"/>
              </a:buClr>
              <a:buSzPct val="120000"/>
              <a:defRPr/>
            </a:pPr>
            <a:r>
              <a:rPr lang="en-US" altLang="zh-CN" sz="2000" i="1" dirty="0" smtClean="0">
                <a:solidFill>
                  <a:srgbClr val="FFFFFF"/>
                </a:solidFill>
              </a:rPr>
              <a:t>Web UI to model, administer, manage security, write rules, manage integration.  </a:t>
            </a:r>
          </a:p>
        </p:txBody>
      </p:sp>
    </p:spTree>
    <p:extLst>
      <p:ext uri="{BB962C8B-B14F-4D97-AF65-F5344CB8AC3E}">
        <p14:creationId xmlns:p14="http://schemas.microsoft.com/office/powerpoint/2010/main" val="15686408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MDS Architecture</a:t>
            </a:r>
            <a:endParaRPr lang="en-US" dirty="0"/>
          </a:p>
        </p:txBody>
      </p:sp>
      <p:grpSp>
        <p:nvGrpSpPr>
          <p:cNvPr id="9" name="Group 8"/>
          <p:cNvGrpSpPr/>
          <p:nvPr/>
        </p:nvGrpSpPr>
        <p:grpSpPr>
          <a:xfrm>
            <a:off x="4723060" y="2537014"/>
            <a:ext cx="2286006" cy="1595596"/>
            <a:chOff x="4951406" y="2920426"/>
            <a:chExt cx="2286006" cy="1595596"/>
          </a:xfrm>
        </p:grpSpPr>
        <p:sp>
          <p:nvSpPr>
            <p:cNvPr id="5" name="Rounded Rectangle 4"/>
            <p:cNvSpPr/>
            <p:nvPr/>
          </p:nvSpPr>
          <p:spPr bwMode="auto">
            <a:xfrm>
              <a:off x="4951406" y="2920426"/>
              <a:ext cx="2286006" cy="1595596"/>
            </a:xfrm>
            <a:prstGeom prst="roundRect">
              <a:avLst>
                <a:gd name="adj" fmla="val 5885"/>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1600" dirty="0">
                  <a:solidFill>
                    <a:schemeClr val="bg1">
                      <a:alpha val="99000"/>
                    </a:schemeClr>
                  </a:solidFill>
                </a:rPr>
                <a:t>IIS Service</a:t>
              </a:r>
            </a:p>
          </p:txBody>
        </p:sp>
        <p:sp>
          <p:nvSpPr>
            <p:cNvPr id="6" name="Rounded Rectangle 5"/>
            <p:cNvSpPr/>
            <p:nvPr/>
          </p:nvSpPr>
          <p:spPr bwMode="auto">
            <a:xfrm>
              <a:off x="5102087" y="3500716"/>
              <a:ext cx="2023090" cy="578282"/>
            </a:xfrm>
            <a:prstGeom prst="roundRect">
              <a:avLst>
                <a:gd name="adj" fmla="val 2256"/>
              </a:avLst>
            </a:prstGeom>
            <a:solidFill>
              <a:schemeClr val="tx1"/>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alpha val="99000"/>
                    </a:schemeClr>
                  </a:solidFill>
                </a:rPr>
                <a:t>MDS Service</a:t>
              </a:r>
            </a:p>
          </p:txBody>
        </p:sp>
      </p:grpSp>
      <p:sp>
        <p:nvSpPr>
          <p:cNvPr id="10" name="Rounded Rectangle 9"/>
          <p:cNvSpPr/>
          <p:nvPr/>
        </p:nvSpPr>
        <p:spPr bwMode="auto">
          <a:xfrm>
            <a:off x="5428773" y="2644588"/>
            <a:ext cx="884692" cy="404967"/>
          </a:xfrm>
          <a:prstGeom prst="roundRect">
            <a:avLst/>
          </a:prstGeom>
          <a:solidFill>
            <a:schemeClr val="bg1">
              <a:lumMod val="75000"/>
              <a:lumOff val="2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chemeClr val="tx1"/>
                    </a:gs>
                    <a:gs pos="100000">
                      <a:schemeClr val="tx1"/>
                    </a:gs>
                  </a:gsLst>
                  <a:lin ang="5400000" scaled="0"/>
                </a:gradFill>
              </a:rPr>
              <a:t>WCF</a:t>
            </a:r>
            <a:endParaRPr lang="en-US" sz="2000" dirty="0">
              <a:gradFill>
                <a:gsLst>
                  <a:gs pos="0">
                    <a:schemeClr val="tx1"/>
                  </a:gs>
                  <a:gs pos="100000">
                    <a:schemeClr val="tx1"/>
                  </a:gs>
                </a:gsLst>
                <a:lin ang="5400000" scaled="0"/>
              </a:gradFill>
            </a:endParaRPr>
          </a:p>
        </p:txBody>
      </p:sp>
      <p:grpSp>
        <p:nvGrpSpPr>
          <p:cNvPr id="15" name="Group 14"/>
          <p:cNvGrpSpPr/>
          <p:nvPr/>
        </p:nvGrpSpPr>
        <p:grpSpPr>
          <a:xfrm>
            <a:off x="4056127" y="1455811"/>
            <a:ext cx="1637525" cy="737776"/>
            <a:chOff x="3635111" y="1375126"/>
            <a:chExt cx="1950130" cy="737776"/>
          </a:xfrm>
        </p:grpSpPr>
        <p:sp>
          <p:nvSpPr>
            <p:cNvPr id="11" name="Rounded Rectangle 10"/>
            <p:cNvSpPr/>
            <p:nvPr/>
          </p:nvSpPr>
          <p:spPr bwMode="auto">
            <a:xfrm>
              <a:off x="3635111" y="1375126"/>
              <a:ext cx="1950130" cy="737776"/>
            </a:xfrm>
            <a:prstGeom prst="roundRect">
              <a:avLst>
                <a:gd name="adj" fmla="val 5885"/>
              </a:avLst>
            </a:prstGeom>
            <a:solidFill>
              <a:schemeClr val="bg1">
                <a:lumMod val="75000"/>
                <a:lumOff val="2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tx1">
                    <a:alpha val="99000"/>
                  </a:schemeClr>
                </a:solidFill>
              </a:endParaRPr>
            </a:p>
          </p:txBody>
        </p:sp>
        <p:sp>
          <p:nvSpPr>
            <p:cNvPr id="12" name="Rounded Rectangle 11"/>
            <p:cNvSpPr/>
            <p:nvPr/>
          </p:nvSpPr>
          <p:spPr bwMode="auto">
            <a:xfrm>
              <a:off x="3727350" y="1474149"/>
              <a:ext cx="1765653" cy="539731"/>
            </a:xfrm>
            <a:prstGeom prst="roundRect">
              <a:avLst>
                <a:gd name="adj" fmla="val 2256"/>
              </a:avLst>
            </a:prstGeom>
            <a:solidFill>
              <a:schemeClr val="tx1"/>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90000"/>
                </a:lnSpc>
                <a:spcBef>
                  <a:spcPct val="20000"/>
                </a:spcBef>
                <a:buSzPct val="100000"/>
              </a:pPr>
              <a:r>
                <a:rPr lang="en-US" sz="1400" dirty="0" smtClean="0">
                  <a:solidFill>
                    <a:srgbClr val="000000">
                      <a:lumMod val="75000"/>
                      <a:lumOff val="25000"/>
                      <a:alpha val="99000"/>
                    </a:srgbClr>
                  </a:solidFill>
                </a:rPr>
                <a:t>WEB-UI</a:t>
              </a:r>
              <a:endParaRPr lang="en-US" sz="1400" dirty="0">
                <a:solidFill>
                  <a:srgbClr val="000000">
                    <a:lumMod val="75000"/>
                    <a:lumOff val="25000"/>
                    <a:alpha val="99000"/>
                  </a:srgbClr>
                </a:solidFill>
              </a:endParaRPr>
            </a:p>
          </p:txBody>
        </p:sp>
      </p:grpSp>
      <p:grpSp>
        <p:nvGrpSpPr>
          <p:cNvPr id="16" name="Group 15"/>
          <p:cNvGrpSpPr/>
          <p:nvPr/>
        </p:nvGrpSpPr>
        <p:grpSpPr>
          <a:xfrm>
            <a:off x="6078068" y="1455811"/>
            <a:ext cx="1637525" cy="737776"/>
            <a:chOff x="3635111" y="1375126"/>
            <a:chExt cx="1950130" cy="737776"/>
          </a:xfrm>
        </p:grpSpPr>
        <p:sp>
          <p:nvSpPr>
            <p:cNvPr id="17" name="Rounded Rectangle 16"/>
            <p:cNvSpPr/>
            <p:nvPr/>
          </p:nvSpPr>
          <p:spPr bwMode="auto">
            <a:xfrm>
              <a:off x="3635111" y="1375126"/>
              <a:ext cx="1950130" cy="737776"/>
            </a:xfrm>
            <a:prstGeom prst="roundRect">
              <a:avLst>
                <a:gd name="adj" fmla="val 5885"/>
              </a:avLst>
            </a:prstGeom>
            <a:solidFill>
              <a:schemeClr val="bg1">
                <a:lumMod val="75000"/>
                <a:lumOff val="2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tx1">
                    <a:alpha val="99000"/>
                  </a:schemeClr>
                </a:solidFill>
              </a:endParaRPr>
            </a:p>
          </p:txBody>
        </p:sp>
        <p:sp>
          <p:nvSpPr>
            <p:cNvPr id="18" name="Rounded Rectangle 17"/>
            <p:cNvSpPr/>
            <p:nvPr/>
          </p:nvSpPr>
          <p:spPr bwMode="auto">
            <a:xfrm>
              <a:off x="3727350" y="1474149"/>
              <a:ext cx="1765653" cy="539731"/>
            </a:xfrm>
            <a:prstGeom prst="roundRect">
              <a:avLst>
                <a:gd name="adj" fmla="val 2256"/>
              </a:avLst>
            </a:prstGeom>
            <a:solidFill>
              <a:schemeClr val="tx1"/>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90000"/>
                </a:lnSpc>
                <a:spcBef>
                  <a:spcPct val="20000"/>
                </a:spcBef>
                <a:buSzPct val="100000"/>
              </a:pPr>
              <a:r>
                <a:rPr lang="en-US" sz="1400" dirty="0" smtClean="0">
                  <a:solidFill>
                    <a:srgbClr val="000000">
                      <a:lumMod val="75000"/>
                      <a:lumOff val="25000"/>
                      <a:alpha val="99000"/>
                    </a:srgbClr>
                  </a:solidFill>
                </a:rPr>
                <a:t>Excel Add-In</a:t>
              </a:r>
              <a:endParaRPr lang="en-US" sz="1400" dirty="0">
                <a:solidFill>
                  <a:srgbClr val="000000">
                    <a:lumMod val="75000"/>
                    <a:lumOff val="25000"/>
                    <a:alpha val="99000"/>
                  </a:srgbClr>
                </a:solidFill>
              </a:endParaRPr>
            </a:p>
          </p:txBody>
        </p:sp>
      </p:grpSp>
      <p:grpSp>
        <p:nvGrpSpPr>
          <p:cNvPr id="19" name="Group 18"/>
          <p:cNvGrpSpPr/>
          <p:nvPr/>
        </p:nvGrpSpPr>
        <p:grpSpPr>
          <a:xfrm>
            <a:off x="680347" y="2478183"/>
            <a:ext cx="1637525" cy="737776"/>
            <a:chOff x="3635111" y="1375126"/>
            <a:chExt cx="1950130" cy="737776"/>
          </a:xfrm>
        </p:grpSpPr>
        <p:sp>
          <p:nvSpPr>
            <p:cNvPr id="20" name="Rounded Rectangle 19"/>
            <p:cNvSpPr/>
            <p:nvPr/>
          </p:nvSpPr>
          <p:spPr bwMode="auto">
            <a:xfrm>
              <a:off x="3635111" y="1375126"/>
              <a:ext cx="1950130" cy="737776"/>
            </a:xfrm>
            <a:prstGeom prst="roundRect">
              <a:avLst>
                <a:gd name="adj" fmla="val 5885"/>
              </a:avLst>
            </a:prstGeom>
            <a:solidFill>
              <a:schemeClr val="bg1">
                <a:lumMod val="75000"/>
                <a:lumOff val="2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tx1">
                    <a:alpha val="99000"/>
                  </a:schemeClr>
                </a:solidFill>
              </a:endParaRPr>
            </a:p>
          </p:txBody>
        </p:sp>
        <p:sp>
          <p:nvSpPr>
            <p:cNvPr id="21" name="Rounded Rectangle 20"/>
            <p:cNvSpPr/>
            <p:nvPr/>
          </p:nvSpPr>
          <p:spPr bwMode="auto">
            <a:xfrm>
              <a:off x="3727350" y="1474149"/>
              <a:ext cx="1765653" cy="539731"/>
            </a:xfrm>
            <a:prstGeom prst="roundRect">
              <a:avLst>
                <a:gd name="adj" fmla="val 2256"/>
              </a:avLst>
            </a:prstGeom>
            <a:solidFill>
              <a:schemeClr val="tx1"/>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90000"/>
                </a:lnSpc>
                <a:spcBef>
                  <a:spcPct val="20000"/>
                </a:spcBef>
                <a:buSzPct val="100000"/>
              </a:pPr>
              <a:r>
                <a:rPr lang="en-US" sz="1400" dirty="0" smtClean="0">
                  <a:solidFill>
                    <a:srgbClr val="000000">
                      <a:lumMod val="75000"/>
                      <a:lumOff val="25000"/>
                      <a:alpha val="99000"/>
                    </a:srgbClr>
                  </a:solidFill>
                </a:rPr>
                <a:t>Workflow/</a:t>
              </a:r>
              <a:br>
                <a:rPr lang="en-US" sz="1400" dirty="0" smtClean="0">
                  <a:solidFill>
                    <a:srgbClr val="000000">
                      <a:lumMod val="75000"/>
                      <a:lumOff val="25000"/>
                      <a:alpha val="99000"/>
                    </a:srgbClr>
                  </a:solidFill>
                </a:rPr>
              </a:br>
              <a:r>
                <a:rPr lang="en-US" sz="1400" dirty="0" smtClean="0">
                  <a:solidFill>
                    <a:srgbClr val="000000">
                      <a:lumMod val="75000"/>
                      <a:lumOff val="25000"/>
                      <a:alpha val="99000"/>
                    </a:srgbClr>
                  </a:solidFill>
                </a:rPr>
                <a:t>Notifications</a:t>
              </a:r>
              <a:endParaRPr lang="en-US" sz="1400" dirty="0">
                <a:solidFill>
                  <a:srgbClr val="000000">
                    <a:lumMod val="75000"/>
                    <a:lumOff val="25000"/>
                    <a:alpha val="99000"/>
                  </a:srgbClr>
                </a:solidFill>
              </a:endParaRPr>
            </a:p>
          </p:txBody>
        </p:sp>
      </p:grpSp>
      <p:grpSp>
        <p:nvGrpSpPr>
          <p:cNvPr id="25" name="Group 24"/>
          <p:cNvGrpSpPr/>
          <p:nvPr/>
        </p:nvGrpSpPr>
        <p:grpSpPr>
          <a:xfrm>
            <a:off x="757800" y="4944204"/>
            <a:ext cx="1637525" cy="737776"/>
            <a:chOff x="3635111" y="1375126"/>
            <a:chExt cx="1950130" cy="737776"/>
          </a:xfrm>
        </p:grpSpPr>
        <p:sp>
          <p:nvSpPr>
            <p:cNvPr id="26" name="Rounded Rectangle 25"/>
            <p:cNvSpPr/>
            <p:nvPr/>
          </p:nvSpPr>
          <p:spPr bwMode="auto">
            <a:xfrm>
              <a:off x="3635111" y="1375126"/>
              <a:ext cx="1950130" cy="737776"/>
            </a:xfrm>
            <a:prstGeom prst="roundRect">
              <a:avLst>
                <a:gd name="adj" fmla="val 5885"/>
              </a:avLst>
            </a:prstGeom>
            <a:solidFill>
              <a:schemeClr val="bg1">
                <a:lumMod val="75000"/>
                <a:lumOff val="2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tx1">
                    <a:alpha val="99000"/>
                  </a:schemeClr>
                </a:solidFill>
              </a:endParaRPr>
            </a:p>
          </p:txBody>
        </p:sp>
        <p:sp>
          <p:nvSpPr>
            <p:cNvPr id="27" name="Rounded Rectangle 26"/>
            <p:cNvSpPr/>
            <p:nvPr/>
          </p:nvSpPr>
          <p:spPr bwMode="auto">
            <a:xfrm>
              <a:off x="3727350" y="1474149"/>
              <a:ext cx="1765653" cy="539731"/>
            </a:xfrm>
            <a:prstGeom prst="roundRect">
              <a:avLst>
                <a:gd name="adj" fmla="val 2256"/>
              </a:avLst>
            </a:prstGeom>
            <a:solidFill>
              <a:schemeClr val="tx1"/>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90000"/>
                </a:lnSpc>
                <a:spcBef>
                  <a:spcPct val="20000"/>
                </a:spcBef>
                <a:buSzPct val="100000"/>
              </a:pPr>
              <a:r>
                <a:rPr lang="en-US" sz="1400" dirty="0" smtClean="0">
                  <a:solidFill>
                    <a:srgbClr val="000000">
                      <a:lumMod val="75000"/>
                      <a:lumOff val="25000"/>
                      <a:alpha val="99000"/>
                    </a:srgbClr>
                  </a:solidFill>
                </a:rPr>
                <a:t>Subscribing </a:t>
              </a:r>
            </a:p>
            <a:p>
              <a:pPr lvl="0" algn="ctr">
                <a:lnSpc>
                  <a:spcPct val="90000"/>
                </a:lnSpc>
                <a:spcBef>
                  <a:spcPct val="20000"/>
                </a:spcBef>
                <a:buSzPct val="100000"/>
              </a:pPr>
              <a:r>
                <a:rPr lang="en-US" sz="1400" dirty="0" smtClean="0">
                  <a:solidFill>
                    <a:srgbClr val="000000">
                      <a:lumMod val="75000"/>
                      <a:lumOff val="25000"/>
                      <a:alpha val="99000"/>
                    </a:srgbClr>
                  </a:solidFill>
                </a:rPr>
                <a:t>Systems</a:t>
              </a:r>
              <a:endParaRPr lang="en-US" sz="1400" dirty="0">
                <a:solidFill>
                  <a:srgbClr val="000000">
                    <a:lumMod val="75000"/>
                    <a:lumOff val="25000"/>
                    <a:alpha val="99000"/>
                  </a:srgbClr>
                </a:solidFill>
              </a:endParaRPr>
            </a:p>
          </p:txBody>
        </p:sp>
      </p:grpSp>
      <p:sp>
        <p:nvSpPr>
          <p:cNvPr id="32" name="Flowchart: Magnetic Disk 31"/>
          <p:cNvSpPr/>
          <p:nvPr/>
        </p:nvSpPr>
        <p:spPr bwMode="auto">
          <a:xfrm>
            <a:off x="4870406" y="4724405"/>
            <a:ext cx="1991314" cy="1259470"/>
          </a:xfrm>
          <a:prstGeom prst="flowChartMagneticDisk">
            <a:avLst/>
          </a:pr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alpha val="99000"/>
                  </a:schemeClr>
                </a:solidFill>
              </a:rPr>
              <a:t>MDS Database</a:t>
            </a:r>
            <a:endParaRPr lang="en-US" sz="1600" dirty="0">
              <a:solidFill>
                <a:schemeClr val="tx1">
                  <a:alpha val="99000"/>
                </a:schemeClr>
              </a:solidFill>
            </a:endParaRPr>
          </a:p>
        </p:txBody>
      </p:sp>
      <p:grpSp>
        <p:nvGrpSpPr>
          <p:cNvPr id="33" name="Group 32"/>
          <p:cNvGrpSpPr/>
          <p:nvPr/>
        </p:nvGrpSpPr>
        <p:grpSpPr>
          <a:xfrm>
            <a:off x="3354239" y="4944204"/>
            <a:ext cx="1637525" cy="737776"/>
            <a:chOff x="3635111" y="1375126"/>
            <a:chExt cx="1950130" cy="737776"/>
          </a:xfrm>
        </p:grpSpPr>
        <p:sp>
          <p:nvSpPr>
            <p:cNvPr id="34" name="Rounded Rectangle 33"/>
            <p:cNvSpPr/>
            <p:nvPr/>
          </p:nvSpPr>
          <p:spPr bwMode="auto">
            <a:xfrm>
              <a:off x="3635111" y="1375126"/>
              <a:ext cx="1950130" cy="737776"/>
            </a:xfrm>
            <a:prstGeom prst="roundRect">
              <a:avLst>
                <a:gd name="adj" fmla="val 5885"/>
              </a:avLst>
            </a:prstGeom>
            <a:solidFill>
              <a:schemeClr val="bg1">
                <a:lumMod val="75000"/>
                <a:lumOff val="2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tx1">
                    <a:alpha val="99000"/>
                  </a:schemeClr>
                </a:solidFill>
              </a:endParaRPr>
            </a:p>
          </p:txBody>
        </p:sp>
        <p:sp>
          <p:nvSpPr>
            <p:cNvPr id="35" name="Rounded Rectangle 34"/>
            <p:cNvSpPr/>
            <p:nvPr/>
          </p:nvSpPr>
          <p:spPr bwMode="auto">
            <a:xfrm>
              <a:off x="3727350" y="1474149"/>
              <a:ext cx="1765653" cy="539731"/>
            </a:xfrm>
            <a:prstGeom prst="roundRect">
              <a:avLst>
                <a:gd name="adj" fmla="val 2256"/>
              </a:avLst>
            </a:prstGeom>
            <a:solidFill>
              <a:schemeClr val="tx1"/>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90000"/>
                </a:lnSpc>
                <a:spcBef>
                  <a:spcPct val="20000"/>
                </a:spcBef>
                <a:buSzPct val="100000"/>
              </a:pPr>
              <a:r>
                <a:rPr lang="en-US" sz="1400" dirty="0" smtClean="0">
                  <a:solidFill>
                    <a:srgbClr val="000000">
                      <a:lumMod val="75000"/>
                      <a:lumOff val="25000"/>
                      <a:alpha val="99000"/>
                    </a:srgbClr>
                  </a:solidFill>
                </a:rPr>
                <a:t>Subscription Views</a:t>
              </a:r>
              <a:endParaRPr lang="en-US" sz="1400" dirty="0">
                <a:solidFill>
                  <a:srgbClr val="000000">
                    <a:lumMod val="75000"/>
                    <a:lumOff val="25000"/>
                    <a:alpha val="99000"/>
                  </a:srgbClr>
                </a:solidFill>
              </a:endParaRPr>
            </a:p>
          </p:txBody>
        </p:sp>
      </p:grpSp>
      <p:grpSp>
        <p:nvGrpSpPr>
          <p:cNvPr id="36" name="Group 35"/>
          <p:cNvGrpSpPr/>
          <p:nvPr/>
        </p:nvGrpSpPr>
        <p:grpSpPr>
          <a:xfrm>
            <a:off x="6699225" y="4944204"/>
            <a:ext cx="1637525" cy="737776"/>
            <a:chOff x="3635111" y="1375126"/>
            <a:chExt cx="1950130" cy="737776"/>
          </a:xfrm>
        </p:grpSpPr>
        <p:sp>
          <p:nvSpPr>
            <p:cNvPr id="37" name="Rounded Rectangle 36"/>
            <p:cNvSpPr/>
            <p:nvPr/>
          </p:nvSpPr>
          <p:spPr bwMode="auto">
            <a:xfrm>
              <a:off x="3635111" y="1375126"/>
              <a:ext cx="1950130" cy="737776"/>
            </a:xfrm>
            <a:prstGeom prst="roundRect">
              <a:avLst>
                <a:gd name="adj" fmla="val 5885"/>
              </a:avLst>
            </a:prstGeom>
            <a:solidFill>
              <a:schemeClr val="bg1">
                <a:lumMod val="75000"/>
                <a:lumOff val="2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tx1">
                    <a:alpha val="99000"/>
                  </a:schemeClr>
                </a:solidFill>
              </a:endParaRPr>
            </a:p>
          </p:txBody>
        </p:sp>
        <p:sp>
          <p:nvSpPr>
            <p:cNvPr id="38" name="Rounded Rectangle 37"/>
            <p:cNvSpPr/>
            <p:nvPr/>
          </p:nvSpPr>
          <p:spPr bwMode="auto">
            <a:xfrm>
              <a:off x="3727350" y="1474149"/>
              <a:ext cx="1765653" cy="539731"/>
            </a:xfrm>
            <a:prstGeom prst="roundRect">
              <a:avLst>
                <a:gd name="adj" fmla="val 2256"/>
              </a:avLst>
            </a:prstGeom>
            <a:solidFill>
              <a:schemeClr val="tx1"/>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90000"/>
                </a:lnSpc>
                <a:spcBef>
                  <a:spcPct val="20000"/>
                </a:spcBef>
                <a:buSzPct val="100000"/>
              </a:pPr>
              <a:r>
                <a:rPr lang="en-US" sz="1400" dirty="0" smtClean="0">
                  <a:solidFill>
                    <a:srgbClr val="000000">
                      <a:lumMod val="75000"/>
                      <a:lumOff val="25000"/>
                      <a:alpha val="99000"/>
                    </a:srgbClr>
                  </a:solidFill>
                </a:rPr>
                <a:t>Staging Tables</a:t>
              </a:r>
              <a:endParaRPr lang="en-US" sz="1400" dirty="0">
                <a:solidFill>
                  <a:srgbClr val="000000">
                    <a:lumMod val="75000"/>
                    <a:lumOff val="25000"/>
                    <a:alpha val="99000"/>
                  </a:srgbClr>
                </a:solidFill>
              </a:endParaRPr>
            </a:p>
          </p:txBody>
        </p:sp>
      </p:grpSp>
      <p:grpSp>
        <p:nvGrpSpPr>
          <p:cNvPr id="39" name="Group 38"/>
          <p:cNvGrpSpPr/>
          <p:nvPr/>
        </p:nvGrpSpPr>
        <p:grpSpPr>
          <a:xfrm>
            <a:off x="9340245" y="4944204"/>
            <a:ext cx="1637525" cy="737776"/>
            <a:chOff x="3635111" y="1375126"/>
            <a:chExt cx="1950130" cy="737776"/>
          </a:xfrm>
        </p:grpSpPr>
        <p:sp>
          <p:nvSpPr>
            <p:cNvPr id="40" name="Rounded Rectangle 39"/>
            <p:cNvSpPr/>
            <p:nvPr/>
          </p:nvSpPr>
          <p:spPr bwMode="auto">
            <a:xfrm>
              <a:off x="3635111" y="1375126"/>
              <a:ext cx="1950130" cy="737776"/>
            </a:xfrm>
            <a:prstGeom prst="roundRect">
              <a:avLst>
                <a:gd name="adj" fmla="val 5885"/>
              </a:avLst>
            </a:prstGeom>
            <a:solidFill>
              <a:schemeClr val="bg1">
                <a:lumMod val="75000"/>
                <a:lumOff val="2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tx1">
                    <a:alpha val="99000"/>
                  </a:schemeClr>
                </a:solidFill>
              </a:endParaRPr>
            </a:p>
          </p:txBody>
        </p:sp>
        <p:sp>
          <p:nvSpPr>
            <p:cNvPr id="41" name="Rounded Rectangle 40"/>
            <p:cNvSpPr/>
            <p:nvPr/>
          </p:nvSpPr>
          <p:spPr bwMode="auto">
            <a:xfrm>
              <a:off x="3727350" y="1474149"/>
              <a:ext cx="1765653" cy="539731"/>
            </a:xfrm>
            <a:prstGeom prst="roundRect">
              <a:avLst>
                <a:gd name="adj" fmla="val 2256"/>
              </a:avLst>
            </a:prstGeom>
            <a:solidFill>
              <a:schemeClr val="tx1"/>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90000"/>
                </a:lnSpc>
                <a:spcBef>
                  <a:spcPct val="20000"/>
                </a:spcBef>
                <a:buSzPct val="100000"/>
              </a:pPr>
              <a:r>
                <a:rPr lang="en-US" sz="1400" dirty="0" smtClean="0">
                  <a:solidFill>
                    <a:srgbClr val="000000">
                      <a:lumMod val="75000"/>
                      <a:lumOff val="25000"/>
                      <a:alpha val="99000"/>
                    </a:srgbClr>
                  </a:solidFill>
                </a:rPr>
                <a:t>DQS (Cleansing &amp; Matching)</a:t>
              </a:r>
              <a:endParaRPr lang="en-US" sz="1400" dirty="0">
                <a:solidFill>
                  <a:srgbClr val="000000">
                    <a:lumMod val="75000"/>
                    <a:lumOff val="25000"/>
                    <a:alpha val="99000"/>
                  </a:srgbClr>
                </a:solidFill>
              </a:endParaRPr>
            </a:p>
          </p:txBody>
        </p:sp>
      </p:grpSp>
      <p:grpSp>
        <p:nvGrpSpPr>
          <p:cNvPr id="42" name="Group 41"/>
          <p:cNvGrpSpPr/>
          <p:nvPr/>
        </p:nvGrpSpPr>
        <p:grpSpPr>
          <a:xfrm>
            <a:off x="8300408" y="2490976"/>
            <a:ext cx="1637525" cy="737776"/>
            <a:chOff x="3635111" y="1375126"/>
            <a:chExt cx="1950130" cy="737776"/>
          </a:xfrm>
        </p:grpSpPr>
        <p:sp>
          <p:nvSpPr>
            <p:cNvPr id="43" name="Rounded Rectangle 42"/>
            <p:cNvSpPr/>
            <p:nvPr/>
          </p:nvSpPr>
          <p:spPr bwMode="auto">
            <a:xfrm>
              <a:off x="3635111" y="1375126"/>
              <a:ext cx="1950130" cy="737776"/>
            </a:xfrm>
            <a:prstGeom prst="roundRect">
              <a:avLst>
                <a:gd name="adj" fmla="val 5885"/>
              </a:avLst>
            </a:prstGeom>
            <a:solidFill>
              <a:schemeClr val="bg1">
                <a:lumMod val="75000"/>
                <a:lumOff val="2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tx1">
                    <a:alpha val="99000"/>
                  </a:schemeClr>
                </a:solidFill>
              </a:endParaRPr>
            </a:p>
          </p:txBody>
        </p:sp>
        <p:sp>
          <p:nvSpPr>
            <p:cNvPr id="44" name="Rounded Rectangle 43"/>
            <p:cNvSpPr/>
            <p:nvPr/>
          </p:nvSpPr>
          <p:spPr bwMode="auto">
            <a:xfrm>
              <a:off x="3727350" y="1474149"/>
              <a:ext cx="1765653" cy="539731"/>
            </a:xfrm>
            <a:prstGeom prst="roundRect">
              <a:avLst>
                <a:gd name="adj" fmla="val 2256"/>
              </a:avLst>
            </a:prstGeom>
            <a:solidFill>
              <a:schemeClr val="tx1"/>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90000"/>
                </a:lnSpc>
                <a:spcBef>
                  <a:spcPct val="20000"/>
                </a:spcBef>
                <a:buSzPct val="100000"/>
              </a:pPr>
              <a:r>
                <a:rPr lang="en-US" sz="1400" dirty="0" smtClean="0">
                  <a:solidFill>
                    <a:srgbClr val="000000">
                      <a:lumMod val="75000"/>
                      <a:lumOff val="25000"/>
                      <a:alpha val="99000"/>
                    </a:srgbClr>
                  </a:solidFill>
                </a:rPr>
                <a:t>External Systems</a:t>
              </a:r>
              <a:endParaRPr lang="en-US" sz="1400" dirty="0">
                <a:solidFill>
                  <a:srgbClr val="000000">
                    <a:lumMod val="75000"/>
                    <a:lumOff val="25000"/>
                    <a:alpha val="99000"/>
                  </a:srgbClr>
                </a:solidFill>
              </a:endParaRPr>
            </a:p>
          </p:txBody>
        </p:sp>
      </p:grpSp>
      <p:cxnSp>
        <p:nvCxnSpPr>
          <p:cNvPr id="49" name="Straight Arrow Connector 48"/>
          <p:cNvCxnSpPr/>
          <p:nvPr/>
        </p:nvCxnSpPr>
        <p:spPr>
          <a:xfrm flipH="1">
            <a:off x="2383024" y="2855747"/>
            <a:ext cx="2981547" cy="0"/>
          </a:xfrm>
          <a:prstGeom prst="straightConnector1">
            <a:avLst/>
          </a:prstGeom>
          <a:ln w="444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53440" y="2193587"/>
            <a:ext cx="0" cy="451002"/>
          </a:xfrm>
          <a:prstGeom prst="straightConnector1">
            <a:avLst/>
          </a:prstGeom>
          <a:ln w="444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163043" y="2193587"/>
            <a:ext cx="0" cy="451002"/>
          </a:xfrm>
          <a:prstGeom prst="straightConnector1">
            <a:avLst/>
          </a:prstGeom>
          <a:ln w="444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331194" y="2847071"/>
            <a:ext cx="1928104" cy="0"/>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11278" y="3695586"/>
            <a:ext cx="0" cy="1097387"/>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477386" y="5354140"/>
            <a:ext cx="808238" cy="0"/>
          </a:xfrm>
          <a:prstGeom prst="straightConnector1">
            <a:avLst/>
          </a:prstGeom>
          <a:ln w="444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336750" y="5301754"/>
            <a:ext cx="936472" cy="0"/>
          </a:xfrm>
          <a:prstGeom prst="straightConnector1">
            <a:avLst/>
          </a:prstGeom>
          <a:ln w="444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10319853" y="2794148"/>
            <a:ext cx="0" cy="1930257"/>
          </a:xfrm>
          <a:prstGeom prst="straightConnector1">
            <a:avLst/>
          </a:prstGeom>
          <a:ln w="444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bwMode="auto">
          <a:xfrm>
            <a:off x="7216683" y="3161057"/>
            <a:ext cx="997819" cy="490776"/>
          </a:xfrm>
          <a:prstGeom prst="roundRect">
            <a:avLst/>
          </a:prstGeom>
          <a:solidFill>
            <a:schemeClr val="bg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algn="ctr" defTabSz="914099"/>
            <a:r>
              <a:rPr lang="en-US" sz="1600" dirty="0" smtClean="0">
                <a:solidFill>
                  <a:schemeClr val="tx1">
                    <a:alpha val="99000"/>
                  </a:schemeClr>
                </a:solidFill>
              </a:rPr>
              <a:t>BizTalk/</a:t>
            </a:r>
          </a:p>
          <a:p>
            <a:pPr algn="ctr" defTabSz="914099"/>
            <a:r>
              <a:rPr lang="en-US" sz="1600" dirty="0" smtClean="0">
                <a:solidFill>
                  <a:schemeClr val="tx1">
                    <a:alpha val="99000"/>
                  </a:schemeClr>
                </a:solidFill>
              </a:rPr>
              <a:t>.NET</a:t>
            </a:r>
            <a:endParaRPr lang="en-US" sz="1600" dirty="0">
              <a:solidFill>
                <a:schemeClr val="tx1">
                  <a:alpha val="99000"/>
                </a:schemeClr>
              </a:solidFill>
            </a:endParaRPr>
          </a:p>
        </p:txBody>
      </p:sp>
      <p:sp>
        <p:nvSpPr>
          <p:cNvPr id="86" name="Rounded Rectangle 85"/>
          <p:cNvSpPr/>
          <p:nvPr/>
        </p:nvSpPr>
        <p:spPr bwMode="auto">
          <a:xfrm>
            <a:off x="2653096" y="5485525"/>
            <a:ext cx="545326" cy="272415"/>
          </a:xfrm>
          <a:prstGeom prst="roundRect">
            <a:avLst/>
          </a:prstGeom>
          <a:solidFill>
            <a:schemeClr val="bg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algn="ctr" defTabSz="914099"/>
            <a:r>
              <a:rPr lang="en-US" sz="1600" dirty="0" smtClean="0">
                <a:solidFill>
                  <a:schemeClr val="tx1">
                    <a:alpha val="99000"/>
                  </a:schemeClr>
                </a:solidFill>
              </a:rPr>
              <a:t>SSIS</a:t>
            </a:r>
            <a:endParaRPr lang="en-US" sz="1600" dirty="0">
              <a:solidFill>
                <a:schemeClr val="tx1">
                  <a:alpha val="99000"/>
                </a:schemeClr>
              </a:solidFill>
            </a:endParaRPr>
          </a:p>
        </p:txBody>
      </p:sp>
      <p:sp>
        <p:nvSpPr>
          <p:cNvPr id="71" name="Rounded Rectangle 70"/>
          <p:cNvSpPr/>
          <p:nvPr/>
        </p:nvSpPr>
        <p:spPr bwMode="auto">
          <a:xfrm>
            <a:off x="8604131" y="5471941"/>
            <a:ext cx="545326" cy="272415"/>
          </a:xfrm>
          <a:prstGeom prst="roundRect">
            <a:avLst/>
          </a:prstGeom>
          <a:solidFill>
            <a:schemeClr val="bg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algn="ctr" defTabSz="914099"/>
            <a:r>
              <a:rPr lang="en-US" sz="1600" dirty="0" smtClean="0">
                <a:solidFill>
                  <a:schemeClr val="tx1">
                    <a:alpha val="99000"/>
                  </a:schemeClr>
                </a:solidFill>
              </a:rPr>
              <a:t>SSIS</a:t>
            </a:r>
            <a:endParaRPr lang="en-US" sz="1600" dirty="0">
              <a:solidFill>
                <a:schemeClr val="tx1">
                  <a:alpha val="99000"/>
                </a:schemeClr>
              </a:solidFill>
            </a:endParaRPr>
          </a:p>
        </p:txBody>
      </p:sp>
      <p:cxnSp>
        <p:nvCxnSpPr>
          <p:cNvPr id="77" name="Straight Arrow Connector 76"/>
          <p:cNvCxnSpPr/>
          <p:nvPr/>
        </p:nvCxnSpPr>
        <p:spPr>
          <a:xfrm flipH="1">
            <a:off x="9963022" y="2817335"/>
            <a:ext cx="356831" cy="1"/>
          </a:xfrm>
          <a:prstGeom prst="straightConnector1">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0682163" y="1824699"/>
            <a:ext cx="1" cy="2908026"/>
          </a:xfrm>
          <a:prstGeom prst="straightConnector1">
            <a:avLst/>
          </a:prstGeom>
          <a:ln w="444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17" idx="3"/>
          </p:cNvCxnSpPr>
          <p:nvPr/>
        </p:nvCxnSpPr>
        <p:spPr>
          <a:xfrm flipH="1">
            <a:off x="7715593" y="1824699"/>
            <a:ext cx="2977204" cy="0"/>
          </a:xfrm>
          <a:prstGeom prst="straightConnector1">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49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Master Data Services</a:t>
            </a:r>
            <a:endParaRPr lang="en-US" dirty="0"/>
          </a:p>
        </p:txBody>
      </p:sp>
      <p:sp>
        <p:nvSpPr>
          <p:cNvPr id="3" name="Text Placeholder 2"/>
          <p:cNvSpPr>
            <a:spLocks noGrp="1"/>
          </p:cNvSpPr>
          <p:nvPr>
            <p:ph type="body" sz="quarter" idx="10"/>
          </p:nvPr>
        </p:nvSpPr>
        <p:spPr/>
        <p:txBody>
          <a:bodyPr/>
          <a:lstStyle/>
          <a:p>
            <a:r>
              <a:rPr lang="en-US" smtClean="0"/>
              <a:t>Application and managed database stores master data</a:t>
            </a:r>
          </a:p>
          <a:p>
            <a:r>
              <a:rPr lang="en-US" smtClean="0"/>
              <a:t>WCF APIs for all operations (programmability)</a:t>
            </a:r>
          </a:p>
          <a:p>
            <a:r>
              <a:rPr lang="en-US" smtClean="0"/>
              <a:t>Web UI to manage the model (schema) and data</a:t>
            </a:r>
          </a:p>
          <a:p>
            <a:r>
              <a:rPr lang="en-US" smtClean="0"/>
              <a:t>Validation rules and versioning</a:t>
            </a:r>
          </a:p>
          <a:p>
            <a:r>
              <a:rPr lang="en-US" smtClean="0"/>
              <a:t>Table &amp; View bulk integration</a:t>
            </a:r>
          </a:p>
          <a:p>
            <a:r>
              <a:rPr lang="en-US" smtClean="0"/>
              <a:t>Email notifications &amp; SharePoint workflows</a:t>
            </a:r>
          </a:p>
          <a:p>
            <a:endParaRPr lang="en-US" dirty="0"/>
          </a:p>
        </p:txBody>
      </p:sp>
    </p:spTree>
    <p:extLst>
      <p:ext uri="{BB962C8B-B14F-4D97-AF65-F5344CB8AC3E}">
        <p14:creationId xmlns:p14="http://schemas.microsoft.com/office/powerpoint/2010/main" val="38408970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833E7-CDA5-4E4A-AF0B-36A91B78C9EF}">
  <ds:schemaRefs>
    <ds:schemaRef ds:uri="http://www.w3.org/XML/1998/namespace"/>
    <ds:schemaRef ds:uri="http://purl.org/dc/terms/"/>
    <ds:schemaRef ds:uri="http://purl.org/dc/elements/1.1/"/>
    <ds:schemaRef ds:uri="http://schemas.microsoft.com/office/2006/documentManagement/types"/>
    <ds:schemaRef ds:uri="8b529f77-48ab-4581-b468-93f09345b8aa"/>
    <ds:schemaRef ds:uri="http://schemas.microsoft.com/office/infopath/2007/PartnerControls"/>
    <ds:schemaRef ds:uri="http://purl.org/dc/dcmitype/"/>
    <ds:schemaRef ds:uri="http://schemas.openxmlformats.org/package/2006/metadata/core-properties"/>
    <ds:schemaRef ds:uri="2295e2e7-0eeb-498e-8716-217bb2ee6ee3"/>
    <ds:schemaRef ds:uri="http://schemas.microsoft.com/office/2006/metadata/propertie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2646</TotalTime>
  <Words>2375</Words>
  <Application>Microsoft Office PowerPoint</Application>
  <PresentationFormat>Custom</PresentationFormat>
  <Paragraphs>315</Paragraphs>
  <Slides>35</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1_TENA11_BreakoutSession_Template_16x9_Final_05132011</vt:lpstr>
      <vt:lpstr>White with Consolas font for code slides</vt:lpstr>
      <vt:lpstr>Visio</vt:lpstr>
      <vt:lpstr>Managing Master Data  with MDS and Microsoft Excel</vt:lpstr>
      <vt:lpstr>Session Objectives</vt:lpstr>
      <vt:lpstr>Is there a problem?</vt:lpstr>
      <vt:lpstr>Where does data come from?</vt:lpstr>
      <vt:lpstr>Definitions</vt:lpstr>
      <vt:lpstr>MDS - Typical Solutions &amp; Scenarios</vt:lpstr>
      <vt:lpstr>SQL Server Master Data Services</vt:lpstr>
      <vt:lpstr>MDS Architecture</vt:lpstr>
      <vt:lpstr>SQL Server Master Data Services</vt:lpstr>
      <vt:lpstr>Denali Adds</vt:lpstr>
      <vt:lpstr>What does Excel have to do with Data Management?</vt:lpstr>
      <vt:lpstr>Three Excel Usage Patterns</vt:lpstr>
      <vt:lpstr>Demo Background</vt:lpstr>
      <vt:lpstr>Demo – Premise and Data</vt:lpstr>
      <vt:lpstr>The MDS Excel Add-in</vt:lpstr>
      <vt:lpstr>Recap</vt:lpstr>
      <vt:lpstr>Q &amp; A</vt:lpstr>
      <vt:lpstr>PowerPoint Presentation</vt:lpstr>
      <vt:lpstr>Appendix </vt:lpstr>
      <vt:lpstr>MDS in Denali</vt:lpstr>
      <vt:lpstr>What is Master Data?</vt:lpstr>
      <vt:lpstr>Challenges</vt:lpstr>
      <vt:lpstr>End Effect of Challenges</vt:lpstr>
      <vt:lpstr>Scenarios</vt:lpstr>
      <vt:lpstr>MDS Value and Approach</vt:lpstr>
      <vt:lpstr>MDS Value and Approach</vt:lpstr>
      <vt:lpstr>MDS Capabilities</vt:lpstr>
      <vt:lpstr>MDS Architecture</vt:lpstr>
      <vt:lpstr>SQL 11 Focus</vt:lpstr>
      <vt:lpstr>What’s Next?</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DBI204: Managing Master Data with MDS and Microsoft Excel</dc:title>
  <dc:subject>Microsoft TechEd North America 2011</dc:subject>
  <dc:creator>John McAllister</dc:creator>
  <dc:description>Template Design: Jordan Cayabyab
Formatter: John Lee, Silver Fox Productions
Event Date: May 16-19, 2011
Event Location: Atlanta
Audience Type: Developers, IT Pros</dc:description>
  <cp:lastModifiedBy>Shows</cp:lastModifiedBy>
  <cp:revision>57</cp:revision>
  <cp:lastPrinted>2010-05-11T05:02:34Z</cp:lastPrinted>
  <dcterms:created xsi:type="dcterms:W3CDTF">2011-03-31T03:03:27Z</dcterms:created>
  <dcterms:modified xsi:type="dcterms:W3CDTF">2011-05-17T14:37:08Z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