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 id="2147483741" r:id="rId6"/>
  </p:sldMasterIdLst>
  <p:notesMasterIdLst>
    <p:notesMasterId r:id="rId36"/>
  </p:notesMasterIdLst>
  <p:handoutMasterIdLst>
    <p:handoutMasterId r:id="rId37"/>
  </p:handoutMasterIdLst>
  <p:sldIdLst>
    <p:sldId id="322" r:id="rId7"/>
    <p:sldId id="358" r:id="rId8"/>
    <p:sldId id="339" r:id="rId9"/>
    <p:sldId id="340" r:id="rId10"/>
    <p:sldId id="341" r:id="rId11"/>
    <p:sldId id="335" r:id="rId12"/>
    <p:sldId id="336" r:id="rId13"/>
    <p:sldId id="351" r:id="rId14"/>
    <p:sldId id="350" r:id="rId15"/>
    <p:sldId id="352" r:id="rId16"/>
    <p:sldId id="337" r:id="rId17"/>
    <p:sldId id="353" r:id="rId18"/>
    <p:sldId id="338" r:id="rId19"/>
    <p:sldId id="342" r:id="rId20"/>
    <p:sldId id="354" r:id="rId21"/>
    <p:sldId id="343" r:id="rId22"/>
    <p:sldId id="355" r:id="rId23"/>
    <p:sldId id="344" r:id="rId24"/>
    <p:sldId id="345" r:id="rId25"/>
    <p:sldId id="346" r:id="rId26"/>
    <p:sldId id="359" r:id="rId27"/>
    <p:sldId id="361" r:id="rId28"/>
    <p:sldId id="347" r:id="rId29"/>
    <p:sldId id="348" r:id="rId30"/>
    <p:sldId id="357" r:id="rId31"/>
    <p:sldId id="329" r:id="rId32"/>
    <p:sldId id="330" r:id="rId33"/>
    <p:sldId id="271" r:id="rId34"/>
    <p:sldId id="319" r:id="rId35"/>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E58F"/>
    <a:srgbClr val="03C2F1"/>
    <a:srgbClr val="FFFFFF"/>
    <a:srgbClr val="000000"/>
    <a:srgbClr val="429A16"/>
    <a:srgbClr val="F8F57B"/>
    <a:srgbClr val="59D01E"/>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8548" autoAdjust="0"/>
    <p:restoredTop sz="74729" autoAdjust="0"/>
  </p:normalViewPr>
  <p:slideViewPr>
    <p:cSldViewPr snapToGrid="0">
      <p:cViewPr varScale="1">
        <p:scale>
          <a:sx n="61" d="100"/>
          <a:sy n="61" d="100"/>
        </p:scale>
        <p:origin x="-1434" y="-84"/>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B48041-B274-42CC-B984-E46A825D9D53}"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17F5E735-81F6-4DF7-862A-BF87FE57EA3A}">
      <dgm:prSet/>
      <dgm:spPr/>
      <dgm:t>
        <a:bodyPr/>
        <a:lstStyle/>
        <a:p>
          <a:pPr rtl="0"/>
          <a:r>
            <a:rPr lang="en-US" smtClean="0"/>
            <a:t>Look for tools that have a material impact.</a:t>
          </a:r>
          <a:r>
            <a:rPr lang="en-US" baseline="0" smtClean="0"/>
            <a:t> Some are commercial, some are open source.</a:t>
          </a:r>
          <a:endParaRPr lang="en-US"/>
        </a:p>
      </dgm:t>
    </dgm:pt>
    <dgm:pt modelId="{4B793CB1-21ED-4065-AD7B-54CE5328025C}" type="parTrans" cxnId="{306C4E24-C11B-4460-94EF-73EEFE47FC44}">
      <dgm:prSet/>
      <dgm:spPr/>
      <dgm:t>
        <a:bodyPr/>
        <a:lstStyle/>
        <a:p>
          <a:endParaRPr lang="en-US"/>
        </a:p>
      </dgm:t>
    </dgm:pt>
    <dgm:pt modelId="{2A22274B-6E3C-4E10-A1D5-6E055102DFDA}" type="sibTrans" cxnId="{306C4E24-C11B-4460-94EF-73EEFE47FC44}">
      <dgm:prSet/>
      <dgm:spPr/>
      <dgm:t>
        <a:bodyPr/>
        <a:lstStyle/>
        <a:p>
          <a:endParaRPr lang="en-US"/>
        </a:p>
      </dgm:t>
    </dgm:pt>
    <dgm:pt modelId="{32CD2CA2-1E51-4AE0-B66C-8B2286523C79}">
      <dgm:prSet/>
      <dgm:spPr/>
      <dgm:t>
        <a:bodyPr/>
        <a:lstStyle/>
        <a:p>
          <a:pPr rtl="0"/>
          <a:r>
            <a:rPr lang="en-US" dirty="0" smtClean="0"/>
            <a:t>10 is a lie.</a:t>
          </a:r>
          <a:endParaRPr lang="en-US" dirty="0"/>
        </a:p>
      </dgm:t>
    </dgm:pt>
    <dgm:pt modelId="{F67D3431-E3BB-4A80-95F6-3BD3D6ED5441}" type="parTrans" cxnId="{8D15C118-39B2-4036-A415-153594100962}">
      <dgm:prSet/>
      <dgm:spPr/>
      <dgm:t>
        <a:bodyPr/>
        <a:lstStyle/>
        <a:p>
          <a:endParaRPr lang="en-US"/>
        </a:p>
      </dgm:t>
    </dgm:pt>
    <dgm:pt modelId="{2EBE9905-B28C-4BFC-A3D8-B194ABF76DF1}" type="sibTrans" cxnId="{8D15C118-39B2-4036-A415-153594100962}">
      <dgm:prSet/>
      <dgm:spPr/>
      <dgm:t>
        <a:bodyPr/>
        <a:lstStyle/>
        <a:p>
          <a:endParaRPr lang="en-US"/>
        </a:p>
      </dgm:t>
    </dgm:pt>
    <dgm:pt modelId="{E9F568FE-C992-4CAE-8659-4D402820E545}">
      <dgm:prSet/>
      <dgm:spPr/>
      <dgm:t>
        <a:bodyPr/>
        <a:lstStyle/>
        <a:p>
          <a:pPr rtl="0"/>
          <a:r>
            <a:rPr lang="en-US" dirty="0" smtClean="0"/>
            <a:t>Will look only at tools outside of Microsoft.</a:t>
          </a:r>
          <a:endParaRPr lang="en-US" dirty="0"/>
        </a:p>
      </dgm:t>
    </dgm:pt>
    <dgm:pt modelId="{4AFA58A8-4312-4D04-9E7A-48C488242A70}" type="parTrans" cxnId="{00217757-4B70-4365-ABEC-E5617FC5680A}">
      <dgm:prSet/>
      <dgm:spPr/>
      <dgm:t>
        <a:bodyPr/>
        <a:lstStyle/>
        <a:p>
          <a:endParaRPr lang="en-US"/>
        </a:p>
      </dgm:t>
    </dgm:pt>
    <dgm:pt modelId="{ED9AC719-0F7F-4ECE-B9C5-2EC1319EB5D7}" type="sibTrans" cxnId="{00217757-4B70-4365-ABEC-E5617FC5680A}">
      <dgm:prSet/>
      <dgm:spPr/>
      <dgm:t>
        <a:bodyPr/>
        <a:lstStyle/>
        <a:p>
          <a:endParaRPr lang="en-US"/>
        </a:p>
      </dgm:t>
    </dgm:pt>
    <dgm:pt modelId="{BB952ADA-C102-4A41-BE68-8A2FE63BC2D6}" type="pres">
      <dgm:prSet presAssocID="{85B48041-B274-42CC-B984-E46A825D9D53}" presName="outerComposite" presStyleCnt="0">
        <dgm:presLayoutVars>
          <dgm:chMax val="5"/>
          <dgm:dir/>
          <dgm:resizeHandles val="exact"/>
        </dgm:presLayoutVars>
      </dgm:prSet>
      <dgm:spPr/>
      <dgm:t>
        <a:bodyPr/>
        <a:lstStyle/>
        <a:p>
          <a:endParaRPr lang="en-US"/>
        </a:p>
      </dgm:t>
    </dgm:pt>
    <dgm:pt modelId="{F591D6DC-D4E4-4C01-B5BE-1CF8EAFCD901}" type="pres">
      <dgm:prSet presAssocID="{85B48041-B274-42CC-B984-E46A825D9D53}" presName="dummyMaxCanvas" presStyleCnt="0">
        <dgm:presLayoutVars/>
      </dgm:prSet>
      <dgm:spPr/>
    </dgm:pt>
    <dgm:pt modelId="{03F2F42C-7E8D-4573-AAD9-9C23CA54C16F}" type="pres">
      <dgm:prSet presAssocID="{85B48041-B274-42CC-B984-E46A825D9D53}" presName="ThreeNodes_1" presStyleLbl="node1" presStyleIdx="0" presStyleCnt="3">
        <dgm:presLayoutVars>
          <dgm:bulletEnabled val="1"/>
        </dgm:presLayoutVars>
      </dgm:prSet>
      <dgm:spPr/>
      <dgm:t>
        <a:bodyPr/>
        <a:lstStyle/>
        <a:p>
          <a:endParaRPr lang="en-US"/>
        </a:p>
      </dgm:t>
    </dgm:pt>
    <dgm:pt modelId="{2FF06660-D9BB-452C-9BCF-A4516EAF2971}" type="pres">
      <dgm:prSet presAssocID="{85B48041-B274-42CC-B984-E46A825D9D53}" presName="ThreeNodes_2" presStyleLbl="node1" presStyleIdx="1" presStyleCnt="3">
        <dgm:presLayoutVars>
          <dgm:bulletEnabled val="1"/>
        </dgm:presLayoutVars>
      </dgm:prSet>
      <dgm:spPr/>
      <dgm:t>
        <a:bodyPr/>
        <a:lstStyle/>
        <a:p>
          <a:endParaRPr lang="en-US"/>
        </a:p>
      </dgm:t>
    </dgm:pt>
    <dgm:pt modelId="{DDFDD9CB-D07D-4A9E-A3F4-1350694CB067}" type="pres">
      <dgm:prSet presAssocID="{85B48041-B274-42CC-B984-E46A825D9D53}" presName="ThreeNodes_3" presStyleLbl="node1" presStyleIdx="2" presStyleCnt="3">
        <dgm:presLayoutVars>
          <dgm:bulletEnabled val="1"/>
        </dgm:presLayoutVars>
      </dgm:prSet>
      <dgm:spPr/>
      <dgm:t>
        <a:bodyPr/>
        <a:lstStyle/>
        <a:p>
          <a:endParaRPr lang="en-US"/>
        </a:p>
      </dgm:t>
    </dgm:pt>
    <dgm:pt modelId="{2248C3B6-AFD2-4041-A735-5586AE3D02A9}" type="pres">
      <dgm:prSet presAssocID="{85B48041-B274-42CC-B984-E46A825D9D53}" presName="ThreeConn_1-2" presStyleLbl="fgAccFollowNode1" presStyleIdx="0" presStyleCnt="2">
        <dgm:presLayoutVars>
          <dgm:bulletEnabled val="1"/>
        </dgm:presLayoutVars>
      </dgm:prSet>
      <dgm:spPr/>
      <dgm:t>
        <a:bodyPr/>
        <a:lstStyle/>
        <a:p>
          <a:endParaRPr lang="en-US"/>
        </a:p>
      </dgm:t>
    </dgm:pt>
    <dgm:pt modelId="{376DFAD2-45B7-4CE6-8F2F-A6592AD788E3}" type="pres">
      <dgm:prSet presAssocID="{85B48041-B274-42CC-B984-E46A825D9D53}" presName="ThreeConn_2-3" presStyleLbl="fgAccFollowNode1" presStyleIdx="1" presStyleCnt="2">
        <dgm:presLayoutVars>
          <dgm:bulletEnabled val="1"/>
        </dgm:presLayoutVars>
      </dgm:prSet>
      <dgm:spPr/>
      <dgm:t>
        <a:bodyPr/>
        <a:lstStyle/>
        <a:p>
          <a:endParaRPr lang="en-US"/>
        </a:p>
      </dgm:t>
    </dgm:pt>
    <dgm:pt modelId="{F9FCEB9E-B44F-4A5B-A092-B35964E9E9B7}" type="pres">
      <dgm:prSet presAssocID="{85B48041-B274-42CC-B984-E46A825D9D53}" presName="ThreeNodes_1_text" presStyleLbl="node1" presStyleIdx="2" presStyleCnt="3">
        <dgm:presLayoutVars>
          <dgm:bulletEnabled val="1"/>
        </dgm:presLayoutVars>
      </dgm:prSet>
      <dgm:spPr/>
      <dgm:t>
        <a:bodyPr/>
        <a:lstStyle/>
        <a:p>
          <a:endParaRPr lang="en-US"/>
        </a:p>
      </dgm:t>
    </dgm:pt>
    <dgm:pt modelId="{A01278EE-89D2-48F5-B3DB-228E4644AA62}" type="pres">
      <dgm:prSet presAssocID="{85B48041-B274-42CC-B984-E46A825D9D53}" presName="ThreeNodes_2_text" presStyleLbl="node1" presStyleIdx="2" presStyleCnt="3">
        <dgm:presLayoutVars>
          <dgm:bulletEnabled val="1"/>
        </dgm:presLayoutVars>
      </dgm:prSet>
      <dgm:spPr/>
      <dgm:t>
        <a:bodyPr/>
        <a:lstStyle/>
        <a:p>
          <a:endParaRPr lang="en-US"/>
        </a:p>
      </dgm:t>
    </dgm:pt>
    <dgm:pt modelId="{D9B765F0-0654-4D9C-9900-3613CDF88FBA}" type="pres">
      <dgm:prSet presAssocID="{85B48041-B274-42CC-B984-E46A825D9D53}" presName="ThreeNodes_3_text" presStyleLbl="node1" presStyleIdx="2" presStyleCnt="3">
        <dgm:presLayoutVars>
          <dgm:bulletEnabled val="1"/>
        </dgm:presLayoutVars>
      </dgm:prSet>
      <dgm:spPr/>
      <dgm:t>
        <a:bodyPr/>
        <a:lstStyle/>
        <a:p>
          <a:endParaRPr lang="en-US"/>
        </a:p>
      </dgm:t>
    </dgm:pt>
  </dgm:ptLst>
  <dgm:cxnLst>
    <dgm:cxn modelId="{E258F8E9-0195-4069-9833-B73173E1136D}" type="presOf" srcId="{E9F568FE-C992-4CAE-8659-4D402820E545}" destId="{DDFDD9CB-D07D-4A9E-A3F4-1350694CB067}" srcOrd="0" destOrd="0" presId="urn:microsoft.com/office/officeart/2005/8/layout/vProcess5"/>
    <dgm:cxn modelId="{A7395528-6683-45DD-90FE-C99D042F5740}" type="presOf" srcId="{32CD2CA2-1E51-4AE0-B66C-8B2286523C79}" destId="{2FF06660-D9BB-452C-9BCF-A4516EAF2971}" srcOrd="0" destOrd="0" presId="urn:microsoft.com/office/officeart/2005/8/layout/vProcess5"/>
    <dgm:cxn modelId="{9F04E457-CE94-41CC-B523-F031BC8E9630}" type="presOf" srcId="{17F5E735-81F6-4DF7-862A-BF87FE57EA3A}" destId="{03F2F42C-7E8D-4573-AAD9-9C23CA54C16F}" srcOrd="0" destOrd="0" presId="urn:microsoft.com/office/officeart/2005/8/layout/vProcess5"/>
    <dgm:cxn modelId="{10E47946-5289-48A3-B8CD-0A27C42F5FAE}" type="presOf" srcId="{85B48041-B274-42CC-B984-E46A825D9D53}" destId="{BB952ADA-C102-4A41-BE68-8A2FE63BC2D6}" srcOrd="0" destOrd="0" presId="urn:microsoft.com/office/officeart/2005/8/layout/vProcess5"/>
    <dgm:cxn modelId="{8D15C118-39B2-4036-A415-153594100962}" srcId="{85B48041-B274-42CC-B984-E46A825D9D53}" destId="{32CD2CA2-1E51-4AE0-B66C-8B2286523C79}" srcOrd="1" destOrd="0" parTransId="{F67D3431-E3BB-4A80-95F6-3BD3D6ED5441}" sibTransId="{2EBE9905-B28C-4BFC-A3D8-B194ABF76DF1}"/>
    <dgm:cxn modelId="{306C4E24-C11B-4460-94EF-73EEFE47FC44}" srcId="{85B48041-B274-42CC-B984-E46A825D9D53}" destId="{17F5E735-81F6-4DF7-862A-BF87FE57EA3A}" srcOrd="0" destOrd="0" parTransId="{4B793CB1-21ED-4065-AD7B-54CE5328025C}" sibTransId="{2A22274B-6E3C-4E10-A1D5-6E055102DFDA}"/>
    <dgm:cxn modelId="{F7B35ED9-78D7-44F0-BC4A-6A0AE565DB81}" type="presOf" srcId="{E9F568FE-C992-4CAE-8659-4D402820E545}" destId="{D9B765F0-0654-4D9C-9900-3613CDF88FBA}" srcOrd="1" destOrd="0" presId="urn:microsoft.com/office/officeart/2005/8/layout/vProcess5"/>
    <dgm:cxn modelId="{00217757-4B70-4365-ABEC-E5617FC5680A}" srcId="{85B48041-B274-42CC-B984-E46A825D9D53}" destId="{E9F568FE-C992-4CAE-8659-4D402820E545}" srcOrd="2" destOrd="0" parTransId="{4AFA58A8-4312-4D04-9E7A-48C488242A70}" sibTransId="{ED9AC719-0F7F-4ECE-B9C5-2EC1319EB5D7}"/>
    <dgm:cxn modelId="{B6F81393-D92B-4E7E-9B7C-7500C2A024D0}" type="presOf" srcId="{2A22274B-6E3C-4E10-A1D5-6E055102DFDA}" destId="{2248C3B6-AFD2-4041-A735-5586AE3D02A9}" srcOrd="0" destOrd="0" presId="urn:microsoft.com/office/officeart/2005/8/layout/vProcess5"/>
    <dgm:cxn modelId="{2C438CE0-63C7-455B-B7A0-A447BA0115D9}" type="presOf" srcId="{32CD2CA2-1E51-4AE0-B66C-8B2286523C79}" destId="{A01278EE-89D2-48F5-B3DB-228E4644AA62}" srcOrd="1" destOrd="0" presId="urn:microsoft.com/office/officeart/2005/8/layout/vProcess5"/>
    <dgm:cxn modelId="{26482F69-EE9E-4D15-978E-138ADA82DA90}" type="presOf" srcId="{17F5E735-81F6-4DF7-862A-BF87FE57EA3A}" destId="{F9FCEB9E-B44F-4A5B-A092-B35964E9E9B7}" srcOrd="1" destOrd="0" presId="urn:microsoft.com/office/officeart/2005/8/layout/vProcess5"/>
    <dgm:cxn modelId="{7A307C27-4467-4E0E-BAE8-6EAD4F30EEA9}" type="presOf" srcId="{2EBE9905-B28C-4BFC-A3D8-B194ABF76DF1}" destId="{376DFAD2-45B7-4CE6-8F2F-A6592AD788E3}" srcOrd="0" destOrd="0" presId="urn:microsoft.com/office/officeart/2005/8/layout/vProcess5"/>
    <dgm:cxn modelId="{61F5C1FA-18A9-4A94-AF4D-79888E7FB186}" type="presParOf" srcId="{BB952ADA-C102-4A41-BE68-8A2FE63BC2D6}" destId="{F591D6DC-D4E4-4C01-B5BE-1CF8EAFCD901}" srcOrd="0" destOrd="0" presId="urn:microsoft.com/office/officeart/2005/8/layout/vProcess5"/>
    <dgm:cxn modelId="{0CC2CEAD-A348-42FC-B194-15CA8896BC39}" type="presParOf" srcId="{BB952ADA-C102-4A41-BE68-8A2FE63BC2D6}" destId="{03F2F42C-7E8D-4573-AAD9-9C23CA54C16F}" srcOrd="1" destOrd="0" presId="urn:microsoft.com/office/officeart/2005/8/layout/vProcess5"/>
    <dgm:cxn modelId="{9EEECCE9-2085-421F-81CE-CE7F3E7F7E81}" type="presParOf" srcId="{BB952ADA-C102-4A41-BE68-8A2FE63BC2D6}" destId="{2FF06660-D9BB-452C-9BCF-A4516EAF2971}" srcOrd="2" destOrd="0" presId="urn:microsoft.com/office/officeart/2005/8/layout/vProcess5"/>
    <dgm:cxn modelId="{1DD9910B-1A17-4A96-9D87-FB2BD039F512}" type="presParOf" srcId="{BB952ADA-C102-4A41-BE68-8A2FE63BC2D6}" destId="{DDFDD9CB-D07D-4A9E-A3F4-1350694CB067}" srcOrd="3" destOrd="0" presId="urn:microsoft.com/office/officeart/2005/8/layout/vProcess5"/>
    <dgm:cxn modelId="{6845273D-C0B0-4368-B44C-2821A14E9BDB}" type="presParOf" srcId="{BB952ADA-C102-4A41-BE68-8A2FE63BC2D6}" destId="{2248C3B6-AFD2-4041-A735-5586AE3D02A9}" srcOrd="4" destOrd="0" presId="urn:microsoft.com/office/officeart/2005/8/layout/vProcess5"/>
    <dgm:cxn modelId="{9609F606-E934-4D2A-A1A4-8C15116AD95A}" type="presParOf" srcId="{BB952ADA-C102-4A41-BE68-8A2FE63BC2D6}" destId="{376DFAD2-45B7-4CE6-8F2F-A6592AD788E3}" srcOrd="5" destOrd="0" presId="urn:microsoft.com/office/officeart/2005/8/layout/vProcess5"/>
    <dgm:cxn modelId="{0804B2B5-0040-4553-A513-51C35260FE68}" type="presParOf" srcId="{BB952ADA-C102-4A41-BE68-8A2FE63BC2D6}" destId="{F9FCEB9E-B44F-4A5B-A092-B35964E9E9B7}" srcOrd="6" destOrd="0" presId="urn:microsoft.com/office/officeart/2005/8/layout/vProcess5"/>
    <dgm:cxn modelId="{0E608043-8972-4DDF-BFEF-BD93A80E02BC}" type="presParOf" srcId="{BB952ADA-C102-4A41-BE68-8A2FE63BC2D6}" destId="{A01278EE-89D2-48F5-B3DB-228E4644AA62}" srcOrd="7" destOrd="0" presId="urn:microsoft.com/office/officeart/2005/8/layout/vProcess5"/>
    <dgm:cxn modelId="{C68DC1F7-0DD3-4CB9-8BB6-7DC8835D3F7B}" type="presParOf" srcId="{BB952ADA-C102-4A41-BE68-8A2FE63BC2D6}" destId="{D9B765F0-0654-4D9C-9900-3613CDF88FBA}"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8CEE6C-AAB9-4E95-A68D-C6AA6D4690EA}" type="doc">
      <dgm:prSet loTypeId="urn:microsoft.com/office/officeart/2005/8/layout/hList7" loCatId="list" qsTypeId="urn:microsoft.com/office/officeart/2005/8/quickstyle/simple1" qsCatId="simple" csTypeId="urn:microsoft.com/office/officeart/2005/8/colors/colorful3" csCatId="colorful" phldr="1"/>
      <dgm:spPr/>
      <dgm:t>
        <a:bodyPr/>
        <a:lstStyle/>
        <a:p>
          <a:endParaRPr lang="en-US"/>
        </a:p>
      </dgm:t>
    </dgm:pt>
    <dgm:pt modelId="{B59D2E66-DE60-42AE-9A24-CBEEE0C802F1}">
      <dgm:prSet/>
      <dgm:spPr/>
      <dgm:t>
        <a:bodyPr/>
        <a:lstStyle/>
        <a:p>
          <a:pPr rtl="0"/>
          <a:r>
            <a:rPr lang="en-US" smtClean="0"/>
            <a:t>Management</a:t>
          </a:r>
          <a:endParaRPr lang="en-US"/>
        </a:p>
      </dgm:t>
    </dgm:pt>
    <dgm:pt modelId="{36EC6475-B1B0-4AE6-8095-0236FB53463E}" type="parTrans" cxnId="{1C61A720-D4AD-4D39-B418-705C607D451C}">
      <dgm:prSet/>
      <dgm:spPr/>
      <dgm:t>
        <a:bodyPr/>
        <a:lstStyle/>
        <a:p>
          <a:endParaRPr lang="en-US"/>
        </a:p>
      </dgm:t>
    </dgm:pt>
    <dgm:pt modelId="{7F21E7EB-76C8-45ED-BF49-B321022058A3}" type="sibTrans" cxnId="{1C61A720-D4AD-4D39-B418-705C607D451C}">
      <dgm:prSet/>
      <dgm:spPr/>
      <dgm:t>
        <a:bodyPr/>
        <a:lstStyle/>
        <a:p>
          <a:endParaRPr lang="en-US"/>
        </a:p>
      </dgm:t>
    </dgm:pt>
    <dgm:pt modelId="{8E4576D6-1DF2-4838-AEBB-D2F9ABB2EE78}">
      <dgm:prSet/>
      <dgm:spPr/>
      <dgm:t>
        <a:bodyPr/>
        <a:lstStyle/>
        <a:p>
          <a:pPr rtl="0"/>
          <a:r>
            <a:rPr lang="en-US" smtClean="0"/>
            <a:t>Debugging</a:t>
          </a:r>
          <a:endParaRPr lang="en-US"/>
        </a:p>
      </dgm:t>
    </dgm:pt>
    <dgm:pt modelId="{37C1C640-26E9-43D8-96FE-7968CC54D6D5}" type="parTrans" cxnId="{1837756F-CD05-4454-A410-9F82F1C98D0F}">
      <dgm:prSet/>
      <dgm:spPr/>
      <dgm:t>
        <a:bodyPr/>
        <a:lstStyle/>
        <a:p>
          <a:endParaRPr lang="en-US"/>
        </a:p>
      </dgm:t>
    </dgm:pt>
    <dgm:pt modelId="{AEBB956A-52CD-42D3-A99C-6D48E5105DCB}" type="sibTrans" cxnId="{1837756F-CD05-4454-A410-9F82F1C98D0F}">
      <dgm:prSet/>
      <dgm:spPr/>
      <dgm:t>
        <a:bodyPr/>
        <a:lstStyle/>
        <a:p>
          <a:endParaRPr lang="en-US"/>
        </a:p>
      </dgm:t>
    </dgm:pt>
    <dgm:pt modelId="{76747ED2-8321-479F-A805-4036868F3688}">
      <dgm:prSet/>
      <dgm:spPr/>
      <dgm:t>
        <a:bodyPr/>
        <a:lstStyle/>
        <a:p>
          <a:pPr rtl="0"/>
          <a:r>
            <a:rPr lang="en-US" smtClean="0"/>
            <a:t>Deployment</a:t>
          </a:r>
          <a:endParaRPr lang="en-US"/>
        </a:p>
      </dgm:t>
    </dgm:pt>
    <dgm:pt modelId="{55DBF2CE-7821-46B1-9EC8-42C164FFE185}" type="parTrans" cxnId="{11D3E786-5FDF-4D26-ACA5-F983B68F4391}">
      <dgm:prSet/>
      <dgm:spPr/>
      <dgm:t>
        <a:bodyPr/>
        <a:lstStyle/>
        <a:p>
          <a:endParaRPr lang="en-US"/>
        </a:p>
      </dgm:t>
    </dgm:pt>
    <dgm:pt modelId="{0D21915D-265A-4442-B29B-AEE7F911C10C}" type="sibTrans" cxnId="{11D3E786-5FDF-4D26-ACA5-F983B68F4391}">
      <dgm:prSet/>
      <dgm:spPr/>
      <dgm:t>
        <a:bodyPr/>
        <a:lstStyle/>
        <a:p>
          <a:endParaRPr lang="en-US"/>
        </a:p>
      </dgm:t>
    </dgm:pt>
    <dgm:pt modelId="{4017CEB3-1088-4AA7-BAEB-F4337873291A}" type="pres">
      <dgm:prSet presAssocID="{BB8CEE6C-AAB9-4E95-A68D-C6AA6D4690EA}" presName="Name0" presStyleCnt="0">
        <dgm:presLayoutVars>
          <dgm:dir/>
          <dgm:resizeHandles val="exact"/>
        </dgm:presLayoutVars>
      </dgm:prSet>
      <dgm:spPr/>
      <dgm:t>
        <a:bodyPr/>
        <a:lstStyle/>
        <a:p>
          <a:endParaRPr lang="en-US"/>
        </a:p>
      </dgm:t>
    </dgm:pt>
    <dgm:pt modelId="{18E789CF-83F8-432C-9544-61C1F14ECB06}" type="pres">
      <dgm:prSet presAssocID="{BB8CEE6C-AAB9-4E95-A68D-C6AA6D4690EA}" presName="fgShape" presStyleLbl="fgShp" presStyleIdx="0" presStyleCnt="1"/>
      <dgm:spPr/>
    </dgm:pt>
    <dgm:pt modelId="{AD341BF4-863B-49CF-A4E8-449AA5B795B9}" type="pres">
      <dgm:prSet presAssocID="{BB8CEE6C-AAB9-4E95-A68D-C6AA6D4690EA}" presName="linComp" presStyleCnt="0"/>
      <dgm:spPr/>
    </dgm:pt>
    <dgm:pt modelId="{1F2A0C65-EDB4-43E9-9118-878A1F854FC9}" type="pres">
      <dgm:prSet presAssocID="{B59D2E66-DE60-42AE-9A24-CBEEE0C802F1}" presName="compNode" presStyleCnt="0"/>
      <dgm:spPr/>
    </dgm:pt>
    <dgm:pt modelId="{70758877-8508-4BC9-A9C1-8FC847CC4360}" type="pres">
      <dgm:prSet presAssocID="{B59D2E66-DE60-42AE-9A24-CBEEE0C802F1}" presName="bkgdShape" presStyleLbl="node1" presStyleIdx="0" presStyleCnt="3"/>
      <dgm:spPr/>
      <dgm:t>
        <a:bodyPr/>
        <a:lstStyle/>
        <a:p>
          <a:endParaRPr lang="en-US"/>
        </a:p>
      </dgm:t>
    </dgm:pt>
    <dgm:pt modelId="{91891699-740C-4FE2-B782-94C3CC7C48DA}" type="pres">
      <dgm:prSet presAssocID="{B59D2E66-DE60-42AE-9A24-CBEEE0C802F1}" presName="nodeTx" presStyleLbl="node1" presStyleIdx="0" presStyleCnt="3">
        <dgm:presLayoutVars>
          <dgm:bulletEnabled val="1"/>
        </dgm:presLayoutVars>
      </dgm:prSet>
      <dgm:spPr/>
      <dgm:t>
        <a:bodyPr/>
        <a:lstStyle/>
        <a:p>
          <a:endParaRPr lang="en-US"/>
        </a:p>
      </dgm:t>
    </dgm:pt>
    <dgm:pt modelId="{F5F5AA75-170F-4E83-8087-AC9897000830}" type="pres">
      <dgm:prSet presAssocID="{B59D2E66-DE60-42AE-9A24-CBEEE0C802F1}" presName="invisiNode" presStyleLbl="node1" presStyleIdx="0" presStyleCnt="3"/>
      <dgm:spPr/>
    </dgm:pt>
    <dgm:pt modelId="{009D768A-7065-45C2-BA79-AD6221D44ED6}" type="pres">
      <dgm:prSet presAssocID="{B59D2E66-DE60-42AE-9A24-CBEEE0C802F1}" presName="imagNode"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ABA418A2-627E-43E0-938E-3918F1516B1A}" type="pres">
      <dgm:prSet presAssocID="{7F21E7EB-76C8-45ED-BF49-B321022058A3}" presName="sibTrans" presStyleLbl="sibTrans2D1" presStyleIdx="0" presStyleCnt="0"/>
      <dgm:spPr/>
      <dgm:t>
        <a:bodyPr/>
        <a:lstStyle/>
        <a:p>
          <a:endParaRPr lang="en-US"/>
        </a:p>
      </dgm:t>
    </dgm:pt>
    <dgm:pt modelId="{A8E267C8-BFE6-4985-9E34-7BE7C91FC3C6}" type="pres">
      <dgm:prSet presAssocID="{8E4576D6-1DF2-4838-AEBB-D2F9ABB2EE78}" presName="compNode" presStyleCnt="0"/>
      <dgm:spPr/>
    </dgm:pt>
    <dgm:pt modelId="{39F57D6C-E965-49CB-8D4E-28968F96E80C}" type="pres">
      <dgm:prSet presAssocID="{8E4576D6-1DF2-4838-AEBB-D2F9ABB2EE78}" presName="bkgdShape" presStyleLbl="node1" presStyleIdx="1" presStyleCnt="3"/>
      <dgm:spPr/>
      <dgm:t>
        <a:bodyPr/>
        <a:lstStyle/>
        <a:p>
          <a:endParaRPr lang="en-US"/>
        </a:p>
      </dgm:t>
    </dgm:pt>
    <dgm:pt modelId="{25A47CBC-12BC-4AA3-B136-5D4326F37513}" type="pres">
      <dgm:prSet presAssocID="{8E4576D6-1DF2-4838-AEBB-D2F9ABB2EE78}" presName="nodeTx" presStyleLbl="node1" presStyleIdx="1" presStyleCnt="3">
        <dgm:presLayoutVars>
          <dgm:bulletEnabled val="1"/>
        </dgm:presLayoutVars>
      </dgm:prSet>
      <dgm:spPr/>
      <dgm:t>
        <a:bodyPr/>
        <a:lstStyle/>
        <a:p>
          <a:endParaRPr lang="en-US"/>
        </a:p>
      </dgm:t>
    </dgm:pt>
    <dgm:pt modelId="{ACEC130E-A067-4646-9FCD-CD21B2E20450}" type="pres">
      <dgm:prSet presAssocID="{8E4576D6-1DF2-4838-AEBB-D2F9ABB2EE78}" presName="invisiNode" presStyleLbl="node1" presStyleIdx="1" presStyleCnt="3"/>
      <dgm:spPr/>
    </dgm:pt>
    <dgm:pt modelId="{38B847DA-D6A9-4C08-921D-C0C707089F82}" type="pres">
      <dgm:prSet presAssocID="{8E4576D6-1DF2-4838-AEBB-D2F9ABB2EE78}" presName="imagNode"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t>
        <a:bodyPr/>
        <a:lstStyle/>
        <a:p>
          <a:endParaRPr lang="en-US"/>
        </a:p>
      </dgm:t>
    </dgm:pt>
    <dgm:pt modelId="{C8EE92A8-FDEE-4ADC-8CFF-BF653A53CBF1}" type="pres">
      <dgm:prSet presAssocID="{AEBB956A-52CD-42D3-A99C-6D48E5105DCB}" presName="sibTrans" presStyleLbl="sibTrans2D1" presStyleIdx="0" presStyleCnt="0"/>
      <dgm:spPr/>
      <dgm:t>
        <a:bodyPr/>
        <a:lstStyle/>
        <a:p>
          <a:endParaRPr lang="en-US"/>
        </a:p>
      </dgm:t>
    </dgm:pt>
    <dgm:pt modelId="{2F230522-0CEB-45FF-872C-20E2B7E11398}" type="pres">
      <dgm:prSet presAssocID="{76747ED2-8321-479F-A805-4036868F3688}" presName="compNode" presStyleCnt="0"/>
      <dgm:spPr/>
    </dgm:pt>
    <dgm:pt modelId="{5A08F084-D2D6-4740-AE7E-0B80B3A55338}" type="pres">
      <dgm:prSet presAssocID="{76747ED2-8321-479F-A805-4036868F3688}" presName="bkgdShape" presStyleLbl="node1" presStyleIdx="2" presStyleCnt="3"/>
      <dgm:spPr/>
      <dgm:t>
        <a:bodyPr/>
        <a:lstStyle/>
        <a:p>
          <a:endParaRPr lang="en-US"/>
        </a:p>
      </dgm:t>
    </dgm:pt>
    <dgm:pt modelId="{6028DBB9-97FE-48A9-8800-F86AB9D558B3}" type="pres">
      <dgm:prSet presAssocID="{76747ED2-8321-479F-A805-4036868F3688}" presName="nodeTx" presStyleLbl="node1" presStyleIdx="2" presStyleCnt="3">
        <dgm:presLayoutVars>
          <dgm:bulletEnabled val="1"/>
        </dgm:presLayoutVars>
      </dgm:prSet>
      <dgm:spPr/>
      <dgm:t>
        <a:bodyPr/>
        <a:lstStyle/>
        <a:p>
          <a:endParaRPr lang="en-US"/>
        </a:p>
      </dgm:t>
    </dgm:pt>
    <dgm:pt modelId="{07CC6F36-9505-4E99-ADA3-DCB1FC1769F9}" type="pres">
      <dgm:prSet presAssocID="{76747ED2-8321-479F-A805-4036868F3688}" presName="invisiNode" presStyleLbl="node1" presStyleIdx="2" presStyleCnt="3"/>
      <dgm:spPr/>
    </dgm:pt>
    <dgm:pt modelId="{096FD450-E74D-4B59-9BD6-6545913AD6D2}" type="pres">
      <dgm:prSet presAssocID="{76747ED2-8321-479F-A805-4036868F3688}" presName="imagNode" presStyleLbl="f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dgm:spPr>
      <dgm:t>
        <a:bodyPr/>
        <a:lstStyle/>
        <a:p>
          <a:endParaRPr lang="en-US"/>
        </a:p>
      </dgm:t>
    </dgm:pt>
  </dgm:ptLst>
  <dgm:cxnLst>
    <dgm:cxn modelId="{1C4113DD-E1EA-4CD8-A725-2D716E8C7279}" type="presOf" srcId="{AEBB956A-52CD-42D3-A99C-6D48E5105DCB}" destId="{C8EE92A8-FDEE-4ADC-8CFF-BF653A53CBF1}" srcOrd="0" destOrd="0" presId="urn:microsoft.com/office/officeart/2005/8/layout/hList7"/>
    <dgm:cxn modelId="{C1ED4EF2-8D45-484C-8156-EAA681000C82}" type="presOf" srcId="{7F21E7EB-76C8-45ED-BF49-B321022058A3}" destId="{ABA418A2-627E-43E0-938E-3918F1516B1A}" srcOrd="0" destOrd="0" presId="urn:microsoft.com/office/officeart/2005/8/layout/hList7"/>
    <dgm:cxn modelId="{4500F843-906E-4123-8522-D74BF73A35F4}" type="presOf" srcId="{76747ED2-8321-479F-A805-4036868F3688}" destId="{5A08F084-D2D6-4740-AE7E-0B80B3A55338}" srcOrd="0" destOrd="0" presId="urn:microsoft.com/office/officeart/2005/8/layout/hList7"/>
    <dgm:cxn modelId="{B382ACED-6564-452C-A8FB-2965C8B2CDF1}" type="presOf" srcId="{8E4576D6-1DF2-4838-AEBB-D2F9ABB2EE78}" destId="{25A47CBC-12BC-4AA3-B136-5D4326F37513}" srcOrd="1" destOrd="0" presId="urn:microsoft.com/office/officeart/2005/8/layout/hList7"/>
    <dgm:cxn modelId="{B9786A97-CA20-4A3B-928B-413521CDEA3F}" type="presOf" srcId="{8E4576D6-1DF2-4838-AEBB-D2F9ABB2EE78}" destId="{39F57D6C-E965-49CB-8D4E-28968F96E80C}" srcOrd="0" destOrd="0" presId="urn:microsoft.com/office/officeart/2005/8/layout/hList7"/>
    <dgm:cxn modelId="{7258B3CE-F812-4970-8DA7-1ACF6AA0A79E}" type="presOf" srcId="{BB8CEE6C-AAB9-4E95-A68D-C6AA6D4690EA}" destId="{4017CEB3-1088-4AA7-BAEB-F4337873291A}" srcOrd="0" destOrd="0" presId="urn:microsoft.com/office/officeart/2005/8/layout/hList7"/>
    <dgm:cxn modelId="{BA807FB1-87EB-4D39-90E5-4D048B51AD07}" type="presOf" srcId="{B59D2E66-DE60-42AE-9A24-CBEEE0C802F1}" destId="{70758877-8508-4BC9-A9C1-8FC847CC4360}" srcOrd="0" destOrd="0" presId="urn:microsoft.com/office/officeart/2005/8/layout/hList7"/>
    <dgm:cxn modelId="{4BF4315B-564F-4F54-AB41-A102B9C55DA8}" type="presOf" srcId="{B59D2E66-DE60-42AE-9A24-CBEEE0C802F1}" destId="{91891699-740C-4FE2-B782-94C3CC7C48DA}" srcOrd="1" destOrd="0" presId="urn:microsoft.com/office/officeart/2005/8/layout/hList7"/>
    <dgm:cxn modelId="{04AB8119-8289-4BE2-A2D3-BB8841A586D0}" type="presOf" srcId="{76747ED2-8321-479F-A805-4036868F3688}" destId="{6028DBB9-97FE-48A9-8800-F86AB9D558B3}" srcOrd="1" destOrd="0" presId="urn:microsoft.com/office/officeart/2005/8/layout/hList7"/>
    <dgm:cxn modelId="{1C61A720-D4AD-4D39-B418-705C607D451C}" srcId="{BB8CEE6C-AAB9-4E95-A68D-C6AA6D4690EA}" destId="{B59D2E66-DE60-42AE-9A24-CBEEE0C802F1}" srcOrd="0" destOrd="0" parTransId="{36EC6475-B1B0-4AE6-8095-0236FB53463E}" sibTransId="{7F21E7EB-76C8-45ED-BF49-B321022058A3}"/>
    <dgm:cxn modelId="{1837756F-CD05-4454-A410-9F82F1C98D0F}" srcId="{BB8CEE6C-AAB9-4E95-A68D-C6AA6D4690EA}" destId="{8E4576D6-1DF2-4838-AEBB-D2F9ABB2EE78}" srcOrd="1" destOrd="0" parTransId="{37C1C640-26E9-43D8-96FE-7968CC54D6D5}" sibTransId="{AEBB956A-52CD-42D3-A99C-6D48E5105DCB}"/>
    <dgm:cxn modelId="{11D3E786-5FDF-4D26-ACA5-F983B68F4391}" srcId="{BB8CEE6C-AAB9-4E95-A68D-C6AA6D4690EA}" destId="{76747ED2-8321-479F-A805-4036868F3688}" srcOrd="2" destOrd="0" parTransId="{55DBF2CE-7821-46B1-9EC8-42C164FFE185}" sibTransId="{0D21915D-265A-4442-B29B-AEE7F911C10C}"/>
    <dgm:cxn modelId="{142DE525-A204-428C-B302-BB9E4128465B}" type="presParOf" srcId="{4017CEB3-1088-4AA7-BAEB-F4337873291A}" destId="{18E789CF-83F8-432C-9544-61C1F14ECB06}" srcOrd="0" destOrd="0" presId="urn:microsoft.com/office/officeart/2005/8/layout/hList7"/>
    <dgm:cxn modelId="{A3773589-7B8C-4771-81F3-122CF41FBA20}" type="presParOf" srcId="{4017CEB3-1088-4AA7-BAEB-F4337873291A}" destId="{AD341BF4-863B-49CF-A4E8-449AA5B795B9}" srcOrd="1" destOrd="0" presId="urn:microsoft.com/office/officeart/2005/8/layout/hList7"/>
    <dgm:cxn modelId="{DBBB5BB3-7C74-4523-80A0-665F6910EE8E}" type="presParOf" srcId="{AD341BF4-863B-49CF-A4E8-449AA5B795B9}" destId="{1F2A0C65-EDB4-43E9-9118-878A1F854FC9}" srcOrd="0" destOrd="0" presId="urn:microsoft.com/office/officeart/2005/8/layout/hList7"/>
    <dgm:cxn modelId="{7BC259FB-688C-4E19-8470-A95199AE109F}" type="presParOf" srcId="{1F2A0C65-EDB4-43E9-9118-878A1F854FC9}" destId="{70758877-8508-4BC9-A9C1-8FC847CC4360}" srcOrd="0" destOrd="0" presId="urn:microsoft.com/office/officeart/2005/8/layout/hList7"/>
    <dgm:cxn modelId="{2363CA63-B5FE-44D5-A14D-30AEE511CC41}" type="presParOf" srcId="{1F2A0C65-EDB4-43E9-9118-878A1F854FC9}" destId="{91891699-740C-4FE2-B782-94C3CC7C48DA}" srcOrd="1" destOrd="0" presId="urn:microsoft.com/office/officeart/2005/8/layout/hList7"/>
    <dgm:cxn modelId="{7DAB4D11-B320-43FE-AD68-AAF8B71DE13A}" type="presParOf" srcId="{1F2A0C65-EDB4-43E9-9118-878A1F854FC9}" destId="{F5F5AA75-170F-4E83-8087-AC9897000830}" srcOrd="2" destOrd="0" presId="urn:microsoft.com/office/officeart/2005/8/layout/hList7"/>
    <dgm:cxn modelId="{F873DEF2-B3CE-4418-AD0F-39F750AF3D39}" type="presParOf" srcId="{1F2A0C65-EDB4-43E9-9118-878A1F854FC9}" destId="{009D768A-7065-45C2-BA79-AD6221D44ED6}" srcOrd="3" destOrd="0" presId="urn:microsoft.com/office/officeart/2005/8/layout/hList7"/>
    <dgm:cxn modelId="{ADAB7A12-A830-4C14-AC57-1F17EEFA0E1F}" type="presParOf" srcId="{AD341BF4-863B-49CF-A4E8-449AA5B795B9}" destId="{ABA418A2-627E-43E0-938E-3918F1516B1A}" srcOrd="1" destOrd="0" presId="urn:microsoft.com/office/officeart/2005/8/layout/hList7"/>
    <dgm:cxn modelId="{B3F73A8B-DCE7-4F4B-8FC7-61A6CECCAF32}" type="presParOf" srcId="{AD341BF4-863B-49CF-A4E8-449AA5B795B9}" destId="{A8E267C8-BFE6-4985-9E34-7BE7C91FC3C6}" srcOrd="2" destOrd="0" presId="urn:microsoft.com/office/officeart/2005/8/layout/hList7"/>
    <dgm:cxn modelId="{3F0CB399-B313-4D48-973D-D744F5DFDC4C}" type="presParOf" srcId="{A8E267C8-BFE6-4985-9E34-7BE7C91FC3C6}" destId="{39F57D6C-E965-49CB-8D4E-28968F96E80C}" srcOrd="0" destOrd="0" presId="urn:microsoft.com/office/officeart/2005/8/layout/hList7"/>
    <dgm:cxn modelId="{A303CA3F-53E5-4491-BAB8-4BC8F7174552}" type="presParOf" srcId="{A8E267C8-BFE6-4985-9E34-7BE7C91FC3C6}" destId="{25A47CBC-12BC-4AA3-B136-5D4326F37513}" srcOrd="1" destOrd="0" presId="urn:microsoft.com/office/officeart/2005/8/layout/hList7"/>
    <dgm:cxn modelId="{8DADEB40-519E-49B6-82F3-BEE97558BB97}" type="presParOf" srcId="{A8E267C8-BFE6-4985-9E34-7BE7C91FC3C6}" destId="{ACEC130E-A067-4646-9FCD-CD21B2E20450}" srcOrd="2" destOrd="0" presId="urn:microsoft.com/office/officeart/2005/8/layout/hList7"/>
    <dgm:cxn modelId="{CB4EBE30-DB73-4464-9C88-A5B322C0DC80}" type="presParOf" srcId="{A8E267C8-BFE6-4985-9E34-7BE7C91FC3C6}" destId="{38B847DA-D6A9-4C08-921D-C0C707089F82}" srcOrd="3" destOrd="0" presId="urn:microsoft.com/office/officeart/2005/8/layout/hList7"/>
    <dgm:cxn modelId="{4AC2C963-9DD5-41E8-84B9-28F0CFCFBE9C}" type="presParOf" srcId="{AD341BF4-863B-49CF-A4E8-449AA5B795B9}" destId="{C8EE92A8-FDEE-4ADC-8CFF-BF653A53CBF1}" srcOrd="3" destOrd="0" presId="urn:microsoft.com/office/officeart/2005/8/layout/hList7"/>
    <dgm:cxn modelId="{EA824C90-21C0-4CDC-821D-75777F72BD85}" type="presParOf" srcId="{AD341BF4-863B-49CF-A4E8-449AA5B795B9}" destId="{2F230522-0CEB-45FF-872C-20E2B7E11398}" srcOrd="4" destOrd="0" presId="urn:microsoft.com/office/officeart/2005/8/layout/hList7"/>
    <dgm:cxn modelId="{B2E9E37F-2C55-48F3-B897-9D3CF5A42663}" type="presParOf" srcId="{2F230522-0CEB-45FF-872C-20E2B7E11398}" destId="{5A08F084-D2D6-4740-AE7E-0B80B3A55338}" srcOrd="0" destOrd="0" presId="urn:microsoft.com/office/officeart/2005/8/layout/hList7"/>
    <dgm:cxn modelId="{359614FD-FF33-4C28-BD05-DC26B9B01153}" type="presParOf" srcId="{2F230522-0CEB-45FF-872C-20E2B7E11398}" destId="{6028DBB9-97FE-48A9-8800-F86AB9D558B3}" srcOrd="1" destOrd="0" presId="urn:microsoft.com/office/officeart/2005/8/layout/hList7"/>
    <dgm:cxn modelId="{93D7F4DE-8B43-4CD8-A015-58AA77A2D2AE}" type="presParOf" srcId="{2F230522-0CEB-45FF-872C-20E2B7E11398}" destId="{07CC6F36-9505-4E99-ADA3-DCB1FC1769F9}" srcOrd="2" destOrd="0" presId="urn:microsoft.com/office/officeart/2005/8/layout/hList7"/>
    <dgm:cxn modelId="{E5BE66ED-1CA2-4C0D-B6FA-D23B689393A4}" type="presParOf" srcId="{2F230522-0CEB-45FF-872C-20E2B7E11398}" destId="{096FD450-E74D-4B59-9BD6-6545913AD6D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F2F42C-7E8D-4573-AAD9-9C23CA54C16F}">
      <dsp:nvSpPr>
        <dsp:cNvPr id="0" name=""/>
        <dsp:cNvSpPr/>
      </dsp:nvSpPr>
      <dsp:spPr>
        <a:xfrm>
          <a:off x="0" y="0"/>
          <a:ext cx="9476661" cy="121760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smtClean="0"/>
            <a:t>Look for tools that have a material impact.</a:t>
          </a:r>
          <a:r>
            <a:rPr lang="en-US" sz="3000" kern="1200" baseline="0" smtClean="0"/>
            <a:t> Some are commercial, some are open source.</a:t>
          </a:r>
          <a:endParaRPr lang="en-US" sz="3000" kern="1200"/>
        </a:p>
      </dsp:txBody>
      <dsp:txXfrm>
        <a:off x="35663" y="35663"/>
        <a:ext cx="8162764" cy="1146283"/>
      </dsp:txXfrm>
    </dsp:sp>
    <dsp:sp modelId="{2FF06660-D9BB-452C-9BCF-A4516EAF2971}">
      <dsp:nvSpPr>
        <dsp:cNvPr id="0" name=""/>
        <dsp:cNvSpPr/>
      </dsp:nvSpPr>
      <dsp:spPr>
        <a:xfrm>
          <a:off x="836175" y="1420544"/>
          <a:ext cx="9476661" cy="121760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smtClean="0"/>
            <a:t>10 is a lie.</a:t>
          </a:r>
          <a:endParaRPr lang="en-US" sz="3000" kern="1200" dirty="0"/>
        </a:p>
      </dsp:txBody>
      <dsp:txXfrm>
        <a:off x="871838" y="1456207"/>
        <a:ext cx="7777712" cy="1146283"/>
      </dsp:txXfrm>
    </dsp:sp>
    <dsp:sp modelId="{DDFDD9CB-D07D-4A9E-A3F4-1350694CB067}">
      <dsp:nvSpPr>
        <dsp:cNvPr id="0" name=""/>
        <dsp:cNvSpPr/>
      </dsp:nvSpPr>
      <dsp:spPr>
        <a:xfrm>
          <a:off x="1672351" y="2841088"/>
          <a:ext cx="9476661" cy="121760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smtClean="0"/>
            <a:t>Will look only at tools outside of Microsoft.</a:t>
          </a:r>
          <a:endParaRPr lang="en-US" sz="3000" kern="1200" dirty="0"/>
        </a:p>
      </dsp:txBody>
      <dsp:txXfrm>
        <a:off x="1708014" y="2876751"/>
        <a:ext cx="7777712" cy="1146283"/>
      </dsp:txXfrm>
    </dsp:sp>
    <dsp:sp modelId="{2248C3B6-AFD2-4041-A735-5586AE3D02A9}">
      <dsp:nvSpPr>
        <dsp:cNvPr id="0" name=""/>
        <dsp:cNvSpPr/>
      </dsp:nvSpPr>
      <dsp:spPr>
        <a:xfrm>
          <a:off x="8685214" y="923353"/>
          <a:ext cx="791446" cy="791446"/>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8863289" y="923353"/>
        <a:ext cx="435296" cy="595563"/>
      </dsp:txXfrm>
    </dsp:sp>
    <dsp:sp modelId="{376DFAD2-45B7-4CE6-8F2F-A6592AD788E3}">
      <dsp:nvSpPr>
        <dsp:cNvPr id="0" name=""/>
        <dsp:cNvSpPr/>
      </dsp:nvSpPr>
      <dsp:spPr>
        <a:xfrm>
          <a:off x="9521390" y="2335780"/>
          <a:ext cx="791446" cy="791446"/>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9699465" y="2335780"/>
        <a:ext cx="435296" cy="5955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58877-8508-4BC9-A9C1-8FC847CC4360}">
      <dsp:nvSpPr>
        <dsp:cNvPr id="0" name=""/>
        <dsp:cNvSpPr/>
      </dsp:nvSpPr>
      <dsp:spPr>
        <a:xfrm>
          <a:off x="2007" y="0"/>
          <a:ext cx="3122670" cy="513387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lvl="0" algn="ctr" defTabSz="1555750" rtl="0">
            <a:lnSpc>
              <a:spcPct val="90000"/>
            </a:lnSpc>
            <a:spcBef>
              <a:spcPct val="0"/>
            </a:spcBef>
            <a:spcAft>
              <a:spcPct val="35000"/>
            </a:spcAft>
          </a:pPr>
          <a:r>
            <a:rPr lang="en-US" sz="3500" kern="1200" smtClean="0"/>
            <a:t>Management</a:t>
          </a:r>
          <a:endParaRPr lang="en-US" sz="3500" kern="1200"/>
        </a:p>
      </dsp:txBody>
      <dsp:txXfrm>
        <a:off x="2007" y="2053548"/>
        <a:ext cx="3122670" cy="2053548"/>
      </dsp:txXfrm>
    </dsp:sp>
    <dsp:sp modelId="{009D768A-7065-45C2-BA79-AD6221D44ED6}">
      <dsp:nvSpPr>
        <dsp:cNvPr id="0" name=""/>
        <dsp:cNvSpPr/>
      </dsp:nvSpPr>
      <dsp:spPr>
        <a:xfrm>
          <a:off x="708552" y="308032"/>
          <a:ext cx="1709579" cy="1709579"/>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F57D6C-E965-49CB-8D4E-28968F96E80C}">
      <dsp:nvSpPr>
        <dsp:cNvPr id="0" name=""/>
        <dsp:cNvSpPr/>
      </dsp:nvSpPr>
      <dsp:spPr>
        <a:xfrm>
          <a:off x="3218357" y="0"/>
          <a:ext cx="3122670" cy="5133871"/>
        </a:xfrm>
        <a:prstGeom prst="roundRect">
          <a:avLst>
            <a:gd name="adj" fmla="val 10000"/>
          </a:avLst>
        </a:prstGeom>
        <a:solidFill>
          <a:schemeClr val="accent3">
            <a:hueOff val="-8965490"/>
            <a:satOff val="4854"/>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lvl="0" algn="ctr" defTabSz="1555750" rtl="0">
            <a:lnSpc>
              <a:spcPct val="90000"/>
            </a:lnSpc>
            <a:spcBef>
              <a:spcPct val="0"/>
            </a:spcBef>
            <a:spcAft>
              <a:spcPct val="35000"/>
            </a:spcAft>
          </a:pPr>
          <a:r>
            <a:rPr lang="en-US" sz="3500" kern="1200" smtClean="0"/>
            <a:t>Debugging</a:t>
          </a:r>
          <a:endParaRPr lang="en-US" sz="3500" kern="1200"/>
        </a:p>
      </dsp:txBody>
      <dsp:txXfrm>
        <a:off x="3218357" y="2053548"/>
        <a:ext cx="3122670" cy="2053548"/>
      </dsp:txXfrm>
    </dsp:sp>
    <dsp:sp modelId="{38B847DA-D6A9-4C08-921D-C0C707089F82}">
      <dsp:nvSpPr>
        <dsp:cNvPr id="0" name=""/>
        <dsp:cNvSpPr/>
      </dsp:nvSpPr>
      <dsp:spPr>
        <a:xfrm>
          <a:off x="3924902" y="308032"/>
          <a:ext cx="1709579" cy="1709579"/>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08F084-D2D6-4740-AE7E-0B80B3A55338}">
      <dsp:nvSpPr>
        <dsp:cNvPr id="0" name=""/>
        <dsp:cNvSpPr/>
      </dsp:nvSpPr>
      <dsp:spPr>
        <a:xfrm>
          <a:off x="6434707" y="0"/>
          <a:ext cx="3122670" cy="5133871"/>
        </a:xfrm>
        <a:prstGeom prst="roundRect">
          <a:avLst>
            <a:gd name="adj" fmla="val 10000"/>
          </a:avLst>
        </a:prstGeom>
        <a:solidFill>
          <a:schemeClr val="accent3">
            <a:hueOff val="-17930980"/>
            <a:satOff val="9708"/>
            <a:lumOff val="78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lvl="0" algn="ctr" defTabSz="1555750" rtl="0">
            <a:lnSpc>
              <a:spcPct val="90000"/>
            </a:lnSpc>
            <a:spcBef>
              <a:spcPct val="0"/>
            </a:spcBef>
            <a:spcAft>
              <a:spcPct val="35000"/>
            </a:spcAft>
          </a:pPr>
          <a:r>
            <a:rPr lang="en-US" sz="3500" kern="1200" smtClean="0"/>
            <a:t>Deployment</a:t>
          </a:r>
          <a:endParaRPr lang="en-US" sz="3500" kern="1200"/>
        </a:p>
      </dsp:txBody>
      <dsp:txXfrm>
        <a:off x="6434707" y="2053548"/>
        <a:ext cx="3122670" cy="2053548"/>
      </dsp:txXfrm>
    </dsp:sp>
    <dsp:sp modelId="{096FD450-E74D-4B59-9BD6-6545913AD6D2}">
      <dsp:nvSpPr>
        <dsp:cNvPr id="0" name=""/>
        <dsp:cNvSpPr/>
      </dsp:nvSpPr>
      <dsp:spPr>
        <a:xfrm>
          <a:off x="7141253" y="308032"/>
          <a:ext cx="1709579" cy="1709579"/>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E789CF-83F8-432C-9544-61C1F14ECB06}">
      <dsp:nvSpPr>
        <dsp:cNvPr id="0" name=""/>
        <dsp:cNvSpPr/>
      </dsp:nvSpPr>
      <dsp:spPr>
        <a:xfrm>
          <a:off x="382375" y="4107096"/>
          <a:ext cx="8794634" cy="770080"/>
        </a:xfrm>
        <a:prstGeom prst="leftRight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5/19/2011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5/19/2011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3:07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1947108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675696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1425615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86749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2211715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228026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216811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1151093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3107581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3363122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26</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3:08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5/19/2011 3:08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4162053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4291304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843730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843916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2139278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189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769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8"/>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1EA112-1C3F-4B1A-926C-42BD7922357F}" type="datetimeFigureOut">
              <a:rPr lang="en-US" smtClean="0">
                <a:solidFill>
                  <a:prstClr val="black">
                    <a:tint val="75000"/>
                  </a:prstClr>
                </a:solidFill>
              </a:rPr>
              <a:pPr/>
              <a:t>5/19/2011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14F0B5-0039-4A6F-B299-8ED8410A556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505898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2882157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911978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8803007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026695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23044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40" r:id="rId1"/>
    <p:sldLayoutId id="2147483695" r:id="rId2"/>
    <p:sldLayoutId id="2147483726" r:id="rId3"/>
    <p:sldLayoutId id="2147483722" r:id="rId4"/>
    <p:sldLayoutId id="2147483727" r:id="rId5"/>
    <p:sldLayoutId id="2147483733" r:id="rId6"/>
    <p:sldLayoutId id="2147483734" r:id="rId7"/>
    <p:sldLayoutId id="2147483696" r:id="rId8"/>
    <p:sldLayoutId id="2147483731" r:id="rId9"/>
    <p:sldLayoutId id="2147483697" r:id="rId10"/>
    <p:sldLayoutId id="2147483698" r:id="rId11"/>
    <p:sldLayoutId id="2147483699" r:id="rId12"/>
    <p:sldLayoutId id="2147483700" r:id="rId13"/>
    <p:sldLayoutId id="2147483701" r:id="rId14"/>
    <p:sldLayoutId id="2147483728" r:id="rId15"/>
    <p:sldLayoutId id="2147483735" r:id="rId16"/>
    <p:sldLayoutId id="2147483703" r:id="rId17"/>
    <p:sldLayoutId id="2147483704" r:id="rId18"/>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1"/>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1"/>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1"/>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D1EA112-1C3F-4B1A-926C-42BD7922357F}" type="datetimeFigureOut">
              <a:rPr lang="en-US" smtClean="0">
                <a:solidFill>
                  <a:prstClr val="black">
                    <a:tint val="75000"/>
                  </a:prstClr>
                </a:solidFill>
              </a:rPr>
              <a:pPr defTabSz="914400"/>
              <a:t>5/19/2011</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614F0B5-0039-4A6F-B299-8ED8410A556F}"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2" r:id="rId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7.tm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9.tmp"/></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55.png"/><Relationship Id="rId5" Type="http://schemas.openxmlformats.org/officeDocument/2006/relationships/hyperlink" Target="http://www.microsoft.com/learning" TargetMode="External"/><Relationship Id="rId10" Type="http://schemas.openxmlformats.org/officeDocument/2006/relationships/image" Target="../media/image54.emf"/><Relationship Id="rId4" Type="http://schemas.openxmlformats.org/officeDocument/2006/relationships/image" Target="../media/image51.png"/><Relationship Id="rId9" Type="http://schemas.openxmlformats.org/officeDocument/2006/relationships/image" Target="../media/image53.png"/><Relationship Id="rId14"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5.tm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2046884"/>
          </a:xfrm>
        </p:spPr>
        <p:txBody>
          <a:bodyPr/>
          <a:lstStyle/>
          <a:p>
            <a:r>
              <a:rPr lang="en-US" dirty="0"/>
              <a:t>Ten Must-Have Tools for Windows </a:t>
            </a:r>
            <a:r>
              <a:rPr lang="en-US" dirty="0" smtClean="0"/>
              <a:t>Azure</a:t>
            </a:r>
            <a:br>
              <a:rPr lang="en-US" dirty="0" smtClean="0"/>
            </a:br>
            <a:r>
              <a:rPr lang="en-US" sz="3600" dirty="0" smtClean="0"/>
              <a:t>COS210</a:t>
            </a:r>
            <a:endParaRPr lang="en-US" sz="3600" dirty="0"/>
          </a:p>
        </p:txBody>
      </p:sp>
      <p:sp>
        <p:nvSpPr>
          <p:cNvPr id="3" name="Subtitle 2"/>
          <p:cNvSpPr>
            <a:spLocks noGrp="1"/>
          </p:cNvSpPr>
          <p:nvPr>
            <p:ph type="subTitle" idx="1"/>
          </p:nvPr>
        </p:nvSpPr>
        <p:spPr/>
        <p:txBody>
          <a:bodyPr/>
          <a:lstStyle/>
          <a:p>
            <a:r>
              <a:rPr lang="en-US" dirty="0" smtClean="0"/>
              <a:t>Brian H. Prince</a:t>
            </a:r>
          </a:p>
          <a:p>
            <a:r>
              <a:rPr lang="en-US" dirty="0" smtClean="0"/>
              <a:t>Developer Evangelist</a:t>
            </a:r>
          </a:p>
          <a:p>
            <a:r>
              <a:rPr lang="en-US" dirty="0" smtClean="0"/>
              <a:t>Microsoft</a:t>
            </a:r>
            <a:endParaRPr lang="en-US"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dirty="0" smtClean="0"/>
              <a:t>Using the ROI Tool</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5895635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sxc.hu/pic/l/2/24/24acorns/850565_72299709.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88825" cy="68504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742950" indent="-742950">
              <a:buAutoNum type="arabicPeriod"/>
            </a:pPr>
            <a:r>
              <a:rPr lang="en-US" dirty="0" err="1" smtClean="0"/>
              <a:t>ClumsyLeaf</a:t>
            </a:r>
            <a:r>
              <a:rPr lang="en-US" dirty="0" smtClean="0"/>
              <a:t> : </a:t>
            </a:r>
            <a:r>
              <a:rPr lang="en-US" dirty="0" err="1" smtClean="0"/>
              <a:t>CloudXplorer</a:t>
            </a:r>
            <a:endParaRPr lang="en-US" dirty="0"/>
          </a:p>
        </p:txBody>
      </p:sp>
      <p:sp>
        <p:nvSpPr>
          <p:cNvPr id="4" name="Rectangle 3"/>
          <p:cNvSpPr/>
          <p:nvPr/>
        </p:nvSpPr>
        <p:spPr>
          <a:xfrm>
            <a:off x="216680" y="6076089"/>
            <a:ext cx="5128135" cy="584775"/>
          </a:xfrm>
          <a:prstGeom prst="rect">
            <a:avLst/>
          </a:prstGeom>
          <a:solidFill>
            <a:srgbClr val="FFFF00"/>
          </a:solidFill>
          <a:effectLst>
            <a:outerShdw blurRad="50800" dist="38100" dir="5400000" algn="t" rotWithShape="0">
              <a:prstClr val="black">
                <a:alpha val="40000"/>
              </a:prstClr>
            </a:outerShdw>
          </a:effectLst>
        </p:spPr>
        <p:txBody>
          <a:bodyPr wrap="none">
            <a:spAutoFit/>
          </a:bodyPr>
          <a:lstStyle/>
          <a:p>
            <a:r>
              <a:rPr lang="en-US" sz="3200" dirty="0">
                <a:solidFill>
                  <a:schemeClr val="bg1"/>
                </a:solidFill>
              </a:rPr>
              <a:t>http</a:t>
            </a:r>
            <a:r>
              <a:rPr lang="en-US" sz="3200" dirty="0" smtClean="0">
                <a:solidFill>
                  <a:schemeClr val="bg1"/>
                </a:solidFill>
              </a:rPr>
              <a:t>://www.clumsyleaf.com/</a:t>
            </a:r>
            <a:endParaRPr lang="en-US" sz="32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562970215"/>
              </p:ext>
            </p:extLst>
          </p:nvPr>
        </p:nvGraphicFramePr>
        <p:xfrm>
          <a:off x="216680" y="5700281"/>
          <a:ext cx="4921348" cy="365760"/>
        </p:xfrm>
        <a:graphic>
          <a:graphicData uri="http://schemas.openxmlformats.org/drawingml/2006/table">
            <a:tbl>
              <a:tblPr/>
              <a:tblGrid>
                <a:gridCol w="4921348"/>
              </a:tblGrid>
              <a:tr h="0">
                <a:tc>
                  <a:txBody>
                    <a:bodyPr/>
                    <a:lstStyle/>
                    <a:p>
                      <a:pPr algn="ctr"/>
                      <a:r>
                        <a:rPr lang="en-US" sz="2400" dirty="0" smtClean="0">
                          <a:solidFill>
                            <a:schemeClr val="tx1"/>
                          </a:solidFill>
                          <a:effectLst>
                            <a:outerShdw blurRad="38100" dist="38100" dir="2700000" algn="tl">
                              <a:srgbClr val="000000">
                                <a:alpha val="43137"/>
                              </a:srgbClr>
                            </a:outerShdw>
                          </a:effectLst>
                        </a:rPr>
                        <a:t>$free</a:t>
                      </a:r>
                      <a:endParaRPr lang="en-US" sz="2400" dirty="0">
                        <a:solidFill>
                          <a:schemeClr val="tx1"/>
                        </a:solidFill>
                        <a:effectLst>
                          <a:outerShdw blurRad="38100" dist="38100" dir="2700000" algn="tl">
                            <a:srgbClr val="000000">
                              <a:alpha val="43137"/>
                            </a:srgbClr>
                          </a:outerShdw>
                        </a:effectLst>
                      </a:endParaRPr>
                    </a:p>
                  </a:txBody>
                  <a:tcPr marL="0" marR="0" marT="0" marB="0" anchor="ctr">
                    <a:lnL>
                      <a:noFill/>
                    </a:lnL>
                    <a:lnR>
                      <a:noFill/>
                    </a:lnR>
                    <a:lnT>
                      <a:noFill/>
                    </a:lnT>
                    <a:lnB>
                      <a:noFill/>
                    </a:lnB>
                  </a:tcPr>
                </a:tc>
              </a:tr>
            </a:tbl>
          </a:graphicData>
        </a:graphic>
      </p:graphicFrame>
      <p:sp>
        <p:nvSpPr>
          <p:cNvPr id="6" name="TextBox 5"/>
          <p:cNvSpPr txBox="1"/>
          <p:nvPr/>
        </p:nvSpPr>
        <p:spPr>
          <a:xfrm>
            <a:off x="7535193" y="965118"/>
            <a:ext cx="3917739" cy="1938992"/>
          </a:xfrm>
          <a:prstGeom prst="rect">
            <a:avLst/>
          </a:prstGeom>
          <a:noFill/>
        </p:spPr>
        <p:txBody>
          <a:bodyPr wrap="none" lIns="0" tIns="0" rIns="0" bIns="0" rtlCol="0">
            <a:spAutoFit/>
          </a:bodyPr>
          <a:lstStyle/>
          <a:p>
            <a:pPr marL="285750" indent="-285750">
              <a:buFont typeface="Arial" pitchFamily="34" charset="0"/>
              <a:buChar char="•"/>
            </a:pPr>
            <a:r>
              <a:rPr lang="en-US" dirty="0" smtClean="0">
                <a:gradFill>
                  <a:gsLst>
                    <a:gs pos="0">
                      <a:schemeClr val="tx1"/>
                    </a:gs>
                    <a:gs pos="86000">
                      <a:schemeClr val="tx1"/>
                    </a:gs>
                  </a:gsLst>
                  <a:lin ang="5400000" scaled="0"/>
                </a:gradFill>
                <a:effectLst>
                  <a:outerShdw blurRad="38100" dist="38100" dir="2700000" algn="tl">
                    <a:srgbClr val="000000">
                      <a:alpha val="43137"/>
                    </a:srgbClr>
                  </a:outerShdw>
                </a:effectLst>
              </a:rPr>
              <a:t>Client for Windows Azure Storage</a:t>
            </a:r>
          </a:p>
          <a:p>
            <a:pPr marL="285750" indent="-285750">
              <a:buFont typeface="Arial" pitchFamily="34" charset="0"/>
              <a:buChar char="•"/>
            </a:pPr>
            <a:r>
              <a:rPr lang="en-US" dirty="0" smtClean="0">
                <a:gradFill>
                  <a:gsLst>
                    <a:gs pos="0">
                      <a:schemeClr val="tx1"/>
                    </a:gs>
                    <a:gs pos="86000">
                      <a:schemeClr val="tx1"/>
                    </a:gs>
                  </a:gsLst>
                  <a:lin ang="5400000" scaled="0"/>
                </a:gradFill>
                <a:effectLst>
                  <a:outerShdw blurRad="38100" dist="38100" dir="2700000" algn="tl">
                    <a:srgbClr val="000000">
                      <a:alpha val="43137"/>
                    </a:srgbClr>
                  </a:outerShdw>
                </a:effectLst>
              </a:rPr>
              <a:t>Manages multiple storage accounts</a:t>
            </a:r>
          </a:p>
          <a:p>
            <a:pPr marL="285750" indent="-285750">
              <a:buFont typeface="Arial" pitchFamily="34" charset="0"/>
              <a:buChar char="•"/>
            </a:pPr>
            <a:r>
              <a:rPr lang="en-US" dirty="0" smtClean="0">
                <a:gradFill>
                  <a:gsLst>
                    <a:gs pos="0">
                      <a:schemeClr val="tx1"/>
                    </a:gs>
                    <a:gs pos="86000">
                      <a:schemeClr val="tx1"/>
                    </a:gs>
                  </a:gsLst>
                  <a:lin ang="5400000" scaled="0"/>
                </a:gradFill>
                <a:effectLst>
                  <a:outerShdw blurRad="38100" dist="38100" dir="2700000" algn="tl">
                    <a:srgbClr val="000000">
                      <a:alpha val="43137"/>
                    </a:srgbClr>
                  </a:outerShdw>
                </a:effectLst>
              </a:rPr>
              <a:t>Updated often</a:t>
            </a:r>
          </a:p>
          <a:p>
            <a:pPr marL="285750" indent="-285750">
              <a:buFont typeface="Arial" pitchFamily="34" charset="0"/>
              <a:buChar char="•"/>
            </a:pPr>
            <a:r>
              <a:rPr lang="en-US" dirty="0" smtClean="0">
                <a:gradFill>
                  <a:gsLst>
                    <a:gs pos="0">
                      <a:schemeClr val="tx1"/>
                    </a:gs>
                    <a:gs pos="86000">
                      <a:schemeClr val="tx1"/>
                    </a:gs>
                  </a:gsLst>
                  <a:lin ang="5400000" scaled="0"/>
                </a:gradFill>
                <a:effectLst>
                  <a:outerShdw blurRad="38100" dist="38100" dir="2700000" algn="tl">
                    <a:srgbClr val="000000">
                      <a:alpha val="43137"/>
                    </a:srgbClr>
                  </a:outerShdw>
                </a:effectLst>
              </a:rPr>
              <a:t>Copy, move, delete, rename file</a:t>
            </a:r>
          </a:p>
          <a:p>
            <a:pPr marL="285750" indent="-285750">
              <a:buFont typeface="Arial" pitchFamily="34" charset="0"/>
              <a:buChar char="•"/>
            </a:pPr>
            <a:r>
              <a:rPr lang="en-US" dirty="0" smtClean="0">
                <a:gradFill>
                  <a:gsLst>
                    <a:gs pos="0">
                      <a:schemeClr val="tx1"/>
                    </a:gs>
                    <a:gs pos="86000">
                      <a:schemeClr val="tx1"/>
                    </a:gs>
                  </a:gsLst>
                  <a:lin ang="5400000" scaled="0"/>
                </a:gradFill>
                <a:effectLst>
                  <a:outerShdw blurRad="38100" dist="38100" dir="2700000" algn="tl">
                    <a:srgbClr val="000000">
                      <a:alpha val="43137"/>
                    </a:srgbClr>
                  </a:outerShdw>
                </a:effectLst>
              </a:rPr>
              <a:t>Supports $root</a:t>
            </a:r>
          </a:p>
          <a:p>
            <a:pPr marL="285750" indent="-285750">
              <a:buFont typeface="Arial" pitchFamily="34" charset="0"/>
              <a:buChar char="•"/>
            </a:pPr>
            <a:r>
              <a:rPr lang="en-US" dirty="0" smtClean="0">
                <a:gradFill>
                  <a:gsLst>
                    <a:gs pos="0">
                      <a:schemeClr val="tx1"/>
                    </a:gs>
                    <a:gs pos="86000">
                      <a:schemeClr val="tx1"/>
                    </a:gs>
                  </a:gsLst>
                  <a:lin ang="5400000" scaled="0"/>
                </a:gradFill>
                <a:effectLst>
                  <a:outerShdw blurRad="38100" dist="38100" dir="2700000" algn="tl">
                    <a:srgbClr val="000000">
                      <a:alpha val="43137"/>
                    </a:srgbClr>
                  </a:outerShdw>
                </a:effectLst>
              </a:rPr>
              <a:t>Auto resume uploads</a:t>
            </a:r>
          </a:p>
          <a:p>
            <a:pPr marL="285750" indent="-285750">
              <a:buFont typeface="Arial" pitchFamily="34" charset="0"/>
              <a:buChar char="•"/>
            </a:pPr>
            <a:r>
              <a:rPr lang="en-US" dirty="0" smtClean="0">
                <a:gradFill>
                  <a:gsLst>
                    <a:gs pos="0">
                      <a:schemeClr val="tx1"/>
                    </a:gs>
                    <a:gs pos="86000">
                      <a:schemeClr val="tx1"/>
                    </a:gs>
                  </a:gsLst>
                  <a:lin ang="5400000" scaled="0"/>
                </a:gradFill>
                <a:effectLst>
                  <a:outerShdw blurRad="38100" dist="38100" dir="2700000" algn="tl">
                    <a:srgbClr val="000000">
                      <a:alpha val="43137"/>
                    </a:srgbClr>
                  </a:outerShdw>
                </a:effectLst>
              </a:rPr>
              <a:t>Create Shared Access Signatures</a:t>
            </a:r>
          </a:p>
        </p:txBody>
      </p:sp>
      <p:pic>
        <p:nvPicPr>
          <p:cNvPr id="9" name="Picture 8" descr="CloudXplor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8739" y="167357"/>
            <a:ext cx="8611347" cy="6523286"/>
          </a:xfrm>
          <a:prstGeom prst="rect">
            <a:avLst/>
          </a:prstGeom>
        </p:spPr>
      </p:pic>
      <p:sp>
        <p:nvSpPr>
          <p:cNvPr id="8" name="Rectangle 7"/>
          <p:cNvSpPr/>
          <p:nvPr/>
        </p:nvSpPr>
        <p:spPr bwMode="auto">
          <a:xfrm>
            <a:off x="0" y="4210259"/>
            <a:ext cx="6229978" cy="803868"/>
          </a:xfrm>
          <a:prstGeom prst="rect">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sz="2200" dirty="0" smtClean="0">
                <a:solidFill>
                  <a:schemeClr val="tx1">
                    <a:alpha val="99000"/>
                  </a:schemeClr>
                </a:solidFill>
              </a:rPr>
              <a:t>Alternate: </a:t>
            </a:r>
            <a:r>
              <a:rPr lang="en-US" sz="2400" dirty="0" smtClean="0"/>
              <a:t>Cloud Storage Studio</a:t>
            </a:r>
          </a:p>
          <a:p>
            <a:pPr defTabSz="914099"/>
            <a:r>
              <a:rPr lang="en-US" sz="2400" dirty="0" smtClean="0">
                <a:solidFill>
                  <a:schemeClr val="tx1">
                    <a:alpha val="99000"/>
                  </a:schemeClr>
                </a:solidFill>
              </a:rPr>
              <a:t>www.cerebrata.com</a:t>
            </a:r>
            <a:endParaRPr lang="en-US" sz="2200" dirty="0" smtClean="0">
              <a:solidFill>
                <a:schemeClr val="tx1">
                  <a:alpha val="99000"/>
                </a:schemeClr>
              </a:solidFill>
            </a:endParaRPr>
          </a:p>
        </p:txBody>
      </p:sp>
    </p:spTree>
    <p:extLst>
      <p:ext uri="{BB962C8B-B14F-4D97-AF65-F5344CB8AC3E}">
        <p14:creationId xmlns:p14="http://schemas.microsoft.com/office/powerpoint/2010/main" val="2895505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dirty="0" smtClean="0"/>
              <a:t>Looking at your storage account</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5895635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sxc.hu/pic/l/s/sv/sveres/1187089_66285487.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bg1"/>
                </a:solidFill>
              </a:rPr>
              <a:t>2. </a:t>
            </a:r>
            <a:r>
              <a:rPr lang="en-US" dirty="0" err="1" smtClean="0">
                <a:solidFill>
                  <a:schemeClr val="bg1"/>
                </a:solidFill>
              </a:rPr>
              <a:t>Cerebrata</a:t>
            </a:r>
            <a:r>
              <a:rPr lang="en-US" baseline="0" dirty="0" smtClean="0">
                <a:solidFill>
                  <a:schemeClr val="bg1"/>
                </a:solidFill>
              </a:rPr>
              <a:t> : PowerShell </a:t>
            </a:r>
            <a:r>
              <a:rPr lang="en-US" baseline="0" dirty="0" err="1" smtClean="0">
                <a:solidFill>
                  <a:schemeClr val="bg1"/>
                </a:solidFill>
              </a:rPr>
              <a:t>cmdlets</a:t>
            </a:r>
            <a:endParaRPr lang="en-US" dirty="0">
              <a:solidFill>
                <a:schemeClr val="bg1"/>
              </a:solidFill>
            </a:endParaRPr>
          </a:p>
        </p:txBody>
      </p:sp>
      <p:sp>
        <p:nvSpPr>
          <p:cNvPr id="3" name="Text Placeholder 2"/>
          <p:cNvSpPr>
            <a:spLocks noGrp="1"/>
          </p:cNvSpPr>
          <p:nvPr>
            <p:ph type="body" sz="quarter" idx="10"/>
          </p:nvPr>
        </p:nvSpPr>
        <p:spPr>
          <a:xfrm>
            <a:off x="226028" y="1087509"/>
            <a:ext cx="5270645" cy="5508500"/>
          </a:xfrm>
        </p:spPr>
        <p:txBody>
          <a:bodyPr numCol="2"/>
          <a:lstStyle/>
          <a:p>
            <a:pPr fontAlgn="ctr">
              <a:buClr>
                <a:schemeClr val="bg1"/>
              </a:buClr>
            </a:pPr>
            <a:r>
              <a:rPr lang="en-US" sz="1800" b="1" dirty="0" smtClean="0">
                <a:solidFill>
                  <a:schemeClr val="bg1"/>
                </a:solidFill>
              </a:rPr>
              <a:t>New-</a:t>
            </a:r>
            <a:r>
              <a:rPr lang="en-US" sz="1800" b="1" dirty="0" err="1" smtClean="0">
                <a:solidFill>
                  <a:schemeClr val="bg1"/>
                </a:solidFill>
              </a:rPr>
              <a:t>HostedService</a:t>
            </a:r>
            <a:r>
              <a:rPr lang="en-US" sz="1800" b="1" dirty="0" smtClean="0">
                <a:solidFill>
                  <a:schemeClr val="bg1"/>
                </a:solidFill>
              </a:rPr>
              <a:t> / Remove / Update</a:t>
            </a:r>
          </a:p>
          <a:p>
            <a:pPr fontAlgn="ctr">
              <a:buClr>
                <a:schemeClr val="bg1"/>
              </a:buClr>
            </a:pPr>
            <a:endParaRPr lang="en-US" sz="1800" dirty="0">
              <a:solidFill>
                <a:schemeClr val="bg1"/>
              </a:solidFill>
            </a:endParaRPr>
          </a:p>
          <a:p>
            <a:pPr fontAlgn="ctr">
              <a:buClr>
                <a:schemeClr val="bg1"/>
              </a:buClr>
            </a:pPr>
            <a:r>
              <a:rPr lang="en-US" sz="1800" b="1" dirty="0" smtClean="0">
                <a:solidFill>
                  <a:schemeClr val="bg1"/>
                </a:solidFill>
              </a:rPr>
              <a:t>Restart-Role / Restore-Role</a:t>
            </a:r>
          </a:p>
          <a:p>
            <a:pPr fontAlgn="ctr">
              <a:buClr>
                <a:schemeClr val="bg1"/>
              </a:buClr>
            </a:pPr>
            <a:endParaRPr lang="en-US" sz="1800" dirty="0">
              <a:solidFill>
                <a:schemeClr val="bg1"/>
              </a:solidFill>
            </a:endParaRPr>
          </a:p>
          <a:p>
            <a:pPr fontAlgn="ctr">
              <a:buClr>
                <a:schemeClr val="bg1"/>
              </a:buClr>
            </a:pPr>
            <a:r>
              <a:rPr lang="en-US" sz="1800" b="1" dirty="0" smtClean="0">
                <a:solidFill>
                  <a:schemeClr val="bg1"/>
                </a:solidFill>
              </a:rPr>
              <a:t>Scripts to backup\restore SQL Azure Databases</a:t>
            </a:r>
          </a:p>
          <a:p>
            <a:pPr fontAlgn="ctr">
              <a:buClr>
                <a:schemeClr val="bg1"/>
              </a:buClr>
            </a:pPr>
            <a:endParaRPr lang="en-US" sz="1800" b="1" dirty="0" smtClean="0">
              <a:solidFill>
                <a:schemeClr val="bg1"/>
              </a:solidFill>
            </a:endParaRPr>
          </a:p>
          <a:p>
            <a:pPr fontAlgn="ctr">
              <a:buClr>
                <a:schemeClr val="bg1"/>
              </a:buClr>
            </a:pPr>
            <a:r>
              <a:rPr lang="en-US" sz="1800" b="1" dirty="0" smtClean="0">
                <a:solidFill>
                  <a:schemeClr val="bg1"/>
                </a:solidFill>
              </a:rPr>
              <a:t>Backup / restore Blob containers</a:t>
            </a:r>
          </a:p>
          <a:p>
            <a:pPr fontAlgn="ctr">
              <a:buClr>
                <a:schemeClr val="bg1"/>
              </a:buClr>
            </a:pPr>
            <a:endParaRPr lang="en-US" sz="1800" b="1" dirty="0" smtClean="0">
              <a:solidFill>
                <a:schemeClr val="bg1"/>
              </a:solidFill>
            </a:endParaRPr>
          </a:p>
          <a:p>
            <a:pPr fontAlgn="ctr">
              <a:buClr>
                <a:schemeClr val="bg1"/>
              </a:buClr>
            </a:pPr>
            <a:r>
              <a:rPr lang="en-US" sz="1800" b="1" dirty="0" smtClean="0">
                <a:solidFill>
                  <a:schemeClr val="bg1"/>
                </a:solidFill>
              </a:rPr>
              <a:t>Manage affinity groups</a:t>
            </a:r>
          </a:p>
          <a:p>
            <a:pPr fontAlgn="ctr">
              <a:buClr>
                <a:schemeClr val="bg1"/>
              </a:buClr>
            </a:pPr>
            <a:endParaRPr lang="en-US" sz="1800" b="1" dirty="0" smtClean="0">
              <a:solidFill>
                <a:schemeClr val="bg1"/>
              </a:solidFill>
            </a:endParaRPr>
          </a:p>
          <a:p>
            <a:pPr fontAlgn="ctr">
              <a:buClr>
                <a:schemeClr val="bg1"/>
              </a:buClr>
            </a:pPr>
            <a:r>
              <a:rPr lang="en-US" sz="1800" b="1" dirty="0" smtClean="0">
                <a:solidFill>
                  <a:schemeClr val="bg1"/>
                </a:solidFill>
              </a:rPr>
              <a:t>Manage and configure diagnostics</a:t>
            </a:r>
          </a:p>
          <a:p>
            <a:pPr fontAlgn="ctr"/>
            <a:endParaRPr lang="en-US" sz="1800" dirty="0">
              <a:solidFill>
                <a:schemeClr val="bg1"/>
              </a:solidFill>
            </a:endParaRPr>
          </a:p>
          <a:p>
            <a:pPr fontAlgn="ctr"/>
            <a:endParaRPr lang="en-US" sz="1800" dirty="0">
              <a:solidFill>
                <a:schemeClr val="bg1"/>
              </a:solidFill>
            </a:endParaRPr>
          </a:p>
          <a:p>
            <a:endParaRPr lang="en-US" sz="1800" dirty="0">
              <a:solidFill>
                <a:schemeClr val="bg1"/>
              </a:solidFill>
            </a:endParaRPr>
          </a:p>
        </p:txBody>
      </p:sp>
      <p:sp>
        <p:nvSpPr>
          <p:cNvPr id="6" name="Rectangle 5"/>
          <p:cNvSpPr/>
          <p:nvPr/>
        </p:nvSpPr>
        <p:spPr>
          <a:xfrm>
            <a:off x="7059269" y="5921976"/>
            <a:ext cx="4921347" cy="584775"/>
          </a:xfrm>
          <a:prstGeom prst="rect">
            <a:avLst/>
          </a:prstGeom>
          <a:solidFill>
            <a:srgbClr val="FFFF00"/>
          </a:solidFill>
          <a:effectLst>
            <a:outerShdw blurRad="50800" dist="38100" dir="5400000" algn="t" rotWithShape="0">
              <a:prstClr val="black">
                <a:alpha val="40000"/>
              </a:prstClr>
            </a:outerShdw>
          </a:effectLst>
        </p:spPr>
        <p:txBody>
          <a:bodyPr wrap="none">
            <a:spAutoFit/>
          </a:bodyPr>
          <a:lstStyle/>
          <a:p>
            <a:r>
              <a:rPr lang="en-US" sz="3200" dirty="0">
                <a:solidFill>
                  <a:schemeClr val="bg1"/>
                </a:solidFill>
              </a:rPr>
              <a:t>http</a:t>
            </a:r>
            <a:r>
              <a:rPr lang="en-US" sz="3200" dirty="0" smtClean="0">
                <a:solidFill>
                  <a:schemeClr val="bg1"/>
                </a:solidFill>
              </a:rPr>
              <a:t>://www.cerebrata.com/</a:t>
            </a:r>
            <a:endParaRPr lang="en-US" sz="3200"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458028220"/>
              </p:ext>
            </p:extLst>
          </p:nvPr>
        </p:nvGraphicFramePr>
        <p:xfrm>
          <a:off x="7059269" y="5353663"/>
          <a:ext cx="4921348" cy="365760"/>
        </p:xfrm>
        <a:graphic>
          <a:graphicData uri="http://schemas.openxmlformats.org/drawingml/2006/table">
            <a:tbl>
              <a:tblPr/>
              <a:tblGrid>
                <a:gridCol w="4921348"/>
              </a:tblGrid>
              <a:tr h="0">
                <a:tc>
                  <a:txBody>
                    <a:bodyPr/>
                    <a:lstStyle/>
                    <a:p>
                      <a:pPr algn="ctr"/>
                      <a:r>
                        <a:rPr lang="en-US" sz="2400" dirty="0" smtClean="0">
                          <a:solidFill>
                            <a:schemeClr val="tx1"/>
                          </a:solidFill>
                          <a:effectLst>
                            <a:outerShdw blurRad="38100" dist="38100" dir="2700000" algn="tl">
                              <a:srgbClr val="000000">
                                <a:alpha val="43137"/>
                              </a:srgbClr>
                            </a:outerShdw>
                          </a:effectLst>
                        </a:rPr>
                        <a:t>$69.99</a:t>
                      </a:r>
                      <a:endParaRPr lang="en-US" sz="2400" dirty="0">
                        <a:solidFill>
                          <a:schemeClr val="tx1"/>
                        </a:solidFill>
                        <a:effectLst>
                          <a:outerShdw blurRad="38100" dist="38100" dir="2700000" algn="tl">
                            <a:srgbClr val="000000">
                              <a:alpha val="43137"/>
                            </a:srgbClr>
                          </a:outerShdw>
                        </a:effectLst>
                      </a:endParaRPr>
                    </a:p>
                  </a:txBody>
                  <a:tcPr marL="0" marR="0" marT="0" marB="0" anchor="ctr">
                    <a:lnL>
                      <a:noFill/>
                    </a:lnL>
                    <a:lnR>
                      <a:noFill/>
                    </a:lnR>
                    <a:lnT>
                      <a:noFill/>
                    </a:lnT>
                    <a:lnB>
                      <a:noFill/>
                    </a:lnB>
                  </a:tcPr>
                </a:tc>
              </a:tr>
            </a:tbl>
          </a:graphicData>
        </a:graphic>
      </p:graphicFrame>
      <p:sp>
        <p:nvSpPr>
          <p:cNvPr id="8" name="Text Placeholder 2"/>
          <p:cNvSpPr txBox="1">
            <a:spLocks/>
          </p:cNvSpPr>
          <p:nvPr/>
        </p:nvSpPr>
        <p:spPr bwMode="white">
          <a:xfrm>
            <a:off x="8508897" y="913004"/>
            <a:ext cx="3481993" cy="2520690"/>
          </a:xfrm>
          <a:prstGeom prst="rect">
            <a:avLst/>
          </a:prstGeom>
        </p:spPr>
        <p:txBody>
          <a:bodyPr vert="horz" wrap="square" lIns="0" tIns="0" rIns="0" bIns="0" numCol="1" rtlCol="0">
            <a:spAutoFit/>
          </a:bodyPr>
          <a:lstStyle>
            <a:lvl1pPr marL="460375" indent="-460375" algn="l" defTabSz="914363" rtl="0" eaLnBrk="1" latinLnBrk="0" hangingPunct="1">
              <a:lnSpc>
                <a:spcPct val="90000"/>
              </a:lnSpc>
              <a:spcBef>
                <a:spcPct val="20000"/>
              </a:spcBef>
              <a:buClr>
                <a:srgbClr val="FFFFFF"/>
              </a:buClr>
              <a:buSzPct val="70000"/>
              <a:buFont typeface="Wingdings" pitchFamily="2" charset="2"/>
              <a:buChar char="l"/>
              <a:defRPr sz="3200" kern="1200">
                <a:gradFill>
                  <a:gsLst>
                    <a:gs pos="0">
                      <a:srgbClr val="FFFFFF"/>
                    </a:gs>
                    <a:gs pos="86000">
                      <a:srgbClr val="FFFFFF"/>
                    </a:gs>
                  </a:gsLst>
                  <a:lin ang="5400000" scaled="0"/>
                </a:gradFill>
                <a:latin typeface="+mn-lt"/>
                <a:ea typeface="+mn-ea"/>
                <a:cs typeface="+mn-cs"/>
              </a:defRPr>
            </a:lvl1pPr>
            <a:lvl2pPr marL="855663" indent="-395288" algn="l" defTabSz="914363" rtl="0" eaLnBrk="1" latinLnBrk="0" hangingPunct="1">
              <a:lnSpc>
                <a:spcPct val="90000"/>
              </a:lnSpc>
              <a:spcBef>
                <a:spcPct val="20000"/>
              </a:spcBef>
              <a:buClr>
                <a:srgbClr val="FFFFFF"/>
              </a:buClr>
              <a:buSzPct val="70000"/>
              <a:buFont typeface="Wingdings" pitchFamily="2" charset="2"/>
              <a:buChar char="l"/>
              <a:defRPr sz="2800" kern="1200">
                <a:gradFill>
                  <a:gsLst>
                    <a:gs pos="0">
                      <a:srgbClr val="FFFFFF"/>
                    </a:gs>
                    <a:gs pos="86000">
                      <a:srgbClr val="FFFFFF"/>
                    </a:gs>
                  </a:gsLst>
                  <a:lin ang="5400000" scaled="0"/>
                </a:gradFill>
                <a:latin typeface="+mn-lt"/>
                <a:ea typeface="+mn-ea"/>
                <a:cs typeface="+mn-cs"/>
              </a:defRPr>
            </a:lvl2pPr>
            <a:lvl3pPr marL="1258888" indent="-403225" algn="l" defTabSz="914363" rtl="0" eaLnBrk="1" latinLnBrk="0" hangingPunct="1">
              <a:lnSpc>
                <a:spcPct val="90000"/>
              </a:lnSpc>
              <a:spcBef>
                <a:spcPct val="20000"/>
              </a:spcBef>
              <a:buClr>
                <a:srgbClr val="FFFFFF"/>
              </a:buClr>
              <a:buSzPct val="70000"/>
              <a:buFont typeface="Wingdings" pitchFamily="2" charset="2"/>
              <a:buChar char="l"/>
              <a:defRPr sz="2400" kern="1200">
                <a:gradFill>
                  <a:gsLst>
                    <a:gs pos="0">
                      <a:srgbClr val="FFFFFF"/>
                    </a:gs>
                    <a:gs pos="86000">
                      <a:srgbClr val="FFFFFF"/>
                    </a:gs>
                  </a:gsLst>
                  <a:lin ang="5400000" scaled="0"/>
                </a:gradFill>
                <a:latin typeface="+mn-lt"/>
                <a:ea typeface="+mn-ea"/>
                <a:cs typeface="+mn-cs"/>
              </a:defRPr>
            </a:lvl3pPr>
            <a:lvl4pPr marL="1604963" indent="-346075" algn="l" defTabSz="914363" rtl="0" eaLnBrk="1" latinLnBrk="0" hangingPunct="1">
              <a:lnSpc>
                <a:spcPct val="90000"/>
              </a:lnSpc>
              <a:spcBef>
                <a:spcPct val="20000"/>
              </a:spcBef>
              <a:buClr>
                <a:srgbClr val="FFFFFF"/>
              </a:buClr>
              <a:buSzPct val="70000"/>
              <a:buFont typeface="Wingdings" pitchFamily="2" charset="2"/>
              <a:buChar char="l"/>
              <a:defRPr sz="2000" kern="1200">
                <a:gradFill>
                  <a:gsLst>
                    <a:gs pos="0">
                      <a:srgbClr val="FFFFFF"/>
                    </a:gs>
                    <a:gs pos="86000">
                      <a:srgbClr val="FFFFFF"/>
                    </a:gs>
                  </a:gsLst>
                  <a:lin ang="5400000" scaled="0"/>
                </a:gradFill>
                <a:latin typeface="+mn-lt"/>
                <a:ea typeface="+mn-ea"/>
                <a:cs typeface="+mn-cs"/>
              </a:defRPr>
            </a:lvl4pPr>
            <a:lvl5pPr marL="1941513" indent="-336550" algn="l" defTabSz="914363" rtl="0" eaLnBrk="1" latinLnBrk="0" hangingPunct="1">
              <a:lnSpc>
                <a:spcPct val="90000"/>
              </a:lnSpc>
              <a:spcBef>
                <a:spcPct val="20000"/>
              </a:spcBef>
              <a:buClr>
                <a:srgbClr val="FFFFFF"/>
              </a:buClr>
              <a:buSzPct val="70000"/>
              <a:buFont typeface="Wingdings" pitchFamily="2" charset="2"/>
              <a:buChar char="l"/>
              <a:defRPr sz="2000" kern="1200">
                <a:gradFill>
                  <a:gsLst>
                    <a:gs pos="0">
                      <a:srgbClr val="FFFFFF"/>
                    </a:gs>
                    <a:gs pos="86000">
                      <a:srgbClr val="FFFFFF"/>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fontAlgn="ctr">
              <a:buNone/>
            </a:pPr>
            <a:r>
              <a:rPr lang="en-US" sz="1800" b="1" dirty="0" smtClean="0">
                <a:solidFill>
                  <a:schemeClr val="bg1"/>
                </a:solidFill>
              </a:rPr>
              <a:t>Sophisticated </a:t>
            </a:r>
            <a:r>
              <a:rPr lang="en-US" sz="1800" b="1" dirty="0">
                <a:solidFill>
                  <a:schemeClr val="bg1"/>
                </a:solidFill>
              </a:rPr>
              <a:t>scripts to accelerate your development</a:t>
            </a:r>
          </a:p>
          <a:p>
            <a:pPr marL="0" indent="0" algn="r" fontAlgn="ctr">
              <a:buNone/>
            </a:pPr>
            <a:endParaRPr lang="en-US" sz="1800" b="1" dirty="0">
              <a:solidFill>
                <a:schemeClr val="bg1"/>
              </a:solidFill>
            </a:endParaRPr>
          </a:p>
          <a:p>
            <a:pPr marL="0" indent="0" algn="r" fontAlgn="ctr">
              <a:buNone/>
            </a:pPr>
            <a:r>
              <a:rPr lang="en-US" sz="1800" b="1" dirty="0">
                <a:solidFill>
                  <a:schemeClr val="bg1"/>
                </a:solidFill>
              </a:rPr>
              <a:t>Great for management and deployment automation</a:t>
            </a:r>
          </a:p>
          <a:p>
            <a:pPr marL="0" indent="0" algn="r" fontAlgn="ctr">
              <a:buNone/>
            </a:pPr>
            <a:endParaRPr lang="en-US" sz="1800" b="1" dirty="0">
              <a:solidFill>
                <a:schemeClr val="bg1"/>
              </a:solidFill>
            </a:endParaRPr>
          </a:p>
          <a:p>
            <a:pPr marL="0" indent="0" algn="r" fontAlgn="ctr">
              <a:buNone/>
            </a:pPr>
            <a:r>
              <a:rPr lang="en-US" sz="1800" b="1" dirty="0">
                <a:solidFill>
                  <a:schemeClr val="bg1"/>
                </a:solidFill>
              </a:rPr>
              <a:t>PowerShell can be called from .NET easily</a:t>
            </a:r>
          </a:p>
          <a:p>
            <a:pPr marL="0" indent="0" algn="r">
              <a:buNone/>
            </a:pPr>
            <a:endParaRPr lang="en-US" sz="1800" b="1" dirty="0">
              <a:solidFill>
                <a:schemeClr val="bg1"/>
              </a:solidFill>
            </a:endParaRPr>
          </a:p>
        </p:txBody>
      </p:sp>
      <p:sp>
        <p:nvSpPr>
          <p:cNvPr id="9" name="Rectangle 8"/>
          <p:cNvSpPr/>
          <p:nvPr/>
        </p:nvSpPr>
        <p:spPr bwMode="auto">
          <a:xfrm>
            <a:off x="5958847" y="4200210"/>
            <a:ext cx="6229978" cy="803868"/>
          </a:xfrm>
          <a:prstGeom prst="rect">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sz="2200" dirty="0" smtClean="0">
                <a:solidFill>
                  <a:schemeClr val="tx1">
                    <a:alpha val="99000"/>
                  </a:schemeClr>
                </a:solidFill>
              </a:rPr>
              <a:t>Alternate: Windows Azure </a:t>
            </a:r>
            <a:r>
              <a:rPr lang="en-US" sz="2200" dirty="0" err="1" smtClean="0">
                <a:solidFill>
                  <a:schemeClr val="tx1">
                    <a:alpha val="99000"/>
                  </a:schemeClr>
                </a:solidFill>
              </a:rPr>
              <a:t>Cmdlets</a:t>
            </a:r>
            <a:r>
              <a:rPr lang="en-US" sz="2200" dirty="0" smtClean="0">
                <a:solidFill>
                  <a:schemeClr val="tx1">
                    <a:alpha val="99000"/>
                  </a:schemeClr>
                </a:solidFill>
              </a:rPr>
              <a:t> </a:t>
            </a:r>
            <a:r>
              <a:rPr lang="en-US" sz="2400" dirty="0" smtClean="0"/>
              <a:t>archive.msdn.microsoft.com/</a:t>
            </a:r>
            <a:r>
              <a:rPr lang="en-US" sz="2400" dirty="0" err="1" smtClean="0"/>
              <a:t>azurecmdlets</a:t>
            </a:r>
            <a:endParaRPr lang="en-US" sz="2200" dirty="0" smtClean="0">
              <a:solidFill>
                <a:schemeClr val="tx1">
                  <a:alpha val="99000"/>
                </a:schemeClr>
              </a:solidFill>
            </a:endParaRPr>
          </a:p>
        </p:txBody>
      </p:sp>
    </p:spTree>
    <p:extLst>
      <p:ext uri="{BB962C8B-B14F-4D97-AF65-F5344CB8AC3E}">
        <p14:creationId xmlns:p14="http://schemas.microsoft.com/office/powerpoint/2010/main" val="1510703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sxc.hu/pic/l/h/ha/hamma/1099993_2923237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300"/>
                    </a14:imgEffect>
                  </a14:imgLayer>
                </a14:imgProps>
              </a:ext>
              <a:ext uri="{28A0092B-C50C-407E-A947-70E740481C1C}">
                <a14:useLocalDpi xmlns:a14="http://schemas.microsoft.com/office/drawing/2010/main" val="0"/>
              </a:ext>
            </a:extLst>
          </a:blip>
          <a:src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059269" y="5921976"/>
            <a:ext cx="4921347" cy="584775"/>
          </a:xfrm>
          <a:prstGeom prst="rect">
            <a:avLst/>
          </a:prstGeom>
          <a:solidFill>
            <a:srgbClr val="FFFF00"/>
          </a:solidFill>
          <a:effectLst>
            <a:outerShdw blurRad="50800" dist="38100" dir="5400000" algn="t" rotWithShape="0">
              <a:prstClr val="black">
                <a:alpha val="40000"/>
              </a:prstClr>
            </a:outerShdw>
          </a:effectLst>
        </p:spPr>
        <p:txBody>
          <a:bodyPr wrap="none">
            <a:spAutoFit/>
          </a:bodyPr>
          <a:lstStyle/>
          <a:p>
            <a:r>
              <a:rPr lang="en-US" sz="3200" dirty="0">
                <a:solidFill>
                  <a:schemeClr val="bg1"/>
                </a:solidFill>
              </a:rPr>
              <a:t>http</a:t>
            </a:r>
            <a:r>
              <a:rPr lang="en-US" sz="3200" dirty="0" smtClean="0">
                <a:solidFill>
                  <a:schemeClr val="bg1"/>
                </a:solidFill>
              </a:rPr>
              <a:t>://www.cerebrata.com/</a:t>
            </a:r>
            <a:endParaRPr lang="en-US" sz="3200"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422499457"/>
              </p:ext>
            </p:extLst>
          </p:nvPr>
        </p:nvGraphicFramePr>
        <p:xfrm>
          <a:off x="7059269" y="5546168"/>
          <a:ext cx="4921348" cy="365760"/>
        </p:xfrm>
        <a:graphic>
          <a:graphicData uri="http://schemas.openxmlformats.org/drawingml/2006/table">
            <a:tbl>
              <a:tblPr/>
              <a:tblGrid>
                <a:gridCol w="4921348"/>
              </a:tblGrid>
              <a:tr h="0">
                <a:tc>
                  <a:txBody>
                    <a:bodyPr/>
                    <a:lstStyle/>
                    <a:p>
                      <a:pPr algn="ctr"/>
                      <a:r>
                        <a:rPr lang="en-US" sz="2400" dirty="0" smtClean="0">
                          <a:solidFill>
                            <a:schemeClr val="tx1"/>
                          </a:solidFill>
                          <a:effectLst>
                            <a:outerShdw blurRad="38100" dist="38100" dir="2700000" algn="tl">
                              <a:srgbClr val="000000">
                                <a:alpha val="43137"/>
                              </a:srgbClr>
                            </a:outerShdw>
                          </a:effectLst>
                        </a:rPr>
                        <a:t>$69.99</a:t>
                      </a:r>
                      <a:endParaRPr lang="en-US" sz="2400" dirty="0">
                        <a:solidFill>
                          <a:schemeClr val="tx1"/>
                        </a:solidFill>
                        <a:effectLst>
                          <a:outerShdw blurRad="38100" dist="38100" dir="2700000" algn="tl">
                            <a:srgbClr val="000000">
                              <a:alpha val="43137"/>
                            </a:srgbClr>
                          </a:outerShdw>
                        </a:effectLst>
                      </a:endParaRPr>
                    </a:p>
                  </a:txBody>
                  <a:tcPr marL="0" marR="0" marT="0" marB="0" anchor="ctr">
                    <a:lnL>
                      <a:noFill/>
                    </a:lnL>
                    <a:lnR>
                      <a:noFill/>
                    </a:lnR>
                    <a:lnT>
                      <a:noFill/>
                    </a:lnT>
                    <a:lnB>
                      <a:noFill/>
                    </a:lnB>
                  </a:tcPr>
                </a:tc>
              </a:tr>
            </a:tbl>
          </a:graphicData>
        </a:graphic>
      </p:graphicFrame>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3. </a:t>
            </a:r>
            <a:r>
              <a:rPr lang="en-US" dirty="0" err="1" smtClean="0">
                <a:effectLst>
                  <a:outerShdw blurRad="38100" dist="38100" dir="2700000" algn="tl">
                    <a:srgbClr val="000000">
                      <a:alpha val="43137"/>
                    </a:srgbClr>
                  </a:outerShdw>
                </a:effectLst>
              </a:rPr>
              <a:t>Cerebrata</a:t>
            </a:r>
            <a:r>
              <a:rPr lang="en-US" dirty="0" smtClean="0">
                <a:effectLst>
                  <a:outerShdw blurRad="38100" dist="38100" dir="2700000" algn="tl">
                    <a:srgbClr val="000000">
                      <a:alpha val="43137"/>
                    </a:srgbClr>
                  </a:outerShdw>
                </a:effectLst>
              </a:rPr>
              <a:t> : </a:t>
            </a:r>
            <a:r>
              <a:rPr lang="en-US" dirty="0" err="1" smtClean="0">
                <a:effectLst>
                  <a:outerShdw blurRad="38100" dist="38100" dir="2700000" algn="tl">
                    <a:srgbClr val="000000">
                      <a:alpha val="43137"/>
                    </a:srgbClr>
                  </a:outerShdw>
                </a:effectLst>
              </a:rPr>
              <a:t>Diag</a:t>
            </a:r>
            <a:r>
              <a:rPr lang="en-US" dirty="0" smtClean="0">
                <a:effectLst>
                  <a:outerShdw blurRad="38100" dist="38100" dir="2700000" algn="tl">
                    <a:srgbClr val="000000">
                      <a:alpha val="43137"/>
                    </a:srgbClr>
                  </a:outerShdw>
                </a:effectLst>
              </a:rPr>
              <a:t> tool</a:t>
            </a:r>
            <a:endParaRPr lang="en-US" dirty="0">
              <a:effectLst>
                <a:outerShdw blurRad="38100" dist="38100" dir="2700000" algn="tl">
                  <a:srgbClr val="000000">
                    <a:alpha val="43137"/>
                  </a:srgbClr>
                </a:outerShdw>
              </a:effectLst>
            </a:endParaRPr>
          </a:p>
        </p:txBody>
      </p:sp>
      <p:sp>
        <p:nvSpPr>
          <p:cNvPr id="3" name="Text Placeholder 2"/>
          <p:cNvSpPr>
            <a:spLocks noGrp="1"/>
          </p:cNvSpPr>
          <p:nvPr>
            <p:ph type="body" sz="quarter" idx="10"/>
          </p:nvPr>
        </p:nvSpPr>
        <p:spPr>
          <a:xfrm>
            <a:off x="519112" y="1447799"/>
            <a:ext cx="11149013" cy="886397"/>
          </a:xfrm>
        </p:spPr>
        <p:txBody>
          <a:bodyPr/>
          <a:lstStyle/>
          <a:p>
            <a:r>
              <a:rPr lang="en-US" dirty="0" smtClean="0">
                <a:effectLst>
                  <a:outerShdw blurRad="38100" dist="38100" dir="2700000" algn="tl">
                    <a:srgbClr val="000000">
                      <a:alpha val="43137"/>
                    </a:srgbClr>
                  </a:outerShdw>
                </a:effectLst>
              </a:rPr>
              <a:t>Makes it easy to configure and monitor diagnostics without code</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052" y="847939"/>
            <a:ext cx="10116720" cy="5162122"/>
          </a:xfrm>
          <a:prstGeom prst="rect">
            <a:avLst/>
          </a:prstGeom>
          <a:noFill/>
          <a:ln w="9525">
            <a:noFill/>
            <a:miter lim="800000"/>
            <a:headEnd/>
            <a:tailEnd/>
          </a:ln>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7784" y="576662"/>
            <a:ext cx="7593256" cy="5704677"/>
          </a:xfrm>
          <a:prstGeom prst="rect">
            <a:avLst/>
          </a:prstGeom>
          <a:noFill/>
          <a:ln w="9525">
            <a:noFill/>
            <a:miter lim="800000"/>
            <a:headEnd/>
            <a:tailEnd/>
          </a:ln>
        </p:spPr>
      </p:pic>
      <p:sp>
        <p:nvSpPr>
          <p:cNvPr id="8" name="Rectangle 7"/>
          <p:cNvSpPr/>
          <p:nvPr/>
        </p:nvSpPr>
        <p:spPr bwMode="auto">
          <a:xfrm>
            <a:off x="5148943" y="4200210"/>
            <a:ext cx="7039882" cy="803868"/>
          </a:xfrm>
          <a:prstGeom prst="rect">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sz="2200" dirty="0" smtClean="0">
                <a:solidFill>
                  <a:schemeClr val="tx1">
                    <a:alpha val="99000"/>
                  </a:schemeClr>
                </a:solidFill>
              </a:rPr>
              <a:t>Alternate: Windows Azure MMC </a:t>
            </a:r>
            <a:r>
              <a:rPr lang="en-US" sz="2200" dirty="0" err="1" smtClean="0">
                <a:solidFill>
                  <a:schemeClr val="tx1">
                    <a:alpha val="99000"/>
                  </a:schemeClr>
                </a:solidFill>
              </a:rPr>
              <a:t>Snapin</a:t>
            </a:r>
            <a:endParaRPr lang="en-US" sz="2200" dirty="0" smtClean="0">
              <a:solidFill>
                <a:schemeClr val="tx1">
                  <a:alpha val="99000"/>
                </a:schemeClr>
              </a:solidFill>
            </a:endParaRPr>
          </a:p>
          <a:p>
            <a:pPr algn="r" defTabSz="914099"/>
            <a:r>
              <a:rPr lang="en-US" sz="2400" dirty="0" smtClean="0"/>
              <a:t>archive.msdn.microsoft.com/</a:t>
            </a:r>
            <a:r>
              <a:rPr lang="en-US" sz="2400" dirty="0" err="1" smtClean="0"/>
              <a:t>windowsazuremmc</a:t>
            </a:r>
            <a:endParaRPr lang="en-US" sz="2200" dirty="0" smtClean="0">
              <a:solidFill>
                <a:schemeClr val="tx1">
                  <a:alpha val="99000"/>
                </a:schemeClr>
              </a:solidFill>
            </a:endParaRPr>
          </a:p>
        </p:txBody>
      </p:sp>
    </p:spTree>
    <p:extLst>
      <p:ext uri="{BB962C8B-B14F-4D97-AF65-F5344CB8AC3E}">
        <p14:creationId xmlns:p14="http://schemas.microsoft.com/office/powerpoint/2010/main" val="115348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dirty="0" smtClean="0"/>
              <a:t>How to easily work with Diagnostics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5895635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farm1.static.flickr.com/243/529136871_280baa34c4_b.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88825" cy="6905964"/>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txBox="1">
            <a:spLocks/>
          </p:cNvSpPr>
          <p:nvPr/>
        </p:nvSpPr>
        <p:spPr bwMode="white">
          <a:xfrm>
            <a:off x="7402286" y="171632"/>
            <a:ext cx="4588603" cy="3684085"/>
          </a:xfrm>
          <a:prstGeom prst="rect">
            <a:avLst/>
          </a:prstGeom>
        </p:spPr>
        <p:txBody>
          <a:bodyPr vert="horz" wrap="square" lIns="0" tIns="0" rIns="0" bIns="0" numCol="1" rtlCol="0">
            <a:spAutoFit/>
          </a:bodyPr>
          <a:lstStyle>
            <a:lvl1pPr marL="460375" indent="-460375" algn="l" defTabSz="914363" rtl="0" eaLnBrk="1" latinLnBrk="0" hangingPunct="1">
              <a:lnSpc>
                <a:spcPct val="90000"/>
              </a:lnSpc>
              <a:spcBef>
                <a:spcPct val="20000"/>
              </a:spcBef>
              <a:buClr>
                <a:srgbClr val="FFFFFF"/>
              </a:buClr>
              <a:buSzPct val="70000"/>
              <a:buFont typeface="Wingdings" pitchFamily="2" charset="2"/>
              <a:buChar char="l"/>
              <a:defRPr sz="3200" kern="1200">
                <a:gradFill>
                  <a:gsLst>
                    <a:gs pos="0">
                      <a:srgbClr val="FFFFFF"/>
                    </a:gs>
                    <a:gs pos="86000">
                      <a:srgbClr val="FFFFFF"/>
                    </a:gs>
                  </a:gsLst>
                  <a:lin ang="5400000" scaled="0"/>
                </a:gradFill>
                <a:latin typeface="+mn-lt"/>
                <a:ea typeface="+mn-ea"/>
                <a:cs typeface="+mn-cs"/>
              </a:defRPr>
            </a:lvl1pPr>
            <a:lvl2pPr marL="855663" indent="-395288" algn="l" defTabSz="914363" rtl="0" eaLnBrk="1" latinLnBrk="0" hangingPunct="1">
              <a:lnSpc>
                <a:spcPct val="90000"/>
              </a:lnSpc>
              <a:spcBef>
                <a:spcPct val="20000"/>
              </a:spcBef>
              <a:buClr>
                <a:srgbClr val="FFFFFF"/>
              </a:buClr>
              <a:buSzPct val="70000"/>
              <a:buFont typeface="Wingdings" pitchFamily="2" charset="2"/>
              <a:buChar char="l"/>
              <a:defRPr sz="2800" kern="1200">
                <a:gradFill>
                  <a:gsLst>
                    <a:gs pos="0">
                      <a:srgbClr val="FFFFFF"/>
                    </a:gs>
                    <a:gs pos="86000">
                      <a:srgbClr val="FFFFFF"/>
                    </a:gs>
                  </a:gsLst>
                  <a:lin ang="5400000" scaled="0"/>
                </a:gradFill>
                <a:latin typeface="+mn-lt"/>
                <a:ea typeface="+mn-ea"/>
                <a:cs typeface="+mn-cs"/>
              </a:defRPr>
            </a:lvl2pPr>
            <a:lvl3pPr marL="1258888" indent="-403225" algn="l" defTabSz="914363" rtl="0" eaLnBrk="1" latinLnBrk="0" hangingPunct="1">
              <a:lnSpc>
                <a:spcPct val="90000"/>
              </a:lnSpc>
              <a:spcBef>
                <a:spcPct val="20000"/>
              </a:spcBef>
              <a:buClr>
                <a:srgbClr val="FFFFFF"/>
              </a:buClr>
              <a:buSzPct val="70000"/>
              <a:buFont typeface="Wingdings" pitchFamily="2" charset="2"/>
              <a:buChar char="l"/>
              <a:defRPr sz="2400" kern="1200">
                <a:gradFill>
                  <a:gsLst>
                    <a:gs pos="0">
                      <a:srgbClr val="FFFFFF"/>
                    </a:gs>
                    <a:gs pos="86000">
                      <a:srgbClr val="FFFFFF"/>
                    </a:gs>
                  </a:gsLst>
                  <a:lin ang="5400000" scaled="0"/>
                </a:gradFill>
                <a:latin typeface="+mn-lt"/>
                <a:ea typeface="+mn-ea"/>
                <a:cs typeface="+mn-cs"/>
              </a:defRPr>
            </a:lvl3pPr>
            <a:lvl4pPr marL="1604963" indent="-346075" algn="l" defTabSz="914363" rtl="0" eaLnBrk="1" latinLnBrk="0" hangingPunct="1">
              <a:lnSpc>
                <a:spcPct val="90000"/>
              </a:lnSpc>
              <a:spcBef>
                <a:spcPct val="20000"/>
              </a:spcBef>
              <a:buClr>
                <a:srgbClr val="FFFFFF"/>
              </a:buClr>
              <a:buSzPct val="70000"/>
              <a:buFont typeface="Wingdings" pitchFamily="2" charset="2"/>
              <a:buChar char="l"/>
              <a:defRPr sz="2000" kern="1200">
                <a:gradFill>
                  <a:gsLst>
                    <a:gs pos="0">
                      <a:srgbClr val="FFFFFF"/>
                    </a:gs>
                    <a:gs pos="86000">
                      <a:srgbClr val="FFFFFF"/>
                    </a:gs>
                  </a:gsLst>
                  <a:lin ang="5400000" scaled="0"/>
                </a:gradFill>
                <a:latin typeface="+mn-lt"/>
                <a:ea typeface="+mn-ea"/>
                <a:cs typeface="+mn-cs"/>
              </a:defRPr>
            </a:lvl4pPr>
            <a:lvl5pPr marL="1941513" indent="-336550" algn="l" defTabSz="914363" rtl="0" eaLnBrk="1" latinLnBrk="0" hangingPunct="1">
              <a:lnSpc>
                <a:spcPct val="90000"/>
              </a:lnSpc>
              <a:spcBef>
                <a:spcPct val="20000"/>
              </a:spcBef>
              <a:buClr>
                <a:srgbClr val="FFFFFF"/>
              </a:buClr>
              <a:buSzPct val="70000"/>
              <a:buFont typeface="Wingdings" pitchFamily="2" charset="2"/>
              <a:buChar char="l"/>
              <a:defRPr sz="2000" kern="1200">
                <a:gradFill>
                  <a:gsLst>
                    <a:gs pos="0">
                      <a:srgbClr val="FFFFFF"/>
                    </a:gs>
                    <a:gs pos="86000">
                      <a:srgbClr val="FFFFFF"/>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fontAlgn="ctr">
              <a:buNone/>
            </a:pPr>
            <a:r>
              <a:rPr lang="en-US" sz="1800" b="1" dirty="0" smtClean="0">
                <a:solidFill>
                  <a:schemeClr val="bg1"/>
                </a:solidFill>
              </a:rPr>
              <a:t>- Easily monitor the status of your Windows Azure Subscriptions</a:t>
            </a:r>
          </a:p>
          <a:p>
            <a:pPr marL="0" indent="0" algn="r" fontAlgn="ctr">
              <a:buNone/>
            </a:pPr>
            <a:endParaRPr lang="en-US" sz="1800" b="1" dirty="0">
              <a:solidFill>
                <a:schemeClr val="bg1"/>
              </a:solidFill>
            </a:endParaRPr>
          </a:p>
          <a:p>
            <a:pPr marL="0" indent="0" algn="r" fontAlgn="ctr">
              <a:buNone/>
            </a:pPr>
            <a:r>
              <a:rPr lang="en-US" sz="1800" b="1" dirty="0" smtClean="0">
                <a:solidFill>
                  <a:schemeClr val="bg1"/>
                </a:solidFill>
              </a:rPr>
              <a:t>- Make sure you don’t leave a demo up and running</a:t>
            </a:r>
          </a:p>
          <a:p>
            <a:pPr marL="0" indent="0" algn="r" fontAlgn="ctr">
              <a:buNone/>
            </a:pPr>
            <a:endParaRPr lang="en-US" sz="1800" b="1" dirty="0">
              <a:solidFill>
                <a:schemeClr val="bg1"/>
              </a:solidFill>
            </a:endParaRPr>
          </a:p>
          <a:p>
            <a:pPr marL="0" indent="0" algn="r" fontAlgn="ctr">
              <a:buNone/>
            </a:pPr>
            <a:r>
              <a:rPr lang="en-US" sz="1800" b="1" dirty="0" smtClean="0">
                <a:solidFill>
                  <a:schemeClr val="bg1"/>
                </a:solidFill>
              </a:rPr>
              <a:t>		-Avoid burning your free hours</a:t>
            </a:r>
          </a:p>
          <a:p>
            <a:pPr marL="0" indent="0" algn="r" fontAlgn="ctr">
              <a:buNone/>
            </a:pPr>
            <a:endParaRPr lang="en-US" sz="1800" b="1" dirty="0">
              <a:solidFill>
                <a:schemeClr val="bg1"/>
              </a:solidFill>
            </a:endParaRPr>
          </a:p>
          <a:p>
            <a:pPr marL="0" indent="0" algn="r" fontAlgn="ctr">
              <a:buNone/>
            </a:pPr>
            <a:r>
              <a:rPr lang="en-US" sz="1800" b="1" dirty="0" smtClean="0">
                <a:solidFill>
                  <a:schemeClr val="bg1"/>
                </a:solidFill>
              </a:rPr>
              <a:t>			- Monitors </a:t>
            </a:r>
          </a:p>
          <a:p>
            <a:pPr marL="0" indent="0" algn="r" fontAlgn="ctr">
              <a:buNone/>
            </a:pPr>
            <a:r>
              <a:rPr lang="en-US" sz="1800" b="1" dirty="0" smtClean="0">
                <a:solidFill>
                  <a:schemeClr val="bg1"/>
                </a:solidFill>
              </a:rPr>
              <a:t>			compute usage only</a:t>
            </a:r>
            <a:endParaRPr lang="en-US" sz="1800" b="1" dirty="0">
              <a:solidFill>
                <a:schemeClr val="bg1"/>
              </a:solidFill>
            </a:endParaRPr>
          </a:p>
          <a:p>
            <a:pPr marL="0" indent="0" algn="r">
              <a:buNone/>
            </a:pPr>
            <a:endParaRPr lang="en-US" sz="1800" b="1" dirty="0">
              <a:solidFill>
                <a:schemeClr val="bg1"/>
              </a:solidFill>
            </a:endParaRPr>
          </a:p>
        </p:txBody>
      </p:sp>
      <p:sp>
        <p:nvSpPr>
          <p:cNvPr id="2" name="Title 1"/>
          <p:cNvSpPr>
            <a:spLocks noGrp="1"/>
          </p:cNvSpPr>
          <p:nvPr>
            <p:ph type="title"/>
          </p:nvPr>
        </p:nvSpPr>
        <p:spPr/>
        <p:txBody>
          <a:bodyPr/>
          <a:lstStyle/>
          <a:p>
            <a:r>
              <a:rPr lang="en-US" dirty="0" smtClean="0"/>
              <a:t>4. </a:t>
            </a:r>
            <a:r>
              <a:rPr lang="en-US" dirty="0" err="1" smtClean="0"/>
              <a:t>Grey</a:t>
            </a:r>
            <a:r>
              <a:rPr lang="en-US" baseline="0" dirty="0" err="1" smtClean="0"/>
              <a:t>box</a:t>
            </a:r>
            <a:endParaRPr lang="en-US" dirty="0"/>
          </a:p>
        </p:txBody>
      </p:sp>
      <p:sp>
        <p:nvSpPr>
          <p:cNvPr id="4" name="Rectangle 3"/>
          <p:cNvSpPr/>
          <p:nvPr/>
        </p:nvSpPr>
        <p:spPr>
          <a:xfrm>
            <a:off x="0" y="6488668"/>
            <a:ext cx="12098215" cy="369332"/>
          </a:xfrm>
          <a:prstGeom prst="rect">
            <a:avLst/>
          </a:prstGeom>
        </p:spPr>
        <p:txBody>
          <a:bodyPr wrap="square">
            <a:spAutoFit/>
          </a:bodyPr>
          <a:lstStyle/>
          <a:p>
            <a:r>
              <a:rPr lang="en-US" dirty="0">
                <a:solidFill>
                  <a:schemeClr val="bg1">
                    <a:lumMod val="50000"/>
                    <a:lumOff val="50000"/>
                  </a:schemeClr>
                </a:solidFill>
                <a:latin typeface="Segoe UI" pitchFamily="34" charset="0"/>
              </a:rPr>
              <a:t>Source credit: Lance </a:t>
            </a:r>
            <a:r>
              <a:rPr lang="en-US" dirty="0" smtClean="0">
                <a:solidFill>
                  <a:schemeClr val="bg1">
                    <a:lumMod val="50000"/>
                    <a:lumOff val="50000"/>
                  </a:schemeClr>
                </a:solidFill>
                <a:latin typeface="Segoe UI" pitchFamily="34" charset="0"/>
              </a:rPr>
              <a:t>McCord </a:t>
            </a:r>
            <a:r>
              <a:rPr lang="en-US" dirty="0">
                <a:solidFill>
                  <a:schemeClr val="bg1">
                    <a:lumMod val="50000"/>
                    <a:lumOff val="50000"/>
                  </a:schemeClr>
                </a:solidFill>
                <a:latin typeface="Segoe UI" pitchFamily="34" charset="0"/>
              </a:rPr>
              <a:t>on </a:t>
            </a:r>
            <a:r>
              <a:rPr lang="en-US" dirty="0" err="1">
                <a:solidFill>
                  <a:schemeClr val="bg1">
                    <a:lumMod val="50000"/>
                    <a:lumOff val="50000"/>
                  </a:schemeClr>
                </a:solidFill>
                <a:latin typeface="Segoe UI" pitchFamily="34" charset="0"/>
              </a:rPr>
              <a:t>flickr</a:t>
            </a:r>
            <a:r>
              <a:rPr lang="en-US" dirty="0">
                <a:solidFill>
                  <a:schemeClr val="bg1">
                    <a:lumMod val="50000"/>
                    <a:lumOff val="50000"/>
                  </a:schemeClr>
                </a:solidFill>
                <a:latin typeface="Segoe UI" pitchFamily="34" charset="0"/>
              </a:rPr>
              <a:t> - http://www.flickr.com/photos/mccord/529136871</a:t>
            </a:r>
            <a:r>
              <a:rPr lang="en-US" dirty="0" smtClean="0">
                <a:solidFill>
                  <a:schemeClr val="bg1">
                    <a:lumMod val="50000"/>
                    <a:lumOff val="50000"/>
                  </a:schemeClr>
                </a:solidFill>
                <a:latin typeface="Segoe UI" pitchFamily="34" charset="0"/>
              </a:rPr>
              <a:t>/</a:t>
            </a:r>
            <a:endParaRPr lang="en-US" dirty="0">
              <a:solidFill>
                <a:schemeClr val="bg1">
                  <a:lumMod val="50000"/>
                  <a:lumOff val="50000"/>
                </a:schemeClr>
              </a:solidFill>
            </a:endParaRPr>
          </a:p>
        </p:txBody>
      </p:sp>
      <p:pic>
        <p:nvPicPr>
          <p:cNvPr id="5" name="Picture 1"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041" y="4593266"/>
            <a:ext cx="3699205" cy="162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588" y="2672315"/>
            <a:ext cx="8571889" cy="183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image0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041" y="956931"/>
            <a:ext cx="3646359" cy="162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836839" y="5783701"/>
            <a:ext cx="5307863" cy="584775"/>
          </a:xfrm>
          <a:prstGeom prst="rect">
            <a:avLst/>
          </a:prstGeom>
          <a:solidFill>
            <a:srgbClr val="FFFF00"/>
          </a:solidFill>
          <a:effectLst>
            <a:outerShdw blurRad="50800" dist="38100" dir="5400000" algn="t" rotWithShape="0">
              <a:prstClr val="black">
                <a:alpha val="40000"/>
              </a:prstClr>
            </a:outerShdw>
          </a:effectLst>
        </p:spPr>
        <p:txBody>
          <a:bodyPr wrap="none">
            <a:spAutoFit/>
          </a:bodyPr>
          <a:lstStyle/>
          <a:p>
            <a:r>
              <a:rPr lang="en-US" sz="3200" dirty="0">
                <a:solidFill>
                  <a:schemeClr val="bg1"/>
                </a:solidFill>
              </a:rPr>
              <a:t>http</a:t>
            </a:r>
            <a:r>
              <a:rPr lang="en-US" sz="3200" dirty="0" smtClean="0">
                <a:solidFill>
                  <a:schemeClr val="bg1"/>
                </a:solidFill>
              </a:rPr>
              <a:t>://greybox.codeplex.com</a:t>
            </a:r>
            <a:endParaRPr lang="en-US" sz="3200" dirty="0">
              <a:solidFill>
                <a:schemeClr val="bg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684063227"/>
              </p:ext>
            </p:extLst>
          </p:nvPr>
        </p:nvGraphicFramePr>
        <p:xfrm>
          <a:off x="6836838" y="5407893"/>
          <a:ext cx="5261377" cy="365760"/>
        </p:xfrm>
        <a:graphic>
          <a:graphicData uri="http://schemas.openxmlformats.org/drawingml/2006/table">
            <a:tbl>
              <a:tblPr/>
              <a:tblGrid>
                <a:gridCol w="5261377"/>
              </a:tblGrid>
              <a:tr h="0">
                <a:tc>
                  <a:txBody>
                    <a:bodyPr/>
                    <a:lstStyle/>
                    <a:p>
                      <a:pPr algn="r"/>
                      <a:r>
                        <a:rPr lang="en-US" sz="2400" dirty="0" smtClean="0">
                          <a:solidFill>
                            <a:schemeClr val="bg1"/>
                          </a:solidFill>
                        </a:rPr>
                        <a:t>$ Free</a:t>
                      </a:r>
                      <a:endParaRPr lang="en-US" sz="2400" dirty="0">
                        <a:solidFill>
                          <a:schemeClr val="bg1"/>
                        </a:solidFill>
                      </a:endParaRPr>
                    </a:p>
                  </a:txBody>
                  <a:tcPr marL="0" marR="0" marT="0" marB="0" anchor="ctr">
                    <a:lnL>
                      <a:noFill/>
                    </a:lnL>
                    <a:lnR>
                      <a:noFill/>
                    </a:lnR>
                    <a:lnT>
                      <a:noFill/>
                    </a:lnT>
                    <a:lnB>
                      <a:noFill/>
                    </a:lnB>
                  </a:tcPr>
                </a:tc>
              </a:tr>
            </a:tbl>
          </a:graphicData>
        </a:graphic>
      </p:graphicFrame>
    </p:spTree>
    <p:extLst>
      <p:ext uri="{BB962C8B-B14F-4D97-AF65-F5344CB8AC3E}">
        <p14:creationId xmlns:p14="http://schemas.microsoft.com/office/powerpoint/2010/main" val="3769158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dirty="0" smtClean="0"/>
              <a:t>Cost Limiting with </a:t>
            </a:r>
            <a:r>
              <a:rPr lang="en-US" dirty="0" err="1" smtClean="0"/>
              <a:t>GrayBox</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5895635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http://farm3.static.flickr.com/2752/4538022903_d4f633c5a7_b.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870251" y="1"/>
            <a:ext cx="66347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9112" y="228600"/>
            <a:ext cx="11149013" cy="1218795"/>
          </a:xfrm>
        </p:spPr>
        <p:txBody>
          <a:bodyPr/>
          <a:lstStyle/>
          <a:p>
            <a:r>
              <a:rPr lang="en-US" dirty="0" smtClean="0">
                <a:solidFill>
                  <a:schemeClr val="bg1"/>
                </a:solidFill>
              </a:rPr>
              <a:t>5. SQL Azure </a:t>
            </a:r>
            <a:br>
              <a:rPr lang="en-US" dirty="0" smtClean="0">
                <a:solidFill>
                  <a:schemeClr val="bg1"/>
                </a:solidFill>
              </a:rPr>
            </a:br>
            <a:r>
              <a:rPr lang="en-US" dirty="0" smtClean="0">
                <a:solidFill>
                  <a:schemeClr val="bg1"/>
                </a:solidFill>
              </a:rPr>
              <a:t>Migration Wizard</a:t>
            </a:r>
            <a:endParaRPr lang="en-US" dirty="0">
              <a:solidFill>
                <a:schemeClr val="bg1"/>
              </a:solidFill>
            </a:endParaRPr>
          </a:p>
        </p:txBody>
      </p:sp>
      <p:sp>
        <p:nvSpPr>
          <p:cNvPr id="3" name="Text Placeholder 2"/>
          <p:cNvSpPr>
            <a:spLocks noGrp="1"/>
          </p:cNvSpPr>
          <p:nvPr>
            <p:ph type="body" sz="quarter" idx="10"/>
          </p:nvPr>
        </p:nvSpPr>
        <p:spPr>
          <a:xfrm>
            <a:off x="474600" y="2445326"/>
            <a:ext cx="11149013" cy="2068259"/>
          </a:xfrm>
        </p:spPr>
        <p:txBody>
          <a:bodyPr/>
          <a:lstStyle/>
          <a:p>
            <a:pPr>
              <a:buClr>
                <a:schemeClr val="bg1"/>
              </a:buClr>
            </a:pPr>
            <a:r>
              <a:rPr lang="en-US" dirty="0" smtClean="0">
                <a:solidFill>
                  <a:schemeClr val="bg1"/>
                </a:solidFill>
              </a:rPr>
              <a:t>Analyze DB</a:t>
            </a:r>
          </a:p>
          <a:p>
            <a:pPr>
              <a:buClr>
                <a:schemeClr val="bg1"/>
              </a:buClr>
            </a:pPr>
            <a:r>
              <a:rPr lang="en-US" dirty="0" smtClean="0">
                <a:solidFill>
                  <a:schemeClr val="bg1"/>
                </a:solidFill>
              </a:rPr>
              <a:t>Fix Schema</a:t>
            </a:r>
          </a:p>
          <a:p>
            <a:pPr>
              <a:buClr>
                <a:schemeClr val="bg1"/>
              </a:buClr>
            </a:pPr>
            <a:r>
              <a:rPr lang="en-US" dirty="0" smtClean="0">
                <a:solidFill>
                  <a:schemeClr val="bg1"/>
                </a:solidFill>
              </a:rPr>
              <a:t>Create DB</a:t>
            </a:r>
          </a:p>
          <a:p>
            <a:pPr>
              <a:buClr>
                <a:schemeClr val="bg1"/>
              </a:buClr>
            </a:pPr>
            <a:r>
              <a:rPr lang="en-US" dirty="0" smtClean="0">
                <a:solidFill>
                  <a:schemeClr val="bg1"/>
                </a:solidFill>
              </a:rPr>
              <a:t>Upload Data</a:t>
            </a:r>
          </a:p>
        </p:txBody>
      </p:sp>
      <p:sp>
        <p:nvSpPr>
          <p:cNvPr id="4" name="Rectangle 3"/>
          <p:cNvSpPr/>
          <p:nvPr/>
        </p:nvSpPr>
        <p:spPr>
          <a:xfrm>
            <a:off x="0" y="6488668"/>
            <a:ext cx="12098215" cy="369332"/>
          </a:xfrm>
          <a:prstGeom prst="rect">
            <a:avLst/>
          </a:prstGeom>
        </p:spPr>
        <p:txBody>
          <a:bodyPr wrap="square">
            <a:spAutoFit/>
          </a:bodyPr>
          <a:lstStyle/>
          <a:p>
            <a:r>
              <a:rPr lang="en-US" dirty="0">
                <a:solidFill>
                  <a:schemeClr val="bg1">
                    <a:lumMod val="50000"/>
                    <a:lumOff val="50000"/>
                  </a:schemeClr>
                </a:solidFill>
                <a:latin typeface="Segoe UI" pitchFamily="34" charset="0"/>
              </a:rPr>
              <a:t>Source credit: Purple </a:t>
            </a:r>
            <a:r>
              <a:rPr lang="en-US" dirty="0" smtClean="0">
                <a:solidFill>
                  <a:schemeClr val="bg1">
                    <a:lumMod val="50000"/>
                    <a:lumOff val="50000"/>
                  </a:schemeClr>
                </a:solidFill>
                <a:latin typeface="Segoe UI" pitchFamily="34" charset="0"/>
              </a:rPr>
              <a:t>Phoenix on </a:t>
            </a:r>
            <a:r>
              <a:rPr lang="en-US" dirty="0" err="1">
                <a:solidFill>
                  <a:schemeClr val="bg1">
                    <a:lumMod val="50000"/>
                    <a:lumOff val="50000"/>
                  </a:schemeClr>
                </a:solidFill>
                <a:latin typeface="Segoe UI" pitchFamily="34" charset="0"/>
              </a:rPr>
              <a:t>flickr</a:t>
            </a:r>
            <a:r>
              <a:rPr lang="en-US" dirty="0">
                <a:solidFill>
                  <a:schemeClr val="bg1">
                    <a:lumMod val="50000"/>
                    <a:lumOff val="50000"/>
                  </a:schemeClr>
                </a:solidFill>
                <a:latin typeface="Segoe UI" pitchFamily="34" charset="0"/>
              </a:rPr>
              <a:t> - http://www.flickr.com/photos/purplephoenix/4538022903</a:t>
            </a:r>
            <a:r>
              <a:rPr lang="en-US" dirty="0" smtClean="0">
                <a:solidFill>
                  <a:schemeClr val="bg1">
                    <a:lumMod val="50000"/>
                    <a:lumOff val="50000"/>
                  </a:schemeClr>
                </a:solidFill>
                <a:latin typeface="Segoe UI" pitchFamily="34" charset="0"/>
              </a:rPr>
              <a:t>/</a:t>
            </a:r>
            <a:endParaRPr lang="en-US" dirty="0">
              <a:solidFill>
                <a:schemeClr val="bg1">
                  <a:lumMod val="50000"/>
                  <a:lumOff val="50000"/>
                </a:schemeClr>
              </a:solidFill>
            </a:endParaRPr>
          </a:p>
        </p:txBody>
      </p:sp>
      <p:sp>
        <p:nvSpPr>
          <p:cNvPr id="6" name="Rectangle 5"/>
          <p:cNvSpPr/>
          <p:nvPr/>
        </p:nvSpPr>
        <p:spPr>
          <a:xfrm>
            <a:off x="6192070" y="5783700"/>
            <a:ext cx="6014595" cy="584775"/>
          </a:xfrm>
          <a:prstGeom prst="rect">
            <a:avLst/>
          </a:prstGeom>
          <a:solidFill>
            <a:srgbClr val="FFFF00"/>
          </a:solidFill>
          <a:effectLst>
            <a:outerShdw blurRad="50800" dist="38100" dir="5400000" algn="t" rotWithShape="0">
              <a:prstClr val="black">
                <a:alpha val="40000"/>
              </a:prstClr>
            </a:outerShdw>
          </a:effectLst>
        </p:spPr>
        <p:txBody>
          <a:bodyPr wrap="none">
            <a:spAutoFit/>
          </a:bodyPr>
          <a:lstStyle/>
          <a:p>
            <a:r>
              <a:rPr lang="en-US" sz="3200" dirty="0">
                <a:solidFill>
                  <a:schemeClr val="bg1"/>
                </a:solidFill>
              </a:rPr>
              <a:t>http://sqlazuremw.codeplex.com</a:t>
            </a:r>
          </a:p>
        </p:txBody>
      </p:sp>
      <p:graphicFrame>
        <p:nvGraphicFramePr>
          <p:cNvPr id="7" name="Table 6"/>
          <p:cNvGraphicFramePr>
            <a:graphicFrameLocks noGrp="1"/>
          </p:cNvGraphicFramePr>
          <p:nvPr>
            <p:extLst>
              <p:ext uri="{D42A27DB-BD31-4B8C-83A1-F6EECF244321}">
                <p14:modId xmlns:p14="http://schemas.microsoft.com/office/powerpoint/2010/main" val="1243745403"/>
              </p:ext>
            </p:extLst>
          </p:nvPr>
        </p:nvGraphicFramePr>
        <p:xfrm>
          <a:off x="6836838" y="5407893"/>
          <a:ext cx="5261377" cy="365760"/>
        </p:xfrm>
        <a:graphic>
          <a:graphicData uri="http://schemas.openxmlformats.org/drawingml/2006/table">
            <a:tbl>
              <a:tblPr/>
              <a:tblGrid>
                <a:gridCol w="5261377"/>
              </a:tblGrid>
              <a:tr h="0">
                <a:tc>
                  <a:txBody>
                    <a:bodyPr/>
                    <a:lstStyle/>
                    <a:p>
                      <a:pPr algn="r"/>
                      <a:r>
                        <a:rPr lang="en-US" sz="2400" dirty="0" smtClean="0">
                          <a:solidFill>
                            <a:schemeClr val="bg1"/>
                          </a:solidFill>
                        </a:rPr>
                        <a:t>$ Free</a:t>
                      </a:r>
                      <a:endParaRPr lang="en-US" sz="2400" dirty="0">
                        <a:solidFill>
                          <a:schemeClr val="bg1"/>
                        </a:solidFill>
                      </a:endParaRPr>
                    </a:p>
                  </a:txBody>
                  <a:tcPr marL="0" marR="0" marT="0" marB="0" anchor="ctr">
                    <a:lnL>
                      <a:noFill/>
                    </a:lnL>
                    <a:lnR>
                      <a:noFill/>
                    </a:lnR>
                    <a:lnT>
                      <a:noFill/>
                    </a:lnT>
                    <a:lnB>
                      <a:noFill/>
                    </a:lnB>
                  </a:tcPr>
                </a:tc>
              </a:tr>
            </a:tbl>
          </a:graphicData>
        </a:graphic>
      </p:graphicFrame>
      <p:pic>
        <p:nvPicPr>
          <p:cNvPr id="1026" name="Picture 2" descr="SQL Azure Migration Wizard Select a process scr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5021" y="144652"/>
            <a:ext cx="7374134" cy="634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71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242" name="Picture 2" descr="http://www.sxc.hu/pic/l/c/cr/crispul21/863851_45640716.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
            <a:ext cx="708419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9112" y="170850"/>
            <a:ext cx="11149013" cy="609398"/>
          </a:xfrm>
        </p:spPr>
        <p:txBody>
          <a:bodyPr/>
          <a:lstStyle/>
          <a:p>
            <a:r>
              <a:rPr lang="en-US" dirty="0" smtClean="0">
                <a:solidFill>
                  <a:schemeClr val="bg1"/>
                </a:solidFill>
              </a:rPr>
              <a:t>6. </a:t>
            </a:r>
            <a:r>
              <a:rPr lang="en-US" dirty="0" err="1" smtClean="0">
                <a:solidFill>
                  <a:schemeClr val="bg1"/>
                </a:solidFill>
              </a:rPr>
              <a:t>Lokad</a:t>
            </a:r>
            <a:r>
              <a:rPr lang="en-US" dirty="0" smtClean="0">
                <a:solidFill>
                  <a:schemeClr val="bg1"/>
                </a:solidFill>
              </a:rPr>
              <a:t> Cloud - .NET O/C Mapper</a:t>
            </a:r>
            <a:endParaRPr lang="en-US" dirty="0">
              <a:solidFill>
                <a:schemeClr val="bg1"/>
              </a:solidFill>
            </a:endParaRPr>
          </a:p>
        </p:txBody>
      </p:sp>
      <p:sp>
        <p:nvSpPr>
          <p:cNvPr id="3" name="Text Placeholder 2"/>
          <p:cNvSpPr>
            <a:spLocks noGrp="1"/>
          </p:cNvSpPr>
          <p:nvPr>
            <p:ph type="body" sz="quarter" idx="10"/>
          </p:nvPr>
        </p:nvSpPr>
        <p:spPr>
          <a:xfrm>
            <a:off x="7353701" y="1078467"/>
            <a:ext cx="4591251" cy="4875181"/>
          </a:xfrm>
          <a:solidFill>
            <a:schemeClr val="accent2">
              <a:alpha val="52000"/>
            </a:schemeClr>
          </a:solidFill>
        </p:spPr>
        <p:style>
          <a:lnRef idx="3">
            <a:schemeClr val="lt1"/>
          </a:lnRef>
          <a:fillRef idx="1">
            <a:schemeClr val="accent2"/>
          </a:fillRef>
          <a:effectRef idx="1">
            <a:schemeClr val="accent2"/>
          </a:effectRef>
          <a:fontRef idx="minor">
            <a:schemeClr val="lt1"/>
          </a:fontRef>
        </p:style>
        <p:txBody>
          <a:bodyPr lIns="457200" tIns="274320" bIns="182880"/>
          <a:lstStyle/>
          <a:p>
            <a:pPr>
              <a:buClr>
                <a:schemeClr val="tx1"/>
              </a:buClr>
            </a:pPr>
            <a:r>
              <a:rPr lang="en-US" sz="2400" dirty="0" smtClean="0">
                <a:solidFill>
                  <a:schemeClr val="tx1"/>
                </a:solidFill>
                <a:effectLst>
                  <a:outerShdw blurRad="38100" dist="38100" dir="2700000" algn="tl">
                    <a:srgbClr val="000000">
                      <a:alpha val="43137"/>
                    </a:srgbClr>
                  </a:outerShdw>
                </a:effectLst>
              </a:rPr>
              <a:t>Object to Cloud Mapper with many tools in the box</a:t>
            </a:r>
          </a:p>
          <a:p>
            <a:pPr lvl="1">
              <a:buClr>
                <a:schemeClr val="tx1"/>
              </a:buClr>
            </a:pPr>
            <a:r>
              <a:rPr lang="en-US" sz="2000" dirty="0" smtClean="0">
                <a:solidFill>
                  <a:schemeClr val="tx1"/>
                </a:solidFill>
                <a:effectLst>
                  <a:outerShdw blurRad="38100" dist="38100" dir="2700000" algn="tl">
                    <a:srgbClr val="000000">
                      <a:alpha val="43137"/>
                    </a:srgbClr>
                  </a:outerShdw>
                </a:effectLst>
              </a:rPr>
              <a:t>Provides strongly typed interface to BLOB storage</a:t>
            </a:r>
          </a:p>
          <a:p>
            <a:pPr lvl="1">
              <a:buClr>
                <a:schemeClr val="tx1"/>
              </a:buClr>
            </a:pPr>
            <a:r>
              <a:rPr lang="en-US" sz="2000" dirty="0" smtClean="0">
                <a:solidFill>
                  <a:schemeClr val="tx1"/>
                </a:solidFill>
                <a:effectLst>
                  <a:outerShdw blurRad="38100" dist="38100" dir="2700000" algn="tl">
                    <a:srgbClr val="000000">
                      <a:alpha val="43137"/>
                    </a:srgbClr>
                  </a:outerShdw>
                </a:effectLst>
              </a:rPr>
              <a:t>Easy chunky entity storage in Table storage</a:t>
            </a:r>
          </a:p>
          <a:p>
            <a:pPr lvl="1">
              <a:buClr>
                <a:schemeClr val="tx1"/>
              </a:buClr>
            </a:pPr>
            <a:r>
              <a:rPr lang="en-US" sz="2000" dirty="0" err="1" smtClean="0">
                <a:solidFill>
                  <a:schemeClr val="tx1"/>
                </a:solidFill>
                <a:effectLst>
                  <a:outerShdw blurRad="38100" dist="38100" dir="2700000" algn="tl">
                    <a:srgbClr val="000000">
                      <a:alpha val="43137"/>
                    </a:srgbClr>
                  </a:outerShdw>
                </a:effectLst>
              </a:rPr>
              <a:t>QueueService</a:t>
            </a:r>
            <a:r>
              <a:rPr lang="en-US" sz="2000" dirty="0" smtClean="0">
                <a:solidFill>
                  <a:schemeClr val="tx1"/>
                </a:solidFill>
                <a:effectLst>
                  <a:outerShdw blurRad="38100" dist="38100" dir="2700000" algn="tl">
                    <a:srgbClr val="000000">
                      <a:alpha val="43137"/>
                    </a:srgbClr>
                  </a:outerShdw>
                </a:effectLst>
              </a:rPr>
              <a:t> makes Queues easier to work with</a:t>
            </a:r>
          </a:p>
          <a:p>
            <a:pPr lvl="1">
              <a:buClr>
                <a:schemeClr val="tx1"/>
              </a:buClr>
            </a:pPr>
            <a:r>
              <a:rPr lang="en-US" sz="2000" dirty="0" smtClean="0">
                <a:solidFill>
                  <a:schemeClr val="tx1"/>
                </a:solidFill>
                <a:effectLst>
                  <a:outerShdw blurRad="38100" dist="38100" dir="2700000" algn="tl">
                    <a:srgbClr val="000000">
                      <a:alpha val="43137"/>
                    </a:srgbClr>
                  </a:outerShdw>
                </a:effectLst>
              </a:rPr>
              <a:t>Simplified auto-scaling</a:t>
            </a:r>
          </a:p>
          <a:p>
            <a:pPr lvl="1">
              <a:buClr>
                <a:schemeClr val="tx1"/>
              </a:buClr>
            </a:pPr>
            <a:r>
              <a:rPr lang="en-US" sz="2000" dirty="0" smtClean="0">
                <a:solidFill>
                  <a:schemeClr val="tx1"/>
                </a:solidFill>
                <a:effectLst>
                  <a:outerShdw blurRad="38100" dist="38100" dir="2700000" algn="tl">
                    <a:srgbClr val="000000">
                      <a:alpha val="43137"/>
                    </a:srgbClr>
                  </a:outerShdw>
                </a:effectLst>
              </a:rPr>
              <a:t>Task scheduler</a:t>
            </a:r>
          </a:p>
          <a:p>
            <a:pPr lvl="1">
              <a:buClr>
                <a:schemeClr val="tx1"/>
              </a:buClr>
            </a:pPr>
            <a:r>
              <a:rPr lang="en-US" sz="2000" dirty="0" smtClean="0">
                <a:solidFill>
                  <a:schemeClr val="tx1"/>
                </a:solidFill>
                <a:effectLst>
                  <a:outerShdw blurRad="38100" dist="38100" dir="2700000" algn="tl">
                    <a:srgbClr val="000000">
                      <a:alpha val="43137"/>
                    </a:srgbClr>
                  </a:outerShdw>
                </a:effectLst>
              </a:rPr>
              <a:t>Any many more…</a:t>
            </a:r>
            <a:endParaRPr lang="en-US" sz="2000" dirty="0">
              <a:solidFill>
                <a:schemeClr val="tx1"/>
              </a:solidFill>
              <a:effectLst>
                <a:outerShdw blurRad="38100" dist="38100" dir="2700000" algn="tl">
                  <a:srgbClr val="000000">
                    <a:alpha val="43137"/>
                  </a:srgbClr>
                </a:outerShdw>
              </a:effectLst>
            </a:endParaRPr>
          </a:p>
        </p:txBody>
      </p:sp>
      <p:sp>
        <p:nvSpPr>
          <p:cNvPr id="6" name="Rectangle 5"/>
          <p:cNvSpPr/>
          <p:nvPr/>
        </p:nvSpPr>
        <p:spPr>
          <a:xfrm>
            <a:off x="6265409" y="5735567"/>
            <a:ext cx="5923416" cy="584775"/>
          </a:xfrm>
          <a:prstGeom prst="rect">
            <a:avLst/>
          </a:prstGeom>
          <a:solidFill>
            <a:srgbClr val="FFFF00"/>
          </a:solidFill>
          <a:effectLst>
            <a:outerShdw blurRad="50800" dist="38100" dir="5400000" algn="t" rotWithShape="0">
              <a:prstClr val="black">
                <a:alpha val="40000"/>
              </a:prstClr>
            </a:outerShdw>
          </a:effectLst>
        </p:spPr>
        <p:txBody>
          <a:bodyPr wrap="none">
            <a:spAutoFit/>
          </a:bodyPr>
          <a:lstStyle/>
          <a:p>
            <a:r>
              <a:rPr lang="en-US" sz="3200" dirty="0">
                <a:solidFill>
                  <a:schemeClr val="bg1"/>
                </a:solidFill>
              </a:rPr>
              <a:t>http://lokadcloud.codeplex.com/</a:t>
            </a:r>
          </a:p>
        </p:txBody>
      </p:sp>
      <p:graphicFrame>
        <p:nvGraphicFramePr>
          <p:cNvPr id="7" name="Table 6"/>
          <p:cNvGraphicFramePr>
            <a:graphicFrameLocks noGrp="1"/>
          </p:cNvGraphicFramePr>
          <p:nvPr>
            <p:extLst>
              <p:ext uri="{D42A27DB-BD31-4B8C-83A1-F6EECF244321}">
                <p14:modId xmlns:p14="http://schemas.microsoft.com/office/powerpoint/2010/main" val="3085514493"/>
              </p:ext>
            </p:extLst>
          </p:nvPr>
        </p:nvGraphicFramePr>
        <p:xfrm>
          <a:off x="6910177" y="5359760"/>
          <a:ext cx="5261377" cy="365760"/>
        </p:xfrm>
        <a:graphic>
          <a:graphicData uri="http://schemas.openxmlformats.org/drawingml/2006/table">
            <a:tbl>
              <a:tblPr/>
              <a:tblGrid>
                <a:gridCol w="5261377"/>
              </a:tblGrid>
              <a:tr h="0">
                <a:tc>
                  <a:txBody>
                    <a:bodyPr/>
                    <a:lstStyle/>
                    <a:p>
                      <a:pPr algn="ctr"/>
                      <a:r>
                        <a:rPr lang="en-US" sz="2400" dirty="0" smtClean="0">
                          <a:solidFill>
                            <a:schemeClr val="bg1"/>
                          </a:solidFill>
                        </a:rPr>
                        <a:t>$ Free</a:t>
                      </a:r>
                      <a:endParaRPr lang="en-US" sz="2400" dirty="0">
                        <a:solidFill>
                          <a:schemeClr val="bg1"/>
                        </a:solidFill>
                      </a:endParaRPr>
                    </a:p>
                  </a:txBody>
                  <a:tcPr marL="0" marR="0" marT="0" marB="0" anchor="ctr">
                    <a:lnL>
                      <a:noFill/>
                    </a:lnL>
                    <a:lnR>
                      <a:noFill/>
                    </a:lnR>
                    <a:lnT>
                      <a:noFill/>
                    </a:lnT>
                    <a:lnB>
                      <a:noFill/>
                    </a:lnB>
                  </a:tcPr>
                </a:tc>
              </a:tr>
            </a:tbl>
          </a:graphicData>
        </a:graphic>
      </p:graphicFrame>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620" y="2108373"/>
            <a:ext cx="10656736" cy="2641256"/>
          </a:xfrm>
          <a:prstGeom prst="rect">
            <a:avLst/>
          </a:prstGeom>
        </p:spPr>
      </p:pic>
    </p:spTree>
    <p:extLst>
      <p:ext uri="{BB962C8B-B14F-4D97-AF65-F5344CB8AC3E}">
        <p14:creationId xmlns:p14="http://schemas.microsoft.com/office/powerpoint/2010/main" val="802493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 monster vertic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475974" y="152400"/>
            <a:ext cx="4712851" cy="6705600"/>
          </a:xfrm>
          <a:prstGeom prst="rect">
            <a:avLst/>
          </a:prstGeom>
        </p:spPr>
      </p:pic>
      <p:sp>
        <p:nvSpPr>
          <p:cNvPr id="2" name="Title 1"/>
          <p:cNvSpPr>
            <a:spLocks noGrp="1"/>
          </p:cNvSpPr>
          <p:nvPr>
            <p:ph type="ctrTitle"/>
          </p:nvPr>
        </p:nvSpPr>
        <p:spPr>
          <a:xfrm>
            <a:off x="0" y="0"/>
            <a:ext cx="10360501" cy="6858000"/>
          </a:xfrm>
        </p:spPr>
        <p:txBody>
          <a:bodyPr>
            <a:noAutofit/>
          </a:bodyPr>
          <a:lstStyle/>
          <a:p>
            <a:pPr algn="l"/>
            <a:r>
              <a:rPr lang="en-US" smtClean="0"/>
              <a:t>Brian H. Prince</a:t>
            </a:r>
            <a:br>
              <a:rPr lang="en-US" smtClean="0"/>
            </a:br>
            <a:r>
              <a:rPr lang="en-US" smtClean="0"/>
              <a:t>Architect Evangelist</a:t>
            </a:r>
            <a:br>
              <a:rPr lang="en-US" smtClean="0"/>
            </a:br>
            <a:r>
              <a:rPr lang="en-US" smtClean="0"/>
              <a:t>Microsoft</a:t>
            </a:r>
            <a:br>
              <a:rPr lang="en-US" smtClean="0"/>
            </a:br>
            <a:r>
              <a:rPr lang="en-US" sz="4800"/>
              <a:t/>
            </a:r>
            <a:br>
              <a:rPr lang="en-US" sz="4800"/>
            </a:br>
            <a:r>
              <a:rPr lang="en-US" sz="3600" smtClean="0">
                <a:solidFill>
                  <a:srgbClr val="C00000"/>
                </a:solidFill>
              </a:rPr>
              <a:t>blog. </a:t>
            </a:r>
            <a:r>
              <a:rPr lang="en-US" sz="3600" smtClean="0"/>
              <a:t/>
            </a:r>
            <a:br>
              <a:rPr lang="en-US" sz="3600" smtClean="0"/>
            </a:br>
            <a:r>
              <a:rPr lang="en-US" sz="3600" smtClean="0"/>
              <a:t>www.brian</a:t>
            </a:r>
            <a:r>
              <a:rPr lang="en-US" sz="3600" b="1" smtClean="0"/>
              <a:t>H</a:t>
            </a:r>
            <a:r>
              <a:rPr lang="en-US" sz="3600" smtClean="0"/>
              <a:t>prince.com</a:t>
            </a:r>
            <a:br>
              <a:rPr lang="en-US" sz="3600" smtClean="0"/>
            </a:br>
            <a:r>
              <a:rPr lang="en-US" sz="3600" smtClean="0">
                <a:solidFill>
                  <a:srgbClr val="C00000"/>
                </a:solidFill>
              </a:rPr>
              <a:t>twitter. </a:t>
            </a:r>
            <a:r>
              <a:rPr lang="en-US" sz="3600" smtClean="0"/>
              <a:t/>
            </a:r>
            <a:br>
              <a:rPr lang="en-US" sz="3600" smtClean="0"/>
            </a:br>
            <a:r>
              <a:rPr lang="en-US" sz="3600" smtClean="0"/>
              <a:t>@</a:t>
            </a:r>
            <a:r>
              <a:rPr lang="en-US" sz="3600" err="1" smtClean="0"/>
              <a:t>brianHprince</a:t>
            </a:r>
            <a:r>
              <a:rPr lang="en-US" sz="3600" smtClean="0"/>
              <a:t/>
            </a:r>
            <a:br>
              <a:rPr lang="en-US" sz="3600" smtClean="0"/>
            </a:br>
            <a:r>
              <a:rPr lang="en-US" sz="3600" smtClean="0">
                <a:solidFill>
                  <a:srgbClr val="C00000"/>
                </a:solidFill>
              </a:rPr>
              <a:t>email. </a:t>
            </a:r>
            <a:r>
              <a:rPr lang="en-US" sz="3600" smtClean="0"/>
              <a:t/>
            </a:r>
            <a:br>
              <a:rPr lang="en-US" sz="3600" smtClean="0"/>
            </a:br>
            <a:r>
              <a:rPr lang="en-US" sz="3600" smtClean="0"/>
              <a:t>Brian.Prince@microsoft.com</a:t>
            </a:r>
            <a:endParaRPr lang="en-US"/>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sxc.hu/pic/l/a/ar/arsel/1286619_74215091.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7. Multitenant</a:t>
            </a:r>
            <a:r>
              <a:rPr lang="en-US" baseline="0" dirty="0" smtClean="0"/>
              <a:t> Web Role</a:t>
            </a:r>
            <a:endParaRPr lang="en-US" dirty="0"/>
          </a:p>
        </p:txBody>
      </p:sp>
      <p:sp>
        <p:nvSpPr>
          <p:cNvPr id="4" name="TextBox 3"/>
          <p:cNvSpPr txBox="1"/>
          <p:nvPr/>
        </p:nvSpPr>
        <p:spPr>
          <a:xfrm>
            <a:off x="159294" y="1199247"/>
            <a:ext cx="11870237" cy="1107996"/>
          </a:xfrm>
          <a:prstGeom prst="rect">
            <a:avLst/>
          </a:prstGeom>
          <a:noFill/>
        </p:spPr>
        <p:txBody>
          <a:bodyPr wrap="none" lIns="0" tIns="0" rIns="0" bIns="0" rtlCol="0">
            <a:spAutoFit/>
          </a:bodyPr>
          <a:lstStyle/>
          <a:p>
            <a:pPr marL="342900" indent="-342900">
              <a:buFont typeface="Arial" pitchFamily="34" charset="0"/>
              <a:buChar char="•"/>
            </a:pPr>
            <a:r>
              <a:rPr lang="en-US" sz="2400" dirty="0" smtClean="0">
                <a:gradFill>
                  <a:gsLst>
                    <a:gs pos="0">
                      <a:schemeClr val="tx1"/>
                    </a:gs>
                    <a:gs pos="86000">
                      <a:schemeClr val="tx1"/>
                    </a:gs>
                  </a:gsLst>
                  <a:lin ang="5400000" scaled="0"/>
                </a:gradFill>
              </a:rPr>
              <a:t>Easily host multiple web applications in a web role without the deployment problems.</a:t>
            </a:r>
          </a:p>
          <a:p>
            <a:pPr marL="342900" indent="-342900">
              <a:buFont typeface="Arial" pitchFamily="34" charset="0"/>
              <a:buChar char="•"/>
            </a:pPr>
            <a:r>
              <a:rPr lang="en-US" sz="2400" dirty="0" smtClean="0">
                <a:gradFill>
                  <a:gsLst>
                    <a:gs pos="0">
                      <a:schemeClr val="tx1"/>
                    </a:gs>
                    <a:gs pos="86000">
                      <a:schemeClr val="tx1"/>
                    </a:gs>
                  </a:gsLst>
                  <a:lin ang="5400000" scaled="0"/>
                </a:gradFill>
              </a:rPr>
              <a:t>Scales really well.</a:t>
            </a:r>
          </a:p>
          <a:p>
            <a:pPr marL="342900" indent="-342900">
              <a:buFont typeface="Arial" pitchFamily="34" charset="0"/>
              <a:buChar char="•"/>
            </a:pPr>
            <a:r>
              <a:rPr lang="en-US" sz="2400" dirty="0" smtClean="0">
                <a:gradFill>
                  <a:gsLst>
                    <a:gs pos="0">
                      <a:schemeClr val="tx1"/>
                    </a:gs>
                    <a:gs pos="86000">
                      <a:schemeClr val="tx1"/>
                    </a:gs>
                  </a:gsLst>
                  <a:lin ang="5400000" scaled="0"/>
                </a:gradFill>
              </a:rPr>
              <a:t>When an instance is restarted, it re-loads from BLOB storage.</a:t>
            </a:r>
          </a:p>
        </p:txBody>
      </p:sp>
      <p:sp>
        <p:nvSpPr>
          <p:cNvPr id="3" name="Rectangle 2"/>
          <p:cNvSpPr/>
          <p:nvPr/>
        </p:nvSpPr>
        <p:spPr>
          <a:xfrm>
            <a:off x="1197078" y="5751229"/>
            <a:ext cx="9794669" cy="584775"/>
          </a:xfrm>
          <a:prstGeom prst="rect">
            <a:avLst/>
          </a:prstGeom>
        </p:spPr>
        <p:txBody>
          <a:bodyPr wrap="none">
            <a:spAutoFit/>
          </a:bodyPr>
          <a:lstStyle/>
          <a:p>
            <a:r>
              <a:rPr lang="en-US" sz="3200" dirty="0" smtClean="0">
                <a:effectLst>
                  <a:outerShdw blurRad="38100" dist="38100" dir="2700000" algn="tl">
                    <a:srgbClr val="000000">
                      <a:alpha val="43137"/>
                    </a:srgbClr>
                  </a:outerShdw>
                </a:effectLst>
              </a:rPr>
              <a:t>ttp</a:t>
            </a:r>
            <a:r>
              <a:rPr lang="en-US" sz="3200" dirty="0">
                <a:effectLst>
                  <a:outerShdw blurRad="38100" dist="38100" dir="2700000" algn="tl">
                    <a:srgbClr val="000000">
                      <a:alpha val="43137"/>
                    </a:srgbClr>
                  </a:outerShdw>
                </a:effectLst>
              </a:rPr>
              <a:t>://azuretoolkit.codeplex.com/releases/view/62330</a:t>
            </a:r>
          </a:p>
        </p:txBody>
      </p:sp>
    </p:spTree>
    <p:extLst>
      <p:ext uri="{BB962C8B-B14F-4D97-AF65-F5344CB8AC3E}">
        <p14:creationId xmlns:p14="http://schemas.microsoft.com/office/powerpoint/2010/main" val="77893693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it work?</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11" descr="D:\Clipart\DVD_ART36\Artwork_Imagery\Icons - Illustrations\Internet Clouds web\cloud illustration 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684" y="685800"/>
            <a:ext cx="9220200" cy="4650897"/>
          </a:xfrm>
          <a:prstGeom prst="rect">
            <a:avLst/>
          </a:prstGeom>
          <a:noFill/>
        </p:spPr>
      </p:pic>
      <p:grpSp>
        <p:nvGrpSpPr>
          <p:cNvPr id="5" name="Group 4"/>
          <p:cNvGrpSpPr/>
          <p:nvPr/>
        </p:nvGrpSpPr>
        <p:grpSpPr>
          <a:xfrm>
            <a:off x="2061585" y="2286000"/>
            <a:ext cx="2613804" cy="1785808"/>
            <a:chOff x="609600" y="1465053"/>
            <a:chExt cx="3962400" cy="2514600"/>
          </a:xfrm>
        </p:grpSpPr>
        <p:sp>
          <p:nvSpPr>
            <p:cNvPr id="6" name="Rounded Rectangle 5"/>
            <p:cNvSpPr/>
            <p:nvPr/>
          </p:nvSpPr>
          <p:spPr>
            <a:xfrm>
              <a:off x="609600" y="1465053"/>
              <a:ext cx="3962400" cy="2514600"/>
            </a:xfrm>
            <a:prstGeom prst="roundRect">
              <a:avLst/>
            </a:prstGeom>
            <a:solidFill>
              <a:srgbClr val="2DA33B">
                <a:lumMod val="40000"/>
                <a:lumOff val="60000"/>
              </a:srgbClr>
            </a:solidFill>
            <a:ln w="9525" cap="flat" cmpd="sng" algn="ctr">
              <a:solidFill>
                <a:srgbClr val="DF804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7" name="Rounded Rectangle 6"/>
            <p:cNvSpPr/>
            <p:nvPr/>
          </p:nvSpPr>
          <p:spPr>
            <a:xfrm>
              <a:off x="753687" y="1824282"/>
              <a:ext cx="1296785" cy="862149"/>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Segoe UI"/>
                  <a:ea typeface="+mn-ea"/>
                  <a:cs typeface="+mn-cs"/>
                </a:rPr>
                <a:t>IIS</a:t>
              </a:r>
              <a:endParaRPr kumimoji="0" lang="en-US" sz="1400" b="0" i="0" u="none" strike="noStrike" kern="0" cap="none" spc="0" normalizeH="0" baseline="0" noProof="0" dirty="0">
                <a:ln>
                  <a:noFill/>
                </a:ln>
                <a:solidFill>
                  <a:srgbClr val="000000"/>
                </a:solidFill>
                <a:effectLst/>
                <a:uLnTx/>
                <a:uFillTx/>
                <a:latin typeface="Segoe UI"/>
                <a:ea typeface="+mn-ea"/>
                <a:cs typeface="+mn-cs"/>
              </a:endParaRPr>
            </a:p>
          </p:txBody>
        </p:sp>
        <p:sp>
          <p:nvSpPr>
            <p:cNvPr id="8" name="TextBox 7"/>
            <p:cNvSpPr txBox="1"/>
            <p:nvPr/>
          </p:nvSpPr>
          <p:spPr>
            <a:xfrm>
              <a:off x="753687" y="1476054"/>
              <a:ext cx="1425137" cy="3701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Role Instance</a:t>
              </a:r>
              <a:endParaRPr kumimoji="0" lang="en-US" sz="1400" b="0" i="0" u="none" strike="noStrike" kern="0" cap="none" spc="0" normalizeH="0" baseline="0" noProof="0" dirty="0">
                <a:ln>
                  <a:noFill/>
                </a:ln>
                <a:solidFill>
                  <a:sysClr val="windowText" lastClr="000000"/>
                </a:solidFill>
                <a:effectLst/>
                <a:uLnTx/>
                <a:uFillTx/>
              </a:endParaRPr>
            </a:p>
          </p:txBody>
        </p:sp>
        <p:cxnSp>
          <p:nvCxnSpPr>
            <p:cNvPr id="16" name="Straight Connector 15"/>
            <p:cNvCxnSpPr/>
            <p:nvPr/>
          </p:nvCxnSpPr>
          <p:spPr>
            <a:xfrm>
              <a:off x="3228106" y="2499196"/>
              <a:ext cx="3" cy="0"/>
            </a:xfrm>
            <a:prstGeom prst="line">
              <a:avLst/>
            </a:prstGeom>
            <a:noFill/>
            <a:ln w="25400" cap="flat" cmpd="sng" algn="ctr">
              <a:solidFill>
                <a:srgbClr val="2DA33B"/>
              </a:solidFill>
              <a:prstDash val="solid"/>
              <a:headEnd type="none"/>
              <a:tailEnd type="oval" w="med" len="med"/>
            </a:ln>
            <a:effectLst>
              <a:outerShdw blurRad="40000" dist="20000" dir="5400000" rotWithShape="0">
                <a:srgbClr val="000000">
                  <a:alpha val="38000"/>
                </a:srgbClr>
              </a:outerShdw>
            </a:effectLst>
          </p:spPr>
        </p:cxnSp>
        <p:cxnSp>
          <p:nvCxnSpPr>
            <p:cNvPr id="10" name="Straight Arrow Connector 9"/>
            <p:cNvCxnSpPr>
              <a:stCxn id="7" idx="3"/>
            </p:cNvCxnSpPr>
            <p:nvPr/>
          </p:nvCxnSpPr>
          <p:spPr>
            <a:xfrm>
              <a:off x="2050471" y="2255357"/>
              <a:ext cx="2521529" cy="1495"/>
            </a:xfrm>
            <a:prstGeom prst="straightConnector1">
              <a:avLst/>
            </a:prstGeom>
            <a:noFill/>
            <a:ln w="25400" cap="flat" cmpd="sng" algn="ctr">
              <a:solidFill>
                <a:srgbClr val="FFC000"/>
              </a:solidFill>
              <a:prstDash val="solid"/>
              <a:tailEnd type="arrow"/>
            </a:ln>
            <a:effectLst>
              <a:outerShdw blurRad="40000" dist="20000" dir="5400000" rotWithShape="0">
                <a:srgbClr val="000000">
                  <a:alpha val="38000"/>
                </a:srgbClr>
              </a:outerShdw>
            </a:effectLst>
          </p:spPr>
        </p:cxnSp>
        <p:sp>
          <p:nvSpPr>
            <p:cNvPr id="12" name="Rounded Rectangle 11"/>
            <p:cNvSpPr/>
            <p:nvPr/>
          </p:nvSpPr>
          <p:spPr>
            <a:xfrm>
              <a:off x="1257993" y="3117504"/>
              <a:ext cx="2665615" cy="718457"/>
            </a:xfrm>
            <a:prstGeom prst="roundRect">
              <a:avLst/>
            </a:prstGeom>
            <a:gradFill rotWithShape="1">
              <a:gsLst>
                <a:gs pos="0">
                  <a:srgbClr val="755DCB">
                    <a:tint val="50000"/>
                    <a:satMod val="300000"/>
                  </a:srgbClr>
                </a:gs>
                <a:gs pos="35000">
                  <a:srgbClr val="755DCB">
                    <a:tint val="37000"/>
                    <a:satMod val="300000"/>
                  </a:srgbClr>
                </a:gs>
                <a:gs pos="100000">
                  <a:srgbClr val="755DCB">
                    <a:tint val="15000"/>
                    <a:satMod val="350000"/>
                  </a:srgbClr>
                </a:gs>
              </a:gsLst>
              <a:lin ang="16200000" scaled="1"/>
            </a:gradFill>
            <a:ln w="9525" cap="flat" cmpd="sng" algn="ctr">
              <a:solidFill>
                <a:srgbClr val="755DCB">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Segoe UI"/>
                  <a:ea typeface="+mn-ea"/>
                  <a:cs typeface="+mn-cs"/>
                </a:rPr>
                <a:t>Local storage</a:t>
              </a:r>
              <a:endParaRPr kumimoji="0" lang="en-US" sz="1400" b="0" i="0" u="none" strike="noStrike" kern="0" cap="none" spc="0" normalizeH="0" baseline="0" noProof="0" dirty="0">
                <a:ln>
                  <a:noFill/>
                </a:ln>
                <a:solidFill>
                  <a:srgbClr val="000000"/>
                </a:solidFill>
                <a:effectLst/>
                <a:uLnTx/>
                <a:uFillTx/>
                <a:latin typeface="Segoe UI"/>
                <a:ea typeface="+mn-ea"/>
                <a:cs typeface="+mn-cs"/>
              </a:endParaRPr>
            </a:p>
          </p:txBody>
        </p:sp>
        <p:cxnSp>
          <p:nvCxnSpPr>
            <p:cNvPr id="13" name="Straight Arrow Connector 12"/>
            <p:cNvCxnSpPr>
              <a:stCxn id="7" idx="2"/>
            </p:cNvCxnSpPr>
            <p:nvPr/>
          </p:nvCxnSpPr>
          <p:spPr>
            <a:xfrm rot="5400000">
              <a:off x="1186543" y="2901965"/>
              <a:ext cx="431074" cy="1501"/>
            </a:xfrm>
            <a:prstGeom prst="straightConnector1">
              <a:avLst/>
            </a:prstGeom>
            <a:noFill/>
            <a:ln w="25400" cap="flat" cmpd="sng" algn="ctr">
              <a:solidFill>
                <a:srgbClr val="FFC000"/>
              </a:solidFill>
              <a:prstDash val="solid"/>
              <a:tailEnd type="arrow"/>
            </a:ln>
            <a:effectLst>
              <a:outerShdw blurRad="40000" dist="20000" dir="5400000" rotWithShape="0">
                <a:srgbClr val="000000">
                  <a:alpha val="38000"/>
                </a:srgbClr>
              </a:outerShdw>
            </a:effectLst>
          </p:spPr>
        </p:cxnSp>
      </p:grpSp>
      <p:pic>
        <p:nvPicPr>
          <p:cNvPr id="17" name="Picture 7" descr="C:\Program Files\Microsoft Resource DVD Artwork\DVD_ART\Artwork_Imagery\HARDWARE_IMAGERY\Illustration - Misc Hardware\XML Icons\user business user woma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0050" y="5334000"/>
            <a:ext cx="811992" cy="1097280"/>
          </a:xfrm>
          <a:prstGeom prst="rect">
            <a:avLst/>
          </a:prstGeom>
          <a:noFill/>
        </p:spPr>
      </p:pic>
      <p:pic>
        <p:nvPicPr>
          <p:cNvPr id="18" name="Picture 2" descr="C:\Program Files\Microsoft Resource DVD Artwork\DVD_ART\Artwork_Imagery\HARDWARE_IMAGERY\Illustration - Misc Hardware\eHome icons\lapto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308250" y="5562600"/>
            <a:ext cx="1078046" cy="838200"/>
          </a:xfrm>
          <a:prstGeom prst="rect">
            <a:avLst/>
          </a:prstGeom>
          <a:noFill/>
        </p:spPr>
      </p:pic>
      <p:pic>
        <p:nvPicPr>
          <p:cNvPr id="19" name="Picture 12" descr="D:\Clipart\DVD_ART36\Artwork_Imagery\Icons - Illustrations\_ xMAC STYLE\databas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244" y="2635319"/>
            <a:ext cx="838200" cy="1106853"/>
          </a:xfrm>
          <a:prstGeom prst="rect">
            <a:avLst/>
          </a:prstGeom>
          <a:noFill/>
        </p:spPr>
      </p:pic>
      <p:sp>
        <p:nvSpPr>
          <p:cNvPr id="20" name="Curved Down Arrow 19"/>
          <p:cNvSpPr/>
          <p:nvPr/>
        </p:nvSpPr>
        <p:spPr>
          <a:xfrm>
            <a:off x="4946050" y="2533926"/>
            <a:ext cx="1143000" cy="590273"/>
          </a:xfrm>
          <a:prstGeom prst="curvedDownArrow">
            <a:avLst/>
          </a:prstGeom>
          <a:solidFill>
            <a:srgbClr val="FFC000"/>
          </a:solidFill>
          <a:ln w="25400" cap="flat" cmpd="sng" algn="ctr">
            <a:solidFill>
              <a:srgbClr val="FFC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1" name="Curved Up Arrow 20"/>
          <p:cNvSpPr/>
          <p:nvPr/>
        </p:nvSpPr>
        <p:spPr>
          <a:xfrm flipH="1">
            <a:off x="4869850" y="3284238"/>
            <a:ext cx="1143000" cy="507951"/>
          </a:xfrm>
          <a:prstGeom prst="curvedUpArrow">
            <a:avLst/>
          </a:prstGeom>
          <a:solidFill>
            <a:srgbClr val="FFC000"/>
          </a:solidFill>
          <a:ln w="25400" cap="flat" cmpd="sng" algn="ctr">
            <a:solidFill>
              <a:srgbClr val="FFC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pic>
        <p:nvPicPr>
          <p:cNvPr id="22" name="Picture 2" descr="D:\Clipart\DVD_ART36\Artwork_Imagery\Icons - Illustrations\_ WINDOWS SERVER ICONS\Documents\Document Text.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15404" y="5214522"/>
            <a:ext cx="360718" cy="4651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Clipart\DVD_ART36\Artwork_Imagery\Icons - Illustrations\_ WINDOWS SERVER ICONS\Documents\Document Text.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394985" y="2920824"/>
            <a:ext cx="360718" cy="46513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186531" y="2081321"/>
            <a:ext cx="807913" cy="553998"/>
          </a:xfrm>
          <a:prstGeom prst="rect">
            <a:avLst/>
          </a:prstGeom>
          <a:noFill/>
        </p:spPr>
        <p:txBody>
          <a:bodyPr wrap="none" lIns="0" tIns="0" rIns="0" bIns="0" rtlCol="0">
            <a:spAutoFit/>
          </a:bodyPr>
          <a:lstStyle/>
          <a:p>
            <a:pPr algn="ctr"/>
            <a:r>
              <a:rPr lang="en-US" dirty="0" smtClean="0">
                <a:gradFill>
                  <a:gsLst>
                    <a:gs pos="0">
                      <a:schemeClr val="tx1"/>
                    </a:gs>
                    <a:gs pos="86000">
                      <a:schemeClr val="tx1"/>
                    </a:gs>
                  </a:gsLst>
                  <a:lin ang="5400000" scaled="0"/>
                </a:gradFill>
              </a:rPr>
              <a:t>BLOB</a:t>
            </a:r>
          </a:p>
          <a:p>
            <a:pPr algn="ctr"/>
            <a:r>
              <a:rPr lang="en-US" dirty="0" smtClean="0">
                <a:gradFill>
                  <a:gsLst>
                    <a:gs pos="0">
                      <a:schemeClr val="tx1"/>
                    </a:gs>
                    <a:gs pos="86000">
                      <a:schemeClr val="tx1"/>
                    </a:gs>
                  </a:gsLst>
                  <a:lin ang="5400000" scaled="0"/>
                </a:gradFill>
              </a:rPr>
              <a:t>Storage</a:t>
            </a:r>
          </a:p>
        </p:txBody>
      </p:sp>
    </p:spTree>
    <p:extLst>
      <p:ext uri="{BB962C8B-B14F-4D97-AF65-F5344CB8AC3E}">
        <p14:creationId xmlns:p14="http://schemas.microsoft.com/office/powerpoint/2010/main" val="272181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0.00377 0.00347 L -0.07544 -0.34274 " pathEditMode="relative" rAng="0" ptsTypes="AA">
                                      <p:cBhvr>
                                        <p:cTn id="10" dur="2000" fill="hold"/>
                                        <p:tgtEl>
                                          <p:spTgt spid="22"/>
                                        </p:tgtEl>
                                        <p:attrNameLst>
                                          <p:attrName>ppt_x</p:attrName>
                                          <p:attrName>ppt_y</p:attrName>
                                        </p:attrNameLst>
                                      </p:cBhvr>
                                      <p:rCtr x="-3961" y="-17322"/>
                                    </p:animMotion>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par>
                          <p:cTn id="26" fill="hold">
                            <p:stCondLst>
                              <p:cond delay="500"/>
                            </p:stCondLst>
                            <p:childTnLst>
                              <p:par>
                                <p:cTn id="27" presetID="37" presetClass="path" presetSubtype="0" accel="50000" decel="50000" fill="hold" nodeType="afterEffect">
                                  <p:stCondLst>
                                    <p:cond delay="0"/>
                                  </p:stCondLst>
                                  <p:childTnLst>
                                    <p:animMotion origin="layout" path="M 4.72222E-6 -0.00856 L -0.06684 0.03773 C -0.08091 0.04815 -0.10174 0.05394 -0.12362 0.05394 C -0.14862 0.05394 -0.16841 0.04815 -0.18247 0.03773 L -0.24914 -0.00856 " pathEditMode="relative" rAng="0" ptsTypes="FffFF">
                                      <p:cBhvr>
                                        <p:cTn id="28" dur="2000" fill="hold"/>
                                        <p:tgtEl>
                                          <p:spTgt spid="23"/>
                                        </p:tgtEl>
                                        <p:attrNameLst>
                                          <p:attrName>ppt_x</p:attrName>
                                          <p:attrName>ppt_y</p:attrName>
                                        </p:attrNameLst>
                                      </p:cBhvr>
                                      <p:rCtr x="-12465" y="3125"/>
                                    </p:animMotion>
                                  </p:childTnLst>
                                </p:cTn>
                              </p:par>
                            </p:childTnLst>
                          </p:cTn>
                        </p:par>
                        <p:par>
                          <p:cTn id="29" fill="hold">
                            <p:stCondLst>
                              <p:cond delay="2500"/>
                            </p:stCondLst>
                            <p:childTnLst>
                              <p:par>
                                <p:cTn id="30" presetID="53" presetClass="exit" presetSubtype="32" fill="hold" nodeType="afterEffect">
                                  <p:stCondLst>
                                    <p:cond delay="0"/>
                                  </p:stCondLst>
                                  <p:childTnLst>
                                    <p:anim calcmode="lin" valueType="num">
                                      <p:cBhvr>
                                        <p:cTn id="31" dur="500"/>
                                        <p:tgtEl>
                                          <p:spTgt spid="23"/>
                                        </p:tgtEl>
                                        <p:attrNameLst>
                                          <p:attrName>ppt_w</p:attrName>
                                        </p:attrNameLst>
                                      </p:cBhvr>
                                      <p:tavLst>
                                        <p:tav tm="0">
                                          <p:val>
                                            <p:strVal val="ppt_w"/>
                                          </p:val>
                                        </p:tav>
                                        <p:tav tm="100000">
                                          <p:val>
                                            <p:fltVal val="0"/>
                                          </p:val>
                                        </p:tav>
                                      </p:tavLst>
                                    </p:anim>
                                    <p:anim calcmode="lin" valueType="num">
                                      <p:cBhvr>
                                        <p:cTn id="32" dur="500"/>
                                        <p:tgtEl>
                                          <p:spTgt spid="23"/>
                                        </p:tgtEl>
                                        <p:attrNameLst>
                                          <p:attrName>ppt_h</p:attrName>
                                        </p:attrNameLst>
                                      </p:cBhvr>
                                      <p:tavLst>
                                        <p:tav tm="0">
                                          <p:val>
                                            <p:strVal val="ppt_h"/>
                                          </p:val>
                                        </p:tav>
                                        <p:tav tm="100000">
                                          <p:val>
                                            <p:fltVal val="0"/>
                                          </p:val>
                                        </p:tav>
                                      </p:tavLst>
                                    </p:anim>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5"/>
                                        </p:tgtEl>
                                        <p:attrNameLst>
                                          <p:attrName>r</p:attrName>
                                        </p:attrNameLst>
                                      </p:cBhvr>
                                    </p:animRot>
                                    <p:animRot by="-240000">
                                      <p:cBhvr>
                                        <p:cTn id="39" dur="200" fill="hold">
                                          <p:stCondLst>
                                            <p:cond delay="200"/>
                                          </p:stCondLst>
                                        </p:cTn>
                                        <p:tgtEl>
                                          <p:spTgt spid="5"/>
                                        </p:tgtEl>
                                        <p:attrNameLst>
                                          <p:attrName>r</p:attrName>
                                        </p:attrNameLst>
                                      </p:cBhvr>
                                    </p:animRot>
                                    <p:animRot by="240000">
                                      <p:cBhvr>
                                        <p:cTn id="40" dur="200" fill="hold">
                                          <p:stCondLst>
                                            <p:cond delay="400"/>
                                          </p:stCondLst>
                                        </p:cTn>
                                        <p:tgtEl>
                                          <p:spTgt spid="5"/>
                                        </p:tgtEl>
                                        <p:attrNameLst>
                                          <p:attrName>r</p:attrName>
                                        </p:attrNameLst>
                                      </p:cBhvr>
                                    </p:animRot>
                                    <p:animRot by="-240000">
                                      <p:cBhvr>
                                        <p:cTn id="41" dur="200" fill="hold">
                                          <p:stCondLst>
                                            <p:cond delay="600"/>
                                          </p:stCondLst>
                                        </p:cTn>
                                        <p:tgtEl>
                                          <p:spTgt spid="5"/>
                                        </p:tgtEl>
                                        <p:attrNameLst>
                                          <p:attrName>r</p:attrName>
                                        </p:attrNameLst>
                                      </p:cBhvr>
                                    </p:animRot>
                                    <p:animRot by="120000">
                                      <p:cBhvr>
                                        <p:cTn id="4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Deploy a web site in minutes</a:t>
            </a:r>
            <a:endParaRPr lang="en-US" dirty="0"/>
          </a:p>
        </p:txBody>
      </p:sp>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r>
              <a:rPr lang="en-US" dirty="0" smtClean="0"/>
              <a:t>demo</a:t>
            </a:r>
            <a:endParaRPr lang="en-US" dirty="0"/>
          </a:p>
        </p:txBody>
      </p:sp>
    </p:spTree>
    <p:extLst>
      <p:ext uri="{BB962C8B-B14F-4D97-AF65-F5344CB8AC3E}">
        <p14:creationId xmlns:p14="http://schemas.microsoft.com/office/powerpoint/2010/main" val="130957231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sxc.hu/pic/l/v/ve/verzerk/651739_67916212.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8. </a:t>
            </a:r>
            <a:r>
              <a:rPr lang="en-US" sz="4400" b="0" kern="1200" cap="none" spc="-100" baseline="0" dirty="0" smtClean="0">
                <a:ln w="3175">
                  <a:noFill/>
                </a:ln>
                <a:gradFill flip="none" rotWithShape="1">
                  <a:gsLst>
                    <a:gs pos="417">
                      <a:srgbClr val="FFFFFF"/>
                    </a:gs>
                    <a:gs pos="100000">
                      <a:srgbClr val="FFFFFF"/>
                    </a:gs>
                  </a:gsLst>
                  <a:lin ang="5400000" scaled="0"/>
                  <a:tileRect/>
                </a:gradFill>
                <a:effectLst/>
                <a:latin typeface="+mj-lt"/>
                <a:ea typeface="+mn-ea"/>
                <a:cs typeface="Arial" charset="0"/>
              </a:rPr>
              <a:t>Windows Azure Migration Scanner </a:t>
            </a:r>
            <a:endParaRPr lang="en-US" dirty="0"/>
          </a:p>
        </p:txBody>
      </p:sp>
      <p:sp>
        <p:nvSpPr>
          <p:cNvPr id="3" name="Text Placeholder 2"/>
          <p:cNvSpPr>
            <a:spLocks noGrp="1"/>
          </p:cNvSpPr>
          <p:nvPr>
            <p:ph type="body" sz="quarter" idx="10"/>
          </p:nvPr>
        </p:nvSpPr>
        <p:spPr>
          <a:xfrm>
            <a:off x="519112" y="1447799"/>
            <a:ext cx="11149013" cy="2449901"/>
          </a:xfrm>
          <a:solidFill>
            <a:schemeClr val="accent4">
              <a:alpha val="64000"/>
            </a:schemeClr>
          </a:solidFill>
        </p:spPr>
        <p:style>
          <a:lnRef idx="2">
            <a:schemeClr val="accent4">
              <a:shade val="50000"/>
            </a:schemeClr>
          </a:lnRef>
          <a:fillRef idx="1">
            <a:schemeClr val="accent4"/>
          </a:fillRef>
          <a:effectRef idx="0">
            <a:schemeClr val="accent4"/>
          </a:effectRef>
          <a:fontRef idx="minor">
            <a:schemeClr val="lt1"/>
          </a:fontRef>
        </p:style>
        <p:txBody>
          <a:bodyPr lIns="457200" tIns="457200" bIns="457200"/>
          <a:lstStyle/>
          <a:p>
            <a:r>
              <a:rPr lang="en-US" dirty="0" err="1" smtClean="0">
                <a:effectLst>
                  <a:outerShdw blurRad="38100" dist="38100" dir="2700000" algn="tl">
                    <a:srgbClr val="000000">
                      <a:alpha val="43137"/>
                    </a:srgbClr>
                  </a:outerShdw>
                </a:effectLst>
              </a:rPr>
              <a:t>FXcop</a:t>
            </a:r>
            <a:r>
              <a:rPr lang="en-US" dirty="0" smtClean="0">
                <a:effectLst>
                  <a:outerShdw blurRad="38100" dist="38100" dir="2700000" algn="tl">
                    <a:srgbClr val="000000">
                      <a:alpha val="43137"/>
                    </a:srgbClr>
                  </a:outerShdw>
                </a:effectLst>
              </a:rPr>
              <a:t> for Windows Azure</a:t>
            </a:r>
          </a:p>
          <a:p>
            <a:r>
              <a:rPr lang="en-US" dirty="0" smtClean="0">
                <a:effectLst>
                  <a:outerShdw blurRad="38100" dist="38100" dir="2700000" algn="tl">
                    <a:srgbClr val="000000">
                      <a:alpha val="43137"/>
                    </a:srgbClr>
                  </a:outerShdw>
                </a:effectLst>
              </a:rPr>
              <a:t>Scans an app to determine cloud migration fitness</a:t>
            </a:r>
          </a:p>
          <a:p>
            <a:r>
              <a:rPr lang="en-US" dirty="0" smtClean="0">
                <a:effectLst>
                  <a:outerShdw blurRad="38100" dist="38100" dir="2700000" algn="tl">
                    <a:srgbClr val="000000">
                      <a:alpha val="43137"/>
                    </a:srgbClr>
                  </a:outerShdw>
                </a:effectLst>
              </a:rPr>
              <a:t>Rules Based</a:t>
            </a:r>
            <a:endParaRPr lang="en-US" dirty="0">
              <a:effectLst>
                <a:outerShdw blurRad="38100" dist="38100" dir="2700000" algn="tl">
                  <a:srgbClr val="000000">
                    <a:alpha val="43137"/>
                  </a:srgbClr>
                </a:outerShdw>
              </a:effectLst>
            </a:endParaRPr>
          </a:p>
        </p:txBody>
      </p:sp>
      <p:pic>
        <p:nvPicPr>
          <p:cNvPr id="1034" name="Picture 10" descr="http://3.bp.blogspot.com/-843eG2GaPws/TaJL7rPwQ4I/AAAAAAAABdA/dWZ6npsfm1o/s1600/wams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2" y="452438"/>
            <a:ext cx="9525000" cy="595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2.bp.blogspot.com/-g6Yc3Lb5W70/TaJOhjQTh8I/AAAAAAAABdg/TeQALPNhFZo/s1600/wams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8275" y="1248132"/>
            <a:ext cx="8292274" cy="43617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3.bp.blogspot.com/--c4t6a5BZco/TaJMLch5wTI/AAAAAAAABdI/UoKtaWBYx-k/s1600/wams0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002" y="1724568"/>
            <a:ext cx="11640820" cy="340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852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sxc.hu/pic/l/t/te/techny57/712720_28882556.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
            <a:ext cx="1215149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9.</a:t>
            </a:r>
            <a:r>
              <a:rPr lang="en-US" baseline="0" dirty="0" smtClean="0"/>
              <a:t> Fiddler</a:t>
            </a:r>
            <a:endParaRPr lang="en-US" dirty="0"/>
          </a:p>
        </p:txBody>
      </p:sp>
      <p:sp>
        <p:nvSpPr>
          <p:cNvPr id="3" name="Text Placeholder 2"/>
          <p:cNvSpPr>
            <a:spLocks noGrp="1"/>
          </p:cNvSpPr>
          <p:nvPr>
            <p:ph type="body" sz="quarter" idx="10"/>
          </p:nvPr>
        </p:nvSpPr>
        <p:spPr>
          <a:xfrm>
            <a:off x="501240" y="5056192"/>
            <a:ext cx="11149013" cy="1526572"/>
          </a:xfrm>
        </p:spPr>
        <p:txBody>
          <a:bodyPr/>
          <a:lstStyle/>
          <a:p>
            <a:r>
              <a:rPr lang="en-US" dirty="0" smtClean="0">
                <a:effectLst>
                  <a:outerShdw blurRad="38100" dist="38100" dir="2700000" algn="tl">
                    <a:srgbClr val="000000">
                      <a:alpha val="43137"/>
                    </a:srgbClr>
                  </a:outerShdw>
                </a:effectLst>
              </a:rPr>
              <a:t>Local HTTP Proxy</a:t>
            </a:r>
          </a:p>
          <a:p>
            <a:r>
              <a:rPr lang="en-US" dirty="0" smtClean="0">
                <a:effectLst>
                  <a:outerShdw blurRad="38100" dist="38100" dir="2700000" algn="tl">
                    <a:srgbClr val="000000">
                      <a:alpha val="43137"/>
                    </a:srgbClr>
                  </a:outerShdw>
                </a:effectLst>
              </a:rPr>
              <a:t>No need to change how your code works</a:t>
            </a:r>
          </a:p>
          <a:p>
            <a:r>
              <a:rPr lang="en-US" dirty="0" smtClean="0">
                <a:effectLst>
                  <a:outerShdw blurRad="38100" dist="38100" dir="2700000" algn="tl">
                    <a:srgbClr val="000000">
                      <a:alpha val="43137"/>
                    </a:srgbClr>
                  </a:outerShdw>
                </a:effectLst>
              </a:rPr>
              <a:t>Tacks all HTTP traffic so you can inspect it</a:t>
            </a:r>
            <a:endParaRPr lang="en-US" dirty="0">
              <a:effectLst>
                <a:outerShdw blurRad="38100" dist="38100" dir="2700000" algn="tl">
                  <a:srgbClr val="000000">
                    <a:alpha val="43137"/>
                  </a:srgbClr>
                </a:outerShdw>
              </a:effectLst>
            </a:endParaRPr>
          </a:p>
        </p:txBody>
      </p:sp>
      <p:sp>
        <p:nvSpPr>
          <p:cNvPr id="4" name="TextBox 3"/>
          <p:cNvSpPr txBox="1"/>
          <p:nvPr/>
        </p:nvSpPr>
        <p:spPr>
          <a:xfrm rot="237688">
            <a:off x="6549421" y="1408516"/>
            <a:ext cx="4770730" cy="553998"/>
          </a:xfrm>
          <a:prstGeom prst="rect">
            <a:avLst/>
          </a:prstGeom>
          <a:noFill/>
        </p:spPr>
        <p:txBody>
          <a:bodyPr wrap="none" lIns="0" tIns="0" rIns="0" bIns="0" rtlCol="0">
            <a:spAutoFit/>
          </a:bodyPr>
          <a:lstStyle/>
          <a:p>
            <a:r>
              <a:rPr lang="en-US" sz="3600" dirty="0">
                <a:gradFill>
                  <a:gsLst>
                    <a:gs pos="0">
                      <a:schemeClr val="tx1"/>
                    </a:gs>
                    <a:gs pos="86000">
                      <a:schemeClr val="tx1"/>
                    </a:gs>
                  </a:gsLst>
                  <a:lin ang="5400000" scaled="0"/>
                </a:gradFill>
              </a:rPr>
              <a:t>http://www.fiddler2.com</a:t>
            </a:r>
            <a:endParaRPr lang="en-US" sz="3600"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22219267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dirty="0" smtClean="0"/>
              <a:t>Peeping in on HTTP with Fiddler</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5895635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alpha val="99000"/>
                  </a:schemeClr>
                </a:solidFill>
              </a:rPr>
              <a:t>Resources</a:t>
            </a:r>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p>
        </p:txBody>
      </p:sp>
      <p:sp>
        <p:nvSpPr>
          <p:cNvPr id="26" name="Rectangle 25"/>
          <p:cNvSpPr/>
          <p:nvPr/>
        </p:nvSpPr>
        <p:spPr bwMode="white">
          <a:xfrm>
            <a:off x="507867" y="6291910"/>
            <a:ext cx="5307218" cy="369332"/>
          </a:xfrm>
          <a:prstGeom prst="rect">
            <a:avLst/>
          </a:prstGeom>
        </p:spPr>
        <p:txBody>
          <a:bodyPr wrap="square">
            <a:spAutoFit/>
          </a:bodyPr>
          <a:lstStyle/>
          <a:p>
            <a:pPr lvl="0"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lvl="0"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val="0"/>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val="0"/>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chemeClr val="tx1"/>
                    </a:gs>
                    <a:gs pos="86000">
                      <a:schemeClr val="tx1"/>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hlinkClick r:id="rId12"/>
              </a:rPr>
              <a:t>http://northamerica.msteched.com</a:t>
            </a:r>
            <a:endParaRPr lang="en-US" sz="1600" dirty="0"/>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chemeClr val="bg1">
                    <a:lumMod val="65000"/>
                    <a:lumOff val="35000"/>
                    <a:alpha val="99000"/>
                  </a:schemeClr>
                </a:solidFill>
              </a:rPr>
              <a:t>Connect. Share. Discuss.</a:t>
            </a:r>
            <a:endParaRPr lang="en-US" sz="1600" dirty="0" smtClean="0">
              <a:solidFill>
                <a:schemeClr val="bg1">
                  <a:lumMod val="65000"/>
                  <a:lumOff val="35000"/>
                  <a:alpha val="99000"/>
                </a:scheme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6706507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063244" y="138499"/>
            <a:ext cx="2854754" cy="553998"/>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Required Slide</a:t>
            </a:r>
          </a:p>
        </p:txBody>
      </p:sp>
      <p:pic>
        <p:nvPicPr>
          <p:cNvPr id="16" name="Picture 1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lvl="0"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chemeClr val="tx1"/>
                    </a:gs>
                    <a:gs pos="86000">
                      <a:schemeClr val="tx1"/>
                    </a:gs>
                  </a:gsLst>
                  <a:lin ang="5400000" scaled="0"/>
                </a:gradFill>
                <a:latin typeface="Segoe" pitchFamily="34" charset="0"/>
              </a:rPr>
              <a:t>Complete an evaluation on </a:t>
            </a:r>
            <a:r>
              <a:rPr lang="en-US" sz="3200" dirty="0" err="1" smtClean="0">
                <a:gradFill>
                  <a:gsLst>
                    <a:gs pos="0">
                      <a:schemeClr val="tx1"/>
                    </a:gs>
                    <a:gs pos="86000">
                      <a:schemeClr val="tx1"/>
                    </a:gs>
                  </a:gsLst>
                  <a:lin ang="5400000" scaled="0"/>
                </a:gradFill>
                <a:latin typeface="Segoe" pitchFamily="34" charset="0"/>
              </a:rPr>
              <a:t>CommNet</a:t>
            </a:r>
            <a:r>
              <a:rPr lang="en-US" sz="3200" dirty="0" smtClean="0">
                <a:gradFill>
                  <a:gsLst>
                    <a:gs pos="0">
                      <a:schemeClr val="tx1"/>
                    </a:gs>
                    <a:gs pos="86000">
                      <a:schemeClr val="tx1"/>
                    </a:gs>
                  </a:gsLst>
                  <a:lin ang="5400000" scaled="0"/>
                </a:gradFill>
                <a:latin typeface="Segoe" pitchFamily="34" charset="0"/>
              </a:rPr>
              <a:t> and </a:t>
            </a:r>
            <a:br>
              <a:rPr lang="en-US" sz="3200" dirty="0" smtClean="0">
                <a:gradFill>
                  <a:gsLst>
                    <a:gs pos="0">
                      <a:schemeClr val="tx1"/>
                    </a:gs>
                    <a:gs pos="86000">
                      <a:schemeClr val="tx1"/>
                    </a:gs>
                  </a:gsLst>
                  <a:lin ang="5400000" scaled="0"/>
                </a:gradFill>
                <a:latin typeface="Segoe" pitchFamily="34" charset="0"/>
              </a:rPr>
            </a:br>
            <a:r>
              <a:rPr lang="en-US" sz="3200" dirty="0" smtClean="0">
                <a:gradFill>
                  <a:gsLst>
                    <a:gs pos="0">
                      <a:schemeClr val="tx1"/>
                    </a:gs>
                    <a:gs pos="86000">
                      <a:schemeClr val="tx1"/>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val="0"/>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val="0"/>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val="0"/>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95043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We all need tools</a:t>
            </a:r>
            <a:endParaRPr lang="en-US" dirty="0">
              <a:solidFill>
                <a:schemeClr val="bg1"/>
              </a:solidFill>
            </a:endParaRPr>
          </a:p>
        </p:txBody>
      </p:sp>
      <p:pic>
        <p:nvPicPr>
          <p:cNvPr id="1026" name="Picture 2" descr="http://www.sxc.hu/pic/l/x/xa/xanderalex/709724_18946988.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87" b="89986" l="1184" r="99148"/>
                    </a14:imgEffect>
                  </a14:imgLayer>
                </a14:imgProps>
              </a:ext>
              <a:ext uri="{28A0092B-C50C-407E-A947-70E740481C1C}">
                <a14:useLocalDpi xmlns:a14="http://schemas.microsoft.com/office/drawing/2010/main" val="0"/>
              </a:ext>
            </a:extLst>
          </a:blip>
          <a:srcRect/>
          <a:stretch>
            <a:fillRect/>
          </a:stretch>
        </p:blipFill>
        <p:spPr bwMode="auto">
          <a:xfrm>
            <a:off x="6125269" y="160774"/>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97510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xc.hu/pic/l/g/ge/geminess/352351_3705.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Only write the code that only you can write</a:t>
            </a:r>
            <a:endParaRPr lang="en-US" dirty="0"/>
          </a:p>
        </p:txBody>
      </p:sp>
    </p:spTree>
    <p:extLst>
      <p:ext uri="{BB962C8B-B14F-4D97-AF65-F5344CB8AC3E}">
        <p14:creationId xmlns:p14="http://schemas.microsoft.com/office/powerpoint/2010/main" val="134332141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4.static.flickr.com/3522/3244951558_2ff6e4acf5_b.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 y="-1"/>
            <a:ext cx="12188825"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9112" y="67832"/>
            <a:ext cx="11149013" cy="609398"/>
          </a:xfrm>
        </p:spPr>
        <p:txBody>
          <a:bodyPr/>
          <a:lstStyle/>
          <a:p>
            <a:r>
              <a:rPr lang="en-US" dirty="0" smtClean="0"/>
              <a:t>Goal</a:t>
            </a:r>
            <a:endParaRPr lang="en-US" dirty="0"/>
          </a:p>
        </p:txBody>
      </p:sp>
      <p:graphicFrame>
        <p:nvGraphicFramePr>
          <p:cNvPr id="5" name="Diagram 4"/>
          <p:cNvGraphicFramePr/>
          <p:nvPr>
            <p:extLst>
              <p:ext uri="{D42A27DB-BD31-4B8C-83A1-F6EECF244321}">
                <p14:modId xmlns:p14="http://schemas.microsoft.com/office/powerpoint/2010/main" val="1480527252"/>
              </p:ext>
            </p:extLst>
          </p:nvPr>
        </p:nvGraphicFramePr>
        <p:xfrm>
          <a:off x="519906" y="2141135"/>
          <a:ext cx="11149013" cy="40586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0" y="6488668"/>
            <a:ext cx="8943033" cy="369332"/>
          </a:xfrm>
          <a:prstGeom prst="rect">
            <a:avLst/>
          </a:prstGeom>
        </p:spPr>
        <p:txBody>
          <a:bodyPr wrap="square">
            <a:spAutoFit/>
          </a:bodyPr>
          <a:lstStyle/>
          <a:p>
            <a:r>
              <a:rPr lang="en-US" dirty="0">
                <a:solidFill>
                  <a:srgbClr val="ACE58F"/>
                </a:solidFill>
                <a:latin typeface="Segoe UI" pitchFamily="34" charset="0"/>
              </a:rPr>
              <a:t>Source credit: marfis75 on </a:t>
            </a:r>
            <a:r>
              <a:rPr lang="en-US" dirty="0" err="1">
                <a:solidFill>
                  <a:srgbClr val="ACE58F"/>
                </a:solidFill>
                <a:latin typeface="Segoe UI" pitchFamily="34" charset="0"/>
              </a:rPr>
              <a:t>flickr</a:t>
            </a:r>
            <a:r>
              <a:rPr lang="en-US" dirty="0">
                <a:solidFill>
                  <a:srgbClr val="ACE58F"/>
                </a:solidFill>
                <a:latin typeface="Segoe UI" pitchFamily="34" charset="0"/>
              </a:rPr>
              <a:t> - http://www.flickr.com/photos/marfis75/3244951558/</a:t>
            </a:r>
            <a:endParaRPr lang="en-US" dirty="0">
              <a:solidFill>
                <a:srgbClr val="ACE58F"/>
              </a:solidFill>
            </a:endParaRPr>
          </a:p>
        </p:txBody>
      </p:sp>
    </p:spTree>
    <p:extLst>
      <p:ext uri="{BB962C8B-B14F-4D97-AF65-F5344CB8AC3E}">
        <p14:creationId xmlns:p14="http://schemas.microsoft.com/office/powerpoint/2010/main" val="2830310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03F2F42C-7E8D-4573-AAD9-9C23CA54C16F}"/>
                                            </p:graphicEl>
                                          </p:spTgt>
                                        </p:tgtEl>
                                        <p:attrNameLst>
                                          <p:attrName>style.visibility</p:attrName>
                                        </p:attrNameLst>
                                      </p:cBhvr>
                                      <p:to>
                                        <p:strVal val="visible"/>
                                      </p:to>
                                    </p:set>
                                    <p:animEffect transition="in" filter="fade">
                                      <p:cBhvr>
                                        <p:cTn id="7" dur="500"/>
                                        <p:tgtEl>
                                          <p:spTgt spid="5">
                                            <p:graphicEl>
                                              <a:dgm id="{03F2F42C-7E8D-4573-AAD9-9C23CA54C16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2248C3B6-AFD2-4041-A735-5586AE3D02A9}"/>
                                            </p:graphicEl>
                                          </p:spTgt>
                                        </p:tgtEl>
                                        <p:attrNameLst>
                                          <p:attrName>style.visibility</p:attrName>
                                        </p:attrNameLst>
                                      </p:cBhvr>
                                      <p:to>
                                        <p:strVal val="visible"/>
                                      </p:to>
                                    </p:set>
                                    <p:animEffect transition="in" filter="fade">
                                      <p:cBhvr>
                                        <p:cTn id="12" dur="500"/>
                                        <p:tgtEl>
                                          <p:spTgt spid="5">
                                            <p:graphicEl>
                                              <a:dgm id="{2248C3B6-AFD2-4041-A735-5586AE3D02A9}"/>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2FF06660-D9BB-452C-9BCF-A4516EAF2971}"/>
                                            </p:graphicEl>
                                          </p:spTgt>
                                        </p:tgtEl>
                                        <p:attrNameLst>
                                          <p:attrName>style.visibility</p:attrName>
                                        </p:attrNameLst>
                                      </p:cBhvr>
                                      <p:to>
                                        <p:strVal val="visible"/>
                                      </p:to>
                                    </p:set>
                                    <p:animEffect transition="in" filter="fade">
                                      <p:cBhvr>
                                        <p:cTn id="15" dur="500"/>
                                        <p:tgtEl>
                                          <p:spTgt spid="5">
                                            <p:graphicEl>
                                              <a:dgm id="{2FF06660-D9BB-452C-9BCF-A4516EAF297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376DFAD2-45B7-4CE6-8F2F-A6592AD788E3}"/>
                                            </p:graphicEl>
                                          </p:spTgt>
                                        </p:tgtEl>
                                        <p:attrNameLst>
                                          <p:attrName>style.visibility</p:attrName>
                                        </p:attrNameLst>
                                      </p:cBhvr>
                                      <p:to>
                                        <p:strVal val="visible"/>
                                      </p:to>
                                    </p:set>
                                    <p:animEffect transition="in" filter="fade">
                                      <p:cBhvr>
                                        <p:cTn id="20" dur="500"/>
                                        <p:tgtEl>
                                          <p:spTgt spid="5">
                                            <p:graphicEl>
                                              <a:dgm id="{376DFAD2-45B7-4CE6-8F2F-A6592AD788E3}"/>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DDFDD9CB-D07D-4A9E-A3F4-1350694CB067}"/>
                                            </p:graphicEl>
                                          </p:spTgt>
                                        </p:tgtEl>
                                        <p:attrNameLst>
                                          <p:attrName>style.visibility</p:attrName>
                                        </p:attrNameLst>
                                      </p:cBhvr>
                                      <p:to>
                                        <p:strVal val="visible"/>
                                      </p:to>
                                    </p:set>
                                    <p:animEffect transition="in" filter="fade">
                                      <p:cBhvr>
                                        <p:cTn id="23" dur="500"/>
                                        <p:tgtEl>
                                          <p:spTgt spid="5">
                                            <p:graphicEl>
                                              <a:dgm id="{DDFDD9CB-D07D-4A9E-A3F4-1350694CB06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 Categories</a:t>
            </a:r>
            <a:endParaRPr lang="en-US" dirty="0"/>
          </a:p>
        </p:txBody>
      </p:sp>
      <p:graphicFrame>
        <p:nvGraphicFramePr>
          <p:cNvPr id="4" name="Diagram 3"/>
          <p:cNvGraphicFramePr/>
          <p:nvPr>
            <p:extLst>
              <p:ext uri="{D42A27DB-BD31-4B8C-83A1-F6EECF244321}">
                <p14:modId xmlns:p14="http://schemas.microsoft.com/office/powerpoint/2010/main" val="2366868989"/>
              </p:ext>
            </p:extLst>
          </p:nvPr>
        </p:nvGraphicFramePr>
        <p:xfrm>
          <a:off x="1314720" y="1447798"/>
          <a:ext cx="9559385" cy="5133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794915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 </a:t>
            </a:r>
            <a:r>
              <a:rPr lang="en-US" dirty="0" err="1" smtClean="0"/>
              <a:t>AzureWatch</a:t>
            </a:r>
            <a:endParaRPr lang="en-US" dirty="0"/>
          </a:p>
        </p:txBody>
      </p:sp>
      <p:sp>
        <p:nvSpPr>
          <p:cNvPr id="5" name="Rectangle 4"/>
          <p:cNvSpPr/>
          <p:nvPr/>
        </p:nvSpPr>
        <p:spPr>
          <a:xfrm>
            <a:off x="7762992" y="6066637"/>
            <a:ext cx="4100803" cy="584775"/>
          </a:xfrm>
          <a:prstGeom prst="rect">
            <a:avLst/>
          </a:prstGeom>
          <a:solidFill>
            <a:srgbClr val="FFFF00"/>
          </a:solidFill>
          <a:effectLst>
            <a:outerShdw blurRad="50800" dist="38100" dir="5400000" algn="t" rotWithShape="0">
              <a:prstClr val="black">
                <a:alpha val="40000"/>
              </a:prstClr>
            </a:outerShdw>
          </a:effectLst>
        </p:spPr>
        <p:txBody>
          <a:bodyPr wrap="none">
            <a:spAutoFit/>
          </a:bodyPr>
          <a:lstStyle/>
          <a:p>
            <a:r>
              <a:rPr lang="en-US" sz="3200" dirty="0">
                <a:solidFill>
                  <a:schemeClr val="bg1"/>
                </a:solidFill>
              </a:rPr>
              <a:t>http://azurewatch.net/</a:t>
            </a:r>
          </a:p>
        </p:txBody>
      </p:sp>
      <p:graphicFrame>
        <p:nvGraphicFramePr>
          <p:cNvPr id="6" name="Table 5"/>
          <p:cNvGraphicFramePr>
            <a:graphicFrameLocks noGrp="1"/>
          </p:cNvGraphicFramePr>
          <p:nvPr>
            <p:extLst>
              <p:ext uri="{D42A27DB-BD31-4B8C-83A1-F6EECF244321}">
                <p14:modId xmlns:p14="http://schemas.microsoft.com/office/powerpoint/2010/main" val="3516860152"/>
              </p:ext>
            </p:extLst>
          </p:nvPr>
        </p:nvGraphicFramePr>
        <p:xfrm>
          <a:off x="7762992" y="5690829"/>
          <a:ext cx="4109950" cy="365760"/>
        </p:xfrm>
        <a:graphic>
          <a:graphicData uri="http://schemas.openxmlformats.org/drawingml/2006/table">
            <a:tbl>
              <a:tblPr/>
              <a:tblGrid>
                <a:gridCol w="4109950"/>
              </a:tblGrid>
              <a:tr h="0">
                <a:tc>
                  <a:txBody>
                    <a:bodyPr/>
                    <a:lstStyle/>
                    <a:p>
                      <a:pPr algn="ctr"/>
                      <a:r>
                        <a:rPr lang="en-US" sz="2400" dirty="0" smtClean="0"/>
                        <a:t>$ 1.375 cents/instance/hour</a:t>
                      </a:r>
                      <a:endParaRPr lang="en-US" sz="2400" dirty="0"/>
                    </a:p>
                  </a:txBody>
                  <a:tcPr marL="0" marR="0" marT="0" marB="0" anchor="ctr">
                    <a:lnL>
                      <a:noFill/>
                    </a:lnL>
                    <a:lnR>
                      <a:noFill/>
                    </a:lnR>
                    <a:lnT>
                      <a:noFill/>
                    </a:lnT>
                    <a:lnB>
                      <a:noFill/>
                    </a:lnB>
                  </a:tcPr>
                </a:tc>
              </a:tr>
            </a:tbl>
          </a:graphicData>
        </a:graphic>
      </p:graphicFrame>
      <p:sp>
        <p:nvSpPr>
          <p:cNvPr id="7" name="Rectangle 1"/>
          <p:cNvSpPr>
            <a:spLocks noChangeArrowheads="1"/>
          </p:cNvSpPr>
          <p:nvPr/>
        </p:nvSpPr>
        <p:spPr bwMode="auto">
          <a:xfrm>
            <a:off x="2970213" y="231140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0" tIns="317400" rIns="317400" bIns="31740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
            </a:r>
            <a:br>
              <a:rPr kumimoji="0" lang="en-US" sz="1800" b="0" i="0" u="none" strike="noStrike" cap="none" normalizeH="0" baseline="0" smtClean="0">
                <a:ln>
                  <a:noFill/>
                </a:ln>
                <a:solidFill>
                  <a:schemeClr val="tx1"/>
                </a:solidFill>
                <a:effectLst/>
                <a:latin typeface="Arial" charset="0"/>
                <a:cs typeface="Arial" charset="0"/>
              </a:rPr>
            </a:br>
            <a:endParaRPr kumimoji="0" lang="en-US" sz="1800" b="0" i="0" u="none" strike="noStrike" cap="none" normalizeH="0" baseline="0" smtClean="0">
              <a:ln>
                <a:noFill/>
              </a:ln>
              <a:solidFill>
                <a:schemeClr val="tx1"/>
              </a:solidFill>
              <a:effectLst/>
              <a:latin typeface="Arial" charset="0"/>
              <a:cs typeface="Arial" charset="0"/>
            </a:endParaRPr>
          </a:p>
        </p:txBody>
      </p:sp>
      <p:pic>
        <p:nvPicPr>
          <p:cNvPr id="1027" name="Picture 3" descr="http://azurewatch.net/Images/Screenshots/WinDashboard.thum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6491" y="1100728"/>
            <a:ext cx="7497304" cy="45665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11500" y="1990074"/>
            <a:ext cx="3938954" cy="3447098"/>
          </a:xfrm>
          <a:prstGeom prst="rect">
            <a:avLst/>
          </a:prstGeom>
          <a:noFill/>
        </p:spPr>
        <p:txBody>
          <a:bodyPr wrap="square" lIns="0" tIns="0" rIns="0" bIns="0" rtlCol="0">
            <a:spAutoFit/>
          </a:bodyPr>
          <a:lstStyle/>
          <a:p>
            <a:pPr marL="457200" indent="-457200">
              <a:buFont typeface="Arial" pitchFamily="34" charset="0"/>
              <a:buChar char="•"/>
            </a:pPr>
            <a:r>
              <a:rPr lang="en-US" sz="2800" dirty="0" smtClean="0">
                <a:gradFill>
                  <a:gsLst>
                    <a:gs pos="0">
                      <a:schemeClr val="tx1"/>
                    </a:gs>
                    <a:gs pos="86000">
                      <a:schemeClr val="tx1"/>
                    </a:gs>
                  </a:gsLst>
                  <a:lin ang="5400000" scaled="0"/>
                </a:gradFill>
              </a:rPr>
              <a:t>Configure to watch your instances</a:t>
            </a:r>
          </a:p>
          <a:p>
            <a:pPr marL="457200" indent="-457200">
              <a:buFont typeface="Arial" pitchFamily="34" charset="0"/>
              <a:buChar char="•"/>
            </a:pPr>
            <a:r>
              <a:rPr lang="en-US" sz="2800" dirty="0" err="1" smtClean="0">
                <a:gradFill>
                  <a:gsLst>
                    <a:gs pos="0">
                      <a:schemeClr val="tx1"/>
                    </a:gs>
                    <a:gs pos="86000">
                      <a:schemeClr val="tx1"/>
                    </a:gs>
                  </a:gsLst>
                  <a:lin ang="5400000" scaled="0"/>
                </a:gradFill>
              </a:rPr>
              <a:t>Autoscale</a:t>
            </a:r>
            <a:r>
              <a:rPr lang="en-US" sz="2800" dirty="0" smtClean="0">
                <a:gradFill>
                  <a:gsLst>
                    <a:gs pos="0">
                      <a:schemeClr val="tx1"/>
                    </a:gs>
                    <a:gs pos="86000">
                      <a:schemeClr val="tx1"/>
                    </a:gs>
                  </a:gsLst>
                  <a:lin ang="5400000" scaled="0"/>
                </a:gradFill>
              </a:rPr>
              <a:t> your app</a:t>
            </a:r>
          </a:p>
          <a:p>
            <a:pPr marL="457200" indent="-457200">
              <a:buFont typeface="Arial" pitchFamily="34" charset="0"/>
              <a:buChar char="•"/>
            </a:pPr>
            <a:r>
              <a:rPr lang="en-US" sz="2800" dirty="0" smtClean="0">
                <a:gradFill>
                  <a:gsLst>
                    <a:gs pos="0">
                      <a:schemeClr val="tx1"/>
                    </a:gs>
                    <a:gs pos="86000">
                      <a:schemeClr val="tx1"/>
                    </a:gs>
                  </a:gsLst>
                  <a:lin ang="5400000" scaled="0"/>
                </a:gradFill>
              </a:rPr>
              <a:t>Rule based</a:t>
            </a:r>
          </a:p>
          <a:p>
            <a:pPr marL="457200" indent="-457200">
              <a:buFont typeface="Arial" pitchFamily="34" charset="0"/>
              <a:buChar char="•"/>
            </a:pPr>
            <a:r>
              <a:rPr lang="en-US" sz="2800" dirty="0" smtClean="0">
                <a:gradFill>
                  <a:gsLst>
                    <a:gs pos="0">
                      <a:schemeClr val="tx1"/>
                    </a:gs>
                    <a:gs pos="86000">
                      <a:schemeClr val="tx1"/>
                    </a:gs>
                  </a:gsLst>
                  <a:lin ang="5400000" scaled="0"/>
                </a:gradFill>
              </a:rPr>
              <a:t>Email Alerts</a:t>
            </a:r>
          </a:p>
          <a:p>
            <a:pPr marL="457200" indent="-457200">
              <a:buFont typeface="Arial" pitchFamily="34" charset="0"/>
              <a:buChar char="•"/>
            </a:pPr>
            <a:r>
              <a:rPr lang="en-US" sz="2800" dirty="0" smtClean="0">
                <a:gradFill>
                  <a:gsLst>
                    <a:gs pos="0">
                      <a:schemeClr val="tx1"/>
                    </a:gs>
                    <a:gs pos="86000">
                      <a:schemeClr val="tx1"/>
                    </a:gs>
                  </a:gsLst>
                  <a:lin ang="5400000" scaled="0"/>
                </a:gradFill>
              </a:rPr>
              <a:t>Runs in your environment, or in the cloud</a:t>
            </a:r>
          </a:p>
        </p:txBody>
      </p:sp>
    </p:spTree>
    <p:extLst>
      <p:ext uri="{BB962C8B-B14F-4D97-AF65-F5344CB8AC3E}">
        <p14:creationId xmlns:p14="http://schemas.microsoft.com/office/powerpoint/2010/main" val="375037447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dirty="0" smtClean="0"/>
              <a:t>Configuring </a:t>
            </a:r>
            <a:r>
              <a:rPr lang="en-US" dirty="0" err="1" smtClean="0"/>
              <a:t>AzureWatch</a:t>
            </a:r>
            <a:endParaRPr lang="en-US" dirty="0"/>
          </a:p>
        </p:txBody>
      </p:sp>
    </p:spTree>
    <p:extLst>
      <p:ext uri="{BB962C8B-B14F-4D97-AF65-F5344CB8AC3E}">
        <p14:creationId xmlns:p14="http://schemas.microsoft.com/office/powerpoint/2010/main" val="325895635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xc.hu/pic/l/n/nk/nkzs/1148665_66818548.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
            <a:ext cx="12082390"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Oval Callout 9"/>
          <p:cNvSpPr/>
          <p:nvPr/>
        </p:nvSpPr>
        <p:spPr bwMode="auto">
          <a:xfrm>
            <a:off x="8552073" y="845735"/>
            <a:ext cx="3104941" cy="2110154"/>
          </a:xfrm>
          <a:prstGeom prst="wedgeEllipseCallout">
            <a:avLst>
              <a:gd name="adj1" fmla="val -49636"/>
              <a:gd name="adj2" fmla="val 68214"/>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a:r>
              <a:rPr lang="en-US" sz="2400" dirty="0">
                <a:solidFill>
                  <a:schemeClr val="bg1"/>
                </a:solidFill>
              </a:rPr>
              <a:t>How much will it save us?</a:t>
            </a:r>
          </a:p>
        </p:txBody>
      </p:sp>
      <p:sp>
        <p:nvSpPr>
          <p:cNvPr id="2" name="Title 1"/>
          <p:cNvSpPr>
            <a:spLocks noGrp="1"/>
          </p:cNvSpPr>
          <p:nvPr>
            <p:ph type="title"/>
          </p:nvPr>
        </p:nvSpPr>
        <p:spPr>
          <a:xfrm>
            <a:off x="371537" y="164165"/>
            <a:ext cx="11149013" cy="1218795"/>
          </a:xfrm>
        </p:spPr>
        <p:txBody>
          <a:bodyPr/>
          <a:lstStyle/>
          <a:p>
            <a:r>
              <a:rPr lang="en-US" dirty="0" smtClean="0">
                <a:solidFill>
                  <a:schemeClr val="bg1"/>
                </a:solidFill>
              </a:rPr>
              <a:t>Return on </a:t>
            </a:r>
            <a:br>
              <a:rPr lang="en-US" dirty="0" smtClean="0">
                <a:solidFill>
                  <a:schemeClr val="bg1"/>
                </a:solidFill>
              </a:rPr>
            </a:br>
            <a:r>
              <a:rPr lang="en-US" dirty="0" smtClean="0">
                <a:solidFill>
                  <a:schemeClr val="bg1"/>
                </a:solidFill>
              </a:rPr>
              <a:t>Investment</a:t>
            </a:r>
            <a:endParaRPr lang="en-US" dirty="0">
              <a:solidFill>
                <a:schemeClr val="bg1"/>
              </a:solidFill>
            </a:endParaRP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412" y="380734"/>
            <a:ext cx="5745978" cy="6096529"/>
          </a:xfrm>
          <a:prstGeom prst="rect">
            <a:avLst/>
          </a:prstGeom>
        </p:spPr>
      </p:pic>
      <p:sp>
        <p:nvSpPr>
          <p:cNvPr id="6" name="Rectangle 5"/>
          <p:cNvSpPr/>
          <p:nvPr/>
        </p:nvSpPr>
        <p:spPr>
          <a:xfrm>
            <a:off x="216680" y="6076089"/>
            <a:ext cx="5261377" cy="584775"/>
          </a:xfrm>
          <a:prstGeom prst="rect">
            <a:avLst/>
          </a:prstGeom>
          <a:solidFill>
            <a:srgbClr val="FFFF00"/>
          </a:solidFill>
          <a:effectLst>
            <a:outerShdw blurRad="50800" dist="38100" dir="5400000" algn="t" rotWithShape="0">
              <a:prstClr val="black">
                <a:alpha val="40000"/>
              </a:prstClr>
            </a:outerShdw>
          </a:effectLst>
        </p:spPr>
        <p:txBody>
          <a:bodyPr wrap="none">
            <a:spAutoFit/>
          </a:bodyPr>
          <a:lstStyle/>
          <a:p>
            <a:r>
              <a:rPr lang="en-US" sz="3200" dirty="0">
                <a:solidFill>
                  <a:schemeClr val="bg1"/>
                </a:solidFill>
              </a:rPr>
              <a:t>http://azureroi.cloudapp.net/</a:t>
            </a:r>
          </a:p>
        </p:txBody>
      </p:sp>
      <p:graphicFrame>
        <p:nvGraphicFramePr>
          <p:cNvPr id="7" name="Table 6"/>
          <p:cNvGraphicFramePr>
            <a:graphicFrameLocks noGrp="1"/>
          </p:cNvGraphicFramePr>
          <p:nvPr>
            <p:extLst>
              <p:ext uri="{D42A27DB-BD31-4B8C-83A1-F6EECF244321}">
                <p14:modId xmlns:p14="http://schemas.microsoft.com/office/powerpoint/2010/main" val="843738007"/>
              </p:ext>
            </p:extLst>
          </p:nvPr>
        </p:nvGraphicFramePr>
        <p:xfrm>
          <a:off x="216679" y="5700281"/>
          <a:ext cx="5261377" cy="365760"/>
        </p:xfrm>
        <a:graphic>
          <a:graphicData uri="http://schemas.openxmlformats.org/drawingml/2006/table">
            <a:tbl>
              <a:tblPr/>
              <a:tblGrid>
                <a:gridCol w="5261377"/>
              </a:tblGrid>
              <a:tr h="0">
                <a:tc>
                  <a:txBody>
                    <a:bodyPr/>
                    <a:lstStyle/>
                    <a:p>
                      <a:pPr algn="ctr"/>
                      <a:r>
                        <a:rPr lang="en-US" sz="2400" dirty="0" smtClean="0">
                          <a:solidFill>
                            <a:schemeClr val="bg1"/>
                          </a:solidFill>
                        </a:rPr>
                        <a:t>$ Free</a:t>
                      </a:r>
                      <a:endParaRPr lang="en-US" sz="2400" dirty="0">
                        <a:solidFill>
                          <a:schemeClr val="bg1"/>
                        </a:solidFill>
                      </a:endParaRPr>
                    </a:p>
                  </a:txBody>
                  <a:tcPr marL="0" marR="0" marT="0" marB="0" anchor="ctr">
                    <a:lnL>
                      <a:noFill/>
                    </a:lnL>
                    <a:lnR>
                      <a:noFill/>
                    </a:lnR>
                    <a:lnT>
                      <a:noFill/>
                    </a:lnT>
                    <a:lnB>
                      <a:noFill/>
                    </a:lnB>
                  </a:tcPr>
                </a:tc>
              </a:tr>
            </a:tbl>
          </a:graphicData>
        </a:graphic>
      </p:graphicFrame>
      <p:sp>
        <p:nvSpPr>
          <p:cNvPr id="8" name="Rectangle 7"/>
          <p:cNvSpPr/>
          <p:nvPr/>
        </p:nvSpPr>
        <p:spPr bwMode="auto">
          <a:xfrm>
            <a:off x="-83773" y="4210259"/>
            <a:ext cx="6734829" cy="803868"/>
          </a:xfrm>
          <a:prstGeom prst="rect">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sz="2200" dirty="0" smtClean="0">
                <a:solidFill>
                  <a:schemeClr val="tx1">
                    <a:alpha val="99000"/>
                  </a:schemeClr>
                </a:solidFill>
              </a:rPr>
              <a:t>Alternate: Official ROI Tool - WindowsAzure.com</a:t>
            </a:r>
          </a:p>
        </p:txBody>
      </p:sp>
      <p:sp>
        <p:nvSpPr>
          <p:cNvPr id="9" name="Oval Callout 8"/>
          <p:cNvSpPr/>
          <p:nvPr/>
        </p:nvSpPr>
        <p:spPr bwMode="auto">
          <a:xfrm>
            <a:off x="672957" y="1650574"/>
            <a:ext cx="3104941" cy="2110154"/>
          </a:xfrm>
          <a:prstGeom prst="wedgeEllipseCallout">
            <a:avLst>
              <a:gd name="adj1" fmla="val 62339"/>
              <a:gd name="adj2" fmla="val 54405"/>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a:r>
              <a:rPr lang="en-US" sz="2400" dirty="0">
                <a:solidFill>
                  <a:schemeClr val="bg1"/>
                </a:solidFill>
              </a:rPr>
              <a:t>How much will the cloud cost?</a:t>
            </a:r>
          </a:p>
        </p:txBody>
      </p:sp>
    </p:spTree>
    <p:extLst>
      <p:ext uri="{BB962C8B-B14F-4D97-AF65-F5344CB8AC3E}">
        <p14:creationId xmlns:p14="http://schemas.microsoft.com/office/powerpoint/2010/main" val="3831941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TENA11_BreakoutSession_Template_16x9_Final (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c48896dab5c4ca26eb0df5e4080f942f">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09be9dcc7d54799376e9c0867430e3fc"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External 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2011-05-19T03:00:00-04:00</Event_x0020_End_x0020_Date>
    <Event_x0020_Start_x0020_Date xmlns="2295e2e7-0eeb-498e-8716-217bb2ee6ee3">2011-05-16T03:00:00-04:00</Event_x0020_Start_x0020_Date>
    <MS_x0020_Speaker xmlns="2295e2e7-0eeb-498e-8716-217bb2ee6ee3">
      <UserInfo>
        <DisplayName/>
        <AccountId xsi:nil="true"/>
        <AccountType/>
      </UserInfo>
    </MS_x0020_Speaker>
    <External_x0020_Speaker xmlns="2295e2e7-0eeb-498e-8716-217bb2ee6ee3" xsi:nil="true"/>
    <Session_x0020_Code xmlns="2295e2e7-0eeb-498e-8716-217bb2ee6ee3">COS210</Session_x0020_Code>
    <ProductTaxHTField0 xmlns="2295e2e7-0eeb-498e-8716-217bb2ee6ee3">
      <Terms xmlns="http://schemas.microsoft.com/office/infopath/2007/PartnerControls"/>
    </ProductTaxHTField0>
    <Presentation_x0020_Date xmlns="2295e2e7-0eeb-498e-8716-217bb2ee6ee3">2011-05-19T00:00:00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2799ace8-866f-4a6d-b555-e5fff2d7eb83</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389e14a2-def5-4335-8627-c0368c2934a2</TermId>
        </TermInfo>
        <TermInfo xmlns="http://schemas.microsoft.com/office/infopath/2007/PartnerControls">
          <TermName xmlns="http://schemas.microsoft.com/office/infopath/2007/PartnerControls">IT Professionals</TermName>
          <TermId xmlns="http://schemas.microsoft.com/office/infopath/2007/PartnerControls">990979ff-1741-4b6e-880c-9fb513214ef8</TermId>
        </TermInfo>
      </Terms>
    </AudienceTaxHTField0>
    <MS_x0020_Content_x0020_Owner xmlns="2295e2e7-0eeb-498e-8716-217bb2ee6ee3">
      <UserInfo>
        <DisplayName/>
        <AccountId xsi:nil="true"/>
        <AccountType/>
      </UserInfo>
    </MS_x0020_Content_x0020_Owner>
    <TaxCatchAll xmlns="2295e2e7-0eeb-498e-8716-217bb2ee6ee3">
      <Value>29</Value>
      <Value>126</Value>
      <Value>48</Value>
      <Value>47</Value>
      <Value>34</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Georgia World Congress Center Atlanta, GA</TermName>
          <TermId xmlns="http://schemas.microsoft.com/office/infopath/2007/PartnerControls">ea0ece34-59a6-4d43-8d9e-d0f9e2a2f1ce</TermId>
        </TermInfo>
      </Terms>
    </Event_x0020_VenueTaxHTField0>
  </documentManagement>
</p:properties>
</file>

<file path=customXml/itemProps1.xml><?xml version="1.0" encoding="utf-8"?>
<ds:datastoreItem xmlns:ds="http://schemas.openxmlformats.org/officeDocument/2006/customXml" ds:itemID="{7A43FFF3-CECC-482F-B8F8-FBA0900F7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1448CA-3B92-42F2-A15A-E485670603B6}">
  <ds:schemaRefs>
    <ds:schemaRef ds:uri="http://schemas.microsoft.com/sharepoint/v3/contenttype/forms"/>
  </ds:schemaRefs>
</ds:datastoreItem>
</file>

<file path=customXml/itemProps3.xml><?xml version="1.0" encoding="utf-8"?>
<ds:datastoreItem xmlns:ds="http://schemas.openxmlformats.org/officeDocument/2006/customXml" ds:itemID="{893833E7-CDA5-4E4A-AF0B-36A91B78C9EF}">
  <ds:schemaRefs>
    <ds:schemaRef ds:uri="http://purl.org/dc/dcmitype/"/>
    <ds:schemaRef ds:uri="http://purl.org/dc/elements/1.1/"/>
    <ds:schemaRef ds:uri="http://www.w3.org/XML/1998/namespace"/>
    <ds:schemaRef ds:uri="8b529f77-48ab-4581-b468-93f09345b8aa"/>
    <ds:schemaRef ds:uri="http://schemas.microsoft.com/office/infopath/2007/PartnerControls"/>
    <ds:schemaRef ds:uri="http://purl.org/dc/terms/"/>
    <ds:schemaRef ds:uri="http://schemas.microsoft.com/office/2006/documentManagement/types"/>
    <ds:schemaRef ds:uri="2295e2e7-0eeb-498e-8716-217bb2ee6ee3"/>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TENA11_BreakoutSession_Template_16x9_Final (1)</Template>
  <TotalTime>483</TotalTime>
  <Words>1702</Words>
  <Application>Microsoft Office PowerPoint</Application>
  <PresentationFormat>Custom</PresentationFormat>
  <Paragraphs>208</Paragraphs>
  <Slides>29</Slides>
  <Notes>26</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TENA11_BreakoutSession_Template_16x9_Final (1)</vt:lpstr>
      <vt:lpstr>White with Consolas font for code slides</vt:lpstr>
      <vt:lpstr>Office Theme</vt:lpstr>
      <vt:lpstr>Ten Must-Have Tools for Windows Azure COS210</vt:lpstr>
      <vt:lpstr>Brian H. Prince Architect Evangelist Microsoft  blog.  www.brianHprince.com twitter.  @brianHprince email.  Brian.Prince@microsoft.com</vt:lpstr>
      <vt:lpstr>We all need tools</vt:lpstr>
      <vt:lpstr>Only write the code that only you can write</vt:lpstr>
      <vt:lpstr>Goal</vt:lpstr>
      <vt:lpstr>Tool Categories</vt:lpstr>
      <vt:lpstr>0. AzureWatch</vt:lpstr>
      <vt:lpstr>Configuring AzureWatch</vt:lpstr>
      <vt:lpstr>Return on  Investment</vt:lpstr>
      <vt:lpstr>Using the ROI Tool</vt:lpstr>
      <vt:lpstr>ClumsyLeaf : CloudXplorer</vt:lpstr>
      <vt:lpstr>Looking at your storage account</vt:lpstr>
      <vt:lpstr>2. Cerebrata : PowerShell cmdlets</vt:lpstr>
      <vt:lpstr>3. Cerebrata : Diag tool</vt:lpstr>
      <vt:lpstr>How to easily work with Diagnostics</vt:lpstr>
      <vt:lpstr>4. Greybox</vt:lpstr>
      <vt:lpstr>Cost Limiting with GrayBox</vt:lpstr>
      <vt:lpstr>5. SQL Azure  Migration Wizard</vt:lpstr>
      <vt:lpstr>6. Lokad Cloud - .NET O/C Mapper</vt:lpstr>
      <vt:lpstr>7. Multitenant Web Role</vt:lpstr>
      <vt:lpstr>How does it work?</vt:lpstr>
      <vt:lpstr>Deploy a web site in minutes</vt:lpstr>
      <vt:lpstr>8. Windows Azure Migration Scanner </vt:lpstr>
      <vt:lpstr>9. Fiddler</vt:lpstr>
      <vt:lpstr>Peeping in on HTTP with Fiddler</vt:lpstr>
      <vt:lpstr>Resources</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COS210: Ten Must-Have Tools for Windows Azure</dc:title>
  <dc:subject>Microsoft TechEd North America 2011</dc:subject>
  <dc:creator> Brian H. Prince</dc:creator>
  <dc:description>Template Design: Jordan Cayabyab
Formatter: 
Event Date: May 16-19, 2011
Event Location: Atlanta
Audience Type: Developers, IT Pros</dc:description>
  <cp:lastModifiedBy>Shows</cp:lastModifiedBy>
  <cp:revision>46</cp:revision>
  <cp:lastPrinted>2010-05-11T05:02:34Z</cp:lastPrinted>
  <dcterms:created xsi:type="dcterms:W3CDTF">2011-04-19T20:47:43Z</dcterms:created>
  <dcterms:modified xsi:type="dcterms:W3CDTF">2011-05-19T19:09:12Z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