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5"/>
  </p:sldMasterIdLst>
  <p:notesMasterIdLst>
    <p:notesMasterId r:id="rId64"/>
  </p:notesMasterIdLst>
  <p:sldIdLst>
    <p:sldId id="397" r:id="rId6"/>
    <p:sldId id="350" r:id="rId7"/>
    <p:sldId id="414" r:id="rId8"/>
    <p:sldId id="417" r:id="rId9"/>
    <p:sldId id="418" r:id="rId10"/>
    <p:sldId id="416" r:id="rId11"/>
    <p:sldId id="338" r:id="rId12"/>
    <p:sldId id="339" r:id="rId13"/>
    <p:sldId id="379" r:id="rId14"/>
    <p:sldId id="354" r:id="rId15"/>
    <p:sldId id="415" r:id="rId16"/>
    <p:sldId id="401" r:id="rId17"/>
    <p:sldId id="308" r:id="rId18"/>
    <p:sldId id="376" r:id="rId19"/>
    <p:sldId id="309" r:id="rId20"/>
    <p:sldId id="310" r:id="rId21"/>
    <p:sldId id="399" r:id="rId22"/>
    <p:sldId id="328" r:id="rId23"/>
    <p:sldId id="400" r:id="rId24"/>
    <p:sldId id="411" r:id="rId25"/>
    <p:sldId id="409" r:id="rId26"/>
    <p:sldId id="410" r:id="rId27"/>
    <p:sldId id="345" r:id="rId28"/>
    <p:sldId id="375" r:id="rId29"/>
    <p:sldId id="346" r:id="rId30"/>
    <p:sldId id="367" r:id="rId31"/>
    <p:sldId id="380" r:id="rId32"/>
    <p:sldId id="357" r:id="rId33"/>
    <p:sldId id="329" r:id="rId34"/>
    <p:sldId id="330" r:id="rId35"/>
    <p:sldId id="368" r:id="rId36"/>
    <p:sldId id="332" r:id="rId37"/>
    <p:sldId id="408" r:id="rId38"/>
    <p:sldId id="348" r:id="rId39"/>
    <p:sldId id="356" r:id="rId40"/>
    <p:sldId id="381" r:id="rId41"/>
    <p:sldId id="420" r:id="rId42"/>
    <p:sldId id="365" r:id="rId43"/>
    <p:sldId id="383" r:id="rId44"/>
    <p:sldId id="407" r:id="rId45"/>
    <p:sldId id="384" r:id="rId46"/>
    <p:sldId id="412" r:id="rId47"/>
    <p:sldId id="370" r:id="rId48"/>
    <p:sldId id="382" r:id="rId49"/>
    <p:sldId id="369" r:id="rId50"/>
    <p:sldId id="419" r:id="rId51"/>
    <p:sldId id="392" r:id="rId52"/>
    <p:sldId id="388" r:id="rId53"/>
    <p:sldId id="373" r:id="rId54"/>
    <p:sldId id="393" r:id="rId55"/>
    <p:sldId id="374" r:id="rId56"/>
    <p:sldId id="413" r:id="rId57"/>
    <p:sldId id="389" r:id="rId58"/>
    <p:sldId id="390" r:id="rId59"/>
    <p:sldId id="391" r:id="rId60"/>
    <p:sldId id="421" r:id="rId61"/>
    <p:sldId id="398" r:id="rId62"/>
    <p:sldId id="422"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About Certification" id="{2403C657-25AC-4659-8943-DD58A4C5A01D}">
          <p14:sldIdLst>
            <p14:sldId id="397"/>
            <p14:sldId id="350"/>
            <p14:sldId id="414"/>
            <p14:sldId id="417"/>
            <p14:sldId id="418"/>
            <p14:sldId id="416"/>
          </p14:sldIdLst>
        </p14:section>
        <p14:section name="General Benefits" id="{4980390D-81F2-472D-AB32-C44B0313F912}">
          <p14:sldIdLst>
            <p14:sldId id="338"/>
            <p14:sldId id="339"/>
            <p14:sldId id="379"/>
            <p14:sldId id="354"/>
            <p14:sldId id="415"/>
            <p14:sldId id="401"/>
          </p14:sldIdLst>
        </p14:section>
        <p14:section name="Intro to Microsoft Certifications" id="{D1F10184-9DA2-4E80-8496-E5C3B047B0D7}">
          <p14:sldIdLst>
            <p14:sldId id="308"/>
            <p14:sldId id="376"/>
            <p14:sldId id="309"/>
            <p14:sldId id="310"/>
            <p14:sldId id="399"/>
            <p14:sldId id="328"/>
          </p14:sldIdLst>
        </p14:section>
        <p14:section name="Benefits of Being Microsoft Certified" id="{3D8D9065-9F50-4D59-AE40-840498A95E98}">
          <p14:sldIdLst>
            <p14:sldId id="400"/>
            <p14:sldId id="411"/>
            <p14:sldId id="409"/>
            <p14:sldId id="410"/>
          </p14:sldIdLst>
        </p14:section>
        <p14:section name="Benefits to Hiring Managers" id="{C305C0F5-1855-42D6-A352-ACBD24DFB50B}">
          <p14:sldIdLst>
            <p14:sldId id="345"/>
            <p14:sldId id="375"/>
            <p14:sldId id="346"/>
          </p14:sldIdLst>
        </p14:section>
        <p14:section name="Path to Technical Certs" id="{86066B42-5276-45C3-A093-7E443C980E28}">
          <p14:sldIdLst>
            <p14:sldId id="367"/>
            <p14:sldId id="380"/>
            <p14:sldId id="357"/>
            <p14:sldId id="329"/>
            <p14:sldId id="330"/>
          </p14:sldIdLst>
        </p14:section>
        <p14:section name="Path to Office Certs" id="{5F2BA3D2-8901-46DB-9C42-DC098D2FAC97}">
          <p14:sldIdLst>
            <p14:sldId id="368"/>
            <p14:sldId id="332"/>
            <p14:sldId id="408"/>
          </p14:sldIdLst>
        </p14:section>
        <p14:section name="MCP Exam Deep Dive" id="{948C496F-D96D-4EA5-93A4-131A198BB780}">
          <p14:sldIdLst>
            <p14:sldId id="348"/>
            <p14:sldId id="356"/>
            <p14:sldId id="381"/>
            <p14:sldId id="420"/>
            <p14:sldId id="365"/>
            <p14:sldId id="383"/>
            <p14:sldId id="407"/>
            <p14:sldId id="384"/>
            <p14:sldId id="412"/>
            <p14:sldId id="370"/>
            <p14:sldId id="382"/>
            <p14:sldId id="369"/>
            <p14:sldId id="419"/>
            <p14:sldId id="392"/>
            <p14:sldId id="388"/>
            <p14:sldId id="373"/>
            <p14:sldId id="393"/>
            <p14:sldId id="374"/>
          </p14:sldIdLst>
        </p14:section>
        <p14:section name="Academic institutions" id="{6A2540B1-05F3-44EE-9144-D2BCB8375CD6}">
          <p14:sldIdLst>
            <p14:sldId id="413"/>
            <p14:sldId id="389"/>
            <p14:sldId id="390"/>
            <p14:sldId id="391"/>
            <p14:sldId id="421"/>
            <p14:sldId id="398"/>
            <p14:sldId id="422"/>
          </p14:sldIdLst>
        </p14:section>
        <p14:section name="Positioning Messages" id="{0F4E3BD2-1365-4D94-95CF-BBFE0F169DF9}">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a Calleja" initials="DLC" lastIdx="9" clrIdx="0"/>
  <p:cmAuthor id="1" name="Regine Smith" initials="RS" lastIdx="2" clrIdx="1"/>
  <p:cmAuthor id="2" name="lziob" initials="LZ" lastIdx="2" clrIdx="2"/>
  <p:cmAuthor id="3" name="Claudette Siroky" initials="CS"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B3D"/>
    <a:srgbClr val="A1A1A1"/>
    <a:srgbClr val="9FC9A9"/>
    <a:srgbClr val="FF7C80"/>
    <a:srgbClr val="FF99FF"/>
    <a:srgbClr val="F79646"/>
    <a:srgbClr val="FF6600"/>
    <a:srgbClr val="17375E"/>
    <a:srgbClr val="EDC9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3" autoAdjust="0"/>
    <p:restoredTop sz="88284" autoAdjust="0"/>
  </p:normalViewPr>
  <p:slideViewPr>
    <p:cSldViewPr snapToGrid="0" snapToObjects="1">
      <p:cViewPr>
        <p:scale>
          <a:sx n="90" d="100"/>
          <a:sy n="90" d="100"/>
        </p:scale>
        <p:origin x="-1818" y="-306"/>
      </p:cViewPr>
      <p:guideLst>
        <p:guide orient="horz" pos="2160"/>
        <p:guide orient="horz" pos="142"/>
        <p:guide orient="horz" pos="4178"/>
        <p:guide orient="horz" pos="890"/>
        <p:guide orient="horz" pos="1196"/>
        <p:guide orient="horz" pos="1487"/>
        <p:guide pos="462"/>
        <p:guide pos="5519"/>
        <p:guide pos="241"/>
        <p:guide pos="5302"/>
        <p:guide pos="862"/>
        <p:guide pos="2878"/>
      </p:guideLst>
    </p:cSldViewPr>
  </p:slideViewPr>
  <p:outlineViewPr>
    <p:cViewPr>
      <p:scale>
        <a:sx n="33" d="100"/>
        <a:sy n="33" d="100"/>
      </p:scale>
      <p:origin x="0" y="1422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2.7534492026518545E-2"/>
          <c:y val="0.17009312340506108"/>
          <c:w val="0.82318742160903069"/>
          <c:h val="0.78918884359843311"/>
        </c:manualLayout>
      </c:layout>
      <c:bar3DChart>
        <c:barDir val="bar"/>
        <c:grouping val="clustered"/>
        <c:varyColors val="0"/>
        <c:ser>
          <c:idx val="0"/>
          <c:order val="0"/>
          <c:tx>
            <c:strRef>
              <c:f>Sheet1!$B$1</c:f>
              <c:strCache>
                <c:ptCount val="1"/>
                <c:pt idx="0">
                  <c:v>ICT staff</c:v>
                </c:pt>
              </c:strCache>
            </c:strRef>
          </c:tx>
          <c:invertIfNegative val="0"/>
          <c:dLbls>
            <c:dLbl>
              <c:idx val="0"/>
              <c:layout>
                <c:manualLayout>
                  <c:x val="5.1213841985806672E-3"/>
                  <c:y val="7.1857238314028318E-3"/>
                </c:manualLayout>
              </c:layout>
              <c:showLegendKey val="0"/>
              <c:showVal val="1"/>
              <c:showCatName val="0"/>
              <c:showSerName val="0"/>
              <c:showPercent val="0"/>
              <c:showBubbleSize val="0"/>
            </c:dLbl>
            <c:dLbl>
              <c:idx val="1"/>
              <c:layout>
                <c:manualLayout>
                  <c:x val="5.1213841985806672E-3"/>
                  <c:y val="7.1855352346775056E-3"/>
                </c:manualLayout>
              </c:layout>
              <c:showLegendKey val="0"/>
              <c:showVal val="1"/>
              <c:showCatName val="0"/>
              <c:showSerName val="0"/>
              <c:showPercent val="0"/>
              <c:showBubbleSize val="0"/>
            </c:dLbl>
            <c:dLbl>
              <c:idx val="2"/>
              <c:layout>
                <c:manualLayout>
                  <c:x val="5.1213841985806672E-3"/>
                  <c:y val="7.1857238314028318E-3"/>
                </c:manualLayout>
              </c:layout>
              <c:showLegendKey val="0"/>
              <c:showVal val="1"/>
              <c:showCatName val="0"/>
              <c:showSerName val="0"/>
              <c:showPercent val="0"/>
              <c:showBubbleSize val="0"/>
            </c:dLbl>
            <c:dLbl>
              <c:idx val="3"/>
              <c:layout>
                <c:manualLayout>
                  <c:x val="5.1213841985806672E-3"/>
                  <c:y val="2.3951784115591687E-3"/>
                </c:manualLayout>
              </c:layout>
              <c:showLegendKey val="0"/>
              <c:showVal val="1"/>
              <c:showCatName val="0"/>
              <c:showSerName val="0"/>
              <c:showPercent val="0"/>
              <c:showBubbleSize val="0"/>
            </c:dLbl>
            <c:dLbl>
              <c:idx val="4"/>
              <c:layout>
                <c:manualLayout>
                  <c:x val="5.1213841985806672E-3"/>
                  <c:y val="7.1857238314027407E-3"/>
                </c:manualLayout>
              </c:layout>
              <c:showLegendKey val="0"/>
              <c:showVal val="1"/>
              <c:showCatName val="0"/>
              <c:showSerName val="0"/>
              <c:showPercent val="0"/>
              <c:showBubbleSize val="0"/>
            </c:dLbl>
            <c:dLbl>
              <c:idx val="5"/>
              <c:layout>
                <c:manualLayout>
                  <c:x val="3.4142561323871087E-3"/>
                  <c:y val="2.3951784115592567E-3"/>
                </c:manualLayout>
              </c:layout>
              <c:showLegendKey val="0"/>
              <c:showVal val="1"/>
              <c:showCatName val="0"/>
              <c:showSerName val="0"/>
              <c:showPercent val="0"/>
              <c:showBubbleSize val="0"/>
            </c:dLbl>
            <c:dLbl>
              <c:idx val="6"/>
              <c:layout>
                <c:manualLayout>
                  <c:x val="5.1213841985806672E-3"/>
                  <c:y val="7.1859124281281484E-3"/>
                </c:manualLayout>
              </c:layout>
              <c:showLegendKey val="0"/>
              <c:showVal val="1"/>
              <c:showCatName val="0"/>
              <c:showSerName val="0"/>
              <c:showPercent val="0"/>
              <c:showBubbleSize val="0"/>
            </c:dLbl>
            <c:numFmt formatCode="0%" sourceLinked="0"/>
            <c:showLegendKey val="0"/>
            <c:showVal val="1"/>
            <c:showCatName val="0"/>
            <c:showSerName val="0"/>
            <c:showPercent val="0"/>
            <c:showBubbleSize val="0"/>
            <c:showLeaderLines val="0"/>
          </c:dLbls>
          <c:cat>
            <c:strRef>
              <c:f>Sheet1!$A$2:$A$8</c:f>
              <c:strCache>
                <c:ptCount val="7"/>
                <c:pt idx="0">
                  <c:v>x</c:v>
                </c:pt>
                <c:pt idx="1">
                  <c:v>xx</c:v>
                </c:pt>
                <c:pt idx="2">
                  <c:v>x</c:v>
                </c:pt>
                <c:pt idx="3">
                  <c:v>x</c:v>
                </c:pt>
                <c:pt idx="4">
                  <c:v>x</c:v>
                </c:pt>
                <c:pt idx="5">
                  <c:v>x</c:v>
                </c:pt>
                <c:pt idx="6">
                  <c:v>x</c:v>
                </c:pt>
              </c:strCache>
            </c:strRef>
          </c:cat>
          <c:val>
            <c:numRef>
              <c:f>Sheet1!$B$2:$B$8</c:f>
              <c:numCache>
                <c:formatCode>General</c:formatCode>
                <c:ptCount val="7"/>
                <c:pt idx="0">
                  <c:v>0.29000000000000031</c:v>
                </c:pt>
                <c:pt idx="1">
                  <c:v>0.60000000000000064</c:v>
                </c:pt>
                <c:pt idx="2">
                  <c:v>0.77000000000000335</c:v>
                </c:pt>
                <c:pt idx="3">
                  <c:v>0.5</c:v>
                </c:pt>
                <c:pt idx="4">
                  <c:v>0.41000000000000031</c:v>
                </c:pt>
                <c:pt idx="5">
                  <c:v>0.69000000000000061</c:v>
                </c:pt>
                <c:pt idx="6">
                  <c:v>0.05</c:v>
                </c:pt>
              </c:numCache>
            </c:numRef>
          </c:val>
        </c:ser>
        <c:ser>
          <c:idx val="1"/>
          <c:order val="1"/>
          <c:tx>
            <c:strRef>
              <c:f>Sheet1!$C$1</c:f>
              <c:strCache>
                <c:ptCount val="1"/>
                <c:pt idx="0">
                  <c:v>IT users</c:v>
                </c:pt>
              </c:strCache>
            </c:strRef>
          </c:tx>
          <c:invertIfNegative val="0"/>
          <c:dLbls>
            <c:dLbl>
              <c:idx val="0"/>
              <c:layout>
                <c:manualLayout>
                  <c:x val="3.4142561323871087E-3"/>
                  <c:y val="7.1855352346775056E-3"/>
                </c:manualLayout>
              </c:layout>
              <c:showLegendKey val="0"/>
              <c:showVal val="1"/>
              <c:showCatName val="0"/>
              <c:showSerName val="0"/>
              <c:showPercent val="0"/>
              <c:showBubbleSize val="0"/>
            </c:dLbl>
            <c:dLbl>
              <c:idx val="1"/>
              <c:layout>
                <c:manualLayout>
                  <c:x val="6.8285122647741585E-3"/>
                  <c:y val="0"/>
                </c:manualLayout>
              </c:layout>
              <c:showLegendKey val="0"/>
              <c:showVal val="1"/>
              <c:showCatName val="0"/>
              <c:showSerName val="0"/>
              <c:showPercent val="0"/>
              <c:showBubbleSize val="0"/>
            </c:dLbl>
            <c:dLbl>
              <c:idx val="2"/>
              <c:layout>
                <c:manualLayout>
                  <c:x val="6.25939726695169E-17"/>
                  <c:y val="7.1855352346775056E-3"/>
                </c:manualLayout>
              </c:layout>
              <c:showLegendKey val="0"/>
              <c:showVal val="1"/>
              <c:showCatName val="0"/>
              <c:showSerName val="0"/>
              <c:showPercent val="0"/>
              <c:showBubbleSize val="0"/>
            </c:dLbl>
            <c:dLbl>
              <c:idx val="3"/>
              <c:layout>
                <c:manualLayout>
                  <c:x val="3.4142561323871087E-3"/>
                  <c:y val="0"/>
                </c:manualLayout>
              </c:layout>
              <c:showLegendKey val="0"/>
              <c:showVal val="1"/>
              <c:showCatName val="0"/>
              <c:showSerName val="0"/>
              <c:showPercent val="0"/>
              <c:showBubbleSize val="0"/>
            </c:dLbl>
            <c:dLbl>
              <c:idx val="4"/>
              <c:layout>
                <c:manualLayout>
                  <c:x val="5.1213841985806672E-3"/>
                  <c:y val="7.1855352346775056E-3"/>
                </c:manualLayout>
              </c:layout>
              <c:showLegendKey val="0"/>
              <c:showVal val="1"/>
              <c:showCatName val="0"/>
              <c:showSerName val="0"/>
              <c:showPercent val="0"/>
              <c:showBubbleSize val="0"/>
            </c:dLbl>
            <c:dLbl>
              <c:idx val="5"/>
              <c:layout>
                <c:manualLayout>
                  <c:x val="3.4142561323871087E-3"/>
                  <c:y val="1.8859672531961974E-7"/>
                </c:manualLayout>
              </c:layout>
              <c:showLegendKey val="0"/>
              <c:showVal val="1"/>
              <c:showCatName val="0"/>
              <c:showSerName val="0"/>
              <c:showPercent val="0"/>
              <c:showBubbleSize val="0"/>
            </c:dLbl>
            <c:dLbl>
              <c:idx val="6"/>
              <c:layout>
                <c:manualLayout>
                  <c:x val="5.1213841985806672E-3"/>
                  <c:y val="4.7907340165689767E-3"/>
                </c:manualLayout>
              </c:layout>
              <c:showLegendKey val="0"/>
              <c:showVal val="1"/>
              <c:showCatName val="0"/>
              <c:showSerName val="0"/>
              <c:showPercent val="0"/>
              <c:showBubbleSize val="0"/>
            </c:dLbl>
            <c:numFmt formatCode="0%" sourceLinked="0"/>
            <c:showLegendKey val="0"/>
            <c:showVal val="1"/>
            <c:showCatName val="0"/>
            <c:showSerName val="0"/>
            <c:showPercent val="0"/>
            <c:showBubbleSize val="0"/>
            <c:showLeaderLines val="0"/>
          </c:dLbls>
          <c:cat>
            <c:strRef>
              <c:f>Sheet1!$A$2:$A$8</c:f>
              <c:strCache>
                <c:ptCount val="7"/>
                <c:pt idx="0">
                  <c:v>x</c:v>
                </c:pt>
                <c:pt idx="1">
                  <c:v>xx</c:v>
                </c:pt>
                <c:pt idx="2">
                  <c:v>x</c:v>
                </c:pt>
                <c:pt idx="3">
                  <c:v>x</c:v>
                </c:pt>
                <c:pt idx="4">
                  <c:v>x</c:v>
                </c:pt>
                <c:pt idx="5">
                  <c:v>x</c:v>
                </c:pt>
                <c:pt idx="6">
                  <c:v>x</c:v>
                </c:pt>
              </c:strCache>
            </c:strRef>
          </c:cat>
          <c:val>
            <c:numRef>
              <c:f>Sheet1!$C$2:$C$8</c:f>
              <c:numCache>
                <c:formatCode>General</c:formatCode>
                <c:ptCount val="7"/>
                <c:pt idx="0">
                  <c:v>0.39000000000000168</c:v>
                </c:pt>
                <c:pt idx="1">
                  <c:v>0.56000000000000005</c:v>
                </c:pt>
                <c:pt idx="2">
                  <c:v>0.64000000000000334</c:v>
                </c:pt>
                <c:pt idx="3">
                  <c:v>0.14000000000000001</c:v>
                </c:pt>
                <c:pt idx="4">
                  <c:v>0.53</c:v>
                </c:pt>
                <c:pt idx="5">
                  <c:v>0.48000000000000032</c:v>
                </c:pt>
                <c:pt idx="6">
                  <c:v>0</c:v>
                </c:pt>
              </c:numCache>
            </c:numRef>
          </c:val>
        </c:ser>
        <c:dLbls>
          <c:showLegendKey val="0"/>
          <c:showVal val="1"/>
          <c:showCatName val="0"/>
          <c:showSerName val="0"/>
          <c:showPercent val="0"/>
          <c:showBubbleSize val="0"/>
        </c:dLbls>
        <c:gapWidth val="51"/>
        <c:gapDepth val="86"/>
        <c:shape val="cylinder"/>
        <c:axId val="87188608"/>
        <c:axId val="87190912"/>
        <c:axId val="0"/>
      </c:bar3DChart>
      <c:catAx>
        <c:axId val="87188608"/>
        <c:scaling>
          <c:orientation val="maxMin"/>
        </c:scaling>
        <c:delete val="0"/>
        <c:axPos val="l"/>
        <c:majorTickMark val="none"/>
        <c:minorTickMark val="none"/>
        <c:tickLblPos val="none"/>
        <c:crossAx val="87190912"/>
        <c:crosses val="autoZero"/>
        <c:auto val="1"/>
        <c:lblAlgn val="ctr"/>
        <c:lblOffset val="100"/>
        <c:noMultiLvlLbl val="0"/>
      </c:catAx>
      <c:valAx>
        <c:axId val="87190912"/>
        <c:scaling>
          <c:orientation val="minMax"/>
        </c:scaling>
        <c:delete val="1"/>
        <c:axPos val="t"/>
        <c:numFmt formatCode="General" sourceLinked="1"/>
        <c:majorTickMark val="out"/>
        <c:minorTickMark val="none"/>
        <c:tickLblPos val="none"/>
        <c:crossAx val="87188608"/>
        <c:crosses val="autoZero"/>
        <c:crossBetween val="between"/>
        <c:majorUnit val="1"/>
      </c:valAx>
    </c:plotArea>
    <c:legend>
      <c:legendPos val="tr"/>
      <c:layout>
        <c:manualLayout>
          <c:xMode val="edge"/>
          <c:yMode val="edge"/>
          <c:x val="0.71062925170068436"/>
          <c:y val="8.6273006207284023E-2"/>
          <c:w val="0.26330107360527766"/>
          <c:h val="0.1197943767623185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bar"/>
        <c:grouping val="percentStacked"/>
        <c:varyColors val="0"/>
        <c:ser>
          <c:idx val="0"/>
          <c:order val="0"/>
          <c:tx>
            <c:strRef>
              <c:f>Sheet1!$B$1</c:f>
              <c:strCache>
                <c:ptCount val="1"/>
                <c:pt idx="0">
                  <c:v>Not an issue</c:v>
                </c:pt>
              </c:strCache>
            </c:strRef>
          </c:tx>
          <c:invertIfNegative val="0"/>
          <c:dLbls>
            <c:showLegendKey val="0"/>
            <c:showVal val="1"/>
            <c:showCatName val="0"/>
            <c:showSerName val="0"/>
            <c:showPercent val="0"/>
            <c:showBubbleSize val="0"/>
            <c:showLeaderLines val="0"/>
          </c:dLbls>
          <c:cat>
            <c:strRef>
              <c:f>Sheet1!$A$2:$A$9</c:f>
              <c:strCache>
                <c:ptCount val="8"/>
                <c:pt idx="0">
                  <c:v>Finding the right training</c:v>
                </c:pt>
                <c:pt idx="1">
                  <c:v>Understanding how different courses/qualifications fit together</c:v>
                </c:pt>
                <c:pt idx="2">
                  <c:v>Finding good value training</c:v>
                </c:pt>
                <c:pt idx="3">
                  <c:v>Finding training that can be delivered online</c:v>
                </c:pt>
                <c:pt idx="4">
                  <c:v>Finding training that's local to us</c:v>
                </c:pt>
                <c:pt idx="5">
                  <c:v>Finding training that can be delivered flexibly</c:v>
                </c:pt>
                <c:pt idx="6">
                  <c:v>Motivating people to undertake training</c:v>
                </c:pt>
                <c:pt idx="7">
                  <c:v>Understanding exactly what training we need</c:v>
                </c:pt>
              </c:strCache>
            </c:strRef>
          </c:cat>
          <c:val>
            <c:numRef>
              <c:f>Sheet1!$B$2:$B$9</c:f>
              <c:numCache>
                <c:formatCode>General</c:formatCode>
                <c:ptCount val="8"/>
                <c:pt idx="0">
                  <c:v>63</c:v>
                </c:pt>
                <c:pt idx="1">
                  <c:v>59</c:v>
                </c:pt>
                <c:pt idx="2">
                  <c:v>56</c:v>
                </c:pt>
                <c:pt idx="3">
                  <c:v>54</c:v>
                </c:pt>
                <c:pt idx="4">
                  <c:v>47</c:v>
                </c:pt>
                <c:pt idx="5">
                  <c:v>46</c:v>
                </c:pt>
                <c:pt idx="6">
                  <c:v>38</c:v>
                </c:pt>
                <c:pt idx="7">
                  <c:v>34</c:v>
                </c:pt>
              </c:numCache>
            </c:numRef>
          </c:val>
        </c:ser>
        <c:ser>
          <c:idx val="1"/>
          <c:order val="1"/>
          <c:tx>
            <c:strRef>
              <c:f>Sheet1!$C$1</c:f>
              <c:strCache>
                <c:ptCount val="1"/>
                <c:pt idx="0">
                  <c:v>Have issues</c:v>
                </c:pt>
              </c:strCache>
            </c:strRef>
          </c:tx>
          <c:invertIfNegative val="0"/>
          <c:dLbls>
            <c:showLegendKey val="0"/>
            <c:showVal val="1"/>
            <c:showCatName val="0"/>
            <c:showSerName val="0"/>
            <c:showPercent val="0"/>
            <c:showBubbleSize val="0"/>
            <c:showLeaderLines val="0"/>
          </c:dLbls>
          <c:cat>
            <c:strRef>
              <c:f>Sheet1!$A$2:$A$9</c:f>
              <c:strCache>
                <c:ptCount val="8"/>
                <c:pt idx="0">
                  <c:v>Finding the right training</c:v>
                </c:pt>
                <c:pt idx="1">
                  <c:v>Understanding how different courses/qualifications fit together</c:v>
                </c:pt>
                <c:pt idx="2">
                  <c:v>Finding good value training</c:v>
                </c:pt>
                <c:pt idx="3">
                  <c:v>Finding training that can be delivered online</c:v>
                </c:pt>
                <c:pt idx="4">
                  <c:v>Finding training that's local to us</c:v>
                </c:pt>
                <c:pt idx="5">
                  <c:v>Finding training that can be delivered flexibly</c:v>
                </c:pt>
                <c:pt idx="6">
                  <c:v>Motivating people to undertake training</c:v>
                </c:pt>
                <c:pt idx="7">
                  <c:v>Understanding exactly what training we need</c:v>
                </c:pt>
              </c:strCache>
            </c:strRef>
          </c:cat>
          <c:val>
            <c:numRef>
              <c:f>Sheet1!$C$2:$C$9</c:f>
              <c:numCache>
                <c:formatCode>General</c:formatCode>
                <c:ptCount val="8"/>
                <c:pt idx="0">
                  <c:v>36</c:v>
                </c:pt>
                <c:pt idx="1">
                  <c:v>42</c:v>
                </c:pt>
                <c:pt idx="2">
                  <c:v>44</c:v>
                </c:pt>
                <c:pt idx="3">
                  <c:v>45</c:v>
                </c:pt>
                <c:pt idx="4">
                  <c:v>53</c:v>
                </c:pt>
                <c:pt idx="5">
                  <c:v>56</c:v>
                </c:pt>
                <c:pt idx="6">
                  <c:v>63</c:v>
                </c:pt>
                <c:pt idx="7">
                  <c:v>66</c:v>
                </c:pt>
              </c:numCache>
            </c:numRef>
          </c:val>
        </c:ser>
        <c:dLbls>
          <c:showLegendKey val="0"/>
          <c:showVal val="0"/>
          <c:showCatName val="0"/>
          <c:showSerName val="0"/>
          <c:showPercent val="0"/>
          <c:showBubbleSize val="0"/>
        </c:dLbls>
        <c:gapWidth val="38"/>
        <c:shape val="cylinder"/>
        <c:axId val="93053312"/>
        <c:axId val="93185152"/>
        <c:axId val="0"/>
      </c:bar3DChart>
      <c:catAx>
        <c:axId val="93053312"/>
        <c:scaling>
          <c:orientation val="minMax"/>
        </c:scaling>
        <c:delete val="0"/>
        <c:axPos val="l"/>
        <c:majorTickMark val="out"/>
        <c:minorTickMark val="none"/>
        <c:tickLblPos val="nextTo"/>
        <c:crossAx val="93185152"/>
        <c:crosses val="autoZero"/>
        <c:auto val="1"/>
        <c:lblAlgn val="ctr"/>
        <c:lblOffset val="100"/>
        <c:noMultiLvlLbl val="0"/>
      </c:catAx>
      <c:valAx>
        <c:axId val="93185152"/>
        <c:scaling>
          <c:orientation val="minMax"/>
        </c:scaling>
        <c:delete val="1"/>
        <c:axPos val="b"/>
        <c:majorGridlines/>
        <c:numFmt formatCode="0%" sourceLinked="1"/>
        <c:majorTickMark val="out"/>
        <c:minorTickMark val="none"/>
        <c:tickLblPos val="none"/>
        <c:crossAx val="93053312"/>
        <c:crosses val="autoZero"/>
        <c:crossBetween val="between"/>
        <c:majorUnit val="1"/>
      </c:valAx>
    </c:plotArea>
    <c:legend>
      <c:legendPos val="t"/>
      <c:layout>
        <c:manualLayout>
          <c:xMode val="edge"/>
          <c:yMode val="edge"/>
          <c:x val="0.65444719590144296"/>
          <c:y val="4.0963855421686762E-2"/>
          <c:w val="0.2629277842734809"/>
          <c:h val="0.10202276823830755"/>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Standard Credentials</c:v>
                </c:pt>
              </c:strCache>
            </c:strRef>
          </c:tx>
          <c:invertIfNegative val="0"/>
          <c:cat>
            <c:strRef>
              <c:f>Sheet1!$A$2</c:f>
              <c:strCache>
                <c:ptCount val="1"/>
                <c:pt idx="0">
                  <c:v>Category 1</c:v>
                </c:pt>
              </c:strCache>
            </c:strRef>
          </c:cat>
          <c:val>
            <c:numRef>
              <c:f>Sheet1!$B$2</c:f>
              <c:numCache>
                <c:formatCode>General</c:formatCode>
                <c:ptCount val="1"/>
                <c:pt idx="0">
                  <c:v>4</c:v>
                </c:pt>
              </c:numCache>
            </c:numRef>
          </c:val>
        </c:ser>
        <c:ser>
          <c:idx val="1"/>
          <c:order val="1"/>
          <c:tx>
            <c:strRef>
              <c:f>Sheet1!$C$1</c:f>
              <c:strCache>
                <c:ptCount val="1"/>
                <c:pt idx="0">
                  <c:v>  </c:v>
                </c:pt>
              </c:strCache>
            </c:strRef>
          </c:tx>
          <c:invertIfNegative val="0"/>
          <c:dPt>
            <c:idx val="0"/>
            <c:invertIfNegative val="0"/>
            <c:bubble3D val="0"/>
          </c:dPt>
          <c:cat>
            <c:strRef>
              <c:f>Sheet1!$A$2</c:f>
              <c:strCache>
                <c:ptCount val="1"/>
                <c:pt idx="0">
                  <c:v>Category 1</c:v>
                </c:pt>
              </c:strCache>
            </c:strRef>
          </c:cat>
          <c:val>
            <c:numRef>
              <c:f>Sheet1!$C$2</c:f>
              <c:numCache>
                <c:formatCode>General</c:formatCode>
                <c:ptCount val="1"/>
                <c:pt idx="0">
                  <c:v>6</c:v>
                </c:pt>
              </c:numCache>
            </c:numRef>
          </c:val>
        </c:ser>
        <c:dLbls>
          <c:showLegendKey val="0"/>
          <c:showVal val="0"/>
          <c:showCatName val="0"/>
          <c:showSerName val="0"/>
          <c:showPercent val="0"/>
          <c:showBubbleSize val="0"/>
        </c:dLbls>
        <c:gapWidth val="150"/>
        <c:shape val="cylinder"/>
        <c:axId val="24354816"/>
        <c:axId val="24356352"/>
        <c:axId val="0"/>
      </c:bar3DChart>
      <c:catAx>
        <c:axId val="24354816"/>
        <c:scaling>
          <c:orientation val="minMax"/>
        </c:scaling>
        <c:delete val="1"/>
        <c:axPos val="b"/>
        <c:majorTickMark val="out"/>
        <c:minorTickMark val="none"/>
        <c:tickLblPos val="nextTo"/>
        <c:crossAx val="24356352"/>
        <c:crosses val="autoZero"/>
        <c:auto val="1"/>
        <c:lblAlgn val="ctr"/>
        <c:lblOffset val="100"/>
        <c:noMultiLvlLbl val="0"/>
      </c:catAx>
      <c:valAx>
        <c:axId val="24356352"/>
        <c:scaling>
          <c:orientation val="minMax"/>
        </c:scaling>
        <c:delete val="1"/>
        <c:axPos val="l"/>
        <c:numFmt formatCode="General" sourceLinked="1"/>
        <c:majorTickMark val="out"/>
        <c:minorTickMark val="none"/>
        <c:tickLblPos val="nextTo"/>
        <c:crossAx val="243548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6C89C5AD-82F7-467F-9A9D-2ACEED07E6E7}" type="datetimeFigureOut">
              <a:rPr lang="en-US"/>
              <a:pPr>
                <a:defRPr/>
              </a:pPr>
              <a:t>5/15/2011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178D6AF-D9CD-4DE5-80E9-06F735F13FE9}" type="slidenum">
              <a:rPr lang="en-US"/>
              <a:pPr>
                <a:defRPr/>
              </a:pPr>
              <a:t>‹#›</a:t>
            </a:fld>
            <a:endParaRPr lang="en-US"/>
          </a:p>
        </p:txBody>
      </p:sp>
    </p:spTree>
    <p:extLst>
      <p:ext uri="{BB962C8B-B14F-4D97-AF65-F5344CB8AC3E}">
        <p14:creationId xmlns:p14="http://schemas.microsoft.com/office/powerpoint/2010/main" val="16892503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learning.microsoft.com/Manager/Catalog.aspx"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12:40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Microsoft offers a wide range of certifications that cover a spectrum of professions within—and outside of—the IT industry. Whether you follow the business professional, IT professional, or developer path, each Microsoft Certification helps provide objective validation of your ability to perform more advanced and critical business and IT functions successfully to help mark key turning points in your skills and career.</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178D6AF-D9CD-4DE5-80E9-06F735F13FE9}" type="slidenum">
              <a:rPr lang="en-US" smtClean="0"/>
              <a:pPr>
                <a:defRPr/>
              </a:pPr>
              <a:t>15</a:t>
            </a:fld>
            <a:endParaRPr lang="en-US"/>
          </a:p>
        </p:txBody>
      </p:sp>
    </p:spTree>
    <p:extLst>
      <p:ext uri="{BB962C8B-B14F-4D97-AF65-F5344CB8AC3E}">
        <p14:creationId xmlns:p14="http://schemas.microsoft.com/office/powerpoint/2010/main" val="503050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Start Your Microsoft Journey</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1. Associate Series</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Method: Web based</a:t>
            </a: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Setting: ITA classroom</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Goals/Outcome: Validates foundational knowledge (what)</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Benefits: </a:t>
            </a:r>
          </a:p>
          <a:p>
            <a:pPr marL="53975" indent="-53975">
              <a:buFont typeface="Arial" pitchFamily="34" charset="0"/>
              <a:buChar char="•"/>
            </a:pPr>
            <a:r>
              <a:rPr lang="en-US" sz="1200" dirty="0" smtClean="0"/>
              <a:t>Explored technology acumen</a:t>
            </a:r>
          </a:p>
          <a:p>
            <a:pPr marL="53975" indent="-53975">
              <a:buFont typeface="Arial" pitchFamily="34" charset="0"/>
              <a:buChar char="•"/>
            </a:pPr>
            <a:r>
              <a:rPr lang="en-US" sz="1200" dirty="0" smtClean="0"/>
              <a:t>Completed First step to Microsoft IT Certification</a:t>
            </a:r>
          </a:p>
          <a:p>
            <a:pPr marL="53975" indent="-53975">
              <a:buFont typeface="Arial" pitchFamily="34" charset="0"/>
              <a:buChar char="•"/>
            </a:pPr>
            <a:r>
              <a:rPr lang="en-US" sz="1200" dirty="0" smtClean="0"/>
              <a:t>Built confidence</a:t>
            </a:r>
          </a:p>
          <a:p>
            <a:pPr marL="53975" indent="-53975">
              <a:buFont typeface="Arial" pitchFamily="34" charset="0"/>
              <a:buChar char="•"/>
            </a:pPr>
            <a:r>
              <a:rPr lang="en-US" sz="1200" dirty="0" smtClean="0"/>
              <a:t>Shows differentiation</a:t>
            </a:r>
          </a:p>
          <a:p>
            <a:pPr marL="53975" indent="-53975">
              <a:buFont typeface="Arial" pitchFamily="34" charset="0"/>
              <a:buChar char="•"/>
            </a:pPr>
            <a:endParaRPr lang="en-US" sz="1200" dirty="0" smtClean="0"/>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2. MCTS</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Method: Computer Based with Exams</a:t>
            </a: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Setting: </a:t>
            </a:r>
            <a:r>
              <a:rPr kumimoji="0" lang="en-US" sz="1200" b="1" i="0" u="none" strike="noStrike" kern="1200" cap="none" spc="0" normalizeH="0" baseline="0" noProof="0" dirty="0" err="1" smtClean="0">
                <a:ln>
                  <a:noFill/>
                </a:ln>
                <a:solidFill>
                  <a:prstClr val="black"/>
                </a:solidFill>
                <a:effectLst/>
                <a:uLnTx/>
                <a:uFillTx/>
                <a:latin typeface="+mn-lt"/>
                <a:ea typeface="Times New Roman"/>
                <a:cs typeface="Times New Roman"/>
              </a:rPr>
              <a:t>Prometric</a:t>
            </a:r>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 Centers Worldwide</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Goals/Outcome: Validates job ready skills (how)</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Benefits: </a:t>
            </a:r>
          </a:p>
          <a:p>
            <a:pPr marL="53975" indent="-53975">
              <a:buFont typeface="Arial" pitchFamily="34" charset="0"/>
              <a:buChar char="•"/>
            </a:pPr>
            <a:r>
              <a:rPr lang="en-US" sz="1600" dirty="0" smtClean="0"/>
              <a:t>Recognized certification for entry level job opportunities</a:t>
            </a:r>
          </a:p>
          <a:p>
            <a:pPr marL="53975" indent="-53975">
              <a:buFont typeface="Arial" pitchFamily="34" charset="0"/>
              <a:buChar char="•"/>
            </a:pPr>
            <a:r>
              <a:rPr lang="en-US" sz="1600" dirty="0" smtClean="0"/>
              <a:t>Builds confidence</a:t>
            </a:r>
          </a:p>
          <a:p>
            <a:pPr marL="53975" indent="-53975">
              <a:buFont typeface="Arial" pitchFamily="34" charset="0"/>
              <a:buChar char="•"/>
            </a:pPr>
            <a:r>
              <a:rPr lang="en-US" sz="1600" dirty="0" smtClean="0"/>
              <a:t>Shows differentiation</a:t>
            </a:r>
          </a:p>
          <a:p>
            <a:pPr marL="53975" indent="-53975">
              <a:buFont typeface="Arial" pitchFamily="34" charset="0"/>
              <a:buChar char="•"/>
            </a:pPr>
            <a:endParaRPr lang="en-US" sz="1600" dirty="0" smtClean="0"/>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3. MCITP/MCPD</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Method: Computer Based with Exams</a:t>
            </a: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Setting: </a:t>
            </a:r>
            <a:r>
              <a:rPr kumimoji="0" lang="en-US" sz="1600" b="1" i="0" u="none" strike="noStrike" kern="1200" cap="none" spc="0" normalizeH="0" baseline="0" noProof="0" dirty="0" err="1" smtClean="0">
                <a:ln>
                  <a:noFill/>
                </a:ln>
                <a:solidFill>
                  <a:prstClr val="black"/>
                </a:solidFill>
                <a:effectLst/>
                <a:uLnTx/>
                <a:uFillTx/>
                <a:latin typeface="+mn-lt"/>
                <a:ea typeface="Times New Roman"/>
                <a:cs typeface="Times New Roman"/>
              </a:rPr>
              <a:t>Prometric</a:t>
            </a: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 Centers Worldwide</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Goals/Outcome: Validates job ready skills (how)</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Benefits: </a:t>
            </a:r>
          </a:p>
          <a:p>
            <a:pPr marL="53975" indent="-53975">
              <a:buFont typeface="Arial" pitchFamily="34" charset="0"/>
              <a:buChar char="•"/>
            </a:pPr>
            <a:r>
              <a:rPr lang="en-US" sz="2000" dirty="0" smtClean="0"/>
              <a:t>Recognized certification for entry level job opportunities</a:t>
            </a:r>
          </a:p>
          <a:p>
            <a:pPr marL="53975" indent="-53975">
              <a:buFont typeface="Arial" pitchFamily="34" charset="0"/>
              <a:buChar char="•"/>
            </a:pPr>
            <a:r>
              <a:rPr lang="en-US" sz="2000" dirty="0" smtClean="0"/>
              <a:t>Builds confidence</a:t>
            </a:r>
          </a:p>
          <a:p>
            <a:pPr marL="53975" indent="-53975">
              <a:buFont typeface="Arial" pitchFamily="34" charset="0"/>
              <a:buChar char="•"/>
            </a:pPr>
            <a:r>
              <a:rPr lang="en-US" sz="2000" dirty="0" smtClean="0"/>
              <a:t>Shows differentiation</a:t>
            </a:r>
          </a:p>
        </p:txBody>
      </p:sp>
      <p:sp>
        <p:nvSpPr>
          <p:cNvPr id="4" name="Slide Number Placeholder 3"/>
          <p:cNvSpPr>
            <a:spLocks noGrp="1"/>
          </p:cNvSpPr>
          <p:nvPr>
            <p:ph type="sldNum" sz="quarter" idx="10"/>
          </p:nvPr>
        </p:nvSpPr>
        <p:spPr/>
        <p:txBody>
          <a:bodyPr/>
          <a:lstStyle/>
          <a:p>
            <a:pPr>
              <a:defRPr/>
            </a:pPr>
            <a:fld id="{5178D6AF-D9CD-4DE5-80E9-06F735F13FE9}" type="slidenum">
              <a:rPr lang="en-US" smtClean="0"/>
              <a:pPr>
                <a:defRPr/>
              </a:pPr>
              <a:t>17</a:t>
            </a:fld>
            <a:endParaRPr lang="en-US"/>
          </a:p>
        </p:txBody>
      </p:sp>
    </p:spTree>
    <p:extLst>
      <p:ext uri="{BB962C8B-B14F-4D97-AF65-F5344CB8AC3E}">
        <p14:creationId xmlns:p14="http://schemas.microsoft.com/office/powerpoint/2010/main" val="2537982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MOS Certifications Progression</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1. MOS</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Method: Web based in classroom</a:t>
            </a: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Focus: Single Product within Office suite</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defTabSz="914400"/>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Goals/Outcome: </a:t>
            </a:r>
            <a:r>
              <a:rPr lang="en-US" sz="1050" dirty="0" smtClean="0">
                <a:solidFill>
                  <a:srgbClr val="000000"/>
                </a:solidFill>
              </a:rPr>
              <a:t>Validates essential  office productivity skills (know what and how to use it)</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mn-lt"/>
                <a:ea typeface="Times New Roman"/>
                <a:cs typeface="Times New Roman"/>
              </a:rPr>
              <a:t>Benefits: </a:t>
            </a:r>
          </a:p>
          <a:p>
            <a:pPr marL="53975" indent="-53975" defTabSz="914400">
              <a:buFont typeface="Arial" pitchFamily="34" charset="0"/>
              <a:buChar char="•"/>
            </a:pPr>
            <a:r>
              <a:rPr lang="en-US" sz="1200" dirty="0" smtClean="0">
                <a:solidFill>
                  <a:srgbClr val="000000"/>
                </a:solidFill>
              </a:rPr>
              <a:t>Recognized certification for Microsoft Office product essentials</a:t>
            </a:r>
          </a:p>
          <a:p>
            <a:pPr marL="53975" indent="-53975" defTabSz="914400">
              <a:buFont typeface="Arial" pitchFamily="34" charset="0"/>
              <a:buChar char="•"/>
            </a:pPr>
            <a:r>
              <a:rPr lang="en-US" sz="1200" dirty="0" smtClean="0">
                <a:solidFill>
                  <a:srgbClr val="000000"/>
                </a:solidFill>
              </a:rPr>
              <a:t>Builds confidence with Microsoft Office products</a:t>
            </a:r>
          </a:p>
          <a:p>
            <a:pPr marL="53975" indent="-53975" defTabSz="914400">
              <a:buFont typeface="Arial" pitchFamily="34" charset="0"/>
              <a:buChar char="•"/>
            </a:pPr>
            <a:r>
              <a:rPr lang="en-US" sz="1200" dirty="0" smtClean="0">
                <a:solidFill>
                  <a:srgbClr val="000000"/>
                </a:solidFill>
              </a:rPr>
              <a:t>Shows differentiation</a:t>
            </a:r>
          </a:p>
          <a:p>
            <a:pPr marL="53975" indent="-53975">
              <a:buFont typeface="Arial" pitchFamily="34" charset="0"/>
              <a:buChar char="•"/>
            </a:pPr>
            <a:endParaRPr lang="en-US" sz="1200" dirty="0" smtClean="0"/>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2. MOE</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endParaRPr>
          </a:p>
          <a:p>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Method: </a:t>
            </a:r>
            <a:r>
              <a:rPr lang="en-US" sz="1200" dirty="0" smtClean="0"/>
              <a:t>Validated through multiple Specialist and Expert exams</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defTabSz="914400"/>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Goals/Outcome: </a:t>
            </a:r>
            <a:r>
              <a:rPr lang="en-US" sz="1200" dirty="0" smtClean="0">
                <a:solidFill>
                  <a:srgbClr val="000000"/>
                </a:solidFill>
              </a:rPr>
              <a:t>Validates advanced skills across the Office product suite</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Times New Roman"/>
                <a:cs typeface="Times New Roman"/>
              </a:rPr>
              <a:t>Benefits: </a:t>
            </a:r>
          </a:p>
          <a:p>
            <a:pPr marL="53975" indent="-53975" defTabSz="914400">
              <a:buFont typeface="Arial" pitchFamily="34" charset="0"/>
              <a:buChar char="•"/>
            </a:pPr>
            <a:r>
              <a:rPr lang="en-US" sz="1600" dirty="0" smtClean="0">
                <a:solidFill>
                  <a:srgbClr val="000000"/>
                </a:solidFill>
              </a:rPr>
              <a:t>Recognized certification for advanced product skills Microsoft Word and Excel</a:t>
            </a:r>
          </a:p>
          <a:p>
            <a:pPr marL="53975" indent="-53975" defTabSz="914400">
              <a:buFont typeface="Arial" pitchFamily="34" charset="0"/>
              <a:buChar char="•"/>
            </a:pPr>
            <a:r>
              <a:rPr lang="en-US" sz="1600" dirty="0" smtClean="0">
                <a:solidFill>
                  <a:srgbClr val="000000"/>
                </a:solidFill>
              </a:rPr>
              <a:t>Builds confidence with Word and Excel</a:t>
            </a:r>
          </a:p>
          <a:p>
            <a:pPr marL="53975" indent="-53975" defTabSz="914400">
              <a:buFont typeface="Arial" pitchFamily="34" charset="0"/>
              <a:buChar char="•"/>
            </a:pPr>
            <a:r>
              <a:rPr lang="en-US" sz="1600" dirty="0" smtClean="0">
                <a:solidFill>
                  <a:srgbClr val="000000"/>
                </a:solidFill>
              </a:rPr>
              <a:t>Shows differentiation</a:t>
            </a:r>
          </a:p>
          <a:p>
            <a:pPr marL="53975" indent="-53975" defTabSz="914400">
              <a:buFont typeface="Arial" pitchFamily="34" charset="0"/>
              <a:buChar char="•"/>
            </a:pPr>
            <a:endParaRPr lang="en-US" sz="1600" dirty="0" smtClean="0">
              <a:solidFill>
                <a:srgbClr val="000000"/>
              </a:solidFill>
            </a:endParaRPr>
          </a:p>
          <a:p>
            <a:pPr marL="53975" indent="-53975">
              <a:buFont typeface="Arial" pitchFamily="34" charset="0"/>
              <a:buChar char="•"/>
            </a:pPr>
            <a:endParaRPr lang="en-US" sz="1600" dirty="0" smtClean="0"/>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3. MOM</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Method: Web based in classroom</a:t>
            </a: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Focus: Single Product within Office suite</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defTabSz="914400"/>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Goals/Outcome: </a:t>
            </a:r>
            <a:r>
              <a:rPr lang="en-US" sz="1600" dirty="0" smtClean="0">
                <a:solidFill>
                  <a:srgbClr val="000000"/>
                </a:solidFill>
              </a:rPr>
              <a:t>Validates advanced office productivity skills (product depth)</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endParaRPr>
          </a:p>
          <a:p>
            <a:pPr marL="0" marR="0" lvl="0" indent="0" algn="l" defTabSz="457200" rtl="0" eaLnBrk="1" fontAlgn="auto" latinLnBrk="0" hangingPunct="1">
              <a:lnSpc>
                <a:spcPct val="100000"/>
              </a:lnSpc>
              <a:spcBef>
                <a:spcPts val="0"/>
              </a:spcBef>
              <a:spcAft>
                <a:spcPts val="100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mn-lt"/>
                <a:ea typeface="Times New Roman"/>
                <a:cs typeface="Times New Roman"/>
              </a:rPr>
              <a:t>Benefits: </a:t>
            </a:r>
          </a:p>
          <a:p>
            <a:pPr marL="53975" indent="-53975" defTabSz="914400">
              <a:buFont typeface="Arial" pitchFamily="34" charset="0"/>
              <a:buChar char="•"/>
            </a:pPr>
            <a:r>
              <a:rPr lang="en-US" sz="2000" dirty="0" smtClean="0">
                <a:solidFill>
                  <a:srgbClr val="000000"/>
                </a:solidFill>
              </a:rPr>
              <a:t>Recognized certification for deep expertise across the Microsoft Office suite</a:t>
            </a:r>
          </a:p>
          <a:p>
            <a:pPr marL="53975" indent="-53975" defTabSz="914400">
              <a:buFont typeface="Arial" pitchFamily="34" charset="0"/>
              <a:buChar char="•"/>
            </a:pPr>
            <a:r>
              <a:rPr lang="en-US" sz="2000" dirty="0" smtClean="0">
                <a:solidFill>
                  <a:srgbClr val="000000"/>
                </a:solidFill>
              </a:rPr>
              <a:t>Shows credibility</a:t>
            </a:r>
          </a:p>
          <a:p>
            <a:pPr marL="53975" indent="-53975" defTabSz="914400">
              <a:buFont typeface="Arial" pitchFamily="34" charset="0"/>
              <a:buChar char="•"/>
            </a:pPr>
            <a:r>
              <a:rPr lang="en-US" sz="2000" dirty="0" smtClean="0">
                <a:solidFill>
                  <a:srgbClr val="000000"/>
                </a:solidFill>
              </a:rPr>
              <a:t>Shows differentiation</a:t>
            </a:r>
          </a:p>
          <a:p>
            <a:pPr marL="53975" indent="-53975" defTabSz="914400">
              <a:buFont typeface="Arial" pitchFamily="34" charset="0"/>
              <a:buChar char="•"/>
            </a:pPr>
            <a:endParaRPr lang="en-US" sz="1600" dirty="0">
              <a:solidFill>
                <a:srgbClr val="000000"/>
              </a:solidFill>
            </a:endParaRPr>
          </a:p>
        </p:txBody>
      </p:sp>
      <p:sp>
        <p:nvSpPr>
          <p:cNvPr id="4" name="Slide Number Placeholder 3"/>
          <p:cNvSpPr>
            <a:spLocks noGrp="1"/>
          </p:cNvSpPr>
          <p:nvPr>
            <p:ph type="sldNum" sz="quarter" idx="10"/>
          </p:nvPr>
        </p:nvSpPr>
        <p:spPr/>
        <p:txBody>
          <a:bodyPr/>
          <a:lstStyle/>
          <a:p>
            <a:fld id="{453C0480-9CB6-AF46-83D2-0ACCFED0EB19}" type="slidenum">
              <a:rPr lang="en-US" smtClean="0"/>
              <a:pPr/>
              <a:t>18</a:t>
            </a:fld>
            <a:endParaRPr lang="en-US" dirty="0"/>
          </a:p>
        </p:txBody>
      </p:sp>
    </p:spTree>
    <p:extLst>
      <p:ext uri="{BB962C8B-B14F-4D97-AF65-F5344CB8AC3E}">
        <p14:creationId xmlns:p14="http://schemas.microsoft.com/office/powerpoint/2010/main" val="384320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b="1" u="sng" dirty="0" smtClean="0"/>
              <a:t>Key Talking Points</a:t>
            </a:r>
          </a:p>
          <a:p>
            <a:pPr marL="171450" indent="-171450">
              <a:buFont typeface="Arial" pitchFamily="34" charset="0"/>
              <a:buChar char="•"/>
            </a:pPr>
            <a:r>
              <a:rPr lang="en-US" dirty="0" smtClean="0"/>
              <a:t>IT professionals need an optimal balance of experience and certification</a:t>
            </a:r>
          </a:p>
          <a:p>
            <a:pPr marL="171450" indent="-171450">
              <a:buFont typeface="Arial" pitchFamily="34" charset="0"/>
              <a:buChar char="•"/>
            </a:pPr>
            <a:r>
              <a:rPr lang="en-US" dirty="0" smtClean="0"/>
              <a:t>The goal is to move technical teams into the highly effective zone of both experienced and certified</a:t>
            </a:r>
          </a:p>
          <a:p>
            <a:pPr marL="171450" indent="-171450">
              <a:buFont typeface="Arial" pitchFamily="34" charset="0"/>
              <a:buChar char="•"/>
            </a:pPr>
            <a:r>
              <a:rPr lang="en-US" dirty="0" smtClean="0"/>
              <a:t>Certification is not a substitute for experience. Experience lacks the validation of certification.</a:t>
            </a:r>
          </a:p>
          <a:p>
            <a:endParaRPr lang="en-US" dirty="0" smtClean="0"/>
          </a:p>
          <a:p>
            <a:r>
              <a:rPr lang="en-US" b="1" u="sng" dirty="0" smtClean="0"/>
              <a:t>Script</a:t>
            </a:r>
          </a:p>
          <a:p>
            <a:r>
              <a:rPr lang="en-US" dirty="0" smtClean="0"/>
              <a:t>So which is better: being certified or having experience?  This debate has been going on for years.  The answer is…both.  Today IT professionals need an optimal balance of both.  An employee who has experience but no certification tends to be highly proficient with the skills they use every day, but do not necessarily have the broader perspective that certification provides which would help them to better handle new or unusual situations.  Certified individuals without experience tend to behave like walking reference guides, but one cannot underestimate the importance of on the job implementation experience.  The best scenario is a healthy blend of both experience and technical certification. </a:t>
            </a:r>
          </a:p>
        </p:txBody>
      </p:sp>
      <p:sp>
        <p:nvSpPr>
          <p:cNvPr id="4" name="Slide Number Placeholder 3"/>
          <p:cNvSpPr>
            <a:spLocks noGrp="1"/>
          </p:cNvSpPr>
          <p:nvPr>
            <p:ph type="sldNum" sz="quarter" idx="10"/>
          </p:nvPr>
        </p:nvSpPr>
        <p:spPr/>
        <p:txBody>
          <a:bodyPr/>
          <a:lstStyle/>
          <a:p>
            <a:pPr>
              <a:defRPr/>
            </a:pPr>
            <a:fld id="{5178D6AF-D9CD-4DE5-80E9-06F735F13FE9}" type="slidenum">
              <a:rPr lang="en-US" smtClean="0"/>
              <a:pPr>
                <a:defRPr/>
              </a:pPr>
              <a:t>22</a:t>
            </a:fld>
            <a:endParaRPr lang="en-US"/>
          </a:p>
        </p:txBody>
      </p:sp>
    </p:spTree>
    <p:extLst>
      <p:ext uri="{BB962C8B-B14F-4D97-AF65-F5344CB8AC3E}">
        <p14:creationId xmlns:p14="http://schemas.microsoft.com/office/powerpoint/2010/main" val="2119333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effectLst/>
                <a:latin typeface="+mn-lt"/>
                <a:ea typeface="+mn-ea"/>
                <a:cs typeface="+mn-cs"/>
              </a:rPr>
              <a:t>Ten Reasons to Hire and Develop Microsoft Certified Professionals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Improve Project Deployments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Organizations with a majority of their teams certified reported significant improvements in delivering projects on time and within budget.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            Increase Customer Satisfaction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Certified staff helps to increase customer satisfaction through improved service, higher productivity, and greater self-sufficiency.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            Improve Support Costs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Organizations with certified staff witness less network downtime and lower dependency on unplanned support.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4.            Validate Vendor Qualifications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When outsourcing projects, certification provides assurance of vendors' technical qualifications.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5.            Gain a Competitive Advantage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Employees who hold Microsoft certifications bring more advanced skill sets to provide higher levels of service and productivity, giving your business a competitive advantage.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6.            Benefit by Investing in Your Staff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Organizations with successful revenue results have been shown to have invested more in certifying their internal technical teams**</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7.            Increase Employee Satisfaction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Employee satisfaction and retention are higher when management facilitates employees' career goals.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8.            Objectively Benchmark Your Staff's Talent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Certification serves as a reliable benchmark for hiring and promoting staff employees, and ensures your organization is built on top-quality technical talent.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9.            Reward Employee Expertise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Certification recognizes and rewards productive employees by validating their expertise. Certification also provides re-training opportunities so existing employees can work more effectively with new technologies.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10.          See Objective Results of Your Training Investments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Certification provides an excellent return on training and certification investments by providing a standard method of determining training needs and measuring results.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5178D6AF-D9CD-4DE5-80E9-06F735F13FE9}" type="slidenum">
              <a:rPr lang="en-US" smtClean="0"/>
              <a:pPr>
                <a:defRPr/>
              </a:pPr>
              <a:t>23</a:t>
            </a:fld>
            <a:endParaRPr lang="en-US"/>
          </a:p>
        </p:txBody>
      </p:sp>
    </p:spTree>
    <p:extLst>
      <p:ext uri="{BB962C8B-B14F-4D97-AF65-F5344CB8AC3E}">
        <p14:creationId xmlns:p14="http://schemas.microsoft.com/office/powerpoint/2010/main" val="1115732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xfrm>
            <a:off x="686422" y="4344025"/>
            <a:ext cx="5823709" cy="45470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sz="800" b="1"/>
              <a:t>Key Talking Points</a:t>
            </a:r>
          </a:p>
          <a:p>
            <a:pPr>
              <a:lnSpc>
                <a:spcPct val="80000"/>
              </a:lnSpc>
              <a:buFontTx/>
              <a:buChar char="•"/>
            </a:pPr>
            <a:r>
              <a:rPr lang="en-US" sz="800"/>
              <a:t>Improving organization performance is key for successful business and IT leaders</a:t>
            </a:r>
          </a:p>
          <a:p>
            <a:pPr>
              <a:lnSpc>
                <a:spcPct val="80000"/>
              </a:lnSpc>
              <a:buFontTx/>
              <a:buChar char="•"/>
            </a:pPr>
            <a:r>
              <a:rPr lang="en-US" sz="800"/>
              <a:t>Hiring managers rely on certification as validation for hiring and advancement</a:t>
            </a:r>
          </a:p>
          <a:p>
            <a:pPr>
              <a:lnSpc>
                <a:spcPct val="80000"/>
              </a:lnSpc>
              <a:buFontTx/>
              <a:buChar char="•"/>
            </a:pPr>
            <a:r>
              <a:rPr lang="en-US" sz="800"/>
              <a:t>They look for 3 things when considering new candidates: Education, Expericen and Certification</a:t>
            </a:r>
          </a:p>
          <a:p>
            <a:pPr>
              <a:lnSpc>
                <a:spcPct val="80000"/>
              </a:lnSpc>
              <a:buFontTx/>
              <a:buChar char="•"/>
            </a:pPr>
            <a:endParaRPr lang="en-US" sz="800" b="1"/>
          </a:p>
          <a:p>
            <a:pPr>
              <a:lnSpc>
                <a:spcPct val="80000"/>
              </a:lnSpc>
            </a:pPr>
            <a:r>
              <a:rPr lang="en-US" sz="800" b="1">
                <a:solidFill>
                  <a:srgbClr val="FF0000"/>
                </a:solidFill>
              </a:rPr>
              <a:t>Script</a:t>
            </a:r>
          </a:p>
          <a:p>
            <a:pPr>
              <a:lnSpc>
                <a:spcPct val="80000"/>
              </a:lnSpc>
            </a:pPr>
            <a:endParaRPr lang="en-US" sz="900"/>
          </a:p>
          <a:p>
            <a:pPr>
              <a:lnSpc>
                <a:spcPct val="80000"/>
              </a:lnSpc>
            </a:pPr>
            <a:r>
              <a:rPr lang="en-US" sz="900"/>
              <a:t>Alright, let’s shift gears to the hiring manager perspective. Remember, 3 things matter to hiring managers. Of those 3 things, Certification is the </a:t>
            </a:r>
            <a:r>
              <a:rPr lang="en-US" sz="900" b="1"/>
              <a:t>only thing you</a:t>
            </a:r>
            <a:r>
              <a:rPr lang="en-US" sz="900"/>
              <a:t>, as an individual can influence. You </a:t>
            </a:r>
            <a:r>
              <a:rPr lang="en-US" sz="900" b="1"/>
              <a:t>can’t</a:t>
            </a:r>
            <a:r>
              <a:rPr lang="en-US" sz="900"/>
              <a:t> change where you went to school. You can’t alter the </a:t>
            </a:r>
            <a:r>
              <a:rPr lang="en-US" sz="900" b="1"/>
              <a:t>experience</a:t>
            </a:r>
            <a:r>
              <a:rPr lang="en-US" sz="900"/>
              <a:t> you have, but you </a:t>
            </a:r>
            <a:r>
              <a:rPr lang="en-US" sz="900" b="1"/>
              <a:t>can</a:t>
            </a:r>
            <a:r>
              <a:rPr lang="en-US" sz="900"/>
              <a:t> control whether or not your skills are certified! </a:t>
            </a:r>
          </a:p>
          <a:p>
            <a:pPr>
              <a:lnSpc>
                <a:spcPct val="80000"/>
              </a:lnSpc>
            </a:pPr>
            <a:endParaRPr lang="en-US" sz="900"/>
          </a:p>
          <a:p>
            <a:pPr>
              <a:lnSpc>
                <a:spcPct val="80000"/>
              </a:lnSpc>
            </a:pPr>
            <a:r>
              <a:rPr lang="en-US" sz="900"/>
              <a:t>Here’s why hiring managers consider certification</a:t>
            </a:r>
          </a:p>
          <a:p>
            <a:pPr>
              <a:lnSpc>
                <a:spcPct val="80000"/>
              </a:lnSpc>
            </a:pPr>
            <a:r>
              <a:rPr lang="en-US" sz="900"/>
              <a:t>Certification exams are not only an efficient way to measure the skill set of an IT professional, but </a:t>
            </a:r>
            <a:r>
              <a:rPr lang="en-US" sz="900" b="1"/>
              <a:t>they also provide a reliable benchmark for hiring</a:t>
            </a:r>
            <a:r>
              <a:rPr lang="en-US" sz="900"/>
              <a:t>.  Certification also drives </a:t>
            </a:r>
            <a:r>
              <a:rPr lang="en-US" sz="900" b="1"/>
              <a:t>effectiveness</a:t>
            </a:r>
            <a:r>
              <a:rPr lang="en-US" sz="900"/>
              <a:t>, especially in the IT department. 63% of hiring managers feel that certified individuals are </a:t>
            </a:r>
            <a:r>
              <a:rPr lang="en-US" sz="900" b="1"/>
              <a:t>more productive </a:t>
            </a:r>
            <a:r>
              <a:rPr lang="en-US" sz="900"/>
              <a:t>than their non-certified counterparts.  IT hiring managers know certified professionals help their organizations. They also find that team performance rises every time a team member earns certification, so there’s a </a:t>
            </a:r>
            <a:r>
              <a:rPr lang="en-US" sz="900" b="1"/>
              <a:t>direct</a:t>
            </a:r>
            <a:r>
              <a:rPr lang="en-US" sz="900"/>
              <a:t> and </a:t>
            </a:r>
            <a:r>
              <a:rPr lang="en-US" sz="900" b="1"/>
              <a:t>positive</a:t>
            </a:r>
            <a:r>
              <a:rPr lang="en-US" sz="900"/>
              <a:t> impact on organizational performance </a:t>
            </a:r>
            <a:r>
              <a:rPr lang="en-US" sz="900" b="1"/>
              <a:t>as a result of certification.</a:t>
            </a:r>
          </a:p>
          <a:p>
            <a:pPr>
              <a:lnSpc>
                <a:spcPct val="80000"/>
              </a:lnSpc>
            </a:pPr>
            <a:endParaRPr lang="en-US" sz="900"/>
          </a:p>
          <a:p>
            <a:pPr>
              <a:lnSpc>
                <a:spcPct val="80000"/>
              </a:lnSpc>
            </a:pPr>
            <a:r>
              <a:rPr lang="en-US" sz="900"/>
              <a:t> In today’s competitive economy, companies </a:t>
            </a:r>
            <a:r>
              <a:rPr lang="en-US" sz="900" b="1"/>
              <a:t>need</a:t>
            </a:r>
            <a:r>
              <a:rPr lang="en-US" sz="900"/>
              <a:t> to differentiate themselves, showcasing their ability to deliver the most advanced technology solutions to their customers through </a:t>
            </a:r>
            <a:r>
              <a:rPr lang="en-US" sz="900" b="1"/>
              <a:t>highly qualified IT professionals. </a:t>
            </a:r>
            <a:r>
              <a:rPr lang="en-US" sz="900"/>
              <a:t> Microsoft Certification helps validate technical expertise and give a concrete metric that is useful in differentiating companies in the increasingly global market.  Hiring managers know this, and look to certification as a definitive benchmark for hiring.</a:t>
            </a:r>
          </a:p>
          <a:p>
            <a:pPr>
              <a:lnSpc>
                <a:spcPct val="80000"/>
              </a:lnSpc>
            </a:pPr>
            <a:endParaRPr lang="en-US" sz="900"/>
          </a:p>
          <a:p>
            <a:pPr>
              <a:lnSpc>
                <a:spcPct val="80000"/>
              </a:lnSpc>
            </a:pPr>
            <a:endParaRPr lang="en-US" sz="900"/>
          </a:p>
          <a:p>
            <a:pPr>
              <a:lnSpc>
                <a:spcPct val="80000"/>
              </a:lnSpc>
            </a:pPr>
            <a:r>
              <a:rPr lang="en-US" sz="900" b="1"/>
              <a:t>Additional Data</a:t>
            </a:r>
          </a:p>
          <a:p>
            <a:pPr marL="0" lvl="1">
              <a:lnSpc>
                <a:spcPct val="80000"/>
              </a:lnSpc>
              <a:buFontTx/>
              <a:buChar char="•"/>
            </a:pPr>
            <a:r>
              <a:rPr lang="en-US" sz="900"/>
              <a:t>55% of hiring managers consider employee certification as a criterion for hiring, while 46% consider certification a criterion for promotion. </a:t>
            </a:r>
          </a:p>
          <a:p>
            <a:pPr marL="0" lvl="1">
              <a:lnSpc>
                <a:spcPct val="80000"/>
              </a:lnSpc>
              <a:buFontTx/>
              <a:buChar char="•"/>
            </a:pPr>
            <a:r>
              <a:rPr lang="en-US" sz="900"/>
              <a:t>47% of individuals reported that Microsoft certification was a factor in improving their ability to find or keep a job, or led to a promotion.</a:t>
            </a:r>
          </a:p>
          <a:p>
            <a:pPr marL="0" lvl="1">
              <a:lnSpc>
                <a:spcPct val="80000"/>
              </a:lnSpc>
              <a:buFontTx/>
              <a:buChar char="•"/>
            </a:pPr>
            <a:r>
              <a:rPr lang="en-US" sz="900"/>
              <a:t>43% reported salary increases as a result of Microsoft certification.</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5357C52-ADD8-4006-A8D7-F2A5ED07B9E1}" type="slidenum">
              <a:rPr lang="en-US" sz="1200"/>
              <a:pPr/>
              <a:t>24</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Key Talking Points</a:t>
            </a:r>
          </a:p>
          <a:p>
            <a:r>
              <a:rPr lang="en-US" dirty="0" smtClean="0"/>
              <a:t>Improving organization performance is key for successful business and IT leaders</a:t>
            </a:r>
          </a:p>
          <a:p>
            <a:r>
              <a:rPr lang="en-US" dirty="0" smtClean="0"/>
              <a:t>Hiring managers rely on certification as validation for hiring and advancement</a:t>
            </a:r>
          </a:p>
          <a:p>
            <a:r>
              <a:rPr lang="en-US" dirty="0" smtClean="0"/>
              <a:t>They look for 3 things when considering new candidates: Education, </a:t>
            </a:r>
            <a:r>
              <a:rPr lang="en-US" dirty="0" err="1" smtClean="0"/>
              <a:t>Expericence</a:t>
            </a:r>
            <a:r>
              <a:rPr lang="en-US" dirty="0" smtClean="0"/>
              <a:t> and Certification</a:t>
            </a:r>
          </a:p>
          <a:p>
            <a:endParaRPr lang="en-US" dirty="0" smtClean="0"/>
          </a:p>
          <a:p>
            <a:r>
              <a:rPr lang="en-US" dirty="0" smtClean="0"/>
              <a:t>Script</a:t>
            </a:r>
          </a:p>
          <a:p>
            <a:endParaRPr lang="en-US" dirty="0" smtClean="0"/>
          </a:p>
          <a:p>
            <a:r>
              <a:rPr lang="en-US" dirty="0" smtClean="0"/>
              <a:t>Remember, 3 things matter to hiring managers. Of those 3 things, Certification is the only thing you, as an individual can influence. You can’t change where you went to school. You can alter the experience you have, but you can control whether or not your certification are certified! </a:t>
            </a:r>
          </a:p>
          <a:p>
            <a:endParaRPr lang="en-US" dirty="0" smtClean="0"/>
          </a:p>
          <a:p>
            <a:r>
              <a:rPr lang="en-US" dirty="0" smtClean="0"/>
              <a:t>Here’s why they consider certification</a:t>
            </a:r>
          </a:p>
          <a:p>
            <a:r>
              <a:rPr lang="en-US" dirty="0" smtClean="0"/>
              <a:t>Certification exams are an efficient way to measure the skill set of an IT professional, but they provide a reliable benchmark for hiring.  Certification also drives effectiveness, especially in the IT department. IT hiring managers know certified professional help their organizations. They also found that team performance rises every time a team member earns certification, so there’s a direct and positive impact on organizational performance as a result of certification.</a:t>
            </a:r>
          </a:p>
          <a:p>
            <a:endParaRPr lang="en-US" dirty="0" smtClean="0"/>
          </a:p>
          <a:p>
            <a:r>
              <a:rPr lang="en-US" dirty="0" smtClean="0"/>
              <a:t> In today’s competitive economy, companies need to differentiate themselves, showcasing their ability to delivering the most advanced technology solutions to its customers through highly qualified IT professionals.  Microsoft Certification give a concrete metric that is useful in differentiating companies in the increasingly global market.  Hiring managers know this, and look to certification as a definitive benchmark for hiring.</a:t>
            </a:r>
          </a:p>
          <a:p>
            <a:endParaRPr lang="en-US" dirty="0" smtClean="0"/>
          </a:p>
          <a:p>
            <a:r>
              <a:rPr lang="en-US" dirty="0" smtClean="0"/>
              <a:t>Network security performance -Teams with more certifications had about 10% more devices in full compliance with security policies on average. **</a:t>
            </a:r>
          </a:p>
          <a:p>
            <a:r>
              <a:rPr lang="en-US" dirty="0" smtClean="0"/>
              <a:t>Server and client applications deployment – </a:t>
            </a:r>
          </a:p>
          <a:p>
            <a:r>
              <a:rPr lang="en-US" dirty="0" smtClean="0"/>
              <a:t>Applications and network capabilities were deployed on time and on budget about 10% more frequently at organizations with greater concentrations of certified IT staff. **</a:t>
            </a:r>
          </a:p>
          <a:p>
            <a:endParaRPr lang="en-US" dirty="0" smtClean="0"/>
          </a:p>
          <a:p>
            <a:endParaRPr lang="en-US" dirty="0" smtClean="0"/>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mn-cs"/>
              </a:rPr>
              <a:t>Organizations with higher percentage of certified staff spent about 20% less on support costs for general network management.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mn-cs"/>
              </a:rPr>
              <a:t>- organizations with higher concentrations of certified staff spent about 30% less on external support for network security activities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mn-cs"/>
              </a:rPr>
              <a:t>– unscheduled downtime was about 20% lower at organizations with more certified IT staff. **</a:t>
            </a:r>
          </a:p>
        </p:txBody>
      </p:sp>
      <p:sp>
        <p:nvSpPr>
          <p:cNvPr id="4" name="Slide Number Placeholder 3"/>
          <p:cNvSpPr>
            <a:spLocks noGrp="1"/>
          </p:cNvSpPr>
          <p:nvPr>
            <p:ph type="sldNum" sz="quarter" idx="10"/>
          </p:nvPr>
        </p:nvSpPr>
        <p:spPr/>
        <p:txBody>
          <a:bodyPr/>
          <a:lstStyle/>
          <a:p>
            <a:pPr>
              <a:defRPr/>
            </a:pPr>
            <a:fld id="{5178D6AF-D9CD-4DE5-80E9-06F735F13FE9}" type="slidenum">
              <a:rPr lang="en-US" smtClean="0"/>
              <a:pPr>
                <a:defRPr/>
              </a:pPr>
              <a:t>25</a:t>
            </a:fld>
            <a:endParaRPr lang="en-US"/>
          </a:p>
        </p:txBody>
      </p:sp>
    </p:spTree>
    <p:extLst>
      <p:ext uri="{BB962C8B-B14F-4D97-AF65-F5344CB8AC3E}">
        <p14:creationId xmlns:p14="http://schemas.microsoft.com/office/powerpoint/2010/main" val="1220832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By design, exams are not post-tests of training</a:t>
            </a:r>
          </a:p>
          <a:p>
            <a:pPr marL="171450" indent="-171450">
              <a:buFont typeface="Arial" pitchFamily="34" charset="0"/>
              <a:buChar char="•"/>
            </a:pPr>
            <a:r>
              <a:rPr lang="en-US" dirty="0" smtClean="0"/>
              <a:t>No one who creates courseware, not even Microsoft, sees the exam content</a:t>
            </a:r>
          </a:p>
          <a:p>
            <a:pPr marL="171450" indent="-171450">
              <a:buFont typeface="Arial" pitchFamily="34" charset="0"/>
              <a:buChar char="•"/>
            </a:pPr>
            <a:r>
              <a:rPr lang="en-US" dirty="0" smtClean="0"/>
              <a:t>We don’t care how candidates get the skills as long as they get them (without cheating, of course)</a:t>
            </a:r>
          </a:p>
          <a:p>
            <a:endParaRPr lang="en-US" dirty="0"/>
          </a:p>
        </p:txBody>
      </p:sp>
      <p:sp>
        <p:nvSpPr>
          <p:cNvPr id="4" name="Slide Number Placeholder 3"/>
          <p:cNvSpPr>
            <a:spLocks noGrp="1"/>
          </p:cNvSpPr>
          <p:nvPr>
            <p:ph type="sldNum" sz="quarter" idx="10"/>
          </p:nvPr>
        </p:nvSpPr>
        <p:spPr/>
        <p:txBody>
          <a:bodyPr/>
          <a:lstStyle/>
          <a:p>
            <a:pPr>
              <a:defRPr/>
            </a:pPr>
            <a:fld id="{5178D6AF-D9CD-4DE5-80E9-06F735F13FE9}" type="slidenum">
              <a:rPr lang="en-US" smtClean="0"/>
              <a:pPr>
                <a:defRPr/>
              </a:pPr>
              <a:t>27</a:t>
            </a:fld>
            <a:endParaRPr lang="en-US"/>
          </a:p>
        </p:txBody>
      </p:sp>
    </p:spTree>
    <p:extLst>
      <p:ext uri="{BB962C8B-B14F-4D97-AF65-F5344CB8AC3E}">
        <p14:creationId xmlns:p14="http://schemas.microsoft.com/office/powerpoint/2010/main" val="2933630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453C0480-9CB6-AF46-83D2-0ACCFED0EB19}" type="slidenum">
              <a:rPr lang="en-US" smtClean="0"/>
              <a:pPr/>
              <a:t>28</a:t>
            </a:fld>
            <a:endParaRPr lang="en-US" dirty="0"/>
          </a:p>
        </p:txBody>
      </p:sp>
    </p:spTree>
    <p:extLst>
      <p:ext uri="{BB962C8B-B14F-4D97-AF65-F5344CB8AC3E}">
        <p14:creationId xmlns:p14="http://schemas.microsoft.com/office/powerpoint/2010/main" val="602908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dirty="0" smtClean="0">
                <a:solidFill>
                  <a:srgbClr val="000000"/>
                </a:solidFill>
                <a:effectLst/>
                <a:latin typeface="+mn-lt"/>
                <a:ea typeface="Times New Roman"/>
              </a:rPr>
              <a:t>If you’re just getting started, earn a Microsoft Technology Associate certification</a:t>
            </a:r>
            <a:r>
              <a:rPr lang="en-US" sz="1200" dirty="0" smtClean="0">
                <a:solidFill>
                  <a:srgbClr val="000000"/>
                </a:solidFill>
                <a:effectLst/>
                <a:latin typeface="+mn-lt"/>
                <a:ea typeface="Times New Roman"/>
              </a:rPr>
              <a:t> this will validate your fundamental technology knowledge and help you explore your potential for a career in technology. </a:t>
            </a:r>
          </a:p>
          <a:p>
            <a:pPr marL="0" marR="0">
              <a:lnSpc>
                <a:spcPct val="115000"/>
              </a:lnSpc>
              <a:spcBef>
                <a:spcPts val="0"/>
              </a:spcBef>
              <a:spcAft>
                <a:spcPts val="0"/>
              </a:spcAft>
            </a:pPr>
            <a:endParaRPr lang="en-US" sz="1200" dirty="0" smtClean="0">
              <a:solidFill>
                <a:srgbClr val="000000"/>
              </a:solidFill>
              <a:effectLst/>
              <a:latin typeface="+mn-lt"/>
              <a:ea typeface="Times New Roman"/>
            </a:endParaRPr>
          </a:p>
          <a:p>
            <a:pPr marL="0" marR="0">
              <a:spcBef>
                <a:spcPts val="0"/>
              </a:spcBef>
              <a:spcAft>
                <a:spcPts val="1000"/>
              </a:spcAft>
            </a:pPr>
            <a:r>
              <a:rPr lang="en-US" sz="1400" b="1" dirty="0" smtClean="0">
                <a:effectLst/>
                <a:latin typeface="Cambria"/>
                <a:ea typeface="Cambria"/>
                <a:cs typeface="Times New Roman"/>
              </a:rPr>
              <a:t>If you are confident in your IT skills, you can skip ahead to the Microsoft Certified Technology Specialist Certification - a slightly more advanced starting point.</a:t>
            </a:r>
          </a:p>
          <a:p>
            <a:pPr marL="0" marR="0">
              <a:spcBef>
                <a:spcPts val="0"/>
              </a:spcBef>
              <a:spcAft>
                <a:spcPts val="1000"/>
              </a:spcAft>
            </a:pPr>
            <a:endParaRPr lang="en-US" sz="1400" dirty="0" smtClean="0">
              <a:effectLst/>
              <a:latin typeface="Cambria"/>
              <a:ea typeface="Cambria"/>
              <a:cs typeface="Times New Roman"/>
            </a:endParaRPr>
          </a:p>
          <a:p>
            <a:pPr marL="0" marR="0">
              <a:spcBef>
                <a:spcPts val="0"/>
              </a:spcBef>
              <a:spcAft>
                <a:spcPts val="1000"/>
              </a:spcAft>
            </a:pPr>
            <a:r>
              <a:rPr lang="en-US" sz="1400" b="1" dirty="0" smtClean="0">
                <a:effectLst/>
                <a:latin typeface="Cambria"/>
                <a:ea typeface="Cambria"/>
                <a:cs typeface="Times New Roman"/>
              </a:rPr>
              <a:t>Once you’ve fulfilled these</a:t>
            </a:r>
            <a:r>
              <a:rPr lang="en-US" sz="1400" b="1" baseline="0" dirty="0" smtClean="0">
                <a:effectLst/>
                <a:latin typeface="Cambria"/>
                <a:ea typeface="Cambria"/>
                <a:cs typeface="Times New Roman"/>
              </a:rPr>
              <a:t> certification pre-requisite, you should aim for the next step</a:t>
            </a:r>
            <a:r>
              <a:rPr lang="en-US" sz="1400" b="1" dirty="0" smtClean="0">
                <a:effectLst/>
                <a:latin typeface="Cambria"/>
                <a:ea typeface="Cambria"/>
                <a:cs typeface="Times New Roman"/>
              </a:rPr>
              <a:t> </a:t>
            </a:r>
          </a:p>
          <a:p>
            <a:pPr marL="0" marR="0">
              <a:spcBef>
                <a:spcPts val="0"/>
              </a:spcBef>
              <a:spcAft>
                <a:spcPts val="1000"/>
              </a:spcAft>
            </a:pPr>
            <a:endParaRPr lang="en-US" sz="1400" b="1" dirty="0" smtClean="0">
              <a:effectLst/>
              <a:latin typeface="Cambria"/>
              <a:ea typeface="Cambria"/>
              <a:cs typeface="Times New Roman"/>
            </a:endParaRPr>
          </a:p>
          <a:p>
            <a:r>
              <a:rPr lang="en-US" sz="1400" dirty="0" smtClean="0">
                <a:solidFill>
                  <a:prstClr val="black"/>
                </a:solidFill>
              </a:rPr>
              <a:t>Preparation &amp; Training</a:t>
            </a:r>
          </a:p>
          <a:p>
            <a:endParaRPr lang="en-US" sz="1400" dirty="0" smtClean="0">
              <a:solidFill>
                <a:prstClr val="black"/>
              </a:solidFill>
            </a:endParaRPr>
          </a:p>
          <a:p>
            <a:r>
              <a:rPr lang="en-US" sz="1400" dirty="0" smtClean="0">
                <a:solidFill>
                  <a:prstClr val="black"/>
                </a:solidFill>
              </a:rPr>
              <a:t>Explore the various training options:</a:t>
            </a:r>
          </a:p>
          <a:p>
            <a:pPr marL="285750" indent="-285750">
              <a:buFont typeface="Arial" pitchFamily="34" charset="0"/>
              <a:buChar char="•"/>
            </a:pPr>
            <a:endParaRPr lang="en-US" sz="1400" dirty="0" smtClean="0">
              <a:solidFill>
                <a:prstClr val="black"/>
              </a:solidFill>
            </a:endParaRPr>
          </a:p>
          <a:p>
            <a:pPr marL="285750" indent="-285750">
              <a:buFont typeface="Arial" pitchFamily="34" charset="0"/>
              <a:buChar char="•"/>
            </a:pPr>
            <a:r>
              <a:rPr lang="en-US" sz="1400" dirty="0" smtClean="0">
                <a:solidFill>
                  <a:prstClr val="black"/>
                </a:solidFill>
              </a:rPr>
              <a:t>Practice tests</a:t>
            </a:r>
          </a:p>
          <a:p>
            <a:pPr marL="285750" indent="-285750">
              <a:buFont typeface="Arial" pitchFamily="34" charset="0"/>
              <a:buChar char="•"/>
            </a:pPr>
            <a:r>
              <a:rPr lang="en-US" sz="1400" dirty="0" smtClean="0">
                <a:solidFill>
                  <a:prstClr val="black"/>
                </a:solidFill>
              </a:rPr>
              <a:t>Instructor-led training</a:t>
            </a:r>
          </a:p>
          <a:p>
            <a:pPr marL="285750" indent="-285750">
              <a:buFont typeface="Arial" pitchFamily="34" charset="0"/>
              <a:buChar char="•"/>
            </a:pPr>
            <a:r>
              <a:rPr lang="en-US" sz="1400" dirty="0" smtClean="0">
                <a:solidFill>
                  <a:prstClr val="black"/>
                </a:solidFill>
              </a:rPr>
              <a:t>Self-paced training</a:t>
            </a:r>
          </a:p>
          <a:p>
            <a:pPr marL="285750" indent="-285750">
              <a:buFont typeface="Arial" pitchFamily="34" charset="0"/>
              <a:buChar char="•"/>
            </a:pPr>
            <a:r>
              <a:rPr lang="en-US" sz="1400" dirty="0" smtClean="0">
                <a:solidFill>
                  <a:prstClr val="black"/>
                </a:solidFill>
              </a:rPr>
              <a:t>Microsoft Press books</a:t>
            </a:r>
          </a:p>
          <a:p>
            <a:pPr marL="285750" indent="-285750">
              <a:buFont typeface="Arial" pitchFamily="34" charset="0"/>
              <a:buChar char="•"/>
            </a:pPr>
            <a:r>
              <a:rPr lang="en-US" sz="1400" dirty="0" smtClean="0">
                <a:solidFill>
                  <a:prstClr val="black"/>
                </a:solidFill>
              </a:rPr>
              <a:t>Self-paced training kits</a:t>
            </a:r>
          </a:p>
          <a:p>
            <a:pPr marL="285750" indent="-285750">
              <a:buFont typeface="Arial" pitchFamily="34" charset="0"/>
              <a:buChar char="•"/>
            </a:pPr>
            <a:endParaRPr lang="en-US" sz="1400" dirty="0" smtClean="0">
              <a:solidFill>
                <a:prstClr val="black"/>
              </a:solidFill>
            </a:endParaRPr>
          </a:p>
          <a:p>
            <a:pPr marL="285750" indent="-285750">
              <a:buFont typeface="Arial" pitchFamily="34" charset="0"/>
              <a:buChar char="•"/>
            </a:pPr>
            <a:r>
              <a:rPr lang="en-US" sz="1400" dirty="0" smtClean="0">
                <a:solidFill>
                  <a:prstClr val="black"/>
                </a:solidFill>
              </a:rPr>
              <a:t>MTA</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solidFill>
                  <a:prstClr val="black"/>
                </a:solidFill>
              </a:rPr>
              <a:t>Test fundamental IT literacy</a:t>
            </a: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400" dirty="0" smtClean="0">
              <a:solidFill>
                <a:prstClr val="black"/>
              </a:solidFill>
            </a:endParaRPr>
          </a:p>
          <a:p>
            <a:r>
              <a:rPr lang="en-US" sz="1400" dirty="0" smtClean="0">
                <a:solidFill>
                  <a:prstClr val="black"/>
                </a:solidFill>
              </a:rPr>
              <a:t>Explore the various training options:</a:t>
            </a:r>
          </a:p>
          <a:p>
            <a:pPr marL="285750" indent="-285750">
              <a:buFont typeface="Arial" pitchFamily="34" charset="0"/>
              <a:buChar char="•"/>
            </a:pPr>
            <a:endParaRPr lang="en-US" sz="1400" dirty="0" smtClean="0">
              <a:solidFill>
                <a:prstClr val="black"/>
              </a:solidFill>
            </a:endParaRPr>
          </a:p>
          <a:p>
            <a:pPr marL="285750" indent="-285750">
              <a:buFont typeface="Arial" pitchFamily="34" charset="0"/>
              <a:buChar char="•"/>
            </a:pPr>
            <a:r>
              <a:rPr lang="en-US" sz="1400" dirty="0" smtClean="0">
                <a:solidFill>
                  <a:prstClr val="black"/>
                </a:solidFill>
              </a:rPr>
              <a:t>Practice tests</a:t>
            </a:r>
          </a:p>
          <a:p>
            <a:pPr marL="285750" indent="-285750">
              <a:buFont typeface="Arial" pitchFamily="34" charset="0"/>
              <a:buChar char="•"/>
            </a:pPr>
            <a:r>
              <a:rPr lang="en-US" sz="1400" dirty="0" smtClean="0">
                <a:solidFill>
                  <a:prstClr val="black"/>
                </a:solidFill>
              </a:rPr>
              <a:t>Instructor-led training</a:t>
            </a:r>
          </a:p>
          <a:p>
            <a:pPr marL="285750" indent="-285750">
              <a:buFont typeface="Arial" pitchFamily="34" charset="0"/>
              <a:buChar char="•"/>
            </a:pPr>
            <a:r>
              <a:rPr lang="en-US" sz="1400" dirty="0" smtClean="0">
                <a:solidFill>
                  <a:prstClr val="black"/>
                </a:solidFill>
              </a:rPr>
              <a:t>Self-paced training</a:t>
            </a:r>
          </a:p>
          <a:p>
            <a:pPr marL="285750" indent="-285750">
              <a:buFont typeface="Arial" pitchFamily="34" charset="0"/>
              <a:buChar char="•"/>
            </a:pPr>
            <a:r>
              <a:rPr lang="en-US" sz="1400" dirty="0" smtClean="0">
                <a:solidFill>
                  <a:prstClr val="black"/>
                </a:solidFill>
              </a:rPr>
              <a:t>Microsoft Press books</a:t>
            </a:r>
          </a:p>
          <a:p>
            <a:pPr marL="285750" indent="-285750">
              <a:buFont typeface="Arial" pitchFamily="34" charset="0"/>
              <a:buChar char="•"/>
            </a:pPr>
            <a:r>
              <a:rPr lang="en-US" sz="1400" dirty="0" smtClean="0">
                <a:solidFill>
                  <a:prstClr val="black"/>
                </a:solidFill>
              </a:rPr>
              <a:t>Self-paced training kits</a:t>
            </a:r>
          </a:p>
          <a:p>
            <a:pPr marL="0" indent="0">
              <a:buFont typeface="Arial" pitchFamily="34" charset="0"/>
              <a:buNone/>
            </a:pPr>
            <a:r>
              <a:rPr lang="en-US" sz="1400" dirty="0" smtClean="0">
                <a:solidFill>
                  <a:prstClr val="black"/>
                </a:solidFill>
              </a:rPr>
              <a:t>--------------------------------</a:t>
            </a:r>
          </a:p>
          <a:p>
            <a:pPr marL="0" marR="0">
              <a:lnSpc>
                <a:spcPct val="115000"/>
              </a:lnSpc>
              <a:spcBef>
                <a:spcPts val="0"/>
              </a:spcBef>
              <a:spcAft>
                <a:spcPts val="1000"/>
              </a:spcAft>
            </a:pPr>
            <a:r>
              <a:rPr lang="en-US" sz="1400" dirty="0" smtClean="0">
                <a:effectLst/>
                <a:latin typeface="+mn-lt"/>
                <a:ea typeface="Times New Roman"/>
                <a:cs typeface="Calibri"/>
              </a:rPr>
              <a:t>Considering your first certification?, There’s no better time like the present! Whether you’re preparing for a new role or have experience under your belt, professional level IT certifications will help you </a:t>
            </a:r>
            <a:r>
              <a:rPr lang="en-US" sz="1400" dirty="0" smtClean="0">
                <a:solidFill>
                  <a:srgbClr val="000000"/>
                </a:solidFill>
                <a:effectLst/>
                <a:latin typeface="+mn-lt"/>
                <a:ea typeface="Times New Roman"/>
                <a:cs typeface="Calibri"/>
              </a:rPr>
              <a:t>beef up your resume, advance your career, and earn more.</a:t>
            </a:r>
          </a:p>
          <a:p>
            <a:pPr marL="0" marR="0">
              <a:lnSpc>
                <a:spcPct val="115000"/>
              </a:lnSpc>
              <a:spcBef>
                <a:spcPts val="0"/>
              </a:spcBef>
              <a:spcAft>
                <a:spcPts val="1000"/>
              </a:spcAft>
            </a:pPr>
            <a:endParaRPr lang="en-US" sz="1400" dirty="0" smtClean="0">
              <a:effectLst/>
              <a:latin typeface="+mn-lt"/>
              <a:ea typeface="Times New Roman"/>
              <a:cs typeface="Times New Roman"/>
            </a:endParaRPr>
          </a:p>
          <a:p>
            <a:pPr marL="0" marR="0">
              <a:lnSpc>
                <a:spcPct val="115000"/>
              </a:lnSpc>
              <a:spcBef>
                <a:spcPts val="0"/>
              </a:spcBef>
              <a:spcAft>
                <a:spcPts val="1000"/>
              </a:spcAft>
            </a:pPr>
            <a:r>
              <a:rPr lang="en-US" sz="1400" dirty="0" smtClean="0">
                <a:solidFill>
                  <a:srgbClr val="000000"/>
                </a:solidFill>
                <a:effectLst/>
                <a:latin typeface="+mn-lt"/>
                <a:ea typeface="Times New Roman"/>
                <a:cs typeface="Calibri"/>
              </a:rPr>
              <a:t>Professional certifications validate a comprehensive and current set of skills required to be successful in the job, providing a reliable indicator of performance. </a:t>
            </a:r>
            <a:r>
              <a:rPr lang="en-US" sz="1400" b="1" dirty="0" smtClean="0">
                <a:solidFill>
                  <a:srgbClr val="000000"/>
                </a:solidFill>
                <a:effectLst/>
                <a:latin typeface="+mn-lt"/>
                <a:ea typeface="Times New Roman"/>
                <a:cs typeface="Calibri"/>
              </a:rPr>
              <a:t>To get professional-level certification, you first must fulfill the prerequisite Microsoft Certified Technology Specialist certification which validates your job-ready skills. Once you have MCTS you can earn the Microsoft Certified IT Professional or Professional Developer certification to further grow your career and differentiate you from other seasoned professionals.</a:t>
            </a:r>
          </a:p>
          <a:p>
            <a:pPr marL="0" marR="0">
              <a:lnSpc>
                <a:spcPct val="115000"/>
              </a:lnSpc>
              <a:spcBef>
                <a:spcPts val="0"/>
              </a:spcBef>
              <a:spcAft>
                <a:spcPts val="1000"/>
              </a:spcAft>
            </a:pPr>
            <a:endParaRPr lang="en-US" sz="1400" b="1" dirty="0" smtClean="0">
              <a:solidFill>
                <a:srgbClr val="000000"/>
              </a:solidFill>
              <a:effectLst/>
              <a:latin typeface="+mn-lt"/>
              <a:ea typeface="Times New Roman"/>
              <a:cs typeface="Calibri"/>
            </a:endParaRPr>
          </a:p>
          <a:p>
            <a:pPr marL="0" marR="0">
              <a:lnSpc>
                <a:spcPct val="115000"/>
              </a:lnSpc>
              <a:spcBef>
                <a:spcPts val="0"/>
              </a:spcBef>
              <a:spcAft>
                <a:spcPts val="1000"/>
              </a:spcAft>
            </a:pPr>
            <a:r>
              <a:rPr lang="en-US" sz="1400" b="1" dirty="0" smtClean="0">
                <a:solidFill>
                  <a:srgbClr val="000000"/>
                </a:solidFill>
                <a:effectLst/>
                <a:latin typeface="+mn-lt"/>
                <a:ea typeface="Times New Roman"/>
                <a:cs typeface="Calibri"/>
              </a:rPr>
              <a:t>Preparation &amp; Prerequisites</a:t>
            </a:r>
          </a:p>
          <a:p>
            <a:pPr algn="ctr"/>
            <a:endParaRPr lang="en-US" sz="1400" dirty="0" smtClean="0">
              <a:solidFill>
                <a:prstClr val="black"/>
              </a:solidFill>
            </a:endParaRPr>
          </a:p>
          <a:p>
            <a:pPr algn="l"/>
            <a:r>
              <a:rPr lang="en-US" sz="1400" dirty="0" smtClean="0">
                <a:solidFill>
                  <a:prstClr val="black"/>
                </a:solidFill>
              </a:rPr>
              <a:t> 2+ years of product experience</a:t>
            </a:r>
          </a:p>
          <a:p>
            <a:pPr algn="l"/>
            <a:endParaRPr lang="en-US" sz="1400" dirty="0" smtClean="0">
              <a:solidFill>
                <a:prstClr val="black"/>
              </a:solidFill>
            </a:endParaRPr>
          </a:p>
          <a:p>
            <a:pPr marL="0" marR="0">
              <a:lnSpc>
                <a:spcPct val="115000"/>
              </a:lnSpc>
              <a:spcBef>
                <a:spcPts val="0"/>
              </a:spcBef>
              <a:spcAft>
                <a:spcPts val="1000"/>
              </a:spcAft>
            </a:pPr>
            <a:r>
              <a:rPr lang="en-US" sz="1400" b="1" dirty="0" smtClean="0">
                <a:solidFill>
                  <a:srgbClr val="000000"/>
                </a:solidFill>
                <a:effectLst/>
                <a:latin typeface="+mn-lt"/>
                <a:ea typeface="Times New Roman"/>
                <a:cs typeface="Calibri"/>
              </a:rPr>
              <a:t>Preparation &amp; Training</a:t>
            </a:r>
          </a:p>
          <a:p>
            <a:pPr algn="ctr"/>
            <a:endParaRPr lang="en-US" sz="1400" dirty="0" smtClean="0">
              <a:solidFill>
                <a:prstClr val="black"/>
              </a:solidFill>
            </a:endParaRPr>
          </a:p>
          <a:p>
            <a:r>
              <a:rPr lang="en-US" sz="1400" dirty="0" smtClean="0">
                <a:solidFill>
                  <a:prstClr val="black"/>
                </a:solidFill>
              </a:rPr>
              <a:t> Explore the various training options:</a:t>
            </a:r>
          </a:p>
          <a:p>
            <a:pPr marL="285750" indent="-285750">
              <a:buFont typeface="Arial" pitchFamily="34" charset="0"/>
              <a:buChar char="•"/>
            </a:pPr>
            <a:endParaRPr lang="en-US" sz="1400" dirty="0" smtClean="0">
              <a:solidFill>
                <a:prstClr val="black"/>
              </a:solidFill>
            </a:endParaRPr>
          </a:p>
          <a:p>
            <a:pPr marL="285750" indent="-285750">
              <a:buFont typeface="Arial" pitchFamily="34" charset="0"/>
              <a:buChar char="•"/>
            </a:pPr>
            <a:r>
              <a:rPr lang="en-US" sz="1400" dirty="0" smtClean="0">
                <a:solidFill>
                  <a:prstClr val="black"/>
                </a:solidFill>
              </a:rPr>
              <a:t>Practice tests</a:t>
            </a:r>
          </a:p>
          <a:p>
            <a:pPr marL="285750" indent="-285750">
              <a:buFont typeface="Arial" pitchFamily="34" charset="0"/>
              <a:buChar char="•"/>
            </a:pPr>
            <a:r>
              <a:rPr lang="en-US" sz="1400" dirty="0" smtClean="0">
                <a:solidFill>
                  <a:prstClr val="black"/>
                </a:solidFill>
              </a:rPr>
              <a:t>Instructor-led training</a:t>
            </a:r>
          </a:p>
          <a:p>
            <a:pPr marL="285750" indent="-285750">
              <a:buFont typeface="Arial" pitchFamily="34" charset="0"/>
              <a:buChar char="•"/>
            </a:pPr>
            <a:r>
              <a:rPr lang="en-US" sz="1400" dirty="0" smtClean="0">
                <a:solidFill>
                  <a:prstClr val="black"/>
                </a:solidFill>
              </a:rPr>
              <a:t>Self-paced training</a:t>
            </a:r>
          </a:p>
          <a:p>
            <a:pPr marL="285750" indent="-285750">
              <a:buFont typeface="Arial" pitchFamily="34" charset="0"/>
              <a:buChar char="•"/>
            </a:pPr>
            <a:r>
              <a:rPr lang="en-US" sz="1400" dirty="0" smtClean="0">
                <a:solidFill>
                  <a:prstClr val="black"/>
                </a:solidFill>
              </a:rPr>
              <a:t>Microsoft Official Distance Learning</a:t>
            </a:r>
          </a:p>
          <a:p>
            <a:pPr marL="285750" indent="-285750">
              <a:buFont typeface="Arial" pitchFamily="34" charset="0"/>
              <a:buChar char="•"/>
            </a:pPr>
            <a:r>
              <a:rPr lang="en-US" sz="1400" dirty="0" smtClean="0">
                <a:solidFill>
                  <a:prstClr val="black"/>
                </a:solidFill>
              </a:rPr>
              <a:t>Microsoft Press books</a:t>
            </a:r>
          </a:p>
          <a:p>
            <a:pPr marL="285750" indent="-285750">
              <a:buFont typeface="Arial" pitchFamily="34" charset="0"/>
              <a:buChar char="•"/>
            </a:pPr>
            <a:r>
              <a:rPr lang="en-US" sz="1400" dirty="0" smtClean="0">
                <a:solidFill>
                  <a:prstClr val="black"/>
                </a:solidFill>
              </a:rPr>
              <a:t>Self-paced training kits</a:t>
            </a:r>
          </a:p>
          <a:p>
            <a:pPr marL="285750" indent="-285750">
              <a:buFont typeface="Arial" pitchFamily="34" charset="0"/>
              <a:buChar char="•"/>
            </a:pPr>
            <a:r>
              <a:rPr lang="en-US" sz="1400" dirty="0" smtClean="0">
                <a:solidFill>
                  <a:prstClr val="black"/>
                </a:solidFill>
              </a:rPr>
              <a:t>Microsoft online resources</a:t>
            </a:r>
          </a:p>
          <a:p>
            <a:pPr algn="l"/>
            <a:endParaRPr lang="en-US" sz="1400" dirty="0" smtClean="0">
              <a:solidFill>
                <a:prstClr val="black"/>
              </a:solidFill>
            </a:endParaRPr>
          </a:p>
          <a:p>
            <a:pPr algn="l"/>
            <a:r>
              <a:rPr lang="en-US" sz="1400" dirty="0" smtClean="0">
                <a:solidFill>
                  <a:prstClr val="black"/>
                </a:solidFill>
              </a:rPr>
              <a:t>MCITP or MCPD</a:t>
            </a:r>
          </a:p>
          <a:p>
            <a:pPr algn="l"/>
            <a:endParaRPr lang="en-US" sz="1400" dirty="0" smtClean="0">
              <a:solidFill>
                <a:prstClr val="black"/>
              </a:solidFill>
            </a:endParaRPr>
          </a:p>
          <a:p>
            <a:pPr algn="l"/>
            <a:r>
              <a:rPr lang="en-US" sz="1400" dirty="0" smtClean="0">
                <a:solidFill>
                  <a:prstClr val="black"/>
                </a:solidFill>
              </a:rPr>
              <a:t>Next Step</a:t>
            </a:r>
          </a:p>
          <a:p>
            <a:pPr algn="l"/>
            <a:endParaRPr lang="en-US" sz="1400" dirty="0" smtClean="0">
              <a:solidFill>
                <a:prstClr val="black"/>
              </a:solidFill>
            </a:endParaRPr>
          </a:p>
          <a:p>
            <a:pPr algn="l"/>
            <a:r>
              <a:rPr lang="en-US" sz="1400" dirty="0" smtClean="0">
                <a:solidFill>
                  <a:prstClr val="black"/>
                </a:solidFill>
              </a:rPr>
              <a:t>Masters Level Certification</a:t>
            </a:r>
          </a:p>
          <a:p>
            <a:pPr marL="0" indent="0">
              <a:buFont typeface="Arial" pitchFamily="34" charset="0"/>
              <a:buNone/>
            </a:pPr>
            <a:r>
              <a:rPr lang="en-US" sz="1400" dirty="0" smtClean="0">
                <a:solidFill>
                  <a:prstClr val="black"/>
                </a:solidFill>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The Microsoft Certified Architect certification</a:t>
            </a:r>
            <a:r>
              <a:rPr lang="en-US" sz="1400" baseline="0" dirty="0" smtClean="0"/>
              <a:t> </a:t>
            </a:r>
            <a:r>
              <a:rPr lang="en-US" sz="1400" dirty="0" smtClean="0"/>
              <a:t>identifies top industry experts in IT architecture. MCAs employ multiple technologies to solve business problems and provide metrics and measurements to describe the success or failure of the projects they drive. </a:t>
            </a:r>
            <a:r>
              <a:rPr lang="en-US" sz="1400" dirty="0" smtClean="0">
                <a:effectLst/>
              </a:rPr>
              <a:t>Professionals who hold an MCA certification are generally recognized by Microsoft and the IT industry worldwide as individuals who hold the highest level of professional certification on Microsoft server products.</a:t>
            </a:r>
          </a:p>
          <a:p>
            <a:endParaRPr lang="en-US" sz="1400" dirty="0" smtClean="0"/>
          </a:p>
          <a:p>
            <a:endParaRPr lang="en-US" sz="1400" dirty="0" smtClean="0"/>
          </a:p>
          <a:p>
            <a:r>
              <a:rPr lang="en-US" sz="1400" b="1" dirty="0" smtClean="0"/>
              <a:t>Prerequisites &amp; Requirements</a:t>
            </a:r>
          </a:p>
          <a:p>
            <a:endParaRPr lang="en-US" sz="1400" dirty="0" smtClean="0"/>
          </a:p>
          <a:p>
            <a:pPr algn="l"/>
            <a:r>
              <a:rPr lang="en-US" sz="1400" b="0" dirty="0" smtClean="0">
                <a:solidFill>
                  <a:prstClr val="black"/>
                </a:solidFill>
              </a:rPr>
              <a:t>MCM</a:t>
            </a:r>
          </a:p>
          <a:p>
            <a:pPr algn="l"/>
            <a:r>
              <a:rPr lang="en-US" sz="1400" dirty="0" smtClean="0">
                <a:solidFill>
                  <a:prstClr val="black"/>
                </a:solidFill>
              </a:rPr>
              <a:t>10+ years of IT experience</a:t>
            </a:r>
          </a:p>
          <a:p>
            <a:pPr algn="l"/>
            <a:r>
              <a:rPr lang="en-US" sz="1400" dirty="0" smtClean="0">
                <a:solidFill>
                  <a:prstClr val="black"/>
                </a:solidFill>
              </a:rPr>
              <a:t>5+ years of specific architecture experience</a:t>
            </a:r>
          </a:p>
          <a:p>
            <a:pPr algn="l"/>
            <a:endParaRPr lang="en-US" sz="1400" dirty="0" smtClean="0">
              <a:solidFill>
                <a:prstClr val="black"/>
              </a:solidFill>
            </a:endParaRPr>
          </a:p>
          <a:p>
            <a:pPr algn="l"/>
            <a:r>
              <a:rPr lang="en-US" sz="1400" dirty="0" smtClean="0">
                <a:solidFill>
                  <a:prstClr val="black"/>
                </a:solidFill>
              </a:rPr>
              <a:t>Submit</a:t>
            </a:r>
            <a:r>
              <a:rPr lang="en-US" sz="1400" baseline="0" dirty="0" smtClean="0">
                <a:solidFill>
                  <a:prstClr val="black"/>
                </a:solidFill>
              </a:rPr>
              <a:t> dossier that includes documentation of work history, solutions to architectural case study, and demonstration of skills in key architectural competencies</a:t>
            </a:r>
            <a:endParaRPr lang="en-US" sz="1400" dirty="0" smtClean="0">
              <a:solidFill>
                <a:prstClr val="black"/>
              </a:solidFill>
            </a:endParaRPr>
          </a:p>
          <a:p>
            <a:pPr algn="l"/>
            <a:r>
              <a:rPr lang="en-US" sz="1400" dirty="0" smtClean="0">
                <a:solidFill>
                  <a:prstClr val="black"/>
                </a:solidFill>
              </a:rPr>
              <a:t>Pass 3-hour Board Exam interview conducted</a:t>
            </a:r>
            <a:r>
              <a:rPr lang="en-US" sz="1400" baseline="0" dirty="0" smtClean="0">
                <a:solidFill>
                  <a:prstClr val="black"/>
                </a:solidFill>
              </a:rPr>
              <a:t> by MCA Board Review Panel of experts</a:t>
            </a:r>
            <a:endParaRPr lang="en-US" sz="1400" dirty="0" smtClean="0">
              <a:solidFill>
                <a:prstClr val="black"/>
              </a:solidFill>
            </a:endParaRPr>
          </a:p>
          <a:p>
            <a:pPr algn="l"/>
            <a:endParaRPr lang="en-US" sz="1400" dirty="0" smtClean="0">
              <a:solidFill>
                <a:prstClr val="black"/>
              </a:solidFill>
            </a:endParaRPr>
          </a:p>
          <a:p>
            <a:pPr marL="0" marR="0">
              <a:lnSpc>
                <a:spcPct val="115000"/>
              </a:lnSpc>
              <a:spcBef>
                <a:spcPts val="0"/>
              </a:spcBef>
              <a:spcAft>
                <a:spcPts val="1000"/>
              </a:spcAft>
            </a:pPr>
            <a:r>
              <a:rPr lang="en-US" sz="1400" b="1" dirty="0" smtClean="0">
                <a:solidFill>
                  <a:srgbClr val="000000"/>
                </a:solidFill>
                <a:effectLst/>
                <a:latin typeface="+mn-lt"/>
                <a:ea typeface="Times New Roman"/>
                <a:cs typeface="Calibri"/>
              </a:rPr>
              <a:t>Preparation &amp; Training</a:t>
            </a:r>
          </a:p>
          <a:p>
            <a:pPr algn="ctr"/>
            <a:endParaRPr lang="en-US" sz="1400" dirty="0" smtClean="0">
              <a:solidFill>
                <a:prstClr val="black"/>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prstClr val="black"/>
                </a:solidFill>
              </a:rPr>
              <a:t>Because </a:t>
            </a:r>
            <a:r>
              <a:rPr lang="en-US" sz="1400" dirty="0" smtClean="0">
                <a:effectLst/>
              </a:rPr>
              <a:t>experience is one of the most important factors in qualifying and preparing for the program,</a:t>
            </a:r>
            <a:r>
              <a:rPr lang="en-US" sz="1400" baseline="0" dirty="0" smtClean="0">
                <a:effectLst/>
              </a:rPr>
              <a:t> formal training is not a</a:t>
            </a:r>
            <a:r>
              <a:rPr lang="en-US" sz="1400" dirty="0" smtClean="0">
                <a:solidFill>
                  <a:prstClr val="black"/>
                </a:solidFill>
              </a:rPr>
              <a:t>vailable.</a:t>
            </a:r>
            <a:r>
              <a:rPr lang="en-US" sz="1400" baseline="0" dirty="0" smtClean="0">
                <a:solidFill>
                  <a:prstClr val="black"/>
                </a:solidFill>
              </a:rPr>
              <a:t> To assist candidates in preparing for the Board Exam, Microsoft provides the following materials. </a:t>
            </a:r>
            <a:endParaRPr lang="en-US" sz="1400" dirty="0" smtClean="0">
              <a:solidFill>
                <a:prstClr val="black"/>
              </a:solidFill>
            </a:endParaRPr>
          </a:p>
          <a:p>
            <a:pPr marL="285750" indent="-285750">
              <a:buFont typeface="Arial" pitchFamily="34" charset="0"/>
              <a:buChar char="•"/>
            </a:pPr>
            <a:endParaRPr lang="en-US" sz="1400" dirty="0" smtClean="0">
              <a:solidFill>
                <a:prstClr val="black"/>
              </a:solidFill>
            </a:endParaRPr>
          </a:p>
          <a:p>
            <a:pPr marL="285750" indent="-285750">
              <a:buFont typeface="Arial" pitchFamily="34" charset="0"/>
              <a:buChar char="•"/>
            </a:pPr>
            <a:r>
              <a:rPr lang="en-US" sz="1400" dirty="0" smtClean="0">
                <a:solidFill>
                  <a:prstClr val="black"/>
                </a:solidFill>
              </a:rPr>
              <a:t>Preparation</a:t>
            </a:r>
            <a:r>
              <a:rPr lang="en-US" sz="1400" baseline="0" dirty="0" smtClean="0">
                <a:solidFill>
                  <a:prstClr val="black"/>
                </a:solidFill>
              </a:rPr>
              <a:t> videos</a:t>
            </a:r>
            <a:endParaRPr lang="en-US" sz="1400" dirty="0" smtClean="0">
              <a:solidFill>
                <a:prstClr val="black"/>
              </a:solidFill>
            </a:endParaRPr>
          </a:p>
          <a:p>
            <a:pPr marL="285750" indent="-285750">
              <a:buFont typeface="Arial" pitchFamily="34" charset="0"/>
              <a:buChar char="•"/>
            </a:pPr>
            <a:r>
              <a:rPr lang="en-US" sz="1400" dirty="0" smtClean="0">
                <a:solidFill>
                  <a:prstClr val="black"/>
                </a:solidFill>
              </a:rPr>
              <a:t>Sample documentation</a:t>
            </a:r>
          </a:p>
          <a:p>
            <a:pPr marL="285750" indent="-285750">
              <a:buFont typeface="Arial" pitchFamily="34" charset="0"/>
              <a:buChar char="•"/>
            </a:pPr>
            <a:r>
              <a:rPr lang="en-US" sz="1400" dirty="0" smtClean="0">
                <a:solidFill>
                  <a:prstClr val="black"/>
                </a:solidFill>
              </a:rPr>
              <a:t>Contact with an MCA to ask questions about the process</a:t>
            </a:r>
          </a:p>
          <a:p>
            <a:pPr algn="l"/>
            <a:endParaRPr lang="en-US" sz="1400" dirty="0" smtClean="0">
              <a:solidFill>
                <a:prstClr val="black"/>
              </a:solidFill>
            </a:endParaRPr>
          </a:p>
          <a:p>
            <a:pPr algn="l"/>
            <a:r>
              <a:rPr lang="en-US" sz="1400" b="1" dirty="0" smtClean="0">
                <a:solidFill>
                  <a:prstClr val="black"/>
                </a:solidFill>
              </a:rPr>
              <a:t>MCA</a:t>
            </a:r>
          </a:p>
          <a:p>
            <a:pPr algn="l"/>
            <a:endParaRPr lang="en-US" sz="1400" dirty="0" smtClean="0">
              <a:solidFill>
                <a:prstClr val="black"/>
              </a:solidFill>
            </a:endParaRPr>
          </a:p>
          <a:p>
            <a:pPr algn="l"/>
            <a:r>
              <a:rPr lang="en-US" sz="1400" dirty="0" smtClean="0">
                <a:solidFill>
                  <a:prstClr val="black"/>
                </a:solidFill>
              </a:rPr>
              <a:t>Achieve</a:t>
            </a:r>
            <a:r>
              <a:rPr lang="en-US" sz="1400" baseline="0" dirty="0" smtClean="0">
                <a:solidFill>
                  <a:prstClr val="black"/>
                </a:solidFill>
              </a:rPr>
              <a:t> MCA</a:t>
            </a:r>
            <a:endParaRPr lang="en-US" sz="1400" dirty="0" smtClean="0">
              <a:solidFill>
                <a:prstClr val="black"/>
              </a:solidFill>
            </a:endParaRPr>
          </a:p>
          <a:p>
            <a:pPr marL="285750" indent="-285750">
              <a:buFont typeface="Arial" pitchFamily="34" charset="0"/>
              <a:buChar char="•"/>
            </a:pPr>
            <a:endParaRPr lang="en-US" sz="1400" dirty="0" smtClean="0">
              <a:solidFill>
                <a:prstClr val="black"/>
              </a:solidFill>
            </a:endParaRPr>
          </a:p>
          <a:p>
            <a:pPr marL="0" marR="0">
              <a:spcBef>
                <a:spcPts val="0"/>
              </a:spcBef>
              <a:spcAft>
                <a:spcPts val="1000"/>
              </a:spcAft>
            </a:pPr>
            <a:endParaRPr lang="en-US" sz="1400" b="1" dirty="0" smtClean="0">
              <a:effectLst/>
              <a:latin typeface="Cambria"/>
              <a:ea typeface="Cambria"/>
              <a:cs typeface="Times New Roman"/>
            </a:endParaRPr>
          </a:p>
          <a:p>
            <a:pPr marL="0" marR="0">
              <a:lnSpc>
                <a:spcPct val="115000"/>
              </a:lnSpc>
              <a:spcBef>
                <a:spcPts val="0"/>
              </a:spcBef>
              <a:spcAft>
                <a:spcPts val="0"/>
              </a:spcAft>
            </a:pPr>
            <a:endParaRPr lang="en-US" sz="1400" dirty="0" smtClean="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fld id="{453C0480-9CB6-AF46-83D2-0ACCFED0EB19}" type="slidenum">
              <a:rPr lang="en-US" smtClean="0"/>
              <a:pPr/>
              <a:t>29</a:t>
            </a:fld>
            <a:endParaRPr lang="en-US" dirty="0"/>
          </a:p>
        </p:txBody>
      </p:sp>
    </p:spTree>
    <p:extLst>
      <p:ext uri="{BB962C8B-B14F-4D97-AF65-F5344CB8AC3E}">
        <p14:creationId xmlns:p14="http://schemas.microsoft.com/office/powerpoint/2010/main" val="422027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rPr>
              <a:t>Worldwide IT certification training and testing will grow</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rPr>
              <a:t>Information Technology (ICT) skills are the entry ticket to the job market</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rPr>
              <a:t>Represent a rich and varied spectrum of job roles and responsibilities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rPr>
              <a:t>Recognize and validate real-world IT skills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rPr>
              <a:t>Differentiate individuals at all stages of career path</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000000"/>
                </a:solidFill>
                <a:effectLst/>
                <a:uLnTx/>
                <a:uFillTx/>
                <a:latin typeface="Arial"/>
              </a:rPr>
              <a:t>Are embraced worldwide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3C0480-9CB6-AF46-83D2-0ACCFED0EB19}" type="slidenum">
              <a:rPr lang="en-US" smtClean="0"/>
              <a:pPr/>
              <a:t>2</a:t>
            </a:fld>
            <a:endParaRPr lang="en-US" dirty="0"/>
          </a:p>
        </p:txBody>
      </p:sp>
    </p:spTree>
    <p:extLst>
      <p:ext uri="{BB962C8B-B14F-4D97-AF65-F5344CB8AC3E}">
        <p14:creationId xmlns:p14="http://schemas.microsoft.com/office/powerpoint/2010/main" val="3502443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MTA</a:t>
            </a:r>
            <a:r>
              <a:rPr lang="en-US" baseline="0" dirty="0" smtClean="0"/>
              <a:t> exam = One MTA Certification</a:t>
            </a:r>
          </a:p>
          <a:p>
            <a:r>
              <a:rPr lang="en-US" baseline="0" dirty="0" smtClean="0"/>
              <a:t>MTA exams are not pre-requisite to each other or to MCTS exams.</a:t>
            </a:r>
            <a:endParaRPr lang="en-US" dirty="0"/>
          </a:p>
        </p:txBody>
      </p:sp>
      <p:sp>
        <p:nvSpPr>
          <p:cNvPr id="4" name="Slide Number Placeholder 3"/>
          <p:cNvSpPr>
            <a:spLocks noGrp="1"/>
          </p:cNvSpPr>
          <p:nvPr>
            <p:ph type="sldNum" sz="quarter" idx="10"/>
          </p:nvPr>
        </p:nvSpPr>
        <p:spPr/>
        <p:txBody>
          <a:bodyPr/>
          <a:lstStyle/>
          <a:p>
            <a:fld id="{4AF8B93E-67E6-437A-97BB-11C115A049F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883916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indent="0">
              <a:buNone/>
            </a:pPr>
            <a:r>
              <a:rPr lang="en-US" b="1" dirty="0" smtClean="0"/>
              <a:t>Jumping into the world of certification can be daunting. </a:t>
            </a:r>
            <a:r>
              <a:rPr lang="en-US" dirty="0" smtClean="0"/>
              <a:t>The following will help you wade through the confusion and come out certified. </a:t>
            </a:r>
          </a:p>
          <a:p>
            <a:pPr marL="0" indent="0">
              <a:buNone/>
            </a:pPr>
            <a:endParaRPr lang="en-US" dirty="0" smtClean="0"/>
          </a:p>
          <a:p>
            <a:pPr marL="0" indent="0">
              <a:buNone/>
            </a:pPr>
            <a:r>
              <a:rPr lang="en-US" b="1" dirty="0" smtClean="0"/>
              <a:t>If you are new to Office products and certification, start  </a:t>
            </a:r>
            <a:r>
              <a:rPr lang="en-US" dirty="0" smtClean="0"/>
              <a:t>with one or all of the following </a:t>
            </a:r>
            <a:r>
              <a:rPr lang="en-US" b="1" dirty="0" smtClean="0"/>
              <a:t>core Microsoft Office applications</a:t>
            </a:r>
            <a:r>
              <a:rPr lang="en-US" dirty="0" smtClean="0"/>
              <a:t>:</a:t>
            </a:r>
          </a:p>
          <a:p>
            <a:pPr marL="0" indent="0">
              <a:buNone/>
            </a:pPr>
            <a:endParaRPr lang="en-US" sz="900" dirty="0" smtClean="0">
              <a:solidFill>
                <a:srgbClr val="FF0000"/>
              </a:solidFill>
            </a:endParaRPr>
          </a:p>
          <a:p>
            <a:pPr>
              <a:buFont typeface="Arial" pitchFamily="34" charset="0"/>
              <a:buChar char="•"/>
            </a:pPr>
            <a:r>
              <a:rPr lang="en-US" b="1" dirty="0" smtClean="0"/>
              <a:t>Microsoft Word </a:t>
            </a:r>
            <a:r>
              <a:rPr lang="en-US" dirty="0" smtClean="0"/>
              <a:t>offers enhanced features to create professional-quality documents, easier ways to collaborate with people, and almost-anywhere access to your files. Designed to give you the finest document-formatting tools, Word also helps you easily organize and write your documents more efficiently, and stay within reach so you can capture your best ideas whenever and wherever they occur.</a:t>
            </a:r>
          </a:p>
          <a:p>
            <a:pPr marL="0" indent="0">
              <a:buNone/>
            </a:pPr>
            <a:endParaRPr lang="en-US" dirty="0" smtClean="0"/>
          </a:p>
          <a:p>
            <a:pPr>
              <a:buFont typeface="Arial" pitchFamily="34" charset="0"/>
              <a:buChar char="•"/>
            </a:pPr>
            <a:r>
              <a:rPr lang="en-US" b="1" dirty="0" smtClean="0"/>
              <a:t>Microsoft Excel </a:t>
            </a:r>
            <a:r>
              <a:rPr lang="en-US" dirty="0" smtClean="0"/>
              <a:t>makes it possible to analyze, manage, and share information, helping you make better, smarter decisions. Analysis and visualization tools help you track and highlight important data trends. Easily access your important data on the go from almost any Web browser or smartphone. You can upload your files to the Web and work simultaneously with others online. Whether you’re producing financial reports or managing personal expenses, Excel gives you more efficiency and flexibility to accomplish your goals.</a:t>
            </a:r>
          </a:p>
          <a:p>
            <a:pPr>
              <a:buFont typeface="Arial" pitchFamily="34" charset="0"/>
              <a:buChar char="•"/>
            </a:pPr>
            <a:endParaRPr lang="en-US" dirty="0" smtClean="0"/>
          </a:p>
          <a:p>
            <a:pPr>
              <a:buFont typeface="Arial" pitchFamily="34" charset="0"/>
              <a:buChar char="•"/>
            </a:pPr>
            <a:r>
              <a:rPr lang="en-US" b="1" dirty="0" smtClean="0"/>
              <a:t>Microsoft PowerPoint </a:t>
            </a:r>
            <a:r>
              <a:rPr lang="en-US" dirty="0" smtClean="0"/>
              <a:t>gives you more ways to create and share dynamic presentations with your audience. Audio and visual capabilities help you tell a crisp, cinematic story that’s as easy to create as it is powerful to watch. PowerPoint enables you to work simultaneously with other people or post your presentations online and access it from virtually anywhere using the Web or your smartphone.</a:t>
            </a:r>
          </a:p>
          <a:p>
            <a:pPr marL="0" indent="0">
              <a:buNone/>
            </a:pPr>
            <a:endParaRPr lang="en-US" sz="2000" dirty="0" smtClean="0"/>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453C0480-9CB6-AF46-83D2-0ACCFED0EB19}" type="slidenum">
              <a:rPr lang="en-US" smtClean="0"/>
              <a:pPr/>
              <a:t>31</a:t>
            </a:fld>
            <a:endParaRPr lang="en-US" dirty="0"/>
          </a:p>
        </p:txBody>
      </p:sp>
    </p:spTree>
    <p:extLst>
      <p:ext uri="{BB962C8B-B14F-4D97-AF65-F5344CB8AC3E}">
        <p14:creationId xmlns:p14="http://schemas.microsoft.com/office/powerpoint/2010/main" val="3560916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000"/>
              </a:spcAft>
            </a:pPr>
            <a:r>
              <a:rPr lang="en-US" sz="1200" dirty="0" smtClean="0">
                <a:effectLst/>
                <a:latin typeface="Cambria"/>
                <a:ea typeface="Cambria"/>
                <a:cs typeface="Times New Roman"/>
              </a:rPr>
              <a:t>Students pursuing a job in business administration can enhance their resume by earning a MOS certification. </a:t>
            </a:r>
            <a:r>
              <a:rPr lang="en-US" sz="1200" b="1" dirty="0" smtClean="0">
                <a:effectLst/>
                <a:latin typeface="Cambria"/>
                <a:ea typeface="Cambria"/>
                <a:cs typeface="Times New Roman"/>
              </a:rPr>
              <a:t>The first step to earning</a:t>
            </a:r>
            <a:r>
              <a:rPr lang="en-US" sz="1200" b="1" baseline="0" dirty="0" smtClean="0">
                <a:effectLst/>
                <a:latin typeface="Cambria"/>
                <a:ea typeface="Cambria"/>
                <a:cs typeface="Times New Roman"/>
              </a:rPr>
              <a:t> a MOS certification is obtaining a </a:t>
            </a:r>
            <a:r>
              <a:rPr lang="en-US" sz="1200" b="1" dirty="0" smtClean="0">
                <a:effectLst/>
                <a:latin typeface="Cambria"/>
                <a:ea typeface="Cambria"/>
                <a:cs typeface="Times New Roman"/>
              </a:rPr>
              <a:t>MOS</a:t>
            </a:r>
            <a:r>
              <a:rPr lang="en-US" sz="1200" b="1" baseline="0" dirty="0" smtClean="0">
                <a:effectLst/>
                <a:latin typeface="Cambria"/>
                <a:ea typeface="Cambria"/>
                <a:cs typeface="Times New Roman"/>
              </a:rPr>
              <a:t> CORE Certification which will </a:t>
            </a:r>
            <a:r>
              <a:rPr lang="en-US" sz="1200" b="1" dirty="0" smtClean="0">
                <a:effectLst/>
                <a:latin typeface="Cambria"/>
                <a:ea typeface="Cambria"/>
                <a:cs typeface="Times New Roman"/>
              </a:rPr>
              <a:t>validate core skills in Microsoft Office products. </a:t>
            </a:r>
            <a:r>
              <a:rPr lang="en-US" sz="1200" dirty="0" smtClean="0">
                <a:effectLst/>
                <a:latin typeface="Cambria"/>
                <a:ea typeface="Cambria"/>
                <a:cs typeface="Times New Roman"/>
              </a:rPr>
              <a:t>As a confident and productive Office CORE Specialist, , you can demonstrate your skills in specific Microsoft Office applications: Word, Excel, PowerPoint, Access, Outlook, Project, and SharePoint. </a:t>
            </a:r>
          </a:p>
          <a:p>
            <a:pPr marL="0" marR="0">
              <a:spcBef>
                <a:spcPts val="0"/>
              </a:spcBef>
              <a:spcAft>
                <a:spcPts val="1000"/>
              </a:spcAft>
            </a:pPr>
            <a:endParaRPr lang="en-US" sz="1200" dirty="0" smtClean="0">
              <a:effectLst/>
              <a:latin typeface="Cambria"/>
              <a:ea typeface="Cambria"/>
              <a:cs typeface="Times New Roman"/>
            </a:endParaRPr>
          </a:p>
          <a:p>
            <a:pPr marL="0" marR="0">
              <a:spcBef>
                <a:spcPts val="0"/>
              </a:spcBef>
              <a:spcAft>
                <a:spcPts val="1000"/>
              </a:spcAft>
            </a:pPr>
            <a:r>
              <a:rPr lang="en-US" sz="1200" dirty="0" smtClean="0">
                <a:effectLst/>
                <a:latin typeface="Cambria"/>
                <a:ea typeface="Cambria"/>
                <a:cs typeface="Times New Roman"/>
              </a:rPr>
              <a:t>81% of professional organizations run Microsoft office applications, so proven expertise with Office software will expand your opportunities and instill confidence in perspective employers.</a:t>
            </a:r>
          </a:p>
          <a:p>
            <a:pPr marL="0" marR="0">
              <a:spcBef>
                <a:spcPts val="0"/>
              </a:spcBef>
              <a:spcAft>
                <a:spcPts val="1000"/>
              </a:spcAft>
            </a:pPr>
            <a:endParaRPr lang="en-US" sz="1200" dirty="0" smtClean="0">
              <a:effectLst/>
              <a:latin typeface="Cambria"/>
              <a:ea typeface="Cambria"/>
              <a:cs typeface="Times New Roman"/>
            </a:endParaRPr>
          </a:p>
          <a:p>
            <a:pPr marL="0" marR="0">
              <a:spcBef>
                <a:spcPts val="0"/>
              </a:spcBef>
              <a:spcAft>
                <a:spcPts val="1000"/>
              </a:spcAft>
            </a:pPr>
            <a:r>
              <a:rPr lang="en-US" sz="1200" b="1" dirty="0" smtClean="0">
                <a:effectLst/>
                <a:latin typeface="Cambria"/>
                <a:ea typeface="Cambria"/>
                <a:cs typeface="Times New Roman"/>
              </a:rPr>
              <a:t>Once you’ve obtained a MOS Core Certification, you can move to the next step </a:t>
            </a:r>
          </a:p>
          <a:p>
            <a:endParaRPr lang="en-US" dirty="0" smtClean="0"/>
          </a:p>
          <a:p>
            <a:r>
              <a:rPr lang="en-US" dirty="0" smtClean="0"/>
              <a:t>Preparation</a:t>
            </a:r>
            <a:r>
              <a:rPr lang="en-US" baseline="0" dirty="0" smtClean="0"/>
              <a:t> &amp; Training</a:t>
            </a:r>
          </a:p>
          <a:p>
            <a:r>
              <a:rPr lang="en-US" sz="1200" dirty="0" smtClean="0">
                <a:solidFill>
                  <a:prstClr val="black"/>
                </a:solidFill>
              </a:rPr>
              <a:t>Explore the various training options:</a:t>
            </a:r>
          </a:p>
          <a:p>
            <a:pPr marL="285750" indent="-285750">
              <a:buFont typeface="Arial" pitchFamily="34" charset="0"/>
              <a:buChar char="•"/>
            </a:pPr>
            <a:endParaRPr lang="en-US" sz="1200" dirty="0" smtClean="0">
              <a:solidFill>
                <a:prstClr val="black"/>
              </a:solidFill>
            </a:endParaRPr>
          </a:p>
          <a:p>
            <a:pPr marL="285750" indent="-285750">
              <a:buFont typeface="Arial" pitchFamily="34" charset="0"/>
              <a:buChar char="•"/>
            </a:pPr>
            <a:r>
              <a:rPr lang="en-US" sz="1200" dirty="0" smtClean="0">
                <a:solidFill>
                  <a:prstClr val="black"/>
                </a:solidFill>
              </a:rPr>
              <a:t>Practice tests</a:t>
            </a:r>
          </a:p>
          <a:p>
            <a:pPr marL="285750" indent="-285750">
              <a:buFont typeface="Arial" pitchFamily="34" charset="0"/>
              <a:buChar char="•"/>
            </a:pPr>
            <a:r>
              <a:rPr lang="en-US" sz="1200" dirty="0" smtClean="0">
                <a:solidFill>
                  <a:prstClr val="black"/>
                </a:solidFill>
              </a:rPr>
              <a:t>Instructor-led training</a:t>
            </a:r>
          </a:p>
          <a:p>
            <a:pPr marL="285750" indent="-285750">
              <a:buFont typeface="Arial" pitchFamily="34" charset="0"/>
              <a:buChar char="•"/>
            </a:pPr>
            <a:r>
              <a:rPr lang="en-US" sz="1200" dirty="0" smtClean="0">
                <a:solidFill>
                  <a:prstClr val="black"/>
                </a:solidFill>
              </a:rPr>
              <a:t>Self-paced training</a:t>
            </a:r>
          </a:p>
          <a:p>
            <a:pPr marL="285750" indent="-285750">
              <a:buFont typeface="Arial" pitchFamily="34" charset="0"/>
              <a:buChar char="•"/>
            </a:pPr>
            <a:r>
              <a:rPr lang="en-US" sz="1200" dirty="0" smtClean="0">
                <a:solidFill>
                  <a:prstClr val="black"/>
                </a:solidFill>
              </a:rPr>
              <a:t>Microsoft Press books</a:t>
            </a:r>
          </a:p>
          <a:p>
            <a:pPr marL="285750" indent="-285750">
              <a:buFont typeface="Arial" pitchFamily="34" charset="0"/>
              <a:buChar char="•"/>
            </a:pPr>
            <a:r>
              <a:rPr lang="en-US" sz="1200" dirty="0" smtClean="0">
                <a:solidFill>
                  <a:prstClr val="black"/>
                </a:solidFill>
              </a:rPr>
              <a:t>Self-paced training kits</a:t>
            </a:r>
            <a:endParaRPr lang="en-US" dirty="0" smtClean="0"/>
          </a:p>
          <a:p>
            <a:endParaRPr lang="en-US" dirty="0" smtClean="0"/>
          </a:p>
          <a:p>
            <a:r>
              <a:rPr lang="en-US" dirty="0" smtClean="0"/>
              <a:t>Core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Test fundamental IT literacy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pc="-90" dirty="0" smtClean="0">
                <a:solidFill>
                  <a:schemeClr val="bg1"/>
                </a:solidFill>
                <a:effectLst>
                  <a:outerShdw blurRad="177800" algn="ctr" rotWithShape="0">
                    <a:srgbClr val="FFFFFF"/>
                  </a:outerShdw>
                </a:effectLst>
                <a:cs typeface="Calibri"/>
              </a:rPr>
              <a:t>Your Next step</a:t>
            </a:r>
          </a:p>
          <a:p>
            <a:pPr marL="0" marR="0" indent="0" algn="l" defTabSz="457200" rtl="0" eaLnBrk="1" fontAlgn="auto" latinLnBrk="0" hangingPunct="1">
              <a:lnSpc>
                <a:spcPct val="100000"/>
              </a:lnSpc>
              <a:spcBef>
                <a:spcPts val="0"/>
              </a:spcBef>
              <a:spcAft>
                <a:spcPts val="0"/>
              </a:spcAft>
              <a:buClrTx/>
              <a:buSzTx/>
              <a:buFontTx/>
              <a:buNone/>
              <a:tabLst/>
              <a:defRPr/>
            </a:pPr>
            <a:endParaRPr lang="en-US" spc="-90" dirty="0" smtClean="0">
              <a:solidFill>
                <a:schemeClr val="bg1"/>
              </a:solidFill>
              <a:effectLst>
                <a:outerShdw blurRad="177800" algn="ctr" rotWithShape="0">
                  <a:srgbClr val="FFFFFF"/>
                </a:outerShdw>
              </a:effectLst>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Microsoft Office Specialist EXPERT Certification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t>
            </a:r>
          </a:p>
          <a:p>
            <a:pPr marL="0" marR="0">
              <a:spcBef>
                <a:spcPts val="0"/>
              </a:spcBef>
              <a:spcAft>
                <a:spcPts val="1000"/>
              </a:spcAft>
            </a:pPr>
            <a:r>
              <a:rPr lang="en-US" sz="1200" dirty="0" smtClean="0">
                <a:effectLst/>
                <a:latin typeface="Cambria"/>
                <a:ea typeface="Cambria"/>
                <a:cs typeface="Times New Roman"/>
              </a:rPr>
              <a:t>Today’s job market changes as fast as the technology, so it’s imperative to ensure you are proficient in the latest software. Whether you are preparing for a new role, targeting a promotion or looking for new opportunities - Microsoft Certification can prove your expertise at your current position, or prepare you for the next step in your career.</a:t>
            </a:r>
          </a:p>
          <a:p>
            <a:pPr marL="0" marR="0">
              <a:spcBef>
                <a:spcPts val="0"/>
              </a:spcBef>
              <a:spcAft>
                <a:spcPts val="1000"/>
              </a:spcAft>
            </a:pPr>
            <a:endParaRPr lang="en-US" sz="1200" dirty="0" smtClean="0">
              <a:effectLst/>
              <a:latin typeface="Cambria"/>
              <a:ea typeface="Cambria"/>
              <a:cs typeface="Times New Roman"/>
            </a:endParaRPr>
          </a:p>
          <a:p>
            <a:pPr marL="0" marR="0">
              <a:spcBef>
                <a:spcPts val="0"/>
              </a:spcBef>
              <a:spcAft>
                <a:spcPts val="1000"/>
              </a:spcAft>
            </a:pPr>
            <a:r>
              <a:rPr lang="en-US" sz="1200" dirty="0" smtClean="0">
                <a:effectLst/>
                <a:latin typeface="Cambria"/>
                <a:ea typeface="Cambria"/>
                <a:cs typeface="Times New Roman"/>
              </a:rPr>
              <a:t>For Business Professionals, a Microsoft Office Specialist certification recognizes the desktop skills needed to utilize the full features of Microsoft Office applications like Word, Excel and PowerPoint. </a:t>
            </a:r>
            <a:r>
              <a:rPr lang="en-US" sz="1200" b="1" dirty="0" smtClean="0">
                <a:effectLst/>
                <a:latin typeface="Cambria"/>
                <a:ea typeface="Cambria"/>
                <a:cs typeface="Times New Roman"/>
              </a:rPr>
              <a:t>Non certified professional should aim to achieve a MOS EXPERT</a:t>
            </a:r>
            <a:r>
              <a:rPr lang="en-US" sz="1200" b="1" baseline="0" dirty="0" smtClean="0">
                <a:effectLst/>
                <a:latin typeface="Cambria"/>
                <a:ea typeface="Cambria"/>
                <a:cs typeface="Times New Roman"/>
              </a:rPr>
              <a:t> certifications.</a:t>
            </a:r>
          </a:p>
          <a:p>
            <a:pPr marL="0" marR="0">
              <a:spcBef>
                <a:spcPts val="0"/>
              </a:spcBef>
              <a:spcAft>
                <a:spcPts val="1000"/>
              </a:spcAft>
            </a:pPr>
            <a:endParaRPr lang="en-US" sz="1200" b="1" dirty="0" smtClean="0">
              <a:effectLst/>
              <a:latin typeface="Cambria"/>
              <a:ea typeface="Cambria"/>
              <a:cs typeface="Times New Roman"/>
            </a:endParaRPr>
          </a:p>
          <a:p>
            <a:pPr marL="0" marR="0">
              <a:spcBef>
                <a:spcPts val="0"/>
              </a:spcBef>
              <a:spcAft>
                <a:spcPts val="1000"/>
              </a:spcAft>
            </a:pPr>
            <a:r>
              <a:rPr lang="en-US" sz="1200" b="1" dirty="0" smtClean="0">
                <a:effectLst/>
                <a:latin typeface="Cambria"/>
                <a:ea typeface="Cambria"/>
                <a:cs typeface="Times New Roman"/>
              </a:rPr>
              <a:t>Advanced professionals can validate deep technical skills in Word and Excel with an expert level certification.</a:t>
            </a:r>
          </a:p>
          <a:p>
            <a:pPr marL="0" marR="0">
              <a:spcBef>
                <a:spcPts val="0"/>
              </a:spcBef>
              <a:spcAft>
                <a:spcPts val="1000"/>
              </a:spcAft>
            </a:pPr>
            <a:endParaRPr lang="en-US" sz="1200" b="1" dirty="0" smtClean="0">
              <a:effectLst/>
              <a:latin typeface="Cambria"/>
              <a:ea typeface="Cambria"/>
              <a:cs typeface="Times New Roman"/>
            </a:endParaRPr>
          </a:p>
          <a:p>
            <a:pPr marL="0" marR="0">
              <a:spcBef>
                <a:spcPts val="0"/>
              </a:spcBef>
              <a:spcAft>
                <a:spcPts val="1000"/>
              </a:spcAft>
            </a:pPr>
            <a:r>
              <a:rPr lang="en-US" sz="1200" b="1" dirty="0" smtClean="0">
                <a:effectLst/>
                <a:latin typeface="Cambria"/>
                <a:ea typeface="Cambria"/>
                <a:cs typeface="Times New Roman"/>
              </a:rPr>
              <a:t>Prerequisites &amp; requirement</a:t>
            </a:r>
          </a:p>
          <a:p>
            <a:pPr marL="0" marR="0">
              <a:spcBef>
                <a:spcPts val="0"/>
              </a:spcBef>
              <a:spcAft>
                <a:spcPts val="1000"/>
              </a:spcAft>
            </a:pPr>
            <a:endParaRPr lang="en-US" sz="1200" b="1" dirty="0" smtClean="0">
              <a:effectLst/>
              <a:latin typeface="Cambria"/>
              <a:ea typeface="Cambria"/>
              <a:cs typeface="Times New Roman"/>
            </a:endParaRPr>
          </a:p>
          <a:p>
            <a:r>
              <a:rPr lang="en-US" sz="1200" dirty="0" smtClean="0">
                <a:solidFill>
                  <a:prstClr val="black"/>
                </a:solidFill>
              </a:rPr>
              <a:t>Prerequisites &amp; Requirements</a:t>
            </a:r>
          </a:p>
          <a:p>
            <a:r>
              <a:rPr lang="en-US" sz="1200" dirty="0" smtClean="0">
                <a:solidFill>
                  <a:prstClr val="black"/>
                </a:solidFill>
              </a:rPr>
              <a:t>CORE</a:t>
            </a:r>
          </a:p>
          <a:p>
            <a:endParaRPr lang="en-US" sz="1200" dirty="0" smtClean="0">
              <a:solidFill>
                <a:prstClr val="black"/>
              </a:solidFill>
            </a:endParaRPr>
          </a:p>
          <a:p>
            <a:r>
              <a:rPr lang="en-US" sz="1200" dirty="0" smtClean="0">
                <a:solidFill>
                  <a:prstClr val="black"/>
                </a:solidFill>
              </a:rPr>
              <a:t>Preparation and Training</a:t>
            </a:r>
          </a:p>
          <a:p>
            <a:r>
              <a:rPr lang="en-US" sz="1200" dirty="0" smtClean="0">
                <a:solidFill>
                  <a:prstClr val="black"/>
                </a:solidFill>
              </a:rPr>
              <a:t>Explore the various training options:</a:t>
            </a:r>
          </a:p>
          <a:p>
            <a:pPr marL="285750" indent="-285750">
              <a:buFont typeface="Arial" pitchFamily="34" charset="0"/>
              <a:buChar char="•"/>
            </a:pPr>
            <a:endParaRPr lang="en-US" sz="1200" dirty="0" smtClean="0">
              <a:solidFill>
                <a:prstClr val="black"/>
              </a:solidFill>
            </a:endParaRPr>
          </a:p>
          <a:p>
            <a:pPr marL="285750" indent="-285750">
              <a:buFont typeface="Arial" pitchFamily="34" charset="0"/>
              <a:buChar char="•"/>
            </a:pPr>
            <a:r>
              <a:rPr lang="en-US" sz="1200" dirty="0" smtClean="0">
                <a:solidFill>
                  <a:prstClr val="black"/>
                </a:solidFill>
              </a:rPr>
              <a:t>Practice tests</a:t>
            </a:r>
          </a:p>
          <a:p>
            <a:pPr marL="285750" indent="-285750">
              <a:buFont typeface="Arial" pitchFamily="34" charset="0"/>
              <a:buChar char="•"/>
            </a:pPr>
            <a:r>
              <a:rPr lang="en-US" sz="1200" dirty="0" smtClean="0">
                <a:solidFill>
                  <a:prstClr val="black"/>
                </a:solidFill>
              </a:rPr>
              <a:t>Instructor-led training</a:t>
            </a:r>
          </a:p>
          <a:p>
            <a:pPr marL="285750" indent="-285750">
              <a:buFont typeface="Arial" pitchFamily="34" charset="0"/>
              <a:buChar char="•"/>
            </a:pPr>
            <a:r>
              <a:rPr lang="en-US" sz="1200" dirty="0" smtClean="0">
                <a:solidFill>
                  <a:prstClr val="black"/>
                </a:solidFill>
              </a:rPr>
              <a:t>Self-paced training</a:t>
            </a:r>
          </a:p>
          <a:p>
            <a:pPr marL="285750" indent="-285750">
              <a:buFont typeface="Arial" pitchFamily="34" charset="0"/>
              <a:buChar char="•"/>
            </a:pPr>
            <a:r>
              <a:rPr lang="en-US" sz="1200" dirty="0" smtClean="0">
                <a:solidFill>
                  <a:prstClr val="black"/>
                </a:solidFill>
              </a:rPr>
              <a:t>Microsoft Press books</a:t>
            </a:r>
          </a:p>
          <a:p>
            <a:pPr marL="285750" indent="-285750">
              <a:buFont typeface="Arial" pitchFamily="34" charset="0"/>
              <a:buChar char="•"/>
            </a:pPr>
            <a:r>
              <a:rPr lang="en-US" sz="1200" dirty="0" smtClean="0">
                <a:solidFill>
                  <a:prstClr val="black"/>
                </a:solidFill>
              </a:rPr>
              <a:t>Self-paced training kits</a:t>
            </a:r>
          </a:p>
          <a:p>
            <a:pPr marL="285750" indent="-285750">
              <a:buFont typeface="Arial" pitchFamily="34" charset="0"/>
              <a:buChar char="•"/>
            </a:pPr>
            <a:endParaRPr lang="en-US" sz="1200" dirty="0" smtClean="0">
              <a:solidFill>
                <a:prstClr val="black"/>
              </a:solidFill>
            </a:endParaRPr>
          </a:p>
          <a:p>
            <a:pPr marL="285750" indent="-285750">
              <a:buFont typeface="Arial" pitchFamily="34" charset="0"/>
              <a:buChar char="•"/>
            </a:pPr>
            <a:r>
              <a:rPr lang="en-US" sz="1200" dirty="0" smtClean="0">
                <a:solidFill>
                  <a:prstClr val="black"/>
                </a:solidFill>
              </a:rPr>
              <a:t>Register and Schedule Your exam</a:t>
            </a:r>
          </a:p>
          <a:p>
            <a:pPr marL="285750" indent="-285750">
              <a:buFont typeface="Arial" pitchFamily="34" charset="0"/>
              <a:buChar char="•"/>
            </a:pPr>
            <a:endParaRPr lang="en-US" sz="1200" dirty="0" smtClean="0">
              <a:solidFill>
                <a:prstClr val="black"/>
              </a:solidFill>
            </a:endParaRPr>
          </a:p>
          <a:p>
            <a:pPr marL="285750" marR="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smtClean="0"/>
              <a:t>Candidate achieves Microsoft Certified Master</a:t>
            </a: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200" dirty="0" smtClean="0">
                <a:solidFill>
                  <a:srgbClr val="FF0000"/>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MCPs or Microsoft Certified Professionals can increase their value exponentially with advanced Microsoft Certifications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prstClr val="black"/>
              </a:solidFill>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53C0480-9CB6-AF46-83D2-0ACCFED0EB19}" type="slidenum">
              <a:rPr lang="en-US" smtClean="0"/>
              <a:pPr/>
              <a:t>32</a:t>
            </a:fld>
            <a:endParaRPr lang="en-US" dirty="0"/>
          </a:p>
        </p:txBody>
      </p:sp>
    </p:spTree>
    <p:extLst>
      <p:ext uri="{BB962C8B-B14F-4D97-AF65-F5344CB8AC3E}">
        <p14:creationId xmlns:p14="http://schemas.microsoft.com/office/powerpoint/2010/main" val="178109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1200" b="1" u="sng" kern="1200" dirty="0" smtClean="0">
                <a:solidFill>
                  <a:schemeClr val="tx1"/>
                </a:solidFill>
                <a:effectLst/>
                <a:latin typeface="+mn-lt"/>
                <a:ea typeface="+mn-ea"/>
                <a:cs typeface="+mn-cs"/>
              </a:rPr>
              <a:t>Existing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A downloadable version of your certificate (a printed copy can be ordered)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 MCPs can go to the MCP member site and have access to a digital copy of all of the certification certificates that they have earned from the Microsoft Certification Program.  They can download a copy to their desktop, print a copy at home, or send a copy to friends and family to show off their achievement.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(2) Your official Microsoft Certification transcript and access to the transcript-sharing tool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MCPs have access to their transcript any time on the MCP member site.  Their transcript shows which certifications they have earned and is the official documentation from Microsoft validating that a candidate did indeed pass specific certifications.  They can either download a copy or provide an access code to potential employers,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that will allow employers to access their transcript directly from Microsoft’s systems to ensure the highest standard of security and integrity of the information found in the transcript.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(3) A tool to create and download custom certification logos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Microsoft Certification Logo Builder enables you to dynamically create customized logos that display your proven degree of technology specialization or job role and expertise in Microsoft technologies, products and industry best practices. Start with your Credentials, and then add Certifications to create a personalized logo that depicts the certifications you have earned and showcases your technical and professional qualifications.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(4) Additional information and offers for MCPs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Find exclusive discount offers for training, exams, publications, and technical products and services from Microsoft and select affiliated companies.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(5) Your contact preferences and profile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Profile manager allows MCPs to dictate when and how often they receive communication from the Microsoft Certification Program.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(6) The MCP </a:t>
            </a:r>
            <a:r>
              <a:rPr lang="en-US" sz="1200" b="1" kern="1200" dirty="0" err="1" smtClean="0">
                <a:solidFill>
                  <a:schemeClr val="tx1"/>
                </a:solidFill>
                <a:effectLst/>
                <a:latin typeface="+mn-lt"/>
                <a:ea typeface="+mn-ea"/>
                <a:cs typeface="+mn-cs"/>
              </a:rPr>
              <a:t>eStore</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MCP </a:t>
            </a:r>
            <a:r>
              <a:rPr lang="en-US" sz="1200" kern="1200" dirty="0" err="1" smtClean="0">
                <a:solidFill>
                  <a:schemeClr val="tx1"/>
                </a:solidFill>
                <a:effectLst/>
                <a:latin typeface="+mn-lt"/>
                <a:ea typeface="+mn-ea"/>
                <a:cs typeface="+mn-cs"/>
              </a:rPr>
              <a:t>eStore</a:t>
            </a:r>
            <a:r>
              <a:rPr lang="en-US" sz="1200" kern="1200" dirty="0" smtClean="0">
                <a:solidFill>
                  <a:schemeClr val="tx1"/>
                </a:solidFill>
                <a:effectLst/>
                <a:latin typeface="+mn-lt"/>
                <a:ea typeface="+mn-ea"/>
                <a:cs typeface="+mn-cs"/>
              </a:rPr>
              <a:t> allows MCPs to shop online for official Microsoft-branded merchandise, including a large selection of exclusive MCP shirts and computer accessories.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(7) The Certification Planner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See which exams you have passed and which exams you still need to take in order to achieve your next certification. The customized information in the Certification Planner is synchronized with your personal transcript so you can evaluate the best path for you to achieve your next certification.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(8) Virtual business cards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Virtual Business cards allow someone to create an on-line business card that reflects their certifications, contact information, etc.  The VBC has the capability to expand into a profile site with additional information about the candidate.  VBCs can be shared on any on-line social media site or in someone’s e-mail tag.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(9) A list of archived MCP Flash newsletters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MCPs will have access to previous versions of the very informative MCP Flash Newsletters that contain program information and changes.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(10) The Microsoft Certified Trainer enrollment tool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MCPs can easily enroll as a Microsoft Certified Trainer (MCT) by clicking on this link within the MCP member site.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(11) Potential College Credit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Apply for college credit for a variety of Microsoft Certification exams from Excelsior College, a private, independent institution providing working adults the opportunity to earn college degrees.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Net New</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Bringing back Wallet Cards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Wallet Cards are credit card size cards that can be kept in the MCPs wallet to reflect the certification of the individual.  It also contains the MCP’s Microsoft Certification ID (MC ID) for quick access when needed as well as ties their physical world to that of their virtual one through Microsoft tag technology.  The card comes in three different colors depending on audience type, and does allow the MCP to upload their photo.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(2) Career Fair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Microsoft Learning will host 3 – 4 Virtual Career Fairs each year that will connect MCPs to potential employers.  There will also be an education side of the event where MCPs can go to presentations about different technologies, etc.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(3) Merging of MCM/MCA into Digital Download / Wallet Cards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For Microsoft Certified Masters (MCM) and Microsoft Certified Architects (MCA) MCPs, they will be integrated with the rest of the program – so they will be able to download their certificate from the MCP member site – which they aren’t able to do today.</a:t>
            </a:r>
          </a:p>
        </p:txBody>
      </p:sp>
      <p:sp>
        <p:nvSpPr>
          <p:cNvPr id="4" name="Slide Number Placeholder 3"/>
          <p:cNvSpPr>
            <a:spLocks noGrp="1"/>
          </p:cNvSpPr>
          <p:nvPr>
            <p:ph type="sldNum" sz="quarter" idx="10"/>
          </p:nvPr>
        </p:nvSpPr>
        <p:spPr/>
        <p:txBody>
          <a:bodyPr/>
          <a:lstStyle/>
          <a:p>
            <a:pPr>
              <a:defRPr/>
            </a:pPr>
            <a:fld id="{5178D6AF-D9CD-4DE5-80E9-06F735F13FE9}" type="slidenum">
              <a:rPr lang="en-US" smtClean="0"/>
              <a:pPr>
                <a:defRPr/>
              </a:pPr>
              <a:t>33</a:t>
            </a:fld>
            <a:endParaRPr lang="en-US"/>
          </a:p>
        </p:txBody>
      </p:sp>
    </p:spTree>
    <p:extLst>
      <p:ext uri="{BB962C8B-B14F-4D97-AF65-F5344CB8AC3E}">
        <p14:creationId xmlns:p14="http://schemas.microsoft.com/office/powerpoint/2010/main" val="3029279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lgn="just" eaLnBrk="0" hangingPunct="0">
              <a:lnSpc>
                <a:spcPct val="90000"/>
              </a:lnSpc>
              <a:defRPr/>
            </a:pPr>
            <a:r>
              <a:rPr lang="en-US" b="1" kern="0" dirty="0" smtClean="0">
                <a:latin typeface="+mn-lt"/>
                <a:ea typeface="ＭＳ Ｐゴシック" pitchFamily="1" charset="-128"/>
                <a:cs typeface="+mn-cs"/>
              </a:rPr>
              <a:t>Each Microsoft Certification exam question is:</a:t>
            </a:r>
          </a:p>
          <a:p>
            <a:pPr marL="457200" indent="-457200" algn="just" eaLnBrk="0" hangingPunct="0">
              <a:lnSpc>
                <a:spcPct val="90000"/>
              </a:lnSpc>
              <a:defRPr/>
            </a:pPr>
            <a:endParaRPr lang="en-US" sz="300" b="1" kern="0" dirty="0" smtClean="0">
              <a:latin typeface="+mn-lt"/>
              <a:ea typeface="ＭＳ Ｐゴシック" pitchFamily="1" charset="-128"/>
              <a:cs typeface="+mn-cs"/>
            </a:endParaRPr>
          </a:p>
          <a:p>
            <a:pPr marL="457200" indent="-457200" algn="just" eaLnBrk="0" hangingPunct="0">
              <a:lnSpc>
                <a:spcPct val="90000"/>
              </a:lnSpc>
              <a:buFont typeface="Arial" pitchFamily="34" charset="0"/>
              <a:buChar char="•"/>
              <a:defRPr/>
            </a:pPr>
            <a:r>
              <a:rPr lang="en-US" b="1" kern="0" dirty="0" smtClean="0">
                <a:latin typeface="+mn-lt"/>
                <a:ea typeface="ＭＳ Ｐゴシック" pitchFamily="1" charset="-128"/>
                <a:cs typeface="+mn-cs"/>
              </a:rPr>
              <a:t>Developed by a mix of industry recognized experts and experienced technology specialists.</a:t>
            </a:r>
          </a:p>
          <a:p>
            <a:pPr marL="457200" indent="-457200" algn="just" eaLnBrk="0" hangingPunct="0">
              <a:lnSpc>
                <a:spcPct val="90000"/>
              </a:lnSpc>
              <a:buFont typeface="Arial" pitchFamily="34" charset="0"/>
              <a:buChar char="•"/>
              <a:defRPr/>
            </a:pPr>
            <a:endParaRPr lang="en-US" sz="300" b="1" kern="0" dirty="0" smtClean="0">
              <a:latin typeface="+mn-lt"/>
              <a:ea typeface="ＭＳ Ｐゴシック" pitchFamily="1" charset="-128"/>
              <a:cs typeface="+mn-cs"/>
            </a:endParaRPr>
          </a:p>
          <a:p>
            <a:pPr marL="457200" indent="-457200" algn="just" eaLnBrk="0" hangingPunct="0">
              <a:lnSpc>
                <a:spcPct val="90000"/>
              </a:lnSpc>
              <a:buFont typeface="Arial" pitchFamily="34" charset="0"/>
              <a:buChar char="•"/>
              <a:defRPr/>
            </a:pPr>
            <a:r>
              <a:rPr lang="en-US" b="1" kern="0" dirty="0" smtClean="0">
                <a:latin typeface="+mn-lt"/>
                <a:ea typeface="ＭＳ Ｐゴシック" pitchFamily="1" charset="-128"/>
                <a:cs typeface="+mn-cs"/>
              </a:rPr>
              <a:t>Reviewed multiple times for technical accuracy.  Questions that are not 100% technically accurate are either modified or removed. </a:t>
            </a:r>
          </a:p>
          <a:p>
            <a:pPr marL="457200" indent="-457200" algn="just" eaLnBrk="0" hangingPunct="0">
              <a:lnSpc>
                <a:spcPct val="90000"/>
              </a:lnSpc>
              <a:buFont typeface="Arial" pitchFamily="34" charset="0"/>
              <a:buChar char="•"/>
              <a:defRPr/>
            </a:pPr>
            <a:endParaRPr lang="en-US" sz="300" b="1" kern="0" dirty="0" smtClean="0">
              <a:latin typeface="+mn-lt"/>
              <a:ea typeface="ＭＳ Ｐゴシック" pitchFamily="1" charset="-128"/>
              <a:cs typeface="+mn-cs"/>
            </a:endParaRPr>
          </a:p>
          <a:p>
            <a:pPr marL="457200" indent="-457200" algn="just" eaLnBrk="0" hangingPunct="0">
              <a:lnSpc>
                <a:spcPct val="90000"/>
              </a:lnSpc>
              <a:buFont typeface="Arial" pitchFamily="34" charset="0"/>
              <a:buChar char="•"/>
              <a:defRPr/>
            </a:pPr>
            <a:r>
              <a:rPr lang="en-US" b="1" kern="0" dirty="0" smtClean="0">
                <a:latin typeface="+mn-lt"/>
                <a:ea typeface="ＭＳ Ｐゴシック" pitchFamily="1" charset="-128"/>
                <a:cs typeface="+mn-cs"/>
              </a:rPr>
              <a:t>Reviewed for adherence to standards for relevancy and real-world-ness.</a:t>
            </a:r>
          </a:p>
          <a:p>
            <a:pPr marL="457200" indent="-457200" algn="just" eaLnBrk="0" hangingPunct="0">
              <a:lnSpc>
                <a:spcPct val="90000"/>
              </a:lnSpc>
              <a:buFont typeface="Arial" pitchFamily="34" charset="0"/>
              <a:buChar char="•"/>
              <a:defRPr/>
            </a:pPr>
            <a:endParaRPr lang="en-US" sz="300" b="1" kern="0" dirty="0" smtClean="0">
              <a:latin typeface="+mn-lt"/>
              <a:ea typeface="ＭＳ Ｐゴシック" pitchFamily="1" charset="-128"/>
              <a:cs typeface="+mn-cs"/>
            </a:endParaRPr>
          </a:p>
          <a:p>
            <a:pPr marL="457200" indent="-457200" algn="just" eaLnBrk="0" hangingPunct="0">
              <a:lnSpc>
                <a:spcPct val="90000"/>
              </a:lnSpc>
              <a:buFont typeface="Arial" pitchFamily="34" charset="0"/>
              <a:buChar char="•"/>
              <a:defRPr/>
            </a:pPr>
            <a:r>
              <a:rPr lang="en-US" b="1" kern="0" dirty="0" smtClean="0">
                <a:latin typeface="+mn-lt"/>
                <a:ea typeface="ＭＳ Ｐゴシック" pitchFamily="1" charset="-128"/>
                <a:cs typeface="+mn-cs"/>
              </a:rPr>
              <a:t>Compared to the objective domain to confirm that the question tests what it’s supposed to test.</a:t>
            </a:r>
          </a:p>
          <a:p>
            <a:pPr marL="457200" indent="-457200" algn="just" eaLnBrk="0" hangingPunct="0">
              <a:lnSpc>
                <a:spcPct val="90000"/>
              </a:lnSpc>
              <a:buFont typeface="Arial" pitchFamily="34" charset="0"/>
              <a:buChar char="•"/>
              <a:defRPr/>
            </a:pPr>
            <a:endParaRPr lang="en-US" sz="300" b="1" kern="0" dirty="0" smtClean="0">
              <a:latin typeface="+mn-lt"/>
              <a:ea typeface="ＭＳ Ｐゴシック" pitchFamily="1" charset="-128"/>
              <a:cs typeface="+mn-cs"/>
            </a:endParaRPr>
          </a:p>
          <a:p>
            <a:pPr marL="457200" indent="-457200" algn="just" eaLnBrk="0" hangingPunct="0">
              <a:lnSpc>
                <a:spcPct val="90000"/>
              </a:lnSpc>
              <a:buFont typeface="Arial" pitchFamily="34" charset="0"/>
              <a:buChar char="•"/>
              <a:defRPr/>
            </a:pPr>
            <a:r>
              <a:rPr lang="en-US" b="1" kern="0" dirty="0" smtClean="0">
                <a:latin typeface="+mn-lt"/>
                <a:ea typeface="ＭＳ Ｐゴシック" pitchFamily="1" charset="-128"/>
                <a:cs typeface="+mn-cs"/>
              </a:rPr>
              <a:t>Beta tested to ensure that it discriminates between a qualified candidate and an unqualified candidate.</a:t>
            </a:r>
          </a:p>
          <a:p>
            <a:endParaRPr lang="en-US" dirty="0" smtClean="0"/>
          </a:p>
          <a:p>
            <a:pPr lvl="0">
              <a:buNone/>
            </a:pPr>
            <a:r>
              <a:rPr lang="en-US" b="1" kern="0" dirty="0" smtClean="0">
                <a:ea typeface="ＭＳ Ｐゴシック" pitchFamily="1" charset="-128"/>
              </a:rPr>
              <a:t>Microsoft Learning regularly reviews the exams </a:t>
            </a:r>
            <a:endParaRPr lang="en-US" dirty="0" smtClean="0"/>
          </a:p>
          <a:p>
            <a:pPr lvl="0"/>
            <a:r>
              <a:rPr lang="en-US" dirty="0" smtClean="0"/>
              <a:t>Ensure reliability and validity of assessment over time</a:t>
            </a:r>
          </a:p>
          <a:p>
            <a:r>
              <a:rPr lang="en-US" dirty="0" smtClean="0"/>
              <a:t>Analyze psychometric performance of exams at least once per year</a:t>
            </a:r>
          </a:p>
          <a:p>
            <a:r>
              <a:rPr lang="en-US" dirty="0" smtClean="0"/>
              <a:t>Create new items and republish as needed</a:t>
            </a:r>
          </a:p>
          <a:p>
            <a:r>
              <a:rPr lang="en-US" dirty="0" smtClean="0"/>
              <a:t>Customer feedback thru exam satisfaction survey and item escalation process</a:t>
            </a:r>
          </a:p>
          <a:p>
            <a:endParaRPr lang="en-US" dirty="0"/>
          </a:p>
        </p:txBody>
      </p:sp>
      <p:sp>
        <p:nvSpPr>
          <p:cNvPr id="4" name="Slide Number Placeholder 3"/>
          <p:cNvSpPr>
            <a:spLocks noGrp="1"/>
          </p:cNvSpPr>
          <p:nvPr>
            <p:ph type="sldNum" sz="quarter" idx="10"/>
          </p:nvPr>
        </p:nvSpPr>
        <p:spPr/>
        <p:txBody>
          <a:bodyPr/>
          <a:lstStyle/>
          <a:p>
            <a:pPr>
              <a:defRPr/>
            </a:pPr>
            <a:fld id="{0FD2B3A6-36DA-4076-BB46-330BCF4321CA}" type="slidenum">
              <a:rPr lang="en-US" smtClean="0"/>
              <a:pPr>
                <a:defRPr/>
              </a:pPr>
              <a:t>35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All MCP exams are scaled. This process converts the raw score to a common scale that in Microsoft’s case ranges from 0-1000. Scaling scores makes it easier to compare scores from one administration to the next. Because we are constantly improving our exams, the content and as a result the raw cut score may change from time to time. With scaled scores, you can compare your performance across retakes. As an added benefit, scaling scores makes it much easier for us to communicate the passing score for our exams—A score of 700 is required to pass on any MCP exam.</a:t>
            </a:r>
          </a:p>
          <a:p>
            <a:endParaRPr lang="en-US" dirty="0" smtClean="0"/>
          </a:p>
          <a:p>
            <a:r>
              <a:rPr lang="en-US" dirty="0" smtClean="0"/>
              <a:t>Here’s the key, though, 700 is not equal to 70%. I hear this a lot… I need to 70% of the questions correctly to pass the exam. This is not true; in fact the actual percentage of items that you have to answer correctly varies for exam to exam, and can range from roughly 50% to 80% (I can’t tell you what the range is exactly or what it is for a specific exam, but I can tell you that it varies—on some exams you need to answer a higher percentage of items correctly to pass than on others). The cut score is based on input from SMEs, the minimum qualifications for competency, and the difficulty of the item pool.  By the way, this also means that the score that you see in the score report is not the percentage of items that you answered correctly. It’s simply an indication of your performance in relation to the cut score.</a:t>
            </a:r>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DD276-BB5C-42BE-BE11-D134AD443BA8}" type="slidenum">
              <a:rPr lang="en-US" smtClean="0">
                <a:latin typeface="Arial" pitchFamily="34" charset="0"/>
                <a:ea typeface="MS PGothic" pitchFamily="34" charset="-128"/>
              </a:rPr>
              <a:pPr/>
              <a:t>37</a:t>
            </a:fld>
            <a:endParaRPr lang="en-US" smtClean="0">
              <a:latin typeface="Arial" pitchFamily="34" charset="0"/>
              <a:ea typeface="MS PGothic"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3DD276-BB5C-42BE-BE11-D134AD443BA8}" type="slidenum">
              <a:rPr lang="en-US" smtClean="0">
                <a:latin typeface="Arial" pitchFamily="34" charset="0"/>
                <a:ea typeface="MS PGothic" pitchFamily="34" charset="-128"/>
              </a:rPr>
              <a:pPr/>
              <a:t>38</a:t>
            </a:fld>
            <a:endParaRPr lang="en-US" smtClean="0">
              <a:latin typeface="Arial" pitchFamily="34" charset="0"/>
              <a:ea typeface="MS PGothic"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sz="1100" dirty="0" smtClean="0">
                <a:latin typeface="Arial" pitchFamily="34" charset="0"/>
              </a:rPr>
              <a:t>Steps to Prepare for an Exam</a:t>
            </a:r>
          </a:p>
          <a:p>
            <a:pPr eaLnBrk="1" hangingPunct="1">
              <a:lnSpc>
                <a:spcPct val="90000"/>
              </a:lnSpc>
              <a:spcBef>
                <a:spcPct val="0"/>
              </a:spcBef>
            </a:pPr>
            <a:endParaRPr lang="en-US" sz="1100" dirty="0" smtClean="0">
              <a:latin typeface="Arial" pitchFamily="34" charset="0"/>
            </a:endParaRPr>
          </a:p>
          <a:p>
            <a:pPr eaLnBrk="1" hangingPunct="1">
              <a:lnSpc>
                <a:spcPct val="90000"/>
              </a:lnSpc>
              <a:spcBef>
                <a:spcPct val="0"/>
              </a:spcBef>
              <a:buFontTx/>
              <a:buAutoNum type="arabicPeriod"/>
            </a:pPr>
            <a:r>
              <a:rPr lang="en-US" sz="1100" dirty="0" smtClean="0">
                <a:latin typeface="Arial" pitchFamily="34" charset="0"/>
              </a:rPr>
              <a:t>Experience </a:t>
            </a:r>
          </a:p>
          <a:p>
            <a:pPr marL="685438" lvl="1" indent="-227441" eaLnBrk="1" hangingPunct="1">
              <a:lnSpc>
                <a:spcPct val="90000"/>
              </a:lnSpc>
              <a:spcBef>
                <a:spcPct val="0"/>
              </a:spcBef>
              <a:buFontTx/>
              <a:buChar char="•"/>
            </a:pPr>
            <a:r>
              <a:rPr lang="en-US" sz="1100" dirty="0" smtClean="0">
                <a:latin typeface="Arial" pitchFamily="34" charset="0"/>
              </a:rPr>
              <a:t>certifications are a true representation of your knowledge and your hands on experience. </a:t>
            </a:r>
          </a:p>
          <a:p>
            <a:pPr marL="685438" lvl="1" indent="-227441" eaLnBrk="1" hangingPunct="1">
              <a:lnSpc>
                <a:spcPct val="90000"/>
              </a:lnSpc>
              <a:spcBef>
                <a:spcPct val="0"/>
              </a:spcBef>
              <a:buFontTx/>
              <a:buChar char="•"/>
            </a:pPr>
            <a:r>
              <a:rPr lang="en-US" sz="1100" dirty="0" smtClean="0">
                <a:latin typeface="Arial" pitchFamily="34" charset="0"/>
              </a:rPr>
              <a:t>If you are new to Microsoft products and technology and product </a:t>
            </a:r>
          </a:p>
          <a:p>
            <a:pPr marL="1143435" lvl="2" indent="-227441" eaLnBrk="1" hangingPunct="1">
              <a:lnSpc>
                <a:spcPct val="90000"/>
              </a:lnSpc>
              <a:spcBef>
                <a:spcPct val="0"/>
              </a:spcBef>
              <a:buFontTx/>
              <a:buChar char="•"/>
            </a:pPr>
            <a:r>
              <a:rPr lang="en-US" sz="1100" dirty="0" smtClean="0">
                <a:latin typeface="Arial" pitchFamily="34" charset="0"/>
              </a:rPr>
              <a:t>download trial and beta versions of product from the Microsoft web site. </a:t>
            </a:r>
          </a:p>
          <a:p>
            <a:pPr marL="1143435" lvl="2" indent="-227441" eaLnBrk="1" hangingPunct="1">
              <a:lnSpc>
                <a:spcPct val="90000"/>
              </a:lnSpc>
              <a:spcBef>
                <a:spcPct val="0"/>
              </a:spcBef>
              <a:buFontTx/>
              <a:buChar char="•"/>
            </a:pPr>
            <a:r>
              <a:rPr lang="en-US" sz="1100" dirty="0" smtClean="0">
                <a:latin typeface="Arial" pitchFamily="34" charset="0"/>
              </a:rPr>
              <a:t>online labs provide access to pre-installed versions of the products -- play and work with them in an online format </a:t>
            </a:r>
          </a:p>
          <a:p>
            <a:pPr marL="685438" lvl="1" indent="-227441" eaLnBrk="1" hangingPunct="1">
              <a:lnSpc>
                <a:spcPct val="90000"/>
              </a:lnSpc>
              <a:spcBef>
                <a:spcPct val="0"/>
              </a:spcBef>
              <a:buFontTx/>
              <a:buChar char="•"/>
            </a:pPr>
            <a:endParaRPr lang="en-US" sz="1100" dirty="0" smtClean="0">
              <a:latin typeface="Arial" pitchFamily="34" charset="0"/>
            </a:endParaRPr>
          </a:p>
          <a:p>
            <a:pPr eaLnBrk="1" hangingPunct="1">
              <a:lnSpc>
                <a:spcPct val="90000"/>
              </a:lnSpc>
              <a:spcBef>
                <a:spcPct val="0"/>
              </a:spcBef>
              <a:buFontTx/>
              <a:buAutoNum type="arabicPeriod" startAt="2"/>
            </a:pPr>
            <a:r>
              <a:rPr lang="en-US" sz="1100" dirty="0" smtClean="0">
                <a:latin typeface="Arial" pitchFamily="34" charset="0"/>
              </a:rPr>
              <a:t>Review the Prep Guide. </a:t>
            </a:r>
          </a:p>
          <a:p>
            <a:pPr marL="685438" lvl="1" indent="-227441" eaLnBrk="1" hangingPunct="1">
              <a:lnSpc>
                <a:spcPct val="90000"/>
              </a:lnSpc>
              <a:spcBef>
                <a:spcPct val="0"/>
              </a:spcBef>
              <a:buFontTx/>
              <a:buChar char="•"/>
            </a:pPr>
            <a:r>
              <a:rPr lang="en-US" sz="1100" dirty="0" smtClean="0">
                <a:latin typeface="Arial" pitchFamily="34" charset="0"/>
              </a:rPr>
              <a:t>A Prep Guide is an online guide that lists all the information that is relevant about a specific certification exam. </a:t>
            </a:r>
          </a:p>
          <a:p>
            <a:pPr marL="1143435" lvl="2" indent="-227441" eaLnBrk="1" hangingPunct="1">
              <a:lnSpc>
                <a:spcPct val="90000"/>
              </a:lnSpc>
              <a:spcBef>
                <a:spcPct val="0"/>
              </a:spcBef>
              <a:buFontTx/>
              <a:buChar char="•"/>
            </a:pPr>
            <a:r>
              <a:rPr lang="en-US" sz="1100" dirty="0" smtClean="0">
                <a:latin typeface="Arial" pitchFamily="34" charset="0"/>
              </a:rPr>
              <a:t>Includes target audience: who should be taking the exam  (i.e. at least six months experience hands on with the product)</a:t>
            </a:r>
          </a:p>
          <a:p>
            <a:pPr marL="685438" lvl="1" indent="-227441" eaLnBrk="1" hangingPunct="1">
              <a:lnSpc>
                <a:spcPct val="90000"/>
              </a:lnSpc>
              <a:spcBef>
                <a:spcPct val="0"/>
              </a:spcBef>
              <a:buFontTx/>
              <a:buChar char="•"/>
            </a:pPr>
            <a:r>
              <a:rPr lang="en-US" sz="1100" dirty="0" smtClean="0">
                <a:latin typeface="Arial" pitchFamily="34" charset="0"/>
              </a:rPr>
              <a:t>Objective domain. </a:t>
            </a:r>
          </a:p>
          <a:p>
            <a:pPr marL="1143435" lvl="2" indent="-227441" eaLnBrk="1" hangingPunct="1">
              <a:lnSpc>
                <a:spcPct val="90000"/>
              </a:lnSpc>
              <a:spcBef>
                <a:spcPct val="0"/>
              </a:spcBef>
              <a:buFontTx/>
              <a:buChar char="•"/>
            </a:pPr>
            <a:r>
              <a:rPr lang="en-US" sz="1100" dirty="0" smtClean="0">
                <a:latin typeface="Arial" pitchFamily="34" charset="0"/>
              </a:rPr>
              <a:t>list of all the topics that are going to be covered in the exam. </a:t>
            </a:r>
          </a:p>
          <a:p>
            <a:pPr marL="685438" lvl="1" indent="-227441" eaLnBrk="1" hangingPunct="1">
              <a:lnSpc>
                <a:spcPct val="90000"/>
              </a:lnSpc>
              <a:spcBef>
                <a:spcPct val="0"/>
              </a:spcBef>
              <a:buFontTx/>
              <a:buChar char="•"/>
            </a:pPr>
            <a:r>
              <a:rPr lang="en-US" sz="1100" dirty="0" smtClean="0">
                <a:latin typeface="Arial" pitchFamily="34" charset="0"/>
              </a:rPr>
              <a:t>learning resources:  </a:t>
            </a:r>
            <a:r>
              <a:rPr lang="en-US" sz="1100" dirty="0" err="1" smtClean="0">
                <a:latin typeface="Arial" pitchFamily="34" charset="0"/>
              </a:rPr>
              <a:t>elearning</a:t>
            </a:r>
            <a:r>
              <a:rPr lang="en-US" sz="1100" dirty="0" smtClean="0">
                <a:latin typeface="Arial" pitchFamily="34" charset="0"/>
              </a:rPr>
              <a:t>, learning plans, etc.</a:t>
            </a:r>
          </a:p>
          <a:p>
            <a:pPr marL="685438" lvl="1" indent="-227441" eaLnBrk="1" hangingPunct="1">
              <a:lnSpc>
                <a:spcPct val="90000"/>
              </a:lnSpc>
              <a:spcBef>
                <a:spcPct val="0"/>
              </a:spcBef>
            </a:pPr>
            <a:endParaRPr lang="en-US" sz="1100" dirty="0" smtClean="0">
              <a:latin typeface="Arial" pitchFamily="34" charset="0"/>
            </a:endParaRPr>
          </a:p>
          <a:p>
            <a:pPr eaLnBrk="1" hangingPunct="1">
              <a:lnSpc>
                <a:spcPct val="90000"/>
              </a:lnSpc>
              <a:spcBef>
                <a:spcPct val="0"/>
              </a:spcBef>
              <a:buFontTx/>
              <a:buAutoNum type="arabicPeriod" startAt="3"/>
            </a:pPr>
            <a:r>
              <a:rPr lang="en-US" sz="1100" dirty="0" smtClean="0">
                <a:latin typeface="Arial" pitchFamily="34" charset="0"/>
              </a:rPr>
              <a:t>Skills Gaps</a:t>
            </a:r>
          </a:p>
          <a:p>
            <a:pPr marL="685438" lvl="1" indent="-227441" eaLnBrk="1" hangingPunct="1">
              <a:lnSpc>
                <a:spcPct val="90000"/>
              </a:lnSpc>
              <a:spcBef>
                <a:spcPct val="0"/>
              </a:spcBef>
              <a:buFontTx/>
              <a:buChar char="•"/>
            </a:pPr>
            <a:r>
              <a:rPr lang="en-US" sz="1100" dirty="0" smtClean="0">
                <a:latin typeface="Arial" pitchFamily="34" charset="0"/>
              </a:rPr>
              <a:t>study groups:  online, local, etc.</a:t>
            </a:r>
          </a:p>
          <a:p>
            <a:pPr marL="685438" lvl="1" indent="-227441" eaLnBrk="1" hangingPunct="1">
              <a:lnSpc>
                <a:spcPct val="90000"/>
              </a:lnSpc>
              <a:spcBef>
                <a:spcPct val="0"/>
              </a:spcBef>
              <a:buFontTx/>
              <a:buChar char="•"/>
            </a:pPr>
            <a:r>
              <a:rPr lang="en-US" sz="1100" dirty="0" smtClean="0">
                <a:latin typeface="Arial" pitchFamily="34" charset="0"/>
              </a:rPr>
              <a:t>Instructor-led training by a knowledgeable MCT</a:t>
            </a:r>
          </a:p>
          <a:p>
            <a:pPr marL="685438" lvl="1" indent="-227441" eaLnBrk="1" hangingPunct="1">
              <a:lnSpc>
                <a:spcPct val="90000"/>
              </a:lnSpc>
              <a:spcBef>
                <a:spcPct val="0"/>
              </a:spcBef>
              <a:buFontTx/>
              <a:buChar char="•"/>
            </a:pPr>
            <a:r>
              <a:rPr lang="en-US" sz="1100" dirty="0" err="1" smtClean="0">
                <a:latin typeface="Arial" pitchFamily="34" charset="0"/>
              </a:rPr>
              <a:t>elearning</a:t>
            </a:r>
            <a:r>
              <a:rPr lang="en-US" sz="1100" dirty="0" smtClean="0">
                <a:latin typeface="Arial" pitchFamily="34" charset="0"/>
              </a:rPr>
              <a:t> </a:t>
            </a:r>
          </a:p>
          <a:p>
            <a:pPr marL="685438" lvl="1" indent="-227441" eaLnBrk="1" hangingPunct="1">
              <a:lnSpc>
                <a:spcPct val="90000"/>
              </a:lnSpc>
              <a:spcBef>
                <a:spcPct val="0"/>
              </a:spcBef>
              <a:buFontTx/>
              <a:buChar char="•"/>
            </a:pPr>
            <a:r>
              <a:rPr lang="en-US" sz="1100" dirty="0" smtClean="0">
                <a:latin typeface="Arial" pitchFamily="34" charset="0"/>
              </a:rPr>
              <a:t>Microsoft Press books </a:t>
            </a:r>
          </a:p>
          <a:p>
            <a:pPr marL="685438" lvl="1" indent="-227441" eaLnBrk="1" hangingPunct="1">
              <a:lnSpc>
                <a:spcPct val="90000"/>
              </a:lnSpc>
              <a:spcBef>
                <a:spcPct val="0"/>
              </a:spcBef>
              <a:buFontTx/>
              <a:buChar char="•"/>
            </a:pPr>
            <a:r>
              <a:rPr lang="en-US" sz="1100" dirty="0" smtClean="0">
                <a:latin typeface="Arial" pitchFamily="34" charset="0"/>
              </a:rPr>
              <a:t>Free learning/training:  access resources online through blogs, articles</a:t>
            </a:r>
            <a:endParaRPr lang="en-US" sz="1100" dirty="0">
              <a:latin typeface="Arial" pitchFamily="34" charset="0"/>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31B8CC9-F757-402D-9BB6-67A29AC6157B}" type="slidenum">
              <a:rPr lang="en-US" sz="1200"/>
              <a:pPr/>
              <a:t>40</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3C0480-9CB6-AF46-83D2-0ACCFED0EB19}" type="slidenum">
              <a:rPr lang="en-US" smtClean="0"/>
              <a:pPr/>
              <a:t>41</a:t>
            </a:fld>
            <a:endParaRPr lang="en-US" dirty="0"/>
          </a:p>
        </p:txBody>
      </p:sp>
    </p:spTree>
    <p:extLst>
      <p:ext uri="{BB962C8B-B14F-4D97-AF65-F5344CB8AC3E}">
        <p14:creationId xmlns:p14="http://schemas.microsoft.com/office/powerpoint/2010/main" val="5106539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Training.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Microsoft Learning offers a variety of training options to help you build skills, prepare and earn certifications including classroom training, online training, and books for independent study. Instructor-led classroom training is ideal for individuals who learn best in a structured, hands-on, question-and-answer environment. This format can be equally suitable for those starting on a new career path or IT professionals who have advanced certifications. If you prefer interacting in a classroom setting, consider this format. Microsoft online training allows you to learn at your own pace. Available anytime, from any location with Internet access, these comprehensive courses offer interactive features such as hands-on virtual labs. Microsoft Press books allow you to access information you need to learn at your own pace. For more than 25 years, Microsoft Press has helped Office users hone their technical skills. Available training options for IT certification preparation can be found at the Microsoft Training Catalog website</a:t>
            </a:r>
            <a:br>
              <a:rPr kumimoji="0" lang="en-US" sz="1200" b="0" i="0" u="none" strike="noStrike" kern="1200" cap="none" spc="0" normalizeH="0" baseline="0" noProof="0" dirty="0" smtClean="0">
                <a:ln>
                  <a:noFill/>
                </a:ln>
                <a:solidFill>
                  <a:prstClr val="black"/>
                </a:solidFill>
                <a:effectLst/>
                <a:uLnTx/>
                <a:uFillTx/>
                <a:latin typeface="+mn-lt"/>
                <a:ea typeface="+mn-ea"/>
                <a:cs typeface="+mn-cs"/>
              </a:rPr>
            </a:br>
            <a:r>
              <a:rPr kumimoji="0" lang="en-US" sz="1200" b="0" i="0" u="none" strike="noStrike" kern="1200" cap="none" spc="0" normalizeH="0" baseline="0" noProof="0" dirty="0" smtClean="0">
                <a:ln>
                  <a:noFill/>
                </a:ln>
                <a:solidFill>
                  <a:prstClr val="black"/>
                </a:solidFill>
                <a:effectLst/>
                <a:uLnTx/>
                <a:uFillTx/>
                <a:latin typeface="+mn-lt"/>
                <a:ea typeface="+mn-ea"/>
                <a:cs typeface="+mn-cs"/>
              </a:rPr>
              <a:t>(</a:t>
            </a:r>
            <a:r>
              <a:rPr kumimoji="0" lang="en-US" sz="1200" b="0" i="0" u="none" strike="noStrike" kern="1200" cap="none" spc="0" normalizeH="0" baseline="0" noProof="0" dirty="0" smtClean="0">
                <a:ln>
                  <a:noFill/>
                </a:ln>
                <a:solidFill>
                  <a:prstClr val="black"/>
                </a:solidFill>
                <a:effectLst/>
                <a:uLnTx/>
                <a:uFillTx/>
                <a:latin typeface="+mn-lt"/>
                <a:ea typeface="+mn-ea"/>
                <a:cs typeface="+mn-cs"/>
                <a:hlinkClick r:id="rId3"/>
              </a:rPr>
              <a:t>http://learning.microsoft.com/Manager/Catalog.aspx</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smtClean="0"/>
          </a:p>
          <a:p>
            <a:pPr eaLnBrk="1" hangingPunct="1">
              <a:spcBef>
                <a:spcPct val="0"/>
              </a:spcBef>
            </a:pPr>
            <a:endParaRPr lang="en-US" dirty="0" smtClean="0">
              <a:latin typeface="Arial" pitchFamily="34" charset="0"/>
            </a:endParaRP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9A4714A-D786-4415-B6A5-25657F9BFD26}" type="slidenum">
              <a:rPr lang="en-US" sz="1200"/>
              <a:pPr/>
              <a:t>42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7388"/>
            <a:ext cx="4572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Before taking an exam, become familiar with how all exam types function. This tutorial provides the opportunity for you to learn how to navigate your way through Microsoft Certification exams. Such insight will allow you to focus your efforts on the exam questions rather than on how to use the tools. </a:t>
            </a:r>
          </a:p>
          <a:p>
            <a:endParaRPr lang="en-US" dirty="0" smtClean="0"/>
          </a:p>
          <a:p>
            <a:r>
              <a:rPr lang="en-US" dirty="0" smtClean="0"/>
              <a:t>Microsoft Certification exams are presented in a wide variety of formats so that the candidate's knowledge and skills can be accurately evaluated. In addition to hands-on lab-based testing, exam formats may include:</a:t>
            </a:r>
          </a:p>
          <a:p>
            <a:pPr marL="171450" indent="-171450">
              <a:buFont typeface="Arial" pitchFamily="34" charset="0"/>
              <a:buChar char="•"/>
            </a:pPr>
            <a:endParaRPr lang="en-US" dirty="0" smtClean="0"/>
          </a:p>
          <a:p>
            <a:pPr marL="171450" indent="-171450">
              <a:buFont typeface="Arial" pitchFamily="34" charset="0"/>
              <a:buChar char="•"/>
            </a:pPr>
            <a:r>
              <a:rPr lang="en-US" dirty="0" smtClean="0"/>
              <a:t>Multiple-choice, single-answer questions</a:t>
            </a:r>
          </a:p>
          <a:p>
            <a:pPr marL="171450" indent="-171450">
              <a:buFont typeface="Arial" pitchFamily="34" charset="0"/>
              <a:buChar char="•"/>
            </a:pPr>
            <a:endParaRPr lang="en-US" dirty="0" smtClean="0"/>
          </a:p>
          <a:p>
            <a:pPr marL="171450" indent="-171450">
              <a:buFont typeface="Arial" pitchFamily="34" charset="0"/>
              <a:buChar char="•"/>
            </a:pPr>
            <a:r>
              <a:rPr lang="en-US" dirty="0" smtClean="0"/>
              <a:t>Multiple-choice, multiple-answer questions</a:t>
            </a:r>
          </a:p>
          <a:p>
            <a:pPr marL="171450" indent="-171450">
              <a:buFont typeface="Arial" pitchFamily="34" charset="0"/>
              <a:buChar char="•"/>
            </a:pPr>
            <a:endParaRPr lang="en-US" dirty="0" smtClean="0"/>
          </a:p>
          <a:p>
            <a:pPr marL="171450" indent="-171450">
              <a:buFont typeface="Arial" pitchFamily="34" charset="0"/>
              <a:buChar char="•"/>
            </a:pPr>
            <a:r>
              <a:rPr lang="en-US" dirty="0" smtClean="0"/>
              <a:t>Active screen questions</a:t>
            </a:r>
          </a:p>
          <a:p>
            <a:pPr marL="171450" indent="-171450">
              <a:buFont typeface="Arial" pitchFamily="34" charset="0"/>
              <a:buChar char="•"/>
            </a:pPr>
            <a:endParaRPr lang="en-US" dirty="0" smtClean="0"/>
          </a:p>
          <a:p>
            <a:pPr marL="171450" indent="-171450">
              <a:buFont typeface="Arial" pitchFamily="34" charset="0"/>
              <a:buChar char="•"/>
            </a:pPr>
            <a:r>
              <a:rPr lang="en-US" dirty="0" smtClean="0"/>
              <a:t>Drag and drop questions</a:t>
            </a:r>
          </a:p>
          <a:p>
            <a:pPr marL="171450" indent="-171450">
              <a:buFont typeface="Arial" pitchFamily="34" charset="0"/>
              <a:buChar char="•"/>
            </a:pPr>
            <a:endParaRPr lang="en-US" dirty="0" smtClean="0"/>
          </a:p>
          <a:p>
            <a:pPr marL="171450" indent="-171450">
              <a:buFont typeface="Arial" pitchFamily="34" charset="0"/>
              <a:buChar char="•"/>
            </a:pPr>
            <a:r>
              <a:rPr lang="en-US" dirty="0" smtClean="0"/>
              <a:t>Build list and reorder questions </a:t>
            </a:r>
          </a:p>
          <a:p>
            <a:pPr marL="171450" indent="-171450">
              <a:buFont typeface="Arial" pitchFamily="34" charset="0"/>
              <a:buChar char="•"/>
            </a:pPr>
            <a:endParaRPr lang="en-US" dirty="0" smtClean="0"/>
          </a:p>
          <a:p>
            <a:pPr marL="171450" indent="-171450">
              <a:buFont typeface="Arial" pitchFamily="34" charset="0"/>
              <a:buChar char="•"/>
            </a:pPr>
            <a:r>
              <a:rPr lang="en-US" dirty="0" smtClean="0"/>
              <a:t>Case studies</a:t>
            </a:r>
          </a:p>
          <a:p>
            <a:pPr marL="171450" indent="-171450">
              <a:buFont typeface="Arial" pitchFamily="34" charset="0"/>
              <a:buChar char="•"/>
            </a:pPr>
            <a:endParaRPr lang="en-US" dirty="0" smtClean="0"/>
          </a:p>
          <a:p>
            <a:pPr marL="171450" indent="-171450">
              <a:buFont typeface="Arial" pitchFamily="34" charset="0"/>
              <a:buChar char="•"/>
            </a:pPr>
            <a:r>
              <a:rPr lang="en-US" dirty="0" smtClean="0"/>
              <a:t>Simulations</a:t>
            </a:r>
          </a:p>
          <a:p>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pPr>
              <a:defRPr/>
            </a:pPr>
            <a:fld id="{5178D6AF-D9CD-4DE5-80E9-06F735F13FE9}" type="slidenum">
              <a:rPr lang="en-US" smtClean="0"/>
              <a:pPr>
                <a:defRPr/>
              </a:pPr>
              <a:t>44</a:t>
            </a:fld>
            <a:endParaRPr lang="en-US"/>
          </a:p>
        </p:txBody>
      </p:sp>
    </p:spTree>
    <p:extLst>
      <p:ext uri="{BB962C8B-B14F-4D97-AF65-F5344CB8AC3E}">
        <p14:creationId xmlns:p14="http://schemas.microsoft.com/office/powerpoint/2010/main" val="1800471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ct val="0"/>
              </a:spcBef>
              <a:defRPr/>
            </a:pPr>
            <a:r>
              <a:rPr lang="en-US" b="1" dirty="0" smtClean="0">
                <a:latin typeface="Arial" pitchFamily="34" charset="0"/>
              </a:rPr>
              <a:t>Environment</a:t>
            </a:r>
          </a:p>
          <a:p>
            <a:pPr eaLnBrk="1" hangingPunct="1">
              <a:spcBef>
                <a:spcPct val="0"/>
              </a:spcBef>
              <a:defRPr/>
            </a:pPr>
            <a:r>
              <a:rPr lang="en-US" dirty="0" smtClean="0">
                <a:latin typeface="Arial" pitchFamily="34" charset="0"/>
              </a:rPr>
              <a:t>All exams worldwide are administrated by Prometric. Register for your exam directly with Prometric at their web site or by phone. </a:t>
            </a:r>
          </a:p>
          <a:p>
            <a:pPr eaLnBrk="1" hangingPunct="1">
              <a:spcBef>
                <a:spcPct val="0"/>
              </a:spcBef>
              <a:defRPr/>
            </a:pPr>
            <a:r>
              <a:rPr lang="en-US" dirty="0" smtClean="0">
                <a:latin typeface="Arial" pitchFamily="34" charset="0"/>
              </a:rPr>
              <a:t>Exam price is USD $125, varies based on www.exchange rates</a:t>
            </a:r>
          </a:p>
          <a:p>
            <a:pPr eaLnBrk="1" hangingPunct="1">
              <a:spcBef>
                <a:spcPct val="0"/>
              </a:spcBef>
              <a:defRPr/>
            </a:pPr>
            <a:r>
              <a:rPr lang="en-US" dirty="0" smtClean="0">
                <a:latin typeface="Arial" pitchFamily="34" charset="0"/>
              </a:rPr>
              <a:t>bring two pieces of ID with you</a:t>
            </a:r>
          </a:p>
          <a:p>
            <a:pPr eaLnBrk="1" hangingPunct="1">
              <a:spcBef>
                <a:spcPct val="0"/>
              </a:spcBef>
              <a:defRPr/>
            </a:pPr>
            <a:r>
              <a:rPr lang="en-US" dirty="0" smtClean="0">
                <a:latin typeface="Arial" pitchFamily="34" charset="0"/>
              </a:rPr>
              <a:t>supervised room with a camera ensures that the certification process is valid and safe. </a:t>
            </a:r>
          </a:p>
          <a:p>
            <a:pPr eaLnBrk="1" hangingPunct="1">
              <a:spcBef>
                <a:spcPct val="0"/>
              </a:spcBef>
              <a:defRPr/>
            </a:pPr>
            <a:endParaRPr lang="en-US" dirty="0" smtClean="0">
              <a:latin typeface="Arial" pitchFamily="34" charset="0"/>
            </a:endParaRPr>
          </a:p>
          <a:p>
            <a:pPr eaLnBrk="1" hangingPunct="1">
              <a:spcBef>
                <a:spcPct val="0"/>
              </a:spcBef>
              <a:defRPr/>
            </a:pPr>
            <a:r>
              <a:rPr lang="en-US" b="1" dirty="0" smtClean="0">
                <a:latin typeface="Arial" pitchFamily="34" charset="0"/>
              </a:rPr>
              <a:t>Exam</a:t>
            </a:r>
          </a:p>
          <a:p>
            <a:pPr eaLnBrk="1" hangingPunct="1">
              <a:spcBef>
                <a:spcPct val="0"/>
              </a:spcBef>
              <a:defRPr/>
            </a:pPr>
            <a:r>
              <a:rPr lang="en-US" dirty="0" smtClean="0">
                <a:latin typeface="Arial" pitchFamily="34" charset="0"/>
              </a:rPr>
              <a:t>test of your real world product skills. </a:t>
            </a:r>
          </a:p>
          <a:p>
            <a:pPr eaLnBrk="1" hangingPunct="1">
              <a:spcBef>
                <a:spcPct val="0"/>
              </a:spcBef>
              <a:defRPr/>
            </a:pPr>
            <a:r>
              <a:rPr lang="en-US" dirty="0" smtClean="0">
                <a:latin typeface="Arial" pitchFamily="34" charset="0"/>
              </a:rPr>
              <a:t>we have very stringent process at Microsoft, to make sure the exams are valid, and representative of true real world skills. </a:t>
            </a:r>
          </a:p>
          <a:p>
            <a:pPr eaLnBrk="1" hangingPunct="1">
              <a:spcBef>
                <a:spcPct val="0"/>
              </a:spcBef>
              <a:defRPr/>
            </a:pPr>
            <a:r>
              <a:rPr lang="en-US" dirty="0" smtClean="0">
                <a:latin typeface="Arial" pitchFamily="34" charset="0"/>
              </a:rPr>
              <a:t>mostly multiple-choice questions. (Typically, about 95 percent of the Microsoft certification exams today are based upon multiple choice questions) </a:t>
            </a:r>
          </a:p>
          <a:p>
            <a:pPr eaLnBrk="1" hangingPunct="1">
              <a:spcBef>
                <a:spcPct val="0"/>
              </a:spcBef>
              <a:defRPr/>
            </a:pPr>
            <a:r>
              <a:rPr lang="en-US" dirty="0" smtClean="0">
                <a:latin typeface="Arial" pitchFamily="34" charset="0"/>
              </a:rPr>
              <a:t>Some exam questions are graphical, select from a list, or move an object from a left pane to a right pane. </a:t>
            </a:r>
          </a:p>
          <a:p>
            <a:pPr eaLnBrk="1" hangingPunct="1">
              <a:spcBef>
                <a:spcPct val="0"/>
              </a:spcBef>
              <a:defRPr/>
            </a:pPr>
            <a:r>
              <a:rPr lang="en-US" dirty="0" smtClean="0">
                <a:latin typeface="Arial" pitchFamily="34" charset="0"/>
              </a:rPr>
              <a:t>Microsoft right now is moving towards performance-based exams. </a:t>
            </a:r>
          </a:p>
          <a:p>
            <a:pPr eaLnBrk="1" hangingPunct="1">
              <a:spcBef>
                <a:spcPct val="0"/>
              </a:spcBef>
              <a:defRPr/>
            </a:pPr>
            <a:r>
              <a:rPr lang="en-US" dirty="0" smtClean="0">
                <a:latin typeface="Arial" pitchFamily="34" charset="0"/>
              </a:rPr>
              <a:t>Typically 40 to 60 questions per exam. It depends on the exam. </a:t>
            </a:r>
          </a:p>
          <a:p>
            <a:pPr eaLnBrk="1" hangingPunct="1">
              <a:spcBef>
                <a:spcPct val="0"/>
              </a:spcBef>
              <a:defRPr/>
            </a:pPr>
            <a:r>
              <a:rPr lang="en-US" dirty="0" smtClean="0">
                <a:latin typeface="Arial" pitchFamily="34" charset="0"/>
              </a:rPr>
              <a:t>Rough passing score is 700 out of 1,000. </a:t>
            </a:r>
          </a:p>
          <a:p>
            <a:pPr eaLnBrk="1" hangingPunct="1">
              <a:spcBef>
                <a:spcPct val="0"/>
              </a:spcBef>
              <a:defRPr/>
            </a:pPr>
            <a:r>
              <a:rPr lang="en-US" dirty="0" smtClean="0">
                <a:latin typeface="Arial" pitchFamily="34" charset="0"/>
              </a:rPr>
              <a:t>Prometric will schedule ~ 120 minutes for the exam, depending on the exam. </a:t>
            </a:r>
          </a:p>
          <a:p>
            <a:pPr eaLnBrk="1" hangingPunct="1">
              <a:spcBef>
                <a:spcPct val="0"/>
              </a:spcBef>
              <a:defRPr/>
            </a:pPr>
            <a:r>
              <a:rPr lang="en-US" dirty="0" smtClean="0">
                <a:latin typeface="Arial" pitchFamily="34" charset="0"/>
              </a:rPr>
              <a:t>Option to comment on specific questions</a:t>
            </a:r>
          </a:p>
          <a:p>
            <a:pPr eaLnBrk="1" hangingPunct="1">
              <a:spcBef>
                <a:spcPct val="0"/>
              </a:spcBef>
              <a:defRPr/>
            </a:pPr>
            <a:r>
              <a:rPr lang="en-US" dirty="0" smtClean="0">
                <a:latin typeface="Arial" pitchFamily="34" charset="0"/>
              </a:rPr>
              <a:t>Period of review if you want to review the answers to a question. </a:t>
            </a:r>
          </a:p>
          <a:p>
            <a:pPr eaLnBrk="1" hangingPunct="1">
              <a:spcBef>
                <a:spcPct val="0"/>
              </a:spcBef>
              <a:defRPr/>
            </a:pPr>
            <a:r>
              <a:rPr lang="en-US" dirty="0" smtClean="0">
                <a:latin typeface="Arial" pitchFamily="34" charset="0"/>
              </a:rPr>
              <a:t>Exam numbers = 70 – XXX</a:t>
            </a:r>
          </a:p>
          <a:p>
            <a:pPr eaLnBrk="1" hangingPunct="1">
              <a:spcBef>
                <a:spcPct val="0"/>
              </a:spcBef>
              <a:defRPr/>
            </a:pPr>
            <a:endParaRPr lang="en-US" dirty="0" smtClean="0">
              <a:latin typeface="Arial" pitchFamily="34" charset="0"/>
            </a:endParaRPr>
          </a:p>
          <a:p>
            <a:pPr eaLnBrk="1" hangingPunct="1">
              <a:spcBef>
                <a:spcPct val="0"/>
              </a:spcBef>
              <a:defRPr/>
            </a:pPr>
            <a:r>
              <a:rPr lang="en-US" b="1" dirty="0" smtClean="0">
                <a:latin typeface="Arial" pitchFamily="34" charset="0"/>
              </a:rPr>
              <a:t>Questions</a:t>
            </a:r>
          </a:p>
          <a:p>
            <a:pPr eaLnBrk="1" hangingPunct="1">
              <a:spcBef>
                <a:spcPct val="0"/>
              </a:spcBef>
              <a:defRPr/>
            </a:pPr>
            <a:r>
              <a:rPr lang="en-US" dirty="0" smtClean="0">
                <a:latin typeface="Arial" pitchFamily="34" charset="0"/>
              </a:rPr>
              <a:t>Questions are designed to test your knowledge and your ability to use a technology. </a:t>
            </a:r>
          </a:p>
          <a:p>
            <a:pPr eaLnBrk="1" hangingPunct="1">
              <a:spcBef>
                <a:spcPct val="0"/>
              </a:spcBef>
              <a:defRPr/>
            </a:pPr>
            <a:r>
              <a:rPr lang="en-US" dirty="0" smtClean="0">
                <a:latin typeface="Arial" pitchFamily="34" charset="0"/>
              </a:rPr>
              <a:t>Questions are not intended to test ability to read or understand English (or whatever language you’re taking your exam in.) </a:t>
            </a:r>
          </a:p>
          <a:p>
            <a:pPr eaLnBrk="1" hangingPunct="1">
              <a:spcBef>
                <a:spcPct val="0"/>
              </a:spcBef>
              <a:defRPr/>
            </a:pPr>
            <a:r>
              <a:rPr lang="en-US" dirty="0" smtClean="0">
                <a:latin typeface="Arial" pitchFamily="34" charset="0"/>
              </a:rPr>
              <a:t>Certification questions today are very clear, very precise, and all the information that is in the question is information that is necessary for you to get the correct answer or to rule out incorrect answers. </a:t>
            </a:r>
            <a:endParaRPr lang="en-CA" dirty="0" smtClean="0">
              <a:latin typeface="Arial"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4420C8B-A453-4A88-8891-04C32691D1D4}" type="slidenum">
              <a:rPr lang="en-US" sz="1200"/>
              <a:pPr/>
              <a:t>45</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ct val="0"/>
              </a:spcBef>
              <a:defRPr/>
            </a:pPr>
            <a:endParaRPr lang="en-CA" dirty="0" smtClean="0">
              <a:latin typeface="Arial"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4420C8B-A453-4A88-8891-04C32691D1D4}" type="slidenum">
              <a:rPr lang="en-US" sz="1200"/>
              <a:pPr/>
              <a:t>46</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eaLnBrk="1" hangingPunct="1">
              <a:spcBef>
                <a:spcPct val="0"/>
              </a:spcBef>
              <a:defRPr/>
            </a:pPr>
            <a:r>
              <a:rPr lang="en-US" b="1" dirty="0" smtClean="0">
                <a:latin typeface="Arial" pitchFamily="34" charset="0"/>
              </a:rPr>
              <a:t>Environment</a:t>
            </a:r>
          </a:p>
          <a:p>
            <a:pPr eaLnBrk="1" hangingPunct="1">
              <a:spcBef>
                <a:spcPct val="0"/>
              </a:spcBef>
              <a:defRPr/>
            </a:pPr>
            <a:r>
              <a:rPr lang="en-US" dirty="0" smtClean="0">
                <a:latin typeface="Arial" pitchFamily="34" charset="0"/>
              </a:rPr>
              <a:t>All exams worldwide are administrated by Certiport authorized</a:t>
            </a:r>
            <a:r>
              <a:rPr lang="en-US" baseline="0" dirty="0" smtClean="0">
                <a:latin typeface="Arial" pitchFamily="34" charset="0"/>
              </a:rPr>
              <a:t> testing center</a:t>
            </a:r>
            <a:r>
              <a:rPr lang="en-US" dirty="0" smtClean="0">
                <a:latin typeface="Arial" pitchFamily="34" charset="0"/>
              </a:rPr>
              <a:t>. Register for your exam directly with Certiport at their web site or by phone. </a:t>
            </a:r>
          </a:p>
          <a:p>
            <a:pPr eaLnBrk="1" hangingPunct="1">
              <a:spcBef>
                <a:spcPct val="0"/>
              </a:spcBef>
              <a:defRPr/>
            </a:pPr>
            <a:r>
              <a:rPr lang="en-US" dirty="0" smtClean="0">
                <a:latin typeface="Arial" pitchFamily="34" charset="0"/>
              </a:rPr>
              <a:t>Exam price is USD $100, varies based on www.exchange rates</a:t>
            </a:r>
          </a:p>
          <a:p>
            <a:pPr eaLnBrk="1" hangingPunct="1">
              <a:spcBef>
                <a:spcPct val="0"/>
              </a:spcBef>
              <a:defRPr/>
            </a:pPr>
            <a:r>
              <a:rPr lang="en-US" dirty="0" smtClean="0">
                <a:latin typeface="Arial" pitchFamily="34" charset="0"/>
              </a:rPr>
              <a:t>bring two pieces of ID with you</a:t>
            </a:r>
          </a:p>
          <a:p>
            <a:pPr eaLnBrk="1" hangingPunct="1">
              <a:spcBef>
                <a:spcPct val="0"/>
              </a:spcBef>
              <a:defRPr/>
            </a:pPr>
            <a:r>
              <a:rPr lang="en-US" dirty="0" smtClean="0">
                <a:latin typeface="Arial" pitchFamily="34" charset="0"/>
              </a:rPr>
              <a:t>supervised room with a camera ensures that the certification process is valid and safe. </a:t>
            </a:r>
          </a:p>
          <a:p>
            <a:pPr eaLnBrk="1" hangingPunct="1">
              <a:spcBef>
                <a:spcPct val="0"/>
              </a:spcBef>
              <a:defRPr/>
            </a:pPr>
            <a:endParaRPr lang="en-US" dirty="0" smtClean="0">
              <a:latin typeface="Arial" pitchFamily="34" charset="0"/>
            </a:endParaRPr>
          </a:p>
          <a:p>
            <a:pPr eaLnBrk="1" hangingPunct="1">
              <a:spcBef>
                <a:spcPct val="0"/>
              </a:spcBef>
              <a:defRPr/>
            </a:pPr>
            <a:r>
              <a:rPr lang="en-US" b="1" dirty="0" smtClean="0">
                <a:latin typeface="Arial" pitchFamily="34" charset="0"/>
              </a:rPr>
              <a:t>Exam</a:t>
            </a:r>
          </a:p>
          <a:p>
            <a:pPr eaLnBrk="1" hangingPunct="1">
              <a:spcBef>
                <a:spcPct val="0"/>
              </a:spcBef>
              <a:defRPr/>
            </a:pPr>
            <a:r>
              <a:rPr lang="en-US" dirty="0" smtClean="0">
                <a:latin typeface="Arial" pitchFamily="34" charset="0"/>
              </a:rPr>
              <a:t>test of your real world product skills. </a:t>
            </a:r>
          </a:p>
          <a:p>
            <a:pPr eaLnBrk="1" hangingPunct="1">
              <a:spcBef>
                <a:spcPct val="0"/>
              </a:spcBef>
              <a:defRPr/>
            </a:pPr>
            <a:r>
              <a:rPr lang="en-US" dirty="0" smtClean="0">
                <a:latin typeface="Arial" pitchFamily="34" charset="0"/>
              </a:rPr>
              <a:t>we have very stringent process at Microsoft, to make sure the exams are valid, and representative of true real world skills. </a:t>
            </a:r>
          </a:p>
          <a:p>
            <a:pPr eaLnBrk="1" hangingPunct="1">
              <a:spcBef>
                <a:spcPct val="0"/>
              </a:spcBef>
              <a:defRPr/>
            </a:pPr>
            <a:r>
              <a:rPr lang="en-US" dirty="0" smtClean="0">
                <a:latin typeface="Arial" pitchFamily="34" charset="0"/>
              </a:rPr>
              <a:t>All MOS exams are performance-based. </a:t>
            </a:r>
          </a:p>
          <a:p>
            <a:pPr eaLnBrk="1" hangingPunct="1">
              <a:spcBef>
                <a:spcPct val="0"/>
              </a:spcBef>
              <a:defRPr/>
            </a:pPr>
            <a:r>
              <a:rPr lang="en-US" dirty="0" smtClean="0">
                <a:latin typeface="Arial" pitchFamily="34" charset="0"/>
              </a:rPr>
              <a:t>Typically 30 to 45 tasks per exam. It depends on the exam. </a:t>
            </a:r>
          </a:p>
          <a:p>
            <a:pPr eaLnBrk="1" hangingPunct="1">
              <a:spcBef>
                <a:spcPct val="0"/>
              </a:spcBef>
              <a:defRPr/>
            </a:pPr>
            <a:r>
              <a:rPr lang="en-US" dirty="0" smtClean="0">
                <a:latin typeface="Arial" pitchFamily="34" charset="0"/>
              </a:rPr>
              <a:t>Rough passing score is 700 out of 1,000. </a:t>
            </a:r>
          </a:p>
          <a:p>
            <a:pPr eaLnBrk="1" hangingPunct="1">
              <a:spcBef>
                <a:spcPct val="0"/>
              </a:spcBef>
              <a:defRPr/>
            </a:pPr>
            <a:r>
              <a:rPr lang="en-US" dirty="0" smtClean="0">
                <a:latin typeface="Arial" pitchFamily="34" charset="0"/>
              </a:rPr>
              <a:t>Exams are timed at 50 minutes for each</a:t>
            </a:r>
            <a:r>
              <a:rPr lang="en-US" baseline="0" dirty="0" smtClean="0">
                <a:latin typeface="Arial" pitchFamily="34" charset="0"/>
              </a:rPr>
              <a:t> exam</a:t>
            </a:r>
            <a:r>
              <a:rPr lang="en-US" dirty="0" smtClean="0">
                <a:latin typeface="Arial" pitchFamily="34" charset="0"/>
              </a:rPr>
              <a:t>. </a:t>
            </a:r>
          </a:p>
          <a:p>
            <a:pPr eaLnBrk="1" hangingPunct="1">
              <a:spcBef>
                <a:spcPct val="0"/>
              </a:spcBef>
              <a:defRPr/>
            </a:pPr>
            <a:r>
              <a:rPr lang="en-US" dirty="0" smtClean="0">
                <a:latin typeface="Arial" pitchFamily="34" charset="0"/>
              </a:rPr>
              <a:t>Option to comment on specific questions</a:t>
            </a:r>
          </a:p>
          <a:p>
            <a:pPr eaLnBrk="1" hangingPunct="1">
              <a:spcBef>
                <a:spcPct val="0"/>
              </a:spcBef>
              <a:defRPr/>
            </a:pPr>
            <a:r>
              <a:rPr lang="en-US" dirty="0" smtClean="0">
                <a:latin typeface="Arial" pitchFamily="34" charset="0"/>
              </a:rPr>
              <a:t>Exam numbers = 77 – XXX</a:t>
            </a:r>
          </a:p>
          <a:p>
            <a:pPr eaLnBrk="1" hangingPunct="1">
              <a:spcBef>
                <a:spcPct val="0"/>
              </a:spcBef>
              <a:defRPr/>
            </a:pPr>
            <a:endParaRPr lang="en-US" dirty="0" smtClean="0">
              <a:latin typeface="Arial" pitchFamily="34" charset="0"/>
            </a:endParaRPr>
          </a:p>
          <a:p>
            <a:pPr eaLnBrk="1" hangingPunct="1">
              <a:spcBef>
                <a:spcPct val="0"/>
              </a:spcBef>
              <a:defRPr/>
            </a:pPr>
            <a:r>
              <a:rPr lang="en-US" b="1" dirty="0" smtClean="0">
                <a:latin typeface="Arial" pitchFamily="34" charset="0"/>
              </a:rPr>
              <a:t>Questions</a:t>
            </a:r>
          </a:p>
          <a:p>
            <a:pPr eaLnBrk="1" hangingPunct="1">
              <a:spcBef>
                <a:spcPct val="0"/>
              </a:spcBef>
              <a:defRPr/>
            </a:pPr>
            <a:r>
              <a:rPr lang="en-US" dirty="0" smtClean="0">
                <a:latin typeface="Arial" pitchFamily="34" charset="0"/>
              </a:rPr>
              <a:t>Questions are designed to test your knowledge and your ability to use a technology. </a:t>
            </a:r>
          </a:p>
          <a:p>
            <a:pPr eaLnBrk="1" hangingPunct="1">
              <a:spcBef>
                <a:spcPct val="0"/>
              </a:spcBef>
              <a:defRPr/>
            </a:pPr>
            <a:r>
              <a:rPr lang="en-US" dirty="0" smtClean="0">
                <a:latin typeface="Arial" pitchFamily="34" charset="0"/>
              </a:rPr>
              <a:t>Questions are not intended to test ability to read or understand English (or whatever language you’re taking your exam in.) </a:t>
            </a:r>
          </a:p>
          <a:p>
            <a:pPr eaLnBrk="1" hangingPunct="1">
              <a:spcBef>
                <a:spcPct val="0"/>
              </a:spcBef>
              <a:defRPr/>
            </a:pPr>
            <a:r>
              <a:rPr lang="en-US" dirty="0" smtClean="0">
                <a:latin typeface="Arial" pitchFamily="34" charset="0"/>
              </a:rPr>
              <a:t>Certification questions today are very clear, very precise, and all the information that is in the question is information that is necessary for you to get the correct answer or to rule out incorrect answers. </a:t>
            </a:r>
            <a:endParaRPr lang="en-CA" dirty="0" smtClean="0">
              <a:latin typeface="Arial"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E4420C8B-A453-4A88-8891-04C32691D1D4}" type="slidenum">
              <a:rPr lang="en-US" sz="1200"/>
              <a:pPr/>
              <a:t>47</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a:ln/>
        </p:spPr>
        <p:txBody>
          <a:bodyPr>
            <a:normAutofit fontScale="92500" lnSpcReduction="20000"/>
          </a:bodyPr>
          <a:lstStyle/>
          <a:p>
            <a:pPr marL="228969" indent="-228969" eaLnBrk="1" fontAlgn="auto" hangingPunct="1">
              <a:spcBef>
                <a:spcPts val="0"/>
              </a:spcBef>
              <a:spcAft>
                <a:spcPts val="0"/>
              </a:spcAft>
              <a:defRPr/>
            </a:pPr>
            <a:r>
              <a:rPr lang="en-US" dirty="0" smtClean="0">
                <a:latin typeface="Arial" charset="0"/>
              </a:rPr>
              <a:t>What Happens after the Exam?</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Scenario:  You go to </a:t>
            </a:r>
            <a:r>
              <a:rPr lang="en-US" dirty="0" err="1" smtClean="0">
                <a:latin typeface="Arial" charset="0"/>
              </a:rPr>
              <a:t>Prometric</a:t>
            </a:r>
            <a:r>
              <a:rPr lang="en-US" dirty="0" smtClean="0">
                <a:latin typeface="Arial" charset="0"/>
              </a:rPr>
              <a:t>. You sit your exam, taking between one and four hours to finish the exam. </a:t>
            </a:r>
          </a:p>
          <a:p>
            <a:pPr marL="228969" indent="-228969" eaLnBrk="1" fontAlgn="auto" hangingPunct="1">
              <a:spcBef>
                <a:spcPts val="0"/>
              </a:spcBef>
              <a:spcAft>
                <a:spcPts val="0"/>
              </a:spcAft>
              <a:defRPr/>
            </a:pPr>
            <a:r>
              <a:rPr lang="en-US" dirty="0" smtClean="0">
                <a:latin typeface="Arial" charset="0"/>
              </a:rPr>
              <a:t>Immediately after you answer your last question, we’ll tell you whether you passed or failed the exam. </a:t>
            </a:r>
          </a:p>
          <a:p>
            <a:pPr marL="228969" indent="-228969" eaLnBrk="1" fontAlgn="auto" hangingPunct="1">
              <a:spcBef>
                <a:spcPts val="0"/>
              </a:spcBef>
              <a:spcAft>
                <a:spcPts val="0"/>
              </a:spcAft>
              <a:defRPr/>
            </a:pPr>
            <a:r>
              <a:rPr lang="en-US" dirty="0" smtClean="0">
                <a:latin typeface="Arial" charset="0"/>
              </a:rPr>
              <a:t>Before you leave the test center, </a:t>
            </a:r>
            <a:r>
              <a:rPr lang="en-US" dirty="0" err="1" smtClean="0">
                <a:latin typeface="Arial" charset="0"/>
              </a:rPr>
              <a:t>Prometric</a:t>
            </a:r>
            <a:r>
              <a:rPr lang="en-US" dirty="0" smtClean="0">
                <a:latin typeface="Arial" charset="0"/>
              </a:rPr>
              <a:t> will give you a hard copy. </a:t>
            </a:r>
          </a:p>
          <a:p>
            <a:pPr marL="228969" indent="-228969" eaLnBrk="1" fontAlgn="auto" hangingPunct="1">
              <a:spcBef>
                <a:spcPts val="0"/>
              </a:spcBef>
              <a:spcAft>
                <a:spcPts val="0"/>
              </a:spcAft>
              <a:defRPr/>
            </a:pPr>
            <a:r>
              <a:rPr lang="en-US" dirty="0" smtClean="0">
                <a:latin typeface="Arial" charset="0"/>
              </a:rPr>
              <a:t>Includes a breakdown by topic section how you performed by subject area.</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Within 48 hours you will receive an email from Microsoft with your MCP ID. Your Microsoft Certified Professional ID. (This number is your key to everything in the future of your Microsoft Certification Program.)</a:t>
            </a:r>
          </a:p>
          <a:p>
            <a:pPr marL="228969" indent="-228969" eaLnBrk="1" fontAlgn="auto" hangingPunct="1">
              <a:spcBef>
                <a:spcPts val="0"/>
              </a:spcBef>
              <a:spcAft>
                <a:spcPts val="0"/>
              </a:spcAft>
              <a:defRPr/>
            </a:pPr>
            <a:r>
              <a:rPr lang="en-US" dirty="0" smtClean="0">
                <a:latin typeface="Arial" charset="0"/>
              </a:rPr>
              <a:t>If you pass, the email will also include a temporary access code for the MCP site. </a:t>
            </a:r>
          </a:p>
          <a:p>
            <a:pPr marL="228969" indent="-228969" eaLnBrk="1" fontAlgn="auto" hangingPunct="1">
              <a:spcBef>
                <a:spcPts val="0"/>
              </a:spcBef>
              <a:spcAft>
                <a:spcPts val="0"/>
              </a:spcAft>
              <a:defRPr/>
            </a:pPr>
            <a:r>
              <a:rPr lang="en-US" dirty="0" smtClean="0">
                <a:latin typeface="Arial" charset="0"/>
              </a:rPr>
              <a:t>You MUST activate your site access within two weeks. </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Benefits include:</a:t>
            </a:r>
          </a:p>
          <a:p>
            <a:pPr marL="228969" indent="-228969" eaLnBrk="1" fontAlgn="auto" hangingPunct="1">
              <a:spcBef>
                <a:spcPts val="0"/>
              </a:spcBef>
              <a:spcAft>
                <a:spcPts val="0"/>
              </a:spcAft>
              <a:defRPr/>
            </a:pPr>
            <a:r>
              <a:rPr lang="en-US" dirty="0" smtClean="0">
                <a:latin typeface="Arial" charset="0"/>
              </a:rPr>
              <a:t>Your transcript </a:t>
            </a:r>
          </a:p>
          <a:p>
            <a:pPr marL="228969" indent="-228969" eaLnBrk="1" fontAlgn="auto" hangingPunct="1">
              <a:spcBef>
                <a:spcPts val="0"/>
              </a:spcBef>
              <a:spcAft>
                <a:spcPts val="0"/>
              </a:spcAft>
              <a:defRPr/>
            </a:pPr>
            <a:r>
              <a:rPr lang="en-US" dirty="0" smtClean="0">
                <a:latin typeface="Arial" charset="0"/>
              </a:rPr>
              <a:t>transcript sharing </a:t>
            </a:r>
          </a:p>
          <a:p>
            <a:pPr marL="228969" indent="-228969" eaLnBrk="1" fontAlgn="auto" hangingPunct="1">
              <a:spcBef>
                <a:spcPts val="0"/>
              </a:spcBef>
              <a:spcAft>
                <a:spcPts val="0"/>
              </a:spcAft>
              <a:defRPr/>
            </a:pPr>
            <a:r>
              <a:rPr lang="en-US" dirty="0" smtClean="0">
                <a:latin typeface="Arial" charset="0"/>
              </a:rPr>
              <a:t>order your Welcome Kit (You need to log into the MCP site and request your certificate). It’s free. </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Regional Service Centers, MCP help desk. </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Tips:</a:t>
            </a:r>
          </a:p>
          <a:p>
            <a:pPr marL="228969" indent="-228969" eaLnBrk="1" fontAlgn="auto" hangingPunct="1">
              <a:spcBef>
                <a:spcPts val="0"/>
              </a:spcBef>
              <a:spcAft>
                <a:spcPts val="0"/>
              </a:spcAft>
              <a:defRPr/>
            </a:pPr>
            <a:r>
              <a:rPr lang="en-US" dirty="0" smtClean="0">
                <a:latin typeface="Arial" charset="0"/>
              </a:rPr>
              <a:t>1. 	Keep the printed score report that you get from </a:t>
            </a:r>
            <a:r>
              <a:rPr lang="en-US" dirty="0" err="1" smtClean="0">
                <a:latin typeface="Arial" charset="0"/>
              </a:rPr>
              <a:t>Prometric</a:t>
            </a:r>
            <a:r>
              <a:rPr lang="en-US" dirty="0" smtClean="0">
                <a:latin typeface="Arial" charset="0"/>
              </a:rPr>
              <a:t>. (it has info you need to verify your account.)</a:t>
            </a:r>
          </a:p>
          <a:p>
            <a:pPr marL="228969" indent="-228969" eaLnBrk="1" fontAlgn="auto" hangingPunct="1">
              <a:spcBef>
                <a:spcPts val="0"/>
              </a:spcBef>
              <a:spcAft>
                <a:spcPts val="0"/>
              </a:spcAft>
              <a:defRPr/>
            </a:pPr>
            <a:r>
              <a:rPr lang="en-US" dirty="0" smtClean="0">
                <a:latin typeface="Arial" charset="0"/>
              </a:rPr>
              <a:t>2.  When you register for your first exam at the </a:t>
            </a:r>
            <a:r>
              <a:rPr lang="en-US" dirty="0" err="1" smtClean="0">
                <a:latin typeface="Arial" charset="0"/>
              </a:rPr>
              <a:t>Prometric</a:t>
            </a:r>
            <a:r>
              <a:rPr lang="en-US" dirty="0" smtClean="0">
                <a:latin typeface="Arial" charset="0"/>
              </a:rPr>
              <a:t> web site, please provide a valid email address. </a:t>
            </a:r>
          </a:p>
          <a:p>
            <a:pPr marL="228969" indent="-228969" eaLnBrk="1" fontAlgn="auto" hangingPunct="1">
              <a:spcBef>
                <a:spcPts val="0"/>
              </a:spcBef>
              <a:spcAft>
                <a:spcPts val="0"/>
              </a:spcAft>
              <a:defRPr/>
            </a:pPr>
            <a:r>
              <a:rPr lang="en-US" dirty="0" smtClean="0">
                <a:latin typeface="Arial" charset="0"/>
              </a:rPr>
              <a:t>3.  Keep your MCP ID handy. (tie any action with an exam or certification back to your own unique MCP ID.)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224EB5B-BAC6-4844-A373-0E02C78B0DD3}" type="slidenum">
              <a:rPr lang="en-US" sz="1200"/>
              <a:pPr/>
              <a:t>49</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a:ln/>
        </p:spPr>
        <p:txBody>
          <a:bodyPr>
            <a:normAutofit fontScale="92500" lnSpcReduction="20000"/>
          </a:bodyPr>
          <a:lstStyle/>
          <a:p>
            <a:pPr marL="228969" indent="-228969" eaLnBrk="1" fontAlgn="auto" hangingPunct="1">
              <a:spcBef>
                <a:spcPts val="0"/>
              </a:spcBef>
              <a:spcAft>
                <a:spcPts val="0"/>
              </a:spcAft>
              <a:defRPr/>
            </a:pPr>
            <a:r>
              <a:rPr lang="en-US" dirty="0" smtClean="0">
                <a:latin typeface="Arial" charset="0"/>
              </a:rPr>
              <a:t>What Happens after the Exam?</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Scenario:  You go to Certiport authorized test center. You sit your exam, taking the</a:t>
            </a:r>
            <a:r>
              <a:rPr lang="en-US" baseline="0" dirty="0" smtClean="0">
                <a:latin typeface="Arial" charset="0"/>
              </a:rPr>
              <a:t> 50 minutes </a:t>
            </a:r>
            <a:r>
              <a:rPr lang="en-US" dirty="0" smtClean="0">
                <a:latin typeface="Arial" charset="0"/>
              </a:rPr>
              <a:t>to finish the exam. </a:t>
            </a:r>
          </a:p>
          <a:p>
            <a:pPr marL="228969" indent="-228969" eaLnBrk="1" fontAlgn="auto" hangingPunct="1">
              <a:spcBef>
                <a:spcPts val="0"/>
              </a:spcBef>
              <a:spcAft>
                <a:spcPts val="0"/>
              </a:spcAft>
              <a:defRPr/>
            </a:pPr>
            <a:r>
              <a:rPr lang="en-US" dirty="0" smtClean="0">
                <a:latin typeface="Arial" charset="0"/>
              </a:rPr>
              <a:t>Immediately after you answer your last question, we’ll tell you whether you passed or failed the exam. </a:t>
            </a:r>
          </a:p>
          <a:p>
            <a:pPr marL="228969" indent="-228969" eaLnBrk="1" fontAlgn="auto" hangingPunct="1">
              <a:spcBef>
                <a:spcPts val="0"/>
              </a:spcBef>
              <a:spcAft>
                <a:spcPts val="0"/>
              </a:spcAft>
              <a:defRPr/>
            </a:pPr>
            <a:r>
              <a:rPr lang="en-US" dirty="0" smtClean="0">
                <a:latin typeface="Arial" charset="0"/>
              </a:rPr>
              <a:t>Before you leave the test center, you will receive a hard copy. </a:t>
            </a:r>
          </a:p>
          <a:p>
            <a:pPr marL="228969" indent="-228969" eaLnBrk="1" fontAlgn="auto" hangingPunct="1">
              <a:spcBef>
                <a:spcPts val="0"/>
              </a:spcBef>
              <a:spcAft>
                <a:spcPts val="0"/>
              </a:spcAft>
              <a:defRPr/>
            </a:pPr>
            <a:r>
              <a:rPr lang="en-US" dirty="0" smtClean="0">
                <a:latin typeface="Arial" charset="0"/>
              </a:rPr>
              <a:t>Includes a breakdown by topic section how you performed by subject area.</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You can also immediately log back in to your Certiport profile</a:t>
            </a:r>
            <a:r>
              <a:rPr lang="en-US" baseline="0" dirty="0" smtClean="0">
                <a:latin typeface="Arial" charset="0"/>
              </a:rPr>
              <a:t> (www.certiport.com) to reprint your transcript and see your score on the exam.</a:t>
            </a:r>
            <a:endParaRPr lang="en-US" dirty="0" smtClean="0">
              <a:latin typeface="Arial" charset="0"/>
            </a:endParaRP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Within 48 hours you will receive an email from Microsoft with your MCP ID. Your Microsoft Certified Professional ID. (This number is your key to everything in the future of your Microsoft Certification Program.)</a:t>
            </a:r>
          </a:p>
          <a:p>
            <a:pPr marL="228969" indent="-228969" eaLnBrk="1" fontAlgn="auto" hangingPunct="1">
              <a:spcBef>
                <a:spcPts val="0"/>
              </a:spcBef>
              <a:spcAft>
                <a:spcPts val="0"/>
              </a:spcAft>
              <a:defRPr/>
            </a:pPr>
            <a:r>
              <a:rPr lang="en-US" dirty="0" smtClean="0">
                <a:latin typeface="Arial" charset="0"/>
              </a:rPr>
              <a:t>If you pass, the email will also include a temporary access code for the MOS private site. </a:t>
            </a:r>
          </a:p>
          <a:p>
            <a:pPr marL="228969" indent="-228969" eaLnBrk="1" fontAlgn="auto" hangingPunct="1">
              <a:spcBef>
                <a:spcPts val="0"/>
              </a:spcBef>
              <a:spcAft>
                <a:spcPts val="0"/>
              </a:spcAft>
              <a:defRPr/>
            </a:pPr>
            <a:r>
              <a:rPr lang="en-US" dirty="0" smtClean="0">
                <a:latin typeface="Arial" charset="0"/>
              </a:rPr>
              <a:t>You MUST activate your site access within two weeks. </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Benefits include:</a:t>
            </a:r>
          </a:p>
          <a:p>
            <a:pPr marL="228969" indent="-228969" eaLnBrk="1" fontAlgn="auto" hangingPunct="1">
              <a:spcBef>
                <a:spcPts val="0"/>
              </a:spcBef>
              <a:spcAft>
                <a:spcPts val="0"/>
              </a:spcAft>
              <a:defRPr/>
            </a:pPr>
            <a:r>
              <a:rPr lang="en-US" dirty="0" smtClean="0">
                <a:latin typeface="Arial" charset="0"/>
              </a:rPr>
              <a:t>Your transcript </a:t>
            </a:r>
          </a:p>
          <a:p>
            <a:pPr marL="228969" indent="-228969" eaLnBrk="1" fontAlgn="auto" hangingPunct="1">
              <a:spcBef>
                <a:spcPts val="0"/>
              </a:spcBef>
              <a:spcAft>
                <a:spcPts val="0"/>
              </a:spcAft>
              <a:defRPr/>
            </a:pPr>
            <a:r>
              <a:rPr lang="en-US" dirty="0" smtClean="0">
                <a:latin typeface="Arial" charset="0"/>
              </a:rPr>
              <a:t>transcript sharing </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Regional Service Centers, MCP help desk. </a:t>
            </a:r>
          </a:p>
          <a:p>
            <a:pPr marL="228969" indent="-228969" eaLnBrk="1" fontAlgn="auto" hangingPunct="1">
              <a:spcBef>
                <a:spcPts val="0"/>
              </a:spcBef>
              <a:spcAft>
                <a:spcPts val="0"/>
              </a:spcAft>
              <a:defRPr/>
            </a:pPr>
            <a:endParaRPr lang="en-US" dirty="0" smtClean="0">
              <a:latin typeface="Arial" charset="0"/>
            </a:endParaRPr>
          </a:p>
          <a:p>
            <a:pPr marL="228969" indent="-228969" eaLnBrk="1" fontAlgn="auto" hangingPunct="1">
              <a:spcBef>
                <a:spcPts val="0"/>
              </a:spcBef>
              <a:spcAft>
                <a:spcPts val="0"/>
              </a:spcAft>
              <a:defRPr/>
            </a:pPr>
            <a:r>
              <a:rPr lang="en-US" dirty="0" smtClean="0">
                <a:latin typeface="Arial" charset="0"/>
              </a:rPr>
              <a:t>Tips:</a:t>
            </a:r>
          </a:p>
          <a:p>
            <a:pPr marL="228969" indent="-228969" eaLnBrk="1" fontAlgn="auto" hangingPunct="1">
              <a:spcBef>
                <a:spcPts val="0"/>
              </a:spcBef>
              <a:spcAft>
                <a:spcPts val="0"/>
              </a:spcAft>
              <a:defRPr/>
            </a:pPr>
            <a:r>
              <a:rPr lang="en-US" dirty="0" smtClean="0">
                <a:latin typeface="Arial" charset="0"/>
              </a:rPr>
              <a:t>1. 	Keep the printed score report that you get from Certiport. (it has info you need to verify your account.)</a:t>
            </a:r>
          </a:p>
          <a:p>
            <a:pPr marL="228969" indent="-228969" eaLnBrk="1" fontAlgn="auto" hangingPunct="1">
              <a:spcBef>
                <a:spcPts val="0"/>
              </a:spcBef>
              <a:spcAft>
                <a:spcPts val="0"/>
              </a:spcAft>
              <a:defRPr/>
            </a:pPr>
            <a:r>
              <a:rPr lang="en-US" dirty="0" smtClean="0">
                <a:latin typeface="Arial" charset="0"/>
              </a:rPr>
              <a:t>2.  When you register for your first exam at the Certiport web site, please provide a valid email address. </a:t>
            </a:r>
          </a:p>
          <a:p>
            <a:pPr marL="228969" indent="-228969" eaLnBrk="1" fontAlgn="auto" hangingPunct="1">
              <a:spcBef>
                <a:spcPts val="0"/>
              </a:spcBef>
              <a:spcAft>
                <a:spcPts val="0"/>
              </a:spcAft>
              <a:defRPr/>
            </a:pPr>
            <a:r>
              <a:rPr lang="en-US" dirty="0" smtClean="0">
                <a:latin typeface="Arial" charset="0"/>
              </a:rPr>
              <a:t>3.  Keep your MCP ID handy. (tie any action with an exam or certification back to your own unique MCP ID.)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224EB5B-BAC6-4844-A373-0E02C78B0DD3}" type="slidenum">
              <a:rPr lang="en-US" sz="1200"/>
              <a:pPr/>
              <a:t>50</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MS PGothic" pitchFamily="34" charset="-128"/>
              </a:defRPr>
            </a:lvl1pPr>
            <a:lvl2pPr marL="729057" indent="-280406" eaLnBrk="0" hangingPunct="0">
              <a:defRPr sz="2400">
                <a:solidFill>
                  <a:schemeClr val="tx1"/>
                </a:solidFill>
                <a:latin typeface="Arial" pitchFamily="34" charset="0"/>
                <a:ea typeface="MS PGothic" pitchFamily="34" charset="-128"/>
              </a:defRPr>
            </a:lvl2pPr>
            <a:lvl3pPr marL="1121626" indent="-224325" eaLnBrk="0" hangingPunct="0">
              <a:defRPr sz="2400">
                <a:solidFill>
                  <a:schemeClr val="tx1"/>
                </a:solidFill>
                <a:latin typeface="Arial" pitchFamily="34" charset="0"/>
                <a:ea typeface="MS PGothic" pitchFamily="34" charset="-128"/>
              </a:defRPr>
            </a:lvl3pPr>
            <a:lvl4pPr marL="1570276" indent="-224325" eaLnBrk="0" hangingPunct="0">
              <a:defRPr sz="2400">
                <a:solidFill>
                  <a:schemeClr val="tx1"/>
                </a:solidFill>
                <a:latin typeface="Arial" pitchFamily="34" charset="0"/>
                <a:ea typeface="MS PGothic" pitchFamily="34" charset="-128"/>
              </a:defRPr>
            </a:lvl4pPr>
            <a:lvl5pPr marL="2018927" indent="-224325" eaLnBrk="0" hangingPunct="0">
              <a:defRPr sz="2400">
                <a:solidFill>
                  <a:schemeClr val="tx1"/>
                </a:solidFill>
                <a:latin typeface="Arial" pitchFamily="34" charset="0"/>
                <a:ea typeface="MS PGothic" pitchFamily="34" charset="-128"/>
              </a:defRPr>
            </a:lvl5pPr>
            <a:lvl6pPr marL="2467577" indent="-224325" eaLnBrk="0" fontAlgn="base" hangingPunct="0">
              <a:spcBef>
                <a:spcPct val="0"/>
              </a:spcBef>
              <a:spcAft>
                <a:spcPct val="0"/>
              </a:spcAft>
              <a:defRPr sz="2400">
                <a:solidFill>
                  <a:schemeClr val="tx1"/>
                </a:solidFill>
                <a:latin typeface="Arial" pitchFamily="34" charset="0"/>
                <a:ea typeface="MS PGothic" pitchFamily="34" charset="-128"/>
              </a:defRPr>
            </a:lvl6pPr>
            <a:lvl7pPr marL="2916227" indent="-224325" eaLnBrk="0" fontAlgn="base" hangingPunct="0">
              <a:spcBef>
                <a:spcPct val="0"/>
              </a:spcBef>
              <a:spcAft>
                <a:spcPct val="0"/>
              </a:spcAft>
              <a:defRPr sz="2400">
                <a:solidFill>
                  <a:schemeClr val="tx1"/>
                </a:solidFill>
                <a:latin typeface="Arial" pitchFamily="34" charset="0"/>
                <a:ea typeface="MS PGothic" pitchFamily="34" charset="-128"/>
              </a:defRPr>
            </a:lvl7pPr>
            <a:lvl8pPr marL="3364878" indent="-224325" eaLnBrk="0" fontAlgn="base" hangingPunct="0">
              <a:spcBef>
                <a:spcPct val="0"/>
              </a:spcBef>
              <a:spcAft>
                <a:spcPct val="0"/>
              </a:spcAft>
              <a:defRPr sz="2400">
                <a:solidFill>
                  <a:schemeClr val="tx1"/>
                </a:solidFill>
                <a:latin typeface="Arial" pitchFamily="34" charset="0"/>
                <a:ea typeface="MS PGothic" pitchFamily="34" charset="-128"/>
              </a:defRPr>
            </a:lvl8pPr>
            <a:lvl9pPr marL="3813528" indent="-224325"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FE997E2-A529-4AEB-8423-933ECD771DF1}" type="slidenum">
              <a:rPr lang="en-US" sz="1200"/>
              <a:pPr/>
              <a:t>51</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07A626F-B361-4B33-A7C9-843C609301FE}" type="slidenum">
              <a:rPr lang="en-US"/>
              <a:pPr/>
              <a:t>52</a:t>
            </a:fld>
            <a:endParaRPr lang="en-US"/>
          </a:p>
        </p:txBody>
      </p:sp>
      <p:sp>
        <p:nvSpPr>
          <p:cNvPr id="528386" name="Rectangle 2"/>
          <p:cNvSpPr>
            <a:spLocks noGrp="1" noRot="1" noChangeAspect="1" noChangeArrowheads="1" noTextEdit="1"/>
          </p:cNvSpPr>
          <p:nvPr>
            <p:ph type="sldImg"/>
          </p:nvPr>
        </p:nvSpPr>
        <p:spPr>
          <a:xfrm>
            <a:off x="1143000" y="687388"/>
            <a:ext cx="4572000" cy="3429000"/>
          </a:xfr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MGX FY11</a:t>
            </a:r>
            <a:endParaRPr lang="en-US" dirty="0">
              <a:solidFill>
                <a:prstClr val="black"/>
              </a:solidFill>
            </a:endParaRPr>
          </a:p>
        </p:txBody>
      </p:sp>
      <p:sp>
        <p:nvSpPr>
          <p:cNvPr id="5" name="Date Placeholder 4"/>
          <p:cNvSpPr>
            <a:spLocks noGrp="1"/>
          </p:cNvSpPr>
          <p:nvPr>
            <p:ph type="dt" idx="11"/>
          </p:nvPr>
        </p:nvSpPr>
        <p:spPr/>
        <p:txBody>
          <a:bodyPr/>
          <a:lstStyle/>
          <a:p>
            <a:fld id="{A7210BFF-D118-4588-B6C8-E3F543891DC1}" type="datetime1">
              <a:rPr lang="en-US" smtClean="0">
                <a:solidFill>
                  <a:prstClr val="black"/>
                </a:solidFill>
              </a:rPr>
              <a:pPr/>
              <a:t>5/15/2011</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759178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MGX FY11</a:t>
            </a:r>
            <a:endParaRPr lang="en-US" dirty="0">
              <a:solidFill>
                <a:prstClr val="black"/>
              </a:solidFill>
            </a:endParaRPr>
          </a:p>
        </p:txBody>
      </p:sp>
      <p:sp>
        <p:nvSpPr>
          <p:cNvPr id="5" name="Date Placeholder 4"/>
          <p:cNvSpPr>
            <a:spLocks noGrp="1"/>
          </p:cNvSpPr>
          <p:nvPr>
            <p:ph type="dt" idx="11"/>
          </p:nvPr>
        </p:nvSpPr>
        <p:spPr/>
        <p:txBody>
          <a:bodyPr/>
          <a:lstStyle/>
          <a:p>
            <a:fld id="{A7210BFF-D118-4588-B6C8-E3F543891DC1}" type="datetime1">
              <a:rPr lang="en-US" smtClean="0">
                <a:solidFill>
                  <a:prstClr val="black"/>
                </a:solidFill>
              </a:rPr>
              <a:pPr/>
              <a:t>5/15/2011</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759178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US" sz="900" kern="1200" baseline="0" dirty="0" smtClean="0">
                <a:solidFill>
                  <a:schemeClr val="tx1"/>
                </a:solidFill>
                <a:latin typeface="Segoe" pitchFamily="34" charset="0"/>
                <a:ea typeface="+mn-ea"/>
                <a:cs typeface="+mn-cs"/>
              </a:rPr>
              <a:t>The </a:t>
            </a:r>
            <a:r>
              <a:rPr lang="en-US" sz="900" b="1" i="1" kern="1200" baseline="0" dirty="0" smtClean="0">
                <a:solidFill>
                  <a:schemeClr val="tx1"/>
                </a:solidFill>
                <a:latin typeface="Segoe" pitchFamily="34" charset="0"/>
                <a:ea typeface="+mn-ea"/>
                <a:cs typeface="+mn-cs"/>
              </a:rPr>
              <a:t>single most common reason for the existence of skills gaps amongst both ICT professionals and IT users was that staff were unable to train due to work commitments. 	This said, a still larger proportion of respondents overall suggested that ICT related skills gaps were, in effect, unavoidable in that they were associated with new systems/processes/ projects/ products etc, limitations on staff abilities, or as a result of staff being new to their jobs/the company (i.e. 84% in the case of firms with ICT professional skills gaps and 73% for those with gaps in their user skills). 	</a:t>
            </a:r>
          </a:p>
          <a:p>
            <a:pPr eaLnBrk="1" hangingPunct="1"/>
            <a:endParaRPr lang="en-US"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MGX FY11</a:t>
            </a:r>
            <a:endParaRPr lang="en-US" dirty="0">
              <a:solidFill>
                <a:prstClr val="black"/>
              </a:solidFill>
            </a:endParaRPr>
          </a:p>
        </p:txBody>
      </p:sp>
      <p:sp>
        <p:nvSpPr>
          <p:cNvPr id="5" name="Date Placeholder 4"/>
          <p:cNvSpPr>
            <a:spLocks noGrp="1"/>
          </p:cNvSpPr>
          <p:nvPr>
            <p:ph type="dt" idx="11"/>
          </p:nvPr>
        </p:nvSpPr>
        <p:spPr/>
        <p:txBody>
          <a:bodyPr/>
          <a:lstStyle/>
          <a:p>
            <a:fld id="{A7210BFF-D118-4588-B6C8-E3F543891DC1}" type="datetime1">
              <a:rPr lang="en-US" smtClean="0">
                <a:solidFill>
                  <a:prstClr val="black"/>
                </a:solidFill>
              </a:rPr>
              <a:pPr/>
              <a:t>5/15/2011</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latin typeface="Segoe UI" pitchFamily="34" charset="0"/>
              </a:rPr>
            </a:br>
            <a:r>
              <a:rPr lang="en-US" smtClean="0">
                <a:solidFill>
                  <a:srgbClr val="000000"/>
                </a:solidFill>
                <a:latin typeface="Segoe UI" pitchFamily="34" charset="0"/>
              </a:rPr>
              <a:t>MICROSOFT MAKES NO WARRANTIES, EXPRESS, IMPLIED OR STATUTORY, AS TO THE INFORMATION IN THIS PRESENTATION.</a:t>
            </a:r>
            <a:endParaRPr lang="en-US" dirty="0" smtClean="0">
              <a:solidFill>
                <a:srgbClr val="000000"/>
              </a:solidFill>
              <a:latin typeface="Segoe UI" pitchFamily="34" charset="0"/>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7591782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5/15/2011 11:50 AM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914292">
              <a:defRPr/>
            </a:pPr>
            <a:r>
              <a:rPr lang="en-US" b="1" i="1" dirty="0" smtClean="0"/>
              <a:t>Training needs often not understood :	</a:t>
            </a:r>
          </a:p>
          <a:p>
            <a:pPr eaLnBrk="1" hangingPunct="1"/>
            <a:r>
              <a:rPr lang="en-US" dirty="0" smtClean="0"/>
              <a:t>Interestingly (particularly when considering attitudes towards the identification of training needs), the main issue that employers appear to have concerning the training of their ICT staff is with understanding what training is actually required. Moreover, </a:t>
            </a:r>
            <a:r>
              <a:rPr lang="en-US" b="1" i="1" dirty="0" smtClean="0"/>
              <a:t>small firms and those operating in the public sectors seem even more likely to see this as a major issue for them, with 60% or more stating this to be the case. </a:t>
            </a:r>
            <a:endParaRPr lang="en-US" dirty="0" smtClean="0">
              <a:latin typeface="Arial" charset="0"/>
            </a:endParaRPr>
          </a:p>
          <a:p>
            <a:pPr eaLnBrk="1" hangingPunct="1"/>
            <a:endParaRPr lang="en-US" dirty="0" smtClean="0">
              <a:latin typeface="Arial" charset="0"/>
            </a:endParaRPr>
          </a:p>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453474" y="4200369"/>
            <a:ext cx="6011621" cy="4714095"/>
          </a:xfrm>
        </p:spPr>
        <p:txBody>
          <a:bodyPr>
            <a:normAutofit lnSpcReduction="10000"/>
          </a:bodyPr>
          <a:lstStyle/>
          <a:p>
            <a:pPr eaLnBrk="1" fontAlgn="auto" hangingPunct="1">
              <a:spcBef>
                <a:spcPts val="0"/>
              </a:spcBef>
              <a:spcAft>
                <a:spcPts val="0"/>
              </a:spcAft>
              <a:defRPr/>
            </a:pPr>
            <a:r>
              <a:rPr lang="en-US" dirty="0" smtClean="0"/>
              <a:t>Microsoft offers a wide range of certifications that cover a spectrum of professions within—and outside of—the IT industry. Whether you follow the business professional, IT professional, or developer path, each Microsoft Certification helps provide objective validation of your ability to perform more advanced and critical business and IT functions successfully to help mark key turning points in your skills and career.</a:t>
            </a:r>
          </a:p>
          <a:p>
            <a:pPr eaLnBrk="1" fontAlgn="auto" hangingPunct="1">
              <a:spcBef>
                <a:spcPts val="0"/>
              </a:spcBef>
              <a:spcAft>
                <a:spcPts val="0"/>
              </a:spcAft>
              <a:defRPr/>
            </a:pPr>
            <a:endParaRPr lang="en-US" dirty="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D71602-54DE-44AA-B791-1C6EF8C51EBD}" type="slidenum">
              <a:rPr lang="en-US" smtClean="0">
                <a:latin typeface="Arial" pitchFamily="34" charset="0"/>
                <a:ea typeface="MS PGothic" pitchFamily="34" charset="-128"/>
              </a:rPr>
              <a:pPr/>
              <a:t>9</a:t>
            </a:fld>
            <a:endParaRPr lang="en-US" smtClean="0">
              <a:latin typeface="Arial" pitchFamily="34" charset="0"/>
              <a:ea typeface="MS PGothic"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Accreditation is a process in which certification of competency, authority, or credibility is presented. The accreditation process ensures that their certification practices are acceptable, typically meaning that they are competent to test and certify third parties, behave ethically and employ suitable quality assurance.</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Microsoft Certifications are one of the few IT programs that offer accreditation at this scale. The MS Cert Program has received accreditation recommendation from:</a:t>
            </a:r>
          </a:p>
          <a:p>
            <a:pPr marL="28575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American Council on Education</a:t>
            </a:r>
          </a:p>
          <a:p>
            <a:pPr marL="28575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Higher Education Training and Awards Council, Ireland</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Credits available for Office (MOS) and Technical certifications</a:t>
            </a:r>
          </a:p>
          <a:p>
            <a:pPr marL="28575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a:p>
            <a:pPr marL="28575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Helps students achieve employability </a:t>
            </a:r>
            <a:r>
              <a:rPr kumimoji="0" lang="en-US" sz="1800" b="0" i="1" u="sng" strike="noStrike" kern="0" cap="none" spc="0" normalizeH="0" baseline="0" noProof="0" dirty="0" smtClean="0">
                <a:ln>
                  <a:noFill/>
                </a:ln>
                <a:solidFill>
                  <a:srgbClr val="000000"/>
                </a:solidFill>
                <a:effectLst/>
                <a:uLnTx/>
                <a:uFillTx/>
                <a:latin typeface="Arial"/>
                <a:ea typeface="+mn-ea"/>
                <a:cs typeface="+mn-cs"/>
              </a:rPr>
              <a:t>and</a:t>
            </a:r>
            <a:r>
              <a:rPr kumimoji="0" lang="en-US" sz="1800" b="0" i="0" u="none" strike="noStrike" kern="0" cap="none" spc="0" normalizeH="0" baseline="0" noProof="0" dirty="0" smtClean="0">
                <a:ln>
                  <a:noFill/>
                </a:ln>
                <a:solidFill>
                  <a:srgbClr val="000000"/>
                </a:solidFill>
                <a:effectLst/>
                <a:uLnTx/>
                <a:uFillTx/>
                <a:latin typeface="Arial"/>
                <a:ea typeface="+mn-ea"/>
                <a:cs typeface="+mn-cs"/>
              </a:rPr>
              <a:t> academic goals</a:t>
            </a:r>
          </a:p>
          <a:p>
            <a:pPr marL="28575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Saves professionals money through corporate tuition assistance</a:t>
            </a:r>
          </a:p>
          <a:p>
            <a:pPr marL="28575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800" b="0" i="0" u="none" strike="noStrike" kern="0" cap="none" spc="0" normalizeH="0" baseline="0" noProof="0" dirty="0" smtClean="0">
                <a:ln>
                  <a:noFill/>
                </a:ln>
                <a:solidFill>
                  <a:srgbClr val="000000"/>
                </a:solidFill>
                <a:effectLst/>
                <a:uLnTx/>
                <a:uFillTx/>
                <a:latin typeface="Arial"/>
                <a:ea typeface="+mn-ea"/>
                <a:cs typeface="+mn-cs"/>
              </a:rPr>
              <a:t>Bridges the gap between workforce training and the classroom</a:t>
            </a:r>
          </a:p>
        </p:txBody>
      </p:sp>
      <p:sp>
        <p:nvSpPr>
          <p:cNvPr id="4" name="Slide Number Placeholder 3"/>
          <p:cNvSpPr>
            <a:spLocks noGrp="1"/>
          </p:cNvSpPr>
          <p:nvPr>
            <p:ph type="sldNum" sz="quarter" idx="10"/>
          </p:nvPr>
        </p:nvSpPr>
        <p:spPr/>
        <p:txBody>
          <a:bodyPr/>
          <a:lstStyle/>
          <a:p>
            <a:pPr>
              <a:defRPr/>
            </a:pPr>
            <a:fld id="{5178D6AF-D9CD-4DE5-80E9-06F735F13FE9}" type="slidenum">
              <a:rPr lang="en-US" smtClean="0"/>
              <a:pPr>
                <a:defRPr/>
              </a:pPr>
              <a:t>10</a:t>
            </a:fld>
            <a:endParaRPr lang="en-US"/>
          </a:p>
        </p:txBody>
      </p:sp>
    </p:spTree>
    <p:extLst>
      <p:ext uri="{BB962C8B-B14F-4D97-AF65-F5344CB8AC3E}">
        <p14:creationId xmlns:p14="http://schemas.microsoft.com/office/powerpoint/2010/main" val="2732543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D37EC7-9CC8-4B73-9F5D-D789C428DAE8}"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latin typeface="Segoe UI" pitchFamily="34" charset="0"/>
                <a:ea typeface="Segoe UI" pitchFamily="34" charset="0"/>
                <a:cs typeface="Segoe UI" pitchFamily="34" charset="0"/>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14935939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176888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50960068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39203847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a:effectLst/>
        </p:spPr>
        <p:txBody>
          <a:bodyPr anchor="t" anchorCtr="0">
            <a:noAutofit/>
          </a:bodyPr>
          <a:lstStyle>
            <a:lvl1pPr marL="0" indent="0" algn="l">
              <a:buFont typeface="Arial" pitchFamily="34" charset="0"/>
              <a:buNone/>
              <a:defRPr kumimoji="0" lang="en-US" sz="12000" b="0" i="0" u="none" strike="noStrike" kern="1200" cap="none" spc="0" normalizeH="0" baseline="0" noProof="0" dirty="0" smtClean="0">
                <a:ln>
                  <a:noFill/>
                </a:ln>
                <a:gradFill>
                  <a:gsLst>
                    <a:gs pos="50000">
                      <a:schemeClr val="tx2"/>
                    </a:gs>
                    <a:gs pos="100000">
                      <a:schemeClr val="tx2"/>
                    </a:gs>
                  </a:gsLst>
                  <a:lin ang="5400000" scaled="0"/>
                </a:gradFill>
                <a:effectLst/>
                <a:uLnTx/>
                <a:uFillTx/>
                <a:latin typeface="Segoe UI" pitchFamily="34" charset="0"/>
                <a:ea typeface="Segoe UI" pitchFamily="34" charset="0"/>
                <a:cs typeface="Segoe UI" pitchFamily="34" charset="0"/>
              </a:defRPr>
            </a:lvl1pPr>
          </a:lstStyle>
          <a:p>
            <a:pPr lvl="0"/>
            <a:r>
              <a:rPr lang="en-US" dirty="0" smtClean="0"/>
              <a:t>click to…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3254453024"/>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4797"/>
          </a:xfrm>
          <a:prstGeom prst="rect">
            <a:avLst/>
          </a:prstGeom>
        </p:spPr>
        <p:txBody>
          <a:bodyPr/>
          <a:lstStyle>
            <a:lvl1pPr algn="l" rtl="0" eaLnBrk="0" fontAlgn="base" hangingPunct="0">
              <a:spcBef>
                <a:spcPct val="0"/>
              </a:spcBef>
              <a:spcAft>
                <a:spcPct val="0"/>
              </a:spcAft>
              <a:defRPr lang="en-US" sz="4800" b="0" i="0" kern="1200" spc="-125" dirty="0">
                <a:ln w="3175">
                  <a:noFill/>
                </a:ln>
                <a:solidFill>
                  <a:schemeClr val="tx2"/>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35969"/>
          </a:xfrm>
          <a:prstGeom prst="rect">
            <a:avLst/>
          </a:prstGeom>
        </p:spPr>
        <p:txBody>
          <a:bodyPr/>
          <a:lstStyle>
            <a:lvl1pPr>
              <a:defRPr>
                <a:latin typeface="Segoe UI" pitchFamily="34" charset="0"/>
                <a:ea typeface="Segoe UI" pitchFamily="34" charset="0"/>
                <a:cs typeface="Segoe UI" pitchFamily="34" charset="0"/>
              </a:defRPr>
            </a:lvl1pPr>
            <a:lvl2pPr>
              <a:defRPr>
                <a:latin typeface="Segoe UI" pitchFamily="34" charset="0"/>
                <a:ea typeface="Segoe UI" pitchFamily="34" charset="0"/>
                <a:cs typeface="Segoe UI" pitchFamily="34" charset="0"/>
              </a:defRPr>
            </a:lvl2pPr>
            <a:lvl3pPr>
              <a:defRPr>
                <a:latin typeface="Segoe UI" pitchFamily="34" charset="0"/>
                <a:ea typeface="Segoe UI" pitchFamily="34" charset="0"/>
                <a:cs typeface="Segoe UI" pitchFamily="34" charset="0"/>
              </a:defRPr>
            </a:lvl3pPr>
            <a:lvl4pPr>
              <a:defRPr>
                <a:latin typeface="Segoe UI" pitchFamily="34" charset="0"/>
                <a:ea typeface="Segoe UI" pitchFamily="34" charset="0"/>
                <a:cs typeface="Segoe UI" pitchFamily="34" charset="0"/>
              </a:defRPr>
            </a:lvl4pPr>
            <a:lvl5pPr>
              <a:defRPr>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27330890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2133600"/>
            <a:ext cx="8229600" cy="39925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9" name="Subtitle 2"/>
          <p:cNvSpPr>
            <a:spLocks noGrp="1"/>
          </p:cNvSpPr>
          <p:nvPr>
            <p:ph type="subTitle" idx="13"/>
          </p:nvPr>
        </p:nvSpPr>
        <p:spPr>
          <a:xfrm>
            <a:off x="457200" y="1066800"/>
            <a:ext cx="6400800" cy="838200"/>
          </a:xfrm>
        </p:spPr>
        <p:txBody>
          <a:bodyPr/>
          <a:lstStyle>
            <a:lvl1pPr marL="0" indent="0" algn="l">
              <a:buNone/>
              <a:defRPr>
                <a:solidFill>
                  <a:srgbClr val="B1D37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391016450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64797"/>
          </a:xfrm>
          <a:prstGeom prst="rect">
            <a:avLst/>
          </a:prstGeom>
        </p:spPr>
        <p:txBody>
          <a:bodyPr/>
          <a:lstStyle>
            <a:lvl1pPr algn="l" rtl="0" eaLnBrk="0" fontAlgn="base" hangingPunct="0">
              <a:spcBef>
                <a:spcPct val="0"/>
              </a:spcBef>
              <a:spcAft>
                <a:spcPct val="0"/>
              </a:spcAft>
              <a:defRPr lang="en-US" sz="4800" b="0" i="0" kern="1200" spc="-125" dirty="0">
                <a:ln w="3175">
                  <a:noFill/>
                </a:ln>
                <a:solidFill>
                  <a:schemeClr val="tx2"/>
                </a:solidFill>
                <a:effectLst/>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3" name="Slide Number Placeholder 12"/>
          <p:cNvSpPr>
            <a:spLocks noGrp="1"/>
          </p:cNvSpPr>
          <p:nvPr>
            <p:ph type="sldNum" sz="quarter" idx="4"/>
          </p:nvPr>
        </p:nvSpPr>
        <p:spPr>
          <a:xfrm>
            <a:off x="6705600" y="6324600"/>
            <a:ext cx="2133600" cy="168275"/>
          </a:xfrm>
          <a:prstGeom prst="rect">
            <a:avLst/>
          </a:prstGeom>
        </p:spPr>
        <p:txBody>
          <a:bodyPr vert="horz" lIns="91440" tIns="45720" rIns="91440" bIns="45720" rtlCol="0" anchor="ctr"/>
          <a:lstStyle>
            <a:lvl1pPr algn="r">
              <a:defRPr sz="900">
                <a:solidFill>
                  <a:schemeClr val="tx1">
                    <a:tint val="75000"/>
                  </a:schemeClr>
                </a:solidFill>
              </a:defRPr>
            </a:lvl1pPr>
          </a:lstStyle>
          <a:p>
            <a:fld id="{6A9DC379-9448-40E7-904C-DE71079AABC6}" type="slidenum">
              <a:rPr lang="en-US" smtClean="0">
                <a:solidFill>
                  <a:srgbClr val="0C0C0C">
                    <a:tint val="75000"/>
                  </a:srgbClr>
                </a:solidFill>
              </a:rPr>
              <a:pPr/>
              <a:t>‹#›</a:t>
            </a:fld>
            <a:endParaRPr lang="en-US">
              <a:solidFill>
                <a:srgbClr val="0C0C0C">
                  <a:tint val="75000"/>
                </a:srgbClr>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129404081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a:effectLst/>
        </p:spPr>
        <p:txBody>
          <a:bodyPr anchor="t" anchorCtr="0">
            <a:noAutofit/>
          </a:bodyPr>
          <a:lstStyle>
            <a:lvl1pPr marL="0" indent="0" algn="l">
              <a:buFont typeface="Arial" pitchFamily="34" charset="0"/>
              <a:buNone/>
              <a:defRPr kumimoji="0" lang="en-US" sz="12000" b="0" i="0" u="none" strike="noStrike" kern="1200" cap="none" spc="0" normalizeH="0" baseline="0" noProof="0" dirty="0" smtClean="0">
                <a:ln>
                  <a:noFill/>
                </a:ln>
                <a:gradFill>
                  <a:gsLst>
                    <a:gs pos="50000">
                      <a:schemeClr val="tx2"/>
                    </a:gs>
                    <a:gs pos="100000">
                      <a:schemeClr val="tx2"/>
                    </a:gs>
                  </a:gsLst>
                  <a:lin ang="5400000" scaled="0"/>
                </a:gradFill>
                <a:effectLst/>
                <a:uLnTx/>
                <a:uFillTx/>
                <a:latin typeface="Segoe UI" pitchFamily="34" charset="0"/>
                <a:ea typeface="Segoe UI" pitchFamily="34" charset="0"/>
                <a:cs typeface="Segoe UI" pitchFamily="34" charset="0"/>
              </a:defRPr>
            </a:lvl1pPr>
          </a:lstStyle>
          <a:p>
            <a:pPr lvl="0"/>
            <a:r>
              <a:rPr lang="en-US" dirty="0" smtClean="0"/>
              <a:t>click to…</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3520133410"/>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209614743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184000472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160511805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169945080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3651586831"/>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3224433812"/>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22677" y="6429659"/>
            <a:ext cx="1494248" cy="240948"/>
          </a:xfrm>
          <a:prstGeom prst="rect">
            <a:avLst/>
          </a:prstGeom>
        </p:spPr>
      </p:pic>
    </p:spTree>
    <p:extLst>
      <p:ext uri="{BB962C8B-B14F-4D97-AF65-F5344CB8AC3E}">
        <p14:creationId xmlns:p14="http://schemas.microsoft.com/office/powerpoint/2010/main" val="3235564581"/>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9728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03" r:id="rId13"/>
    <p:sldLayoutId id="2147483714" r:id="rId14"/>
    <p:sldLayoutId id="2147483717" r:id="rId15"/>
    <p:sldLayoutId id="2147483718" r:id="rId16"/>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latin typeface="Segoe UI" pitchFamily="34" charset="0"/>
          <a:ea typeface="Segoe UI" pitchFamily="34" charset="0"/>
          <a:cs typeface="Segoe UI" pitchFamily="34" charset="0"/>
        </a:defRPr>
      </a:lvl1pPr>
    </p:titleStyle>
    <p:bodyStyle>
      <a:lvl1pPr marL="396875" indent="-396875" algn="l" defTabSz="914363" rtl="0" eaLnBrk="1" latinLnBrk="0" hangingPunct="1">
        <a:lnSpc>
          <a:spcPct val="90000"/>
        </a:lnSpc>
        <a:spcBef>
          <a:spcPct val="20000"/>
        </a:spcBef>
        <a:buFontTx/>
        <a:buBlip>
          <a:blip r:embed="rId19"/>
        </a:buBlip>
        <a:defRPr sz="3200" kern="1200">
          <a:gradFill>
            <a:gsLst>
              <a:gs pos="50000">
                <a:schemeClr val="tx1"/>
              </a:gs>
              <a:gs pos="100000">
                <a:schemeClr val="tx1"/>
              </a:gs>
            </a:gsLst>
            <a:lin ang="5400000" scaled="0"/>
          </a:gradFill>
          <a:latin typeface="Segoe UI" pitchFamily="34" charset="0"/>
          <a:ea typeface="Segoe UI" pitchFamily="34" charset="0"/>
          <a:cs typeface="Segoe UI" pitchFamily="34" charset="0"/>
        </a:defRPr>
      </a:lvl1pPr>
      <a:lvl2pPr marL="914400" indent="-396875" algn="l" defTabSz="914363" rtl="0" eaLnBrk="1" latinLnBrk="0" hangingPunct="1">
        <a:lnSpc>
          <a:spcPct val="90000"/>
        </a:lnSpc>
        <a:spcBef>
          <a:spcPct val="20000"/>
        </a:spcBef>
        <a:buFontTx/>
        <a:buBlip>
          <a:blip r:embed="rId20"/>
        </a:buBlip>
        <a:defRPr sz="2800" kern="1200">
          <a:gradFill>
            <a:gsLst>
              <a:gs pos="50000">
                <a:schemeClr val="tx1"/>
              </a:gs>
              <a:gs pos="100000">
                <a:schemeClr val="tx1"/>
              </a:gs>
            </a:gsLst>
            <a:lin ang="5400000" scaled="0"/>
          </a:gradFill>
          <a:latin typeface="Segoe UI" pitchFamily="34" charset="0"/>
          <a:ea typeface="Segoe UI" pitchFamily="34" charset="0"/>
          <a:cs typeface="Segoe UI" pitchFamily="34" charset="0"/>
        </a:defRPr>
      </a:lvl2pPr>
      <a:lvl3pPr marL="1258888" indent="-344488" algn="l" defTabSz="914363" rtl="0" eaLnBrk="1" latinLnBrk="0" hangingPunct="1">
        <a:lnSpc>
          <a:spcPct val="90000"/>
        </a:lnSpc>
        <a:spcBef>
          <a:spcPct val="20000"/>
        </a:spcBef>
        <a:buFontTx/>
        <a:buBlip>
          <a:blip r:embed="rId20"/>
        </a:buBlip>
        <a:defRPr sz="2400" kern="1200">
          <a:gradFill>
            <a:gsLst>
              <a:gs pos="50000">
                <a:schemeClr val="tx1"/>
              </a:gs>
              <a:gs pos="100000">
                <a:schemeClr val="tx1"/>
              </a:gs>
            </a:gsLst>
            <a:lin ang="5400000" scaled="0"/>
          </a:gradFill>
          <a:latin typeface="Segoe UI" pitchFamily="34" charset="0"/>
          <a:ea typeface="Segoe UI" pitchFamily="34" charset="0"/>
          <a:cs typeface="Segoe UI" pitchFamily="34" charset="0"/>
        </a:defRPr>
      </a:lvl3pPr>
      <a:lvl4pPr marL="1604963" indent="-346075" algn="l" defTabSz="914363" rtl="0" eaLnBrk="1" latinLnBrk="0" hangingPunct="1">
        <a:lnSpc>
          <a:spcPct val="90000"/>
        </a:lnSpc>
        <a:spcBef>
          <a:spcPct val="20000"/>
        </a:spcBef>
        <a:buFontTx/>
        <a:buBlip>
          <a:blip r:embed="rId20"/>
        </a:buBlip>
        <a:defRPr sz="2400" kern="1200">
          <a:gradFill>
            <a:gsLst>
              <a:gs pos="50000">
                <a:schemeClr val="tx1"/>
              </a:gs>
              <a:gs pos="100000">
                <a:schemeClr val="tx1"/>
              </a:gs>
            </a:gsLst>
            <a:lin ang="5400000" scaled="0"/>
          </a:gradFill>
          <a:latin typeface="Segoe UI" pitchFamily="34" charset="0"/>
          <a:ea typeface="Segoe UI" pitchFamily="34" charset="0"/>
          <a:cs typeface="Segoe UI" pitchFamily="34" charset="0"/>
        </a:defRPr>
      </a:lvl4pPr>
      <a:lvl5pPr marL="1941513" indent="-336550" algn="l" defTabSz="914363" rtl="0" eaLnBrk="1" latinLnBrk="0" hangingPunct="1">
        <a:lnSpc>
          <a:spcPct val="90000"/>
        </a:lnSpc>
        <a:spcBef>
          <a:spcPct val="20000"/>
        </a:spcBef>
        <a:buFontTx/>
        <a:buBlip>
          <a:blip r:embed="rId20"/>
        </a:buBlip>
        <a:defRPr sz="2400" kern="1200">
          <a:gradFill>
            <a:gsLst>
              <a:gs pos="50000">
                <a:schemeClr val="tx1"/>
              </a:gs>
              <a:gs pos="100000">
                <a:schemeClr val="tx1"/>
              </a:gs>
            </a:gsLst>
            <a:lin ang="5400000" scaled="0"/>
          </a:gradFill>
          <a:latin typeface="Segoe UI" pitchFamily="34" charset="0"/>
          <a:ea typeface="Segoe UI" pitchFamily="34" charset="0"/>
          <a:cs typeface="Segoe UI" pitchFamily="34"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2.png"/><Relationship Id="rId18" Type="http://schemas.microsoft.com/office/2007/relationships/hdphoto" Target="../media/hdphoto8.wdp"/><Relationship Id="rId26" Type="http://schemas.openxmlformats.org/officeDocument/2006/relationships/image" Target="../media/image2.png"/><Relationship Id="rId3" Type="http://schemas.openxmlformats.org/officeDocument/2006/relationships/image" Target="../media/image47.png"/><Relationship Id="rId21" Type="http://schemas.openxmlformats.org/officeDocument/2006/relationships/image" Target="../media/image56.png"/><Relationship Id="rId7" Type="http://schemas.openxmlformats.org/officeDocument/2006/relationships/image" Target="../media/image49.png"/><Relationship Id="rId12" Type="http://schemas.microsoft.com/office/2007/relationships/hdphoto" Target="../media/hdphoto5.wdp"/><Relationship Id="rId17" Type="http://schemas.openxmlformats.org/officeDocument/2006/relationships/image" Target="../media/image54.png"/><Relationship Id="rId25" Type="http://schemas.microsoft.com/office/2007/relationships/hdphoto" Target="../media/hdphoto11.wdp"/><Relationship Id="rId2" Type="http://schemas.openxmlformats.org/officeDocument/2006/relationships/notesSlide" Target="../notesSlides/notesSlide24.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51.png"/><Relationship Id="rId24" Type="http://schemas.openxmlformats.org/officeDocument/2006/relationships/image" Target="../media/image58.png"/><Relationship Id="rId5" Type="http://schemas.openxmlformats.org/officeDocument/2006/relationships/image" Target="../media/image48.png"/><Relationship Id="rId15" Type="http://schemas.openxmlformats.org/officeDocument/2006/relationships/image" Target="../media/image53.png"/><Relationship Id="rId23" Type="http://schemas.microsoft.com/office/2007/relationships/hdphoto" Target="../media/hdphoto10.wdp"/><Relationship Id="rId10" Type="http://schemas.microsoft.com/office/2007/relationships/hdphoto" Target="../media/hdphoto4.wdp"/><Relationship Id="rId19" Type="http://schemas.openxmlformats.org/officeDocument/2006/relationships/image" Target="../media/image55.png"/><Relationship Id="rId4" Type="http://schemas.microsoft.com/office/2007/relationships/hdphoto" Target="../media/hdphoto1.wdp"/><Relationship Id="rId9" Type="http://schemas.openxmlformats.org/officeDocument/2006/relationships/image" Target="../media/image50.png"/><Relationship Id="rId14" Type="http://schemas.microsoft.com/office/2007/relationships/hdphoto" Target="../media/hdphoto6.wdp"/><Relationship Id="rId22"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microsoft.com/learning/en/us/exam.aspx?ID=XX-XXX"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www.microsoft.com/learning/_silverlight/learningsnacks/certification/snack02/default.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hyperlink" Target="http://www.prometric.com/default.ht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hyperlink" Target="http://www.prometric.com/default.ht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hyperlink" Target="http://www.certiport.com/"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gif"/><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hyperlink" Target="http://www.microsoft.com/learning/mcp/support"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mailto:mswwprog@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www.microsoft.com/learning/mcp/support"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hyperlink" Target="mailto:mswwprog@microsoft.co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jpe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hyperlink" Target="http://www.microsoft.com/about/corporatecitizenship/citizenship/giving/programs/up/digitalliteracy/default.mspx"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jpe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4.jpeg"/></Relationships>
</file>

<file path=ppt/slides/_rels/slide5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5.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67.png"/><Relationship Id="rId9" Type="http://schemas.microsoft.com/office/2007/relationships/hdphoto" Target="../media/hdphoto12.wdp"/></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65.png"/><Relationship Id="rId7"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67.png"/><Relationship Id="rId9" Type="http://schemas.microsoft.com/office/2007/relationships/hdphoto" Target="../media/hdphoto13.wdp"/></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87.png"/><Relationship Id="rId9" Type="http://schemas.microsoft.com/office/2007/relationships/hdphoto" Target="../media/hdphoto13.wdp"/></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microsoft.com/office/2007/relationships/hdphoto" Target="../media/hdphoto14.wdp"/></Relationships>
</file>

<file path=ppt/slides/_rels/slide58.xml.rels><?xml version="1.0" encoding="UTF-8" standalone="yes"?>
<Relationships xmlns="http://schemas.openxmlformats.org/package/2006/relationships"><Relationship Id="rId3" Type="http://schemas.openxmlformats.org/officeDocument/2006/relationships/hyperlink" Target="http://www.microsoft.com/learning/en/us/start/start-career-it-manager.aspx#offers" TargetMode="External"/><Relationship Id="rId2" Type="http://schemas.openxmlformats.org/officeDocument/2006/relationships/hyperlink" Target="http://www.microsoft.com/learning/career/en/us/career-offer.aspx" TargetMode="External"/><Relationship Id="rId1" Type="http://schemas.openxmlformats.org/officeDocument/2006/relationships/slideLayout" Target="../slideLayouts/slideLayout8.xml"/><Relationship Id="rId4" Type="http://schemas.openxmlformats.org/officeDocument/2006/relationships/hyperlink" Target="https://partner.microsoft.com/examoffer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sciencemag.org/content/early/2011/01/19/science.1199327.abstract" TargetMode="External"/><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hyperlink" Target="http://www.nytimes.com/2011/01/21/science/21memory.html?_r=2&amp;partner=rss&amp;emc=rs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250" y="2743200"/>
            <a:ext cx="7681913" cy="1523495"/>
          </a:xfrm>
        </p:spPr>
        <p:txBody>
          <a:bodyPr/>
          <a:lstStyle/>
          <a:p>
            <a:r>
              <a:rPr lang="en-US" dirty="0" smtClean="0">
                <a:latin typeface="+mj-lt"/>
              </a:rPr>
              <a:t>Certification 101</a:t>
            </a:r>
            <a:endParaRPr lang="en-US" dirty="0">
              <a:latin typeface="+mj-lt"/>
            </a:endParaRPr>
          </a:p>
        </p:txBody>
      </p:sp>
      <p:sp>
        <p:nvSpPr>
          <p:cNvPr id="3" name="Subtitle 2"/>
          <p:cNvSpPr>
            <a:spLocks noGrp="1"/>
          </p:cNvSpPr>
          <p:nvPr>
            <p:ph type="subTitle" idx="1"/>
          </p:nvPr>
        </p:nvSpPr>
        <p:spPr>
          <a:xfrm>
            <a:off x="687717" y="4344988"/>
            <a:ext cx="4150096" cy="461665"/>
          </a:xfrm>
        </p:spPr>
        <p:txBody>
          <a:bodyPr/>
          <a:lstStyle/>
          <a:p>
            <a:r>
              <a:rPr lang="en-US" dirty="0" smtClean="0">
                <a:gradFill>
                  <a:gsLst>
                    <a:gs pos="0">
                      <a:schemeClr val="tx1"/>
                    </a:gs>
                    <a:gs pos="100000">
                      <a:srgbClr val="000000"/>
                    </a:gs>
                  </a:gsLst>
                  <a:lin ang="5400000" scaled="0"/>
                </a:gradFill>
                <a:latin typeface="+mn-lt"/>
              </a:rPr>
              <a:t>Dana Calleja</a:t>
            </a:r>
            <a:endParaRPr lang="en-US" dirty="0" smtClean="0">
              <a:gradFill>
                <a:gsLst>
                  <a:gs pos="0">
                    <a:schemeClr val="tx1"/>
                  </a:gs>
                  <a:gs pos="100000">
                    <a:srgbClr val="000000"/>
                  </a:gs>
                </a:gsLst>
                <a:lin ang="5400000" scaled="0"/>
              </a:gradFill>
              <a:latin typeface="+mn-lt"/>
            </a:endParaRPr>
          </a:p>
          <a:p>
            <a:r>
              <a:rPr lang="en-US" dirty="0" smtClean="0">
                <a:gradFill>
                  <a:gsLst>
                    <a:gs pos="0">
                      <a:schemeClr val="tx1"/>
                    </a:gs>
                    <a:gs pos="100000">
                      <a:srgbClr val="000000"/>
                    </a:gs>
                  </a:gsLst>
                  <a:lin ang="5400000" scaled="0"/>
                </a:gradFill>
                <a:latin typeface="+mn-lt"/>
              </a:rPr>
              <a:t>Sr. Evangelist</a:t>
            </a:r>
            <a:endParaRPr lang="en-US" dirty="0" smtClean="0">
              <a:gradFill>
                <a:gsLst>
                  <a:gs pos="0">
                    <a:schemeClr val="tx1"/>
                  </a:gs>
                  <a:gs pos="100000">
                    <a:srgbClr val="000000"/>
                  </a:gs>
                </a:gsLst>
                <a:lin ang="5400000" scaled="0"/>
              </a:gradFill>
              <a:latin typeface="+mn-lt"/>
            </a:endParaRPr>
          </a:p>
          <a:p>
            <a:r>
              <a:rPr lang="en-US" dirty="0" smtClean="0">
                <a:gradFill>
                  <a:gsLst>
                    <a:gs pos="0">
                      <a:schemeClr val="tx1"/>
                    </a:gs>
                    <a:gs pos="100000">
                      <a:srgbClr val="000000"/>
                    </a:gs>
                  </a:gsLst>
                  <a:lin ang="5400000" scaled="0"/>
                </a:gradFill>
                <a:latin typeface="+mn-lt"/>
              </a:rPr>
              <a:t>Microsoft </a:t>
            </a:r>
            <a:r>
              <a:rPr lang="en-US" dirty="0" smtClean="0">
                <a:gradFill>
                  <a:gsLst>
                    <a:gs pos="0">
                      <a:schemeClr val="tx1"/>
                    </a:gs>
                    <a:gs pos="100000">
                      <a:srgbClr val="000000"/>
                    </a:gs>
                  </a:gsLst>
                  <a:lin ang="5400000" scaled="0"/>
                </a:gradFill>
                <a:latin typeface="+mn-lt"/>
              </a:rPr>
              <a:t>Corporation</a:t>
            </a:r>
          </a:p>
          <a:p>
            <a:r>
              <a:rPr lang="en-US" dirty="0" smtClean="0">
                <a:gradFill>
                  <a:gsLst>
                    <a:gs pos="0">
                      <a:schemeClr val="tx1"/>
                    </a:gs>
                    <a:gs pos="100000">
                      <a:srgbClr val="000000"/>
                    </a:gs>
                  </a:gsLst>
                  <a:lin ang="5400000" scaled="0"/>
                </a:gradFill>
                <a:latin typeface="+mn-lt"/>
              </a:rPr>
              <a:t>Twitter: @</a:t>
            </a:r>
            <a:r>
              <a:rPr lang="en-US" dirty="0" err="1" smtClean="0">
                <a:gradFill>
                  <a:gsLst>
                    <a:gs pos="0">
                      <a:schemeClr val="tx1"/>
                    </a:gs>
                    <a:gs pos="100000">
                      <a:srgbClr val="000000"/>
                    </a:gs>
                  </a:gsLst>
                  <a:lin ang="5400000" scaled="0"/>
                </a:gradFill>
                <a:latin typeface="+mn-lt"/>
              </a:rPr>
              <a:t>danacalleja</a:t>
            </a:r>
            <a:endParaRPr lang="en-US" dirty="0">
              <a:gradFill>
                <a:gsLst>
                  <a:gs pos="0">
                    <a:schemeClr val="tx1"/>
                  </a:gs>
                  <a:gs pos="100000">
                    <a:srgbClr val="000000"/>
                  </a:gs>
                </a:gsLst>
                <a:lin ang="5400000" scaled="0"/>
              </a:gra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50" y="1420813"/>
            <a:ext cx="3460750" cy="558046"/>
          </a:xfrm>
          <a:prstGeom prst="rect">
            <a:avLst/>
          </a:prstGeom>
        </p:spPr>
      </p:pic>
      <p:sp>
        <p:nvSpPr>
          <p:cNvPr id="5" name="Subtitle 2"/>
          <p:cNvSpPr txBox="1">
            <a:spLocks/>
          </p:cNvSpPr>
          <p:nvPr/>
        </p:nvSpPr>
        <p:spPr>
          <a:xfrm>
            <a:off x="5008253" y="4344988"/>
            <a:ext cx="4150096" cy="461665"/>
          </a:xfrm>
          <a:prstGeom prst="rect">
            <a:avLst/>
          </a:prstGeom>
        </p:spPr>
        <p:txBody>
          <a:bodyPr vert="horz" lIns="0" tIns="0" rIns="0" bIns="0" rtlCol="0">
            <a:noAutofit/>
          </a:bodyPr>
          <a:lstStyle>
            <a:lvl1pPr marL="0" indent="0" algn="l" defTabSz="914363" rtl="0" eaLnBrk="1" latinLnBrk="0" hangingPunct="1">
              <a:lnSpc>
                <a:spcPct val="90000"/>
              </a:lnSpc>
              <a:spcBef>
                <a:spcPts val="0"/>
              </a:spcBef>
              <a:buFontTx/>
              <a:buNone/>
              <a:defRPr sz="3200" kern="1200">
                <a:solidFill>
                  <a:schemeClr val="tx1"/>
                </a:solidFill>
                <a:latin typeface="Segoe UI" pitchFamily="34" charset="0"/>
                <a:ea typeface="Segoe UI" pitchFamily="34" charset="0"/>
                <a:cs typeface="Segoe UI" pitchFamily="34" charset="0"/>
              </a:defRPr>
            </a:lvl1pPr>
            <a:lvl2pPr marL="457182" indent="0" algn="ctr" defTabSz="914363" rtl="0" eaLnBrk="1" latinLnBrk="0" hangingPunct="1">
              <a:lnSpc>
                <a:spcPct val="90000"/>
              </a:lnSpc>
              <a:spcBef>
                <a:spcPct val="20000"/>
              </a:spcBef>
              <a:buFontTx/>
              <a:buNone/>
              <a:defRPr sz="2800" kern="1200">
                <a:solidFill>
                  <a:schemeClr val="tx1">
                    <a:tint val="75000"/>
                  </a:schemeClr>
                </a:solidFill>
                <a:latin typeface="Segoe UI" pitchFamily="34" charset="0"/>
                <a:ea typeface="Segoe UI" pitchFamily="34" charset="0"/>
                <a:cs typeface="Segoe UI" pitchFamily="34" charset="0"/>
              </a:defRPr>
            </a:lvl2pPr>
            <a:lvl3pPr marL="914363" indent="0" algn="ctr" defTabSz="914363" rtl="0" eaLnBrk="1" latinLnBrk="0" hangingPunct="1">
              <a:lnSpc>
                <a:spcPct val="90000"/>
              </a:lnSpc>
              <a:spcBef>
                <a:spcPct val="20000"/>
              </a:spcBef>
              <a:buFontTx/>
              <a:buNone/>
              <a:defRPr sz="2400" kern="1200">
                <a:solidFill>
                  <a:schemeClr val="tx1">
                    <a:tint val="75000"/>
                  </a:schemeClr>
                </a:solidFill>
                <a:latin typeface="Segoe UI" pitchFamily="34" charset="0"/>
                <a:ea typeface="Segoe UI" pitchFamily="34" charset="0"/>
                <a:cs typeface="Segoe UI" pitchFamily="34" charset="0"/>
              </a:defRPr>
            </a:lvl3pPr>
            <a:lvl4pPr marL="1371545" indent="0" algn="ctr" defTabSz="914363" rtl="0" eaLnBrk="1" latinLnBrk="0" hangingPunct="1">
              <a:lnSpc>
                <a:spcPct val="90000"/>
              </a:lnSpc>
              <a:spcBef>
                <a:spcPct val="20000"/>
              </a:spcBef>
              <a:buFontTx/>
              <a:buNone/>
              <a:defRPr sz="2400" kern="1200">
                <a:solidFill>
                  <a:schemeClr val="tx1">
                    <a:tint val="75000"/>
                  </a:schemeClr>
                </a:solidFill>
                <a:latin typeface="Segoe UI" pitchFamily="34" charset="0"/>
                <a:ea typeface="Segoe UI" pitchFamily="34" charset="0"/>
                <a:cs typeface="Segoe UI" pitchFamily="34" charset="0"/>
              </a:defRPr>
            </a:lvl4pPr>
            <a:lvl5pPr marL="1828727" indent="0" algn="ctr" defTabSz="914363" rtl="0" eaLnBrk="1" latinLnBrk="0" hangingPunct="1">
              <a:lnSpc>
                <a:spcPct val="90000"/>
              </a:lnSpc>
              <a:spcBef>
                <a:spcPct val="20000"/>
              </a:spcBef>
              <a:buFontTx/>
              <a:buNone/>
              <a:defRPr sz="2400" kern="1200">
                <a:solidFill>
                  <a:schemeClr val="tx1">
                    <a:tint val="75000"/>
                  </a:schemeClr>
                </a:solidFill>
                <a:latin typeface="Segoe UI" pitchFamily="34" charset="0"/>
                <a:ea typeface="Segoe UI" pitchFamily="34" charset="0"/>
                <a:cs typeface="Segoe UI" pitchFamily="34" charset="0"/>
              </a:defRPr>
            </a:lvl5pPr>
            <a:lvl6pPr marL="2285909"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090"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272"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454" indent="0" algn="ctr" defTabSz="914363"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gradFill>
                  <a:gsLst>
                    <a:gs pos="0">
                      <a:schemeClr val="tx1"/>
                    </a:gs>
                    <a:gs pos="100000">
                      <a:srgbClr val="000000"/>
                    </a:gs>
                  </a:gsLst>
                  <a:lin ang="5400000" scaled="0"/>
                </a:gradFill>
                <a:latin typeface="+mn-lt"/>
              </a:rPr>
              <a:t>Christopher Harrison</a:t>
            </a:r>
          </a:p>
          <a:p>
            <a:r>
              <a:rPr lang="en-US" dirty="0" smtClean="0">
                <a:gradFill>
                  <a:gsLst>
                    <a:gs pos="0">
                      <a:schemeClr val="tx1"/>
                    </a:gs>
                    <a:gs pos="100000">
                      <a:srgbClr val="000000"/>
                    </a:gs>
                  </a:gsLst>
                  <a:lin ang="5400000" scaled="0"/>
                </a:gradFill>
                <a:latin typeface="+mn-lt"/>
              </a:rPr>
              <a:t>Head Geek</a:t>
            </a:r>
          </a:p>
          <a:p>
            <a:r>
              <a:rPr lang="en-US" dirty="0" err="1" smtClean="0">
                <a:gradFill>
                  <a:gsLst>
                    <a:gs pos="0">
                      <a:schemeClr val="tx1"/>
                    </a:gs>
                    <a:gs pos="100000">
                      <a:srgbClr val="000000"/>
                    </a:gs>
                  </a:gsLst>
                  <a:lin ang="5400000" scaled="0"/>
                </a:gradFill>
                <a:latin typeface="+mn-lt"/>
              </a:rPr>
              <a:t>GeekTrainer</a:t>
            </a:r>
            <a:endParaRPr lang="en-US" dirty="0" smtClean="0">
              <a:gradFill>
                <a:gsLst>
                  <a:gs pos="0">
                    <a:schemeClr val="tx1"/>
                  </a:gs>
                  <a:gs pos="100000">
                    <a:srgbClr val="000000"/>
                  </a:gs>
                </a:gsLst>
                <a:lin ang="5400000" scaled="0"/>
              </a:gradFill>
              <a:latin typeface="+mn-lt"/>
            </a:endParaRPr>
          </a:p>
          <a:p>
            <a:r>
              <a:rPr lang="en-US" dirty="0" smtClean="0">
                <a:gradFill>
                  <a:gsLst>
                    <a:gs pos="0">
                      <a:schemeClr val="tx1"/>
                    </a:gs>
                    <a:gs pos="100000">
                      <a:srgbClr val="000000"/>
                    </a:gs>
                  </a:gsLst>
                  <a:lin ang="5400000" scaled="0"/>
                </a:gradFill>
                <a:latin typeface="+mn-lt"/>
              </a:rPr>
              <a:t>Twitter: @</a:t>
            </a:r>
            <a:r>
              <a:rPr lang="en-US" dirty="0" err="1" smtClean="0">
                <a:gradFill>
                  <a:gsLst>
                    <a:gs pos="0">
                      <a:schemeClr val="tx1"/>
                    </a:gs>
                    <a:gs pos="100000">
                      <a:srgbClr val="000000"/>
                    </a:gs>
                  </a:gsLst>
                  <a:lin ang="5400000" scaled="0"/>
                </a:gradFill>
                <a:latin typeface="+mn-lt"/>
              </a:rPr>
              <a:t>GeekTrainer</a:t>
            </a:r>
            <a:endParaRPr lang="en-US" dirty="0">
              <a:gradFill>
                <a:gsLst>
                  <a:gs pos="0">
                    <a:schemeClr val="tx1"/>
                  </a:gs>
                  <a:gs pos="100000">
                    <a:srgbClr val="000000"/>
                  </a:gs>
                </a:gsLst>
                <a:lin ang="5400000" scaled="0"/>
              </a:gradFill>
              <a:latin typeface="+mn-lt"/>
            </a:endParaRPr>
          </a:p>
        </p:txBody>
      </p:sp>
    </p:spTree>
    <p:extLst>
      <p:ext uri="{BB962C8B-B14F-4D97-AF65-F5344CB8AC3E}">
        <p14:creationId xmlns:p14="http://schemas.microsoft.com/office/powerpoint/2010/main" val="215342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SFP\Resources\Microsoft Presentation Resources\DVD_Art_08-10-2010\Artwork_Imagery\Shapes\Corners\left top.p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382588" y="1412873"/>
            <a:ext cx="3922712" cy="4606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latin typeface="+mj-lt"/>
              </a:rPr>
              <a:t>Certification Accreditation</a:t>
            </a:r>
            <a:endParaRPr lang="en-US" b="1" dirty="0">
              <a:latin typeface="+mj-lt"/>
            </a:endParaRPr>
          </a:p>
        </p:txBody>
      </p:sp>
      <p:sp>
        <p:nvSpPr>
          <p:cNvPr id="8" name="Content Placeholder 7"/>
          <p:cNvSpPr>
            <a:spLocks noGrp="1"/>
          </p:cNvSpPr>
          <p:nvPr>
            <p:ph type="body" sz="quarter" idx="10"/>
          </p:nvPr>
        </p:nvSpPr>
        <p:spPr>
          <a:xfrm>
            <a:off x="382588" y="1475481"/>
            <a:ext cx="2436812" cy="917174"/>
          </a:xfrm>
        </p:spPr>
        <p:txBody>
          <a:bodyPr vert="horz" wrap="square" lIns="0" tIns="0" rIns="0" bIns="0" rtlCol="0">
            <a:spAutoFit/>
          </a:bodyPr>
          <a:lstStyle/>
          <a:p>
            <a:pPr marL="0" indent="0" algn="ctr">
              <a:buNone/>
            </a:pPr>
            <a:r>
              <a:rPr lang="en-US" sz="2800" dirty="0" smtClean="0">
                <a:gradFill>
                  <a:gsLst>
                    <a:gs pos="0">
                      <a:schemeClr val="tx1"/>
                    </a:gs>
                    <a:gs pos="100000">
                      <a:schemeClr val="tx1"/>
                    </a:gs>
                  </a:gsLst>
                  <a:lin ang="5400000" scaled="0"/>
                </a:gradFill>
                <a:latin typeface="+mn-lt"/>
              </a:rPr>
              <a:t>Accreditation</a:t>
            </a:r>
            <a:r>
              <a:rPr lang="en-US" dirty="0" smtClean="0">
                <a:gradFill>
                  <a:gsLst>
                    <a:gs pos="0">
                      <a:schemeClr val="tx1"/>
                    </a:gs>
                    <a:gs pos="100000">
                      <a:schemeClr val="tx1"/>
                    </a:gs>
                  </a:gsLst>
                  <a:lin ang="5400000" scaled="0"/>
                </a:gradFill>
                <a:latin typeface="+mn-lt"/>
              </a:rPr>
              <a:t> </a:t>
            </a:r>
          </a:p>
          <a:p>
            <a:pPr marL="0" indent="0" algn="ctr">
              <a:buNone/>
            </a:pPr>
            <a:r>
              <a:rPr lang="en-US" sz="2800" dirty="0" smtClean="0">
                <a:gradFill>
                  <a:gsLst>
                    <a:gs pos="0">
                      <a:schemeClr val="tx1"/>
                    </a:gs>
                    <a:gs pos="100000">
                      <a:schemeClr val="tx1"/>
                    </a:gs>
                  </a:gsLst>
                  <a:lin ang="5400000" scaled="0"/>
                </a:gradFill>
                <a:latin typeface="+mn-lt"/>
              </a:rPr>
              <a:t>Value</a:t>
            </a:r>
          </a:p>
        </p:txBody>
      </p:sp>
      <p:sp>
        <p:nvSpPr>
          <p:cNvPr id="6" name="TextBox 5"/>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7" name="TextBox 6"/>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7</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7170" name="Picture 2" descr="\\SFP\Resources\Microsoft Presentation Resources\DVD_Art_08-10-2010\Artwork_Imagery\Shapes\Corners\left top.pn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a:off x="4816930" y="1412874"/>
            <a:ext cx="3922712" cy="46069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01616" y="1410024"/>
            <a:ext cx="3018184" cy="2677656"/>
          </a:xfrm>
          <a:prstGeom prst="rect">
            <a:avLst/>
          </a:prstGeom>
        </p:spPr>
        <p:txBody>
          <a:bodyPr wrap="square">
            <a:spAutoFit/>
          </a:bodyPr>
          <a:lstStyle/>
          <a:p>
            <a:pPr algn="ctr"/>
            <a:r>
              <a:rPr lang="en-US" sz="2800" dirty="0">
                <a:gradFill>
                  <a:gsLst>
                    <a:gs pos="0">
                      <a:schemeClr val="tx1"/>
                    </a:gs>
                    <a:gs pos="100000">
                      <a:schemeClr val="tx1"/>
                    </a:gs>
                  </a:gsLst>
                  <a:lin ang="5400000" scaled="0"/>
                </a:gradFill>
                <a:latin typeface="+mn-lt"/>
                <a:ea typeface="Segoe UI" pitchFamily="34" charset="0"/>
                <a:cs typeface="Segoe UI" pitchFamily="34" charset="0"/>
              </a:rPr>
              <a:t>Accreditation organizations are recommending Microsoft Certification for college credit</a:t>
            </a:r>
          </a:p>
        </p:txBody>
      </p:sp>
      <p:pic>
        <p:nvPicPr>
          <p:cNvPr id="7172" name="Picture 4" descr="\\SFP\Users\Staff\robinw\My Documents\Pngs\TA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9506" y="3962400"/>
            <a:ext cx="13335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SFP\Users\Staff\robinw\My Documents\Pngs\A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616" y="3962400"/>
            <a:ext cx="17145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324600" y="1534693"/>
            <a:ext cx="2415042" cy="523220"/>
          </a:xfrm>
          <a:prstGeom prst="rect">
            <a:avLst/>
          </a:prstGeom>
        </p:spPr>
        <p:txBody>
          <a:bodyPr wrap="square">
            <a:spAutoFit/>
          </a:bodyPr>
          <a:lstStyle/>
          <a:p>
            <a:pPr marL="0" indent="0" algn="ctr">
              <a:buNone/>
            </a:pPr>
            <a:r>
              <a:rPr lang="en-US" sz="2800" dirty="0">
                <a:gradFill>
                  <a:gsLst>
                    <a:gs pos="0">
                      <a:schemeClr val="tx1"/>
                    </a:gs>
                    <a:gs pos="100000">
                      <a:schemeClr val="tx1"/>
                    </a:gs>
                  </a:gsLst>
                  <a:lin ang="5400000" scaled="0"/>
                </a:gradFill>
                <a:latin typeface="+mn-lt"/>
                <a:ea typeface="Segoe UI" pitchFamily="34" charset="0"/>
                <a:cs typeface="Segoe UI" pitchFamily="34" charset="0"/>
              </a:rPr>
              <a:t>Achievement</a:t>
            </a:r>
          </a:p>
        </p:txBody>
      </p:sp>
      <p:pic>
        <p:nvPicPr>
          <p:cNvPr id="12" name="Picture 13" descr="\\sfp\Work\White_Whale\3-22063_Regine_Smith\Artwork\PROOF_POINTS\ProofPoints-NOV2010-07.pn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424277" y="5296908"/>
            <a:ext cx="2334432" cy="1143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descr="\\SFP\Resources\Microsoft Presentation Resources\DVD_Art_08-10-2010\Artwork_Imagery\Icons - Illustrations\_ SUPER VISTA STYLE\achievement award recogniti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397" y="2494088"/>
            <a:ext cx="2441448" cy="244144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ERVER3\InternalBin\CreativeResources\Icons\IconShock\Super Vista\Supervista - Accounting\png\256\stamp_paper_ok_25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015" y="249713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81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wipe(up)">
                                      <p:cBhvr>
                                        <p:cTn id="10" dur="500"/>
                                        <p:tgtEl>
                                          <p:spTgt spid="717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7173"/>
                                        </p:tgtEl>
                                        <p:attrNameLst>
                                          <p:attrName>style.visibility</p:attrName>
                                        </p:attrNameLst>
                                      </p:cBhvr>
                                      <p:to>
                                        <p:strVal val="visible"/>
                                      </p:to>
                                    </p:set>
                                    <p:animEffect transition="in" filter="fade">
                                      <p:cBhvr>
                                        <p:cTn id="14" dur="1000"/>
                                        <p:tgtEl>
                                          <p:spTgt spid="7173"/>
                                        </p:tgtEl>
                                      </p:cBhvr>
                                    </p:animEffect>
                                    <p:anim calcmode="lin" valueType="num">
                                      <p:cBhvr>
                                        <p:cTn id="15" dur="1000" fill="hold"/>
                                        <p:tgtEl>
                                          <p:spTgt spid="7173"/>
                                        </p:tgtEl>
                                        <p:attrNameLst>
                                          <p:attrName>ppt_x</p:attrName>
                                        </p:attrNameLst>
                                      </p:cBhvr>
                                      <p:tavLst>
                                        <p:tav tm="0">
                                          <p:val>
                                            <p:strVal val="#ppt_x"/>
                                          </p:val>
                                        </p:tav>
                                        <p:tav tm="100000">
                                          <p:val>
                                            <p:strVal val="#ppt_x"/>
                                          </p:val>
                                        </p:tav>
                                      </p:tavLst>
                                    </p:anim>
                                    <p:anim calcmode="lin" valueType="num">
                                      <p:cBhvr>
                                        <p:cTn id="16" dur="1000" fill="hold"/>
                                        <p:tgtEl>
                                          <p:spTgt spid="717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fade">
                                      <p:cBhvr>
                                        <p:cTn id="20" dur="1000"/>
                                        <p:tgtEl>
                                          <p:spTgt spid="7172"/>
                                        </p:tgtEl>
                                      </p:cBhvr>
                                    </p:animEffect>
                                    <p:anim calcmode="lin" valueType="num">
                                      <p:cBhvr>
                                        <p:cTn id="21" dur="1000" fill="hold"/>
                                        <p:tgtEl>
                                          <p:spTgt spid="7172"/>
                                        </p:tgtEl>
                                        <p:attrNameLst>
                                          <p:attrName>ppt_x</p:attrName>
                                        </p:attrNameLst>
                                      </p:cBhvr>
                                      <p:tavLst>
                                        <p:tav tm="0">
                                          <p:val>
                                            <p:strVal val="#ppt_x"/>
                                          </p:val>
                                        </p:tav>
                                        <p:tav tm="100000">
                                          <p:val>
                                            <p:strVal val="#ppt_x"/>
                                          </p:val>
                                        </p:tav>
                                      </p:tavLst>
                                    </p:anim>
                                    <p:anim calcmode="lin" valueType="num">
                                      <p:cBhvr>
                                        <p:cTn id="22"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E:\flag.png" hidden="1"/>
          <p:cNvPicPr>
            <a:picLocks noChangeAspect="1" noChangeArrowheads="1"/>
          </p:cNvPicPr>
          <p:nvPr/>
        </p:nvPicPr>
        <p:blipFill>
          <a:blip r:embed="rId3" cstate="email"/>
          <a:srcRect/>
          <a:stretch>
            <a:fillRect/>
          </a:stretch>
        </p:blipFill>
        <p:spPr bwMode="auto">
          <a:xfrm>
            <a:off x="2958781" y="3058892"/>
            <a:ext cx="246077" cy="361950"/>
          </a:xfrm>
          <a:prstGeom prst="rect">
            <a:avLst/>
          </a:prstGeom>
          <a:noFill/>
        </p:spPr>
      </p:pic>
      <p:pic>
        <p:nvPicPr>
          <p:cNvPr id="15" name="Picture 14" descr="E:\flag.png" hidden="1"/>
          <p:cNvPicPr>
            <a:picLocks noChangeAspect="1" noChangeArrowheads="1"/>
          </p:cNvPicPr>
          <p:nvPr/>
        </p:nvPicPr>
        <p:blipFill>
          <a:blip r:embed="rId3" cstate="email"/>
          <a:srcRect/>
          <a:stretch>
            <a:fillRect/>
          </a:stretch>
        </p:blipFill>
        <p:spPr bwMode="auto">
          <a:xfrm>
            <a:off x="3242635" y="2785623"/>
            <a:ext cx="246077" cy="361950"/>
          </a:xfrm>
          <a:prstGeom prst="rect">
            <a:avLst/>
          </a:prstGeom>
          <a:noFill/>
        </p:spPr>
      </p:pic>
      <p:pic>
        <p:nvPicPr>
          <p:cNvPr id="17" name="Picture 16" descr="E:\flag.png" hidden="1"/>
          <p:cNvPicPr>
            <a:picLocks noChangeAspect="1" noChangeArrowheads="1"/>
          </p:cNvPicPr>
          <p:nvPr/>
        </p:nvPicPr>
        <p:blipFill>
          <a:blip r:embed="rId3" cstate="email"/>
          <a:srcRect/>
          <a:stretch>
            <a:fillRect/>
          </a:stretch>
        </p:blipFill>
        <p:spPr bwMode="auto">
          <a:xfrm>
            <a:off x="5497691" y="4551361"/>
            <a:ext cx="246077" cy="361950"/>
          </a:xfrm>
          <a:prstGeom prst="rect">
            <a:avLst/>
          </a:prstGeom>
          <a:noFill/>
        </p:spPr>
      </p:pic>
      <p:pic>
        <p:nvPicPr>
          <p:cNvPr id="20" name="Picture 19" descr="E:\flag.png" hidden="1"/>
          <p:cNvPicPr>
            <a:picLocks noChangeAspect="1" noChangeArrowheads="1"/>
          </p:cNvPicPr>
          <p:nvPr/>
        </p:nvPicPr>
        <p:blipFill>
          <a:blip r:embed="rId3" cstate="email"/>
          <a:srcRect/>
          <a:stretch>
            <a:fillRect/>
          </a:stretch>
        </p:blipFill>
        <p:spPr bwMode="auto">
          <a:xfrm>
            <a:off x="6498189" y="2620241"/>
            <a:ext cx="246077" cy="361950"/>
          </a:xfrm>
          <a:prstGeom prst="rect">
            <a:avLst/>
          </a:prstGeom>
          <a:noFill/>
        </p:spPr>
      </p:pic>
      <p:pic>
        <p:nvPicPr>
          <p:cNvPr id="23" name="Picture 22" descr="E:\flag.png" hidden="1"/>
          <p:cNvPicPr>
            <a:picLocks noChangeAspect="1" noChangeArrowheads="1"/>
          </p:cNvPicPr>
          <p:nvPr/>
        </p:nvPicPr>
        <p:blipFill>
          <a:blip r:embed="rId3" cstate="email"/>
          <a:srcRect/>
          <a:stretch>
            <a:fillRect/>
          </a:stretch>
        </p:blipFill>
        <p:spPr bwMode="auto">
          <a:xfrm>
            <a:off x="6498189" y="2696441"/>
            <a:ext cx="246077" cy="361950"/>
          </a:xfrm>
          <a:prstGeom prst="rect">
            <a:avLst/>
          </a:prstGeom>
          <a:noFill/>
        </p:spPr>
      </p:pic>
      <p:pic>
        <p:nvPicPr>
          <p:cNvPr id="28" name="Picture 27" descr="E:\flag.png" hidden="1"/>
          <p:cNvPicPr>
            <a:picLocks noChangeAspect="1" noChangeArrowheads="1"/>
          </p:cNvPicPr>
          <p:nvPr/>
        </p:nvPicPr>
        <p:blipFill>
          <a:blip r:embed="rId3" cstate="email"/>
          <a:srcRect/>
          <a:stretch>
            <a:fillRect/>
          </a:stretch>
        </p:blipFill>
        <p:spPr bwMode="auto">
          <a:xfrm>
            <a:off x="1713756" y="3667991"/>
            <a:ext cx="246077" cy="361950"/>
          </a:xfrm>
          <a:prstGeom prst="rect">
            <a:avLst/>
          </a:prstGeom>
          <a:noFill/>
        </p:spPr>
      </p:pic>
      <p:pic>
        <p:nvPicPr>
          <p:cNvPr id="29" name="Picture 28" descr="E:\flag.png" hidden="1"/>
          <p:cNvPicPr>
            <a:picLocks noChangeAspect="1" noChangeArrowheads="1"/>
          </p:cNvPicPr>
          <p:nvPr/>
        </p:nvPicPr>
        <p:blipFill>
          <a:blip r:embed="rId3" cstate="email"/>
          <a:srcRect/>
          <a:stretch>
            <a:fillRect/>
          </a:stretch>
        </p:blipFill>
        <p:spPr bwMode="auto">
          <a:xfrm>
            <a:off x="2820797" y="2233830"/>
            <a:ext cx="246077" cy="361950"/>
          </a:xfrm>
          <a:prstGeom prst="rect">
            <a:avLst/>
          </a:prstGeom>
          <a:noFill/>
        </p:spPr>
      </p:pic>
      <p:pic>
        <p:nvPicPr>
          <p:cNvPr id="30" name="Picture 29" descr="E:\flag.png" hidden="1"/>
          <p:cNvPicPr>
            <a:picLocks noChangeAspect="1" noChangeArrowheads="1"/>
          </p:cNvPicPr>
          <p:nvPr/>
        </p:nvPicPr>
        <p:blipFill>
          <a:blip r:embed="rId3" cstate="email"/>
          <a:srcRect/>
          <a:stretch>
            <a:fillRect/>
          </a:stretch>
        </p:blipFill>
        <p:spPr bwMode="auto">
          <a:xfrm>
            <a:off x="398963" y="2677391"/>
            <a:ext cx="246077" cy="361950"/>
          </a:xfrm>
          <a:prstGeom prst="rect">
            <a:avLst/>
          </a:prstGeom>
          <a:noFill/>
        </p:spPr>
      </p:pic>
      <p:pic>
        <p:nvPicPr>
          <p:cNvPr id="31" name="Picture 30" descr="E:\flag.png" hidden="1"/>
          <p:cNvPicPr>
            <a:picLocks noChangeAspect="1" noChangeArrowheads="1"/>
          </p:cNvPicPr>
          <p:nvPr/>
        </p:nvPicPr>
        <p:blipFill>
          <a:blip r:embed="rId3" cstate="email"/>
          <a:srcRect/>
          <a:stretch>
            <a:fillRect/>
          </a:stretch>
        </p:blipFill>
        <p:spPr bwMode="auto">
          <a:xfrm>
            <a:off x="885354" y="2477551"/>
            <a:ext cx="246077" cy="361950"/>
          </a:xfrm>
          <a:prstGeom prst="rect">
            <a:avLst/>
          </a:prstGeom>
          <a:noFill/>
        </p:spPr>
      </p:pic>
      <p:pic>
        <p:nvPicPr>
          <p:cNvPr id="32" name="Picture 31" descr="E:\flag.png" hidden="1"/>
          <p:cNvPicPr>
            <a:picLocks noChangeAspect="1" noChangeArrowheads="1"/>
          </p:cNvPicPr>
          <p:nvPr/>
        </p:nvPicPr>
        <p:blipFill>
          <a:blip r:embed="rId3" cstate="email"/>
          <a:srcRect/>
          <a:stretch>
            <a:fillRect/>
          </a:stretch>
        </p:blipFill>
        <p:spPr bwMode="auto">
          <a:xfrm>
            <a:off x="1124689" y="2677391"/>
            <a:ext cx="246077" cy="361950"/>
          </a:xfrm>
          <a:prstGeom prst="rect">
            <a:avLst/>
          </a:prstGeom>
          <a:noFill/>
        </p:spPr>
      </p:pic>
      <p:pic>
        <p:nvPicPr>
          <p:cNvPr id="33" name="Picture 32" descr="E:\flag.png" hidden="1"/>
          <p:cNvPicPr>
            <a:picLocks noChangeAspect="1" noChangeArrowheads="1"/>
          </p:cNvPicPr>
          <p:nvPr/>
        </p:nvPicPr>
        <p:blipFill>
          <a:blip r:embed="rId3" cstate="email"/>
          <a:srcRect/>
          <a:stretch>
            <a:fillRect/>
          </a:stretch>
        </p:blipFill>
        <p:spPr bwMode="auto">
          <a:xfrm>
            <a:off x="600931" y="2508091"/>
            <a:ext cx="246077" cy="361950"/>
          </a:xfrm>
          <a:prstGeom prst="rect">
            <a:avLst/>
          </a:prstGeom>
          <a:noFill/>
        </p:spPr>
      </p:pic>
      <p:pic>
        <p:nvPicPr>
          <p:cNvPr id="34" name="Picture 33" descr="E:\flag.png" hidden="1"/>
          <p:cNvPicPr>
            <a:picLocks noChangeAspect="1" noChangeArrowheads="1"/>
          </p:cNvPicPr>
          <p:nvPr/>
        </p:nvPicPr>
        <p:blipFill>
          <a:blip r:embed="rId3" cstate="email"/>
          <a:srcRect/>
          <a:stretch>
            <a:fillRect/>
          </a:stretch>
        </p:blipFill>
        <p:spPr bwMode="auto">
          <a:xfrm>
            <a:off x="3713636" y="2219598"/>
            <a:ext cx="246077" cy="361950"/>
          </a:xfrm>
          <a:prstGeom prst="rect">
            <a:avLst/>
          </a:prstGeom>
          <a:noFill/>
        </p:spPr>
      </p:pic>
      <p:pic>
        <p:nvPicPr>
          <p:cNvPr id="35" name="Picture 34" descr="E:\flag.png" hidden="1"/>
          <p:cNvPicPr>
            <a:picLocks noChangeAspect="1" noChangeArrowheads="1"/>
          </p:cNvPicPr>
          <p:nvPr/>
        </p:nvPicPr>
        <p:blipFill>
          <a:blip r:embed="rId3" cstate="email"/>
          <a:srcRect/>
          <a:stretch>
            <a:fillRect/>
          </a:stretch>
        </p:blipFill>
        <p:spPr bwMode="auto">
          <a:xfrm>
            <a:off x="2845932" y="2369700"/>
            <a:ext cx="246077" cy="361950"/>
          </a:xfrm>
          <a:prstGeom prst="rect">
            <a:avLst/>
          </a:prstGeom>
          <a:noFill/>
        </p:spPr>
      </p:pic>
      <p:pic>
        <p:nvPicPr>
          <p:cNvPr id="36" name="Picture 35" descr="E:\flag.png" hidden="1"/>
          <p:cNvPicPr>
            <a:picLocks noChangeAspect="1" noChangeArrowheads="1"/>
          </p:cNvPicPr>
          <p:nvPr/>
        </p:nvPicPr>
        <p:blipFill>
          <a:blip r:embed="rId3" cstate="email"/>
          <a:srcRect/>
          <a:stretch>
            <a:fillRect/>
          </a:stretch>
        </p:blipFill>
        <p:spPr bwMode="auto">
          <a:xfrm>
            <a:off x="3346848" y="2163932"/>
            <a:ext cx="246077" cy="361950"/>
          </a:xfrm>
          <a:prstGeom prst="rect">
            <a:avLst/>
          </a:prstGeom>
          <a:noFill/>
        </p:spPr>
      </p:pic>
      <p:pic>
        <p:nvPicPr>
          <p:cNvPr id="37" name="Picture 36" descr="E:\flag.png" hidden="1"/>
          <p:cNvPicPr>
            <a:picLocks noChangeAspect="1" noChangeArrowheads="1"/>
          </p:cNvPicPr>
          <p:nvPr/>
        </p:nvPicPr>
        <p:blipFill>
          <a:blip r:embed="rId3" cstate="email"/>
          <a:srcRect/>
          <a:stretch>
            <a:fillRect/>
          </a:stretch>
        </p:blipFill>
        <p:spPr bwMode="auto">
          <a:xfrm>
            <a:off x="8573542" y="3991841"/>
            <a:ext cx="246077" cy="361950"/>
          </a:xfrm>
          <a:prstGeom prst="rect">
            <a:avLst/>
          </a:prstGeom>
          <a:noFill/>
        </p:spPr>
      </p:pic>
      <p:pic>
        <p:nvPicPr>
          <p:cNvPr id="38" name="Picture 37" descr="E:\flag.png" hidden="1"/>
          <p:cNvPicPr>
            <a:picLocks noChangeAspect="1" noChangeArrowheads="1"/>
          </p:cNvPicPr>
          <p:nvPr/>
        </p:nvPicPr>
        <p:blipFill>
          <a:blip r:embed="rId3" cstate="email"/>
          <a:srcRect/>
          <a:stretch>
            <a:fillRect/>
          </a:stretch>
        </p:blipFill>
        <p:spPr bwMode="auto">
          <a:xfrm>
            <a:off x="8573542" y="3610841"/>
            <a:ext cx="246077" cy="361950"/>
          </a:xfrm>
          <a:prstGeom prst="rect">
            <a:avLst/>
          </a:prstGeom>
          <a:noFill/>
        </p:spPr>
      </p:pic>
      <p:pic>
        <p:nvPicPr>
          <p:cNvPr id="39" name="Picture 38" descr="E:\flag.png" hidden="1"/>
          <p:cNvPicPr>
            <a:picLocks noChangeAspect="1" noChangeArrowheads="1"/>
          </p:cNvPicPr>
          <p:nvPr/>
        </p:nvPicPr>
        <p:blipFill>
          <a:blip r:embed="rId3" cstate="email"/>
          <a:srcRect/>
          <a:stretch>
            <a:fillRect/>
          </a:stretch>
        </p:blipFill>
        <p:spPr bwMode="auto">
          <a:xfrm>
            <a:off x="5943957" y="2905991"/>
            <a:ext cx="246077" cy="361950"/>
          </a:xfrm>
          <a:prstGeom prst="rect">
            <a:avLst/>
          </a:prstGeom>
          <a:noFill/>
        </p:spPr>
      </p:pic>
      <p:sp>
        <p:nvSpPr>
          <p:cNvPr id="40" name="Text Box 205" hidden="1"/>
          <p:cNvSpPr txBox="1">
            <a:spLocks noChangeArrowheads="1"/>
          </p:cNvSpPr>
          <p:nvPr/>
        </p:nvSpPr>
        <p:spPr bwMode="gray">
          <a:xfrm>
            <a:off x="7609224" y="1168819"/>
            <a:ext cx="130025" cy="369332"/>
          </a:xfrm>
          <a:prstGeom prst="rect">
            <a:avLst/>
          </a:prstGeom>
          <a:noFill/>
          <a:ln w="12700" algn="ctr">
            <a:noFill/>
            <a:miter lim="800000"/>
            <a:headEnd/>
            <a:tailEnd/>
          </a:ln>
          <a:effectLst/>
        </p:spPr>
        <p:txBody>
          <a:bodyPr wrap="square">
            <a:spAutoFit/>
          </a:bodyPr>
          <a:lstStyle/>
          <a:p>
            <a:pPr algn="l" rtl="0"/>
            <a:endParaRPr lang="en-US" kern="1200">
              <a:solidFill>
                <a:srgbClr val="FFFFFF"/>
              </a:solidFill>
              <a:latin typeface="Segoe Semibold"/>
              <a:ea typeface="+mn-ea"/>
              <a:cs typeface="+mn-cs"/>
            </a:endParaRPr>
          </a:p>
        </p:txBody>
      </p:sp>
      <p:pic>
        <p:nvPicPr>
          <p:cNvPr id="41" name="Picture 40" descr="E:\flag.png" hidden="1"/>
          <p:cNvPicPr>
            <a:picLocks noChangeAspect="1" noChangeArrowheads="1"/>
          </p:cNvPicPr>
          <p:nvPr/>
        </p:nvPicPr>
        <p:blipFill>
          <a:blip r:embed="rId3" cstate="email"/>
          <a:srcRect/>
          <a:stretch>
            <a:fillRect/>
          </a:stretch>
        </p:blipFill>
        <p:spPr bwMode="auto">
          <a:xfrm>
            <a:off x="1313601" y="4201391"/>
            <a:ext cx="246077" cy="361950"/>
          </a:xfrm>
          <a:prstGeom prst="rect">
            <a:avLst/>
          </a:prstGeom>
          <a:noFill/>
        </p:spPr>
      </p:pic>
      <p:pic>
        <p:nvPicPr>
          <p:cNvPr id="42" name="Picture 41" descr="E:\flag.png" hidden="1"/>
          <p:cNvPicPr>
            <a:picLocks noChangeAspect="1" noChangeArrowheads="1"/>
          </p:cNvPicPr>
          <p:nvPr/>
        </p:nvPicPr>
        <p:blipFill>
          <a:blip r:embed="rId3" cstate="email"/>
          <a:srcRect/>
          <a:stretch>
            <a:fillRect/>
          </a:stretch>
        </p:blipFill>
        <p:spPr bwMode="auto">
          <a:xfrm>
            <a:off x="1599426" y="4887191"/>
            <a:ext cx="246077" cy="361950"/>
          </a:xfrm>
          <a:prstGeom prst="rect">
            <a:avLst/>
          </a:prstGeom>
          <a:noFill/>
        </p:spPr>
      </p:pic>
      <p:pic>
        <p:nvPicPr>
          <p:cNvPr id="43" name="Picture 42" descr="E:\flag.png" hidden="1"/>
          <p:cNvPicPr>
            <a:picLocks noChangeAspect="1" noChangeArrowheads="1"/>
          </p:cNvPicPr>
          <p:nvPr/>
        </p:nvPicPr>
        <p:blipFill>
          <a:blip r:embed="rId3" cstate="email"/>
          <a:srcRect/>
          <a:stretch>
            <a:fillRect/>
          </a:stretch>
        </p:blipFill>
        <p:spPr bwMode="auto">
          <a:xfrm>
            <a:off x="705029" y="2600598"/>
            <a:ext cx="246077" cy="361950"/>
          </a:xfrm>
          <a:prstGeom prst="rect">
            <a:avLst/>
          </a:prstGeom>
          <a:noFill/>
        </p:spPr>
      </p:pic>
      <p:pic>
        <p:nvPicPr>
          <p:cNvPr id="44" name="Picture 43" descr="E:\flag.png" hidden="1"/>
          <p:cNvPicPr>
            <a:picLocks noChangeAspect="1" noChangeArrowheads="1"/>
          </p:cNvPicPr>
          <p:nvPr/>
        </p:nvPicPr>
        <p:blipFill>
          <a:blip r:embed="rId3" cstate="email"/>
          <a:srcRect/>
          <a:stretch>
            <a:fillRect/>
          </a:stretch>
        </p:blipFill>
        <p:spPr bwMode="auto">
          <a:xfrm>
            <a:off x="826632" y="2634102"/>
            <a:ext cx="246077" cy="361950"/>
          </a:xfrm>
          <a:prstGeom prst="rect">
            <a:avLst/>
          </a:prstGeom>
          <a:noFill/>
        </p:spPr>
      </p:pic>
      <p:pic>
        <p:nvPicPr>
          <p:cNvPr id="45" name="Picture 44" descr="E:\flag.png" hidden="1"/>
          <p:cNvPicPr>
            <a:picLocks noChangeAspect="1" noChangeArrowheads="1"/>
          </p:cNvPicPr>
          <p:nvPr/>
        </p:nvPicPr>
        <p:blipFill>
          <a:blip r:embed="rId3" cstate="email"/>
          <a:srcRect/>
          <a:stretch>
            <a:fillRect/>
          </a:stretch>
        </p:blipFill>
        <p:spPr bwMode="auto">
          <a:xfrm>
            <a:off x="946745" y="2787095"/>
            <a:ext cx="246077" cy="361950"/>
          </a:xfrm>
          <a:prstGeom prst="rect">
            <a:avLst/>
          </a:prstGeom>
          <a:noFill/>
        </p:spPr>
      </p:pic>
      <p:pic>
        <p:nvPicPr>
          <p:cNvPr id="46" name="Picture 45" descr="E:\flag.png" hidden="1"/>
          <p:cNvPicPr>
            <a:picLocks noChangeAspect="1" noChangeArrowheads="1"/>
          </p:cNvPicPr>
          <p:nvPr/>
        </p:nvPicPr>
        <p:blipFill>
          <a:blip r:embed="rId3" cstate="email"/>
          <a:srcRect/>
          <a:stretch>
            <a:fillRect/>
          </a:stretch>
        </p:blipFill>
        <p:spPr bwMode="auto">
          <a:xfrm>
            <a:off x="574239" y="2707338"/>
            <a:ext cx="246077" cy="361950"/>
          </a:xfrm>
          <a:prstGeom prst="rect">
            <a:avLst/>
          </a:prstGeom>
          <a:noFill/>
        </p:spPr>
      </p:pic>
      <p:pic>
        <p:nvPicPr>
          <p:cNvPr id="47" name="Picture 46" descr="E:\flag.png" hidden="1"/>
          <p:cNvPicPr>
            <a:picLocks noChangeAspect="1" noChangeArrowheads="1"/>
          </p:cNvPicPr>
          <p:nvPr/>
        </p:nvPicPr>
        <p:blipFill>
          <a:blip r:embed="rId3" cstate="email"/>
          <a:srcRect/>
          <a:stretch>
            <a:fillRect/>
          </a:stretch>
        </p:blipFill>
        <p:spPr bwMode="auto">
          <a:xfrm>
            <a:off x="358036" y="2945722"/>
            <a:ext cx="246077" cy="361950"/>
          </a:xfrm>
          <a:prstGeom prst="rect">
            <a:avLst/>
          </a:prstGeom>
          <a:noFill/>
        </p:spPr>
      </p:pic>
      <p:pic>
        <p:nvPicPr>
          <p:cNvPr id="48" name="Picture 47" descr="E:\flag.png" hidden="1"/>
          <p:cNvPicPr>
            <a:picLocks noChangeAspect="1" noChangeArrowheads="1"/>
          </p:cNvPicPr>
          <p:nvPr/>
        </p:nvPicPr>
        <p:blipFill>
          <a:blip r:embed="rId3" cstate="email"/>
          <a:srcRect/>
          <a:stretch>
            <a:fillRect/>
          </a:stretch>
        </p:blipFill>
        <p:spPr bwMode="auto">
          <a:xfrm>
            <a:off x="520855" y="2892353"/>
            <a:ext cx="246077" cy="361950"/>
          </a:xfrm>
          <a:prstGeom prst="rect">
            <a:avLst/>
          </a:prstGeom>
          <a:noFill/>
        </p:spPr>
      </p:pic>
      <p:pic>
        <p:nvPicPr>
          <p:cNvPr id="49" name="Picture 48" descr="E:\flag.png" hidden="1"/>
          <p:cNvPicPr>
            <a:picLocks noChangeAspect="1" noChangeArrowheads="1"/>
          </p:cNvPicPr>
          <p:nvPr/>
        </p:nvPicPr>
        <p:blipFill>
          <a:blip r:embed="rId3" cstate="email"/>
          <a:srcRect/>
          <a:stretch>
            <a:fillRect/>
          </a:stretch>
        </p:blipFill>
        <p:spPr bwMode="auto">
          <a:xfrm>
            <a:off x="685166" y="2790653"/>
            <a:ext cx="246077" cy="361950"/>
          </a:xfrm>
          <a:prstGeom prst="rect">
            <a:avLst/>
          </a:prstGeom>
          <a:noFill/>
        </p:spPr>
      </p:pic>
      <p:pic>
        <p:nvPicPr>
          <p:cNvPr id="50" name="Picture 49" descr="E:\flag.png" hidden="1"/>
          <p:cNvPicPr>
            <a:picLocks noChangeAspect="1" noChangeArrowheads="1"/>
          </p:cNvPicPr>
          <p:nvPr/>
        </p:nvPicPr>
        <p:blipFill>
          <a:blip r:embed="rId3" cstate="email"/>
          <a:srcRect/>
          <a:stretch>
            <a:fillRect/>
          </a:stretch>
        </p:blipFill>
        <p:spPr bwMode="auto">
          <a:xfrm>
            <a:off x="826632" y="2851139"/>
            <a:ext cx="246077" cy="361950"/>
          </a:xfrm>
          <a:prstGeom prst="rect">
            <a:avLst/>
          </a:prstGeom>
          <a:noFill/>
        </p:spPr>
      </p:pic>
      <p:pic>
        <p:nvPicPr>
          <p:cNvPr id="51" name="Picture 50" descr="E:\flag.png" hidden="1"/>
          <p:cNvPicPr>
            <a:picLocks noChangeAspect="1" noChangeArrowheads="1"/>
          </p:cNvPicPr>
          <p:nvPr/>
        </p:nvPicPr>
        <p:blipFill>
          <a:blip r:embed="rId3" cstate="email"/>
          <a:srcRect/>
          <a:stretch>
            <a:fillRect/>
          </a:stretch>
        </p:blipFill>
        <p:spPr bwMode="auto">
          <a:xfrm>
            <a:off x="443448" y="3084484"/>
            <a:ext cx="246077" cy="361950"/>
          </a:xfrm>
          <a:prstGeom prst="rect">
            <a:avLst/>
          </a:prstGeom>
          <a:noFill/>
        </p:spPr>
      </p:pic>
      <p:pic>
        <p:nvPicPr>
          <p:cNvPr id="52" name="Picture 51" descr="E:\flag.png" hidden="1"/>
          <p:cNvPicPr>
            <a:picLocks noChangeAspect="1" noChangeArrowheads="1"/>
          </p:cNvPicPr>
          <p:nvPr/>
        </p:nvPicPr>
        <p:blipFill>
          <a:blip r:embed="rId3" cstate="email"/>
          <a:srcRect/>
          <a:stretch>
            <a:fillRect/>
          </a:stretch>
        </p:blipFill>
        <p:spPr bwMode="auto">
          <a:xfrm>
            <a:off x="248599" y="3023998"/>
            <a:ext cx="246077" cy="361950"/>
          </a:xfrm>
          <a:prstGeom prst="rect">
            <a:avLst/>
          </a:prstGeom>
          <a:noFill/>
        </p:spPr>
      </p:pic>
      <p:pic>
        <p:nvPicPr>
          <p:cNvPr id="53" name="Picture 52" descr="E:\flag.png" hidden="1"/>
          <p:cNvPicPr>
            <a:picLocks noChangeAspect="1" noChangeArrowheads="1"/>
          </p:cNvPicPr>
          <p:nvPr/>
        </p:nvPicPr>
        <p:blipFill>
          <a:blip r:embed="rId3" cstate="email"/>
          <a:srcRect/>
          <a:stretch>
            <a:fillRect/>
          </a:stretch>
        </p:blipFill>
        <p:spPr bwMode="auto">
          <a:xfrm>
            <a:off x="663812" y="2915182"/>
            <a:ext cx="246077" cy="361950"/>
          </a:xfrm>
          <a:prstGeom prst="rect">
            <a:avLst/>
          </a:prstGeom>
          <a:noFill/>
        </p:spPr>
      </p:pic>
      <p:pic>
        <p:nvPicPr>
          <p:cNvPr id="54" name="Picture 53" descr="E:\flag.png" hidden="1"/>
          <p:cNvPicPr>
            <a:picLocks noChangeAspect="1" noChangeArrowheads="1"/>
          </p:cNvPicPr>
          <p:nvPr/>
        </p:nvPicPr>
        <p:blipFill>
          <a:blip r:embed="rId3" cstate="email"/>
          <a:srcRect/>
          <a:stretch>
            <a:fillRect/>
          </a:stretch>
        </p:blipFill>
        <p:spPr bwMode="auto">
          <a:xfrm>
            <a:off x="1000128" y="2502457"/>
            <a:ext cx="246077" cy="361950"/>
          </a:xfrm>
          <a:prstGeom prst="rect">
            <a:avLst/>
          </a:prstGeom>
          <a:noFill/>
        </p:spPr>
      </p:pic>
      <p:pic>
        <p:nvPicPr>
          <p:cNvPr id="55" name="Picture 54" descr="E:\flag.png" hidden="1"/>
          <p:cNvPicPr>
            <a:picLocks noChangeAspect="1" noChangeArrowheads="1"/>
          </p:cNvPicPr>
          <p:nvPr/>
        </p:nvPicPr>
        <p:blipFill>
          <a:blip r:embed="rId3" cstate="email"/>
          <a:srcRect/>
          <a:stretch>
            <a:fillRect/>
          </a:stretch>
        </p:blipFill>
        <p:spPr bwMode="auto">
          <a:xfrm>
            <a:off x="1311532" y="2531514"/>
            <a:ext cx="246077" cy="361950"/>
          </a:xfrm>
          <a:prstGeom prst="rect">
            <a:avLst/>
          </a:prstGeom>
          <a:noFill/>
        </p:spPr>
      </p:pic>
      <p:pic>
        <p:nvPicPr>
          <p:cNvPr id="56" name="Picture 55" descr="E:\flag.png" hidden="1"/>
          <p:cNvPicPr>
            <a:picLocks noChangeAspect="1" noChangeArrowheads="1"/>
          </p:cNvPicPr>
          <p:nvPr/>
        </p:nvPicPr>
        <p:blipFill>
          <a:blip r:embed="rId3" cstate="email"/>
          <a:srcRect/>
          <a:stretch>
            <a:fillRect/>
          </a:stretch>
        </p:blipFill>
        <p:spPr bwMode="auto">
          <a:xfrm>
            <a:off x="893361" y="2982784"/>
            <a:ext cx="246077" cy="361950"/>
          </a:xfrm>
          <a:prstGeom prst="rect">
            <a:avLst/>
          </a:prstGeom>
          <a:noFill/>
        </p:spPr>
      </p:pic>
      <p:pic>
        <p:nvPicPr>
          <p:cNvPr id="57" name="Picture 56" descr="E:\flag.png" hidden="1"/>
          <p:cNvPicPr>
            <a:picLocks noChangeAspect="1" noChangeArrowheads="1"/>
          </p:cNvPicPr>
          <p:nvPr/>
        </p:nvPicPr>
        <p:blipFill>
          <a:blip r:embed="rId3" cstate="email"/>
          <a:srcRect/>
          <a:stretch>
            <a:fillRect/>
          </a:stretch>
        </p:blipFill>
        <p:spPr bwMode="auto">
          <a:xfrm>
            <a:off x="384727" y="3191223"/>
            <a:ext cx="246077" cy="361950"/>
          </a:xfrm>
          <a:prstGeom prst="rect">
            <a:avLst/>
          </a:prstGeom>
          <a:noFill/>
        </p:spPr>
      </p:pic>
      <p:pic>
        <p:nvPicPr>
          <p:cNvPr id="58" name="Picture 57" descr="E:\flag.png" hidden="1"/>
          <p:cNvPicPr>
            <a:picLocks noChangeAspect="1" noChangeArrowheads="1"/>
          </p:cNvPicPr>
          <p:nvPr/>
        </p:nvPicPr>
        <p:blipFill>
          <a:blip r:embed="rId3" cstate="email"/>
          <a:srcRect/>
          <a:stretch>
            <a:fillRect/>
          </a:stretch>
        </p:blipFill>
        <p:spPr bwMode="auto">
          <a:xfrm>
            <a:off x="1008136" y="3616104"/>
            <a:ext cx="246077" cy="361950"/>
          </a:xfrm>
          <a:prstGeom prst="rect">
            <a:avLst/>
          </a:prstGeom>
          <a:noFill/>
        </p:spPr>
      </p:pic>
      <p:pic>
        <p:nvPicPr>
          <p:cNvPr id="59" name="Picture 58" descr="E:\flag.png" hidden="1"/>
          <p:cNvPicPr>
            <a:picLocks noChangeAspect="1" noChangeArrowheads="1"/>
          </p:cNvPicPr>
          <p:nvPr/>
        </p:nvPicPr>
        <p:blipFill>
          <a:blip r:embed="rId3" cstate="email"/>
          <a:srcRect/>
          <a:stretch>
            <a:fillRect/>
          </a:stretch>
        </p:blipFill>
        <p:spPr bwMode="auto">
          <a:xfrm>
            <a:off x="3127752" y="2173345"/>
            <a:ext cx="246077" cy="361950"/>
          </a:xfrm>
          <a:prstGeom prst="rect">
            <a:avLst/>
          </a:prstGeom>
          <a:noFill/>
        </p:spPr>
      </p:pic>
      <p:pic>
        <p:nvPicPr>
          <p:cNvPr id="60" name="Picture 59" descr="E:\flag.png" hidden="1"/>
          <p:cNvPicPr>
            <a:picLocks noChangeAspect="1" noChangeArrowheads="1"/>
          </p:cNvPicPr>
          <p:nvPr/>
        </p:nvPicPr>
        <p:blipFill>
          <a:blip r:embed="rId3" cstate="email"/>
          <a:srcRect/>
          <a:stretch>
            <a:fillRect/>
          </a:stretch>
        </p:blipFill>
        <p:spPr bwMode="auto">
          <a:xfrm>
            <a:off x="2955368" y="2348352"/>
            <a:ext cx="246077" cy="361950"/>
          </a:xfrm>
          <a:prstGeom prst="rect">
            <a:avLst/>
          </a:prstGeom>
          <a:noFill/>
        </p:spPr>
      </p:pic>
      <p:pic>
        <p:nvPicPr>
          <p:cNvPr id="61" name="Picture 60" descr="E:\flag.png" hidden="1"/>
          <p:cNvPicPr>
            <a:picLocks noChangeAspect="1" noChangeArrowheads="1"/>
          </p:cNvPicPr>
          <p:nvPr/>
        </p:nvPicPr>
        <p:blipFill>
          <a:blip r:embed="rId3" cstate="email"/>
          <a:srcRect/>
          <a:stretch>
            <a:fillRect/>
          </a:stretch>
        </p:blipFill>
        <p:spPr bwMode="auto">
          <a:xfrm>
            <a:off x="3234742" y="2281344"/>
            <a:ext cx="246077" cy="361950"/>
          </a:xfrm>
          <a:prstGeom prst="rect">
            <a:avLst/>
          </a:prstGeom>
          <a:noFill/>
        </p:spPr>
      </p:pic>
      <p:pic>
        <p:nvPicPr>
          <p:cNvPr id="62" name="Picture 61" descr="E:\flag.png" hidden="1"/>
          <p:cNvPicPr>
            <a:picLocks noChangeAspect="1" noChangeArrowheads="1"/>
          </p:cNvPicPr>
          <p:nvPr/>
        </p:nvPicPr>
        <p:blipFill>
          <a:blip r:embed="rId3" cstate="email"/>
          <a:srcRect/>
          <a:stretch>
            <a:fillRect/>
          </a:stretch>
        </p:blipFill>
        <p:spPr bwMode="auto">
          <a:xfrm>
            <a:off x="3499881" y="2174010"/>
            <a:ext cx="246077" cy="361950"/>
          </a:xfrm>
          <a:prstGeom prst="rect">
            <a:avLst/>
          </a:prstGeom>
          <a:noFill/>
        </p:spPr>
      </p:pic>
      <p:pic>
        <p:nvPicPr>
          <p:cNvPr id="63" name="Picture 62" descr="E:\flag.png" hidden="1"/>
          <p:cNvPicPr>
            <a:picLocks noChangeAspect="1" noChangeArrowheads="1"/>
          </p:cNvPicPr>
          <p:nvPr/>
        </p:nvPicPr>
        <p:blipFill>
          <a:blip r:embed="rId3" cstate="email"/>
          <a:srcRect/>
          <a:stretch>
            <a:fillRect/>
          </a:stretch>
        </p:blipFill>
        <p:spPr bwMode="auto">
          <a:xfrm>
            <a:off x="2901986" y="2519134"/>
            <a:ext cx="246077" cy="361950"/>
          </a:xfrm>
          <a:prstGeom prst="rect">
            <a:avLst/>
          </a:prstGeom>
          <a:noFill/>
        </p:spPr>
      </p:pic>
      <p:pic>
        <p:nvPicPr>
          <p:cNvPr id="64" name="Picture 63" descr="E:\flag.png" hidden="1"/>
          <p:cNvPicPr>
            <a:picLocks noChangeAspect="1" noChangeArrowheads="1"/>
          </p:cNvPicPr>
          <p:nvPr/>
        </p:nvPicPr>
        <p:blipFill>
          <a:blip r:embed="rId3" cstate="email"/>
          <a:srcRect/>
          <a:stretch>
            <a:fillRect/>
          </a:stretch>
        </p:blipFill>
        <p:spPr bwMode="auto">
          <a:xfrm>
            <a:off x="2998076" y="2561830"/>
            <a:ext cx="246077" cy="361950"/>
          </a:xfrm>
          <a:prstGeom prst="rect">
            <a:avLst/>
          </a:prstGeom>
          <a:noFill/>
        </p:spPr>
      </p:pic>
      <p:pic>
        <p:nvPicPr>
          <p:cNvPr id="65" name="Picture 64" descr="E:\flag.png" hidden="1"/>
          <p:cNvPicPr>
            <a:picLocks noChangeAspect="1" noChangeArrowheads="1"/>
          </p:cNvPicPr>
          <p:nvPr/>
        </p:nvPicPr>
        <p:blipFill>
          <a:blip r:embed="rId3" cstate="email"/>
          <a:srcRect/>
          <a:stretch>
            <a:fillRect/>
          </a:stretch>
        </p:blipFill>
        <p:spPr bwMode="auto">
          <a:xfrm>
            <a:off x="3175797" y="2425961"/>
            <a:ext cx="246077" cy="361950"/>
          </a:xfrm>
          <a:prstGeom prst="rect">
            <a:avLst/>
          </a:prstGeom>
          <a:noFill/>
        </p:spPr>
      </p:pic>
      <p:pic>
        <p:nvPicPr>
          <p:cNvPr id="66" name="Picture 65" descr="E:\flag.png" hidden="1"/>
          <p:cNvPicPr>
            <a:picLocks noChangeAspect="1" noChangeArrowheads="1"/>
          </p:cNvPicPr>
          <p:nvPr/>
        </p:nvPicPr>
        <p:blipFill>
          <a:blip r:embed="rId3" cstate="email"/>
          <a:srcRect/>
          <a:stretch>
            <a:fillRect/>
          </a:stretch>
        </p:blipFill>
        <p:spPr bwMode="auto">
          <a:xfrm>
            <a:off x="3269218" y="2468657"/>
            <a:ext cx="246077" cy="361950"/>
          </a:xfrm>
          <a:prstGeom prst="rect">
            <a:avLst/>
          </a:prstGeom>
          <a:noFill/>
        </p:spPr>
      </p:pic>
      <p:pic>
        <p:nvPicPr>
          <p:cNvPr id="67" name="Picture 66" descr="E:\flag.png" hidden="1"/>
          <p:cNvPicPr>
            <a:picLocks noChangeAspect="1" noChangeArrowheads="1"/>
          </p:cNvPicPr>
          <p:nvPr/>
        </p:nvPicPr>
        <p:blipFill>
          <a:blip r:embed="rId3" cstate="email"/>
          <a:srcRect/>
          <a:stretch>
            <a:fillRect/>
          </a:stretch>
        </p:blipFill>
        <p:spPr bwMode="auto">
          <a:xfrm>
            <a:off x="3392001" y="2337011"/>
            <a:ext cx="246077" cy="361950"/>
          </a:xfrm>
          <a:prstGeom prst="rect">
            <a:avLst/>
          </a:prstGeom>
          <a:noFill/>
        </p:spPr>
      </p:pic>
      <p:pic>
        <p:nvPicPr>
          <p:cNvPr id="68" name="Picture 67" descr="E:\flag.png" hidden="1"/>
          <p:cNvPicPr>
            <a:picLocks noChangeAspect="1" noChangeArrowheads="1"/>
          </p:cNvPicPr>
          <p:nvPr/>
        </p:nvPicPr>
        <p:blipFill>
          <a:blip r:embed="rId3" cstate="email"/>
          <a:srcRect/>
          <a:stretch>
            <a:fillRect/>
          </a:stretch>
        </p:blipFill>
        <p:spPr bwMode="auto">
          <a:xfrm>
            <a:off x="3088828" y="2618758"/>
            <a:ext cx="246077" cy="361950"/>
          </a:xfrm>
          <a:prstGeom prst="rect">
            <a:avLst/>
          </a:prstGeom>
          <a:noFill/>
        </p:spPr>
      </p:pic>
      <p:pic>
        <p:nvPicPr>
          <p:cNvPr id="69" name="Picture 68" descr="E:\flag.png" hidden="1"/>
          <p:cNvPicPr>
            <a:picLocks noChangeAspect="1" noChangeArrowheads="1"/>
          </p:cNvPicPr>
          <p:nvPr/>
        </p:nvPicPr>
        <p:blipFill>
          <a:blip r:embed="rId3" cstate="email"/>
          <a:srcRect/>
          <a:stretch>
            <a:fillRect/>
          </a:stretch>
        </p:blipFill>
        <p:spPr bwMode="auto">
          <a:xfrm>
            <a:off x="3597526" y="2340568"/>
            <a:ext cx="246077" cy="361950"/>
          </a:xfrm>
          <a:prstGeom prst="rect">
            <a:avLst/>
          </a:prstGeom>
          <a:noFill/>
        </p:spPr>
      </p:pic>
      <p:pic>
        <p:nvPicPr>
          <p:cNvPr id="70" name="Picture 69" descr="E:\flag.png" hidden="1"/>
          <p:cNvPicPr>
            <a:picLocks noChangeAspect="1" noChangeArrowheads="1"/>
          </p:cNvPicPr>
          <p:nvPr/>
        </p:nvPicPr>
        <p:blipFill>
          <a:blip r:embed="rId3" cstate="email"/>
          <a:srcRect/>
          <a:stretch>
            <a:fillRect/>
          </a:stretch>
        </p:blipFill>
        <p:spPr bwMode="auto">
          <a:xfrm>
            <a:off x="3538805" y="2571838"/>
            <a:ext cx="246077" cy="361950"/>
          </a:xfrm>
          <a:prstGeom prst="rect">
            <a:avLst/>
          </a:prstGeom>
          <a:noFill/>
        </p:spPr>
      </p:pic>
      <p:pic>
        <p:nvPicPr>
          <p:cNvPr id="71" name="Picture 70" descr="E:\flag.png" hidden="1"/>
          <p:cNvPicPr>
            <a:picLocks noChangeAspect="1" noChangeArrowheads="1"/>
          </p:cNvPicPr>
          <p:nvPr/>
        </p:nvPicPr>
        <p:blipFill>
          <a:blip r:embed="rId3" cstate="email"/>
          <a:srcRect/>
          <a:stretch>
            <a:fillRect/>
          </a:stretch>
        </p:blipFill>
        <p:spPr bwMode="auto">
          <a:xfrm>
            <a:off x="3408016" y="2461541"/>
            <a:ext cx="246077" cy="361950"/>
          </a:xfrm>
          <a:prstGeom prst="rect">
            <a:avLst/>
          </a:prstGeom>
          <a:noFill/>
        </p:spPr>
      </p:pic>
      <p:pic>
        <p:nvPicPr>
          <p:cNvPr id="72" name="Picture 71" descr="E:\flag.png" hidden="1"/>
          <p:cNvPicPr>
            <a:picLocks noChangeAspect="1" noChangeArrowheads="1"/>
          </p:cNvPicPr>
          <p:nvPr/>
        </p:nvPicPr>
        <p:blipFill>
          <a:blip r:embed="rId3" cstate="email"/>
          <a:srcRect/>
          <a:stretch>
            <a:fillRect/>
          </a:stretch>
        </p:blipFill>
        <p:spPr bwMode="auto">
          <a:xfrm>
            <a:off x="3820403" y="2269412"/>
            <a:ext cx="246077" cy="361950"/>
          </a:xfrm>
          <a:prstGeom prst="rect">
            <a:avLst/>
          </a:prstGeom>
          <a:noFill/>
        </p:spPr>
      </p:pic>
      <p:pic>
        <p:nvPicPr>
          <p:cNvPr id="73" name="Picture 72" descr="E:\flag.png" hidden="1"/>
          <p:cNvPicPr>
            <a:picLocks noChangeAspect="1" noChangeArrowheads="1"/>
          </p:cNvPicPr>
          <p:nvPr/>
        </p:nvPicPr>
        <p:blipFill>
          <a:blip r:embed="rId3" cstate="email"/>
          <a:srcRect/>
          <a:stretch>
            <a:fillRect/>
          </a:stretch>
        </p:blipFill>
        <p:spPr bwMode="auto">
          <a:xfrm>
            <a:off x="3809726" y="2425963"/>
            <a:ext cx="246077" cy="361950"/>
          </a:xfrm>
          <a:prstGeom prst="rect">
            <a:avLst/>
          </a:prstGeom>
          <a:noFill/>
        </p:spPr>
      </p:pic>
      <p:pic>
        <p:nvPicPr>
          <p:cNvPr id="74" name="Picture 73" descr="E:\flag.png" hidden="1"/>
          <p:cNvPicPr>
            <a:picLocks noChangeAspect="1" noChangeArrowheads="1"/>
          </p:cNvPicPr>
          <p:nvPr/>
        </p:nvPicPr>
        <p:blipFill>
          <a:blip r:embed="rId3" cstate="email"/>
          <a:srcRect/>
          <a:stretch>
            <a:fillRect/>
          </a:stretch>
        </p:blipFill>
        <p:spPr bwMode="auto">
          <a:xfrm>
            <a:off x="3682941" y="2457983"/>
            <a:ext cx="246077" cy="361950"/>
          </a:xfrm>
          <a:prstGeom prst="rect">
            <a:avLst/>
          </a:prstGeom>
          <a:noFill/>
        </p:spPr>
      </p:pic>
      <p:pic>
        <p:nvPicPr>
          <p:cNvPr id="75" name="Picture 74" descr="E:\flag.png" hidden="1"/>
          <p:cNvPicPr>
            <a:picLocks noChangeAspect="1" noChangeArrowheads="1"/>
          </p:cNvPicPr>
          <p:nvPr/>
        </p:nvPicPr>
        <p:blipFill>
          <a:blip r:embed="rId3" cstate="email"/>
          <a:srcRect/>
          <a:stretch>
            <a:fillRect/>
          </a:stretch>
        </p:blipFill>
        <p:spPr bwMode="auto">
          <a:xfrm>
            <a:off x="3769688" y="2571840"/>
            <a:ext cx="246077" cy="361950"/>
          </a:xfrm>
          <a:prstGeom prst="rect">
            <a:avLst/>
          </a:prstGeom>
          <a:noFill/>
        </p:spPr>
      </p:pic>
      <p:pic>
        <p:nvPicPr>
          <p:cNvPr id="76" name="Picture 75" descr="E:\flag.png" hidden="1"/>
          <p:cNvPicPr>
            <a:picLocks noChangeAspect="1" noChangeArrowheads="1"/>
          </p:cNvPicPr>
          <p:nvPr/>
        </p:nvPicPr>
        <p:blipFill>
          <a:blip r:embed="rId3" cstate="email"/>
          <a:srcRect/>
          <a:stretch>
            <a:fillRect/>
          </a:stretch>
        </p:blipFill>
        <p:spPr bwMode="auto">
          <a:xfrm>
            <a:off x="4015253" y="2294318"/>
            <a:ext cx="246077" cy="361950"/>
          </a:xfrm>
          <a:prstGeom prst="rect">
            <a:avLst/>
          </a:prstGeom>
          <a:noFill/>
        </p:spPr>
      </p:pic>
      <p:pic>
        <p:nvPicPr>
          <p:cNvPr id="77" name="Picture 76" descr="E:\flag.png" hidden="1"/>
          <p:cNvPicPr>
            <a:picLocks noChangeAspect="1" noChangeArrowheads="1"/>
          </p:cNvPicPr>
          <p:nvPr/>
        </p:nvPicPr>
        <p:blipFill>
          <a:blip r:embed="rId3" cstate="email"/>
          <a:srcRect/>
          <a:stretch>
            <a:fillRect/>
          </a:stretch>
        </p:blipFill>
        <p:spPr bwMode="auto">
          <a:xfrm>
            <a:off x="3980553" y="2490007"/>
            <a:ext cx="246077" cy="361950"/>
          </a:xfrm>
          <a:prstGeom prst="rect">
            <a:avLst/>
          </a:prstGeom>
          <a:noFill/>
        </p:spPr>
      </p:pic>
      <p:pic>
        <p:nvPicPr>
          <p:cNvPr id="78" name="Picture 77" descr="E:\flag.png" hidden="1"/>
          <p:cNvPicPr>
            <a:picLocks noChangeAspect="1" noChangeArrowheads="1"/>
          </p:cNvPicPr>
          <p:nvPr/>
        </p:nvPicPr>
        <p:blipFill>
          <a:blip r:embed="rId3" cstate="email"/>
          <a:srcRect/>
          <a:stretch>
            <a:fillRect/>
          </a:stretch>
        </p:blipFill>
        <p:spPr bwMode="auto">
          <a:xfrm>
            <a:off x="4332884" y="2632326"/>
            <a:ext cx="246077" cy="361950"/>
          </a:xfrm>
          <a:prstGeom prst="rect">
            <a:avLst/>
          </a:prstGeom>
          <a:noFill/>
        </p:spPr>
      </p:pic>
      <p:pic>
        <p:nvPicPr>
          <p:cNvPr id="79" name="Picture 78" descr="E:\flag.png" hidden="1"/>
          <p:cNvPicPr>
            <a:picLocks noChangeAspect="1" noChangeArrowheads="1"/>
          </p:cNvPicPr>
          <p:nvPr/>
        </p:nvPicPr>
        <p:blipFill>
          <a:blip r:embed="rId3" cstate="email"/>
          <a:srcRect/>
          <a:stretch>
            <a:fillRect/>
          </a:stretch>
        </p:blipFill>
        <p:spPr bwMode="auto">
          <a:xfrm>
            <a:off x="4319539" y="2230275"/>
            <a:ext cx="246077" cy="361950"/>
          </a:xfrm>
          <a:prstGeom prst="rect">
            <a:avLst/>
          </a:prstGeom>
          <a:noFill/>
        </p:spPr>
      </p:pic>
      <p:pic>
        <p:nvPicPr>
          <p:cNvPr id="80" name="Picture 79" descr="E:\flag.png" hidden="1"/>
          <p:cNvPicPr>
            <a:picLocks noChangeAspect="1" noChangeArrowheads="1"/>
          </p:cNvPicPr>
          <p:nvPr/>
        </p:nvPicPr>
        <p:blipFill>
          <a:blip r:embed="rId3" cstate="email"/>
          <a:srcRect/>
          <a:stretch>
            <a:fillRect/>
          </a:stretch>
        </p:blipFill>
        <p:spPr bwMode="auto">
          <a:xfrm>
            <a:off x="6296289" y="2785020"/>
            <a:ext cx="246077" cy="361950"/>
          </a:xfrm>
          <a:prstGeom prst="rect">
            <a:avLst/>
          </a:prstGeom>
          <a:noFill/>
        </p:spPr>
      </p:pic>
      <p:pic>
        <p:nvPicPr>
          <p:cNvPr id="81" name="Picture 80" descr="E:\flag.png" hidden="1"/>
          <p:cNvPicPr>
            <a:picLocks noChangeAspect="1" noChangeArrowheads="1"/>
          </p:cNvPicPr>
          <p:nvPr/>
        </p:nvPicPr>
        <p:blipFill>
          <a:blip r:embed="rId3" cstate="email"/>
          <a:srcRect/>
          <a:stretch>
            <a:fillRect/>
          </a:stretch>
        </p:blipFill>
        <p:spPr bwMode="auto">
          <a:xfrm>
            <a:off x="7363960" y="2973593"/>
            <a:ext cx="246077" cy="361950"/>
          </a:xfrm>
          <a:prstGeom prst="rect">
            <a:avLst/>
          </a:prstGeom>
          <a:noFill/>
        </p:spPr>
      </p:pic>
      <p:pic>
        <p:nvPicPr>
          <p:cNvPr id="82" name="Picture 81" descr="E:\flag.png" hidden="1"/>
          <p:cNvPicPr>
            <a:picLocks noChangeAspect="1" noChangeArrowheads="1"/>
          </p:cNvPicPr>
          <p:nvPr/>
        </p:nvPicPr>
        <p:blipFill>
          <a:blip r:embed="rId3" cstate="email"/>
          <a:srcRect/>
          <a:stretch>
            <a:fillRect/>
          </a:stretch>
        </p:blipFill>
        <p:spPr bwMode="auto">
          <a:xfrm>
            <a:off x="6803433" y="2920223"/>
            <a:ext cx="246077" cy="361950"/>
          </a:xfrm>
          <a:prstGeom prst="rect">
            <a:avLst/>
          </a:prstGeom>
          <a:noFill/>
        </p:spPr>
      </p:pic>
      <p:pic>
        <p:nvPicPr>
          <p:cNvPr id="83" name="Picture 82" descr="E:\flag.png" hidden="1"/>
          <p:cNvPicPr>
            <a:picLocks noChangeAspect="1" noChangeArrowheads="1"/>
          </p:cNvPicPr>
          <p:nvPr/>
        </p:nvPicPr>
        <p:blipFill>
          <a:blip r:embed="rId3" cstate="email"/>
          <a:srcRect/>
          <a:stretch>
            <a:fillRect/>
          </a:stretch>
        </p:blipFill>
        <p:spPr bwMode="auto">
          <a:xfrm>
            <a:off x="7022305" y="3179956"/>
            <a:ext cx="246077" cy="361950"/>
          </a:xfrm>
          <a:prstGeom prst="rect">
            <a:avLst/>
          </a:prstGeom>
          <a:noFill/>
        </p:spPr>
      </p:pic>
      <p:pic>
        <p:nvPicPr>
          <p:cNvPr id="84" name="Picture 83" descr="E:\flag.png" hidden="1"/>
          <p:cNvPicPr>
            <a:picLocks noChangeAspect="1" noChangeArrowheads="1"/>
          </p:cNvPicPr>
          <p:nvPr/>
        </p:nvPicPr>
        <p:blipFill>
          <a:blip r:embed="rId3" cstate="email"/>
          <a:srcRect/>
          <a:stretch>
            <a:fillRect/>
          </a:stretch>
        </p:blipFill>
        <p:spPr bwMode="auto">
          <a:xfrm>
            <a:off x="6579222" y="2859738"/>
            <a:ext cx="246077" cy="361950"/>
          </a:xfrm>
          <a:prstGeom prst="rect">
            <a:avLst/>
          </a:prstGeom>
          <a:noFill/>
        </p:spPr>
      </p:pic>
      <p:pic>
        <p:nvPicPr>
          <p:cNvPr id="86" name="Picture 85" descr="E:\flag.png" hidden="1"/>
          <p:cNvPicPr>
            <a:picLocks noChangeAspect="1" noChangeArrowheads="1"/>
          </p:cNvPicPr>
          <p:nvPr/>
        </p:nvPicPr>
        <p:blipFill>
          <a:blip r:embed="rId3" cstate="email"/>
          <a:srcRect/>
          <a:stretch>
            <a:fillRect/>
          </a:stretch>
        </p:blipFill>
        <p:spPr bwMode="auto">
          <a:xfrm>
            <a:off x="8897923" y="3631749"/>
            <a:ext cx="246077" cy="361950"/>
          </a:xfrm>
          <a:prstGeom prst="rect">
            <a:avLst/>
          </a:prstGeom>
          <a:noFill/>
        </p:spPr>
      </p:pic>
      <p:pic>
        <p:nvPicPr>
          <p:cNvPr id="136" name="Picture 3" descr="C:\Users\JanettG.REDMOND\AppData\Local\Microsoft\Windows\Temporary Internet Files\Content.Outlook\YK2KSB64\PRB man 3 silhouette people ready.png" hidden="1"/>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3428702" y="2163041"/>
            <a:ext cx="508165" cy="1695952"/>
          </a:xfrm>
          <a:prstGeom prst="rect">
            <a:avLst/>
          </a:prstGeom>
          <a:noFill/>
        </p:spPr>
      </p:pic>
      <p:pic>
        <p:nvPicPr>
          <p:cNvPr id="137" name="Picture 3" descr="C:\Users\JanettG.REDMOND\AppData\Local\Microsoft\Windows\Temporary Internet Files\Content.Outlook\YK2KSB64\PRB man 3 silhouette people ready.png" hidden="1"/>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1409241" y="3820391"/>
            <a:ext cx="508165" cy="1695952"/>
          </a:xfrm>
          <a:prstGeom prst="rect">
            <a:avLst/>
          </a:prstGeom>
          <a:noFill/>
        </p:spPr>
      </p:pic>
      <p:pic>
        <p:nvPicPr>
          <p:cNvPr id="138" name="Picture 2" descr="C:\Users\JanettG.REDMOND\AppData\Local\Microsoft\Windows\Temporary Internet Files\Content.Outlook\YK2KSB64\PRB woman silhouette people ready.png" hidden="1"/>
          <p:cNvPicPr>
            <a:picLocks noChangeAspect="1" noChangeArrowheads="1"/>
          </p:cNvPicPr>
          <p:nvPr/>
        </p:nvPicPr>
        <p:blipFill>
          <a:blip r:embed="rId5" cstate="email">
            <a:duotone>
              <a:schemeClr val="bg2">
                <a:shade val="45000"/>
                <a:satMod val="135000"/>
              </a:schemeClr>
              <a:prstClr val="white"/>
            </a:duotone>
          </a:blip>
          <a:srcRect/>
          <a:stretch>
            <a:fillRect/>
          </a:stretch>
        </p:blipFill>
        <p:spPr bwMode="auto">
          <a:xfrm flipH="1">
            <a:off x="227446" y="1953492"/>
            <a:ext cx="273938" cy="1650423"/>
          </a:xfrm>
          <a:prstGeom prst="rect">
            <a:avLst/>
          </a:prstGeom>
          <a:noFill/>
        </p:spPr>
      </p:pic>
      <p:pic>
        <p:nvPicPr>
          <p:cNvPr id="139" name="Picture 2" descr="C:\Users\JanettG.REDMOND\AppData\Local\Microsoft\Windows\Temporary Internet Files\Content.Outlook\YK2KSB64\PRB woman silhouette people ready.png" hidden="1"/>
          <p:cNvPicPr>
            <a:picLocks noChangeAspect="1" noChangeArrowheads="1"/>
          </p:cNvPicPr>
          <p:nvPr/>
        </p:nvPicPr>
        <p:blipFill>
          <a:blip r:embed="rId5" cstate="email">
            <a:duotone>
              <a:schemeClr val="bg2">
                <a:shade val="45000"/>
                <a:satMod val="135000"/>
              </a:schemeClr>
              <a:prstClr val="white"/>
            </a:duotone>
          </a:blip>
          <a:srcRect/>
          <a:stretch>
            <a:fillRect/>
          </a:stretch>
        </p:blipFill>
        <p:spPr bwMode="auto">
          <a:xfrm flipH="1">
            <a:off x="884842" y="3077442"/>
            <a:ext cx="273938" cy="1650423"/>
          </a:xfrm>
          <a:prstGeom prst="rect">
            <a:avLst/>
          </a:prstGeom>
          <a:noFill/>
        </p:spPr>
      </p:pic>
      <p:pic>
        <p:nvPicPr>
          <p:cNvPr id="140" name="Picture 4" descr="C:\Users\JanettG.REDMOND\AppData\Local\Microsoft\Windows\Temporary Internet Files\Content.Outlook\YK2KSB64\PRB man silhouette people ready (2).png" hidden="1"/>
          <p:cNvPicPr>
            <a:picLocks noChangeAspect="1" noChangeArrowheads="1"/>
          </p:cNvPicPr>
          <p:nvPr/>
        </p:nvPicPr>
        <p:blipFill>
          <a:blip r:embed="rId6" cstate="email">
            <a:duotone>
              <a:schemeClr val="bg2">
                <a:shade val="45000"/>
                <a:satMod val="135000"/>
              </a:schemeClr>
              <a:prstClr val="white"/>
            </a:duotone>
          </a:blip>
          <a:srcRect/>
          <a:stretch>
            <a:fillRect/>
          </a:stretch>
        </p:blipFill>
        <p:spPr bwMode="auto">
          <a:xfrm flipH="1">
            <a:off x="3185751" y="1191492"/>
            <a:ext cx="366397" cy="1747171"/>
          </a:xfrm>
          <a:prstGeom prst="rect">
            <a:avLst/>
          </a:prstGeom>
          <a:noFill/>
        </p:spPr>
      </p:pic>
      <p:pic>
        <p:nvPicPr>
          <p:cNvPr id="141" name="Picture 6" descr="C:\Users\JanettG.REDMOND\AppData\Local\Microsoft\Windows\Temporary Internet Files\Content.Outlook\YK2KSB64\PRB woman 3 silhouette people ready.png" hidden="1"/>
          <p:cNvPicPr>
            <a:picLocks noChangeAspect="1" noChangeArrowheads="1"/>
          </p:cNvPicPr>
          <p:nvPr/>
        </p:nvPicPr>
        <p:blipFill>
          <a:blip r:embed="rId7" cstate="email">
            <a:duotone>
              <a:schemeClr val="bg2">
                <a:shade val="45000"/>
                <a:satMod val="135000"/>
              </a:schemeClr>
              <a:prstClr val="white"/>
            </a:duotone>
          </a:blip>
          <a:srcRect/>
          <a:stretch>
            <a:fillRect/>
          </a:stretch>
        </p:blipFill>
        <p:spPr bwMode="auto">
          <a:xfrm flipH="1">
            <a:off x="6139106" y="1843322"/>
            <a:ext cx="512476" cy="1710181"/>
          </a:xfrm>
          <a:prstGeom prst="rect">
            <a:avLst/>
          </a:prstGeom>
          <a:noFill/>
        </p:spPr>
      </p:pic>
      <p:sp>
        <p:nvSpPr>
          <p:cNvPr id="19" name="TextBox 18" hidden="1"/>
          <p:cNvSpPr txBox="1"/>
          <p:nvPr/>
        </p:nvSpPr>
        <p:spPr>
          <a:xfrm>
            <a:off x="4387248" y="469752"/>
            <a:ext cx="4756752" cy="2419124"/>
          </a:xfrm>
          <a:prstGeom prst="rect">
            <a:avLst/>
          </a:prstGeom>
          <a:noFill/>
        </p:spPr>
        <p:txBody>
          <a:bodyPr wrap="square" rtlCol="0">
            <a:spAutoFit/>
          </a:bodyPr>
          <a:lstStyle/>
          <a:p>
            <a:pPr algn="ctr" defTabSz="914287">
              <a:lnSpc>
                <a:spcPct val="70000"/>
              </a:lnSpc>
            </a:pPr>
            <a:r>
              <a:rPr lang="en-US" sz="7200" b="1" spc="-150" dirty="0" smtClean="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glow rad="228600">
                    <a:srgbClr val="000000">
                      <a:alpha val="40000"/>
                    </a:srgbClr>
                  </a:glow>
                </a:effectLst>
              </a:rPr>
              <a:t>Grow </a:t>
            </a:r>
            <a:br>
              <a:rPr lang="en-US" sz="7200" b="1" spc="-150" dirty="0" smtClean="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glow rad="228600">
                    <a:srgbClr val="000000">
                      <a:alpha val="40000"/>
                    </a:srgbClr>
                  </a:glow>
                </a:effectLst>
              </a:rPr>
            </a:br>
            <a:r>
              <a:rPr lang="en-US" sz="7200" b="1" spc="-150" dirty="0" smtClean="0">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16200000" scaled="1"/>
                  <a:tileRect/>
                </a:gradFill>
                <a:effectLst>
                  <a:glow rad="228600">
                    <a:srgbClr val="000000">
                      <a:alpha val="40000"/>
                    </a:srgbClr>
                  </a:glow>
                </a:effectLst>
              </a:rPr>
              <a:t>Partnerships</a:t>
            </a:r>
          </a:p>
        </p:txBody>
      </p:sp>
      <p:grpSp>
        <p:nvGrpSpPr>
          <p:cNvPr id="2" name="Group 1"/>
          <p:cNvGrpSpPr/>
          <p:nvPr/>
        </p:nvGrpSpPr>
        <p:grpSpPr>
          <a:xfrm>
            <a:off x="227446" y="211511"/>
            <a:ext cx="8856355" cy="6660790"/>
            <a:chOff x="0" y="-827809"/>
            <a:chExt cx="9309540" cy="7029952"/>
          </a:xfrm>
        </p:grpSpPr>
        <p:pic>
          <p:nvPicPr>
            <p:cNvPr id="13" name="Picture 12" descr="E:\map.png"/>
            <p:cNvPicPr>
              <a:picLocks noChangeAspect="1" noChangeArrowheads="1"/>
            </p:cNvPicPr>
            <p:nvPr/>
          </p:nvPicPr>
          <p:blipFill>
            <a:blip r:embed="rId8"/>
            <a:srcRect/>
            <a:stretch>
              <a:fillRect/>
            </a:stretch>
          </p:blipFill>
          <p:spPr bwMode="auto">
            <a:xfrm>
              <a:off x="0" y="-827809"/>
              <a:ext cx="9309540" cy="6980337"/>
            </a:xfrm>
            <a:prstGeom prst="rect">
              <a:avLst/>
            </a:prstGeom>
            <a:noFill/>
          </p:spPr>
        </p:pic>
        <p:pic>
          <p:nvPicPr>
            <p:cNvPr id="89"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5143649" y="3134591"/>
              <a:ext cx="508165" cy="1695952"/>
            </a:xfrm>
            <a:prstGeom prst="rect">
              <a:avLst/>
            </a:prstGeom>
            <a:noFill/>
          </p:spPr>
        </p:pic>
        <p:pic>
          <p:nvPicPr>
            <p:cNvPr id="90" name="Picture 4" descr="C:\Users\JanettG.REDMOND\AppData\Local\Microsoft\Windows\Temporary Internet Files\Content.Outlook\YK2KSB64\PRB man silhouette people ready (2).png"/>
            <p:cNvPicPr>
              <a:picLocks noChangeAspect="1" noChangeArrowheads="1"/>
            </p:cNvPicPr>
            <p:nvPr/>
          </p:nvPicPr>
          <p:blipFill>
            <a:blip r:embed="rId6" cstate="email">
              <a:duotone>
                <a:schemeClr val="bg2">
                  <a:shade val="45000"/>
                  <a:satMod val="135000"/>
                </a:schemeClr>
                <a:prstClr val="white"/>
              </a:duotone>
            </a:blip>
            <a:srcRect/>
            <a:stretch>
              <a:fillRect/>
            </a:stretch>
          </p:blipFill>
          <p:spPr bwMode="auto">
            <a:xfrm flipH="1">
              <a:off x="3714526" y="848591"/>
              <a:ext cx="366397" cy="1747171"/>
            </a:xfrm>
            <a:prstGeom prst="rect">
              <a:avLst/>
            </a:prstGeom>
            <a:noFill/>
          </p:spPr>
        </p:pic>
        <p:pic>
          <p:nvPicPr>
            <p:cNvPr id="91" name="Picture 5" descr="C:\Users\JanettG.REDMOND\AppData\Local\Microsoft\Windows\Temporary Internet Files\Content.Outlook\YK2KSB64\PRB woman 2 silhouette people ready.png"/>
            <p:cNvPicPr>
              <a:picLocks noChangeAspect="1" noChangeArrowheads="1"/>
            </p:cNvPicPr>
            <p:nvPr/>
          </p:nvPicPr>
          <p:blipFill>
            <a:blip r:embed="rId9" cstate="email">
              <a:duotone>
                <a:schemeClr val="bg2">
                  <a:shade val="45000"/>
                  <a:satMod val="135000"/>
                </a:schemeClr>
                <a:prstClr val="white"/>
              </a:duotone>
            </a:blip>
            <a:srcRect/>
            <a:stretch>
              <a:fillRect/>
            </a:stretch>
          </p:blipFill>
          <p:spPr bwMode="auto">
            <a:xfrm>
              <a:off x="5143648" y="1077191"/>
              <a:ext cx="482556" cy="1713026"/>
            </a:xfrm>
            <a:prstGeom prst="rect">
              <a:avLst/>
            </a:prstGeom>
            <a:noFill/>
          </p:spPr>
        </p:pic>
        <p:pic>
          <p:nvPicPr>
            <p:cNvPr id="92" name="Picture 6" descr="C:\Users\JanettG.REDMOND\AppData\Local\Microsoft\Windows\Temporary Internet Files\Content.Outlook\YK2KSB64\PRB woman 3 silhouette people ready.png"/>
            <p:cNvPicPr>
              <a:picLocks noChangeAspect="1" noChangeArrowheads="1"/>
            </p:cNvPicPr>
            <p:nvPr/>
          </p:nvPicPr>
          <p:blipFill>
            <a:blip r:embed="rId7" cstate="email">
              <a:duotone>
                <a:schemeClr val="bg2">
                  <a:shade val="45000"/>
                  <a:satMod val="135000"/>
                </a:schemeClr>
                <a:prstClr val="white"/>
              </a:duotone>
            </a:blip>
            <a:srcRect/>
            <a:stretch>
              <a:fillRect/>
            </a:stretch>
          </p:blipFill>
          <p:spPr bwMode="auto">
            <a:xfrm flipH="1">
              <a:off x="4059525" y="1915392"/>
              <a:ext cx="512476" cy="1710181"/>
            </a:xfrm>
            <a:prstGeom prst="rect">
              <a:avLst/>
            </a:prstGeom>
            <a:noFill/>
          </p:spPr>
        </p:pic>
        <p:pic>
          <p:nvPicPr>
            <p:cNvPr id="93" name="Picture 5" descr="C:\Users\JanettG.REDMOND\AppData\Local\Microsoft\Windows\Temporary Internet Files\Content.Outlook\YK2KSB64\PRB woman 2 silhouette people ready.png"/>
            <p:cNvPicPr>
              <a:picLocks noChangeAspect="1" noChangeArrowheads="1"/>
            </p:cNvPicPr>
            <p:nvPr/>
          </p:nvPicPr>
          <p:blipFill>
            <a:blip r:embed="rId10" cstate="email">
              <a:duotone>
                <a:schemeClr val="bg2">
                  <a:shade val="45000"/>
                  <a:satMod val="135000"/>
                </a:schemeClr>
                <a:prstClr val="white"/>
              </a:duotone>
            </a:blip>
            <a:srcRect/>
            <a:stretch>
              <a:fillRect/>
            </a:stretch>
          </p:blipFill>
          <p:spPr bwMode="auto">
            <a:xfrm flipH="1">
              <a:off x="7258749" y="2067791"/>
              <a:ext cx="450492" cy="1599204"/>
            </a:xfrm>
            <a:prstGeom prst="rect">
              <a:avLst/>
            </a:prstGeom>
            <a:noFill/>
          </p:spPr>
        </p:pic>
        <p:pic>
          <p:nvPicPr>
            <p:cNvPr id="94" name="Picture 2" descr="C:\Users\JanettG.REDMOND\AppData\Local\Microsoft\Windows\Temporary Internet Files\Content.Outlook\YK2KSB64\PRB woman silhouette people ready.png"/>
            <p:cNvPicPr>
              <a:picLocks noChangeAspect="1" noChangeArrowheads="1"/>
            </p:cNvPicPr>
            <p:nvPr/>
          </p:nvPicPr>
          <p:blipFill>
            <a:blip r:embed="rId11" cstate="email">
              <a:duotone>
                <a:schemeClr val="bg2">
                  <a:shade val="45000"/>
                  <a:satMod val="135000"/>
                </a:schemeClr>
                <a:prstClr val="white"/>
              </a:duotone>
            </a:blip>
            <a:srcRect/>
            <a:stretch>
              <a:fillRect/>
            </a:stretch>
          </p:blipFill>
          <p:spPr bwMode="auto">
            <a:xfrm>
              <a:off x="4743494" y="1153391"/>
              <a:ext cx="298861" cy="1800580"/>
            </a:xfrm>
            <a:prstGeom prst="rect">
              <a:avLst/>
            </a:prstGeom>
            <a:noFill/>
          </p:spPr>
        </p:pic>
        <p:pic>
          <p:nvPicPr>
            <p:cNvPr id="95" name="Picture 2" descr="C:\Users\JanettG.REDMOND\AppData\Local\Microsoft\Windows\Temporary Internet Files\Content.Outlook\YK2KSB64\PRB woman silhouette people ready.png"/>
            <p:cNvPicPr>
              <a:picLocks noChangeAspect="1" noChangeArrowheads="1"/>
            </p:cNvPicPr>
            <p:nvPr/>
          </p:nvPicPr>
          <p:blipFill>
            <a:blip r:embed="rId5" cstate="email">
              <a:duotone>
                <a:schemeClr val="bg2">
                  <a:shade val="45000"/>
                  <a:satMod val="135000"/>
                </a:schemeClr>
                <a:prstClr val="white"/>
              </a:duotone>
            </a:blip>
            <a:srcRect/>
            <a:stretch>
              <a:fillRect/>
            </a:stretch>
          </p:blipFill>
          <p:spPr bwMode="auto">
            <a:xfrm flipH="1">
              <a:off x="3085713" y="1991592"/>
              <a:ext cx="273938" cy="1650423"/>
            </a:xfrm>
            <a:prstGeom prst="rect">
              <a:avLst/>
            </a:prstGeom>
            <a:noFill/>
          </p:spPr>
        </p:pic>
        <p:pic>
          <p:nvPicPr>
            <p:cNvPr id="96"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3257208" y="1839191"/>
              <a:ext cx="508165" cy="1695952"/>
            </a:xfrm>
            <a:prstGeom prst="rect">
              <a:avLst/>
            </a:prstGeom>
            <a:noFill/>
          </p:spPr>
        </p:pic>
        <p:pic>
          <p:nvPicPr>
            <p:cNvPr id="97"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4914989" y="2372591"/>
              <a:ext cx="508165" cy="1695952"/>
            </a:xfrm>
            <a:prstGeom prst="rect">
              <a:avLst/>
            </a:prstGeom>
            <a:noFill/>
          </p:spPr>
        </p:pic>
        <p:pic>
          <p:nvPicPr>
            <p:cNvPr id="98" name="Picture 4" descr="C:\Users\JanettG.REDMOND\AppData\Local\Microsoft\Windows\Temporary Internet Files\Content.Outlook\YK2KSB64\PRB man silhouette people ready (2).png"/>
            <p:cNvPicPr>
              <a:picLocks noChangeAspect="1" noChangeArrowheads="1"/>
            </p:cNvPicPr>
            <p:nvPr/>
          </p:nvPicPr>
          <p:blipFill>
            <a:blip r:embed="rId6" cstate="email">
              <a:duotone>
                <a:schemeClr val="bg2">
                  <a:shade val="45000"/>
                  <a:satMod val="135000"/>
                </a:schemeClr>
                <a:prstClr val="white"/>
              </a:duotone>
            </a:blip>
            <a:srcRect/>
            <a:stretch>
              <a:fillRect/>
            </a:stretch>
          </p:blipFill>
          <p:spPr bwMode="auto">
            <a:xfrm flipH="1">
              <a:off x="3600197" y="1458192"/>
              <a:ext cx="366397" cy="1747171"/>
            </a:xfrm>
            <a:prstGeom prst="rect">
              <a:avLst/>
            </a:prstGeom>
            <a:noFill/>
          </p:spPr>
        </p:pic>
        <p:pic>
          <p:nvPicPr>
            <p:cNvPr id="100" name="Picture 6" descr="C:\Users\JanettG.REDMOND\AppData\Local\Microsoft\Windows\Temporary Internet Files\Content.Outlook\YK2KSB64\PRB woman 3 silhouette people ready.png"/>
            <p:cNvPicPr>
              <a:picLocks noChangeAspect="1" noChangeArrowheads="1"/>
            </p:cNvPicPr>
            <p:nvPr/>
          </p:nvPicPr>
          <p:blipFill>
            <a:blip r:embed="rId7" cstate="email">
              <a:duotone>
                <a:schemeClr val="bg2">
                  <a:shade val="45000"/>
                  <a:satMod val="135000"/>
                </a:schemeClr>
                <a:prstClr val="white"/>
              </a:duotone>
            </a:blip>
            <a:srcRect/>
            <a:stretch>
              <a:fillRect/>
            </a:stretch>
          </p:blipFill>
          <p:spPr bwMode="auto">
            <a:xfrm flipH="1">
              <a:off x="5943957" y="1229592"/>
              <a:ext cx="512476" cy="1710181"/>
            </a:xfrm>
            <a:prstGeom prst="rect">
              <a:avLst/>
            </a:prstGeom>
            <a:noFill/>
          </p:spPr>
        </p:pic>
        <p:pic>
          <p:nvPicPr>
            <p:cNvPr id="101" name="Picture 5" descr="C:\Users\JanettG.REDMOND\AppData\Local\Microsoft\Windows\Temporary Internet Files\Content.Outlook\YK2KSB64\PRB woman 2 silhouette people ready.png"/>
            <p:cNvPicPr>
              <a:picLocks noChangeAspect="1" noChangeArrowheads="1"/>
            </p:cNvPicPr>
            <p:nvPr/>
          </p:nvPicPr>
          <p:blipFill>
            <a:blip r:embed="rId10" cstate="email">
              <a:duotone>
                <a:schemeClr val="bg2">
                  <a:shade val="45000"/>
                  <a:satMod val="135000"/>
                </a:schemeClr>
                <a:prstClr val="white"/>
              </a:duotone>
            </a:blip>
            <a:srcRect/>
            <a:stretch>
              <a:fillRect/>
            </a:stretch>
          </p:blipFill>
          <p:spPr bwMode="auto">
            <a:xfrm flipH="1">
              <a:off x="5543803" y="1458191"/>
              <a:ext cx="450492" cy="1599204"/>
            </a:xfrm>
            <a:prstGeom prst="rect">
              <a:avLst/>
            </a:prstGeom>
            <a:noFill/>
          </p:spPr>
        </p:pic>
        <p:pic>
          <p:nvPicPr>
            <p:cNvPr id="102" name="Picture 4" descr="C:\Users\JanettG.REDMOND\AppData\Local\Microsoft\Windows\Temporary Internet Files\Content.Outlook\YK2KSB64\PRB man silhouette people ready (2).png"/>
            <p:cNvPicPr>
              <a:picLocks noChangeAspect="1" noChangeArrowheads="1"/>
            </p:cNvPicPr>
            <p:nvPr/>
          </p:nvPicPr>
          <p:blipFill>
            <a:blip r:embed="rId12" cstate="email">
              <a:duotone>
                <a:schemeClr val="bg2">
                  <a:shade val="45000"/>
                  <a:satMod val="135000"/>
                </a:schemeClr>
                <a:prstClr val="white"/>
              </a:duotone>
            </a:blip>
            <a:srcRect/>
            <a:stretch>
              <a:fillRect/>
            </a:stretch>
          </p:blipFill>
          <p:spPr bwMode="auto">
            <a:xfrm>
              <a:off x="550339" y="1515667"/>
              <a:ext cx="359409" cy="1713849"/>
            </a:xfrm>
            <a:prstGeom prst="rect">
              <a:avLst/>
            </a:prstGeom>
            <a:noFill/>
          </p:spPr>
        </p:pic>
        <p:pic>
          <p:nvPicPr>
            <p:cNvPr id="103" name="Picture 2" descr="C:\Users\JanettG.REDMOND\AppData\Local\Microsoft\Windows\Temporary Internet Files\Content.Outlook\YK2KSB64\PRB woman silhouette people ready.png"/>
            <p:cNvPicPr>
              <a:picLocks noChangeAspect="1" noChangeArrowheads="1"/>
            </p:cNvPicPr>
            <p:nvPr/>
          </p:nvPicPr>
          <p:blipFill>
            <a:blip r:embed="rId11" cstate="email">
              <a:duotone>
                <a:schemeClr val="bg2">
                  <a:shade val="45000"/>
                  <a:satMod val="135000"/>
                </a:schemeClr>
                <a:prstClr val="white"/>
              </a:duotone>
            </a:blip>
            <a:srcRect/>
            <a:stretch>
              <a:fillRect/>
            </a:stretch>
          </p:blipFill>
          <p:spPr bwMode="auto">
            <a:xfrm>
              <a:off x="1267782" y="1000991"/>
              <a:ext cx="298861" cy="1800580"/>
            </a:xfrm>
            <a:prstGeom prst="rect">
              <a:avLst/>
            </a:prstGeom>
            <a:noFill/>
          </p:spPr>
        </p:pic>
        <p:pic>
          <p:nvPicPr>
            <p:cNvPr id="104" name="Picture 2" descr="C:\Users\JanettG.REDMOND\AppData\Local\Microsoft\Windows\Temporary Internet Files\Content.Outlook\YK2KSB64\PRB woman silhouette people ready.png"/>
            <p:cNvPicPr>
              <a:picLocks noChangeAspect="1" noChangeArrowheads="1"/>
            </p:cNvPicPr>
            <p:nvPr/>
          </p:nvPicPr>
          <p:blipFill>
            <a:blip r:embed="rId5" cstate="email">
              <a:duotone>
                <a:schemeClr val="bg2">
                  <a:shade val="45000"/>
                  <a:satMod val="135000"/>
                </a:schemeClr>
                <a:prstClr val="white"/>
              </a:duotone>
            </a:blip>
            <a:srcRect/>
            <a:stretch>
              <a:fillRect/>
            </a:stretch>
          </p:blipFill>
          <p:spPr bwMode="auto">
            <a:xfrm flipH="1">
              <a:off x="593075" y="1762992"/>
              <a:ext cx="273938" cy="1650423"/>
            </a:xfrm>
            <a:prstGeom prst="rect">
              <a:avLst/>
            </a:prstGeom>
            <a:noFill/>
          </p:spPr>
        </p:pic>
        <p:pic>
          <p:nvPicPr>
            <p:cNvPr id="105"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1009087" y="2658341"/>
              <a:ext cx="508165" cy="1695952"/>
            </a:xfrm>
            <a:prstGeom prst="rect">
              <a:avLst/>
            </a:prstGeom>
            <a:noFill/>
          </p:spPr>
        </p:pic>
        <p:pic>
          <p:nvPicPr>
            <p:cNvPr id="106" name="Picture 2" descr="C:\Users\JanettG.REDMOND\AppData\Local\Microsoft\Windows\Temporary Internet Files\Content.Outlook\YK2KSB64\PRB woman silhouette people ready.png"/>
            <p:cNvPicPr>
              <a:picLocks noChangeAspect="1" noChangeArrowheads="1"/>
            </p:cNvPicPr>
            <p:nvPr/>
          </p:nvPicPr>
          <p:blipFill>
            <a:blip r:embed="rId5" cstate="email">
              <a:duotone>
                <a:schemeClr val="bg2">
                  <a:shade val="45000"/>
                  <a:satMod val="135000"/>
                </a:schemeClr>
                <a:prstClr val="white"/>
              </a:duotone>
            </a:blip>
            <a:srcRect/>
            <a:stretch>
              <a:fillRect/>
            </a:stretch>
          </p:blipFill>
          <p:spPr bwMode="auto">
            <a:xfrm flipH="1">
              <a:off x="4972154" y="2982192"/>
              <a:ext cx="273938" cy="1650423"/>
            </a:xfrm>
            <a:prstGeom prst="rect">
              <a:avLst/>
            </a:prstGeom>
            <a:noFill/>
          </p:spPr>
        </p:pic>
        <p:pic>
          <p:nvPicPr>
            <p:cNvPr id="107"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4317918" y="2372591"/>
              <a:ext cx="508165" cy="1695952"/>
            </a:xfrm>
            <a:prstGeom prst="rect">
              <a:avLst/>
            </a:prstGeom>
            <a:noFill/>
          </p:spPr>
        </p:pic>
        <p:pic>
          <p:nvPicPr>
            <p:cNvPr id="108" name="Picture 4" descr="C:\Users\JanettG.REDMOND\AppData\Local\Microsoft\Windows\Temporary Internet Files\Content.Outlook\YK2KSB64\PRB man silhouette people ready (2).png"/>
            <p:cNvPicPr>
              <a:picLocks noChangeAspect="1" noChangeArrowheads="1"/>
            </p:cNvPicPr>
            <p:nvPr/>
          </p:nvPicPr>
          <p:blipFill>
            <a:blip r:embed="rId6" cstate="email">
              <a:duotone>
                <a:schemeClr val="bg2">
                  <a:shade val="45000"/>
                  <a:satMod val="135000"/>
                </a:schemeClr>
                <a:prstClr val="white"/>
              </a:duotone>
            </a:blip>
            <a:srcRect/>
            <a:stretch>
              <a:fillRect/>
            </a:stretch>
          </p:blipFill>
          <p:spPr bwMode="auto">
            <a:xfrm flipH="1">
              <a:off x="8561839" y="2606621"/>
              <a:ext cx="366397" cy="1747171"/>
            </a:xfrm>
            <a:prstGeom prst="rect">
              <a:avLst/>
            </a:prstGeom>
            <a:noFill/>
          </p:spPr>
        </p:pic>
        <p:pic>
          <p:nvPicPr>
            <p:cNvPr id="109" name="Picture 5" descr="C:\Users\JanettG.REDMOND\AppData\Local\Microsoft\Windows\Temporary Internet Files\Content.Outlook\YK2KSB64\PRB woman 2 silhouette people ready.png"/>
            <p:cNvPicPr>
              <a:picLocks noChangeAspect="1" noChangeArrowheads="1"/>
            </p:cNvPicPr>
            <p:nvPr/>
          </p:nvPicPr>
          <p:blipFill>
            <a:blip r:embed="rId9" cstate="email">
              <a:duotone>
                <a:schemeClr val="bg2">
                  <a:shade val="45000"/>
                  <a:satMod val="135000"/>
                </a:schemeClr>
                <a:prstClr val="white"/>
              </a:duotone>
            </a:blip>
            <a:srcRect/>
            <a:stretch>
              <a:fillRect/>
            </a:stretch>
          </p:blipFill>
          <p:spPr bwMode="auto">
            <a:xfrm>
              <a:off x="1656590" y="3210791"/>
              <a:ext cx="482556" cy="1713026"/>
            </a:xfrm>
            <a:prstGeom prst="rect">
              <a:avLst/>
            </a:prstGeom>
            <a:noFill/>
          </p:spPr>
        </p:pic>
        <p:pic>
          <p:nvPicPr>
            <p:cNvPr id="110" name="Picture 6" descr="C:\Users\JanettG.REDMOND\AppData\Local\Microsoft\Windows\Temporary Internet Files\Content.Outlook\YK2KSB64\PRB woman 3 silhouette people ready.png"/>
            <p:cNvPicPr>
              <a:picLocks noChangeAspect="1" noChangeArrowheads="1"/>
            </p:cNvPicPr>
            <p:nvPr/>
          </p:nvPicPr>
          <p:blipFill>
            <a:blip r:embed="rId7" cstate="email">
              <a:duotone>
                <a:schemeClr val="bg2">
                  <a:shade val="45000"/>
                  <a:satMod val="135000"/>
                </a:schemeClr>
                <a:prstClr val="white"/>
              </a:duotone>
            </a:blip>
            <a:srcRect/>
            <a:stretch>
              <a:fillRect/>
            </a:stretch>
          </p:blipFill>
          <p:spPr bwMode="auto">
            <a:xfrm flipH="1">
              <a:off x="6572771" y="1517501"/>
              <a:ext cx="512476" cy="1710181"/>
            </a:xfrm>
            <a:prstGeom prst="rect">
              <a:avLst/>
            </a:prstGeom>
            <a:noFill/>
          </p:spPr>
        </p:pic>
        <p:pic>
          <p:nvPicPr>
            <p:cNvPr id="111" name="Picture 5" descr="C:\Users\JanettG.REDMOND\AppData\Local\Microsoft\Windows\Temporary Internet Files\Content.Outlook\YK2KSB64\PRB woman 2 silhouette people ready.png"/>
            <p:cNvPicPr>
              <a:picLocks noChangeAspect="1" noChangeArrowheads="1"/>
            </p:cNvPicPr>
            <p:nvPr/>
          </p:nvPicPr>
          <p:blipFill>
            <a:blip r:embed="rId10" cstate="email">
              <a:duotone>
                <a:schemeClr val="bg2">
                  <a:shade val="45000"/>
                  <a:satMod val="135000"/>
                </a:schemeClr>
                <a:prstClr val="white"/>
              </a:duotone>
            </a:blip>
            <a:srcRect/>
            <a:stretch>
              <a:fillRect/>
            </a:stretch>
          </p:blipFill>
          <p:spPr bwMode="auto">
            <a:xfrm flipH="1">
              <a:off x="6344111" y="1458191"/>
              <a:ext cx="450492" cy="1599204"/>
            </a:xfrm>
            <a:prstGeom prst="rect">
              <a:avLst/>
            </a:prstGeom>
            <a:noFill/>
          </p:spPr>
        </p:pic>
        <p:pic>
          <p:nvPicPr>
            <p:cNvPr id="112" name="Picture 4" descr="C:\Users\JanettG.REDMOND\AppData\Local\Microsoft\Windows\Temporary Internet Files\Content.Outlook\YK2KSB64\PRB man silhouette people ready (2).png"/>
            <p:cNvPicPr>
              <a:picLocks noChangeAspect="1" noChangeArrowheads="1"/>
            </p:cNvPicPr>
            <p:nvPr/>
          </p:nvPicPr>
          <p:blipFill>
            <a:blip r:embed="rId12" cstate="email">
              <a:duotone>
                <a:schemeClr val="bg2">
                  <a:shade val="45000"/>
                  <a:satMod val="135000"/>
                </a:schemeClr>
                <a:prstClr val="white"/>
              </a:duotone>
            </a:blip>
            <a:srcRect/>
            <a:stretch>
              <a:fillRect/>
            </a:stretch>
          </p:blipFill>
          <p:spPr bwMode="auto">
            <a:xfrm>
              <a:off x="1014931" y="1458192"/>
              <a:ext cx="359409" cy="1713849"/>
            </a:xfrm>
            <a:prstGeom prst="rect">
              <a:avLst/>
            </a:prstGeom>
            <a:noFill/>
          </p:spPr>
        </p:pic>
        <p:pic>
          <p:nvPicPr>
            <p:cNvPr id="113" name="Picture 2" descr="C:\Users\JanettG.REDMOND\AppData\Local\Microsoft\Windows\Temporary Internet Files\Content.Outlook\YK2KSB64\PRB woman silhouette people ready.png"/>
            <p:cNvPicPr>
              <a:picLocks noChangeAspect="1" noChangeArrowheads="1"/>
            </p:cNvPicPr>
            <p:nvPr/>
          </p:nvPicPr>
          <p:blipFill>
            <a:blip r:embed="rId11" cstate="email">
              <a:duotone>
                <a:schemeClr val="bg2">
                  <a:shade val="45000"/>
                  <a:satMod val="135000"/>
                </a:schemeClr>
                <a:prstClr val="white"/>
              </a:duotone>
            </a:blip>
            <a:srcRect/>
            <a:stretch>
              <a:fillRect/>
            </a:stretch>
          </p:blipFill>
          <p:spPr bwMode="auto">
            <a:xfrm>
              <a:off x="2113910" y="2553211"/>
              <a:ext cx="298861" cy="1800580"/>
            </a:xfrm>
            <a:prstGeom prst="rect">
              <a:avLst/>
            </a:prstGeom>
            <a:noFill/>
          </p:spPr>
        </p:pic>
        <p:pic>
          <p:nvPicPr>
            <p:cNvPr id="114" name="Picture 2" descr="C:\Users\JanettG.REDMOND\AppData\Local\Microsoft\Windows\Temporary Internet Files\Content.Outlook\YK2KSB64\PRB woman silhouette people ready.png"/>
            <p:cNvPicPr>
              <a:picLocks noChangeAspect="1" noChangeArrowheads="1"/>
            </p:cNvPicPr>
            <p:nvPr/>
          </p:nvPicPr>
          <p:blipFill>
            <a:blip r:embed="rId5" cstate="email">
              <a:duotone>
                <a:schemeClr val="bg2">
                  <a:shade val="45000"/>
                  <a:satMod val="135000"/>
                </a:schemeClr>
                <a:prstClr val="white"/>
              </a:duotone>
            </a:blip>
            <a:srcRect/>
            <a:stretch>
              <a:fillRect/>
            </a:stretch>
          </p:blipFill>
          <p:spPr bwMode="auto">
            <a:xfrm flipH="1">
              <a:off x="2914218" y="1547380"/>
              <a:ext cx="273938" cy="1650423"/>
            </a:xfrm>
            <a:prstGeom prst="rect">
              <a:avLst/>
            </a:prstGeom>
            <a:noFill/>
          </p:spPr>
        </p:pic>
        <p:pic>
          <p:nvPicPr>
            <p:cNvPr id="115"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1980890" y="4506191"/>
              <a:ext cx="508165" cy="1695952"/>
            </a:xfrm>
            <a:prstGeom prst="rect">
              <a:avLst/>
            </a:prstGeom>
            <a:noFill/>
          </p:spPr>
        </p:pic>
        <p:pic>
          <p:nvPicPr>
            <p:cNvPr id="116" name="Picture 2" descr="C:\Users\JanettG.REDMOND\AppData\Local\Microsoft\Windows\Temporary Internet Files\Content.Outlook\YK2KSB64\PRB woman silhouette people ready.png"/>
            <p:cNvPicPr>
              <a:picLocks noChangeAspect="1" noChangeArrowheads="1"/>
            </p:cNvPicPr>
            <p:nvPr/>
          </p:nvPicPr>
          <p:blipFill>
            <a:blip r:embed="rId5" cstate="email">
              <a:duotone>
                <a:schemeClr val="bg2">
                  <a:shade val="45000"/>
                  <a:satMod val="135000"/>
                </a:schemeClr>
                <a:prstClr val="white"/>
              </a:duotone>
            </a:blip>
            <a:srcRect/>
            <a:stretch>
              <a:fillRect/>
            </a:stretch>
          </p:blipFill>
          <p:spPr bwMode="auto">
            <a:xfrm flipH="1">
              <a:off x="456105" y="1915392"/>
              <a:ext cx="273938" cy="1650423"/>
            </a:xfrm>
            <a:prstGeom prst="rect">
              <a:avLst/>
            </a:prstGeom>
            <a:noFill/>
          </p:spPr>
        </p:pic>
        <p:pic>
          <p:nvPicPr>
            <p:cNvPr id="117"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1417213" y="1153391"/>
              <a:ext cx="508165" cy="1695952"/>
            </a:xfrm>
            <a:prstGeom prst="rect">
              <a:avLst/>
            </a:prstGeom>
            <a:noFill/>
          </p:spPr>
        </p:pic>
        <p:pic>
          <p:nvPicPr>
            <p:cNvPr id="118" name="Picture 5" descr="C:\Users\JanettG.REDMOND\AppData\Local\Microsoft\Windows\Temporary Internet Files\Content.Outlook\YK2KSB64\PRB woman 2 silhouette people ready.png"/>
            <p:cNvPicPr>
              <a:picLocks noChangeAspect="1" noChangeArrowheads="1"/>
            </p:cNvPicPr>
            <p:nvPr/>
          </p:nvPicPr>
          <p:blipFill>
            <a:blip r:embed="rId9" cstate="email">
              <a:duotone>
                <a:schemeClr val="bg2">
                  <a:shade val="45000"/>
                  <a:satMod val="135000"/>
                </a:schemeClr>
                <a:prstClr val="white"/>
              </a:duotone>
            </a:blip>
            <a:srcRect/>
            <a:stretch>
              <a:fillRect/>
            </a:stretch>
          </p:blipFill>
          <p:spPr bwMode="auto">
            <a:xfrm>
              <a:off x="1942415" y="848591"/>
              <a:ext cx="482556" cy="1713026"/>
            </a:xfrm>
            <a:prstGeom prst="rect">
              <a:avLst/>
            </a:prstGeom>
            <a:noFill/>
          </p:spPr>
        </p:pic>
        <p:pic>
          <p:nvPicPr>
            <p:cNvPr id="119" name="Picture 6" descr="C:\Users\JanettG.REDMOND\AppData\Local\Microsoft\Windows\Temporary Internet Files\Content.Outlook\YK2KSB64\PRB woman 3 silhouette people ready.png"/>
            <p:cNvPicPr>
              <a:picLocks noChangeAspect="1" noChangeArrowheads="1"/>
            </p:cNvPicPr>
            <p:nvPr/>
          </p:nvPicPr>
          <p:blipFill>
            <a:blip r:embed="rId7" cstate="email">
              <a:duotone>
                <a:schemeClr val="bg2">
                  <a:shade val="45000"/>
                  <a:satMod val="135000"/>
                </a:schemeClr>
                <a:prstClr val="white"/>
              </a:duotone>
            </a:blip>
            <a:srcRect/>
            <a:stretch>
              <a:fillRect/>
            </a:stretch>
          </p:blipFill>
          <p:spPr bwMode="auto">
            <a:xfrm flipH="1">
              <a:off x="5715298" y="1153392"/>
              <a:ext cx="512476" cy="1710181"/>
            </a:xfrm>
            <a:prstGeom prst="rect">
              <a:avLst/>
            </a:prstGeom>
            <a:noFill/>
          </p:spPr>
        </p:pic>
        <p:pic>
          <p:nvPicPr>
            <p:cNvPr id="120" name="Picture 5" descr="C:\Users\JanettG.REDMOND\AppData\Local\Microsoft\Windows\Temporary Internet Files\Content.Outlook\YK2KSB64\PRB woman 2 silhouette people ready.png"/>
            <p:cNvPicPr>
              <a:picLocks noChangeAspect="1" noChangeArrowheads="1"/>
            </p:cNvPicPr>
            <p:nvPr/>
          </p:nvPicPr>
          <p:blipFill>
            <a:blip r:embed="rId10" cstate="email">
              <a:duotone>
                <a:schemeClr val="bg2">
                  <a:shade val="45000"/>
                  <a:satMod val="135000"/>
                </a:schemeClr>
                <a:prstClr val="white"/>
              </a:duotone>
            </a:blip>
            <a:srcRect/>
            <a:stretch>
              <a:fillRect/>
            </a:stretch>
          </p:blipFill>
          <p:spPr bwMode="auto">
            <a:xfrm flipH="1">
              <a:off x="4346754" y="1077191"/>
              <a:ext cx="450492" cy="1599204"/>
            </a:xfrm>
            <a:prstGeom prst="rect">
              <a:avLst/>
            </a:prstGeom>
            <a:noFill/>
          </p:spPr>
        </p:pic>
        <p:pic>
          <p:nvPicPr>
            <p:cNvPr id="121" name="Picture 4" descr="C:\Users\JanettG.REDMOND\AppData\Local\Microsoft\Windows\Temporary Internet Files\Content.Outlook\YK2KSB64\PRB man silhouette people ready (2).png"/>
            <p:cNvPicPr>
              <a:picLocks noChangeAspect="1" noChangeArrowheads="1"/>
            </p:cNvPicPr>
            <p:nvPr/>
          </p:nvPicPr>
          <p:blipFill>
            <a:blip r:embed="rId12" cstate="email">
              <a:duotone>
                <a:schemeClr val="bg2">
                  <a:shade val="45000"/>
                  <a:satMod val="135000"/>
                </a:schemeClr>
                <a:prstClr val="white"/>
              </a:duotone>
            </a:blip>
            <a:srcRect/>
            <a:stretch>
              <a:fillRect/>
            </a:stretch>
          </p:blipFill>
          <p:spPr bwMode="auto">
            <a:xfrm>
              <a:off x="3886021" y="1762992"/>
              <a:ext cx="359409" cy="1713849"/>
            </a:xfrm>
            <a:prstGeom prst="rect">
              <a:avLst/>
            </a:prstGeom>
            <a:noFill/>
          </p:spPr>
        </p:pic>
        <p:pic>
          <p:nvPicPr>
            <p:cNvPr id="122" name="Picture 2" descr="C:\Users\JanettG.REDMOND\AppData\Local\Microsoft\Windows\Temporary Internet Files\Content.Outlook\YK2KSB64\PRB woman silhouette people ready.png"/>
            <p:cNvPicPr>
              <a:picLocks noChangeAspect="1" noChangeArrowheads="1"/>
            </p:cNvPicPr>
            <p:nvPr/>
          </p:nvPicPr>
          <p:blipFill>
            <a:blip r:embed="rId11" cstate="email">
              <a:duotone>
                <a:schemeClr val="bg2">
                  <a:shade val="45000"/>
                  <a:satMod val="135000"/>
                </a:schemeClr>
                <a:prstClr val="white"/>
              </a:duotone>
            </a:blip>
            <a:srcRect/>
            <a:stretch>
              <a:fillRect/>
            </a:stretch>
          </p:blipFill>
          <p:spPr bwMode="auto">
            <a:xfrm>
              <a:off x="4057516" y="848591"/>
              <a:ext cx="298861" cy="1800580"/>
            </a:xfrm>
            <a:prstGeom prst="rect">
              <a:avLst/>
            </a:prstGeom>
            <a:noFill/>
          </p:spPr>
        </p:pic>
        <p:pic>
          <p:nvPicPr>
            <p:cNvPr id="123"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4718072" y="1858241"/>
              <a:ext cx="508165" cy="1695952"/>
            </a:xfrm>
            <a:prstGeom prst="rect">
              <a:avLst/>
            </a:prstGeom>
            <a:noFill/>
          </p:spPr>
        </p:pic>
        <p:pic>
          <p:nvPicPr>
            <p:cNvPr id="124" name="Picture 2" descr="C:\Users\JanettG.REDMOND\AppData\Local\Microsoft\Windows\Temporary Internet Files\Content.Outlook\YK2KSB64\PRB woman silhouette people ready.png"/>
            <p:cNvPicPr>
              <a:picLocks noChangeAspect="1" noChangeArrowheads="1"/>
            </p:cNvPicPr>
            <p:nvPr/>
          </p:nvPicPr>
          <p:blipFill>
            <a:blip r:embed="rId11" cstate="email">
              <a:duotone>
                <a:schemeClr val="bg2">
                  <a:shade val="45000"/>
                  <a:satMod val="135000"/>
                </a:schemeClr>
                <a:prstClr val="white"/>
              </a:duotone>
            </a:blip>
            <a:srcRect/>
            <a:stretch>
              <a:fillRect/>
            </a:stretch>
          </p:blipFill>
          <p:spPr bwMode="auto">
            <a:xfrm>
              <a:off x="1928124" y="3696211"/>
              <a:ext cx="298861" cy="1800580"/>
            </a:xfrm>
            <a:prstGeom prst="rect">
              <a:avLst/>
            </a:prstGeom>
            <a:noFill/>
          </p:spPr>
        </p:pic>
        <p:pic>
          <p:nvPicPr>
            <p:cNvPr id="125"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1217136" y="3020291"/>
              <a:ext cx="508165" cy="1695952"/>
            </a:xfrm>
            <a:prstGeom prst="rect">
              <a:avLst/>
            </a:prstGeom>
            <a:noFill/>
          </p:spPr>
        </p:pic>
        <p:pic>
          <p:nvPicPr>
            <p:cNvPr id="126"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5747453" y="1591541"/>
              <a:ext cx="508165" cy="1695952"/>
            </a:xfrm>
            <a:prstGeom prst="rect">
              <a:avLst/>
            </a:prstGeom>
            <a:noFill/>
          </p:spPr>
        </p:pic>
        <p:pic>
          <p:nvPicPr>
            <p:cNvPr id="127" name="Picture 5" descr="C:\Users\JanettG.REDMOND\AppData\Local\Microsoft\Windows\Temporary Internet Files\Content.Outlook\YK2KSB64\PRB woman 2 silhouette people ready.png"/>
            <p:cNvPicPr>
              <a:picLocks noChangeAspect="1" noChangeArrowheads="1"/>
            </p:cNvPicPr>
            <p:nvPr/>
          </p:nvPicPr>
          <p:blipFill>
            <a:blip r:embed="rId9" cstate="email">
              <a:duotone>
                <a:schemeClr val="bg2">
                  <a:shade val="45000"/>
                  <a:satMod val="135000"/>
                </a:schemeClr>
                <a:prstClr val="white"/>
              </a:duotone>
            </a:blip>
            <a:srcRect/>
            <a:stretch>
              <a:fillRect/>
            </a:stretch>
          </p:blipFill>
          <p:spPr bwMode="auto">
            <a:xfrm>
              <a:off x="2185365" y="3077441"/>
              <a:ext cx="482556" cy="1713026"/>
            </a:xfrm>
            <a:prstGeom prst="rect">
              <a:avLst/>
            </a:prstGeom>
            <a:noFill/>
          </p:spPr>
        </p:pic>
        <p:pic>
          <p:nvPicPr>
            <p:cNvPr id="128" name="Picture 4" descr="C:\Users\JanettG.REDMOND\AppData\Local\Microsoft\Windows\Temporary Internet Files\Content.Outlook\YK2KSB64\PRB man silhouette people ready (2).png"/>
            <p:cNvPicPr>
              <a:picLocks noChangeAspect="1" noChangeArrowheads="1"/>
            </p:cNvPicPr>
            <p:nvPr/>
          </p:nvPicPr>
          <p:blipFill>
            <a:blip r:embed="rId12" cstate="email">
              <a:duotone>
                <a:schemeClr val="bg2">
                  <a:shade val="45000"/>
                  <a:satMod val="135000"/>
                </a:schemeClr>
                <a:prstClr val="white"/>
              </a:duotone>
            </a:blip>
            <a:srcRect/>
            <a:stretch>
              <a:fillRect/>
            </a:stretch>
          </p:blipFill>
          <p:spPr bwMode="auto">
            <a:xfrm>
              <a:off x="829145" y="1496292"/>
              <a:ext cx="359409" cy="1713849"/>
            </a:xfrm>
            <a:prstGeom prst="rect">
              <a:avLst/>
            </a:prstGeom>
            <a:noFill/>
          </p:spPr>
        </p:pic>
        <p:pic>
          <p:nvPicPr>
            <p:cNvPr id="129" name="Picture 5" descr="C:\Users\JanettG.REDMOND\AppData\Local\Microsoft\Windows\Temporary Internet Files\Content.Outlook\YK2KSB64\PRB woman 2 silhouette people ready.png"/>
            <p:cNvPicPr>
              <a:picLocks noChangeAspect="1" noChangeArrowheads="1"/>
            </p:cNvPicPr>
            <p:nvPr/>
          </p:nvPicPr>
          <p:blipFill>
            <a:blip r:embed="rId10" cstate="email">
              <a:duotone>
                <a:schemeClr val="bg2">
                  <a:shade val="45000"/>
                  <a:satMod val="135000"/>
                </a:schemeClr>
                <a:prstClr val="white"/>
              </a:duotone>
            </a:blip>
            <a:srcRect/>
            <a:stretch>
              <a:fillRect/>
            </a:stretch>
          </p:blipFill>
          <p:spPr bwMode="auto">
            <a:xfrm flipH="1">
              <a:off x="7873272" y="2410691"/>
              <a:ext cx="450492" cy="1599204"/>
            </a:xfrm>
            <a:prstGeom prst="rect">
              <a:avLst/>
            </a:prstGeom>
            <a:noFill/>
          </p:spPr>
        </p:pic>
        <p:pic>
          <p:nvPicPr>
            <p:cNvPr id="130"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8134087" y="2861977"/>
              <a:ext cx="508165" cy="1695952"/>
            </a:xfrm>
            <a:prstGeom prst="rect">
              <a:avLst/>
            </a:prstGeom>
            <a:noFill/>
          </p:spPr>
        </p:pic>
        <p:pic>
          <p:nvPicPr>
            <p:cNvPr id="131"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5429473" y="3248891"/>
              <a:ext cx="508165" cy="1695952"/>
            </a:xfrm>
            <a:prstGeom prst="rect">
              <a:avLst/>
            </a:prstGeom>
            <a:noFill/>
          </p:spPr>
        </p:pic>
        <p:pic>
          <p:nvPicPr>
            <p:cNvPr id="132"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4618034" y="2544041"/>
              <a:ext cx="508165" cy="1695952"/>
            </a:xfrm>
            <a:prstGeom prst="rect">
              <a:avLst/>
            </a:prstGeom>
            <a:noFill/>
          </p:spPr>
        </p:pic>
        <p:pic>
          <p:nvPicPr>
            <p:cNvPr id="133" name="Picture 5" descr="C:\Users\JanettG.REDMOND\AppData\Local\Microsoft\Windows\Temporary Internet Files\Content.Outlook\YK2KSB64\PRB woman 2 silhouette people ready.png"/>
            <p:cNvPicPr>
              <a:picLocks noChangeAspect="1" noChangeArrowheads="1"/>
            </p:cNvPicPr>
            <p:nvPr/>
          </p:nvPicPr>
          <p:blipFill>
            <a:blip r:embed="rId9" cstate="email">
              <a:duotone>
                <a:schemeClr val="bg2">
                  <a:shade val="45000"/>
                  <a:satMod val="135000"/>
                </a:schemeClr>
                <a:prstClr val="white"/>
              </a:duotone>
            </a:blip>
            <a:srcRect/>
            <a:stretch>
              <a:fillRect/>
            </a:stretch>
          </p:blipFill>
          <p:spPr bwMode="auto">
            <a:xfrm>
              <a:off x="1242145" y="1248641"/>
              <a:ext cx="482556" cy="1713026"/>
            </a:xfrm>
            <a:prstGeom prst="rect">
              <a:avLst/>
            </a:prstGeom>
            <a:noFill/>
          </p:spPr>
        </p:pic>
        <p:pic>
          <p:nvPicPr>
            <p:cNvPr id="134" name="Picture 3" descr="C:\Users\JanettG.REDMOND\AppData\Local\Microsoft\Windows\Temporary Internet Files\Content.Outlook\YK2KSB64\PRB man 3 silhouette people ready.png"/>
            <p:cNvPicPr>
              <a:picLocks noChangeAspect="1" noChangeArrowheads="1"/>
            </p:cNvPicPr>
            <p:nvPr/>
          </p:nvPicPr>
          <p:blipFill>
            <a:blip r:embed="rId4" cstate="email">
              <a:duotone>
                <a:schemeClr val="bg2">
                  <a:shade val="45000"/>
                  <a:satMod val="135000"/>
                </a:schemeClr>
                <a:prstClr val="white"/>
              </a:duotone>
            </a:blip>
            <a:srcRect/>
            <a:stretch>
              <a:fillRect/>
            </a:stretch>
          </p:blipFill>
          <p:spPr bwMode="auto">
            <a:xfrm flipH="1">
              <a:off x="5290134" y="1515341"/>
              <a:ext cx="508165" cy="1695952"/>
            </a:xfrm>
            <a:prstGeom prst="rect">
              <a:avLst/>
            </a:prstGeom>
            <a:noFill/>
          </p:spPr>
        </p:pic>
        <p:pic>
          <p:nvPicPr>
            <p:cNvPr id="135" name="Picture 4" descr="C:\Users\JanettG.REDMOND\AppData\Local\Microsoft\Windows\Temporary Internet Files\Content.Outlook\YK2KSB64\PRB man silhouette people ready (2).png"/>
            <p:cNvPicPr>
              <a:picLocks noChangeAspect="1" noChangeArrowheads="1"/>
            </p:cNvPicPr>
            <p:nvPr/>
          </p:nvPicPr>
          <p:blipFill>
            <a:blip r:embed="rId12" cstate="email">
              <a:duotone>
                <a:schemeClr val="bg2">
                  <a:shade val="45000"/>
                  <a:satMod val="135000"/>
                </a:schemeClr>
                <a:prstClr val="white"/>
              </a:duotone>
            </a:blip>
            <a:srcRect/>
            <a:stretch>
              <a:fillRect/>
            </a:stretch>
          </p:blipFill>
          <p:spPr bwMode="auto">
            <a:xfrm>
              <a:off x="3943186" y="2086842"/>
              <a:ext cx="359409" cy="1713849"/>
            </a:xfrm>
            <a:prstGeom prst="rect">
              <a:avLst/>
            </a:prstGeom>
            <a:noFill/>
          </p:spPr>
        </p:pic>
      </p:grpSp>
      <p:sp>
        <p:nvSpPr>
          <p:cNvPr id="143" name="Title 1"/>
          <p:cNvSpPr txBox="1">
            <a:spLocks/>
          </p:cNvSpPr>
          <p:nvPr/>
        </p:nvSpPr>
        <p:spPr>
          <a:xfrm>
            <a:off x="381000" y="230188"/>
            <a:ext cx="8382000" cy="1307963"/>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latin typeface="Segoe UI" pitchFamily="34" charset="0"/>
                <a:ea typeface="Segoe UI" pitchFamily="34" charset="0"/>
                <a:cs typeface="Segoe UI" pitchFamily="34" charset="0"/>
              </a:defRPr>
            </a:lvl1pPr>
          </a:lstStyle>
          <a:p>
            <a:r>
              <a:rPr lang="en-US" b="1" dirty="0" smtClean="0">
                <a:latin typeface="+mj-lt"/>
                <a:ea typeface="+mj-ea"/>
                <a:cs typeface="+mj-cs"/>
              </a:rPr>
              <a:t>Microsoft Certification Overview</a:t>
            </a:r>
            <a:r>
              <a:rPr lang="en-US" dirty="0" smtClean="0">
                <a:latin typeface="+mj-lt"/>
                <a:ea typeface="+mj-ea"/>
                <a:cs typeface="+mj-cs"/>
              </a:rPr>
              <a:t/>
            </a:r>
            <a:br>
              <a:rPr lang="en-US" dirty="0" smtClean="0">
                <a:latin typeface="+mj-lt"/>
                <a:ea typeface="+mj-ea"/>
                <a:cs typeface="+mj-cs"/>
              </a:rPr>
            </a:br>
            <a:r>
              <a:rPr lang="en-US" sz="3600" dirty="0" smtClean="0">
                <a:gradFill>
                  <a:gsLst>
                    <a:gs pos="0">
                      <a:schemeClr val="accent6"/>
                    </a:gs>
                    <a:gs pos="100000">
                      <a:schemeClr val="accent6"/>
                    </a:gs>
                  </a:gsLst>
                  <a:lin ang="5400000" scaled="0"/>
                </a:gradFill>
                <a:latin typeface="+mj-lt"/>
              </a:rPr>
              <a:t>Certified Microsoft community: 5.2 million</a:t>
            </a:r>
            <a:endParaRPr lang="en-US" dirty="0">
              <a:latin typeface="+mj-lt"/>
            </a:endParaRPr>
          </a:p>
        </p:txBody>
      </p:sp>
    </p:spTree>
    <p:extLst>
      <p:ext uri="{BB962C8B-B14F-4D97-AF65-F5344CB8AC3E}">
        <p14:creationId xmlns:p14="http://schemas.microsoft.com/office/powerpoint/2010/main" val="3478129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par>
                                <p:cTn id="26" presetID="22" presetClass="entr" presetSubtype="4"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down)">
                                      <p:cBhvr>
                                        <p:cTn id="28" dur="500"/>
                                        <p:tgtEl>
                                          <p:spTgt spid="36"/>
                                        </p:tgtEl>
                                      </p:cBhvr>
                                    </p:animEffect>
                                  </p:childTnLst>
                                </p:cTn>
                              </p:par>
                              <p:par>
                                <p:cTn id="29" presetID="22" presetClass="entr" presetSubtype="4"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par>
                                <p:cTn id="38" presetID="22" presetClass="entr" presetSubtype="4"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50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down)">
                                      <p:cBhvr>
                                        <p:cTn id="46" dur="500"/>
                                        <p:tgtEl>
                                          <p:spTgt spid="41"/>
                                        </p:tgtEl>
                                      </p:cBhvr>
                                    </p:animEffect>
                                  </p:childTnLst>
                                </p:cTn>
                              </p:par>
                              <p:par>
                                <p:cTn id="47" presetID="22" presetClass="entr" presetSubtype="4"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par>
                                <p:cTn id="50" presetID="22" presetClass="entr" presetSubtype="4"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down)">
                                      <p:cBhvr>
                                        <p:cTn id="52" dur="500"/>
                                        <p:tgtEl>
                                          <p:spTgt spid="43"/>
                                        </p:tgtEl>
                                      </p:cBhvr>
                                    </p:animEffect>
                                  </p:childTnLst>
                                </p:cTn>
                              </p:par>
                              <p:par>
                                <p:cTn id="53" presetID="22" presetClass="entr" presetSubtype="4"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22" presetClass="entr" presetSubtype="4"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down)">
                                      <p:cBhvr>
                                        <p:cTn id="58" dur="500"/>
                                        <p:tgtEl>
                                          <p:spTgt spid="45"/>
                                        </p:tgtEl>
                                      </p:cBhvr>
                                    </p:animEffect>
                                  </p:childTnLst>
                                </p:cTn>
                              </p:par>
                              <p:par>
                                <p:cTn id="59" presetID="22" presetClass="entr" presetSubtype="4"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down)">
                                      <p:cBhvr>
                                        <p:cTn id="61" dur="500"/>
                                        <p:tgtEl>
                                          <p:spTgt spid="46"/>
                                        </p:tgtEl>
                                      </p:cBhvr>
                                    </p:animEffect>
                                  </p:childTnLst>
                                </p:cTn>
                              </p:par>
                              <p:par>
                                <p:cTn id="62" presetID="22" presetClass="entr" presetSubtype="4"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par>
                                <p:cTn id="65" presetID="22" presetClass="entr" presetSubtype="4"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down)">
                                      <p:cBhvr>
                                        <p:cTn id="67" dur="500"/>
                                        <p:tgtEl>
                                          <p:spTgt spid="48"/>
                                        </p:tgtEl>
                                      </p:cBhvr>
                                    </p:animEffect>
                                  </p:childTnLst>
                                </p:cTn>
                              </p:par>
                              <p:par>
                                <p:cTn id="68" presetID="22" presetClass="entr" presetSubtype="4" fill="hold"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down)">
                                      <p:cBhvr>
                                        <p:cTn id="70" dur="500"/>
                                        <p:tgtEl>
                                          <p:spTgt spid="49"/>
                                        </p:tgtEl>
                                      </p:cBhvr>
                                    </p:animEffect>
                                  </p:childTnLst>
                                </p:cTn>
                              </p:par>
                              <p:par>
                                <p:cTn id="71" presetID="22" presetClass="entr" presetSubtype="4"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down)">
                                      <p:cBhvr>
                                        <p:cTn id="73" dur="500"/>
                                        <p:tgtEl>
                                          <p:spTgt spid="50"/>
                                        </p:tgtEl>
                                      </p:cBhvr>
                                    </p:animEffect>
                                  </p:childTnLst>
                                </p:cTn>
                              </p:par>
                              <p:par>
                                <p:cTn id="74" presetID="22" presetClass="entr" presetSubtype="4"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wipe(down)">
                                      <p:cBhvr>
                                        <p:cTn id="76" dur="500"/>
                                        <p:tgtEl>
                                          <p:spTgt spid="51"/>
                                        </p:tgtEl>
                                      </p:cBhvr>
                                    </p:animEffect>
                                  </p:childTnLst>
                                </p:cTn>
                              </p:par>
                              <p:par>
                                <p:cTn id="77" presetID="22" presetClass="entr" presetSubtype="4"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down)">
                                      <p:cBhvr>
                                        <p:cTn id="79" dur="500"/>
                                        <p:tgtEl>
                                          <p:spTgt spid="52"/>
                                        </p:tgtEl>
                                      </p:cBhvr>
                                    </p:animEffect>
                                  </p:childTnLst>
                                </p:cTn>
                              </p:par>
                              <p:par>
                                <p:cTn id="80" presetID="22" presetClass="entr" presetSubtype="4" fill="hold" nodeType="with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wipe(down)">
                                      <p:cBhvr>
                                        <p:cTn id="82" dur="500"/>
                                        <p:tgtEl>
                                          <p:spTgt spid="53"/>
                                        </p:tgtEl>
                                      </p:cBhvr>
                                    </p:animEffect>
                                  </p:childTnLst>
                                </p:cTn>
                              </p:par>
                              <p:par>
                                <p:cTn id="83" presetID="22" presetClass="entr" presetSubtype="4"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wipe(down)">
                                      <p:cBhvr>
                                        <p:cTn id="85" dur="500"/>
                                        <p:tgtEl>
                                          <p:spTgt spid="54"/>
                                        </p:tgtEl>
                                      </p:cBhvr>
                                    </p:animEffect>
                                  </p:childTnLst>
                                </p:cTn>
                              </p:par>
                              <p:par>
                                <p:cTn id="86" presetID="22" presetClass="entr" presetSubtype="4" fill="hold"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par>
                                <p:cTn id="89" presetID="22" presetClass="entr" presetSubtype="4"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wipe(down)">
                                      <p:cBhvr>
                                        <p:cTn id="91" dur="500"/>
                                        <p:tgtEl>
                                          <p:spTgt spid="56"/>
                                        </p:tgtEl>
                                      </p:cBhvr>
                                    </p:animEffect>
                                  </p:childTnLst>
                                </p:cTn>
                              </p:par>
                              <p:par>
                                <p:cTn id="92" presetID="22" presetClass="entr" presetSubtype="4" fill="hold" nodeType="withEffect">
                                  <p:stCondLst>
                                    <p:cond delay="0"/>
                                  </p:stCondLst>
                                  <p:childTnLst>
                                    <p:set>
                                      <p:cBhvr>
                                        <p:cTn id="93" dur="1" fill="hold">
                                          <p:stCondLst>
                                            <p:cond delay="0"/>
                                          </p:stCondLst>
                                        </p:cTn>
                                        <p:tgtEl>
                                          <p:spTgt spid="57"/>
                                        </p:tgtEl>
                                        <p:attrNameLst>
                                          <p:attrName>style.visibility</p:attrName>
                                        </p:attrNameLst>
                                      </p:cBhvr>
                                      <p:to>
                                        <p:strVal val="visible"/>
                                      </p:to>
                                    </p:set>
                                    <p:animEffect transition="in" filter="wipe(down)">
                                      <p:cBhvr>
                                        <p:cTn id="94" dur="500"/>
                                        <p:tgtEl>
                                          <p:spTgt spid="57"/>
                                        </p:tgtEl>
                                      </p:cBhvr>
                                    </p:animEffect>
                                  </p:childTnLst>
                                </p:cTn>
                              </p:par>
                              <p:par>
                                <p:cTn id="95" presetID="22" presetClass="entr" presetSubtype="4" fill="hold" nodeType="withEffect">
                                  <p:stCondLst>
                                    <p:cond delay="0"/>
                                  </p:stCondLst>
                                  <p:childTnLst>
                                    <p:set>
                                      <p:cBhvr>
                                        <p:cTn id="96" dur="1" fill="hold">
                                          <p:stCondLst>
                                            <p:cond delay="0"/>
                                          </p:stCondLst>
                                        </p:cTn>
                                        <p:tgtEl>
                                          <p:spTgt spid="58"/>
                                        </p:tgtEl>
                                        <p:attrNameLst>
                                          <p:attrName>style.visibility</p:attrName>
                                        </p:attrNameLst>
                                      </p:cBhvr>
                                      <p:to>
                                        <p:strVal val="visible"/>
                                      </p:to>
                                    </p:set>
                                    <p:animEffect transition="in" filter="wipe(down)">
                                      <p:cBhvr>
                                        <p:cTn id="97" dur="500"/>
                                        <p:tgtEl>
                                          <p:spTgt spid="58"/>
                                        </p:tgtEl>
                                      </p:cBhvr>
                                    </p:animEffect>
                                  </p:childTnLst>
                                </p:cTn>
                              </p:par>
                              <p:par>
                                <p:cTn id="98" presetID="22" presetClass="entr" presetSubtype="4" fill="hold" nodeType="with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wipe(down)">
                                      <p:cBhvr>
                                        <p:cTn id="100" dur="500"/>
                                        <p:tgtEl>
                                          <p:spTgt spid="59"/>
                                        </p:tgtEl>
                                      </p:cBhvr>
                                    </p:animEffect>
                                  </p:childTnLst>
                                </p:cTn>
                              </p:par>
                              <p:par>
                                <p:cTn id="101" presetID="22" presetClass="entr" presetSubtype="4" fill="hold" nodeType="with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wipe(down)">
                                      <p:cBhvr>
                                        <p:cTn id="103" dur="500"/>
                                        <p:tgtEl>
                                          <p:spTgt spid="60"/>
                                        </p:tgtEl>
                                      </p:cBhvr>
                                    </p:animEffect>
                                  </p:childTnLst>
                                </p:cTn>
                              </p:par>
                              <p:par>
                                <p:cTn id="104" presetID="22" presetClass="entr" presetSubtype="4" fill="hold" nodeType="withEffect">
                                  <p:stCondLst>
                                    <p:cond delay="0"/>
                                  </p:stCondLst>
                                  <p:childTnLst>
                                    <p:set>
                                      <p:cBhvr>
                                        <p:cTn id="105" dur="1" fill="hold">
                                          <p:stCondLst>
                                            <p:cond delay="0"/>
                                          </p:stCondLst>
                                        </p:cTn>
                                        <p:tgtEl>
                                          <p:spTgt spid="61"/>
                                        </p:tgtEl>
                                        <p:attrNameLst>
                                          <p:attrName>style.visibility</p:attrName>
                                        </p:attrNameLst>
                                      </p:cBhvr>
                                      <p:to>
                                        <p:strVal val="visible"/>
                                      </p:to>
                                    </p:set>
                                    <p:animEffect transition="in" filter="wipe(down)">
                                      <p:cBhvr>
                                        <p:cTn id="106" dur="500"/>
                                        <p:tgtEl>
                                          <p:spTgt spid="61"/>
                                        </p:tgtEl>
                                      </p:cBhvr>
                                    </p:animEffect>
                                  </p:childTnLst>
                                </p:cTn>
                              </p:par>
                              <p:par>
                                <p:cTn id="107" presetID="22" presetClass="entr" presetSubtype="4" fill="hold" nodeType="withEffect">
                                  <p:stCondLst>
                                    <p:cond delay="0"/>
                                  </p:stCondLst>
                                  <p:childTnLst>
                                    <p:set>
                                      <p:cBhvr>
                                        <p:cTn id="108" dur="1" fill="hold">
                                          <p:stCondLst>
                                            <p:cond delay="0"/>
                                          </p:stCondLst>
                                        </p:cTn>
                                        <p:tgtEl>
                                          <p:spTgt spid="62"/>
                                        </p:tgtEl>
                                        <p:attrNameLst>
                                          <p:attrName>style.visibility</p:attrName>
                                        </p:attrNameLst>
                                      </p:cBhvr>
                                      <p:to>
                                        <p:strVal val="visible"/>
                                      </p:to>
                                    </p:set>
                                    <p:animEffect transition="in" filter="wipe(down)">
                                      <p:cBhvr>
                                        <p:cTn id="109" dur="500"/>
                                        <p:tgtEl>
                                          <p:spTgt spid="62"/>
                                        </p:tgtEl>
                                      </p:cBhvr>
                                    </p:animEffect>
                                  </p:childTnLst>
                                </p:cTn>
                              </p:par>
                              <p:par>
                                <p:cTn id="110" presetID="22" presetClass="entr" presetSubtype="4" fill="hold" nodeType="with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wipe(down)">
                                      <p:cBhvr>
                                        <p:cTn id="112" dur="500"/>
                                        <p:tgtEl>
                                          <p:spTgt spid="63"/>
                                        </p:tgtEl>
                                      </p:cBhvr>
                                    </p:animEffect>
                                  </p:childTnLst>
                                </p:cTn>
                              </p:par>
                              <p:par>
                                <p:cTn id="113" presetID="22" presetClass="entr" presetSubtype="4"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wipe(down)">
                                      <p:cBhvr>
                                        <p:cTn id="115" dur="500"/>
                                        <p:tgtEl>
                                          <p:spTgt spid="64"/>
                                        </p:tgtEl>
                                      </p:cBhvr>
                                    </p:animEffect>
                                  </p:childTnLst>
                                </p:cTn>
                              </p:par>
                              <p:par>
                                <p:cTn id="116" presetID="22" presetClass="entr" presetSubtype="4" fill="hold" nodeType="withEffect">
                                  <p:stCondLst>
                                    <p:cond delay="0"/>
                                  </p:stCondLst>
                                  <p:childTnLst>
                                    <p:set>
                                      <p:cBhvr>
                                        <p:cTn id="117" dur="1" fill="hold">
                                          <p:stCondLst>
                                            <p:cond delay="0"/>
                                          </p:stCondLst>
                                        </p:cTn>
                                        <p:tgtEl>
                                          <p:spTgt spid="65"/>
                                        </p:tgtEl>
                                        <p:attrNameLst>
                                          <p:attrName>style.visibility</p:attrName>
                                        </p:attrNameLst>
                                      </p:cBhvr>
                                      <p:to>
                                        <p:strVal val="visible"/>
                                      </p:to>
                                    </p:set>
                                    <p:animEffect transition="in" filter="wipe(down)">
                                      <p:cBhvr>
                                        <p:cTn id="118" dur="500"/>
                                        <p:tgtEl>
                                          <p:spTgt spid="65"/>
                                        </p:tgtEl>
                                      </p:cBhvr>
                                    </p:animEffect>
                                  </p:childTnLst>
                                </p:cTn>
                              </p:par>
                              <p:par>
                                <p:cTn id="119" presetID="22" presetClass="entr" presetSubtype="4" fill="hold" nodeType="with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wipe(down)">
                                      <p:cBhvr>
                                        <p:cTn id="121" dur="500"/>
                                        <p:tgtEl>
                                          <p:spTgt spid="66"/>
                                        </p:tgtEl>
                                      </p:cBhvr>
                                    </p:animEffect>
                                  </p:childTnLst>
                                </p:cTn>
                              </p:par>
                              <p:par>
                                <p:cTn id="122" presetID="22" presetClass="entr" presetSubtype="4" fill="hold" nodeType="with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wipe(down)">
                                      <p:cBhvr>
                                        <p:cTn id="124" dur="500"/>
                                        <p:tgtEl>
                                          <p:spTgt spid="67"/>
                                        </p:tgtEl>
                                      </p:cBhvr>
                                    </p:animEffect>
                                  </p:childTnLst>
                                </p:cTn>
                              </p:par>
                              <p:par>
                                <p:cTn id="125" presetID="22" presetClass="entr" presetSubtype="4" fill="hold" nodeType="with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down)">
                                      <p:cBhvr>
                                        <p:cTn id="127" dur="500"/>
                                        <p:tgtEl>
                                          <p:spTgt spid="68"/>
                                        </p:tgtEl>
                                      </p:cBhvr>
                                    </p:animEffect>
                                  </p:childTnLst>
                                </p:cTn>
                              </p:par>
                              <p:par>
                                <p:cTn id="128" presetID="22" presetClass="entr" presetSubtype="4" fill="hold" nodeType="withEffect">
                                  <p:stCondLst>
                                    <p:cond delay="0"/>
                                  </p:stCondLst>
                                  <p:childTnLst>
                                    <p:set>
                                      <p:cBhvr>
                                        <p:cTn id="129" dur="1" fill="hold">
                                          <p:stCondLst>
                                            <p:cond delay="0"/>
                                          </p:stCondLst>
                                        </p:cTn>
                                        <p:tgtEl>
                                          <p:spTgt spid="69"/>
                                        </p:tgtEl>
                                        <p:attrNameLst>
                                          <p:attrName>style.visibility</p:attrName>
                                        </p:attrNameLst>
                                      </p:cBhvr>
                                      <p:to>
                                        <p:strVal val="visible"/>
                                      </p:to>
                                    </p:set>
                                    <p:animEffect transition="in" filter="wipe(down)">
                                      <p:cBhvr>
                                        <p:cTn id="130" dur="500"/>
                                        <p:tgtEl>
                                          <p:spTgt spid="69"/>
                                        </p:tgtEl>
                                      </p:cBhvr>
                                    </p:animEffect>
                                  </p:childTnLst>
                                </p:cTn>
                              </p:par>
                              <p:par>
                                <p:cTn id="131" presetID="22" presetClass="entr" presetSubtype="4" fill="hold" nodeType="withEffect">
                                  <p:stCondLst>
                                    <p:cond delay="0"/>
                                  </p:stCondLst>
                                  <p:childTnLst>
                                    <p:set>
                                      <p:cBhvr>
                                        <p:cTn id="132" dur="1" fill="hold">
                                          <p:stCondLst>
                                            <p:cond delay="0"/>
                                          </p:stCondLst>
                                        </p:cTn>
                                        <p:tgtEl>
                                          <p:spTgt spid="70"/>
                                        </p:tgtEl>
                                        <p:attrNameLst>
                                          <p:attrName>style.visibility</p:attrName>
                                        </p:attrNameLst>
                                      </p:cBhvr>
                                      <p:to>
                                        <p:strVal val="visible"/>
                                      </p:to>
                                    </p:set>
                                    <p:animEffect transition="in" filter="wipe(down)">
                                      <p:cBhvr>
                                        <p:cTn id="133" dur="500"/>
                                        <p:tgtEl>
                                          <p:spTgt spid="70"/>
                                        </p:tgtEl>
                                      </p:cBhvr>
                                    </p:animEffect>
                                  </p:childTnLst>
                                </p:cTn>
                              </p:par>
                              <p:par>
                                <p:cTn id="134" presetID="22" presetClass="entr" presetSubtype="4" fill="hold" nodeType="withEffect">
                                  <p:stCondLst>
                                    <p:cond delay="0"/>
                                  </p:stCondLst>
                                  <p:childTnLst>
                                    <p:set>
                                      <p:cBhvr>
                                        <p:cTn id="135" dur="1" fill="hold">
                                          <p:stCondLst>
                                            <p:cond delay="0"/>
                                          </p:stCondLst>
                                        </p:cTn>
                                        <p:tgtEl>
                                          <p:spTgt spid="71"/>
                                        </p:tgtEl>
                                        <p:attrNameLst>
                                          <p:attrName>style.visibility</p:attrName>
                                        </p:attrNameLst>
                                      </p:cBhvr>
                                      <p:to>
                                        <p:strVal val="visible"/>
                                      </p:to>
                                    </p:set>
                                    <p:animEffect transition="in" filter="wipe(down)">
                                      <p:cBhvr>
                                        <p:cTn id="136" dur="500"/>
                                        <p:tgtEl>
                                          <p:spTgt spid="71"/>
                                        </p:tgtEl>
                                      </p:cBhvr>
                                    </p:animEffect>
                                  </p:childTnLst>
                                </p:cTn>
                              </p:par>
                              <p:par>
                                <p:cTn id="137" presetID="22" presetClass="entr" presetSubtype="4" fill="hold" nodeType="withEffect">
                                  <p:stCondLst>
                                    <p:cond delay="0"/>
                                  </p:stCondLst>
                                  <p:childTnLst>
                                    <p:set>
                                      <p:cBhvr>
                                        <p:cTn id="138" dur="1" fill="hold">
                                          <p:stCondLst>
                                            <p:cond delay="0"/>
                                          </p:stCondLst>
                                        </p:cTn>
                                        <p:tgtEl>
                                          <p:spTgt spid="72"/>
                                        </p:tgtEl>
                                        <p:attrNameLst>
                                          <p:attrName>style.visibility</p:attrName>
                                        </p:attrNameLst>
                                      </p:cBhvr>
                                      <p:to>
                                        <p:strVal val="visible"/>
                                      </p:to>
                                    </p:set>
                                    <p:animEffect transition="in" filter="wipe(down)">
                                      <p:cBhvr>
                                        <p:cTn id="139" dur="500"/>
                                        <p:tgtEl>
                                          <p:spTgt spid="72"/>
                                        </p:tgtEl>
                                      </p:cBhvr>
                                    </p:animEffect>
                                  </p:childTnLst>
                                </p:cTn>
                              </p:par>
                              <p:par>
                                <p:cTn id="140" presetID="22" presetClass="entr" presetSubtype="4" fill="hold" nodeType="withEffect">
                                  <p:stCondLst>
                                    <p:cond delay="0"/>
                                  </p:stCondLst>
                                  <p:childTnLst>
                                    <p:set>
                                      <p:cBhvr>
                                        <p:cTn id="141" dur="1" fill="hold">
                                          <p:stCondLst>
                                            <p:cond delay="0"/>
                                          </p:stCondLst>
                                        </p:cTn>
                                        <p:tgtEl>
                                          <p:spTgt spid="73"/>
                                        </p:tgtEl>
                                        <p:attrNameLst>
                                          <p:attrName>style.visibility</p:attrName>
                                        </p:attrNameLst>
                                      </p:cBhvr>
                                      <p:to>
                                        <p:strVal val="visible"/>
                                      </p:to>
                                    </p:set>
                                    <p:animEffect transition="in" filter="wipe(down)">
                                      <p:cBhvr>
                                        <p:cTn id="142" dur="500"/>
                                        <p:tgtEl>
                                          <p:spTgt spid="73"/>
                                        </p:tgtEl>
                                      </p:cBhvr>
                                    </p:animEffect>
                                  </p:childTnLst>
                                </p:cTn>
                              </p:par>
                              <p:par>
                                <p:cTn id="143" presetID="22" presetClass="entr" presetSubtype="4" fill="hold" nodeType="withEffect">
                                  <p:stCondLst>
                                    <p:cond delay="0"/>
                                  </p:stCondLst>
                                  <p:childTnLst>
                                    <p:set>
                                      <p:cBhvr>
                                        <p:cTn id="144" dur="1" fill="hold">
                                          <p:stCondLst>
                                            <p:cond delay="0"/>
                                          </p:stCondLst>
                                        </p:cTn>
                                        <p:tgtEl>
                                          <p:spTgt spid="74"/>
                                        </p:tgtEl>
                                        <p:attrNameLst>
                                          <p:attrName>style.visibility</p:attrName>
                                        </p:attrNameLst>
                                      </p:cBhvr>
                                      <p:to>
                                        <p:strVal val="visible"/>
                                      </p:to>
                                    </p:set>
                                    <p:animEffect transition="in" filter="wipe(down)">
                                      <p:cBhvr>
                                        <p:cTn id="145" dur="500"/>
                                        <p:tgtEl>
                                          <p:spTgt spid="74"/>
                                        </p:tgtEl>
                                      </p:cBhvr>
                                    </p:animEffect>
                                  </p:childTnLst>
                                </p:cTn>
                              </p:par>
                              <p:par>
                                <p:cTn id="146" presetID="22" presetClass="entr" presetSubtype="4" fill="hold" nodeType="withEffect">
                                  <p:stCondLst>
                                    <p:cond delay="0"/>
                                  </p:stCondLst>
                                  <p:childTnLst>
                                    <p:set>
                                      <p:cBhvr>
                                        <p:cTn id="147" dur="1" fill="hold">
                                          <p:stCondLst>
                                            <p:cond delay="0"/>
                                          </p:stCondLst>
                                        </p:cTn>
                                        <p:tgtEl>
                                          <p:spTgt spid="75"/>
                                        </p:tgtEl>
                                        <p:attrNameLst>
                                          <p:attrName>style.visibility</p:attrName>
                                        </p:attrNameLst>
                                      </p:cBhvr>
                                      <p:to>
                                        <p:strVal val="visible"/>
                                      </p:to>
                                    </p:set>
                                    <p:animEffect transition="in" filter="wipe(down)">
                                      <p:cBhvr>
                                        <p:cTn id="148" dur="500"/>
                                        <p:tgtEl>
                                          <p:spTgt spid="75"/>
                                        </p:tgtEl>
                                      </p:cBhvr>
                                    </p:animEffect>
                                  </p:childTnLst>
                                </p:cTn>
                              </p:par>
                              <p:par>
                                <p:cTn id="149" presetID="22" presetClass="entr" presetSubtype="4" fill="hold" nodeType="withEffect">
                                  <p:stCondLst>
                                    <p:cond delay="0"/>
                                  </p:stCondLst>
                                  <p:childTnLst>
                                    <p:set>
                                      <p:cBhvr>
                                        <p:cTn id="150" dur="1" fill="hold">
                                          <p:stCondLst>
                                            <p:cond delay="0"/>
                                          </p:stCondLst>
                                        </p:cTn>
                                        <p:tgtEl>
                                          <p:spTgt spid="76"/>
                                        </p:tgtEl>
                                        <p:attrNameLst>
                                          <p:attrName>style.visibility</p:attrName>
                                        </p:attrNameLst>
                                      </p:cBhvr>
                                      <p:to>
                                        <p:strVal val="visible"/>
                                      </p:to>
                                    </p:set>
                                    <p:animEffect transition="in" filter="wipe(down)">
                                      <p:cBhvr>
                                        <p:cTn id="151" dur="500"/>
                                        <p:tgtEl>
                                          <p:spTgt spid="76"/>
                                        </p:tgtEl>
                                      </p:cBhvr>
                                    </p:animEffect>
                                  </p:childTnLst>
                                </p:cTn>
                              </p:par>
                              <p:par>
                                <p:cTn id="152" presetID="22" presetClass="entr" presetSubtype="4" fill="hold" nodeType="withEffect">
                                  <p:stCondLst>
                                    <p:cond delay="0"/>
                                  </p:stCondLst>
                                  <p:childTnLst>
                                    <p:set>
                                      <p:cBhvr>
                                        <p:cTn id="153" dur="1" fill="hold">
                                          <p:stCondLst>
                                            <p:cond delay="0"/>
                                          </p:stCondLst>
                                        </p:cTn>
                                        <p:tgtEl>
                                          <p:spTgt spid="77"/>
                                        </p:tgtEl>
                                        <p:attrNameLst>
                                          <p:attrName>style.visibility</p:attrName>
                                        </p:attrNameLst>
                                      </p:cBhvr>
                                      <p:to>
                                        <p:strVal val="visible"/>
                                      </p:to>
                                    </p:set>
                                    <p:animEffect transition="in" filter="wipe(down)">
                                      <p:cBhvr>
                                        <p:cTn id="154" dur="500"/>
                                        <p:tgtEl>
                                          <p:spTgt spid="77"/>
                                        </p:tgtEl>
                                      </p:cBhvr>
                                    </p:animEffect>
                                  </p:childTnLst>
                                </p:cTn>
                              </p:par>
                              <p:par>
                                <p:cTn id="155" presetID="22" presetClass="entr" presetSubtype="4" fill="hold" nodeType="withEffect">
                                  <p:stCondLst>
                                    <p:cond delay="0"/>
                                  </p:stCondLst>
                                  <p:childTnLst>
                                    <p:set>
                                      <p:cBhvr>
                                        <p:cTn id="156" dur="1" fill="hold">
                                          <p:stCondLst>
                                            <p:cond delay="0"/>
                                          </p:stCondLst>
                                        </p:cTn>
                                        <p:tgtEl>
                                          <p:spTgt spid="78"/>
                                        </p:tgtEl>
                                        <p:attrNameLst>
                                          <p:attrName>style.visibility</p:attrName>
                                        </p:attrNameLst>
                                      </p:cBhvr>
                                      <p:to>
                                        <p:strVal val="visible"/>
                                      </p:to>
                                    </p:set>
                                    <p:animEffect transition="in" filter="wipe(down)">
                                      <p:cBhvr>
                                        <p:cTn id="157" dur="500"/>
                                        <p:tgtEl>
                                          <p:spTgt spid="78"/>
                                        </p:tgtEl>
                                      </p:cBhvr>
                                    </p:animEffect>
                                  </p:childTnLst>
                                </p:cTn>
                              </p:par>
                              <p:par>
                                <p:cTn id="158" presetID="22" presetClass="entr" presetSubtype="4" fill="hold" nodeType="with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wipe(down)">
                                      <p:cBhvr>
                                        <p:cTn id="160" dur="500"/>
                                        <p:tgtEl>
                                          <p:spTgt spid="79"/>
                                        </p:tgtEl>
                                      </p:cBhvr>
                                    </p:animEffect>
                                  </p:childTnLst>
                                </p:cTn>
                              </p:par>
                              <p:par>
                                <p:cTn id="161" presetID="22" presetClass="entr" presetSubtype="4" fill="hold" nodeType="withEffect">
                                  <p:stCondLst>
                                    <p:cond delay="0"/>
                                  </p:stCondLst>
                                  <p:childTnLst>
                                    <p:set>
                                      <p:cBhvr>
                                        <p:cTn id="162" dur="1" fill="hold">
                                          <p:stCondLst>
                                            <p:cond delay="0"/>
                                          </p:stCondLst>
                                        </p:cTn>
                                        <p:tgtEl>
                                          <p:spTgt spid="80"/>
                                        </p:tgtEl>
                                        <p:attrNameLst>
                                          <p:attrName>style.visibility</p:attrName>
                                        </p:attrNameLst>
                                      </p:cBhvr>
                                      <p:to>
                                        <p:strVal val="visible"/>
                                      </p:to>
                                    </p:set>
                                    <p:animEffect transition="in" filter="wipe(down)">
                                      <p:cBhvr>
                                        <p:cTn id="163" dur="500"/>
                                        <p:tgtEl>
                                          <p:spTgt spid="80"/>
                                        </p:tgtEl>
                                      </p:cBhvr>
                                    </p:animEffect>
                                  </p:childTnLst>
                                </p:cTn>
                              </p:par>
                              <p:par>
                                <p:cTn id="164" presetID="22" presetClass="entr" presetSubtype="4" fill="hold" nodeType="withEffect">
                                  <p:stCondLst>
                                    <p:cond delay="0"/>
                                  </p:stCondLst>
                                  <p:childTnLst>
                                    <p:set>
                                      <p:cBhvr>
                                        <p:cTn id="165" dur="1" fill="hold">
                                          <p:stCondLst>
                                            <p:cond delay="0"/>
                                          </p:stCondLst>
                                        </p:cTn>
                                        <p:tgtEl>
                                          <p:spTgt spid="81"/>
                                        </p:tgtEl>
                                        <p:attrNameLst>
                                          <p:attrName>style.visibility</p:attrName>
                                        </p:attrNameLst>
                                      </p:cBhvr>
                                      <p:to>
                                        <p:strVal val="visible"/>
                                      </p:to>
                                    </p:set>
                                    <p:animEffect transition="in" filter="wipe(down)">
                                      <p:cBhvr>
                                        <p:cTn id="166" dur="500"/>
                                        <p:tgtEl>
                                          <p:spTgt spid="81"/>
                                        </p:tgtEl>
                                      </p:cBhvr>
                                    </p:animEffect>
                                  </p:childTnLst>
                                </p:cTn>
                              </p:par>
                              <p:par>
                                <p:cTn id="167" presetID="22" presetClass="entr" presetSubtype="4" fill="hold" nodeType="withEffect">
                                  <p:stCondLst>
                                    <p:cond delay="0"/>
                                  </p:stCondLst>
                                  <p:childTnLst>
                                    <p:set>
                                      <p:cBhvr>
                                        <p:cTn id="168" dur="1" fill="hold">
                                          <p:stCondLst>
                                            <p:cond delay="0"/>
                                          </p:stCondLst>
                                        </p:cTn>
                                        <p:tgtEl>
                                          <p:spTgt spid="82"/>
                                        </p:tgtEl>
                                        <p:attrNameLst>
                                          <p:attrName>style.visibility</p:attrName>
                                        </p:attrNameLst>
                                      </p:cBhvr>
                                      <p:to>
                                        <p:strVal val="visible"/>
                                      </p:to>
                                    </p:set>
                                    <p:animEffect transition="in" filter="wipe(down)">
                                      <p:cBhvr>
                                        <p:cTn id="169" dur="500"/>
                                        <p:tgtEl>
                                          <p:spTgt spid="82"/>
                                        </p:tgtEl>
                                      </p:cBhvr>
                                    </p:animEffect>
                                  </p:childTnLst>
                                </p:cTn>
                              </p:par>
                              <p:par>
                                <p:cTn id="170" presetID="22" presetClass="entr" presetSubtype="4" fill="hold" nodeType="withEffect">
                                  <p:stCondLst>
                                    <p:cond delay="0"/>
                                  </p:stCondLst>
                                  <p:childTnLst>
                                    <p:set>
                                      <p:cBhvr>
                                        <p:cTn id="171" dur="1" fill="hold">
                                          <p:stCondLst>
                                            <p:cond delay="0"/>
                                          </p:stCondLst>
                                        </p:cTn>
                                        <p:tgtEl>
                                          <p:spTgt spid="83"/>
                                        </p:tgtEl>
                                        <p:attrNameLst>
                                          <p:attrName>style.visibility</p:attrName>
                                        </p:attrNameLst>
                                      </p:cBhvr>
                                      <p:to>
                                        <p:strVal val="visible"/>
                                      </p:to>
                                    </p:set>
                                    <p:animEffect transition="in" filter="wipe(down)">
                                      <p:cBhvr>
                                        <p:cTn id="172" dur="500"/>
                                        <p:tgtEl>
                                          <p:spTgt spid="83"/>
                                        </p:tgtEl>
                                      </p:cBhvr>
                                    </p:animEffect>
                                  </p:childTnLst>
                                </p:cTn>
                              </p:par>
                              <p:par>
                                <p:cTn id="173" presetID="22" presetClass="entr" presetSubtype="4" fill="hold" nodeType="withEffect">
                                  <p:stCondLst>
                                    <p:cond delay="0"/>
                                  </p:stCondLst>
                                  <p:childTnLst>
                                    <p:set>
                                      <p:cBhvr>
                                        <p:cTn id="174" dur="1" fill="hold">
                                          <p:stCondLst>
                                            <p:cond delay="0"/>
                                          </p:stCondLst>
                                        </p:cTn>
                                        <p:tgtEl>
                                          <p:spTgt spid="84"/>
                                        </p:tgtEl>
                                        <p:attrNameLst>
                                          <p:attrName>style.visibility</p:attrName>
                                        </p:attrNameLst>
                                      </p:cBhvr>
                                      <p:to>
                                        <p:strVal val="visible"/>
                                      </p:to>
                                    </p:set>
                                    <p:animEffect transition="in" filter="wipe(down)">
                                      <p:cBhvr>
                                        <p:cTn id="175" dur="500"/>
                                        <p:tgtEl>
                                          <p:spTgt spid="84"/>
                                        </p:tgtEl>
                                      </p:cBhvr>
                                    </p:animEffect>
                                  </p:childTnLst>
                                </p:cTn>
                              </p:par>
                              <p:par>
                                <p:cTn id="176" presetID="22" presetClass="entr" presetSubtype="4" fill="hold" nodeType="withEffect">
                                  <p:stCondLst>
                                    <p:cond delay="0"/>
                                  </p:stCondLst>
                                  <p:childTnLst>
                                    <p:set>
                                      <p:cBhvr>
                                        <p:cTn id="177" dur="1" fill="hold">
                                          <p:stCondLst>
                                            <p:cond delay="0"/>
                                          </p:stCondLst>
                                        </p:cTn>
                                        <p:tgtEl>
                                          <p:spTgt spid="86"/>
                                        </p:tgtEl>
                                        <p:attrNameLst>
                                          <p:attrName>style.visibility</p:attrName>
                                        </p:attrNameLst>
                                      </p:cBhvr>
                                      <p:to>
                                        <p:strVal val="visible"/>
                                      </p:to>
                                    </p:set>
                                    <p:animEffect transition="in" filter="wipe(down)">
                                      <p:cBhvr>
                                        <p:cTn id="178" dur="500"/>
                                        <p:tgtEl>
                                          <p:spTgt spid="86"/>
                                        </p:tgtEl>
                                      </p:cBhvr>
                                    </p:animEffect>
                                  </p:childTnLst>
                                </p:cTn>
                              </p:par>
                              <p:par>
                                <p:cTn id="179" presetID="22" presetClass="entr" presetSubtype="4" fill="hold" nodeType="withEffect">
                                  <p:stCondLst>
                                    <p:cond delay="0"/>
                                  </p:stCondLst>
                                  <p:childTnLst>
                                    <p:set>
                                      <p:cBhvr>
                                        <p:cTn id="180" dur="1" fill="hold">
                                          <p:stCondLst>
                                            <p:cond delay="0"/>
                                          </p:stCondLst>
                                        </p:cTn>
                                        <p:tgtEl>
                                          <p:spTgt spid="28"/>
                                        </p:tgtEl>
                                        <p:attrNameLst>
                                          <p:attrName>style.visibility</p:attrName>
                                        </p:attrNameLst>
                                      </p:cBhvr>
                                      <p:to>
                                        <p:strVal val="visible"/>
                                      </p:to>
                                    </p:set>
                                    <p:animEffect transition="in" filter="wipe(down)">
                                      <p:cBhvr>
                                        <p:cTn id="181" dur="500"/>
                                        <p:tgtEl>
                                          <p:spTgt spid="28"/>
                                        </p:tgtEl>
                                      </p:cBhvr>
                                    </p:animEffect>
                                  </p:childTnLst>
                                </p:cTn>
                              </p:par>
                              <p:par>
                                <p:cTn id="182" presetID="22" presetClass="entr" presetSubtype="4" fill="hold" nodeType="withEffect">
                                  <p:stCondLst>
                                    <p:cond delay="0"/>
                                  </p:stCondLst>
                                  <p:childTnLst>
                                    <p:set>
                                      <p:cBhvr>
                                        <p:cTn id="183" dur="1" fill="hold">
                                          <p:stCondLst>
                                            <p:cond delay="0"/>
                                          </p:stCondLst>
                                        </p:cTn>
                                        <p:tgtEl>
                                          <p:spTgt spid="14"/>
                                        </p:tgtEl>
                                        <p:attrNameLst>
                                          <p:attrName>style.visibility</p:attrName>
                                        </p:attrNameLst>
                                      </p:cBhvr>
                                      <p:to>
                                        <p:strVal val="visible"/>
                                      </p:to>
                                    </p:set>
                                    <p:animEffect transition="in" filter="wipe(down)">
                                      <p:cBhvr>
                                        <p:cTn id="184" dur="500"/>
                                        <p:tgtEl>
                                          <p:spTgt spid="14"/>
                                        </p:tgtEl>
                                      </p:cBhvr>
                                    </p:animEffect>
                                  </p:childTnLst>
                                </p:cTn>
                              </p:par>
                              <p:par>
                                <p:cTn id="185" presetID="22" presetClass="entr" presetSubtype="4" fill="hold" nodeType="withEffect">
                                  <p:stCondLst>
                                    <p:cond delay="0"/>
                                  </p:stCondLst>
                                  <p:childTnLst>
                                    <p:set>
                                      <p:cBhvr>
                                        <p:cTn id="186" dur="1" fill="hold">
                                          <p:stCondLst>
                                            <p:cond delay="0"/>
                                          </p:stCondLst>
                                        </p:cTn>
                                        <p:tgtEl>
                                          <p:spTgt spid="15"/>
                                        </p:tgtEl>
                                        <p:attrNameLst>
                                          <p:attrName>style.visibility</p:attrName>
                                        </p:attrNameLst>
                                      </p:cBhvr>
                                      <p:to>
                                        <p:strVal val="visible"/>
                                      </p:to>
                                    </p:set>
                                    <p:animEffect transition="in" filter="wipe(down)">
                                      <p:cBhvr>
                                        <p:cTn id="187" dur="500"/>
                                        <p:tgtEl>
                                          <p:spTgt spid="15"/>
                                        </p:tgtEl>
                                      </p:cBhvr>
                                    </p:animEffect>
                                  </p:childTnLst>
                                </p:cTn>
                              </p:par>
                              <p:par>
                                <p:cTn id="188" presetID="22" presetClass="entr" presetSubtype="4" fill="hold" nodeType="withEffect">
                                  <p:stCondLst>
                                    <p:cond delay="0"/>
                                  </p:stCondLst>
                                  <p:childTnLst>
                                    <p:set>
                                      <p:cBhvr>
                                        <p:cTn id="189" dur="1" fill="hold">
                                          <p:stCondLst>
                                            <p:cond delay="0"/>
                                          </p:stCondLst>
                                        </p:cTn>
                                        <p:tgtEl>
                                          <p:spTgt spid="17"/>
                                        </p:tgtEl>
                                        <p:attrNameLst>
                                          <p:attrName>style.visibility</p:attrName>
                                        </p:attrNameLst>
                                      </p:cBhvr>
                                      <p:to>
                                        <p:strVal val="visible"/>
                                      </p:to>
                                    </p:set>
                                    <p:animEffect transition="in" filter="wipe(down)">
                                      <p:cBhvr>
                                        <p:cTn id="190" dur="500"/>
                                        <p:tgtEl>
                                          <p:spTgt spid="17"/>
                                        </p:tgtEl>
                                      </p:cBhvr>
                                    </p:animEffect>
                                  </p:childTnLst>
                                </p:cTn>
                              </p:par>
                              <p:par>
                                <p:cTn id="191" presetID="10" presetClass="entr" presetSubtype="0" fill="hold" nodeType="withEffect">
                                  <p:stCondLst>
                                    <p:cond delay="0"/>
                                  </p:stCondLst>
                                  <p:childTnLst>
                                    <p:set>
                                      <p:cBhvr>
                                        <p:cTn id="192" dur="1" fill="hold">
                                          <p:stCondLst>
                                            <p:cond delay="0"/>
                                          </p:stCondLst>
                                        </p:cTn>
                                        <p:tgtEl>
                                          <p:spTgt spid="136"/>
                                        </p:tgtEl>
                                        <p:attrNameLst>
                                          <p:attrName>style.visibility</p:attrName>
                                        </p:attrNameLst>
                                      </p:cBhvr>
                                      <p:to>
                                        <p:strVal val="visible"/>
                                      </p:to>
                                    </p:set>
                                    <p:animEffect transition="in" filter="fade">
                                      <p:cBhvr>
                                        <p:cTn id="193" dur="500"/>
                                        <p:tgtEl>
                                          <p:spTgt spid="136"/>
                                        </p:tgtEl>
                                      </p:cBhvr>
                                    </p:animEffect>
                                  </p:childTnLst>
                                </p:cTn>
                              </p:par>
                              <p:par>
                                <p:cTn id="194" presetID="10" presetClass="entr" presetSubtype="0" fill="hold" nodeType="withEffect">
                                  <p:stCondLst>
                                    <p:cond delay="0"/>
                                  </p:stCondLst>
                                  <p:childTnLst>
                                    <p:set>
                                      <p:cBhvr>
                                        <p:cTn id="195" dur="1" fill="hold">
                                          <p:stCondLst>
                                            <p:cond delay="0"/>
                                          </p:stCondLst>
                                        </p:cTn>
                                        <p:tgtEl>
                                          <p:spTgt spid="137"/>
                                        </p:tgtEl>
                                        <p:attrNameLst>
                                          <p:attrName>style.visibility</p:attrName>
                                        </p:attrNameLst>
                                      </p:cBhvr>
                                      <p:to>
                                        <p:strVal val="visible"/>
                                      </p:to>
                                    </p:set>
                                    <p:animEffect transition="in" filter="fade">
                                      <p:cBhvr>
                                        <p:cTn id="196" dur="2000"/>
                                        <p:tgtEl>
                                          <p:spTgt spid="137"/>
                                        </p:tgtEl>
                                      </p:cBhvr>
                                    </p:animEffect>
                                  </p:childTnLst>
                                </p:cTn>
                              </p:par>
                              <p:par>
                                <p:cTn id="197" presetID="10" presetClass="entr" presetSubtype="0" fill="hold" nodeType="withEffect">
                                  <p:stCondLst>
                                    <p:cond delay="0"/>
                                  </p:stCondLst>
                                  <p:childTnLst>
                                    <p:set>
                                      <p:cBhvr>
                                        <p:cTn id="198" dur="1" fill="hold">
                                          <p:stCondLst>
                                            <p:cond delay="0"/>
                                          </p:stCondLst>
                                        </p:cTn>
                                        <p:tgtEl>
                                          <p:spTgt spid="138"/>
                                        </p:tgtEl>
                                        <p:attrNameLst>
                                          <p:attrName>style.visibility</p:attrName>
                                        </p:attrNameLst>
                                      </p:cBhvr>
                                      <p:to>
                                        <p:strVal val="visible"/>
                                      </p:to>
                                    </p:set>
                                    <p:animEffect transition="in" filter="fade">
                                      <p:cBhvr>
                                        <p:cTn id="199" dur="2000"/>
                                        <p:tgtEl>
                                          <p:spTgt spid="138"/>
                                        </p:tgtEl>
                                      </p:cBhvr>
                                    </p:animEffect>
                                  </p:childTnLst>
                                </p:cTn>
                              </p:par>
                              <p:par>
                                <p:cTn id="200" presetID="10" presetClass="entr" presetSubtype="0" fill="hold" nodeType="withEffect">
                                  <p:stCondLst>
                                    <p:cond delay="0"/>
                                  </p:stCondLst>
                                  <p:childTnLst>
                                    <p:set>
                                      <p:cBhvr>
                                        <p:cTn id="201" dur="1" fill="hold">
                                          <p:stCondLst>
                                            <p:cond delay="0"/>
                                          </p:stCondLst>
                                        </p:cTn>
                                        <p:tgtEl>
                                          <p:spTgt spid="139"/>
                                        </p:tgtEl>
                                        <p:attrNameLst>
                                          <p:attrName>style.visibility</p:attrName>
                                        </p:attrNameLst>
                                      </p:cBhvr>
                                      <p:to>
                                        <p:strVal val="visible"/>
                                      </p:to>
                                    </p:set>
                                    <p:animEffect transition="in" filter="fade">
                                      <p:cBhvr>
                                        <p:cTn id="202" dur="2000"/>
                                        <p:tgtEl>
                                          <p:spTgt spid="139"/>
                                        </p:tgtEl>
                                      </p:cBhvr>
                                    </p:animEffect>
                                  </p:childTnLst>
                                </p:cTn>
                              </p:par>
                              <p:par>
                                <p:cTn id="203" presetID="10" presetClass="entr" presetSubtype="0" fill="hold" nodeType="withEffect">
                                  <p:stCondLst>
                                    <p:cond delay="0"/>
                                  </p:stCondLst>
                                  <p:childTnLst>
                                    <p:set>
                                      <p:cBhvr>
                                        <p:cTn id="204" dur="1" fill="hold">
                                          <p:stCondLst>
                                            <p:cond delay="0"/>
                                          </p:stCondLst>
                                        </p:cTn>
                                        <p:tgtEl>
                                          <p:spTgt spid="140"/>
                                        </p:tgtEl>
                                        <p:attrNameLst>
                                          <p:attrName>style.visibility</p:attrName>
                                        </p:attrNameLst>
                                      </p:cBhvr>
                                      <p:to>
                                        <p:strVal val="visible"/>
                                      </p:to>
                                    </p:set>
                                    <p:animEffect transition="in" filter="fade">
                                      <p:cBhvr>
                                        <p:cTn id="205" dur="500"/>
                                        <p:tgtEl>
                                          <p:spTgt spid="140"/>
                                        </p:tgtEl>
                                      </p:cBhvr>
                                    </p:animEffect>
                                  </p:childTnLst>
                                </p:cTn>
                              </p:par>
                              <p:par>
                                <p:cTn id="206" presetID="10" presetClass="entr" presetSubtype="0" fill="hold" nodeType="withEffect">
                                  <p:stCondLst>
                                    <p:cond delay="0"/>
                                  </p:stCondLst>
                                  <p:childTnLst>
                                    <p:set>
                                      <p:cBhvr>
                                        <p:cTn id="207" dur="1" fill="hold">
                                          <p:stCondLst>
                                            <p:cond delay="0"/>
                                          </p:stCondLst>
                                        </p:cTn>
                                        <p:tgtEl>
                                          <p:spTgt spid="141"/>
                                        </p:tgtEl>
                                        <p:attrNameLst>
                                          <p:attrName>style.visibility</p:attrName>
                                        </p:attrNameLst>
                                      </p:cBhvr>
                                      <p:to>
                                        <p:strVal val="visible"/>
                                      </p:to>
                                    </p:set>
                                    <p:animEffect transition="in" filter="fade">
                                      <p:cBhvr>
                                        <p:cTn id="208"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j-lt"/>
              </a:rPr>
              <a:t>Certification Perceptions</a:t>
            </a:r>
            <a:endParaRPr lang="en-US" b="1"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2537269155"/>
              </p:ext>
            </p:extLst>
          </p:nvPr>
        </p:nvGraphicFramePr>
        <p:xfrm>
          <a:off x="382588" y="1412874"/>
          <a:ext cx="8378825" cy="3886914"/>
        </p:xfrm>
        <a:graphic>
          <a:graphicData uri="http://schemas.openxmlformats.org/drawingml/2006/table">
            <a:tbl>
              <a:tblPr firstRow="1" bandRow="1">
                <a:tableStyleId>{69C7853C-536D-4A76-A0AE-DD22124D55A5}</a:tableStyleId>
              </a:tblPr>
              <a:tblGrid>
                <a:gridCol w="8378825"/>
              </a:tblGrid>
              <a:tr h="1190540">
                <a:tc>
                  <a:txBody>
                    <a:bodyPr/>
                    <a:lstStyle/>
                    <a:p>
                      <a:pPr marL="0" marR="0" indent="0" algn="l" defTabSz="914400" rtl="0" eaLnBrk="1" fontAlgn="auto" latinLnBrk="0" hangingPunct="1">
                        <a:lnSpc>
                          <a:spcPct val="90000"/>
                        </a:lnSpc>
                        <a:spcBef>
                          <a:spcPts val="938"/>
                        </a:spcBef>
                        <a:spcAft>
                          <a:spcPts val="0"/>
                        </a:spcAft>
                        <a:buClr>
                          <a:schemeClr val="bg1">
                            <a:lumMod val="50000"/>
                          </a:schemeClr>
                        </a:buClr>
                        <a:buSzPct val="110000"/>
                        <a:buFontTx/>
                        <a:buNone/>
                        <a:tabLst/>
                        <a:defRPr/>
                      </a:pPr>
                      <a:r>
                        <a:rPr lang="en-US" sz="2400" kern="1200" dirty="0" smtClean="0">
                          <a:gradFill>
                            <a:gsLst>
                              <a:gs pos="0">
                                <a:schemeClr val="tx1"/>
                              </a:gs>
                              <a:gs pos="100000">
                                <a:schemeClr val="tx1"/>
                              </a:gs>
                            </a:gsLst>
                            <a:lin ang="5400000" scaled="0"/>
                          </a:gradFill>
                          <a:latin typeface="+mn-lt"/>
                          <a:ea typeface="Segoe UI" pitchFamily="34" charset="0"/>
                          <a:cs typeface="Segoe UI" pitchFamily="34" charset="0"/>
                        </a:rPr>
                        <a:t>2009 Channel Insider &amp; Amazon Consulting:</a:t>
                      </a:r>
                    </a:p>
                    <a:p>
                      <a:pPr marL="457182" marR="0" lvl="1" indent="0" algn="l" defTabSz="914400" rtl="0" eaLnBrk="1" fontAlgn="auto" latinLnBrk="0" hangingPunct="1">
                        <a:lnSpc>
                          <a:spcPct val="90000"/>
                        </a:lnSpc>
                        <a:spcBef>
                          <a:spcPts val="375"/>
                        </a:spcBef>
                        <a:spcAft>
                          <a:spcPts val="0"/>
                        </a:spcAft>
                        <a:buClr>
                          <a:schemeClr val="bg1">
                            <a:lumMod val="50000"/>
                          </a:schemeClr>
                        </a:buClr>
                        <a:buSzPct val="110000"/>
                        <a:buFont typeface="Arial" pitchFamily="34" charset="0"/>
                        <a:buNone/>
                        <a:tabLst/>
                        <a:defRPr/>
                      </a:pPr>
                      <a:r>
                        <a:rPr lang="en-US" sz="2000" b="0" i="1" kern="1200" dirty="0" smtClean="0">
                          <a:gradFill>
                            <a:gsLst>
                              <a:gs pos="0">
                                <a:schemeClr val="tx1"/>
                              </a:gs>
                              <a:gs pos="100000">
                                <a:schemeClr val="tx1"/>
                              </a:gs>
                            </a:gsLst>
                            <a:lin ang="5400000" scaled="0"/>
                          </a:gradFill>
                          <a:latin typeface="+mn-lt"/>
                          <a:ea typeface="Segoe UI" pitchFamily="34" charset="0"/>
                          <a:cs typeface="Segoe UI" pitchFamily="34" charset="0"/>
                        </a:rPr>
                        <a:t>“MS was rated #1 for best cert for return on Partners’ investment &amp; End user perspective. Cisco was #2”</a:t>
                      </a:r>
                      <a:endParaRPr lang="en-US" sz="2400" b="0" i="1" kern="1200" dirty="0">
                        <a:gradFill>
                          <a:gsLst>
                            <a:gs pos="0">
                              <a:schemeClr val="tx1"/>
                            </a:gs>
                            <a:gs pos="100000">
                              <a:schemeClr val="tx1"/>
                            </a:gs>
                          </a:gsLst>
                          <a:lin ang="5400000" scaled="0"/>
                        </a:gradFill>
                        <a:latin typeface="+mn-lt"/>
                        <a:ea typeface="Segoe UI" pitchFamily="34" charset="0"/>
                        <a:cs typeface="Segoe UI" pitchFamily="34" charset="0"/>
                      </a:endParaRPr>
                    </a:p>
                  </a:txBody>
                  <a:tcPr marL="155448" marR="155448" marT="67056" marB="6705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r>
              <a:tr h="1632586">
                <a:tc>
                  <a:txBody>
                    <a:bodyPr/>
                    <a:lstStyle/>
                    <a:p>
                      <a:pPr marL="0" marR="0" lvl="0" indent="0" algn="l" defTabSz="914400" rtl="0" eaLnBrk="1" fontAlgn="auto" latinLnBrk="0" hangingPunct="1">
                        <a:lnSpc>
                          <a:spcPct val="90000"/>
                        </a:lnSpc>
                        <a:spcBef>
                          <a:spcPts val="938"/>
                        </a:spcBef>
                        <a:spcAft>
                          <a:spcPts val="0"/>
                        </a:spcAft>
                        <a:buClr>
                          <a:schemeClr val="bg1">
                            <a:lumMod val="50000"/>
                          </a:schemeClr>
                        </a:buClr>
                        <a:buSzPct val="110000"/>
                        <a:buFontTx/>
                        <a:buNone/>
                        <a:tabLst/>
                        <a:defRPr/>
                      </a:pPr>
                      <a:r>
                        <a:rPr lang="en-US" sz="2400" b="1" kern="1200" dirty="0" smtClean="0">
                          <a:gradFill>
                            <a:gsLst>
                              <a:gs pos="0">
                                <a:schemeClr val="tx1"/>
                              </a:gs>
                              <a:gs pos="100000">
                                <a:schemeClr val="tx1"/>
                              </a:gs>
                            </a:gsLst>
                            <a:lin ang="5400000" scaled="0"/>
                          </a:gradFill>
                          <a:latin typeface="+mn-lt"/>
                          <a:ea typeface="Segoe UI" pitchFamily="34" charset="0"/>
                          <a:cs typeface="Segoe UI" pitchFamily="34" charset="0"/>
                        </a:rPr>
                        <a:t>Global Knowledge’s 2009 IT Skills and Salary Survey:</a:t>
                      </a:r>
                    </a:p>
                    <a:p>
                      <a:pPr marL="457182" marR="0" lvl="1" indent="0" algn="l" defTabSz="914400" rtl="0" eaLnBrk="1" fontAlgn="auto" latinLnBrk="0" hangingPunct="1">
                        <a:lnSpc>
                          <a:spcPct val="90000"/>
                        </a:lnSpc>
                        <a:spcBef>
                          <a:spcPts val="375"/>
                        </a:spcBef>
                        <a:spcAft>
                          <a:spcPts val="0"/>
                        </a:spcAft>
                        <a:buClr>
                          <a:schemeClr val="bg1">
                            <a:lumMod val="50000"/>
                          </a:schemeClr>
                        </a:buClr>
                        <a:buSzPct val="110000"/>
                        <a:buFont typeface="Arial" pitchFamily="34" charset="0"/>
                        <a:buNone/>
                        <a:tabLst/>
                        <a:defRPr/>
                      </a:pPr>
                      <a:r>
                        <a:rPr lang="en-US" sz="2000" i="1" kern="1200" dirty="0" smtClean="0">
                          <a:gradFill>
                            <a:gsLst>
                              <a:gs pos="0">
                                <a:schemeClr val="tx1"/>
                              </a:gs>
                              <a:gs pos="100000">
                                <a:schemeClr val="tx1"/>
                              </a:gs>
                            </a:gsLst>
                            <a:lin ang="5400000" scaled="0"/>
                          </a:gradFill>
                          <a:latin typeface="+mn-lt"/>
                          <a:ea typeface="Segoe UI" pitchFamily="34" charset="0"/>
                          <a:cs typeface="Segoe UI" pitchFamily="34" charset="0"/>
                        </a:rPr>
                        <a:t>“75% IT </a:t>
                      </a:r>
                      <a:r>
                        <a:rPr lang="en-US" sz="2000" i="1" kern="1200" dirty="0" smtClean="0">
                          <a:gradFill>
                            <a:gsLst>
                              <a:gs pos="0">
                                <a:schemeClr val="tx1"/>
                              </a:gs>
                              <a:gs pos="100000">
                                <a:schemeClr val="tx1"/>
                              </a:gs>
                            </a:gsLst>
                            <a:lin ang="5400000" scaled="0"/>
                          </a:gradFill>
                          <a:latin typeface="+mn-lt"/>
                          <a:ea typeface="Segoe UI" pitchFamily="34" charset="0"/>
                          <a:cs typeface="Segoe UI" pitchFamily="34" charset="0"/>
                        </a:rPr>
                        <a:t>pros </a:t>
                      </a:r>
                      <a:r>
                        <a:rPr lang="en-US" sz="2000" i="1" kern="1200" dirty="0" smtClean="0">
                          <a:gradFill>
                            <a:gsLst>
                              <a:gs pos="0">
                                <a:schemeClr val="tx1"/>
                              </a:gs>
                              <a:gs pos="100000">
                                <a:schemeClr val="tx1"/>
                              </a:gs>
                            </a:gsLst>
                            <a:lin ang="5400000" scaled="0"/>
                          </a:gradFill>
                          <a:latin typeface="+mn-lt"/>
                          <a:ea typeface="Segoe UI" pitchFamily="34" charset="0"/>
                          <a:cs typeface="Segoe UI" pitchFamily="34" charset="0"/>
                        </a:rPr>
                        <a:t>are more productive after achieving  certification”</a:t>
                      </a:r>
                    </a:p>
                    <a:p>
                      <a:pPr marL="457182" marR="0" lvl="1" indent="0" algn="l" defTabSz="914400" rtl="0" eaLnBrk="1" fontAlgn="auto" latinLnBrk="0" hangingPunct="1">
                        <a:lnSpc>
                          <a:spcPct val="90000"/>
                        </a:lnSpc>
                        <a:spcBef>
                          <a:spcPts val="375"/>
                        </a:spcBef>
                        <a:spcAft>
                          <a:spcPts val="0"/>
                        </a:spcAft>
                        <a:buClr>
                          <a:schemeClr val="bg1">
                            <a:lumMod val="50000"/>
                          </a:schemeClr>
                        </a:buClr>
                        <a:buSzPct val="110000"/>
                        <a:buFont typeface="Arial" pitchFamily="34" charset="0"/>
                        <a:buNone/>
                        <a:tabLst/>
                        <a:defRPr/>
                      </a:pPr>
                      <a:r>
                        <a:rPr lang="en-US" sz="2000" i="1" kern="1200" dirty="0" smtClean="0">
                          <a:gradFill>
                            <a:gsLst>
                              <a:gs pos="0">
                                <a:schemeClr val="tx1"/>
                              </a:gs>
                              <a:gs pos="100000">
                                <a:schemeClr val="tx1"/>
                              </a:gs>
                            </a:gsLst>
                            <a:lin ang="5400000" scaled="0"/>
                          </a:gradFill>
                          <a:latin typeface="+mn-lt"/>
                          <a:ea typeface="Segoe UI" pitchFamily="34" charset="0"/>
                          <a:cs typeface="Segoe UI" pitchFamily="34" charset="0"/>
                        </a:rPr>
                        <a:t>“Nearly 6 out of 10 people surveyed reported that earning a certification/ recertification is a key motivator for training</a:t>
                      </a:r>
                      <a:r>
                        <a:rPr lang="en-US" sz="2800" i="1" kern="1200" dirty="0" smtClean="0">
                          <a:gradFill>
                            <a:gsLst>
                              <a:gs pos="0">
                                <a:schemeClr val="tx1"/>
                              </a:gs>
                              <a:gs pos="100000">
                                <a:schemeClr val="tx1"/>
                              </a:gs>
                            </a:gsLst>
                            <a:lin ang="5400000" scaled="0"/>
                          </a:gradFill>
                          <a:latin typeface="+mn-lt"/>
                          <a:ea typeface="Segoe UI" pitchFamily="34" charset="0"/>
                          <a:cs typeface="Segoe UI" pitchFamily="34" charset="0"/>
                        </a:rPr>
                        <a:t>”</a:t>
                      </a:r>
                      <a:endParaRPr lang="en-US" sz="3200" i="1" kern="1200" baseline="0" dirty="0" smtClean="0">
                        <a:gradFill>
                          <a:gsLst>
                            <a:gs pos="0">
                              <a:schemeClr val="tx1"/>
                            </a:gs>
                            <a:gs pos="100000">
                              <a:schemeClr val="tx1"/>
                            </a:gs>
                          </a:gsLst>
                          <a:lin ang="5400000" scaled="0"/>
                        </a:gradFill>
                        <a:latin typeface="+mn-lt"/>
                        <a:ea typeface="Segoe UI" pitchFamily="34" charset="0"/>
                        <a:cs typeface="Segoe UI" pitchFamily="34" charset="0"/>
                      </a:endParaRPr>
                    </a:p>
                  </a:txBody>
                  <a:tcPr marL="155448" marR="155448" marT="67056" marB="6705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schemeClr>
                    </a:solidFill>
                  </a:tcPr>
                </a:tc>
              </a:tr>
              <a:tr h="10637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smtClean="0">
                          <a:gradFill>
                            <a:gsLst>
                              <a:gs pos="0">
                                <a:schemeClr val="tx1"/>
                              </a:gs>
                              <a:gs pos="100000">
                                <a:schemeClr val="tx1"/>
                              </a:gs>
                            </a:gsLst>
                            <a:lin ang="5400000" scaled="0"/>
                          </a:gradFill>
                          <a:latin typeface="+mn-lt"/>
                          <a:ea typeface="Segoe UI" pitchFamily="34" charset="0"/>
                          <a:cs typeface="Segoe UI" pitchFamily="34" charset="0"/>
                        </a:rPr>
                        <a:t>Dec 2008 </a:t>
                      </a:r>
                      <a:r>
                        <a:rPr lang="en-US" sz="2400" b="1" kern="1200" dirty="0" err="1" smtClean="0">
                          <a:gradFill>
                            <a:gsLst>
                              <a:gs pos="0">
                                <a:schemeClr val="tx1"/>
                              </a:gs>
                              <a:gs pos="100000">
                                <a:schemeClr val="tx1"/>
                              </a:gs>
                            </a:gsLst>
                            <a:lin ang="5400000" scaled="0"/>
                          </a:gradFill>
                          <a:latin typeface="+mn-lt"/>
                          <a:ea typeface="Segoe UI" pitchFamily="34" charset="0"/>
                          <a:cs typeface="Segoe UI" pitchFamily="34" charset="0"/>
                        </a:rPr>
                        <a:t>TechRepublic</a:t>
                      </a:r>
                      <a:endParaRPr lang="en-US" sz="3200" b="1" u="sng" dirty="0" smtClean="0">
                        <a:gradFill>
                          <a:gsLst>
                            <a:gs pos="0">
                              <a:schemeClr val="tx1"/>
                            </a:gs>
                            <a:gs pos="100000">
                              <a:schemeClr val="tx1"/>
                            </a:gs>
                          </a:gsLst>
                          <a:lin ang="5400000" scaled="0"/>
                        </a:gradFill>
                        <a:latin typeface="+mn-lt"/>
                        <a:ea typeface="Segoe UI" pitchFamily="34" charset="0"/>
                        <a:cs typeface="Segoe UI" pitchFamily="34" charset="0"/>
                      </a:endParaRPr>
                    </a:p>
                    <a:p>
                      <a:pPr marL="457182" marR="0" lvl="1" indent="0" algn="l" defTabSz="914400" rtl="0" eaLnBrk="1" fontAlgn="auto" latinLnBrk="0" hangingPunct="1">
                        <a:lnSpc>
                          <a:spcPct val="90000"/>
                        </a:lnSpc>
                        <a:spcBef>
                          <a:spcPts val="375"/>
                        </a:spcBef>
                        <a:spcAft>
                          <a:spcPts val="0"/>
                        </a:spcAft>
                        <a:buClr>
                          <a:schemeClr val="bg1">
                            <a:lumMod val="50000"/>
                          </a:schemeClr>
                        </a:buClr>
                        <a:buSzPct val="110000"/>
                        <a:buFont typeface="Arial" pitchFamily="34" charset="0"/>
                        <a:buNone/>
                        <a:tabLst/>
                        <a:defRPr/>
                      </a:pPr>
                      <a:r>
                        <a:rPr lang="en-US" sz="2000" i="1" kern="1200" dirty="0" smtClean="0">
                          <a:gradFill>
                            <a:gsLst>
                              <a:gs pos="0">
                                <a:schemeClr val="tx1"/>
                              </a:gs>
                              <a:gs pos="100000">
                                <a:schemeClr val="tx1"/>
                              </a:gs>
                            </a:gsLst>
                            <a:lin ang="5400000" scaled="0"/>
                          </a:gradFill>
                          <a:latin typeface="+mn-lt"/>
                          <a:ea typeface="Segoe UI" pitchFamily="34" charset="0"/>
                          <a:cs typeface="Segoe UI" pitchFamily="34" charset="0"/>
                        </a:rPr>
                        <a:t>“MCP scores 4 out of top 10, including #1 and #2 on best certs”</a:t>
                      </a:r>
                      <a:endParaRPr lang="en-US" sz="2000" i="1" kern="1200" dirty="0">
                        <a:gradFill>
                          <a:gsLst>
                            <a:gs pos="0">
                              <a:schemeClr val="tx1"/>
                            </a:gs>
                            <a:gs pos="100000">
                              <a:schemeClr val="tx1"/>
                            </a:gs>
                          </a:gsLst>
                          <a:lin ang="5400000" scaled="0"/>
                        </a:gradFill>
                        <a:latin typeface="+mn-lt"/>
                        <a:ea typeface="Segoe UI" pitchFamily="34" charset="0"/>
                        <a:cs typeface="Segoe UI" pitchFamily="34" charset="0"/>
                      </a:endParaRPr>
                    </a:p>
                  </a:txBody>
                  <a:tcPr marL="155448" marR="155448" marT="67056" marB="67056">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75000"/>
                      </a:schemeClr>
                    </a:solidFill>
                  </a:tcPr>
                </a:tc>
              </a:tr>
            </a:tbl>
          </a:graphicData>
        </a:graphic>
      </p:graphicFrame>
      <p:sp>
        <p:nvSpPr>
          <p:cNvPr id="13" name="TextBox 12"/>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14" name="TextBox 13"/>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11</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6" name="Picture 10" descr="\\sfp\Work\White_Whale\3-22063_Regine_Smith\Artwork\PROOF_POINTS\ProofPoints-NOV2010-04.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23806" y="5296908"/>
            <a:ext cx="2334432" cy="1143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14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SFP\Resources\Microsoft Presentation Resources\DVD_Art_08-10-2010\Artwork_Imagery\Other Photos\Microsoft Employees\IMG_4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617" y="-47973"/>
            <a:ext cx="10416000" cy="6944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p:cNvSpPr txBox="1">
            <a:spLocks/>
          </p:cNvSpPr>
          <p:nvPr/>
        </p:nvSpPr>
        <p:spPr>
          <a:xfrm>
            <a:off x="1" y="5372532"/>
            <a:ext cx="9144000" cy="1523495"/>
          </a:xfrm>
          <a:prstGeom prst="rect">
            <a:avLst/>
          </a:prstGeom>
          <a:gradFill>
            <a:gsLst>
              <a:gs pos="0">
                <a:schemeClr val="bg1"/>
              </a:gs>
              <a:gs pos="100000">
                <a:schemeClr val="accent6">
                  <a:alpha val="0"/>
                </a:schemeClr>
              </a:gs>
            </a:gsLst>
            <a:lin ang="0" scaled="1"/>
          </a:gradFill>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latin typeface="+mj-lt"/>
                <a:ea typeface="+mn-ea"/>
                <a:cs typeface="Arial" charset="0"/>
              </a:defRPr>
            </a:lvl1pPr>
          </a:lstStyle>
          <a:p>
            <a:endParaRPr lang="en-US" dirty="0"/>
          </a:p>
        </p:txBody>
      </p:sp>
      <p:sp>
        <p:nvSpPr>
          <p:cNvPr id="2" name="Title 1"/>
          <p:cNvSpPr>
            <a:spLocks noGrp="1"/>
          </p:cNvSpPr>
          <p:nvPr>
            <p:ph type="ctrTitle"/>
          </p:nvPr>
        </p:nvSpPr>
        <p:spPr>
          <a:xfrm>
            <a:off x="730250" y="5372532"/>
            <a:ext cx="7681913" cy="1523495"/>
          </a:xfrm>
          <a:noFill/>
        </p:spPr>
        <p:txBody>
          <a:bodyPr/>
          <a:lstStyle/>
          <a:p>
            <a:r>
              <a:rPr lang="en-US" dirty="0" smtClean="0">
                <a:latin typeface="+mj-lt"/>
              </a:rPr>
              <a:t>Introduction </a:t>
            </a:r>
            <a:r>
              <a:rPr lang="en-US" dirty="0">
                <a:latin typeface="+mj-lt"/>
              </a:rPr>
              <a:t>to </a:t>
            </a:r>
            <a:r>
              <a:rPr lang="en-US" dirty="0" smtClean="0">
                <a:latin typeface="+mj-lt"/>
              </a:rPr>
              <a:t/>
            </a:r>
            <a:br>
              <a:rPr lang="en-US" dirty="0" smtClean="0">
                <a:latin typeface="+mj-lt"/>
              </a:rPr>
            </a:br>
            <a:r>
              <a:rPr lang="en-US" dirty="0" smtClean="0">
                <a:latin typeface="+mj-lt"/>
              </a:rPr>
              <a:t>Microsoft Certifications</a:t>
            </a:r>
            <a:endParaRPr lang="en-US"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p:cNvSpPr/>
          <p:nvPr/>
        </p:nvSpPr>
        <p:spPr>
          <a:xfrm>
            <a:off x="4383157" y="1525147"/>
            <a:ext cx="4010017" cy="838200"/>
          </a:xfrm>
          <a:prstGeom prst="rect">
            <a:avLst/>
          </a:prstGeom>
          <a:solidFill>
            <a:srgbClr val="002B45"/>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gradFill>
                  <a:gsLst>
                    <a:gs pos="0">
                      <a:schemeClr val="bg1"/>
                    </a:gs>
                    <a:gs pos="100000">
                      <a:schemeClr val="bg1"/>
                    </a:gs>
                  </a:gsLst>
                  <a:lin ang="5400000" scaled="0"/>
                </a:gradFill>
                <a:ea typeface="Segoe UI" pitchFamily="34" charset="0"/>
                <a:cs typeface="Segoe UI" pitchFamily="34" charset="0"/>
              </a:rPr>
              <a:t>Industry Leader</a:t>
            </a:r>
          </a:p>
        </p:txBody>
      </p:sp>
      <p:sp>
        <p:nvSpPr>
          <p:cNvPr id="19" name="Rectangle 18"/>
          <p:cNvSpPr/>
          <p:nvPr/>
        </p:nvSpPr>
        <p:spPr>
          <a:xfrm>
            <a:off x="4406907" y="2471931"/>
            <a:ext cx="4010017" cy="838200"/>
          </a:xfrm>
          <a:prstGeom prst="rect">
            <a:avLst/>
          </a:prstGeom>
          <a:solidFill>
            <a:srgbClr val="17375E"/>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gradFill>
                  <a:gsLst>
                    <a:gs pos="0">
                      <a:schemeClr val="bg1"/>
                    </a:gs>
                    <a:gs pos="100000">
                      <a:schemeClr val="bg1"/>
                    </a:gs>
                  </a:gsLst>
                  <a:lin ang="5400000" scaled="0"/>
                </a:gradFill>
                <a:ea typeface="Segoe UI" pitchFamily="34" charset="0"/>
                <a:cs typeface="Segoe UI" pitchFamily="34" charset="0"/>
              </a:rPr>
              <a:t>Technology Expert</a:t>
            </a:r>
          </a:p>
        </p:txBody>
      </p:sp>
      <p:sp>
        <p:nvSpPr>
          <p:cNvPr id="20" name="Rectangle 19"/>
          <p:cNvSpPr/>
          <p:nvPr/>
        </p:nvSpPr>
        <p:spPr>
          <a:xfrm>
            <a:off x="4383157" y="3418715"/>
            <a:ext cx="4010017" cy="838200"/>
          </a:xfrm>
          <a:prstGeom prst="rect">
            <a:avLst/>
          </a:prstGeom>
          <a:solidFill>
            <a:srgbClr val="0080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gradFill>
                  <a:gsLst>
                    <a:gs pos="0">
                      <a:schemeClr val="bg1"/>
                    </a:gs>
                    <a:gs pos="100000">
                      <a:schemeClr val="bg1"/>
                    </a:gs>
                  </a:gsLst>
                  <a:lin ang="5400000" scaled="0"/>
                </a:gradFill>
                <a:ea typeface="Segoe UI" pitchFamily="34" charset="0"/>
                <a:cs typeface="Segoe UI" pitchFamily="34" charset="0"/>
              </a:rPr>
              <a:t>Solutions Professional</a:t>
            </a:r>
          </a:p>
        </p:txBody>
      </p:sp>
      <p:sp>
        <p:nvSpPr>
          <p:cNvPr id="21" name="Rectangle 20"/>
          <p:cNvSpPr/>
          <p:nvPr/>
        </p:nvSpPr>
        <p:spPr>
          <a:xfrm>
            <a:off x="4406907" y="4365499"/>
            <a:ext cx="4010017" cy="838200"/>
          </a:xfrm>
          <a:prstGeom prst="rect">
            <a:avLst/>
          </a:prstGeom>
          <a:solidFill>
            <a:srgbClr val="23836D"/>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gradFill>
                  <a:gsLst>
                    <a:gs pos="0">
                      <a:schemeClr val="bg1"/>
                    </a:gs>
                    <a:gs pos="100000">
                      <a:schemeClr val="bg1"/>
                    </a:gs>
                  </a:gsLst>
                  <a:lin ang="5400000" scaled="0"/>
                </a:gradFill>
                <a:ea typeface="Segoe UI" pitchFamily="34" charset="0"/>
                <a:cs typeface="Segoe UI" pitchFamily="34" charset="0"/>
              </a:rPr>
              <a:t>Technology Career Builder</a:t>
            </a:r>
          </a:p>
        </p:txBody>
      </p:sp>
      <p:sp>
        <p:nvSpPr>
          <p:cNvPr id="22" name="Rectangle 21"/>
          <p:cNvSpPr/>
          <p:nvPr/>
        </p:nvSpPr>
        <p:spPr>
          <a:xfrm>
            <a:off x="4406907" y="5312285"/>
            <a:ext cx="4010017" cy="838200"/>
          </a:xfrm>
          <a:prstGeom prst="rect">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300" dirty="0">
                <a:gradFill>
                  <a:gsLst>
                    <a:gs pos="0">
                      <a:schemeClr val="bg1"/>
                    </a:gs>
                    <a:gs pos="100000">
                      <a:schemeClr val="bg1"/>
                    </a:gs>
                  </a:gsLst>
                  <a:lin ang="5400000" scaled="0"/>
                </a:gradFill>
                <a:ea typeface="Segoe UI" pitchFamily="34" charset="0"/>
                <a:cs typeface="Segoe UI" pitchFamily="34" charset="0"/>
              </a:rPr>
              <a:t>Student</a:t>
            </a:r>
          </a:p>
        </p:txBody>
      </p:sp>
      <p:sp>
        <p:nvSpPr>
          <p:cNvPr id="72" name="TextBox 71"/>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73" name="TextBox 72"/>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13</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grpSp>
        <p:nvGrpSpPr>
          <p:cNvPr id="7" name="Group 6"/>
          <p:cNvGrpSpPr/>
          <p:nvPr/>
        </p:nvGrpSpPr>
        <p:grpSpPr>
          <a:xfrm>
            <a:off x="1368425" y="1412875"/>
            <a:ext cx="3149972" cy="5723421"/>
            <a:chOff x="1368425" y="1412875"/>
            <a:chExt cx="3149972" cy="5723421"/>
          </a:xfrm>
        </p:grpSpPr>
        <p:pic>
          <p:nvPicPr>
            <p:cNvPr id="12290" name="Picture 2" descr="\\SFP\Work\White_Whale\3-22063_Regine_Smith\Client_Supplied\Cert graphics in jpg\Cert graphics in jpg\12_16_IT_Architec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49" r="69696"/>
            <a:stretch/>
          </p:blipFill>
          <p:spPr bwMode="auto">
            <a:xfrm>
              <a:off x="1368425" y="1412875"/>
              <a:ext cx="2661004" cy="572342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910159" y="1731084"/>
              <a:ext cx="608238" cy="513808"/>
              <a:chOff x="4144765" y="1731084"/>
              <a:chExt cx="608238" cy="513808"/>
            </a:xfrm>
          </p:grpSpPr>
          <p:sp>
            <p:nvSpPr>
              <p:cNvPr id="31" name="Oval 30"/>
              <p:cNvSpPr/>
              <p:nvPr/>
            </p:nvSpPr>
            <p:spPr>
              <a:xfrm>
                <a:off x="4201915" y="1731084"/>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32" name="TextBox 31"/>
              <p:cNvSpPr txBox="1"/>
              <p:nvPr/>
            </p:nvSpPr>
            <p:spPr>
              <a:xfrm>
                <a:off x="4144765" y="1875130"/>
                <a:ext cx="608238" cy="230832"/>
              </a:xfrm>
              <a:prstGeom prst="rect">
                <a:avLst/>
              </a:prstGeom>
              <a:noFill/>
              <a:effectLst/>
            </p:spPr>
            <p:txBody>
              <a:bodyPr wrap="square" rtlCol="0">
                <a:spAutoFit/>
              </a:bodyPr>
              <a:lstStyle/>
              <a:p>
                <a:pPr algn="ctr"/>
                <a:r>
                  <a:rPr lang="en-US" sz="900" dirty="0" smtClean="0">
                    <a:solidFill>
                      <a:schemeClr val="bg1"/>
                    </a:solidFill>
                    <a:latin typeface="+mn-lt"/>
                    <a:cs typeface="Calibri"/>
                  </a:rPr>
                  <a:t>MCA</a:t>
                </a:r>
                <a:endParaRPr lang="en-US" sz="900" dirty="0">
                  <a:solidFill>
                    <a:schemeClr val="bg1"/>
                  </a:solidFill>
                  <a:latin typeface="+mn-lt"/>
                  <a:cs typeface="Calibri"/>
                </a:endParaRPr>
              </a:p>
            </p:txBody>
          </p:sp>
        </p:grpSp>
        <p:grpSp>
          <p:nvGrpSpPr>
            <p:cNvPr id="3" name="Group 2"/>
            <p:cNvGrpSpPr/>
            <p:nvPr/>
          </p:nvGrpSpPr>
          <p:grpSpPr>
            <a:xfrm>
              <a:off x="3910159" y="2675980"/>
              <a:ext cx="608238" cy="513808"/>
              <a:chOff x="4144765" y="2675980"/>
              <a:chExt cx="608238" cy="513808"/>
            </a:xfrm>
          </p:grpSpPr>
          <p:sp>
            <p:nvSpPr>
              <p:cNvPr id="40" name="Oval 39"/>
              <p:cNvSpPr/>
              <p:nvPr/>
            </p:nvSpPr>
            <p:spPr>
              <a:xfrm>
                <a:off x="4201915" y="2675980"/>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41" name="TextBox 40"/>
              <p:cNvSpPr txBox="1"/>
              <p:nvPr/>
            </p:nvSpPr>
            <p:spPr>
              <a:xfrm>
                <a:off x="4144765" y="2820026"/>
                <a:ext cx="608238" cy="230832"/>
              </a:xfrm>
              <a:prstGeom prst="rect">
                <a:avLst/>
              </a:prstGeom>
              <a:noFill/>
              <a:effectLst/>
            </p:spPr>
            <p:txBody>
              <a:bodyPr wrap="square" rtlCol="0">
                <a:spAutoFit/>
              </a:bodyPr>
              <a:lstStyle/>
              <a:p>
                <a:pPr algn="ctr"/>
                <a:r>
                  <a:rPr lang="en-US" sz="900" dirty="0" smtClean="0">
                    <a:solidFill>
                      <a:schemeClr val="bg1"/>
                    </a:solidFill>
                    <a:latin typeface="+mn-lt"/>
                    <a:cs typeface="Calibri"/>
                  </a:rPr>
                  <a:t>MCM</a:t>
                </a:r>
                <a:endParaRPr lang="en-US" sz="900" dirty="0">
                  <a:solidFill>
                    <a:schemeClr val="bg1"/>
                  </a:solidFill>
                  <a:latin typeface="+mn-lt"/>
                  <a:cs typeface="Calibri"/>
                </a:endParaRPr>
              </a:p>
            </p:txBody>
          </p:sp>
        </p:grpSp>
        <p:grpSp>
          <p:nvGrpSpPr>
            <p:cNvPr id="4" name="Group 3"/>
            <p:cNvGrpSpPr/>
            <p:nvPr/>
          </p:nvGrpSpPr>
          <p:grpSpPr>
            <a:xfrm>
              <a:off x="3910159" y="3620876"/>
              <a:ext cx="608238" cy="513808"/>
              <a:chOff x="4144765" y="3620876"/>
              <a:chExt cx="608238" cy="513808"/>
            </a:xfrm>
          </p:grpSpPr>
          <p:sp>
            <p:nvSpPr>
              <p:cNvPr id="49" name="Oval 48"/>
              <p:cNvSpPr/>
              <p:nvPr/>
            </p:nvSpPr>
            <p:spPr>
              <a:xfrm>
                <a:off x="4201915" y="3620876"/>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50" name="TextBox 49"/>
              <p:cNvSpPr txBox="1"/>
              <p:nvPr/>
            </p:nvSpPr>
            <p:spPr>
              <a:xfrm>
                <a:off x="4144765" y="3705653"/>
                <a:ext cx="608238" cy="369332"/>
              </a:xfrm>
              <a:prstGeom prst="rect">
                <a:avLst/>
              </a:prstGeom>
              <a:noFill/>
              <a:effectLst/>
            </p:spPr>
            <p:txBody>
              <a:bodyPr wrap="square" rtlCol="0">
                <a:spAutoFit/>
              </a:bodyPr>
              <a:lstStyle/>
              <a:p>
                <a:pPr algn="ctr"/>
                <a:r>
                  <a:rPr lang="en-US" sz="900" dirty="0" smtClean="0">
                    <a:solidFill>
                      <a:schemeClr val="bg1"/>
                    </a:solidFill>
                    <a:latin typeface="+mn-lt"/>
                    <a:cs typeface="Calibri"/>
                  </a:rPr>
                  <a:t>MCTIP/MCPD</a:t>
                </a:r>
                <a:endParaRPr lang="en-US" sz="900" dirty="0">
                  <a:solidFill>
                    <a:schemeClr val="bg1"/>
                  </a:solidFill>
                  <a:latin typeface="+mn-lt"/>
                  <a:cs typeface="Calibri"/>
                </a:endParaRPr>
              </a:p>
            </p:txBody>
          </p:sp>
        </p:grpSp>
        <p:grpSp>
          <p:nvGrpSpPr>
            <p:cNvPr id="5" name="Group 4"/>
            <p:cNvGrpSpPr/>
            <p:nvPr/>
          </p:nvGrpSpPr>
          <p:grpSpPr>
            <a:xfrm>
              <a:off x="3910159" y="4565772"/>
              <a:ext cx="608238" cy="513808"/>
              <a:chOff x="4144765" y="4565772"/>
              <a:chExt cx="608238" cy="513808"/>
            </a:xfrm>
          </p:grpSpPr>
          <p:sp>
            <p:nvSpPr>
              <p:cNvPr id="58" name="Oval 57"/>
              <p:cNvSpPr/>
              <p:nvPr/>
            </p:nvSpPr>
            <p:spPr>
              <a:xfrm>
                <a:off x="4201915" y="4565772"/>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59" name="TextBox 58"/>
              <p:cNvSpPr txBox="1"/>
              <p:nvPr/>
            </p:nvSpPr>
            <p:spPr>
              <a:xfrm>
                <a:off x="4144765" y="4709818"/>
                <a:ext cx="608238" cy="230832"/>
              </a:xfrm>
              <a:prstGeom prst="rect">
                <a:avLst/>
              </a:prstGeom>
              <a:noFill/>
              <a:effectLst/>
            </p:spPr>
            <p:txBody>
              <a:bodyPr wrap="square" rtlCol="0">
                <a:spAutoFit/>
              </a:bodyPr>
              <a:lstStyle/>
              <a:p>
                <a:pPr algn="ctr"/>
                <a:r>
                  <a:rPr lang="en-US" sz="900" dirty="0" smtClean="0">
                    <a:solidFill>
                      <a:schemeClr val="bg1"/>
                    </a:solidFill>
                    <a:latin typeface="+mn-lt"/>
                    <a:cs typeface="Calibri"/>
                  </a:rPr>
                  <a:t>MCTS</a:t>
                </a:r>
                <a:endParaRPr lang="en-US" sz="900" dirty="0">
                  <a:solidFill>
                    <a:schemeClr val="bg1"/>
                  </a:solidFill>
                  <a:latin typeface="+mn-lt"/>
                  <a:cs typeface="Calibri"/>
                </a:endParaRPr>
              </a:p>
            </p:txBody>
          </p:sp>
        </p:grpSp>
        <p:grpSp>
          <p:nvGrpSpPr>
            <p:cNvPr id="6" name="Group 5"/>
            <p:cNvGrpSpPr/>
            <p:nvPr/>
          </p:nvGrpSpPr>
          <p:grpSpPr>
            <a:xfrm>
              <a:off x="3910159" y="5510667"/>
              <a:ext cx="608238" cy="513808"/>
              <a:chOff x="4144765" y="5510667"/>
              <a:chExt cx="608238" cy="513808"/>
            </a:xfrm>
          </p:grpSpPr>
          <p:sp>
            <p:nvSpPr>
              <p:cNvPr id="67" name="Oval 66"/>
              <p:cNvSpPr/>
              <p:nvPr/>
            </p:nvSpPr>
            <p:spPr>
              <a:xfrm>
                <a:off x="4201915" y="5510667"/>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68" name="TextBox 67"/>
              <p:cNvSpPr txBox="1"/>
              <p:nvPr/>
            </p:nvSpPr>
            <p:spPr>
              <a:xfrm>
                <a:off x="4144765" y="5654713"/>
                <a:ext cx="608238" cy="230832"/>
              </a:xfrm>
              <a:prstGeom prst="rect">
                <a:avLst/>
              </a:prstGeom>
              <a:noFill/>
              <a:effectLst/>
            </p:spPr>
            <p:txBody>
              <a:bodyPr wrap="square" rtlCol="0">
                <a:spAutoFit/>
              </a:bodyPr>
              <a:lstStyle/>
              <a:p>
                <a:pPr algn="ctr"/>
                <a:r>
                  <a:rPr lang="en-US" sz="900" dirty="0" smtClean="0">
                    <a:solidFill>
                      <a:schemeClr val="bg1"/>
                    </a:solidFill>
                    <a:latin typeface="+mn-lt"/>
                    <a:cs typeface="Calibri"/>
                  </a:rPr>
                  <a:t>MTA</a:t>
                </a:r>
                <a:endParaRPr lang="en-US" sz="900" dirty="0">
                  <a:solidFill>
                    <a:schemeClr val="bg1"/>
                  </a:solidFill>
                  <a:latin typeface="+mn-lt"/>
                  <a:cs typeface="Calibri"/>
                </a:endParaRPr>
              </a:p>
            </p:txBody>
          </p:sp>
        </p:grpSp>
      </p:grpSp>
      <p:pic>
        <p:nvPicPr>
          <p:cNvPr id="33"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3854783" y="1664900"/>
            <a:ext cx="720791" cy="651292"/>
          </a:xfrm>
          <a:prstGeom prst="rect">
            <a:avLst/>
          </a:prstGeom>
          <a:noFill/>
        </p:spPr>
      </p:pic>
      <p:pic>
        <p:nvPicPr>
          <p:cNvPr id="34"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3854783" y="2607238"/>
            <a:ext cx="720791" cy="651292"/>
          </a:xfrm>
          <a:prstGeom prst="rect">
            <a:avLst/>
          </a:prstGeom>
          <a:noFill/>
        </p:spPr>
      </p:pic>
      <p:pic>
        <p:nvPicPr>
          <p:cNvPr id="35"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3855684" y="3552134"/>
            <a:ext cx="720791" cy="651292"/>
          </a:xfrm>
          <a:prstGeom prst="rect">
            <a:avLst/>
          </a:prstGeom>
          <a:noFill/>
        </p:spPr>
      </p:pic>
      <p:pic>
        <p:nvPicPr>
          <p:cNvPr id="36"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3854783" y="4499588"/>
            <a:ext cx="720791" cy="651292"/>
          </a:xfrm>
          <a:prstGeom prst="rect">
            <a:avLst/>
          </a:prstGeom>
          <a:noFill/>
        </p:spPr>
      </p:pic>
      <p:pic>
        <p:nvPicPr>
          <p:cNvPr id="37"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3854783" y="5444483"/>
            <a:ext cx="720791" cy="651292"/>
          </a:xfrm>
          <a:prstGeom prst="rect">
            <a:avLst/>
          </a:prstGeom>
          <a:noFill/>
        </p:spPr>
      </p:pic>
      <p:sp>
        <p:nvSpPr>
          <p:cNvPr id="38" name="Title 1"/>
          <p:cNvSpPr txBox="1">
            <a:spLocks/>
          </p:cNvSpPr>
          <p:nvPr/>
        </p:nvSpPr>
        <p:spPr>
          <a:xfrm>
            <a:off x="381000" y="230188"/>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latin typeface="Segoe UI" pitchFamily="34" charset="0"/>
                <a:ea typeface="Segoe UI" pitchFamily="34" charset="0"/>
                <a:cs typeface="Segoe UI" pitchFamily="34" charset="0"/>
              </a:defRPr>
            </a:lvl1pPr>
          </a:lstStyle>
          <a:p>
            <a:r>
              <a:rPr lang="en-US" dirty="0" smtClean="0">
                <a:latin typeface="+mj-lt"/>
              </a:rPr>
              <a:t>Microsoft </a:t>
            </a:r>
            <a:r>
              <a:rPr lang="en-US" dirty="0">
                <a:latin typeface="+mj-lt"/>
              </a:rPr>
              <a:t>Audience</a:t>
            </a:r>
          </a:p>
        </p:txBody>
      </p:sp>
    </p:spTree>
    <p:extLst>
      <p:ext uri="{BB962C8B-B14F-4D97-AF65-F5344CB8AC3E}">
        <p14:creationId xmlns:p14="http://schemas.microsoft.com/office/powerpoint/2010/main" val="99375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j-lt"/>
              </a:rPr>
              <a:t>Microsoft Certification Family</a:t>
            </a:r>
            <a:endParaRPr lang="en-US" b="1" dirty="0">
              <a:latin typeface="+mj-lt"/>
            </a:endParaRPr>
          </a:p>
        </p:txBody>
      </p:sp>
      <p:sp>
        <p:nvSpPr>
          <p:cNvPr id="41" name="TextBox 40"/>
          <p:cNvSpPr txBox="1"/>
          <p:nvPr/>
        </p:nvSpPr>
        <p:spPr>
          <a:xfrm>
            <a:off x="5755921" y="2932019"/>
            <a:ext cx="2661004" cy="369332"/>
          </a:xfrm>
          <a:prstGeom prst="rect">
            <a:avLst/>
          </a:prstGeom>
          <a:noFill/>
        </p:spPr>
        <p:txBody>
          <a:bodyPr vert="horz" wrap="square" rtlCol="0">
            <a:spAutoFit/>
          </a:bodyPr>
          <a:lstStyle/>
          <a:p>
            <a:pPr algn="ctr"/>
            <a:r>
              <a:rPr lang="en-US" dirty="0" smtClean="0">
                <a:gradFill>
                  <a:gsLst>
                    <a:gs pos="0">
                      <a:schemeClr val="tx1"/>
                    </a:gs>
                    <a:gs pos="100000">
                      <a:schemeClr val="tx1"/>
                    </a:gs>
                  </a:gsLst>
                  <a:lin ang="5400000" scaled="0"/>
                </a:gradFill>
                <a:latin typeface="+mn-lt"/>
                <a:ea typeface="Segoe UI" pitchFamily="34" charset="0"/>
                <a:cs typeface="Segoe UI" pitchFamily="34" charset="0"/>
              </a:rPr>
              <a:t>MOS Certifications</a:t>
            </a:r>
            <a:endParaRPr lang="en-US"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44" name="TextBox 43"/>
          <p:cNvSpPr txBox="1"/>
          <p:nvPr/>
        </p:nvSpPr>
        <p:spPr>
          <a:xfrm>
            <a:off x="1397481" y="1036267"/>
            <a:ext cx="2597444" cy="369332"/>
          </a:xfrm>
          <a:prstGeom prst="rect">
            <a:avLst/>
          </a:prstGeom>
          <a:noFill/>
        </p:spPr>
        <p:txBody>
          <a:bodyPr vert="horz" wrap="square" rtlCol="0">
            <a:spAutoFit/>
          </a:bodyPr>
          <a:lstStyle/>
          <a:p>
            <a:pPr algn="ctr"/>
            <a:r>
              <a:rPr lang="en-US" dirty="0" smtClean="0">
                <a:gradFill>
                  <a:gsLst>
                    <a:gs pos="0">
                      <a:schemeClr val="tx1"/>
                    </a:gs>
                    <a:gs pos="100000">
                      <a:schemeClr val="tx1"/>
                    </a:gs>
                  </a:gsLst>
                  <a:lin ang="5400000" scaled="0"/>
                </a:gradFill>
                <a:latin typeface="+mn-lt"/>
                <a:ea typeface="Segoe UI" pitchFamily="34" charset="0"/>
                <a:cs typeface="Segoe UI" pitchFamily="34" charset="0"/>
              </a:rPr>
              <a:t>IT Certifications</a:t>
            </a:r>
            <a:endParaRPr lang="en-US"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67" name="TextBox 66"/>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68" name="TextBox 67"/>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14</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69" name="Picture 2" descr="\\SFP\Work\White_Whale\3-22063_Regine_Smith\Client_Supplied\Cert graphics in jpg\Cert graphics in jpg\12_16_IT_Architec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49" r="69696"/>
          <a:stretch/>
        </p:blipFill>
        <p:spPr bwMode="auto">
          <a:xfrm>
            <a:off x="1368425" y="1412875"/>
            <a:ext cx="2661004" cy="572342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FP\Work\White_Whale\3-22063_Regine_Smith\Client_Supplied\Cert graphics in jpg\Cert graphics in jpg\12_16_MOS_RGB_AL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489" r="69707"/>
          <a:stretch/>
        </p:blipFill>
        <p:spPr bwMode="auto">
          <a:xfrm>
            <a:off x="5755921" y="3300512"/>
            <a:ext cx="2661004" cy="383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8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j-lt"/>
              </a:rPr>
              <a:t>IT Certifications Value Evolution </a:t>
            </a:r>
          </a:p>
        </p:txBody>
      </p:sp>
      <p:sp>
        <p:nvSpPr>
          <p:cNvPr id="16" name="Rectangle 15"/>
          <p:cNvSpPr/>
          <p:nvPr/>
        </p:nvSpPr>
        <p:spPr>
          <a:xfrm>
            <a:off x="820112" y="1412874"/>
            <a:ext cx="1558859" cy="3235325"/>
          </a:xfrm>
          <a:prstGeom prst="rect">
            <a:avLst/>
          </a:prstGeom>
          <a:gradFill flip="none" rotWithShape="1">
            <a:gsLst>
              <a:gs pos="100000">
                <a:schemeClr val="bg1"/>
              </a:gs>
              <a:gs pos="14000">
                <a:schemeClr val="bg1">
                  <a:lumMod val="95000"/>
                  <a:shade val="67500"/>
                  <a:satMod val="115000"/>
                  <a:alpha val="0"/>
                </a:schemeClr>
              </a:gs>
            </a:gsLst>
            <a:lin ang="16200000" scaled="1"/>
            <a:tileRect/>
          </a:gradFill>
          <a:ln>
            <a:noFill/>
            <a:headEnd type="none" w="med" len="med"/>
            <a:tailEnd type="none" w="med" len="med"/>
          </a:ln>
          <a:effectLst/>
          <a:scene3d>
            <a:camera prst="orthographicFront">
              <a:rot lat="0" lon="0" rev="0"/>
            </a:camera>
            <a:lightRig rig="contrasting" dir="t">
              <a:rot lat="0" lon="0" rev="7800000"/>
            </a:lightRig>
          </a:scene3d>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t" anchorCtr="0" compatLnSpc="1">
            <a:prstTxWarp prst="textNoShape">
              <a:avLst/>
            </a:prstTxWarp>
          </a:bodyPr>
          <a:lstStyle/>
          <a:p>
            <a:pPr algn="ctr">
              <a:lnSpc>
                <a:spcPct val="90000"/>
              </a:lnSpc>
            </a:pPr>
            <a:endParaRPr lang="en-US" sz="1600" b="1" dirty="0" smtClean="0">
              <a:solidFill>
                <a:schemeClr val="tx1"/>
              </a:solidFill>
              <a:ea typeface="Segoe UI" pitchFamily="34" charset="0"/>
              <a:cs typeface="Segoe UI" pitchFamily="34" charset="0"/>
            </a:endParaRPr>
          </a:p>
        </p:txBody>
      </p:sp>
      <p:sp>
        <p:nvSpPr>
          <p:cNvPr id="10" name="Rectangle 9"/>
          <p:cNvSpPr/>
          <p:nvPr/>
        </p:nvSpPr>
        <p:spPr>
          <a:xfrm>
            <a:off x="881592" y="2209800"/>
            <a:ext cx="1372556" cy="4230108"/>
          </a:xfrm>
          <a:prstGeom prst="rect">
            <a:avLst/>
          </a:prstGeom>
          <a:solidFill>
            <a:schemeClr val="accent2">
              <a:shade val="80000"/>
              <a:satMod val="180000"/>
            </a:scheme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a typeface="Segoe UI" pitchFamily="34" charset="0"/>
              <a:cs typeface="Segoe UI" pitchFamily="34" charset="0"/>
            </a:endParaRPr>
          </a:p>
        </p:txBody>
      </p:sp>
      <p:sp>
        <p:nvSpPr>
          <p:cNvPr id="56" name="Rectangle 55"/>
          <p:cNvSpPr/>
          <p:nvPr/>
        </p:nvSpPr>
        <p:spPr>
          <a:xfrm>
            <a:off x="2402556" y="1412874"/>
            <a:ext cx="1558859" cy="3235325"/>
          </a:xfrm>
          <a:prstGeom prst="rect">
            <a:avLst/>
          </a:prstGeom>
          <a:gradFill flip="none" rotWithShape="1">
            <a:gsLst>
              <a:gs pos="100000">
                <a:schemeClr val="bg1"/>
              </a:gs>
              <a:gs pos="14000">
                <a:schemeClr val="bg1">
                  <a:lumMod val="95000"/>
                  <a:shade val="67500"/>
                  <a:satMod val="115000"/>
                  <a:alpha val="0"/>
                </a:schemeClr>
              </a:gs>
            </a:gsLst>
            <a:lin ang="16200000" scaled="1"/>
            <a:tileRect/>
          </a:gradFill>
          <a:ln>
            <a:noFill/>
            <a:headEnd type="none" w="med" len="med"/>
            <a:tailEnd type="none" w="med" len="med"/>
          </a:ln>
          <a:effectLst/>
          <a:scene3d>
            <a:camera prst="orthographicFront">
              <a:rot lat="0" lon="0" rev="0"/>
            </a:camera>
            <a:lightRig rig="contrasting" dir="t">
              <a:rot lat="0" lon="0" rev="7800000"/>
            </a:lightRig>
          </a:scene3d>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t" anchorCtr="0" compatLnSpc="1">
            <a:prstTxWarp prst="textNoShape">
              <a:avLst/>
            </a:prstTxWarp>
          </a:bodyPr>
          <a:lstStyle/>
          <a:p>
            <a:pPr algn="ctr">
              <a:lnSpc>
                <a:spcPct val="90000"/>
              </a:lnSpc>
            </a:pPr>
            <a:endParaRPr lang="en-US" sz="1600" b="1" dirty="0" smtClean="0">
              <a:solidFill>
                <a:schemeClr val="tx1"/>
              </a:solidFill>
              <a:ea typeface="Segoe UI" pitchFamily="34" charset="0"/>
              <a:cs typeface="Segoe UI" pitchFamily="34" charset="0"/>
            </a:endParaRPr>
          </a:p>
        </p:txBody>
      </p:sp>
      <p:sp>
        <p:nvSpPr>
          <p:cNvPr id="57" name="Rectangle 56"/>
          <p:cNvSpPr/>
          <p:nvPr/>
        </p:nvSpPr>
        <p:spPr>
          <a:xfrm>
            <a:off x="2464036" y="2209800"/>
            <a:ext cx="1372556" cy="4230108"/>
          </a:xfrm>
          <a:prstGeom prst="rect">
            <a:avLst/>
          </a:prstGeom>
          <a:solidFill>
            <a:schemeClr val="accent2">
              <a:shade val="80000"/>
              <a:satMod val="180000"/>
            </a:scheme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a typeface="Segoe UI" pitchFamily="34" charset="0"/>
              <a:cs typeface="Segoe UI" pitchFamily="34" charset="0"/>
            </a:endParaRPr>
          </a:p>
        </p:txBody>
      </p:sp>
      <p:sp>
        <p:nvSpPr>
          <p:cNvPr id="60" name="Rectangle 59"/>
          <p:cNvSpPr/>
          <p:nvPr/>
        </p:nvSpPr>
        <p:spPr>
          <a:xfrm>
            <a:off x="3987791" y="1412874"/>
            <a:ext cx="1558859" cy="3235325"/>
          </a:xfrm>
          <a:prstGeom prst="rect">
            <a:avLst/>
          </a:prstGeom>
          <a:gradFill flip="none" rotWithShape="1">
            <a:gsLst>
              <a:gs pos="100000">
                <a:schemeClr val="bg1"/>
              </a:gs>
              <a:gs pos="14000">
                <a:schemeClr val="bg1">
                  <a:lumMod val="95000"/>
                  <a:shade val="67500"/>
                  <a:satMod val="115000"/>
                  <a:alpha val="0"/>
                </a:schemeClr>
              </a:gs>
            </a:gsLst>
            <a:lin ang="16200000" scaled="1"/>
            <a:tileRect/>
          </a:gradFill>
          <a:ln>
            <a:noFill/>
            <a:headEnd type="none" w="med" len="med"/>
            <a:tailEnd type="none" w="med" len="med"/>
          </a:ln>
          <a:effectLst/>
          <a:scene3d>
            <a:camera prst="orthographicFront">
              <a:rot lat="0" lon="0" rev="0"/>
            </a:camera>
            <a:lightRig rig="contrasting" dir="t">
              <a:rot lat="0" lon="0" rev="7800000"/>
            </a:lightRig>
          </a:scene3d>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t" anchorCtr="0" compatLnSpc="1">
            <a:prstTxWarp prst="textNoShape">
              <a:avLst/>
            </a:prstTxWarp>
          </a:bodyPr>
          <a:lstStyle/>
          <a:p>
            <a:pPr algn="ctr">
              <a:lnSpc>
                <a:spcPct val="90000"/>
              </a:lnSpc>
            </a:pPr>
            <a:endParaRPr lang="en-US" sz="1600" b="1" dirty="0" smtClean="0">
              <a:solidFill>
                <a:schemeClr val="tx1"/>
              </a:solidFill>
              <a:ea typeface="Segoe UI" pitchFamily="34" charset="0"/>
              <a:cs typeface="Segoe UI" pitchFamily="34" charset="0"/>
            </a:endParaRPr>
          </a:p>
        </p:txBody>
      </p:sp>
      <p:sp>
        <p:nvSpPr>
          <p:cNvPr id="61" name="Rectangle 60"/>
          <p:cNvSpPr/>
          <p:nvPr/>
        </p:nvSpPr>
        <p:spPr>
          <a:xfrm>
            <a:off x="4049271" y="2209800"/>
            <a:ext cx="1372556" cy="4230108"/>
          </a:xfrm>
          <a:prstGeom prst="rect">
            <a:avLst/>
          </a:prstGeom>
          <a:solidFill>
            <a:schemeClr val="accent2">
              <a:shade val="80000"/>
              <a:satMod val="180000"/>
            </a:scheme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a typeface="Segoe UI" pitchFamily="34" charset="0"/>
              <a:cs typeface="Segoe UI" pitchFamily="34" charset="0"/>
            </a:endParaRPr>
          </a:p>
        </p:txBody>
      </p:sp>
      <p:sp>
        <p:nvSpPr>
          <p:cNvPr id="64" name="Rectangle 63"/>
          <p:cNvSpPr/>
          <p:nvPr/>
        </p:nvSpPr>
        <p:spPr>
          <a:xfrm>
            <a:off x="5565606" y="1412874"/>
            <a:ext cx="1558859" cy="3235325"/>
          </a:xfrm>
          <a:prstGeom prst="rect">
            <a:avLst/>
          </a:prstGeom>
          <a:gradFill flip="none" rotWithShape="1">
            <a:gsLst>
              <a:gs pos="100000">
                <a:schemeClr val="bg1"/>
              </a:gs>
              <a:gs pos="14000">
                <a:schemeClr val="bg1">
                  <a:lumMod val="95000"/>
                  <a:shade val="67500"/>
                  <a:satMod val="115000"/>
                  <a:alpha val="0"/>
                </a:schemeClr>
              </a:gs>
            </a:gsLst>
            <a:lin ang="16200000" scaled="1"/>
            <a:tileRect/>
          </a:gradFill>
          <a:ln>
            <a:noFill/>
            <a:headEnd type="none" w="med" len="med"/>
            <a:tailEnd type="none" w="med" len="med"/>
          </a:ln>
          <a:effectLst/>
          <a:scene3d>
            <a:camera prst="orthographicFront">
              <a:rot lat="0" lon="0" rev="0"/>
            </a:camera>
            <a:lightRig rig="contrasting" dir="t">
              <a:rot lat="0" lon="0" rev="7800000"/>
            </a:lightRig>
          </a:scene3d>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t" anchorCtr="0" compatLnSpc="1">
            <a:prstTxWarp prst="textNoShape">
              <a:avLst/>
            </a:prstTxWarp>
          </a:bodyPr>
          <a:lstStyle/>
          <a:p>
            <a:pPr algn="ctr">
              <a:lnSpc>
                <a:spcPct val="90000"/>
              </a:lnSpc>
            </a:pPr>
            <a:endParaRPr lang="en-US" sz="1600" b="1" dirty="0" smtClean="0">
              <a:solidFill>
                <a:schemeClr val="tx1"/>
              </a:solidFill>
              <a:ea typeface="Segoe UI" pitchFamily="34" charset="0"/>
              <a:cs typeface="Segoe UI" pitchFamily="34" charset="0"/>
            </a:endParaRPr>
          </a:p>
        </p:txBody>
      </p:sp>
      <p:sp>
        <p:nvSpPr>
          <p:cNvPr id="65" name="Rectangle 64"/>
          <p:cNvSpPr/>
          <p:nvPr/>
        </p:nvSpPr>
        <p:spPr>
          <a:xfrm>
            <a:off x="5627086" y="2209800"/>
            <a:ext cx="1372556" cy="4230108"/>
          </a:xfrm>
          <a:prstGeom prst="rect">
            <a:avLst/>
          </a:prstGeom>
          <a:solidFill>
            <a:schemeClr val="accent2">
              <a:shade val="80000"/>
              <a:satMod val="180000"/>
            </a:scheme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a typeface="Segoe UI" pitchFamily="34" charset="0"/>
              <a:cs typeface="Segoe UI" pitchFamily="34" charset="0"/>
            </a:endParaRPr>
          </a:p>
        </p:txBody>
      </p:sp>
      <p:sp>
        <p:nvSpPr>
          <p:cNvPr id="68" name="Rectangle 67"/>
          <p:cNvSpPr/>
          <p:nvPr/>
        </p:nvSpPr>
        <p:spPr>
          <a:xfrm>
            <a:off x="7149888" y="1412874"/>
            <a:ext cx="1558859" cy="3235325"/>
          </a:xfrm>
          <a:prstGeom prst="rect">
            <a:avLst/>
          </a:prstGeom>
          <a:gradFill flip="none" rotWithShape="1">
            <a:gsLst>
              <a:gs pos="100000">
                <a:schemeClr val="bg1"/>
              </a:gs>
              <a:gs pos="14000">
                <a:schemeClr val="bg1">
                  <a:lumMod val="95000"/>
                  <a:shade val="67500"/>
                  <a:satMod val="115000"/>
                  <a:alpha val="0"/>
                </a:schemeClr>
              </a:gs>
            </a:gsLst>
            <a:lin ang="16200000" scaled="1"/>
            <a:tileRect/>
          </a:gradFill>
          <a:ln>
            <a:noFill/>
            <a:headEnd type="none" w="med" len="med"/>
            <a:tailEnd type="none" w="med" len="med"/>
          </a:ln>
          <a:effectLst/>
          <a:scene3d>
            <a:camera prst="orthographicFront">
              <a:rot lat="0" lon="0" rev="0"/>
            </a:camera>
            <a:lightRig rig="contrasting" dir="t">
              <a:rot lat="0" lon="0" rev="7800000"/>
            </a:lightRig>
          </a:scene3d>
          <a:sp3d/>
        </p:spPr>
        <p:style>
          <a:lnRef idx="0">
            <a:schemeClr val="accent2"/>
          </a:lnRef>
          <a:fillRef idx="3">
            <a:schemeClr val="accent2"/>
          </a:fillRef>
          <a:effectRef idx="3">
            <a:schemeClr val="accent2"/>
          </a:effectRef>
          <a:fontRef idx="minor">
            <a:schemeClr val="lt1"/>
          </a:fontRef>
        </p:style>
        <p:txBody>
          <a:bodyPr vert="horz" wrap="square" lIns="109728" tIns="54864" rIns="109728" bIns="54864" numCol="1" rtlCol="0" anchor="t" anchorCtr="0" compatLnSpc="1">
            <a:prstTxWarp prst="textNoShape">
              <a:avLst/>
            </a:prstTxWarp>
          </a:bodyPr>
          <a:lstStyle/>
          <a:p>
            <a:pPr algn="ctr">
              <a:lnSpc>
                <a:spcPct val="90000"/>
              </a:lnSpc>
            </a:pPr>
            <a:endParaRPr lang="en-US" sz="1600" b="1" dirty="0" smtClean="0">
              <a:solidFill>
                <a:schemeClr val="tx1"/>
              </a:solidFill>
              <a:ea typeface="Segoe UI" pitchFamily="34" charset="0"/>
              <a:cs typeface="Segoe UI" pitchFamily="34" charset="0"/>
            </a:endParaRPr>
          </a:p>
        </p:txBody>
      </p:sp>
      <p:sp>
        <p:nvSpPr>
          <p:cNvPr id="69" name="Rectangle 68"/>
          <p:cNvSpPr/>
          <p:nvPr/>
        </p:nvSpPr>
        <p:spPr>
          <a:xfrm>
            <a:off x="7211368" y="2209800"/>
            <a:ext cx="1372556" cy="4230108"/>
          </a:xfrm>
          <a:prstGeom prst="rect">
            <a:avLst/>
          </a:prstGeom>
          <a:solidFill>
            <a:schemeClr val="accent2">
              <a:shade val="80000"/>
              <a:satMod val="180000"/>
            </a:scheme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a typeface="Segoe UI" pitchFamily="34" charset="0"/>
              <a:cs typeface="Segoe UI" pitchFamily="34" charset="0"/>
            </a:endParaRPr>
          </a:p>
        </p:txBody>
      </p:sp>
      <p:grpSp>
        <p:nvGrpSpPr>
          <p:cNvPr id="5" name="Group 4"/>
          <p:cNvGrpSpPr/>
          <p:nvPr/>
        </p:nvGrpSpPr>
        <p:grpSpPr>
          <a:xfrm>
            <a:off x="1287724" y="1052470"/>
            <a:ext cx="628123" cy="628123"/>
            <a:chOff x="1458212" y="1009635"/>
            <a:chExt cx="628123" cy="628123"/>
          </a:xfrm>
        </p:grpSpPr>
        <p:sp>
          <p:nvSpPr>
            <p:cNvPr id="73" name="Oval 72"/>
            <p:cNvSpPr/>
            <p:nvPr/>
          </p:nvSpPr>
          <p:spPr>
            <a:xfrm>
              <a:off x="1458212" y="1009635"/>
              <a:ext cx="628123" cy="628123"/>
            </a:xfrm>
            <a:prstGeom prst="ellipse">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a typeface="Segoe UI" pitchFamily="34" charset="0"/>
                <a:cs typeface="Segoe UI" pitchFamily="34" charset="0"/>
              </a:endParaRPr>
            </a:p>
          </p:txBody>
        </p:sp>
        <p:sp>
          <p:nvSpPr>
            <p:cNvPr id="3" name="TextBox 2"/>
            <p:cNvSpPr txBox="1"/>
            <p:nvPr/>
          </p:nvSpPr>
          <p:spPr>
            <a:xfrm>
              <a:off x="1458212" y="1185446"/>
              <a:ext cx="628123" cy="261610"/>
            </a:xfrm>
            <a:prstGeom prst="rect">
              <a:avLst/>
            </a:prstGeom>
            <a:noFill/>
          </p:spPr>
          <p:txBody>
            <a:bodyPr wrap="square" rtlCol="0">
              <a:spAutoFit/>
            </a:bodyPr>
            <a:lstStyle/>
            <a:p>
              <a:pPr algn="ctr"/>
              <a:r>
                <a:rPr lang="en-US" sz="1050" b="1" dirty="0" smtClean="0">
                  <a:gradFill>
                    <a:gsLst>
                      <a:gs pos="0">
                        <a:schemeClr val="bg1"/>
                      </a:gs>
                      <a:gs pos="100000">
                        <a:schemeClr val="bg1"/>
                      </a:gs>
                    </a:gsLst>
                    <a:lin ang="5400000" scaled="0"/>
                  </a:gradFill>
                  <a:latin typeface="+mn-lt"/>
                  <a:ea typeface="Segoe UI" pitchFamily="34" charset="0"/>
                  <a:cs typeface="Segoe UI" pitchFamily="34" charset="0"/>
                </a:rPr>
                <a:t>MTA</a:t>
              </a:r>
              <a:endParaRPr lang="en-US" sz="1050" b="1"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6" name="Group 5"/>
          <p:cNvGrpSpPr/>
          <p:nvPr/>
        </p:nvGrpSpPr>
        <p:grpSpPr>
          <a:xfrm>
            <a:off x="2867923" y="1052470"/>
            <a:ext cx="628123" cy="628123"/>
            <a:chOff x="3038411" y="1009635"/>
            <a:chExt cx="628123" cy="628123"/>
          </a:xfrm>
        </p:grpSpPr>
        <p:sp>
          <p:nvSpPr>
            <p:cNvPr id="76" name="Oval 75"/>
            <p:cNvSpPr/>
            <p:nvPr/>
          </p:nvSpPr>
          <p:spPr>
            <a:xfrm>
              <a:off x="3038411" y="1009635"/>
              <a:ext cx="628123" cy="628123"/>
            </a:xfrm>
            <a:prstGeom prst="ellipse">
              <a:avLst/>
            </a:prstGeom>
            <a:solidFill>
              <a:srgbClr val="23836D"/>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a typeface="Segoe UI" pitchFamily="34" charset="0"/>
                <a:cs typeface="Segoe UI" pitchFamily="34" charset="0"/>
              </a:endParaRPr>
            </a:p>
          </p:txBody>
        </p:sp>
        <p:sp>
          <p:nvSpPr>
            <p:cNvPr id="77" name="TextBox 76"/>
            <p:cNvSpPr txBox="1"/>
            <p:nvPr/>
          </p:nvSpPr>
          <p:spPr>
            <a:xfrm>
              <a:off x="3038411" y="1185446"/>
              <a:ext cx="628123" cy="261610"/>
            </a:xfrm>
            <a:prstGeom prst="rect">
              <a:avLst/>
            </a:prstGeom>
            <a:noFill/>
          </p:spPr>
          <p:txBody>
            <a:bodyPr wrap="square" rtlCol="0">
              <a:spAutoFit/>
            </a:bodyPr>
            <a:lstStyle/>
            <a:p>
              <a:pPr algn="ctr"/>
              <a:r>
                <a:rPr lang="en-US" sz="1050" b="1" dirty="0" smtClean="0">
                  <a:gradFill>
                    <a:gsLst>
                      <a:gs pos="0">
                        <a:schemeClr val="bg1"/>
                      </a:gs>
                      <a:gs pos="100000">
                        <a:schemeClr val="bg1"/>
                      </a:gs>
                    </a:gsLst>
                    <a:lin ang="5400000" scaled="0"/>
                  </a:gradFill>
                  <a:latin typeface="+mn-lt"/>
                  <a:ea typeface="Segoe UI" pitchFamily="34" charset="0"/>
                  <a:cs typeface="Segoe UI" pitchFamily="34" charset="0"/>
                </a:rPr>
                <a:t>MCTS</a:t>
              </a:r>
              <a:endParaRPr lang="en-US" sz="1050" b="1"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7" name="Group 6"/>
          <p:cNvGrpSpPr/>
          <p:nvPr/>
        </p:nvGrpSpPr>
        <p:grpSpPr>
          <a:xfrm>
            <a:off x="4459374" y="1052470"/>
            <a:ext cx="628123" cy="628123"/>
            <a:chOff x="4629862" y="1009635"/>
            <a:chExt cx="628123" cy="628123"/>
          </a:xfrm>
        </p:grpSpPr>
        <p:sp>
          <p:nvSpPr>
            <p:cNvPr id="79" name="Oval 78"/>
            <p:cNvSpPr/>
            <p:nvPr/>
          </p:nvSpPr>
          <p:spPr>
            <a:xfrm>
              <a:off x="4629862" y="1009635"/>
              <a:ext cx="628123" cy="628123"/>
            </a:xfrm>
            <a:prstGeom prst="ellipse">
              <a:avLst/>
            </a:prstGeom>
            <a:solidFill>
              <a:srgbClr val="0080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a typeface="Segoe UI" pitchFamily="34" charset="0"/>
                <a:cs typeface="Segoe UI" pitchFamily="34" charset="0"/>
              </a:endParaRPr>
            </a:p>
          </p:txBody>
        </p:sp>
        <p:sp>
          <p:nvSpPr>
            <p:cNvPr id="80" name="TextBox 79"/>
            <p:cNvSpPr txBox="1"/>
            <p:nvPr/>
          </p:nvSpPr>
          <p:spPr>
            <a:xfrm>
              <a:off x="4629862" y="1108502"/>
              <a:ext cx="628123" cy="415498"/>
            </a:xfrm>
            <a:prstGeom prst="rect">
              <a:avLst/>
            </a:prstGeom>
            <a:noFill/>
          </p:spPr>
          <p:txBody>
            <a:bodyPr wrap="square" rtlCol="0">
              <a:spAutoFit/>
            </a:bodyPr>
            <a:lstStyle/>
            <a:p>
              <a:pPr algn="ctr"/>
              <a:r>
                <a:rPr lang="en-US" sz="1050" b="1" spc="-20" dirty="0" smtClean="0">
                  <a:gradFill>
                    <a:gsLst>
                      <a:gs pos="0">
                        <a:schemeClr val="bg1"/>
                      </a:gs>
                      <a:gs pos="100000">
                        <a:schemeClr val="bg1"/>
                      </a:gs>
                    </a:gsLst>
                    <a:lin ang="5400000" scaled="0"/>
                  </a:gradFill>
                  <a:latin typeface="+mn-lt"/>
                  <a:ea typeface="Segoe UI" pitchFamily="34" charset="0"/>
                  <a:cs typeface="Segoe UI" pitchFamily="34" charset="0"/>
                </a:rPr>
                <a:t>MCITP/MCPD</a:t>
              </a:r>
              <a:endParaRPr lang="en-US" sz="1050" b="1" spc="-20"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8" name="Group 7"/>
          <p:cNvGrpSpPr/>
          <p:nvPr/>
        </p:nvGrpSpPr>
        <p:grpSpPr>
          <a:xfrm>
            <a:off x="6030973" y="1052470"/>
            <a:ext cx="628123" cy="628123"/>
            <a:chOff x="6201461" y="1009635"/>
            <a:chExt cx="628123" cy="628123"/>
          </a:xfrm>
        </p:grpSpPr>
        <p:sp>
          <p:nvSpPr>
            <p:cNvPr id="82" name="Oval 81"/>
            <p:cNvSpPr/>
            <p:nvPr/>
          </p:nvSpPr>
          <p:spPr>
            <a:xfrm>
              <a:off x="6201461" y="1009635"/>
              <a:ext cx="628123" cy="628123"/>
            </a:xfrm>
            <a:prstGeom prst="ellipse">
              <a:avLst/>
            </a:prstGeom>
            <a:solidFill>
              <a:srgbClr val="17375E"/>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a typeface="Segoe UI" pitchFamily="34" charset="0"/>
                <a:cs typeface="Segoe UI" pitchFamily="34" charset="0"/>
              </a:endParaRPr>
            </a:p>
          </p:txBody>
        </p:sp>
        <p:sp>
          <p:nvSpPr>
            <p:cNvPr id="83" name="TextBox 82"/>
            <p:cNvSpPr txBox="1"/>
            <p:nvPr/>
          </p:nvSpPr>
          <p:spPr>
            <a:xfrm>
              <a:off x="6201461" y="1185446"/>
              <a:ext cx="628123" cy="261610"/>
            </a:xfrm>
            <a:prstGeom prst="rect">
              <a:avLst/>
            </a:prstGeom>
            <a:noFill/>
          </p:spPr>
          <p:txBody>
            <a:bodyPr wrap="square" rtlCol="0">
              <a:spAutoFit/>
            </a:bodyPr>
            <a:lstStyle/>
            <a:p>
              <a:pPr algn="ctr"/>
              <a:r>
                <a:rPr lang="en-US" sz="1050" b="1" dirty="0" smtClean="0">
                  <a:gradFill>
                    <a:gsLst>
                      <a:gs pos="0">
                        <a:schemeClr val="bg1"/>
                      </a:gs>
                      <a:gs pos="100000">
                        <a:schemeClr val="bg1"/>
                      </a:gs>
                    </a:gsLst>
                    <a:lin ang="5400000" scaled="0"/>
                  </a:gradFill>
                  <a:latin typeface="+mn-lt"/>
                  <a:ea typeface="Segoe UI" pitchFamily="34" charset="0"/>
                  <a:cs typeface="Segoe UI" pitchFamily="34" charset="0"/>
                </a:rPr>
                <a:t>MCM</a:t>
              </a:r>
              <a:endParaRPr lang="en-US" sz="1050" b="1"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9" name="Group 8"/>
          <p:cNvGrpSpPr/>
          <p:nvPr/>
        </p:nvGrpSpPr>
        <p:grpSpPr>
          <a:xfrm>
            <a:off x="7621471" y="1052470"/>
            <a:ext cx="628123" cy="628123"/>
            <a:chOff x="7791959" y="1009635"/>
            <a:chExt cx="628123" cy="628123"/>
          </a:xfrm>
        </p:grpSpPr>
        <p:sp>
          <p:nvSpPr>
            <p:cNvPr id="85" name="Oval 84"/>
            <p:cNvSpPr/>
            <p:nvPr/>
          </p:nvSpPr>
          <p:spPr>
            <a:xfrm>
              <a:off x="7791959" y="1009635"/>
              <a:ext cx="628123" cy="628123"/>
            </a:xfrm>
            <a:prstGeom prst="ellipse">
              <a:avLst/>
            </a:prstGeom>
            <a:solidFill>
              <a:srgbClr val="002B45"/>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a typeface="Segoe UI" pitchFamily="34" charset="0"/>
                <a:cs typeface="Segoe UI" pitchFamily="34" charset="0"/>
              </a:endParaRPr>
            </a:p>
          </p:txBody>
        </p:sp>
        <p:sp>
          <p:nvSpPr>
            <p:cNvPr id="86" name="TextBox 85"/>
            <p:cNvSpPr txBox="1"/>
            <p:nvPr/>
          </p:nvSpPr>
          <p:spPr>
            <a:xfrm>
              <a:off x="7791959" y="1185446"/>
              <a:ext cx="628123" cy="261610"/>
            </a:xfrm>
            <a:prstGeom prst="rect">
              <a:avLst/>
            </a:prstGeom>
            <a:noFill/>
          </p:spPr>
          <p:txBody>
            <a:bodyPr wrap="square" rtlCol="0">
              <a:spAutoFit/>
            </a:bodyPr>
            <a:lstStyle/>
            <a:p>
              <a:pPr algn="ctr"/>
              <a:r>
                <a:rPr lang="en-US" sz="1050" b="1" dirty="0" smtClean="0">
                  <a:gradFill>
                    <a:gsLst>
                      <a:gs pos="0">
                        <a:schemeClr val="bg1"/>
                      </a:gs>
                      <a:gs pos="100000">
                        <a:schemeClr val="bg1"/>
                      </a:gs>
                    </a:gsLst>
                    <a:lin ang="5400000" scaled="0"/>
                  </a:gradFill>
                  <a:latin typeface="+mn-lt"/>
                  <a:ea typeface="Segoe UI" pitchFamily="34" charset="0"/>
                  <a:cs typeface="Segoe UI" pitchFamily="34" charset="0"/>
                </a:rPr>
                <a:t>MCA</a:t>
              </a:r>
              <a:endParaRPr lang="en-US" sz="1050" b="1" dirty="0">
                <a:gradFill>
                  <a:gsLst>
                    <a:gs pos="0">
                      <a:schemeClr val="bg1"/>
                    </a:gs>
                    <a:gs pos="100000">
                      <a:schemeClr val="bg1"/>
                    </a:gs>
                  </a:gsLst>
                  <a:lin ang="5400000" scaled="0"/>
                </a:gradFill>
                <a:latin typeface="+mn-lt"/>
                <a:ea typeface="Segoe UI" pitchFamily="34" charset="0"/>
                <a:cs typeface="Segoe UI" pitchFamily="34" charset="0"/>
              </a:endParaRPr>
            </a:p>
          </p:txBody>
        </p:sp>
      </p:grpSp>
      <p:sp>
        <p:nvSpPr>
          <p:cNvPr id="11" name="Rectangle 10"/>
          <p:cNvSpPr/>
          <p:nvPr/>
        </p:nvSpPr>
        <p:spPr>
          <a:xfrm>
            <a:off x="428902" y="2197962"/>
            <a:ext cx="8155021" cy="850038"/>
          </a:xfrm>
          <a:prstGeom prst="rect">
            <a:avLst/>
          </a:prstGeom>
          <a:solidFill>
            <a:schemeClr val="accent6">
              <a:shade val="80000"/>
              <a:satMod val="180000"/>
              <a:alpha val="67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vert270" wrap="square" lIns="91436" tIns="45718" rIns="91436" bIns="45718" numCol="1" rtlCol="0" anchor="t" anchorCtr="0" compatLnSpc="1">
            <a:prstTxWarp prst="textNoShape">
              <a:avLst/>
            </a:prstTxWarp>
          </a:bodyPr>
          <a:lstStyle/>
          <a:p>
            <a:pPr algn="ctr" defTabSz="914099"/>
            <a:r>
              <a:rPr lang="en-US" sz="1050" b="1" dirty="0">
                <a:gradFill>
                  <a:gsLst>
                    <a:gs pos="0">
                      <a:schemeClr val="bg1"/>
                    </a:gs>
                    <a:gs pos="100000">
                      <a:schemeClr val="bg1"/>
                    </a:gs>
                  </a:gsLst>
                  <a:lin ang="5400000" scaled="0"/>
                </a:gradFill>
                <a:ea typeface="Segoe UI" pitchFamily="34" charset="0"/>
                <a:cs typeface="Segoe UI" pitchFamily="34" charset="0"/>
              </a:rPr>
              <a:t>Positioning</a:t>
            </a:r>
          </a:p>
        </p:txBody>
      </p:sp>
      <p:sp>
        <p:nvSpPr>
          <p:cNvPr id="18" name="TextBox 17"/>
          <p:cNvSpPr txBox="1"/>
          <p:nvPr/>
        </p:nvSpPr>
        <p:spPr>
          <a:xfrm>
            <a:off x="884906" y="2197962"/>
            <a:ext cx="1376244" cy="850038"/>
          </a:xfrm>
          <a:prstGeom prst="rect">
            <a:avLst/>
          </a:prstGeom>
          <a:noFill/>
        </p:spPr>
        <p:txBody>
          <a:bodyPr wrap="square" rtlCol="0" anchor="ctr" anchorCtr="0">
            <a:noAutofit/>
          </a:bodyPr>
          <a:lstStyle/>
          <a:p>
            <a:pPr algn="ctr"/>
            <a:r>
              <a:rPr lang="en-US" sz="1000" dirty="0">
                <a:gradFill>
                  <a:gsLst>
                    <a:gs pos="0">
                      <a:schemeClr val="bg1"/>
                    </a:gs>
                    <a:gs pos="100000">
                      <a:schemeClr val="bg1"/>
                    </a:gs>
                  </a:gsLst>
                  <a:lin ang="5400000" scaled="0"/>
                </a:gradFill>
                <a:latin typeface="+mn-lt"/>
                <a:ea typeface="Segoe UI" pitchFamily="34" charset="0"/>
                <a:cs typeface="Segoe UI" pitchFamily="34" charset="0"/>
              </a:rPr>
              <a:t>Validates foundational knowledge (what)</a:t>
            </a:r>
          </a:p>
        </p:txBody>
      </p:sp>
      <p:sp>
        <p:nvSpPr>
          <p:cNvPr id="58" name="TextBox 57"/>
          <p:cNvSpPr txBox="1"/>
          <p:nvPr/>
        </p:nvSpPr>
        <p:spPr>
          <a:xfrm>
            <a:off x="2467350" y="2197962"/>
            <a:ext cx="1376244" cy="850038"/>
          </a:xfrm>
          <a:prstGeom prst="rect">
            <a:avLst/>
          </a:prstGeom>
          <a:noFill/>
        </p:spPr>
        <p:txBody>
          <a:bodyPr wrap="square" rtlCol="0" anchor="ctr" anchorCtr="0">
            <a:noAutofit/>
          </a:bodyPr>
          <a:lstStyle/>
          <a:p>
            <a:pPr algn="ctr"/>
            <a:r>
              <a:rPr lang="en-US" sz="1000" dirty="0">
                <a:gradFill>
                  <a:gsLst>
                    <a:gs pos="0">
                      <a:schemeClr val="bg1"/>
                    </a:gs>
                    <a:gs pos="100000">
                      <a:schemeClr val="bg1"/>
                    </a:gs>
                  </a:gsLst>
                  <a:lin ang="5400000" scaled="0"/>
                </a:gradFill>
                <a:latin typeface="+mn-lt"/>
                <a:ea typeface="Segoe UI" pitchFamily="34" charset="0"/>
                <a:cs typeface="Segoe UI" pitchFamily="34" charset="0"/>
              </a:rPr>
              <a:t>Validates job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0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ready </a:t>
            </a:r>
            <a:r>
              <a:rPr lang="en-US" sz="1000" dirty="0">
                <a:gradFill>
                  <a:gsLst>
                    <a:gs pos="0">
                      <a:schemeClr val="bg1"/>
                    </a:gs>
                    <a:gs pos="100000">
                      <a:schemeClr val="bg1"/>
                    </a:gs>
                  </a:gsLst>
                  <a:lin ang="5400000" scaled="0"/>
                </a:gradFill>
                <a:latin typeface="+mn-lt"/>
                <a:ea typeface="Segoe UI" pitchFamily="34" charset="0"/>
                <a:cs typeface="Segoe UI" pitchFamily="34" charset="0"/>
              </a:rPr>
              <a:t>skills in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0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a </a:t>
            </a:r>
            <a:r>
              <a:rPr lang="en-US" sz="1000" dirty="0">
                <a:gradFill>
                  <a:gsLst>
                    <a:gs pos="0">
                      <a:schemeClr val="bg1"/>
                    </a:gs>
                    <a:gs pos="100000">
                      <a:schemeClr val="bg1"/>
                    </a:gs>
                  </a:gsLst>
                  <a:lin ang="5400000" scaled="0"/>
                </a:gradFill>
                <a:latin typeface="+mn-lt"/>
                <a:ea typeface="Segoe UI" pitchFamily="34" charset="0"/>
                <a:cs typeface="Segoe UI" pitchFamily="34" charset="0"/>
              </a:rPr>
              <a:t>key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Microsoft </a:t>
            </a:r>
            <a:r>
              <a:rPr lang="en-US" sz="1000" dirty="0">
                <a:gradFill>
                  <a:gsLst>
                    <a:gs pos="0">
                      <a:schemeClr val="bg1"/>
                    </a:gs>
                    <a:gs pos="100000">
                      <a:schemeClr val="bg1"/>
                    </a:gs>
                  </a:gsLst>
                  <a:lin ang="5400000" scaled="0"/>
                </a:gradFill>
                <a:latin typeface="+mn-lt"/>
                <a:ea typeface="Segoe UI" pitchFamily="34" charset="0"/>
                <a:cs typeface="Segoe UI" pitchFamily="34" charset="0"/>
              </a:rPr>
              <a:t>technology (how)</a:t>
            </a:r>
          </a:p>
        </p:txBody>
      </p:sp>
      <p:sp>
        <p:nvSpPr>
          <p:cNvPr id="62" name="TextBox 61"/>
          <p:cNvSpPr txBox="1"/>
          <p:nvPr/>
        </p:nvSpPr>
        <p:spPr>
          <a:xfrm>
            <a:off x="4052585" y="2197962"/>
            <a:ext cx="1376244" cy="850038"/>
          </a:xfrm>
          <a:prstGeom prst="rect">
            <a:avLst/>
          </a:prstGeom>
          <a:noFill/>
        </p:spPr>
        <p:txBody>
          <a:bodyPr wrap="square" rtlCol="0" anchor="ctr" anchorCtr="0">
            <a:noAutofit/>
          </a:bodyPr>
          <a:lstStyle/>
          <a:p>
            <a:pPr algn="ctr"/>
            <a:r>
              <a:rPr lang="en-US" sz="1000" dirty="0">
                <a:gradFill>
                  <a:gsLst>
                    <a:gs pos="0">
                      <a:schemeClr val="bg1"/>
                    </a:gs>
                    <a:gs pos="100000">
                      <a:schemeClr val="bg1"/>
                    </a:gs>
                  </a:gsLst>
                  <a:lin ang="5400000" scaled="0"/>
                </a:gradFill>
                <a:latin typeface="+mn-lt"/>
                <a:ea typeface="Segoe UI" pitchFamily="34" charset="0"/>
                <a:cs typeface="Segoe UI" pitchFamily="34" charset="0"/>
              </a:rPr>
              <a:t>Validates job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0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role </a:t>
            </a:r>
            <a:r>
              <a:rPr lang="en-US" sz="1000" dirty="0">
                <a:gradFill>
                  <a:gsLst>
                    <a:gs pos="0">
                      <a:schemeClr val="bg1"/>
                    </a:gs>
                    <a:gs pos="100000">
                      <a:schemeClr val="bg1"/>
                    </a:gs>
                  </a:gsLst>
                  <a:lin ang="5400000" scaled="0"/>
                </a:gradFill>
                <a:latin typeface="+mn-lt"/>
                <a:ea typeface="Segoe UI" pitchFamily="34" charset="0"/>
                <a:cs typeface="Segoe UI" pitchFamily="34" charset="0"/>
              </a:rPr>
              <a:t>skills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0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a:t>
            </a:r>
            <a:r>
              <a:rPr lang="en-US" sz="1000" dirty="0">
                <a:gradFill>
                  <a:gsLst>
                    <a:gs pos="0">
                      <a:schemeClr val="bg1"/>
                    </a:gs>
                    <a:gs pos="100000">
                      <a:schemeClr val="bg1"/>
                    </a:gs>
                  </a:gsLst>
                  <a:lin ang="5400000" scaled="0"/>
                </a:gradFill>
                <a:latin typeface="+mn-lt"/>
                <a:ea typeface="Segoe UI" pitchFamily="34" charset="0"/>
                <a:cs typeface="Segoe UI" pitchFamily="34" charset="0"/>
              </a:rPr>
              <a:t>why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and </a:t>
            </a:r>
            <a:r>
              <a:rPr lang="en-US" sz="1000" dirty="0">
                <a:gradFill>
                  <a:gsLst>
                    <a:gs pos="0">
                      <a:schemeClr val="bg1"/>
                    </a:gs>
                    <a:gs pos="100000">
                      <a:schemeClr val="bg1"/>
                    </a:gs>
                  </a:gsLst>
                  <a:lin ang="5400000" scaled="0"/>
                </a:gradFill>
                <a:latin typeface="+mn-lt"/>
                <a:ea typeface="Segoe UI" pitchFamily="34" charset="0"/>
                <a:cs typeface="Segoe UI" pitchFamily="34" charset="0"/>
              </a:rPr>
              <a:t>when)</a:t>
            </a:r>
          </a:p>
        </p:txBody>
      </p:sp>
      <p:sp>
        <p:nvSpPr>
          <p:cNvPr id="66" name="TextBox 65"/>
          <p:cNvSpPr txBox="1"/>
          <p:nvPr/>
        </p:nvSpPr>
        <p:spPr>
          <a:xfrm>
            <a:off x="5630400" y="2197962"/>
            <a:ext cx="1376244" cy="850038"/>
          </a:xfrm>
          <a:prstGeom prst="rect">
            <a:avLst/>
          </a:prstGeom>
          <a:noFill/>
        </p:spPr>
        <p:txBody>
          <a:bodyPr wrap="square" rtlCol="0" anchor="ctr" anchorCtr="0">
            <a:noAutofit/>
          </a:bodyPr>
          <a:lstStyle/>
          <a:p>
            <a:pPr algn="ctr"/>
            <a:r>
              <a:rPr lang="en-US" sz="1000" dirty="0">
                <a:gradFill>
                  <a:gsLst>
                    <a:gs pos="0">
                      <a:schemeClr val="bg1"/>
                    </a:gs>
                    <a:gs pos="100000">
                      <a:schemeClr val="bg1"/>
                    </a:gs>
                  </a:gsLst>
                  <a:lin ang="5400000" scaled="0"/>
                </a:gradFill>
                <a:latin typeface="+mn-lt"/>
                <a:ea typeface="Segoe UI" pitchFamily="34" charset="0"/>
                <a:cs typeface="Segoe UI" pitchFamily="34" charset="0"/>
              </a:rPr>
              <a:t>Validates expert level skills within a specific technology</a:t>
            </a:r>
          </a:p>
        </p:txBody>
      </p:sp>
      <p:sp>
        <p:nvSpPr>
          <p:cNvPr id="70" name="TextBox 69"/>
          <p:cNvSpPr txBox="1"/>
          <p:nvPr/>
        </p:nvSpPr>
        <p:spPr>
          <a:xfrm>
            <a:off x="7214682" y="2197962"/>
            <a:ext cx="1376244" cy="850038"/>
          </a:xfrm>
          <a:prstGeom prst="rect">
            <a:avLst/>
          </a:prstGeom>
          <a:noFill/>
        </p:spPr>
        <p:txBody>
          <a:bodyPr wrap="square" rtlCol="0" anchor="ctr" anchorCtr="0">
            <a:noAutofit/>
          </a:bodyPr>
          <a:lstStyle/>
          <a:p>
            <a:pPr algn="ctr"/>
            <a:r>
              <a:rPr lang="en-US" sz="1000" dirty="0">
                <a:gradFill>
                  <a:gsLst>
                    <a:gs pos="0">
                      <a:schemeClr val="bg1"/>
                    </a:gs>
                    <a:gs pos="100000">
                      <a:schemeClr val="bg1"/>
                    </a:gs>
                  </a:gsLst>
                  <a:lin ang="5400000" scaled="0"/>
                </a:gradFill>
                <a:latin typeface="+mn-lt"/>
                <a:ea typeface="Segoe UI" pitchFamily="34" charset="0"/>
                <a:cs typeface="Segoe UI" pitchFamily="34" charset="0"/>
              </a:rPr>
              <a:t>Validates IT architecture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0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skills </a:t>
            </a:r>
            <a:r>
              <a:rPr lang="en-US" sz="1000" dirty="0">
                <a:gradFill>
                  <a:gsLst>
                    <a:gs pos="0">
                      <a:schemeClr val="bg1"/>
                    </a:gs>
                    <a:gs pos="100000">
                      <a:schemeClr val="bg1"/>
                    </a:gs>
                  </a:gsLst>
                  <a:lin ang="5400000" scaled="0"/>
                </a:gradFill>
                <a:latin typeface="+mn-lt"/>
                <a:ea typeface="Segoe UI" pitchFamily="34" charset="0"/>
                <a:cs typeface="Segoe UI" pitchFamily="34" charset="0"/>
              </a:rPr>
              <a:t>within a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0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specific </a:t>
            </a:r>
            <a:r>
              <a:rPr lang="en-US" sz="1000" dirty="0">
                <a:gradFill>
                  <a:gsLst>
                    <a:gs pos="0">
                      <a:schemeClr val="bg1"/>
                    </a:gs>
                    <a:gs pos="100000">
                      <a:schemeClr val="bg1"/>
                    </a:gs>
                  </a:gsLst>
                  <a:lin ang="5400000" scaled="0"/>
                </a:gradFill>
                <a:latin typeface="+mn-lt"/>
                <a:ea typeface="Segoe UI" pitchFamily="34" charset="0"/>
                <a:cs typeface="Segoe UI" pitchFamily="34" charset="0"/>
              </a:rPr>
              <a:t>technology</a:t>
            </a:r>
          </a:p>
        </p:txBody>
      </p:sp>
      <p:sp>
        <p:nvSpPr>
          <p:cNvPr id="91" name="TextBox 90"/>
          <p:cNvSpPr txBox="1"/>
          <p:nvPr/>
        </p:nvSpPr>
        <p:spPr>
          <a:xfrm>
            <a:off x="820112" y="1752600"/>
            <a:ext cx="1558859" cy="457200"/>
          </a:xfrm>
          <a:prstGeom prst="rect">
            <a:avLst/>
          </a:prstGeom>
          <a:noFill/>
        </p:spPr>
        <p:txBody>
          <a:bodyPr wrap="square" rtlCol="0" anchor="ctr" anchorCtr="0">
            <a:noAutofit/>
          </a:bodyPr>
          <a:lstStyle/>
          <a:p>
            <a:pPr algn="ctr"/>
            <a:r>
              <a:rPr lang="en-US" sz="1000" dirty="0" smtClean="0">
                <a:gradFill>
                  <a:gsLst>
                    <a:gs pos="0">
                      <a:schemeClr val="tx1"/>
                    </a:gs>
                    <a:gs pos="100000">
                      <a:schemeClr val="tx1"/>
                    </a:gs>
                  </a:gsLst>
                  <a:lin ang="5400000" scaled="0"/>
                </a:gradFill>
                <a:latin typeface="+mn-lt"/>
                <a:ea typeface="Segoe UI" pitchFamily="34" charset="0"/>
                <a:cs typeface="Segoe UI" pitchFamily="34" charset="0"/>
              </a:rPr>
              <a:t>Start Your Microsoft Certification Journey</a:t>
            </a:r>
            <a:endParaRPr lang="en-US" sz="10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97" name="TextBox 96"/>
          <p:cNvSpPr txBox="1"/>
          <p:nvPr/>
        </p:nvSpPr>
        <p:spPr>
          <a:xfrm>
            <a:off x="2400310" y="1752600"/>
            <a:ext cx="1558859" cy="457200"/>
          </a:xfrm>
          <a:prstGeom prst="rect">
            <a:avLst/>
          </a:prstGeom>
          <a:noFill/>
        </p:spPr>
        <p:txBody>
          <a:bodyPr wrap="square" rtlCol="0" anchor="ctr" anchorCtr="0">
            <a:noAutofit/>
          </a:bodyPr>
          <a:lstStyle/>
          <a:p>
            <a:pPr algn="ctr"/>
            <a:r>
              <a:rPr lang="en-US" sz="1000" dirty="0" smtClean="0">
                <a:gradFill>
                  <a:gsLst>
                    <a:gs pos="0">
                      <a:schemeClr val="tx1"/>
                    </a:gs>
                    <a:gs pos="100000">
                      <a:schemeClr val="tx1"/>
                    </a:gs>
                  </a:gsLst>
                  <a:lin ang="5400000" scaled="0"/>
                </a:gradFill>
                <a:latin typeface="+mn-lt"/>
                <a:ea typeface="Segoe UI" pitchFamily="34" charset="0"/>
                <a:cs typeface="Segoe UI" pitchFamily="34" charset="0"/>
              </a:rPr>
              <a:t>Be Job </a:t>
            </a:r>
            <a:r>
              <a:rPr lang="en-US" sz="1000" dirty="0">
                <a:gradFill>
                  <a:gsLst>
                    <a:gs pos="0">
                      <a:schemeClr val="tx1"/>
                    </a:gs>
                    <a:gs pos="100000">
                      <a:schemeClr val="tx1"/>
                    </a:gs>
                  </a:gsLst>
                  <a:lin ang="5400000" scaled="0"/>
                </a:gradFill>
                <a:latin typeface="+mn-lt"/>
                <a:ea typeface="Segoe UI" pitchFamily="34" charset="0"/>
                <a:cs typeface="Segoe UI" pitchFamily="34" charset="0"/>
              </a:rPr>
              <a:t>Ready</a:t>
            </a:r>
          </a:p>
        </p:txBody>
      </p:sp>
      <p:sp>
        <p:nvSpPr>
          <p:cNvPr id="98" name="TextBox 97"/>
          <p:cNvSpPr txBox="1"/>
          <p:nvPr/>
        </p:nvSpPr>
        <p:spPr>
          <a:xfrm>
            <a:off x="3988760" y="1752600"/>
            <a:ext cx="1558859" cy="457200"/>
          </a:xfrm>
          <a:prstGeom prst="rect">
            <a:avLst/>
          </a:prstGeom>
          <a:noFill/>
        </p:spPr>
        <p:txBody>
          <a:bodyPr wrap="square" rtlCol="0" anchor="ctr" anchorCtr="0">
            <a:noAutofit/>
          </a:bodyPr>
          <a:lstStyle/>
          <a:p>
            <a:pPr algn="ctr"/>
            <a:r>
              <a:rPr lang="en-US" sz="1000" dirty="0">
                <a:gradFill>
                  <a:gsLst>
                    <a:gs pos="0">
                      <a:schemeClr val="tx1"/>
                    </a:gs>
                    <a:gs pos="100000">
                      <a:schemeClr val="tx1"/>
                    </a:gs>
                  </a:gsLst>
                  <a:lin ang="5400000" scaled="0"/>
                </a:gradFill>
                <a:latin typeface="+mn-lt"/>
                <a:ea typeface="Segoe UI" pitchFamily="34" charset="0"/>
                <a:cs typeface="Segoe UI" pitchFamily="34" charset="0"/>
              </a:rPr>
              <a:t>Grow Your Career</a:t>
            </a:r>
          </a:p>
        </p:txBody>
      </p:sp>
      <p:sp>
        <p:nvSpPr>
          <p:cNvPr id="99" name="TextBox 98"/>
          <p:cNvSpPr txBox="1"/>
          <p:nvPr/>
        </p:nvSpPr>
        <p:spPr>
          <a:xfrm>
            <a:off x="5566575" y="1752600"/>
            <a:ext cx="1558859" cy="457200"/>
          </a:xfrm>
          <a:prstGeom prst="rect">
            <a:avLst/>
          </a:prstGeom>
          <a:noFill/>
        </p:spPr>
        <p:txBody>
          <a:bodyPr wrap="square" rtlCol="0" anchor="ctr" anchorCtr="0">
            <a:noAutofit/>
          </a:bodyPr>
          <a:lstStyle/>
          <a:p>
            <a:pPr algn="ctr"/>
            <a:r>
              <a:rPr lang="en-US" sz="1000" dirty="0" smtClean="0">
                <a:gradFill>
                  <a:gsLst>
                    <a:gs pos="0">
                      <a:schemeClr val="tx1"/>
                    </a:gs>
                    <a:gs pos="100000">
                      <a:schemeClr val="tx1"/>
                    </a:gs>
                  </a:gsLst>
                  <a:lin ang="5400000" scaled="0"/>
                </a:gradFill>
                <a:latin typeface="+mn-lt"/>
                <a:ea typeface="Segoe UI" pitchFamily="34" charset="0"/>
                <a:cs typeface="Segoe UI" pitchFamily="34" charset="0"/>
              </a:rPr>
              <a:t>Be The </a:t>
            </a:r>
            <a:r>
              <a:rPr lang="en-US" sz="1000" dirty="0">
                <a:gradFill>
                  <a:gsLst>
                    <a:gs pos="0">
                      <a:schemeClr val="tx1"/>
                    </a:gs>
                    <a:gs pos="100000">
                      <a:schemeClr val="tx1"/>
                    </a:gs>
                  </a:gsLst>
                  <a:lin ang="5400000" scaled="0"/>
                </a:gradFill>
                <a:latin typeface="+mn-lt"/>
                <a:ea typeface="Segoe UI" pitchFamily="34" charset="0"/>
                <a:cs typeface="Segoe UI" pitchFamily="34" charset="0"/>
              </a:rPr>
              <a:t>Expert</a:t>
            </a:r>
          </a:p>
        </p:txBody>
      </p:sp>
      <p:sp>
        <p:nvSpPr>
          <p:cNvPr id="100" name="TextBox 99"/>
          <p:cNvSpPr txBox="1"/>
          <p:nvPr/>
        </p:nvSpPr>
        <p:spPr>
          <a:xfrm>
            <a:off x="7149887" y="1752600"/>
            <a:ext cx="1558859" cy="457200"/>
          </a:xfrm>
          <a:prstGeom prst="rect">
            <a:avLst/>
          </a:prstGeom>
          <a:noFill/>
        </p:spPr>
        <p:txBody>
          <a:bodyPr wrap="square" rtlCol="0" anchor="ctr" anchorCtr="0">
            <a:noAutofit/>
          </a:bodyPr>
          <a:lstStyle/>
          <a:p>
            <a:pPr algn="ctr"/>
            <a:r>
              <a:rPr lang="en-US" sz="1000" dirty="0" smtClean="0">
                <a:gradFill>
                  <a:gsLst>
                    <a:gs pos="0">
                      <a:schemeClr val="tx1"/>
                    </a:gs>
                    <a:gs pos="100000">
                      <a:schemeClr val="tx1"/>
                    </a:gs>
                  </a:gsLst>
                  <a:lin ang="5400000" scaled="0"/>
                </a:gradFill>
                <a:latin typeface="+mn-lt"/>
                <a:ea typeface="Segoe UI" pitchFamily="34" charset="0"/>
                <a:cs typeface="Segoe UI" pitchFamily="34" charset="0"/>
              </a:rPr>
              <a:t>Be The </a:t>
            </a:r>
            <a:r>
              <a:rPr lang="en-US" sz="1000" dirty="0">
                <a:gradFill>
                  <a:gsLst>
                    <a:gs pos="0">
                      <a:schemeClr val="tx1"/>
                    </a:gs>
                    <a:gs pos="100000">
                      <a:schemeClr val="tx1"/>
                    </a:gs>
                  </a:gsLst>
                  <a:lin ang="5400000" scaled="0"/>
                </a:gradFill>
                <a:latin typeface="+mn-lt"/>
                <a:ea typeface="Segoe UI" pitchFamily="34" charset="0"/>
                <a:cs typeface="Segoe UI" pitchFamily="34" charset="0"/>
              </a:rPr>
              <a:t>Trusted Advisor</a:t>
            </a:r>
          </a:p>
        </p:txBody>
      </p:sp>
      <p:sp>
        <p:nvSpPr>
          <p:cNvPr id="105" name="Rectangle 104"/>
          <p:cNvSpPr/>
          <p:nvPr/>
        </p:nvSpPr>
        <p:spPr>
          <a:xfrm>
            <a:off x="428902" y="3101268"/>
            <a:ext cx="8155021" cy="1649766"/>
          </a:xfrm>
          <a:prstGeom prst="rect">
            <a:avLst/>
          </a:prstGeom>
          <a:solidFill>
            <a:schemeClr val="accent6">
              <a:shade val="80000"/>
              <a:satMod val="180000"/>
              <a:alpha val="67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vert270" wrap="square" lIns="91436" tIns="45718" rIns="91436" bIns="45718" numCol="1" rtlCol="0" anchor="t" anchorCtr="0" compatLnSpc="1">
            <a:prstTxWarp prst="textNoShape">
              <a:avLst/>
            </a:prstTxWarp>
          </a:bodyPr>
          <a:lstStyle/>
          <a:p>
            <a:pPr algn="ctr" defTabSz="914099"/>
            <a:r>
              <a:rPr lang="en-US" sz="1050" b="1" dirty="0">
                <a:gradFill>
                  <a:gsLst>
                    <a:gs pos="0">
                      <a:schemeClr val="bg1"/>
                    </a:gs>
                    <a:gs pos="100000">
                      <a:schemeClr val="bg1"/>
                    </a:gs>
                  </a:gsLst>
                  <a:lin ang="5400000" scaled="0"/>
                </a:gradFill>
                <a:ea typeface="Segoe UI" pitchFamily="34" charset="0"/>
                <a:cs typeface="Segoe UI" pitchFamily="34" charset="0"/>
              </a:rPr>
              <a:t>Value</a:t>
            </a:r>
          </a:p>
        </p:txBody>
      </p:sp>
      <p:sp>
        <p:nvSpPr>
          <p:cNvPr id="106" name="Rectangle 105"/>
          <p:cNvSpPr/>
          <p:nvPr/>
        </p:nvSpPr>
        <p:spPr>
          <a:xfrm>
            <a:off x="428902" y="4802822"/>
            <a:ext cx="8155021" cy="850038"/>
          </a:xfrm>
          <a:prstGeom prst="rect">
            <a:avLst/>
          </a:prstGeom>
          <a:solidFill>
            <a:schemeClr val="accent6">
              <a:shade val="80000"/>
              <a:satMod val="180000"/>
              <a:alpha val="67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vert270" wrap="square" lIns="91436" tIns="45718" rIns="91436" bIns="45718" numCol="1" rtlCol="0" anchor="t" anchorCtr="0" compatLnSpc="1">
            <a:prstTxWarp prst="textNoShape">
              <a:avLst/>
            </a:prstTxWarp>
          </a:bodyPr>
          <a:lstStyle/>
          <a:p>
            <a:pPr algn="ctr" defTabSz="914099"/>
            <a:r>
              <a:rPr lang="en-US" sz="1050" b="1" dirty="0">
                <a:gradFill>
                  <a:gsLst>
                    <a:gs pos="0">
                      <a:schemeClr val="bg1"/>
                    </a:gs>
                    <a:gs pos="100000">
                      <a:schemeClr val="bg1"/>
                    </a:gs>
                  </a:gsLst>
                  <a:lin ang="5400000" scaled="0"/>
                </a:gradFill>
                <a:ea typeface="Segoe UI" pitchFamily="34" charset="0"/>
                <a:cs typeface="Segoe UI" pitchFamily="34" charset="0"/>
              </a:rPr>
              <a:t>Attributes</a:t>
            </a:r>
          </a:p>
        </p:txBody>
      </p:sp>
      <p:sp>
        <p:nvSpPr>
          <p:cNvPr id="107" name="Rectangle 106"/>
          <p:cNvSpPr/>
          <p:nvPr/>
        </p:nvSpPr>
        <p:spPr>
          <a:xfrm>
            <a:off x="428902" y="5699470"/>
            <a:ext cx="4992925" cy="740438"/>
          </a:xfrm>
          <a:prstGeom prst="rect">
            <a:avLst/>
          </a:prstGeom>
          <a:solidFill>
            <a:schemeClr val="accent6">
              <a:shade val="80000"/>
              <a:satMod val="180000"/>
              <a:alpha val="67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vert270" wrap="square" lIns="91436" tIns="45718" rIns="91436" bIns="45718" numCol="1" rtlCol="0" anchor="t" anchorCtr="0" compatLnSpc="1">
            <a:prstTxWarp prst="textNoShape">
              <a:avLst/>
            </a:prstTxWarp>
          </a:bodyPr>
          <a:lstStyle/>
          <a:p>
            <a:pPr algn="ctr" defTabSz="914099"/>
            <a:r>
              <a:rPr lang="en-US" sz="1050" b="1" dirty="0">
                <a:gradFill>
                  <a:gsLst>
                    <a:gs pos="0">
                      <a:schemeClr val="bg1"/>
                    </a:gs>
                    <a:gs pos="100000">
                      <a:schemeClr val="bg1"/>
                    </a:gs>
                  </a:gsLst>
                  <a:lin ang="5400000" scaled="0"/>
                </a:gradFill>
                <a:ea typeface="Segoe UI" pitchFamily="34" charset="0"/>
                <a:cs typeface="Segoe UI" pitchFamily="34" charset="0"/>
              </a:rPr>
              <a:t>Program</a:t>
            </a:r>
          </a:p>
          <a:p>
            <a:pPr algn="ctr" defTabSz="914099"/>
            <a:r>
              <a:rPr lang="en-US" sz="1050" b="1" dirty="0">
                <a:gradFill>
                  <a:gsLst>
                    <a:gs pos="0">
                      <a:schemeClr val="bg1"/>
                    </a:gs>
                    <a:gs pos="100000">
                      <a:schemeClr val="bg1"/>
                    </a:gs>
                  </a:gsLst>
                  <a:lin ang="5400000" scaled="0"/>
                </a:gradFill>
                <a:ea typeface="Segoe UI" pitchFamily="34" charset="0"/>
                <a:cs typeface="Segoe UI" pitchFamily="34" charset="0"/>
              </a:rPr>
              <a:t>Benefits</a:t>
            </a:r>
          </a:p>
        </p:txBody>
      </p:sp>
      <p:sp>
        <p:nvSpPr>
          <p:cNvPr id="110" name="TextBox 109"/>
          <p:cNvSpPr txBox="1"/>
          <p:nvPr/>
        </p:nvSpPr>
        <p:spPr>
          <a:xfrm>
            <a:off x="884906" y="3104964"/>
            <a:ext cx="1376244" cy="1646069"/>
          </a:xfrm>
          <a:prstGeom prst="rect">
            <a:avLst/>
          </a:prstGeom>
          <a:noFill/>
        </p:spPr>
        <p:txBody>
          <a:bodyPr wrap="square" rtlCol="0" anchor="t" anchorCtr="0">
            <a:noAutofit/>
          </a:bodyPr>
          <a:lstStyle/>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Explore technology acumen</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First step to Microsoft IT Certification</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Build confidence</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Show differentiation</a:t>
            </a:r>
          </a:p>
        </p:txBody>
      </p:sp>
      <p:sp>
        <p:nvSpPr>
          <p:cNvPr id="111" name="TextBox 110"/>
          <p:cNvSpPr txBox="1"/>
          <p:nvPr/>
        </p:nvSpPr>
        <p:spPr>
          <a:xfrm>
            <a:off x="2467350" y="3104964"/>
            <a:ext cx="1376244" cy="1646069"/>
          </a:xfrm>
          <a:prstGeom prst="rect">
            <a:avLst/>
          </a:prstGeom>
          <a:noFill/>
        </p:spPr>
        <p:txBody>
          <a:bodyPr wrap="square" rtlCol="0" anchor="t" anchorCtr="0">
            <a:noAutofit/>
          </a:bodyPr>
          <a:lstStyle/>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Recognized certification for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entry-level </a:t>
            </a:r>
            <a:r>
              <a:rPr lang="en-US" sz="1000" dirty="0">
                <a:gradFill>
                  <a:gsLst>
                    <a:gs pos="0">
                      <a:schemeClr val="bg1"/>
                    </a:gs>
                    <a:gs pos="100000">
                      <a:schemeClr val="bg1"/>
                    </a:gs>
                  </a:gsLst>
                  <a:lin ang="5400000" scaled="0"/>
                </a:gradFill>
                <a:latin typeface="+mn-lt"/>
                <a:ea typeface="Segoe UI" pitchFamily="34" charset="0"/>
                <a:cs typeface="Segoe UI" pitchFamily="34" charset="0"/>
              </a:rPr>
              <a:t>job opportunities</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Builds confidence</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Shows differentiation</a:t>
            </a:r>
          </a:p>
        </p:txBody>
      </p:sp>
      <p:sp>
        <p:nvSpPr>
          <p:cNvPr id="112" name="TextBox 111"/>
          <p:cNvSpPr txBox="1"/>
          <p:nvPr/>
        </p:nvSpPr>
        <p:spPr>
          <a:xfrm>
            <a:off x="4052585" y="3104964"/>
            <a:ext cx="1376244" cy="1646069"/>
          </a:xfrm>
          <a:prstGeom prst="rect">
            <a:avLst/>
          </a:prstGeom>
          <a:noFill/>
        </p:spPr>
        <p:txBody>
          <a:bodyPr wrap="square" rtlCol="0" anchor="t" anchorCtr="0">
            <a:noAutofit/>
          </a:bodyPr>
          <a:lstStyle/>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Recognized certification to help advance your career</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Shows credibility</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Shows differentiation</a:t>
            </a:r>
          </a:p>
        </p:txBody>
      </p:sp>
      <p:sp>
        <p:nvSpPr>
          <p:cNvPr id="113" name="TextBox 112"/>
          <p:cNvSpPr txBox="1"/>
          <p:nvPr/>
        </p:nvSpPr>
        <p:spPr>
          <a:xfrm>
            <a:off x="5630400" y="3104964"/>
            <a:ext cx="1376244" cy="1646069"/>
          </a:xfrm>
          <a:prstGeom prst="rect">
            <a:avLst/>
          </a:prstGeom>
          <a:noFill/>
        </p:spPr>
        <p:txBody>
          <a:bodyPr wrap="square" rtlCol="0" anchor="t" anchorCtr="0">
            <a:noAutofit/>
          </a:bodyPr>
          <a:lstStyle/>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Career recognition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0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and </a:t>
            </a:r>
            <a:r>
              <a:rPr lang="en-US" sz="1000" dirty="0">
                <a:gradFill>
                  <a:gsLst>
                    <a:gs pos="0">
                      <a:schemeClr val="bg1"/>
                    </a:gs>
                    <a:gs pos="100000">
                      <a:schemeClr val="bg1"/>
                    </a:gs>
                  </a:gsLst>
                  <a:lin ang="5400000" scaled="0"/>
                </a:gradFill>
                <a:latin typeface="+mn-lt"/>
                <a:ea typeface="Segoe UI" pitchFamily="34" charset="0"/>
                <a:cs typeface="Segoe UI" pitchFamily="34" charset="0"/>
              </a:rPr>
              <a:t>distinction</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Become part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0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of </a:t>
            </a:r>
            <a:r>
              <a:rPr lang="en-US" sz="1000" dirty="0">
                <a:gradFill>
                  <a:gsLst>
                    <a:gs pos="0">
                      <a:schemeClr val="bg1"/>
                    </a:gs>
                    <a:gs pos="100000">
                      <a:schemeClr val="bg1"/>
                    </a:gs>
                  </a:gsLst>
                  <a:lin ang="5400000" scaled="0"/>
                </a:gradFill>
                <a:latin typeface="+mn-lt"/>
                <a:ea typeface="Segoe UI" pitchFamily="34" charset="0"/>
                <a:cs typeface="Segoe UI" pitchFamily="34" charset="0"/>
              </a:rPr>
              <a:t>the MCM community</a:t>
            </a:r>
          </a:p>
        </p:txBody>
      </p:sp>
      <p:sp>
        <p:nvSpPr>
          <p:cNvPr id="114" name="TextBox 113"/>
          <p:cNvSpPr txBox="1"/>
          <p:nvPr/>
        </p:nvSpPr>
        <p:spPr>
          <a:xfrm>
            <a:off x="7214682" y="3104964"/>
            <a:ext cx="1376244" cy="1646069"/>
          </a:xfrm>
          <a:prstGeom prst="rect">
            <a:avLst/>
          </a:prstGeom>
          <a:noFill/>
        </p:spPr>
        <p:txBody>
          <a:bodyPr wrap="square" rtlCol="0" anchor="t" anchorCtr="0">
            <a:noAutofit/>
          </a:bodyPr>
          <a:lstStyle/>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Trusted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advisor/leader</a:t>
            </a:r>
            <a:r>
              <a:rPr lang="en-US" sz="1000" dirty="0">
                <a:gradFill>
                  <a:gsLst>
                    <a:gs pos="0">
                      <a:schemeClr val="bg1"/>
                    </a:gs>
                    <a:gs pos="100000">
                      <a:schemeClr val="bg1"/>
                    </a:gs>
                  </a:gsLst>
                  <a:lin ang="5400000" scaled="0"/>
                </a:gradFill>
                <a:latin typeface="+mn-lt"/>
                <a:ea typeface="Segoe UI" pitchFamily="34" charset="0"/>
                <a:cs typeface="Segoe UI" pitchFamily="34" charset="0"/>
              </a:rPr>
              <a:t>/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consultant </a:t>
            </a:r>
            <a:r>
              <a:rPr lang="en-US" sz="1000" dirty="0">
                <a:gradFill>
                  <a:gsLst>
                    <a:gs pos="0">
                      <a:schemeClr val="bg1"/>
                    </a:gs>
                    <a:gs pos="100000">
                      <a:schemeClr val="bg1"/>
                    </a:gs>
                  </a:gsLst>
                  <a:lin ang="5400000" scaled="0"/>
                </a:gradFill>
                <a:latin typeface="+mn-lt"/>
                <a:ea typeface="Segoe UI" pitchFamily="34" charset="0"/>
                <a:cs typeface="Segoe UI" pitchFamily="34" charset="0"/>
              </a:rPr>
              <a:t>to </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0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C-level</a:t>
            </a:r>
            <a:endParaRPr lang="en-US" sz="1000" dirty="0">
              <a:gradFill>
                <a:gsLst>
                  <a:gs pos="0">
                    <a:schemeClr val="bg1"/>
                  </a:gs>
                  <a:gs pos="100000">
                    <a:schemeClr val="bg1"/>
                  </a:gs>
                </a:gsLst>
                <a:lin ang="5400000" scaled="0"/>
              </a:gradFill>
              <a:latin typeface="+mn-lt"/>
              <a:ea typeface="Segoe UI" pitchFamily="34" charset="0"/>
              <a:cs typeface="Segoe UI" pitchFamily="34" charset="0"/>
            </a:endParaRPr>
          </a:p>
        </p:txBody>
      </p:sp>
      <p:sp>
        <p:nvSpPr>
          <p:cNvPr id="115" name="TextBox 114"/>
          <p:cNvSpPr txBox="1"/>
          <p:nvPr/>
        </p:nvSpPr>
        <p:spPr>
          <a:xfrm>
            <a:off x="884906" y="4810220"/>
            <a:ext cx="1376244" cy="850038"/>
          </a:xfrm>
          <a:prstGeom prst="rect">
            <a:avLst/>
          </a:prstGeom>
          <a:noFill/>
        </p:spPr>
        <p:txBody>
          <a:bodyPr wrap="square" rtlCol="0" anchor="t" anchorCtr="0">
            <a:noAutofit/>
          </a:bodyPr>
          <a:lstStyle/>
          <a:p>
            <a:pPr marL="166688" indent="-166688">
              <a:buFont typeface="Arial" pitchFamily="34" charset="0"/>
              <a:buChar char="•"/>
            </a:pP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Web-based </a:t>
            </a:r>
            <a:r>
              <a:rPr lang="en-US" sz="1000" dirty="0">
                <a:gradFill>
                  <a:gsLst>
                    <a:gs pos="0">
                      <a:schemeClr val="bg1"/>
                    </a:gs>
                    <a:gs pos="100000">
                      <a:schemeClr val="bg1"/>
                    </a:gs>
                  </a:gsLst>
                  <a:lin ang="5400000" scaled="0"/>
                </a:gradFill>
                <a:latin typeface="+mn-lt"/>
                <a:ea typeface="Segoe UI" pitchFamily="34" charset="0"/>
                <a:cs typeface="Segoe UI" pitchFamily="34" charset="0"/>
              </a:rPr>
              <a:t>exams delivered in the classroom</a:t>
            </a:r>
          </a:p>
        </p:txBody>
      </p:sp>
      <p:sp>
        <p:nvSpPr>
          <p:cNvPr id="116" name="TextBox 115"/>
          <p:cNvSpPr txBox="1"/>
          <p:nvPr/>
        </p:nvSpPr>
        <p:spPr>
          <a:xfrm>
            <a:off x="2467350" y="4810220"/>
            <a:ext cx="1376244" cy="850038"/>
          </a:xfrm>
          <a:prstGeom prst="rect">
            <a:avLst/>
          </a:prstGeom>
          <a:noFill/>
        </p:spPr>
        <p:txBody>
          <a:bodyPr wrap="square" rtlCol="0" anchor="t" anchorCtr="0">
            <a:noAutofit/>
          </a:bodyPr>
          <a:lstStyle/>
          <a:p>
            <a:pPr marL="168275" indent="-168275">
              <a:buFont typeface="Arial" pitchFamily="34" charset="0"/>
              <a:buChar char="•"/>
            </a:pP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Computer-based </a:t>
            </a:r>
            <a:r>
              <a:rPr lang="en-US" sz="1000" dirty="0">
                <a:gradFill>
                  <a:gsLst>
                    <a:gs pos="0">
                      <a:schemeClr val="bg1"/>
                    </a:gs>
                    <a:gs pos="100000">
                      <a:schemeClr val="bg1"/>
                    </a:gs>
                  </a:gsLst>
                  <a:lin ang="5400000" scaled="0"/>
                </a:gradFill>
                <a:latin typeface="+mn-lt"/>
                <a:ea typeface="Segoe UI" pitchFamily="34" charset="0"/>
                <a:cs typeface="Segoe UI" pitchFamily="34" charset="0"/>
              </a:rPr>
              <a:t>written exams delivered in </a:t>
            </a:r>
            <a:r>
              <a:rPr lang="en-US" sz="1000" dirty="0" err="1" smtClean="0">
                <a:gradFill>
                  <a:gsLst>
                    <a:gs pos="0">
                      <a:schemeClr val="bg1"/>
                    </a:gs>
                    <a:gs pos="100000">
                      <a:schemeClr val="bg1"/>
                    </a:gs>
                  </a:gsLst>
                  <a:lin ang="5400000" scaled="0"/>
                </a:gradFill>
                <a:latin typeface="+mn-lt"/>
                <a:ea typeface="Segoe UI" pitchFamily="34" charset="0"/>
                <a:cs typeface="Segoe UI" pitchFamily="34" charset="0"/>
              </a:rPr>
              <a:t>Prometric</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testing centers worldwide</a:t>
            </a:r>
            <a:endParaRPr lang="en-US" sz="1000" dirty="0">
              <a:gradFill>
                <a:gsLst>
                  <a:gs pos="0">
                    <a:schemeClr val="bg1"/>
                  </a:gs>
                  <a:gs pos="100000">
                    <a:schemeClr val="bg1"/>
                  </a:gs>
                </a:gsLst>
                <a:lin ang="5400000" scaled="0"/>
              </a:gradFill>
              <a:latin typeface="+mn-lt"/>
              <a:ea typeface="Segoe UI" pitchFamily="34" charset="0"/>
              <a:cs typeface="Segoe UI" pitchFamily="34" charset="0"/>
            </a:endParaRPr>
          </a:p>
        </p:txBody>
      </p:sp>
      <p:sp>
        <p:nvSpPr>
          <p:cNvPr id="117" name="TextBox 116"/>
          <p:cNvSpPr txBox="1"/>
          <p:nvPr/>
        </p:nvSpPr>
        <p:spPr>
          <a:xfrm>
            <a:off x="4052585" y="4810220"/>
            <a:ext cx="1376244" cy="850038"/>
          </a:xfrm>
          <a:prstGeom prst="rect">
            <a:avLst/>
          </a:prstGeom>
          <a:noFill/>
        </p:spPr>
        <p:txBody>
          <a:bodyPr wrap="square" rtlCol="0" anchor="t" anchorCtr="0">
            <a:noAutofit/>
          </a:bodyPr>
          <a:lstStyle/>
          <a:p>
            <a:pPr marL="168275" indent="-168275">
              <a:buFont typeface="Arial" pitchFamily="34" charset="0"/>
              <a:buChar char="•"/>
            </a:pP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Computer-based </a:t>
            </a:r>
            <a:r>
              <a:rPr lang="en-US" sz="1000" dirty="0">
                <a:gradFill>
                  <a:gsLst>
                    <a:gs pos="0">
                      <a:schemeClr val="bg1"/>
                    </a:gs>
                    <a:gs pos="100000">
                      <a:schemeClr val="bg1"/>
                    </a:gs>
                  </a:gsLst>
                  <a:lin ang="5400000" scaled="0"/>
                </a:gradFill>
                <a:latin typeface="+mn-lt"/>
                <a:ea typeface="Segoe UI" pitchFamily="34" charset="0"/>
                <a:cs typeface="Segoe UI" pitchFamily="34" charset="0"/>
              </a:rPr>
              <a:t>written exams delivered in </a:t>
            </a:r>
            <a:r>
              <a:rPr lang="en-US" sz="1000" dirty="0" err="1" smtClean="0">
                <a:gradFill>
                  <a:gsLst>
                    <a:gs pos="0">
                      <a:schemeClr val="bg1"/>
                    </a:gs>
                    <a:gs pos="100000">
                      <a:schemeClr val="bg1"/>
                    </a:gs>
                  </a:gsLst>
                  <a:lin ang="5400000" scaled="0"/>
                </a:gradFill>
                <a:latin typeface="+mn-lt"/>
                <a:ea typeface="Segoe UI" pitchFamily="34" charset="0"/>
                <a:cs typeface="Segoe UI" pitchFamily="34" charset="0"/>
              </a:rPr>
              <a:t>Prometric</a:t>
            </a: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 testing centers worldwide</a:t>
            </a:r>
            <a:endParaRPr lang="en-US" sz="1000" dirty="0">
              <a:gradFill>
                <a:gsLst>
                  <a:gs pos="0">
                    <a:schemeClr val="bg1"/>
                  </a:gs>
                  <a:gs pos="100000">
                    <a:schemeClr val="bg1"/>
                  </a:gs>
                </a:gsLst>
                <a:lin ang="5400000" scaled="0"/>
              </a:gradFill>
              <a:latin typeface="+mn-lt"/>
              <a:ea typeface="Segoe UI" pitchFamily="34" charset="0"/>
              <a:cs typeface="Segoe UI" pitchFamily="34" charset="0"/>
            </a:endParaRPr>
          </a:p>
        </p:txBody>
      </p:sp>
      <p:sp>
        <p:nvSpPr>
          <p:cNvPr id="118" name="TextBox 117"/>
          <p:cNvSpPr txBox="1"/>
          <p:nvPr/>
        </p:nvSpPr>
        <p:spPr>
          <a:xfrm>
            <a:off x="5630400" y="4810220"/>
            <a:ext cx="1376244" cy="850038"/>
          </a:xfrm>
          <a:prstGeom prst="rect">
            <a:avLst/>
          </a:prstGeom>
          <a:noFill/>
        </p:spPr>
        <p:txBody>
          <a:bodyPr wrap="square" rtlCol="0" anchor="t" anchorCtr="0">
            <a:noAutofit/>
          </a:bodyPr>
          <a:lstStyle/>
          <a:p>
            <a:pPr marL="168275" indent="-168275">
              <a:buFont typeface="Arial" pitchFamily="34" charset="0"/>
              <a:buChar char="•"/>
            </a:pP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Computer-based</a:t>
            </a:r>
            <a:r>
              <a:rPr lang="en-US" sz="1000" spc="-50" dirty="0" smtClean="0">
                <a:gradFill>
                  <a:gsLst>
                    <a:gs pos="0">
                      <a:schemeClr val="bg1"/>
                    </a:gs>
                    <a:gs pos="100000">
                      <a:schemeClr val="bg1"/>
                    </a:gs>
                  </a:gsLst>
                  <a:lin ang="5400000" scaled="0"/>
                </a:gradFill>
                <a:latin typeface="+mn-lt"/>
                <a:ea typeface="Segoe UI" pitchFamily="34" charset="0"/>
                <a:cs typeface="Segoe UI" pitchFamily="34" charset="0"/>
              </a:rPr>
              <a:t> </a:t>
            </a:r>
            <a:r>
              <a:rPr lang="en-US" sz="1000" spc="-50" dirty="0">
                <a:gradFill>
                  <a:gsLst>
                    <a:gs pos="0">
                      <a:schemeClr val="bg1"/>
                    </a:gs>
                    <a:gs pos="100000">
                      <a:schemeClr val="bg1"/>
                    </a:gs>
                  </a:gsLst>
                  <a:lin ang="5400000" scaled="0"/>
                </a:gradFill>
                <a:latin typeface="+mn-lt"/>
                <a:ea typeface="Segoe UI" pitchFamily="34" charset="0"/>
                <a:cs typeface="Segoe UI" pitchFamily="34" charset="0"/>
              </a:rPr>
              <a:t>written </a:t>
            </a:r>
            <a:r>
              <a:rPr lang="en-US" sz="1000" spc="-50" dirty="0" smtClean="0">
                <a:gradFill>
                  <a:gsLst>
                    <a:gs pos="0">
                      <a:schemeClr val="bg1"/>
                    </a:gs>
                    <a:gs pos="100000">
                      <a:schemeClr val="bg1"/>
                    </a:gs>
                  </a:gsLst>
                  <a:lin ang="5400000" scaled="0"/>
                </a:gradFill>
                <a:latin typeface="+mn-lt"/>
                <a:ea typeface="Segoe UI" pitchFamily="34" charset="0"/>
                <a:cs typeface="Segoe UI" pitchFamily="34" charset="0"/>
              </a:rPr>
              <a:t>and hands-on exams delivered </a:t>
            </a:r>
            <a:r>
              <a:rPr lang="en-US" sz="1000" spc="-50" dirty="0">
                <a:gradFill>
                  <a:gsLst>
                    <a:gs pos="0">
                      <a:schemeClr val="bg1"/>
                    </a:gs>
                    <a:gs pos="100000">
                      <a:schemeClr val="bg1"/>
                    </a:gs>
                  </a:gsLst>
                  <a:lin ang="5400000" scaled="0"/>
                </a:gradFill>
                <a:latin typeface="+mn-lt"/>
                <a:ea typeface="Segoe UI" pitchFamily="34" charset="0"/>
                <a:cs typeface="Segoe UI" pitchFamily="34" charset="0"/>
              </a:rPr>
              <a:t>in </a:t>
            </a:r>
            <a:r>
              <a:rPr lang="en-US" sz="1000" spc="-50" dirty="0" smtClean="0">
                <a:gradFill>
                  <a:gsLst>
                    <a:gs pos="0">
                      <a:schemeClr val="bg1"/>
                    </a:gs>
                    <a:gs pos="100000">
                      <a:schemeClr val="bg1"/>
                    </a:gs>
                  </a:gsLst>
                  <a:lin ang="5400000" scaled="0"/>
                </a:gradFill>
                <a:latin typeface="+mn-lt"/>
                <a:ea typeface="Segoe UI" pitchFamily="34" charset="0"/>
                <a:cs typeface="Segoe UI" pitchFamily="34" charset="0"/>
              </a:rPr>
              <a:t>specific </a:t>
            </a:r>
            <a:r>
              <a:rPr lang="en-US" sz="1000" spc="-50" dirty="0" err="1" smtClean="0">
                <a:gradFill>
                  <a:gsLst>
                    <a:gs pos="0">
                      <a:schemeClr val="bg1"/>
                    </a:gs>
                    <a:gs pos="100000">
                      <a:schemeClr val="bg1"/>
                    </a:gs>
                  </a:gsLst>
                  <a:lin ang="5400000" scaled="0"/>
                </a:gradFill>
                <a:latin typeface="+mn-lt"/>
                <a:ea typeface="Segoe UI" pitchFamily="34" charset="0"/>
                <a:cs typeface="Segoe UI" pitchFamily="34" charset="0"/>
              </a:rPr>
              <a:t>Prometric</a:t>
            </a:r>
            <a:r>
              <a:rPr lang="en-US" sz="1000" spc="-50" dirty="0" smtClean="0">
                <a:gradFill>
                  <a:gsLst>
                    <a:gs pos="0">
                      <a:schemeClr val="bg1"/>
                    </a:gs>
                    <a:gs pos="100000">
                      <a:schemeClr val="bg1"/>
                    </a:gs>
                  </a:gsLst>
                  <a:lin ang="5400000" scaled="0"/>
                </a:gradFill>
                <a:latin typeface="+mn-lt"/>
                <a:ea typeface="Segoe UI" pitchFamily="34" charset="0"/>
                <a:cs typeface="Segoe UI" pitchFamily="34" charset="0"/>
              </a:rPr>
              <a:t> </a:t>
            </a:r>
            <a:r>
              <a:rPr lang="en-US" sz="1000" dirty="0">
                <a:gradFill>
                  <a:gsLst>
                    <a:gs pos="0">
                      <a:schemeClr val="bg1"/>
                    </a:gs>
                    <a:gs pos="100000">
                      <a:schemeClr val="bg1"/>
                    </a:gs>
                  </a:gsLst>
                  <a:lin ang="5400000" scaled="0"/>
                </a:gradFill>
                <a:latin typeface="+mn-lt"/>
                <a:ea typeface="Segoe UI" pitchFamily="34" charset="0"/>
                <a:cs typeface="Segoe UI" pitchFamily="34" charset="0"/>
              </a:rPr>
              <a:t>testing centers</a:t>
            </a:r>
          </a:p>
        </p:txBody>
      </p:sp>
      <p:sp>
        <p:nvSpPr>
          <p:cNvPr id="119" name="TextBox 118"/>
          <p:cNvSpPr txBox="1"/>
          <p:nvPr/>
        </p:nvSpPr>
        <p:spPr>
          <a:xfrm>
            <a:off x="7214682" y="4810220"/>
            <a:ext cx="1376244" cy="850038"/>
          </a:xfrm>
          <a:prstGeom prst="rect">
            <a:avLst/>
          </a:prstGeom>
          <a:noFill/>
        </p:spPr>
        <p:txBody>
          <a:bodyPr wrap="square" rtlCol="0" anchor="t" anchorCtr="0">
            <a:noAutofit/>
          </a:bodyPr>
          <a:lstStyle/>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Board review</a:t>
            </a:r>
          </a:p>
        </p:txBody>
      </p:sp>
      <p:sp>
        <p:nvSpPr>
          <p:cNvPr id="122" name="Rectangle 121"/>
          <p:cNvSpPr/>
          <p:nvPr/>
        </p:nvSpPr>
        <p:spPr>
          <a:xfrm>
            <a:off x="5630400" y="5699470"/>
            <a:ext cx="2953524" cy="740438"/>
          </a:xfrm>
          <a:prstGeom prst="rect">
            <a:avLst/>
          </a:prstGeom>
          <a:solidFill>
            <a:schemeClr val="accent6">
              <a:shade val="80000"/>
              <a:satMod val="180000"/>
              <a:alpha val="67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a typeface="Segoe UI" pitchFamily="34" charset="0"/>
              <a:cs typeface="Segoe UI" pitchFamily="34" charset="0"/>
            </a:endParaRPr>
          </a:p>
        </p:txBody>
      </p:sp>
      <p:sp>
        <p:nvSpPr>
          <p:cNvPr id="55" name="TextBox 54"/>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59" name="TextBox 58"/>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15</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120" name="TextBox 119"/>
          <p:cNvSpPr txBox="1"/>
          <p:nvPr/>
        </p:nvSpPr>
        <p:spPr>
          <a:xfrm>
            <a:off x="1567869" y="5699470"/>
            <a:ext cx="3860959" cy="740438"/>
          </a:xfrm>
          <a:prstGeom prst="rect">
            <a:avLst/>
          </a:prstGeom>
          <a:noFill/>
        </p:spPr>
        <p:txBody>
          <a:bodyPr wrap="square" rtlCol="0" anchor="ctr" anchorCtr="0">
            <a:noAutofit/>
          </a:bodyPr>
          <a:lstStyle/>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Structured path to IT learning</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Recognized path for IT from worldwide vendor</a:t>
            </a:r>
          </a:p>
          <a:p>
            <a:pPr marL="168275" indent="-168275">
              <a:buFont typeface="Arial" pitchFamily="34" charset="0"/>
              <a:buChar char="•"/>
            </a:pPr>
            <a:r>
              <a:rPr lang="en-US" sz="1000" dirty="0">
                <a:gradFill>
                  <a:gsLst>
                    <a:gs pos="0">
                      <a:schemeClr val="bg1"/>
                    </a:gs>
                    <a:gs pos="100000">
                      <a:schemeClr val="bg1"/>
                    </a:gs>
                  </a:gsLst>
                  <a:lin ang="5400000" scaled="0"/>
                </a:gradFill>
                <a:latin typeface="+mn-lt"/>
                <a:ea typeface="Segoe UI" pitchFamily="34" charset="0"/>
                <a:cs typeface="Segoe UI" pitchFamily="34" charset="0"/>
              </a:rPr>
              <a:t>Part of the MCP community</a:t>
            </a:r>
          </a:p>
        </p:txBody>
      </p:sp>
      <p:sp>
        <p:nvSpPr>
          <p:cNvPr id="121" name="TextBox 120"/>
          <p:cNvSpPr txBox="1"/>
          <p:nvPr/>
        </p:nvSpPr>
        <p:spPr>
          <a:xfrm>
            <a:off x="5630401" y="5699470"/>
            <a:ext cx="2960525" cy="740438"/>
          </a:xfrm>
          <a:prstGeom prst="rect">
            <a:avLst/>
          </a:prstGeom>
          <a:noFill/>
        </p:spPr>
        <p:txBody>
          <a:bodyPr wrap="square" rtlCol="0" anchor="ctr" anchorCtr="0">
            <a:noAutofit/>
          </a:bodyPr>
          <a:lstStyle/>
          <a:p>
            <a:pPr marL="168275" indent="-168275" algn="ctr">
              <a:buFont typeface="Arial" pitchFamily="34" charset="0"/>
              <a:buChar char="•"/>
            </a:pPr>
            <a:r>
              <a:rPr lang="en-US" sz="1000" dirty="0" smtClean="0">
                <a:gradFill>
                  <a:gsLst>
                    <a:gs pos="0">
                      <a:schemeClr val="bg1"/>
                    </a:gs>
                    <a:gs pos="100000">
                      <a:schemeClr val="bg1"/>
                    </a:gs>
                  </a:gsLst>
                  <a:lin ang="5400000" scaled="0"/>
                </a:gradFill>
                <a:latin typeface="+mn-lt"/>
                <a:ea typeface="Segoe UI" pitchFamily="34" charset="0"/>
                <a:cs typeface="Segoe UI" pitchFamily="34" charset="0"/>
              </a:rPr>
              <a:t>??</a:t>
            </a:r>
            <a:endParaRPr lang="en-US" sz="1000" dirty="0">
              <a:gradFill>
                <a:gsLst>
                  <a:gs pos="0">
                    <a:schemeClr val="bg1"/>
                  </a:gs>
                  <a:gs pos="100000">
                    <a:schemeClr val="bg1"/>
                  </a:gs>
                </a:gsLst>
                <a:lin ang="5400000" scaled="0"/>
              </a:gradFill>
              <a:latin typeface="+mn-lt"/>
              <a:ea typeface="Segoe UI" pitchFamily="34" charset="0"/>
              <a:cs typeface="Segoe UI" pitchFamily="34" charset="0"/>
            </a:endParaRPr>
          </a:p>
        </p:txBody>
      </p:sp>
      <p:pic>
        <p:nvPicPr>
          <p:cNvPr id="63" name="Picture 2" descr="\\eventsql\dvd\Online_ART\DVD_ART35\Artwork_Imagery\Shapes\rings\silver orb frame 2.png"/>
          <p:cNvPicPr>
            <a:picLocks noChangeAspect="1" noChangeArrowheads="1"/>
          </p:cNvPicPr>
          <p:nvPr/>
        </p:nvPicPr>
        <p:blipFill>
          <a:blip r:embed="rId2"/>
          <a:srcRect/>
          <a:stretch>
            <a:fillRect/>
          </a:stretch>
        </p:blipFill>
        <p:spPr bwMode="auto">
          <a:xfrm>
            <a:off x="1122523" y="956776"/>
            <a:ext cx="958524" cy="838683"/>
          </a:xfrm>
          <a:prstGeom prst="rect">
            <a:avLst/>
          </a:prstGeom>
          <a:noFill/>
        </p:spPr>
      </p:pic>
      <p:pic>
        <p:nvPicPr>
          <p:cNvPr id="67" name="Picture 2" descr="\\eventsql\dvd\Online_ART\DVD_ART35\Artwork_Imagery\Shapes\rings\silver orb frame 2.png"/>
          <p:cNvPicPr>
            <a:picLocks noChangeAspect="1" noChangeArrowheads="1"/>
          </p:cNvPicPr>
          <p:nvPr/>
        </p:nvPicPr>
        <p:blipFill>
          <a:blip r:embed="rId2"/>
          <a:srcRect/>
          <a:stretch>
            <a:fillRect/>
          </a:stretch>
        </p:blipFill>
        <p:spPr bwMode="auto">
          <a:xfrm>
            <a:off x="2704406" y="956776"/>
            <a:ext cx="958524" cy="838683"/>
          </a:xfrm>
          <a:prstGeom prst="rect">
            <a:avLst/>
          </a:prstGeom>
          <a:noFill/>
        </p:spPr>
      </p:pic>
      <p:pic>
        <p:nvPicPr>
          <p:cNvPr id="71" name="Picture 2" descr="\\eventsql\dvd\Online_ART\DVD_ART35\Artwork_Imagery\Shapes\rings\silver orb frame 2.png"/>
          <p:cNvPicPr>
            <a:picLocks noChangeAspect="1" noChangeArrowheads="1"/>
          </p:cNvPicPr>
          <p:nvPr/>
        </p:nvPicPr>
        <p:blipFill>
          <a:blip r:embed="rId2"/>
          <a:srcRect/>
          <a:stretch>
            <a:fillRect/>
          </a:stretch>
        </p:blipFill>
        <p:spPr bwMode="auto">
          <a:xfrm>
            <a:off x="4286289" y="956776"/>
            <a:ext cx="958524" cy="838683"/>
          </a:xfrm>
          <a:prstGeom prst="rect">
            <a:avLst/>
          </a:prstGeom>
          <a:noFill/>
        </p:spPr>
      </p:pic>
      <p:pic>
        <p:nvPicPr>
          <p:cNvPr id="72" name="Picture 2" descr="\\eventsql\dvd\Online_ART\DVD_ART35\Artwork_Imagery\Shapes\rings\silver orb frame 2.png"/>
          <p:cNvPicPr>
            <a:picLocks noChangeAspect="1" noChangeArrowheads="1"/>
          </p:cNvPicPr>
          <p:nvPr/>
        </p:nvPicPr>
        <p:blipFill>
          <a:blip r:embed="rId2"/>
          <a:srcRect/>
          <a:stretch>
            <a:fillRect/>
          </a:stretch>
        </p:blipFill>
        <p:spPr bwMode="auto">
          <a:xfrm>
            <a:off x="5868172" y="956776"/>
            <a:ext cx="958524" cy="838683"/>
          </a:xfrm>
          <a:prstGeom prst="rect">
            <a:avLst/>
          </a:prstGeom>
          <a:noFill/>
        </p:spPr>
      </p:pic>
      <p:pic>
        <p:nvPicPr>
          <p:cNvPr id="74" name="Picture 2" descr="\\eventsql\dvd\Online_ART\DVD_ART35\Artwork_Imagery\Shapes\rings\silver orb frame 2.png"/>
          <p:cNvPicPr>
            <a:picLocks noChangeAspect="1" noChangeArrowheads="1"/>
          </p:cNvPicPr>
          <p:nvPr/>
        </p:nvPicPr>
        <p:blipFill>
          <a:blip r:embed="rId2"/>
          <a:srcRect/>
          <a:stretch>
            <a:fillRect/>
          </a:stretch>
        </p:blipFill>
        <p:spPr bwMode="auto">
          <a:xfrm>
            <a:off x="7450054" y="956776"/>
            <a:ext cx="958524" cy="838683"/>
          </a:xfrm>
          <a:prstGeom prst="rect">
            <a:avLst/>
          </a:prstGeom>
          <a:noFill/>
        </p:spPr>
      </p:pic>
    </p:spTree>
    <p:extLst>
      <p:ext uri="{BB962C8B-B14F-4D97-AF65-F5344CB8AC3E}">
        <p14:creationId xmlns:p14="http://schemas.microsoft.com/office/powerpoint/2010/main" val="298489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395145" y="1525147"/>
            <a:ext cx="4010017" cy="838200"/>
          </a:xfrm>
          <a:prstGeom prst="rect">
            <a:avLst/>
          </a:prstGeom>
          <a:solidFill>
            <a:srgbClr val="002B45"/>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Board review</a:t>
            </a:r>
          </a:p>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Validates expert-level skills </a:t>
            </a:r>
            <a:r>
              <a:rPr lang="en-US" sz="1200" dirty="0" smtClean="0">
                <a:gradFill>
                  <a:gsLst>
                    <a:gs pos="0">
                      <a:schemeClr val="bg1"/>
                    </a:gs>
                    <a:gs pos="100000">
                      <a:schemeClr val="bg1"/>
                    </a:gs>
                  </a:gsLst>
                  <a:lin ang="5400000" scaled="0"/>
                </a:gradFill>
                <a:ea typeface="Segoe UI" pitchFamily="34" charset="0"/>
                <a:cs typeface="Segoe UI" pitchFamily="34" charset="0"/>
              </a:rPr>
              <a:t/>
            </a:r>
            <a:br>
              <a:rPr lang="en-US" sz="1200" dirty="0" smtClean="0">
                <a:gradFill>
                  <a:gsLst>
                    <a:gs pos="0">
                      <a:schemeClr val="bg1"/>
                    </a:gs>
                    <a:gs pos="100000">
                      <a:schemeClr val="bg1"/>
                    </a:gs>
                  </a:gsLst>
                  <a:lin ang="5400000" scaled="0"/>
                </a:gradFill>
                <a:ea typeface="Segoe UI" pitchFamily="34" charset="0"/>
                <a:cs typeface="Segoe UI" pitchFamily="34" charset="0"/>
              </a:rPr>
            </a:br>
            <a:r>
              <a:rPr lang="en-US" sz="1200" dirty="0" smtClean="0">
                <a:gradFill>
                  <a:gsLst>
                    <a:gs pos="0">
                      <a:schemeClr val="bg1"/>
                    </a:gs>
                    <a:gs pos="100000">
                      <a:schemeClr val="bg1"/>
                    </a:gs>
                  </a:gsLst>
                  <a:lin ang="5400000" scaled="0"/>
                </a:gradFill>
                <a:ea typeface="Segoe UI" pitchFamily="34" charset="0"/>
                <a:cs typeface="Segoe UI" pitchFamily="34" charset="0"/>
              </a:rPr>
              <a:t>within </a:t>
            </a:r>
            <a:r>
              <a:rPr lang="en-US" sz="1200" dirty="0">
                <a:gradFill>
                  <a:gsLst>
                    <a:gs pos="0">
                      <a:schemeClr val="bg1"/>
                    </a:gs>
                    <a:gs pos="100000">
                      <a:schemeClr val="bg1"/>
                    </a:gs>
                  </a:gsLst>
                  <a:lin ang="5400000" scaled="0"/>
                </a:gradFill>
                <a:ea typeface="Segoe UI" pitchFamily="34" charset="0"/>
                <a:cs typeface="Segoe UI" pitchFamily="34" charset="0"/>
              </a:rPr>
              <a:t>a specific technology</a:t>
            </a:r>
          </a:p>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Trusted advisor/leader/consultant</a:t>
            </a:r>
          </a:p>
        </p:txBody>
      </p:sp>
      <p:sp>
        <p:nvSpPr>
          <p:cNvPr id="29" name="Rectangle 28"/>
          <p:cNvSpPr/>
          <p:nvPr/>
        </p:nvSpPr>
        <p:spPr>
          <a:xfrm>
            <a:off x="4395145" y="2471931"/>
            <a:ext cx="4010017" cy="838200"/>
          </a:xfrm>
          <a:prstGeom prst="rect">
            <a:avLst/>
          </a:prstGeom>
          <a:solidFill>
            <a:srgbClr val="17375E"/>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FontTx/>
              <a:buBlip>
                <a:blip r:embed="rId3"/>
              </a:buBlip>
            </a:pPr>
            <a:r>
              <a:rPr lang="en-US" sz="1200" dirty="0" smtClean="0">
                <a:gradFill>
                  <a:gsLst>
                    <a:gs pos="0">
                      <a:schemeClr val="bg1"/>
                    </a:gs>
                    <a:gs pos="100000">
                      <a:schemeClr val="bg1"/>
                    </a:gs>
                  </a:gsLst>
                  <a:lin ang="5400000" scaled="0"/>
                </a:gradFill>
                <a:ea typeface="Segoe UI" pitchFamily="34" charset="0"/>
                <a:cs typeface="Segoe UI" pitchFamily="34" charset="0"/>
              </a:rPr>
              <a:t>Computer-based </a:t>
            </a:r>
            <a:r>
              <a:rPr lang="en-US" sz="1200" dirty="0">
                <a:gradFill>
                  <a:gsLst>
                    <a:gs pos="0">
                      <a:schemeClr val="bg1"/>
                    </a:gs>
                    <a:gs pos="100000">
                      <a:schemeClr val="bg1"/>
                    </a:gs>
                  </a:gsLst>
                  <a:lin ang="5400000" scaled="0"/>
                </a:gradFill>
                <a:ea typeface="Segoe UI" pitchFamily="34" charset="0"/>
                <a:cs typeface="Segoe UI" pitchFamily="34" charset="0"/>
              </a:rPr>
              <a:t>and hands-on exams</a:t>
            </a:r>
          </a:p>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Select </a:t>
            </a:r>
            <a:r>
              <a:rPr lang="en-US" sz="1200" dirty="0" err="1">
                <a:gradFill>
                  <a:gsLst>
                    <a:gs pos="0">
                      <a:schemeClr val="bg1"/>
                    </a:gs>
                    <a:gs pos="100000">
                      <a:schemeClr val="bg1"/>
                    </a:gs>
                  </a:gsLst>
                  <a:lin ang="5400000" scaled="0"/>
                </a:gradFill>
                <a:ea typeface="Segoe UI" pitchFamily="34" charset="0"/>
                <a:cs typeface="Segoe UI" pitchFamily="34" charset="0"/>
              </a:rPr>
              <a:t>Prometric</a:t>
            </a:r>
            <a:r>
              <a:rPr lang="en-US" sz="1200" dirty="0">
                <a:gradFill>
                  <a:gsLst>
                    <a:gs pos="0">
                      <a:schemeClr val="bg1"/>
                    </a:gs>
                    <a:gs pos="100000">
                      <a:schemeClr val="bg1"/>
                    </a:gs>
                  </a:gsLst>
                  <a:lin ang="5400000" scaled="0"/>
                </a:gradFill>
                <a:ea typeface="Segoe UI" pitchFamily="34" charset="0"/>
                <a:cs typeface="Segoe UI" pitchFamily="34" charset="0"/>
              </a:rPr>
              <a:t> testing centers worldwide</a:t>
            </a:r>
          </a:p>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Validates expert-level skills</a:t>
            </a:r>
          </a:p>
        </p:txBody>
      </p:sp>
      <p:sp>
        <p:nvSpPr>
          <p:cNvPr id="30" name="Rectangle 29"/>
          <p:cNvSpPr/>
          <p:nvPr/>
        </p:nvSpPr>
        <p:spPr>
          <a:xfrm>
            <a:off x="4395145" y="3418715"/>
            <a:ext cx="4010017" cy="838200"/>
          </a:xfrm>
          <a:prstGeom prst="rect">
            <a:avLst/>
          </a:prstGeom>
          <a:solidFill>
            <a:srgbClr val="0080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Computer-based exams</a:t>
            </a:r>
          </a:p>
          <a:p>
            <a:pPr marL="401638" indent="-292100" defTabSz="914363">
              <a:lnSpc>
                <a:spcPct val="90000"/>
              </a:lnSpc>
              <a:spcBef>
                <a:spcPct val="20000"/>
              </a:spcBef>
              <a:buFontTx/>
              <a:buBlip>
                <a:blip r:embed="rId3"/>
              </a:buBlip>
            </a:pPr>
            <a:r>
              <a:rPr lang="en-US" sz="1200" dirty="0" err="1">
                <a:gradFill>
                  <a:gsLst>
                    <a:gs pos="0">
                      <a:schemeClr val="bg1"/>
                    </a:gs>
                    <a:gs pos="100000">
                      <a:schemeClr val="bg1"/>
                    </a:gs>
                  </a:gsLst>
                  <a:lin ang="5400000" scaled="0"/>
                </a:gradFill>
                <a:ea typeface="Segoe UI" pitchFamily="34" charset="0"/>
                <a:cs typeface="Segoe UI" pitchFamily="34" charset="0"/>
              </a:rPr>
              <a:t>Prometric</a:t>
            </a:r>
            <a:r>
              <a:rPr lang="en-US" sz="1200" dirty="0">
                <a:gradFill>
                  <a:gsLst>
                    <a:gs pos="0">
                      <a:schemeClr val="bg1"/>
                    </a:gs>
                    <a:gs pos="100000">
                      <a:schemeClr val="bg1"/>
                    </a:gs>
                  </a:gsLst>
                  <a:lin ang="5400000" scaled="0"/>
                </a:gradFill>
                <a:ea typeface="Segoe UI" pitchFamily="34" charset="0"/>
                <a:cs typeface="Segoe UI" pitchFamily="34" charset="0"/>
              </a:rPr>
              <a:t> testing centers worldwide</a:t>
            </a:r>
          </a:p>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Validates job role skills (why and when)</a:t>
            </a:r>
          </a:p>
        </p:txBody>
      </p:sp>
      <p:sp>
        <p:nvSpPr>
          <p:cNvPr id="31" name="Rectangle 30"/>
          <p:cNvSpPr/>
          <p:nvPr/>
        </p:nvSpPr>
        <p:spPr>
          <a:xfrm>
            <a:off x="4395145" y="4365499"/>
            <a:ext cx="4010017" cy="838200"/>
          </a:xfrm>
          <a:prstGeom prst="rect">
            <a:avLst/>
          </a:prstGeom>
          <a:solidFill>
            <a:srgbClr val="23836D"/>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Computer-based exams</a:t>
            </a:r>
          </a:p>
          <a:p>
            <a:pPr marL="401638" indent="-292100" defTabSz="914363">
              <a:lnSpc>
                <a:spcPct val="90000"/>
              </a:lnSpc>
              <a:spcBef>
                <a:spcPct val="20000"/>
              </a:spcBef>
              <a:buFontTx/>
              <a:buBlip>
                <a:blip r:embed="rId3"/>
              </a:buBlip>
            </a:pPr>
            <a:r>
              <a:rPr lang="en-US" sz="1200" dirty="0" err="1">
                <a:gradFill>
                  <a:gsLst>
                    <a:gs pos="0">
                      <a:schemeClr val="bg1"/>
                    </a:gs>
                    <a:gs pos="100000">
                      <a:schemeClr val="bg1"/>
                    </a:gs>
                  </a:gsLst>
                  <a:lin ang="5400000" scaled="0"/>
                </a:gradFill>
                <a:ea typeface="Segoe UI" pitchFamily="34" charset="0"/>
                <a:cs typeface="Segoe UI" pitchFamily="34" charset="0"/>
              </a:rPr>
              <a:t>Prometric</a:t>
            </a:r>
            <a:r>
              <a:rPr lang="en-US" sz="1200" dirty="0">
                <a:gradFill>
                  <a:gsLst>
                    <a:gs pos="0">
                      <a:schemeClr val="bg1"/>
                    </a:gs>
                    <a:gs pos="100000">
                      <a:schemeClr val="bg1"/>
                    </a:gs>
                  </a:gsLst>
                  <a:lin ang="5400000" scaled="0"/>
                </a:gradFill>
                <a:ea typeface="Segoe UI" pitchFamily="34" charset="0"/>
                <a:cs typeface="Segoe UI" pitchFamily="34" charset="0"/>
              </a:rPr>
              <a:t> testing centers worldwide</a:t>
            </a:r>
          </a:p>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Validates job ready skills (how)</a:t>
            </a:r>
          </a:p>
        </p:txBody>
      </p:sp>
      <p:sp>
        <p:nvSpPr>
          <p:cNvPr id="32" name="Rectangle 31"/>
          <p:cNvSpPr/>
          <p:nvPr/>
        </p:nvSpPr>
        <p:spPr>
          <a:xfrm>
            <a:off x="4395145" y="5312285"/>
            <a:ext cx="4010017" cy="838200"/>
          </a:xfrm>
          <a:prstGeom prst="rect">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Web based </a:t>
            </a:r>
          </a:p>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Academic classroom</a:t>
            </a:r>
          </a:p>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Validates foundational knowledge (what)</a:t>
            </a:r>
          </a:p>
          <a:p>
            <a:pPr marL="401638" indent="-292100" defTabSz="914363">
              <a:lnSpc>
                <a:spcPct val="90000"/>
              </a:lnSpc>
              <a:spcBef>
                <a:spcPct val="20000"/>
              </a:spcBef>
              <a:buFontTx/>
              <a:buBlip>
                <a:blip r:embed="rId3"/>
              </a:buBlip>
            </a:pPr>
            <a:r>
              <a:rPr lang="en-US" sz="1200" dirty="0">
                <a:gradFill>
                  <a:gsLst>
                    <a:gs pos="0">
                      <a:schemeClr val="bg1"/>
                    </a:gs>
                    <a:gs pos="100000">
                      <a:schemeClr val="bg1"/>
                    </a:gs>
                  </a:gsLst>
                  <a:lin ang="5400000" scaled="0"/>
                </a:gradFill>
                <a:ea typeface="Segoe UI" pitchFamily="34" charset="0"/>
                <a:cs typeface="Segoe UI" pitchFamily="34" charset="0"/>
              </a:rPr>
              <a:t>Student certification</a:t>
            </a:r>
          </a:p>
        </p:txBody>
      </p:sp>
      <p:sp>
        <p:nvSpPr>
          <p:cNvPr id="2" name="Title 1"/>
          <p:cNvSpPr>
            <a:spLocks noGrp="1"/>
          </p:cNvSpPr>
          <p:nvPr>
            <p:ph type="title"/>
          </p:nvPr>
        </p:nvSpPr>
        <p:spPr/>
        <p:txBody>
          <a:bodyPr/>
          <a:lstStyle/>
          <a:p>
            <a:r>
              <a:rPr lang="en-US" b="1" dirty="0">
                <a:latin typeface="+mj-lt"/>
              </a:rPr>
              <a:t>IT Certification Progression</a:t>
            </a:r>
          </a:p>
        </p:txBody>
      </p:sp>
      <p:grpSp>
        <p:nvGrpSpPr>
          <p:cNvPr id="9" name="Group 8"/>
          <p:cNvGrpSpPr/>
          <p:nvPr/>
        </p:nvGrpSpPr>
        <p:grpSpPr>
          <a:xfrm>
            <a:off x="1368425" y="1412875"/>
            <a:ext cx="3149972" cy="5723421"/>
            <a:chOff x="1368425" y="1412875"/>
            <a:chExt cx="3149972" cy="5723421"/>
          </a:xfrm>
        </p:grpSpPr>
        <p:pic>
          <p:nvPicPr>
            <p:cNvPr id="15" name="Picture 2" descr="\\SFP\Work\White_Whale\3-22063_Regine_Smith\Client_Supplied\Cert graphics in jpg\Cert graphics in jpg\12_16_IT_Architect.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649" r="69696"/>
            <a:stretch/>
          </p:blipFill>
          <p:spPr bwMode="auto">
            <a:xfrm>
              <a:off x="1368425" y="1412875"/>
              <a:ext cx="2661004" cy="572342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3910159" y="1731084"/>
              <a:ext cx="608238" cy="513808"/>
              <a:chOff x="4144765" y="1731084"/>
              <a:chExt cx="608238" cy="513808"/>
            </a:xfrm>
          </p:grpSpPr>
          <p:sp>
            <p:nvSpPr>
              <p:cNvPr id="24" name="Oval 23"/>
              <p:cNvSpPr/>
              <p:nvPr/>
            </p:nvSpPr>
            <p:spPr>
              <a:xfrm>
                <a:off x="4201915" y="1731084"/>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25" name="TextBox 24"/>
              <p:cNvSpPr txBox="1"/>
              <p:nvPr/>
            </p:nvSpPr>
            <p:spPr>
              <a:xfrm>
                <a:off x="4144765" y="1875130"/>
                <a:ext cx="608238" cy="230832"/>
              </a:xfrm>
              <a:prstGeom prst="rect">
                <a:avLst/>
              </a:prstGeom>
              <a:noFill/>
              <a:effectLst/>
            </p:spPr>
            <p:txBody>
              <a:bodyPr wrap="square" rtlCol="0">
                <a:spAutoFit/>
              </a:bodyPr>
              <a:lstStyle/>
              <a:p>
                <a:pPr algn="ctr"/>
                <a:r>
                  <a:rPr lang="en-US" sz="900" dirty="0" smtClean="0">
                    <a:gradFill>
                      <a:gsLst>
                        <a:gs pos="0">
                          <a:schemeClr val="bg1"/>
                        </a:gs>
                        <a:gs pos="100000">
                          <a:schemeClr val="bg1"/>
                        </a:gs>
                      </a:gsLst>
                      <a:lin ang="5400000" scaled="0"/>
                    </a:gradFill>
                    <a:latin typeface="+mn-lt"/>
                    <a:ea typeface="Segoe UI" pitchFamily="34" charset="0"/>
                    <a:cs typeface="Segoe UI" pitchFamily="34" charset="0"/>
                  </a:rPr>
                  <a:t>MCA</a:t>
                </a:r>
                <a:endParaRPr lang="en-US" sz="900"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11" name="Group 10"/>
            <p:cNvGrpSpPr/>
            <p:nvPr/>
          </p:nvGrpSpPr>
          <p:grpSpPr>
            <a:xfrm>
              <a:off x="3910159" y="2675980"/>
              <a:ext cx="608238" cy="513808"/>
              <a:chOff x="4144765" y="2675980"/>
              <a:chExt cx="608238" cy="513808"/>
            </a:xfrm>
          </p:grpSpPr>
          <p:sp>
            <p:nvSpPr>
              <p:cNvPr id="22" name="Oval 21"/>
              <p:cNvSpPr/>
              <p:nvPr/>
            </p:nvSpPr>
            <p:spPr>
              <a:xfrm>
                <a:off x="4201915" y="2675980"/>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23" name="TextBox 22"/>
              <p:cNvSpPr txBox="1"/>
              <p:nvPr/>
            </p:nvSpPr>
            <p:spPr>
              <a:xfrm>
                <a:off x="4144765" y="2820026"/>
                <a:ext cx="608238" cy="230832"/>
              </a:xfrm>
              <a:prstGeom prst="rect">
                <a:avLst/>
              </a:prstGeom>
              <a:noFill/>
              <a:effectLst/>
            </p:spPr>
            <p:txBody>
              <a:bodyPr wrap="square" rtlCol="0">
                <a:spAutoFit/>
              </a:bodyPr>
              <a:lstStyle/>
              <a:p>
                <a:pPr algn="ctr"/>
                <a:r>
                  <a:rPr lang="en-US" sz="900" dirty="0" smtClean="0">
                    <a:gradFill>
                      <a:gsLst>
                        <a:gs pos="0">
                          <a:schemeClr val="bg1"/>
                        </a:gs>
                        <a:gs pos="100000">
                          <a:schemeClr val="bg1"/>
                        </a:gs>
                      </a:gsLst>
                      <a:lin ang="5400000" scaled="0"/>
                    </a:gradFill>
                    <a:latin typeface="+mn-lt"/>
                    <a:ea typeface="Segoe UI" pitchFamily="34" charset="0"/>
                    <a:cs typeface="Segoe UI" pitchFamily="34" charset="0"/>
                  </a:rPr>
                  <a:t>MCM</a:t>
                </a:r>
                <a:endParaRPr lang="en-US" sz="900"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12" name="Group 11"/>
            <p:cNvGrpSpPr/>
            <p:nvPr/>
          </p:nvGrpSpPr>
          <p:grpSpPr>
            <a:xfrm>
              <a:off x="3910159" y="3620876"/>
              <a:ext cx="608238" cy="513808"/>
              <a:chOff x="4144765" y="3620876"/>
              <a:chExt cx="608238" cy="513808"/>
            </a:xfrm>
          </p:grpSpPr>
          <p:sp>
            <p:nvSpPr>
              <p:cNvPr id="20" name="Oval 19"/>
              <p:cNvSpPr/>
              <p:nvPr/>
            </p:nvSpPr>
            <p:spPr>
              <a:xfrm>
                <a:off x="4201915" y="3620876"/>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21" name="TextBox 20"/>
              <p:cNvSpPr txBox="1"/>
              <p:nvPr/>
            </p:nvSpPr>
            <p:spPr>
              <a:xfrm>
                <a:off x="4144765" y="3705653"/>
                <a:ext cx="608238" cy="369332"/>
              </a:xfrm>
              <a:prstGeom prst="rect">
                <a:avLst/>
              </a:prstGeom>
              <a:noFill/>
              <a:effectLst/>
            </p:spPr>
            <p:txBody>
              <a:bodyPr wrap="square" rtlCol="0">
                <a:spAutoFit/>
              </a:bodyPr>
              <a:lstStyle/>
              <a:p>
                <a:pPr algn="ctr"/>
                <a:r>
                  <a:rPr lang="en-US" sz="900" dirty="0" smtClean="0">
                    <a:gradFill>
                      <a:gsLst>
                        <a:gs pos="0">
                          <a:schemeClr val="bg1"/>
                        </a:gs>
                        <a:gs pos="100000">
                          <a:schemeClr val="bg1"/>
                        </a:gs>
                      </a:gsLst>
                      <a:lin ang="5400000" scaled="0"/>
                    </a:gradFill>
                    <a:latin typeface="+mn-lt"/>
                    <a:ea typeface="Segoe UI" pitchFamily="34" charset="0"/>
                    <a:cs typeface="Segoe UI" pitchFamily="34" charset="0"/>
                  </a:rPr>
                  <a:t>MCTIP/MCPD</a:t>
                </a:r>
                <a:endParaRPr lang="en-US" sz="900"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13" name="Group 12"/>
            <p:cNvGrpSpPr/>
            <p:nvPr/>
          </p:nvGrpSpPr>
          <p:grpSpPr>
            <a:xfrm>
              <a:off x="3910159" y="4565772"/>
              <a:ext cx="608238" cy="513808"/>
              <a:chOff x="4144765" y="4565772"/>
              <a:chExt cx="608238" cy="513808"/>
            </a:xfrm>
          </p:grpSpPr>
          <p:sp>
            <p:nvSpPr>
              <p:cNvPr id="18" name="Oval 17"/>
              <p:cNvSpPr/>
              <p:nvPr/>
            </p:nvSpPr>
            <p:spPr>
              <a:xfrm>
                <a:off x="4201915" y="4565772"/>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19" name="TextBox 18"/>
              <p:cNvSpPr txBox="1"/>
              <p:nvPr/>
            </p:nvSpPr>
            <p:spPr>
              <a:xfrm>
                <a:off x="4144765" y="4709818"/>
                <a:ext cx="608238" cy="230832"/>
              </a:xfrm>
              <a:prstGeom prst="rect">
                <a:avLst/>
              </a:prstGeom>
              <a:noFill/>
              <a:effectLst/>
            </p:spPr>
            <p:txBody>
              <a:bodyPr wrap="square" rtlCol="0">
                <a:spAutoFit/>
              </a:bodyPr>
              <a:lstStyle/>
              <a:p>
                <a:pPr algn="ctr"/>
                <a:r>
                  <a:rPr lang="en-US" sz="900" dirty="0" smtClean="0">
                    <a:gradFill>
                      <a:gsLst>
                        <a:gs pos="0">
                          <a:schemeClr val="bg1"/>
                        </a:gs>
                        <a:gs pos="100000">
                          <a:schemeClr val="bg1"/>
                        </a:gs>
                      </a:gsLst>
                      <a:lin ang="5400000" scaled="0"/>
                    </a:gradFill>
                    <a:latin typeface="+mn-lt"/>
                    <a:ea typeface="Segoe UI" pitchFamily="34" charset="0"/>
                    <a:cs typeface="Segoe UI" pitchFamily="34" charset="0"/>
                  </a:rPr>
                  <a:t>MCTS</a:t>
                </a:r>
                <a:endParaRPr lang="en-US" sz="900"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14" name="Group 13"/>
            <p:cNvGrpSpPr/>
            <p:nvPr/>
          </p:nvGrpSpPr>
          <p:grpSpPr>
            <a:xfrm>
              <a:off x="3910159" y="5510667"/>
              <a:ext cx="608238" cy="513808"/>
              <a:chOff x="4144765" y="5510667"/>
              <a:chExt cx="608238" cy="513808"/>
            </a:xfrm>
          </p:grpSpPr>
          <p:sp>
            <p:nvSpPr>
              <p:cNvPr id="16" name="Oval 15"/>
              <p:cNvSpPr/>
              <p:nvPr/>
            </p:nvSpPr>
            <p:spPr>
              <a:xfrm>
                <a:off x="4201915" y="5510667"/>
                <a:ext cx="497542" cy="513808"/>
              </a:xfrm>
              <a:prstGeom prst="ellipse">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17" name="TextBox 16"/>
              <p:cNvSpPr txBox="1"/>
              <p:nvPr/>
            </p:nvSpPr>
            <p:spPr>
              <a:xfrm>
                <a:off x="4144765" y="5654713"/>
                <a:ext cx="608238" cy="230832"/>
              </a:xfrm>
              <a:prstGeom prst="rect">
                <a:avLst/>
              </a:prstGeom>
              <a:noFill/>
              <a:effectLst/>
            </p:spPr>
            <p:txBody>
              <a:bodyPr wrap="square" rtlCol="0">
                <a:spAutoFit/>
              </a:bodyPr>
              <a:lstStyle/>
              <a:p>
                <a:pPr algn="ctr"/>
                <a:r>
                  <a:rPr lang="en-US" sz="900" dirty="0" smtClean="0">
                    <a:gradFill>
                      <a:gsLst>
                        <a:gs pos="0">
                          <a:schemeClr val="bg1"/>
                        </a:gs>
                        <a:gs pos="100000">
                          <a:schemeClr val="bg1"/>
                        </a:gs>
                      </a:gsLst>
                      <a:lin ang="5400000" scaled="0"/>
                    </a:gradFill>
                    <a:latin typeface="+mn-lt"/>
                    <a:ea typeface="Segoe UI" pitchFamily="34" charset="0"/>
                    <a:cs typeface="Segoe UI" pitchFamily="34" charset="0"/>
                  </a:rPr>
                  <a:t>MTA</a:t>
                </a:r>
                <a:endParaRPr lang="en-US" sz="900"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sp>
        <p:nvSpPr>
          <p:cNvPr id="26" name="TextBox 25"/>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27" name="TextBox 26"/>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16</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33" name="Picture 2" descr="\\eventsql\dvd\Online_ART\DVD_ART35\Artwork_Imagery\Shapes\rings\silver orb frame 2.png"/>
          <p:cNvPicPr>
            <a:picLocks noChangeAspect="1" noChangeArrowheads="1"/>
          </p:cNvPicPr>
          <p:nvPr/>
        </p:nvPicPr>
        <p:blipFill>
          <a:blip r:embed="rId5"/>
          <a:srcRect/>
          <a:stretch>
            <a:fillRect/>
          </a:stretch>
        </p:blipFill>
        <p:spPr bwMode="auto">
          <a:xfrm>
            <a:off x="3854783" y="1664900"/>
            <a:ext cx="720791" cy="651292"/>
          </a:xfrm>
          <a:prstGeom prst="rect">
            <a:avLst/>
          </a:prstGeom>
          <a:noFill/>
        </p:spPr>
      </p:pic>
      <p:pic>
        <p:nvPicPr>
          <p:cNvPr id="34" name="Picture 2" descr="\\eventsql\dvd\Online_ART\DVD_ART35\Artwork_Imagery\Shapes\rings\silver orb frame 2.png"/>
          <p:cNvPicPr>
            <a:picLocks noChangeAspect="1" noChangeArrowheads="1"/>
          </p:cNvPicPr>
          <p:nvPr/>
        </p:nvPicPr>
        <p:blipFill>
          <a:blip r:embed="rId5"/>
          <a:srcRect/>
          <a:stretch>
            <a:fillRect/>
          </a:stretch>
        </p:blipFill>
        <p:spPr bwMode="auto">
          <a:xfrm>
            <a:off x="3854783" y="2607238"/>
            <a:ext cx="720791" cy="651292"/>
          </a:xfrm>
          <a:prstGeom prst="rect">
            <a:avLst/>
          </a:prstGeom>
          <a:noFill/>
        </p:spPr>
      </p:pic>
      <p:pic>
        <p:nvPicPr>
          <p:cNvPr id="35" name="Picture 2" descr="\\eventsql\dvd\Online_ART\DVD_ART35\Artwork_Imagery\Shapes\rings\silver orb frame 2.png"/>
          <p:cNvPicPr>
            <a:picLocks noChangeAspect="1" noChangeArrowheads="1"/>
          </p:cNvPicPr>
          <p:nvPr/>
        </p:nvPicPr>
        <p:blipFill>
          <a:blip r:embed="rId5"/>
          <a:srcRect/>
          <a:stretch>
            <a:fillRect/>
          </a:stretch>
        </p:blipFill>
        <p:spPr bwMode="auto">
          <a:xfrm>
            <a:off x="3855684" y="3552134"/>
            <a:ext cx="720791" cy="651292"/>
          </a:xfrm>
          <a:prstGeom prst="rect">
            <a:avLst/>
          </a:prstGeom>
          <a:noFill/>
        </p:spPr>
      </p:pic>
      <p:pic>
        <p:nvPicPr>
          <p:cNvPr id="36" name="Picture 2" descr="\\eventsql\dvd\Online_ART\DVD_ART35\Artwork_Imagery\Shapes\rings\silver orb frame 2.png"/>
          <p:cNvPicPr>
            <a:picLocks noChangeAspect="1" noChangeArrowheads="1"/>
          </p:cNvPicPr>
          <p:nvPr/>
        </p:nvPicPr>
        <p:blipFill>
          <a:blip r:embed="rId5"/>
          <a:srcRect/>
          <a:stretch>
            <a:fillRect/>
          </a:stretch>
        </p:blipFill>
        <p:spPr bwMode="auto">
          <a:xfrm>
            <a:off x="3854783" y="4499588"/>
            <a:ext cx="720791" cy="651292"/>
          </a:xfrm>
          <a:prstGeom prst="rect">
            <a:avLst/>
          </a:prstGeom>
          <a:noFill/>
        </p:spPr>
      </p:pic>
      <p:pic>
        <p:nvPicPr>
          <p:cNvPr id="37" name="Picture 2" descr="\\eventsql\dvd\Online_ART\DVD_ART35\Artwork_Imagery\Shapes\rings\silver orb frame 2.png"/>
          <p:cNvPicPr>
            <a:picLocks noChangeAspect="1" noChangeArrowheads="1"/>
          </p:cNvPicPr>
          <p:nvPr/>
        </p:nvPicPr>
        <p:blipFill>
          <a:blip r:embed="rId5"/>
          <a:srcRect/>
          <a:stretch>
            <a:fillRect/>
          </a:stretch>
        </p:blipFill>
        <p:spPr bwMode="auto">
          <a:xfrm>
            <a:off x="3854783" y="5444483"/>
            <a:ext cx="720791" cy="651292"/>
          </a:xfrm>
          <a:prstGeom prst="rect">
            <a:avLst/>
          </a:prstGeom>
          <a:noFill/>
        </p:spPr>
      </p:pic>
    </p:spTree>
    <p:extLst>
      <p:ext uri="{BB962C8B-B14F-4D97-AF65-F5344CB8AC3E}">
        <p14:creationId xmlns:p14="http://schemas.microsoft.com/office/powerpoint/2010/main" val="78745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Picture 2" descr="\\SFP\Work\White_Whale\3-22063_Regine_Smith\Client_Supplied\Cert graphics in jpg\Cert graphics in jpg\12_16_MOS_RGB_AL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489" r="69707"/>
          <a:stretch/>
        </p:blipFill>
        <p:spPr bwMode="auto">
          <a:xfrm>
            <a:off x="1368425" y="1414704"/>
            <a:ext cx="2661004" cy="383578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383157" y="1525147"/>
            <a:ext cx="4010017" cy="838200"/>
          </a:xfrm>
          <a:prstGeom prst="rect">
            <a:avLst/>
          </a:prstGeom>
          <a:solidFill>
            <a:srgbClr val="EDC933"/>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Blip>
                <a:blip r:embed="rId4"/>
              </a:buBlip>
            </a:pPr>
            <a:r>
              <a:rPr lang="en-US" sz="1200" dirty="0">
                <a:gradFill>
                  <a:gsLst>
                    <a:gs pos="0">
                      <a:schemeClr val="tx1"/>
                    </a:gs>
                    <a:gs pos="100000">
                      <a:schemeClr val="tx1"/>
                    </a:gs>
                  </a:gsLst>
                  <a:lin ang="5400000" scaled="0"/>
                </a:gradFill>
                <a:ea typeface="Segoe UI" pitchFamily="34" charset="0"/>
                <a:cs typeface="Segoe UI" pitchFamily="34" charset="0"/>
              </a:rPr>
              <a:t>Validated through multiple specialist </a:t>
            </a:r>
            <a:br>
              <a:rPr lang="en-US" sz="1200" dirty="0">
                <a:gradFill>
                  <a:gsLst>
                    <a:gs pos="0">
                      <a:schemeClr val="tx1"/>
                    </a:gs>
                    <a:gs pos="100000">
                      <a:schemeClr val="tx1"/>
                    </a:gs>
                  </a:gsLst>
                  <a:lin ang="5400000" scaled="0"/>
                </a:gradFill>
                <a:ea typeface="Segoe UI" pitchFamily="34" charset="0"/>
                <a:cs typeface="Segoe UI" pitchFamily="34" charset="0"/>
              </a:rPr>
            </a:br>
            <a:r>
              <a:rPr lang="en-US" sz="1200" dirty="0">
                <a:gradFill>
                  <a:gsLst>
                    <a:gs pos="0">
                      <a:schemeClr val="tx1"/>
                    </a:gs>
                    <a:gs pos="100000">
                      <a:schemeClr val="tx1"/>
                    </a:gs>
                  </a:gsLst>
                  <a:lin ang="5400000" scaled="0"/>
                </a:gradFill>
                <a:ea typeface="Segoe UI" pitchFamily="34" charset="0"/>
                <a:cs typeface="Segoe UI" pitchFamily="34" charset="0"/>
              </a:rPr>
              <a:t>and expert exams</a:t>
            </a:r>
          </a:p>
          <a:p>
            <a:pPr marL="401638" indent="-292100" defTabSz="914363">
              <a:lnSpc>
                <a:spcPct val="90000"/>
              </a:lnSpc>
              <a:spcBef>
                <a:spcPct val="20000"/>
              </a:spcBef>
              <a:buBlip>
                <a:blip r:embed="rId4"/>
              </a:buBlip>
            </a:pPr>
            <a:r>
              <a:rPr lang="en-US" sz="1200" dirty="0">
                <a:gradFill>
                  <a:gsLst>
                    <a:gs pos="0">
                      <a:schemeClr val="tx1"/>
                    </a:gs>
                    <a:gs pos="100000">
                      <a:schemeClr val="tx1"/>
                    </a:gs>
                  </a:gsLst>
                  <a:lin ang="5400000" scaled="0"/>
                </a:gradFill>
                <a:ea typeface="Segoe UI" pitchFamily="34" charset="0"/>
                <a:cs typeface="Segoe UI" pitchFamily="34" charset="0"/>
              </a:rPr>
              <a:t>Validates breadth and depth of Office suite skills</a:t>
            </a:r>
          </a:p>
        </p:txBody>
      </p:sp>
      <p:sp>
        <p:nvSpPr>
          <p:cNvPr id="19" name="Rectangle 18"/>
          <p:cNvSpPr/>
          <p:nvPr/>
        </p:nvSpPr>
        <p:spPr>
          <a:xfrm>
            <a:off x="4406907" y="2471931"/>
            <a:ext cx="3986267" cy="838200"/>
          </a:xfrm>
          <a:prstGeom prst="rect">
            <a:avLst/>
          </a:prstGeom>
          <a:solidFill>
            <a:srgbClr val="F79646"/>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Blip>
                <a:blip r:embed="rId4"/>
              </a:buBlip>
            </a:pPr>
            <a:r>
              <a:rPr lang="en-US" sz="1200" dirty="0">
                <a:gradFill>
                  <a:gsLst>
                    <a:gs pos="0">
                      <a:schemeClr val="tx1"/>
                    </a:gs>
                    <a:gs pos="100000">
                      <a:schemeClr val="tx1"/>
                    </a:gs>
                  </a:gsLst>
                  <a:lin ang="5400000" scaled="0"/>
                </a:gradFill>
                <a:ea typeface="Segoe UI" pitchFamily="34" charset="0"/>
                <a:cs typeface="Segoe UI" pitchFamily="34" charset="0"/>
              </a:rPr>
              <a:t>Computer-based, hands-on exams </a:t>
            </a:r>
          </a:p>
          <a:p>
            <a:pPr marL="401638" indent="-292100" defTabSz="914363">
              <a:lnSpc>
                <a:spcPct val="90000"/>
              </a:lnSpc>
              <a:spcBef>
                <a:spcPct val="20000"/>
              </a:spcBef>
              <a:buBlip>
                <a:blip r:embed="rId4"/>
              </a:buBlip>
            </a:pPr>
            <a:r>
              <a:rPr lang="en-US" sz="1200" dirty="0">
                <a:gradFill>
                  <a:gsLst>
                    <a:gs pos="0">
                      <a:schemeClr val="tx1"/>
                    </a:gs>
                    <a:gs pos="100000">
                      <a:schemeClr val="tx1"/>
                    </a:gs>
                  </a:gsLst>
                  <a:lin ang="5400000" scaled="0"/>
                </a:gradFill>
                <a:ea typeface="Segoe UI" pitchFamily="34" charset="0"/>
                <a:cs typeface="Segoe UI" pitchFamily="34" charset="0"/>
              </a:rPr>
              <a:t>Word and Excel only</a:t>
            </a:r>
          </a:p>
          <a:p>
            <a:pPr marL="401638" indent="-292100" defTabSz="914363">
              <a:lnSpc>
                <a:spcPct val="90000"/>
              </a:lnSpc>
              <a:spcBef>
                <a:spcPct val="20000"/>
              </a:spcBef>
              <a:buBlip>
                <a:blip r:embed="rId4"/>
              </a:buBlip>
            </a:pPr>
            <a:r>
              <a:rPr lang="en-US" sz="1200" dirty="0">
                <a:gradFill>
                  <a:gsLst>
                    <a:gs pos="0">
                      <a:schemeClr val="tx1"/>
                    </a:gs>
                    <a:gs pos="100000">
                      <a:schemeClr val="tx1"/>
                    </a:gs>
                  </a:gsLst>
                  <a:lin ang="5400000" scaled="0"/>
                </a:gradFill>
                <a:ea typeface="Segoe UI" pitchFamily="34" charset="0"/>
                <a:cs typeface="Segoe UI" pitchFamily="34" charset="0"/>
              </a:rPr>
              <a:t>Validates advanced Office skills (depth)</a:t>
            </a:r>
          </a:p>
        </p:txBody>
      </p:sp>
      <p:sp>
        <p:nvSpPr>
          <p:cNvPr id="20" name="Rectangle 19"/>
          <p:cNvSpPr/>
          <p:nvPr/>
        </p:nvSpPr>
        <p:spPr>
          <a:xfrm>
            <a:off x="4383157" y="3418715"/>
            <a:ext cx="4010017" cy="838200"/>
          </a:xfrm>
          <a:prstGeom prst="rect">
            <a:avLst/>
          </a:prstGeom>
          <a:solidFill>
            <a:srgbClr val="FF66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Blip>
                <a:blip r:embed="rId4"/>
              </a:buBlip>
            </a:pPr>
            <a:r>
              <a:rPr lang="en-US" sz="1200" dirty="0">
                <a:gradFill>
                  <a:gsLst>
                    <a:gs pos="0">
                      <a:schemeClr val="tx1"/>
                    </a:gs>
                    <a:gs pos="100000">
                      <a:schemeClr val="tx1"/>
                    </a:gs>
                  </a:gsLst>
                  <a:lin ang="5400000" scaled="0"/>
                </a:gradFill>
                <a:ea typeface="Segoe UI" pitchFamily="34" charset="0"/>
                <a:cs typeface="Segoe UI" pitchFamily="34" charset="0"/>
              </a:rPr>
              <a:t>Computer-based, hands-on exams </a:t>
            </a:r>
          </a:p>
          <a:p>
            <a:pPr marL="401638" indent="-292100" defTabSz="914363">
              <a:lnSpc>
                <a:spcPct val="90000"/>
              </a:lnSpc>
              <a:spcBef>
                <a:spcPct val="20000"/>
              </a:spcBef>
              <a:buBlip>
                <a:blip r:embed="rId4"/>
              </a:buBlip>
            </a:pPr>
            <a:r>
              <a:rPr lang="en-US" sz="1200" dirty="0">
                <a:gradFill>
                  <a:gsLst>
                    <a:gs pos="0">
                      <a:schemeClr val="tx1"/>
                    </a:gs>
                    <a:gs pos="100000">
                      <a:schemeClr val="tx1"/>
                    </a:gs>
                  </a:gsLst>
                  <a:lin ang="5400000" scaled="0"/>
                </a:gradFill>
                <a:ea typeface="Segoe UI" pitchFamily="34" charset="0"/>
                <a:cs typeface="Segoe UI" pitchFamily="34" charset="0"/>
              </a:rPr>
              <a:t>Focuses on single Office suite product</a:t>
            </a:r>
          </a:p>
          <a:p>
            <a:pPr marL="401638" indent="-292100" defTabSz="914363">
              <a:lnSpc>
                <a:spcPct val="90000"/>
              </a:lnSpc>
              <a:spcBef>
                <a:spcPct val="20000"/>
              </a:spcBef>
              <a:buBlip>
                <a:blip r:embed="rId4"/>
              </a:buBlip>
            </a:pPr>
            <a:r>
              <a:rPr lang="en-US" sz="1200" dirty="0">
                <a:gradFill>
                  <a:gsLst>
                    <a:gs pos="0">
                      <a:schemeClr val="tx1"/>
                    </a:gs>
                    <a:gs pos="100000">
                      <a:schemeClr val="tx1"/>
                    </a:gs>
                  </a:gsLst>
                  <a:lin ang="5400000" scaled="0"/>
                </a:gradFill>
                <a:ea typeface="Segoe UI" pitchFamily="34" charset="0"/>
                <a:cs typeface="Segoe UI" pitchFamily="34" charset="0"/>
              </a:rPr>
              <a:t>Validates Office skills (what and how)</a:t>
            </a:r>
          </a:p>
        </p:txBody>
      </p:sp>
      <p:sp>
        <p:nvSpPr>
          <p:cNvPr id="3" name="Title 2"/>
          <p:cNvSpPr>
            <a:spLocks noGrp="1"/>
          </p:cNvSpPr>
          <p:nvPr>
            <p:ph type="title"/>
          </p:nvPr>
        </p:nvSpPr>
        <p:spPr/>
        <p:txBody>
          <a:bodyPr vert="horz" wrap="square" lIns="0" tIns="0" rIns="0" bIns="0" rtlCol="0" anchor="t">
            <a:spAutoFit/>
          </a:bodyPr>
          <a:lstStyle/>
          <a:p>
            <a:r>
              <a:rPr lang="en-US" b="1" dirty="0">
                <a:latin typeface="+mj-lt"/>
              </a:rPr>
              <a:t>MOS Certification Progression</a:t>
            </a:r>
          </a:p>
        </p:txBody>
      </p:sp>
      <p:sp>
        <p:nvSpPr>
          <p:cNvPr id="31" name="TextBox 30"/>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32" name="TextBox 31"/>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17</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grpSp>
        <p:nvGrpSpPr>
          <p:cNvPr id="39" name="Group 38"/>
          <p:cNvGrpSpPr/>
          <p:nvPr/>
        </p:nvGrpSpPr>
        <p:grpSpPr>
          <a:xfrm>
            <a:off x="3913260" y="1726978"/>
            <a:ext cx="608238" cy="513808"/>
            <a:chOff x="4590487" y="2384704"/>
            <a:chExt cx="608238" cy="513808"/>
          </a:xfrm>
        </p:grpSpPr>
        <p:sp>
          <p:nvSpPr>
            <p:cNvPr id="40" name="Oval 39"/>
            <p:cNvSpPr/>
            <p:nvPr/>
          </p:nvSpPr>
          <p:spPr>
            <a:xfrm>
              <a:off x="4645835" y="2384704"/>
              <a:ext cx="497542" cy="513808"/>
            </a:xfrm>
            <a:prstGeom prst="ellipse">
              <a:avLst/>
            </a:prstGeom>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41" name="TextBox 40"/>
            <p:cNvSpPr txBox="1"/>
            <p:nvPr/>
          </p:nvSpPr>
          <p:spPr>
            <a:xfrm>
              <a:off x="4590487" y="2511502"/>
              <a:ext cx="608238" cy="230832"/>
            </a:xfrm>
            <a:prstGeom prst="rect">
              <a:avLst/>
            </a:prstGeom>
            <a:noFill/>
            <a:effectLst/>
          </p:spPr>
          <p:txBody>
            <a:bodyPr wrap="square" rtlCol="0">
              <a:spAutoFit/>
            </a:bodyPr>
            <a:lstStyle/>
            <a:p>
              <a:pPr algn="ctr"/>
              <a:r>
                <a:rPr lang="en-US" sz="900" dirty="0" smtClean="0">
                  <a:gradFill>
                    <a:gsLst>
                      <a:gs pos="0">
                        <a:schemeClr val="bg1"/>
                      </a:gs>
                      <a:gs pos="100000">
                        <a:schemeClr val="bg1"/>
                      </a:gs>
                    </a:gsLst>
                    <a:lin ang="5400000" scaled="0"/>
                  </a:gradFill>
                  <a:latin typeface="+mn-lt"/>
                  <a:ea typeface="Segoe UI" pitchFamily="34" charset="0"/>
                  <a:cs typeface="Segoe UI" pitchFamily="34" charset="0"/>
                </a:rPr>
                <a:t>MASTER</a:t>
              </a:r>
              <a:endParaRPr lang="en-US" sz="900"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44" name="Group 43"/>
          <p:cNvGrpSpPr/>
          <p:nvPr/>
        </p:nvGrpSpPr>
        <p:grpSpPr>
          <a:xfrm>
            <a:off x="3913260" y="3619546"/>
            <a:ext cx="608238" cy="513808"/>
            <a:chOff x="4595946" y="4535237"/>
            <a:chExt cx="608238" cy="513808"/>
          </a:xfrm>
        </p:grpSpPr>
        <p:sp>
          <p:nvSpPr>
            <p:cNvPr id="45" name="Oval 44"/>
            <p:cNvSpPr/>
            <p:nvPr/>
          </p:nvSpPr>
          <p:spPr>
            <a:xfrm>
              <a:off x="4651294" y="4535237"/>
              <a:ext cx="497542" cy="513808"/>
            </a:xfrm>
            <a:prstGeom prst="ellipse">
              <a:avLst/>
            </a:prstGeom>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46" name="TextBox 45"/>
            <p:cNvSpPr txBox="1"/>
            <p:nvPr/>
          </p:nvSpPr>
          <p:spPr>
            <a:xfrm>
              <a:off x="4595946" y="4671067"/>
              <a:ext cx="608238" cy="230832"/>
            </a:xfrm>
            <a:prstGeom prst="rect">
              <a:avLst/>
            </a:prstGeom>
            <a:noFill/>
            <a:effectLst/>
          </p:spPr>
          <p:txBody>
            <a:bodyPr wrap="square" rtlCol="0">
              <a:spAutoFit/>
            </a:bodyPr>
            <a:lstStyle/>
            <a:p>
              <a:pPr algn="ctr"/>
              <a:r>
                <a:rPr lang="en-US" sz="900" dirty="0" smtClean="0">
                  <a:gradFill>
                    <a:gsLst>
                      <a:gs pos="0">
                        <a:schemeClr val="bg1"/>
                      </a:gs>
                      <a:gs pos="100000">
                        <a:schemeClr val="bg1"/>
                      </a:gs>
                    </a:gsLst>
                    <a:lin ang="5400000" scaled="0"/>
                  </a:gradFill>
                  <a:latin typeface="+mn-lt"/>
                  <a:ea typeface="Segoe UI" pitchFamily="34" charset="0"/>
                  <a:cs typeface="Segoe UI" pitchFamily="34" charset="0"/>
                </a:rPr>
                <a:t>CORE</a:t>
              </a:r>
              <a:endParaRPr lang="en-US" sz="900" dirty="0">
                <a:gradFill>
                  <a:gsLst>
                    <a:gs pos="0">
                      <a:schemeClr val="bg1"/>
                    </a:gs>
                    <a:gs pos="100000">
                      <a:schemeClr val="bg1"/>
                    </a:gs>
                  </a:gsLst>
                  <a:lin ang="5400000" scaled="0"/>
                </a:gradFill>
                <a:latin typeface="+mn-lt"/>
                <a:ea typeface="Segoe UI" pitchFamily="34" charset="0"/>
                <a:cs typeface="Segoe UI" pitchFamily="34" charset="0"/>
              </a:endParaRPr>
            </a:p>
          </p:txBody>
        </p:sp>
      </p:grpSp>
      <p:grpSp>
        <p:nvGrpSpPr>
          <p:cNvPr id="47" name="Group 46"/>
          <p:cNvGrpSpPr/>
          <p:nvPr/>
        </p:nvGrpSpPr>
        <p:grpSpPr>
          <a:xfrm>
            <a:off x="3913260" y="2673262"/>
            <a:ext cx="608238" cy="513808"/>
            <a:chOff x="4595946" y="3417637"/>
            <a:chExt cx="608238" cy="513808"/>
          </a:xfrm>
        </p:grpSpPr>
        <p:sp>
          <p:nvSpPr>
            <p:cNvPr id="51" name="Oval 50"/>
            <p:cNvSpPr/>
            <p:nvPr/>
          </p:nvSpPr>
          <p:spPr>
            <a:xfrm>
              <a:off x="4651294" y="3417637"/>
              <a:ext cx="497542" cy="513808"/>
            </a:xfrm>
            <a:prstGeom prst="ellipse">
              <a:avLst/>
            </a:prstGeom>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52" name="TextBox 51"/>
            <p:cNvSpPr txBox="1"/>
            <p:nvPr/>
          </p:nvSpPr>
          <p:spPr>
            <a:xfrm>
              <a:off x="4595946" y="3553467"/>
              <a:ext cx="608238" cy="230832"/>
            </a:xfrm>
            <a:prstGeom prst="rect">
              <a:avLst/>
            </a:prstGeom>
            <a:noFill/>
            <a:effectLst/>
          </p:spPr>
          <p:txBody>
            <a:bodyPr wrap="square" rtlCol="0">
              <a:spAutoFit/>
            </a:bodyPr>
            <a:lstStyle/>
            <a:p>
              <a:pPr algn="ctr"/>
              <a:r>
                <a:rPr lang="en-US" sz="900" dirty="0" smtClean="0">
                  <a:gradFill>
                    <a:gsLst>
                      <a:gs pos="0">
                        <a:schemeClr val="bg1"/>
                      </a:gs>
                      <a:gs pos="100000">
                        <a:schemeClr val="bg1"/>
                      </a:gs>
                    </a:gsLst>
                    <a:lin ang="5400000" scaled="0"/>
                  </a:gradFill>
                  <a:latin typeface="+mn-lt"/>
                  <a:ea typeface="Segoe UI" pitchFamily="34" charset="0"/>
                  <a:cs typeface="Segoe UI" pitchFamily="34" charset="0"/>
                </a:rPr>
                <a:t>EXPERT</a:t>
              </a:r>
              <a:endParaRPr lang="en-US" sz="900" dirty="0">
                <a:gradFill>
                  <a:gsLst>
                    <a:gs pos="0">
                      <a:schemeClr val="bg1"/>
                    </a:gs>
                    <a:gs pos="100000">
                      <a:schemeClr val="bg1"/>
                    </a:gs>
                  </a:gsLst>
                  <a:lin ang="5400000" scaled="0"/>
                </a:gradFill>
                <a:latin typeface="+mn-lt"/>
                <a:ea typeface="Segoe UI" pitchFamily="34" charset="0"/>
                <a:cs typeface="Segoe UI" pitchFamily="34" charset="0"/>
              </a:endParaRPr>
            </a:p>
          </p:txBody>
        </p:sp>
      </p:grpSp>
      <p:pic>
        <p:nvPicPr>
          <p:cNvPr id="25" name="Picture 2" descr="\\eventsql\dvd\Online_ART\DVD_ART35\Artwork_Imagery\Shapes\rings\silver orb frame 2.png"/>
          <p:cNvPicPr>
            <a:picLocks noChangeAspect="1" noChangeArrowheads="1"/>
          </p:cNvPicPr>
          <p:nvPr/>
        </p:nvPicPr>
        <p:blipFill>
          <a:blip r:embed="rId5"/>
          <a:srcRect/>
          <a:stretch>
            <a:fillRect/>
          </a:stretch>
        </p:blipFill>
        <p:spPr bwMode="auto">
          <a:xfrm>
            <a:off x="3854783" y="1664900"/>
            <a:ext cx="720791" cy="651292"/>
          </a:xfrm>
          <a:prstGeom prst="rect">
            <a:avLst/>
          </a:prstGeom>
          <a:noFill/>
        </p:spPr>
      </p:pic>
      <p:pic>
        <p:nvPicPr>
          <p:cNvPr id="26" name="Picture 2" descr="\\eventsql\dvd\Online_ART\DVD_ART35\Artwork_Imagery\Shapes\rings\silver orb frame 2.png"/>
          <p:cNvPicPr>
            <a:picLocks noChangeAspect="1" noChangeArrowheads="1"/>
          </p:cNvPicPr>
          <p:nvPr/>
        </p:nvPicPr>
        <p:blipFill>
          <a:blip r:embed="rId5"/>
          <a:srcRect/>
          <a:stretch>
            <a:fillRect/>
          </a:stretch>
        </p:blipFill>
        <p:spPr bwMode="auto">
          <a:xfrm>
            <a:off x="3854783" y="2607238"/>
            <a:ext cx="720791" cy="651292"/>
          </a:xfrm>
          <a:prstGeom prst="rect">
            <a:avLst/>
          </a:prstGeom>
          <a:noFill/>
        </p:spPr>
      </p:pic>
      <p:pic>
        <p:nvPicPr>
          <p:cNvPr id="27" name="Picture 2" descr="\\eventsql\dvd\Online_ART\DVD_ART35\Artwork_Imagery\Shapes\rings\silver orb frame 2.png"/>
          <p:cNvPicPr>
            <a:picLocks noChangeAspect="1" noChangeArrowheads="1"/>
          </p:cNvPicPr>
          <p:nvPr/>
        </p:nvPicPr>
        <p:blipFill>
          <a:blip r:embed="rId5"/>
          <a:srcRect/>
          <a:stretch>
            <a:fillRect/>
          </a:stretch>
        </p:blipFill>
        <p:spPr bwMode="auto">
          <a:xfrm>
            <a:off x="3855684" y="3552134"/>
            <a:ext cx="720791" cy="651292"/>
          </a:xfrm>
          <a:prstGeom prst="rect">
            <a:avLst/>
          </a:prstGeom>
          <a:noFill/>
        </p:spPr>
      </p:pic>
    </p:spTree>
    <p:extLst>
      <p:ext uri="{BB962C8B-B14F-4D97-AF65-F5344CB8AC3E}">
        <p14:creationId xmlns:p14="http://schemas.microsoft.com/office/powerpoint/2010/main" val="2804590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mj-lt"/>
              </a:rPr>
              <a:t>Why Certify?</a:t>
            </a:r>
            <a:endParaRPr lang="en-US" b="1" dirty="0">
              <a:latin typeface="+mj-lt"/>
            </a:endParaRPr>
          </a:p>
        </p:txBody>
      </p:sp>
      <p:sp>
        <p:nvSpPr>
          <p:cNvPr id="17" name="TextBox 16"/>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18" name="TextBox 17"/>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10</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grpSp>
        <p:nvGrpSpPr>
          <p:cNvPr id="4" name="Group 3"/>
          <p:cNvGrpSpPr/>
          <p:nvPr/>
        </p:nvGrpSpPr>
        <p:grpSpPr>
          <a:xfrm>
            <a:off x="4803648" y="2154121"/>
            <a:ext cx="3959352" cy="2486103"/>
            <a:chOff x="4803648" y="2170357"/>
            <a:chExt cx="3959352" cy="2486103"/>
          </a:xfrm>
        </p:grpSpPr>
        <p:sp>
          <p:nvSpPr>
            <p:cNvPr id="26" name="Freeform 25"/>
            <p:cNvSpPr/>
            <p:nvPr/>
          </p:nvSpPr>
          <p:spPr>
            <a:xfrm>
              <a:off x="4803648" y="2627558"/>
              <a:ext cx="3959352" cy="2028902"/>
            </a:xfrm>
            <a:custGeom>
              <a:avLst/>
              <a:gdLst>
                <a:gd name="connsiteX0" fmla="*/ 0 w 8447313"/>
                <a:gd name="connsiteY0" fmla="*/ 0 h 1468507"/>
                <a:gd name="connsiteX1" fmla="*/ 8447313 w 8447313"/>
                <a:gd name="connsiteY1" fmla="*/ 0 h 1468507"/>
                <a:gd name="connsiteX2" fmla="*/ 8447313 w 8447313"/>
                <a:gd name="connsiteY2" fmla="*/ 1468507 h 1468507"/>
                <a:gd name="connsiteX3" fmla="*/ 0 w 8447313"/>
                <a:gd name="connsiteY3" fmla="*/ 1468507 h 1468507"/>
                <a:gd name="connsiteX4" fmla="*/ 0 w 8447313"/>
                <a:gd name="connsiteY4" fmla="*/ 0 h 1468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7313" h="1468507">
                  <a:moveTo>
                    <a:pt x="0" y="0"/>
                  </a:moveTo>
                  <a:lnTo>
                    <a:pt x="8447313" y="0"/>
                  </a:lnTo>
                  <a:lnTo>
                    <a:pt x="8447313" y="1468507"/>
                  </a:lnTo>
                  <a:lnTo>
                    <a:pt x="0" y="1468507"/>
                  </a:lnTo>
                  <a:lnTo>
                    <a:pt x="0" y="0"/>
                  </a:lnTo>
                  <a:close/>
                </a:path>
              </a:pathLst>
            </a:cu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88925" indent="-288925" defTabSz="914363">
                <a:lnSpc>
                  <a:spcPct val="90000"/>
                </a:lnSpc>
                <a:spcBef>
                  <a:spcPct val="20000"/>
                </a:spcBef>
                <a:buClr>
                  <a:schemeClr val="tx1"/>
                </a:buClr>
                <a:buSzPct val="110000"/>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Competency validation</a:t>
              </a:r>
            </a:p>
            <a:p>
              <a:pPr marL="288925" indent="-288925" defTabSz="914363">
                <a:lnSpc>
                  <a:spcPct val="90000"/>
                </a:lnSpc>
                <a:spcBef>
                  <a:spcPct val="20000"/>
                </a:spcBef>
                <a:buClr>
                  <a:schemeClr val="tx1"/>
                </a:buClr>
                <a:buSzPct val="110000"/>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Certification in Partners Skills </a:t>
              </a:r>
              <a:r>
                <a:rPr lang="en-US" sz="2000" dirty="0" smtClean="0">
                  <a:gradFill>
                    <a:gsLst>
                      <a:gs pos="0">
                        <a:schemeClr val="tx1"/>
                      </a:gs>
                      <a:gs pos="100000">
                        <a:schemeClr val="tx1"/>
                      </a:gs>
                    </a:gsLst>
                    <a:lin ang="5400000" scaled="0"/>
                  </a:gradFill>
                  <a:ea typeface="Segoe UI" pitchFamily="34" charset="0"/>
                  <a:cs typeface="Segoe UI" pitchFamily="34" charset="0"/>
                </a:rPr>
                <a:t/>
              </a:r>
              <a:br>
                <a:rPr lang="en-US" sz="2000" dirty="0" smtClean="0">
                  <a:gradFill>
                    <a:gsLst>
                      <a:gs pos="0">
                        <a:schemeClr val="tx1"/>
                      </a:gs>
                      <a:gs pos="100000">
                        <a:schemeClr val="tx1"/>
                      </a:gs>
                    </a:gsLst>
                    <a:lin ang="5400000" scaled="0"/>
                  </a:gradFill>
                  <a:ea typeface="Segoe UI" pitchFamily="34" charset="0"/>
                  <a:cs typeface="Segoe UI" pitchFamily="34" charset="0"/>
                </a:rPr>
              </a:br>
              <a:r>
                <a:rPr lang="en-US" sz="2000" dirty="0" smtClean="0">
                  <a:gradFill>
                    <a:gsLst>
                      <a:gs pos="0">
                        <a:schemeClr val="tx1"/>
                      </a:gs>
                      <a:gs pos="100000">
                        <a:schemeClr val="tx1"/>
                      </a:gs>
                    </a:gsLst>
                    <a:lin ang="5400000" scaled="0"/>
                  </a:gradFill>
                  <a:ea typeface="Segoe UI" pitchFamily="34" charset="0"/>
                  <a:cs typeface="Segoe UI" pitchFamily="34" charset="0"/>
                </a:rPr>
                <a:t>Readiness </a:t>
              </a:r>
              <a:r>
                <a:rPr lang="en-US" sz="2000" dirty="0">
                  <a:gradFill>
                    <a:gsLst>
                      <a:gs pos="0">
                        <a:schemeClr val="tx1"/>
                      </a:gs>
                      <a:gs pos="100000">
                        <a:schemeClr val="tx1"/>
                      </a:gs>
                    </a:gsLst>
                    <a:lin ang="5400000" scaled="0"/>
                  </a:gradFill>
                  <a:ea typeface="Segoe UI" pitchFamily="34" charset="0"/>
                  <a:cs typeface="Segoe UI" pitchFamily="34" charset="0"/>
                </a:rPr>
                <a:t>Index</a:t>
              </a:r>
            </a:p>
            <a:p>
              <a:pPr marL="288925" indent="-288925" defTabSz="914363">
                <a:lnSpc>
                  <a:spcPct val="90000"/>
                </a:lnSpc>
                <a:spcBef>
                  <a:spcPct val="20000"/>
                </a:spcBef>
                <a:buClr>
                  <a:schemeClr val="tx1"/>
                </a:buClr>
                <a:buSzPct val="110000"/>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Customer trust and repeat </a:t>
              </a:r>
              <a:br>
                <a:rPr lang="en-US" sz="2000" dirty="0">
                  <a:gradFill>
                    <a:gsLst>
                      <a:gs pos="0">
                        <a:schemeClr val="tx1"/>
                      </a:gs>
                      <a:gs pos="100000">
                        <a:schemeClr val="tx1"/>
                      </a:gs>
                    </a:gsLst>
                    <a:lin ang="5400000" scaled="0"/>
                  </a:gradFill>
                  <a:ea typeface="Segoe UI" pitchFamily="34" charset="0"/>
                  <a:cs typeface="Segoe UI" pitchFamily="34" charset="0"/>
                </a:rPr>
              </a:br>
              <a:r>
                <a:rPr lang="en-US" sz="2000" dirty="0">
                  <a:gradFill>
                    <a:gsLst>
                      <a:gs pos="0">
                        <a:schemeClr val="tx1"/>
                      </a:gs>
                      <a:gs pos="100000">
                        <a:schemeClr val="tx1"/>
                      </a:gs>
                    </a:gsLst>
                    <a:lin ang="5400000" scaled="0"/>
                  </a:gradFill>
                  <a:ea typeface="Segoe UI" pitchFamily="34" charset="0"/>
                  <a:cs typeface="Segoe UI" pitchFamily="34" charset="0"/>
                </a:rPr>
                <a:t>business for partners</a:t>
              </a:r>
            </a:p>
          </p:txBody>
        </p:sp>
        <p:sp>
          <p:nvSpPr>
            <p:cNvPr id="19" name="Rectangle 18"/>
            <p:cNvSpPr/>
            <p:nvPr/>
          </p:nvSpPr>
          <p:spPr>
            <a:xfrm>
              <a:off x="4803648" y="2170357"/>
              <a:ext cx="3959352" cy="457200"/>
            </a:xfrm>
            <a:prstGeom prst="rect">
              <a:avLst/>
            </a:prstGeom>
            <a:solidFill>
              <a:srgbClr val="335B3D"/>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400" dirty="0">
                  <a:gradFill>
                    <a:gsLst>
                      <a:gs pos="0">
                        <a:schemeClr val="bg1"/>
                      </a:gs>
                      <a:gs pos="100000">
                        <a:schemeClr val="bg1"/>
                      </a:gs>
                    </a:gsLst>
                    <a:lin ang="5400000" scaled="0"/>
                  </a:gradFill>
                  <a:ea typeface="Segoe UI" pitchFamily="34" charset="0"/>
                  <a:cs typeface="Segoe UI" pitchFamily="34" charset="0"/>
                </a:rPr>
                <a:t>Microsoft Partner network</a:t>
              </a:r>
            </a:p>
          </p:txBody>
        </p:sp>
      </p:grpSp>
      <p:grpSp>
        <p:nvGrpSpPr>
          <p:cNvPr id="3" name="Group 2"/>
          <p:cNvGrpSpPr/>
          <p:nvPr/>
        </p:nvGrpSpPr>
        <p:grpSpPr>
          <a:xfrm>
            <a:off x="384177" y="2154121"/>
            <a:ext cx="3962045" cy="2557438"/>
            <a:chOff x="384177" y="2154121"/>
            <a:chExt cx="3962045" cy="2557438"/>
          </a:xfrm>
        </p:grpSpPr>
        <p:sp>
          <p:nvSpPr>
            <p:cNvPr id="21" name="Freeform 20"/>
            <p:cNvSpPr/>
            <p:nvPr/>
          </p:nvSpPr>
          <p:spPr>
            <a:xfrm>
              <a:off x="384177" y="2623288"/>
              <a:ext cx="3962045" cy="2088271"/>
            </a:xfrm>
            <a:custGeom>
              <a:avLst/>
              <a:gdLst>
                <a:gd name="connsiteX0" fmla="*/ 0 w 8447313"/>
                <a:gd name="connsiteY0" fmla="*/ 0 h 1468507"/>
                <a:gd name="connsiteX1" fmla="*/ 8447313 w 8447313"/>
                <a:gd name="connsiteY1" fmla="*/ 0 h 1468507"/>
                <a:gd name="connsiteX2" fmla="*/ 8447313 w 8447313"/>
                <a:gd name="connsiteY2" fmla="*/ 1468507 h 1468507"/>
                <a:gd name="connsiteX3" fmla="*/ 0 w 8447313"/>
                <a:gd name="connsiteY3" fmla="*/ 1468507 h 1468507"/>
                <a:gd name="connsiteX4" fmla="*/ 0 w 8447313"/>
                <a:gd name="connsiteY4" fmla="*/ 0 h 1468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7313" h="1468507">
                  <a:moveTo>
                    <a:pt x="0" y="0"/>
                  </a:moveTo>
                  <a:lnTo>
                    <a:pt x="8447313" y="0"/>
                  </a:lnTo>
                  <a:lnTo>
                    <a:pt x="8447313" y="1468507"/>
                  </a:lnTo>
                  <a:lnTo>
                    <a:pt x="0" y="1468507"/>
                  </a:lnTo>
                  <a:lnTo>
                    <a:pt x="0" y="0"/>
                  </a:lnTo>
                  <a:close/>
                </a:path>
              </a:pathLst>
            </a:cu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88925" indent="-288925" defTabSz="914363">
                <a:lnSpc>
                  <a:spcPct val="90000"/>
                </a:lnSpc>
                <a:spcBef>
                  <a:spcPct val="20000"/>
                </a:spcBef>
                <a:buClr>
                  <a:schemeClr val="tx1"/>
                </a:buClr>
                <a:buSzPct val="110000"/>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Better, faster deployment</a:t>
              </a:r>
            </a:p>
            <a:p>
              <a:pPr marL="288925" indent="-288925" defTabSz="914363">
                <a:lnSpc>
                  <a:spcPct val="90000"/>
                </a:lnSpc>
                <a:spcBef>
                  <a:spcPct val="20000"/>
                </a:spcBef>
                <a:buClr>
                  <a:schemeClr val="tx1"/>
                </a:buClr>
                <a:buSzPct val="110000"/>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Improved technology ROI</a:t>
              </a:r>
              <a:br>
                <a:rPr lang="en-US" sz="2000" dirty="0">
                  <a:gradFill>
                    <a:gsLst>
                      <a:gs pos="0">
                        <a:schemeClr val="tx1"/>
                      </a:gs>
                      <a:gs pos="100000">
                        <a:schemeClr val="tx1"/>
                      </a:gs>
                    </a:gsLst>
                    <a:lin ang="5400000" scaled="0"/>
                  </a:gradFill>
                  <a:ea typeface="Segoe UI" pitchFamily="34" charset="0"/>
                  <a:cs typeface="Segoe UI" pitchFamily="34" charset="0"/>
                </a:rPr>
              </a:br>
              <a:r>
                <a:rPr lang="en-US" sz="2000" dirty="0">
                  <a:gradFill>
                    <a:gsLst>
                      <a:gs pos="0">
                        <a:schemeClr val="tx1"/>
                      </a:gs>
                      <a:gs pos="100000">
                        <a:schemeClr val="tx1"/>
                      </a:gs>
                    </a:gsLst>
                    <a:lin ang="5400000" scaled="0"/>
                  </a:gradFill>
                  <a:ea typeface="Segoe UI" pitchFamily="34" charset="0"/>
                  <a:cs typeface="Segoe UI" pitchFamily="34" charset="0"/>
                </a:rPr>
                <a:t>for customers</a:t>
              </a:r>
            </a:p>
            <a:p>
              <a:pPr marL="288925" indent="-288925" defTabSz="914363">
                <a:lnSpc>
                  <a:spcPct val="90000"/>
                </a:lnSpc>
                <a:spcBef>
                  <a:spcPct val="20000"/>
                </a:spcBef>
                <a:buClr>
                  <a:schemeClr val="tx1"/>
                </a:buClr>
                <a:buSzPct val="110000"/>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Secured mindshare with </a:t>
              </a:r>
              <a:br>
                <a:rPr lang="en-US" sz="2000" dirty="0">
                  <a:gradFill>
                    <a:gsLst>
                      <a:gs pos="0">
                        <a:schemeClr val="tx1"/>
                      </a:gs>
                      <a:gs pos="100000">
                        <a:schemeClr val="tx1"/>
                      </a:gs>
                    </a:gsLst>
                    <a:lin ang="5400000" scaled="0"/>
                  </a:gradFill>
                  <a:ea typeface="Segoe UI" pitchFamily="34" charset="0"/>
                  <a:cs typeface="Segoe UI" pitchFamily="34" charset="0"/>
                </a:rPr>
              </a:br>
              <a:r>
                <a:rPr lang="en-US" sz="2000" dirty="0">
                  <a:gradFill>
                    <a:gsLst>
                      <a:gs pos="0">
                        <a:schemeClr val="tx1"/>
                      </a:gs>
                      <a:gs pos="100000">
                        <a:schemeClr val="tx1"/>
                      </a:gs>
                    </a:gsLst>
                    <a:lin ang="5400000" scaled="0"/>
                  </a:gradFill>
                  <a:ea typeface="Segoe UI" pitchFamily="34" charset="0"/>
                  <a:cs typeface="Segoe UI" pitchFamily="34" charset="0"/>
                </a:rPr>
                <a:t>IT workers</a:t>
              </a:r>
            </a:p>
          </p:txBody>
        </p:sp>
        <p:sp>
          <p:nvSpPr>
            <p:cNvPr id="23" name="Rectangle 22"/>
            <p:cNvSpPr/>
            <p:nvPr/>
          </p:nvSpPr>
          <p:spPr>
            <a:xfrm>
              <a:off x="384177" y="2154121"/>
              <a:ext cx="3959352" cy="457200"/>
            </a:xfrm>
            <a:prstGeom prst="rect">
              <a:avLst/>
            </a:prstGeom>
            <a:solidFill>
              <a:srgbClr val="335B3D"/>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400" dirty="0">
                  <a:gradFill>
                    <a:gsLst>
                      <a:gs pos="0">
                        <a:schemeClr val="bg1"/>
                      </a:gs>
                      <a:gs pos="100000">
                        <a:schemeClr val="bg1"/>
                      </a:gs>
                    </a:gsLst>
                    <a:lin ang="5400000" scaled="0"/>
                  </a:gradFill>
                  <a:ea typeface="Segoe UI" pitchFamily="34" charset="0"/>
                  <a:cs typeface="Segoe UI" pitchFamily="34" charset="0"/>
                </a:rPr>
                <a:t>Adoption and deployment</a:t>
              </a:r>
            </a:p>
          </p:txBody>
        </p:sp>
      </p:grpSp>
    </p:spTree>
    <p:extLst>
      <p:ext uri="{BB962C8B-B14F-4D97-AF65-F5344CB8AC3E}">
        <p14:creationId xmlns:p14="http://schemas.microsoft.com/office/powerpoint/2010/main" val="1389557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4" name="Picture 4" descr="\\SERVER3\InternalBin\CreativeResources\Catalogs\To Be Cataloged\MICROSOFT_2-10418_2-10406_SamRobinson\gi_dv1303062_climb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35" y="0"/>
            <a:ext cx="101654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bwMode="auto">
          <a:xfrm>
            <a:off x="-250135" y="1411552"/>
            <a:ext cx="7691357" cy="487098"/>
          </a:xfrm>
          <a:prstGeom prst="rect">
            <a:avLst/>
          </a:prstGeom>
          <a:gradFill>
            <a:gsLst>
              <a:gs pos="0">
                <a:srgbClr val="FF6600"/>
              </a:gs>
              <a:gs pos="100000">
                <a:srgbClr val="F79646">
                  <a:alpha val="0"/>
                </a:srgbClr>
              </a:gs>
            </a:gsLst>
            <a:lin ang="10800000" scaled="1"/>
          </a:gra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109538" algn="r" defTabSz="914099">
              <a:lnSpc>
                <a:spcPct val="90000"/>
              </a:lnSpc>
            </a:pPr>
            <a:r>
              <a:rPr lang="en-US" sz="2400" dirty="0">
                <a:gradFill>
                  <a:gsLst>
                    <a:gs pos="0">
                      <a:schemeClr val="bg1"/>
                    </a:gs>
                    <a:gs pos="100000">
                      <a:schemeClr val="bg1"/>
                    </a:gs>
                  </a:gsLst>
                  <a:lin ang="5400000" scaled="0"/>
                </a:gradFill>
                <a:ea typeface="Segoe UI" pitchFamily="34" charset="0"/>
                <a:cs typeface="Segoe UI" pitchFamily="34" charset="0"/>
              </a:rPr>
              <a:t>Worldwide IT certification training and testing will grow</a:t>
            </a:r>
          </a:p>
        </p:txBody>
      </p:sp>
      <p:sp>
        <p:nvSpPr>
          <p:cNvPr id="8" name="Rectangle 7"/>
          <p:cNvSpPr/>
          <p:nvPr/>
        </p:nvSpPr>
        <p:spPr bwMode="auto">
          <a:xfrm>
            <a:off x="0" y="1900980"/>
            <a:ext cx="9143999" cy="487098"/>
          </a:xfrm>
          <a:prstGeom prst="rect">
            <a:avLst/>
          </a:prstGeom>
          <a:gradFill>
            <a:gsLst>
              <a:gs pos="0">
                <a:srgbClr val="F79646">
                  <a:alpha val="0"/>
                </a:srgbClr>
              </a:gs>
              <a:gs pos="51000">
                <a:srgbClr val="F79646"/>
              </a:gs>
              <a:gs pos="100000">
                <a:schemeClr val="accent1">
                  <a:tint val="23500"/>
                  <a:satMod val="160000"/>
                  <a:alpha val="0"/>
                </a:schemeClr>
              </a:gs>
            </a:gsLst>
            <a:lin ang="10800000" scaled="1"/>
          </a:gra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099">
              <a:lnSpc>
                <a:spcPct val="90000"/>
              </a:lnSpc>
            </a:pPr>
            <a:r>
              <a:rPr lang="en-US" sz="2400" dirty="0" smtClean="0">
                <a:gradFill>
                  <a:gsLst>
                    <a:gs pos="0">
                      <a:schemeClr val="bg1"/>
                    </a:gs>
                    <a:gs pos="100000">
                      <a:schemeClr val="bg1"/>
                    </a:gs>
                  </a:gsLst>
                  <a:lin ang="5400000" scaled="0"/>
                </a:gradFill>
                <a:ea typeface="Segoe UI" pitchFamily="34" charset="0"/>
                <a:cs typeface="Segoe UI" pitchFamily="34" charset="0"/>
              </a:rPr>
              <a:t>Microsoft </a:t>
            </a:r>
            <a:r>
              <a:rPr lang="en-US" sz="2400" dirty="0">
                <a:gradFill>
                  <a:gsLst>
                    <a:gs pos="0">
                      <a:schemeClr val="bg1"/>
                    </a:gs>
                    <a:gs pos="100000">
                      <a:schemeClr val="bg1"/>
                    </a:gs>
                  </a:gsLst>
                  <a:lin ang="5400000" scaled="0"/>
                </a:gradFill>
                <a:ea typeface="Segoe UI" pitchFamily="34" charset="0"/>
                <a:cs typeface="Segoe UI" pitchFamily="34" charset="0"/>
              </a:rPr>
              <a:t>Certifications</a:t>
            </a:r>
          </a:p>
        </p:txBody>
      </p:sp>
      <p:sp>
        <p:nvSpPr>
          <p:cNvPr id="2" name="Title 1"/>
          <p:cNvSpPr>
            <a:spLocks noGrp="1"/>
          </p:cNvSpPr>
          <p:nvPr>
            <p:ph type="title"/>
          </p:nvPr>
        </p:nvSpPr>
        <p:spPr/>
        <p:txBody>
          <a:bodyPr/>
          <a:lstStyle/>
          <a:p>
            <a:r>
              <a:rPr lang="en-US" dirty="0" smtClean="0">
                <a:latin typeface="+mj-lt"/>
              </a:rPr>
              <a:t>Certification is the Future</a:t>
            </a:r>
            <a:endParaRPr lang="en-US" dirty="0">
              <a:latin typeface="+mj-lt"/>
            </a:endParaRPr>
          </a:p>
        </p:txBody>
      </p:sp>
      <p:sp>
        <p:nvSpPr>
          <p:cNvPr id="4" name="TextBox 3"/>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5" name="TextBox 4"/>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2</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Tree>
    <p:extLst>
      <p:ext uri="{BB962C8B-B14F-4D97-AF65-F5344CB8AC3E}">
        <p14:creationId xmlns:p14="http://schemas.microsoft.com/office/powerpoint/2010/main" val="3533600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230188"/>
            <a:ext cx="8382000" cy="609398"/>
          </a:xfrm>
        </p:spPr>
        <p:txBody>
          <a:bodyPr/>
          <a:lstStyle/>
          <a:p>
            <a:r>
              <a:rPr lang="en-US" sz="4400" b="1" dirty="0" smtClean="0">
                <a:latin typeface="+mj-lt"/>
              </a:rPr>
              <a:t>Benefits of Being Microsoft Certified</a:t>
            </a:r>
            <a:endParaRPr lang="en-US" sz="4400" b="1" dirty="0">
              <a:latin typeface="+mj-lt"/>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73375024"/>
              </p:ext>
            </p:extLst>
          </p:nvPr>
        </p:nvGraphicFramePr>
        <p:xfrm>
          <a:off x="381000" y="1412875"/>
          <a:ext cx="8382001" cy="5013030"/>
        </p:xfrm>
        <a:graphic>
          <a:graphicData uri="http://schemas.openxmlformats.org/drawingml/2006/table">
            <a:tbl>
              <a:tblPr>
                <a:tableStyleId>{35758FB7-9AC5-4552-8A53-C91805E547FA}</a:tableStyleId>
              </a:tblPr>
              <a:tblGrid>
                <a:gridCol w="2724476"/>
                <a:gridCol w="5657525"/>
              </a:tblGrid>
              <a:tr h="579870">
                <a:tc>
                  <a:txBody>
                    <a:bodyPr/>
                    <a:lstStyle/>
                    <a:p>
                      <a:pPr marL="0" algn="l" defTabSz="914099" rtl="0" eaLnBrk="1" fontAlgn="base" latinLnBrk="0" hangingPunct="1">
                        <a:spcBef>
                          <a:spcPct val="0"/>
                        </a:spcBef>
                        <a:spcAft>
                          <a:spcPct val="0"/>
                        </a:spcAft>
                      </a:pP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Improved project deployment</a:t>
                      </a: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5B3D"/>
                    </a:solidFill>
                  </a:tcPr>
                </a:tc>
                <a:tc>
                  <a:txBody>
                    <a:bodyPr/>
                    <a:lstStyle/>
                    <a:p>
                      <a:pPr marL="0" algn="l" defTabSz="914099" rtl="0" eaLnBrk="1" fontAlgn="base" latinLnBrk="0" hangingPunct="1">
                        <a:spcBef>
                          <a:spcPct val="0"/>
                        </a:spcBef>
                        <a:spcAft>
                          <a:spcPct val="0"/>
                        </a:spcAft>
                      </a:pP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The skill level of a team is directly responsible for </a:t>
                      </a: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how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an organization performs in several key IT </a:t>
                      </a: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functional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areas.</a:t>
                      </a: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5B3D"/>
                    </a:solidFill>
                  </a:tcPr>
                </a:tc>
              </a:tr>
              <a:tr h="579870">
                <a:tc>
                  <a:txBody>
                    <a:bodyPr/>
                    <a:lstStyle/>
                    <a:p>
                      <a:pPr marL="0" algn="l" defTabSz="914099" rtl="0" eaLnBrk="1" fontAlgn="base" latinLnBrk="0" hangingPunct="1">
                        <a:spcBef>
                          <a:spcPct val="0"/>
                        </a:spcBef>
                        <a:spcAft>
                          <a:spcPct val="0"/>
                        </a:spcAft>
                      </a:pP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Increased team </a:t>
                      </a: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performance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and productivity</a:t>
                      </a: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marL="0" algn="l" defTabSz="914099" rtl="0" eaLnBrk="1" fontAlgn="base" latinLnBrk="0" hangingPunct="1">
                        <a:spcBef>
                          <a:spcPct val="0"/>
                        </a:spcBef>
                        <a:spcAft>
                          <a:spcPct val="0"/>
                        </a:spcAft>
                      </a:pP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63% of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hiring managers believe certified individuals are more productive than their non-certified </a:t>
                      </a: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counterparts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are.</a:t>
                      </a: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r>
              <a:tr h="401716">
                <a:tc>
                  <a:txBody>
                    <a:bodyPr/>
                    <a:lstStyle/>
                    <a:p>
                      <a:pPr marL="0" algn="l" defTabSz="914099" rtl="0" eaLnBrk="1" fontAlgn="base" latinLnBrk="0" hangingPunct="1">
                        <a:spcBef>
                          <a:spcPct val="0"/>
                        </a:spcBef>
                        <a:spcAft>
                          <a:spcPct val="0"/>
                        </a:spcAft>
                      </a:pP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Improved customer satisfaction</a:t>
                      </a: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5B3D"/>
                    </a:solidFill>
                  </a:tcPr>
                </a:tc>
                <a:tc>
                  <a:txBody>
                    <a:bodyPr/>
                    <a:lstStyle/>
                    <a:p>
                      <a:pPr marL="0" algn="l" defTabSz="914099" rtl="0" eaLnBrk="1" fontAlgn="base" latinLnBrk="0" hangingPunct="1">
                        <a:spcBef>
                          <a:spcPct val="0"/>
                        </a:spcBef>
                        <a:spcAft>
                          <a:spcPct val="0"/>
                        </a:spcAft>
                      </a:pP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63%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percent of managers believe certifications improve the level of service and support offered </a:t>
                      </a: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to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customers.</a:t>
                      </a: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5B3D"/>
                    </a:solidFill>
                  </a:tcPr>
                </a:tc>
              </a:tr>
              <a:tr h="401716">
                <a:tc>
                  <a:txBody>
                    <a:bodyPr/>
                    <a:lstStyle/>
                    <a:p>
                      <a:pPr marL="0" algn="l" defTabSz="914099" rtl="0" eaLnBrk="1" latinLnBrk="0" hangingPunct="1"/>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Enhanced efficiency</a:t>
                      </a:r>
                      <a:endParaRPr lang="en-US" sz="1800" b="1" kern="1200" dirty="0">
                        <a:gradFill>
                          <a:gsLst>
                            <a:gs pos="0">
                              <a:schemeClr val="bg1"/>
                            </a:gs>
                            <a:gs pos="100000">
                              <a:schemeClr val="bg1"/>
                            </a:gs>
                          </a:gsLst>
                          <a:lin ang="5400000" scaled="0"/>
                        </a:gradFill>
                        <a:latin typeface="+mn-lt"/>
                        <a:ea typeface="Segoe UI" pitchFamily="34" charset="0"/>
                        <a:cs typeface="Segoe UI" pitchFamily="34" charset="0"/>
                      </a:endParaRP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marL="0" algn="l" defTabSz="914099" rtl="0" eaLnBrk="1" latinLnBrk="0" hangingPunct="1"/>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On average, 40% to 55%</a:t>
                      </a:r>
                      <a:r>
                        <a:rPr lang="en-US" sz="1800" b="1" kern="1200" baseline="0" dirty="0" smtClean="0">
                          <a:gradFill>
                            <a:gsLst>
                              <a:gs pos="0">
                                <a:schemeClr val="bg1"/>
                              </a:gs>
                              <a:gs pos="100000">
                                <a:schemeClr val="bg1"/>
                              </a:gs>
                            </a:gsLst>
                            <a:lin ang="5400000" scaled="0"/>
                          </a:gradFill>
                          <a:latin typeface="+mn-lt"/>
                          <a:ea typeface="Segoe UI" pitchFamily="34" charset="0"/>
                          <a:cs typeface="Segoe UI" pitchFamily="34" charset="0"/>
                        </a:rPr>
                        <a:t> </a:t>
                      </a: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of top-performing teams are comprised of MCPs.</a:t>
                      </a:r>
                      <a:endParaRPr lang="en-US" sz="1800" b="1" kern="1200" dirty="0">
                        <a:gradFill>
                          <a:gsLst>
                            <a:gs pos="0">
                              <a:schemeClr val="bg1"/>
                            </a:gs>
                            <a:gs pos="100000">
                              <a:schemeClr val="bg1"/>
                            </a:gs>
                          </a:gsLst>
                          <a:lin ang="5400000" scaled="0"/>
                        </a:gradFill>
                        <a:latin typeface="+mn-lt"/>
                        <a:ea typeface="Segoe UI" pitchFamily="34" charset="0"/>
                        <a:cs typeface="Segoe UI" pitchFamily="34" charset="0"/>
                      </a:endParaRP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50000"/>
                        <a:lumOff val="50000"/>
                      </a:schemeClr>
                    </a:solidFill>
                  </a:tcPr>
                </a:tc>
              </a:tr>
              <a:tr h="936179">
                <a:tc>
                  <a:txBody>
                    <a:bodyPr/>
                    <a:lstStyle/>
                    <a:p>
                      <a:pPr marL="0" algn="l" defTabSz="914099" rtl="0" eaLnBrk="1" fontAlgn="base" latinLnBrk="0" hangingPunct="1">
                        <a:spcBef>
                          <a:spcPct val="0"/>
                        </a:spcBef>
                        <a:spcAft>
                          <a:spcPct val="0"/>
                        </a:spcAft>
                      </a:pP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Increased employee </a:t>
                      </a: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expertise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and retention</a:t>
                      </a: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5B3D"/>
                    </a:solidFill>
                  </a:tcPr>
                </a:tc>
                <a:tc>
                  <a:txBody>
                    <a:bodyPr/>
                    <a:lstStyle/>
                    <a:p>
                      <a:pPr marL="0" algn="l" defTabSz="914099" rtl="0" eaLnBrk="1" fontAlgn="base" latinLnBrk="0" hangingPunct="1">
                        <a:spcBef>
                          <a:spcPct val="0"/>
                        </a:spcBef>
                        <a:spcAft>
                          <a:spcPct val="0"/>
                        </a:spcAft>
                      </a:pP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75% of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managers believe that certifications are important to team performance. </a:t>
                      </a: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800" b="1" kern="1200" dirty="0" smtClean="0">
                          <a:gradFill>
                            <a:gsLst>
                              <a:gs pos="0">
                                <a:schemeClr val="bg1"/>
                              </a:gs>
                              <a:gs pos="100000">
                                <a:schemeClr val="bg1"/>
                              </a:gs>
                            </a:gsLst>
                            <a:lin ang="5400000" scaled="0"/>
                          </a:gradFill>
                          <a:latin typeface="+mn-lt"/>
                          <a:ea typeface="Segoe UI" pitchFamily="34" charset="0"/>
                          <a:cs typeface="Segoe UI" pitchFamily="34" charset="0"/>
                        </a:rPr>
                        <a:t>45% of </a:t>
                      </a:r>
                      <a:r>
                        <a:rPr lang="en-US" sz="1800" b="1" kern="1200" dirty="0">
                          <a:gradFill>
                            <a:gsLst>
                              <a:gs pos="0">
                                <a:schemeClr val="bg1"/>
                              </a:gs>
                              <a:gs pos="100000">
                                <a:schemeClr val="bg1"/>
                              </a:gs>
                            </a:gsLst>
                            <a:lin ang="5400000" scaled="0"/>
                          </a:gradFill>
                          <a:latin typeface="+mn-lt"/>
                          <a:ea typeface="Segoe UI" pitchFamily="34" charset="0"/>
                          <a:cs typeface="Segoe UI" pitchFamily="34" charset="0"/>
                        </a:rPr>
                        <a:t>employees strongly agree that when their employers pay for exams, it provides a strong incentive to stay in their jobs.</a:t>
                      </a:r>
                    </a:p>
                  </a:txBody>
                  <a:tcPr marL="69943" marR="69943" marT="34959" marB="349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35B3D"/>
                    </a:solidFill>
                  </a:tcPr>
                </a:tc>
              </a:tr>
            </a:tbl>
          </a:graphicData>
        </a:graphic>
      </p:graphicFrame>
      <p:sp>
        <p:nvSpPr>
          <p:cNvPr id="6" name="TextBox 5"/>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7" name="TextBox 6"/>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18</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Tree>
    <p:extLst>
      <p:ext uri="{BB962C8B-B14F-4D97-AF65-F5344CB8AC3E}">
        <p14:creationId xmlns:p14="http://schemas.microsoft.com/office/powerpoint/2010/main" val="253987792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l="77869"/>
          <a:stretch/>
        </p:blipFill>
        <p:spPr bwMode="auto">
          <a:xfrm>
            <a:off x="0" y="5570735"/>
            <a:ext cx="9144000" cy="830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latin typeface="+mj-lt"/>
              </a:rPr>
              <a:t>Career Enhancement</a:t>
            </a:r>
            <a:endParaRPr lang="en-US" b="1" dirty="0">
              <a:latin typeface="+mj-lt"/>
            </a:endParaRPr>
          </a:p>
        </p:txBody>
      </p:sp>
      <p:sp>
        <p:nvSpPr>
          <p:cNvPr id="4" name="TextBox 3"/>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5" name="TextBox 4"/>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19</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3" name="Rectangle 2"/>
          <p:cNvSpPr/>
          <p:nvPr/>
        </p:nvSpPr>
        <p:spPr>
          <a:xfrm>
            <a:off x="378619" y="5847278"/>
            <a:ext cx="8380412" cy="276999"/>
          </a:xfrm>
          <a:prstGeom prst="rect">
            <a:avLst/>
          </a:prstGeom>
        </p:spPr>
        <p:txBody>
          <a:bodyPr vert="horz" wrap="square" lIns="0" tIns="0" rIns="0" bIns="0" rtlCol="0">
            <a:spAutoFit/>
          </a:bodyPr>
          <a:lstStyle/>
          <a:p>
            <a:pPr algn="ctr" defTabSz="914363">
              <a:lnSpc>
                <a:spcPct val="90000"/>
              </a:lnSpc>
              <a:spcBef>
                <a:spcPct val="20000"/>
              </a:spcBef>
            </a:pPr>
            <a:r>
              <a:rPr lang="en-US" sz="2000" b="1" dirty="0">
                <a:gradFill>
                  <a:gsLst>
                    <a:gs pos="0">
                      <a:schemeClr val="bg1"/>
                    </a:gs>
                    <a:gs pos="100000">
                      <a:schemeClr val="bg1"/>
                    </a:gs>
                  </a:gsLst>
                  <a:lin ang="5400000" scaled="0"/>
                </a:gradFill>
                <a:latin typeface="+mn-lt"/>
                <a:ea typeface="Segoe UI" pitchFamily="34" charset="0"/>
                <a:cs typeface="Segoe UI" pitchFamily="34" charset="0"/>
              </a:rPr>
              <a:t>Microsoft Certifications ring with authority and promise</a:t>
            </a:r>
          </a:p>
        </p:txBody>
      </p:sp>
      <p:graphicFrame>
        <p:nvGraphicFramePr>
          <p:cNvPr id="6" name="Chart 5"/>
          <p:cNvGraphicFramePr/>
          <p:nvPr>
            <p:extLst>
              <p:ext uri="{D42A27DB-BD31-4B8C-83A1-F6EECF244321}">
                <p14:modId xmlns:p14="http://schemas.microsoft.com/office/powerpoint/2010/main" val="4032719463"/>
              </p:ext>
            </p:extLst>
          </p:nvPr>
        </p:nvGraphicFramePr>
        <p:xfrm>
          <a:off x="384175" y="1397000"/>
          <a:ext cx="8378825"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2899157" y="2248471"/>
            <a:ext cx="1669667" cy="430887"/>
          </a:xfrm>
          <a:prstGeom prst="rect">
            <a:avLst/>
          </a:prstGeom>
        </p:spPr>
        <p:txBody>
          <a:bodyPr vert="horz" wrap="square" lIns="0" tIns="0" rIns="0" bIns="0" rtlCol="0">
            <a:spAutoFit/>
          </a:bodyPr>
          <a:lstStyle/>
          <a:p>
            <a:pPr algn="ctr" defTabSz="914363">
              <a:lnSpc>
                <a:spcPct val="90000"/>
              </a:lnSpc>
              <a:spcBef>
                <a:spcPct val="20000"/>
              </a:spcBef>
            </a:pPr>
            <a:r>
              <a:rPr lang="en-US" sz="1400" b="1" dirty="0" smtClean="0">
                <a:gradFill>
                  <a:gsLst>
                    <a:gs pos="0">
                      <a:schemeClr val="tx1"/>
                    </a:gs>
                    <a:gs pos="100000">
                      <a:schemeClr val="tx1"/>
                    </a:gs>
                  </a:gsLst>
                  <a:lin ang="5400000" scaled="0"/>
                </a:gradFill>
                <a:latin typeface="+mn-lt"/>
                <a:ea typeface="Segoe UI" pitchFamily="34" charset="0"/>
                <a:cs typeface="Segoe UI" pitchFamily="34" charset="0"/>
              </a:rPr>
              <a:t>Standard </a:t>
            </a:r>
          </a:p>
          <a:p>
            <a:pPr algn="ctr" defTabSz="914363">
              <a:lnSpc>
                <a:spcPct val="90000"/>
              </a:lnSpc>
              <a:spcBef>
                <a:spcPct val="20000"/>
              </a:spcBef>
            </a:pPr>
            <a:r>
              <a:rPr lang="en-US" sz="1400" b="1" dirty="0" smtClean="0">
                <a:gradFill>
                  <a:gsLst>
                    <a:gs pos="0">
                      <a:schemeClr val="tx1"/>
                    </a:gs>
                    <a:gs pos="100000">
                      <a:schemeClr val="tx1"/>
                    </a:gs>
                  </a:gsLst>
                  <a:lin ang="5400000" scaled="0"/>
                </a:gradFill>
                <a:latin typeface="+mn-lt"/>
                <a:ea typeface="Segoe UI" pitchFamily="34" charset="0"/>
                <a:cs typeface="Segoe UI" pitchFamily="34" charset="0"/>
              </a:rPr>
              <a:t>Credentials</a:t>
            </a:r>
            <a:endParaRPr lang="en-US" sz="1400" b="1" dirty="0">
              <a:gradFill>
                <a:gsLst>
                  <a:gs pos="0">
                    <a:schemeClr val="tx1"/>
                  </a:gs>
                  <a:gs pos="100000">
                    <a:schemeClr val="tx1"/>
                  </a:gs>
                </a:gsLst>
                <a:lin ang="5400000" scaled="0"/>
              </a:gradFill>
              <a:latin typeface="+mn-lt"/>
              <a:ea typeface="Segoe UI" pitchFamily="34" charset="0"/>
              <a:cs typeface="Segoe UI" pitchFamily="34" charset="0"/>
            </a:endParaRPr>
          </a:p>
        </p:txBody>
      </p:sp>
      <p:grpSp>
        <p:nvGrpSpPr>
          <p:cNvPr id="8" name="Group 7"/>
          <p:cNvGrpSpPr/>
          <p:nvPr/>
        </p:nvGrpSpPr>
        <p:grpSpPr>
          <a:xfrm>
            <a:off x="4502989" y="1412875"/>
            <a:ext cx="1751162" cy="385546"/>
            <a:chOff x="4502989" y="1412875"/>
            <a:chExt cx="1751162" cy="385546"/>
          </a:xfrm>
        </p:grpSpPr>
        <p:pic>
          <p:nvPicPr>
            <p:cNvPr id="9" name="Picture 8" descr="\\SFP\Resources\Microsoft Presentation Resources\DVD_Art_08-10-2010\Logos\MICROSOFT (brand)\ms-logo-BWN_bL.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688" b="43684"/>
            <a:stretch/>
          </p:blipFill>
          <p:spPr bwMode="auto">
            <a:xfrm>
              <a:off x="4914083" y="1412875"/>
              <a:ext cx="928974" cy="1534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502989" y="1604522"/>
              <a:ext cx="1751162" cy="193899"/>
            </a:xfrm>
            <a:prstGeom prst="rect">
              <a:avLst/>
            </a:prstGeom>
          </p:spPr>
          <p:txBody>
            <a:bodyPr vert="horz" wrap="square" lIns="0" tIns="0" rIns="0" bIns="0" rtlCol="0">
              <a:spAutoFit/>
            </a:bodyPr>
            <a:lstStyle/>
            <a:p>
              <a:pPr algn="ctr" defTabSz="914363">
                <a:lnSpc>
                  <a:spcPct val="90000"/>
                </a:lnSpc>
                <a:spcBef>
                  <a:spcPct val="20000"/>
                </a:spcBef>
              </a:pPr>
              <a:r>
                <a:rPr lang="en-US" sz="1400" b="1" dirty="0" smtClean="0">
                  <a:gradFill>
                    <a:gsLst>
                      <a:gs pos="0">
                        <a:schemeClr val="tx1"/>
                      </a:gs>
                      <a:gs pos="100000">
                        <a:schemeClr val="tx1"/>
                      </a:gs>
                    </a:gsLst>
                    <a:lin ang="5400000" scaled="0"/>
                  </a:gradFill>
                  <a:latin typeface="+mn-lt"/>
                  <a:ea typeface="Segoe UI" pitchFamily="34" charset="0"/>
                  <a:cs typeface="Segoe UI" pitchFamily="34" charset="0"/>
                </a:rPr>
                <a:t>Certification</a:t>
              </a:r>
              <a:endParaRPr lang="en-US" sz="1400" b="1" dirty="0">
                <a:gradFill>
                  <a:gsLst>
                    <a:gs pos="0">
                      <a:schemeClr val="tx1"/>
                    </a:gs>
                    <a:gs pos="100000">
                      <a:schemeClr val="tx1"/>
                    </a:gs>
                  </a:gsLst>
                  <a:lin ang="5400000" scaled="0"/>
                </a:gradFill>
                <a:latin typeface="+mn-lt"/>
                <a:ea typeface="Segoe UI" pitchFamily="34" charset="0"/>
                <a:cs typeface="Segoe UI" pitchFamily="34" charset="0"/>
              </a:endParaRPr>
            </a:p>
          </p:txBody>
        </p:sp>
      </p:grpSp>
    </p:spTree>
    <p:extLst>
      <p:ext uri="{BB962C8B-B14F-4D97-AF65-F5344CB8AC3E}">
        <p14:creationId xmlns:p14="http://schemas.microsoft.com/office/powerpoint/2010/main" val="4163421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1000"/>
                                        <p:tgtEl>
                                          <p:spTgt spid="6">
                                            <p:graphicEl>
                                              <a:chart seriesIdx="-3" categoryIdx="-3" bldStep="gridLegend"/>
                                            </p:graphicEl>
                                          </p:spTgt>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6">
                                            <p:graphicEl>
                                              <a:chart seriesIdx="0" categoryIdx="0" bldStep="ptInCategory"/>
                                            </p:graphicEl>
                                          </p:spTgt>
                                        </p:tgtEl>
                                        <p:attrNameLst>
                                          <p:attrName>style.visibility</p:attrName>
                                        </p:attrNameLst>
                                      </p:cBhvr>
                                      <p:to>
                                        <p:strVal val="visible"/>
                                      </p:to>
                                    </p:set>
                                    <p:animEffect transition="in" filter="wipe(down)">
                                      <p:cBhvr>
                                        <p:cTn id="11" dur="1000"/>
                                        <p:tgtEl>
                                          <p:spTgt spid="6">
                                            <p:graphicEl>
                                              <a:chart seriesIdx="0" categoryIdx="0" bldStep="ptInCategory"/>
                                            </p:graphicEl>
                                          </p:spTgt>
                                        </p:tgtEl>
                                      </p:cBhvr>
                                    </p:animEffect>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22" presetClass="entr" presetSubtype="4" fill="hold" grpId="0" nodeType="afterEffect">
                                  <p:stCondLst>
                                    <p:cond delay="0"/>
                                  </p:stCondLst>
                                  <p:childTnLst>
                                    <p:set>
                                      <p:cBhvr>
                                        <p:cTn id="20" dur="1" fill="hold">
                                          <p:stCondLst>
                                            <p:cond delay="0"/>
                                          </p:stCondLst>
                                        </p:cTn>
                                        <p:tgtEl>
                                          <p:spTgt spid="6">
                                            <p:graphicEl>
                                              <a:chart seriesIdx="1" categoryIdx="0" bldStep="ptInCategory"/>
                                            </p:graphicEl>
                                          </p:spTgt>
                                        </p:tgtEl>
                                        <p:attrNameLst>
                                          <p:attrName>style.visibility</p:attrName>
                                        </p:attrNameLst>
                                      </p:cBhvr>
                                      <p:to>
                                        <p:strVal val="visible"/>
                                      </p:to>
                                    </p:set>
                                    <p:animEffect transition="in" filter="wipe(down)">
                                      <p:cBhvr>
                                        <p:cTn id="21" dur="1000"/>
                                        <p:tgtEl>
                                          <p:spTgt spid="6">
                                            <p:graphicEl>
                                              <a:chart seriesIdx="1" categoryIdx="0" bldStep="ptInCategory"/>
                                            </p:graphicEl>
                                          </p:spTgt>
                                        </p:tgtEl>
                                      </p:cBhvr>
                                    </p:animEffect>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par>
                          <p:cTn id="32" fill="hold">
                            <p:stCondLst>
                              <p:cond delay="6000"/>
                            </p:stCondLst>
                            <p:childTnLst>
                              <p:par>
                                <p:cTn id="33" presetID="22" presetClass="entr" presetSubtype="8"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6" grpId="0" uiExpand="1">
        <p:bldSub>
          <a:bldChart bld="categoryEl"/>
        </p:bldSub>
      </p:bldGraphic>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587" y="230188"/>
            <a:ext cx="8382000" cy="498598"/>
          </a:xfrm>
        </p:spPr>
        <p:txBody>
          <a:bodyPr>
            <a:noAutofit/>
          </a:bodyPr>
          <a:lstStyle/>
          <a:p>
            <a:r>
              <a:rPr lang="en-US" b="1" dirty="0">
                <a:latin typeface="+mj-lt"/>
              </a:rPr>
              <a:t>Optimizing </a:t>
            </a:r>
            <a:r>
              <a:rPr lang="en-US" b="1" dirty="0" smtClean="0">
                <a:latin typeface="+mj-lt"/>
              </a:rPr>
              <a:t>Skills</a:t>
            </a:r>
            <a:endParaRPr lang="en-US" b="1" dirty="0">
              <a:latin typeface="+mj-lt"/>
            </a:endParaRPr>
          </a:p>
        </p:txBody>
      </p:sp>
      <p:sp>
        <p:nvSpPr>
          <p:cNvPr id="4" name="TextBox 3"/>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5" name="TextBox 4"/>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20</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grpSp>
        <p:nvGrpSpPr>
          <p:cNvPr id="14" name="Group 13"/>
          <p:cNvGrpSpPr/>
          <p:nvPr/>
        </p:nvGrpSpPr>
        <p:grpSpPr>
          <a:xfrm>
            <a:off x="1717320" y="2304920"/>
            <a:ext cx="1906624" cy="2549019"/>
            <a:chOff x="1673156" y="1751417"/>
            <a:chExt cx="1906624" cy="2549019"/>
          </a:xfrm>
        </p:grpSpPr>
        <p:cxnSp>
          <p:nvCxnSpPr>
            <p:cNvPr id="15" name="Straight Connector 14"/>
            <p:cNvCxnSpPr/>
            <p:nvPr/>
          </p:nvCxnSpPr>
          <p:spPr>
            <a:xfrm flipV="1">
              <a:off x="1747381" y="1751417"/>
              <a:ext cx="879086" cy="2244386"/>
            </a:xfrm>
            <a:prstGeom prst="line">
              <a:avLst/>
            </a:prstGeom>
            <a:ln w="66675">
              <a:solidFill>
                <a:srgbClr val="A1A1A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2626469" y="1751419"/>
              <a:ext cx="880819" cy="2244384"/>
            </a:xfrm>
            <a:prstGeom prst="line">
              <a:avLst/>
            </a:prstGeom>
            <a:ln w="66675">
              <a:solidFill>
                <a:srgbClr val="A1A1A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Oval 15"/>
            <p:cNvSpPr/>
            <p:nvPr/>
          </p:nvSpPr>
          <p:spPr bwMode="auto">
            <a:xfrm>
              <a:off x="1673156" y="3908087"/>
              <a:ext cx="1906624" cy="392349"/>
            </a:xfrm>
            <a:custGeom>
              <a:avLst/>
              <a:gdLst/>
              <a:ahLst/>
              <a:cxnLst/>
              <a:rect l="l" t="t" r="r" b="b"/>
              <a:pathLst>
                <a:path w="1906624" h="392349">
                  <a:moveTo>
                    <a:pt x="0" y="0"/>
                  </a:moveTo>
                  <a:lnTo>
                    <a:pt x="1906624" y="0"/>
                  </a:lnTo>
                  <a:cubicBezTo>
                    <a:pt x="1906624" y="216688"/>
                    <a:pt x="1479812" y="392349"/>
                    <a:pt x="953312" y="392349"/>
                  </a:cubicBezTo>
                  <a:cubicBezTo>
                    <a:pt x="426812" y="392349"/>
                    <a:pt x="0" y="216688"/>
                    <a:pt x="0" y="0"/>
                  </a:cubicBezTo>
                  <a:close/>
                </a:path>
              </a:pathLst>
            </a:cu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18" name="Oval 17"/>
            <p:cNvSpPr/>
            <p:nvPr/>
          </p:nvSpPr>
          <p:spPr bwMode="auto">
            <a:xfrm>
              <a:off x="1673156" y="3677055"/>
              <a:ext cx="1906623" cy="462064"/>
            </a:xfrm>
            <a:prstGeom prst="ellipse">
              <a:avLst/>
            </a:pr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grpSp>
      <p:sp>
        <p:nvSpPr>
          <p:cNvPr id="19" name="Rectangle 18"/>
          <p:cNvSpPr/>
          <p:nvPr/>
        </p:nvSpPr>
        <p:spPr>
          <a:xfrm>
            <a:off x="1322406" y="3448884"/>
            <a:ext cx="2679260" cy="1200329"/>
          </a:xfrm>
          <a:prstGeom prst="rect">
            <a:avLst/>
          </a:prstGeom>
        </p:spPr>
        <p:txBody>
          <a:bodyPr wrap="none">
            <a:spAutoFit/>
          </a:bodyPr>
          <a:lstStyle/>
          <a:p>
            <a:pPr marL="109538" algn="ctr" defTabSz="914363">
              <a:lnSpc>
                <a:spcPct val="90000"/>
              </a:lnSpc>
              <a:spcBef>
                <a:spcPct val="20000"/>
              </a:spcBef>
            </a:pPr>
            <a:r>
              <a:rPr lang="en-US" sz="3600" b="1" i="1" dirty="0" smtClean="0">
                <a:gradFill>
                  <a:gsLst>
                    <a:gs pos="0">
                      <a:srgbClr val="335B3D"/>
                    </a:gs>
                    <a:gs pos="100000">
                      <a:srgbClr val="335B3D"/>
                    </a:gs>
                  </a:gsLst>
                  <a:lin ang="5400000" scaled="0"/>
                </a:gradFill>
                <a:latin typeface="+mn-lt"/>
                <a:ea typeface="Segoe UI" pitchFamily="34" charset="0"/>
                <a:cs typeface="Segoe UI" pitchFamily="34" charset="0"/>
              </a:rPr>
              <a:t>Work</a:t>
            </a:r>
          </a:p>
          <a:p>
            <a:pPr marL="109538" algn="ctr" defTabSz="914363">
              <a:lnSpc>
                <a:spcPct val="90000"/>
              </a:lnSpc>
              <a:spcBef>
                <a:spcPct val="20000"/>
              </a:spcBef>
            </a:pPr>
            <a:r>
              <a:rPr lang="en-US" sz="3600" b="1" i="1" dirty="0" smtClean="0">
                <a:gradFill>
                  <a:gsLst>
                    <a:gs pos="0">
                      <a:srgbClr val="335B3D"/>
                    </a:gs>
                    <a:gs pos="100000">
                      <a:srgbClr val="335B3D"/>
                    </a:gs>
                  </a:gsLst>
                  <a:lin ang="5400000" scaled="0"/>
                </a:gradFill>
                <a:latin typeface="+mn-lt"/>
                <a:ea typeface="Segoe UI" pitchFamily="34" charset="0"/>
                <a:cs typeface="Segoe UI" pitchFamily="34" charset="0"/>
              </a:rPr>
              <a:t>EXPERIENCE</a:t>
            </a:r>
            <a:endParaRPr lang="en-US" sz="3600" b="1" i="1" dirty="0">
              <a:gradFill>
                <a:gsLst>
                  <a:gs pos="0">
                    <a:srgbClr val="335B3D"/>
                  </a:gs>
                  <a:gs pos="100000">
                    <a:srgbClr val="335B3D"/>
                  </a:gs>
                </a:gsLst>
                <a:lin ang="5400000" scaled="0"/>
              </a:gradFill>
              <a:latin typeface="+mn-lt"/>
              <a:ea typeface="Segoe UI" pitchFamily="34" charset="0"/>
              <a:cs typeface="Segoe UI" pitchFamily="34" charset="0"/>
            </a:endParaRPr>
          </a:p>
        </p:txBody>
      </p:sp>
      <p:grpSp>
        <p:nvGrpSpPr>
          <p:cNvPr id="20" name="Group 19"/>
          <p:cNvGrpSpPr/>
          <p:nvPr/>
        </p:nvGrpSpPr>
        <p:grpSpPr>
          <a:xfrm>
            <a:off x="5561826" y="2304920"/>
            <a:ext cx="1906624" cy="2549019"/>
            <a:chOff x="1673156" y="1751417"/>
            <a:chExt cx="1906624" cy="2549019"/>
          </a:xfrm>
        </p:grpSpPr>
        <p:cxnSp>
          <p:nvCxnSpPr>
            <p:cNvPr id="21" name="Straight Connector 20"/>
            <p:cNvCxnSpPr/>
            <p:nvPr/>
          </p:nvCxnSpPr>
          <p:spPr>
            <a:xfrm flipV="1">
              <a:off x="1747381" y="1751417"/>
              <a:ext cx="879086" cy="2244386"/>
            </a:xfrm>
            <a:prstGeom prst="line">
              <a:avLst/>
            </a:prstGeom>
            <a:ln w="66675">
              <a:solidFill>
                <a:srgbClr val="A1A1A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2626469" y="1751419"/>
              <a:ext cx="880819" cy="2244384"/>
            </a:xfrm>
            <a:prstGeom prst="line">
              <a:avLst/>
            </a:prstGeom>
            <a:ln w="66675">
              <a:solidFill>
                <a:srgbClr val="A1A1A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Oval 15"/>
            <p:cNvSpPr/>
            <p:nvPr/>
          </p:nvSpPr>
          <p:spPr bwMode="auto">
            <a:xfrm>
              <a:off x="1673156" y="3908087"/>
              <a:ext cx="1906624" cy="392349"/>
            </a:xfrm>
            <a:custGeom>
              <a:avLst/>
              <a:gdLst/>
              <a:ahLst/>
              <a:cxnLst/>
              <a:rect l="l" t="t" r="r" b="b"/>
              <a:pathLst>
                <a:path w="1906624" h="392349">
                  <a:moveTo>
                    <a:pt x="0" y="0"/>
                  </a:moveTo>
                  <a:lnTo>
                    <a:pt x="1906624" y="0"/>
                  </a:lnTo>
                  <a:cubicBezTo>
                    <a:pt x="1906624" y="216688"/>
                    <a:pt x="1479812" y="392349"/>
                    <a:pt x="953312" y="392349"/>
                  </a:cubicBezTo>
                  <a:cubicBezTo>
                    <a:pt x="426812" y="392349"/>
                    <a:pt x="0" y="216688"/>
                    <a:pt x="0" y="0"/>
                  </a:cubicBezTo>
                  <a:close/>
                </a:path>
              </a:pathLst>
            </a:cu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24" name="Oval 23"/>
            <p:cNvSpPr/>
            <p:nvPr/>
          </p:nvSpPr>
          <p:spPr bwMode="auto">
            <a:xfrm>
              <a:off x="1673156" y="3677055"/>
              <a:ext cx="1906623" cy="462064"/>
            </a:xfrm>
            <a:prstGeom prst="ellipse">
              <a:avLst/>
            </a:pr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grpSp>
      <p:sp>
        <p:nvSpPr>
          <p:cNvPr id="25" name="Left-Right Arrow 24"/>
          <p:cNvSpPr/>
          <p:nvPr/>
        </p:nvSpPr>
        <p:spPr bwMode="auto">
          <a:xfrm>
            <a:off x="2514989" y="2080054"/>
            <a:ext cx="4105072" cy="294465"/>
          </a:xfrm>
          <a:prstGeom prst="leftRightArrow">
            <a:avLst/>
          </a:pr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grpSp>
        <p:nvGrpSpPr>
          <p:cNvPr id="26" name="Group 25"/>
          <p:cNvGrpSpPr/>
          <p:nvPr/>
        </p:nvGrpSpPr>
        <p:grpSpPr>
          <a:xfrm>
            <a:off x="3101081" y="1419452"/>
            <a:ext cx="2932889" cy="4795736"/>
            <a:chOff x="3056917" y="943583"/>
            <a:chExt cx="2932889" cy="4795736"/>
          </a:xfrm>
        </p:grpSpPr>
        <p:sp>
          <p:nvSpPr>
            <p:cNvPr id="27" name="Trapezoid 26"/>
            <p:cNvSpPr/>
            <p:nvPr/>
          </p:nvSpPr>
          <p:spPr bwMode="auto">
            <a:xfrm>
              <a:off x="3056917" y="4732506"/>
              <a:ext cx="2932889" cy="651755"/>
            </a:xfrm>
            <a:prstGeom prst="trapezoid">
              <a:avLst>
                <a:gd name="adj" fmla="val 64286"/>
              </a:avLst>
            </a:pr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28" name="Trapezoid 27"/>
            <p:cNvSpPr/>
            <p:nvPr/>
          </p:nvSpPr>
          <p:spPr bwMode="auto">
            <a:xfrm rot="10800000">
              <a:off x="4265578" y="943583"/>
              <a:ext cx="515566" cy="758757"/>
            </a:xfrm>
            <a:prstGeom prst="trapezoid">
              <a:avLst/>
            </a:pr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29" name="Rectangle 28"/>
            <p:cNvSpPr/>
            <p:nvPr/>
          </p:nvSpPr>
          <p:spPr bwMode="auto">
            <a:xfrm>
              <a:off x="3056917" y="5384261"/>
              <a:ext cx="2932889" cy="355058"/>
            </a:xfrm>
            <a:prstGeom prst="rect">
              <a:avLst/>
            </a:pr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30" name="Oval 37"/>
            <p:cNvSpPr/>
            <p:nvPr/>
          </p:nvSpPr>
          <p:spPr bwMode="auto">
            <a:xfrm>
              <a:off x="4348263" y="1771650"/>
              <a:ext cx="350196" cy="3264304"/>
            </a:xfrm>
            <a:custGeom>
              <a:avLst/>
              <a:gdLst/>
              <a:ahLst/>
              <a:cxnLst/>
              <a:rect l="l" t="t" r="r" b="b"/>
              <a:pathLst>
                <a:path w="350196" h="3460616">
                  <a:moveTo>
                    <a:pt x="0" y="0"/>
                  </a:moveTo>
                  <a:lnTo>
                    <a:pt x="350196" y="0"/>
                  </a:lnTo>
                  <a:lnTo>
                    <a:pt x="350196" y="3297677"/>
                  </a:lnTo>
                  <a:cubicBezTo>
                    <a:pt x="350196" y="3387666"/>
                    <a:pt x="271802" y="3460616"/>
                    <a:pt x="175098" y="3460616"/>
                  </a:cubicBezTo>
                  <a:cubicBezTo>
                    <a:pt x="78394" y="3460616"/>
                    <a:pt x="0" y="3387666"/>
                    <a:pt x="0" y="3297677"/>
                  </a:cubicBezTo>
                  <a:close/>
                </a:path>
              </a:pathLst>
            </a:cu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31" name="Oval 30"/>
            <p:cNvSpPr/>
            <p:nvPr/>
          </p:nvSpPr>
          <p:spPr bwMode="auto">
            <a:xfrm>
              <a:off x="4265578" y="1536970"/>
              <a:ext cx="515566" cy="515566"/>
            </a:xfrm>
            <a:prstGeom prst="ellipse">
              <a:avLst/>
            </a:prstGeom>
            <a:solidFill>
              <a:srgbClr val="A1A1A1"/>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grpSp>
      <p:grpSp>
        <p:nvGrpSpPr>
          <p:cNvPr id="32" name="Group 31"/>
          <p:cNvGrpSpPr/>
          <p:nvPr/>
        </p:nvGrpSpPr>
        <p:grpSpPr>
          <a:xfrm>
            <a:off x="4975796" y="3057858"/>
            <a:ext cx="3288529" cy="1014848"/>
            <a:chOff x="1012719" y="225425"/>
            <a:chExt cx="3288529" cy="1014848"/>
          </a:xfrm>
        </p:grpSpPr>
        <p:sp>
          <p:nvSpPr>
            <p:cNvPr id="33" name="Rectangle 32"/>
            <p:cNvSpPr/>
            <p:nvPr/>
          </p:nvSpPr>
          <p:spPr>
            <a:xfrm>
              <a:off x="1012719" y="649342"/>
              <a:ext cx="3288529" cy="590931"/>
            </a:xfrm>
            <a:prstGeom prst="rect">
              <a:avLst/>
            </a:prstGeom>
          </p:spPr>
          <p:txBody>
            <a:bodyPr wrap="none">
              <a:spAutoFit/>
            </a:bodyPr>
            <a:lstStyle/>
            <a:p>
              <a:pPr marL="109538" algn="ctr" defTabSz="914363">
                <a:lnSpc>
                  <a:spcPct val="90000"/>
                </a:lnSpc>
                <a:spcBef>
                  <a:spcPct val="20000"/>
                </a:spcBef>
              </a:pPr>
              <a:r>
                <a:rPr lang="en-US" sz="3600" b="1" i="1" dirty="0" smtClean="0">
                  <a:gradFill>
                    <a:gsLst>
                      <a:gs pos="0">
                        <a:schemeClr val="tx1"/>
                      </a:gs>
                      <a:gs pos="100000">
                        <a:schemeClr val="tx1"/>
                      </a:gs>
                    </a:gsLst>
                    <a:lin ang="5400000" scaled="0"/>
                  </a:gradFill>
                  <a:latin typeface="+mn-lt"/>
                  <a:ea typeface="Segoe UI" pitchFamily="34" charset="0"/>
                  <a:cs typeface="Segoe UI" pitchFamily="34" charset="0"/>
                </a:rPr>
                <a:t>CERTIFICATION</a:t>
              </a:r>
              <a:endParaRPr lang="en-US" sz="3600" b="1" i="1" dirty="0">
                <a:gradFill>
                  <a:gsLst>
                    <a:gs pos="0">
                      <a:schemeClr val="tx1"/>
                    </a:gs>
                    <a:gs pos="100000">
                      <a:schemeClr val="tx1"/>
                    </a:gs>
                  </a:gsLst>
                  <a:lin ang="5400000" scaled="0"/>
                </a:gradFill>
                <a:latin typeface="+mn-lt"/>
                <a:ea typeface="Segoe UI" pitchFamily="34" charset="0"/>
                <a:cs typeface="Segoe UI" pitchFamily="34" charset="0"/>
              </a:endParaRPr>
            </a:p>
          </p:txBody>
        </p:sp>
        <p:pic>
          <p:nvPicPr>
            <p:cNvPr id="34" name="Picture 3" descr="\\SFP\Resources\Microsoft Presentation Resources\DVD_Art_08-10-2010\Logos\MICROSOFT (brand)\ms-logo-BWN_b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688" b="43684"/>
            <a:stretch/>
          </p:blipFill>
          <p:spPr bwMode="auto">
            <a:xfrm>
              <a:off x="1539384" y="225425"/>
              <a:ext cx="2565401" cy="4239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9277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mph" presetSubtype="0" fill="hold" grpId="0" nodeType="afterEffect">
                                  <p:stCondLst>
                                    <p:cond delay="0"/>
                                  </p:stCondLst>
                                  <p:childTnLst>
                                    <p:animRot by="-780000">
                                      <p:cBhvr>
                                        <p:cTn id="12" dur="2000" fill="hold"/>
                                        <p:tgtEl>
                                          <p:spTgt spid="25"/>
                                        </p:tgtEl>
                                        <p:attrNameLst>
                                          <p:attrName>r</p:attrName>
                                        </p:attrNameLst>
                                      </p:cBhvr>
                                    </p:animRot>
                                  </p:childTnLst>
                                </p:cTn>
                              </p:par>
                              <p:par>
                                <p:cTn id="13" presetID="42" presetClass="path" presetSubtype="0" fill="hold" grpId="1" nodeType="withEffect">
                                  <p:stCondLst>
                                    <p:cond delay="0"/>
                                  </p:stCondLst>
                                  <p:childTnLst>
                                    <p:animMotion origin="layout" path="M -4.72222E-6 4.2953E-6 L -4.72222E-6 0.05901 " pathEditMode="relative" rAng="0" ptsTypes="AA">
                                      <p:cBhvr>
                                        <p:cTn id="14" dur="2000" fill="hold"/>
                                        <p:tgtEl>
                                          <p:spTgt spid="19"/>
                                        </p:tgtEl>
                                        <p:attrNameLst>
                                          <p:attrName>ppt_x</p:attrName>
                                          <p:attrName>ppt_y</p:attrName>
                                        </p:attrNameLst>
                                      </p:cBhvr>
                                      <p:rCtr x="0" y="2939"/>
                                    </p:animMotion>
                                  </p:childTnLst>
                                </p:cTn>
                              </p:par>
                              <p:par>
                                <p:cTn id="15" presetID="42" presetClass="path" presetSubtype="0" fill="hold" nodeType="withEffect">
                                  <p:stCondLst>
                                    <p:cond delay="0"/>
                                  </p:stCondLst>
                                  <p:childTnLst>
                                    <p:animMotion origin="layout" path="M -2.77778E-6 -1.59685E-6 L -0.00087 0.06226 " pathEditMode="relative" rAng="0" ptsTypes="AA">
                                      <p:cBhvr>
                                        <p:cTn id="16" dur="2000" fill="hold"/>
                                        <p:tgtEl>
                                          <p:spTgt spid="14"/>
                                        </p:tgtEl>
                                        <p:attrNameLst>
                                          <p:attrName>ppt_x</p:attrName>
                                          <p:attrName>ppt_y</p:attrName>
                                        </p:attrNameLst>
                                      </p:cBhvr>
                                      <p:rCtr x="-52" y="3101"/>
                                    </p:animMotion>
                                  </p:childTnLst>
                                </p:cTn>
                              </p:par>
                              <p:par>
                                <p:cTn id="17" presetID="42" presetClass="path" presetSubtype="0" fill="hold" nodeType="withEffect">
                                  <p:stCondLst>
                                    <p:cond delay="0"/>
                                  </p:stCondLst>
                                  <p:childTnLst>
                                    <p:animMotion origin="layout" path="M 1.38889E-6 -3.7037E-6 L 1.38889E-6 -0.07639 " pathEditMode="relative" rAng="0" ptsTypes="AA">
                                      <p:cBhvr>
                                        <p:cTn id="18" dur="2000" fill="hold"/>
                                        <p:tgtEl>
                                          <p:spTgt spid="20"/>
                                        </p:tgtEl>
                                        <p:attrNameLst>
                                          <p:attrName>ppt_x</p:attrName>
                                          <p:attrName>ppt_y</p:attrName>
                                        </p:attrNameLst>
                                      </p:cBhvr>
                                      <p:rCtr x="0" y="-3819"/>
                                    </p:animMotion>
                                  </p:childTnLst>
                                </p:cTn>
                              </p:par>
                            </p:childTnLst>
                          </p:cTn>
                        </p:par>
                        <p:par>
                          <p:cTn id="19" fill="hold">
                            <p:stCondLst>
                              <p:cond delay="3000"/>
                            </p:stCondLst>
                            <p:childTnLst>
                              <p:par>
                                <p:cTn id="20" presetID="47"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8" presetClass="emph" presetSubtype="0" fill="hold" grpId="1" nodeType="afterEffect">
                                  <p:stCondLst>
                                    <p:cond delay="0"/>
                                  </p:stCondLst>
                                  <p:childTnLst>
                                    <p:animRot by="780000">
                                      <p:cBhvr>
                                        <p:cTn id="27" dur="2000" fill="hold"/>
                                        <p:tgtEl>
                                          <p:spTgt spid="25"/>
                                        </p:tgtEl>
                                        <p:attrNameLst>
                                          <p:attrName>r</p:attrName>
                                        </p:attrNameLst>
                                      </p:cBhvr>
                                    </p:animRot>
                                  </p:childTnLst>
                                </p:cTn>
                              </p:par>
                              <p:par>
                                <p:cTn id="28" presetID="42" presetClass="path" presetSubtype="0" fill="hold" nodeType="withEffect">
                                  <p:stCondLst>
                                    <p:cond delay="0"/>
                                  </p:stCondLst>
                                  <p:childTnLst>
                                    <p:animMotion origin="layout" path="M 1.11111E-6 -0.07639 L 1.11111E-6 -0.00209 " pathEditMode="relative" rAng="0" ptsTypes="AA">
                                      <p:cBhvr>
                                        <p:cTn id="29" dur="2000" fill="hold"/>
                                        <p:tgtEl>
                                          <p:spTgt spid="20"/>
                                        </p:tgtEl>
                                        <p:attrNameLst>
                                          <p:attrName>ppt_x</p:attrName>
                                          <p:attrName>ppt_y</p:attrName>
                                        </p:attrNameLst>
                                      </p:cBhvr>
                                      <p:rCtr x="0" y="3704"/>
                                    </p:animMotion>
                                  </p:childTnLst>
                                </p:cTn>
                              </p:par>
                              <p:par>
                                <p:cTn id="30" presetID="42" presetClass="path" presetSubtype="0" fill="hold" nodeType="withEffect">
                                  <p:stCondLst>
                                    <p:cond delay="0"/>
                                  </p:stCondLst>
                                  <p:childTnLst>
                                    <p:animMotion origin="layout" path="M 2.77778E-6 -2.96296E-6 L 2.77778E-6 0.0706 " pathEditMode="relative" rAng="0" ptsTypes="AA">
                                      <p:cBhvr>
                                        <p:cTn id="31" dur="2000" fill="hold"/>
                                        <p:tgtEl>
                                          <p:spTgt spid="32"/>
                                        </p:tgtEl>
                                        <p:attrNameLst>
                                          <p:attrName>ppt_x</p:attrName>
                                          <p:attrName>ppt_y</p:attrName>
                                        </p:attrNameLst>
                                      </p:cBhvr>
                                      <p:rCtr x="0" y="3519"/>
                                    </p:animMotion>
                                  </p:childTnLst>
                                </p:cTn>
                              </p:par>
                              <p:par>
                                <p:cTn id="32" presetID="64" presetClass="path" presetSubtype="0" accel="50000" decel="50000" fill="hold" grpId="2" nodeType="withEffect">
                                  <p:stCondLst>
                                    <p:cond delay="0"/>
                                  </p:stCondLst>
                                  <p:childTnLst>
                                    <p:animMotion origin="layout" path="M -4.72222E-6 0.05903 L -4.72222E-6 -4.81481E-6 " pathEditMode="relative" rAng="0" ptsTypes="AA">
                                      <p:cBhvr>
                                        <p:cTn id="33" dur="2000" fill="hold"/>
                                        <p:tgtEl>
                                          <p:spTgt spid="19"/>
                                        </p:tgtEl>
                                        <p:attrNameLst>
                                          <p:attrName>ppt_x</p:attrName>
                                          <p:attrName>ppt_y</p:attrName>
                                        </p:attrNameLst>
                                      </p:cBhvr>
                                      <p:rCtr x="0" y="-2963"/>
                                    </p:animMotion>
                                  </p:childTnLst>
                                </p:cTn>
                              </p:par>
                              <p:par>
                                <p:cTn id="34" presetID="64" presetClass="path" presetSubtype="0" accel="50000" decel="50000" fill="hold" nodeType="withEffect">
                                  <p:stCondLst>
                                    <p:cond delay="0"/>
                                  </p:stCondLst>
                                  <p:childTnLst>
                                    <p:animMotion origin="layout" path="M -0.00087 0.06226 L -0.00087 3.7037E-6 " pathEditMode="relative" rAng="0" ptsTypes="AA">
                                      <p:cBhvr>
                                        <p:cTn id="35" dur="2000" fill="hold"/>
                                        <p:tgtEl>
                                          <p:spTgt spid="14"/>
                                        </p:tgtEl>
                                        <p:attrNameLst>
                                          <p:attrName>ppt_x</p:attrName>
                                          <p:attrName>ppt_y</p:attrName>
                                        </p:attrNameLst>
                                      </p:cBhvr>
                                      <p:rCtr x="0" y="-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P spid="25" grpId="0" animBg="1"/>
      <p:bldP spid="2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997196"/>
          </a:xfrm>
        </p:spPr>
        <p:txBody>
          <a:bodyPr/>
          <a:lstStyle/>
          <a:p>
            <a:r>
              <a:rPr lang="en-US" b="1" dirty="0" smtClean="0">
                <a:latin typeface="+mj-lt"/>
              </a:rPr>
              <a:t>Why Hire Certified?</a:t>
            </a:r>
            <a:r>
              <a:rPr lang="en-US" dirty="0">
                <a:latin typeface="+mj-lt"/>
              </a:rPr>
              <a:t/>
            </a:r>
            <a:br>
              <a:rPr lang="en-US" dirty="0">
                <a:latin typeface="+mj-lt"/>
              </a:rPr>
            </a:br>
            <a:r>
              <a:rPr lang="en-US" sz="2400" spc="-100" dirty="0" smtClean="0">
                <a:gradFill>
                  <a:gsLst>
                    <a:gs pos="0">
                      <a:schemeClr val="tx2"/>
                    </a:gs>
                    <a:gs pos="100000">
                      <a:schemeClr val="tx2"/>
                    </a:gs>
                  </a:gsLst>
                  <a:lin ang="5400000" scaled="0"/>
                </a:gradFill>
                <a:latin typeface="+mj-lt"/>
              </a:rPr>
              <a:t>Ten reasons </a:t>
            </a:r>
            <a:r>
              <a:rPr lang="en-US" sz="2400" spc="-100" dirty="0">
                <a:gradFill>
                  <a:gsLst>
                    <a:gs pos="0">
                      <a:schemeClr val="tx2"/>
                    </a:gs>
                    <a:gs pos="100000">
                      <a:schemeClr val="tx2"/>
                    </a:gs>
                  </a:gsLst>
                  <a:lin ang="5400000" scaled="0"/>
                </a:gradFill>
                <a:latin typeface="+mj-lt"/>
              </a:rPr>
              <a:t>to </a:t>
            </a:r>
            <a:r>
              <a:rPr lang="en-US" sz="2400" spc="-100" dirty="0" smtClean="0">
                <a:gradFill>
                  <a:gsLst>
                    <a:gs pos="0">
                      <a:schemeClr val="tx2"/>
                    </a:gs>
                    <a:gs pos="100000">
                      <a:schemeClr val="tx2"/>
                    </a:gs>
                  </a:gsLst>
                  <a:lin ang="5400000" scaled="0"/>
                </a:gradFill>
                <a:latin typeface="+mj-lt"/>
              </a:rPr>
              <a:t>hire </a:t>
            </a:r>
            <a:r>
              <a:rPr lang="en-US" sz="2400" spc="-100" dirty="0">
                <a:gradFill>
                  <a:gsLst>
                    <a:gs pos="0">
                      <a:schemeClr val="tx2"/>
                    </a:gs>
                    <a:gs pos="100000">
                      <a:schemeClr val="tx2"/>
                    </a:gs>
                  </a:gsLst>
                  <a:lin ang="5400000" scaled="0"/>
                </a:gradFill>
                <a:latin typeface="+mj-lt"/>
              </a:rPr>
              <a:t>and </a:t>
            </a:r>
            <a:r>
              <a:rPr lang="en-US" sz="2400" spc="-100" dirty="0" smtClean="0">
                <a:gradFill>
                  <a:gsLst>
                    <a:gs pos="0">
                      <a:schemeClr val="tx2"/>
                    </a:gs>
                    <a:gs pos="100000">
                      <a:schemeClr val="tx2"/>
                    </a:gs>
                  </a:gsLst>
                  <a:lin ang="5400000" scaled="0"/>
                </a:gradFill>
                <a:latin typeface="+mj-lt"/>
              </a:rPr>
              <a:t>develop </a:t>
            </a:r>
            <a:r>
              <a:rPr lang="en-US" sz="2400" spc="-100" dirty="0">
                <a:gradFill>
                  <a:gsLst>
                    <a:gs pos="0">
                      <a:schemeClr val="tx2"/>
                    </a:gs>
                    <a:gs pos="100000">
                      <a:schemeClr val="tx2"/>
                    </a:gs>
                  </a:gsLst>
                  <a:lin ang="5400000" scaled="0"/>
                </a:gradFill>
                <a:latin typeface="+mj-lt"/>
              </a:rPr>
              <a:t>Microsoft Certified Professionals</a:t>
            </a:r>
          </a:p>
        </p:txBody>
      </p:sp>
      <p:sp>
        <p:nvSpPr>
          <p:cNvPr id="5" name="TextBox 4"/>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6" name="TextBox 5"/>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21</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7" name="Rectangle 6"/>
          <p:cNvSpPr/>
          <p:nvPr/>
        </p:nvSpPr>
        <p:spPr bwMode="auto">
          <a:xfrm>
            <a:off x="2506662" y="1408276"/>
            <a:ext cx="6254750" cy="410049"/>
          </a:xfrm>
          <a:prstGeom prst="rect">
            <a:avLst/>
          </a:prstGeom>
          <a:solidFill>
            <a:srgbClr val="335B3D"/>
          </a:solidFill>
          <a:ln>
            <a:headEnd type="none" w="med" len="med"/>
            <a:tailEnd type="none" w="med" len="med"/>
          </a:ln>
          <a:effectLst/>
          <a:scene3d>
            <a:camera prst="orthographicFront">
              <a:rot lat="0" lon="0" rev="0"/>
            </a:camera>
            <a:lightRig rig="twoPt" dir="tl"/>
          </a:scene3d>
          <a:sp3d prstMaterial="fla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a:gradFill>
                  <a:gsLst>
                    <a:gs pos="0">
                      <a:schemeClr val="bg1"/>
                    </a:gs>
                    <a:gs pos="100000">
                      <a:schemeClr val="bg1"/>
                    </a:gs>
                  </a:gsLst>
                  <a:lin ang="5400000" scaled="0"/>
                </a:gradFill>
                <a:ea typeface="Segoe UI" pitchFamily="34" charset="0"/>
                <a:cs typeface="Segoe UI" pitchFamily="34" charset="0"/>
              </a:rPr>
              <a:t>Improve project deployments</a:t>
            </a:r>
          </a:p>
        </p:txBody>
      </p:sp>
      <p:sp>
        <p:nvSpPr>
          <p:cNvPr id="12" name="Rectangle 11"/>
          <p:cNvSpPr/>
          <p:nvPr/>
        </p:nvSpPr>
        <p:spPr bwMode="auto">
          <a:xfrm>
            <a:off x="2506757" y="1921785"/>
            <a:ext cx="6253566" cy="410049"/>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smtClean="0">
                <a:gradFill>
                  <a:gsLst>
                    <a:gs pos="0">
                      <a:schemeClr val="bg1"/>
                    </a:gs>
                    <a:gs pos="100000">
                      <a:schemeClr val="bg1"/>
                    </a:gs>
                  </a:gsLst>
                  <a:lin ang="5400000" scaled="0"/>
                </a:gradFill>
                <a:ea typeface="Segoe UI" pitchFamily="34" charset="0"/>
                <a:cs typeface="Segoe UI" pitchFamily="34" charset="0"/>
              </a:rPr>
              <a:t>Increase </a:t>
            </a:r>
            <a:r>
              <a:rPr lang="en-US" sz="2000" b="1" dirty="0">
                <a:gradFill>
                  <a:gsLst>
                    <a:gs pos="0">
                      <a:schemeClr val="bg1"/>
                    </a:gs>
                    <a:gs pos="100000">
                      <a:schemeClr val="bg1"/>
                    </a:gs>
                  </a:gsLst>
                  <a:lin ang="5400000" scaled="0"/>
                </a:gradFill>
                <a:ea typeface="Segoe UI" pitchFamily="34" charset="0"/>
                <a:cs typeface="Segoe UI" pitchFamily="34" charset="0"/>
              </a:rPr>
              <a:t>customer satisfaction</a:t>
            </a:r>
          </a:p>
        </p:txBody>
      </p:sp>
      <p:sp>
        <p:nvSpPr>
          <p:cNvPr id="14" name="Rectangle 13"/>
          <p:cNvSpPr/>
          <p:nvPr/>
        </p:nvSpPr>
        <p:spPr bwMode="auto">
          <a:xfrm>
            <a:off x="2505075" y="2435294"/>
            <a:ext cx="6254750" cy="410049"/>
          </a:xfrm>
          <a:prstGeom prst="rect">
            <a:avLst/>
          </a:prstGeom>
          <a:solidFill>
            <a:srgbClr val="335B3D"/>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a:gradFill>
                  <a:gsLst>
                    <a:gs pos="0">
                      <a:schemeClr val="bg1"/>
                    </a:gs>
                    <a:gs pos="100000">
                      <a:schemeClr val="bg1"/>
                    </a:gs>
                  </a:gsLst>
                  <a:lin ang="5400000" scaled="0"/>
                </a:gradFill>
                <a:ea typeface="Segoe UI" pitchFamily="34" charset="0"/>
                <a:cs typeface="Segoe UI" pitchFamily="34" charset="0"/>
              </a:rPr>
              <a:t>Improve support costs</a:t>
            </a:r>
          </a:p>
        </p:txBody>
      </p:sp>
      <p:sp>
        <p:nvSpPr>
          <p:cNvPr id="16" name="Rectangle 15"/>
          <p:cNvSpPr/>
          <p:nvPr/>
        </p:nvSpPr>
        <p:spPr bwMode="auto">
          <a:xfrm>
            <a:off x="2505075" y="2948803"/>
            <a:ext cx="6254750" cy="410049"/>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smtClean="0">
                <a:gradFill>
                  <a:gsLst>
                    <a:gs pos="0">
                      <a:schemeClr val="bg1"/>
                    </a:gs>
                    <a:gs pos="100000">
                      <a:schemeClr val="bg1"/>
                    </a:gs>
                  </a:gsLst>
                  <a:lin ang="5400000" scaled="0"/>
                </a:gradFill>
                <a:ea typeface="Segoe UI" pitchFamily="34" charset="0"/>
                <a:cs typeface="Segoe UI" pitchFamily="34" charset="0"/>
              </a:rPr>
              <a:t>Validate </a:t>
            </a:r>
            <a:r>
              <a:rPr lang="en-US" sz="2000" b="1" dirty="0">
                <a:gradFill>
                  <a:gsLst>
                    <a:gs pos="0">
                      <a:schemeClr val="bg1"/>
                    </a:gs>
                    <a:gs pos="100000">
                      <a:schemeClr val="bg1"/>
                    </a:gs>
                  </a:gsLst>
                  <a:lin ang="5400000" scaled="0"/>
                </a:gradFill>
                <a:ea typeface="Segoe UI" pitchFamily="34" charset="0"/>
                <a:cs typeface="Segoe UI" pitchFamily="34" charset="0"/>
              </a:rPr>
              <a:t>vendor qualifications</a:t>
            </a:r>
          </a:p>
        </p:txBody>
      </p:sp>
      <p:sp>
        <p:nvSpPr>
          <p:cNvPr id="18" name="Rectangle 17"/>
          <p:cNvSpPr/>
          <p:nvPr/>
        </p:nvSpPr>
        <p:spPr bwMode="auto">
          <a:xfrm>
            <a:off x="2509565" y="3462312"/>
            <a:ext cx="6251586" cy="410049"/>
          </a:xfrm>
          <a:prstGeom prst="rect">
            <a:avLst/>
          </a:prstGeom>
          <a:solidFill>
            <a:srgbClr val="335B3D"/>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a:gradFill>
                  <a:gsLst>
                    <a:gs pos="0">
                      <a:schemeClr val="bg1"/>
                    </a:gs>
                    <a:gs pos="100000">
                      <a:schemeClr val="bg1"/>
                    </a:gs>
                  </a:gsLst>
                  <a:lin ang="5400000" scaled="0"/>
                </a:gradFill>
                <a:ea typeface="Segoe UI" pitchFamily="34" charset="0"/>
                <a:cs typeface="Segoe UI" pitchFamily="34" charset="0"/>
              </a:rPr>
              <a:t>Gain a competitive advantage</a:t>
            </a:r>
          </a:p>
        </p:txBody>
      </p:sp>
      <p:sp>
        <p:nvSpPr>
          <p:cNvPr id="21" name="Rectangle 20"/>
          <p:cNvSpPr/>
          <p:nvPr/>
        </p:nvSpPr>
        <p:spPr bwMode="auto">
          <a:xfrm>
            <a:off x="2509565" y="3975821"/>
            <a:ext cx="6251586" cy="410049"/>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smtClean="0">
                <a:gradFill>
                  <a:gsLst>
                    <a:gs pos="0">
                      <a:schemeClr val="bg1"/>
                    </a:gs>
                    <a:gs pos="100000">
                      <a:schemeClr val="bg1"/>
                    </a:gs>
                  </a:gsLst>
                  <a:lin ang="5400000" scaled="0"/>
                </a:gradFill>
                <a:ea typeface="Segoe UI" pitchFamily="34" charset="0"/>
                <a:cs typeface="Segoe UI" pitchFamily="34" charset="0"/>
              </a:rPr>
              <a:t>Benefit </a:t>
            </a:r>
            <a:r>
              <a:rPr lang="en-US" sz="2000" b="1" dirty="0">
                <a:gradFill>
                  <a:gsLst>
                    <a:gs pos="0">
                      <a:schemeClr val="bg1"/>
                    </a:gs>
                    <a:gs pos="100000">
                      <a:schemeClr val="bg1"/>
                    </a:gs>
                  </a:gsLst>
                  <a:lin ang="5400000" scaled="0"/>
                </a:gradFill>
                <a:ea typeface="Segoe UI" pitchFamily="34" charset="0"/>
                <a:cs typeface="Segoe UI" pitchFamily="34" charset="0"/>
              </a:rPr>
              <a:t>by investing in your staff</a:t>
            </a:r>
          </a:p>
        </p:txBody>
      </p:sp>
      <p:sp>
        <p:nvSpPr>
          <p:cNvPr id="23" name="Rectangle 22"/>
          <p:cNvSpPr/>
          <p:nvPr/>
        </p:nvSpPr>
        <p:spPr bwMode="auto">
          <a:xfrm>
            <a:off x="2505075" y="4489330"/>
            <a:ext cx="6254750" cy="410049"/>
          </a:xfrm>
          <a:prstGeom prst="rect">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a:gradFill>
                  <a:gsLst>
                    <a:gs pos="0">
                      <a:schemeClr val="bg1"/>
                    </a:gs>
                    <a:gs pos="100000">
                      <a:schemeClr val="bg1"/>
                    </a:gs>
                  </a:gsLst>
                  <a:lin ang="5400000" scaled="0"/>
                </a:gradFill>
                <a:ea typeface="Segoe UI" pitchFamily="34" charset="0"/>
                <a:cs typeface="Segoe UI" pitchFamily="34" charset="0"/>
              </a:rPr>
              <a:t>Increase employee satisfaction</a:t>
            </a:r>
          </a:p>
        </p:txBody>
      </p:sp>
      <p:sp>
        <p:nvSpPr>
          <p:cNvPr id="25" name="Rectangle 24"/>
          <p:cNvSpPr/>
          <p:nvPr/>
        </p:nvSpPr>
        <p:spPr bwMode="auto">
          <a:xfrm>
            <a:off x="2505075" y="5002839"/>
            <a:ext cx="6254750" cy="410049"/>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smtClean="0">
                <a:gradFill>
                  <a:gsLst>
                    <a:gs pos="0">
                      <a:schemeClr val="bg1"/>
                    </a:gs>
                    <a:gs pos="100000">
                      <a:schemeClr val="bg1"/>
                    </a:gs>
                  </a:gsLst>
                  <a:lin ang="5400000" scaled="0"/>
                </a:gradFill>
                <a:ea typeface="Segoe UI" pitchFamily="34" charset="0"/>
                <a:cs typeface="Segoe UI" pitchFamily="34" charset="0"/>
              </a:rPr>
              <a:t>Objectively </a:t>
            </a:r>
            <a:r>
              <a:rPr lang="en-US" sz="2000" b="1" dirty="0">
                <a:gradFill>
                  <a:gsLst>
                    <a:gs pos="0">
                      <a:schemeClr val="bg1"/>
                    </a:gs>
                    <a:gs pos="100000">
                      <a:schemeClr val="bg1"/>
                    </a:gs>
                  </a:gsLst>
                  <a:lin ang="5400000" scaled="0"/>
                </a:gradFill>
                <a:ea typeface="Segoe UI" pitchFamily="34" charset="0"/>
                <a:cs typeface="Segoe UI" pitchFamily="34" charset="0"/>
              </a:rPr>
              <a:t>benchmark your staff's talent</a:t>
            </a:r>
          </a:p>
        </p:txBody>
      </p:sp>
      <p:sp>
        <p:nvSpPr>
          <p:cNvPr id="27" name="Rectangle 26"/>
          <p:cNvSpPr/>
          <p:nvPr/>
        </p:nvSpPr>
        <p:spPr bwMode="auto">
          <a:xfrm>
            <a:off x="2505075" y="5516348"/>
            <a:ext cx="6254750" cy="410049"/>
          </a:xfrm>
          <a:prstGeom prst="rect">
            <a:avLst/>
          </a:prstGeom>
          <a:solidFill>
            <a:srgbClr val="335B3D"/>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a:gradFill>
                  <a:gsLst>
                    <a:gs pos="0">
                      <a:schemeClr val="bg1"/>
                    </a:gs>
                    <a:gs pos="100000">
                      <a:schemeClr val="bg1"/>
                    </a:gs>
                  </a:gsLst>
                  <a:lin ang="5400000" scaled="0"/>
                </a:gradFill>
                <a:ea typeface="Segoe UI" pitchFamily="34" charset="0"/>
                <a:cs typeface="Segoe UI" pitchFamily="34" charset="0"/>
              </a:rPr>
              <a:t>Reward employee expertise</a:t>
            </a:r>
          </a:p>
        </p:txBody>
      </p:sp>
      <p:sp>
        <p:nvSpPr>
          <p:cNvPr id="29" name="Rectangle 28"/>
          <p:cNvSpPr/>
          <p:nvPr/>
        </p:nvSpPr>
        <p:spPr bwMode="auto">
          <a:xfrm>
            <a:off x="2503783" y="6029859"/>
            <a:ext cx="6255662" cy="410049"/>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sz="2000" b="1" dirty="0" smtClean="0">
                <a:gradFill>
                  <a:gsLst>
                    <a:gs pos="0">
                      <a:schemeClr val="bg1"/>
                    </a:gs>
                    <a:gs pos="100000">
                      <a:schemeClr val="bg1"/>
                    </a:gs>
                  </a:gsLst>
                  <a:lin ang="5400000" scaled="0"/>
                </a:gradFill>
                <a:ea typeface="Segoe UI" pitchFamily="34" charset="0"/>
                <a:cs typeface="Segoe UI" pitchFamily="34" charset="0"/>
              </a:rPr>
              <a:t>See </a:t>
            </a:r>
            <a:r>
              <a:rPr lang="en-US" sz="2000" b="1" dirty="0">
                <a:gradFill>
                  <a:gsLst>
                    <a:gs pos="0">
                      <a:schemeClr val="bg1"/>
                    </a:gs>
                    <a:gs pos="100000">
                      <a:schemeClr val="bg1"/>
                    </a:gs>
                  </a:gsLst>
                  <a:lin ang="5400000" scaled="0"/>
                </a:gradFill>
                <a:ea typeface="Segoe UI" pitchFamily="34" charset="0"/>
                <a:cs typeface="Segoe UI" pitchFamily="34" charset="0"/>
              </a:rPr>
              <a:t>objective results of your training investments</a:t>
            </a:r>
          </a:p>
        </p:txBody>
      </p:sp>
      <p:sp>
        <p:nvSpPr>
          <p:cNvPr id="44" name="Rectangle 43"/>
          <p:cNvSpPr/>
          <p:nvPr/>
        </p:nvSpPr>
        <p:spPr bwMode="auto">
          <a:xfrm>
            <a:off x="382588" y="1413788"/>
            <a:ext cx="1679972" cy="2458573"/>
          </a:xfrm>
          <a:prstGeom prst="rect">
            <a:avLst/>
          </a:prstGeom>
          <a:solidFill>
            <a:srgbClr val="335B3D"/>
          </a:solidFill>
          <a:ln>
            <a:headEnd type="none" w="med" len="med"/>
            <a:tailEnd type="none" w="med" len="med"/>
          </a:ln>
          <a:effectLst/>
          <a:scene3d>
            <a:camera prst="orthographicFront">
              <a:rot lat="0" lon="0" rev="0"/>
            </a:camera>
            <a:lightRig rig="twoPt" dir="tl"/>
          </a:scene3d>
          <a:sp3d prstMaterial="fla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1</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46" name="Rectangle 45"/>
          <p:cNvSpPr/>
          <p:nvPr/>
        </p:nvSpPr>
        <p:spPr bwMode="auto">
          <a:xfrm>
            <a:off x="382588" y="1413788"/>
            <a:ext cx="1679972" cy="2458573"/>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2</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47" name="Rectangle 46"/>
          <p:cNvSpPr/>
          <p:nvPr/>
        </p:nvSpPr>
        <p:spPr bwMode="auto">
          <a:xfrm>
            <a:off x="382588" y="1413788"/>
            <a:ext cx="1679972" cy="2458573"/>
          </a:xfrm>
          <a:prstGeom prst="rect">
            <a:avLst/>
          </a:prstGeom>
          <a:solidFill>
            <a:srgbClr val="335B3D"/>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3</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48" name="Rectangle 47"/>
          <p:cNvSpPr/>
          <p:nvPr/>
        </p:nvSpPr>
        <p:spPr bwMode="auto">
          <a:xfrm>
            <a:off x="382588" y="1413788"/>
            <a:ext cx="1679972" cy="2458573"/>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4</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49" name="Rectangle 48"/>
          <p:cNvSpPr/>
          <p:nvPr/>
        </p:nvSpPr>
        <p:spPr bwMode="auto">
          <a:xfrm>
            <a:off x="382588" y="1413788"/>
            <a:ext cx="1679972" cy="2458573"/>
          </a:xfrm>
          <a:prstGeom prst="rect">
            <a:avLst/>
          </a:prstGeom>
          <a:solidFill>
            <a:srgbClr val="335B3D"/>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5</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50" name="Rectangle 49"/>
          <p:cNvSpPr/>
          <p:nvPr/>
        </p:nvSpPr>
        <p:spPr bwMode="auto">
          <a:xfrm>
            <a:off x="382588" y="1413788"/>
            <a:ext cx="1679972" cy="2458573"/>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6</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51" name="Rectangle 50"/>
          <p:cNvSpPr/>
          <p:nvPr/>
        </p:nvSpPr>
        <p:spPr bwMode="auto">
          <a:xfrm>
            <a:off x="382588" y="1413788"/>
            <a:ext cx="1679972" cy="2458573"/>
          </a:xfrm>
          <a:prstGeom prst="rect">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7</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52" name="Rectangle 51"/>
          <p:cNvSpPr/>
          <p:nvPr/>
        </p:nvSpPr>
        <p:spPr bwMode="auto">
          <a:xfrm>
            <a:off x="382588" y="1413788"/>
            <a:ext cx="1679972" cy="2458573"/>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8</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53" name="Rectangle 52"/>
          <p:cNvSpPr/>
          <p:nvPr/>
        </p:nvSpPr>
        <p:spPr bwMode="auto">
          <a:xfrm>
            <a:off x="382588" y="1413788"/>
            <a:ext cx="1679972" cy="2458573"/>
          </a:xfrm>
          <a:prstGeom prst="rect">
            <a:avLst/>
          </a:prstGeom>
          <a:solidFill>
            <a:srgbClr val="335B3D"/>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9</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54" name="Rectangle 53"/>
          <p:cNvSpPr/>
          <p:nvPr/>
        </p:nvSpPr>
        <p:spPr bwMode="auto">
          <a:xfrm>
            <a:off x="382588" y="1413788"/>
            <a:ext cx="1679972" cy="2458573"/>
          </a:xfrm>
          <a:prstGeom prst="rect">
            <a:avLst/>
          </a:prstGeom>
          <a:solidFill>
            <a:schemeClr val="tx1">
              <a:lumMod val="50000"/>
              <a:lumOff val="50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600" b="1" dirty="0" smtClean="0">
                <a:gradFill>
                  <a:gsLst>
                    <a:gs pos="0">
                      <a:schemeClr val="bg1"/>
                    </a:gs>
                    <a:gs pos="100000">
                      <a:schemeClr val="bg1"/>
                    </a:gs>
                  </a:gsLst>
                  <a:lin ang="5400000" scaled="0"/>
                </a:gradFill>
                <a:ea typeface="Segoe UI" pitchFamily="34" charset="0"/>
                <a:cs typeface="Segoe UI" pitchFamily="34" charset="0"/>
              </a:rPr>
              <a:t>10</a:t>
            </a:r>
            <a:endParaRPr lang="en-US" sz="9600" b="1" dirty="0">
              <a:gradFill>
                <a:gsLst>
                  <a:gs pos="0">
                    <a:schemeClr val="bg1"/>
                  </a:gs>
                  <a:gs pos="100000">
                    <a:schemeClr val="bg1"/>
                  </a:gs>
                </a:gsLst>
                <a:lin ang="5400000" scaled="0"/>
              </a:gradFill>
              <a:ea typeface="Segoe UI" pitchFamily="34" charset="0"/>
              <a:cs typeface="Segoe UI" pitchFamily="34" charset="0"/>
            </a:endParaRPr>
          </a:p>
        </p:txBody>
      </p:sp>
      <p:sp>
        <p:nvSpPr>
          <p:cNvPr id="55" name="Rectangle 54"/>
          <p:cNvSpPr/>
          <p:nvPr/>
        </p:nvSpPr>
        <p:spPr bwMode="auto">
          <a:xfrm>
            <a:off x="382588" y="1404263"/>
            <a:ext cx="1690291" cy="5035645"/>
          </a:xfrm>
          <a:prstGeom prst="rect">
            <a:avLst/>
          </a:prstGeom>
          <a:solidFill>
            <a:srgbClr val="335B3D"/>
          </a:solidFill>
          <a:ln>
            <a:headEnd type="none" w="med" len="med"/>
            <a:tailEnd type="none" w="med" len="med"/>
          </a:ln>
          <a:effectLst/>
          <a:scene3d>
            <a:camera prst="orthographicFront">
              <a:rot lat="0" lon="0" rev="0"/>
            </a:camera>
            <a:lightRig rig="twoPt" dir="tl"/>
          </a:scene3d>
          <a:sp3d prstMaterial="fla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b="1" dirty="0">
                <a:gradFill>
                  <a:gsLst>
                    <a:gs pos="0">
                      <a:schemeClr val="bg1"/>
                    </a:gs>
                    <a:gs pos="100000">
                      <a:schemeClr val="bg1"/>
                    </a:gs>
                  </a:gsLst>
                  <a:lin ang="5400000" scaled="0"/>
                </a:gradFill>
                <a:ea typeface="Segoe UI" pitchFamily="34" charset="0"/>
                <a:cs typeface="Segoe UI" pitchFamily="34" charset="0"/>
              </a:rPr>
              <a:t>Know your talent</a:t>
            </a:r>
          </a:p>
        </p:txBody>
      </p:sp>
      <p:sp>
        <p:nvSpPr>
          <p:cNvPr id="28" name="TextBox 27"/>
          <p:cNvSpPr txBox="1"/>
          <p:nvPr/>
        </p:nvSpPr>
        <p:spPr>
          <a:xfrm>
            <a:off x="2743200" y="6528021"/>
            <a:ext cx="3632819" cy="196193"/>
          </a:xfrm>
          <a:prstGeom prst="rect">
            <a:avLst/>
          </a:prstGeom>
          <a:noFill/>
        </p:spPr>
        <p:txBody>
          <a:bodyPr wrap="square" lIns="0" tIns="0" rIns="57136" bIns="57136" rtlCol="0">
            <a:spAutoFit/>
          </a:bodyPr>
          <a:lstStyle/>
          <a:p>
            <a:pPr lvl="0" algn="ctr"/>
            <a:r>
              <a:rPr lang="en-US" sz="900" i="1" dirty="0">
                <a:gradFill>
                  <a:gsLst>
                    <a:gs pos="0">
                      <a:schemeClr val="tx1"/>
                    </a:gs>
                    <a:gs pos="100000">
                      <a:schemeClr val="tx1"/>
                    </a:gs>
                  </a:gsLst>
                  <a:lin ang="5400000" scaled="0"/>
                </a:gradFill>
                <a:latin typeface="+mn-lt"/>
                <a:ea typeface="Segoe UI" pitchFamily="34" charset="0"/>
                <a:cs typeface="Segoe UI" pitchFamily="34" charset="0"/>
              </a:rPr>
              <a:t>Source: IDC Research, Gartner Studies, IT Skills Research, 2002.</a:t>
            </a:r>
          </a:p>
        </p:txBody>
      </p:sp>
    </p:spTree>
    <p:extLst>
      <p:ext uri="{BB962C8B-B14F-4D97-AF65-F5344CB8AC3E}">
        <p14:creationId xmlns:p14="http://schemas.microsoft.com/office/powerpoint/2010/main" val="394047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1000"/>
                                        <p:tgtEl>
                                          <p:spTgt spid="4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Effect transition="in" filter="wipe(left)">
                                      <p:cBhvr>
                                        <p:cTn id="10" dur="500"/>
                                        <p:tgtEl>
                                          <p:spTgt spid="7">
                                            <p:bg/>
                                          </p:spTgt>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heel(1)">
                                      <p:cBhvr>
                                        <p:cTn id="19" dur="1000"/>
                                        <p:tgtEl>
                                          <p:spTgt spid="4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2">
                                            <p:bg/>
                                          </p:spTgt>
                                        </p:tgtEl>
                                        <p:attrNameLst>
                                          <p:attrName>style.visibility</p:attrName>
                                        </p:attrNameLst>
                                      </p:cBhvr>
                                      <p:to>
                                        <p:strVal val="visible"/>
                                      </p:to>
                                    </p:set>
                                    <p:animEffect transition="in" filter="wipe(left)">
                                      <p:cBhvr>
                                        <p:cTn id="22" dur="500"/>
                                        <p:tgtEl>
                                          <p:spTgt spid="12">
                                            <p:bg/>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heel(1)">
                                      <p:cBhvr>
                                        <p:cTn id="31" dur="1000"/>
                                        <p:tgtEl>
                                          <p:spTgt spid="4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wipe(left)">
                                      <p:cBhvr>
                                        <p:cTn id="34" dur="500"/>
                                        <p:tgtEl>
                                          <p:spTgt spid="14">
                                            <p:bg/>
                                          </p:spTgt>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left)">
                                      <p:cBhvr>
                                        <p:cTn id="38" dur="5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heel(1)">
                                      <p:cBhvr>
                                        <p:cTn id="43" dur="1000"/>
                                        <p:tgtEl>
                                          <p:spTgt spid="4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6">
                                            <p:bg/>
                                          </p:spTgt>
                                        </p:tgtEl>
                                        <p:attrNameLst>
                                          <p:attrName>style.visibility</p:attrName>
                                        </p:attrNameLst>
                                      </p:cBhvr>
                                      <p:to>
                                        <p:strVal val="visible"/>
                                      </p:to>
                                    </p:set>
                                    <p:animEffect transition="in" filter="wipe(left)">
                                      <p:cBhvr>
                                        <p:cTn id="46" dur="500"/>
                                        <p:tgtEl>
                                          <p:spTgt spid="16">
                                            <p:bg/>
                                          </p:spTgt>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6">
                                            <p:txEl>
                                              <p:pRg st="0" end="0"/>
                                            </p:txEl>
                                          </p:spTgt>
                                        </p:tgtEl>
                                        <p:attrNameLst>
                                          <p:attrName>style.visibility</p:attrName>
                                        </p:attrNameLst>
                                      </p:cBhvr>
                                      <p:to>
                                        <p:strVal val="visible"/>
                                      </p:to>
                                    </p:set>
                                    <p:animEffect transition="in" filter="wipe(left)">
                                      <p:cBhvr>
                                        <p:cTn id="50" dur="500"/>
                                        <p:tgtEl>
                                          <p:spTgt spid="1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heel(1)">
                                      <p:cBhvr>
                                        <p:cTn id="55" dur="1000"/>
                                        <p:tgtEl>
                                          <p:spTgt spid="4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8">
                                            <p:bg/>
                                          </p:spTgt>
                                        </p:tgtEl>
                                        <p:attrNameLst>
                                          <p:attrName>style.visibility</p:attrName>
                                        </p:attrNameLst>
                                      </p:cBhvr>
                                      <p:to>
                                        <p:strVal val="visible"/>
                                      </p:to>
                                    </p:set>
                                    <p:animEffect transition="in" filter="wipe(left)">
                                      <p:cBhvr>
                                        <p:cTn id="58" dur="500"/>
                                        <p:tgtEl>
                                          <p:spTgt spid="18">
                                            <p:bg/>
                                          </p:spTgt>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8">
                                            <p:txEl>
                                              <p:pRg st="0" end="0"/>
                                            </p:txEl>
                                          </p:spTgt>
                                        </p:tgtEl>
                                        <p:attrNameLst>
                                          <p:attrName>style.visibility</p:attrName>
                                        </p:attrNameLst>
                                      </p:cBhvr>
                                      <p:to>
                                        <p:strVal val="visible"/>
                                      </p:to>
                                    </p:set>
                                    <p:animEffect transition="in" filter="wipe(left)">
                                      <p:cBhvr>
                                        <p:cTn id="62" dur="500"/>
                                        <p:tgtEl>
                                          <p:spTgt spid="1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heel(1)">
                                      <p:cBhvr>
                                        <p:cTn id="67" dur="1000"/>
                                        <p:tgtEl>
                                          <p:spTgt spid="50"/>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1">
                                            <p:bg/>
                                          </p:spTgt>
                                        </p:tgtEl>
                                        <p:attrNameLst>
                                          <p:attrName>style.visibility</p:attrName>
                                        </p:attrNameLst>
                                      </p:cBhvr>
                                      <p:to>
                                        <p:strVal val="visible"/>
                                      </p:to>
                                    </p:set>
                                    <p:animEffect transition="in" filter="wipe(left)">
                                      <p:cBhvr>
                                        <p:cTn id="70" dur="500"/>
                                        <p:tgtEl>
                                          <p:spTgt spid="21">
                                            <p:bg/>
                                          </p:spTgt>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21">
                                            <p:txEl>
                                              <p:pRg st="0" end="0"/>
                                            </p:txEl>
                                          </p:spTgt>
                                        </p:tgtEl>
                                        <p:attrNameLst>
                                          <p:attrName>style.visibility</p:attrName>
                                        </p:attrNameLst>
                                      </p:cBhvr>
                                      <p:to>
                                        <p:strVal val="visible"/>
                                      </p:to>
                                    </p:set>
                                    <p:animEffect transition="in" filter="wipe(left)">
                                      <p:cBhvr>
                                        <p:cTn id="74" dur="500"/>
                                        <p:tgtEl>
                                          <p:spTgt spid="21">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1" presetClass="entr" presetSubtype="1"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wheel(1)">
                                      <p:cBhvr>
                                        <p:cTn id="79" dur="1000"/>
                                        <p:tgtEl>
                                          <p:spTgt spid="51"/>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23">
                                            <p:bg/>
                                          </p:spTgt>
                                        </p:tgtEl>
                                        <p:attrNameLst>
                                          <p:attrName>style.visibility</p:attrName>
                                        </p:attrNameLst>
                                      </p:cBhvr>
                                      <p:to>
                                        <p:strVal val="visible"/>
                                      </p:to>
                                    </p:set>
                                    <p:animEffect transition="in" filter="wipe(left)">
                                      <p:cBhvr>
                                        <p:cTn id="82" dur="500"/>
                                        <p:tgtEl>
                                          <p:spTgt spid="23">
                                            <p:bg/>
                                          </p:spTgt>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23">
                                            <p:txEl>
                                              <p:pRg st="0" end="0"/>
                                            </p:txEl>
                                          </p:spTgt>
                                        </p:tgtEl>
                                        <p:attrNameLst>
                                          <p:attrName>style.visibility</p:attrName>
                                        </p:attrNameLst>
                                      </p:cBhvr>
                                      <p:to>
                                        <p:strVal val="visible"/>
                                      </p:to>
                                    </p:set>
                                    <p:animEffect transition="in" filter="wipe(left)">
                                      <p:cBhvr>
                                        <p:cTn id="86" dur="500"/>
                                        <p:tgtEl>
                                          <p:spTgt spid="23">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animEffect transition="in" filter="wheel(1)">
                                      <p:cBhvr>
                                        <p:cTn id="91" dur="1000"/>
                                        <p:tgtEl>
                                          <p:spTgt spid="52"/>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25">
                                            <p:bg/>
                                          </p:spTgt>
                                        </p:tgtEl>
                                        <p:attrNameLst>
                                          <p:attrName>style.visibility</p:attrName>
                                        </p:attrNameLst>
                                      </p:cBhvr>
                                      <p:to>
                                        <p:strVal val="visible"/>
                                      </p:to>
                                    </p:set>
                                    <p:animEffect transition="in" filter="wipe(left)">
                                      <p:cBhvr>
                                        <p:cTn id="94" dur="500"/>
                                        <p:tgtEl>
                                          <p:spTgt spid="25">
                                            <p:bg/>
                                          </p:spTgt>
                                        </p:tgtEl>
                                      </p:cBhvr>
                                    </p:animEffect>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25">
                                            <p:txEl>
                                              <p:pRg st="0" end="0"/>
                                            </p:txEl>
                                          </p:spTgt>
                                        </p:tgtEl>
                                        <p:attrNameLst>
                                          <p:attrName>style.visibility</p:attrName>
                                        </p:attrNameLst>
                                      </p:cBhvr>
                                      <p:to>
                                        <p:strVal val="visible"/>
                                      </p:to>
                                    </p:set>
                                    <p:animEffect transition="in" filter="wipe(left)">
                                      <p:cBhvr>
                                        <p:cTn id="98" dur="500"/>
                                        <p:tgtEl>
                                          <p:spTgt spid="25">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wheel(1)">
                                      <p:cBhvr>
                                        <p:cTn id="103" dur="1000"/>
                                        <p:tgtEl>
                                          <p:spTgt spid="53"/>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7">
                                            <p:bg/>
                                          </p:spTgt>
                                        </p:tgtEl>
                                        <p:attrNameLst>
                                          <p:attrName>style.visibility</p:attrName>
                                        </p:attrNameLst>
                                      </p:cBhvr>
                                      <p:to>
                                        <p:strVal val="visible"/>
                                      </p:to>
                                    </p:set>
                                    <p:animEffect transition="in" filter="wipe(left)">
                                      <p:cBhvr>
                                        <p:cTn id="106" dur="500"/>
                                        <p:tgtEl>
                                          <p:spTgt spid="27">
                                            <p:bg/>
                                          </p:spTgt>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27">
                                            <p:txEl>
                                              <p:pRg st="0" end="0"/>
                                            </p:txEl>
                                          </p:spTgt>
                                        </p:tgtEl>
                                        <p:attrNameLst>
                                          <p:attrName>style.visibility</p:attrName>
                                        </p:attrNameLst>
                                      </p:cBhvr>
                                      <p:to>
                                        <p:strVal val="visible"/>
                                      </p:to>
                                    </p:set>
                                    <p:animEffect transition="in" filter="wipe(left)">
                                      <p:cBhvr>
                                        <p:cTn id="109" dur="500"/>
                                        <p:tgtEl>
                                          <p:spTgt spid="27">
                                            <p:txEl>
                                              <p:pRg st="0" end="0"/>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1" presetClass="entr" presetSubtype="1" fill="hold" grpId="0" nodeType="clickEffect">
                                  <p:stCondLst>
                                    <p:cond delay="0"/>
                                  </p:stCondLst>
                                  <p:childTnLst>
                                    <p:set>
                                      <p:cBhvr>
                                        <p:cTn id="113" dur="1" fill="hold">
                                          <p:stCondLst>
                                            <p:cond delay="0"/>
                                          </p:stCondLst>
                                        </p:cTn>
                                        <p:tgtEl>
                                          <p:spTgt spid="54"/>
                                        </p:tgtEl>
                                        <p:attrNameLst>
                                          <p:attrName>style.visibility</p:attrName>
                                        </p:attrNameLst>
                                      </p:cBhvr>
                                      <p:to>
                                        <p:strVal val="visible"/>
                                      </p:to>
                                    </p:set>
                                    <p:animEffect transition="in" filter="wheel(1)">
                                      <p:cBhvr>
                                        <p:cTn id="114" dur="1000"/>
                                        <p:tgtEl>
                                          <p:spTgt spid="54"/>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9">
                                            <p:bg/>
                                          </p:spTgt>
                                        </p:tgtEl>
                                        <p:attrNameLst>
                                          <p:attrName>style.visibility</p:attrName>
                                        </p:attrNameLst>
                                      </p:cBhvr>
                                      <p:to>
                                        <p:strVal val="visible"/>
                                      </p:to>
                                    </p:set>
                                    <p:animEffect transition="in" filter="wipe(left)">
                                      <p:cBhvr>
                                        <p:cTn id="117" dur="500"/>
                                        <p:tgtEl>
                                          <p:spTgt spid="29">
                                            <p:bg/>
                                          </p:spTgt>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9">
                                            <p:txEl>
                                              <p:pRg st="0" end="0"/>
                                            </p:txEl>
                                          </p:spTgt>
                                        </p:tgtEl>
                                        <p:attrNameLst>
                                          <p:attrName>style.visibility</p:attrName>
                                        </p:attrNameLst>
                                      </p:cBhvr>
                                      <p:to>
                                        <p:strVal val="visible"/>
                                      </p:to>
                                    </p:set>
                                    <p:animEffect transition="in" filter="wipe(left)">
                                      <p:cBhvr>
                                        <p:cTn id="120" dur="500"/>
                                        <p:tgtEl>
                                          <p:spTgt spid="29">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fade">
                                      <p:cBhvr>
                                        <p:cTn id="1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12" grpId="0" uiExpand="1" build="p" animBg="1"/>
      <p:bldP spid="14" grpId="0" uiExpand="1" build="p" animBg="1"/>
      <p:bldP spid="16" grpId="0" uiExpand="1" build="p" animBg="1"/>
      <p:bldP spid="18" grpId="0" uiExpand="1" build="p" animBg="1"/>
      <p:bldP spid="21" grpId="0" uiExpand="1" build="p" animBg="1"/>
      <p:bldP spid="23" grpId="0" uiExpand="1" build="p" animBg="1"/>
      <p:bldP spid="25" grpId="0" uiExpand="1" build="p" animBg="1"/>
      <p:bldP spid="27" grpId="0" uiExpand="1" build="p" animBg="1"/>
      <p:bldP spid="29" grpId="0" build="p" animBg="1"/>
      <p:bldP spid="44"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FP\Resources\Microsoft Presentation Resources\DVD_Art_02-28-11\DVD_Art_02-28-11\Artwork_Imagery\Other Photos\Microsoft Employees\IMG_48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450" y="1412875"/>
            <a:ext cx="7540550" cy="5027033"/>
          </a:xfrm>
          <a:prstGeom prst="rect">
            <a:avLst/>
          </a:prstGeom>
          <a:noFill/>
        </p:spPr>
      </p:pic>
      <p:sp>
        <p:nvSpPr>
          <p:cNvPr id="6" name="Rectangle 5"/>
          <p:cNvSpPr/>
          <p:nvPr/>
        </p:nvSpPr>
        <p:spPr bwMode="auto">
          <a:xfrm>
            <a:off x="1" y="1412875"/>
            <a:ext cx="7004186" cy="5027033"/>
          </a:xfrm>
          <a:prstGeom prst="rect">
            <a:avLst/>
          </a:prstGeom>
          <a:gradFill>
            <a:gsLst>
              <a:gs pos="35000">
                <a:schemeClr val="bg1"/>
              </a:gs>
              <a:gs pos="100000">
                <a:schemeClr val="accent6">
                  <a:alpha val="0"/>
                </a:schemeClr>
              </a:gs>
            </a:gsLst>
            <a:lin ang="0" scaled="1"/>
          </a:gradFill>
          <a:ln>
            <a:headEnd type="none" w="med" len="med"/>
            <a:tailEnd type="none" w="med" len="med"/>
          </a:ln>
          <a:effectLst/>
          <a:scene3d>
            <a:camera prst="orthographicFront">
              <a:rot lat="0" lon="0" rev="0"/>
            </a:camera>
            <a:lightRig rig="twoPt" dir="tl"/>
          </a:scene3d>
          <a:sp3d prstMaterial="fla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3" name="Title 2"/>
          <p:cNvSpPr>
            <a:spLocks noGrp="1"/>
          </p:cNvSpPr>
          <p:nvPr>
            <p:ph type="title"/>
          </p:nvPr>
        </p:nvSpPr>
        <p:spPr>
          <a:xfrm>
            <a:off x="381000" y="230188"/>
            <a:ext cx="8382000" cy="1163395"/>
          </a:xfrm>
        </p:spPr>
        <p:txBody>
          <a:bodyPr/>
          <a:lstStyle/>
          <a:p>
            <a:pPr>
              <a:defRPr/>
            </a:pPr>
            <a:r>
              <a:rPr b="1" dirty="0">
                <a:latin typeface="+mj-lt"/>
              </a:rPr>
              <a:t>Hiring Manager </a:t>
            </a:r>
            <a:r>
              <a:rPr b="1" dirty="0" smtClean="0">
                <a:latin typeface="+mj-lt"/>
              </a:rPr>
              <a:t>Perspective</a:t>
            </a:r>
            <a:r>
              <a:rPr dirty="0" smtClean="0">
                <a:latin typeface="+mj-lt"/>
              </a:rPr>
              <a:t/>
            </a:r>
            <a:br>
              <a:rPr dirty="0" smtClean="0">
                <a:latin typeface="+mj-lt"/>
              </a:rPr>
            </a:br>
            <a:r>
              <a:rPr lang="en-US" sz="3600" dirty="0">
                <a:gradFill>
                  <a:gsLst>
                    <a:gs pos="0">
                      <a:schemeClr val="tx2"/>
                    </a:gs>
                    <a:gs pos="100000">
                      <a:schemeClr val="tx2"/>
                    </a:gs>
                  </a:gsLst>
                  <a:lin ang="5400000" scaled="0"/>
                </a:gradFill>
                <a:latin typeface="+mj-lt"/>
              </a:rPr>
              <a:t>Benchmark for </a:t>
            </a:r>
            <a:r>
              <a:rPr lang="en-US" sz="3600" dirty="0" smtClean="0">
                <a:gradFill>
                  <a:gsLst>
                    <a:gs pos="0">
                      <a:schemeClr val="tx2"/>
                    </a:gs>
                    <a:gs pos="100000">
                      <a:schemeClr val="tx2"/>
                    </a:gs>
                  </a:gsLst>
                  <a:lin ang="5400000" scaled="0"/>
                </a:gradFill>
                <a:latin typeface="+mj-lt"/>
              </a:rPr>
              <a:t>Hiring</a:t>
            </a:r>
            <a:endParaRPr dirty="0">
              <a:latin typeface="+mj-lt"/>
            </a:endParaRPr>
          </a:p>
        </p:txBody>
      </p:sp>
      <p:sp>
        <p:nvSpPr>
          <p:cNvPr id="10" name="Content Placeholder 2"/>
          <p:cNvSpPr txBox="1">
            <a:spLocks/>
          </p:cNvSpPr>
          <p:nvPr/>
        </p:nvSpPr>
        <p:spPr bwMode="auto">
          <a:xfrm>
            <a:off x="382585" y="1414048"/>
            <a:ext cx="4679826" cy="1321132"/>
          </a:xfrm>
          <a:prstGeom prst="rect">
            <a:avLst/>
          </a:prstGeom>
          <a:solidFill>
            <a:srgbClr val="335B3D"/>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109538" algn="ctr" defTabSz="914363">
              <a:lnSpc>
                <a:spcPct val="90000"/>
              </a:lnSpc>
              <a:spcBef>
                <a:spcPct val="20000"/>
              </a:spcBef>
              <a:defRPr sz="1600">
                <a:gradFill>
                  <a:gsLst>
                    <a:gs pos="0">
                      <a:schemeClr val="bg1"/>
                    </a:gs>
                    <a:gs pos="100000">
                      <a:schemeClr val="bg1"/>
                    </a:gs>
                  </a:gsLst>
                  <a:lin ang="5400000" scaled="0"/>
                </a:gradFill>
              </a:defRPr>
            </a:lvl1pPr>
          </a:lstStyle>
          <a:p>
            <a:pPr algn="l"/>
            <a:r>
              <a:rPr lang="en-US" sz="1800" b="1" dirty="0">
                <a:ea typeface="Segoe UI" pitchFamily="34" charset="0"/>
                <a:cs typeface="Segoe UI" pitchFamily="34" charset="0"/>
              </a:rPr>
              <a:t>Microsoft Certification helps improve organizational performance </a:t>
            </a:r>
            <a:r>
              <a:rPr lang="en-US" sz="1800" b="1" dirty="0" smtClean="0">
                <a:ea typeface="Segoe UI" pitchFamily="34" charset="0"/>
                <a:cs typeface="Segoe UI" pitchFamily="34" charset="0"/>
              </a:rPr>
              <a:t>– </a:t>
            </a:r>
            <a:r>
              <a:rPr lang="en-US" sz="1800" b="1" dirty="0">
                <a:ea typeface="Segoe UI" pitchFamily="34" charset="0"/>
                <a:cs typeface="Segoe UI" pitchFamily="34" charset="0"/>
              </a:rPr>
              <a:t>getting your staff Microsoft Certified will support IT staff retention and motivation to improve</a:t>
            </a:r>
          </a:p>
        </p:txBody>
      </p:sp>
      <p:sp>
        <p:nvSpPr>
          <p:cNvPr id="26" name="Content Placeholder 2"/>
          <p:cNvSpPr txBox="1">
            <a:spLocks/>
          </p:cNvSpPr>
          <p:nvPr/>
        </p:nvSpPr>
        <p:spPr bwMode="auto">
          <a:xfrm>
            <a:off x="382585" y="2887578"/>
            <a:ext cx="4679826" cy="1325880"/>
          </a:xfrm>
          <a:prstGeom prst="rect">
            <a:avLst/>
          </a:prstGeom>
          <a:solidFill>
            <a:srgbClr val="335B3D"/>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marL="109538" algn="ctr" defTabSz="914363">
              <a:lnSpc>
                <a:spcPct val="90000"/>
              </a:lnSpc>
              <a:spcBef>
                <a:spcPct val="20000"/>
              </a:spcBef>
              <a:defRPr sz="1600">
                <a:gradFill>
                  <a:gsLst>
                    <a:gs pos="0">
                      <a:schemeClr val="bg1"/>
                    </a:gs>
                    <a:gs pos="100000">
                      <a:schemeClr val="bg1"/>
                    </a:gs>
                  </a:gsLst>
                  <a:lin ang="5400000" scaled="0"/>
                </a:gradFill>
              </a:defRPr>
            </a:lvl1pPr>
          </a:lstStyle>
          <a:p>
            <a:pPr algn="l"/>
            <a:r>
              <a:rPr lang="en-US" sz="1800" b="1" dirty="0">
                <a:ea typeface="Segoe UI" pitchFamily="34" charset="0"/>
                <a:cs typeface="Segoe UI" pitchFamily="34" charset="0"/>
              </a:rPr>
              <a:t>To achieve “top tier” performance, organizations must ensure that </a:t>
            </a:r>
            <a:r>
              <a:rPr lang="en-US" sz="1800" b="1" dirty="0" smtClean="0">
                <a:ea typeface="Segoe UI" pitchFamily="34" charset="0"/>
                <a:cs typeface="Segoe UI" pitchFamily="34" charset="0"/>
              </a:rPr>
              <a:t>45-65</a:t>
            </a:r>
            <a:r>
              <a:rPr lang="en-US" sz="1800" b="1" dirty="0">
                <a:ea typeface="Segoe UI" pitchFamily="34" charset="0"/>
                <a:cs typeface="Segoe UI" pitchFamily="34" charset="0"/>
              </a:rPr>
              <a:t>% of their teams receive Microsoft Certifications</a:t>
            </a:r>
          </a:p>
        </p:txBody>
      </p:sp>
      <p:grpSp>
        <p:nvGrpSpPr>
          <p:cNvPr id="5" name="Group 4"/>
          <p:cNvGrpSpPr/>
          <p:nvPr/>
        </p:nvGrpSpPr>
        <p:grpSpPr>
          <a:xfrm>
            <a:off x="3797259" y="4437561"/>
            <a:ext cx="3354387" cy="1462088"/>
            <a:chOff x="4632993" y="4437561"/>
            <a:chExt cx="3354387" cy="1462088"/>
          </a:xfrm>
        </p:grpSpPr>
        <p:sp>
          <p:nvSpPr>
            <p:cNvPr id="17" name="Round Diagonal Corner Rectangle 16"/>
            <p:cNvSpPr/>
            <p:nvPr/>
          </p:nvSpPr>
          <p:spPr bwMode="auto">
            <a:xfrm flipV="1">
              <a:off x="4956114" y="4676463"/>
              <a:ext cx="2883808" cy="1011359"/>
            </a:xfrm>
            <a:prstGeom prst="round2DiagRect">
              <a:avLst>
                <a:gd name="adj1" fmla="val 27420"/>
                <a:gd name="adj2" fmla="val 0"/>
              </a:avLst>
            </a:prstGeom>
            <a:solidFill>
              <a:srgbClr val="A1A1A1"/>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363">
                <a:lnSpc>
                  <a:spcPct val="90000"/>
                </a:lnSpc>
                <a:spcBef>
                  <a:spcPct val="20000"/>
                </a:spcBef>
              </a:pPr>
              <a:endParaRPr lang="en-US" sz="1600" dirty="0">
                <a:gradFill>
                  <a:gsLst>
                    <a:gs pos="0">
                      <a:schemeClr val="bg1"/>
                    </a:gs>
                    <a:gs pos="100000">
                      <a:schemeClr val="bg1"/>
                    </a:gs>
                  </a:gsLst>
                  <a:lin ang="5400000" scaled="0"/>
                </a:gradFill>
                <a:ea typeface="Segoe UI" pitchFamily="34" charset="0"/>
                <a:cs typeface="Segoe UI" pitchFamily="34" charset="0"/>
              </a:endParaRPr>
            </a:p>
          </p:txBody>
        </p:sp>
        <p:sp>
          <p:nvSpPr>
            <p:cNvPr id="18" name="Round Diagonal Corner Rectangle 17"/>
            <p:cNvSpPr/>
            <p:nvPr/>
          </p:nvSpPr>
          <p:spPr bwMode="auto">
            <a:xfrm flipV="1">
              <a:off x="4957705" y="5010928"/>
              <a:ext cx="2882217" cy="888721"/>
            </a:xfrm>
            <a:prstGeom prst="round2DiagRect">
              <a:avLst>
                <a:gd name="adj1" fmla="val 27420"/>
                <a:gd name="adj2" fmla="val 0"/>
              </a:avLst>
            </a:prstGeom>
            <a:solidFill>
              <a:srgbClr val="335B3D"/>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363">
                <a:lnSpc>
                  <a:spcPct val="90000"/>
                </a:lnSpc>
                <a:spcBef>
                  <a:spcPct val="20000"/>
                </a:spcBef>
              </a:pPr>
              <a:endParaRPr lang="en-US" sz="1600" dirty="0">
                <a:gradFill>
                  <a:gsLst>
                    <a:gs pos="0">
                      <a:schemeClr val="bg1"/>
                    </a:gs>
                    <a:gs pos="100000">
                      <a:schemeClr val="bg1"/>
                    </a:gs>
                  </a:gsLst>
                  <a:lin ang="5400000" scaled="0"/>
                </a:gradFill>
                <a:ea typeface="Segoe UI" pitchFamily="34" charset="0"/>
                <a:cs typeface="Segoe UI" pitchFamily="34" charset="0"/>
              </a:endParaRPr>
            </a:p>
          </p:txBody>
        </p:sp>
        <p:sp>
          <p:nvSpPr>
            <p:cNvPr id="19" name="Oval 18"/>
            <p:cNvSpPr/>
            <p:nvPr/>
          </p:nvSpPr>
          <p:spPr bwMode="auto">
            <a:xfrm>
              <a:off x="4632993" y="4437561"/>
              <a:ext cx="764030" cy="764492"/>
            </a:xfrm>
            <a:prstGeom prst="ellipse">
              <a:avLst/>
            </a:prstGeom>
            <a:solidFill>
              <a:schemeClr val="bg1"/>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0" hangingPunct="0">
                <a:defRPr/>
              </a:pPr>
              <a:endParaRPr lang="en-US" sz="1800" dirty="0">
                <a:solidFill>
                  <a:schemeClr val="tx1"/>
                </a:solidFill>
                <a:ea typeface="Segoe UI" pitchFamily="34" charset="0"/>
                <a:cs typeface="Segoe UI" pitchFamily="34" charset="0"/>
              </a:endParaRPr>
            </a:p>
          </p:txBody>
        </p:sp>
        <p:sp>
          <p:nvSpPr>
            <p:cNvPr id="20" name="Oval 19"/>
            <p:cNvSpPr/>
            <p:nvPr/>
          </p:nvSpPr>
          <p:spPr bwMode="auto">
            <a:xfrm>
              <a:off x="4688704" y="4493305"/>
              <a:ext cx="660567" cy="660966"/>
            </a:xfrm>
            <a:prstGeom prst="ellipse">
              <a:avLst/>
            </a:prstGeom>
            <a:solidFill>
              <a:schemeClr val="bg1"/>
            </a:solidFill>
            <a:ln w="57150">
              <a:solidFill>
                <a:srgbClr val="335B3D"/>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0" hangingPunct="0">
                <a:defRPr/>
              </a:pPr>
              <a:endParaRPr lang="en-US" sz="1800" dirty="0">
                <a:solidFill>
                  <a:schemeClr val="tx1"/>
                </a:solidFill>
                <a:ea typeface="Segoe UI" pitchFamily="34" charset="0"/>
                <a:cs typeface="Segoe UI" pitchFamily="34" charset="0"/>
              </a:endParaRPr>
            </a:p>
          </p:txBody>
        </p:sp>
        <p:sp>
          <p:nvSpPr>
            <p:cNvPr id="22" name="TextBox 21"/>
            <p:cNvSpPr txBox="1"/>
            <p:nvPr/>
          </p:nvSpPr>
          <p:spPr bwMode="auto">
            <a:xfrm>
              <a:off x="4699668" y="4618536"/>
              <a:ext cx="725487" cy="401638"/>
            </a:xfrm>
            <a:prstGeom prst="rect">
              <a:avLst/>
            </a:prstGeom>
            <a:noFill/>
          </p:spPr>
          <p:txBody>
            <a:bodyPr>
              <a:spAutoFit/>
            </a:bodyPr>
            <a:lstStyle/>
            <a:p>
              <a:pPr eaLnBrk="0" hangingPunct="0">
                <a:defRPr/>
              </a:pPr>
              <a:r>
                <a:rPr lang="en-US" sz="2000" b="1" dirty="0" smtClean="0">
                  <a:gradFill>
                    <a:gsLst>
                      <a:gs pos="0">
                        <a:srgbClr val="335B3D"/>
                      </a:gs>
                      <a:gs pos="100000">
                        <a:srgbClr val="335B3D"/>
                      </a:gs>
                    </a:gsLst>
                    <a:lin ang="5400000" scaled="0"/>
                  </a:gradFill>
                  <a:latin typeface="+mn-lt"/>
                  <a:ea typeface="Segoe UI" pitchFamily="34" charset="0"/>
                  <a:cs typeface="Segoe UI" pitchFamily="34" charset="0"/>
                </a:rPr>
                <a:t>63%</a:t>
              </a:r>
              <a:endParaRPr lang="en-US" sz="2000" b="1" dirty="0">
                <a:gradFill>
                  <a:gsLst>
                    <a:gs pos="0">
                      <a:srgbClr val="335B3D"/>
                    </a:gs>
                    <a:gs pos="100000">
                      <a:srgbClr val="335B3D"/>
                    </a:gs>
                  </a:gsLst>
                  <a:lin ang="5400000" scaled="0"/>
                </a:gradFill>
                <a:latin typeface="+mn-lt"/>
                <a:ea typeface="Segoe UI" pitchFamily="34" charset="0"/>
                <a:cs typeface="Segoe UI" pitchFamily="34" charset="0"/>
              </a:endParaRPr>
            </a:p>
          </p:txBody>
        </p:sp>
        <p:sp>
          <p:nvSpPr>
            <p:cNvPr id="24" name="TextBox 23"/>
            <p:cNvSpPr txBox="1"/>
            <p:nvPr/>
          </p:nvSpPr>
          <p:spPr bwMode="auto">
            <a:xfrm>
              <a:off x="5477542" y="4691060"/>
              <a:ext cx="2362379" cy="276999"/>
            </a:xfrm>
            <a:prstGeom prst="rect">
              <a:avLst/>
            </a:prstGeom>
            <a:noFill/>
          </p:spPr>
          <p:txBody>
            <a:bodyPr wrap="square">
              <a:spAutoFit/>
            </a:bodyPr>
            <a:lstStyle/>
            <a:p>
              <a:pPr eaLnBrk="0" hangingPunct="0">
                <a:defRPr/>
              </a:pPr>
              <a:r>
                <a:rPr lang="en-US" sz="1200" b="1" dirty="0">
                  <a:gradFill>
                    <a:gsLst>
                      <a:gs pos="0">
                        <a:schemeClr val="bg1"/>
                      </a:gs>
                      <a:gs pos="100000">
                        <a:schemeClr val="bg1"/>
                      </a:gs>
                    </a:gsLst>
                    <a:lin ang="5400000" scaled="0"/>
                  </a:gradFill>
                  <a:latin typeface="+mn-lt"/>
                  <a:ea typeface="Segoe UI" pitchFamily="34" charset="0"/>
                  <a:cs typeface="Segoe UI" pitchFamily="34" charset="0"/>
                </a:rPr>
                <a:t>PROOF </a:t>
              </a:r>
              <a:r>
                <a:rPr lang="en-US" sz="1200" b="1" dirty="0" smtClean="0">
                  <a:gradFill>
                    <a:gsLst>
                      <a:gs pos="0">
                        <a:schemeClr val="bg1"/>
                      </a:gs>
                      <a:gs pos="100000">
                        <a:schemeClr val="bg1"/>
                      </a:gs>
                    </a:gsLst>
                    <a:lin ang="5400000" scaled="0"/>
                  </a:gradFill>
                  <a:latin typeface="+mn-lt"/>
                  <a:ea typeface="Segoe UI" pitchFamily="34" charset="0"/>
                  <a:cs typeface="Segoe UI" pitchFamily="34" charset="0"/>
                </a:rPr>
                <a:t>POINT</a:t>
              </a:r>
              <a:endParaRPr lang="en-US" sz="1200" b="1" dirty="0">
                <a:gradFill>
                  <a:gsLst>
                    <a:gs pos="0">
                      <a:schemeClr val="bg1"/>
                    </a:gs>
                    <a:gs pos="100000">
                      <a:schemeClr val="bg1"/>
                    </a:gs>
                  </a:gsLst>
                  <a:lin ang="5400000" scaled="0"/>
                </a:gradFill>
                <a:latin typeface="+mn-lt"/>
                <a:ea typeface="Segoe UI" pitchFamily="34" charset="0"/>
                <a:cs typeface="Segoe UI" pitchFamily="34" charset="0"/>
              </a:endParaRPr>
            </a:p>
          </p:txBody>
        </p:sp>
        <p:sp>
          <p:nvSpPr>
            <p:cNvPr id="25" name="Rectangle 24"/>
            <p:cNvSpPr/>
            <p:nvPr/>
          </p:nvSpPr>
          <p:spPr bwMode="auto">
            <a:xfrm>
              <a:off x="5226718" y="5128124"/>
              <a:ext cx="2760662" cy="739775"/>
            </a:xfrm>
            <a:prstGeom prst="rect">
              <a:avLst/>
            </a:prstGeom>
          </p:spPr>
          <p:txBody>
            <a:bodyPr>
              <a:spAutoFit/>
            </a:bodyPr>
            <a:lstStyle/>
            <a:p>
              <a:pPr eaLnBrk="0" hangingPunct="0">
                <a:defRPr/>
              </a:pPr>
              <a:r>
                <a:rPr lang="en-US" sz="1400" dirty="0">
                  <a:gradFill>
                    <a:gsLst>
                      <a:gs pos="0">
                        <a:schemeClr val="bg1"/>
                      </a:gs>
                      <a:gs pos="100000">
                        <a:schemeClr val="bg1"/>
                      </a:gs>
                    </a:gsLst>
                    <a:lin ang="5400000" scaled="0"/>
                  </a:gradFill>
                  <a:latin typeface="+mn-lt"/>
                  <a:ea typeface="Segoe UI" pitchFamily="34" charset="0"/>
                  <a:cs typeface="Segoe UI" pitchFamily="34" charset="0"/>
                </a:rPr>
                <a:t>Of managers feel certified professionals are more </a:t>
              </a:r>
              <a:br>
                <a:rPr lang="en-US" sz="1400" dirty="0">
                  <a:gradFill>
                    <a:gsLst>
                      <a:gs pos="0">
                        <a:schemeClr val="bg1"/>
                      </a:gs>
                      <a:gs pos="100000">
                        <a:schemeClr val="bg1"/>
                      </a:gs>
                    </a:gsLst>
                    <a:lin ang="5400000" scaled="0"/>
                  </a:gradFill>
                  <a:latin typeface="+mn-lt"/>
                  <a:ea typeface="Segoe UI" pitchFamily="34" charset="0"/>
                  <a:cs typeface="Segoe UI" pitchFamily="34" charset="0"/>
                </a:rPr>
              </a:br>
              <a:r>
                <a:rPr lang="en-US" sz="1400" dirty="0">
                  <a:gradFill>
                    <a:gsLst>
                      <a:gs pos="0">
                        <a:schemeClr val="bg1"/>
                      </a:gs>
                      <a:gs pos="100000">
                        <a:schemeClr val="bg1"/>
                      </a:gs>
                    </a:gsLst>
                    <a:lin ang="5400000" scaled="0"/>
                  </a:gradFill>
                  <a:latin typeface="+mn-lt"/>
                  <a:ea typeface="Segoe UI" pitchFamily="34" charset="0"/>
                  <a:cs typeface="Segoe UI" pitchFamily="34" charset="0"/>
                </a:rPr>
                <a:t>productive than their peers.</a:t>
              </a:r>
            </a:p>
          </p:txBody>
        </p:sp>
      </p:grpSp>
      <p:grpSp>
        <p:nvGrpSpPr>
          <p:cNvPr id="4" name="Group 3"/>
          <p:cNvGrpSpPr/>
          <p:nvPr/>
        </p:nvGrpSpPr>
        <p:grpSpPr>
          <a:xfrm>
            <a:off x="369321" y="4437561"/>
            <a:ext cx="3354387" cy="1460500"/>
            <a:chOff x="449531" y="4437561"/>
            <a:chExt cx="3354387" cy="1460500"/>
          </a:xfrm>
        </p:grpSpPr>
        <p:sp>
          <p:nvSpPr>
            <p:cNvPr id="33" name="Round Diagonal Corner Rectangle 32"/>
            <p:cNvSpPr/>
            <p:nvPr/>
          </p:nvSpPr>
          <p:spPr bwMode="auto">
            <a:xfrm flipV="1">
              <a:off x="772652" y="4676204"/>
              <a:ext cx="2883806" cy="1010260"/>
            </a:xfrm>
            <a:prstGeom prst="round2DiagRect">
              <a:avLst>
                <a:gd name="adj1" fmla="val 27420"/>
                <a:gd name="adj2" fmla="val 0"/>
              </a:avLst>
            </a:prstGeom>
            <a:solidFill>
              <a:srgbClr val="A1A1A1"/>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363">
                <a:lnSpc>
                  <a:spcPct val="90000"/>
                </a:lnSpc>
                <a:spcBef>
                  <a:spcPct val="20000"/>
                </a:spcBef>
              </a:pPr>
              <a:endParaRPr lang="en-US" sz="1600" dirty="0">
                <a:gradFill>
                  <a:gsLst>
                    <a:gs pos="0">
                      <a:schemeClr val="bg1"/>
                    </a:gs>
                    <a:gs pos="100000">
                      <a:schemeClr val="bg1"/>
                    </a:gs>
                  </a:gsLst>
                  <a:lin ang="5400000" scaled="0"/>
                </a:gradFill>
                <a:ea typeface="Segoe UI" pitchFamily="34" charset="0"/>
                <a:cs typeface="Segoe UI" pitchFamily="34" charset="0"/>
              </a:endParaRPr>
            </a:p>
          </p:txBody>
        </p:sp>
        <p:sp>
          <p:nvSpPr>
            <p:cNvPr id="36" name="Round Diagonal Corner Rectangle 35"/>
            <p:cNvSpPr/>
            <p:nvPr/>
          </p:nvSpPr>
          <p:spPr bwMode="auto">
            <a:xfrm flipV="1">
              <a:off x="774243" y="5010306"/>
              <a:ext cx="2882215" cy="887755"/>
            </a:xfrm>
            <a:prstGeom prst="round2DiagRect">
              <a:avLst>
                <a:gd name="adj1" fmla="val 27420"/>
                <a:gd name="adj2" fmla="val 0"/>
              </a:avLst>
            </a:prstGeom>
            <a:solidFill>
              <a:srgbClr val="335B3D"/>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363">
                <a:lnSpc>
                  <a:spcPct val="90000"/>
                </a:lnSpc>
                <a:spcBef>
                  <a:spcPct val="20000"/>
                </a:spcBef>
              </a:pPr>
              <a:endParaRPr lang="en-US" sz="1600" dirty="0">
                <a:gradFill>
                  <a:gsLst>
                    <a:gs pos="0">
                      <a:schemeClr val="bg1"/>
                    </a:gs>
                    <a:gs pos="100000">
                      <a:schemeClr val="bg1"/>
                    </a:gs>
                  </a:gsLst>
                  <a:lin ang="5400000" scaled="0"/>
                </a:gradFill>
                <a:ea typeface="Segoe UI" pitchFamily="34" charset="0"/>
                <a:cs typeface="Segoe UI" pitchFamily="34" charset="0"/>
              </a:endParaRPr>
            </a:p>
          </p:txBody>
        </p:sp>
        <p:sp>
          <p:nvSpPr>
            <p:cNvPr id="37" name="Oval 36"/>
            <p:cNvSpPr/>
            <p:nvPr/>
          </p:nvSpPr>
          <p:spPr bwMode="auto">
            <a:xfrm>
              <a:off x="449531" y="4437561"/>
              <a:ext cx="764029" cy="763661"/>
            </a:xfrm>
            <a:prstGeom prst="ellipse">
              <a:avLst/>
            </a:prstGeom>
            <a:solidFill>
              <a:schemeClr val="bg1"/>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0" hangingPunct="0">
                <a:defRPr/>
              </a:pPr>
              <a:endParaRPr lang="en-US" sz="1800" dirty="0">
                <a:solidFill>
                  <a:schemeClr val="tx1"/>
                </a:solidFill>
                <a:ea typeface="Segoe UI" pitchFamily="34" charset="0"/>
                <a:cs typeface="Segoe UI" pitchFamily="34" charset="0"/>
              </a:endParaRPr>
            </a:p>
          </p:txBody>
        </p:sp>
        <p:sp>
          <p:nvSpPr>
            <p:cNvPr id="38" name="Oval 37"/>
            <p:cNvSpPr/>
            <p:nvPr/>
          </p:nvSpPr>
          <p:spPr bwMode="auto">
            <a:xfrm>
              <a:off x="505242" y="4493244"/>
              <a:ext cx="660567" cy="660248"/>
            </a:xfrm>
            <a:prstGeom prst="ellipse">
              <a:avLst/>
            </a:prstGeom>
            <a:solidFill>
              <a:schemeClr val="bg1"/>
            </a:solidFill>
            <a:ln w="57150">
              <a:solidFill>
                <a:srgbClr val="335B3D"/>
              </a:solidFill>
              <a:headEnd type="none" w="med" len="med"/>
              <a:tailEnd type="none" w="med" len="med"/>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eaLnBrk="0" hangingPunct="0">
                <a:defRPr/>
              </a:pPr>
              <a:endParaRPr lang="en-US" sz="1800" dirty="0">
                <a:solidFill>
                  <a:schemeClr val="tx1"/>
                </a:solidFill>
                <a:ea typeface="Segoe UI" pitchFamily="34" charset="0"/>
                <a:cs typeface="Segoe UI" pitchFamily="34" charset="0"/>
              </a:endParaRPr>
            </a:p>
          </p:txBody>
        </p:sp>
        <p:sp>
          <p:nvSpPr>
            <p:cNvPr id="40" name="TextBox 39"/>
            <p:cNvSpPr txBox="1"/>
            <p:nvPr/>
          </p:nvSpPr>
          <p:spPr bwMode="auto">
            <a:xfrm>
              <a:off x="516206" y="4618536"/>
              <a:ext cx="725487" cy="400110"/>
            </a:xfrm>
            <a:prstGeom prst="rect">
              <a:avLst/>
            </a:prstGeom>
            <a:noFill/>
          </p:spPr>
          <p:txBody>
            <a:bodyPr>
              <a:spAutoFit/>
            </a:bodyPr>
            <a:lstStyle/>
            <a:p>
              <a:pPr eaLnBrk="0" hangingPunct="0">
                <a:defRPr/>
              </a:pPr>
              <a:r>
                <a:rPr lang="en-US" sz="2000" b="1" dirty="0" smtClean="0">
                  <a:gradFill>
                    <a:gsLst>
                      <a:gs pos="0">
                        <a:srgbClr val="335B3D"/>
                      </a:gs>
                      <a:gs pos="100000">
                        <a:srgbClr val="335B3D"/>
                      </a:gs>
                    </a:gsLst>
                    <a:lin ang="5400000" scaled="0"/>
                  </a:gradFill>
                  <a:latin typeface="+mn-lt"/>
                  <a:ea typeface="Segoe UI" pitchFamily="34" charset="0"/>
                  <a:cs typeface="Segoe UI" pitchFamily="34" charset="0"/>
                </a:rPr>
                <a:t>55%</a:t>
              </a:r>
              <a:endParaRPr lang="en-US" sz="2000" b="1" dirty="0">
                <a:gradFill>
                  <a:gsLst>
                    <a:gs pos="0">
                      <a:srgbClr val="335B3D"/>
                    </a:gs>
                    <a:gs pos="100000">
                      <a:srgbClr val="335B3D"/>
                    </a:gs>
                  </a:gsLst>
                  <a:lin ang="5400000" scaled="0"/>
                </a:gradFill>
                <a:latin typeface="+mn-lt"/>
                <a:ea typeface="Segoe UI" pitchFamily="34" charset="0"/>
                <a:cs typeface="Segoe UI" pitchFamily="34" charset="0"/>
              </a:endParaRPr>
            </a:p>
          </p:txBody>
        </p:sp>
        <p:sp>
          <p:nvSpPr>
            <p:cNvPr id="31" name="TextBox 30"/>
            <p:cNvSpPr txBox="1"/>
            <p:nvPr/>
          </p:nvSpPr>
          <p:spPr bwMode="auto">
            <a:xfrm>
              <a:off x="1294080" y="4689472"/>
              <a:ext cx="2362378" cy="276999"/>
            </a:xfrm>
            <a:prstGeom prst="rect">
              <a:avLst/>
            </a:prstGeom>
            <a:noFill/>
          </p:spPr>
          <p:txBody>
            <a:bodyPr wrap="square">
              <a:spAutoFit/>
            </a:bodyPr>
            <a:lstStyle/>
            <a:p>
              <a:pPr eaLnBrk="0" hangingPunct="0">
                <a:defRPr/>
              </a:pPr>
              <a:r>
                <a:rPr lang="en-US" sz="1100" b="1" dirty="0" smtClean="0">
                  <a:gradFill>
                    <a:gsLst>
                      <a:gs pos="0">
                        <a:schemeClr val="bg1"/>
                      </a:gs>
                      <a:gs pos="100000">
                        <a:schemeClr val="bg1"/>
                      </a:gs>
                    </a:gsLst>
                    <a:lin ang="5400000" scaled="0"/>
                  </a:gradFill>
                  <a:latin typeface="+mn-lt"/>
                  <a:ea typeface="Segoe UI" pitchFamily="34" charset="0"/>
                  <a:cs typeface="Segoe UI" pitchFamily="34" charset="0"/>
                </a:rPr>
                <a:t>PROOF</a:t>
              </a:r>
              <a:r>
                <a:rPr lang="en-US" sz="1200" b="1" dirty="0" smtClean="0">
                  <a:gradFill>
                    <a:gsLst>
                      <a:gs pos="0">
                        <a:schemeClr val="bg1"/>
                      </a:gs>
                      <a:gs pos="100000">
                        <a:schemeClr val="bg1"/>
                      </a:gs>
                    </a:gsLst>
                    <a:lin ang="5400000" scaled="0"/>
                  </a:gradFill>
                  <a:latin typeface="+mn-lt"/>
                  <a:ea typeface="Segoe UI" pitchFamily="34" charset="0"/>
                  <a:cs typeface="Segoe UI" pitchFamily="34" charset="0"/>
                </a:rPr>
                <a:t> POINT</a:t>
              </a:r>
              <a:endParaRPr lang="en-US" sz="1200" b="1" dirty="0">
                <a:gradFill>
                  <a:gsLst>
                    <a:gs pos="0">
                      <a:schemeClr val="bg1"/>
                    </a:gs>
                    <a:gs pos="100000">
                      <a:schemeClr val="bg1"/>
                    </a:gs>
                  </a:gsLst>
                  <a:lin ang="5400000" scaled="0"/>
                </a:gradFill>
                <a:latin typeface="+mn-lt"/>
                <a:ea typeface="Segoe UI" pitchFamily="34" charset="0"/>
                <a:cs typeface="Segoe UI" pitchFamily="34" charset="0"/>
              </a:endParaRPr>
            </a:p>
          </p:txBody>
        </p:sp>
        <p:sp>
          <p:nvSpPr>
            <p:cNvPr id="32" name="Rectangle 31"/>
            <p:cNvSpPr/>
            <p:nvPr/>
          </p:nvSpPr>
          <p:spPr bwMode="auto">
            <a:xfrm>
              <a:off x="1043256" y="5128126"/>
              <a:ext cx="2760662" cy="738188"/>
            </a:xfrm>
            <a:prstGeom prst="rect">
              <a:avLst/>
            </a:prstGeom>
          </p:spPr>
          <p:txBody>
            <a:bodyPr anchor="t" anchorCtr="0">
              <a:spAutoFit/>
            </a:bodyPr>
            <a:lstStyle/>
            <a:p>
              <a:pPr eaLnBrk="0" hangingPunct="0">
                <a:defRPr/>
              </a:pPr>
              <a:r>
                <a:rPr lang="en-US" sz="1400" dirty="0" smtClean="0">
                  <a:gradFill>
                    <a:gsLst>
                      <a:gs pos="0">
                        <a:schemeClr val="bg1"/>
                      </a:gs>
                      <a:gs pos="100000">
                        <a:schemeClr val="bg1"/>
                      </a:gs>
                    </a:gsLst>
                    <a:lin ang="5400000" scaled="0"/>
                  </a:gradFill>
                  <a:latin typeface="+mn-lt"/>
                  <a:ea typeface="Segoe UI" pitchFamily="34" charset="0"/>
                  <a:cs typeface="Segoe UI" pitchFamily="34" charset="0"/>
                </a:rPr>
                <a:t>Of hiring managers consider employee certification as </a:t>
              </a:r>
              <a:br>
                <a:rPr lang="en-US" sz="14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400" dirty="0" smtClean="0">
                  <a:gradFill>
                    <a:gsLst>
                      <a:gs pos="0">
                        <a:schemeClr val="bg1"/>
                      </a:gs>
                      <a:gs pos="100000">
                        <a:schemeClr val="bg1"/>
                      </a:gs>
                    </a:gsLst>
                    <a:lin ang="5400000" scaled="0"/>
                  </a:gradFill>
                  <a:latin typeface="+mn-lt"/>
                  <a:ea typeface="Segoe UI" pitchFamily="34" charset="0"/>
                  <a:cs typeface="Segoe UI" pitchFamily="34" charset="0"/>
                </a:rPr>
                <a:t>criterion for hiring.</a:t>
              </a:r>
              <a:endParaRPr lang="en-US" sz="1400" dirty="0">
                <a:gradFill>
                  <a:gsLst>
                    <a:gs pos="0">
                      <a:schemeClr val="bg1"/>
                    </a:gs>
                    <a:gs pos="100000">
                      <a:schemeClr val="bg1"/>
                    </a:gs>
                  </a:gsLst>
                  <a:lin ang="5400000" scaled="0"/>
                </a:gradFill>
                <a:latin typeface="+mn-lt"/>
                <a:ea typeface="Segoe UI" pitchFamily="34" charset="0"/>
                <a:cs typeface="Segoe UI" pitchFamily="34" charset="0"/>
              </a:endParaRPr>
            </a:p>
          </p:txBody>
        </p:sp>
      </p:grpSp>
      <p:sp>
        <p:nvSpPr>
          <p:cNvPr id="42" name="TextBox 41"/>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rPr>
              <a:t>Microsoft Confidential</a:t>
            </a:r>
            <a:endParaRPr lang="en-US" sz="900" dirty="0">
              <a:gradFill>
                <a:gsLst>
                  <a:gs pos="0">
                    <a:schemeClr val="bg1">
                      <a:lumMod val="50000"/>
                    </a:schemeClr>
                  </a:gs>
                  <a:gs pos="100000">
                    <a:schemeClr val="bg1">
                      <a:lumMod val="50000"/>
                    </a:schemeClr>
                  </a:gs>
                </a:gsLst>
                <a:lin ang="5400000" scaled="0"/>
              </a:gradFill>
              <a:latin typeface="+mn-lt"/>
            </a:endParaRPr>
          </a:p>
        </p:txBody>
      </p:sp>
      <p:sp>
        <p:nvSpPr>
          <p:cNvPr id="43" name="TextBox 42"/>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rPr>
              <a:t>22</a:t>
            </a:r>
            <a:endParaRPr lang="en-US" sz="900" dirty="0">
              <a:gradFill>
                <a:gsLst>
                  <a:gs pos="0">
                    <a:schemeClr val="bg1">
                      <a:lumMod val="50000"/>
                    </a:schemeClr>
                  </a:gs>
                  <a:gs pos="100000">
                    <a:schemeClr val="bg1">
                      <a:lumMod val="50000"/>
                    </a:schemeClr>
                  </a:gs>
                </a:gsLst>
                <a:lin ang="5400000" scaled="0"/>
              </a:gradFill>
              <a:latin typeface="+mn-lt"/>
            </a:endParaRPr>
          </a:p>
        </p:txBody>
      </p:sp>
    </p:spTree>
    <p:extLst>
      <p:ext uri="{BB962C8B-B14F-4D97-AF65-F5344CB8AC3E}">
        <p14:creationId xmlns:p14="http://schemas.microsoft.com/office/powerpoint/2010/main" val="403846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t">
            <a:spAutoFit/>
          </a:bodyPr>
          <a:lstStyle/>
          <a:p>
            <a:r>
              <a:rPr lang="en-US" b="1" dirty="0">
                <a:latin typeface="+mj-lt"/>
              </a:rPr>
              <a:t>Why Get Your Team Certified</a:t>
            </a:r>
          </a:p>
        </p:txBody>
      </p:sp>
      <p:sp>
        <p:nvSpPr>
          <p:cNvPr id="6" name="Content Placeholder 1"/>
          <p:cNvSpPr txBox="1">
            <a:spLocks/>
          </p:cNvSpPr>
          <p:nvPr/>
        </p:nvSpPr>
        <p:spPr bwMode="auto">
          <a:xfrm>
            <a:off x="372381" y="1040299"/>
            <a:ext cx="8044544" cy="2754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spAutoFit/>
          </a:bodyPr>
          <a:lstStyle>
            <a:lvl1pPr marL="396875" indent="-396875" defTabSz="914363" eaLnBrk="1" latinLnBrk="0" hangingPunct="1">
              <a:lnSpc>
                <a:spcPct val="90000"/>
              </a:lnSpc>
              <a:spcBef>
                <a:spcPct val="20000"/>
              </a:spcBef>
              <a:buFontTx/>
              <a:buBlip>
                <a:blip r:embed="rId3"/>
              </a:buBlip>
              <a:defRPr sz="3200">
                <a:gradFill>
                  <a:gsLst>
                    <a:gs pos="50000">
                      <a:schemeClr val="tx1"/>
                    </a:gs>
                    <a:gs pos="100000">
                      <a:schemeClr val="tx1"/>
                    </a:gs>
                  </a:gsLst>
                  <a:lin ang="5400000" scaled="0"/>
                </a:gradFill>
                <a:latin typeface="+mn-lt"/>
              </a:defRPr>
            </a:lvl1pPr>
            <a:lvl2pPr marL="914400" indent="-396875" defTabSz="914363" eaLnBrk="1" latinLnBrk="0" hangingPunct="1">
              <a:lnSpc>
                <a:spcPct val="90000"/>
              </a:lnSpc>
              <a:spcBef>
                <a:spcPct val="20000"/>
              </a:spcBef>
              <a:buFontTx/>
              <a:buBlip>
                <a:blip r:embed="rId4"/>
              </a:buBlip>
              <a:defRPr sz="2800">
                <a:gradFill>
                  <a:gsLst>
                    <a:gs pos="50000">
                      <a:schemeClr val="tx1"/>
                    </a:gs>
                    <a:gs pos="100000">
                      <a:schemeClr val="tx1"/>
                    </a:gs>
                  </a:gsLst>
                  <a:lin ang="5400000" scaled="0"/>
                </a:gradFill>
                <a:latin typeface="+mn-lt"/>
              </a:defRPr>
            </a:lvl2pPr>
            <a:lvl3pPr marL="1258888" indent="-344488" defTabSz="914363" eaLnBrk="1" latinLnBrk="0" hangingPunct="1">
              <a:lnSpc>
                <a:spcPct val="90000"/>
              </a:lnSpc>
              <a:spcBef>
                <a:spcPct val="20000"/>
              </a:spcBef>
              <a:buFontTx/>
              <a:buBlip>
                <a:blip r:embed="rId4"/>
              </a:buBlip>
              <a:defRPr sz="2400">
                <a:gradFill>
                  <a:gsLst>
                    <a:gs pos="50000">
                      <a:schemeClr val="tx1"/>
                    </a:gs>
                    <a:gs pos="100000">
                      <a:schemeClr val="tx1"/>
                    </a:gs>
                  </a:gsLst>
                  <a:lin ang="5400000" scaled="0"/>
                </a:gradFill>
                <a:latin typeface="+mn-lt"/>
              </a:defRPr>
            </a:lvl3pPr>
            <a:lvl4pPr marL="1604963" indent="-346075" defTabSz="914363" eaLnBrk="1" latinLnBrk="0" hangingPunct="1">
              <a:lnSpc>
                <a:spcPct val="90000"/>
              </a:lnSpc>
              <a:spcBef>
                <a:spcPct val="20000"/>
              </a:spcBef>
              <a:buFontTx/>
              <a:buBlip>
                <a:blip r:embed="rId4"/>
              </a:buBlip>
              <a:defRPr sz="2400">
                <a:gradFill>
                  <a:gsLst>
                    <a:gs pos="50000">
                      <a:schemeClr val="tx1"/>
                    </a:gs>
                    <a:gs pos="100000">
                      <a:schemeClr val="tx1"/>
                    </a:gs>
                  </a:gsLst>
                  <a:lin ang="5400000" scaled="0"/>
                </a:gradFill>
                <a:latin typeface="+mn-lt"/>
              </a:defRPr>
            </a:lvl4pPr>
            <a:lvl5pPr marL="1941513" indent="-336550" defTabSz="914363" eaLnBrk="1" latinLnBrk="0" hangingPunct="1">
              <a:lnSpc>
                <a:spcPct val="90000"/>
              </a:lnSpc>
              <a:spcBef>
                <a:spcPct val="20000"/>
              </a:spcBef>
              <a:buFontTx/>
              <a:buBlip>
                <a:blip r:embed="rId4"/>
              </a:buBlip>
              <a:defRPr sz="2400">
                <a:gradFill>
                  <a:gsLst>
                    <a:gs pos="50000">
                      <a:schemeClr val="tx1"/>
                    </a:gs>
                    <a:gs pos="100000">
                      <a:schemeClr val="tx1"/>
                    </a:gs>
                  </a:gsLst>
                  <a:lin ang="5400000" scaled="0"/>
                </a:gradFill>
                <a:latin typeface="+mn-lt"/>
              </a:defRPr>
            </a:lvl5pPr>
            <a:lvl6pPr marL="2514499" indent="-228591" defTabSz="914363">
              <a:spcBef>
                <a:spcPct val="20000"/>
              </a:spcBef>
              <a:buFont typeface="Arial" pitchFamily="34" charset="0"/>
              <a:buChar char="•"/>
              <a:defRPr sz="2000">
                <a:latin typeface="+mn-lt"/>
              </a:defRPr>
            </a:lvl6pPr>
            <a:lvl7pPr marL="2971681" indent="-228591" defTabSz="914363">
              <a:spcBef>
                <a:spcPct val="20000"/>
              </a:spcBef>
              <a:buFont typeface="Arial" pitchFamily="34" charset="0"/>
              <a:buChar char="•"/>
              <a:defRPr sz="2000">
                <a:latin typeface="+mn-lt"/>
              </a:defRPr>
            </a:lvl7pPr>
            <a:lvl8pPr marL="3428863" indent="-228591" defTabSz="914363">
              <a:spcBef>
                <a:spcPct val="20000"/>
              </a:spcBef>
              <a:buFont typeface="Arial" pitchFamily="34" charset="0"/>
              <a:buChar char="•"/>
              <a:defRPr sz="2000">
                <a:latin typeface="+mn-lt"/>
              </a:defRPr>
            </a:lvl8pPr>
            <a:lvl9pPr marL="3886045" indent="-228591" defTabSz="914363">
              <a:spcBef>
                <a:spcPct val="20000"/>
              </a:spcBef>
              <a:buFont typeface="Arial" pitchFamily="34" charset="0"/>
              <a:buChar char="•"/>
              <a:defRPr sz="2000">
                <a:latin typeface="+mn-lt"/>
              </a:defRPr>
            </a:lvl9pPr>
          </a:lstStyle>
          <a:p>
            <a:r>
              <a:rPr lang="en-US" sz="2000" dirty="0">
                <a:gradFill>
                  <a:gsLst>
                    <a:gs pos="0">
                      <a:schemeClr val="tx1"/>
                    </a:gs>
                    <a:gs pos="100000">
                      <a:schemeClr val="tx1"/>
                    </a:gs>
                  </a:gsLst>
                  <a:lin ang="5400000" scaled="0"/>
                </a:gradFill>
                <a:ea typeface="Segoe UI" pitchFamily="34" charset="0"/>
                <a:cs typeface="Segoe UI" pitchFamily="34" charset="0"/>
              </a:rPr>
              <a:t>IDC surveyed more than 1,100 IT managers responsible </a:t>
            </a:r>
            <a:r>
              <a:rPr lang="en-US" sz="2000" dirty="0" smtClean="0">
                <a:gradFill>
                  <a:gsLst>
                    <a:gs pos="0">
                      <a:schemeClr val="tx1"/>
                    </a:gs>
                    <a:gs pos="100000">
                      <a:schemeClr val="tx1"/>
                    </a:gs>
                  </a:gsLst>
                  <a:lin ang="5400000" scaled="0"/>
                </a:gradFill>
                <a:ea typeface="Segoe UI" pitchFamily="34" charset="0"/>
                <a:cs typeface="Segoe UI" pitchFamily="34" charset="0"/>
              </a:rPr>
              <a:t/>
            </a:r>
            <a:br>
              <a:rPr lang="en-US" sz="2000" dirty="0" smtClean="0">
                <a:gradFill>
                  <a:gsLst>
                    <a:gs pos="0">
                      <a:schemeClr val="tx1"/>
                    </a:gs>
                    <a:gs pos="100000">
                      <a:schemeClr val="tx1"/>
                    </a:gs>
                  </a:gsLst>
                  <a:lin ang="5400000" scaled="0"/>
                </a:gradFill>
                <a:ea typeface="Segoe UI" pitchFamily="34" charset="0"/>
                <a:cs typeface="Segoe UI" pitchFamily="34" charset="0"/>
              </a:rPr>
            </a:br>
            <a:r>
              <a:rPr lang="en-US" sz="2000" dirty="0" smtClean="0">
                <a:gradFill>
                  <a:gsLst>
                    <a:gs pos="0">
                      <a:schemeClr val="tx1"/>
                    </a:gs>
                    <a:gs pos="100000">
                      <a:schemeClr val="tx1"/>
                    </a:gs>
                  </a:gsLst>
                  <a:lin ang="5400000" scaled="0"/>
                </a:gradFill>
                <a:ea typeface="Segoe UI" pitchFamily="34" charset="0"/>
                <a:cs typeface="Segoe UI" pitchFamily="34" charset="0"/>
              </a:rPr>
              <a:t>for </a:t>
            </a:r>
            <a:r>
              <a:rPr lang="en-US" sz="2000" dirty="0">
                <a:gradFill>
                  <a:gsLst>
                    <a:gs pos="0">
                      <a:schemeClr val="tx1"/>
                    </a:gs>
                    <a:gs pos="100000">
                      <a:schemeClr val="tx1"/>
                    </a:gs>
                  </a:gsLst>
                  <a:lin ang="5400000" scaled="0"/>
                </a:gradFill>
                <a:ea typeface="Segoe UI" pitchFamily="34" charset="0"/>
                <a:cs typeface="Segoe UI" pitchFamily="34" charset="0"/>
              </a:rPr>
              <a:t>more than 3,000 </a:t>
            </a:r>
            <a:r>
              <a:rPr lang="en-US" sz="2000" dirty="0" smtClean="0">
                <a:gradFill>
                  <a:gsLst>
                    <a:gs pos="0">
                      <a:schemeClr val="tx1"/>
                    </a:gs>
                    <a:gs pos="100000">
                      <a:schemeClr val="tx1"/>
                    </a:gs>
                  </a:gsLst>
                  <a:lin ang="5400000" scaled="0"/>
                </a:gradFill>
                <a:ea typeface="Segoe UI" pitchFamily="34" charset="0"/>
                <a:cs typeface="Segoe UI" pitchFamily="34" charset="0"/>
              </a:rPr>
              <a:t>teams</a:t>
            </a:r>
            <a:r>
              <a:rPr lang="en-US" sz="1200" baseline="80000" dirty="0" smtClean="0">
                <a:gradFill>
                  <a:gsLst>
                    <a:gs pos="0">
                      <a:schemeClr val="tx1"/>
                    </a:gs>
                    <a:gs pos="100000">
                      <a:schemeClr val="tx1"/>
                    </a:gs>
                  </a:gsLst>
                  <a:lin ang="5400000" scaled="0"/>
                </a:gradFill>
                <a:ea typeface="Segoe UI" pitchFamily="34" charset="0"/>
                <a:cs typeface="Segoe UI" pitchFamily="34" charset="0"/>
              </a:rPr>
              <a:t>1</a:t>
            </a:r>
            <a:endParaRPr lang="en-US" sz="2000" dirty="0">
              <a:gradFill>
                <a:gsLst>
                  <a:gs pos="0">
                    <a:schemeClr val="tx1"/>
                  </a:gs>
                  <a:gs pos="100000">
                    <a:schemeClr val="tx1"/>
                  </a:gs>
                </a:gsLst>
                <a:lin ang="5400000" scaled="0"/>
              </a:gradFill>
              <a:ea typeface="Segoe UI" pitchFamily="34" charset="0"/>
              <a:cs typeface="Segoe UI" pitchFamily="34" charset="0"/>
            </a:endParaRPr>
          </a:p>
          <a:p>
            <a:pPr marL="688975" lvl="1" indent="-293688"/>
            <a:r>
              <a:rPr lang="en-US" sz="1800" dirty="0">
                <a:gradFill>
                  <a:gsLst>
                    <a:gs pos="0">
                      <a:schemeClr val="tx1"/>
                    </a:gs>
                    <a:gs pos="100000">
                      <a:schemeClr val="tx1"/>
                    </a:gs>
                  </a:gsLst>
                  <a:lin ang="5400000" scaled="0"/>
                </a:gradFill>
                <a:ea typeface="Segoe UI" pitchFamily="34" charset="0"/>
                <a:cs typeface="Segoe UI" pitchFamily="34" charset="0"/>
              </a:rPr>
              <a:t>C</a:t>
            </a:r>
            <a:r>
              <a:rPr lang="en-US" sz="1800" dirty="0" smtClean="0">
                <a:gradFill>
                  <a:gsLst>
                    <a:gs pos="0">
                      <a:schemeClr val="tx1"/>
                    </a:gs>
                    <a:gs pos="100000">
                      <a:schemeClr val="tx1"/>
                    </a:gs>
                  </a:gsLst>
                  <a:lin ang="5400000" scaled="0"/>
                </a:gradFill>
                <a:ea typeface="Segoe UI" pitchFamily="34" charset="0"/>
                <a:cs typeface="Segoe UI" pitchFamily="34" charset="0"/>
              </a:rPr>
              <a:t>learly </a:t>
            </a:r>
            <a:r>
              <a:rPr lang="en-US" sz="1800" dirty="0">
                <a:gradFill>
                  <a:gsLst>
                    <a:gs pos="0">
                      <a:schemeClr val="tx1"/>
                    </a:gs>
                    <a:gs pos="100000">
                      <a:schemeClr val="tx1"/>
                    </a:gs>
                  </a:gsLst>
                  <a:lin ang="5400000" scaled="0"/>
                </a:gradFill>
                <a:ea typeface="Segoe UI" pitchFamily="34" charset="0"/>
                <a:cs typeface="Segoe UI" pitchFamily="34" charset="0"/>
              </a:rPr>
              <a:t>linked to improved capability and team </a:t>
            </a:r>
            <a:r>
              <a:rPr lang="en-US" sz="1800" dirty="0" smtClean="0">
                <a:gradFill>
                  <a:gsLst>
                    <a:gs pos="0">
                      <a:schemeClr val="tx1"/>
                    </a:gs>
                    <a:gs pos="100000">
                      <a:schemeClr val="tx1"/>
                    </a:gs>
                  </a:gsLst>
                  <a:lin ang="5400000" scaled="0"/>
                </a:gradFill>
                <a:ea typeface="Segoe UI" pitchFamily="34" charset="0"/>
                <a:cs typeface="Segoe UI" pitchFamily="34" charset="0"/>
              </a:rPr>
              <a:t>performance</a:t>
            </a:r>
            <a:endParaRPr lang="en-US" sz="1800" dirty="0">
              <a:gradFill>
                <a:gsLst>
                  <a:gs pos="0">
                    <a:schemeClr val="tx1"/>
                  </a:gs>
                  <a:gs pos="100000">
                    <a:schemeClr val="tx1"/>
                  </a:gs>
                </a:gsLst>
                <a:lin ang="5400000" scaled="0"/>
              </a:gradFill>
              <a:ea typeface="Segoe UI" pitchFamily="34" charset="0"/>
              <a:cs typeface="Segoe UI" pitchFamily="34" charset="0"/>
            </a:endParaRPr>
          </a:p>
          <a:p>
            <a:pPr marL="688975" lvl="1" indent="-293688"/>
            <a:r>
              <a:rPr lang="en-US" sz="1800" dirty="0">
                <a:gradFill>
                  <a:gsLst>
                    <a:gs pos="0">
                      <a:schemeClr val="tx1"/>
                    </a:gs>
                    <a:gs pos="100000">
                      <a:schemeClr val="tx1"/>
                    </a:gs>
                  </a:gsLst>
                  <a:lin ang="5400000" scaled="0"/>
                </a:gradFill>
                <a:ea typeface="Segoe UI" pitchFamily="34" charset="0"/>
                <a:cs typeface="Segoe UI" pitchFamily="34" charset="0"/>
              </a:rPr>
              <a:t>To achieve “top tier” performance, organizations should strive </a:t>
            </a:r>
            <a:r>
              <a:rPr lang="en-US" sz="1800" dirty="0" smtClean="0">
                <a:gradFill>
                  <a:gsLst>
                    <a:gs pos="0">
                      <a:schemeClr val="tx1"/>
                    </a:gs>
                    <a:gs pos="100000">
                      <a:schemeClr val="tx1"/>
                    </a:gs>
                  </a:gsLst>
                  <a:lin ang="5400000" scaled="0"/>
                </a:gradFill>
                <a:ea typeface="Segoe UI" pitchFamily="34" charset="0"/>
                <a:cs typeface="Segoe UI" pitchFamily="34" charset="0"/>
              </a:rPr>
              <a:t/>
            </a:r>
            <a:br>
              <a:rPr lang="en-US" sz="1800" dirty="0" smtClean="0">
                <a:gradFill>
                  <a:gsLst>
                    <a:gs pos="0">
                      <a:schemeClr val="tx1"/>
                    </a:gs>
                    <a:gs pos="100000">
                      <a:schemeClr val="tx1"/>
                    </a:gs>
                  </a:gsLst>
                  <a:lin ang="5400000" scaled="0"/>
                </a:gradFill>
                <a:ea typeface="Segoe UI" pitchFamily="34" charset="0"/>
                <a:cs typeface="Segoe UI" pitchFamily="34" charset="0"/>
              </a:rPr>
            </a:br>
            <a:r>
              <a:rPr lang="en-US" sz="1800" dirty="0" smtClean="0">
                <a:gradFill>
                  <a:gsLst>
                    <a:gs pos="0">
                      <a:schemeClr val="tx1"/>
                    </a:gs>
                    <a:gs pos="100000">
                      <a:schemeClr val="tx1"/>
                    </a:gs>
                  </a:gsLst>
                  <a:lin ang="5400000" scaled="0"/>
                </a:gradFill>
                <a:ea typeface="Segoe UI" pitchFamily="34" charset="0"/>
                <a:cs typeface="Segoe UI" pitchFamily="34" charset="0"/>
              </a:rPr>
              <a:t>for </a:t>
            </a:r>
            <a:r>
              <a:rPr lang="en-US" sz="1800" dirty="0">
                <a:gradFill>
                  <a:gsLst>
                    <a:gs pos="0">
                      <a:schemeClr val="tx1"/>
                    </a:gs>
                    <a:gs pos="100000">
                      <a:schemeClr val="tx1"/>
                    </a:gs>
                  </a:gsLst>
                  <a:lin ang="5400000" scaled="0"/>
                </a:gradFill>
                <a:ea typeface="Segoe UI" pitchFamily="34" charset="0"/>
                <a:cs typeface="Segoe UI" pitchFamily="34" charset="0"/>
              </a:rPr>
              <a:t>between 40% and 55% </a:t>
            </a:r>
          </a:p>
          <a:p>
            <a:r>
              <a:rPr lang="en-US" sz="2000" dirty="0">
                <a:gradFill>
                  <a:gsLst>
                    <a:gs pos="0">
                      <a:schemeClr val="tx1"/>
                    </a:gs>
                    <a:gs pos="100000">
                      <a:schemeClr val="tx1"/>
                    </a:gs>
                  </a:gsLst>
                  <a:lin ang="5400000" scaled="0"/>
                </a:gradFill>
                <a:ea typeface="Segoe UI" pitchFamily="34" charset="0"/>
                <a:cs typeface="Segoe UI" pitchFamily="34" charset="0"/>
              </a:rPr>
              <a:t>Recent IDC research </a:t>
            </a:r>
            <a:r>
              <a:rPr lang="en-US" sz="2000" dirty="0" smtClean="0">
                <a:gradFill>
                  <a:gsLst>
                    <a:gs pos="0">
                      <a:schemeClr val="tx1"/>
                    </a:gs>
                    <a:gs pos="100000">
                      <a:schemeClr val="tx1"/>
                    </a:gs>
                  </a:gsLst>
                  <a:lin ang="5400000" scaled="0"/>
                </a:gradFill>
                <a:ea typeface="Segoe UI" pitchFamily="34" charset="0"/>
                <a:cs typeface="Segoe UI" pitchFamily="34" charset="0"/>
              </a:rPr>
              <a:t>found</a:t>
            </a:r>
            <a:r>
              <a:rPr lang="en-US" sz="1200" baseline="80000" dirty="0" smtClean="0">
                <a:gradFill>
                  <a:gsLst>
                    <a:gs pos="0">
                      <a:schemeClr val="tx1"/>
                    </a:gs>
                    <a:gs pos="100000">
                      <a:schemeClr val="tx1"/>
                    </a:gs>
                  </a:gsLst>
                  <a:lin ang="5400000" scaled="0"/>
                </a:gradFill>
                <a:ea typeface="Segoe UI" pitchFamily="34" charset="0"/>
                <a:cs typeface="Segoe UI" pitchFamily="34" charset="0"/>
              </a:rPr>
              <a:t>2</a:t>
            </a:r>
            <a:endParaRPr lang="en-US" sz="2000" dirty="0">
              <a:gradFill>
                <a:gsLst>
                  <a:gs pos="0">
                    <a:schemeClr val="tx1"/>
                  </a:gs>
                  <a:gs pos="100000">
                    <a:schemeClr val="tx1"/>
                  </a:gs>
                </a:gsLst>
                <a:lin ang="5400000" scaled="0"/>
              </a:gradFill>
              <a:ea typeface="Segoe UI" pitchFamily="34" charset="0"/>
              <a:cs typeface="Segoe UI" pitchFamily="34" charset="0"/>
            </a:endParaRPr>
          </a:p>
          <a:p>
            <a:pPr marL="688975" lvl="1" indent="-293688"/>
            <a:r>
              <a:rPr lang="en-US" sz="1800" dirty="0">
                <a:gradFill>
                  <a:gsLst>
                    <a:gs pos="0">
                      <a:schemeClr val="tx1"/>
                    </a:gs>
                    <a:gs pos="100000">
                      <a:schemeClr val="tx1"/>
                    </a:gs>
                  </a:gsLst>
                  <a:lin ang="5400000" scaled="0"/>
                </a:gradFill>
                <a:ea typeface="Segoe UI" pitchFamily="34" charset="0"/>
                <a:cs typeface="Segoe UI" pitchFamily="34" charset="0"/>
              </a:rPr>
              <a:t>10% more productive and accounted for $70,000 worth of </a:t>
            </a:r>
            <a:r>
              <a:rPr lang="en-US" sz="1800" dirty="0" smtClean="0">
                <a:gradFill>
                  <a:gsLst>
                    <a:gs pos="0">
                      <a:schemeClr val="tx1"/>
                    </a:gs>
                    <a:gs pos="100000">
                      <a:schemeClr val="tx1"/>
                    </a:gs>
                  </a:gsLst>
                  <a:lin ang="5400000" scaled="0"/>
                </a:gradFill>
                <a:ea typeface="Segoe UI" pitchFamily="34" charset="0"/>
                <a:cs typeface="Segoe UI" pitchFamily="34" charset="0"/>
              </a:rPr>
              <a:t/>
            </a:r>
            <a:br>
              <a:rPr lang="en-US" sz="1800" dirty="0" smtClean="0">
                <a:gradFill>
                  <a:gsLst>
                    <a:gs pos="0">
                      <a:schemeClr val="tx1"/>
                    </a:gs>
                    <a:gs pos="100000">
                      <a:schemeClr val="tx1"/>
                    </a:gs>
                  </a:gsLst>
                  <a:lin ang="5400000" scaled="0"/>
                </a:gradFill>
                <a:ea typeface="Segoe UI" pitchFamily="34" charset="0"/>
                <a:cs typeface="Segoe UI" pitchFamily="34" charset="0"/>
              </a:rPr>
            </a:br>
            <a:r>
              <a:rPr lang="en-US" sz="1800" dirty="0" smtClean="0">
                <a:gradFill>
                  <a:gsLst>
                    <a:gs pos="0">
                      <a:schemeClr val="tx1"/>
                    </a:gs>
                    <a:gs pos="100000">
                      <a:schemeClr val="tx1"/>
                    </a:gs>
                  </a:gsLst>
                  <a:lin ang="5400000" scaled="0"/>
                </a:gradFill>
                <a:ea typeface="Segoe UI" pitchFamily="34" charset="0"/>
                <a:cs typeface="Segoe UI" pitchFamily="34" charset="0"/>
              </a:rPr>
              <a:t>improvement annually</a:t>
            </a:r>
            <a:br>
              <a:rPr lang="en-US" sz="1800" dirty="0" smtClean="0">
                <a:gradFill>
                  <a:gsLst>
                    <a:gs pos="0">
                      <a:schemeClr val="tx1"/>
                    </a:gs>
                    <a:gs pos="100000">
                      <a:schemeClr val="tx1"/>
                    </a:gs>
                  </a:gsLst>
                  <a:lin ang="5400000" scaled="0"/>
                </a:gradFill>
                <a:ea typeface="Segoe UI" pitchFamily="34" charset="0"/>
                <a:cs typeface="Segoe UI" pitchFamily="34" charset="0"/>
              </a:rPr>
            </a:br>
            <a:endParaRPr lang="en-US" sz="800" dirty="0">
              <a:gradFill>
                <a:gsLst>
                  <a:gs pos="0">
                    <a:schemeClr val="tx1"/>
                  </a:gs>
                  <a:gs pos="100000">
                    <a:schemeClr val="tx1"/>
                  </a:gs>
                </a:gsLst>
                <a:lin ang="5400000" scaled="0"/>
              </a:gradFill>
              <a:ea typeface="Segoe UI" pitchFamily="34" charset="0"/>
              <a:cs typeface="Segoe UI" pitchFamily="34" charset="0"/>
            </a:endParaRPr>
          </a:p>
          <a:p>
            <a:pPr marL="225425" indent="-225425">
              <a:buFont typeface="+mj-lt"/>
              <a:buAutoNum type="arabicPeriod"/>
            </a:pPr>
            <a:r>
              <a:rPr lang="en-US" sz="1000" dirty="0" smtClean="0">
                <a:gradFill>
                  <a:gsLst>
                    <a:gs pos="0">
                      <a:schemeClr val="tx1"/>
                    </a:gs>
                    <a:gs pos="100000">
                      <a:schemeClr val="tx1"/>
                    </a:gs>
                  </a:gsLst>
                  <a:lin ang="5400000" scaled="0"/>
                </a:gradFill>
                <a:ea typeface="Segoe UI" pitchFamily="34" charset="0"/>
                <a:cs typeface="Segoe UI" pitchFamily="34" charset="0"/>
              </a:rPr>
              <a:t>Source</a:t>
            </a:r>
            <a:r>
              <a:rPr lang="en-US" sz="1000" dirty="0">
                <a:gradFill>
                  <a:gsLst>
                    <a:gs pos="0">
                      <a:schemeClr val="tx1"/>
                    </a:gs>
                    <a:gs pos="100000">
                      <a:schemeClr val="tx1"/>
                    </a:gs>
                  </a:gsLst>
                  <a:lin ang="5400000" scaled="0"/>
                </a:gradFill>
                <a:ea typeface="Segoe UI" pitchFamily="34" charset="0"/>
                <a:cs typeface="Segoe UI" pitchFamily="34" charset="0"/>
              </a:rPr>
              <a:t>: IDC, Impact of Training on Network Administration: Certification Leads to Operational Productivity, Doc # 220563, Nov 2009. </a:t>
            </a:r>
            <a:endParaRPr lang="en-US" sz="1000" dirty="0" smtClean="0">
              <a:gradFill>
                <a:gsLst>
                  <a:gs pos="0">
                    <a:schemeClr val="tx1"/>
                  </a:gs>
                  <a:gs pos="100000">
                    <a:schemeClr val="tx1"/>
                  </a:gs>
                </a:gsLst>
                <a:lin ang="5400000" scaled="0"/>
              </a:gradFill>
              <a:ea typeface="Segoe UI" pitchFamily="34" charset="0"/>
              <a:cs typeface="Segoe UI" pitchFamily="34" charset="0"/>
            </a:endParaRPr>
          </a:p>
          <a:p>
            <a:pPr marL="225425" indent="-225425">
              <a:buFont typeface="+mj-lt"/>
              <a:buAutoNum type="arabicPeriod"/>
            </a:pPr>
            <a:r>
              <a:rPr lang="en-US" sz="1000" dirty="0" smtClean="0">
                <a:gradFill>
                  <a:gsLst>
                    <a:gs pos="0">
                      <a:schemeClr val="tx1"/>
                    </a:gs>
                    <a:gs pos="100000">
                      <a:schemeClr val="tx1"/>
                    </a:gs>
                  </a:gsLst>
                  <a:lin ang="5400000" scaled="0"/>
                </a:gradFill>
                <a:ea typeface="Segoe UI" pitchFamily="34" charset="0"/>
                <a:cs typeface="Segoe UI" pitchFamily="34" charset="0"/>
              </a:rPr>
              <a:t>Source</a:t>
            </a:r>
            <a:r>
              <a:rPr lang="en-US" sz="1000" dirty="0">
                <a:gradFill>
                  <a:gsLst>
                    <a:gs pos="0">
                      <a:schemeClr val="tx1"/>
                    </a:gs>
                    <a:gs pos="100000">
                      <a:schemeClr val="tx1"/>
                    </a:gs>
                  </a:gsLst>
                  <a:lin ang="5400000" scaled="0"/>
                </a:gradFill>
                <a:ea typeface="Segoe UI" pitchFamily="34" charset="0"/>
                <a:cs typeface="Segoe UI" pitchFamily="34" charset="0"/>
              </a:rPr>
              <a:t>: IDC Study: Value of Certification: Team Certification and Organizational Performance, November 2006</a:t>
            </a:r>
          </a:p>
        </p:txBody>
      </p:sp>
      <p:sp>
        <p:nvSpPr>
          <p:cNvPr id="8" name="TextBox 7"/>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9" name="TextBox 8"/>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23</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10" name="Title 2"/>
          <p:cNvSpPr txBox="1">
            <a:spLocks/>
          </p:cNvSpPr>
          <p:nvPr/>
        </p:nvSpPr>
        <p:spPr>
          <a:xfrm>
            <a:off x="372381" y="3953866"/>
            <a:ext cx="8382000" cy="609398"/>
          </a:xfrm>
          <a:prstGeom prst="rect">
            <a:avLst/>
          </a:prstGeom>
        </p:spPr>
        <p:txBody>
          <a:bodyPr vert="horz" wrap="square" lIns="0" tIns="0" rIns="0" bIns="0" rtlCol="0" anchor="t">
            <a:spAutoFit/>
          </a:bodyPr>
          <a:lstStyle>
            <a:lvl1pPr defTabSz="914363" eaLnBrk="1" latinLnBrk="0" hangingPunct="1">
              <a:lnSpc>
                <a:spcPct val="90000"/>
              </a:lnSpc>
              <a:buNone/>
              <a:defRPr lang="en-US" sz="4800" b="0" cap="none" spc="-150" dirty="0" smtClean="0">
                <a:ln w="3175">
                  <a:noFill/>
                </a:ln>
                <a:gradFill>
                  <a:gsLst>
                    <a:gs pos="0">
                      <a:srgbClr val="2E59B0"/>
                    </a:gs>
                    <a:gs pos="49000">
                      <a:srgbClr val="161D32"/>
                    </a:gs>
                    <a:gs pos="100000">
                      <a:srgbClr val="000000"/>
                    </a:gs>
                  </a:gsLst>
                  <a:lin ang="5400000" scaled="0"/>
                </a:gradFill>
                <a:effectLst/>
                <a:latin typeface="+mj-lt"/>
                <a:ea typeface="Segoe UI" pitchFamily="34" charset="0"/>
                <a:cs typeface="Segoe UI" pitchFamily="34" charset="0"/>
              </a:defRPr>
            </a:lvl1pPr>
          </a:lstStyle>
          <a:p>
            <a:r>
              <a:rPr lang="en-US" sz="4400" dirty="0"/>
              <a:t>Certification’s Impact on IT Managers</a:t>
            </a:r>
          </a:p>
        </p:txBody>
      </p:sp>
      <p:sp>
        <p:nvSpPr>
          <p:cNvPr id="11" name="Content Placeholder 1"/>
          <p:cNvSpPr>
            <a:spLocks noGrp="1"/>
          </p:cNvSpPr>
          <p:nvPr>
            <p:ph type="body" sz="quarter" idx="10"/>
          </p:nvPr>
        </p:nvSpPr>
        <p:spPr>
          <a:xfrm>
            <a:off x="381000" y="4604720"/>
            <a:ext cx="8382000" cy="1835188"/>
          </a:xfrm>
        </p:spPr>
        <p:txBody>
          <a:bodyPr>
            <a:noAutofit/>
          </a:bodyPr>
          <a:lstStyle/>
          <a:p>
            <a:r>
              <a:rPr lang="en-US" sz="2000" dirty="0" smtClean="0">
                <a:gradFill>
                  <a:gsLst>
                    <a:gs pos="0">
                      <a:schemeClr val="tx1"/>
                    </a:gs>
                    <a:gs pos="100000">
                      <a:schemeClr val="tx1"/>
                    </a:gs>
                  </a:gsLst>
                  <a:lin ang="5400000" scaled="0"/>
                </a:gradFill>
                <a:latin typeface="+mn-lt"/>
              </a:rPr>
              <a:t>Unscheduled </a:t>
            </a:r>
            <a:r>
              <a:rPr lang="en-US" sz="2000" dirty="0">
                <a:gradFill>
                  <a:gsLst>
                    <a:gs pos="0">
                      <a:schemeClr val="tx1"/>
                    </a:gs>
                    <a:gs pos="100000">
                      <a:schemeClr val="tx1"/>
                    </a:gs>
                  </a:gsLst>
                  <a:lin ang="5400000" scaled="0"/>
                </a:gradFill>
                <a:latin typeface="+mn-lt"/>
              </a:rPr>
              <a:t>downtime (lack of network availability) </a:t>
            </a:r>
            <a:endParaRPr lang="en-US" sz="2000" dirty="0" smtClean="0">
              <a:gradFill>
                <a:gsLst>
                  <a:gs pos="0">
                    <a:schemeClr val="tx1"/>
                  </a:gs>
                  <a:gs pos="100000">
                    <a:schemeClr val="tx1"/>
                  </a:gs>
                </a:gsLst>
                <a:lin ang="5400000" scaled="0"/>
              </a:gradFill>
              <a:latin typeface="+mn-lt"/>
            </a:endParaRPr>
          </a:p>
          <a:p>
            <a:r>
              <a:rPr lang="en-US" sz="2000" dirty="0" smtClean="0">
                <a:gradFill>
                  <a:gsLst>
                    <a:gs pos="0">
                      <a:schemeClr val="tx1"/>
                    </a:gs>
                    <a:gs pos="100000">
                      <a:schemeClr val="tx1"/>
                    </a:gs>
                  </a:gsLst>
                  <a:lin ang="5400000" scaled="0"/>
                </a:gradFill>
                <a:latin typeface="+mn-lt"/>
              </a:rPr>
              <a:t>Budget </a:t>
            </a:r>
            <a:r>
              <a:rPr lang="en-US" sz="2000" dirty="0">
                <a:gradFill>
                  <a:gsLst>
                    <a:gs pos="0">
                      <a:schemeClr val="tx1"/>
                    </a:gs>
                    <a:gs pos="100000">
                      <a:schemeClr val="tx1"/>
                    </a:gs>
                  </a:gsLst>
                  <a:lin ang="5400000" scaled="0"/>
                </a:gradFill>
                <a:latin typeface="+mn-lt"/>
              </a:rPr>
              <a:t>spent on external support for network </a:t>
            </a:r>
            <a:r>
              <a:rPr lang="en-US" sz="2000" dirty="0" smtClean="0">
                <a:gradFill>
                  <a:gsLst>
                    <a:gs pos="0">
                      <a:schemeClr val="tx1"/>
                    </a:gs>
                    <a:gs pos="100000">
                      <a:schemeClr val="tx1"/>
                    </a:gs>
                  </a:gsLst>
                  <a:lin ang="5400000" scaled="0"/>
                </a:gradFill>
                <a:latin typeface="+mn-lt"/>
              </a:rPr>
              <a:t>management</a:t>
            </a:r>
          </a:p>
          <a:p>
            <a:r>
              <a:rPr lang="en-US" sz="2000" dirty="0" smtClean="0">
                <a:gradFill>
                  <a:gsLst>
                    <a:gs pos="0">
                      <a:schemeClr val="tx1"/>
                    </a:gs>
                    <a:gs pos="100000">
                      <a:schemeClr val="tx1"/>
                    </a:gs>
                  </a:gsLst>
                  <a:lin ang="5400000" scaled="0"/>
                </a:gradFill>
                <a:latin typeface="+mn-lt"/>
              </a:rPr>
              <a:t>Budget </a:t>
            </a:r>
            <a:r>
              <a:rPr lang="en-US" sz="2000" dirty="0">
                <a:gradFill>
                  <a:gsLst>
                    <a:gs pos="0">
                      <a:schemeClr val="tx1"/>
                    </a:gs>
                    <a:gs pos="100000">
                      <a:schemeClr val="tx1"/>
                    </a:gs>
                  </a:gsLst>
                  <a:lin ang="5400000" scaled="0"/>
                </a:gradFill>
                <a:latin typeface="+mn-lt"/>
              </a:rPr>
              <a:t>spent on external support for network security </a:t>
            </a:r>
            <a:endParaRPr lang="en-US" sz="2000" dirty="0" smtClean="0">
              <a:gradFill>
                <a:gsLst>
                  <a:gs pos="0">
                    <a:schemeClr val="tx1"/>
                  </a:gs>
                  <a:gs pos="100000">
                    <a:schemeClr val="tx1"/>
                  </a:gs>
                </a:gsLst>
                <a:lin ang="5400000" scaled="0"/>
              </a:gradFill>
              <a:latin typeface="+mn-lt"/>
            </a:endParaRPr>
          </a:p>
          <a:p>
            <a:r>
              <a:rPr lang="en-US" sz="2000" dirty="0" smtClean="0">
                <a:gradFill>
                  <a:gsLst>
                    <a:gs pos="0">
                      <a:schemeClr val="tx1"/>
                    </a:gs>
                    <a:gs pos="100000">
                      <a:schemeClr val="tx1"/>
                    </a:gs>
                  </a:gsLst>
                  <a:lin ang="5400000" scaled="0"/>
                </a:gradFill>
                <a:latin typeface="+mn-lt"/>
              </a:rPr>
              <a:t>For </a:t>
            </a:r>
            <a:r>
              <a:rPr lang="en-US" sz="2000" dirty="0">
                <a:gradFill>
                  <a:gsLst>
                    <a:gs pos="0">
                      <a:schemeClr val="tx1"/>
                    </a:gs>
                    <a:gs pos="100000">
                      <a:schemeClr val="tx1"/>
                    </a:gs>
                  </a:gsLst>
                  <a:lin ang="5400000" scaled="0"/>
                </a:gradFill>
                <a:latin typeface="+mn-lt"/>
              </a:rPr>
              <a:t>network administration functions, "average" functional </a:t>
            </a:r>
            <a:r>
              <a:rPr lang="en-US" sz="2000" dirty="0" smtClean="0">
                <a:gradFill>
                  <a:gsLst>
                    <a:gs pos="0">
                      <a:schemeClr val="tx1"/>
                    </a:gs>
                    <a:gs pos="100000">
                      <a:schemeClr val="tx1"/>
                    </a:gs>
                  </a:gsLst>
                  <a:lin ang="5400000" scaled="0"/>
                </a:gradFill>
                <a:latin typeface="+mn-lt"/>
              </a:rPr>
              <a:t/>
            </a:r>
            <a:br>
              <a:rPr lang="en-US" sz="2000" dirty="0" smtClean="0">
                <a:gradFill>
                  <a:gsLst>
                    <a:gs pos="0">
                      <a:schemeClr val="tx1"/>
                    </a:gs>
                    <a:gs pos="100000">
                      <a:schemeClr val="tx1"/>
                    </a:gs>
                  </a:gsLst>
                  <a:lin ang="5400000" scaled="0"/>
                </a:gradFill>
                <a:latin typeface="+mn-lt"/>
              </a:rPr>
            </a:br>
            <a:r>
              <a:rPr lang="en-US" sz="2000" dirty="0" smtClean="0">
                <a:gradFill>
                  <a:gsLst>
                    <a:gs pos="0">
                      <a:schemeClr val="tx1"/>
                    </a:gs>
                    <a:gs pos="100000">
                      <a:schemeClr val="tx1"/>
                    </a:gs>
                  </a:gsLst>
                  <a:lin ang="5400000" scaled="0"/>
                </a:gradFill>
                <a:latin typeface="+mn-lt"/>
              </a:rPr>
              <a:t>performance </a:t>
            </a:r>
            <a:r>
              <a:rPr lang="en-US" sz="2000" dirty="0">
                <a:gradFill>
                  <a:gsLst>
                    <a:gs pos="0">
                      <a:schemeClr val="tx1"/>
                    </a:gs>
                    <a:gs pos="100000">
                      <a:schemeClr val="tx1"/>
                    </a:gs>
                  </a:gsLst>
                  <a:lin ang="5400000" scaled="0"/>
                </a:gradFill>
                <a:latin typeface="+mn-lt"/>
              </a:rPr>
              <a:t>is achieved when 60% of the team members </a:t>
            </a:r>
            <a:r>
              <a:rPr lang="en-US" sz="2000" dirty="0" smtClean="0">
                <a:gradFill>
                  <a:gsLst>
                    <a:gs pos="0">
                      <a:schemeClr val="tx1"/>
                    </a:gs>
                    <a:gs pos="100000">
                      <a:schemeClr val="tx1"/>
                    </a:gs>
                  </a:gsLst>
                  <a:lin ang="5400000" scaled="0"/>
                </a:gradFill>
                <a:latin typeface="+mn-lt"/>
              </a:rPr>
              <a:t/>
            </a:r>
            <a:br>
              <a:rPr lang="en-US" sz="2000" dirty="0" smtClean="0">
                <a:gradFill>
                  <a:gsLst>
                    <a:gs pos="0">
                      <a:schemeClr val="tx1"/>
                    </a:gs>
                    <a:gs pos="100000">
                      <a:schemeClr val="tx1"/>
                    </a:gs>
                  </a:gsLst>
                  <a:lin ang="5400000" scaled="0"/>
                </a:gradFill>
                <a:latin typeface="+mn-lt"/>
              </a:rPr>
            </a:br>
            <a:r>
              <a:rPr lang="en-US" sz="2000" dirty="0" smtClean="0">
                <a:gradFill>
                  <a:gsLst>
                    <a:gs pos="0">
                      <a:schemeClr val="tx1"/>
                    </a:gs>
                    <a:gs pos="100000">
                      <a:schemeClr val="tx1"/>
                    </a:gs>
                  </a:gsLst>
                  <a:lin ang="5400000" scaled="0"/>
                </a:gradFill>
                <a:latin typeface="+mn-lt"/>
              </a:rPr>
              <a:t>have </a:t>
            </a:r>
            <a:r>
              <a:rPr lang="en-US" sz="2000" dirty="0">
                <a:gradFill>
                  <a:gsLst>
                    <a:gs pos="0">
                      <a:schemeClr val="tx1"/>
                    </a:gs>
                    <a:gs pos="100000">
                      <a:schemeClr val="tx1"/>
                    </a:gs>
                  </a:gsLst>
                  <a:lin ang="5400000" scaled="0"/>
                </a:gradFill>
                <a:latin typeface="+mn-lt"/>
              </a:rPr>
              <a:t>a relevant certification </a:t>
            </a:r>
            <a:r>
              <a:rPr lang="en-US" sz="2000" dirty="0" smtClean="0">
                <a:gradFill>
                  <a:gsLst>
                    <a:gs pos="0">
                      <a:schemeClr val="tx1"/>
                    </a:gs>
                    <a:gs pos="100000">
                      <a:schemeClr val="tx1"/>
                    </a:gs>
                  </a:gsLst>
                  <a:lin ang="5400000" scaled="0"/>
                </a:gradFill>
                <a:latin typeface="+mn-lt"/>
              </a:rPr>
              <a:t>**</a:t>
            </a:r>
            <a:endParaRPr lang="en-US" sz="2000" dirty="0">
              <a:gradFill>
                <a:gsLst>
                  <a:gs pos="0">
                    <a:schemeClr val="tx1"/>
                  </a:gs>
                  <a:gs pos="100000">
                    <a:schemeClr val="tx1"/>
                  </a:gs>
                </a:gsLst>
                <a:lin ang="5400000" scaled="0"/>
              </a:gradFill>
              <a:latin typeface="+mn-lt"/>
            </a:endParaRPr>
          </a:p>
        </p:txBody>
      </p:sp>
    </p:spTree>
    <p:extLst>
      <p:ext uri="{BB962C8B-B14F-4D97-AF65-F5344CB8AC3E}">
        <p14:creationId xmlns:p14="http://schemas.microsoft.com/office/powerpoint/2010/main" val="1095341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anim calcmode="lin" valueType="num">
                                      <p:cBhvr>
                                        <p:cTn id="1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000"/>
                                        <p:tgtEl>
                                          <p:spTgt spid="11">
                                            <p:txEl>
                                              <p:pRg st="1" end="1"/>
                                            </p:txEl>
                                          </p:spTgt>
                                        </p:tgtEl>
                                      </p:cBhvr>
                                    </p:animEffect>
                                    <p:anim calcmode="lin" valueType="num">
                                      <p:cBhvr>
                                        <p:cTn id="2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1000"/>
                                        <p:tgtEl>
                                          <p:spTgt spid="11">
                                            <p:txEl>
                                              <p:pRg st="2" end="2"/>
                                            </p:txEl>
                                          </p:spTgt>
                                        </p:tgtEl>
                                      </p:cBhvr>
                                    </p:animEffect>
                                    <p:anim calcmode="lin" valueType="num">
                                      <p:cBhvr>
                                        <p:cTn id="2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1000"/>
                                        <p:tgtEl>
                                          <p:spTgt spid="11">
                                            <p:txEl>
                                              <p:pRg st="3" end="3"/>
                                            </p:txEl>
                                          </p:spTgt>
                                        </p:tgtEl>
                                      </p:cBhvr>
                                    </p:animEffect>
                                    <p:anim calcmode="lin" valueType="num">
                                      <p:cBhvr>
                                        <p:cTn id="32"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FP\Resources\Microsoft Presentation Resources\DVD_Art_02-28-11\DVD_Art_02-28-11\Artwork_Imagery\Other Photos\Microsoft Employees\IMG_5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p:cNvSpPr txBox="1">
            <a:spLocks/>
          </p:cNvSpPr>
          <p:nvPr/>
        </p:nvSpPr>
        <p:spPr>
          <a:xfrm>
            <a:off x="0" y="5372532"/>
            <a:ext cx="9144000" cy="1523495"/>
          </a:xfrm>
          <a:prstGeom prst="rect">
            <a:avLst/>
          </a:prstGeom>
          <a:gradFill>
            <a:gsLst>
              <a:gs pos="0">
                <a:schemeClr val="bg1"/>
              </a:gs>
              <a:gs pos="100000">
                <a:schemeClr val="accent6">
                  <a:alpha val="0"/>
                </a:schemeClr>
              </a:gs>
            </a:gsLst>
            <a:lin ang="0" scaled="1"/>
          </a:gradFill>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latin typeface="+mj-lt"/>
                <a:ea typeface="+mn-ea"/>
                <a:cs typeface="Arial" charset="0"/>
              </a:defRPr>
            </a:lvl1pPr>
          </a:lstStyle>
          <a:p>
            <a:endParaRPr lang="en-US" dirty="0"/>
          </a:p>
        </p:txBody>
      </p:sp>
      <p:sp>
        <p:nvSpPr>
          <p:cNvPr id="2" name="Title 1"/>
          <p:cNvSpPr>
            <a:spLocks noGrp="1"/>
          </p:cNvSpPr>
          <p:nvPr>
            <p:ph type="ctrTitle"/>
          </p:nvPr>
        </p:nvSpPr>
        <p:spPr>
          <a:xfrm>
            <a:off x="730250" y="5368521"/>
            <a:ext cx="7681913" cy="1329595"/>
          </a:xfrm>
        </p:spPr>
        <p:txBody>
          <a:bodyPr vert="horz" wrap="square" lIns="0" tIns="0" rIns="0" bIns="0" rtlCol="0" anchor="t">
            <a:spAutoFit/>
          </a:bodyPr>
          <a:lstStyle/>
          <a:p>
            <a:r>
              <a:rPr lang="en-US" sz="4800" dirty="0">
                <a:latin typeface="+mj-lt"/>
              </a:rPr>
              <a:t>The Path </a:t>
            </a:r>
            <a:br>
              <a:rPr lang="en-US" sz="4800" dirty="0">
                <a:latin typeface="+mj-lt"/>
              </a:rPr>
            </a:br>
            <a:r>
              <a:rPr lang="en-US" sz="4800" dirty="0">
                <a:latin typeface="+mj-lt"/>
              </a:rPr>
              <a:t>to Certification</a:t>
            </a:r>
          </a:p>
        </p:txBody>
      </p:sp>
    </p:spTree>
    <p:extLst>
      <p:ext uri="{BB962C8B-B14F-4D97-AF65-F5344CB8AC3E}">
        <p14:creationId xmlns:p14="http://schemas.microsoft.com/office/powerpoint/2010/main" val="19597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SFP\Resources\Microsoft Presentation Resources\DVD_Art_08-10-2010\Artwork_Imagery\Icons - Illustrations\_ SUPER VISTA STYLE\lcd monitor angle.png"/>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324600" y="2842221"/>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wrap="square" lIns="0" tIns="0" rIns="0" bIns="0" rtlCol="0" anchor="t">
            <a:spAutoFit/>
          </a:bodyPr>
          <a:lstStyle/>
          <a:p>
            <a:r>
              <a:rPr b="1" dirty="0">
                <a:latin typeface="+mj-lt"/>
              </a:rPr>
              <a:t>Experience Required</a:t>
            </a:r>
          </a:p>
        </p:txBody>
      </p:sp>
      <p:sp>
        <p:nvSpPr>
          <p:cNvPr id="4" name="Right Arrow 3"/>
          <p:cNvSpPr/>
          <p:nvPr/>
        </p:nvSpPr>
        <p:spPr>
          <a:xfrm>
            <a:off x="0" y="2970084"/>
            <a:ext cx="6697579" cy="1824481"/>
          </a:xfrm>
          <a:prstGeom prst="rightArrow">
            <a:avLst/>
          </a:prstGeom>
          <a:solidFill>
            <a:srgbClr val="335B3D"/>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sp>
      <p:sp>
        <p:nvSpPr>
          <p:cNvPr id="6" name="TextBox 5"/>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7" name="TextBox 6"/>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25</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cxnSp>
        <p:nvCxnSpPr>
          <p:cNvPr id="15" name="Straight Connector 14"/>
          <p:cNvCxnSpPr/>
          <p:nvPr/>
        </p:nvCxnSpPr>
        <p:spPr>
          <a:xfrm flipV="1">
            <a:off x="1298166" y="1898650"/>
            <a:ext cx="0" cy="2022887"/>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070106" y="3654265"/>
            <a:ext cx="456120" cy="456120"/>
          </a:xfrm>
          <a:prstGeom prst="ellipse">
            <a:avLst/>
          </a:prstGeom>
          <a:solidFill>
            <a:schemeClr val="tx1">
              <a:lumMod val="50000"/>
              <a:lumOff val="50000"/>
            </a:scheme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sp>
      <p:cxnSp>
        <p:nvCxnSpPr>
          <p:cNvPr id="18" name="Straight Connector 17"/>
          <p:cNvCxnSpPr/>
          <p:nvPr/>
        </p:nvCxnSpPr>
        <p:spPr>
          <a:xfrm flipV="1">
            <a:off x="3148343" y="2727158"/>
            <a:ext cx="0" cy="1196031"/>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920283" y="3654265"/>
            <a:ext cx="456120" cy="456120"/>
          </a:xfrm>
          <a:prstGeom prst="ellipse">
            <a:avLst/>
          </a:prstGeom>
          <a:solidFill>
            <a:schemeClr val="bg1">
              <a:lumMod val="65000"/>
            </a:schemeClr>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sp>
      <p:sp>
        <p:nvSpPr>
          <p:cNvPr id="8" name="Freeform 7"/>
          <p:cNvSpPr/>
          <p:nvPr/>
        </p:nvSpPr>
        <p:spPr>
          <a:xfrm>
            <a:off x="382589" y="1412875"/>
            <a:ext cx="5098152" cy="688333"/>
          </a:xfrm>
          <a:custGeom>
            <a:avLst/>
            <a:gdLst>
              <a:gd name="connsiteX0" fmla="*/ 0 w 1832268"/>
              <a:gd name="connsiteY0" fmla="*/ 0 h 1824481"/>
              <a:gd name="connsiteX1" fmla="*/ 1832268 w 1832268"/>
              <a:gd name="connsiteY1" fmla="*/ 0 h 1824481"/>
              <a:gd name="connsiteX2" fmla="*/ 1832268 w 1832268"/>
              <a:gd name="connsiteY2" fmla="*/ 1824481 h 1824481"/>
              <a:gd name="connsiteX3" fmla="*/ 0 w 1832268"/>
              <a:gd name="connsiteY3" fmla="*/ 1824481 h 1824481"/>
              <a:gd name="connsiteX4" fmla="*/ 0 w 1832268"/>
              <a:gd name="connsiteY4" fmla="*/ 0 h 182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268" h="1824481">
                <a:moveTo>
                  <a:pt x="0" y="0"/>
                </a:moveTo>
                <a:lnTo>
                  <a:pt x="1832268" y="0"/>
                </a:lnTo>
                <a:lnTo>
                  <a:pt x="1832268" y="1824481"/>
                </a:lnTo>
                <a:lnTo>
                  <a:pt x="0" y="1824481"/>
                </a:lnTo>
                <a:lnTo>
                  <a:pt x="0" y="0"/>
                </a:lnTo>
                <a:close/>
              </a:path>
            </a:pathLst>
          </a:custGeom>
          <a:solidFill>
            <a:schemeClr val="tx1">
              <a:lumMod val="50000"/>
              <a:lumOff val="50000"/>
            </a:scheme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defTabSz="914099"/>
            <a:r>
              <a:rPr lang="en-US" b="1" dirty="0">
                <a:gradFill>
                  <a:gsLst>
                    <a:gs pos="0">
                      <a:schemeClr val="bg1"/>
                    </a:gs>
                    <a:gs pos="100000">
                      <a:schemeClr val="bg1"/>
                    </a:gs>
                  </a:gsLst>
                  <a:lin ang="5400000" scaled="0"/>
                </a:gradFill>
                <a:ea typeface="Segoe UI" pitchFamily="34" charset="0"/>
                <a:cs typeface="Segoe UI" pitchFamily="34" charset="0"/>
              </a:rPr>
              <a:t>Exams are designed to measure hands-on (product) experience with technology</a:t>
            </a:r>
          </a:p>
        </p:txBody>
      </p:sp>
      <p:sp>
        <p:nvSpPr>
          <p:cNvPr id="10" name="Freeform 9"/>
          <p:cNvSpPr/>
          <p:nvPr/>
        </p:nvSpPr>
        <p:spPr>
          <a:xfrm>
            <a:off x="1368425" y="2156421"/>
            <a:ext cx="4112315" cy="685800"/>
          </a:xfrm>
          <a:custGeom>
            <a:avLst/>
            <a:gdLst>
              <a:gd name="connsiteX0" fmla="*/ 0 w 1698259"/>
              <a:gd name="connsiteY0" fmla="*/ 0 h 1824481"/>
              <a:gd name="connsiteX1" fmla="*/ 1698259 w 1698259"/>
              <a:gd name="connsiteY1" fmla="*/ 0 h 1824481"/>
              <a:gd name="connsiteX2" fmla="*/ 1698259 w 1698259"/>
              <a:gd name="connsiteY2" fmla="*/ 1824481 h 1824481"/>
              <a:gd name="connsiteX3" fmla="*/ 0 w 1698259"/>
              <a:gd name="connsiteY3" fmla="*/ 1824481 h 1824481"/>
              <a:gd name="connsiteX4" fmla="*/ 0 w 1698259"/>
              <a:gd name="connsiteY4" fmla="*/ 0 h 182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259" h="1824481">
                <a:moveTo>
                  <a:pt x="0" y="0"/>
                </a:moveTo>
                <a:lnTo>
                  <a:pt x="1698259" y="0"/>
                </a:lnTo>
                <a:lnTo>
                  <a:pt x="1698259" y="1824481"/>
                </a:lnTo>
                <a:lnTo>
                  <a:pt x="0" y="1824481"/>
                </a:lnTo>
                <a:lnTo>
                  <a:pt x="0" y="0"/>
                </a:lnTo>
                <a:close/>
              </a:path>
            </a:pathLst>
          </a:custGeom>
          <a:solidFill>
            <a:schemeClr val="bg1">
              <a:lumMod val="65000"/>
            </a:schemeClr>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109538" defTabSz="914363">
              <a:lnSpc>
                <a:spcPct val="90000"/>
              </a:lnSpc>
              <a:spcBef>
                <a:spcPct val="20000"/>
              </a:spcBef>
            </a:pPr>
            <a:r>
              <a:rPr lang="en-US" b="1" dirty="0">
                <a:gradFill>
                  <a:gsLst>
                    <a:gs pos="0">
                      <a:schemeClr val="bg1"/>
                    </a:gs>
                    <a:gs pos="100000">
                      <a:schemeClr val="bg1"/>
                    </a:gs>
                  </a:gsLst>
                  <a:lin ang="5400000" scaled="0"/>
                </a:gradFill>
                <a:ea typeface="Segoe UI" pitchFamily="34" charset="0"/>
                <a:cs typeface="Segoe UI" pitchFamily="34" charset="0"/>
              </a:rPr>
              <a:t>Best way to prepare is to get hands-on experience with technology</a:t>
            </a:r>
          </a:p>
        </p:txBody>
      </p:sp>
      <p:cxnSp>
        <p:nvCxnSpPr>
          <p:cNvPr id="23" name="Straight Connector 22"/>
          <p:cNvCxnSpPr/>
          <p:nvPr/>
        </p:nvCxnSpPr>
        <p:spPr>
          <a:xfrm flipV="1">
            <a:off x="4931515" y="3923189"/>
            <a:ext cx="0" cy="1196031"/>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2350168" y="5033520"/>
            <a:ext cx="3130572" cy="886018"/>
          </a:xfrm>
          <a:custGeom>
            <a:avLst/>
            <a:gdLst>
              <a:gd name="connsiteX0" fmla="*/ 0 w 1698259"/>
              <a:gd name="connsiteY0" fmla="*/ 0 h 1824481"/>
              <a:gd name="connsiteX1" fmla="*/ 1698259 w 1698259"/>
              <a:gd name="connsiteY1" fmla="*/ 0 h 1824481"/>
              <a:gd name="connsiteX2" fmla="*/ 1698259 w 1698259"/>
              <a:gd name="connsiteY2" fmla="*/ 1824481 h 1824481"/>
              <a:gd name="connsiteX3" fmla="*/ 0 w 1698259"/>
              <a:gd name="connsiteY3" fmla="*/ 1824481 h 1824481"/>
              <a:gd name="connsiteX4" fmla="*/ 0 w 1698259"/>
              <a:gd name="connsiteY4" fmla="*/ 0 h 182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259" h="1824481">
                <a:moveTo>
                  <a:pt x="0" y="0"/>
                </a:moveTo>
                <a:lnTo>
                  <a:pt x="1698259" y="0"/>
                </a:lnTo>
                <a:lnTo>
                  <a:pt x="1698259" y="1824481"/>
                </a:lnTo>
                <a:lnTo>
                  <a:pt x="0" y="1824481"/>
                </a:lnTo>
                <a:lnTo>
                  <a:pt x="0" y="0"/>
                </a:lnTo>
                <a:close/>
              </a:path>
            </a:pathLst>
          </a:custGeom>
          <a:solidFill>
            <a:schemeClr val="tx1">
              <a:lumMod val="50000"/>
              <a:lumOff val="50000"/>
            </a:schemeClr>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109538" defTabSz="914363">
              <a:lnSpc>
                <a:spcPct val="90000"/>
              </a:lnSpc>
              <a:spcBef>
                <a:spcPct val="20000"/>
              </a:spcBef>
            </a:pPr>
            <a:r>
              <a:rPr lang="en-US" b="1" dirty="0">
                <a:gradFill>
                  <a:gsLst>
                    <a:gs pos="0">
                      <a:schemeClr val="bg1"/>
                    </a:gs>
                    <a:gs pos="100000">
                      <a:schemeClr val="bg1"/>
                    </a:gs>
                  </a:gsLst>
                  <a:lin ang="5400000" scaled="0"/>
                </a:gradFill>
                <a:ea typeface="Segoe UI" pitchFamily="34" charset="0"/>
                <a:cs typeface="Segoe UI" pitchFamily="34" charset="0"/>
              </a:rPr>
              <a:t>People can pass the exam without training IF they have hands-on experience</a:t>
            </a:r>
          </a:p>
        </p:txBody>
      </p:sp>
      <p:sp>
        <p:nvSpPr>
          <p:cNvPr id="13" name="Oval 12"/>
          <p:cNvSpPr/>
          <p:nvPr/>
        </p:nvSpPr>
        <p:spPr>
          <a:xfrm>
            <a:off x="4703455" y="3654265"/>
            <a:ext cx="456120" cy="456120"/>
          </a:xfrm>
          <a:prstGeom prst="ellipse">
            <a:avLst/>
          </a:prstGeom>
          <a:solidFill>
            <a:schemeClr val="tx1">
              <a:lumMod val="50000"/>
              <a:lumOff val="50000"/>
            </a:schemeClr>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sp>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89484" y="5296908"/>
            <a:ext cx="2267638" cy="11429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64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FP\Resources\Microsoft Presentation Resources\DVD_Art_08-10-2010\Artwork_Imagery\Other Photos\Microsoft Employees\IMG_57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954" y="0"/>
            <a:ext cx="10332401" cy="688700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4"/>
          <p:cNvSpPr txBox="1">
            <a:spLocks/>
          </p:cNvSpPr>
          <p:nvPr/>
        </p:nvSpPr>
        <p:spPr>
          <a:xfrm>
            <a:off x="0" y="0"/>
            <a:ext cx="8416925" cy="894985"/>
          </a:xfrm>
          <a:prstGeom prst="rect">
            <a:avLst/>
          </a:prstGeom>
          <a:gradFill>
            <a:gsLst>
              <a:gs pos="0">
                <a:schemeClr val="bg1"/>
              </a:gs>
              <a:gs pos="84000">
                <a:schemeClr val="accent6">
                  <a:alpha val="0"/>
                </a:schemeClr>
              </a:gs>
            </a:gsLst>
            <a:lin ang="0" scaled="1"/>
          </a:gradFill>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latin typeface="+mj-lt"/>
                <a:ea typeface="+mn-ea"/>
                <a:cs typeface="Arial" charset="0"/>
              </a:defRPr>
            </a:lvl1pPr>
          </a:lstStyle>
          <a:p>
            <a:endParaRPr lang="en-US" dirty="0"/>
          </a:p>
        </p:txBody>
      </p:sp>
      <p:sp>
        <p:nvSpPr>
          <p:cNvPr id="2" name="Title 1"/>
          <p:cNvSpPr>
            <a:spLocks noGrp="1"/>
          </p:cNvSpPr>
          <p:nvPr>
            <p:ph type="title"/>
          </p:nvPr>
        </p:nvSpPr>
        <p:spPr>
          <a:xfrm>
            <a:off x="34925" y="230188"/>
            <a:ext cx="8382000" cy="664797"/>
          </a:xfrm>
        </p:spPr>
        <p:txBody>
          <a:bodyPr vert="horz" wrap="square" lIns="0" tIns="0" rIns="0" bIns="0" rtlCol="0" anchor="t">
            <a:spAutoFit/>
          </a:bodyPr>
          <a:lstStyle/>
          <a:p>
            <a:r>
              <a:rPr lang="en-US" b="1" dirty="0">
                <a:latin typeface="+mj-lt"/>
              </a:rPr>
              <a:t>Microsoft IT Certifications</a:t>
            </a:r>
          </a:p>
        </p:txBody>
      </p:sp>
      <p:pic>
        <p:nvPicPr>
          <p:cNvPr id="8201" name="Picture 9" descr="\\SFP\Resources\Microsoft Presentation Resources\DVD_Art_08-10-2010\Artwork_Imagery\Shapes\Arrows\Curved\left swoosh arrow.png"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8324" y="0"/>
            <a:ext cx="45273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SFP\Resources\Microsoft Presentation Resources\DVD_Art_08-10-2010\Artwork_Imagery\Shapes\Arrows\Straight\bright green arrow.pn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9375" y="1595437"/>
            <a:ext cx="3905250" cy="366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14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vert="horz" wrap="square" lIns="0" tIns="0" rIns="0" bIns="0" rtlCol="0" anchor="t">
            <a:spAutoFit/>
          </a:bodyPr>
          <a:lstStyle/>
          <a:p>
            <a:r>
              <a:rPr lang="en-US" sz="4400" dirty="0">
                <a:latin typeface="+mj-lt"/>
              </a:rPr>
              <a:t>Student Entry Path to IT Certification</a:t>
            </a:r>
          </a:p>
        </p:txBody>
      </p:sp>
      <p:grpSp>
        <p:nvGrpSpPr>
          <p:cNvPr id="24" name="Group 23"/>
          <p:cNvGrpSpPr/>
          <p:nvPr/>
        </p:nvGrpSpPr>
        <p:grpSpPr>
          <a:xfrm>
            <a:off x="5234998" y="932688"/>
            <a:ext cx="1312641" cy="3417525"/>
            <a:chOff x="7310492" y="1882297"/>
            <a:chExt cx="1312641" cy="3417525"/>
          </a:xfrm>
        </p:grpSpPr>
        <p:sp>
          <p:nvSpPr>
            <p:cNvPr id="3" name="Right Arrow 2"/>
            <p:cNvSpPr/>
            <p:nvPr/>
          </p:nvSpPr>
          <p:spPr>
            <a:xfrm>
              <a:off x="7421764" y="1882297"/>
              <a:ext cx="914400" cy="1927704"/>
            </a:xfrm>
            <a:prstGeom prst="rightArrow">
              <a:avLst/>
            </a:prstGeom>
            <a:solidFill>
              <a:srgbClr val="0080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none" lIns="91436" tIns="45718" rIns="91436"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bg1"/>
                      </a:gs>
                      <a:gs pos="100000">
                        <a:schemeClr val="bg1"/>
                      </a:gs>
                    </a:gsLst>
                    <a:lin ang="5400000" scaled="0"/>
                  </a:gradFill>
                  <a:ea typeface="Segoe UI" pitchFamily="34" charset="0"/>
                  <a:cs typeface="Segoe UI" pitchFamily="34" charset="0"/>
                </a:rPr>
                <a:t>Your </a:t>
              </a:r>
              <a:endParaRPr lang="en-US" sz="1600" dirty="0" smtClean="0">
                <a:gradFill>
                  <a:gsLst>
                    <a:gs pos="0">
                      <a:schemeClr val="bg1"/>
                    </a:gs>
                    <a:gs pos="100000">
                      <a:schemeClr val="bg1"/>
                    </a:gs>
                  </a:gsLst>
                  <a:lin ang="5400000" scaled="0"/>
                </a:gradFill>
                <a:ea typeface="Segoe UI" pitchFamily="34" charset="0"/>
                <a:cs typeface="Segoe UI" pitchFamily="34" charset="0"/>
              </a:endParaRPr>
            </a:p>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next </a:t>
              </a:r>
            </a:p>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step</a:t>
              </a:r>
              <a:endParaRPr lang="en-US" sz="1600" dirty="0">
                <a:gradFill>
                  <a:gsLst>
                    <a:gs pos="0">
                      <a:schemeClr val="bg1"/>
                    </a:gs>
                    <a:gs pos="100000">
                      <a:schemeClr val="bg1"/>
                    </a:gs>
                  </a:gsLst>
                  <a:lin ang="5400000" scaled="0"/>
                </a:gradFill>
                <a:ea typeface="Segoe UI" pitchFamily="34" charset="0"/>
                <a:cs typeface="Segoe UI" pitchFamily="34" charset="0"/>
              </a:endParaRPr>
            </a:p>
          </p:txBody>
        </p:sp>
        <p:sp>
          <p:nvSpPr>
            <p:cNvPr id="21" name="TextBox 20"/>
            <p:cNvSpPr txBox="1"/>
            <p:nvPr/>
          </p:nvSpPr>
          <p:spPr>
            <a:xfrm>
              <a:off x="7310492" y="3976383"/>
              <a:ext cx="1312641" cy="1323439"/>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Explore</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Professional Certification (MCITP/</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MCPD)</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grpSp>
      <p:sp>
        <p:nvSpPr>
          <p:cNvPr id="27" name="TextBox 26"/>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34" name="TextBox 33"/>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27</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grpSp>
        <p:nvGrpSpPr>
          <p:cNvPr id="10" name="Group 9"/>
          <p:cNvGrpSpPr/>
          <p:nvPr/>
        </p:nvGrpSpPr>
        <p:grpSpPr>
          <a:xfrm>
            <a:off x="1420304" y="1298448"/>
            <a:ext cx="1469301" cy="2798841"/>
            <a:chOff x="1979231" y="2246134"/>
            <a:chExt cx="1469301" cy="2798841"/>
          </a:xfrm>
        </p:grpSpPr>
        <p:sp>
          <p:nvSpPr>
            <p:cNvPr id="18" name="TextBox 17"/>
            <p:cNvSpPr txBox="1"/>
            <p:nvPr/>
          </p:nvSpPr>
          <p:spPr>
            <a:xfrm>
              <a:off x="1979231" y="3967757"/>
              <a:ext cx="1469301" cy="1077218"/>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Certification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validate fundamental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IT knowledge</a:t>
              </a:r>
              <a:endParaRPr lang="en-US" sz="1600" strike="sngStrike"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37" name="Can 36"/>
            <p:cNvSpPr/>
            <p:nvPr/>
          </p:nvSpPr>
          <p:spPr>
            <a:xfrm>
              <a:off x="2142382" y="2246134"/>
              <a:ext cx="1143000" cy="1182865"/>
            </a:xfrm>
            <a:prstGeom prst="can">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none" lIns="91436" tIns="45718" rIns="182880"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bg1"/>
                      </a:gs>
                      <a:gs pos="100000">
                        <a:schemeClr val="bg1"/>
                      </a:gs>
                    </a:gsLst>
                    <a:lin ang="5400000" scaled="0"/>
                  </a:gradFill>
                  <a:ea typeface="Segoe UI" pitchFamily="34" charset="0"/>
                  <a:cs typeface="Segoe UI" pitchFamily="34" charset="0"/>
                </a:rPr>
                <a:t>MTA</a:t>
              </a:r>
            </a:p>
          </p:txBody>
        </p:sp>
      </p:grpSp>
      <p:grpSp>
        <p:nvGrpSpPr>
          <p:cNvPr id="12" name="Group 11"/>
          <p:cNvGrpSpPr/>
          <p:nvPr/>
        </p:nvGrpSpPr>
        <p:grpSpPr>
          <a:xfrm>
            <a:off x="2837727" y="1298448"/>
            <a:ext cx="1143000" cy="2798840"/>
            <a:chOff x="3902176" y="2246135"/>
            <a:chExt cx="1143000" cy="2798840"/>
          </a:xfrm>
        </p:grpSpPr>
        <p:sp>
          <p:nvSpPr>
            <p:cNvPr id="19" name="TextBox 18"/>
            <p:cNvSpPr txBox="1"/>
            <p:nvPr/>
          </p:nvSpPr>
          <p:spPr>
            <a:xfrm>
              <a:off x="3902177" y="3967757"/>
              <a:ext cx="1142999" cy="1077218"/>
            </a:xfrm>
            <a:prstGeom prst="rect">
              <a:avLst/>
            </a:prstGeom>
            <a:noFill/>
          </p:spPr>
          <p:txBody>
            <a:bodyPr wrap="square" rtlCol="0">
              <a:spAutoFit/>
            </a:bodyPr>
            <a:lstStyle/>
            <a:p>
              <a:pPr algn="ctr"/>
              <a:r>
                <a:rPr lang="en-US" sz="1600" b="1" dirty="0">
                  <a:gradFill>
                    <a:gsLst>
                      <a:gs pos="0">
                        <a:schemeClr val="tx1"/>
                      </a:gs>
                      <a:gs pos="100000">
                        <a:schemeClr val="tx1"/>
                      </a:gs>
                    </a:gsLst>
                    <a:lin ang="5400000" scaled="0"/>
                  </a:gradFill>
                  <a:latin typeface="+mn-lt"/>
                  <a:ea typeface="Segoe UI" pitchFamily="34" charset="0"/>
                  <a:cs typeface="Segoe UI" pitchFamily="34" charset="0"/>
                </a:rPr>
                <a:t>Explore</a:t>
              </a:r>
              <a:r>
                <a:rPr lang="en-US" sz="1600" dirty="0">
                  <a:gradFill>
                    <a:gsLst>
                      <a:gs pos="0">
                        <a:schemeClr val="tx1"/>
                      </a:gs>
                      <a:gs pos="100000">
                        <a:schemeClr val="tx1"/>
                      </a:gs>
                    </a:gsLst>
                    <a:lin ang="5400000" scaled="0"/>
                  </a:gradFill>
                  <a:latin typeface="+mn-lt"/>
                  <a:ea typeface="Segoe UI" pitchFamily="34" charset="0"/>
                  <a:cs typeface="Segoe UI" pitchFamily="34" charset="0"/>
                </a:rPr>
                <a:t>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the </a:t>
              </a:r>
              <a:r>
                <a:rPr lang="en-US" sz="1600" dirty="0">
                  <a:gradFill>
                    <a:gsLst>
                      <a:gs pos="0">
                        <a:schemeClr val="tx1"/>
                      </a:gs>
                      <a:gs pos="100000">
                        <a:schemeClr val="tx1"/>
                      </a:gs>
                    </a:gsLst>
                    <a:lin ang="5400000" scaled="0"/>
                  </a:gradFill>
                  <a:latin typeface="+mn-lt"/>
                  <a:ea typeface="Segoe UI" pitchFamily="34" charset="0"/>
                  <a:cs typeface="Segoe UI" pitchFamily="34" charset="0"/>
                </a:rPr>
                <a:t>various training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options</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38" name="Can 37"/>
            <p:cNvSpPr/>
            <p:nvPr/>
          </p:nvSpPr>
          <p:spPr>
            <a:xfrm>
              <a:off x="3902176" y="2246135"/>
              <a:ext cx="1143000" cy="1182865"/>
            </a:xfrm>
            <a:prstGeom prst="can">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none" lIns="91436" tIns="91440" rIns="182880"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bg1"/>
                      </a:gs>
                      <a:gs pos="100000">
                        <a:schemeClr val="bg1"/>
                      </a:gs>
                    </a:gsLst>
                    <a:lin ang="5400000" scaled="0"/>
                  </a:gradFill>
                  <a:ea typeface="Segoe UI" pitchFamily="34" charset="0"/>
                  <a:cs typeface="Segoe UI" pitchFamily="34" charset="0"/>
                </a:rPr>
                <a:t>Preparation </a:t>
              </a:r>
              <a:endParaRPr lang="en-US" sz="1600" dirty="0" smtClean="0">
                <a:gradFill>
                  <a:gsLst>
                    <a:gs pos="0">
                      <a:schemeClr val="bg1"/>
                    </a:gs>
                    <a:gs pos="100000">
                      <a:schemeClr val="bg1"/>
                    </a:gs>
                  </a:gsLst>
                  <a:lin ang="5400000" scaled="0"/>
                </a:gradFill>
                <a:ea typeface="Segoe UI" pitchFamily="34" charset="0"/>
                <a:cs typeface="Segoe UI" pitchFamily="34" charset="0"/>
              </a:endParaRPr>
            </a:p>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and </a:t>
              </a:r>
            </a:p>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Training</a:t>
              </a:r>
              <a:endParaRPr lang="en-US" sz="1600" dirty="0">
                <a:gradFill>
                  <a:gsLst>
                    <a:gs pos="0">
                      <a:schemeClr val="bg1"/>
                    </a:gs>
                    <a:gs pos="100000">
                      <a:schemeClr val="bg1"/>
                    </a:gs>
                  </a:gsLst>
                  <a:lin ang="5400000" scaled="0"/>
                </a:gradFill>
                <a:ea typeface="Segoe UI" pitchFamily="34" charset="0"/>
                <a:cs typeface="Segoe UI" pitchFamily="34" charset="0"/>
              </a:endParaRPr>
            </a:p>
          </p:txBody>
        </p:sp>
      </p:grpSp>
      <p:grpSp>
        <p:nvGrpSpPr>
          <p:cNvPr id="9" name="Group 8"/>
          <p:cNvGrpSpPr/>
          <p:nvPr/>
        </p:nvGrpSpPr>
        <p:grpSpPr>
          <a:xfrm>
            <a:off x="329184" y="1298448"/>
            <a:ext cx="1143000" cy="2807466"/>
            <a:chOff x="382588" y="2246135"/>
            <a:chExt cx="1143000" cy="2807466"/>
          </a:xfrm>
        </p:grpSpPr>
        <p:sp>
          <p:nvSpPr>
            <p:cNvPr id="17" name="TextBox 16"/>
            <p:cNvSpPr txBox="1"/>
            <p:nvPr/>
          </p:nvSpPr>
          <p:spPr>
            <a:xfrm>
              <a:off x="382588" y="3976383"/>
              <a:ext cx="1143000" cy="1077218"/>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Explore</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the various training options</a:t>
              </a:r>
            </a:p>
          </p:txBody>
        </p:sp>
        <p:sp>
          <p:nvSpPr>
            <p:cNvPr id="39" name="Can 38"/>
            <p:cNvSpPr/>
            <p:nvPr/>
          </p:nvSpPr>
          <p:spPr>
            <a:xfrm>
              <a:off x="382588" y="2246135"/>
              <a:ext cx="1143000" cy="1182865"/>
            </a:xfrm>
            <a:prstGeom prst="can">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none" lIns="91436" tIns="91440" rIns="182880"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bg1"/>
                      </a:gs>
                      <a:gs pos="100000">
                        <a:schemeClr val="bg1"/>
                      </a:gs>
                    </a:gsLst>
                    <a:lin ang="5400000" scaled="0"/>
                  </a:gradFill>
                  <a:ea typeface="Segoe UI" pitchFamily="34" charset="0"/>
                  <a:cs typeface="Segoe UI" pitchFamily="34" charset="0"/>
                </a:rPr>
                <a:t>Preparation </a:t>
              </a:r>
              <a:endParaRPr lang="en-US" sz="1600" dirty="0" smtClean="0">
                <a:gradFill>
                  <a:gsLst>
                    <a:gs pos="0">
                      <a:schemeClr val="bg1"/>
                    </a:gs>
                    <a:gs pos="100000">
                      <a:schemeClr val="bg1"/>
                    </a:gs>
                  </a:gsLst>
                  <a:lin ang="5400000" scaled="0"/>
                </a:gradFill>
                <a:ea typeface="Segoe UI" pitchFamily="34" charset="0"/>
                <a:cs typeface="Segoe UI" pitchFamily="34" charset="0"/>
              </a:endParaRPr>
            </a:p>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and </a:t>
              </a:r>
            </a:p>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Training</a:t>
              </a:r>
              <a:endParaRPr lang="en-US" sz="1600" dirty="0">
                <a:gradFill>
                  <a:gsLst>
                    <a:gs pos="0">
                      <a:schemeClr val="bg1"/>
                    </a:gs>
                    <a:gs pos="100000">
                      <a:schemeClr val="bg1"/>
                    </a:gs>
                  </a:gsLst>
                  <a:lin ang="5400000" scaled="0"/>
                </a:gradFill>
                <a:ea typeface="Segoe UI" pitchFamily="34" charset="0"/>
                <a:cs typeface="Segoe UI" pitchFamily="34" charset="0"/>
              </a:endParaRPr>
            </a:p>
          </p:txBody>
        </p:sp>
      </p:grpSp>
      <p:grpSp>
        <p:nvGrpSpPr>
          <p:cNvPr id="22" name="Group 21"/>
          <p:cNvGrpSpPr/>
          <p:nvPr/>
        </p:nvGrpSpPr>
        <p:grpSpPr>
          <a:xfrm>
            <a:off x="3915713" y="1298448"/>
            <a:ext cx="1495570" cy="3053687"/>
            <a:chOff x="5485685" y="2246135"/>
            <a:chExt cx="1495570" cy="3053687"/>
          </a:xfrm>
        </p:grpSpPr>
        <p:sp>
          <p:nvSpPr>
            <p:cNvPr id="20" name="TextBox 19"/>
            <p:cNvSpPr txBox="1"/>
            <p:nvPr/>
          </p:nvSpPr>
          <p:spPr>
            <a:xfrm>
              <a:off x="5485685" y="3976383"/>
              <a:ext cx="1495570" cy="1323439"/>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Certification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validate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job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ready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skills </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40" name="Can 39"/>
            <p:cNvSpPr/>
            <p:nvPr/>
          </p:nvSpPr>
          <p:spPr>
            <a:xfrm>
              <a:off x="5661970" y="2246135"/>
              <a:ext cx="1143000" cy="1182865"/>
            </a:xfrm>
            <a:prstGeom prst="can">
              <a:avLst/>
            </a:prstGeom>
            <a:solidFill>
              <a:srgbClr val="23836D"/>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none" lIns="91436" tIns="45718" rIns="182880"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bg1"/>
                      </a:gs>
                      <a:gs pos="100000">
                        <a:schemeClr val="bg1"/>
                      </a:gs>
                    </a:gsLst>
                    <a:lin ang="5400000" scaled="0"/>
                  </a:gradFill>
                  <a:ea typeface="Segoe UI" pitchFamily="34" charset="0"/>
                  <a:cs typeface="Segoe UI" pitchFamily="34" charset="0"/>
                </a:rPr>
                <a:t>MCTS</a:t>
              </a:r>
            </a:p>
          </p:txBody>
        </p:sp>
      </p:grpSp>
      <p:sp>
        <p:nvSpPr>
          <p:cNvPr id="25" name="Title 1"/>
          <p:cNvSpPr txBox="1">
            <a:spLocks/>
          </p:cNvSpPr>
          <p:nvPr/>
        </p:nvSpPr>
        <p:spPr>
          <a:xfrm>
            <a:off x="382588" y="225373"/>
            <a:ext cx="8382000" cy="609398"/>
          </a:xfrm>
          <a:prstGeom prst="rect">
            <a:avLst/>
          </a:prstGeom>
        </p:spPr>
        <p:txBody>
          <a:bodyPr vert="horz" wrap="square" lIns="0" tIns="0" rIns="0" bIns="0" rtlCol="0" anchor="t">
            <a:spAutoFit/>
          </a:bodyPr>
          <a:lstStyle>
            <a:lvl1pPr defTabSz="914363" eaLnBrk="1" latinLnBrk="0" hangingPunct="1">
              <a:lnSpc>
                <a:spcPct val="90000"/>
              </a:lnSpc>
              <a:buNone/>
              <a:defRPr lang="en-US" sz="4800" b="0" cap="none" spc="-150" dirty="0" smtClean="0">
                <a:ln w="3175">
                  <a:noFill/>
                </a:ln>
                <a:gradFill>
                  <a:gsLst>
                    <a:gs pos="0">
                      <a:srgbClr val="2E59B0"/>
                    </a:gs>
                    <a:gs pos="49000">
                      <a:srgbClr val="161D32"/>
                    </a:gs>
                    <a:gs pos="100000">
                      <a:srgbClr val="000000"/>
                    </a:gs>
                  </a:gsLst>
                  <a:lin ang="5400000" scaled="0"/>
                </a:gradFill>
                <a:effectLst/>
                <a:latin typeface="+mj-lt"/>
                <a:ea typeface="Segoe UI" pitchFamily="34" charset="0"/>
                <a:cs typeface="Segoe UI" pitchFamily="34" charset="0"/>
              </a:defRPr>
            </a:lvl1pPr>
          </a:lstStyle>
          <a:p>
            <a:r>
              <a:rPr lang="en-US" sz="4400"/>
              <a:t>Professional path to IT Certification</a:t>
            </a:r>
          </a:p>
        </p:txBody>
      </p:sp>
      <p:sp>
        <p:nvSpPr>
          <p:cNvPr id="26" name="Title 1"/>
          <p:cNvSpPr txBox="1">
            <a:spLocks/>
          </p:cNvSpPr>
          <p:nvPr/>
        </p:nvSpPr>
        <p:spPr>
          <a:xfrm>
            <a:off x="329184" y="225373"/>
            <a:ext cx="8382000" cy="609398"/>
          </a:xfrm>
          <a:prstGeom prst="rect">
            <a:avLst/>
          </a:prstGeom>
        </p:spPr>
        <p:txBody>
          <a:bodyPr vert="horz" wrap="square" lIns="0" tIns="0" rIns="0" bIns="0" rtlCol="0" anchor="t">
            <a:spAutoFit/>
          </a:bodyPr>
          <a:lstStyle>
            <a:lvl1pPr defTabSz="914363" eaLnBrk="1" latinLnBrk="0" hangingPunct="1">
              <a:lnSpc>
                <a:spcPct val="90000"/>
              </a:lnSpc>
              <a:buNone/>
              <a:defRPr lang="en-US" sz="4800" b="0" cap="none" spc="-150" dirty="0" smtClean="0">
                <a:ln w="3175">
                  <a:noFill/>
                </a:ln>
                <a:gradFill>
                  <a:gsLst>
                    <a:gs pos="0">
                      <a:srgbClr val="2E59B0"/>
                    </a:gs>
                    <a:gs pos="49000">
                      <a:srgbClr val="161D32"/>
                    </a:gs>
                    <a:gs pos="100000">
                      <a:srgbClr val="000000"/>
                    </a:gs>
                  </a:gsLst>
                  <a:lin ang="5400000" scaled="0"/>
                </a:gradFill>
                <a:effectLst/>
                <a:latin typeface="+mj-lt"/>
                <a:ea typeface="Segoe UI" pitchFamily="34" charset="0"/>
                <a:cs typeface="Segoe UI" pitchFamily="34" charset="0"/>
              </a:defRPr>
            </a:lvl1pPr>
          </a:lstStyle>
          <a:p>
            <a:r>
              <a:rPr lang="en-US" sz="4400" dirty="0" smtClean="0"/>
              <a:t>Path to Professional Certification </a:t>
            </a:r>
            <a:endParaRPr lang="en-US" sz="4400" dirty="0"/>
          </a:p>
        </p:txBody>
      </p:sp>
      <p:sp>
        <p:nvSpPr>
          <p:cNvPr id="28" name="Title 1"/>
          <p:cNvSpPr txBox="1">
            <a:spLocks/>
          </p:cNvSpPr>
          <p:nvPr/>
        </p:nvSpPr>
        <p:spPr>
          <a:xfrm>
            <a:off x="329184" y="252626"/>
            <a:ext cx="8382000" cy="609398"/>
          </a:xfrm>
          <a:prstGeom prst="rect">
            <a:avLst/>
          </a:prstGeom>
        </p:spPr>
        <p:txBody>
          <a:bodyPr vert="horz" wrap="square" lIns="0" tIns="0" rIns="0" bIns="0" rtlCol="0" anchor="t">
            <a:spAutoFit/>
          </a:bodyPr>
          <a:lstStyle>
            <a:lvl1pPr defTabSz="914363" eaLnBrk="1" latinLnBrk="0" hangingPunct="1">
              <a:lnSpc>
                <a:spcPct val="90000"/>
              </a:lnSpc>
              <a:buNone/>
              <a:defRPr lang="en-US" sz="4800" b="0" cap="none" spc="-150" dirty="0" smtClean="0">
                <a:ln w="3175">
                  <a:noFill/>
                </a:ln>
                <a:gradFill>
                  <a:gsLst>
                    <a:gs pos="0">
                      <a:srgbClr val="2E59B0"/>
                    </a:gs>
                    <a:gs pos="49000">
                      <a:srgbClr val="161D32"/>
                    </a:gs>
                    <a:gs pos="100000">
                      <a:srgbClr val="000000"/>
                    </a:gs>
                  </a:gsLst>
                  <a:lin ang="5400000" scaled="0"/>
                </a:gradFill>
                <a:effectLst/>
                <a:latin typeface="+mj-lt"/>
                <a:ea typeface="Segoe UI" pitchFamily="34" charset="0"/>
                <a:cs typeface="Segoe UI" pitchFamily="34" charset="0"/>
              </a:defRPr>
            </a:lvl1pPr>
          </a:lstStyle>
          <a:p>
            <a:r>
              <a:rPr lang="en-US" sz="4400" dirty="0"/>
              <a:t>MCM Path to Architect Certification</a:t>
            </a:r>
          </a:p>
        </p:txBody>
      </p:sp>
      <p:grpSp>
        <p:nvGrpSpPr>
          <p:cNvPr id="29" name="Group 28"/>
          <p:cNvGrpSpPr/>
          <p:nvPr/>
        </p:nvGrpSpPr>
        <p:grpSpPr>
          <a:xfrm>
            <a:off x="2726454" y="932688"/>
            <a:ext cx="1365543" cy="2918517"/>
            <a:chOff x="6367423" y="1882297"/>
            <a:chExt cx="1365543" cy="2918517"/>
          </a:xfrm>
        </p:grpSpPr>
        <p:sp>
          <p:nvSpPr>
            <p:cNvPr id="30" name="TextBox 29"/>
            <p:cNvSpPr txBox="1"/>
            <p:nvPr/>
          </p:nvSpPr>
          <p:spPr>
            <a:xfrm>
              <a:off x="6367423" y="3969817"/>
              <a:ext cx="1365543" cy="830997"/>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Explore</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Master’s Certification</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31" name="Right Arrow 30"/>
            <p:cNvSpPr/>
            <p:nvPr/>
          </p:nvSpPr>
          <p:spPr>
            <a:xfrm>
              <a:off x="6502400" y="1882297"/>
              <a:ext cx="914400" cy="1927704"/>
            </a:xfrm>
            <a:prstGeom prst="rightArrow">
              <a:avLst/>
            </a:prstGeom>
            <a:solidFill>
              <a:srgbClr val="23836D"/>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none" lIns="91436" tIns="45718" rIns="91436" bIns="45718" numCol="1" rtlCol="0" anchor="ctr" anchorCtr="0" compatLnSpc="1">
              <a:prstTxWarp prst="textNoShape">
                <a:avLst/>
              </a:prstTxWarp>
            </a:bodyPr>
            <a:lstStyle/>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Your</a:t>
              </a:r>
            </a:p>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next</a:t>
              </a:r>
            </a:p>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step</a:t>
              </a:r>
              <a:endParaRPr lang="en-US" sz="1600" dirty="0">
                <a:gradFill>
                  <a:gsLst>
                    <a:gs pos="0">
                      <a:schemeClr val="bg1"/>
                    </a:gs>
                    <a:gs pos="100000">
                      <a:schemeClr val="bg1"/>
                    </a:gs>
                  </a:gsLst>
                  <a:lin ang="5400000" scaled="0"/>
                </a:gradFill>
                <a:ea typeface="Segoe UI" pitchFamily="34" charset="0"/>
                <a:cs typeface="Segoe UI" pitchFamily="34" charset="0"/>
              </a:endParaRPr>
            </a:p>
          </p:txBody>
        </p:sp>
      </p:grpSp>
      <p:grpSp>
        <p:nvGrpSpPr>
          <p:cNvPr id="32" name="Group 31"/>
          <p:cNvGrpSpPr/>
          <p:nvPr/>
        </p:nvGrpSpPr>
        <p:grpSpPr>
          <a:xfrm>
            <a:off x="1472183" y="1298448"/>
            <a:ext cx="1417421" cy="3785785"/>
            <a:chOff x="4677721" y="2246135"/>
            <a:chExt cx="1417421" cy="3785785"/>
          </a:xfrm>
        </p:grpSpPr>
        <p:sp>
          <p:nvSpPr>
            <p:cNvPr id="33" name="TextBox 32"/>
            <p:cNvSpPr txBox="1"/>
            <p:nvPr/>
          </p:nvSpPr>
          <p:spPr>
            <a:xfrm>
              <a:off x="4677721" y="3969817"/>
              <a:ext cx="1417421" cy="2062103"/>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Microsoft Certified IT Professional</a:t>
              </a:r>
              <a:r>
                <a:rPr lang="en-US" sz="1600" dirty="0">
                  <a:gradFill>
                    <a:gsLst>
                      <a:gs pos="0">
                        <a:schemeClr val="tx1"/>
                      </a:gs>
                      <a:gs pos="100000">
                        <a:schemeClr val="tx1"/>
                      </a:gs>
                    </a:gsLst>
                    <a:lin ang="5400000" scaled="0"/>
                  </a:gradFill>
                  <a:latin typeface="+mn-lt"/>
                  <a:ea typeface="Segoe UI" pitchFamily="34" charset="0"/>
                  <a:cs typeface="Segoe UI" pitchFamily="34" charset="0"/>
                </a:rPr>
                <a:t/>
              </a:r>
              <a:br>
                <a:rPr lang="en-US" sz="1600" dirty="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or</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b="1" dirty="0">
                  <a:gradFill>
                    <a:gsLst>
                      <a:gs pos="0">
                        <a:schemeClr val="tx1"/>
                      </a:gs>
                      <a:gs pos="100000">
                        <a:schemeClr val="tx1"/>
                      </a:gs>
                    </a:gsLst>
                    <a:lin ang="5400000" scaled="0"/>
                  </a:gradFill>
                  <a:latin typeface="+mn-lt"/>
                  <a:ea typeface="Segoe UI" pitchFamily="34" charset="0"/>
                  <a:cs typeface="Segoe UI" pitchFamily="34" charset="0"/>
                </a:rPr>
                <a:t>Microsoft Certified </a:t>
              </a: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Professional Developer</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35" name="Can 34"/>
            <p:cNvSpPr/>
            <p:nvPr/>
          </p:nvSpPr>
          <p:spPr>
            <a:xfrm>
              <a:off x="4788993" y="2246135"/>
              <a:ext cx="1143000" cy="1182865"/>
            </a:xfrm>
            <a:prstGeom prst="can">
              <a:avLst/>
            </a:prstGeom>
            <a:solidFill>
              <a:srgbClr val="0080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none" lIns="0" tIns="182880" rIns="91436" bIns="45718" numCol="1" rtlCol="0" anchor="ctr" anchorCtr="0" compatLnSpc="1">
              <a:prstTxWarp prst="textNoShape">
                <a:avLst/>
              </a:prstTxWarp>
            </a:bodyPr>
            <a:lstStyle/>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MCTIP</a:t>
              </a:r>
            </a:p>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or</a:t>
              </a:r>
            </a:p>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MCPD</a:t>
              </a:r>
              <a:endParaRPr lang="en-US" sz="1600" dirty="0">
                <a:gradFill>
                  <a:gsLst>
                    <a:gs pos="0">
                      <a:schemeClr val="bg1"/>
                    </a:gs>
                    <a:gs pos="100000">
                      <a:schemeClr val="bg1"/>
                    </a:gs>
                  </a:gsLst>
                  <a:lin ang="5400000" scaled="0"/>
                </a:gradFill>
                <a:ea typeface="Segoe UI" pitchFamily="34" charset="0"/>
                <a:cs typeface="Segoe UI" pitchFamily="34" charset="0"/>
              </a:endParaRPr>
            </a:p>
          </p:txBody>
        </p:sp>
      </p:grpSp>
      <p:grpSp>
        <p:nvGrpSpPr>
          <p:cNvPr id="36" name="Group 35"/>
          <p:cNvGrpSpPr/>
          <p:nvPr/>
        </p:nvGrpSpPr>
        <p:grpSpPr>
          <a:xfrm>
            <a:off x="6371941" y="1298448"/>
            <a:ext cx="1254274" cy="2801435"/>
            <a:chOff x="1372722" y="2246135"/>
            <a:chExt cx="1254274" cy="2801435"/>
          </a:xfrm>
        </p:grpSpPr>
        <p:sp>
          <p:nvSpPr>
            <p:cNvPr id="41" name="TextBox 40"/>
            <p:cNvSpPr txBox="1"/>
            <p:nvPr/>
          </p:nvSpPr>
          <p:spPr>
            <a:xfrm>
              <a:off x="1372724" y="3970352"/>
              <a:ext cx="1254272" cy="1077218"/>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MCTS</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and</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Product Experience</a:t>
              </a:r>
            </a:p>
          </p:txBody>
        </p:sp>
        <p:sp>
          <p:nvSpPr>
            <p:cNvPr id="42" name="Can 41"/>
            <p:cNvSpPr/>
            <p:nvPr/>
          </p:nvSpPr>
          <p:spPr>
            <a:xfrm>
              <a:off x="1372722" y="2246135"/>
              <a:ext cx="1143000" cy="1182865"/>
            </a:xfrm>
            <a:prstGeom prst="can">
              <a:avLst/>
            </a:prstGeom>
            <a:solidFill>
              <a:srgbClr val="23836D"/>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none" lIns="91436" tIns="45718" rIns="91436" bIns="45718" numCol="1" rtlCol="0" anchor="ctr" anchorCtr="0" compatLnSpc="1">
              <a:prstTxWarp prst="textNoShape">
                <a:avLst/>
              </a:prstTxWarp>
            </a:bodyPr>
            <a:lstStyle/>
            <a:p>
              <a:pPr algn="ctr" defTabSz="914099"/>
              <a:r>
                <a:rPr lang="en-US" sz="1600" dirty="0">
                  <a:gradFill>
                    <a:gsLst>
                      <a:gs pos="0">
                        <a:schemeClr val="bg1"/>
                      </a:gs>
                      <a:gs pos="100000">
                        <a:schemeClr val="bg1"/>
                      </a:gs>
                    </a:gsLst>
                    <a:lin ang="5400000" scaled="0"/>
                  </a:gradFill>
                  <a:ea typeface="Segoe UI" pitchFamily="34" charset="0"/>
                  <a:cs typeface="Segoe UI" pitchFamily="34" charset="0"/>
                </a:rPr>
                <a:t/>
              </a:r>
              <a:br>
                <a:rPr lang="en-US" sz="1600" dirty="0">
                  <a:gradFill>
                    <a:gsLst>
                      <a:gs pos="0">
                        <a:schemeClr val="bg1"/>
                      </a:gs>
                      <a:gs pos="100000">
                        <a:schemeClr val="bg1"/>
                      </a:gs>
                    </a:gsLst>
                    <a:lin ang="5400000" scaled="0"/>
                  </a:gradFill>
                  <a:ea typeface="Segoe UI" pitchFamily="34" charset="0"/>
                  <a:cs typeface="Segoe UI" pitchFamily="34" charset="0"/>
                </a:rPr>
              </a:br>
              <a:r>
                <a:rPr lang="en-US" sz="1600" dirty="0" smtClean="0">
                  <a:gradFill>
                    <a:gsLst>
                      <a:gs pos="0">
                        <a:schemeClr val="bg1"/>
                      </a:gs>
                      <a:gs pos="100000">
                        <a:schemeClr val="bg1"/>
                      </a:gs>
                    </a:gsLst>
                    <a:lin ang="5400000" scaled="0"/>
                  </a:gradFill>
                  <a:ea typeface="Segoe UI" pitchFamily="34" charset="0"/>
                  <a:cs typeface="Segoe UI" pitchFamily="34" charset="0"/>
                </a:rPr>
                <a:t>Prerequisites</a:t>
              </a:r>
            </a:p>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and</a:t>
              </a:r>
            </a:p>
            <a:p>
              <a:pPr algn="ctr" defTabSz="914099"/>
              <a:r>
                <a:rPr lang="en-US" sz="1600" spc="-80" dirty="0" smtClean="0">
                  <a:gradFill>
                    <a:gsLst>
                      <a:gs pos="0">
                        <a:schemeClr val="bg1"/>
                      </a:gs>
                      <a:gs pos="100000">
                        <a:schemeClr val="bg1"/>
                      </a:gs>
                    </a:gsLst>
                    <a:lin ang="5400000" scaled="0"/>
                  </a:gradFill>
                  <a:ea typeface="Segoe UI" pitchFamily="34" charset="0"/>
                  <a:cs typeface="Segoe UI" pitchFamily="34" charset="0"/>
                </a:rPr>
                <a:t>Requirements</a:t>
              </a:r>
              <a:endParaRPr lang="en-US" sz="1600" spc="-80" dirty="0">
                <a:gradFill>
                  <a:gsLst>
                    <a:gs pos="0">
                      <a:schemeClr val="bg1"/>
                    </a:gs>
                    <a:gs pos="100000">
                      <a:schemeClr val="bg1"/>
                    </a:gs>
                  </a:gsLst>
                  <a:lin ang="5400000" scaled="0"/>
                </a:gradFill>
                <a:ea typeface="Segoe UI" pitchFamily="34" charset="0"/>
                <a:cs typeface="Segoe UI" pitchFamily="34" charset="0"/>
              </a:endParaRPr>
            </a:p>
            <a:p>
              <a:pPr algn="ctr" defTabSz="914099"/>
              <a:endParaRPr lang="en-US" sz="1600" dirty="0">
                <a:gradFill>
                  <a:gsLst>
                    <a:gs pos="0">
                      <a:schemeClr val="bg1"/>
                    </a:gs>
                    <a:gs pos="100000">
                      <a:schemeClr val="bg1"/>
                    </a:gs>
                  </a:gsLst>
                  <a:lin ang="5400000" scaled="0"/>
                </a:gradFill>
                <a:ea typeface="Segoe UI" pitchFamily="34" charset="0"/>
                <a:cs typeface="Segoe UI" pitchFamily="34" charset="0"/>
              </a:endParaRPr>
            </a:p>
          </p:txBody>
        </p:sp>
      </p:grpSp>
      <p:grpSp>
        <p:nvGrpSpPr>
          <p:cNvPr id="43" name="Group 42"/>
          <p:cNvGrpSpPr/>
          <p:nvPr/>
        </p:nvGrpSpPr>
        <p:grpSpPr>
          <a:xfrm>
            <a:off x="7626214" y="1298448"/>
            <a:ext cx="1143000" cy="2801435"/>
            <a:chOff x="3086174" y="2246135"/>
            <a:chExt cx="1143000" cy="2801435"/>
          </a:xfrm>
        </p:grpSpPr>
        <p:sp>
          <p:nvSpPr>
            <p:cNvPr id="44" name="TextBox 43"/>
            <p:cNvSpPr txBox="1"/>
            <p:nvPr/>
          </p:nvSpPr>
          <p:spPr>
            <a:xfrm>
              <a:off x="3086175" y="3970352"/>
              <a:ext cx="1142999" cy="1077218"/>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Explore </a:t>
              </a:r>
              <a:b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the various training options</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45" name="Can 44"/>
            <p:cNvSpPr/>
            <p:nvPr/>
          </p:nvSpPr>
          <p:spPr>
            <a:xfrm>
              <a:off x="3086174" y="2246135"/>
              <a:ext cx="1143000" cy="1182865"/>
            </a:xfrm>
            <a:prstGeom prst="can">
              <a:avLst/>
            </a:prstGeom>
            <a:solidFill>
              <a:srgbClr val="23836D"/>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none" lIns="91436" tIns="45720" rIns="91436" bIns="45718" numCol="1" rtlCol="0" anchor="ctr" anchorCtr="0" compatLnSpc="1">
              <a:prstTxWarp prst="textNoShape">
                <a:avLst/>
              </a:prstTxWarp>
            </a:bodyPr>
            <a:lstStyle/>
            <a:p>
              <a:pPr algn="ctr" defTabSz="914099"/>
              <a:r>
                <a:rPr lang="en-US" sz="1600" dirty="0">
                  <a:gradFill>
                    <a:gsLst>
                      <a:gs pos="0">
                        <a:schemeClr val="bg1"/>
                      </a:gs>
                      <a:gs pos="100000">
                        <a:schemeClr val="bg1"/>
                      </a:gs>
                    </a:gsLst>
                    <a:lin ang="5400000" scaled="0"/>
                  </a:gradFill>
                  <a:ea typeface="Segoe UI" pitchFamily="34" charset="0"/>
                  <a:cs typeface="Segoe UI" pitchFamily="34" charset="0"/>
                </a:rPr>
                <a:t/>
              </a:r>
              <a:br>
                <a:rPr lang="en-US" sz="1600" dirty="0">
                  <a:gradFill>
                    <a:gsLst>
                      <a:gs pos="0">
                        <a:schemeClr val="bg1"/>
                      </a:gs>
                      <a:gs pos="100000">
                        <a:schemeClr val="bg1"/>
                      </a:gs>
                    </a:gsLst>
                    <a:lin ang="5400000" scaled="0"/>
                  </a:gradFill>
                  <a:ea typeface="Segoe UI" pitchFamily="34" charset="0"/>
                  <a:cs typeface="Segoe UI" pitchFamily="34" charset="0"/>
                </a:rPr>
              </a:br>
              <a:r>
                <a:rPr lang="en-US" sz="1600" dirty="0" smtClean="0">
                  <a:gradFill>
                    <a:gsLst>
                      <a:gs pos="0">
                        <a:schemeClr val="bg1"/>
                      </a:gs>
                      <a:gs pos="100000">
                        <a:schemeClr val="bg1"/>
                      </a:gs>
                    </a:gsLst>
                    <a:lin ang="5400000" scaled="0"/>
                  </a:gradFill>
                  <a:ea typeface="Segoe UI" pitchFamily="34" charset="0"/>
                  <a:cs typeface="Segoe UI" pitchFamily="34" charset="0"/>
                </a:rPr>
                <a:t>Prerequisites</a:t>
              </a:r>
            </a:p>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and</a:t>
              </a:r>
            </a:p>
            <a:p>
              <a:pPr algn="ctr" defTabSz="914099"/>
              <a:r>
                <a:rPr lang="en-US" sz="1600" spc="-80" dirty="0">
                  <a:gradFill>
                    <a:gsLst>
                      <a:gs pos="0">
                        <a:schemeClr val="bg1"/>
                      </a:gs>
                      <a:gs pos="100000">
                        <a:schemeClr val="bg1"/>
                      </a:gs>
                    </a:gsLst>
                    <a:lin ang="5400000" scaled="0"/>
                  </a:gradFill>
                  <a:ea typeface="Segoe UI" pitchFamily="34" charset="0"/>
                  <a:cs typeface="Segoe UI" pitchFamily="34" charset="0"/>
                </a:rPr>
                <a:t>Requirements</a:t>
              </a:r>
            </a:p>
            <a:p>
              <a:pPr algn="ctr" defTabSz="914099"/>
              <a:endParaRPr lang="en-US" sz="1600" dirty="0">
                <a:gradFill>
                  <a:gsLst>
                    <a:gs pos="0">
                      <a:schemeClr val="bg1"/>
                    </a:gs>
                    <a:gs pos="100000">
                      <a:schemeClr val="bg1"/>
                    </a:gs>
                  </a:gsLst>
                  <a:lin ang="5400000" scaled="0"/>
                </a:gradFill>
                <a:ea typeface="Segoe UI" pitchFamily="34" charset="0"/>
                <a:cs typeface="Segoe UI" pitchFamily="34" charset="0"/>
              </a:endParaRPr>
            </a:p>
          </p:txBody>
        </p:sp>
      </p:grpSp>
      <p:grpSp>
        <p:nvGrpSpPr>
          <p:cNvPr id="48" name="Group 47"/>
          <p:cNvGrpSpPr/>
          <p:nvPr/>
        </p:nvGrpSpPr>
        <p:grpSpPr>
          <a:xfrm>
            <a:off x="3775832" y="1298448"/>
            <a:ext cx="1349789" cy="3793652"/>
            <a:chOff x="281799" y="2246135"/>
            <a:chExt cx="1349789" cy="3793652"/>
          </a:xfrm>
        </p:grpSpPr>
        <p:sp>
          <p:nvSpPr>
            <p:cNvPr id="49" name="Can 48"/>
            <p:cNvSpPr/>
            <p:nvPr/>
          </p:nvSpPr>
          <p:spPr>
            <a:xfrm>
              <a:off x="385194" y="2246135"/>
              <a:ext cx="1143000" cy="1182865"/>
            </a:xfrm>
            <a:prstGeom prst="can">
              <a:avLst/>
            </a:prstGeom>
            <a:solidFill>
              <a:srgbClr val="17375E"/>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none" lIns="91436" tIns="45720" rIns="91436" bIns="45718" numCol="1" rtlCol="0" anchor="ctr" anchorCtr="0" compatLnSpc="1">
              <a:prstTxWarp prst="textNoShape">
                <a:avLst/>
              </a:prstTxWarp>
            </a:bodyPr>
            <a:lstStyle/>
            <a:p>
              <a:pPr algn="ctr" defTabSz="914099"/>
              <a:r>
                <a:rPr lang="en-US" sz="1600" dirty="0">
                  <a:gradFill>
                    <a:gsLst>
                      <a:gs pos="0">
                        <a:schemeClr val="bg1"/>
                      </a:gs>
                      <a:gs pos="100000">
                        <a:schemeClr val="bg1"/>
                      </a:gs>
                    </a:gsLst>
                    <a:lin ang="5400000" scaled="0"/>
                  </a:gradFill>
                  <a:ea typeface="Segoe UI" pitchFamily="34" charset="0"/>
                  <a:cs typeface="Segoe UI" pitchFamily="34" charset="0"/>
                </a:rPr>
                <a:t/>
              </a:r>
              <a:br>
                <a:rPr lang="en-US" sz="1600" dirty="0">
                  <a:gradFill>
                    <a:gsLst>
                      <a:gs pos="0">
                        <a:schemeClr val="bg1"/>
                      </a:gs>
                      <a:gs pos="100000">
                        <a:schemeClr val="bg1"/>
                      </a:gs>
                    </a:gsLst>
                    <a:lin ang="5400000" scaled="0"/>
                  </a:gradFill>
                  <a:ea typeface="Segoe UI" pitchFamily="34" charset="0"/>
                  <a:cs typeface="Segoe UI" pitchFamily="34" charset="0"/>
                </a:rPr>
              </a:br>
              <a:r>
                <a:rPr lang="en-US" sz="1600" dirty="0" smtClean="0">
                  <a:gradFill>
                    <a:gsLst>
                      <a:gs pos="0">
                        <a:schemeClr val="bg1"/>
                      </a:gs>
                      <a:gs pos="100000">
                        <a:schemeClr val="bg1"/>
                      </a:gs>
                    </a:gsLst>
                    <a:lin ang="5400000" scaled="0"/>
                  </a:gradFill>
                  <a:ea typeface="Segoe UI" pitchFamily="34" charset="0"/>
                  <a:cs typeface="Segoe UI" pitchFamily="34" charset="0"/>
                </a:rPr>
                <a:t>Prerequisites</a:t>
              </a:r>
            </a:p>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and</a:t>
              </a:r>
            </a:p>
            <a:p>
              <a:pPr algn="ctr" defTabSz="914099"/>
              <a:r>
                <a:rPr lang="en-US" sz="1600" spc="-80" dirty="0" smtClean="0">
                  <a:gradFill>
                    <a:gsLst>
                      <a:gs pos="0">
                        <a:schemeClr val="bg1"/>
                      </a:gs>
                      <a:gs pos="100000">
                        <a:schemeClr val="bg1"/>
                      </a:gs>
                    </a:gsLst>
                    <a:lin ang="5400000" scaled="0"/>
                  </a:gradFill>
                  <a:ea typeface="Segoe UI" pitchFamily="34" charset="0"/>
                  <a:cs typeface="Segoe UI" pitchFamily="34" charset="0"/>
                </a:rPr>
                <a:t>Requirements</a:t>
              </a:r>
              <a:endParaRPr lang="en-US" sz="1600" spc="-80" dirty="0">
                <a:gradFill>
                  <a:gsLst>
                    <a:gs pos="0">
                      <a:schemeClr val="bg1"/>
                    </a:gs>
                    <a:gs pos="100000">
                      <a:schemeClr val="bg1"/>
                    </a:gs>
                  </a:gsLst>
                  <a:lin ang="5400000" scaled="0"/>
                </a:gradFill>
                <a:ea typeface="Segoe UI" pitchFamily="34" charset="0"/>
                <a:cs typeface="Segoe UI" pitchFamily="34" charset="0"/>
              </a:endParaRPr>
            </a:p>
            <a:p>
              <a:pPr algn="ctr" defTabSz="914099"/>
              <a:endParaRPr lang="en-US" sz="1600" dirty="0">
                <a:gradFill>
                  <a:gsLst>
                    <a:gs pos="0">
                      <a:schemeClr val="bg1"/>
                    </a:gs>
                    <a:gs pos="100000">
                      <a:schemeClr val="bg1"/>
                    </a:gs>
                  </a:gsLst>
                  <a:lin ang="5400000" scaled="0"/>
                </a:gradFill>
                <a:ea typeface="Segoe UI" pitchFamily="34" charset="0"/>
                <a:cs typeface="Segoe UI" pitchFamily="34" charset="0"/>
              </a:endParaRPr>
            </a:p>
          </p:txBody>
        </p:sp>
        <p:sp>
          <p:nvSpPr>
            <p:cNvPr id="50" name="TextBox 49"/>
            <p:cNvSpPr txBox="1"/>
            <p:nvPr/>
          </p:nvSpPr>
          <p:spPr>
            <a:xfrm>
              <a:off x="281799" y="3977684"/>
              <a:ext cx="1349789" cy="2062103"/>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MCM</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and 10+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years of IT experience </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and 5+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years of </a:t>
              </a:r>
              <a:r>
                <a:rPr lang="en-US" sz="1600" dirty="0">
                  <a:gradFill>
                    <a:gsLst>
                      <a:gs pos="0">
                        <a:schemeClr val="tx1"/>
                      </a:gs>
                      <a:gs pos="100000">
                        <a:schemeClr val="tx1"/>
                      </a:gs>
                    </a:gsLst>
                    <a:lin ang="5400000" scaled="0"/>
                  </a:gradFill>
                  <a:latin typeface="+mn-lt"/>
                  <a:ea typeface="Segoe UI" pitchFamily="34" charset="0"/>
                  <a:cs typeface="Segoe UI" pitchFamily="34" charset="0"/>
                </a:rPr>
                <a:t>architectural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experience</a:t>
              </a:r>
            </a:p>
          </p:txBody>
        </p:sp>
      </p:grpSp>
      <p:grpSp>
        <p:nvGrpSpPr>
          <p:cNvPr id="51" name="Group 50"/>
          <p:cNvGrpSpPr/>
          <p:nvPr/>
        </p:nvGrpSpPr>
        <p:grpSpPr>
          <a:xfrm>
            <a:off x="6142384" y="1298448"/>
            <a:ext cx="1552378" cy="4032144"/>
            <a:chOff x="3673847" y="2246135"/>
            <a:chExt cx="1552378" cy="4032144"/>
          </a:xfrm>
        </p:grpSpPr>
        <p:sp>
          <p:nvSpPr>
            <p:cNvPr id="52" name="Can 51"/>
            <p:cNvSpPr/>
            <p:nvPr/>
          </p:nvSpPr>
          <p:spPr>
            <a:xfrm>
              <a:off x="3903480" y="2246135"/>
              <a:ext cx="1143000" cy="1182865"/>
            </a:xfrm>
            <a:prstGeom prst="can">
              <a:avLst/>
            </a:prstGeom>
            <a:solidFill>
              <a:srgbClr val="17375E"/>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none" lIns="91436" tIns="45718" rIns="91436" bIns="45718" numCol="1" rtlCol="0" anchor="ctr" anchorCtr="0" compatLnSpc="1">
              <a:prstTxWarp prst="textNoShape">
                <a:avLst/>
              </a:prstTxWarp>
            </a:bodyPr>
            <a:lstStyle/>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Board</a:t>
              </a:r>
            </a:p>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Exam</a:t>
              </a:r>
              <a:endParaRPr lang="en-US" sz="1600" dirty="0">
                <a:gradFill>
                  <a:gsLst>
                    <a:gs pos="0">
                      <a:schemeClr val="bg1"/>
                    </a:gs>
                    <a:gs pos="100000">
                      <a:schemeClr val="bg1"/>
                    </a:gs>
                  </a:gsLst>
                  <a:lin ang="5400000" scaled="0"/>
                </a:gradFill>
                <a:ea typeface="Segoe UI" pitchFamily="34" charset="0"/>
                <a:cs typeface="Segoe UI" pitchFamily="34" charset="0"/>
              </a:endParaRPr>
            </a:p>
          </p:txBody>
        </p:sp>
        <p:sp>
          <p:nvSpPr>
            <p:cNvPr id="53" name="TextBox 52"/>
            <p:cNvSpPr txBox="1"/>
            <p:nvPr/>
          </p:nvSpPr>
          <p:spPr>
            <a:xfrm>
              <a:off x="3673847" y="3969955"/>
              <a:ext cx="1552378" cy="2308324"/>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Submit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documentation</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for board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exam</a:t>
              </a:r>
              <a:r>
                <a:rPr lang="en-US" sz="1600" dirty="0">
                  <a:gradFill>
                    <a:gsLst>
                      <a:gs pos="0">
                        <a:schemeClr val="tx1"/>
                      </a:gs>
                      <a:gs pos="100000">
                        <a:schemeClr val="tx1"/>
                      </a:gs>
                    </a:gsLst>
                    <a:lin ang="5400000" scaled="0"/>
                  </a:gradFill>
                  <a:latin typeface="+mn-lt"/>
                  <a:ea typeface="Segoe UI" pitchFamily="34" charset="0"/>
                  <a:cs typeface="Segoe UI" pitchFamily="34" charset="0"/>
                </a:rPr>
                <a:t>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and</a:t>
              </a:r>
            </a:p>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Complete</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 board exam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in front of review board interview panel</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grpSp>
      <p:grpSp>
        <p:nvGrpSpPr>
          <p:cNvPr id="54" name="Group 53"/>
          <p:cNvGrpSpPr/>
          <p:nvPr/>
        </p:nvGrpSpPr>
        <p:grpSpPr>
          <a:xfrm>
            <a:off x="7618413" y="1298448"/>
            <a:ext cx="1143000" cy="2801038"/>
            <a:chOff x="5662624" y="2246135"/>
            <a:chExt cx="1143000" cy="2801038"/>
          </a:xfrm>
        </p:grpSpPr>
        <p:sp>
          <p:nvSpPr>
            <p:cNvPr id="55" name="Can 54"/>
            <p:cNvSpPr/>
            <p:nvPr/>
          </p:nvSpPr>
          <p:spPr>
            <a:xfrm>
              <a:off x="5662624" y="2246135"/>
              <a:ext cx="1143000" cy="1182865"/>
            </a:xfrm>
            <a:prstGeom prst="can">
              <a:avLst/>
            </a:prstGeom>
            <a:solidFill>
              <a:srgbClr val="002B45"/>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none" lIns="91436" tIns="45718" rIns="91436" bIns="45718" numCol="1" rtlCol="0" anchor="ctr" anchorCtr="0" compatLnSpc="1">
              <a:prstTxWarp prst="textNoShape">
                <a:avLst/>
              </a:prstTxWarp>
            </a:bodyPr>
            <a:lstStyle/>
            <a:p>
              <a:pPr algn="ctr" defTabSz="914099"/>
              <a:r>
                <a:rPr lang="en-US" sz="1600" dirty="0">
                  <a:gradFill>
                    <a:gsLst>
                      <a:gs pos="0">
                        <a:schemeClr val="bg1"/>
                      </a:gs>
                      <a:gs pos="100000">
                        <a:schemeClr val="bg1"/>
                      </a:gs>
                    </a:gsLst>
                    <a:lin ang="5400000" scaled="0"/>
                  </a:gradFill>
                  <a:ea typeface="Segoe UI" pitchFamily="34" charset="0"/>
                  <a:cs typeface="Segoe UI" pitchFamily="34" charset="0"/>
                </a:rPr>
                <a:t>MCA</a:t>
              </a:r>
            </a:p>
          </p:txBody>
        </p:sp>
        <p:sp>
          <p:nvSpPr>
            <p:cNvPr id="56" name="TextBox 55"/>
            <p:cNvSpPr txBox="1"/>
            <p:nvPr/>
          </p:nvSpPr>
          <p:spPr>
            <a:xfrm>
              <a:off x="5662625" y="3969955"/>
              <a:ext cx="1142999" cy="1077218"/>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Achieve</a:t>
              </a:r>
              <a:b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Microsoft Certified Architect</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grpSp>
      <p:grpSp>
        <p:nvGrpSpPr>
          <p:cNvPr id="57" name="Group 56"/>
          <p:cNvGrpSpPr/>
          <p:nvPr/>
        </p:nvGrpSpPr>
        <p:grpSpPr>
          <a:xfrm>
            <a:off x="5022227" y="1298448"/>
            <a:ext cx="1349714" cy="2801038"/>
            <a:chOff x="2040942" y="2246135"/>
            <a:chExt cx="1349714" cy="2801038"/>
          </a:xfrm>
        </p:grpSpPr>
        <p:sp>
          <p:nvSpPr>
            <p:cNvPr id="58" name="Can 57"/>
            <p:cNvSpPr/>
            <p:nvPr/>
          </p:nvSpPr>
          <p:spPr>
            <a:xfrm>
              <a:off x="2144337" y="2246135"/>
              <a:ext cx="1143000" cy="1182865"/>
            </a:xfrm>
            <a:prstGeom prst="can">
              <a:avLst/>
            </a:prstGeom>
            <a:solidFill>
              <a:srgbClr val="17375E"/>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none" lIns="91436" tIns="91440" rIns="45720" bIns="45718" numCol="1" rtlCol="0" anchor="ctr" anchorCtr="0" compatLnSpc="1">
              <a:prstTxWarp prst="textNoShape">
                <a:avLst/>
              </a:prstTxWarp>
            </a:bodyPr>
            <a:lstStyle/>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Preparation</a:t>
              </a:r>
            </a:p>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and </a:t>
              </a:r>
            </a:p>
            <a:p>
              <a:pPr algn="ctr" defTabSz="914099"/>
              <a:r>
                <a:rPr lang="en-US" sz="1600" dirty="0" smtClean="0">
                  <a:gradFill>
                    <a:gsLst>
                      <a:gs pos="0">
                        <a:schemeClr val="bg1"/>
                      </a:gs>
                      <a:gs pos="100000">
                        <a:schemeClr val="bg1"/>
                      </a:gs>
                    </a:gsLst>
                    <a:lin ang="5400000" scaled="0"/>
                  </a:gradFill>
                  <a:ea typeface="Segoe UI" pitchFamily="34" charset="0"/>
                  <a:cs typeface="Segoe UI" pitchFamily="34" charset="0"/>
                </a:rPr>
                <a:t>Training</a:t>
              </a:r>
              <a:endParaRPr lang="en-US" sz="1600" dirty="0">
                <a:gradFill>
                  <a:gsLst>
                    <a:gs pos="0">
                      <a:schemeClr val="bg1"/>
                    </a:gs>
                    <a:gs pos="100000">
                      <a:schemeClr val="bg1"/>
                    </a:gs>
                  </a:gsLst>
                  <a:lin ang="5400000" scaled="0"/>
                </a:gradFill>
                <a:ea typeface="Segoe UI" pitchFamily="34" charset="0"/>
                <a:cs typeface="Segoe UI" pitchFamily="34" charset="0"/>
              </a:endParaRPr>
            </a:p>
          </p:txBody>
        </p:sp>
        <p:sp>
          <p:nvSpPr>
            <p:cNvPr id="59" name="TextBox 58"/>
            <p:cNvSpPr txBox="1"/>
            <p:nvPr/>
          </p:nvSpPr>
          <p:spPr>
            <a:xfrm>
              <a:off x="2040942" y="3969955"/>
              <a:ext cx="1349714" cy="1077218"/>
            </a:xfrm>
            <a:prstGeom prst="rect">
              <a:avLst/>
            </a:prstGeom>
            <a:noFill/>
          </p:spPr>
          <p:txBody>
            <a:bodyPr wrap="square" rtlCol="0">
              <a:spAutoFit/>
            </a:bodyPr>
            <a:lstStyle/>
            <a:p>
              <a:pPr algn="ctr"/>
              <a:r>
                <a:rPr lang="en-US" sz="1600" b="1" dirty="0">
                  <a:gradFill>
                    <a:gsLst>
                      <a:gs pos="0">
                        <a:schemeClr val="tx1"/>
                      </a:gs>
                      <a:gs pos="100000">
                        <a:schemeClr val="tx1"/>
                      </a:gs>
                    </a:gsLst>
                    <a:lin ang="5400000" scaled="0"/>
                  </a:gradFill>
                  <a:latin typeface="+mn-lt"/>
                  <a:ea typeface="Segoe UI" pitchFamily="34" charset="0"/>
                  <a:cs typeface="Segoe UI" pitchFamily="34" charset="0"/>
                </a:rPr>
                <a:t>Explore</a:t>
              </a:r>
              <a:r>
                <a:rPr lang="en-US" sz="1600" dirty="0">
                  <a:gradFill>
                    <a:gsLst>
                      <a:gs pos="0">
                        <a:schemeClr val="tx1"/>
                      </a:gs>
                      <a:gs pos="100000">
                        <a:schemeClr val="tx1"/>
                      </a:gs>
                    </a:gsLst>
                    <a:lin ang="5400000" scaled="0"/>
                  </a:gradFill>
                  <a:latin typeface="+mn-lt"/>
                  <a:ea typeface="Segoe UI" pitchFamily="34" charset="0"/>
                  <a:cs typeface="Segoe UI" pitchFamily="34" charset="0"/>
                </a:rPr>
                <a:t>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the preparation resources</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grpSp>
    </p:spTree>
    <p:extLst>
      <p:ext uri="{BB962C8B-B14F-4D97-AF65-F5344CB8AC3E}">
        <p14:creationId xmlns:p14="http://schemas.microsoft.com/office/powerpoint/2010/main" val="148423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22" presetClass="entr" presetSubtype="8"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0 0 L -0.25 0 E" pathEditMode="relative" ptsTypes="">
                                      <p:cBhvr>
                                        <p:cTn id="47" dur="2000" fill="hold"/>
                                        <p:tgtEl>
                                          <p:spTgt spid="9"/>
                                        </p:tgtEl>
                                        <p:attrNameLst>
                                          <p:attrName>ppt_x</p:attrName>
                                          <p:attrName>ppt_y</p:attrName>
                                        </p:attrNameLst>
                                      </p:cBhvr>
                                    </p:animMotion>
                                  </p:childTnLst>
                                </p:cTn>
                              </p:par>
                              <p:par>
                                <p:cTn id="48" presetID="35" presetClass="path" presetSubtype="0" accel="50000" decel="50000" fill="hold" nodeType="withEffect">
                                  <p:stCondLst>
                                    <p:cond delay="0"/>
                                  </p:stCondLst>
                                  <p:childTnLst>
                                    <p:animMotion origin="layout" path="M -2.77778E-7 4.81481E-6 L -0.38715 4.81481E-6 " pathEditMode="relative" rAng="0" ptsTypes="AA">
                                      <p:cBhvr>
                                        <p:cTn id="49" dur="2000" fill="hold"/>
                                        <p:tgtEl>
                                          <p:spTgt spid="10"/>
                                        </p:tgtEl>
                                        <p:attrNameLst>
                                          <p:attrName>ppt_x</p:attrName>
                                          <p:attrName>ppt_y</p:attrName>
                                        </p:attrNameLst>
                                      </p:cBhvr>
                                      <p:rCtr x="-19358" y="0"/>
                                    </p:animMotion>
                                  </p:childTnLst>
                                </p:cTn>
                              </p:par>
                              <p:par>
                                <p:cTn id="50" presetID="35" presetClass="path" presetSubtype="0" accel="50000" decel="50000" fill="hold" nodeType="withEffect">
                                  <p:stCondLst>
                                    <p:cond delay="0"/>
                                  </p:stCondLst>
                                  <p:childTnLst>
                                    <p:animMotion origin="layout" path="M 3.33333E-6 -7.40741E-7 L -0.52448 -7.40741E-7 " pathEditMode="relative" rAng="0" ptsTypes="AA">
                                      <p:cBhvr>
                                        <p:cTn id="51" dur="2000" fill="hold"/>
                                        <p:tgtEl>
                                          <p:spTgt spid="12"/>
                                        </p:tgtEl>
                                        <p:attrNameLst>
                                          <p:attrName>ppt_x</p:attrName>
                                          <p:attrName>ppt_y</p:attrName>
                                        </p:attrNameLst>
                                      </p:cBhvr>
                                      <p:rCtr x="-26233" y="0"/>
                                    </p:animMotion>
                                  </p:childTnLst>
                                </p:cTn>
                              </p:par>
                              <p:par>
                                <p:cTn id="52" presetID="35" presetClass="path" presetSubtype="0" accel="50000" decel="50000" fill="hold" nodeType="withEffect">
                                  <p:stCondLst>
                                    <p:cond delay="0"/>
                                  </p:stCondLst>
                                  <p:childTnLst>
                                    <p:animMotion origin="layout" path="M 5.55556E-7 -7.40741E-7 L -0.66163 -7.40741E-7 " pathEditMode="relative" rAng="0" ptsTypes="AA">
                                      <p:cBhvr>
                                        <p:cTn id="53" dur="2000" fill="hold"/>
                                        <p:tgtEl>
                                          <p:spTgt spid="22"/>
                                        </p:tgtEl>
                                        <p:attrNameLst>
                                          <p:attrName>ppt_x</p:attrName>
                                          <p:attrName>ppt_y</p:attrName>
                                        </p:attrNameLst>
                                      </p:cBhvr>
                                      <p:rCtr x="-33090" y="0"/>
                                    </p:animMotion>
                                  </p:childTnLst>
                                </p:cTn>
                              </p:par>
                              <p:par>
                                <p:cTn id="54" presetID="35" presetClass="path" presetSubtype="0" accel="50000" decel="50000" fill="hold" nodeType="withEffect">
                                  <p:stCondLst>
                                    <p:cond delay="0"/>
                                  </p:stCondLst>
                                  <p:childTnLst>
                                    <p:animMotion origin="layout" path="M -8.33333E-7 1.11111E-6 L -0.79583 1.11111E-6 " pathEditMode="relative" rAng="0" ptsTypes="AA">
                                      <p:cBhvr>
                                        <p:cTn id="55" dur="2000" fill="hold"/>
                                        <p:tgtEl>
                                          <p:spTgt spid="24"/>
                                        </p:tgtEl>
                                        <p:attrNameLst>
                                          <p:attrName>ppt_x</p:attrName>
                                          <p:attrName>ppt_y</p:attrName>
                                        </p:attrNameLst>
                                      </p:cBhvr>
                                      <p:rCtr x="-39792" y="0"/>
                                    </p:animMotion>
                                  </p:childTnLst>
                                </p:cTn>
                              </p:par>
                              <p:par>
                                <p:cTn id="56" presetID="35" presetClass="path" presetSubtype="0" accel="50000" decel="50000" fill="hold" nodeType="withEffect">
                                  <p:stCondLst>
                                    <p:cond delay="0"/>
                                  </p:stCondLst>
                                  <p:childTnLst>
                                    <p:animMotion origin="layout" path="M -1.38889E-6 3.97593E-6 L -0.91701 3.97593E-6 " pathEditMode="relative" rAng="0" ptsTypes="AA">
                                      <p:cBhvr>
                                        <p:cTn id="57" dur="2000" fill="hold"/>
                                        <p:tgtEl>
                                          <p:spTgt spid="36"/>
                                        </p:tgtEl>
                                        <p:attrNameLst>
                                          <p:attrName>ppt_x</p:attrName>
                                          <p:attrName>ppt_y</p:attrName>
                                        </p:attrNameLst>
                                      </p:cBhvr>
                                      <p:rCtr x="-45851" y="0"/>
                                    </p:animMotion>
                                  </p:childTnLst>
                                </p:cTn>
                              </p:par>
                              <p:par>
                                <p:cTn id="58" presetID="35" presetClass="path" presetSubtype="0" accel="50000" decel="50000" fill="hold" nodeType="withEffect">
                                  <p:stCondLst>
                                    <p:cond delay="0"/>
                                  </p:stCondLst>
                                  <p:childTnLst>
                                    <p:animMotion origin="layout" path="M 2.22222E-6 4.02685E-6 L -0.79809 4.02685E-6 " pathEditMode="relative" rAng="0" ptsTypes="AA">
                                      <p:cBhvr>
                                        <p:cTn id="59" dur="2000" fill="hold"/>
                                        <p:tgtEl>
                                          <p:spTgt spid="43"/>
                                        </p:tgtEl>
                                        <p:attrNameLst>
                                          <p:attrName>ppt_x</p:attrName>
                                          <p:attrName>ppt_y</p:attrName>
                                        </p:attrNameLst>
                                      </p:cBhvr>
                                      <p:rCtr x="-39913" y="0"/>
                                    </p:animMotion>
                                  </p:childTnLst>
                                </p:cTn>
                              </p:par>
                            </p:childTnLst>
                          </p:cTn>
                        </p:par>
                      </p:childTnLst>
                    </p:cTn>
                  </p:par>
                  <p:par>
                    <p:cTn id="60" fill="hold">
                      <p:stCondLst>
                        <p:cond delay="indefinite"/>
                      </p:stCondLst>
                      <p:childTnLst>
                        <p:par>
                          <p:cTn id="61" fill="hold">
                            <p:stCondLst>
                              <p:cond delay="0"/>
                            </p:stCondLst>
                            <p:childTnLst>
                              <p:par>
                                <p:cTn id="62" presetID="22" presetClass="exit" presetSubtype="8" fill="hold" grpId="1" nodeType="clickEffect">
                                  <p:stCondLst>
                                    <p:cond delay="0"/>
                                  </p:stCondLst>
                                  <p:childTnLst>
                                    <p:animEffect transition="out" filter="wipe(left)">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2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8" fill="hold" grpId="1" nodeType="clickEffect">
                                  <p:stCondLst>
                                    <p:cond delay="0"/>
                                  </p:stCondLst>
                                  <p:childTnLst>
                                    <p:animEffect transition="out" filter="wipe(left)">
                                      <p:cBhvr>
                                        <p:cTn id="81" dur="500"/>
                                        <p:tgtEl>
                                          <p:spTgt spid="26"/>
                                        </p:tgtEl>
                                      </p:cBhvr>
                                    </p:animEffect>
                                    <p:set>
                                      <p:cBhvr>
                                        <p:cTn id="82" dur="1" fill="hold">
                                          <p:stCondLst>
                                            <p:cond delay="499"/>
                                          </p:stCondLst>
                                        </p:cTn>
                                        <p:tgtEl>
                                          <p:spTgt spid="26"/>
                                        </p:tgtEl>
                                        <p:attrNameLst>
                                          <p:attrName>style.visibility</p:attrName>
                                        </p:attrNameLst>
                                      </p:cBhvr>
                                      <p:to>
                                        <p:strVal val="hidden"/>
                                      </p:to>
                                    </p:set>
                                  </p:childTnLst>
                                </p:cTn>
                              </p:par>
                              <p:par>
                                <p:cTn id="83" presetID="22" presetClass="entr" presetSubtype="8"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left)">
                                      <p:cBhvr>
                                        <p:cTn id="85" dur="500"/>
                                        <p:tgtEl>
                                          <p:spTgt spid="2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500"/>
                                        <p:tgtEl>
                                          <p:spTgt spid="4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fade">
                                      <p:cBhvr>
                                        <p:cTn id="100" dur="500"/>
                                        <p:tgtEl>
                                          <p:spTgt spid="5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fade">
                                      <p:cBhvr>
                                        <p:cTn id="10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5" grpId="1"/>
      <p:bldP spid="26" grpId="0"/>
      <p:bldP spid="26" grpId="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9851" y="193764"/>
            <a:ext cx="8375946" cy="685800"/>
          </a:xfrm>
        </p:spPr>
        <p:txBody>
          <a:bodyPr/>
          <a:lstStyle/>
          <a:p>
            <a:pPr>
              <a:lnSpc>
                <a:spcPct val="90000"/>
              </a:lnSpc>
            </a:pPr>
            <a:r>
              <a:rPr lang="en-US" dirty="0" smtClean="0"/>
              <a:t>Changing IT Workforce</a:t>
            </a:r>
            <a:endParaRPr lang="en-US" dirty="0"/>
          </a:p>
        </p:txBody>
      </p:sp>
      <p:sp>
        <p:nvSpPr>
          <p:cNvPr id="8" name="Text Placeholder 7"/>
          <p:cNvSpPr>
            <a:spLocks noGrp="1"/>
          </p:cNvSpPr>
          <p:nvPr>
            <p:ph type="body" sz="quarter" idx="10"/>
          </p:nvPr>
        </p:nvSpPr>
        <p:spPr>
          <a:xfrm>
            <a:off x="290042" y="941738"/>
            <a:ext cx="8382000" cy="4025717"/>
          </a:xfrm>
        </p:spPr>
        <p:txBody>
          <a:bodyPr/>
          <a:lstStyle/>
          <a:p>
            <a:pPr marL="463550" indent="-463550"/>
            <a:r>
              <a:rPr lang="en-US" sz="2400" dirty="0" smtClean="0"/>
              <a:t>IT workforce is aging in most developed countries; tenure of IT Pro’s rising</a:t>
            </a:r>
          </a:p>
          <a:p>
            <a:pPr marL="463550" indent="-463550"/>
            <a:r>
              <a:rPr lang="en-US" sz="2400" dirty="0" smtClean="0"/>
              <a:t>Supply of younger, less qualified workers only in developing countries</a:t>
            </a:r>
          </a:p>
          <a:p>
            <a:pPr marL="463550" indent="-463550"/>
            <a:r>
              <a:rPr lang="en-US" sz="2400" dirty="0" smtClean="0"/>
              <a:t>Global competition for top talents increasing</a:t>
            </a:r>
          </a:p>
          <a:p>
            <a:pPr marL="463550" indent="-463550"/>
            <a:r>
              <a:rPr lang="en-US" sz="2400" dirty="0" smtClean="0"/>
              <a:t>Adequate supply of technology workforce remains challenging</a:t>
            </a:r>
          </a:p>
          <a:p>
            <a:pPr marL="463550" indent="-463550"/>
            <a:r>
              <a:rPr lang="en-US" sz="2400" dirty="0"/>
              <a:t>New technologies </a:t>
            </a:r>
            <a:r>
              <a:rPr lang="en-US" sz="2400" dirty="0" smtClean="0"/>
              <a:t>and business needs drive deep capability shifts</a:t>
            </a:r>
          </a:p>
          <a:p>
            <a:pPr marL="463550" indent="-463550"/>
            <a:r>
              <a:rPr lang="en-US" sz="2400" dirty="0" smtClean="0"/>
              <a:t>Paradigm shifts in computing approach and programming methodology</a:t>
            </a:r>
          </a:p>
        </p:txBody>
      </p:sp>
      <p:pic>
        <p:nvPicPr>
          <p:cNvPr id="1026" name="Picture 2" descr="E:\ages.png"/>
          <p:cNvPicPr>
            <a:picLocks noChangeAspect="1" noChangeArrowheads="1"/>
          </p:cNvPicPr>
          <p:nvPr/>
        </p:nvPicPr>
        <p:blipFill>
          <a:blip r:embed="rId3"/>
          <a:srcRect l="104" t="1846"/>
          <a:stretch>
            <a:fillRect/>
          </a:stretch>
        </p:blipFill>
        <p:spPr bwMode="auto">
          <a:xfrm>
            <a:off x="0" y="4967455"/>
            <a:ext cx="9144000" cy="1420548"/>
          </a:xfrm>
          <a:prstGeom prst="rect">
            <a:avLst/>
          </a:prstGeom>
          <a:noFill/>
          <a:ln>
            <a:noFill/>
          </a:ln>
          <a:effectLst>
            <a:outerShdw blurRad="673100" dir="5400000" sx="111000" sy="111000" algn="ctr" rotWithShape="0">
              <a:srgbClr val="000000"/>
            </a:outerShdw>
          </a:effectLst>
        </p:spPr>
      </p:pic>
    </p:spTree>
    <p:extLst>
      <p:ext uri="{BB962C8B-B14F-4D97-AF65-F5344CB8AC3E}">
        <p14:creationId xmlns:p14="http://schemas.microsoft.com/office/powerpoint/2010/main" val="221780239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4" name="Group 83"/>
          <p:cNvGrpSpPr/>
          <p:nvPr/>
        </p:nvGrpSpPr>
        <p:grpSpPr>
          <a:xfrm>
            <a:off x="3505774" y="2258627"/>
            <a:ext cx="2584022" cy="2896255"/>
            <a:chOff x="3505774" y="2258627"/>
            <a:chExt cx="2584022" cy="2896255"/>
          </a:xfrm>
          <a:effectLst>
            <a:outerShdw blurRad="50800" dist="38100" dir="5400000" algn="t" rotWithShape="0">
              <a:prstClr val="black">
                <a:alpha val="40000"/>
              </a:prstClr>
            </a:outerShdw>
          </a:effectLst>
        </p:grpSpPr>
        <p:sp>
          <p:nvSpPr>
            <p:cNvPr id="81" name="Pentagon 80"/>
            <p:cNvSpPr/>
            <p:nvPr/>
          </p:nvSpPr>
          <p:spPr bwMode="auto">
            <a:xfrm rot="16200000">
              <a:off x="3792482" y="3188922"/>
              <a:ext cx="2015606" cy="155016"/>
            </a:xfrm>
            <a:prstGeom prst="homePlate">
              <a:avLst/>
            </a:prstGeom>
            <a:solidFill>
              <a:schemeClr val="tx1">
                <a:lumMod val="85000"/>
                <a:lumOff val="1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grpSp>
          <p:nvGrpSpPr>
            <p:cNvPr id="77" name="Group 76"/>
            <p:cNvGrpSpPr/>
            <p:nvPr/>
          </p:nvGrpSpPr>
          <p:grpSpPr>
            <a:xfrm>
              <a:off x="3505774" y="4084071"/>
              <a:ext cx="2584022" cy="1070811"/>
              <a:chOff x="829775" y="3429000"/>
              <a:chExt cx="2584022" cy="1070811"/>
            </a:xfrm>
          </p:grpSpPr>
          <p:sp>
            <p:nvSpPr>
              <p:cNvPr id="78" name="Isosceles Triangle 77"/>
              <p:cNvSpPr/>
              <p:nvPr/>
            </p:nvSpPr>
            <p:spPr bwMode="auto">
              <a:xfrm flipH="1">
                <a:off x="1568741" y="3429000"/>
                <a:ext cx="1085384" cy="472009"/>
              </a:xfrm>
              <a:prstGeom prst="triangle">
                <a:avLst/>
              </a:prstGeom>
              <a:solidFill>
                <a:schemeClr val="tx1">
                  <a:lumMod val="85000"/>
                  <a:lumOff val="1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sp>
            <p:nvSpPr>
              <p:cNvPr id="79" name="Isosceles Triangle 13"/>
              <p:cNvSpPr/>
              <p:nvPr/>
            </p:nvSpPr>
            <p:spPr bwMode="auto">
              <a:xfrm>
                <a:off x="829775" y="3619162"/>
                <a:ext cx="2584022" cy="880649"/>
              </a:xfrm>
              <a:prstGeom prst="rect">
                <a:avLst/>
              </a:prstGeom>
              <a:solidFill>
                <a:schemeClr val="tx1">
                  <a:lumMod val="85000"/>
                  <a:lumOff val="1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000" b="1" dirty="0">
                    <a:gradFill>
                      <a:gsLst>
                        <a:gs pos="0">
                          <a:schemeClr val="bg2"/>
                        </a:gs>
                        <a:gs pos="100000">
                          <a:schemeClr val="bg2"/>
                        </a:gs>
                      </a:gsLst>
                      <a:lin ang="5400000" scaled="0"/>
                    </a:gradFill>
                    <a:ea typeface="Segoe UI" pitchFamily="34" charset="0"/>
                    <a:cs typeface="Segoe UI" pitchFamily="34" charset="0"/>
                  </a:rPr>
                  <a:t>MTA</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Software Development Fundamentals</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EXAM 98-361</a:t>
                </a:r>
              </a:p>
            </p:txBody>
          </p:sp>
        </p:grpSp>
      </p:grpSp>
      <p:grpSp>
        <p:nvGrpSpPr>
          <p:cNvPr id="90" name="Group 89"/>
          <p:cNvGrpSpPr/>
          <p:nvPr/>
        </p:nvGrpSpPr>
        <p:grpSpPr>
          <a:xfrm>
            <a:off x="3505774" y="3277532"/>
            <a:ext cx="2584022" cy="1054769"/>
            <a:chOff x="3505774" y="3277532"/>
            <a:chExt cx="2584022" cy="1054769"/>
          </a:xfrm>
          <a:effectLst>
            <a:outerShdw blurRad="50800" dist="38100" dir="5400000" algn="t" rotWithShape="0">
              <a:prstClr val="black">
                <a:alpha val="40000"/>
              </a:prstClr>
            </a:outerShdw>
          </a:effectLst>
        </p:grpSpPr>
        <p:grpSp>
          <p:nvGrpSpPr>
            <p:cNvPr id="68" name="Group 67"/>
            <p:cNvGrpSpPr/>
            <p:nvPr/>
          </p:nvGrpSpPr>
          <p:grpSpPr>
            <a:xfrm>
              <a:off x="3505774" y="3277532"/>
              <a:ext cx="1241644" cy="1054769"/>
              <a:chOff x="2167775" y="3385589"/>
              <a:chExt cx="1241644" cy="1054769"/>
            </a:xfrm>
          </p:grpSpPr>
          <p:sp>
            <p:nvSpPr>
              <p:cNvPr id="69" name="Isosceles Triangle 68"/>
              <p:cNvSpPr/>
              <p:nvPr/>
            </p:nvSpPr>
            <p:spPr bwMode="auto">
              <a:xfrm>
                <a:off x="2204371" y="3385589"/>
                <a:ext cx="1168453" cy="556053"/>
              </a:xfrm>
              <a:prstGeom prst="triangle">
                <a:avLst/>
              </a:pr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sp>
            <p:nvSpPr>
              <p:cNvPr id="70" name="Isosceles Triangle 13"/>
              <p:cNvSpPr/>
              <p:nvPr/>
            </p:nvSpPr>
            <p:spPr bwMode="auto">
              <a:xfrm>
                <a:off x="2167775" y="3562277"/>
                <a:ext cx="1241644" cy="878081"/>
              </a:xfrm>
              <a:custGeom>
                <a:avLst/>
                <a:gdLst/>
                <a:ahLst/>
                <a:cxnLst/>
                <a:rect l="l" t="t" r="r" b="b"/>
                <a:pathLst>
                  <a:path w="1241644" h="1037454">
                    <a:moveTo>
                      <a:pt x="0" y="0"/>
                    </a:moveTo>
                    <a:lnTo>
                      <a:pt x="1241644" y="0"/>
                    </a:lnTo>
                    <a:lnTo>
                      <a:pt x="1241644" y="811629"/>
                    </a:lnTo>
                    <a:lnTo>
                      <a:pt x="1004377" y="1037454"/>
                    </a:lnTo>
                    <a:lnTo>
                      <a:pt x="0" y="1037454"/>
                    </a:lnTo>
                    <a:close/>
                  </a:path>
                </a:pathLst>
              </a:cu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000" b="1" dirty="0">
                    <a:gradFill>
                      <a:gsLst>
                        <a:gs pos="0">
                          <a:schemeClr val="bg2"/>
                        </a:gs>
                        <a:gs pos="100000">
                          <a:schemeClr val="bg2"/>
                        </a:gs>
                      </a:gsLst>
                      <a:lin ang="5400000" scaled="0"/>
                    </a:gradFill>
                    <a:ea typeface="Segoe UI" pitchFamily="34" charset="0"/>
                    <a:cs typeface="Segoe UI" pitchFamily="34" charset="0"/>
                  </a:rPr>
                  <a:t>MTA</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Windows Development Fundamentals</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EXAM 98-362</a:t>
                </a:r>
              </a:p>
            </p:txBody>
          </p:sp>
        </p:grpSp>
        <p:grpSp>
          <p:nvGrpSpPr>
            <p:cNvPr id="71" name="Group 70"/>
            <p:cNvGrpSpPr/>
            <p:nvPr/>
          </p:nvGrpSpPr>
          <p:grpSpPr>
            <a:xfrm flipH="1">
              <a:off x="4848152" y="3277532"/>
              <a:ext cx="1241644" cy="1054769"/>
              <a:chOff x="2167775" y="3385589"/>
              <a:chExt cx="1241644" cy="1054769"/>
            </a:xfrm>
          </p:grpSpPr>
          <p:sp>
            <p:nvSpPr>
              <p:cNvPr id="72" name="Isosceles Triangle 71"/>
              <p:cNvSpPr/>
              <p:nvPr/>
            </p:nvSpPr>
            <p:spPr bwMode="auto">
              <a:xfrm>
                <a:off x="2204371" y="3385589"/>
                <a:ext cx="1168453" cy="556053"/>
              </a:xfrm>
              <a:prstGeom prst="triangle">
                <a:avLst/>
              </a:pr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sp>
            <p:nvSpPr>
              <p:cNvPr id="73" name="Isosceles Triangle 13"/>
              <p:cNvSpPr/>
              <p:nvPr/>
            </p:nvSpPr>
            <p:spPr bwMode="auto">
              <a:xfrm>
                <a:off x="2167775" y="3562277"/>
                <a:ext cx="1241644" cy="878081"/>
              </a:xfrm>
              <a:custGeom>
                <a:avLst/>
                <a:gdLst/>
                <a:ahLst/>
                <a:cxnLst/>
                <a:rect l="l" t="t" r="r" b="b"/>
                <a:pathLst>
                  <a:path w="1241644" h="1037454">
                    <a:moveTo>
                      <a:pt x="0" y="0"/>
                    </a:moveTo>
                    <a:lnTo>
                      <a:pt x="1241644" y="0"/>
                    </a:lnTo>
                    <a:lnTo>
                      <a:pt x="1241644" y="811629"/>
                    </a:lnTo>
                    <a:lnTo>
                      <a:pt x="1004377" y="1037454"/>
                    </a:lnTo>
                    <a:lnTo>
                      <a:pt x="0" y="1037454"/>
                    </a:lnTo>
                    <a:close/>
                  </a:path>
                </a:pathLst>
              </a:cu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000" b="1" dirty="0">
                    <a:gradFill>
                      <a:gsLst>
                        <a:gs pos="0">
                          <a:schemeClr val="bg2"/>
                        </a:gs>
                        <a:gs pos="100000">
                          <a:schemeClr val="bg2"/>
                        </a:gs>
                      </a:gsLst>
                      <a:lin ang="5400000" scaled="0"/>
                    </a:gradFill>
                    <a:ea typeface="Segoe UI" pitchFamily="34" charset="0"/>
                    <a:cs typeface="Segoe UI" pitchFamily="34" charset="0"/>
                  </a:rPr>
                  <a:t>MTA</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Web Development Fundamentals</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EXAM 98-363</a:t>
                </a:r>
              </a:p>
            </p:txBody>
          </p:sp>
        </p:grpSp>
      </p:grpSp>
      <p:grpSp>
        <p:nvGrpSpPr>
          <p:cNvPr id="65" name="Group 64"/>
          <p:cNvGrpSpPr/>
          <p:nvPr/>
        </p:nvGrpSpPr>
        <p:grpSpPr>
          <a:xfrm>
            <a:off x="829774" y="4936794"/>
            <a:ext cx="2588399" cy="1070811"/>
            <a:chOff x="829775" y="3429000"/>
            <a:chExt cx="2588399" cy="1070811"/>
          </a:xfrm>
          <a:effectLst>
            <a:outerShdw blurRad="50800" dist="38100" dir="5400000" algn="t" rotWithShape="0">
              <a:prstClr val="black">
                <a:alpha val="40000"/>
              </a:prstClr>
            </a:outerShdw>
          </a:effectLst>
        </p:grpSpPr>
        <p:sp>
          <p:nvSpPr>
            <p:cNvPr id="66" name="Isosceles Triangle 65"/>
            <p:cNvSpPr/>
            <p:nvPr/>
          </p:nvSpPr>
          <p:spPr bwMode="auto">
            <a:xfrm flipH="1">
              <a:off x="1592804" y="3429000"/>
              <a:ext cx="1085384" cy="472009"/>
            </a:xfrm>
            <a:prstGeom prst="triangle">
              <a:avLst/>
            </a:prstGeom>
            <a:solidFill>
              <a:schemeClr val="tx1"/>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sp>
          <p:nvSpPr>
            <p:cNvPr id="67" name="Isosceles Triangle 13"/>
            <p:cNvSpPr/>
            <p:nvPr/>
          </p:nvSpPr>
          <p:spPr bwMode="auto">
            <a:xfrm>
              <a:off x="829775" y="3619162"/>
              <a:ext cx="2588399" cy="880649"/>
            </a:xfrm>
            <a:prstGeom prst="rect">
              <a:avLst/>
            </a:prstGeom>
            <a:solidFill>
              <a:schemeClr val="tx1"/>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000" b="1" dirty="0">
                  <a:gradFill>
                    <a:gsLst>
                      <a:gs pos="0">
                        <a:schemeClr val="bg2"/>
                      </a:gs>
                      <a:gs pos="100000">
                        <a:schemeClr val="bg2"/>
                      </a:gs>
                    </a:gsLst>
                    <a:lin ang="5400000" scaled="0"/>
                  </a:gradFill>
                  <a:ea typeface="Segoe UI" pitchFamily="34" charset="0"/>
                  <a:cs typeface="Segoe UI" pitchFamily="34" charset="0"/>
                </a:rPr>
                <a:t>MTA</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Networking Fundamentals</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EXAM 98-367</a:t>
              </a:r>
            </a:p>
          </p:txBody>
        </p:sp>
      </p:grpSp>
      <p:grpSp>
        <p:nvGrpSpPr>
          <p:cNvPr id="85" name="Group 84"/>
          <p:cNvGrpSpPr/>
          <p:nvPr/>
        </p:nvGrpSpPr>
        <p:grpSpPr>
          <a:xfrm>
            <a:off x="6181772" y="2258488"/>
            <a:ext cx="2588399" cy="2073813"/>
            <a:chOff x="6181772" y="2258488"/>
            <a:chExt cx="2588399" cy="2073813"/>
          </a:xfrm>
          <a:effectLst>
            <a:outerShdw blurRad="50800" dist="38100" dir="5400000" algn="t" rotWithShape="0">
              <a:prstClr val="black">
                <a:alpha val="40000"/>
              </a:prstClr>
            </a:outerShdw>
          </a:effectLst>
        </p:grpSpPr>
        <p:sp>
          <p:nvSpPr>
            <p:cNvPr id="82" name="Pentagon 81"/>
            <p:cNvSpPr/>
            <p:nvPr/>
          </p:nvSpPr>
          <p:spPr bwMode="auto">
            <a:xfrm rot="16200000">
              <a:off x="6970689" y="2692217"/>
              <a:ext cx="1007942" cy="140484"/>
            </a:xfrm>
            <a:prstGeom prst="homePlate">
              <a:avLst/>
            </a:pr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sp>
          <p:nvSpPr>
            <p:cNvPr id="75" name="Isosceles Triangle 74"/>
            <p:cNvSpPr/>
            <p:nvPr/>
          </p:nvSpPr>
          <p:spPr bwMode="auto">
            <a:xfrm flipH="1">
              <a:off x="6937181" y="3192995"/>
              <a:ext cx="1085384" cy="472009"/>
            </a:xfrm>
            <a:prstGeom prst="triangle">
              <a:avLst/>
            </a:pr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sp>
          <p:nvSpPr>
            <p:cNvPr id="76" name="Isosceles Triangle 13"/>
            <p:cNvSpPr/>
            <p:nvPr/>
          </p:nvSpPr>
          <p:spPr bwMode="auto">
            <a:xfrm>
              <a:off x="6181772" y="3451652"/>
              <a:ext cx="2588399" cy="880649"/>
            </a:xfrm>
            <a:prstGeom prst="rect">
              <a:avLst/>
            </a:pr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000" b="1" dirty="0">
                  <a:gradFill>
                    <a:gsLst>
                      <a:gs pos="0">
                        <a:schemeClr val="bg2"/>
                      </a:gs>
                      <a:gs pos="100000">
                        <a:schemeClr val="bg2"/>
                      </a:gs>
                    </a:gsLst>
                    <a:lin ang="5400000" scaled="0"/>
                  </a:gradFill>
                  <a:ea typeface="Segoe UI" pitchFamily="34" charset="0"/>
                  <a:cs typeface="Segoe UI" pitchFamily="34" charset="0"/>
                </a:rPr>
                <a:t>MTA</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Database Administration Fundamentals</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EXAM 98-364</a:t>
              </a:r>
            </a:p>
          </p:txBody>
        </p:sp>
      </p:grpSp>
      <p:grpSp>
        <p:nvGrpSpPr>
          <p:cNvPr id="61" name="Group 60"/>
          <p:cNvGrpSpPr/>
          <p:nvPr/>
        </p:nvGrpSpPr>
        <p:grpSpPr>
          <a:xfrm>
            <a:off x="829774" y="4084071"/>
            <a:ext cx="2588399" cy="1070811"/>
            <a:chOff x="829775" y="3429000"/>
            <a:chExt cx="2588399" cy="1070811"/>
          </a:xfrm>
          <a:effectLst>
            <a:outerShdw blurRad="50800" dist="38100" dir="5400000" algn="t" rotWithShape="0">
              <a:prstClr val="black">
                <a:alpha val="40000"/>
              </a:prstClr>
            </a:outerShdw>
          </a:effectLst>
        </p:grpSpPr>
        <p:sp>
          <p:nvSpPr>
            <p:cNvPr id="62" name="Isosceles Triangle 61"/>
            <p:cNvSpPr/>
            <p:nvPr/>
          </p:nvSpPr>
          <p:spPr bwMode="auto">
            <a:xfrm flipH="1">
              <a:off x="1592804" y="3429000"/>
              <a:ext cx="1085384" cy="472009"/>
            </a:xfrm>
            <a:prstGeom prst="triangle">
              <a:avLst/>
            </a:prstGeom>
            <a:solidFill>
              <a:schemeClr val="tx1">
                <a:lumMod val="85000"/>
                <a:lumOff val="1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sp>
          <p:nvSpPr>
            <p:cNvPr id="63" name="Isosceles Triangle 13"/>
            <p:cNvSpPr/>
            <p:nvPr/>
          </p:nvSpPr>
          <p:spPr bwMode="auto">
            <a:xfrm>
              <a:off x="829775" y="3619162"/>
              <a:ext cx="2588399" cy="880649"/>
            </a:xfrm>
            <a:custGeom>
              <a:avLst/>
              <a:gdLst/>
              <a:ahLst/>
              <a:cxnLst/>
              <a:rect l="l" t="t" r="r" b="b"/>
              <a:pathLst>
                <a:path w="2588399" h="880649">
                  <a:moveTo>
                    <a:pt x="0" y="0"/>
                  </a:moveTo>
                  <a:lnTo>
                    <a:pt x="2588399" y="0"/>
                  </a:lnTo>
                  <a:lnTo>
                    <a:pt x="2588399" y="880649"/>
                  </a:lnTo>
                  <a:lnTo>
                    <a:pt x="1542735" y="880649"/>
                  </a:lnTo>
                  <a:lnTo>
                    <a:pt x="1305721" y="674505"/>
                  </a:lnTo>
                  <a:lnTo>
                    <a:pt x="1068707" y="880649"/>
                  </a:lnTo>
                  <a:lnTo>
                    <a:pt x="0" y="880649"/>
                  </a:lnTo>
                  <a:close/>
                </a:path>
              </a:pathLst>
            </a:custGeom>
            <a:solidFill>
              <a:schemeClr val="tx1">
                <a:lumMod val="85000"/>
                <a:lumOff val="1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000" b="1" dirty="0">
                  <a:gradFill>
                    <a:gsLst>
                      <a:gs pos="0">
                        <a:schemeClr val="bg2"/>
                      </a:gs>
                      <a:gs pos="100000">
                        <a:schemeClr val="bg2"/>
                      </a:gs>
                    </a:gsLst>
                    <a:lin ang="5400000" scaled="0"/>
                  </a:gradFill>
                  <a:ea typeface="Segoe UI" pitchFamily="34" charset="0"/>
                  <a:cs typeface="Segoe UI" pitchFamily="34" charset="0"/>
                </a:rPr>
                <a:t>MTA</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Security Fundamentals</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EXAM 98-367</a:t>
              </a:r>
            </a:p>
          </p:txBody>
        </p:sp>
      </p:grpSp>
      <p:grpSp>
        <p:nvGrpSpPr>
          <p:cNvPr id="83" name="Group 82"/>
          <p:cNvGrpSpPr/>
          <p:nvPr/>
        </p:nvGrpSpPr>
        <p:grpSpPr>
          <a:xfrm>
            <a:off x="829774" y="2247873"/>
            <a:ext cx="2588399" cy="2084428"/>
            <a:chOff x="829774" y="2247873"/>
            <a:chExt cx="2588399" cy="2084428"/>
          </a:xfrm>
          <a:effectLst>
            <a:outerShdw blurRad="50800" dist="38100" dir="5400000" algn="t" rotWithShape="0">
              <a:prstClr val="black">
                <a:alpha val="40000"/>
              </a:prstClr>
            </a:outerShdw>
          </a:effectLst>
        </p:grpSpPr>
        <p:sp>
          <p:nvSpPr>
            <p:cNvPr id="80" name="Pentagon 79"/>
            <p:cNvSpPr/>
            <p:nvPr/>
          </p:nvSpPr>
          <p:spPr bwMode="auto">
            <a:xfrm rot="16200000">
              <a:off x="1618260" y="2681602"/>
              <a:ext cx="1007942" cy="140484"/>
            </a:xfrm>
            <a:prstGeom prst="homePlate">
              <a:avLst/>
            </a:pr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sp>
          <p:nvSpPr>
            <p:cNvPr id="44" name="Isosceles Triangle 43"/>
            <p:cNvSpPr/>
            <p:nvPr/>
          </p:nvSpPr>
          <p:spPr bwMode="auto">
            <a:xfrm flipH="1">
              <a:off x="1582606" y="3192995"/>
              <a:ext cx="1085384" cy="472009"/>
            </a:xfrm>
            <a:prstGeom prst="triangle">
              <a:avLst/>
            </a:pr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endParaRPr lang="en-US" sz="1000" b="1" dirty="0">
                <a:gradFill>
                  <a:gsLst>
                    <a:gs pos="0">
                      <a:schemeClr val="bg1"/>
                    </a:gs>
                    <a:gs pos="100000">
                      <a:schemeClr val="bg1"/>
                    </a:gs>
                  </a:gsLst>
                  <a:lin ang="5400000" scaled="0"/>
                </a:gradFill>
                <a:ea typeface="Segoe UI" pitchFamily="34" charset="0"/>
                <a:cs typeface="Segoe UI" pitchFamily="34" charset="0"/>
              </a:endParaRPr>
            </a:p>
          </p:txBody>
        </p:sp>
        <p:sp>
          <p:nvSpPr>
            <p:cNvPr id="45" name="Isosceles Triangle 13"/>
            <p:cNvSpPr/>
            <p:nvPr/>
          </p:nvSpPr>
          <p:spPr bwMode="auto">
            <a:xfrm>
              <a:off x="829774" y="3451652"/>
              <a:ext cx="2588399" cy="880649"/>
            </a:xfrm>
            <a:custGeom>
              <a:avLst/>
              <a:gdLst/>
              <a:ahLst/>
              <a:cxnLst/>
              <a:rect l="l" t="t" r="r" b="b"/>
              <a:pathLst>
                <a:path w="2588399" h="880649">
                  <a:moveTo>
                    <a:pt x="0" y="0"/>
                  </a:moveTo>
                  <a:lnTo>
                    <a:pt x="2588399" y="0"/>
                  </a:lnTo>
                  <a:lnTo>
                    <a:pt x="2588399" y="880649"/>
                  </a:lnTo>
                  <a:lnTo>
                    <a:pt x="1542735" y="880649"/>
                  </a:lnTo>
                  <a:lnTo>
                    <a:pt x="1305721" y="674505"/>
                  </a:lnTo>
                  <a:lnTo>
                    <a:pt x="1068707" y="880649"/>
                  </a:lnTo>
                  <a:lnTo>
                    <a:pt x="0" y="880649"/>
                  </a:lnTo>
                  <a:close/>
                </a:path>
              </a:pathLst>
            </a:custGeom>
            <a:solidFill>
              <a:schemeClr val="tx1">
                <a:lumMod val="75000"/>
                <a:lumOff val="25000"/>
              </a:schemeClr>
            </a:solidFill>
            <a:ln>
              <a:headEnd type="none" w="med" len="med"/>
              <a:tailEnd type="none" w="med" len="med"/>
            </a:ln>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000" b="1" dirty="0">
                  <a:gradFill>
                    <a:gsLst>
                      <a:gs pos="0">
                        <a:schemeClr val="bg2"/>
                      </a:gs>
                      <a:gs pos="100000">
                        <a:schemeClr val="bg2"/>
                      </a:gs>
                    </a:gsLst>
                    <a:lin ang="5400000" scaled="0"/>
                  </a:gradFill>
                  <a:ea typeface="Segoe UI" pitchFamily="34" charset="0"/>
                  <a:cs typeface="Segoe UI" pitchFamily="34" charset="0"/>
                </a:rPr>
                <a:t>MTA</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Windows Server Administration Fundamentals</a:t>
              </a:r>
            </a:p>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EXAM 98-365</a:t>
              </a:r>
            </a:p>
          </p:txBody>
        </p:sp>
      </p:grpSp>
      <p:grpSp>
        <p:nvGrpSpPr>
          <p:cNvPr id="87" name="Group 86"/>
          <p:cNvGrpSpPr/>
          <p:nvPr/>
        </p:nvGrpSpPr>
        <p:grpSpPr>
          <a:xfrm>
            <a:off x="829774" y="2247874"/>
            <a:ext cx="2584023" cy="1214142"/>
            <a:chOff x="829774" y="2247874"/>
            <a:chExt cx="2584023" cy="1214142"/>
          </a:xfrm>
          <a:effectLst>
            <a:outerShdw blurRad="50800" dist="38100" dir="5400000" algn="t" rotWithShape="0">
              <a:prstClr val="black">
                <a:alpha val="40000"/>
              </a:prstClr>
            </a:outerShdw>
          </a:effectLst>
        </p:grpSpPr>
        <p:grpSp>
          <p:nvGrpSpPr>
            <p:cNvPr id="25" name="Group 24"/>
            <p:cNvGrpSpPr/>
            <p:nvPr/>
          </p:nvGrpSpPr>
          <p:grpSpPr>
            <a:xfrm>
              <a:off x="829774" y="2247874"/>
              <a:ext cx="1241644" cy="1214142"/>
              <a:chOff x="2167775" y="3385589"/>
              <a:chExt cx="1241644" cy="1214142"/>
            </a:xfrm>
          </p:grpSpPr>
          <p:sp>
            <p:nvSpPr>
              <p:cNvPr id="22" name="Isosceles Triangle 21"/>
              <p:cNvSpPr/>
              <p:nvPr/>
            </p:nvSpPr>
            <p:spPr bwMode="auto">
              <a:xfrm>
                <a:off x="2204371" y="3385589"/>
                <a:ext cx="1168453" cy="556053"/>
              </a:xfrm>
              <a:prstGeom prst="triangle">
                <a:avLst/>
              </a:pr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900" b="1" dirty="0">
                  <a:gradFill>
                    <a:gsLst>
                      <a:gs pos="0">
                        <a:schemeClr val="bg1"/>
                      </a:gs>
                      <a:gs pos="100000">
                        <a:schemeClr val="bg1"/>
                      </a:gs>
                    </a:gsLst>
                    <a:lin ang="5400000" scaled="0"/>
                  </a:gradFill>
                  <a:ea typeface="Segoe UI" pitchFamily="34" charset="0"/>
                  <a:cs typeface="Segoe UI" pitchFamily="34" charset="0"/>
                </a:endParaRPr>
              </a:p>
            </p:txBody>
          </p:sp>
          <p:sp>
            <p:nvSpPr>
              <p:cNvPr id="21" name="Isosceles Triangle 13"/>
              <p:cNvSpPr/>
              <p:nvPr/>
            </p:nvSpPr>
            <p:spPr bwMode="auto">
              <a:xfrm>
                <a:off x="2167775" y="3562277"/>
                <a:ext cx="1241644" cy="1037454"/>
              </a:xfrm>
              <a:custGeom>
                <a:avLst/>
                <a:gdLst/>
                <a:ahLst/>
                <a:cxnLst/>
                <a:rect l="l" t="t" r="r" b="b"/>
                <a:pathLst>
                  <a:path w="1241644" h="1037454">
                    <a:moveTo>
                      <a:pt x="0" y="0"/>
                    </a:moveTo>
                    <a:lnTo>
                      <a:pt x="1241644" y="0"/>
                    </a:lnTo>
                    <a:lnTo>
                      <a:pt x="1241644" y="811629"/>
                    </a:lnTo>
                    <a:lnTo>
                      <a:pt x="1004377" y="1037454"/>
                    </a:lnTo>
                    <a:lnTo>
                      <a:pt x="0" y="1037454"/>
                    </a:lnTo>
                    <a:close/>
                  </a:path>
                </a:pathLst>
              </a:cu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MCTS</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Windows </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Server 2008,</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Network Infrastructure</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EXAM 72-642</a:t>
                </a:r>
              </a:p>
            </p:txBody>
          </p:sp>
        </p:grpSp>
        <p:grpSp>
          <p:nvGrpSpPr>
            <p:cNvPr id="26" name="Group 25"/>
            <p:cNvGrpSpPr/>
            <p:nvPr/>
          </p:nvGrpSpPr>
          <p:grpSpPr>
            <a:xfrm flipH="1">
              <a:off x="2172153" y="2247874"/>
              <a:ext cx="1241644" cy="1214142"/>
              <a:chOff x="2167775" y="3385589"/>
              <a:chExt cx="1241644" cy="1214142"/>
            </a:xfrm>
          </p:grpSpPr>
          <p:sp>
            <p:nvSpPr>
              <p:cNvPr id="27" name="Isosceles Triangle 26"/>
              <p:cNvSpPr/>
              <p:nvPr/>
            </p:nvSpPr>
            <p:spPr bwMode="auto">
              <a:xfrm>
                <a:off x="2204371" y="3385589"/>
                <a:ext cx="1168453" cy="556053"/>
              </a:xfrm>
              <a:prstGeom prst="triangle">
                <a:avLst/>
              </a:pr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900" b="1" dirty="0">
                  <a:gradFill>
                    <a:gsLst>
                      <a:gs pos="0">
                        <a:schemeClr val="bg1"/>
                      </a:gs>
                      <a:gs pos="100000">
                        <a:schemeClr val="bg1"/>
                      </a:gs>
                    </a:gsLst>
                    <a:lin ang="5400000" scaled="0"/>
                  </a:gradFill>
                  <a:ea typeface="Segoe UI" pitchFamily="34" charset="0"/>
                  <a:cs typeface="Segoe UI" pitchFamily="34" charset="0"/>
                </a:endParaRPr>
              </a:p>
            </p:txBody>
          </p:sp>
          <p:sp>
            <p:nvSpPr>
              <p:cNvPr id="28" name="Isosceles Triangle 13"/>
              <p:cNvSpPr/>
              <p:nvPr/>
            </p:nvSpPr>
            <p:spPr bwMode="auto">
              <a:xfrm>
                <a:off x="2167775" y="3562277"/>
                <a:ext cx="1241644" cy="1037454"/>
              </a:xfrm>
              <a:custGeom>
                <a:avLst/>
                <a:gdLst/>
                <a:ahLst/>
                <a:cxnLst/>
                <a:rect l="l" t="t" r="r" b="b"/>
                <a:pathLst>
                  <a:path w="1241644" h="1037454">
                    <a:moveTo>
                      <a:pt x="0" y="0"/>
                    </a:moveTo>
                    <a:lnTo>
                      <a:pt x="1241644" y="0"/>
                    </a:lnTo>
                    <a:lnTo>
                      <a:pt x="1241644" y="811629"/>
                    </a:lnTo>
                    <a:lnTo>
                      <a:pt x="1004377" y="1037454"/>
                    </a:lnTo>
                    <a:lnTo>
                      <a:pt x="0" y="1037454"/>
                    </a:lnTo>
                    <a:close/>
                  </a:path>
                </a:pathLst>
              </a:cu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MCTS</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Windows </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Server 2008,</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Active Directory</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EXAM </a:t>
                </a:r>
                <a:r>
                  <a:rPr lang="en-US" sz="900" b="1" dirty="0" smtClean="0">
                    <a:gradFill>
                      <a:gsLst>
                        <a:gs pos="0">
                          <a:schemeClr val="bg1"/>
                        </a:gs>
                        <a:gs pos="100000">
                          <a:schemeClr val="bg1"/>
                        </a:gs>
                      </a:gsLst>
                      <a:lin ang="5400000" scaled="0"/>
                    </a:gradFill>
                    <a:ea typeface="Segoe UI" pitchFamily="34" charset="0"/>
                    <a:cs typeface="Segoe UI" pitchFamily="34" charset="0"/>
                  </a:rPr>
                  <a:t>72-640</a:t>
                </a:r>
                <a:br>
                  <a:rPr lang="en-US" sz="900" b="1" dirty="0" smtClean="0">
                    <a:gradFill>
                      <a:gsLst>
                        <a:gs pos="0">
                          <a:schemeClr val="bg1"/>
                        </a:gs>
                        <a:gs pos="100000">
                          <a:schemeClr val="bg1"/>
                        </a:gs>
                      </a:gsLst>
                      <a:lin ang="5400000" scaled="0"/>
                    </a:gradFill>
                    <a:ea typeface="Segoe UI" pitchFamily="34" charset="0"/>
                    <a:cs typeface="Segoe UI" pitchFamily="34" charset="0"/>
                  </a:rPr>
                </a:br>
                <a:endParaRPr lang="en-US" sz="900" b="1" dirty="0">
                  <a:gradFill>
                    <a:gsLst>
                      <a:gs pos="0">
                        <a:schemeClr val="bg1"/>
                      </a:gs>
                      <a:gs pos="100000">
                        <a:schemeClr val="bg1"/>
                      </a:gs>
                    </a:gsLst>
                    <a:lin ang="5400000" scaled="0"/>
                  </a:gradFill>
                  <a:ea typeface="Segoe UI" pitchFamily="34" charset="0"/>
                  <a:cs typeface="Segoe UI" pitchFamily="34" charset="0"/>
                </a:endParaRPr>
              </a:p>
            </p:txBody>
          </p:sp>
        </p:grpSp>
      </p:grpSp>
      <p:grpSp>
        <p:nvGrpSpPr>
          <p:cNvPr id="89" name="Group 88"/>
          <p:cNvGrpSpPr/>
          <p:nvPr/>
        </p:nvGrpSpPr>
        <p:grpSpPr>
          <a:xfrm>
            <a:off x="3505774" y="2247874"/>
            <a:ext cx="2584022" cy="1214142"/>
            <a:chOff x="3505774" y="2247874"/>
            <a:chExt cx="2584022" cy="1214142"/>
          </a:xfrm>
          <a:effectLst>
            <a:outerShdw blurRad="50800" dist="38100" dir="5400000" algn="t" rotWithShape="0">
              <a:prstClr val="black">
                <a:alpha val="40000"/>
              </a:prstClr>
            </a:outerShdw>
          </a:effectLst>
        </p:grpSpPr>
        <p:grpSp>
          <p:nvGrpSpPr>
            <p:cNvPr id="33" name="Group 32"/>
            <p:cNvGrpSpPr/>
            <p:nvPr/>
          </p:nvGrpSpPr>
          <p:grpSpPr>
            <a:xfrm>
              <a:off x="3505774" y="2247874"/>
              <a:ext cx="1241644" cy="1214142"/>
              <a:chOff x="3614432" y="2463582"/>
              <a:chExt cx="1241644" cy="1214142"/>
            </a:xfrm>
          </p:grpSpPr>
          <p:sp>
            <p:nvSpPr>
              <p:cNvPr id="30" name="Isosceles Triangle 29"/>
              <p:cNvSpPr/>
              <p:nvPr/>
            </p:nvSpPr>
            <p:spPr bwMode="auto">
              <a:xfrm flipH="1">
                <a:off x="3651027" y="2463582"/>
                <a:ext cx="1168453" cy="556053"/>
              </a:xfrm>
              <a:prstGeom prst="triangle">
                <a:avLst/>
              </a:pr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900" b="1" dirty="0">
                  <a:gradFill>
                    <a:gsLst>
                      <a:gs pos="0">
                        <a:schemeClr val="bg1"/>
                      </a:gs>
                      <a:gs pos="100000">
                        <a:schemeClr val="bg1"/>
                      </a:gs>
                    </a:gsLst>
                    <a:lin ang="5400000" scaled="0"/>
                  </a:gradFill>
                  <a:ea typeface="Segoe UI" pitchFamily="34" charset="0"/>
                  <a:cs typeface="Segoe UI" pitchFamily="34" charset="0"/>
                </a:endParaRPr>
              </a:p>
            </p:txBody>
          </p:sp>
          <p:sp>
            <p:nvSpPr>
              <p:cNvPr id="32" name="Isosceles Triangle 13"/>
              <p:cNvSpPr/>
              <p:nvPr/>
            </p:nvSpPr>
            <p:spPr bwMode="auto">
              <a:xfrm>
                <a:off x="3614432" y="2640270"/>
                <a:ext cx="1241644" cy="1037454"/>
              </a:xfrm>
              <a:custGeom>
                <a:avLst/>
                <a:gdLst>
                  <a:gd name="connsiteX0" fmla="*/ 0 w 2370666"/>
                  <a:gd name="connsiteY0" fmla="*/ 0 h 1530350"/>
                  <a:gd name="connsiteX1" fmla="*/ 2370666 w 2370666"/>
                  <a:gd name="connsiteY1" fmla="*/ 0 h 1530350"/>
                  <a:gd name="connsiteX2" fmla="*/ 2370666 w 2370666"/>
                  <a:gd name="connsiteY2" fmla="*/ 1530350 h 1530350"/>
                  <a:gd name="connsiteX3" fmla="*/ 1553366 w 2370666"/>
                  <a:gd name="connsiteY3" fmla="*/ 1530350 h 1530350"/>
                  <a:gd name="connsiteX4" fmla="*/ 1151467 w 2370666"/>
                  <a:gd name="connsiteY4" fmla="*/ 1279633 h 1530350"/>
                  <a:gd name="connsiteX5" fmla="*/ 817301 w 2370666"/>
                  <a:gd name="connsiteY5" fmla="*/ 1530350 h 1530350"/>
                  <a:gd name="connsiteX6" fmla="*/ 0 w 2370666"/>
                  <a:gd name="connsiteY6" fmla="*/ 1530350 h 1530350"/>
                  <a:gd name="connsiteX7" fmla="*/ 0 w 2370666"/>
                  <a:gd name="connsiteY7"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66" h="1530350">
                    <a:moveTo>
                      <a:pt x="0" y="0"/>
                    </a:moveTo>
                    <a:lnTo>
                      <a:pt x="2370666" y="0"/>
                    </a:lnTo>
                    <a:lnTo>
                      <a:pt x="2370666" y="1530350"/>
                    </a:lnTo>
                    <a:lnTo>
                      <a:pt x="1553366" y="1530350"/>
                    </a:lnTo>
                    <a:lnTo>
                      <a:pt x="1151467" y="1279633"/>
                    </a:lnTo>
                    <a:lnTo>
                      <a:pt x="817301" y="1530350"/>
                    </a:lnTo>
                    <a:lnTo>
                      <a:pt x="0" y="1530350"/>
                    </a:lnTo>
                    <a:lnTo>
                      <a:pt x="0" y="0"/>
                    </a:lnTo>
                    <a:close/>
                  </a:path>
                </a:pathLst>
              </a:cu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MCTS</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.NET Framework 4,</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Windows Applications</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EXAM </a:t>
                </a:r>
                <a:r>
                  <a:rPr lang="en-US" sz="900" b="1" dirty="0" smtClean="0">
                    <a:gradFill>
                      <a:gsLst>
                        <a:gs pos="0">
                          <a:schemeClr val="bg1"/>
                        </a:gs>
                        <a:gs pos="100000">
                          <a:schemeClr val="bg1"/>
                        </a:gs>
                      </a:gsLst>
                      <a:lin ang="5400000" scaled="0"/>
                    </a:gradFill>
                    <a:ea typeface="Segoe UI" pitchFamily="34" charset="0"/>
                    <a:cs typeface="Segoe UI" pitchFamily="34" charset="0"/>
                  </a:rPr>
                  <a:t>72-511</a:t>
                </a:r>
                <a:br>
                  <a:rPr lang="en-US" sz="900" b="1" dirty="0" smtClean="0">
                    <a:gradFill>
                      <a:gsLst>
                        <a:gs pos="0">
                          <a:schemeClr val="bg1"/>
                        </a:gs>
                        <a:gs pos="100000">
                          <a:schemeClr val="bg1"/>
                        </a:gs>
                      </a:gsLst>
                      <a:lin ang="5400000" scaled="0"/>
                    </a:gradFill>
                    <a:ea typeface="Segoe UI" pitchFamily="34" charset="0"/>
                    <a:cs typeface="Segoe UI" pitchFamily="34" charset="0"/>
                  </a:rPr>
                </a:br>
                <a:endParaRPr lang="en-US" sz="900" b="1" dirty="0">
                  <a:gradFill>
                    <a:gsLst>
                      <a:gs pos="0">
                        <a:schemeClr val="bg1"/>
                      </a:gs>
                      <a:gs pos="100000">
                        <a:schemeClr val="bg1"/>
                      </a:gs>
                    </a:gsLst>
                    <a:lin ang="5400000" scaled="0"/>
                  </a:gradFill>
                  <a:ea typeface="Segoe UI" pitchFamily="34" charset="0"/>
                  <a:cs typeface="Segoe UI" pitchFamily="34" charset="0"/>
                </a:endParaRPr>
              </a:p>
            </p:txBody>
          </p:sp>
        </p:grpSp>
        <p:grpSp>
          <p:nvGrpSpPr>
            <p:cNvPr id="34" name="Group 33"/>
            <p:cNvGrpSpPr/>
            <p:nvPr/>
          </p:nvGrpSpPr>
          <p:grpSpPr>
            <a:xfrm>
              <a:off x="4848152" y="2247874"/>
              <a:ext cx="1241644" cy="1214142"/>
              <a:chOff x="3614432" y="2463582"/>
              <a:chExt cx="1241644" cy="1214142"/>
            </a:xfrm>
          </p:grpSpPr>
          <p:sp>
            <p:nvSpPr>
              <p:cNvPr id="35" name="Isosceles Triangle 34"/>
              <p:cNvSpPr/>
              <p:nvPr/>
            </p:nvSpPr>
            <p:spPr bwMode="auto">
              <a:xfrm flipH="1">
                <a:off x="3651027" y="2463582"/>
                <a:ext cx="1168453" cy="556053"/>
              </a:xfrm>
              <a:prstGeom prst="triangle">
                <a:avLst/>
              </a:pr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900" b="1" dirty="0">
                  <a:gradFill>
                    <a:gsLst>
                      <a:gs pos="0">
                        <a:schemeClr val="bg1"/>
                      </a:gs>
                      <a:gs pos="100000">
                        <a:schemeClr val="bg1"/>
                      </a:gs>
                    </a:gsLst>
                    <a:lin ang="5400000" scaled="0"/>
                  </a:gradFill>
                  <a:ea typeface="Segoe UI" pitchFamily="34" charset="0"/>
                  <a:cs typeface="Segoe UI" pitchFamily="34" charset="0"/>
                </a:endParaRPr>
              </a:p>
            </p:txBody>
          </p:sp>
          <p:sp>
            <p:nvSpPr>
              <p:cNvPr id="36" name="Isosceles Triangle 13"/>
              <p:cNvSpPr/>
              <p:nvPr/>
            </p:nvSpPr>
            <p:spPr bwMode="auto">
              <a:xfrm>
                <a:off x="3614432" y="2640270"/>
                <a:ext cx="1241644" cy="1037454"/>
              </a:xfrm>
              <a:custGeom>
                <a:avLst/>
                <a:gdLst>
                  <a:gd name="connsiteX0" fmla="*/ 0 w 2370666"/>
                  <a:gd name="connsiteY0" fmla="*/ 0 h 1530350"/>
                  <a:gd name="connsiteX1" fmla="*/ 2370666 w 2370666"/>
                  <a:gd name="connsiteY1" fmla="*/ 0 h 1530350"/>
                  <a:gd name="connsiteX2" fmla="*/ 2370666 w 2370666"/>
                  <a:gd name="connsiteY2" fmla="*/ 1530350 h 1530350"/>
                  <a:gd name="connsiteX3" fmla="*/ 1553366 w 2370666"/>
                  <a:gd name="connsiteY3" fmla="*/ 1530350 h 1530350"/>
                  <a:gd name="connsiteX4" fmla="*/ 1151467 w 2370666"/>
                  <a:gd name="connsiteY4" fmla="*/ 1279633 h 1530350"/>
                  <a:gd name="connsiteX5" fmla="*/ 817301 w 2370666"/>
                  <a:gd name="connsiteY5" fmla="*/ 1530350 h 1530350"/>
                  <a:gd name="connsiteX6" fmla="*/ 0 w 2370666"/>
                  <a:gd name="connsiteY6" fmla="*/ 1530350 h 1530350"/>
                  <a:gd name="connsiteX7" fmla="*/ 0 w 2370666"/>
                  <a:gd name="connsiteY7"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66" h="1530350">
                    <a:moveTo>
                      <a:pt x="0" y="0"/>
                    </a:moveTo>
                    <a:lnTo>
                      <a:pt x="2370666" y="0"/>
                    </a:lnTo>
                    <a:lnTo>
                      <a:pt x="2370666" y="1530350"/>
                    </a:lnTo>
                    <a:lnTo>
                      <a:pt x="1553366" y="1530350"/>
                    </a:lnTo>
                    <a:lnTo>
                      <a:pt x="1151467" y="1279633"/>
                    </a:lnTo>
                    <a:lnTo>
                      <a:pt x="817301" y="1530350"/>
                    </a:lnTo>
                    <a:lnTo>
                      <a:pt x="0" y="1530350"/>
                    </a:lnTo>
                    <a:lnTo>
                      <a:pt x="0" y="0"/>
                    </a:lnTo>
                    <a:close/>
                  </a:path>
                </a:pathLst>
              </a:cu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MCTS</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.NET Framework 4,</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Web Applications</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EXAM </a:t>
                </a:r>
                <a:r>
                  <a:rPr lang="en-US" sz="900" b="1" dirty="0" smtClean="0">
                    <a:gradFill>
                      <a:gsLst>
                        <a:gs pos="0">
                          <a:schemeClr val="bg1"/>
                        </a:gs>
                        <a:gs pos="100000">
                          <a:schemeClr val="bg1"/>
                        </a:gs>
                      </a:gsLst>
                      <a:lin ang="5400000" scaled="0"/>
                    </a:gradFill>
                    <a:ea typeface="Segoe UI" pitchFamily="34" charset="0"/>
                    <a:cs typeface="Segoe UI" pitchFamily="34" charset="0"/>
                  </a:rPr>
                  <a:t>72-515</a:t>
                </a:r>
                <a:br>
                  <a:rPr lang="en-US" sz="900" b="1" dirty="0" smtClean="0">
                    <a:gradFill>
                      <a:gsLst>
                        <a:gs pos="0">
                          <a:schemeClr val="bg1"/>
                        </a:gs>
                        <a:gs pos="100000">
                          <a:schemeClr val="bg1"/>
                        </a:gs>
                      </a:gsLst>
                      <a:lin ang="5400000" scaled="0"/>
                    </a:gradFill>
                    <a:ea typeface="Segoe UI" pitchFamily="34" charset="0"/>
                    <a:cs typeface="Segoe UI" pitchFamily="34" charset="0"/>
                  </a:rPr>
                </a:br>
                <a:r>
                  <a:rPr lang="en-US" sz="900" b="1" dirty="0" smtClean="0">
                    <a:gradFill>
                      <a:gsLst>
                        <a:gs pos="0">
                          <a:schemeClr val="bg1"/>
                        </a:gs>
                        <a:gs pos="100000">
                          <a:schemeClr val="bg1"/>
                        </a:gs>
                      </a:gsLst>
                      <a:lin ang="5400000" scaled="0"/>
                    </a:gradFill>
                    <a:ea typeface="Segoe UI" pitchFamily="34" charset="0"/>
                    <a:cs typeface="Segoe UI" pitchFamily="34" charset="0"/>
                  </a:rPr>
                  <a:t/>
                </a:r>
                <a:br>
                  <a:rPr lang="en-US" sz="900" b="1" dirty="0" smtClean="0">
                    <a:gradFill>
                      <a:gsLst>
                        <a:gs pos="0">
                          <a:schemeClr val="bg1"/>
                        </a:gs>
                        <a:gs pos="100000">
                          <a:schemeClr val="bg1"/>
                        </a:gs>
                      </a:gsLst>
                      <a:lin ang="5400000" scaled="0"/>
                    </a:gradFill>
                    <a:ea typeface="Segoe UI" pitchFamily="34" charset="0"/>
                    <a:cs typeface="Segoe UI" pitchFamily="34" charset="0"/>
                  </a:rPr>
                </a:br>
                <a:endParaRPr lang="en-US" sz="900" b="1" dirty="0">
                  <a:gradFill>
                    <a:gsLst>
                      <a:gs pos="0">
                        <a:schemeClr val="bg1"/>
                      </a:gs>
                      <a:gs pos="100000">
                        <a:schemeClr val="bg1"/>
                      </a:gs>
                    </a:gsLst>
                    <a:lin ang="5400000" scaled="0"/>
                  </a:gradFill>
                  <a:ea typeface="Segoe UI" pitchFamily="34" charset="0"/>
                  <a:cs typeface="Segoe UI" pitchFamily="34" charset="0"/>
                </a:endParaRPr>
              </a:p>
            </p:txBody>
          </p:sp>
        </p:grpSp>
      </p:grpSp>
      <p:grpSp>
        <p:nvGrpSpPr>
          <p:cNvPr id="92" name="Group 91"/>
          <p:cNvGrpSpPr/>
          <p:nvPr/>
        </p:nvGrpSpPr>
        <p:grpSpPr>
          <a:xfrm>
            <a:off x="6181772" y="2247874"/>
            <a:ext cx="2588399" cy="1214142"/>
            <a:chOff x="6181772" y="2247874"/>
            <a:chExt cx="2588399" cy="1214142"/>
          </a:xfrm>
          <a:effectLst>
            <a:outerShdw blurRad="50800" dist="38100" dir="5400000" algn="t" rotWithShape="0">
              <a:prstClr val="black">
                <a:alpha val="40000"/>
              </a:prstClr>
            </a:outerShdw>
          </a:effectLst>
        </p:grpSpPr>
        <p:grpSp>
          <p:nvGrpSpPr>
            <p:cNvPr id="37" name="Group 36"/>
            <p:cNvGrpSpPr/>
            <p:nvPr/>
          </p:nvGrpSpPr>
          <p:grpSpPr>
            <a:xfrm>
              <a:off x="6181772" y="2247874"/>
              <a:ext cx="1241644" cy="1214142"/>
              <a:chOff x="2167775" y="3385589"/>
              <a:chExt cx="1241644" cy="1214142"/>
            </a:xfrm>
          </p:grpSpPr>
          <p:sp>
            <p:nvSpPr>
              <p:cNvPr id="38" name="Isosceles Triangle 37"/>
              <p:cNvSpPr/>
              <p:nvPr/>
            </p:nvSpPr>
            <p:spPr bwMode="auto">
              <a:xfrm>
                <a:off x="2204371" y="3385589"/>
                <a:ext cx="1168453" cy="556053"/>
              </a:xfrm>
              <a:prstGeom prst="triangle">
                <a:avLst/>
              </a:pr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900" b="1" dirty="0">
                  <a:gradFill>
                    <a:gsLst>
                      <a:gs pos="0">
                        <a:schemeClr val="bg1"/>
                      </a:gs>
                      <a:gs pos="100000">
                        <a:schemeClr val="bg1"/>
                      </a:gs>
                    </a:gsLst>
                    <a:lin ang="5400000" scaled="0"/>
                  </a:gradFill>
                  <a:ea typeface="Segoe UI" pitchFamily="34" charset="0"/>
                  <a:cs typeface="Segoe UI" pitchFamily="34" charset="0"/>
                </a:endParaRPr>
              </a:p>
            </p:txBody>
          </p:sp>
          <p:sp>
            <p:nvSpPr>
              <p:cNvPr id="39" name="Isosceles Triangle 13"/>
              <p:cNvSpPr/>
              <p:nvPr/>
            </p:nvSpPr>
            <p:spPr bwMode="auto">
              <a:xfrm>
                <a:off x="2167775" y="3562277"/>
                <a:ext cx="1241644" cy="1037454"/>
              </a:xfrm>
              <a:custGeom>
                <a:avLst/>
                <a:gdLst/>
                <a:ahLst/>
                <a:cxnLst/>
                <a:rect l="l" t="t" r="r" b="b"/>
                <a:pathLst>
                  <a:path w="1241644" h="1037454">
                    <a:moveTo>
                      <a:pt x="0" y="0"/>
                    </a:moveTo>
                    <a:lnTo>
                      <a:pt x="1241644" y="0"/>
                    </a:lnTo>
                    <a:lnTo>
                      <a:pt x="1241644" y="811629"/>
                    </a:lnTo>
                    <a:lnTo>
                      <a:pt x="1004377" y="1037454"/>
                    </a:lnTo>
                    <a:lnTo>
                      <a:pt x="0" y="1037454"/>
                    </a:lnTo>
                    <a:close/>
                  </a:path>
                </a:pathLst>
              </a:cu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MCTS</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SQL Server 2008,</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Implementation and Maintenance</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EXAM </a:t>
                </a:r>
                <a:r>
                  <a:rPr lang="en-US" sz="900" b="1" dirty="0" smtClean="0">
                    <a:gradFill>
                      <a:gsLst>
                        <a:gs pos="0">
                          <a:schemeClr val="bg1"/>
                        </a:gs>
                        <a:gs pos="100000">
                          <a:schemeClr val="bg1"/>
                        </a:gs>
                      </a:gsLst>
                      <a:lin ang="5400000" scaled="0"/>
                    </a:gradFill>
                    <a:ea typeface="Segoe UI" pitchFamily="34" charset="0"/>
                    <a:cs typeface="Segoe UI" pitchFamily="34" charset="0"/>
                  </a:rPr>
                  <a:t>72-432</a:t>
                </a:r>
                <a:br>
                  <a:rPr lang="en-US" sz="900" b="1" dirty="0" smtClean="0">
                    <a:gradFill>
                      <a:gsLst>
                        <a:gs pos="0">
                          <a:schemeClr val="bg1"/>
                        </a:gs>
                        <a:gs pos="100000">
                          <a:schemeClr val="bg1"/>
                        </a:gs>
                      </a:gsLst>
                      <a:lin ang="5400000" scaled="0"/>
                    </a:gradFill>
                    <a:ea typeface="Segoe UI" pitchFamily="34" charset="0"/>
                    <a:cs typeface="Segoe UI" pitchFamily="34" charset="0"/>
                  </a:rPr>
                </a:br>
                <a:endParaRPr lang="en-US" sz="900" b="1" dirty="0">
                  <a:gradFill>
                    <a:gsLst>
                      <a:gs pos="0">
                        <a:schemeClr val="bg1"/>
                      </a:gs>
                      <a:gs pos="100000">
                        <a:schemeClr val="bg1"/>
                      </a:gs>
                    </a:gsLst>
                    <a:lin ang="5400000" scaled="0"/>
                  </a:gradFill>
                  <a:ea typeface="Segoe UI" pitchFamily="34" charset="0"/>
                  <a:cs typeface="Segoe UI" pitchFamily="34" charset="0"/>
                </a:endParaRPr>
              </a:p>
            </p:txBody>
          </p:sp>
        </p:grpSp>
        <p:grpSp>
          <p:nvGrpSpPr>
            <p:cNvPr id="40" name="Group 39"/>
            <p:cNvGrpSpPr/>
            <p:nvPr/>
          </p:nvGrpSpPr>
          <p:grpSpPr>
            <a:xfrm flipH="1">
              <a:off x="7528527" y="2247874"/>
              <a:ext cx="1241644" cy="1214142"/>
              <a:chOff x="2167775" y="3385589"/>
              <a:chExt cx="1241644" cy="1214142"/>
            </a:xfrm>
          </p:grpSpPr>
          <p:sp>
            <p:nvSpPr>
              <p:cNvPr id="41" name="Isosceles Triangle 40"/>
              <p:cNvSpPr/>
              <p:nvPr/>
            </p:nvSpPr>
            <p:spPr bwMode="auto">
              <a:xfrm>
                <a:off x="2204371" y="3385589"/>
                <a:ext cx="1168453" cy="556053"/>
              </a:xfrm>
              <a:prstGeom prst="triangle">
                <a:avLst/>
              </a:pr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900" b="1" dirty="0">
                  <a:gradFill>
                    <a:gsLst>
                      <a:gs pos="0">
                        <a:schemeClr val="bg1"/>
                      </a:gs>
                      <a:gs pos="100000">
                        <a:schemeClr val="bg1"/>
                      </a:gs>
                    </a:gsLst>
                    <a:lin ang="5400000" scaled="0"/>
                  </a:gradFill>
                  <a:ea typeface="Segoe UI" pitchFamily="34" charset="0"/>
                  <a:cs typeface="Segoe UI" pitchFamily="34" charset="0"/>
                </a:endParaRPr>
              </a:p>
            </p:txBody>
          </p:sp>
          <p:sp>
            <p:nvSpPr>
              <p:cNvPr id="42" name="Isosceles Triangle 13"/>
              <p:cNvSpPr/>
              <p:nvPr/>
            </p:nvSpPr>
            <p:spPr bwMode="auto">
              <a:xfrm>
                <a:off x="2167775" y="3562277"/>
                <a:ext cx="1241644" cy="1037454"/>
              </a:xfrm>
              <a:custGeom>
                <a:avLst/>
                <a:gdLst/>
                <a:ahLst/>
                <a:cxnLst/>
                <a:rect l="l" t="t" r="r" b="b"/>
                <a:pathLst>
                  <a:path w="1241644" h="1037454">
                    <a:moveTo>
                      <a:pt x="0" y="0"/>
                    </a:moveTo>
                    <a:lnTo>
                      <a:pt x="1241644" y="0"/>
                    </a:lnTo>
                    <a:lnTo>
                      <a:pt x="1241644" y="811629"/>
                    </a:lnTo>
                    <a:lnTo>
                      <a:pt x="1004377" y="1037454"/>
                    </a:lnTo>
                    <a:lnTo>
                      <a:pt x="0" y="1037454"/>
                    </a:lnTo>
                    <a:close/>
                  </a:path>
                </a:pathLst>
              </a:custGeom>
              <a:solidFill>
                <a:schemeClr val="tx1">
                  <a:lumMod val="50000"/>
                  <a:lumOff val="50000"/>
                </a:schemeClr>
              </a:solidFill>
              <a:ln>
                <a:headEnd type="none" w="med" len="med"/>
                <a:tailEnd type="none" w="med" len="med"/>
              </a:ln>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MCTS</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Windows </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Server 2008,</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Active Directory</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EXAM </a:t>
                </a:r>
                <a:r>
                  <a:rPr lang="en-US" sz="900" b="1" dirty="0" smtClean="0">
                    <a:gradFill>
                      <a:gsLst>
                        <a:gs pos="0">
                          <a:schemeClr val="bg1"/>
                        </a:gs>
                        <a:gs pos="100000">
                          <a:schemeClr val="bg1"/>
                        </a:gs>
                      </a:gsLst>
                      <a:lin ang="5400000" scaled="0"/>
                    </a:gradFill>
                    <a:ea typeface="Segoe UI" pitchFamily="34" charset="0"/>
                    <a:cs typeface="Segoe UI" pitchFamily="34" charset="0"/>
                  </a:rPr>
                  <a:t>72-640</a:t>
                </a:r>
                <a:br>
                  <a:rPr lang="en-US" sz="900" b="1" dirty="0" smtClean="0">
                    <a:gradFill>
                      <a:gsLst>
                        <a:gs pos="0">
                          <a:schemeClr val="bg1"/>
                        </a:gs>
                        <a:gs pos="100000">
                          <a:schemeClr val="bg1"/>
                        </a:gs>
                      </a:gsLst>
                      <a:lin ang="5400000" scaled="0"/>
                    </a:gradFill>
                    <a:ea typeface="Segoe UI" pitchFamily="34" charset="0"/>
                    <a:cs typeface="Segoe UI" pitchFamily="34" charset="0"/>
                  </a:rPr>
                </a:br>
                <a:endParaRPr lang="en-US" sz="900" b="1" dirty="0">
                  <a:gradFill>
                    <a:gsLst>
                      <a:gs pos="0">
                        <a:schemeClr val="bg1"/>
                      </a:gs>
                      <a:gs pos="100000">
                        <a:schemeClr val="bg1"/>
                      </a:gs>
                    </a:gsLst>
                    <a:lin ang="5400000" scaled="0"/>
                  </a:gradFill>
                  <a:ea typeface="Segoe UI" pitchFamily="34" charset="0"/>
                  <a:cs typeface="Segoe UI" pitchFamily="34" charset="0"/>
                </a:endParaRPr>
              </a:p>
            </p:txBody>
          </p:sp>
        </p:grpSp>
      </p:grpSp>
      <p:sp>
        <p:nvSpPr>
          <p:cNvPr id="2" name="Title 1"/>
          <p:cNvSpPr>
            <a:spLocks noGrp="1"/>
          </p:cNvSpPr>
          <p:nvPr>
            <p:ph type="title"/>
          </p:nvPr>
        </p:nvSpPr>
        <p:spPr>
          <a:xfrm>
            <a:off x="381000" y="230188"/>
            <a:ext cx="8382000" cy="1218795"/>
          </a:xfrm>
        </p:spPr>
        <p:txBody>
          <a:bodyPr vert="horz" wrap="square" lIns="0" tIns="0" rIns="0" bIns="0" rtlCol="0" anchor="t">
            <a:spAutoFit/>
          </a:bodyPr>
          <a:lstStyle/>
          <a:p>
            <a:r>
              <a:rPr lang="en-US" sz="4400" b="1" dirty="0">
                <a:latin typeface="+mj-lt"/>
              </a:rPr>
              <a:t>Student Exam Path from MTA to MCTS</a:t>
            </a:r>
            <a:br>
              <a:rPr lang="en-US" sz="4400" b="1" dirty="0">
                <a:latin typeface="+mj-lt"/>
              </a:rPr>
            </a:br>
            <a:endParaRPr lang="en-US" sz="4400" b="1" dirty="0">
              <a:latin typeface="+mj-lt"/>
            </a:endParaRPr>
          </a:p>
        </p:txBody>
      </p:sp>
      <p:sp>
        <p:nvSpPr>
          <p:cNvPr id="7" name="TextBox 6"/>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8" name="TextBox 7"/>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28</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3" name="Pentagon 2"/>
          <p:cNvSpPr/>
          <p:nvPr/>
        </p:nvSpPr>
        <p:spPr bwMode="auto">
          <a:xfrm rot="16200000">
            <a:off x="-787024" y="4487154"/>
            <a:ext cx="2730073" cy="310827"/>
          </a:xfrm>
          <a:prstGeom prst="homePlate">
            <a:avLst/>
          </a:prstGeom>
          <a:gradFill flip="none" rotWithShape="1">
            <a:gsLst>
              <a:gs pos="0">
                <a:schemeClr val="tx1"/>
              </a:gs>
              <a:gs pos="100000">
                <a:schemeClr val="tx1">
                  <a:lumMod val="75000"/>
                  <a:lumOff val="25000"/>
                </a:schemeClr>
              </a:gs>
            </a:gsLst>
            <a:lin ang="0" scaled="1"/>
            <a:tileRect/>
          </a:gradFill>
          <a:ln>
            <a:headEnd type="none" w="med" len="med"/>
            <a:tailEnd type="none" w="med" len="med"/>
          </a:ln>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Associate</a:t>
            </a:r>
          </a:p>
        </p:txBody>
      </p:sp>
      <p:sp>
        <p:nvSpPr>
          <p:cNvPr id="9" name="Chevron 8"/>
          <p:cNvSpPr/>
          <p:nvPr/>
        </p:nvSpPr>
        <p:spPr bwMode="auto">
          <a:xfrm rot="16200000">
            <a:off x="-18496" y="2699726"/>
            <a:ext cx="1193025" cy="310827"/>
          </a:xfrm>
          <a:prstGeom prst="chevron">
            <a:avLst/>
          </a:prstGeom>
          <a:solidFill>
            <a:schemeClr val="tx1">
              <a:lumMod val="50000"/>
              <a:lumOff val="50000"/>
            </a:schemeClr>
          </a:solidFill>
          <a:ln>
            <a:headEnd type="none" w="med" len="med"/>
            <a:tailEnd type="none" w="med" len="med"/>
          </a:ln>
          <a:effectLst>
            <a:outerShdw blurRad="50800" dist="38100" dir="5400000" algn="t" rotWithShape="0">
              <a:prstClr val="black">
                <a:alpha val="40000"/>
              </a:prstClr>
            </a:outerShdw>
          </a:effectLst>
          <a:scene3d>
            <a:camera prst="orthographicFront">
              <a:rot lat="0" lon="0" rev="0"/>
            </a:camera>
            <a:lightRig rig="twoPt" dir="tl"/>
          </a:scene3d>
          <a:sp3d prstMaterial="fla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000" b="1" dirty="0">
                <a:gradFill>
                  <a:gsLst>
                    <a:gs pos="0">
                      <a:schemeClr val="bg1"/>
                    </a:gs>
                    <a:gs pos="100000">
                      <a:schemeClr val="bg1"/>
                    </a:gs>
                  </a:gsLst>
                  <a:lin ang="5400000" scaled="0"/>
                </a:gradFill>
                <a:ea typeface="Segoe UI" pitchFamily="34" charset="0"/>
                <a:cs typeface="Segoe UI" pitchFamily="34" charset="0"/>
              </a:rPr>
              <a:t>Specialist</a:t>
            </a:r>
          </a:p>
        </p:txBody>
      </p:sp>
      <p:sp>
        <p:nvSpPr>
          <p:cNvPr id="10" name="Chevron 9"/>
          <p:cNvSpPr/>
          <p:nvPr/>
        </p:nvSpPr>
        <p:spPr bwMode="auto">
          <a:xfrm rot="16200000">
            <a:off x="59281" y="1776190"/>
            <a:ext cx="1037456" cy="310827"/>
          </a:xfrm>
          <a:custGeom>
            <a:avLst/>
            <a:gdLst>
              <a:gd name="connsiteX0" fmla="*/ 0 w 2450923"/>
              <a:gd name="connsiteY0" fmla="*/ 0 h 310827"/>
              <a:gd name="connsiteX1" fmla="*/ 2295510 w 2450923"/>
              <a:gd name="connsiteY1" fmla="*/ 0 h 310827"/>
              <a:gd name="connsiteX2" fmla="*/ 2450923 w 2450923"/>
              <a:gd name="connsiteY2" fmla="*/ 155414 h 310827"/>
              <a:gd name="connsiteX3" fmla="*/ 2295510 w 2450923"/>
              <a:gd name="connsiteY3" fmla="*/ 310827 h 310827"/>
              <a:gd name="connsiteX4" fmla="*/ 0 w 2450923"/>
              <a:gd name="connsiteY4" fmla="*/ 310827 h 310827"/>
              <a:gd name="connsiteX5" fmla="*/ 155414 w 2450923"/>
              <a:gd name="connsiteY5" fmla="*/ 155414 h 310827"/>
              <a:gd name="connsiteX6" fmla="*/ 0 w 2450923"/>
              <a:gd name="connsiteY6" fmla="*/ 0 h 310827"/>
              <a:gd name="connsiteX0" fmla="*/ 0 w 2295510"/>
              <a:gd name="connsiteY0" fmla="*/ 0 h 310827"/>
              <a:gd name="connsiteX1" fmla="*/ 2295510 w 2295510"/>
              <a:gd name="connsiteY1" fmla="*/ 0 h 310827"/>
              <a:gd name="connsiteX2" fmla="*/ 2295510 w 2295510"/>
              <a:gd name="connsiteY2" fmla="*/ 310827 h 310827"/>
              <a:gd name="connsiteX3" fmla="*/ 0 w 2295510"/>
              <a:gd name="connsiteY3" fmla="*/ 310827 h 310827"/>
              <a:gd name="connsiteX4" fmla="*/ 155414 w 2295510"/>
              <a:gd name="connsiteY4" fmla="*/ 155414 h 310827"/>
              <a:gd name="connsiteX5" fmla="*/ 0 w 2295510"/>
              <a:gd name="connsiteY5" fmla="*/ 0 h 310827"/>
              <a:gd name="connsiteX0" fmla="*/ 0 w 2295510"/>
              <a:gd name="connsiteY0" fmla="*/ 0 h 310827"/>
              <a:gd name="connsiteX1" fmla="*/ 2295510 w 2295510"/>
              <a:gd name="connsiteY1" fmla="*/ 0 h 310827"/>
              <a:gd name="connsiteX2" fmla="*/ 2295510 w 2295510"/>
              <a:gd name="connsiteY2" fmla="*/ 310827 h 310827"/>
              <a:gd name="connsiteX3" fmla="*/ 0 w 2295510"/>
              <a:gd name="connsiteY3" fmla="*/ 310827 h 310827"/>
              <a:gd name="connsiteX4" fmla="*/ 397673 w 2295510"/>
              <a:gd name="connsiteY4" fmla="*/ 155416 h 310827"/>
              <a:gd name="connsiteX5" fmla="*/ 0 w 2295510"/>
              <a:gd name="connsiteY5" fmla="*/ 0 h 31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510" h="310827">
                <a:moveTo>
                  <a:pt x="0" y="0"/>
                </a:moveTo>
                <a:lnTo>
                  <a:pt x="2295510" y="0"/>
                </a:lnTo>
                <a:lnTo>
                  <a:pt x="2295510" y="310827"/>
                </a:lnTo>
                <a:lnTo>
                  <a:pt x="0" y="310827"/>
                </a:lnTo>
                <a:lnTo>
                  <a:pt x="397673" y="155416"/>
                </a:lnTo>
                <a:lnTo>
                  <a:pt x="0" y="0"/>
                </a:lnTo>
                <a:close/>
              </a:path>
            </a:pathLst>
          </a:custGeom>
          <a:solidFill>
            <a:srgbClr val="335B3D"/>
          </a:solidFill>
          <a:ln>
            <a:headEnd type="none" w="med" len="med"/>
            <a:tailEnd type="none" w="med" len="med"/>
          </a:ln>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050" b="1" dirty="0">
                <a:gradFill>
                  <a:gsLst>
                    <a:gs pos="0">
                      <a:schemeClr val="bg1"/>
                    </a:gs>
                    <a:gs pos="100000">
                      <a:schemeClr val="bg1"/>
                    </a:gs>
                  </a:gsLst>
                  <a:lin ang="5400000" scaled="0"/>
                </a:gradFill>
                <a:ea typeface="Segoe UI" pitchFamily="34" charset="0"/>
                <a:cs typeface="Segoe UI" pitchFamily="34" charset="0"/>
              </a:rPr>
              <a:t>Pro </a:t>
            </a:r>
            <a:r>
              <a:rPr lang="en-US" sz="1050" b="1" dirty="0" smtClean="0">
                <a:gradFill>
                  <a:gsLst>
                    <a:gs pos="0">
                      <a:schemeClr val="bg1"/>
                    </a:gs>
                    <a:gs pos="100000">
                      <a:schemeClr val="bg1"/>
                    </a:gs>
                  </a:gsLst>
                  <a:lin ang="5400000" scaled="0"/>
                </a:gradFill>
                <a:ea typeface="Segoe UI" pitchFamily="34" charset="0"/>
                <a:cs typeface="Segoe UI" pitchFamily="34" charset="0"/>
              </a:rPr>
              <a:t/>
            </a:r>
            <a:br>
              <a:rPr lang="en-US" sz="1050" b="1" dirty="0" smtClean="0">
                <a:gradFill>
                  <a:gsLst>
                    <a:gs pos="0">
                      <a:schemeClr val="bg1"/>
                    </a:gs>
                    <a:gs pos="100000">
                      <a:schemeClr val="bg1"/>
                    </a:gs>
                  </a:gsLst>
                  <a:lin ang="5400000" scaled="0"/>
                </a:gradFill>
                <a:ea typeface="Segoe UI" pitchFamily="34" charset="0"/>
                <a:cs typeface="Segoe UI" pitchFamily="34" charset="0"/>
              </a:rPr>
            </a:br>
            <a:r>
              <a:rPr lang="en-US" sz="800" b="1" dirty="0" smtClean="0">
                <a:gradFill>
                  <a:gsLst>
                    <a:gs pos="0">
                      <a:schemeClr val="bg1"/>
                    </a:gs>
                    <a:gs pos="100000">
                      <a:schemeClr val="bg1"/>
                    </a:gs>
                  </a:gsLst>
                  <a:lin ang="5400000" scaled="0"/>
                </a:gradFill>
                <a:ea typeface="Segoe UI" pitchFamily="34" charset="0"/>
                <a:cs typeface="Segoe UI" pitchFamily="34" charset="0"/>
              </a:rPr>
              <a:t>(</a:t>
            </a:r>
            <a:r>
              <a:rPr lang="en-US" sz="800" b="1" dirty="0">
                <a:gradFill>
                  <a:gsLst>
                    <a:gs pos="0">
                      <a:schemeClr val="bg1"/>
                    </a:gs>
                    <a:gs pos="100000">
                      <a:schemeClr val="bg1"/>
                    </a:gs>
                  </a:gsLst>
                  <a:lin ang="5400000" scaled="0"/>
                </a:gradFill>
                <a:ea typeface="Segoe UI" pitchFamily="34" charset="0"/>
                <a:cs typeface="Segoe UI" pitchFamily="34" charset="0"/>
              </a:rPr>
              <a:t>Job Roles)</a:t>
            </a:r>
          </a:p>
        </p:txBody>
      </p:sp>
      <p:sp>
        <p:nvSpPr>
          <p:cNvPr id="6" name="Rectangle 5"/>
          <p:cNvSpPr/>
          <p:nvPr/>
        </p:nvSpPr>
        <p:spPr>
          <a:xfrm>
            <a:off x="829774" y="1067425"/>
            <a:ext cx="2579645" cy="369332"/>
          </a:xfrm>
          <a:prstGeom prst="rect">
            <a:avLst/>
          </a:prstGeom>
        </p:spPr>
        <p:txBody>
          <a:bodyPr wrap="square">
            <a:spAutoFit/>
          </a:bodyPr>
          <a:lstStyle/>
          <a:p>
            <a:pPr algn="ctr"/>
            <a:r>
              <a:rPr lang="en-US" b="1" dirty="0" smtClean="0">
                <a:gradFill>
                  <a:gsLst>
                    <a:gs pos="0">
                      <a:schemeClr val="tx1"/>
                    </a:gs>
                    <a:gs pos="100000">
                      <a:schemeClr val="tx1"/>
                    </a:gs>
                  </a:gsLst>
                  <a:lin ang="5400000" scaled="0"/>
                </a:gradFill>
                <a:latin typeface="+mn-lt"/>
                <a:ea typeface="Segoe UI" pitchFamily="34" charset="0"/>
                <a:cs typeface="Segoe UI" pitchFamily="34" charset="0"/>
              </a:rPr>
              <a:t>IT Professional</a:t>
            </a:r>
            <a:endParaRPr lang="en-US" b="1"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11" name="Rectangle 10"/>
          <p:cNvSpPr/>
          <p:nvPr/>
        </p:nvSpPr>
        <p:spPr>
          <a:xfrm>
            <a:off x="3505774" y="1067425"/>
            <a:ext cx="2579643" cy="369332"/>
          </a:xfrm>
          <a:prstGeom prst="rect">
            <a:avLst/>
          </a:prstGeom>
        </p:spPr>
        <p:txBody>
          <a:bodyPr wrap="square">
            <a:spAutoFit/>
          </a:bodyPr>
          <a:lstStyle/>
          <a:p>
            <a:pPr algn="ctr"/>
            <a:r>
              <a:rPr lang="en-US" b="1" dirty="0" smtClean="0">
                <a:gradFill>
                  <a:gsLst>
                    <a:gs pos="0">
                      <a:schemeClr val="tx1"/>
                    </a:gs>
                    <a:gs pos="100000">
                      <a:schemeClr val="tx1"/>
                    </a:gs>
                  </a:gsLst>
                  <a:lin ang="5400000" scaled="0"/>
                </a:gradFill>
                <a:latin typeface="+mn-lt"/>
                <a:ea typeface="Segoe UI" pitchFamily="34" charset="0"/>
                <a:cs typeface="Segoe UI" pitchFamily="34" charset="0"/>
              </a:rPr>
              <a:t>Developer</a:t>
            </a:r>
            <a:endParaRPr lang="en-US" b="1"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12" name="Rectangle 11"/>
          <p:cNvSpPr/>
          <p:nvPr/>
        </p:nvSpPr>
        <p:spPr>
          <a:xfrm>
            <a:off x="6181772" y="1067425"/>
            <a:ext cx="2579641" cy="369332"/>
          </a:xfrm>
          <a:prstGeom prst="rect">
            <a:avLst/>
          </a:prstGeom>
        </p:spPr>
        <p:txBody>
          <a:bodyPr wrap="square">
            <a:spAutoFit/>
          </a:bodyPr>
          <a:lstStyle/>
          <a:p>
            <a:pPr algn="ctr"/>
            <a:r>
              <a:rPr lang="en-US" b="1" dirty="0" smtClean="0">
                <a:gradFill>
                  <a:gsLst>
                    <a:gs pos="0">
                      <a:schemeClr val="tx1"/>
                    </a:gs>
                    <a:gs pos="100000">
                      <a:schemeClr val="tx1"/>
                    </a:gs>
                  </a:gsLst>
                  <a:lin ang="5400000" scaled="0"/>
                </a:gradFill>
                <a:latin typeface="+mn-lt"/>
                <a:ea typeface="Segoe UI" pitchFamily="34" charset="0"/>
                <a:cs typeface="Segoe UI" pitchFamily="34" charset="0"/>
              </a:rPr>
              <a:t>Database</a:t>
            </a:r>
            <a:endParaRPr lang="en-US" b="1" dirty="0">
              <a:gradFill>
                <a:gsLst>
                  <a:gs pos="0">
                    <a:schemeClr val="tx1"/>
                  </a:gs>
                  <a:gs pos="100000">
                    <a:schemeClr val="tx1"/>
                  </a:gs>
                </a:gsLst>
                <a:lin ang="5400000" scaled="0"/>
              </a:gradFill>
              <a:latin typeface="+mn-lt"/>
              <a:ea typeface="Segoe UI" pitchFamily="34" charset="0"/>
              <a:cs typeface="Segoe UI" pitchFamily="34" charset="0"/>
            </a:endParaRPr>
          </a:p>
        </p:txBody>
      </p:sp>
      <p:grpSp>
        <p:nvGrpSpPr>
          <p:cNvPr id="86" name="Group 85"/>
          <p:cNvGrpSpPr/>
          <p:nvPr/>
        </p:nvGrpSpPr>
        <p:grpSpPr>
          <a:xfrm>
            <a:off x="829774" y="1412876"/>
            <a:ext cx="2584023" cy="1037454"/>
            <a:chOff x="829774" y="1412876"/>
            <a:chExt cx="2584023" cy="1037454"/>
          </a:xfrm>
          <a:effectLst>
            <a:outerShdw blurRad="50800" dist="38100" dir="5400000" algn="t" rotWithShape="0">
              <a:prstClr val="black">
                <a:alpha val="40000"/>
              </a:prstClr>
            </a:outerShdw>
          </a:effectLst>
        </p:grpSpPr>
        <p:sp>
          <p:nvSpPr>
            <p:cNvPr id="14" name="Isosceles Triangle 13"/>
            <p:cNvSpPr/>
            <p:nvPr/>
          </p:nvSpPr>
          <p:spPr bwMode="auto">
            <a:xfrm>
              <a:off x="829774" y="1412876"/>
              <a:ext cx="1241644" cy="1037454"/>
            </a:xfrm>
            <a:custGeom>
              <a:avLst/>
              <a:gdLst>
                <a:gd name="connsiteX0" fmla="*/ 0 w 2370666"/>
                <a:gd name="connsiteY0" fmla="*/ 0 h 1530350"/>
                <a:gd name="connsiteX1" fmla="*/ 2370666 w 2370666"/>
                <a:gd name="connsiteY1" fmla="*/ 0 h 1530350"/>
                <a:gd name="connsiteX2" fmla="*/ 2370666 w 2370666"/>
                <a:gd name="connsiteY2" fmla="*/ 1530350 h 1530350"/>
                <a:gd name="connsiteX3" fmla="*/ 1553366 w 2370666"/>
                <a:gd name="connsiteY3" fmla="*/ 1530350 h 1530350"/>
                <a:gd name="connsiteX4" fmla="*/ 1151467 w 2370666"/>
                <a:gd name="connsiteY4" fmla="*/ 1279633 h 1530350"/>
                <a:gd name="connsiteX5" fmla="*/ 817301 w 2370666"/>
                <a:gd name="connsiteY5" fmla="*/ 1530350 h 1530350"/>
                <a:gd name="connsiteX6" fmla="*/ 0 w 2370666"/>
                <a:gd name="connsiteY6" fmla="*/ 1530350 h 1530350"/>
                <a:gd name="connsiteX7" fmla="*/ 0 w 2370666"/>
                <a:gd name="connsiteY7"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66" h="1530350">
                  <a:moveTo>
                    <a:pt x="0" y="0"/>
                  </a:moveTo>
                  <a:lnTo>
                    <a:pt x="2370666" y="0"/>
                  </a:lnTo>
                  <a:lnTo>
                    <a:pt x="2370666" y="1530350"/>
                  </a:lnTo>
                  <a:lnTo>
                    <a:pt x="1553366" y="1530350"/>
                  </a:lnTo>
                  <a:lnTo>
                    <a:pt x="1151467" y="1279633"/>
                  </a:lnTo>
                  <a:lnTo>
                    <a:pt x="817301" y="1530350"/>
                  </a:lnTo>
                  <a:lnTo>
                    <a:pt x="0" y="1530350"/>
                  </a:lnTo>
                  <a:lnTo>
                    <a:pt x="0" y="0"/>
                  </a:lnTo>
                  <a:close/>
                </a:path>
              </a:pathLst>
            </a:cu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Network </a:t>
              </a:r>
              <a:r>
                <a:rPr lang="en-US" sz="900" b="1" dirty="0" smtClean="0">
                  <a:gradFill>
                    <a:gsLst>
                      <a:gs pos="0">
                        <a:schemeClr val="bg1"/>
                      </a:gs>
                      <a:gs pos="100000">
                        <a:schemeClr val="bg1"/>
                      </a:gs>
                    </a:gsLst>
                    <a:lin ang="5400000" scaled="0"/>
                  </a:gradFill>
                  <a:ea typeface="Segoe UI" pitchFamily="34" charset="0"/>
                  <a:cs typeface="Segoe UI" pitchFamily="34" charset="0"/>
                </a:rPr>
                <a:t>Administrator Server </a:t>
              </a:r>
              <a:r>
                <a:rPr lang="en-US" sz="900" b="1" dirty="0">
                  <a:gradFill>
                    <a:gsLst>
                      <a:gs pos="0">
                        <a:schemeClr val="bg1"/>
                      </a:gs>
                      <a:gs pos="100000">
                        <a:schemeClr val="bg1"/>
                      </a:gs>
                    </a:gsLst>
                    <a:lin ang="5400000" scaled="0"/>
                  </a:gradFill>
                  <a:ea typeface="Segoe UI" pitchFamily="34" charset="0"/>
                  <a:cs typeface="Segoe UI" pitchFamily="34" charset="0"/>
                </a:rPr>
                <a:t>Administrator</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Network Security </a:t>
              </a:r>
              <a:r>
                <a:rPr lang="en-US" sz="900" b="1" dirty="0" smtClean="0">
                  <a:gradFill>
                    <a:gsLst>
                      <a:gs pos="0">
                        <a:schemeClr val="bg1"/>
                      </a:gs>
                      <a:gs pos="100000">
                        <a:schemeClr val="bg1"/>
                      </a:gs>
                    </a:gsLst>
                    <a:lin ang="5400000" scaled="0"/>
                  </a:gradFill>
                  <a:ea typeface="Segoe UI" pitchFamily="34" charset="0"/>
                  <a:cs typeface="Segoe UI" pitchFamily="34" charset="0"/>
                </a:rPr>
                <a:t>Administrator</a:t>
              </a:r>
              <a:endParaRPr lang="en-US" sz="900" b="1" dirty="0">
                <a:gradFill>
                  <a:gsLst>
                    <a:gs pos="0">
                      <a:schemeClr val="bg1"/>
                    </a:gs>
                    <a:gs pos="100000">
                      <a:schemeClr val="bg1"/>
                    </a:gs>
                  </a:gsLst>
                  <a:lin ang="5400000" scaled="0"/>
                </a:gradFill>
                <a:ea typeface="Segoe UI" pitchFamily="34" charset="0"/>
                <a:cs typeface="Segoe UI" pitchFamily="34" charset="0"/>
              </a:endParaRPr>
            </a:p>
          </p:txBody>
        </p:sp>
        <p:sp>
          <p:nvSpPr>
            <p:cNvPr id="15" name="Isosceles Triangle 13"/>
            <p:cNvSpPr/>
            <p:nvPr/>
          </p:nvSpPr>
          <p:spPr bwMode="auto">
            <a:xfrm>
              <a:off x="2172153" y="1412876"/>
              <a:ext cx="1241644" cy="1037454"/>
            </a:xfrm>
            <a:custGeom>
              <a:avLst/>
              <a:gdLst>
                <a:gd name="connsiteX0" fmla="*/ 0 w 2370666"/>
                <a:gd name="connsiteY0" fmla="*/ 0 h 1530350"/>
                <a:gd name="connsiteX1" fmla="*/ 2370666 w 2370666"/>
                <a:gd name="connsiteY1" fmla="*/ 0 h 1530350"/>
                <a:gd name="connsiteX2" fmla="*/ 2370666 w 2370666"/>
                <a:gd name="connsiteY2" fmla="*/ 1530350 h 1530350"/>
                <a:gd name="connsiteX3" fmla="*/ 1553366 w 2370666"/>
                <a:gd name="connsiteY3" fmla="*/ 1530350 h 1530350"/>
                <a:gd name="connsiteX4" fmla="*/ 1151467 w 2370666"/>
                <a:gd name="connsiteY4" fmla="*/ 1279633 h 1530350"/>
                <a:gd name="connsiteX5" fmla="*/ 817301 w 2370666"/>
                <a:gd name="connsiteY5" fmla="*/ 1530350 h 1530350"/>
                <a:gd name="connsiteX6" fmla="*/ 0 w 2370666"/>
                <a:gd name="connsiteY6" fmla="*/ 1530350 h 1530350"/>
                <a:gd name="connsiteX7" fmla="*/ 0 w 2370666"/>
                <a:gd name="connsiteY7"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66" h="1530350">
                  <a:moveTo>
                    <a:pt x="0" y="0"/>
                  </a:moveTo>
                  <a:lnTo>
                    <a:pt x="2370666" y="0"/>
                  </a:lnTo>
                  <a:lnTo>
                    <a:pt x="2370666" y="1530350"/>
                  </a:lnTo>
                  <a:lnTo>
                    <a:pt x="1553366" y="1530350"/>
                  </a:lnTo>
                  <a:lnTo>
                    <a:pt x="1151467" y="1279633"/>
                  </a:lnTo>
                  <a:lnTo>
                    <a:pt x="817301" y="1530350"/>
                  </a:lnTo>
                  <a:lnTo>
                    <a:pt x="0" y="1530350"/>
                  </a:lnTo>
                  <a:lnTo>
                    <a:pt x="0" y="0"/>
                  </a:lnTo>
                  <a:close/>
                </a:path>
              </a:pathLst>
            </a:cu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Directory Administrator</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Identity and </a:t>
              </a:r>
              <a:r>
                <a:rPr lang="en-US" sz="900" b="1" dirty="0" smtClean="0">
                  <a:gradFill>
                    <a:gsLst>
                      <a:gs pos="0">
                        <a:schemeClr val="bg1"/>
                      </a:gs>
                      <a:gs pos="100000">
                        <a:schemeClr val="bg1"/>
                      </a:gs>
                    </a:gsLst>
                    <a:lin ang="5400000" scaled="0"/>
                  </a:gradFill>
                  <a:ea typeface="Segoe UI" pitchFamily="34" charset="0"/>
                  <a:cs typeface="Segoe UI" pitchFamily="34" charset="0"/>
                </a:rPr>
                <a:t>Access </a:t>
              </a:r>
              <a:r>
                <a:rPr lang="en-US" sz="900" b="1" dirty="0">
                  <a:gradFill>
                    <a:gsLst>
                      <a:gs pos="0">
                        <a:schemeClr val="bg1"/>
                      </a:gs>
                      <a:gs pos="100000">
                        <a:schemeClr val="bg1"/>
                      </a:gs>
                    </a:gsLst>
                    <a:lin ang="5400000" scaled="0"/>
                  </a:gradFill>
                  <a:ea typeface="Segoe UI" pitchFamily="34" charset="0"/>
                  <a:cs typeface="Segoe UI" pitchFamily="34" charset="0"/>
                </a:rPr>
                <a:t>Management</a:t>
              </a:r>
            </a:p>
          </p:txBody>
        </p:sp>
      </p:grpSp>
      <p:grpSp>
        <p:nvGrpSpPr>
          <p:cNvPr id="88" name="Group 87"/>
          <p:cNvGrpSpPr/>
          <p:nvPr/>
        </p:nvGrpSpPr>
        <p:grpSpPr>
          <a:xfrm>
            <a:off x="3505774" y="1412876"/>
            <a:ext cx="2584022" cy="1037454"/>
            <a:chOff x="3505774" y="1412876"/>
            <a:chExt cx="2584022" cy="1037454"/>
          </a:xfrm>
          <a:effectLst>
            <a:outerShdw blurRad="50800" dist="38100" dir="5400000" algn="t" rotWithShape="0">
              <a:prstClr val="black">
                <a:alpha val="40000"/>
              </a:prstClr>
            </a:outerShdw>
          </a:effectLst>
        </p:grpSpPr>
        <p:sp>
          <p:nvSpPr>
            <p:cNvPr id="16" name="Isosceles Triangle 13"/>
            <p:cNvSpPr/>
            <p:nvPr/>
          </p:nvSpPr>
          <p:spPr bwMode="auto">
            <a:xfrm>
              <a:off x="3505774" y="1412876"/>
              <a:ext cx="1241644" cy="1037454"/>
            </a:xfrm>
            <a:custGeom>
              <a:avLst/>
              <a:gdLst>
                <a:gd name="connsiteX0" fmla="*/ 0 w 2370666"/>
                <a:gd name="connsiteY0" fmla="*/ 0 h 1530350"/>
                <a:gd name="connsiteX1" fmla="*/ 2370666 w 2370666"/>
                <a:gd name="connsiteY1" fmla="*/ 0 h 1530350"/>
                <a:gd name="connsiteX2" fmla="*/ 2370666 w 2370666"/>
                <a:gd name="connsiteY2" fmla="*/ 1530350 h 1530350"/>
                <a:gd name="connsiteX3" fmla="*/ 1553366 w 2370666"/>
                <a:gd name="connsiteY3" fmla="*/ 1530350 h 1530350"/>
                <a:gd name="connsiteX4" fmla="*/ 1151467 w 2370666"/>
                <a:gd name="connsiteY4" fmla="*/ 1279633 h 1530350"/>
                <a:gd name="connsiteX5" fmla="*/ 817301 w 2370666"/>
                <a:gd name="connsiteY5" fmla="*/ 1530350 h 1530350"/>
                <a:gd name="connsiteX6" fmla="*/ 0 w 2370666"/>
                <a:gd name="connsiteY6" fmla="*/ 1530350 h 1530350"/>
                <a:gd name="connsiteX7" fmla="*/ 0 w 2370666"/>
                <a:gd name="connsiteY7"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66" h="1530350">
                  <a:moveTo>
                    <a:pt x="0" y="0"/>
                  </a:moveTo>
                  <a:lnTo>
                    <a:pt x="2370666" y="0"/>
                  </a:lnTo>
                  <a:lnTo>
                    <a:pt x="2370666" y="1530350"/>
                  </a:lnTo>
                  <a:lnTo>
                    <a:pt x="1553366" y="1530350"/>
                  </a:lnTo>
                  <a:lnTo>
                    <a:pt x="1151467" y="1279633"/>
                  </a:lnTo>
                  <a:lnTo>
                    <a:pt x="817301" y="1530350"/>
                  </a:lnTo>
                  <a:lnTo>
                    <a:pt x="0" y="1530350"/>
                  </a:lnTo>
                  <a:lnTo>
                    <a:pt x="0" y="0"/>
                  </a:lnTo>
                  <a:close/>
                </a:path>
              </a:pathLst>
            </a:cu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Programmer</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Software Engineer</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Windows Developer</a:t>
              </a:r>
            </a:p>
          </p:txBody>
        </p:sp>
        <p:sp>
          <p:nvSpPr>
            <p:cNvPr id="17" name="Isosceles Triangle 13"/>
            <p:cNvSpPr/>
            <p:nvPr/>
          </p:nvSpPr>
          <p:spPr bwMode="auto">
            <a:xfrm>
              <a:off x="4848152" y="1412876"/>
              <a:ext cx="1241644" cy="1037454"/>
            </a:xfrm>
            <a:custGeom>
              <a:avLst/>
              <a:gdLst>
                <a:gd name="connsiteX0" fmla="*/ 0 w 2370666"/>
                <a:gd name="connsiteY0" fmla="*/ 0 h 1530350"/>
                <a:gd name="connsiteX1" fmla="*/ 2370666 w 2370666"/>
                <a:gd name="connsiteY1" fmla="*/ 0 h 1530350"/>
                <a:gd name="connsiteX2" fmla="*/ 2370666 w 2370666"/>
                <a:gd name="connsiteY2" fmla="*/ 1530350 h 1530350"/>
                <a:gd name="connsiteX3" fmla="*/ 1553366 w 2370666"/>
                <a:gd name="connsiteY3" fmla="*/ 1530350 h 1530350"/>
                <a:gd name="connsiteX4" fmla="*/ 1151467 w 2370666"/>
                <a:gd name="connsiteY4" fmla="*/ 1279633 h 1530350"/>
                <a:gd name="connsiteX5" fmla="*/ 817301 w 2370666"/>
                <a:gd name="connsiteY5" fmla="*/ 1530350 h 1530350"/>
                <a:gd name="connsiteX6" fmla="*/ 0 w 2370666"/>
                <a:gd name="connsiteY6" fmla="*/ 1530350 h 1530350"/>
                <a:gd name="connsiteX7" fmla="*/ 0 w 2370666"/>
                <a:gd name="connsiteY7"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66" h="1530350">
                  <a:moveTo>
                    <a:pt x="0" y="0"/>
                  </a:moveTo>
                  <a:lnTo>
                    <a:pt x="2370666" y="0"/>
                  </a:lnTo>
                  <a:lnTo>
                    <a:pt x="2370666" y="1530350"/>
                  </a:lnTo>
                  <a:lnTo>
                    <a:pt x="1553366" y="1530350"/>
                  </a:lnTo>
                  <a:lnTo>
                    <a:pt x="1151467" y="1279633"/>
                  </a:lnTo>
                  <a:lnTo>
                    <a:pt x="817301" y="1530350"/>
                  </a:lnTo>
                  <a:lnTo>
                    <a:pt x="0" y="1530350"/>
                  </a:lnTo>
                  <a:lnTo>
                    <a:pt x="0" y="0"/>
                  </a:lnTo>
                  <a:close/>
                </a:path>
              </a:pathLst>
            </a:cu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Web Developer</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Web Application Programmer</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Software Engineer</a:t>
              </a:r>
            </a:p>
          </p:txBody>
        </p:sp>
      </p:grpSp>
      <p:grpSp>
        <p:nvGrpSpPr>
          <p:cNvPr id="91" name="Group 90"/>
          <p:cNvGrpSpPr/>
          <p:nvPr/>
        </p:nvGrpSpPr>
        <p:grpSpPr>
          <a:xfrm>
            <a:off x="6181772" y="1412876"/>
            <a:ext cx="2588399" cy="1037454"/>
            <a:chOff x="6181772" y="1412876"/>
            <a:chExt cx="2588399" cy="1037454"/>
          </a:xfrm>
          <a:effectLst>
            <a:outerShdw blurRad="50800" dist="38100" dir="5400000" algn="t" rotWithShape="0">
              <a:prstClr val="black">
                <a:alpha val="40000"/>
              </a:prstClr>
            </a:outerShdw>
          </a:effectLst>
        </p:grpSpPr>
        <p:sp>
          <p:nvSpPr>
            <p:cNvPr id="18" name="Isosceles Triangle 13"/>
            <p:cNvSpPr/>
            <p:nvPr/>
          </p:nvSpPr>
          <p:spPr bwMode="auto">
            <a:xfrm>
              <a:off x="6181772" y="1412876"/>
              <a:ext cx="1241644" cy="1037454"/>
            </a:xfrm>
            <a:custGeom>
              <a:avLst/>
              <a:gdLst>
                <a:gd name="connsiteX0" fmla="*/ 0 w 2370666"/>
                <a:gd name="connsiteY0" fmla="*/ 0 h 1530350"/>
                <a:gd name="connsiteX1" fmla="*/ 2370666 w 2370666"/>
                <a:gd name="connsiteY1" fmla="*/ 0 h 1530350"/>
                <a:gd name="connsiteX2" fmla="*/ 2370666 w 2370666"/>
                <a:gd name="connsiteY2" fmla="*/ 1530350 h 1530350"/>
                <a:gd name="connsiteX3" fmla="*/ 1553366 w 2370666"/>
                <a:gd name="connsiteY3" fmla="*/ 1530350 h 1530350"/>
                <a:gd name="connsiteX4" fmla="*/ 1151467 w 2370666"/>
                <a:gd name="connsiteY4" fmla="*/ 1279633 h 1530350"/>
                <a:gd name="connsiteX5" fmla="*/ 817301 w 2370666"/>
                <a:gd name="connsiteY5" fmla="*/ 1530350 h 1530350"/>
                <a:gd name="connsiteX6" fmla="*/ 0 w 2370666"/>
                <a:gd name="connsiteY6" fmla="*/ 1530350 h 1530350"/>
                <a:gd name="connsiteX7" fmla="*/ 0 w 2370666"/>
                <a:gd name="connsiteY7"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66" h="1530350">
                  <a:moveTo>
                    <a:pt x="0" y="0"/>
                  </a:moveTo>
                  <a:lnTo>
                    <a:pt x="2370666" y="0"/>
                  </a:lnTo>
                  <a:lnTo>
                    <a:pt x="2370666" y="1530350"/>
                  </a:lnTo>
                  <a:lnTo>
                    <a:pt x="1553366" y="1530350"/>
                  </a:lnTo>
                  <a:lnTo>
                    <a:pt x="1151467" y="1279633"/>
                  </a:lnTo>
                  <a:lnTo>
                    <a:pt x="817301" y="1530350"/>
                  </a:lnTo>
                  <a:lnTo>
                    <a:pt x="0" y="1530350"/>
                  </a:lnTo>
                  <a:lnTo>
                    <a:pt x="0" y="0"/>
                  </a:lnTo>
                  <a:close/>
                </a:path>
              </a:pathLst>
            </a:cu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Database Administrator</a:t>
              </a:r>
            </a:p>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Database Storage Manager</a:t>
              </a:r>
              <a:br>
                <a:rPr lang="en-US" sz="900" b="1" dirty="0">
                  <a:gradFill>
                    <a:gsLst>
                      <a:gs pos="0">
                        <a:schemeClr val="bg1"/>
                      </a:gs>
                      <a:gs pos="100000">
                        <a:schemeClr val="bg1"/>
                      </a:gs>
                    </a:gsLst>
                    <a:lin ang="5400000" scaled="0"/>
                  </a:gradFill>
                  <a:ea typeface="Segoe UI" pitchFamily="34" charset="0"/>
                  <a:cs typeface="Segoe UI" pitchFamily="34" charset="0"/>
                </a:rPr>
              </a:br>
              <a:r>
                <a:rPr lang="en-US" sz="900" b="1" dirty="0">
                  <a:gradFill>
                    <a:gsLst>
                      <a:gs pos="0">
                        <a:schemeClr val="bg1"/>
                      </a:gs>
                      <a:gs pos="100000">
                        <a:schemeClr val="bg1"/>
                      </a:gs>
                    </a:gsLst>
                    <a:lin ang="5400000" scaled="0"/>
                  </a:gradFill>
                  <a:ea typeface="Segoe UI" pitchFamily="34" charset="0"/>
                  <a:cs typeface="Segoe UI" pitchFamily="34" charset="0"/>
                </a:rPr>
                <a:t>Database Backup Administrator</a:t>
              </a:r>
            </a:p>
          </p:txBody>
        </p:sp>
        <p:sp>
          <p:nvSpPr>
            <p:cNvPr id="19" name="Isosceles Triangle 13"/>
            <p:cNvSpPr/>
            <p:nvPr/>
          </p:nvSpPr>
          <p:spPr bwMode="auto">
            <a:xfrm>
              <a:off x="7528527" y="1412876"/>
              <a:ext cx="1241644" cy="1037454"/>
            </a:xfrm>
            <a:custGeom>
              <a:avLst/>
              <a:gdLst>
                <a:gd name="connsiteX0" fmla="*/ 0 w 2370666"/>
                <a:gd name="connsiteY0" fmla="*/ 0 h 1530350"/>
                <a:gd name="connsiteX1" fmla="*/ 2370666 w 2370666"/>
                <a:gd name="connsiteY1" fmla="*/ 0 h 1530350"/>
                <a:gd name="connsiteX2" fmla="*/ 2370666 w 2370666"/>
                <a:gd name="connsiteY2" fmla="*/ 1530350 h 1530350"/>
                <a:gd name="connsiteX3" fmla="*/ 1553366 w 2370666"/>
                <a:gd name="connsiteY3" fmla="*/ 1530350 h 1530350"/>
                <a:gd name="connsiteX4" fmla="*/ 1151467 w 2370666"/>
                <a:gd name="connsiteY4" fmla="*/ 1279633 h 1530350"/>
                <a:gd name="connsiteX5" fmla="*/ 817301 w 2370666"/>
                <a:gd name="connsiteY5" fmla="*/ 1530350 h 1530350"/>
                <a:gd name="connsiteX6" fmla="*/ 0 w 2370666"/>
                <a:gd name="connsiteY6" fmla="*/ 1530350 h 1530350"/>
                <a:gd name="connsiteX7" fmla="*/ 0 w 2370666"/>
                <a:gd name="connsiteY7" fmla="*/ 0 h 153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0666" h="1530350">
                  <a:moveTo>
                    <a:pt x="0" y="0"/>
                  </a:moveTo>
                  <a:lnTo>
                    <a:pt x="2370666" y="0"/>
                  </a:lnTo>
                  <a:lnTo>
                    <a:pt x="2370666" y="1530350"/>
                  </a:lnTo>
                  <a:lnTo>
                    <a:pt x="1553366" y="1530350"/>
                  </a:lnTo>
                  <a:lnTo>
                    <a:pt x="1151467" y="1279633"/>
                  </a:lnTo>
                  <a:lnTo>
                    <a:pt x="817301" y="1530350"/>
                  </a:lnTo>
                  <a:lnTo>
                    <a:pt x="0" y="1530350"/>
                  </a:lnTo>
                  <a:lnTo>
                    <a:pt x="0" y="0"/>
                  </a:lnTo>
                  <a:close/>
                </a:path>
              </a:pathLst>
            </a:cu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900" b="1" dirty="0">
                  <a:gradFill>
                    <a:gsLst>
                      <a:gs pos="0">
                        <a:schemeClr val="bg1"/>
                      </a:gs>
                      <a:gs pos="100000">
                        <a:schemeClr val="bg1"/>
                      </a:gs>
                    </a:gsLst>
                    <a:lin ang="5400000" scaled="0"/>
                  </a:gradFill>
                  <a:ea typeface="Segoe UI" pitchFamily="34" charset="0"/>
                  <a:cs typeface="Segoe UI" pitchFamily="34" charset="0"/>
                </a:rPr>
                <a:t>Database </a:t>
              </a:r>
              <a:r>
                <a:rPr lang="en-US" sz="900" b="1" dirty="0" smtClean="0">
                  <a:gradFill>
                    <a:gsLst>
                      <a:gs pos="0">
                        <a:schemeClr val="bg1"/>
                      </a:gs>
                      <a:gs pos="100000">
                        <a:schemeClr val="bg1"/>
                      </a:gs>
                    </a:gsLst>
                    <a:lin ang="5400000" scaled="0"/>
                  </a:gradFill>
                  <a:ea typeface="Segoe UI" pitchFamily="34" charset="0"/>
                  <a:cs typeface="Segoe UI" pitchFamily="34" charset="0"/>
                </a:rPr>
                <a:t/>
              </a:r>
              <a:br>
                <a:rPr lang="en-US" sz="900" b="1" dirty="0" smtClean="0">
                  <a:gradFill>
                    <a:gsLst>
                      <a:gs pos="0">
                        <a:schemeClr val="bg1"/>
                      </a:gs>
                      <a:gs pos="100000">
                        <a:schemeClr val="bg1"/>
                      </a:gs>
                    </a:gsLst>
                    <a:lin ang="5400000" scaled="0"/>
                  </a:gradFill>
                  <a:ea typeface="Segoe UI" pitchFamily="34" charset="0"/>
                  <a:cs typeface="Segoe UI" pitchFamily="34" charset="0"/>
                </a:rPr>
              </a:br>
              <a:r>
                <a:rPr lang="en-US" sz="900" b="1" dirty="0" smtClean="0">
                  <a:gradFill>
                    <a:gsLst>
                      <a:gs pos="0">
                        <a:schemeClr val="bg1"/>
                      </a:gs>
                      <a:gs pos="100000">
                        <a:schemeClr val="bg1"/>
                      </a:gs>
                    </a:gsLst>
                    <a:lin ang="5400000" scaled="0"/>
                  </a:gradFill>
                  <a:ea typeface="Segoe UI" pitchFamily="34" charset="0"/>
                  <a:cs typeface="Segoe UI" pitchFamily="34" charset="0"/>
                </a:rPr>
                <a:t>Developer</a:t>
              </a:r>
              <a:endParaRPr lang="en-US" sz="900" b="1" dirty="0">
                <a:gradFill>
                  <a:gsLst>
                    <a:gs pos="0">
                      <a:schemeClr val="bg1"/>
                    </a:gs>
                    <a:gs pos="100000">
                      <a:schemeClr val="bg1"/>
                    </a:gs>
                  </a:gsLst>
                  <a:lin ang="5400000" scaled="0"/>
                </a:gradFill>
                <a:ea typeface="Segoe UI" pitchFamily="34" charset="0"/>
                <a:cs typeface="Segoe UI" pitchFamily="34" charset="0"/>
              </a:endParaRPr>
            </a:p>
          </p:txBody>
        </p:sp>
      </p:grpSp>
      <p:pic>
        <p:nvPicPr>
          <p:cNvPr id="93" name="Picture 11" descr="\\sfp\Work\White_Whale\3-22063_Regine_Smith\Artwork\PROOF_POINTS\ProofPoints-NOV2010-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689" y="5292433"/>
            <a:ext cx="2334433"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834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000"/>
                                        <p:tgtEl>
                                          <p:spTgt spid="86"/>
                                        </p:tgtEl>
                                      </p:cBhvr>
                                    </p:animEffect>
                                    <p:anim calcmode="lin" valueType="num">
                                      <p:cBhvr>
                                        <p:cTn id="8" dur="1000" fill="hold"/>
                                        <p:tgtEl>
                                          <p:spTgt spid="86"/>
                                        </p:tgtEl>
                                        <p:attrNameLst>
                                          <p:attrName>ppt_x</p:attrName>
                                        </p:attrNameLst>
                                      </p:cBhvr>
                                      <p:tavLst>
                                        <p:tav tm="0">
                                          <p:val>
                                            <p:strVal val="#ppt_x"/>
                                          </p:val>
                                        </p:tav>
                                        <p:tav tm="100000">
                                          <p:val>
                                            <p:strVal val="#ppt_x"/>
                                          </p:val>
                                        </p:tav>
                                      </p:tavLst>
                                    </p:anim>
                                    <p:anim calcmode="lin" valueType="num">
                                      <p:cBhvr>
                                        <p:cTn id="9" dur="1000" fill="hold"/>
                                        <p:tgtEl>
                                          <p:spTgt spid="8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1000"/>
                                        <p:tgtEl>
                                          <p:spTgt spid="87"/>
                                        </p:tgtEl>
                                      </p:cBhvr>
                                    </p:animEffect>
                                    <p:anim calcmode="lin" valueType="num">
                                      <p:cBhvr>
                                        <p:cTn id="14" dur="1000" fill="hold"/>
                                        <p:tgtEl>
                                          <p:spTgt spid="87"/>
                                        </p:tgtEl>
                                        <p:attrNameLst>
                                          <p:attrName>ppt_x</p:attrName>
                                        </p:attrNameLst>
                                      </p:cBhvr>
                                      <p:tavLst>
                                        <p:tav tm="0">
                                          <p:val>
                                            <p:strVal val="#ppt_x"/>
                                          </p:val>
                                        </p:tav>
                                        <p:tav tm="100000">
                                          <p:val>
                                            <p:strVal val="#ppt_x"/>
                                          </p:val>
                                        </p:tav>
                                      </p:tavLst>
                                    </p:anim>
                                    <p:anim calcmode="lin" valueType="num">
                                      <p:cBhvr>
                                        <p:cTn id="15" dur="1000" fill="hold"/>
                                        <p:tgtEl>
                                          <p:spTgt spid="8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fade">
                                      <p:cBhvr>
                                        <p:cTn id="19" dur="1000"/>
                                        <p:tgtEl>
                                          <p:spTgt spid="83"/>
                                        </p:tgtEl>
                                      </p:cBhvr>
                                    </p:animEffect>
                                    <p:anim calcmode="lin" valueType="num">
                                      <p:cBhvr>
                                        <p:cTn id="20" dur="1000" fill="hold"/>
                                        <p:tgtEl>
                                          <p:spTgt spid="83"/>
                                        </p:tgtEl>
                                        <p:attrNameLst>
                                          <p:attrName>ppt_x</p:attrName>
                                        </p:attrNameLst>
                                      </p:cBhvr>
                                      <p:tavLst>
                                        <p:tav tm="0">
                                          <p:val>
                                            <p:strVal val="#ppt_x"/>
                                          </p:val>
                                        </p:tav>
                                        <p:tav tm="100000">
                                          <p:val>
                                            <p:strVal val="#ppt_x"/>
                                          </p:val>
                                        </p:tav>
                                      </p:tavLst>
                                    </p:anim>
                                    <p:anim calcmode="lin" valueType="num">
                                      <p:cBhvr>
                                        <p:cTn id="21" dur="1000" fill="hold"/>
                                        <p:tgtEl>
                                          <p:spTgt spid="8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1000"/>
                                        <p:tgtEl>
                                          <p:spTgt spid="61"/>
                                        </p:tgtEl>
                                      </p:cBhvr>
                                    </p:animEffect>
                                    <p:anim calcmode="lin" valueType="num">
                                      <p:cBhvr>
                                        <p:cTn id="26" dur="1000" fill="hold"/>
                                        <p:tgtEl>
                                          <p:spTgt spid="61"/>
                                        </p:tgtEl>
                                        <p:attrNameLst>
                                          <p:attrName>ppt_x</p:attrName>
                                        </p:attrNameLst>
                                      </p:cBhvr>
                                      <p:tavLst>
                                        <p:tav tm="0">
                                          <p:val>
                                            <p:strVal val="#ppt_x"/>
                                          </p:val>
                                        </p:tav>
                                        <p:tav tm="100000">
                                          <p:val>
                                            <p:strVal val="#ppt_x"/>
                                          </p:val>
                                        </p:tav>
                                      </p:tavLst>
                                    </p:anim>
                                    <p:anim calcmode="lin" valueType="num">
                                      <p:cBhvr>
                                        <p:cTn id="27" dur="1000" fill="hold"/>
                                        <p:tgtEl>
                                          <p:spTgt spid="6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1000"/>
                                        <p:tgtEl>
                                          <p:spTgt spid="65"/>
                                        </p:tgtEl>
                                      </p:cBhvr>
                                    </p:animEffect>
                                    <p:anim calcmode="lin" valueType="num">
                                      <p:cBhvr>
                                        <p:cTn id="32" dur="1000" fill="hold"/>
                                        <p:tgtEl>
                                          <p:spTgt spid="65"/>
                                        </p:tgtEl>
                                        <p:attrNameLst>
                                          <p:attrName>ppt_x</p:attrName>
                                        </p:attrNameLst>
                                      </p:cBhvr>
                                      <p:tavLst>
                                        <p:tav tm="0">
                                          <p:val>
                                            <p:strVal val="#ppt_x"/>
                                          </p:val>
                                        </p:tav>
                                        <p:tav tm="100000">
                                          <p:val>
                                            <p:strVal val="#ppt_x"/>
                                          </p:val>
                                        </p:tav>
                                      </p:tavLst>
                                    </p:anim>
                                    <p:anim calcmode="lin" valueType="num">
                                      <p:cBhvr>
                                        <p:cTn id="33"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88"/>
                                        </p:tgtEl>
                                        <p:attrNameLst>
                                          <p:attrName>style.visibility</p:attrName>
                                        </p:attrNameLst>
                                      </p:cBhvr>
                                      <p:to>
                                        <p:strVal val="visible"/>
                                      </p:to>
                                    </p:set>
                                    <p:animEffect transition="in" filter="fade">
                                      <p:cBhvr>
                                        <p:cTn id="38" dur="1000"/>
                                        <p:tgtEl>
                                          <p:spTgt spid="88"/>
                                        </p:tgtEl>
                                      </p:cBhvr>
                                    </p:animEffect>
                                    <p:anim calcmode="lin" valueType="num">
                                      <p:cBhvr>
                                        <p:cTn id="39" dur="1000" fill="hold"/>
                                        <p:tgtEl>
                                          <p:spTgt spid="88"/>
                                        </p:tgtEl>
                                        <p:attrNameLst>
                                          <p:attrName>ppt_x</p:attrName>
                                        </p:attrNameLst>
                                      </p:cBhvr>
                                      <p:tavLst>
                                        <p:tav tm="0">
                                          <p:val>
                                            <p:strVal val="#ppt_x"/>
                                          </p:val>
                                        </p:tav>
                                        <p:tav tm="100000">
                                          <p:val>
                                            <p:strVal val="#ppt_x"/>
                                          </p:val>
                                        </p:tav>
                                      </p:tavLst>
                                    </p:anim>
                                    <p:anim calcmode="lin" valueType="num">
                                      <p:cBhvr>
                                        <p:cTn id="40" dur="1000" fill="hold"/>
                                        <p:tgtEl>
                                          <p:spTgt spid="8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7" presetClass="entr" presetSubtype="0" fill="hold" nodeType="after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fade">
                                      <p:cBhvr>
                                        <p:cTn id="44" dur="1000"/>
                                        <p:tgtEl>
                                          <p:spTgt spid="89"/>
                                        </p:tgtEl>
                                      </p:cBhvr>
                                    </p:animEffect>
                                    <p:anim calcmode="lin" valueType="num">
                                      <p:cBhvr>
                                        <p:cTn id="45" dur="1000" fill="hold"/>
                                        <p:tgtEl>
                                          <p:spTgt spid="89"/>
                                        </p:tgtEl>
                                        <p:attrNameLst>
                                          <p:attrName>ppt_x</p:attrName>
                                        </p:attrNameLst>
                                      </p:cBhvr>
                                      <p:tavLst>
                                        <p:tav tm="0">
                                          <p:val>
                                            <p:strVal val="#ppt_x"/>
                                          </p:val>
                                        </p:tav>
                                        <p:tav tm="100000">
                                          <p:val>
                                            <p:strVal val="#ppt_x"/>
                                          </p:val>
                                        </p:tav>
                                      </p:tavLst>
                                    </p:anim>
                                    <p:anim calcmode="lin" valueType="num">
                                      <p:cBhvr>
                                        <p:cTn id="46" dur="1000" fill="hold"/>
                                        <p:tgtEl>
                                          <p:spTgt spid="89"/>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7" presetClass="entr" presetSubtype="0" fill="hold" nodeType="after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1000"/>
                                        <p:tgtEl>
                                          <p:spTgt spid="90"/>
                                        </p:tgtEl>
                                      </p:cBhvr>
                                    </p:animEffect>
                                    <p:anim calcmode="lin" valueType="num">
                                      <p:cBhvr>
                                        <p:cTn id="51" dur="1000" fill="hold"/>
                                        <p:tgtEl>
                                          <p:spTgt spid="90"/>
                                        </p:tgtEl>
                                        <p:attrNameLst>
                                          <p:attrName>ppt_x</p:attrName>
                                        </p:attrNameLst>
                                      </p:cBhvr>
                                      <p:tavLst>
                                        <p:tav tm="0">
                                          <p:val>
                                            <p:strVal val="#ppt_x"/>
                                          </p:val>
                                        </p:tav>
                                        <p:tav tm="100000">
                                          <p:val>
                                            <p:strVal val="#ppt_x"/>
                                          </p:val>
                                        </p:tav>
                                      </p:tavLst>
                                    </p:anim>
                                    <p:anim calcmode="lin" valueType="num">
                                      <p:cBhvr>
                                        <p:cTn id="52" dur="1000" fill="hold"/>
                                        <p:tgtEl>
                                          <p:spTgt spid="90"/>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47" presetClass="entr" presetSubtype="0" fill="hold" nodeType="after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1000"/>
                                        <p:tgtEl>
                                          <p:spTgt spid="84"/>
                                        </p:tgtEl>
                                      </p:cBhvr>
                                    </p:animEffect>
                                    <p:anim calcmode="lin" valueType="num">
                                      <p:cBhvr>
                                        <p:cTn id="57" dur="1000" fill="hold"/>
                                        <p:tgtEl>
                                          <p:spTgt spid="84"/>
                                        </p:tgtEl>
                                        <p:attrNameLst>
                                          <p:attrName>ppt_x</p:attrName>
                                        </p:attrNameLst>
                                      </p:cBhvr>
                                      <p:tavLst>
                                        <p:tav tm="0">
                                          <p:val>
                                            <p:strVal val="#ppt_x"/>
                                          </p:val>
                                        </p:tav>
                                        <p:tav tm="100000">
                                          <p:val>
                                            <p:strVal val="#ppt_x"/>
                                          </p:val>
                                        </p:tav>
                                      </p:tavLst>
                                    </p:anim>
                                    <p:anim calcmode="lin" valueType="num">
                                      <p:cBhvr>
                                        <p:cTn id="58"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fade">
                                      <p:cBhvr>
                                        <p:cTn id="63" dur="1000"/>
                                        <p:tgtEl>
                                          <p:spTgt spid="91"/>
                                        </p:tgtEl>
                                      </p:cBhvr>
                                    </p:animEffect>
                                    <p:anim calcmode="lin" valueType="num">
                                      <p:cBhvr>
                                        <p:cTn id="64" dur="1000" fill="hold"/>
                                        <p:tgtEl>
                                          <p:spTgt spid="91"/>
                                        </p:tgtEl>
                                        <p:attrNameLst>
                                          <p:attrName>ppt_x</p:attrName>
                                        </p:attrNameLst>
                                      </p:cBhvr>
                                      <p:tavLst>
                                        <p:tav tm="0">
                                          <p:val>
                                            <p:strVal val="#ppt_x"/>
                                          </p:val>
                                        </p:tav>
                                        <p:tav tm="100000">
                                          <p:val>
                                            <p:strVal val="#ppt_x"/>
                                          </p:val>
                                        </p:tav>
                                      </p:tavLst>
                                    </p:anim>
                                    <p:anim calcmode="lin" valueType="num">
                                      <p:cBhvr>
                                        <p:cTn id="65" dur="1000" fill="hold"/>
                                        <p:tgtEl>
                                          <p:spTgt spid="91"/>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47" presetClass="entr" presetSubtype="0" fill="hold" nodeType="after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fade">
                                      <p:cBhvr>
                                        <p:cTn id="69" dur="1000"/>
                                        <p:tgtEl>
                                          <p:spTgt spid="92"/>
                                        </p:tgtEl>
                                      </p:cBhvr>
                                    </p:animEffect>
                                    <p:anim calcmode="lin" valueType="num">
                                      <p:cBhvr>
                                        <p:cTn id="70" dur="1000" fill="hold"/>
                                        <p:tgtEl>
                                          <p:spTgt spid="92"/>
                                        </p:tgtEl>
                                        <p:attrNameLst>
                                          <p:attrName>ppt_x</p:attrName>
                                        </p:attrNameLst>
                                      </p:cBhvr>
                                      <p:tavLst>
                                        <p:tav tm="0">
                                          <p:val>
                                            <p:strVal val="#ppt_x"/>
                                          </p:val>
                                        </p:tav>
                                        <p:tav tm="100000">
                                          <p:val>
                                            <p:strVal val="#ppt_x"/>
                                          </p:val>
                                        </p:tav>
                                      </p:tavLst>
                                    </p:anim>
                                    <p:anim calcmode="lin" valueType="num">
                                      <p:cBhvr>
                                        <p:cTn id="71" dur="1000" fill="hold"/>
                                        <p:tgtEl>
                                          <p:spTgt spid="92"/>
                                        </p:tgtEl>
                                        <p:attrNameLst>
                                          <p:attrName>ppt_y</p:attrName>
                                        </p:attrNameLst>
                                      </p:cBhvr>
                                      <p:tavLst>
                                        <p:tav tm="0">
                                          <p:val>
                                            <p:strVal val="#ppt_y-.1"/>
                                          </p:val>
                                        </p:tav>
                                        <p:tav tm="100000">
                                          <p:val>
                                            <p:strVal val="#ppt_y"/>
                                          </p:val>
                                        </p:tav>
                                      </p:tavLst>
                                    </p:anim>
                                  </p:childTnLst>
                                </p:cTn>
                              </p:par>
                            </p:childTnLst>
                          </p:cTn>
                        </p:par>
                        <p:par>
                          <p:cTn id="72" fill="hold">
                            <p:stCondLst>
                              <p:cond delay="2000"/>
                            </p:stCondLst>
                            <p:childTnLst>
                              <p:par>
                                <p:cTn id="73" presetID="47" presetClass="entr" presetSubtype="0" fill="hold" nodeType="after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fade">
                                      <p:cBhvr>
                                        <p:cTn id="75" dur="1000"/>
                                        <p:tgtEl>
                                          <p:spTgt spid="85"/>
                                        </p:tgtEl>
                                      </p:cBhvr>
                                    </p:animEffect>
                                    <p:anim calcmode="lin" valueType="num">
                                      <p:cBhvr>
                                        <p:cTn id="76" dur="1000" fill="hold"/>
                                        <p:tgtEl>
                                          <p:spTgt spid="85"/>
                                        </p:tgtEl>
                                        <p:attrNameLst>
                                          <p:attrName>ppt_x</p:attrName>
                                        </p:attrNameLst>
                                      </p:cBhvr>
                                      <p:tavLst>
                                        <p:tav tm="0">
                                          <p:val>
                                            <p:strVal val="#ppt_x"/>
                                          </p:val>
                                        </p:tav>
                                        <p:tav tm="100000">
                                          <p:val>
                                            <p:strVal val="#ppt_x"/>
                                          </p:val>
                                        </p:tav>
                                      </p:tavLst>
                                    </p:anim>
                                    <p:anim calcmode="lin" valueType="num">
                                      <p:cBhvr>
                                        <p:cTn id="77"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93"/>
                                        </p:tgtEl>
                                        <p:attrNameLst>
                                          <p:attrName>style.visibility</p:attrName>
                                        </p:attrNameLst>
                                      </p:cBhvr>
                                      <p:to>
                                        <p:strVal val="visible"/>
                                      </p:to>
                                    </p:set>
                                    <p:animEffect transition="in" filter="fade">
                                      <p:cBhvr>
                                        <p:cTn id="82"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SFP\Resources\Microsoft Presentation Resources\DVD_Art_08-10-2010\Artwork_Imagery\Other Photos\Microsoft Campus Photos_No_exp\Studio_D_Interiors-77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229" y="-7389"/>
            <a:ext cx="10591800" cy="686538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4"/>
          <p:cNvSpPr txBox="1">
            <a:spLocks/>
          </p:cNvSpPr>
          <p:nvPr/>
        </p:nvSpPr>
        <p:spPr>
          <a:xfrm>
            <a:off x="0" y="0"/>
            <a:ext cx="8416925" cy="894985"/>
          </a:xfrm>
          <a:prstGeom prst="rect">
            <a:avLst/>
          </a:prstGeom>
          <a:gradFill>
            <a:gsLst>
              <a:gs pos="0">
                <a:schemeClr val="bg1"/>
              </a:gs>
              <a:gs pos="84000">
                <a:schemeClr val="accent6">
                  <a:alpha val="0"/>
                </a:schemeClr>
              </a:gs>
            </a:gsLst>
            <a:lin ang="0" scaled="1"/>
          </a:gradFill>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latin typeface="+mj-lt"/>
                <a:ea typeface="+mn-ea"/>
                <a:cs typeface="Arial" charset="0"/>
              </a:defRPr>
            </a:lvl1pPr>
          </a:lstStyle>
          <a:p>
            <a:endParaRPr lang="en-US" dirty="0"/>
          </a:p>
        </p:txBody>
      </p:sp>
      <p:sp>
        <p:nvSpPr>
          <p:cNvPr id="9" name="Title 1"/>
          <p:cNvSpPr>
            <a:spLocks noGrp="1"/>
          </p:cNvSpPr>
          <p:nvPr>
            <p:ph type="title"/>
          </p:nvPr>
        </p:nvSpPr>
        <p:spPr/>
        <p:txBody>
          <a:bodyPr vert="horz" wrap="square" lIns="0" tIns="0" rIns="0" bIns="0" rtlCol="0" anchor="t">
            <a:spAutoFit/>
          </a:bodyPr>
          <a:lstStyle/>
          <a:p>
            <a:r>
              <a:rPr lang="en-US" b="1" dirty="0">
                <a:latin typeface="+mj-lt"/>
              </a:rPr>
              <a:t>Microsoft MOS Certifications</a:t>
            </a:r>
          </a:p>
        </p:txBody>
      </p:sp>
    </p:spTree>
    <p:extLst>
      <p:ext uri="{BB962C8B-B14F-4D97-AF65-F5344CB8AC3E}">
        <p14:creationId xmlns:p14="http://schemas.microsoft.com/office/powerpoint/2010/main" val="2277913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Right Arrow 34"/>
          <p:cNvSpPr/>
          <p:nvPr/>
        </p:nvSpPr>
        <p:spPr>
          <a:xfrm>
            <a:off x="7881588" y="932688"/>
            <a:ext cx="914400" cy="1927704"/>
          </a:xfrm>
          <a:prstGeom prst="rightArrow">
            <a:avLst/>
          </a:prstGeom>
          <a:solidFill>
            <a:srgbClr val="EDC933"/>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none" lIns="0" tIns="0" rIns="91440" bIns="0" numCol="1" rtlCol="0" anchor="ctr" anchorCtr="0" compatLnSpc="1">
            <a:prstTxWarp prst="textNoShape">
              <a:avLst/>
            </a:prstTxWarp>
          </a:bodyPr>
          <a:lstStyle/>
          <a:p>
            <a:pPr marL="109538" algn="ctr" defTabSz="914363">
              <a:lnSpc>
                <a:spcPct val="90000"/>
              </a:lnSpc>
              <a:spcBef>
                <a:spcPct val="20000"/>
              </a:spcBef>
            </a:pPr>
            <a:endParaRPr lang="en-US" sz="1600" dirty="0">
              <a:gradFill>
                <a:gsLst>
                  <a:gs pos="0">
                    <a:schemeClr val="tx1"/>
                  </a:gs>
                  <a:gs pos="100000">
                    <a:schemeClr val="tx1"/>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81000" y="230188"/>
            <a:ext cx="8382000" cy="609398"/>
          </a:xfrm>
        </p:spPr>
        <p:txBody>
          <a:bodyPr vert="horz" wrap="square" lIns="0" tIns="0" rIns="0" bIns="0" rtlCol="0" anchor="t">
            <a:spAutoFit/>
          </a:bodyPr>
          <a:lstStyle/>
          <a:p>
            <a:r>
              <a:rPr lang="en-US" sz="4400" dirty="0">
                <a:latin typeface="+mj-lt"/>
              </a:rPr>
              <a:t>Entry Path to MOS Certification</a:t>
            </a:r>
          </a:p>
        </p:txBody>
      </p:sp>
      <p:sp>
        <p:nvSpPr>
          <p:cNvPr id="18" name="TextBox 17"/>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21" name="TextBox 20"/>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30</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grpSp>
        <p:nvGrpSpPr>
          <p:cNvPr id="10" name="Group 9"/>
          <p:cNvGrpSpPr/>
          <p:nvPr/>
        </p:nvGrpSpPr>
        <p:grpSpPr>
          <a:xfrm>
            <a:off x="2937756" y="934798"/>
            <a:ext cx="1284990" cy="3663746"/>
            <a:chOff x="6591880" y="1882297"/>
            <a:chExt cx="1284990" cy="3663746"/>
          </a:xfrm>
        </p:grpSpPr>
        <p:sp>
          <p:nvSpPr>
            <p:cNvPr id="28" name="TextBox 27"/>
            <p:cNvSpPr txBox="1"/>
            <p:nvPr/>
          </p:nvSpPr>
          <p:spPr>
            <a:xfrm>
              <a:off x="6591880" y="3976383"/>
              <a:ext cx="1284990" cy="1569660"/>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Explore</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 Microsoft Office Specialist EXPERT Certification</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48" name="Right Arrow 47"/>
            <p:cNvSpPr/>
            <p:nvPr/>
          </p:nvSpPr>
          <p:spPr>
            <a:xfrm>
              <a:off x="6591880" y="1882297"/>
              <a:ext cx="914400" cy="1927704"/>
            </a:xfrm>
            <a:prstGeom prst="rightArrow">
              <a:avLst/>
            </a:prstGeom>
            <a:solidFill>
              <a:srgbClr val="FF66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none" lIns="0" tIns="0" rIns="91436" bIns="0"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tx1"/>
                      </a:gs>
                      <a:gs pos="100000">
                        <a:schemeClr val="tx1"/>
                      </a:gs>
                    </a:gsLst>
                    <a:lin ang="5400000" scaled="0"/>
                  </a:gradFill>
                  <a:ea typeface="Segoe UI" pitchFamily="34" charset="0"/>
                  <a:cs typeface="Segoe UI" pitchFamily="34" charset="0"/>
                </a:rPr>
                <a:t>Your </a:t>
              </a:r>
              <a:endParaRPr lang="en-US" sz="1600" dirty="0" smtClean="0">
                <a:gradFill>
                  <a:gsLst>
                    <a:gs pos="0">
                      <a:schemeClr val="tx1"/>
                    </a:gs>
                    <a:gs pos="100000">
                      <a:schemeClr val="tx1"/>
                    </a:gs>
                  </a:gsLst>
                  <a:lin ang="5400000" scaled="0"/>
                </a:gradFill>
                <a:ea typeface="Segoe UI" pitchFamily="34" charset="0"/>
                <a:cs typeface="Segoe UI" pitchFamily="34" charset="0"/>
              </a:endParaRPr>
            </a:p>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next</a:t>
              </a:r>
            </a:p>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step</a:t>
              </a:r>
              <a:endParaRPr lang="en-US" sz="1600" dirty="0">
                <a:gradFill>
                  <a:gsLst>
                    <a:gs pos="0">
                      <a:schemeClr val="tx1"/>
                    </a:gs>
                    <a:gs pos="100000">
                      <a:schemeClr val="tx1"/>
                    </a:gs>
                  </a:gsLst>
                  <a:lin ang="5400000" scaled="0"/>
                </a:gradFill>
                <a:ea typeface="Segoe UI" pitchFamily="34" charset="0"/>
                <a:cs typeface="Segoe UI" pitchFamily="34" charset="0"/>
              </a:endParaRPr>
            </a:p>
          </p:txBody>
        </p:sp>
      </p:grpSp>
      <p:grpSp>
        <p:nvGrpSpPr>
          <p:cNvPr id="8" name="Group 7"/>
          <p:cNvGrpSpPr/>
          <p:nvPr/>
        </p:nvGrpSpPr>
        <p:grpSpPr>
          <a:xfrm>
            <a:off x="330362" y="1298636"/>
            <a:ext cx="1143000" cy="2810361"/>
            <a:chOff x="3052437" y="2246135"/>
            <a:chExt cx="1143000" cy="2810361"/>
          </a:xfrm>
        </p:grpSpPr>
        <p:sp>
          <p:nvSpPr>
            <p:cNvPr id="26" name="TextBox 25"/>
            <p:cNvSpPr txBox="1"/>
            <p:nvPr/>
          </p:nvSpPr>
          <p:spPr>
            <a:xfrm>
              <a:off x="3052437" y="3979278"/>
              <a:ext cx="1143000" cy="1077218"/>
            </a:xfrm>
            <a:prstGeom prst="rect">
              <a:avLst/>
            </a:prstGeom>
            <a:noFill/>
          </p:spPr>
          <p:txBody>
            <a:bodyPr wrap="square" rtlCol="0">
              <a:spAutoFit/>
            </a:bodyPr>
            <a:lstStyle/>
            <a:p>
              <a:pPr algn="ctr"/>
              <a:r>
                <a:rPr lang="en-US" sz="1600" b="1" dirty="0">
                  <a:gradFill>
                    <a:gsLst>
                      <a:gs pos="0">
                        <a:schemeClr val="tx1"/>
                      </a:gs>
                      <a:gs pos="100000">
                        <a:schemeClr val="tx1"/>
                      </a:gs>
                    </a:gsLst>
                    <a:lin ang="5400000" scaled="0"/>
                  </a:gradFill>
                  <a:latin typeface="+mn-lt"/>
                  <a:ea typeface="Segoe UI" pitchFamily="34" charset="0"/>
                  <a:cs typeface="Segoe UI" pitchFamily="34" charset="0"/>
                </a:rPr>
                <a:t>Explore</a:t>
              </a:r>
              <a:r>
                <a:rPr lang="en-US" sz="1600" dirty="0">
                  <a:gradFill>
                    <a:gsLst>
                      <a:gs pos="0">
                        <a:schemeClr val="tx1"/>
                      </a:gs>
                      <a:gs pos="100000">
                        <a:schemeClr val="tx1"/>
                      </a:gs>
                    </a:gsLst>
                    <a:lin ang="5400000" scaled="0"/>
                  </a:gradFill>
                  <a:latin typeface="+mn-lt"/>
                  <a:ea typeface="Segoe UI" pitchFamily="34" charset="0"/>
                  <a:cs typeface="Segoe UI" pitchFamily="34" charset="0"/>
                </a:rPr>
                <a:t>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the </a:t>
              </a:r>
              <a:r>
                <a:rPr lang="en-US" sz="1600" dirty="0">
                  <a:gradFill>
                    <a:gsLst>
                      <a:gs pos="0">
                        <a:schemeClr val="tx1"/>
                      </a:gs>
                      <a:gs pos="100000">
                        <a:schemeClr val="tx1"/>
                      </a:gs>
                    </a:gsLst>
                    <a:lin ang="5400000" scaled="0"/>
                  </a:gradFill>
                  <a:latin typeface="+mn-lt"/>
                  <a:ea typeface="Segoe UI" pitchFamily="34" charset="0"/>
                  <a:cs typeface="Segoe UI" pitchFamily="34" charset="0"/>
                </a:rPr>
                <a:t>various training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options</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51" name="Can 50"/>
            <p:cNvSpPr/>
            <p:nvPr/>
          </p:nvSpPr>
          <p:spPr>
            <a:xfrm>
              <a:off x="3052437" y="2246135"/>
              <a:ext cx="1143000" cy="1182865"/>
            </a:xfrm>
            <a:prstGeom prst="can">
              <a:avLst/>
            </a:prstGeom>
            <a:solidFill>
              <a:srgbClr val="FF66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none" lIns="0" tIns="91440" rIns="91440" bIns="0" numCol="1" rtlCol="0" anchor="ctr" anchorCtr="0" compatLnSpc="1">
              <a:prstTxWarp prst="textNoShape">
                <a:avLst/>
              </a:prstTxWarp>
            </a:bodyPr>
            <a:lstStyle/>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Preparation</a:t>
              </a:r>
            </a:p>
            <a:p>
              <a:pPr marL="109538" algn="ctr" defTabSz="914363">
                <a:lnSpc>
                  <a:spcPct val="90000"/>
                </a:lnSpc>
                <a:spcBef>
                  <a:spcPct val="20000"/>
                </a:spcBef>
              </a:pPr>
              <a:r>
                <a:rPr lang="en-US" sz="1600" dirty="0">
                  <a:gradFill>
                    <a:gsLst>
                      <a:gs pos="0">
                        <a:schemeClr val="tx1"/>
                      </a:gs>
                      <a:gs pos="100000">
                        <a:schemeClr val="tx1"/>
                      </a:gs>
                    </a:gsLst>
                    <a:lin ang="5400000" scaled="0"/>
                  </a:gradFill>
                  <a:ea typeface="Segoe UI" pitchFamily="34" charset="0"/>
                  <a:cs typeface="Segoe UI" pitchFamily="34" charset="0"/>
                </a:rPr>
                <a:t>a</a:t>
              </a:r>
              <a:r>
                <a:rPr lang="en-US" sz="1600" dirty="0" smtClean="0">
                  <a:gradFill>
                    <a:gsLst>
                      <a:gs pos="0">
                        <a:schemeClr val="tx1"/>
                      </a:gs>
                      <a:gs pos="100000">
                        <a:schemeClr val="tx1"/>
                      </a:gs>
                    </a:gsLst>
                    <a:lin ang="5400000" scaled="0"/>
                  </a:gradFill>
                  <a:ea typeface="Segoe UI" pitchFamily="34" charset="0"/>
                  <a:cs typeface="Segoe UI" pitchFamily="34" charset="0"/>
                </a:rPr>
                <a:t>nd</a:t>
              </a:r>
            </a:p>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Training</a:t>
              </a:r>
              <a:endParaRPr lang="en-US" sz="1600" dirty="0">
                <a:gradFill>
                  <a:gsLst>
                    <a:gs pos="0">
                      <a:schemeClr val="tx1"/>
                    </a:gs>
                    <a:gs pos="100000">
                      <a:schemeClr val="tx1"/>
                    </a:gs>
                  </a:gsLst>
                  <a:lin ang="5400000" scaled="0"/>
                </a:gradFill>
                <a:ea typeface="Segoe UI" pitchFamily="34" charset="0"/>
                <a:cs typeface="Segoe UI" pitchFamily="34" charset="0"/>
              </a:endParaRPr>
            </a:p>
          </p:txBody>
        </p:sp>
      </p:grpSp>
      <p:grpSp>
        <p:nvGrpSpPr>
          <p:cNvPr id="9" name="Group 8"/>
          <p:cNvGrpSpPr/>
          <p:nvPr/>
        </p:nvGrpSpPr>
        <p:grpSpPr>
          <a:xfrm>
            <a:off x="1473363" y="1298636"/>
            <a:ext cx="1490272" cy="3297230"/>
            <a:chOff x="4675982" y="2246135"/>
            <a:chExt cx="1490272" cy="3297230"/>
          </a:xfrm>
        </p:grpSpPr>
        <p:sp>
          <p:nvSpPr>
            <p:cNvPr id="27" name="TextBox 26"/>
            <p:cNvSpPr txBox="1"/>
            <p:nvPr/>
          </p:nvSpPr>
          <p:spPr>
            <a:xfrm>
              <a:off x="4675982" y="3973705"/>
              <a:ext cx="1490272" cy="1569660"/>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Certification </a:t>
              </a:r>
              <a:r>
                <a:rPr lang="en-US" sz="1600" dirty="0">
                  <a:gradFill>
                    <a:gsLst>
                      <a:gs pos="0">
                        <a:schemeClr val="tx1"/>
                      </a:gs>
                      <a:gs pos="100000">
                        <a:schemeClr val="tx1"/>
                      </a:gs>
                    </a:gsLst>
                    <a:lin ang="5400000" scaled="0"/>
                  </a:gradFill>
                  <a:latin typeface="+mn-lt"/>
                  <a:ea typeface="Segoe UI" pitchFamily="34" charset="0"/>
                  <a:cs typeface="Segoe UI" pitchFamily="34" charset="0"/>
                </a:rPr>
                <a:t>validate </a:t>
              </a:r>
              <a:endParaRPr lang="en-US" sz="1600" dirty="0" smtClean="0">
                <a:gradFill>
                  <a:gsLst>
                    <a:gs pos="0">
                      <a:schemeClr val="tx1"/>
                    </a:gs>
                    <a:gs pos="100000">
                      <a:schemeClr val="tx1"/>
                    </a:gs>
                  </a:gsLst>
                  <a:lin ang="5400000" scaled="0"/>
                </a:gradFill>
                <a:latin typeface="+mn-lt"/>
                <a:ea typeface="Segoe UI" pitchFamily="34" charset="0"/>
                <a:cs typeface="Segoe UI" pitchFamily="34" charset="0"/>
              </a:endParaRP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core </a:t>
              </a:r>
              <a:r>
                <a:rPr lang="en-US" sz="1600" dirty="0">
                  <a:gradFill>
                    <a:gsLst>
                      <a:gs pos="0">
                        <a:schemeClr val="tx1"/>
                      </a:gs>
                      <a:gs pos="100000">
                        <a:schemeClr val="tx1"/>
                      </a:gs>
                    </a:gsLst>
                    <a:lin ang="5400000" scaled="0"/>
                  </a:gradFill>
                  <a:latin typeface="+mn-lt"/>
                  <a:ea typeface="Segoe UI" pitchFamily="34" charset="0"/>
                  <a:cs typeface="Segoe UI" pitchFamily="34" charset="0"/>
                </a:rPr>
                <a:t>skills in Microsoft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Office </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products</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54" name="Can 53"/>
            <p:cNvSpPr/>
            <p:nvPr/>
          </p:nvSpPr>
          <p:spPr>
            <a:xfrm>
              <a:off x="4829619" y="2246135"/>
              <a:ext cx="1143000" cy="1182865"/>
            </a:xfrm>
            <a:prstGeom prst="can">
              <a:avLst/>
            </a:prstGeom>
            <a:solidFill>
              <a:srgbClr val="EDC933"/>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none" lIns="0" tIns="0" rIns="91440" bIns="0"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tx1"/>
                      </a:gs>
                      <a:gs pos="100000">
                        <a:schemeClr val="tx1"/>
                      </a:gs>
                    </a:gsLst>
                    <a:lin ang="5400000" scaled="0"/>
                  </a:gradFill>
                  <a:ea typeface="Segoe UI" pitchFamily="34" charset="0"/>
                  <a:cs typeface="Segoe UI" pitchFamily="34" charset="0"/>
                </a:rPr>
                <a:t>MOS</a:t>
              </a:r>
            </a:p>
          </p:txBody>
        </p:sp>
      </p:grpSp>
      <p:sp>
        <p:nvSpPr>
          <p:cNvPr id="14" name="Title 1"/>
          <p:cNvSpPr txBox="1">
            <a:spLocks/>
          </p:cNvSpPr>
          <p:nvPr/>
        </p:nvSpPr>
        <p:spPr>
          <a:xfrm>
            <a:off x="382588" y="235121"/>
            <a:ext cx="8382000" cy="609398"/>
          </a:xfrm>
          <a:prstGeom prst="rect">
            <a:avLst/>
          </a:prstGeom>
        </p:spPr>
        <p:txBody>
          <a:bodyPr vert="horz" wrap="square" lIns="0" tIns="0" rIns="0" bIns="0" rtlCol="0" anchor="t">
            <a:spAutoFit/>
          </a:bodyPr>
          <a:lstStyle>
            <a:lvl1pPr defTabSz="914363" eaLnBrk="1" latinLnBrk="0" hangingPunct="1">
              <a:lnSpc>
                <a:spcPct val="90000"/>
              </a:lnSpc>
              <a:buNone/>
              <a:defRPr lang="en-US" sz="4800" b="0" cap="none" spc="-150" dirty="0" smtClean="0">
                <a:ln w="3175">
                  <a:noFill/>
                </a:ln>
                <a:gradFill>
                  <a:gsLst>
                    <a:gs pos="0">
                      <a:srgbClr val="2E59B0"/>
                    </a:gs>
                    <a:gs pos="49000">
                      <a:srgbClr val="161D32"/>
                    </a:gs>
                    <a:gs pos="100000">
                      <a:srgbClr val="000000"/>
                    </a:gs>
                  </a:gsLst>
                  <a:lin ang="5400000" scaled="0"/>
                </a:gradFill>
                <a:effectLst/>
                <a:latin typeface="+mj-lt"/>
                <a:ea typeface="Segoe UI" pitchFamily="34" charset="0"/>
                <a:cs typeface="Segoe UI" pitchFamily="34" charset="0"/>
              </a:defRPr>
            </a:lvl1pPr>
          </a:lstStyle>
          <a:p>
            <a:r>
              <a:rPr lang="en-US" sz="4400" dirty="0"/>
              <a:t>Professional Path to MOS Certification</a:t>
            </a:r>
          </a:p>
        </p:txBody>
      </p:sp>
      <p:sp>
        <p:nvSpPr>
          <p:cNvPr id="15" name="Title 1"/>
          <p:cNvSpPr txBox="1">
            <a:spLocks/>
          </p:cNvSpPr>
          <p:nvPr/>
        </p:nvSpPr>
        <p:spPr>
          <a:xfrm>
            <a:off x="382588" y="225425"/>
            <a:ext cx="8382000" cy="609398"/>
          </a:xfrm>
          <a:prstGeom prst="rect">
            <a:avLst/>
          </a:prstGeom>
        </p:spPr>
        <p:txBody>
          <a:bodyPr vert="horz" wrap="square" lIns="0" tIns="0" rIns="0" bIns="0" rtlCol="0" anchor="t">
            <a:spAutoFit/>
          </a:bodyPr>
          <a:lstStyle>
            <a:lvl1pPr defTabSz="914363" eaLnBrk="1" latinLnBrk="0" hangingPunct="1">
              <a:lnSpc>
                <a:spcPct val="90000"/>
              </a:lnSpc>
              <a:buNone/>
              <a:defRPr lang="en-US" sz="4800" b="0" cap="none" spc="-150" dirty="0" smtClean="0">
                <a:ln w="3175">
                  <a:noFill/>
                </a:ln>
                <a:gradFill>
                  <a:gsLst>
                    <a:gs pos="0">
                      <a:srgbClr val="2E59B0"/>
                    </a:gs>
                    <a:gs pos="49000">
                      <a:srgbClr val="161D32"/>
                    </a:gs>
                    <a:gs pos="100000">
                      <a:srgbClr val="000000"/>
                    </a:gs>
                  </a:gsLst>
                  <a:lin ang="5400000" scaled="0"/>
                </a:gradFill>
                <a:effectLst/>
                <a:latin typeface="+mj-lt"/>
                <a:ea typeface="Segoe UI" pitchFamily="34" charset="0"/>
                <a:cs typeface="Segoe UI" pitchFamily="34" charset="0"/>
              </a:defRPr>
            </a:lvl1pPr>
          </a:lstStyle>
          <a:p>
            <a:r>
              <a:rPr lang="en-US" sz="4400" dirty="0"/>
              <a:t>Path to MOS Master Certification</a:t>
            </a:r>
          </a:p>
        </p:txBody>
      </p:sp>
      <p:grpSp>
        <p:nvGrpSpPr>
          <p:cNvPr id="19" name="Group 18"/>
          <p:cNvGrpSpPr/>
          <p:nvPr/>
        </p:nvGrpSpPr>
        <p:grpSpPr>
          <a:xfrm>
            <a:off x="7804769" y="934798"/>
            <a:ext cx="1068039" cy="3413357"/>
            <a:chOff x="5213070" y="1882297"/>
            <a:chExt cx="1068039" cy="3413357"/>
          </a:xfrm>
        </p:grpSpPr>
        <p:sp>
          <p:nvSpPr>
            <p:cNvPr id="20" name="TextBox 19"/>
            <p:cNvSpPr txBox="1"/>
            <p:nvPr/>
          </p:nvSpPr>
          <p:spPr>
            <a:xfrm>
              <a:off x="5213070" y="3972215"/>
              <a:ext cx="1068039" cy="1323439"/>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Explore</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Microsoft Office Specialist Master</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22" name="Right Arrow 21"/>
            <p:cNvSpPr/>
            <p:nvPr/>
          </p:nvSpPr>
          <p:spPr>
            <a:xfrm>
              <a:off x="5289889" y="1882297"/>
              <a:ext cx="914400" cy="1927704"/>
            </a:xfrm>
            <a:prstGeom prst="rightArrow">
              <a:avLst/>
            </a:prstGeom>
            <a:solidFill>
              <a:srgbClr val="EDC933"/>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none" lIns="0" tIns="0" rIns="91440" bIns="0"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tx1"/>
                      </a:gs>
                      <a:gs pos="100000">
                        <a:schemeClr val="tx1"/>
                      </a:gs>
                    </a:gsLst>
                    <a:lin ang="5400000" scaled="0"/>
                  </a:gradFill>
                  <a:ea typeface="Segoe UI" pitchFamily="34" charset="0"/>
                  <a:cs typeface="Segoe UI" pitchFamily="34" charset="0"/>
                </a:rPr>
                <a:t>Your </a:t>
              </a:r>
              <a:endParaRPr lang="en-US" sz="1600" dirty="0" smtClean="0">
                <a:gradFill>
                  <a:gsLst>
                    <a:gs pos="0">
                      <a:schemeClr val="tx1"/>
                    </a:gs>
                    <a:gs pos="100000">
                      <a:schemeClr val="tx1"/>
                    </a:gs>
                  </a:gsLst>
                  <a:lin ang="5400000" scaled="0"/>
                </a:gradFill>
                <a:ea typeface="Segoe UI" pitchFamily="34" charset="0"/>
                <a:cs typeface="Segoe UI" pitchFamily="34" charset="0"/>
              </a:endParaRPr>
            </a:p>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next</a:t>
              </a:r>
            </a:p>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step</a:t>
              </a:r>
              <a:endParaRPr lang="en-US" sz="1600" dirty="0">
                <a:gradFill>
                  <a:gsLst>
                    <a:gs pos="0">
                      <a:schemeClr val="tx1"/>
                    </a:gs>
                    <a:gs pos="100000">
                      <a:schemeClr val="tx1"/>
                    </a:gs>
                  </a:gsLst>
                  <a:lin ang="5400000" scaled="0"/>
                </a:gradFill>
                <a:ea typeface="Segoe UI" pitchFamily="34" charset="0"/>
                <a:cs typeface="Segoe UI" pitchFamily="34" charset="0"/>
              </a:endParaRPr>
            </a:p>
          </p:txBody>
        </p:sp>
      </p:grpSp>
      <p:grpSp>
        <p:nvGrpSpPr>
          <p:cNvPr id="23" name="Group 22"/>
          <p:cNvGrpSpPr/>
          <p:nvPr/>
        </p:nvGrpSpPr>
        <p:grpSpPr>
          <a:xfrm>
            <a:off x="5288311" y="1314989"/>
            <a:ext cx="1143001" cy="2790214"/>
            <a:chOff x="3018940" y="2246135"/>
            <a:chExt cx="1143001" cy="2790214"/>
          </a:xfrm>
        </p:grpSpPr>
        <p:sp>
          <p:nvSpPr>
            <p:cNvPr id="24" name="TextBox 23"/>
            <p:cNvSpPr txBox="1"/>
            <p:nvPr/>
          </p:nvSpPr>
          <p:spPr>
            <a:xfrm>
              <a:off x="3018941" y="3959131"/>
              <a:ext cx="1143000" cy="1077218"/>
            </a:xfrm>
            <a:prstGeom prst="rect">
              <a:avLst/>
            </a:prstGeom>
            <a:noFill/>
          </p:spPr>
          <p:txBody>
            <a:bodyPr wrap="square" rtlCol="0">
              <a:spAutoFit/>
            </a:bodyPr>
            <a:lstStyle/>
            <a:p>
              <a:pPr algn="ctr"/>
              <a:r>
                <a:rPr lang="en-US" sz="1600" b="1" dirty="0">
                  <a:gradFill>
                    <a:gsLst>
                      <a:gs pos="0">
                        <a:schemeClr val="tx1"/>
                      </a:gs>
                      <a:gs pos="100000">
                        <a:schemeClr val="tx1"/>
                      </a:gs>
                    </a:gsLst>
                    <a:lin ang="5400000" scaled="0"/>
                  </a:gradFill>
                  <a:latin typeface="+mn-lt"/>
                  <a:ea typeface="Segoe UI" pitchFamily="34" charset="0"/>
                  <a:cs typeface="Segoe UI" pitchFamily="34" charset="0"/>
                </a:rPr>
                <a:t>Explore</a:t>
              </a:r>
              <a:r>
                <a:rPr lang="en-US" sz="1600" dirty="0">
                  <a:gradFill>
                    <a:gsLst>
                      <a:gs pos="0">
                        <a:schemeClr val="tx1"/>
                      </a:gs>
                      <a:gs pos="100000">
                        <a:schemeClr val="tx1"/>
                      </a:gs>
                    </a:gsLst>
                    <a:lin ang="5400000" scaled="0"/>
                  </a:gradFill>
                  <a:latin typeface="+mn-lt"/>
                  <a:ea typeface="Segoe UI" pitchFamily="34" charset="0"/>
                  <a:cs typeface="Segoe UI" pitchFamily="34" charset="0"/>
                </a:rPr>
                <a:t>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
              </a:r>
              <a:br>
                <a:rPr lang="en-US" sz="16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the </a:t>
              </a:r>
              <a:r>
                <a:rPr lang="en-US" sz="1600" dirty="0">
                  <a:gradFill>
                    <a:gsLst>
                      <a:gs pos="0">
                        <a:schemeClr val="tx1"/>
                      </a:gs>
                      <a:gs pos="100000">
                        <a:schemeClr val="tx1"/>
                      </a:gs>
                    </a:gsLst>
                    <a:lin ang="5400000" scaled="0"/>
                  </a:gradFill>
                  <a:latin typeface="+mn-lt"/>
                  <a:ea typeface="Segoe UI" pitchFamily="34" charset="0"/>
                  <a:cs typeface="Segoe UI" pitchFamily="34" charset="0"/>
                </a:rPr>
                <a:t>various training </a:t>
              </a: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options</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25" name="Can 24"/>
            <p:cNvSpPr/>
            <p:nvPr/>
          </p:nvSpPr>
          <p:spPr>
            <a:xfrm>
              <a:off x="3018940" y="2246135"/>
              <a:ext cx="1143000" cy="1182865"/>
            </a:xfrm>
            <a:prstGeom prst="can">
              <a:avLst/>
            </a:prstGeom>
            <a:solidFill>
              <a:srgbClr val="FF66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none" lIns="0" tIns="45718" rIns="91440" bIns="45718" numCol="1" rtlCol="0" anchor="ctr" anchorCtr="0" compatLnSpc="1">
              <a:prstTxWarp prst="textNoShape">
                <a:avLst/>
              </a:prstTxWarp>
            </a:bodyPr>
            <a:lstStyle/>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Preparation</a:t>
              </a:r>
            </a:p>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and</a:t>
              </a:r>
            </a:p>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Training</a:t>
              </a:r>
              <a:endParaRPr lang="en-US" sz="1600" dirty="0">
                <a:gradFill>
                  <a:gsLst>
                    <a:gs pos="0">
                      <a:schemeClr val="tx1"/>
                    </a:gs>
                    <a:gs pos="100000">
                      <a:schemeClr val="tx1"/>
                    </a:gs>
                  </a:gsLst>
                  <a:lin ang="5400000" scaled="0"/>
                </a:gradFill>
                <a:ea typeface="Segoe UI" pitchFamily="34" charset="0"/>
                <a:cs typeface="Segoe UI" pitchFamily="34" charset="0"/>
              </a:endParaRPr>
            </a:p>
          </p:txBody>
        </p:sp>
      </p:grpSp>
      <p:grpSp>
        <p:nvGrpSpPr>
          <p:cNvPr id="29" name="Group 28"/>
          <p:cNvGrpSpPr/>
          <p:nvPr/>
        </p:nvGrpSpPr>
        <p:grpSpPr>
          <a:xfrm>
            <a:off x="6584949" y="1314989"/>
            <a:ext cx="1143001" cy="3034657"/>
            <a:chOff x="4785411" y="2246135"/>
            <a:chExt cx="1143001" cy="3034657"/>
          </a:xfrm>
        </p:grpSpPr>
        <p:sp>
          <p:nvSpPr>
            <p:cNvPr id="30" name="TextBox 29"/>
            <p:cNvSpPr txBox="1"/>
            <p:nvPr/>
          </p:nvSpPr>
          <p:spPr>
            <a:xfrm>
              <a:off x="4785411" y="3957353"/>
              <a:ext cx="1143001" cy="1323439"/>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Word Expert </a:t>
              </a:r>
            </a:p>
            <a:p>
              <a:pPr algn="ctr"/>
              <a:r>
                <a:rPr lang="en-US" sz="1600" dirty="0" smtClean="0">
                  <a:gradFill>
                    <a:gsLst>
                      <a:gs pos="0">
                        <a:schemeClr val="tx1"/>
                      </a:gs>
                      <a:gs pos="100000">
                        <a:schemeClr val="tx1"/>
                      </a:gs>
                    </a:gsLst>
                    <a:lin ang="5400000" scaled="0"/>
                  </a:gradFill>
                  <a:latin typeface="+mn-lt"/>
                  <a:ea typeface="Segoe UI" pitchFamily="34" charset="0"/>
                  <a:cs typeface="Segoe UI" pitchFamily="34" charset="0"/>
                </a:rPr>
                <a:t>or </a:t>
              </a:r>
            </a:p>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Excel Expert</a:t>
              </a:r>
              <a:endParaRPr lang="en-US" sz="1600" strike="sngStrike"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31" name="Can 30"/>
            <p:cNvSpPr/>
            <p:nvPr/>
          </p:nvSpPr>
          <p:spPr>
            <a:xfrm>
              <a:off x="4785412" y="2246135"/>
              <a:ext cx="1143000" cy="1182865"/>
            </a:xfrm>
            <a:prstGeom prst="can">
              <a:avLst/>
            </a:prstGeom>
            <a:solidFill>
              <a:srgbClr val="F79646"/>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none" lIns="0" tIns="45718" rIns="91440" bIns="45718" numCol="1" rtlCol="0" anchor="ctr" anchorCtr="0" compatLnSpc="1">
              <a:prstTxWarp prst="textNoShape">
                <a:avLst/>
              </a:prstTxWarp>
            </a:bodyPr>
            <a:lstStyle/>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MOS</a:t>
              </a:r>
            </a:p>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Expert</a:t>
              </a:r>
              <a:endParaRPr lang="en-US" sz="1600" dirty="0">
                <a:gradFill>
                  <a:gsLst>
                    <a:gs pos="0">
                      <a:schemeClr val="tx1"/>
                    </a:gs>
                    <a:gs pos="100000">
                      <a:schemeClr val="tx1"/>
                    </a:gs>
                  </a:gsLst>
                  <a:lin ang="5400000" scaled="0"/>
                </a:gradFill>
                <a:ea typeface="Segoe UI" pitchFamily="34" charset="0"/>
                <a:cs typeface="Segoe UI" pitchFamily="34" charset="0"/>
              </a:endParaRPr>
            </a:p>
          </p:txBody>
        </p:sp>
      </p:grpSp>
      <p:grpSp>
        <p:nvGrpSpPr>
          <p:cNvPr id="32" name="Group 31"/>
          <p:cNvGrpSpPr/>
          <p:nvPr/>
        </p:nvGrpSpPr>
        <p:grpSpPr>
          <a:xfrm>
            <a:off x="3991674" y="1314989"/>
            <a:ext cx="1143000" cy="2049771"/>
            <a:chOff x="1252467" y="2246135"/>
            <a:chExt cx="1143000" cy="2049771"/>
          </a:xfrm>
        </p:grpSpPr>
        <p:sp>
          <p:nvSpPr>
            <p:cNvPr id="33" name="TextBox 32"/>
            <p:cNvSpPr txBox="1"/>
            <p:nvPr/>
          </p:nvSpPr>
          <p:spPr>
            <a:xfrm>
              <a:off x="1252467" y="3957352"/>
              <a:ext cx="1143000" cy="338554"/>
            </a:xfrm>
            <a:prstGeom prst="rect">
              <a:avLst/>
            </a:prstGeom>
            <a:noFill/>
          </p:spPr>
          <p:txBody>
            <a:bodyPr wrap="square" rtlCol="0">
              <a:spAutoFit/>
            </a:bodyPr>
            <a:lstStyle/>
            <a:p>
              <a:pPr algn="ctr"/>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MOS</a:t>
              </a:r>
              <a:endParaRPr lang="en-US" sz="1600"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34" name="Can 33"/>
            <p:cNvSpPr/>
            <p:nvPr/>
          </p:nvSpPr>
          <p:spPr>
            <a:xfrm>
              <a:off x="1252467" y="2246135"/>
              <a:ext cx="1143000" cy="1182865"/>
            </a:xfrm>
            <a:prstGeom prst="can">
              <a:avLst/>
            </a:prstGeom>
            <a:solidFill>
              <a:srgbClr val="FF66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none" lIns="0" tIns="0" rIns="118872" bIns="0" numCol="1" rtlCol="0" anchor="t" anchorCtr="0" compatLnSpc="1">
              <a:prstTxWarp prst="textNoShape">
                <a:avLst/>
              </a:prstTxWarp>
            </a:bodyPr>
            <a:lstStyle/>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Prerequisites</a:t>
              </a:r>
            </a:p>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and</a:t>
              </a:r>
            </a:p>
            <a:p>
              <a:pPr marL="109538" algn="ctr" defTabSz="914363">
                <a:lnSpc>
                  <a:spcPct val="90000"/>
                </a:lnSpc>
                <a:spcBef>
                  <a:spcPct val="20000"/>
                </a:spcBef>
              </a:pPr>
              <a:r>
                <a:rPr lang="en-US" sz="1600" spc="-80" dirty="0" smtClean="0">
                  <a:gradFill>
                    <a:gsLst>
                      <a:gs pos="0">
                        <a:schemeClr val="tx1"/>
                      </a:gs>
                      <a:gs pos="100000">
                        <a:schemeClr val="tx1"/>
                      </a:gs>
                    </a:gsLst>
                    <a:lin ang="5400000" scaled="0"/>
                  </a:gradFill>
                  <a:ea typeface="Segoe UI" pitchFamily="34" charset="0"/>
                  <a:cs typeface="Segoe UI" pitchFamily="34" charset="0"/>
                </a:rPr>
                <a:t>Requirements</a:t>
              </a:r>
              <a:endParaRPr lang="en-US" sz="1600" spc="-80" dirty="0">
                <a:gradFill>
                  <a:gsLst>
                    <a:gs pos="0">
                      <a:schemeClr val="tx1"/>
                    </a:gs>
                    <a:gs pos="100000">
                      <a:schemeClr val="tx1"/>
                    </a:gs>
                  </a:gsLst>
                  <a:lin ang="5400000" scaled="0"/>
                </a:gradFill>
                <a:ea typeface="Segoe UI" pitchFamily="34" charset="0"/>
                <a:cs typeface="Segoe UI" pitchFamily="34" charset="0"/>
              </a:endParaRPr>
            </a:p>
            <a:p>
              <a:pPr marL="401638" indent="-292100" algn="ctr" defTabSz="914363">
                <a:lnSpc>
                  <a:spcPct val="90000"/>
                </a:lnSpc>
                <a:spcBef>
                  <a:spcPct val="20000"/>
                </a:spcBef>
                <a:buBlip>
                  <a:blip r:embed="rId3"/>
                </a:buBlip>
              </a:pPr>
              <a:endParaRPr lang="en-US" sz="1600" dirty="0">
                <a:gradFill>
                  <a:gsLst>
                    <a:gs pos="0">
                      <a:schemeClr val="tx1"/>
                    </a:gs>
                    <a:gs pos="100000">
                      <a:schemeClr val="tx1"/>
                    </a:gs>
                  </a:gsLst>
                  <a:lin ang="5400000" scaled="0"/>
                </a:gradFill>
                <a:ea typeface="Segoe UI" pitchFamily="34" charset="0"/>
                <a:cs typeface="Segoe UI" pitchFamily="34" charset="0"/>
              </a:endParaRPr>
            </a:p>
          </p:txBody>
        </p:sp>
      </p:grpSp>
      <p:sp>
        <p:nvSpPr>
          <p:cNvPr id="36" name="TextBox 35"/>
          <p:cNvSpPr txBox="1"/>
          <p:nvPr/>
        </p:nvSpPr>
        <p:spPr>
          <a:xfrm>
            <a:off x="1750608" y="4670557"/>
            <a:ext cx="4834341" cy="338554"/>
          </a:xfrm>
          <a:prstGeom prst="rect">
            <a:avLst/>
          </a:prstGeom>
          <a:noFill/>
        </p:spPr>
        <p:txBody>
          <a:bodyPr wrap="square" rtlCol="0">
            <a:spAutoFit/>
          </a:bodyPr>
          <a:lstStyle/>
          <a:p>
            <a:r>
              <a:rPr lang="en-US" sz="1600" b="1" dirty="0" smtClean="0">
                <a:gradFill>
                  <a:gsLst>
                    <a:gs pos="0">
                      <a:schemeClr val="tx1"/>
                    </a:gs>
                    <a:gs pos="100000">
                      <a:schemeClr val="tx1"/>
                    </a:gs>
                  </a:gsLst>
                  <a:lin ang="5400000" scaled="0"/>
                </a:gradFill>
                <a:latin typeface="+mn-lt"/>
                <a:ea typeface="Segoe UI" pitchFamily="34" charset="0"/>
                <a:cs typeface="Segoe UI" pitchFamily="34" charset="0"/>
              </a:rPr>
              <a:t>Successful completion of the following 4 exams:</a:t>
            </a:r>
            <a:r>
              <a:rPr lang="en-US" sz="1600" b="1" dirty="0">
                <a:gradFill>
                  <a:gsLst>
                    <a:gs pos="0">
                      <a:schemeClr val="tx1"/>
                    </a:gs>
                    <a:gs pos="100000">
                      <a:schemeClr val="tx1"/>
                    </a:gs>
                  </a:gsLst>
                  <a:lin ang="5400000" scaled="0"/>
                </a:gradFill>
                <a:latin typeface="+mn-lt"/>
                <a:ea typeface="Segoe UI" pitchFamily="34" charset="0"/>
                <a:cs typeface="Segoe UI" pitchFamily="34" charset="0"/>
              </a:rPr>
              <a:t> </a:t>
            </a:r>
          </a:p>
        </p:txBody>
      </p:sp>
      <p:sp>
        <p:nvSpPr>
          <p:cNvPr id="37" name="Rectangle 36"/>
          <p:cNvSpPr/>
          <p:nvPr/>
        </p:nvSpPr>
        <p:spPr>
          <a:xfrm>
            <a:off x="4819156" y="5014700"/>
            <a:ext cx="2225618" cy="1163395"/>
          </a:xfrm>
          <a:prstGeom prst="rect">
            <a:avLst/>
          </a:prstGeom>
        </p:spPr>
        <p:txBody>
          <a:bodyPr vert="horz" wrap="square" lIns="0" tIns="0" rIns="0" bIns="0" rtlCol="0">
            <a:spAutoFit/>
          </a:bodyPr>
          <a:lstStyle/>
          <a:p>
            <a:pPr marL="344488" indent="-344488" defTabSz="914363">
              <a:lnSpc>
                <a:spcPct val="90000"/>
              </a:lnSpc>
              <a:spcBef>
                <a:spcPct val="20000"/>
              </a:spcBef>
              <a:buFontTx/>
              <a:buBlip>
                <a:blip r:embed="rId3"/>
              </a:buBlip>
            </a:pPr>
            <a:r>
              <a:rPr lang="en-US" dirty="0">
                <a:gradFill>
                  <a:gsLst>
                    <a:gs pos="0">
                      <a:schemeClr val="tx1"/>
                    </a:gs>
                    <a:gs pos="100000">
                      <a:schemeClr val="tx1"/>
                    </a:gs>
                  </a:gsLst>
                  <a:lin ang="5400000" scaled="0"/>
                </a:gradFill>
                <a:latin typeface="+mn-lt"/>
                <a:ea typeface="Segoe UI" pitchFamily="34" charset="0"/>
                <a:cs typeface="Segoe UI" pitchFamily="34" charset="0"/>
              </a:rPr>
              <a:t>Word Expert </a:t>
            </a:r>
          </a:p>
          <a:p>
            <a:pPr marL="344488" indent="-344488" defTabSz="914363">
              <a:lnSpc>
                <a:spcPct val="90000"/>
              </a:lnSpc>
              <a:spcBef>
                <a:spcPct val="20000"/>
              </a:spcBef>
              <a:buFontTx/>
              <a:buBlip>
                <a:blip r:embed="rId3"/>
              </a:buBlip>
            </a:pPr>
            <a:r>
              <a:rPr lang="en-US" dirty="0">
                <a:gradFill>
                  <a:gsLst>
                    <a:gs pos="0">
                      <a:schemeClr val="tx1"/>
                    </a:gs>
                    <a:gs pos="100000">
                      <a:schemeClr val="tx1"/>
                    </a:gs>
                  </a:gsLst>
                  <a:lin ang="5400000" scaled="0"/>
                </a:gradFill>
                <a:latin typeface="+mn-lt"/>
                <a:ea typeface="Segoe UI" pitchFamily="34" charset="0"/>
                <a:cs typeface="Segoe UI" pitchFamily="34" charset="0"/>
              </a:rPr>
              <a:t>Excel Expert </a:t>
            </a:r>
          </a:p>
          <a:p>
            <a:pPr marL="344488" indent="-344488" defTabSz="914363">
              <a:lnSpc>
                <a:spcPct val="90000"/>
              </a:lnSpc>
              <a:spcBef>
                <a:spcPct val="20000"/>
              </a:spcBef>
              <a:buFontTx/>
              <a:buBlip>
                <a:blip r:embed="rId3"/>
              </a:buBlip>
            </a:pPr>
            <a:r>
              <a:rPr lang="en-US" dirty="0">
                <a:gradFill>
                  <a:gsLst>
                    <a:gs pos="0">
                      <a:schemeClr val="tx1"/>
                    </a:gs>
                    <a:gs pos="100000">
                      <a:schemeClr val="tx1"/>
                    </a:gs>
                  </a:gsLst>
                  <a:lin ang="5400000" scaled="0"/>
                </a:gradFill>
                <a:latin typeface="+mn-lt"/>
                <a:ea typeface="Segoe UI" pitchFamily="34" charset="0"/>
                <a:cs typeface="Segoe UI" pitchFamily="34" charset="0"/>
              </a:rPr>
              <a:t>PowerPoint</a:t>
            </a:r>
          </a:p>
          <a:p>
            <a:pPr marL="344488" indent="-344488" defTabSz="914363">
              <a:lnSpc>
                <a:spcPct val="90000"/>
              </a:lnSpc>
              <a:spcBef>
                <a:spcPct val="20000"/>
              </a:spcBef>
              <a:buFontTx/>
              <a:buBlip>
                <a:blip r:embed="rId3"/>
              </a:buBlip>
            </a:pPr>
            <a:r>
              <a:rPr lang="en-US" dirty="0">
                <a:gradFill>
                  <a:gsLst>
                    <a:gs pos="0">
                      <a:schemeClr val="tx1"/>
                    </a:gs>
                    <a:gs pos="100000">
                      <a:schemeClr val="tx1"/>
                    </a:gs>
                  </a:gsLst>
                  <a:lin ang="5400000" scaled="0"/>
                </a:gradFill>
                <a:latin typeface="+mn-lt"/>
                <a:ea typeface="Segoe UI" pitchFamily="34" charset="0"/>
                <a:cs typeface="Segoe UI" pitchFamily="34" charset="0"/>
              </a:rPr>
              <a:t>Outlook or Access</a:t>
            </a:r>
          </a:p>
        </p:txBody>
      </p:sp>
      <p:sp>
        <p:nvSpPr>
          <p:cNvPr id="38" name="Can 37"/>
          <p:cNvSpPr/>
          <p:nvPr/>
        </p:nvSpPr>
        <p:spPr>
          <a:xfrm>
            <a:off x="6584950" y="4670557"/>
            <a:ext cx="1143000" cy="1182865"/>
          </a:xfrm>
          <a:prstGeom prst="can">
            <a:avLst/>
          </a:prstGeom>
          <a:solidFill>
            <a:srgbClr val="EDC933"/>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363">
              <a:lnSpc>
                <a:spcPct val="90000"/>
              </a:lnSpc>
              <a:spcBef>
                <a:spcPct val="20000"/>
              </a:spcBef>
            </a:pPr>
            <a:r>
              <a:rPr lang="en-US" sz="1600" dirty="0" smtClean="0">
                <a:gradFill>
                  <a:gsLst>
                    <a:gs pos="0">
                      <a:schemeClr val="tx1"/>
                    </a:gs>
                    <a:gs pos="100000">
                      <a:schemeClr val="tx1"/>
                    </a:gs>
                  </a:gsLst>
                  <a:lin ang="5400000" scaled="0"/>
                </a:gradFill>
                <a:ea typeface="Segoe UI" pitchFamily="34" charset="0"/>
                <a:cs typeface="Segoe UI" pitchFamily="34" charset="0"/>
              </a:rPr>
              <a:t>Master</a:t>
            </a:r>
            <a:endParaRPr lang="en-US" sz="1600" dirty="0">
              <a:gradFill>
                <a:gsLst>
                  <a:gs pos="0">
                    <a:schemeClr val="tx1"/>
                  </a:gs>
                  <a:gs pos="100000">
                    <a:schemeClr val="tx1"/>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78164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 presetClass="entr" presetSubtype="0" fill="hold" grpId="2" nodeType="withEffect">
                                  <p:stCondLst>
                                    <p:cond delay="0"/>
                                  </p:stCondLst>
                                  <p:childTnLst>
                                    <p:set>
                                      <p:cBhvr>
                                        <p:cTn id="45" dur="1" fill="hold">
                                          <p:stCondLst>
                                            <p:cond delay="0"/>
                                          </p:stCondLst>
                                        </p:cTn>
                                        <p:tgtEl>
                                          <p:spTgt spid="3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par>
                                <p:cTn id="51" presetID="22" presetClass="exit" presetSubtype="8" fill="hold" grpId="1" nodeType="withEffect">
                                  <p:stCondLst>
                                    <p:cond delay="0"/>
                                  </p:stCondLst>
                                  <p:childTnLst>
                                    <p:animEffect transition="out" filter="wipe(left)">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8" presetClass="emph" presetSubtype="0" fill="hold" grpId="0" nodeType="withEffect">
                                  <p:stCondLst>
                                    <p:cond delay="0"/>
                                  </p:stCondLst>
                                  <p:childTnLst>
                                    <p:animRot by="10800000">
                                      <p:cBhvr>
                                        <p:cTn id="55" dur="2000" fill="hold"/>
                                        <p:tgtEl>
                                          <p:spTgt spid="35"/>
                                        </p:tgtEl>
                                        <p:attrNameLst>
                                          <p:attrName>r</p:attrName>
                                        </p:attrNameLst>
                                      </p:cBhvr>
                                    </p:animRot>
                                  </p:childTnLst>
                                </p:cTn>
                              </p:par>
                              <p:par>
                                <p:cTn id="56" presetID="42" presetClass="path" presetSubtype="0" accel="50000" decel="50000" fill="hold" grpId="1" nodeType="withEffect">
                                  <p:stCondLst>
                                    <p:cond delay="0"/>
                                  </p:stCondLst>
                                  <p:childTnLst>
                                    <p:animMotion origin="layout" path="M 8.33333E-7 7.40741E-7 L 8.33333E-7 0.49676 " pathEditMode="relative" rAng="0" ptsTypes="AA">
                                      <p:cBhvr>
                                        <p:cTn id="57" dur="2000" fill="hold"/>
                                        <p:tgtEl>
                                          <p:spTgt spid="35"/>
                                        </p:tgtEl>
                                        <p:attrNameLst>
                                          <p:attrName>ppt_x</p:attrName>
                                          <p:attrName>ppt_y</p:attrName>
                                        </p:attrNameLst>
                                      </p:cBhvr>
                                      <p:rCtr x="0" y="24838"/>
                                    </p:animMotion>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2" grpId="0"/>
      <p:bldP spid="14" grpId="0"/>
      <p:bldP spid="14" grpId="1"/>
      <p:bldP spid="15" grpId="0"/>
      <p:bldP spid="36" grpId="0"/>
      <p:bldP spid="37" grpId="0"/>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bwMode="auto">
          <a:xfrm>
            <a:off x="0" y="3734002"/>
            <a:ext cx="9144000" cy="1360512"/>
          </a:xfrm>
          <a:prstGeom prst="rect">
            <a:avLst/>
          </a:prstGeom>
          <a:solidFill>
            <a:schemeClr val="tx1">
              <a:lumMod val="50000"/>
              <a:lumOff val="50000"/>
            </a:schemeClr>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gradFill>
                <a:gsLst>
                  <a:gs pos="50000">
                    <a:schemeClr val="bg1"/>
                  </a:gs>
                  <a:gs pos="100000">
                    <a:schemeClr val="bg1"/>
                  </a:gs>
                </a:gsLst>
                <a:lin ang="5400000" scaled="0"/>
              </a:gradFill>
              <a:ea typeface="Segoe UI" pitchFamily="34" charset="0"/>
              <a:cs typeface="Segoe UI" pitchFamily="34" charset="0"/>
            </a:endParaRPr>
          </a:p>
        </p:txBody>
      </p:sp>
      <p:sp>
        <p:nvSpPr>
          <p:cNvPr id="12" name="Rectangle 11"/>
          <p:cNvSpPr/>
          <p:nvPr/>
        </p:nvSpPr>
        <p:spPr bwMode="auto">
          <a:xfrm>
            <a:off x="0" y="1412875"/>
            <a:ext cx="9144000" cy="2016125"/>
          </a:xfrm>
          <a:prstGeom prst="rect">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a typeface="Segoe UI" pitchFamily="34" charset="0"/>
              <a:cs typeface="Segoe UI" pitchFamily="34" charset="0"/>
            </a:endParaRPr>
          </a:p>
        </p:txBody>
      </p:sp>
      <p:pic>
        <p:nvPicPr>
          <p:cNvPr id="10" name="Picture 9"/>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77869"/>
          <a:stretch/>
        </p:blipFill>
        <p:spPr bwMode="auto">
          <a:xfrm>
            <a:off x="0" y="5570735"/>
            <a:ext cx="9144000" cy="830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vert="horz" wrap="square" lIns="0" tIns="0" rIns="0" bIns="0" rtlCol="0" anchor="t">
            <a:spAutoFit/>
          </a:bodyPr>
          <a:lstStyle/>
          <a:p>
            <a:r>
              <a:rPr lang="en-US" b="1" dirty="0">
                <a:latin typeface="+mj-lt"/>
              </a:rPr>
              <a:t>MCP Program Benefits</a:t>
            </a:r>
          </a:p>
        </p:txBody>
      </p:sp>
      <p:sp>
        <p:nvSpPr>
          <p:cNvPr id="3" name="Content Placeholder 2"/>
          <p:cNvSpPr>
            <a:spLocks noGrp="1"/>
          </p:cNvSpPr>
          <p:nvPr>
            <p:ph type="body" sz="quarter" idx="10"/>
          </p:nvPr>
        </p:nvSpPr>
        <p:spPr>
          <a:xfrm>
            <a:off x="382590" y="5764179"/>
            <a:ext cx="3886198" cy="443198"/>
          </a:xfrm>
        </p:spPr>
        <p:txBody>
          <a:bodyPr/>
          <a:lstStyle/>
          <a:p>
            <a:pPr marL="0" indent="0" algn="ctr">
              <a:buNone/>
            </a:pPr>
            <a:r>
              <a:rPr lang="en-US" dirty="0" smtClean="0">
                <a:gradFill>
                  <a:gsLst>
                    <a:gs pos="0">
                      <a:schemeClr val="tx1"/>
                    </a:gs>
                    <a:gs pos="100000">
                      <a:schemeClr val="tx1"/>
                    </a:gs>
                  </a:gsLst>
                  <a:lin ang="5400000" scaled="0"/>
                </a:gradFill>
                <a:latin typeface="+mn-lt"/>
              </a:rPr>
              <a:t>Community</a:t>
            </a:r>
          </a:p>
        </p:txBody>
      </p:sp>
      <p:sp>
        <p:nvSpPr>
          <p:cNvPr id="6" name="TextBox 5"/>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7" name="TextBox 6"/>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31</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8" name="Content Placeholder 2"/>
          <p:cNvSpPr txBox="1">
            <a:spLocks/>
          </p:cNvSpPr>
          <p:nvPr/>
        </p:nvSpPr>
        <p:spPr>
          <a:xfrm>
            <a:off x="733425" y="1516507"/>
            <a:ext cx="8151813" cy="1144929"/>
          </a:xfrm>
          <a:prstGeom prst="rect">
            <a:avLst/>
          </a:prstGeom>
        </p:spPr>
        <p:txBody>
          <a:bodyPr vert="horz" wrap="square" lIns="0" tIns="0" rIns="0" bIns="0" rtlCol="0">
            <a:spAutoFit/>
          </a:bodyPr>
          <a:lstStyle>
            <a:defPPr>
              <a:defRPr lang="en-US"/>
            </a:defPPr>
            <a:lvl1pPr marL="288925" indent="-288925" defTabSz="914363">
              <a:lnSpc>
                <a:spcPct val="90000"/>
              </a:lnSpc>
              <a:spcBef>
                <a:spcPct val="20000"/>
              </a:spcBef>
              <a:buFontTx/>
              <a:buBlip>
                <a:blip r:embed="rId4"/>
              </a:buBlip>
              <a:defRPr sz="2400">
                <a:gradFill>
                  <a:gsLst>
                    <a:gs pos="0">
                      <a:schemeClr val="bg1"/>
                    </a:gs>
                    <a:gs pos="100000">
                      <a:schemeClr val="bg1"/>
                    </a:gs>
                  </a:gsLst>
                  <a:lin ang="5400000" scaled="0"/>
                </a:gradFill>
                <a:latin typeface="+mn-lt"/>
              </a:defRPr>
            </a:lvl1pPr>
          </a:lstStyle>
          <a:p>
            <a:r>
              <a:rPr lang="en-US" dirty="0">
                <a:ea typeface="Segoe UI" pitchFamily="34" charset="0"/>
                <a:cs typeface="Segoe UI" pitchFamily="34" charset="0"/>
              </a:rPr>
              <a:t>The Certification Planner</a:t>
            </a:r>
          </a:p>
          <a:p>
            <a:r>
              <a:rPr lang="en-US" dirty="0" smtClean="0">
                <a:ea typeface="Segoe UI" pitchFamily="34" charset="0"/>
                <a:cs typeface="Segoe UI" pitchFamily="34" charset="0"/>
              </a:rPr>
              <a:t>A </a:t>
            </a:r>
            <a:r>
              <a:rPr lang="en-US" dirty="0">
                <a:ea typeface="Segoe UI" pitchFamily="34" charset="0"/>
                <a:cs typeface="Segoe UI" pitchFamily="34" charset="0"/>
              </a:rPr>
              <a:t>list of archived MCP Flash newsletters</a:t>
            </a:r>
          </a:p>
          <a:p>
            <a:r>
              <a:rPr lang="en-US" dirty="0">
                <a:ea typeface="Segoe UI" pitchFamily="34" charset="0"/>
                <a:cs typeface="Segoe UI" pitchFamily="34" charset="0"/>
              </a:rPr>
              <a:t>The Microsoft Certified Trainer enrollment </a:t>
            </a:r>
            <a:r>
              <a:rPr lang="en-US" dirty="0" smtClean="0">
                <a:ea typeface="Segoe UI" pitchFamily="34" charset="0"/>
                <a:cs typeface="Segoe UI" pitchFamily="34" charset="0"/>
              </a:rPr>
              <a:t>tool</a:t>
            </a:r>
          </a:p>
        </p:txBody>
      </p:sp>
      <p:sp>
        <p:nvSpPr>
          <p:cNvPr id="9" name="Content Placeholder 2"/>
          <p:cNvSpPr txBox="1">
            <a:spLocks/>
          </p:cNvSpPr>
          <p:nvPr/>
        </p:nvSpPr>
        <p:spPr>
          <a:xfrm>
            <a:off x="733424" y="4044926"/>
            <a:ext cx="8410575" cy="738664"/>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3200" kern="1200">
                <a:gradFill>
                  <a:gsLst>
                    <a:gs pos="50000">
                      <a:schemeClr val="tx1"/>
                    </a:gs>
                    <a:gs pos="100000">
                      <a:schemeClr val="tx1"/>
                    </a:gs>
                  </a:gsLst>
                  <a:lin ang="5400000" scaled="0"/>
                </a:gra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gradFill>
                  <a:gsLst>
                    <a:gs pos="50000">
                      <a:schemeClr val="tx1"/>
                    </a:gs>
                    <a:gs pos="100000">
                      <a:schemeClr val="tx1"/>
                    </a:gs>
                  </a:gsLst>
                  <a:lin ang="5400000" scaled="0"/>
                </a:gra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gradFill>
                  <a:gsLst>
                    <a:gs pos="50000">
                      <a:schemeClr val="tx1"/>
                    </a:gs>
                    <a:gs pos="100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gradFill>
                  <a:gsLst>
                    <a:gs pos="50000">
                      <a:schemeClr val="tx1"/>
                    </a:gs>
                    <a:gs pos="100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gradFill>
                  <a:gsLst>
                    <a:gs pos="5000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indent="-288925"/>
            <a:r>
              <a:rPr lang="en-US" sz="2400" dirty="0" smtClean="0">
                <a:gradFill>
                  <a:gsLst>
                    <a:gs pos="0">
                      <a:schemeClr val="bg1"/>
                    </a:gs>
                    <a:gs pos="100000">
                      <a:schemeClr val="bg1"/>
                    </a:gs>
                  </a:gsLst>
                  <a:lin ang="5400000" scaled="0"/>
                </a:gradFill>
                <a:ea typeface="Segoe UI" pitchFamily="34" charset="0"/>
                <a:cs typeface="Segoe UI" pitchFamily="34" charset="0"/>
              </a:rPr>
              <a:t>Career fair</a:t>
            </a:r>
          </a:p>
          <a:p>
            <a:pPr marL="288925" indent="-288925"/>
            <a:r>
              <a:rPr lang="en-US" sz="2400" dirty="0">
                <a:gradFill>
                  <a:gsLst>
                    <a:gs pos="0">
                      <a:schemeClr val="bg1"/>
                    </a:gs>
                    <a:gs pos="100000">
                      <a:schemeClr val="bg1"/>
                    </a:gs>
                  </a:gsLst>
                  <a:lin ang="5400000" scaled="0"/>
                </a:gradFill>
                <a:ea typeface="Segoe UI" pitchFamily="34" charset="0"/>
                <a:cs typeface="Segoe UI" pitchFamily="34" charset="0"/>
              </a:rPr>
              <a:t>Merging of MCM/MCA </a:t>
            </a:r>
            <a:r>
              <a:rPr lang="en-US" sz="2400" dirty="0" smtClean="0">
                <a:gradFill>
                  <a:gsLst>
                    <a:gs pos="0">
                      <a:schemeClr val="bg1"/>
                    </a:gs>
                    <a:gs pos="100000">
                      <a:schemeClr val="bg1"/>
                    </a:gs>
                  </a:gsLst>
                  <a:lin ang="5400000" scaled="0"/>
                </a:gradFill>
                <a:ea typeface="Segoe UI" pitchFamily="34" charset="0"/>
                <a:cs typeface="Segoe UI" pitchFamily="34" charset="0"/>
              </a:rPr>
              <a:t>into digital download</a:t>
            </a:r>
            <a:endParaRPr lang="en-US" sz="2400" dirty="0">
              <a:gradFill>
                <a:gsLst>
                  <a:gs pos="0">
                    <a:schemeClr val="bg1"/>
                  </a:gs>
                  <a:gs pos="100000">
                    <a:schemeClr val="bg1"/>
                  </a:gs>
                </a:gsLst>
                <a:lin ang="5400000" scaled="0"/>
              </a:gradFill>
              <a:ea typeface="Segoe UI" pitchFamily="34" charset="0"/>
              <a:cs typeface="Segoe UI" pitchFamily="34" charset="0"/>
            </a:endParaRPr>
          </a:p>
        </p:txBody>
      </p:sp>
      <p:sp>
        <p:nvSpPr>
          <p:cNvPr id="11" name="Content Placeholder 2"/>
          <p:cNvSpPr txBox="1">
            <a:spLocks/>
          </p:cNvSpPr>
          <p:nvPr/>
        </p:nvSpPr>
        <p:spPr>
          <a:xfrm>
            <a:off x="4873154" y="5764179"/>
            <a:ext cx="3888259" cy="443198"/>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4"/>
              </a:buBlip>
              <a:defRPr sz="3200" kern="1200">
                <a:gradFill>
                  <a:gsLst>
                    <a:gs pos="50000">
                      <a:schemeClr val="tx1"/>
                    </a:gs>
                    <a:gs pos="100000">
                      <a:schemeClr val="tx1"/>
                    </a:gs>
                  </a:gsLst>
                  <a:lin ang="5400000" scaled="0"/>
                </a:gra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gradFill>
                  <a:gsLst>
                    <a:gs pos="50000">
                      <a:schemeClr val="tx1"/>
                    </a:gs>
                    <a:gs pos="100000">
                      <a:schemeClr val="tx1"/>
                    </a:gs>
                  </a:gsLst>
                  <a:lin ang="5400000" scaled="0"/>
                </a:gra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gradFill>
                  <a:gsLst>
                    <a:gs pos="50000">
                      <a:schemeClr val="tx1"/>
                    </a:gs>
                    <a:gs pos="100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gradFill>
                  <a:gsLst>
                    <a:gs pos="50000">
                      <a:schemeClr val="tx1"/>
                    </a:gs>
                    <a:gs pos="100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gradFill>
                  <a:gsLst>
                    <a:gs pos="5000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smtClean="0">
                <a:gradFill>
                  <a:gsLst>
                    <a:gs pos="0">
                      <a:schemeClr val="tx1"/>
                    </a:gs>
                    <a:gs pos="100000">
                      <a:schemeClr val="tx1"/>
                    </a:gs>
                  </a:gsLst>
                  <a:lin ang="5400000" scaled="0"/>
                </a:gradFill>
                <a:ea typeface="Segoe UI" pitchFamily="34" charset="0"/>
                <a:cs typeface="Segoe UI" pitchFamily="34" charset="0"/>
              </a:rPr>
              <a:t>Tangible Benefits</a:t>
            </a:r>
            <a:endParaRPr lang="en-US" dirty="0">
              <a:gradFill>
                <a:gsLst>
                  <a:gs pos="0">
                    <a:schemeClr val="tx1"/>
                  </a:gs>
                  <a:gs pos="100000">
                    <a:schemeClr val="tx1"/>
                  </a:gs>
                </a:gsLst>
                <a:lin ang="5400000" scaled="0"/>
              </a:gradFill>
              <a:ea typeface="Segoe UI" pitchFamily="34" charset="0"/>
              <a:cs typeface="Segoe UI" pitchFamily="34" charset="0"/>
            </a:endParaRPr>
          </a:p>
        </p:txBody>
      </p:sp>
      <p:sp>
        <p:nvSpPr>
          <p:cNvPr id="4" name="Rectangle 3"/>
          <p:cNvSpPr/>
          <p:nvPr/>
        </p:nvSpPr>
        <p:spPr>
          <a:xfrm rot="16200000">
            <a:off x="-627062" y="2128548"/>
            <a:ext cx="2016126" cy="584775"/>
          </a:xfrm>
          <a:prstGeom prst="rect">
            <a:avLst/>
          </a:prstGeom>
        </p:spPr>
        <p:txBody>
          <a:bodyPr wrap="square">
            <a:spAutoFit/>
          </a:bodyPr>
          <a:lstStyle/>
          <a:p>
            <a:pPr marL="0" indent="0" algn="ctr">
              <a:buNone/>
            </a:pPr>
            <a:r>
              <a:rPr lang="en-US" sz="3200" b="1" dirty="0">
                <a:gradFill>
                  <a:gsLst>
                    <a:gs pos="0">
                      <a:schemeClr val="bg1"/>
                    </a:gs>
                    <a:gs pos="100000">
                      <a:schemeClr val="bg1"/>
                    </a:gs>
                  </a:gsLst>
                  <a:lin ang="5400000" scaled="0"/>
                </a:gradFill>
                <a:latin typeface="+mn-lt"/>
                <a:ea typeface="Segoe UI" pitchFamily="34" charset="0"/>
                <a:cs typeface="Segoe UI" pitchFamily="34" charset="0"/>
              </a:rPr>
              <a:t>Existing</a:t>
            </a:r>
            <a:endParaRPr lang="en-US" sz="3600" b="1" dirty="0">
              <a:gradFill>
                <a:gsLst>
                  <a:gs pos="0">
                    <a:schemeClr val="bg1"/>
                  </a:gs>
                  <a:gs pos="100000">
                    <a:schemeClr val="bg1"/>
                  </a:gs>
                </a:gsLst>
                <a:lin ang="5400000" scaled="0"/>
              </a:gradFill>
              <a:latin typeface="+mn-lt"/>
              <a:ea typeface="Segoe UI" pitchFamily="34" charset="0"/>
              <a:cs typeface="Segoe UI" pitchFamily="34" charset="0"/>
            </a:endParaRPr>
          </a:p>
        </p:txBody>
      </p:sp>
      <p:sp>
        <p:nvSpPr>
          <p:cNvPr id="14" name="Rectangle 13"/>
          <p:cNvSpPr/>
          <p:nvPr/>
        </p:nvSpPr>
        <p:spPr>
          <a:xfrm rot="16200000">
            <a:off x="-314646" y="4121871"/>
            <a:ext cx="1360514" cy="584775"/>
          </a:xfrm>
          <a:prstGeom prst="rect">
            <a:avLst/>
          </a:prstGeom>
        </p:spPr>
        <p:txBody>
          <a:bodyPr wrap="square">
            <a:spAutoFit/>
          </a:bodyPr>
          <a:lstStyle/>
          <a:p>
            <a:pPr algn="ctr"/>
            <a:r>
              <a:rPr lang="en-US" sz="3200" b="1" dirty="0">
                <a:gradFill>
                  <a:gsLst>
                    <a:gs pos="0">
                      <a:schemeClr val="bg1"/>
                    </a:gs>
                    <a:gs pos="100000">
                      <a:schemeClr val="bg1"/>
                    </a:gs>
                  </a:gsLst>
                  <a:lin ang="5400000" scaled="0"/>
                </a:gradFill>
                <a:latin typeface="+mn-lt"/>
                <a:ea typeface="Segoe UI" pitchFamily="34" charset="0"/>
                <a:cs typeface="Segoe UI" pitchFamily="34" charset="0"/>
              </a:rPr>
              <a:t>New</a:t>
            </a:r>
            <a:endParaRPr lang="en-US" sz="3200" dirty="0">
              <a:latin typeface="+mn-lt"/>
              <a:ea typeface="Segoe UI" pitchFamily="34" charset="0"/>
              <a:cs typeface="Segoe UI" pitchFamily="34" charset="0"/>
            </a:endParaRPr>
          </a:p>
        </p:txBody>
      </p:sp>
      <p:sp>
        <p:nvSpPr>
          <p:cNvPr id="15" name="Rectangle 14"/>
          <p:cNvSpPr/>
          <p:nvPr/>
        </p:nvSpPr>
        <p:spPr>
          <a:xfrm>
            <a:off x="733181" y="1496821"/>
            <a:ext cx="8279946" cy="1809726"/>
          </a:xfrm>
          <a:prstGeom prst="rect">
            <a:avLst/>
          </a:prstGeom>
        </p:spPr>
        <p:txBody>
          <a:bodyPr vert="horz" wrap="square" lIns="0" tIns="0" rIns="0" bIns="0" rtlCol="0">
            <a:spAutoFit/>
          </a:bodyPr>
          <a:lstStyle/>
          <a:p>
            <a:pPr marL="288925" indent="-288925" defTabSz="914363">
              <a:lnSpc>
                <a:spcPct val="90000"/>
              </a:lnSpc>
              <a:spcBef>
                <a:spcPct val="20000"/>
              </a:spcBef>
              <a:buFontTx/>
              <a:buBlip>
                <a:blip r:embed="rId4"/>
              </a:buBlip>
            </a:pPr>
            <a:r>
              <a:rPr lang="en-US" sz="2400" dirty="0">
                <a:gradFill>
                  <a:gsLst>
                    <a:gs pos="0">
                      <a:schemeClr val="bg1"/>
                    </a:gs>
                    <a:gs pos="100000">
                      <a:schemeClr val="bg1"/>
                    </a:gs>
                  </a:gsLst>
                  <a:lin ang="5400000" scaled="0"/>
                </a:gradFill>
                <a:latin typeface="+mn-lt"/>
                <a:ea typeface="Segoe UI" pitchFamily="34" charset="0"/>
                <a:cs typeface="Segoe UI" pitchFamily="34" charset="0"/>
              </a:rPr>
              <a:t>A downloadable version of your certificate </a:t>
            </a:r>
            <a:r>
              <a:rPr lang="en-US" sz="24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24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2400" dirty="0" smtClean="0">
                <a:gradFill>
                  <a:gsLst>
                    <a:gs pos="0">
                      <a:schemeClr val="bg1"/>
                    </a:gs>
                    <a:gs pos="100000">
                      <a:schemeClr val="bg1"/>
                    </a:gs>
                  </a:gsLst>
                  <a:lin ang="5400000" scaled="0"/>
                </a:gradFill>
                <a:latin typeface="+mn-lt"/>
                <a:ea typeface="Segoe UI" pitchFamily="34" charset="0"/>
                <a:cs typeface="Segoe UI" pitchFamily="34" charset="0"/>
              </a:rPr>
              <a:t>(</a:t>
            </a:r>
            <a:r>
              <a:rPr lang="en-US" sz="2400" dirty="0">
                <a:gradFill>
                  <a:gsLst>
                    <a:gs pos="0">
                      <a:schemeClr val="bg1"/>
                    </a:gs>
                    <a:gs pos="100000">
                      <a:schemeClr val="bg1"/>
                    </a:gs>
                  </a:gsLst>
                  <a:lin ang="5400000" scaled="0"/>
                </a:gradFill>
                <a:latin typeface="+mn-lt"/>
                <a:ea typeface="Segoe UI" pitchFamily="34" charset="0"/>
                <a:cs typeface="Segoe UI" pitchFamily="34" charset="0"/>
              </a:rPr>
              <a:t>a printed copy can be ordered)</a:t>
            </a:r>
          </a:p>
          <a:p>
            <a:pPr marL="288925" indent="-288925" defTabSz="914363">
              <a:lnSpc>
                <a:spcPct val="90000"/>
              </a:lnSpc>
              <a:spcBef>
                <a:spcPct val="20000"/>
              </a:spcBef>
              <a:buFontTx/>
              <a:buBlip>
                <a:blip r:embed="rId4"/>
              </a:buBlip>
            </a:pPr>
            <a:r>
              <a:rPr lang="en-US" sz="2400" dirty="0">
                <a:gradFill>
                  <a:gsLst>
                    <a:gs pos="0">
                      <a:schemeClr val="bg1"/>
                    </a:gs>
                    <a:gs pos="100000">
                      <a:schemeClr val="bg1"/>
                    </a:gs>
                  </a:gsLst>
                  <a:lin ang="5400000" scaled="0"/>
                </a:gradFill>
                <a:latin typeface="+mn-lt"/>
                <a:ea typeface="Segoe UI" pitchFamily="34" charset="0"/>
                <a:cs typeface="Segoe UI" pitchFamily="34" charset="0"/>
              </a:rPr>
              <a:t>Your official Microsoft Certification transcript </a:t>
            </a:r>
            <a:r>
              <a:rPr lang="en-US" sz="2400" dirty="0" smtClean="0">
                <a:gradFill>
                  <a:gsLst>
                    <a:gs pos="0">
                      <a:schemeClr val="bg1"/>
                    </a:gs>
                    <a:gs pos="100000">
                      <a:schemeClr val="bg1"/>
                    </a:gs>
                  </a:gsLst>
                  <a:lin ang="5400000" scaled="0"/>
                </a:gradFill>
                <a:latin typeface="+mn-lt"/>
                <a:ea typeface="Segoe UI" pitchFamily="34" charset="0"/>
                <a:cs typeface="Segoe UI" pitchFamily="34" charset="0"/>
              </a:rPr>
              <a:t/>
            </a:r>
            <a:br>
              <a:rPr lang="en-US" sz="24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2400" dirty="0" smtClean="0">
                <a:gradFill>
                  <a:gsLst>
                    <a:gs pos="0">
                      <a:schemeClr val="bg1"/>
                    </a:gs>
                    <a:gs pos="100000">
                      <a:schemeClr val="bg1"/>
                    </a:gs>
                  </a:gsLst>
                  <a:lin ang="5400000" scaled="0"/>
                </a:gradFill>
                <a:latin typeface="+mn-lt"/>
                <a:ea typeface="Segoe UI" pitchFamily="34" charset="0"/>
                <a:cs typeface="Segoe UI" pitchFamily="34" charset="0"/>
              </a:rPr>
              <a:t>and </a:t>
            </a:r>
            <a:r>
              <a:rPr lang="en-US" sz="2400" dirty="0">
                <a:gradFill>
                  <a:gsLst>
                    <a:gs pos="0">
                      <a:schemeClr val="bg1"/>
                    </a:gs>
                    <a:gs pos="100000">
                      <a:schemeClr val="bg1"/>
                    </a:gs>
                  </a:gsLst>
                  <a:lin ang="5400000" scaled="0"/>
                </a:gradFill>
                <a:latin typeface="+mn-lt"/>
                <a:ea typeface="Segoe UI" pitchFamily="34" charset="0"/>
                <a:cs typeface="Segoe UI" pitchFamily="34" charset="0"/>
              </a:rPr>
              <a:t>access to the transcript-sharing tool</a:t>
            </a:r>
          </a:p>
          <a:p>
            <a:pPr marL="288925" indent="-288925" defTabSz="914363">
              <a:lnSpc>
                <a:spcPct val="90000"/>
              </a:lnSpc>
              <a:spcBef>
                <a:spcPct val="20000"/>
              </a:spcBef>
              <a:buFontTx/>
              <a:buBlip>
                <a:blip r:embed="rId4"/>
              </a:buBlip>
            </a:pPr>
            <a:r>
              <a:rPr lang="en-US" sz="2400" dirty="0">
                <a:gradFill>
                  <a:gsLst>
                    <a:gs pos="0">
                      <a:schemeClr val="bg1"/>
                    </a:gs>
                    <a:gs pos="100000">
                      <a:schemeClr val="bg1"/>
                    </a:gs>
                  </a:gsLst>
                  <a:lin ang="5400000" scaled="0"/>
                </a:gradFill>
                <a:latin typeface="+mn-lt"/>
                <a:ea typeface="Segoe UI" pitchFamily="34" charset="0"/>
                <a:cs typeface="Segoe UI" pitchFamily="34" charset="0"/>
              </a:rPr>
              <a:t>A tool to create and download custom certification logos</a:t>
            </a:r>
          </a:p>
        </p:txBody>
      </p:sp>
      <p:sp>
        <p:nvSpPr>
          <p:cNvPr id="16" name="Rectangle 15"/>
          <p:cNvSpPr/>
          <p:nvPr/>
        </p:nvSpPr>
        <p:spPr>
          <a:xfrm>
            <a:off x="735012" y="1516506"/>
            <a:ext cx="8027988" cy="1144929"/>
          </a:xfrm>
          <a:prstGeom prst="rect">
            <a:avLst/>
          </a:prstGeom>
        </p:spPr>
        <p:txBody>
          <a:bodyPr vert="horz" wrap="square" lIns="0" tIns="0" rIns="0" bIns="0" rtlCol="0">
            <a:spAutoFit/>
          </a:bodyPr>
          <a:lstStyle/>
          <a:p>
            <a:pPr marL="288925" indent="-288925" defTabSz="914363">
              <a:lnSpc>
                <a:spcPct val="90000"/>
              </a:lnSpc>
              <a:spcBef>
                <a:spcPct val="20000"/>
              </a:spcBef>
              <a:buFontTx/>
              <a:buBlip>
                <a:blip r:embed="rId4"/>
              </a:buBlip>
            </a:pPr>
            <a:r>
              <a:rPr lang="en-US" sz="2400" dirty="0">
                <a:gradFill>
                  <a:gsLst>
                    <a:gs pos="0">
                      <a:schemeClr val="bg1"/>
                    </a:gs>
                    <a:gs pos="100000">
                      <a:schemeClr val="bg1"/>
                    </a:gs>
                  </a:gsLst>
                  <a:lin ang="5400000" scaled="0"/>
                </a:gradFill>
                <a:latin typeface="+mn-lt"/>
                <a:ea typeface="Segoe UI" pitchFamily="34" charset="0"/>
                <a:cs typeface="Segoe UI" pitchFamily="34" charset="0"/>
              </a:rPr>
              <a:t>Additional information and offers for MCP</a:t>
            </a:r>
          </a:p>
          <a:p>
            <a:pPr marL="288925" indent="-288925" defTabSz="914363">
              <a:lnSpc>
                <a:spcPct val="90000"/>
              </a:lnSpc>
              <a:spcBef>
                <a:spcPct val="20000"/>
              </a:spcBef>
              <a:buFontTx/>
              <a:buBlip>
                <a:blip r:embed="rId4"/>
              </a:buBlip>
            </a:pPr>
            <a:r>
              <a:rPr lang="en-US" sz="2400" dirty="0">
                <a:gradFill>
                  <a:gsLst>
                    <a:gs pos="0">
                      <a:schemeClr val="bg1"/>
                    </a:gs>
                    <a:gs pos="100000">
                      <a:schemeClr val="bg1"/>
                    </a:gs>
                  </a:gsLst>
                  <a:lin ang="5400000" scaled="0"/>
                </a:gradFill>
                <a:latin typeface="+mn-lt"/>
                <a:ea typeface="Segoe UI" pitchFamily="34" charset="0"/>
                <a:cs typeface="Segoe UI" pitchFamily="34" charset="0"/>
              </a:rPr>
              <a:t>Your contact preferences and profile</a:t>
            </a:r>
          </a:p>
          <a:p>
            <a:pPr marL="288925" indent="-288925" defTabSz="914363">
              <a:lnSpc>
                <a:spcPct val="90000"/>
              </a:lnSpc>
              <a:spcBef>
                <a:spcPct val="20000"/>
              </a:spcBef>
              <a:buFontTx/>
              <a:buBlip>
                <a:blip r:embed="rId4"/>
              </a:buBlip>
            </a:pPr>
            <a:r>
              <a:rPr lang="en-US" sz="2400" dirty="0">
                <a:gradFill>
                  <a:gsLst>
                    <a:gs pos="0">
                      <a:schemeClr val="bg1"/>
                    </a:gs>
                    <a:gs pos="100000">
                      <a:schemeClr val="bg1"/>
                    </a:gs>
                  </a:gsLst>
                  <a:lin ang="5400000" scaled="0"/>
                </a:gradFill>
                <a:latin typeface="+mn-lt"/>
                <a:ea typeface="Segoe UI" pitchFamily="34" charset="0"/>
                <a:cs typeface="Segoe UI" pitchFamily="34" charset="0"/>
              </a:rPr>
              <a:t>The MCP </a:t>
            </a:r>
            <a:r>
              <a:rPr lang="en-US" sz="2400" dirty="0" err="1" smtClean="0">
                <a:gradFill>
                  <a:gsLst>
                    <a:gs pos="0">
                      <a:schemeClr val="bg1"/>
                    </a:gs>
                    <a:gs pos="100000">
                      <a:schemeClr val="bg1"/>
                    </a:gs>
                  </a:gsLst>
                  <a:lin ang="5400000" scaled="0"/>
                </a:gradFill>
                <a:latin typeface="+mn-lt"/>
                <a:ea typeface="Segoe UI" pitchFamily="34" charset="0"/>
                <a:cs typeface="Segoe UI" pitchFamily="34" charset="0"/>
              </a:rPr>
              <a:t>eStore</a:t>
            </a:r>
            <a:endParaRPr lang="en-US" sz="2400" dirty="0" smtClean="0">
              <a:gradFill>
                <a:gsLst>
                  <a:gs pos="0">
                    <a:schemeClr val="bg1"/>
                  </a:gs>
                  <a:gs pos="100000">
                    <a:schemeClr val="bg1"/>
                  </a:gs>
                </a:gsLst>
                <a:lin ang="5400000" scaled="0"/>
              </a:gradFill>
              <a:latin typeface="+mn-lt"/>
              <a:ea typeface="Segoe UI" pitchFamily="34" charset="0"/>
              <a:cs typeface="Segoe UI" pitchFamily="34" charset="0"/>
            </a:endParaRPr>
          </a:p>
        </p:txBody>
      </p:sp>
    </p:spTree>
    <p:extLst>
      <p:ext uri="{BB962C8B-B14F-4D97-AF65-F5344CB8AC3E}">
        <p14:creationId xmlns:p14="http://schemas.microsoft.com/office/powerpoint/2010/main" val="1822062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wipe(left)">
                                      <p:cBhvr>
                                        <p:cTn id="10" dur="500"/>
                                        <p:tgtEl>
                                          <p:spTgt spid="1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wipe(left)">
                                      <p:cBhvr>
                                        <p:cTn id="13" dur="500"/>
                                        <p:tgtEl>
                                          <p:spTgt spid="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5">
                                            <p:txEl>
                                              <p:pRg st="0" end="0"/>
                                            </p:txEl>
                                          </p:spTgt>
                                        </p:tgtEl>
                                      </p:cBhvr>
                                    </p:animEffect>
                                    <p:set>
                                      <p:cBhvr>
                                        <p:cTn id="18" dur="1" fill="hold">
                                          <p:stCondLst>
                                            <p:cond delay="499"/>
                                          </p:stCondLst>
                                        </p:cTn>
                                        <p:tgtEl>
                                          <p:spTgt spid="15">
                                            <p:txEl>
                                              <p:pRg st="0" end="0"/>
                                            </p:txEl>
                                          </p:spTgt>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15">
                                            <p:txEl>
                                              <p:pRg st="1" end="1"/>
                                            </p:txEl>
                                          </p:spTgt>
                                        </p:tgtEl>
                                      </p:cBhvr>
                                    </p:animEffect>
                                    <p:set>
                                      <p:cBhvr>
                                        <p:cTn id="21" dur="1" fill="hold">
                                          <p:stCondLst>
                                            <p:cond delay="499"/>
                                          </p:stCondLst>
                                        </p:cTn>
                                        <p:tgtEl>
                                          <p:spTgt spid="15">
                                            <p:txEl>
                                              <p:pRg st="1" end="1"/>
                                            </p:txEl>
                                          </p:spTgt>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5">
                                            <p:txEl>
                                              <p:pRg st="2" end="2"/>
                                            </p:txEl>
                                          </p:spTgt>
                                        </p:tgtEl>
                                      </p:cBhvr>
                                    </p:animEffect>
                                    <p:set>
                                      <p:cBhvr>
                                        <p:cTn id="24" dur="1" fill="hold">
                                          <p:stCondLst>
                                            <p:cond delay="499"/>
                                          </p:stCondLst>
                                        </p:cTn>
                                        <p:tgtEl>
                                          <p:spTgt spid="15">
                                            <p:txEl>
                                              <p:pRg st="2" end="2"/>
                                            </p:txEl>
                                          </p:spTgt>
                                        </p:tgtEl>
                                        <p:attrNameLst>
                                          <p:attrName>style.visibility</p:attrName>
                                        </p:attrNameLst>
                                      </p:cBhvr>
                                      <p:to>
                                        <p:strVal val="hidden"/>
                                      </p:to>
                                    </p:set>
                                  </p:childTnLst>
                                </p:cTn>
                              </p:par>
                              <p:par>
                                <p:cTn id="25" presetID="22" presetClass="entr" presetSubtype="8" fill="hold" grpId="0"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left)">
                                      <p:cBhvr>
                                        <p:cTn id="27" dur="500"/>
                                        <p:tgtEl>
                                          <p:spTgt spid="16">
                                            <p:txEl>
                                              <p:pRg st="0" end="0"/>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wipe(left)">
                                      <p:cBhvr>
                                        <p:cTn id="30" dur="500"/>
                                        <p:tgtEl>
                                          <p:spTgt spid="16">
                                            <p:txEl>
                                              <p:pRg st="1" end="1"/>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left)">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xEl>
                                              <p:pRg st="0" end="0"/>
                                            </p:txEl>
                                          </p:spTgt>
                                        </p:tgtEl>
                                      </p:cBhvr>
                                    </p:animEffect>
                                    <p:set>
                                      <p:cBhvr>
                                        <p:cTn id="38" dur="1" fill="hold">
                                          <p:stCondLst>
                                            <p:cond delay="499"/>
                                          </p:stCondLst>
                                        </p:cTn>
                                        <p:tgtEl>
                                          <p:spTgt spid="16">
                                            <p:txEl>
                                              <p:pRg st="0" end="0"/>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
                                            <p:txEl>
                                              <p:pRg st="1" end="1"/>
                                            </p:txEl>
                                          </p:spTgt>
                                        </p:tgtEl>
                                      </p:cBhvr>
                                    </p:animEffect>
                                    <p:set>
                                      <p:cBhvr>
                                        <p:cTn id="41" dur="1" fill="hold">
                                          <p:stCondLst>
                                            <p:cond delay="499"/>
                                          </p:stCondLst>
                                        </p:cTn>
                                        <p:tgtEl>
                                          <p:spTgt spid="16">
                                            <p:txEl>
                                              <p:pRg st="1" end="1"/>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6">
                                            <p:txEl>
                                              <p:pRg st="2" end="2"/>
                                            </p:txEl>
                                          </p:spTgt>
                                        </p:tgtEl>
                                      </p:cBhvr>
                                    </p:animEffect>
                                    <p:set>
                                      <p:cBhvr>
                                        <p:cTn id="44" dur="1" fill="hold">
                                          <p:stCondLst>
                                            <p:cond delay="499"/>
                                          </p:stCondLst>
                                        </p:cTn>
                                        <p:tgtEl>
                                          <p:spTgt spid="16">
                                            <p:txEl>
                                              <p:pRg st="2" end="2"/>
                                            </p:txEl>
                                          </p:spTgt>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500"/>
                                        <p:tgtEl>
                                          <p:spTgt spid="8">
                                            <p:txEl>
                                              <p:pRg st="0" end="0"/>
                                            </p:tx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wipe(left)">
                                      <p:cBhvr>
                                        <p:cTn id="50" dur="500"/>
                                        <p:tgtEl>
                                          <p:spTgt spid="8">
                                            <p:txEl>
                                              <p:pRg st="1" end="1"/>
                                            </p:tx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animEffect transition="in" filter="wipe(left)">
                                      <p:cBhvr>
                                        <p:cTn id="53" dur="500"/>
                                        <p:tgtEl>
                                          <p:spTgt spid="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build="p"/>
      <p:bldP spid="9" grpId="0"/>
      <p:bldP spid="14" grpId="0"/>
      <p:bldP spid="15" grpId="0" uiExpand="1" build="p"/>
      <p:bldP spid="15" grpId="1" uiExpand="1" build="allAtOnce"/>
      <p:bldP spid="16" grpId="0" uiExpand="1" build="p"/>
      <p:bldP spid="16" grpId="1"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FP\Resources\Microsoft Presentation Resources\DVD_Art_08-10-2010\Artwork_Imagery\Other Photos\Microsoft Employees\IMG_4946-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317" y="-29818"/>
            <a:ext cx="10406270" cy="693751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p:cNvSpPr txBox="1">
            <a:spLocks/>
          </p:cNvSpPr>
          <p:nvPr/>
        </p:nvSpPr>
        <p:spPr>
          <a:xfrm>
            <a:off x="1" y="5372532"/>
            <a:ext cx="9144000" cy="1523495"/>
          </a:xfrm>
          <a:prstGeom prst="rect">
            <a:avLst/>
          </a:prstGeom>
          <a:gradFill>
            <a:gsLst>
              <a:gs pos="0">
                <a:schemeClr val="bg1"/>
              </a:gs>
              <a:gs pos="100000">
                <a:schemeClr val="accent6">
                  <a:alpha val="0"/>
                </a:schemeClr>
              </a:gs>
            </a:gsLst>
            <a:lin ang="0" scaled="1"/>
          </a:gradFill>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latin typeface="+mj-lt"/>
                <a:ea typeface="+mn-ea"/>
                <a:cs typeface="Arial" charset="0"/>
              </a:defRPr>
            </a:lvl1pPr>
          </a:lstStyle>
          <a:p>
            <a:endParaRPr lang="en-US" dirty="0"/>
          </a:p>
        </p:txBody>
      </p:sp>
      <p:sp>
        <p:nvSpPr>
          <p:cNvPr id="2" name="Title 1"/>
          <p:cNvSpPr>
            <a:spLocks noGrp="1"/>
          </p:cNvSpPr>
          <p:nvPr>
            <p:ph type="ctrTitle"/>
          </p:nvPr>
        </p:nvSpPr>
        <p:spPr>
          <a:xfrm>
            <a:off x="730250" y="5370438"/>
            <a:ext cx="7681913" cy="664797"/>
          </a:xfrm>
        </p:spPr>
        <p:txBody>
          <a:bodyPr vert="horz" wrap="square" lIns="0" tIns="0" rIns="0" bIns="0" rtlCol="0" anchor="t">
            <a:spAutoFit/>
          </a:bodyPr>
          <a:lstStyle/>
          <a:p>
            <a:r>
              <a:rPr lang="en-US" sz="4800" dirty="0">
                <a:latin typeface="+mj-lt"/>
              </a:rPr>
              <a:t>About MCP Exams</a:t>
            </a:r>
          </a:p>
        </p:txBody>
      </p:sp>
    </p:spTree>
    <p:extLst>
      <p:ext uri="{BB962C8B-B14F-4D97-AF65-F5344CB8AC3E}">
        <p14:creationId xmlns:p14="http://schemas.microsoft.com/office/powerpoint/2010/main" val="41732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6"/>
          <p:cNvSpPr>
            <a:spLocks/>
          </p:cNvSpPr>
          <p:nvPr/>
        </p:nvSpPr>
        <p:spPr bwMode="auto">
          <a:xfrm flipV="1">
            <a:off x="1321375" y="3657599"/>
            <a:ext cx="6629400" cy="1419225"/>
          </a:xfrm>
          <a:custGeom>
            <a:avLst/>
            <a:gdLst>
              <a:gd name="T0" fmla="*/ 0 w 1769"/>
              <a:gd name="T1" fmla="*/ 2147483647 h 1225"/>
              <a:gd name="T2" fmla="*/ 0 w 1769"/>
              <a:gd name="T3" fmla="*/ 0 h 1225"/>
              <a:gd name="T4" fmla="*/ 2147483647 w 1769"/>
              <a:gd name="T5" fmla="*/ 0 h 1225"/>
              <a:gd name="T6" fmla="*/ 0 60000 65536"/>
              <a:gd name="T7" fmla="*/ 0 60000 65536"/>
              <a:gd name="T8" fmla="*/ 0 60000 65536"/>
              <a:gd name="T9" fmla="*/ 0 w 1769"/>
              <a:gd name="T10" fmla="*/ 0 h 1225"/>
              <a:gd name="T11" fmla="*/ 692421 w 1769"/>
              <a:gd name="T12" fmla="*/ 1817010 h 1225"/>
            </a:gdLst>
            <a:ahLst/>
            <a:cxnLst>
              <a:cxn ang="T6">
                <a:pos x="T0" y="T1"/>
              </a:cxn>
              <a:cxn ang="T7">
                <a:pos x="T2" y="T3"/>
              </a:cxn>
              <a:cxn ang="T8">
                <a:pos x="T4" y="T5"/>
              </a:cxn>
            </a:cxnLst>
            <a:rect l="T9" t="T10" r="T11" b="T12"/>
            <a:pathLst>
              <a:path w="1769" h="1225">
                <a:moveTo>
                  <a:pt x="0" y="1225"/>
                </a:moveTo>
                <a:lnTo>
                  <a:pt x="0" y="0"/>
                </a:lnTo>
                <a:lnTo>
                  <a:pt x="1769" y="0"/>
                </a:lnTo>
              </a:path>
            </a:pathLst>
          </a:custGeom>
          <a:noFill/>
          <a:ln w="88900" cap="rnd" algn="ctr">
            <a:solidFill>
              <a:srgbClr val="A1A1A1"/>
            </a:solidFill>
            <a:round/>
            <a:headEnd/>
            <a:tailEnd/>
          </a:ln>
        </p:spPr>
        <p:txBody>
          <a:bodyPr anchor="ctr"/>
          <a:lstStyle/>
          <a:p>
            <a:pPr eaLnBrk="0"/>
            <a:endParaRPr lang="en-US">
              <a:solidFill>
                <a:srgbClr val="000000"/>
              </a:solidFill>
              <a:latin typeface="+mn-lt"/>
              <a:ea typeface="Segoe UI" pitchFamily="34" charset="0"/>
              <a:cs typeface="Segoe UI" pitchFamily="34" charset="0"/>
            </a:endParaRPr>
          </a:p>
        </p:txBody>
      </p:sp>
      <p:sp>
        <p:nvSpPr>
          <p:cNvPr id="34819" name="Freeform 7"/>
          <p:cNvSpPr>
            <a:spLocks/>
          </p:cNvSpPr>
          <p:nvPr/>
        </p:nvSpPr>
        <p:spPr bwMode="auto">
          <a:xfrm flipH="1" flipV="1">
            <a:off x="1321375" y="2209800"/>
            <a:ext cx="6610350" cy="1447800"/>
          </a:xfrm>
          <a:custGeom>
            <a:avLst/>
            <a:gdLst>
              <a:gd name="T0" fmla="*/ 0 w 1769"/>
              <a:gd name="T1" fmla="*/ 2147483647 h 1225"/>
              <a:gd name="T2" fmla="*/ 0 w 1769"/>
              <a:gd name="T3" fmla="*/ 0 h 1225"/>
              <a:gd name="T4" fmla="*/ 2147483647 w 1769"/>
              <a:gd name="T5" fmla="*/ 0 h 1225"/>
              <a:gd name="T6" fmla="*/ 0 60000 65536"/>
              <a:gd name="T7" fmla="*/ 0 60000 65536"/>
              <a:gd name="T8" fmla="*/ 0 60000 65536"/>
              <a:gd name="T9" fmla="*/ 0 w 1769"/>
              <a:gd name="T10" fmla="*/ 0 h 1225"/>
              <a:gd name="T11" fmla="*/ 692421 w 1769"/>
              <a:gd name="T12" fmla="*/ 1817010 h 1225"/>
            </a:gdLst>
            <a:ahLst/>
            <a:cxnLst>
              <a:cxn ang="T6">
                <a:pos x="T0" y="T1"/>
              </a:cxn>
              <a:cxn ang="T7">
                <a:pos x="T2" y="T3"/>
              </a:cxn>
              <a:cxn ang="T8">
                <a:pos x="T4" y="T5"/>
              </a:cxn>
            </a:cxnLst>
            <a:rect l="T9" t="T10" r="T11" b="T12"/>
            <a:pathLst>
              <a:path w="1769" h="1225">
                <a:moveTo>
                  <a:pt x="0" y="1225"/>
                </a:moveTo>
                <a:lnTo>
                  <a:pt x="0" y="0"/>
                </a:lnTo>
                <a:lnTo>
                  <a:pt x="1769" y="0"/>
                </a:lnTo>
              </a:path>
            </a:pathLst>
          </a:custGeom>
          <a:noFill/>
          <a:ln w="88900" cap="rnd" algn="ctr">
            <a:solidFill>
              <a:srgbClr val="A1A1A1"/>
            </a:solidFill>
            <a:round/>
            <a:headEnd/>
            <a:tailEnd/>
          </a:ln>
        </p:spPr>
        <p:txBody>
          <a:bodyPr anchor="ctr"/>
          <a:lstStyle/>
          <a:p>
            <a:pPr eaLnBrk="0"/>
            <a:endParaRPr lang="en-US">
              <a:solidFill>
                <a:srgbClr val="000000"/>
              </a:solidFill>
              <a:latin typeface="+mn-lt"/>
              <a:ea typeface="Segoe UI" pitchFamily="34" charset="0"/>
              <a:cs typeface="Segoe UI" pitchFamily="34" charset="0"/>
            </a:endParaRPr>
          </a:p>
        </p:txBody>
      </p:sp>
      <p:sp>
        <p:nvSpPr>
          <p:cNvPr id="34820" name="Freeform 8"/>
          <p:cNvSpPr>
            <a:spLocks/>
          </p:cNvSpPr>
          <p:nvPr/>
        </p:nvSpPr>
        <p:spPr bwMode="auto">
          <a:xfrm flipH="1">
            <a:off x="1911925" y="1752600"/>
            <a:ext cx="6019800" cy="1447800"/>
          </a:xfrm>
          <a:custGeom>
            <a:avLst/>
            <a:gdLst>
              <a:gd name="T0" fmla="*/ 0 w 1769"/>
              <a:gd name="T1" fmla="*/ 2147483647 h 1225"/>
              <a:gd name="T2" fmla="*/ 0 w 1769"/>
              <a:gd name="T3" fmla="*/ 0 h 1225"/>
              <a:gd name="T4" fmla="*/ 2147483647 w 1769"/>
              <a:gd name="T5" fmla="*/ 0 h 1225"/>
              <a:gd name="T6" fmla="*/ 0 60000 65536"/>
              <a:gd name="T7" fmla="*/ 0 60000 65536"/>
              <a:gd name="T8" fmla="*/ 0 60000 65536"/>
              <a:gd name="T9" fmla="*/ 0 w 1769"/>
              <a:gd name="T10" fmla="*/ 0 h 1225"/>
              <a:gd name="T11" fmla="*/ 778974 w 1769"/>
              <a:gd name="T12" fmla="*/ 1817010 h 1225"/>
            </a:gdLst>
            <a:ahLst/>
            <a:cxnLst>
              <a:cxn ang="T6">
                <a:pos x="T0" y="T1"/>
              </a:cxn>
              <a:cxn ang="T7">
                <a:pos x="T2" y="T3"/>
              </a:cxn>
              <a:cxn ang="T8">
                <a:pos x="T4" y="T5"/>
              </a:cxn>
            </a:cxnLst>
            <a:rect l="T9" t="T10" r="T11" b="T12"/>
            <a:pathLst>
              <a:path w="1769" h="1225">
                <a:moveTo>
                  <a:pt x="0" y="1225"/>
                </a:moveTo>
                <a:lnTo>
                  <a:pt x="0" y="0"/>
                </a:lnTo>
                <a:lnTo>
                  <a:pt x="1769" y="0"/>
                </a:lnTo>
              </a:path>
            </a:pathLst>
          </a:custGeom>
          <a:noFill/>
          <a:ln w="88900" cap="rnd" algn="ctr">
            <a:solidFill>
              <a:srgbClr val="A1A1A1"/>
            </a:solidFill>
            <a:round/>
            <a:headEnd/>
            <a:tailEnd/>
          </a:ln>
        </p:spPr>
        <p:txBody>
          <a:bodyPr anchor="ctr"/>
          <a:lstStyle/>
          <a:p>
            <a:pPr eaLnBrk="0"/>
            <a:endParaRPr lang="en-US">
              <a:solidFill>
                <a:srgbClr val="000000"/>
              </a:solidFill>
              <a:latin typeface="+mn-lt"/>
              <a:ea typeface="Segoe UI" pitchFamily="34" charset="0"/>
              <a:cs typeface="Segoe UI" pitchFamily="34" charset="0"/>
            </a:endParaRPr>
          </a:p>
        </p:txBody>
      </p:sp>
      <p:sp>
        <p:nvSpPr>
          <p:cNvPr id="11" name="AutoShape 12"/>
          <p:cNvSpPr>
            <a:spLocks noChangeArrowheads="1"/>
          </p:cNvSpPr>
          <p:nvPr/>
        </p:nvSpPr>
        <p:spPr bwMode="auto">
          <a:xfrm>
            <a:off x="3359725" y="1371600"/>
            <a:ext cx="1066800" cy="762000"/>
          </a:xfrm>
          <a:prstGeom prst="roundRect">
            <a:avLst>
              <a:gd name="adj" fmla="val 4167"/>
            </a:avLst>
          </a:prstGeom>
          <a:solidFill>
            <a:schemeClr val="accent6">
              <a:lumMod val="75000"/>
              <a:lumOff val="25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dirty="0">
                <a:gradFill>
                  <a:gsLst>
                    <a:gs pos="0">
                      <a:schemeClr val="bg1"/>
                    </a:gs>
                    <a:gs pos="100000">
                      <a:schemeClr val="bg1"/>
                    </a:gs>
                  </a:gsLst>
                  <a:lin ang="5400000" scaled="0"/>
                </a:gradFill>
                <a:ea typeface="Segoe UI" pitchFamily="34" charset="0"/>
                <a:cs typeface="Segoe UI" pitchFamily="34" charset="0"/>
              </a:rPr>
              <a:t>Objective </a:t>
            </a:r>
            <a:br>
              <a:rPr lang="en-US" sz="1600" dirty="0">
                <a:gradFill>
                  <a:gsLst>
                    <a:gs pos="0">
                      <a:schemeClr val="bg1"/>
                    </a:gs>
                    <a:gs pos="100000">
                      <a:schemeClr val="bg1"/>
                    </a:gs>
                  </a:gsLst>
                  <a:lin ang="5400000" scaled="0"/>
                </a:gradFill>
                <a:ea typeface="Segoe UI" pitchFamily="34" charset="0"/>
                <a:cs typeface="Segoe UI" pitchFamily="34" charset="0"/>
              </a:rPr>
            </a:br>
            <a:r>
              <a:rPr lang="en-US" sz="1600" dirty="0">
                <a:gradFill>
                  <a:gsLst>
                    <a:gs pos="0">
                      <a:schemeClr val="bg1"/>
                    </a:gs>
                    <a:gs pos="100000">
                      <a:schemeClr val="bg1"/>
                    </a:gs>
                  </a:gsLst>
                  <a:lin ang="5400000" scaled="0"/>
                </a:gradFill>
                <a:ea typeface="Segoe UI" pitchFamily="34" charset="0"/>
                <a:cs typeface="Segoe UI" pitchFamily="34" charset="0"/>
              </a:rPr>
              <a:t>Domain</a:t>
            </a:r>
          </a:p>
        </p:txBody>
      </p:sp>
      <p:grpSp>
        <p:nvGrpSpPr>
          <p:cNvPr id="2" name="Group 39"/>
          <p:cNvGrpSpPr/>
          <p:nvPr/>
        </p:nvGrpSpPr>
        <p:grpSpPr>
          <a:xfrm>
            <a:off x="5340925" y="1207909"/>
            <a:ext cx="1022350" cy="1035229"/>
            <a:chOff x="5441950" y="1179334"/>
            <a:chExt cx="1022350" cy="1035229"/>
          </a:xfrm>
        </p:grpSpPr>
        <p:pic>
          <p:nvPicPr>
            <p:cNvPr id="34825" name="Picture 13"/>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tretch>
              <a:fillRect/>
            </a:stretch>
          </p:blipFill>
          <p:spPr bwMode="auto">
            <a:xfrm>
              <a:off x="5441950" y="1179334"/>
              <a:ext cx="804672" cy="804672"/>
            </a:xfrm>
            <a:prstGeom prst="rect">
              <a:avLst/>
            </a:prstGeom>
            <a:noFill/>
            <a:ln w="9525">
              <a:noFill/>
              <a:miter lim="800000"/>
              <a:headEnd/>
              <a:tailEnd/>
            </a:ln>
            <a:effectLst>
              <a:outerShdw blurRad="228600" sx="105000" sy="105000" algn="ctr" rotWithShape="0">
                <a:prstClr val="black">
                  <a:alpha val="40000"/>
                </a:prstClr>
              </a:outerShdw>
            </a:effectLst>
          </p:spPr>
        </p:pic>
        <p:sp>
          <p:nvSpPr>
            <p:cNvPr id="13" name="AutoShape 14"/>
            <p:cNvSpPr>
              <a:spLocks noChangeArrowheads="1"/>
            </p:cNvSpPr>
            <p:nvPr/>
          </p:nvSpPr>
          <p:spPr bwMode="auto">
            <a:xfrm>
              <a:off x="5715000" y="1876425"/>
              <a:ext cx="749300" cy="338138"/>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100" dirty="0">
                  <a:gradFill>
                    <a:gsLst>
                      <a:gs pos="0">
                        <a:schemeClr val="bg1"/>
                      </a:gs>
                      <a:gs pos="100000">
                        <a:schemeClr val="bg1"/>
                      </a:gs>
                    </a:gsLst>
                    <a:lin ang="5400000" scaled="0"/>
                  </a:gradFill>
                  <a:ea typeface="Segoe UI" pitchFamily="34" charset="0"/>
                  <a:cs typeface="Segoe UI" pitchFamily="34" charset="0"/>
                </a:rPr>
                <a:t>Blueprint</a:t>
              </a:r>
            </a:p>
          </p:txBody>
        </p:sp>
      </p:grpSp>
      <p:grpSp>
        <p:nvGrpSpPr>
          <p:cNvPr id="3" name="Group 40"/>
          <p:cNvGrpSpPr/>
          <p:nvPr/>
        </p:nvGrpSpPr>
        <p:grpSpPr>
          <a:xfrm>
            <a:off x="7245925" y="1780256"/>
            <a:ext cx="1447800" cy="1167063"/>
            <a:chOff x="6661150" y="2056481"/>
            <a:chExt cx="1447800" cy="1167063"/>
          </a:xfrm>
        </p:grpSpPr>
        <p:pic>
          <p:nvPicPr>
            <p:cNvPr id="34828" name="Picture 16"/>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6965950" y="2056481"/>
              <a:ext cx="609600" cy="786063"/>
            </a:xfrm>
            <a:prstGeom prst="rect">
              <a:avLst/>
            </a:prstGeom>
            <a:noFill/>
            <a:ln w="9525">
              <a:noFill/>
              <a:miter lim="800000"/>
              <a:headEnd/>
              <a:tailEnd/>
            </a:ln>
            <a:effectLst>
              <a:outerShdw blurRad="228600" sx="105000" sy="105000" algn="ctr" rotWithShape="0">
                <a:prstClr val="black">
                  <a:alpha val="40000"/>
                </a:prstClr>
              </a:outerShdw>
            </a:effectLst>
            <a:scene3d>
              <a:camera prst="isometricLeftDown"/>
              <a:lightRig rig="threePt" dir="t"/>
            </a:scene3d>
          </p:spPr>
        </p:pic>
        <p:pic>
          <p:nvPicPr>
            <p:cNvPr id="34827" name="Picture 15"/>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6661150" y="2437481"/>
              <a:ext cx="609600" cy="786063"/>
            </a:xfrm>
            <a:prstGeom prst="rect">
              <a:avLst/>
            </a:prstGeom>
            <a:noFill/>
            <a:ln w="9525">
              <a:noFill/>
              <a:miter lim="800000"/>
              <a:headEnd/>
              <a:tailEnd/>
            </a:ln>
            <a:effectLst>
              <a:outerShdw blurRad="228600" sx="105000" sy="105000" algn="ctr" rotWithShape="0">
                <a:prstClr val="black">
                  <a:alpha val="40000"/>
                </a:prstClr>
              </a:outerShdw>
            </a:effectLst>
            <a:scene3d>
              <a:camera prst="isometricLeftDown"/>
              <a:lightRig rig="threePt" dir="t"/>
            </a:scene3d>
          </p:spPr>
        </p:pic>
        <p:sp>
          <p:nvSpPr>
            <p:cNvPr id="16" name="AutoShape 17"/>
            <p:cNvSpPr>
              <a:spLocks noChangeArrowheads="1"/>
            </p:cNvSpPr>
            <p:nvPr/>
          </p:nvSpPr>
          <p:spPr bwMode="auto">
            <a:xfrm>
              <a:off x="7067550" y="2760663"/>
              <a:ext cx="1041400" cy="414337"/>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100" dirty="0">
                  <a:gradFill>
                    <a:gsLst>
                      <a:gs pos="0">
                        <a:schemeClr val="bg1"/>
                      </a:gs>
                      <a:gs pos="100000">
                        <a:schemeClr val="bg1"/>
                      </a:gs>
                    </a:gsLst>
                    <a:lin ang="5400000" scaled="0"/>
                  </a:gradFill>
                  <a:ea typeface="Segoe UI" pitchFamily="34" charset="0"/>
                  <a:cs typeface="Segoe UI" pitchFamily="34" charset="0"/>
                </a:rPr>
                <a:t>Item </a:t>
              </a:r>
              <a:br>
                <a:rPr lang="en-US" sz="1100" dirty="0">
                  <a:gradFill>
                    <a:gsLst>
                      <a:gs pos="0">
                        <a:schemeClr val="bg1"/>
                      </a:gs>
                      <a:gs pos="100000">
                        <a:schemeClr val="bg1"/>
                      </a:gs>
                    </a:gsLst>
                    <a:lin ang="5400000" scaled="0"/>
                  </a:gradFill>
                  <a:ea typeface="Segoe UI" pitchFamily="34" charset="0"/>
                  <a:cs typeface="Segoe UI" pitchFamily="34" charset="0"/>
                </a:rPr>
              </a:br>
              <a:r>
                <a:rPr lang="en-US" sz="1100" dirty="0">
                  <a:gradFill>
                    <a:gsLst>
                      <a:gs pos="0">
                        <a:schemeClr val="bg1"/>
                      </a:gs>
                      <a:gs pos="100000">
                        <a:schemeClr val="bg1"/>
                      </a:gs>
                    </a:gsLst>
                    <a:lin ang="5400000" scaled="0"/>
                  </a:gradFill>
                  <a:ea typeface="Segoe UI" pitchFamily="34" charset="0"/>
                  <a:cs typeface="Segoe UI" pitchFamily="34" charset="0"/>
                </a:rPr>
                <a:t>Development</a:t>
              </a:r>
            </a:p>
          </p:txBody>
        </p:sp>
      </p:grpSp>
      <p:grpSp>
        <p:nvGrpSpPr>
          <p:cNvPr id="4" name="Group 38"/>
          <p:cNvGrpSpPr/>
          <p:nvPr/>
        </p:nvGrpSpPr>
        <p:grpSpPr>
          <a:xfrm>
            <a:off x="653215" y="1066800"/>
            <a:ext cx="1683842" cy="1616075"/>
            <a:chOff x="341490" y="1143000"/>
            <a:chExt cx="1683842" cy="1616075"/>
          </a:xfrm>
        </p:grpSpPr>
        <p:sp>
          <p:nvSpPr>
            <p:cNvPr id="8" name="AutoShape 9"/>
            <p:cNvSpPr>
              <a:spLocks noChangeArrowheads="1"/>
            </p:cNvSpPr>
            <p:nvPr/>
          </p:nvSpPr>
          <p:spPr bwMode="auto">
            <a:xfrm>
              <a:off x="457200" y="1143000"/>
              <a:ext cx="1143000" cy="304800"/>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100" dirty="0">
                  <a:gradFill>
                    <a:gsLst>
                      <a:gs pos="0">
                        <a:schemeClr val="bg1"/>
                      </a:gs>
                      <a:gs pos="100000">
                        <a:schemeClr val="bg1"/>
                      </a:gs>
                    </a:gsLst>
                    <a:lin ang="5400000" scaled="0"/>
                  </a:gradFill>
                  <a:ea typeface="Segoe UI" pitchFamily="34" charset="0"/>
                  <a:cs typeface="Segoe UI" pitchFamily="34" charset="0"/>
                </a:rPr>
                <a:t>Research</a:t>
              </a:r>
            </a:p>
          </p:txBody>
        </p:sp>
        <p:grpSp>
          <p:nvGrpSpPr>
            <p:cNvPr id="5" name="Group 37"/>
            <p:cNvGrpSpPr/>
            <p:nvPr/>
          </p:nvGrpSpPr>
          <p:grpSpPr>
            <a:xfrm>
              <a:off x="341490" y="1319031"/>
              <a:ext cx="1683842" cy="1440044"/>
              <a:chOff x="1211440" y="1319031"/>
              <a:chExt cx="1683842" cy="1440044"/>
            </a:xfrm>
          </p:grpSpPr>
          <p:pic>
            <p:nvPicPr>
              <p:cNvPr id="34822" name="Picture 10"/>
              <p:cNvPicPr>
                <a:picLocks noChangeAspect="1" noChangeArrowheads="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bwMode="auto">
              <a:xfrm>
                <a:off x="1554162" y="1319031"/>
                <a:ext cx="1341120" cy="1341120"/>
              </a:xfrm>
              <a:prstGeom prst="rect">
                <a:avLst/>
              </a:prstGeom>
              <a:noFill/>
              <a:ln w="9525">
                <a:noFill/>
                <a:miter lim="800000"/>
                <a:headEnd/>
                <a:tailEnd/>
              </a:ln>
              <a:effectLst>
                <a:outerShdw blurRad="228600" sx="105000" sy="105000" algn="ctr" rotWithShape="0">
                  <a:prstClr val="black">
                    <a:alpha val="40000"/>
                  </a:prstClr>
                </a:outerShdw>
              </a:effectLst>
            </p:spPr>
          </p:pic>
          <p:sp>
            <p:nvSpPr>
              <p:cNvPr id="10" name="AutoShape 11"/>
              <p:cNvSpPr>
                <a:spLocks noChangeArrowheads="1"/>
              </p:cNvSpPr>
              <p:nvPr/>
            </p:nvSpPr>
            <p:spPr bwMode="auto">
              <a:xfrm>
                <a:off x="1211440" y="2319516"/>
                <a:ext cx="749300" cy="338138"/>
              </a:xfrm>
              <a:prstGeom prst="roundRect">
                <a:avLst>
                  <a:gd name="adj" fmla="val 4167"/>
                </a:avLst>
              </a:prstGeom>
              <a:solidFill>
                <a:schemeClr val="accent6">
                  <a:lumMod val="75000"/>
                  <a:lumOff val="25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900" dirty="0">
                    <a:gradFill>
                      <a:gsLst>
                        <a:gs pos="0">
                          <a:schemeClr val="bg1"/>
                        </a:gs>
                        <a:gs pos="100000">
                          <a:schemeClr val="bg1"/>
                        </a:gs>
                      </a:gsLst>
                      <a:lin ang="5400000" scaled="0"/>
                    </a:gradFill>
                    <a:ea typeface="Segoe UI" pitchFamily="34" charset="0"/>
                    <a:cs typeface="Segoe UI" pitchFamily="34" charset="0"/>
                  </a:rPr>
                  <a:t>Candidate</a:t>
                </a:r>
              </a:p>
            </p:txBody>
          </p:sp>
          <p:sp>
            <p:nvSpPr>
              <p:cNvPr id="18" name="AutoShape 19"/>
              <p:cNvSpPr>
                <a:spLocks noChangeArrowheads="1"/>
              </p:cNvSpPr>
              <p:nvPr/>
            </p:nvSpPr>
            <p:spPr bwMode="auto">
              <a:xfrm>
                <a:off x="2014361" y="2420938"/>
                <a:ext cx="749300" cy="338137"/>
              </a:xfrm>
              <a:prstGeom prst="roundRect">
                <a:avLst>
                  <a:gd name="adj" fmla="val 4167"/>
                </a:avLst>
              </a:prstGeom>
              <a:solidFill>
                <a:schemeClr val="accent6">
                  <a:lumMod val="75000"/>
                  <a:lumOff val="25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100" dirty="0">
                    <a:gradFill>
                      <a:gsLst>
                        <a:gs pos="0">
                          <a:schemeClr val="bg1"/>
                        </a:gs>
                        <a:gs pos="100000">
                          <a:schemeClr val="bg1"/>
                        </a:gs>
                      </a:gsLst>
                      <a:lin ang="5400000" scaled="0"/>
                    </a:gradFill>
                    <a:ea typeface="Segoe UI" pitchFamily="34" charset="0"/>
                    <a:cs typeface="Segoe UI" pitchFamily="34" charset="0"/>
                  </a:rPr>
                  <a:t>Manager</a:t>
                </a:r>
              </a:p>
            </p:txBody>
          </p:sp>
        </p:grpSp>
      </p:grpSp>
      <p:grpSp>
        <p:nvGrpSpPr>
          <p:cNvPr id="6" name="Group 41"/>
          <p:cNvGrpSpPr/>
          <p:nvPr/>
        </p:nvGrpSpPr>
        <p:grpSpPr>
          <a:xfrm>
            <a:off x="5760769" y="2650317"/>
            <a:ext cx="2247156" cy="1434321"/>
            <a:chOff x="5393482" y="2545542"/>
            <a:chExt cx="2247156" cy="1434321"/>
          </a:xfrm>
        </p:grpSpPr>
        <p:pic>
          <p:nvPicPr>
            <p:cNvPr id="34832" name="Picture 20"/>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5393482" y="2545542"/>
              <a:ext cx="1760000" cy="1215238"/>
            </a:xfrm>
            <a:prstGeom prst="rect">
              <a:avLst/>
            </a:prstGeom>
            <a:noFill/>
            <a:ln w="9525">
              <a:noFill/>
              <a:miter lim="800000"/>
              <a:headEnd/>
              <a:tailEnd/>
            </a:ln>
          </p:spPr>
        </p:pic>
        <p:sp>
          <p:nvSpPr>
            <p:cNvPr id="20" name="AutoShape 21"/>
            <p:cNvSpPr>
              <a:spLocks noChangeArrowheads="1"/>
            </p:cNvSpPr>
            <p:nvPr/>
          </p:nvSpPr>
          <p:spPr bwMode="auto">
            <a:xfrm>
              <a:off x="6127750" y="3552825"/>
              <a:ext cx="1512888" cy="427038"/>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200" dirty="0">
                  <a:gradFill>
                    <a:gsLst>
                      <a:gs pos="0">
                        <a:schemeClr val="bg1"/>
                      </a:gs>
                      <a:gs pos="100000">
                        <a:schemeClr val="bg1"/>
                      </a:gs>
                    </a:gsLst>
                    <a:lin ang="5400000" scaled="0"/>
                  </a:gradFill>
                  <a:ea typeface="Segoe UI" pitchFamily="34" charset="0"/>
                  <a:cs typeface="Segoe UI" pitchFamily="34" charset="0"/>
                </a:rPr>
                <a:t>Alpha Review and</a:t>
              </a:r>
              <a:br>
                <a:rPr lang="en-US" sz="1200" dirty="0">
                  <a:gradFill>
                    <a:gsLst>
                      <a:gs pos="0">
                        <a:schemeClr val="bg1"/>
                      </a:gs>
                      <a:gs pos="100000">
                        <a:schemeClr val="bg1"/>
                      </a:gs>
                    </a:gsLst>
                    <a:lin ang="5400000" scaled="0"/>
                  </a:gradFill>
                  <a:ea typeface="Segoe UI" pitchFamily="34" charset="0"/>
                  <a:cs typeface="Segoe UI" pitchFamily="34" charset="0"/>
                </a:rPr>
              </a:br>
              <a:r>
                <a:rPr lang="en-US" sz="1200" dirty="0">
                  <a:gradFill>
                    <a:gsLst>
                      <a:gs pos="0">
                        <a:schemeClr val="bg1"/>
                      </a:gs>
                      <a:gs pos="100000">
                        <a:schemeClr val="bg1"/>
                      </a:gs>
                    </a:gsLst>
                    <a:lin ang="5400000" scaled="0"/>
                  </a:gradFill>
                  <a:ea typeface="Segoe UI" pitchFamily="34" charset="0"/>
                  <a:cs typeface="Segoe UI" pitchFamily="34" charset="0"/>
                </a:rPr>
                <a:t>Item Revision</a:t>
              </a:r>
            </a:p>
          </p:txBody>
        </p:sp>
      </p:grpSp>
      <p:grpSp>
        <p:nvGrpSpPr>
          <p:cNvPr id="7" name="Group 76"/>
          <p:cNvGrpSpPr/>
          <p:nvPr/>
        </p:nvGrpSpPr>
        <p:grpSpPr>
          <a:xfrm>
            <a:off x="3071004" y="2752620"/>
            <a:ext cx="2381223" cy="1332019"/>
            <a:chOff x="3232354" y="2752620"/>
            <a:chExt cx="2381223" cy="1332019"/>
          </a:xfrm>
        </p:grpSpPr>
        <p:pic>
          <p:nvPicPr>
            <p:cNvPr id="34836" name="Picture 24"/>
            <p:cNvPicPr>
              <a:picLocks noChangeAspect="1" noChangeArrowheads="1"/>
            </p:cNvPicPr>
            <p:nvPr/>
          </p:nvPicPr>
          <p:blipFill>
            <a:blip r:embed="rId11" cstate="print">
              <a:duotone>
                <a:prstClr val="black"/>
                <a:schemeClr val="accent5">
                  <a:tint val="45000"/>
                  <a:satMod val="400000"/>
                </a:schemeClr>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tretch>
              <a:fillRect/>
            </a:stretch>
          </p:blipFill>
          <p:spPr bwMode="auto">
            <a:xfrm flipH="1">
              <a:off x="4045390" y="2752620"/>
              <a:ext cx="731838" cy="505316"/>
            </a:xfrm>
            <a:prstGeom prst="rect">
              <a:avLst/>
            </a:prstGeom>
            <a:noFill/>
            <a:ln w="9525">
              <a:noFill/>
              <a:miter lim="800000"/>
              <a:headEnd/>
              <a:tailEnd/>
            </a:ln>
          </p:spPr>
        </p:pic>
        <p:pic>
          <p:nvPicPr>
            <p:cNvPr id="34837" name="Picture 25"/>
            <p:cNvPicPr>
              <a:picLocks noChangeAspect="1" noChangeArrowheads="1"/>
            </p:cNvPicPr>
            <p:nvPr/>
          </p:nvPicPr>
          <p:blipFill>
            <a:blip r:embed="rId13" cstate="print">
              <a:duotone>
                <a:prstClr val="black"/>
                <a:schemeClr val="accent4">
                  <a:tint val="45000"/>
                  <a:satMod val="400000"/>
                </a:schemeClr>
              </a:duotone>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tretch>
              <a:fillRect/>
            </a:stretch>
          </p:blipFill>
          <p:spPr bwMode="auto">
            <a:xfrm flipH="1">
              <a:off x="3544539" y="2880323"/>
              <a:ext cx="1149345" cy="793595"/>
            </a:xfrm>
            <a:prstGeom prst="rect">
              <a:avLst/>
            </a:prstGeom>
            <a:noFill/>
            <a:ln w="9525">
              <a:noFill/>
              <a:miter lim="800000"/>
              <a:headEnd/>
              <a:tailEnd/>
            </a:ln>
          </p:spPr>
        </p:pic>
        <p:pic>
          <p:nvPicPr>
            <p:cNvPr id="34838" name="Picture 26"/>
            <p:cNvPicPr>
              <a:picLocks noChangeAspect="1" noChangeArrowheads="1"/>
            </p:cNvPicPr>
            <p:nvPr/>
          </p:nvPicPr>
          <p:blipFill>
            <a:blip r:embed="rId15" cstate="print">
              <a:duotone>
                <a:prstClr val="black"/>
                <a:schemeClr val="accent2">
                  <a:tint val="45000"/>
                  <a:satMod val="400000"/>
                </a:schemeClr>
              </a:duotone>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val="0"/>
                </a:ext>
              </a:extLst>
            </a:blip>
            <a:stretch>
              <a:fillRect/>
            </a:stretch>
          </p:blipFill>
          <p:spPr bwMode="auto">
            <a:xfrm flipH="1">
              <a:off x="4180858" y="2898775"/>
              <a:ext cx="1432719" cy="989257"/>
            </a:xfrm>
            <a:prstGeom prst="rect">
              <a:avLst/>
            </a:prstGeom>
            <a:noFill/>
            <a:ln w="9525">
              <a:noFill/>
              <a:miter lim="800000"/>
              <a:headEnd/>
              <a:tailEnd/>
            </a:ln>
          </p:spPr>
        </p:pic>
        <p:sp>
          <p:nvSpPr>
            <p:cNvPr id="26" name="AutoShape 27"/>
            <p:cNvSpPr>
              <a:spLocks noChangeArrowheads="1"/>
            </p:cNvSpPr>
            <p:nvPr/>
          </p:nvSpPr>
          <p:spPr bwMode="auto">
            <a:xfrm>
              <a:off x="3232354" y="3528133"/>
              <a:ext cx="1497821" cy="556506"/>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a:gradFill>
                    <a:gsLst>
                      <a:gs pos="0">
                        <a:schemeClr val="bg1"/>
                      </a:gs>
                      <a:gs pos="100000">
                        <a:schemeClr val="bg1"/>
                      </a:gs>
                    </a:gsLst>
                    <a:lin ang="5400000" scaled="0"/>
                  </a:gradFill>
                  <a:ea typeface="Segoe UI" pitchFamily="34" charset="0"/>
                  <a:cs typeface="Segoe UI" pitchFamily="34" charset="0"/>
                </a:rPr>
                <a:t>Field Testing </a:t>
              </a:r>
            </a:p>
            <a:p>
              <a:pPr algn="ctr" defTabSz="914099"/>
              <a:r>
                <a:rPr lang="en-US" sz="1400" dirty="0">
                  <a:gradFill>
                    <a:gsLst>
                      <a:gs pos="0">
                        <a:schemeClr val="bg1"/>
                      </a:gs>
                      <a:gs pos="100000">
                        <a:schemeClr val="bg1"/>
                      </a:gs>
                    </a:gsLst>
                    <a:lin ang="5400000" scaled="0"/>
                  </a:gradFill>
                  <a:ea typeface="Segoe UI" pitchFamily="34" charset="0"/>
                  <a:cs typeface="Segoe UI" pitchFamily="34" charset="0"/>
                </a:rPr>
                <a:t>(a.k.a. </a:t>
              </a:r>
              <a:r>
                <a:rPr lang="en-US" sz="1400" dirty="0" smtClean="0">
                  <a:gradFill>
                    <a:gsLst>
                      <a:gs pos="0">
                        <a:schemeClr val="bg1"/>
                      </a:gs>
                      <a:gs pos="100000">
                        <a:schemeClr val="bg1"/>
                      </a:gs>
                    </a:gsLst>
                    <a:lin ang="5400000" scaled="0"/>
                  </a:gradFill>
                  <a:ea typeface="Segoe UI" pitchFamily="34" charset="0"/>
                  <a:cs typeface="Segoe UI" pitchFamily="34" charset="0"/>
                </a:rPr>
                <a:t>Beta Exam</a:t>
              </a:r>
              <a:r>
                <a:rPr lang="en-US" sz="1400" dirty="0">
                  <a:gradFill>
                    <a:gsLst>
                      <a:gs pos="0">
                        <a:schemeClr val="bg1"/>
                      </a:gs>
                      <a:gs pos="100000">
                        <a:schemeClr val="bg1"/>
                      </a:gs>
                    </a:gsLst>
                    <a:lin ang="5400000" scaled="0"/>
                  </a:gradFill>
                  <a:ea typeface="Segoe UI" pitchFamily="34" charset="0"/>
                  <a:cs typeface="Segoe UI" pitchFamily="34" charset="0"/>
                </a:rPr>
                <a:t>)</a:t>
              </a:r>
            </a:p>
          </p:txBody>
        </p:sp>
      </p:grpSp>
      <p:grpSp>
        <p:nvGrpSpPr>
          <p:cNvPr id="9" name="Group 37"/>
          <p:cNvGrpSpPr>
            <a:grpSpLocks/>
          </p:cNvGrpSpPr>
          <p:nvPr/>
        </p:nvGrpSpPr>
        <p:grpSpPr bwMode="auto">
          <a:xfrm>
            <a:off x="2902525" y="4596940"/>
            <a:ext cx="1482725" cy="1187910"/>
            <a:chOff x="1365250" y="4574715"/>
            <a:chExt cx="1482725" cy="1187911"/>
          </a:xfrm>
        </p:grpSpPr>
        <p:pic>
          <p:nvPicPr>
            <p:cNvPr id="34849" name="Picture 28"/>
            <p:cNvPicPr>
              <a:picLocks noChangeAspect="1" noChangeArrowheads="1"/>
            </p:cNvPicPr>
            <p:nvPr/>
          </p:nvPicPr>
          <p:blipFill>
            <a:blip r:embed="rId17" cstate="print">
              <a:extLst>
                <a:ext uri="{BEBA8EAE-BF5A-486C-A8C5-ECC9F3942E4B}">
                  <a14:imgProps xmlns:a14="http://schemas.microsoft.com/office/drawing/2010/main">
                    <a14:imgLayer r:embed="rId18">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1860550" y="4574715"/>
              <a:ext cx="606425" cy="781970"/>
            </a:xfrm>
            <a:prstGeom prst="rect">
              <a:avLst/>
            </a:prstGeom>
            <a:noFill/>
            <a:ln w="9525">
              <a:noFill/>
              <a:miter lim="800000"/>
              <a:headEnd/>
              <a:tailEnd/>
            </a:ln>
            <a:effectLst>
              <a:outerShdw blurRad="228600" sx="105000" sy="105000" algn="ctr" rotWithShape="0">
                <a:prstClr val="black">
                  <a:alpha val="40000"/>
                </a:prstClr>
              </a:outerShdw>
            </a:effectLst>
            <a:scene3d>
              <a:camera prst="isometricLeftDown"/>
              <a:lightRig rig="threePt" dir="t"/>
            </a:scene3d>
          </p:spPr>
        </p:pic>
        <p:pic>
          <p:nvPicPr>
            <p:cNvPr id="34850" name="Picture 29"/>
            <p:cNvPicPr>
              <a:picLocks noChangeAspect="1" noChangeArrowheads="1"/>
            </p:cNvPicPr>
            <p:nvPr/>
          </p:nvPicPr>
          <p:blipFill>
            <a:blip r:embed="rId17" cstate="print">
              <a:extLst>
                <a:ext uri="{BEBA8EAE-BF5A-486C-A8C5-ECC9F3942E4B}">
                  <a14:imgProps xmlns:a14="http://schemas.microsoft.com/office/drawing/2010/main">
                    <a14:imgLayer r:embed="rId18">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1631950" y="4720765"/>
              <a:ext cx="606425" cy="781970"/>
            </a:xfrm>
            <a:prstGeom prst="rect">
              <a:avLst/>
            </a:prstGeom>
            <a:noFill/>
            <a:ln w="9525">
              <a:noFill/>
              <a:miter lim="800000"/>
              <a:headEnd/>
              <a:tailEnd/>
            </a:ln>
            <a:effectLst>
              <a:outerShdw blurRad="228600" sx="105000" sy="105000" algn="ctr" rotWithShape="0">
                <a:prstClr val="black">
                  <a:alpha val="40000"/>
                </a:prstClr>
              </a:outerShdw>
            </a:effectLst>
            <a:scene3d>
              <a:camera prst="isometricLeftDown"/>
              <a:lightRig rig="threePt" dir="t"/>
            </a:scene3d>
          </p:spPr>
        </p:pic>
        <p:pic>
          <p:nvPicPr>
            <p:cNvPr id="34851" name="Picture 30"/>
            <p:cNvPicPr>
              <a:picLocks noChangeAspect="1" noChangeArrowheads="1"/>
            </p:cNvPicPr>
            <p:nvPr/>
          </p:nvPicPr>
          <p:blipFill>
            <a:blip r:embed="rId17" cstate="print">
              <a:extLst>
                <a:ext uri="{BEBA8EAE-BF5A-486C-A8C5-ECC9F3942E4B}">
                  <a14:imgProps xmlns:a14="http://schemas.microsoft.com/office/drawing/2010/main">
                    <a14:imgLayer r:embed="rId18">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1365250" y="4816015"/>
              <a:ext cx="606425" cy="781970"/>
            </a:xfrm>
            <a:prstGeom prst="rect">
              <a:avLst/>
            </a:prstGeom>
            <a:noFill/>
            <a:ln w="9525">
              <a:noFill/>
              <a:miter lim="800000"/>
              <a:headEnd/>
              <a:tailEnd/>
            </a:ln>
            <a:effectLst>
              <a:outerShdw blurRad="228600" sx="105000" sy="105000" algn="ctr" rotWithShape="0">
                <a:prstClr val="black">
                  <a:alpha val="40000"/>
                </a:prstClr>
              </a:outerShdw>
            </a:effectLst>
            <a:scene3d>
              <a:camera prst="isometricLeftDown"/>
              <a:lightRig rig="threePt" dir="t"/>
            </a:scene3d>
          </p:spPr>
        </p:pic>
        <p:sp>
          <p:nvSpPr>
            <p:cNvPr id="30" name="AutoShape 31"/>
            <p:cNvSpPr>
              <a:spLocks noChangeArrowheads="1"/>
            </p:cNvSpPr>
            <p:nvPr/>
          </p:nvSpPr>
          <p:spPr bwMode="auto">
            <a:xfrm>
              <a:off x="1908175" y="5319714"/>
              <a:ext cx="939800" cy="442912"/>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200" dirty="0">
                  <a:gradFill>
                    <a:gsLst>
                      <a:gs pos="0">
                        <a:schemeClr val="bg1"/>
                      </a:gs>
                      <a:gs pos="100000">
                        <a:schemeClr val="bg1"/>
                      </a:gs>
                    </a:gsLst>
                    <a:lin ang="5400000" scaled="0"/>
                  </a:gradFill>
                  <a:ea typeface="Segoe UI" pitchFamily="34" charset="0"/>
                  <a:cs typeface="Segoe UI" pitchFamily="34" charset="0"/>
                </a:rPr>
                <a:t>Forms </a:t>
              </a:r>
              <a:br>
                <a:rPr lang="en-US" sz="1200" dirty="0">
                  <a:gradFill>
                    <a:gsLst>
                      <a:gs pos="0">
                        <a:schemeClr val="bg1"/>
                      </a:gs>
                      <a:gs pos="100000">
                        <a:schemeClr val="bg1"/>
                      </a:gs>
                    </a:gsLst>
                    <a:lin ang="5400000" scaled="0"/>
                  </a:gradFill>
                  <a:ea typeface="Segoe UI" pitchFamily="34" charset="0"/>
                  <a:cs typeface="Segoe UI" pitchFamily="34" charset="0"/>
                </a:rPr>
              </a:br>
              <a:r>
                <a:rPr lang="en-US" sz="1200" dirty="0">
                  <a:gradFill>
                    <a:gsLst>
                      <a:gs pos="0">
                        <a:schemeClr val="bg1"/>
                      </a:gs>
                      <a:gs pos="100000">
                        <a:schemeClr val="bg1"/>
                      </a:gs>
                    </a:gsLst>
                    <a:lin ang="5400000" scaled="0"/>
                  </a:gradFill>
                  <a:ea typeface="Segoe UI" pitchFamily="34" charset="0"/>
                  <a:cs typeface="Segoe UI" pitchFamily="34" charset="0"/>
                </a:rPr>
                <a:t>Assembly</a:t>
              </a:r>
            </a:p>
          </p:txBody>
        </p:sp>
      </p:grpSp>
      <p:grpSp>
        <p:nvGrpSpPr>
          <p:cNvPr id="12" name="Group 44"/>
          <p:cNvGrpSpPr/>
          <p:nvPr/>
        </p:nvGrpSpPr>
        <p:grpSpPr>
          <a:xfrm>
            <a:off x="5870515" y="4206240"/>
            <a:ext cx="1341120" cy="1341120"/>
            <a:chOff x="6943090" y="4144328"/>
            <a:chExt cx="1341120" cy="1341120"/>
          </a:xfrm>
        </p:grpSpPr>
        <p:pic>
          <p:nvPicPr>
            <p:cNvPr id="34841" name="Picture 33"/>
            <p:cNvPicPr>
              <a:picLocks noChangeAspect="1" noChangeArrowheads="1"/>
            </p:cNvPicPr>
            <p:nvPr/>
          </p:nvPicPr>
          <p:blipFill>
            <a:blip r:embed="rId19">
              <a:extLst>
                <a:ext uri="{BEBA8EAE-BF5A-486C-A8C5-ECC9F3942E4B}">
                  <a14:imgProps xmlns:a14="http://schemas.microsoft.com/office/drawing/2010/main">
                    <a14:imgLayer r:embed="rId20">
                      <a14:imgEffect>
                        <a14:saturation sat="33000"/>
                      </a14:imgEffect>
                    </a14:imgLayer>
                  </a14:imgProps>
                </a:ext>
                <a:ext uri="{28A0092B-C50C-407E-A947-70E740481C1C}">
                  <a14:useLocalDpi xmlns:a14="http://schemas.microsoft.com/office/drawing/2010/main" val="0"/>
                </a:ext>
              </a:extLst>
            </a:blip>
            <a:stretch>
              <a:fillRect/>
            </a:stretch>
          </p:blipFill>
          <p:spPr bwMode="auto">
            <a:xfrm>
              <a:off x="6943090" y="4144328"/>
              <a:ext cx="1341120" cy="1341120"/>
            </a:xfrm>
            <a:prstGeom prst="rect">
              <a:avLst/>
            </a:prstGeom>
            <a:noFill/>
            <a:ln w="9525">
              <a:noFill/>
              <a:miter lim="800000"/>
              <a:headEnd/>
              <a:tailEnd/>
            </a:ln>
            <a:effectLst>
              <a:outerShdw blurRad="228600" sx="105000" sy="105000" algn="ctr" rotWithShape="0">
                <a:prstClr val="black">
                  <a:alpha val="40000"/>
                </a:prstClr>
              </a:outerShdw>
            </a:effectLst>
          </p:spPr>
        </p:pic>
        <p:sp>
          <p:nvSpPr>
            <p:cNvPr id="32" name="AutoShape 34"/>
            <p:cNvSpPr>
              <a:spLocks noChangeArrowheads="1"/>
            </p:cNvSpPr>
            <p:nvPr/>
          </p:nvSpPr>
          <p:spPr bwMode="auto">
            <a:xfrm>
              <a:off x="7118350" y="4924425"/>
              <a:ext cx="990600" cy="447675"/>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a:gradFill>
                    <a:gsLst>
                      <a:gs pos="0">
                        <a:schemeClr val="bg1"/>
                      </a:gs>
                      <a:gs pos="100000">
                        <a:schemeClr val="bg1"/>
                      </a:gs>
                    </a:gsLst>
                    <a:lin ang="5400000" scaled="0"/>
                  </a:gradFill>
                  <a:ea typeface="Segoe UI" pitchFamily="34" charset="0"/>
                  <a:cs typeface="Segoe UI" pitchFamily="34" charset="0"/>
                </a:rPr>
                <a:t>Localized</a:t>
              </a:r>
              <a:br>
                <a:rPr lang="en-US" sz="1400" dirty="0">
                  <a:gradFill>
                    <a:gsLst>
                      <a:gs pos="0">
                        <a:schemeClr val="bg1"/>
                      </a:gs>
                      <a:gs pos="100000">
                        <a:schemeClr val="bg1"/>
                      </a:gs>
                    </a:gsLst>
                    <a:lin ang="5400000" scaled="0"/>
                  </a:gradFill>
                  <a:ea typeface="Segoe UI" pitchFamily="34" charset="0"/>
                  <a:cs typeface="Segoe UI" pitchFamily="34" charset="0"/>
                </a:rPr>
              </a:br>
              <a:r>
                <a:rPr lang="en-US" sz="1400" dirty="0">
                  <a:gradFill>
                    <a:gsLst>
                      <a:gs pos="0">
                        <a:schemeClr val="bg1"/>
                      </a:gs>
                      <a:gs pos="100000">
                        <a:schemeClr val="bg1"/>
                      </a:gs>
                    </a:gsLst>
                    <a:lin ang="5400000" scaled="0"/>
                  </a:gradFill>
                  <a:ea typeface="Segoe UI" pitchFamily="34" charset="0"/>
                  <a:cs typeface="Segoe UI" pitchFamily="34" charset="0"/>
                </a:rPr>
                <a:t>Exam</a:t>
              </a:r>
            </a:p>
          </p:txBody>
        </p:sp>
      </p:grpSp>
      <p:grpSp>
        <p:nvGrpSpPr>
          <p:cNvPr id="14" name="Group 38"/>
          <p:cNvGrpSpPr>
            <a:grpSpLocks/>
          </p:cNvGrpSpPr>
          <p:nvPr/>
        </p:nvGrpSpPr>
        <p:grpSpPr bwMode="auto">
          <a:xfrm>
            <a:off x="694007" y="4230621"/>
            <a:ext cx="1760000" cy="1408179"/>
            <a:chOff x="3006420" y="4463984"/>
            <a:chExt cx="1759999" cy="1408179"/>
          </a:xfrm>
        </p:grpSpPr>
        <p:pic>
          <p:nvPicPr>
            <p:cNvPr id="34847" name="Picture 35"/>
            <p:cNvPicPr>
              <a:picLocks noChangeAspect="1" noChangeArrowheads="1"/>
            </p:cNvPicPr>
            <p:nvPr/>
          </p:nvPicPr>
          <p:blipFill>
            <a:blip r:embed="rId21" cstate="print">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tretch>
              <a:fillRect/>
            </a:stretch>
          </p:blipFill>
          <p:spPr bwMode="auto">
            <a:xfrm>
              <a:off x="3006420" y="4463984"/>
              <a:ext cx="1759999" cy="1215238"/>
            </a:xfrm>
            <a:prstGeom prst="rect">
              <a:avLst/>
            </a:prstGeom>
            <a:noFill/>
            <a:ln w="9525">
              <a:noFill/>
              <a:miter lim="800000"/>
              <a:headEnd/>
              <a:tailEnd/>
            </a:ln>
          </p:spPr>
        </p:pic>
        <p:sp>
          <p:nvSpPr>
            <p:cNvPr id="34" name="AutoShape 36"/>
            <p:cNvSpPr>
              <a:spLocks noChangeArrowheads="1"/>
            </p:cNvSpPr>
            <p:nvPr/>
          </p:nvSpPr>
          <p:spPr bwMode="auto">
            <a:xfrm>
              <a:off x="3917951" y="5457825"/>
              <a:ext cx="838199" cy="414338"/>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200" dirty="0">
                  <a:gradFill>
                    <a:gsLst>
                      <a:gs pos="0">
                        <a:schemeClr val="bg1"/>
                      </a:gs>
                      <a:gs pos="100000">
                        <a:schemeClr val="bg1"/>
                      </a:gs>
                    </a:gsLst>
                    <a:lin ang="5400000" scaled="0"/>
                  </a:gradFill>
                  <a:ea typeface="Segoe UI" pitchFamily="34" charset="0"/>
                  <a:cs typeface="Segoe UI" pitchFamily="34" charset="0"/>
                </a:rPr>
                <a:t>Standard</a:t>
              </a:r>
              <a:br>
                <a:rPr lang="en-US" sz="1200" dirty="0">
                  <a:gradFill>
                    <a:gsLst>
                      <a:gs pos="0">
                        <a:schemeClr val="bg1"/>
                      </a:gs>
                      <a:gs pos="100000">
                        <a:schemeClr val="bg1"/>
                      </a:gs>
                    </a:gsLst>
                    <a:lin ang="5400000" scaled="0"/>
                  </a:gradFill>
                  <a:ea typeface="Segoe UI" pitchFamily="34" charset="0"/>
                  <a:cs typeface="Segoe UI" pitchFamily="34" charset="0"/>
                </a:rPr>
              </a:br>
              <a:r>
                <a:rPr lang="en-US" sz="1200" dirty="0">
                  <a:gradFill>
                    <a:gsLst>
                      <a:gs pos="0">
                        <a:schemeClr val="bg1"/>
                      </a:gs>
                      <a:gs pos="100000">
                        <a:schemeClr val="bg1"/>
                      </a:gs>
                    </a:gsLst>
                    <a:lin ang="5400000" scaled="0"/>
                  </a:gradFill>
                  <a:ea typeface="Segoe UI" pitchFamily="34" charset="0"/>
                  <a:cs typeface="Segoe UI" pitchFamily="34" charset="0"/>
                </a:rPr>
                <a:t>Setting</a:t>
              </a:r>
            </a:p>
          </p:txBody>
        </p:sp>
      </p:grpSp>
      <p:grpSp>
        <p:nvGrpSpPr>
          <p:cNvPr id="15" name="Group 43"/>
          <p:cNvGrpSpPr/>
          <p:nvPr/>
        </p:nvGrpSpPr>
        <p:grpSpPr>
          <a:xfrm>
            <a:off x="1226125" y="2897480"/>
            <a:ext cx="1219200" cy="1121777"/>
            <a:chOff x="1600200" y="2914942"/>
            <a:chExt cx="1219200" cy="1121777"/>
          </a:xfrm>
        </p:grpSpPr>
        <p:pic>
          <p:nvPicPr>
            <p:cNvPr id="34844" name="Picture 37"/>
            <p:cNvPicPr>
              <a:picLocks noChangeAspect="1" noChangeArrowheads="1"/>
            </p:cNvPicPr>
            <p:nvPr/>
          </p:nvPicPr>
          <p:blipFill>
            <a:blip r:embed="rId22">
              <a:extLst>
                <a:ext uri="{BEBA8EAE-BF5A-486C-A8C5-ECC9F3942E4B}">
                  <a14:imgProps xmlns:a14="http://schemas.microsoft.com/office/drawing/2010/main">
                    <a14:imgLayer r:embed="rId23">
                      <a14:imgEffect>
                        <a14:colorTemperature colorTemp="4700"/>
                      </a14:imgEffect>
                      <a14:imgEffect>
                        <a14:saturation sat="33000"/>
                      </a14:imgEffect>
                    </a14:imgLayer>
                  </a14:imgProps>
                </a:ext>
                <a:ext uri="{28A0092B-C50C-407E-A947-70E740481C1C}">
                  <a14:useLocalDpi xmlns:a14="http://schemas.microsoft.com/office/drawing/2010/main" val="0"/>
                </a:ext>
              </a:extLst>
            </a:blip>
            <a:stretch>
              <a:fillRect/>
            </a:stretch>
          </p:blipFill>
          <p:spPr bwMode="auto">
            <a:xfrm>
              <a:off x="1600200" y="2914942"/>
              <a:ext cx="869950" cy="1121777"/>
            </a:xfrm>
            <a:prstGeom prst="rect">
              <a:avLst/>
            </a:prstGeom>
            <a:noFill/>
            <a:ln w="9525">
              <a:noFill/>
              <a:miter lim="800000"/>
              <a:headEnd/>
              <a:tailEnd/>
            </a:ln>
            <a:effectLst>
              <a:outerShdw blurRad="228600" sx="105000" sy="105000" algn="ctr" rotWithShape="0">
                <a:prstClr val="black">
                  <a:alpha val="40000"/>
                </a:prstClr>
              </a:outerShdw>
            </a:effectLst>
          </p:spPr>
        </p:pic>
        <p:sp>
          <p:nvSpPr>
            <p:cNvPr id="36" name="AutoShape 38"/>
            <p:cNvSpPr>
              <a:spLocks noChangeArrowheads="1"/>
            </p:cNvSpPr>
            <p:nvPr/>
          </p:nvSpPr>
          <p:spPr bwMode="auto">
            <a:xfrm>
              <a:off x="1981200" y="3581400"/>
              <a:ext cx="838200" cy="414338"/>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200" dirty="0">
                  <a:gradFill>
                    <a:gsLst>
                      <a:gs pos="0">
                        <a:schemeClr val="bg1"/>
                      </a:gs>
                      <a:gs pos="100000">
                        <a:schemeClr val="bg1"/>
                      </a:gs>
                    </a:gsLst>
                    <a:lin ang="5400000" scaled="0"/>
                  </a:gradFill>
                  <a:ea typeface="Segoe UI" pitchFamily="34" charset="0"/>
                  <a:cs typeface="Segoe UI" pitchFamily="34" charset="0"/>
                </a:rPr>
                <a:t>Item </a:t>
              </a:r>
              <a:br>
                <a:rPr lang="en-US" sz="1200" dirty="0">
                  <a:gradFill>
                    <a:gsLst>
                      <a:gs pos="0">
                        <a:schemeClr val="bg1"/>
                      </a:gs>
                      <a:gs pos="100000">
                        <a:schemeClr val="bg1"/>
                      </a:gs>
                    </a:gsLst>
                    <a:lin ang="5400000" scaled="0"/>
                  </a:gradFill>
                  <a:ea typeface="Segoe UI" pitchFamily="34" charset="0"/>
                  <a:cs typeface="Segoe UI" pitchFamily="34" charset="0"/>
                </a:rPr>
              </a:br>
              <a:r>
                <a:rPr lang="en-US" sz="1200" dirty="0">
                  <a:gradFill>
                    <a:gsLst>
                      <a:gs pos="0">
                        <a:schemeClr val="bg1"/>
                      </a:gs>
                      <a:gs pos="100000">
                        <a:schemeClr val="bg1"/>
                      </a:gs>
                    </a:gsLst>
                    <a:lin ang="5400000" scaled="0"/>
                  </a:gradFill>
                  <a:ea typeface="Segoe UI" pitchFamily="34" charset="0"/>
                  <a:cs typeface="Segoe UI" pitchFamily="34" charset="0"/>
                </a:rPr>
                <a:t>Selection</a:t>
              </a:r>
            </a:p>
          </p:txBody>
        </p:sp>
      </p:grpSp>
      <p:sp>
        <p:nvSpPr>
          <p:cNvPr id="37" name="AutoShape 39"/>
          <p:cNvSpPr>
            <a:spLocks noChangeArrowheads="1"/>
          </p:cNvSpPr>
          <p:nvPr/>
        </p:nvSpPr>
        <p:spPr bwMode="auto">
          <a:xfrm>
            <a:off x="4578925" y="4876800"/>
            <a:ext cx="990600" cy="381000"/>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a:gradFill>
                  <a:gsLst>
                    <a:gs pos="0">
                      <a:schemeClr val="bg1"/>
                    </a:gs>
                    <a:gs pos="100000">
                      <a:schemeClr val="bg1"/>
                    </a:gs>
                  </a:gsLst>
                  <a:lin ang="5400000" scaled="0"/>
                </a:gradFill>
                <a:ea typeface="Segoe UI" pitchFamily="34" charset="0"/>
                <a:cs typeface="Segoe UI" pitchFamily="34" charset="0"/>
              </a:rPr>
              <a:t>Publish Exam</a:t>
            </a:r>
          </a:p>
        </p:txBody>
      </p:sp>
      <p:grpSp>
        <p:nvGrpSpPr>
          <p:cNvPr id="62" name="Group 61"/>
          <p:cNvGrpSpPr/>
          <p:nvPr/>
        </p:nvGrpSpPr>
        <p:grpSpPr>
          <a:xfrm>
            <a:off x="3531176" y="2895600"/>
            <a:ext cx="5462269" cy="3517011"/>
            <a:chOff x="3448051" y="2895600"/>
            <a:chExt cx="5462269" cy="3517011"/>
          </a:xfrm>
        </p:grpSpPr>
        <p:cxnSp>
          <p:nvCxnSpPr>
            <p:cNvPr id="48" name="Shape 47"/>
            <p:cNvCxnSpPr/>
            <p:nvPr/>
          </p:nvCxnSpPr>
          <p:spPr>
            <a:xfrm flipH="1" flipV="1">
              <a:off x="8153400" y="2895600"/>
              <a:ext cx="457200" cy="2209800"/>
            </a:xfrm>
            <a:prstGeom prst="bentConnector4">
              <a:avLst>
                <a:gd name="adj1" fmla="val -50000"/>
                <a:gd name="adj2" fmla="val 56897"/>
              </a:avLst>
            </a:prstGeom>
            <a:ln w="88900">
              <a:solidFill>
                <a:srgbClr val="A1A1A1"/>
              </a:solidFill>
              <a:tailEnd type="arrow"/>
            </a:ln>
          </p:spPr>
          <p:style>
            <a:lnRef idx="1">
              <a:schemeClr val="accent1"/>
            </a:lnRef>
            <a:fillRef idx="0">
              <a:schemeClr val="accent1"/>
            </a:fillRef>
            <a:effectRef idx="0">
              <a:schemeClr val="accent1"/>
            </a:effectRef>
            <a:fontRef idx="minor">
              <a:schemeClr val="tx1"/>
            </a:fontRef>
          </p:style>
        </p:cxnSp>
        <p:grpSp>
          <p:nvGrpSpPr>
            <p:cNvPr id="19" name="Group 53"/>
            <p:cNvGrpSpPr/>
            <p:nvPr/>
          </p:nvGrpSpPr>
          <p:grpSpPr>
            <a:xfrm>
              <a:off x="3448051" y="5563394"/>
              <a:ext cx="4724400" cy="849217"/>
              <a:chOff x="3448051" y="5563394"/>
              <a:chExt cx="4724400" cy="849217"/>
            </a:xfrm>
          </p:grpSpPr>
          <p:cxnSp>
            <p:nvCxnSpPr>
              <p:cNvPr id="64" name="Straight Connector 63"/>
              <p:cNvCxnSpPr/>
              <p:nvPr/>
            </p:nvCxnSpPr>
            <p:spPr>
              <a:xfrm flipH="1">
                <a:off x="8140794" y="5563394"/>
                <a:ext cx="12606" cy="849217"/>
              </a:xfrm>
              <a:prstGeom prst="line">
                <a:avLst/>
              </a:prstGeom>
              <a:ln w="88900">
                <a:solidFill>
                  <a:srgbClr val="A1A1A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0800000" flipV="1">
                <a:off x="3448051" y="6381342"/>
                <a:ext cx="4724400" cy="1"/>
              </a:xfrm>
              <a:prstGeom prst="line">
                <a:avLst/>
              </a:prstGeom>
              <a:ln w="88900">
                <a:solidFill>
                  <a:srgbClr val="A1A1A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3181350" y="6095206"/>
                <a:ext cx="608806" cy="794"/>
              </a:xfrm>
              <a:prstGeom prst="straightConnector1">
                <a:avLst/>
              </a:prstGeom>
              <a:ln w="88900">
                <a:solidFill>
                  <a:srgbClr val="A1A1A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78"/>
            <p:cNvGrpSpPr/>
            <p:nvPr/>
          </p:nvGrpSpPr>
          <p:grpSpPr>
            <a:xfrm>
              <a:off x="7467600" y="4084638"/>
              <a:ext cx="1442720" cy="1706562"/>
              <a:chOff x="7467600" y="3703638"/>
              <a:chExt cx="1442720" cy="1706562"/>
            </a:xfrm>
          </p:grpSpPr>
          <p:sp>
            <p:nvSpPr>
              <p:cNvPr id="46" name="AutoShape 39"/>
              <p:cNvSpPr>
                <a:spLocks noChangeArrowheads="1"/>
              </p:cNvSpPr>
              <p:nvPr/>
            </p:nvSpPr>
            <p:spPr bwMode="auto">
              <a:xfrm>
                <a:off x="7467600" y="4800600"/>
                <a:ext cx="1143000" cy="609600"/>
              </a:xfrm>
              <a:prstGeom prst="roundRect">
                <a:avLst>
                  <a:gd name="adj" fmla="val 4167"/>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100" dirty="0">
                    <a:gradFill>
                      <a:gsLst>
                        <a:gs pos="0">
                          <a:schemeClr val="bg1"/>
                        </a:gs>
                        <a:gs pos="100000">
                          <a:schemeClr val="bg1"/>
                        </a:gs>
                      </a:gsLst>
                      <a:lin ang="5400000" scaled="0"/>
                    </a:gradFill>
                    <a:ea typeface="Segoe UI" pitchFamily="34" charset="0"/>
                    <a:cs typeface="Segoe UI" pitchFamily="34" charset="0"/>
                  </a:rPr>
                  <a:t>Ongoing </a:t>
                </a:r>
              </a:p>
              <a:p>
                <a:pPr algn="ctr" defTabSz="914099"/>
                <a:r>
                  <a:rPr lang="en-US" sz="1100" dirty="0">
                    <a:gradFill>
                      <a:gsLst>
                        <a:gs pos="0">
                          <a:schemeClr val="bg1"/>
                        </a:gs>
                        <a:gs pos="100000">
                          <a:schemeClr val="bg1"/>
                        </a:gs>
                      </a:gsLst>
                      <a:lin ang="5400000" scaled="0"/>
                    </a:gradFill>
                    <a:ea typeface="Segoe UI" pitchFamily="34" charset="0"/>
                    <a:cs typeface="Segoe UI" pitchFamily="34" charset="0"/>
                  </a:rPr>
                  <a:t>Psychometrics</a:t>
                </a:r>
              </a:p>
            </p:txBody>
          </p:sp>
          <p:pic>
            <p:nvPicPr>
              <p:cNvPr id="1026" name="Picture 2"/>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33000"/>
                        </a14:imgEffect>
                      </a14:imgLayer>
                    </a14:imgProps>
                  </a:ext>
                  <a:ext uri="{28A0092B-C50C-407E-A947-70E740481C1C}">
                    <a14:useLocalDpi xmlns:a14="http://schemas.microsoft.com/office/drawing/2010/main" val="0"/>
                  </a:ext>
                </a:extLst>
              </a:blip>
              <a:stretch>
                <a:fillRect/>
              </a:stretch>
            </p:blipFill>
            <p:spPr bwMode="auto">
              <a:xfrm>
                <a:off x="7569200" y="3703638"/>
                <a:ext cx="1341120" cy="1341120"/>
              </a:xfrm>
              <a:prstGeom prst="rect">
                <a:avLst/>
              </a:prstGeom>
              <a:noFill/>
              <a:ln w="9525">
                <a:noFill/>
                <a:miter lim="800000"/>
                <a:headEnd/>
                <a:tailEnd/>
              </a:ln>
              <a:effectLst>
                <a:outerShdw blurRad="228600" sx="105000" sy="105000" algn="ctr" rotWithShape="0">
                  <a:prstClr val="black">
                    <a:alpha val="40000"/>
                  </a:prstClr>
                </a:outerShdw>
              </a:effectLst>
            </p:spPr>
          </p:pic>
        </p:grpSp>
      </p:grpSp>
      <p:sp>
        <p:nvSpPr>
          <p:cNvPr id="58" name="Line Callout 1 57"/>
          <p:cNvSpPr/>
          <p:nvPr/>
        </p:nvSpPr>
        <p:spPr bwMode="auto">
          <a:xfrm>
            <a:off x="152400" y="3009900"/>
            <a:ext cx="2590800" cy="2781300"/>
          </a:xfrm>
          <a:prstGeom prst="borderCallout1">
            <a:avLst>
              <a:gd name="adj1" fmla="val 54377"/>
              <a:gd name="adj2" fmla="val 100435"/>
              <a:gd name="adj3" fmla="val 38990"/>
              <a:gd name="adj4" fmla="val 118931"/>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Results drive </a:t>
            </a:r>
            <a:r>
              <a:rPr lang="en-US" sz="1400" dirty="0" smtClean="0">
                <a:gradFill>
                  <a:gsLst>
                    <a:gs pos="0">
                      <a:schemeClr val="bg1"/>
                    </a:gs>
                    <a:gs pos="100000">
                      <a:schemeClr val="bg1"/>
                    </a:gs>
                  </a:gsLst>
                  <a:lin ang="5400000" scaled="0"/>
                </a:gradFill>
                <a:ea typeface="Segoe UI" pitchFamily="34" charset="0"/>
                <a:cs typeface="Segoe UI" pitchFamily="34" charset="0"/>
              </a:rPr>
              <a:t>item selection </a:t>
            </a:r>
            <a:r>
              <a:rPr lang="en-US" sz="1400" dirty="0">
                <a:gradFill>
                  <a:gsLst>
                    <a:gs pos="0">
                      <a:schemeClr val="bg1"/>
                    </a:gs>
                    <a:gs pos="100000">
                      <a:schemeClr val="bg1"/>
                    </a:gs>
                  </a:gsLst>
                  <a:lin ang="5400000" scaled="0"/>
                </a:gradFill>
                <a:ea typeface="Segoe UI" pitchFamily="34" charset="0"/>
                <a:cs typeface="Segoe UI" pitchFamily="34" charset="0"/>
              </a:rPr>
              <a:t>and </a:t>
            </a:r>
            <a:r>
              <a:rPr lang="en-US" sz="1400" dirty="0" smtClean="0">
                <a:gradFill>
                  <a:gsLst>
                    <a:gs pos="0">
                      <a:schemeClr val="bg1"/>
                    </a:gs>
                    <a:gs pos="100000">
                      <a:schemeClr val="bg1"/>
                    </a:gs>
                  </a:gsLst>
                  <a:lin ang="5400000" scaled="0"/>
                </a:gradFill>
                <a:ea typeface="Segoe UI" pitchFamily="34" charset="0"/>
                <a:cs typeface="Segoe UI" pitchFamily="34" charset="0"/>
              </a:rPr>
              <a:t>standard </a:t>
            </a:r>
            <a:r>
              <a:rPr lang="en-US" sz="1400" dirty="0">
                <a:gradFill>
                  <a:gsLst>
                    <a:gs pos="0">
                      <a:schemeClr val="bg1"/>
                    </a:gs>
                    <a:gs pos="100000">
                      <a:schemeClr val="bg1"/>
                    </a:gs>
                  </a:gsLst>
                  <a:lin ang="5400000" scaled="0"/>
                </a:gradFill>
                <a:ea typeface="Segoe UI" pitchFamily="34" charset="0"/>
                <a:cs typeface="Segoe UI" pitchFamily="34" charset="0"/>
              </a:rPr>
              <a:t>setting </a:t>
            </a:r>
          </a:p>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Data ensures all items demonstrate desirable psychometrics</a:t>
            </a:r>
            <a:r>
              <a:rPr lang="en-US" sz="1400" dirty="0" smtClean="0">
                <a:gradFill>
                  <a:gsLst>
                    <a:gs pos="0">
                      <a:schemeClr val="bg1"/>
                    </a:gs>
                    <a:gs pos="100000">
                      <a:schemeClr val="bg1"/>
                    </a:gs>
                  </a:gsLst>
                  <a:lin ang="5400000" scaled="0"/>
                </a:gradFill>
                <a:ea typeface="Segoe UI" pitchFamily="34" charset="0"/>
                <a:cs typeface="Segoe UI" pitchFamily="34" charset="0"/>
              </a:rPr>
              <a:t>, technically </a:t>
            </a:r>
            <a:r>
              <a:rPr lang="en-US" sz="1400" dirty="0">
                <a:gradFill>
                  <a:gsLst>
                    <a:gs pos="0">
                      <a:schemeClr val="bg1"/>
                    </a:gs>
                    <a:gs pos="100000">
                      <a:schemeClr val="bg1"/>
                    </a:gs>
                  </a:gsLst>
                  <a:lin ang="5400000" scaled="0"/>
                </a:gradFill>
                <a:ea typeface="Segoe UI" pitchFamily="34" charset="0"/>
                <a:cs typeface="Segoe UI" pitchFamily="34" charset="0"/>
              </a:rPr>
              <a:t>accurate, </a:t>
            </a:r>
            <a:r>
              <a:rPr lang="en-US" sz="1400" dirty="0" smtClean="0">
                <a:gradFill>
                  <a:gsLst>
                    <a:gs pos="0">
                      <a:schemeClr val="bg1"/>
                    </a:gs>
                    <a:gs pos="100000">
                      <a:schemeClr val="bg1"/>
                    </a:gs>
                  </a:gsLst>
                  <a:lin ang="5400000" scaled="0"/>
                </a:gradFill>
                <a:ea typeface="Segoe UI" pitchFamily="34" charset="0"/>
                <a:cs typeface="Segoe UI" pitchFamily="34" charset="0"/>
              </a:rPr>
              <a:t>real </a:t>
            </a:r>
            <a:r>
              <a:rPr lang="en-US" sz="1400" dirty="0">
                <a:gradFill>
                  <a:gsLst>
                    <a:gs pos="0">
                      <a:schemeClr val="bg1"/>
                    </a:gs>
                    <a:gs pos="100000">
                      <a:schemeClr val="bg1"/>
                    </a:gs>
                  </a:gsLst>
                  <a:lin ang="5400000" scaled="0"/>
                </a:gradFill>
                <a:ea typeface="Segoe UI" pitchFamily="34" charset="0"/>
                <a:cs typeface="Segoe UI" pitchFamily="34" charset="0"/>
              </a:rPr>
              <a:t>world, relevant </a:t>
            </a:r>
            <a:r>
              <a:rPr lang="en-US" sz="1400" dirty="0" smtClean="0">
                <a:gradFill>
                  <a:gsLst>
                    <a:gs pos="0">
                      <a:schemeClr val="bg1"/>
                    </a:gs>
                    <a:gs pos="100000">
                      <a:schemeClr val="bg1"/>
                    </a:gs>
                  </a:gsLst>
                  <a:lin ang="5400000" scaled="0"/>
                </a:gradFill>
                <a:ea typeface="Segoe UI" pitchFamily="34" charset="0"/>
                <a:cs typeface="Segoe UI" pitchFamily="34" charset="0"/>
              </a:rPr>
              <a:t>prior </a:t>
            </a:r>
            <a:r>
              <a:rPr lang="en-US" sz="1400" dirty="0">
                <a:gradFill>
                  <a:gsLst>
                    <a:gs pos="0">
                      <a:schemeClr val="bg1"/>
                    </a:gs>
                    <a:gs pos="100000">
                      <a:schemeClr val="bg1"/>
                    </a:gs>
                  </a:gsLst>
                  <a:lin ang="5400000" scaled="0"/>
                </a:gradFill>
                <a:ea typeface="Segoe UI" pitchFamily="34" charset="0"/>
                <a:cs typeface="Segoe UI" pitchFamily="34" charset="0"/>
              </a:rPr>
              <a:t>to scoring</a:t>
            </a:r>
          </a:p>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Tricky, </a:t>
            </a:r>
            <a:r>
              <a:rPr lang="en-US" sz="1400" dirty="0" smtClean="0">
                <a:gradFill>
                  <a:gsLst>
                    <a:gs pos="0">
                      <a:schemeClr val="bg1"/>
                    </a:gs>
                    <a:gs pos="100000">
                      <a:schemeClr val="bg1"/>
                    </a:gs>
                  </a:gsLst>
                  <a:lin ang="5400000" scaled="0"/>
                </a:gradFill>
                <a:ea typeface="Segoe UI" pitchFamily="34" charset="0"/>
                <a:cs typeface="Segoe UI" pitchFamily="34" charset="0"/>
              </a:rPr>
              <a:t>trivial items </a:t>
            </a:r>
            <a:r>
              <a:rPr lang="en-US" sz="1400" dirty="0">
                <a:gradFill>
                  <a:gsLst>
                    <a:gs pos="0">
                      <a:schemeClr val="bg1"/>
                    </a:gs>
                    <a:gs pos="100000">
                      <a:schemeClr val="bg1"/>
                    </a:gs>
                  </a:gsLst>
                  <a:lin ang="5400000" scaled="0"/>
                </a:gradFill>
                <a:ea typeface="Segoe UI" pitchFamily="34" charset="0"/>
                <a:cs typeface="Segoe UI" pitchFamily="34" charset="0"/>
              </a:rPr>
              <a:t>removed</a:t>
            </a:r>
          </a:p>
          <a:p>
            <a:pPr marL="288925" indent="-288925" defTabSz="914363">
              <a:lnSpc>
                <a:spcPct val="90000"/>
              </a:lnSpc>
              <a:spcBef>
                <a:spcPct val="20000"/>
              </a:spcBef>
              <a:buBlip>
                <a:blip r:embed="rId26"/>
              </a:buBlip>
            </a:pPr>
            <a:r>
              <a:rPr lang="en-US" sz="1400" dirty="0">
                <a:solidFill>
                  <a:schemeClr val="bg2"/>
                </a:solidFill>
                <a:ea typeface="Segoe UI" pitchFamily="34" charset="0"/>
                <a:cs typeface="Segoe UI" pitchFamily="34" charset="0"/>
              </a:rPr>
              <a:t>Critical to </a:t>
            </a:r>
            <a:r>
              <a:rPr lang="en-US" sz="1400" dirty="0" smtClean="0">
                <a:solidFill>
                  <a:schemeClr val="bg2"/>
                </a:solidFill>
                <a:ea typeface="Segoe UI" pitchFamily="34" charset="0"/>
                <a:cs typeface="Segoe UI" pitchFamily="34" charset="0"/>
              </a:rPr>
              <a:t>quality of </a:t>
            </a:r>
            <a:r>
              <a:rPr lang="en-US" sz="1400" dirty="0">
                <a:solidFill>
                  <a:schemeClr val="bg2"/>
                </a:solidFill>
                <a:ea typeface="Segoe UI" pitchFamily="34" charset="0"/>
                <a:cs typeface="Segoe UI" pitchFamily="34" charset="0"/>
              </a:rPr>
              <a:t>live </a:t>
            </a:r>
            <a:r>
              <a:rPr lang="en-US" sz="1400" dirty="0" smtClean="0">
                <a:solidFill>
                  <a:schemeClr val="bg2"/>
                </a:solidFill>
                <a:ea typeface="Segoe UI" pitchFamily="34" charset="0"/>
                <a:cs typeface="Segoe UI" pitchFamily="34" charset="0"/>
              </a:rPr>
              <a:t>exam phase </a:t>
            </a:r>
            <a:r>
              <a:rPr lang="en-US" sz="1400" dirty="0">
                <a:solidFill>
                  <a:schemeClr val="bg2"/>
                </a:solidFill>
                <a:ea typeface="Segoe UI" pitchFamily="34" charset="0"/>
                <a:cs typeface="Segoe UI" pitchFamily="34" charset="0"/>
              </a:rPr>
              <a:t>where </a:t>
            </a:r>
            <a:r>
              <a:rPr lang="en-US" sz="1400" dirty="0" smtClean="0">
                <a:solidFill>
                  <a:schemeClr val="bg2"/>
                </a:solidFill>
                <a:ea typeface="Segoe UI" pitchFamily="34" charset="0"/>
                <a:cs typeface="Segoe UI" pitchFamily="34" charset="0"/>
              </a:rPr>
              <a:t>hidden </a:t>
            </a:r>
            <a:r>
              <a:rPr lang="en-US" sz="1400" dirty="0">
                <a:solidFill>
                  <a:schemeClr val="bg2"/>
                </a:solidFill>
                <a:ea typeface="Segoe UI" pitchFamily="34" charset="0"/>
                <a:cs typeface="Segoe UI" pitchFamily="34" charset="0"/>
              </a:rPr>
              <a:t>issues most likely to </a:t>
            </a:r>
            <a:r>
              <a:rPr lang="en-US" sz="1400" dirty="0" smtClean="0">
                <a:solidFill>
                  <a:schemeClr val="bg2"/>
                </a:solidFill>
                <a:ea typeface="Segoe UI" pitchFamily="34" charset="0"/>
                <a:cs typeface="Segoe UI" pitchFamily="34" charset="0"/>
              </a:rPr>
              <a:t/>
            </a:r>
            <a:br>
              <a:rPr lang="en-US" sz="1400" dirty="0" smtClean="0">
                <a:solidFill>
                  <a:schemeClr val="bg2"/>
                </a:solidFill>
                <a:ea typeface="Segoe UI" pitchFamily="34" charset="0"/>
                <a:cs typeface="Segoe UI" pitchFamily="34" charset="0"/>
              </a:rPr>
            </a:br>
            <a:r>
              <a:rPr lang="en-US" sz="1400" dirty="0" smtClean="0">
                <a:solidFill>
                  <a:schemeClr val="bg2"/>
                </a:solidFill>
                <a:ea typeface="Segoe UI" pitchFamily="34" charset="0"/>
                <a:cs typeface="Segoe UI" pitchFamily="34" charset="0"/>
              </a:rPr>
              <a:t>be </a:t>
            </a:r>
            <a:r>
              <a:rPr lang="en-US" sz="1400" dirty="0">
                <a:solidFill>
                  <a:schemeClr val="bg2"/>
                </a:solidFill>
                <a:ea typeface="Segoe UI" pitchFamily="34" charset="0"/>
                <a:cs typeface="Segoe UI" pitchFamily="34" charset="0"/>
              </a:rPr>
              <a:t>identified</a:t>
            </a:r>
          </a:p>
        </p:txBody>
      </p:sp>
      <p:sp>
        <p:nvSpPr>
          <p:cNvPr id="59" name="Line Callout 1 58"/>
          <p:cNvSpPr/>
          <p:nvPr/>
        </p:nvSpPr>
        <p:spPr bwMode="auto">
          <a:xfrm>
            <a:off x="2902525" y="2743200"/>
            <a:ext cx="2256497" cy="914400"/>
          </a:xfrm>
          <a:prstGeom prst="borderCallout1">
            <a:avLst>
              <a:gd name="adj1" fmla="val 47669"/>
              <a:gd name="adj2" fmla="val -1357"/>
              <a:gd name="adj3" fmla="val 68435"/>
              <a:gd name="adj4" fmla="val -40798"/>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Psychometric analysis </a:t>
            </a:r>
            <a:br>
              <a:rPr lang="en-US" sz="1400" dirty="0">
                <a:gradFill>
                  <a:gsLst>
                    <a:gs pos="0">
                      <a:schemeClr val="bg1"/>
                    </a:gs>
                    <a:gs pos="100000">
                      <a:schemeClr val="bg1"/>
                    </a:gs>
                  </a:gsLst>
                  <a:lin ang="5400000" scaled="0"/>
                </a:gradFill>
                <a:ea typeface="Segoe UI" pitchFamily="34" charset="0"/>
                <a:cs typeface="Segoe UI" pitchFamily="34" charset="0"/>
              </a:rPr>
            </a:br>
            <a:r>
              <a:rPr lang="en-US" sz="1400" dirty="0">
                <a:gradFill>
                  <a:gsLst>
                    <a:gs pos="0">
                      <a:schemeClr val="bg1"/>
                    </a:gs>
                    <a:gs pos="100000">
                      <a:schemeClr val="bg1"/>
                    </a:gs>
                  </a:gsLst>
                  <a:lin ang="5400000" scaled="0"/>
                </a:gradFill>
                <a:ea typeface="Segoe UI" pitchFamily="34" charset="0"/>
                <a:cs typeface="Segoe UI" pitchFamily="34" charset="0"/>
              </a:rPr>
              <a:t>of beta data</a:t>
            </a:r>
          </a:p>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Review of comments</a:t>
            </a:r>
          </a:p>
        </p:txBody>
      </p:sp>
      <p:sp>
        <p:nvSpPr>
          <p:cNvPr id="61" name="ENSURE..."/>
          <p:cNvSpPr/>
          <p:nvPr/>
        </p:nvSpPr>
        <p:spPr bwMode="auto">
          <a:xfrm>
            <a:off x="3969325" y="5334000"/>
            <a:ext cx="2895600" cy="1105908"/>
          </a:xfrm>
          <a:prstGeom prst="borderCallout1">
            <a:avLst>
              <a:gd name="adj1" fmla="val 50707"/>
              <a:gd name="adj2" fmla="val 99776"/>
              <a:gd name="adj3" fmla="val 23879"/>
              <a:gd name="adj4" fmla="val 124692"/>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Ensure reliability and validity </a:t>
            </a:r>
            <a:r>
              <a:rPr lang="en-US" sz="1400" dirty="0" smtClean="0">
                <a:gradFill>
                  <a:gsLst>
                    <a:gs pos="0">
                      <a:schemeClr val="bg1"/>
                    </a:gs>
                    <a:gs pos="100000">
                      <a:schemeClr val="bg1"/>
                    </a:gs>
                  </a:gsLst>
                  <a:lin ang="5400000" scaled="0"/>
                </a:gradFill>
                <a:ea typeface="Segoe UI" pitchFamily="34" charset="0"/>
                <a:cs typeface="Segoe UI" pitchFamily="34" charset="0"/>
              </a:rPr>
              <a:t/>
            </a:r>
            <a:br>
              <a:rPr lang="en-US" sz="1400" dirty="0" smtClean="0">
                <a:gradFill>
                  <a:gsLst>
                    <a:gs pos="0">
                      <a:schemeClr val="bg1"/>
                    </a:gs>
                    <a:gs pos="100000">
                      <a:schemeClr val="bg1"/>
                    </a:gs>
                  </a:gsLst>
                  <a:lin ang="5400000" scaled="0"/>
                </a:gradFill>
                <a:ea typeface="Segoe UI" pitchFamily="34" charset="0"/>
                <a:cs typeface="Segoe UI" pitchFamily="34" charset="0"/>
              </a:rPr>
            </a:br>
            <a:r>
              <a:rPr lang="en-US" sz="1400" dirty="0" smtClean="0">
                <a:gradFill>
                  <a:gsLst>
                    <a:gs pos="0">
                      <a:schemeClr val="bg1"/>
                    </a:gs>
                    <a:gs pos="100000">
                      <a:schemeClr val="bg1"/>
                    </a:gs>
                  </a:gsLst>
                  <a:lin ang="5400000" scaled="0"/>
                </a:gradFill>
                <a:ea typeface="Segoe UI" pitchFamily="34" charset="0"/>
                <a:cs typeface="Segoe UI" pitchFamily="34" charset="0"/>
              </a:rPr>
              <a:t>of </a:t>
            </a:r>
            <a:r>
              <a:rPr lang="en-US" sz="1400" dirty="0">
                <a:gradFill>
                  <a:gsLst>
                    <a:gs pos="0">
                      <a:schemeClr val="bg1"/>
                    </a:gs>
                    <a:gs pos="100000">
                      <a:schemeClr val="bg1"/>
                    </a:gs>
                  </a:gsLst>
                  <a:lin ang="5400000" scaled="0"/>
                </a:gradFill>
                <a:ea typeface="Segoe UI" pitchFamily="34" charset="0"/>
                <a:cs typeface="Segoe UI" pitchFamily="34" charset="0"/>
              </a:rPr>
              <a:t>assessment over time</a:t>
            </a:r>
          </a:p>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Annual psychometric analysis</a:t>
            </a:r>
          </a:p>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Customer feedback</a:t>
            </a:r>
          </a:p>
        </p:txBody>
      </p:sp>
      <p:sp>
        <p:nvSpPr>
          <p:cNvPr id="54" name="provides.."/>
          <p:cNvSpPr/>
          <p:nvPr/>
        </p:nvSpPr>
        <p:spPr bwMode="auto">
          <a:xfrm>
            <a:off x="5036124" y="990600"/>
            <a:ext cx="2415773" cy="1600200"/>
          </a:xfrm>
          <a:prstGeom prst="borderCallout1">
            <a:avLst>
              <a:gd name="adj1" fmla="val 23090"/>
              <a:gd name="adj2" fmla="val -738"/>
              <a:gd name="adj3" fmla="val 42623"/>
              <a:gd name="adj4" fmla="val -20516"/>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Provides foundation </a:t>
            </a:r>
            <a:br>
              <a:rPr lang="en-US" sz="1400" dirty="0">
                <a:gradFill>
                  <a:gsLst>
                    <a:gs pos="0">
                      <a:schemeClr val="bg1"/>
                    </a:gs>
                    <a:gs pos="100000">
                      <a:schemeClr val="bg1"/>
                    </a:gs>
                  </a:gsLst>
                  <a:lin ang="5400000" scaled="0"/>
                </a:gradFill>
                <a:ea typeface="Segoe UI" pitchFamily="34" charset="0"/>
                <a:cs typeface="Segoe UI" pitchFamily="34" charset="0"/>
              </a:rPr>
            </a:br>
            <a:r>
              <a:rPr lang="en-US" sz="1400" dirty="0">
                <a:gradFill>
                  <a:gsLst>
                    <a:gs pos="0">
                      <a:schemeClr val="bg1"/>
                    </a:gs>
                    <a:gs pos="100000">
                      <a:schemeClr val="bg1"/>
                    </a:gs>
                  </a:gsLst>
                  <a:lin ang="5400000" scaled="0"/>
                </a:gradFill>
                <a:ea typeface="Segoe UI" pitchFamily="34" charset="0"/>
                <a:cs typeface="Segoe UI" pitchFamily="34" charset="0"/>
              </a:rPr>
              <a:t>for exam validity</a:t>
            </a:r>
          </a:p>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Link competencies necessary for minimal competency to </a:t>
            </a:r>
            <a:br>
              <a:rPr lang="en-US" sz="1400" dirty="0">
                <a:gradFill>
                  <a:gsLst>
                    <a:gs pos="0">
                      <a:schemeClr val="bg1"/>
                    </a:gs>
                    <a:gs pos="100000">
                      <a:schemeClr val="bg1"/>
                    </a:gs>
                  </a:gsLst>
                  <a:lin ang="5400000" scaled="0"/>
                </a:gradFill>
                <a:ea typeface="Segoe UI" pitchFamily="34" charset="0"/>
                <a:cs typeface="Segoe UI" pitchFamily="34" charset="0"/>
              </a:rPr>
            </a:br>
            <a:r>
              <a:rPr lang="en-US" sz="1400" dirty="0">
                <a:gradFill>
                  <a:gsLst>
                    <a:gs pos="0">
                      <a:schemeClr val="bg1"/>
                    </a:gs>
                    <a:gs pos="100000">
                      <a:schemeClr val="bg1"/>
                    </a:gs>
                  </a:gsLst>
                  <a:lin ang="5400000" scaled="0"/>
                </a:gradFill>
                <a:ea typeface="Segoe UI" pitchFamily="34" charset="0"/>
                <a:cs typeface="Segoe UI" pitchFamily="34" charset="0"/>
              </a:rPr>
              <a:t>exam content</a:t>
            </a:r>
          </a:p>
        </p:txBody>
      </p:sp>
      <p:sp>
        <p:nvSpPr>
          <p:cNvPr id="56" name="Line Callout 1 55"/>
          <p:cNvSpPr/>
          <p:nvPr/>
        </p:nvSpPr>
        <p:spPr bwMode="auto">
          <a:xfrm>
            <a:off x="3893125" y="1981200"/>
            <a:ext cx="2895600" cy="1143000"/>
          </a:xfrm>
          <a:prstGeom prst="borderCallout1">
            <a:avLst>
              <a:gd name="adj1" fmla="val 50707"/>
              <a:gd name="adj2" fmla="val 99776"/>
              <a:gd name="adj3" fmla="val 23879"/>
              <a:gd name="adj4" fmla="val 124692"/>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Items written to industry </a:t>
            </a:r>
            <a:br>
              <a:rPr lang="en-US" sz="1400" dirty="0">
                <a:gradFill>
                  <a:gsLst>
                    <a:gs pos="0">
                      <a:schemeClr val="bg1"/>
                    </a:gs>
                    <a:gs pos="100000">
                      <a:schemeClr val="bg1"/>
                    </a:gs>
                  </a:gsLst>
                  <a:lin ang="5400000" scaled="0"/>
                </a:gradFill>
                <a:ea typeface="Segoe UI" pitchFamily="34" charset="0"/>
                <a:cs typeface="Segoe UI" pitchFamily="34" charset="0"/>
              </a:rPr>
            </a:br>
            <a:r>
              <a:rPr lang="en-US" sz="1400" dirty="0">
                <a:gradFill>
                  <a:gsLst>
                    <a:gs pos="0">
                      <a:schemeClr val="bg1"/>
                    </a:gs>
                    <a:gs pos="100000">
                      <a:schemeClr val="bg1"/>
                    </a:gs>
                  </a:gsLst>
                  <a:lin ang="5400000" scaled="0"/>
                </a:gradFill>
                <a:ea typeface="Segoe UI" pitchFamily="34" charset="0"/>
                <a:cs typeface="Segoe UI" pitchFamily="34" charset="0"/>
              </a:rPr>
              <a:t>best practices and </a:t>
            </a:r>
            <a:br>
              <a:rPr lang="en-US" sz="1400" dirty="0">
                <a:gradFill>
                  <a:gsLst>
                    <a:gs pos="0">
                      <a:schemeClr val="bg1"/>
                    </a:gs>
                    <a:gs pos="100000">
                      <a:schemeClr val="bg1"/>
                    </a:gs>
                  </a:gsLst>
                  <a:lin ang="5400000" scaled="0"/>
                </a:gradFill>
                <a:ea typeface="Segoe UI" pitchFamily="34" charset="0"/>
                <a:cs typeface="Segoe UI" pitchFamily="34" charset="0"/>
              </a:rPr>
            </a:br>
            <a:r>
              <a:rPr lang="en-US" sz="1400" dirty="0">
                <a:gradFill>
                  <a:gsLst>
                    <a:gs pos="0">
                      <a:schemeClr val="bg1"/>
                    </a:gs>
                    <a:gs pos="100000">
                      <a:schemeClr val="bg1"/>
                    </a:gs>
                  </a:gsLst>
                  <a:lin ang="5400000" scaled="0"/>
                </a:gradFill>
                <a:ea typeface="Segoe UI" pitchFamily="34" charset="0"/>
                <a:cs typeface="Segoe UI" pitchFamily="34" charset="0"/>
              </a:rPr>
              <a:t>Microsoft standards</a:t>
            </a:r>
          </a:p>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Must be technically accurate, real world, relevant</a:t>
            </a:r>
          </a:p>
        </p:txBody>
      </p:sp>
      <p:sp>
        <p:nvSpPr>
          <p:cNvPr id="57" name="Line Callout 1 56"/>
          <p:cNvSpPr/>
          <p:nvPr/>
        </p:nvSpPr>
        <p:spPr bwMode="auto">
          <a:xfrm>
            <a:off x="3207325" y="3810000"/>
            <a:ext cx="2895600" cy="685800"/>
          </a:xfrm>
          <a:prstGeom prst="borderCallout1">
            <a:avLst>
              <a:gd name="adj1" fmla="val 39567"/>
              <a:gd name="adj2" fmla="val 101775"/>
              <a:gd name="adj3" fmla="val 12740"/>
              <a:gd name="adj4" fmla="val 112300"/>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Identify issues with items </a:t>
            </a:r>
            <a:r>
              <a:rPr lang="en-US" sz="1400" dirty="0" smtClean="0">
                <a:gradFill>
                  <a:gsLst>
                    <a:gs pos="0">
                      <a:schemeClr val="bg1"/>
                    </a:gs>
                    <a:gs pos="100000">
                      <a:schemeClr val="bg1"/>
                    </a:gs>
                  </a:gsLst>
                  <a:lin ang="5400000" scaled="0"/>
                </a:gradFill>
                <a:ea typeface="Segoe UI" pitchFamily="34" charset="0"/>
                <a:cs typeface="Segoe UI" pitchFamily="34" charset="0"/>
              </a:rPr>
              <a:t>before </a:t>
            </a:r>
            <a:r>
              <a:rPr lang="en-US" sz="1400" dirty="0">
                <a:gradFill>
                  <a:gsLst>
                    <a:gs pos="0">
                      <a:schemeClr val="bg1"/>
                    </a:gs>
                    <a:gs pos="100000">
                      <a:schemeClr val="bg1"/>
                    </a:gs>
                  </a:gsLst>
                  <a:lin ang="5400000" scaled="0"/>
                </a:gradFill>
                <a:ea typeface="Segoe UI" pitchFamily="34" charset="0"/>
                <a:cs typeface="Segoe UI" pitchFamily="34" charset="0"/>
              </a:rPr>
              <a:t>used in exam situation</a:t>
            </a:r>
          </a:p>
        </p:txBody>
      </p:sp>
      <p:sp>
        <p:nvSpPr>
          <p:cNvPr id="55" name="BP"/>
          <p:cNvSpPr/>
          <p:nvPr/>
        </p:nvSpPr>
        <p:spPr bwMode="auto">
          <a:xfrm>
            <a:off x="5721925" y="2209800"/>
            <a:ext cx="2895600" cy="1600200"/>
          </a:xfrm>
          <a:prstGeom prst="borderCallout1">
            <a:avLst>
              <a:gd name="adj1" fmla="val -3977"/>
              <a:gd name="adj2" fmla="val 46212"/>
              <a:gd name="adj3" fmla="val -34132"/>
              <a:gd name="adj4" fmla="val 6770"/>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BP proportions reflect importance of each objective, which drive how many items are needed for each</a:t>
            </a:r>
          </a:p>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Defines content requirements for validity</a:t>
            </a:r>
          </a:p>
        </p:txBody>
      </p:sp>
      <p:sp>
        <p:nvSpPr>
          <p:cNvPr id="63" name="FORMS..."/>
          <p:cNvSpPr/>
          <p:nvPr/>
        </p:nvSpPr>
        <p:spPr bwMode="auto">
          <a:xfrm>
            <a:off x="4959925" y="4572000"/>
            <a:ext cx="2286000" cy="1066800"/>
          </a:xfrm>
          <a:prstGeom prst="borderCallout1">
            <a:avLst>
              <a:gd name="adj1" fmla="val 47669"/>
              <a:gd name="adj2" fmla="val -1357"/>
              <a:gd name="adj3" fmla="val 68435"/>
              <a:gd name="adj4" fmla="val -40798"/>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Forms must be assembled to blueprint requirements to </a:t>
            </a:r>
            <a:br>
              <a:rPr lang="en-US" sz="1400" dirty="0">
                <a:gradFill>
                  <a:gsLst>
                    <a:gs pos="0">
                      <a:schemeClr val="bg1"/>
                    </a:gs>
                    <a:gs pos="100000">
                      <a:schemeClr val="bg1"/>
                    </a:gs>
                  </a:gsLst>
                  <a:lin ang="5400000" scaled="0"/>
                </a:gradFill>
                <a:ea typeface="Segoe UI" pitchFamily="34" charset="0"/>
                <a:cs typeface="Segoe UI" pitchFamily="34" charset="0"/>
              </a:rPr>
            </a:br>
            <a:r>
              <a:rPr lang="en-US" sz="1400" dirty="0">
                <a:gradFill>
                  <a:gsLst>
                    <a:gs pos="0">
                      <a:schemeClr val="bg1"/>
                    </a:gs>
                    <a:gs pos="100000">
                      <a:schemeClr val="bg1"/>
                    </a:gs>
                  </a:gsLst>
                  <a:lin ang="5400000" scaled="0"/>
                </a:gradFill>
                <a:ea typeface="Segoe UI" pitchFamily="34" charset="0"/>
                <a:cs typeface="Segoe UI" pitchFamily="34" charset="0"/>
              </a:rPr>
              <a:t>ensure validity</a:t>
            </a:r>
          </a:p>
        </p:txBody>
      </p:sp>
      <p:sp>
        <p:nvSpPr>
          <p:cNvPr id="60" name="Line Callout 1 59"/>
          <p:cNvSpPr/>
          <p:nvPr/>
        </p:nvSpPr>
        <p:spPr bwMode="auto">
          <a:xfrm>
            <a:off x="2902525" y="3962400"/>
            <a:ext cx="2895600" cy="1066800"/>
          </a:xfrm>
          <a:prstGeom prst="borderCallout1">
            <a:avLst>
              <a:gd name="adj1" fmla="val 47669"/>
              <a:gd name="adj2" fmla="val -1357"/>
              <a:gd name="adj3" fmla="val 68435"/>
              <a:gd name="adj4" fmla="val -40798"/>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marL="288925" indent="-288925" defTabSz="914363">
              <a:lnSpc>
                <a:spcPct val="90000"/>
              </a:lnSpc>
              <a:spcBef>
                <a:spcPct val="20000"/>
              </a:spcBef>
              <a:buBlip>
                <a:blip r:embed="rId26"/>
              </a:buBlip>
            </a:pPr>
            <a:r>
              <a:rPr lang="en-US" sz="1400" dirty="0">
                <a:gradFill>
                  <a:gsLst>
                    <a:gs pos="0">
                      <a:schemeClr val="bg1"/>
                    </a:gs>
                    <a:gs pos="100000">
                      <a:schemeClr val="bg1"/>
                    </a:gs>
                  </a:gsLst>
                  <a:lin ang="5400000" scaled="0"/>
                </a:gradFill>
                <a:ea typeface="Segoe UI" pitchFamily="34" charset="0"/>
                <a:cs typeface="Segoe UI" pitchFamily="34" charset="0"/>
              </a:rPr>
              <a:t>Determine minimum level of competency that candidates must demonstrate in order to pass exam</a:t>
            </a:r>
          </a:p>
        </p:txBody>
      </p:sp>
      <p:sp>
        <p:nvSpPr>
          <p:cNvPr id="17" name="Title 16"/>
          <p:cNvSpPr>
            <a:spLocks noGrp="1"/>
          </p:cNvSpPr>
          <p:nvPr>
            <p:ph type="title"/>
          </p:nvPr>
        </p:nvSpPr>
        <p:spPr/>
        <p:txBody>
          <a:bodyPr vert="horz" wrap="square" lIns="0" tIns="0" rIns="0" bIns="0" rtlCol="0" anchor="t">
            <a:spAutoFit/>
          </a:bodyPr>
          <a:lstStyle/>
          <a:p>
            <a:r>
              <a:rPr lang="en-US" b="1" dirty="0">
                <a:latin typeface="+mj-lt"/>
              </a:rPr>
              <a:t>Exam Development Process</a:t>
            </a:r>
          </a:p>
        </p:txBody>
      </p:sp>
      <p:sp>
        <p:nvSpPr>
          <p:cNvPr id="65" name="TextBox 64"/>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67" name="TextBox 66"/>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33</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Tree>
    <p:extLst>
      <p:ext uri="{BB962C8B-B14F-4D97-AF65-F5344CB8AC3E}">
        <p14:creationId xmlns:p14="http://schemas.microsoft.com/office/powerpoint/2010/main" val="191188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box(in)">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54"/>
                                        </p:tgtEl>
                                      </p:cBhvr>
                                    </p:animEffect>
                                    <p:set>
                                      <p:cBhvr>
                                        <p:cTn id="22" dur="1" fill="hold">
                                          <p:stCondLst>
                                            <p:cond delay="499"/>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box(i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grpId="1" nodeType="clickEffect">
                                  <p:stCondLst>
                                    <p:cond delay="0"/>
                                  </p:stCondLst>
                                  <p:childTnLst>
                                    <p:animEffect transition="out" filter="box(in)">
                                      <p:cBhvr>
                                        <p:cTn id="36" dur="500"/>
                                        <p:tgtEl>
                                          <p:spTgt spid="55"/>
                                        </p:tgtEl>
                                      </p:cBhvr>
                                    </p:animEffect>
                                    <p:set>
                                      <p:cBhvr>
                                        <p:cTn id="37" dur="1" fill="hold">
                                          <p:stCondLst>
                                            <p:cond delay="499"/>
                                          </p:stCondLst>
                                        </p:cTn>
                                        <p:tgtEl>
                                          <p:spTgt spid="5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box(i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xit" presetSubtype="16" fill="hold" grpId="1" nodeType="clickEffect">
                                  <p:stCondLst>
                                    <p:cond delay="0"/>
                                  </p:stCondLst>
                                  <p:childTnLst>
                                    <p:animEffect transition="out" filter="box(in)">
                                      <p:cBhvr>
                                        <p:cTn id="51" dur="500"/>
                                        <p:tgtEl>
                                          <p:spTgt spid="56"/>
                                        </p:tgtEl>
                                      </p:cBhvr>
                                    </p:animEffect>
                                    <p:set>
                                      <p:cBhvr>
                                        <p:cTn id="52" dur="1" fill="hold">
                                          <p:stCondLst>
                                            <p:cond delay="499"/>
                                          </p:stCondLst>
                                        </p:cTn>
                                        <p:tgtEl>
                                          <p:spTgt spid="5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box(in)">
                                      <p:cBhvr>
                                        <p:cTn id="62" dur="500"/>
                                        <p:tgtEl>
                                          <p:spTgt spid="57"/>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grpId="1" nodeType="clickEffect">
                                  <p:stCondLst>
                                    <p:cond delay="0"/>
                                  </p:stCondLst>
                                  <p:childTnLst>
                                    <p:animEffect transition="out" filter="box(in)">
                                      <p:cBhvr>
                                        <p:cTn id="66" dur="500"/>
                                        <p:tgtEl>
                                          <p:spTgt spid="57"/>
                                        </p:tgtEl>
                                      </p:cBhvr>
                                    </p:animEffect>
                                    <p:set>
                                      <p:cBhvr>
                                        <p:cTn id="67" dur="1" fill="hold">
                                          <p:stCondLst>
                                            <p:cond delay="499"/>
                                          </p:stCondLst>
                                        </p:cTn>
                                        <p:tgtEl>
                                          <p:spTgt spid="57"/>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box(in)">
                                      <p:cBhvr>
                                        <p:cTn id="77" dur="500"/>
                                        <p:tgtEl>
                                          <p:spTgt spid="58"/>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xit" presetSubtype="16" fill="hold" grpId="1" nodeType="clickEffect">
                                  <p:stCondLst>
                                    <p:cond delay="0"/>
                                  </p:stCondLst>
                                  <p:childTnLst>
                                    <p:animEffect transition="out" filter="box(in)">
                                      <p:cBhvr>
                                        <p:cTn id="81" dur="500"/>
                                        <p:tgtEl>
                                          <p:spTgt spid="58"/>
                                        </p:tgtEl>
                                      </p:cBhvr>
                                    </p:animEffect>
                                    <p:set>
                                      <p:cBhvr>
                                        <p:cTn id="82" dur="1" fill="hold">
                                          <p:stCondLst>
                                            <p:cond delay="499"/>
                                          </p:stCondLst>
                                        </p:cTn>
                                        <p:tgtEl>
                                          <p:spTgt spid="5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box(in)">
                                      <p:cBhvr>
                                        <p:cTn id="92" dur="500"/>
                                        <p:tgtEl>
                                          <p:spTgt spid="59"/>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xit" presetSubtype="16" fill="hold" grpId="1" nodeType="clickEffect">
                                  <p:stCondLst>
                                    <p:cond delay="0"/>
                                  </p:stCondLst>
                                  <p:childTnLst>
                                    <p:animEffect transition="out" filter="box(in)">
                                      <p:cBhvr>
                                        <p:cTn id="96" dur="500"/>
                                        <p:tgtEl>
                                          <p:spTgt spid="59"/>
                                        </p:tgtEl>
                                      </p:cBhvr>
                                    </p:animEffect>
                                    <p:set>
                                      <p:cBhvr>
                                        <p:cTn id="97" dur="1" fill="hold">
                                          <p:stCondLst>
                                            <p:cond delay="499"/>
                                          </p:stCondLst>
                                        </p:cTn>
                                        <p:tgtEl>
                                          <p:spTgt spid="59"/>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500"/>
                                        <p:tgtEl>
                                          <p:spTgt spid="14"/>
                                        </p:tgtEl>
                                      </p:cBhvr>
                                    </p:animEffect>
                                  </p:childTnLst>
                                </p:cTn>
                              </p:par>
                            </p:childTnLst>
                          </p:cTn>
                        </p:par>
                      </p:childTnLst>
                    </p:cTn>
                  </p:par>
                  <p:par>
                    <p:cTn id="103" fill="hold">
                      <p:stCondLst>
                        <p:cond delay="indefinite"/>
                      </p:stCondLst>
                      <p:childTnLst>
                        <p:par>
                          <p:cTn id="104" fill="hold">
                            <p:stCondLst>
                              <p:cond delay="0"/>
                            </p:stCondLst>
                            <p:childTnLst>
                              <p:par>
                                <p:cTn id="105" presetID="4" presetClass="entr" presetSubtype="16" fill="hold" grpId="0" nodeType="click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box(in)">
                                      <p:cBhvr>
                                        <p:cTn id="107" dur="500"/>
                                        <p:tgtEl>
                                          <p:spTgt spid="60"/>
                                        </p:tgtEl>
                                      </p:cBhvr>
                                    </p:animEffect>
                                  </p:childTnLst>
                                </p:cTn>
                              </p:par>
                            </p:childTnLst>
                          </p:cTn>
                        </p:par>
                      </p:childTnLst>
                    </p:cTn>
                  </p:par>
                  <p:par>
                    <p:cTn id="108" fill="hold">
                      <p:stCondLst>
                        <p:cond delay="indefinite"/>
                      </p:stCondLst>
                      <p:childTnLst>
                        <p:par>
                          <p:cTn id="109" fill="hold">
                            <p:stCondLst>
                              <p:cond delay="0"/>
                            </p:stCondLst>
                            <p:childTnLst>
                              <p:par>
                                <p:cTn id="110" presetID="4" presetClass="exit" presetSubtype="16" fill="hold" grpId="1" nodeType="clickEffect">
                                  <p:stCondLst>
                                    <p:cond delay="0"/>
                                  </p:stCondLst>
                                  <p:childTnLst>
                                    <p:animEffect transition="out" filter="box(in)">
                                      <p:cBhvr>
                                        <p:cTn id="111" dur="500"/>
                                        <p:tgtEl>
                                          <p:spTgt spid="60"/>
                                        </p:tgtEl>
                                      </p:cBhvr>
                                    </p:animEffect>
                                    <p:set>
                                      <p:cBhvr>
                                        <p:cTn id="112" dur="1" fill="hold">
                                          <p:stCondLst>
                                            <p:cond delay="499"/>
                                          </p:stCondLst>
                                        </p:cTn>
                                        <p:tgtEl>
                                          <p:spTgt spid="6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9"/>
                                        </p:tgtEl>
                                        <p:attrNameLst>
                                          <p:attrName>style.visibility</p:attrName>
                                        </p:attrNameLst>
                                      </p:cBhvr>
                                      <p:to>
                                        <p:strVal val="visible"/>
                                      </p:to>
                                    </p:set>
                                    <p:animEffect transition="in" filter="fade">
                                      <p:cBhvr>
                                        <p:cTn id="117" dur="500"/>
                                        <p:tgtEl>
                                          <p:spTgt spid="9"/>
                                        </p:tgtEl>
                                      </p:cBhvr>
                                    </p:animEffect>
                                  </p:childTnLst>
                                </p:cTn>
                              </p:par>
                            </p:childTnLst>
                          </p:cTn>
                        </p:par>
                      </p:childTnLst>
                    </p:cTn>
                  </p:par>
                  <p:par>
                    <p:cTn id="118" fill="hold">
                      <p:stCondLst>
                        <p:cond delay="indefinite"/>
                      </p:stCondLst>
                      <p:childTnLst>
                        <p:par>
                          <p:cTn id="119" fill="hold">
                            <p:stCondLst>
                              <p:cond delay="0"/>
                            </p:stCondLst>
                            <p:childTnLst>
                              <p:par>
                                <p:cTn id="120" presetID="4" presetClass="entr" presetSubtype="16" fill="hold" grpId="0" nodeType="click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box(in)">
                                      <p:cBhvr>
                                        <p:cTn id="122" dur="500"/>
                                        <p:tgtEl>
                                          <p:spTgt spid="63"/>
                                        </p:tgtEl>
                                      </p:cBhvr>
                                    </p:animEffect>
                                  </p:childTnLst>
                                </p:cTn>
                              </p:par>
                            </p:childTnLst>
                          </p:cTn>
                        </p:par>
                      </p:childTnLst>
                    </p:cTn>
                  </p:par>
                  <p:par>
                    <p:cTn id="123" fill="hold">
                      <p:stCondLst>
                        <p:cond delay="indefinite"/>
                      </p:stCondLst>
                      <p:childTnLst>
                        <p:par>
                          <p:cTn id="124" fill="hold">
                            <p:stCondLst>
                              <p:cond delay="0"/>
                            </p:stCondLst>
                            <p:childTnLst>
                              <p:par>
                                <p:cTn id="125" presetID="4" presetClass="exit" presetSubtype="16" fill="hold" grpId="1" nodeType="clickEffect">
                                  <p:stCondLst>
                                    <p:cond delay="0"/>
                                  </p:stCondLst>
                                  <p:childTnLst>
                                    <p:animEffect transition="out" filter="box(in)">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37"/>
                                        </p:tgtEl>
                                        <p:attrNameLst>
                                          <p:attrName>style.visibility</p:attrName>
                                        </p:attrNameLst>
                                      </p:cBhvr>
                                      <p:to>
                                        <p:strVal val="visible"/>
                                      </p:to>
                                    </p:set>
                                    <p:animEffect transition="in" filter="fade">
                                      <p:cBhvr>
                                        <p:cTn id="132" dur="500"/>
                                        <p:tgtEl>
                                          <p:spTgt spid="37"/>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12"/>
                                        </p:tgtEl>
                                        <p:attrNameLst>
                                          <p:attrName>style.visibility</p:attrName>
                                        </p:attrNameLst>
                                      </p:cBhvr>
                                      <p:to>
                                        <p:strVal val="visible"/>
                                      </p:to>
                                    </p:set>
                                    <p:animEffect transition="in" filter="fade">
                                      <p:cBhvr>
                                        <p:cTn id="137" dur="500"/>
                                        <p:tgtEl>
                                          <p:spTgt spid="1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fade">
                                      <p:cBhvr>
                                        <p:cTn id="142" dur="500"/>
                                        <p:tgtEl>
                                          <p:spTgt spid="62"/>
                                        </p:tgtEl>
                                      </p:cBhvr>
                                    </p:animEffect>
                                  </p:childTnLst>
                                </p:cTn>
                              </p:par>
                            </p:childTnLst>
                          </p:cTn>
                        </p:par>
                      </p:childTnLst>
                    </p:cTn>
                  </p:par>
                  <p:par>
                    <p:cTn id="143" fill="hold">
                      <p:stCondLst>
                        <p:cond delay="indefinite"/>
                      </p:stCondLst>
                      <p:childTnLst>
                        <p:par>
                          <p:cTn id="144" fill="hold">
                            <p:stCondLst>
                              <p:cond delay="0"/>
                            </p:stCondLst>
                            <p:childTnLst>
                              <p:par>
                                <p:cTn id="145" presetID="4" presetClass="entr" presetSubtype="16" fill="hold" grpId="0" nodeType="clickEffect">
                                  <p:stCondLst>
                                    <p:cond delay="0"/>
                                  </p:stCondLst>
                                  <p:childTnLst>
                                    <p:set>
                                      <p:cBhvr>
                                        <p:cTn id="146" dur="1" fill="hold">
                                          <p:stCondLst>
                                            <p:cond delay="0"/>
                                          </p:stCondLst>
                                        </p:cTn>
                                        <p:tgtEl>
                                          <p:spTgt spid="61"/>
                                        </p:tgtEl>
                                        <p:attrNameLst>
                                          <p:attrName>style.visibility</p:attrName>
                                        </p:attrNameLst>
                                      </p:cBhvr>
                                      <p:to>
                                        <p:strVal val="visible"/>
                                      </p:to>
                                    </p:set>
                                    <p:animEffect transition="in" filter="box(in)">
                                      <p:cBhvr>
                                        <p:cTn id="14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7" grpId="0" animBg="1"/>
      <p:bldP spid="58" grpId="0" animBg="1"/>
      <p:bldP spid="58" grpId="1" animBg="1"/>
      <p:bldP spid="59" grpId="0" animBg="1"/>
      <p:bldP spid="59" grpId="1" animBg="1"/>
      <p:bldP spid="61" grpId="0" animBg="1"/>
      <p:bldP spid="54" grpId="0" animBg="1"/>
      <p:bldP spid="54" grpId="1" animBg="1"/>
      <p:bldP spid="56" grpId="0" animBg="1"/>
      <p:bldP spid="56" grpId="1" animBg="1"/>
      <p:bldP spid="57" grpId="0" animBg="1"/>
      <p:bldP spid="57" grpId="1" animBg="1"/>
      <p:bldP spid="55" grpId="0" animBg="1"/>
      <p:bldP spid="55" grpId="1" animBg="1"/>
      <p:bldP spid="63" grpId="0" animBg="1"/>
      <p:bldP spid="63" grpId="1" animBg="1"/>
      <p:bldP spid="60" grpId="0" animBg="1"/>
      <p:bldP spid="6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t">
            <a:spAutoFit/>
          </a:bodyPr>
          <a:lstStyle/>
          <a:p>
            <a:r>
              <a:rPr lang="en-US" b="1" dirty="0">
                <a:latin typeface="+mj-lt"/>
              </a:rPr>
              <a:t>No Trick Questions</a:t>
            </a:r>
          </a:p>
        </p:txBody>
      </p:sp>
      <p:sp>
        <p:nvSpPr>
          <p:cNvPr id="7" name="Freeform 6"/>
          <p:cNvSpPr/>
          <p:nvPr/>
        </p:nvSpPr>
        <p:spPr>
          <a:xfrm>
            <a:off x="382589" y="1405457"/>
            <a:ext cx="8378824" cy="914400"/>
          </a:xfrm>
          <a:custGeom>
            <a:avLst/>
            <a:gdLst>
              <a:gd name="connsiteX0" fmla="*/ 0 w 7629099"/>
              <a:gd name="connsiteY0" fmla="*/ 0 h 811727"/>
              <a:gd name="connsiteX1" fmla="*/ 7629099 w 7629099"/>
              <a:gd name="connsiteY1" fmla="*/ 0 h 811727"/>
              <a:gd name="connsiteX2" fmla="*/ 7629099 w 7629099"/>
              <a:gd name="connsiteY2" fmla="*/ 811727 h 811727"/>
              <a:gd name="connsiteX3" fmla="*/ 0 w 7629099"/>
              <a:gd name="connsiteY3" fmla="*/ 811727 h 811727"/>
              <a:gd name="connsiteX4" fmla="*/ 0 w 7629099"/>
              <a:gd name="connsiteY4" fmla="*/ 0 h 811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9099" h="811727">
                <a:moveTo>
                  <a:pt x="0" y="0"/>
                </a:moveTo>
                <a:lnTo>
                  <a:pt x="7629099" y="0"/>
                </a:lnTo>
                <a:lnTo>
                  <a:pt x="7629099" y="811727"/>
                </a:lnTo>
                <a:lnTo>
                  <a:pt x="0" y="811727"/>
                </a:lnTo>
                <a:lnTo>
                  <a:pt x="0" y="0"/>
                </a:lnTo>
                <a:close/>
              </a:path>
            </a:pathLst>
          </a:custGeom>
          <a:solidFill>
            <a:srgbClr val="335B3D"/>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a:gradFill>
                  <a:gsLst>
                    <a:gs pos="0">
                      <a:schemeClr val="bg1"/>
                    </a:gs>
                    <a:gs pos="100000">
                      <a:schemeClr val="bg1"/>
                    </a:gs>
                  </a:gsLst>
                  <a:lin ang="5400000" scaled="0"/>
                </a:gradFill>
                <a:ea typeface="Segoe UI" pitchFamily="34" charset="0"/>
                <a:cs typeface="Segoe UI" pitchFamily="34" charset="0"/>
              </a:rPr>
              <a:t>The </a:t>
            </a:r>
            <a:r>
              <a:rPr lang="en-US" sz="3200" dirty="0" smtClean="0">
                <a:gradFill>
                  <a:gsLst>
                    <a:gs pos="0">
                      <a:schemeClr val="bg1"/>
                    </a:gs>
                    <a:gs pos="100000">
                      <a:schemeClr val="bg1"/>
                    </a:gs>
                  </a:gsLst>
                  <a:lin ang="5400000" scaled="0"/>
                </a:gradFill>
                <a:ea typeface="Segoe UI" pitchFamily="34" charset="0"/>
                <a:cs typeface="Segoe UI" pitchFamily="34" charset="0"/>
              </a:rPr>
              <a:t>questions</a:t>
            </a:r>
            <a:endParaRPr lang="en-US" sz="3200" dirty="0">
              <a:gradFill>
                <a:gsLst>
                  <a:gs pos="0">
                    <a:schemeClr val="bg1"/>
                  </a:gs>
                  <a:gs pos="100000">
                    <a:schemeClr val="bg1"/>
                  </a:gs>
                </a:gsLst>
                <a:lin ang="5400000" scaled="0"/>
              </a:gradFill>
              <a:ea typeface="Segoe UI" pitchFamily="34" charset="0"/>
              <a:cs typeface="Segoe UI" pitchFamily="34" charset="0"/>
            </a:endParaRPr>
          </a:p>
        </p:txBody>
      </p:sp>
      <p:sp>
        <p:nvSpPr>
          <p:cNvPr id="8" name="Freeform 7"/>
          <p:cNvSpPr/>
          <p:nvPr/>
        </p:nvSpPr>
        <p:spPr>
          <a:xfrm>
            <a:off x="382589" y="2319858"/>
            <a:ext cx="8378824" cy="4082982"/>
          </a:xfrm>
          <a:custGeom>
            <a:avLst/>
            <a:gdLst>
              <a:gd name="connsiteX0" fmla="*/ 0 w 7629099"/>
              <a:gd name="connsiteY0" fmla="*/ 0 h 4040639"/>
              <a:gd name="connsiteX1" fmla="*/ 7629099 w 7629099"/>
              <a:gd name="connsiteY1" fmla="*/ 0 h 4040639"/>
              <a:gd name="connsiteX2" fmla="*/ 7629099 w 7629099"/>
              <a:gd name="connsiteY2" fmla="*/ 4040639 h 4040639"/>
              <a:gd name="connsiteX3" fmla="*/ 0 w 7629099"/>
              <a:gd name="connsiteY3" fmla="*/ 4040639 h 4040639"/>
              <a:gd name="connsiteX4" fmla="*/ 0 w 7629099"/>
              <a:gd name="connsiteY4" fmla="*/ 0 h 404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9099" h="4040639">
                <a:moveTo>
                  <a:pt x="0" y="0"/>
                </a:moveTo>
                <a:lnTo>
                  <a:pt x="7629099" y="0"/>
                </a:lnTo>
                <a:lnTo>
                  <a:pt x="7629099" y="4040639"/>
                </a:lnTo>
                <a:lnTo>
                  <a:pt x="0" y="4040639"/>
                </a:lnTo>
                <a:lnTo>
                  <a:pt x="0" y="0"/>
                </a:lnTo>
                <a:close/>
              </a:path>
            </a:pathLst>
          </a:cu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396875" lvl="1" indent="-396875" defTabSz="914363">
              <a:lnSpc>
                <a:spcPct val="90000"/>
              </a:lnSpc>
              <a:spcBef>
                <a:spcPct val="20000"/>
              </a:spcBef>
              <a:spcAft>
                <a:spcPct val="15000"/>
              </a:spcAft>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Consistent </a:t>
            </a:r>
            <a:r>
              <a:rPr lang="en-US" sz="2000" dirty="0" smtClean="0">
                <a:gradFill>
                  <a:gsLst>
                    <a:gs pos="0">
                      <a:schemeClr val="tx1"/>
                    </a:gs>
                    <a:gs pos="100000">
                      <a:schemeClr val="tx1"/>
                    </a:gs>
                  </a:gsLst>
                  <a:lin ang="5400000" scaled="0"/>
                </a:gradFill>
                <a:ea typeface="Segoe UI" pitchFamily="34" charset="0"/>
                <a:cs typeface="Segoe UI" pitchFamily="34" charset="0"/>
              </a:rPr>
              <a:t>anatomy</a:t>
            </a:r>
            <a:endParaRPr lang="en-US" sz="2000" dirty="0">
              <a:gradFill>
                <a:gsLst>
                  <a:gs pos="0">
                    <a:schemeClr val="tx1"/>
                  </a:gs>
                  <a:gs pos="100000">
                    <a:schemeClr val="tx1"/>
                  </a:gs>
                </a:gsLst>
                <a:lin ang="5400000" scaled="0"/>
              </a:gradFill>
              <a:ea typeface="Segoe UI" pitchFamily="34" charset="0"/>
              <a:cs typeface="Segoe UI" pitchFamily="34" charset="0"/>
            </a:endParaRPr>
          </a:p>
          <a:p>
            <a:pPr marL="396875" lvl="2" indent="-396875" defTabSz="914363">
              <a:lnSpc>
                <a:spcPct val="90000"/>
              </a:lnSpc>
              <a:spcBef>
                <a:spcPct val="20000"/>
              </a:spcBef>
              <a:spcAft>
                <a:spcPct val="15000"/>
              </a:spcAft>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Business problem</a:t>
            </a:r>
          </a:p>
          <a:p>
            <a:pPr marL="396875" lvl="2" indent="-396875" defTabSz="914363">
              <a:lnSpc>
                <a:spcPct val="90000"/>
              </a:lnSpc>
              <a:spcBef>
                <a:spcPct val="20000"/>
              </a:spcBef>
              <a:spcAft>
                <a:spcPct val="15000"/>
              </a:spcAft>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Goal statement</a:t>
            </a:r>
          </a:p>
          <a:p>
            <a:pPr marL="396875" lvl="2" indent="-396875" defTabSz="914363">
              <a:lnSpc>
                <a:spcPct val="90000"/>
              </a:lnSpc>
              <a:spcBef>
                <a:spcPct val="20000"/>
              </a:spcBef>
              <a:spcAft>
                <a:spcPct val="15000"/>
              </a:spcAft>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One or multiple correct answers that is 100% correct</a:t>
            </a:r>
          </a:p>
          <a:p>
            <a:pPr marL="396875" lvl="2" indent="-396875" defTabSz="914363">
              <a:lnSpc>
                <a:spcPct val="90000"/>
              </a:lnSpc>
              <a:spcBef>
                <a:spcPct val="20000"/>
              </a:spcBef>
              <a:spcAft>
                <a:spcPct val="15000"/>
              </a:spcAft>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Multiple distractors that are 100% incorrect but </a:t>
            </a:r>
            <a:r>
              <a:rPr lang="en-US" sz="2000" dirty="0" smtClean="0">
                <a:gradFill>
                  <a:gsLst>
                    <a:gs pos="0">
                      <a:schemeClr val="tx1"/>
                    </a:gs>
                    <a:gs pos="100000">
                      <a:schemeClr val="tx1"/>
                    </a:gs>
                  </a:gsLst>
                  <a:lin ang="5400000" scaled="0"/>
                </a:gradFill>
                <a:ea typeface="Segoe UI" pitchFamily="34" charset="0"/>
                <a:cs typeface="Segoe UI" pitchFamily="34" charset="0"/>
              </a:rPr>
              <a:t/>
            </a:r>
            <a:br>
              <a:rPr lang="en-US" sz="2000" dirty="0" smtClean="0">
                <a:gradFill>
                  <a:gsLst>
                    <a:gs pos="0">
                      <a:schemeClr val="tx1"/>
                    </a:gs>
                    <a:gs pos="100000">
                      <a:schemeClr val="tx1"/>
                    </a:gs>
                  </a:gsLst>
                  <a:lin ang="5400000" scaled="0"/>
                </a:gradFill>
                <a:ea typeface="Segoe UI" pitchFamily="34" charset="0"/>
                <a:cs typeface="Segoe UI" pitchFamily="34" charset="0"/>
              </a:rPr>
            </a:br>
            <a:r>
              <a:rPr lang="en-US" sz="2000" dirty="0" smtClean="0">
                <a:gradFill>
                  <a:gsLst>
                    <a:gs pos="0">
                      <a:schemeClr val="tx1"/>
                    </a:gs>
                    <a:gs pos="100000">
                      <a:schemeClr val="tx1"/>
                    </a:gs>
                  </a:gsLst>
                  <a:lin ang="5400000" scaled="0"/>
                </a:gradFill>
                <a:ea typeface="Segoe UI" pitchFamily="34" charset="0"/>
                <a:cs typeface="Segoe UI" pitchFamily="34" charset="0"/>
              </a:rPr>
              <a:t>possible </a:t>
            </a:r>
            <a:r>
              <a:rPr lang="en-US" sz="2000" dirty="0">
                <a:gradFill>
                  <a:gsLst>
                    <a:gs pos="0">
                      <a:schemeClr val="tx1"/>
                    </a:gs>
                    <a:gs pos="100000">
                      <a:schemeClr val="tx1"/>
                    </a:gs>
                  </a:gsLst>
                  <a:lin ang="5400000" scaled="0"/>
                </a:gradFill>
                <a:ea typeface="Segoe UI" pitchFamily="34" charset="0"/>
                <a:cs typeface="Segoe UI" pitchFamily="34" charset="0"/>
              </a:rPr>
              <a:t>in the technology</a:t>
            </a:r>
          </a:p>
          <a:p>
            <a:pPr marL="396875" lvl="1" indent="-396875" defTabSz="914363">
              <a:lnSpc>
                <a:spcPct val="90000"/>
              </a:lnSpc>
              <a:spcBef>
                <a:spcPct val="20000"/>
              </a:spcBef>
              <a:spcAft>
                <a:spcPct val="15000"/>
              </a:spcAft>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Decide what you’re being asked</a:t>
            </a:r>
          </a:p>
          <a:p>
            <a:pPr marL="396875" lvl="2" indent="-396875" defTabSz="914363">
              <a:lnSpc>
                <a:spcPct val="90000"/>
              </a:lnSpc>
              <a:spcBef>
                <a:spcPct val="20000"/>
              </a:spcBef>
              <a:spcAft>
                <a:spcPct val="15000"/>
              </a:spcAft>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What solution solves the problem and meets the goal statement</a:t>
            </a:r>
          </a:p>
          <a:p>
            <a:pPr marL="396875" lvl="1" indent="-396875" defTabSz="914363">
              <a:lnSpc>
                <a:spcPct val="90000"/>
              </a:lnSpc>
              <a:spcBef>
                <a:spcPct val="20000"/>
              </a:spcBef>
              <a:spcAft>
                <a:spcPct val="15000"/>
              </a:spcAft>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Simple, clean, elegant</a:t>
            </a:r>
          </a:p>
          <a:p>
            <a:pPr marL="396875" lvl="1" indent="-396875" defTabSz="914363">
              <a:lnSpc>
                <a:spcPct val="90000"/>
              </a:lnSpc>
              <a:spcBef>
                <a:spcPct val="20000"/>
              </a:spcBef>
              <a:spcAft>
                <a:spcPct val="15000"/>
              </a:spcAft>
              <a:buBlip>
                <a:blip r:embed="rId2"/>
              </a:buBlip>
            </a:pPr>
            <a:r>
              <a:rPr lang="en-US" sz="2000" dirty="0">
                <a:gradFill>
                  <a:gsLst>
                    <a:gs pos="0">
                      <a:schemeClr val="tx1"/>
                    </a:gs>
                    <a:gs pos="100000">
                      <a:schemeClr val="tx1"/>
                    </a:gs>
                  </a:gsLst>
                  <a:lin ang="5400000" scaled="0"/>
                </a:gradFill>
                <a:ea typeface="Segoe UI" pitchFamily="34" charset="0"/>
                <a:cs typeface="Segoe UI" pitchFamily="34" charset="0"/>
              </a:rPr>
              <a:t>No tricks</a:t>
            </a:r>
          </a:p>
        </p:txBody>
      </p:sp>
      <p:sp>
        <p:nvSpPr>
          <p:cNvPr id="5" name="TextBox 4"/>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6" name="TextBox 5"/>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34</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69375" y="5296908"/>
            <a:ext cx="2687747" cy="114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57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t">
            <a:spAutoFit/>
          </a:bodyPr>
          <a:lstStyle/>
          <a:p>
            <a:r>
              <a:rPr b="1" dirty="0">
                <a:latin typeface="+mj-lt"/>
              </a:rPr>
              <a:t>Scoring</a:t>
            </a:r>
          </a:p>
        </p:txBody>
      </p:sp>
      <p:sp>
        <p:nvSpPr>
          <p:cNvPr id="11" name="Text Placeholder 10"/>
          <p:cNvSpPr>
            <a:spLocks noGrp="1"/>
          </p:cNvSpPr>
          <p:nvPr>
            <p:ph type="body" sz="quarter" idx="10"/>
          </p:nvPr>
        </p:nvSpPr>
        <p:spPr>
          <a:xfrm>
            <a:off x="381000" y="1411552"/>
            <a:ext cx="8382000" cy="443198"/>
          </a:xfrm>
        </p:spPr>
        <p:txBody>
          <a:bodyPr/>
          <a:lstStyle/>
          <a:p>
            <a:endParaRPr lang="en-US">
              <a:latin typeface="+mn-lt"/>
            </a:endParaRPr>
          </a:p>
        </p:txBody>
      </p:sp>
      <p:sp>
        <p:nvSpPr>
          <p:cNvPr id="7" name="Rectangle 6"/>
          <p:cNvSpPr/>
          <p:nvPr/>
        </p:nvSpPr>
        <p:spPr>
          <a:xfrm>
            <a:off x="379413" y="1412874"/>
            <a:ext cx="8377237" cy="914400"/>
          </a:xfrm>
          <a:prstGeom prst="rect">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smtClean="0">
                <a:gradFill>
                  <a:gsLst>
                    <a:gs pos="0">
                      <a:schemeClr val="bg1"/>
                    </a:gs>
                    <a:gs pos="100000">
                      <a:schemeClr val="bg1"/>
                    </a:gs>
                  </a:gsLst>
                  <a:lin ang="5400000" scaled="0"/>
                </a:gradFill>
                <a:ea typeface="Segoe UI" pitchFamily="34" charset="0"/>
                <a:cs typeface="Segoe UI" pitchFamily="34" charset="0"/>
              </a:rPr>
              <a:t>Certification exams </a:t>
            </a:r>
            <a:r>
              <a:rPr lang="en-US" sz="3200" dirty="0">
                <a:gradFill>
                  <a:gsLst>
                    <a:gs pos="0">
                      <a:schemeClr val="bg1"/>
                    </a:gs>
                    <a:gs pos="100000">
                      <a:schemeClr val="bg1"/>
                    </a:gs>
                  </a:gsLst>
                  <a:lin ang="5400000" scaled="0"/>
                </a:gradFill>
                <a:ea typeface="Segoe UI" pitchFamily="34" charset="0"/>
                <a:cs typeface="Segoe UI" pitchFamily="34" charset="0"/>
              </a:rPr>
              <a:t>are scaled</a:t>
            </a:r>
          </a:p>
        </p:txBody>
      </p:sp>
      <p:sp>
        <p:nvSpPr>
          <p:cNvPr id="9" name="Rectangle 8"/>
          <p:cNvSpPr/>
          <p:nvPr/>
        </p:nvSpPr>
        <p:spPr>
          <a:xfrm>
            <a:off x="379413" y="3958389"/>
            <a:ext cx="8377237" cy="914400"/>
          </a:xfrm>
          <a:prstGeom prst="rect">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a:gradFill>
                  <a:gsLst>
                    <a:gs pos="0">
                      <a:schemeClr val="bg1"/>
                    </a:gs>
                    <a:gs pos="100000">
                      <a:schemeClr val="bg1"/>
                    </a:gs>
                  </a:gsLst>
                  <a:lin ang="5400000" scaled="0"/>
                </a:gradFill>
                <a:ea typeface="Segoe UI" pitchFamily="34" charset="0"/>
                <a:cs typeface="Segoe UI" pitchFamily="34" charset="0"/>
              </a:rPr>
              <a:t>700 ≠ 70%</a:t>
            </a:r>
          </a:p>
        </p:txBody>
      </p:sp>
      <p:sp>
        <p:nvSpPr>
          <p:cNvPr id="10" name="Freeform 9"/>
          <p:cNvSpPr/>
          <p:nvPr/>
        </p:nvSpPr>
        <p:spPr>
          <a:xfrm>
            <a:off x="379413" y="4872789"/>
            <a:ext cx="8377237" cy="1567119"/>
          </a:xfrm>
          <a:custGeom>
            <a:avLst/>
            <a:gdLst>
              <a:gd name="connsiteX0" fmla="*/ 0 w 8447313"/>
              <a:gd name="connsiteY0" fmla="*/ 0 h 1468507"/>
              <a:gd name="connsiteX1" fmla="*/ 8447313 w 8447313"/>
              <a:gd name="connsiteY1" fmla="*/ 0 h 1468507"/>
              <a:gd name="connsiteX2" fmla="*/ 8447313 w 8447313"/>
              <a:gd name="connsiteY2" fmla="*/ 1468507 h 1468507"/>
              <a:gd name="connsiteX3" fmla="*/ 0 w 8447313"/>
              <a:gd name="connsiteY3" fmla="*/ 1468507 h 1468507"/>
              <a:gd name="connsiteX4" fmla="*/ 0 w 8447313"/>
              <a:gd name="connsiteY4" fmla="*/ 0 h 1468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7313" h="1468507">
                <a:moveTo>
                  <a:pt x="0" y="0"/>
                </a:moveTo>
                <a:lnTo>
                  <a:pt x="8447313" y="0"/>
                </a:lnTo>
                <a:lnTo>
                  <a:pt x="8447313" y="1468507"/>
                </a:lnTo>
                <a:lnTo>
                  <a:pt x="0" y="1468507"/>
                </a:lnTo>
                <a:lnTo>
                  <a:pt x="0" y="0"/>
                </a:lnTo>
                <a:close/>
              </a:path>
            </a:pathLst>
          </a:cu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Actual percentage candidate must answer correctly </a:t>
            </a:r>
            <a:r>
              <a:rPr lang="en-US" sz="2000" dirty="0" smtClean="0">
                <a:gradFill>
                  <a:gsLst>
                    <a:gs pos="0">
                      <a:schemeClr val="tx1"/>
                    </a:gs>
                    <a:gs pos="100000">
                      <a:schemeClr val="tx1"/>
                    </a:gs>
                  </a:gsLst>
                  <a:lin ang="5400000" scaled="0"/>
                </a:gradFill>
                <a:ea typeface="Segoe UI" pitchFamily="34" charset="0"/>
                <a:cs typeface="Segoe UI" pitchFamily="34" charset="0"/>
              </a:rPr>
              <a:t/>
            </a:r>
            <a:br>
              <a:rPr lang="en-US" sz="2000" dirty="0" smtClean="0">
                <a:gradFill>
                  <a:gsLst>
                    <a:gs pos="0">
                      <a:schemeClr val="tx1"/>
                    </a:gs>
                    <a:gs pos="100000">
                      <a:schemeClr val="tx1"/>
                    </a:gs>
                  </a:gsLst>
                  <a:lin ang="5400000" scaled="0"/>
                </a:gradFill>
                <a:ea typeface="Segoe UI" pitchFamily="34" charset="0"/>
                <a:cs typeface="Segoe UI" pitchFamily="34" charset="0"/>
              </a:rPr>
            </a:br>
            <a:r>
              <a:rPr lang="en-US" sz="2000" dirty="0" smtClean="0">
                <a:gradFill>
                  <a:gsLst>
                    <a:gs pos="0">
                      <a:schemeClr val="tx1"/>
                    </a:gs>
                    <a:gs pos="100000">
                      <a:schemeClr val="tx1"/>
                    </a:gs>
                  </a:gsLst>
                  <a:lin ang="5400000" scaled="0"/>
                </a:gradFill>
                <a:ea typeface="Segoe UI" pitchFamily="34" charset="0"/>
                <a:cs typeface="Segoe UI" pitchFamily="34" charset="0"/>
              </a:rPr>
              <a:t>varies from </a:t>
            </a:r>
            <a:r>
              <a:rPr lang="en-US" sz="2000" dirty="0">
                <a:gradFill>
                  <a:gsLst>
                    <a:gs pos="0">
                      <a:schemeClr val="tx1"/>
                    </a:gs>
                    <a:gs pos="100000">
                      <a:schemeClr val="tx1"/>
                    </a:gs>
                  </a:gsLst>
                  <a:lin ang="5400000" scaled="0"/>
                </a:gradFill>
                <a:ea typeface="Segoe UI" pitchFamily="34" charset="0"/>
                <a:cs typeface="Segoe UI" pitchFamily="34" charset="0"/>
              </a:rPr>
              <a:t>exam to exam</a:t>
            </a:r>
          </a:p>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Based on input from SMEs, minimum </a:t>
            </a:r>
            <a:r>
              <a:rPr lang="en-US" sz="2000" dirty="0" smtClean="0">
                <a:gradFill>
                  <a:gsLst>
                    <a:gs pos="0">
                      <a:schemeClr val="tx1"/>
                    </a:gs>
                    <a:gs pos="100000">
                      <a:schemeClr val="tx1"/>
                    </a:gs>
                  </a:gsLst>
                  <a:lin ang="5400000" scaled="0"/>
                </a:gradFill>
                <a:ea typeface="Segoe UI" pitchFamily="34" charset="0"/>
                <a:cs typeface="Segoe UI" pitchFamily="34" charset="0"/>
              </a:rPr>
              <a:t>qualifications </a:t>
            </a:r>
            <a:br>
              <a:rPr lang="en-US" sz="2000" dirty="0" smtClean="0">
                <a:gradFill>
                  <a:gsLst>
                    <a:gs pos="0">
                      <a:schemeClr val="tx1"/>
                    </a:gs>
                    <a:gs pos="100000">
                      <a:schemeClr val="tx1"/>
                    </a:gs>
                  </a:gsLst>
                  <a:lin ang="5400000" scaled="0"/>
                </a:gradFill>
                <a:ea typeface="Segoe UI" pitchFamily="34" charset="0"/>
                <a:cs typeface="Segoe UI" pitchFamily="34" charset="0"/>
              </a:rPr>
            </a:br>
            <a:r>
              <a:rPr lang="en-US" sz="2000" dirty="0" smtClean="0">
                <a:gradFill>
                  <a:gsLst>
                    <a:gs pos="0">
                      <a:schemeClr val="tx1"/>
                    </a:gs>
                    <a:gs pos="100000">
                      <a:schemeClr val="tx1"/>
                    </a:gs>
                  </a:gsLst>
                  <a:lin ang="5400000" scaled="0"/>
                </a:gradFill>
                <a:ea typeface="Segoe UI" pitchFamily="34" charset="0"/>
                <a:cs typeface="Segoe UI" pitchFamily="34" charset="0"/>
              </a:rPr>
              <a:t>for competency</a:t>
            </a:r>
            <a:r>
              <a:rPr lang="en-US" sz="2000" dirty="0">
                <a:gradFill>
                  <a:gsLst>
                    <a:gs pos="0">
                      <a:schemeClr val="tx1"/>
                    </a:gs>
                    <a:gs pos="100000">
                      <a:schemeClr val="tx1"/>
                    </a:gs>
                  </a:gsLst>
                  <a:lin ang="5400000" scaled="0"/>
                </a:gradFill>
                <a:ea typeface="Segoe UI" pitchFamily="34" charset="0"/>
                <a:cs typeface="Segoe UI" pitchFamily="34" charset="0"/>
              </a:rPr>
              <a:t>, and difficulty of item pool</a:t>
            </a:r>
          </a:p>
        </p:txBody>
      </p:sp>
      <p:sp>
        <p:nvSpPr>
          <p:cNvPr id="4" name="TextBox 3"/>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6" name="TextBox 5"/>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35</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12" name="Freeform 11"/>
          <p:cNvSpPr/>
          <p:nvPr/>
        </p:nvSpPr>
        <p:spPr>
          <a:xfrm>
            <a:off x="379413" y="2327275"/>
            <a:ext cx="8382000" cy="1631114"/>
          </a:xfrm>
          <a:custGeom>
            <a:avLst/>
            <a:gdLst>
              <a:gd name="connsiteX0" fmla="*/ 0 w 7629099"/>
              <a:gd name="connsiteY0" fmla="*/ 0 h 4040639"/>
              <a:gd name="connsiteX1" fmla="*/ 7629099 w 7629099"/>
              <a:gd name="connsiteY1" fmla="*/ 0 h 4040639"/>
              <a:gd name="connsiteX2" fmla="*/ 7629099 w 7629099"/>
              <a:gd name="connsiteY2" fmla="*/ 4040639 h 4040639"/>
              <a:gd name="connsiteX3" fmla="*/ 0 w 7629099"/>
              <a:gd name="connsiteY3" fmla="*/ 4040639 h 4040639"/>
              <a:gd name="connsiteX4" fmla="*/ 0 w 7629099"/>
              <a:gd name="connsiteY4" fmla="*/ 0 h 404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9099" h="4040639">
                <a:moveTo>
                  <a:pt x="0" y="0"/>
                </a:moveTo>
                <a:lnTo>
                  <a:pt x="7629099" y="0"/>
                </a:lnTo>
                <a:lnTo>
                  <a:pt x="7629099" y="4040639"/>
                </a:lnTo>
                <a:lnTo>
                  <a:pt x="0" y="4040639"/>
                </a:lnTo>
                <a:lnTo>
                  <a:pt x="0" y="0"/>
                </a:lnTo>
                <a:close/>
              </a:path>
            </a:pathLst>
          </a:cu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Scaling converts the raw score to a common scale</a:t>
            </a:r>
          </a:p>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Allows for comparisons from one administration to next</a:t>
            </a:r>
          </a:p>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Ease of communication</a:t>
            </a:r>
          </a:p>
          <a:p>
            <a:pPr marL="396875" lvl="2"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“700 is passing score on all </a:t>
            </a:r>
            <a:r>
              <a:rPr lang="en-US" sz="2000" dirty="0" smtClean="0">
                <a:gradFill>
                  <a:gsLst>
                    <a:gs pos="0">
                      <a:schemeClr val="tx1"/>
                    </a:gs>
                    <a:gs pos="100000">
                      <a:schemeClr val="tx1"/>
                    </a:gs>
                  </a:gsLst>
                  <a:lin ang="5400000" scaled="0"/>
                </a:gradFill>
                <a:ea typeface="Segoe UI" pitchFamily="34" charset="0"/>
                <a:cs typeface="Segoe UI" pitchFamily="34" charset="0"/>
              </a:rPr>
              <a:t>exams</a:t>
            </a:r>
            <a:r>
              <a:rPr lang="en-US" sz="2000" dirty="0">
                <a:gradFill>
                  <a:gsLst>
                    <a:gs pos="0">
                      <a:schemeClr val="tx1"/>
                    </a:gs>
                    <a:gs pos="100000">
                      <a:schemeClr val="tx1"/>
                    </a:gs>
                  </a:gsLst>
                  <a:lin ang="5400000" scaled="0"/>
                </a:gradFill>
                <a:ea typeface="Segoe UI" pitchFamily="34" charset="0"/>
                <a:cs typeface="Segoe UI" pitchFamily="34" charset="0"/>
              </a:rPr>
              <a:t>”</a:t>
            </a:r>
          </a:p>
        </p:txBody>
      </p:sp>
    </p:spTree>
    <p:extLst>
      <p:ext uri="{BB962C8B-B14F-4D97-AF65-F5344CB8AC3E}">
        <p14:creationId xmlns:p14="http://schemas.microsoft.com/office/powerpoint/2010/main" val="310841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bg/>
                                          </p:spTgt>
                                        </p:tgtEl>
                                        <p:attrNameLst>
                                          <p:attrName>style.visibility</p:attrName>
                                        </p:attrNameLst>
                                      </p:cBhvr>
                                      <p:to>
                                        <p:strVal val="visible"/>
                                      </p:to>
                                    </p:set>
                                    <p:animEffect transition="in" filter="fade">
                                      <p:cBhvr>
                                        <p:cTn id="17" dur="1000"/>
                                        <p:tgtEl>
                                          <p:spTgt spid="12">
                                            <p:bg/>
                                          </p:spTgt>
                                        </p:tgtEl>
                                      </p:cBhvr>
                                    </p:animEffect>
                                    <p:anim calcmode="lin" valueType="num">
                                      <p:cBhvr>
                                        <p:cTn id="18" dur="1000" fill="hold"/>
                                        <p:tgtEl>
                                          <p:spTgt spid="12">
                                            <p:bg/>
                                          </p:spTgt>
                                        </p:tgtEl>
                                        <p:attrNameLst>
                                          <p:attrName>ppt_x</p:attrName>
                                        </p:attrNameLst>
                                      </p:cBhvr>
                                      <p:tavLst>
                                        <p:tav tm="0">
                                          <p:val>
                                            <p:strVal val="#ppt_x"/>
                                          </p:val>
                                        </p:tav>
                                        <p:tav tm="100000">
                                          <p:val>
                                            <p:strVal val="#ppt_x"/>
                                          </p:val>
                                        </p:tav>
                                      </p:tavLst>
                                    </p:anim>
                                    <p:anim calcmode="lin" valueType="num">
                                      <p:cBhvr>
                                        <p:cTn id="19" dur="1000" fill="hold"/>
                                        <p:tgtEl>
                                          <p:spTgt spid="12">
                                            <p:bg/>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anim calcmode="lin" valueType="num">
                                      <p:cBhvr>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1000"/>
                                        <p:tgtEl>
                                          <p:spTgt spid="12">
                                            <p:txEl>
                                              <p:pRg st="1" end="1"/>
                                            </p:txEl>
                                          </p:spTgt>
                                        </p:tgtEl>
                                      </p:cBhvr>
                                    </p:animEffect>
                                    <p:anim calcmode="lin" valueType="num">
                                      <p:cBhvr>
                                        <p:cTn id="2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fade">
                                      <p:cBhvr>
                                        <p:cTn id="32" dur="1000"/>
                                        <p:tgtEl>
                                          <p:spTgt spid="12">
                                            <p:txEl>
                                              <p:pRg st="2" end="2"/>
                                            </p:txEl>
                                          </p:spTgt>
                                        </p:tgtEl>
                                      </p:cBhvr>
                                    </p:animEffect>
                                    <p:anim calcmode="lin" valueType="num">
                                      <p:cBhvr>
                                        <p:cTn id="3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fade">
                                      <p:cBhvr>
                                        <p:cTn id="37" dur="1000"/>
                                        <p:tgtEl>
                                          <p:spTgt spid="12">
                                            <p:txEl>
                                              <p:pRg st="3" end="3"/>
                                            </p:txEl>
                                          </p:spTgt>
                                        </p:tgtEl>
                                      </p:cBhvr>
                                    </p:animEffect>
                                    <p:anim calcmode="lin" valueType="num">
                                      <p:cBhvr>
                                        <p:cTn id="3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9">
                                            <p:bg/>
                                          </p:spTgt>
                                        </p:tgtEl>
                                        <p:attrNameLst>
                                          <p:attrName>style.visibility</p:attrName>
                                        </p:attrNameLst>
                                      </p:cBhvr>
                                      <p:to>
                                        <p:strVal val="visible"/>
                                      </p:to>
                                    </p:set>
                                    <p:animEffect transition="in" filter="fade">
                                      <p:cBhvr>
                                        <p:cTn id="44" dur="1000"/>
                                        <p:tgtEl>
                                          <p:spTgt spid="9">
                                            <p:bg/>
                                          </p:spTgt>
                                        </p:tgtEl>
                                      </p:cBhvr>
                                    </p:animEffect>
                                    <p:anim calcmode="lin" valueType="num">
                                      <p:cBhvr>
                                        <p:cTn id="45" dur="1000" fill="hold"/>
                                        <p:tgtEl>
                                          <p:spTgt spid="9">
                                            <p:bg/>
                                          </p:spTgt>
                                        </p:tgtEl>
                                        <p:attrNameLst>
                                          <p:attrName>ppt_x</p:attrName>
                                        </p:attrNameLst>
                                      </p:cBhvr>
                                      <p:tavLst>
                                        <p:tav tm="0">
                                          <p:val>
                                            <p:strVal val="#ppt_x"/>
                                          </p:val>
                                        </p:tav>
                                        <p:tav tm="100000">
                                          <p:val>
                                            <p:strVal val="#ppt_x"/>
                                          </p:val>
                                        </p:tav>
                                      </p:tavLst>
                                    </p:anim>
                                    <p:anim calcmode="lin" valueType="num">
                                      <p:cBhvr>
                                        <p:cTn id="46" dur="1000" fill="hold"/>
                                        <p:tgtEl>
                                          <p:spTgt spid="9">
                                            <p:bg/>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1000"/>
                                        <p:tgtEl>
                                          <p:spTgt spid="9">
                                            <p:txEl>
                                              <p:pRg st="0" end="0"/>
                                            </p:txEl>
                                          </p:spTgt>
                                        </p:tgtEl>
                                      </p:cBhvr>
                                    </p:animEffect>
                                    <p:anim calcmode="lin" valueType="num">
                                      <p:cBhvr>
                                        <p:cTn id="5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0">
                                            <p:bg/>
                                          </p:spTgt>
                                        </p:tgtEl>
                                        <p:attrNameLst>
                                          <p:attrName>style.visibility</p:attrName>
                                        </p:attrNameLst>
                                      </p:cBhvr>
                                      <p:to>
                                        <p:strVal val="visible"/>
                                      </p:to>
                                    </p:set>
                                    <p:animEffect transition="in" filter="fade">
                                      <p:cBhvr>
                                        <p:cTn id="54" dur="1000"/>
                                        <p:tgtEl>
                                          <p:spTgt spid="10">
                                            <p:bg/>
                                          </p:spTgt>
                                        </p:tgtEl>
                                      </p:cBhvr>
                                    </p:animEffect>
                                    <p:anim calcmode="lin" valueType="num">
                                      <p:cBhvr>
                                        <p:cTn id="55" dur="1000" fill="hold"/>
                                        <p:tgtEl>
                                          <p:spTgt spid="10">
                                            <p:bg/>
                                          </p:spTgt>
                                        </p:tgtEl>
                                        <p:attrNameLst>
                                          <p:attrName>ppt_x</p:attrName>
                                        </p:attrNameLst>
                                      </p:cBhvr>
                                      <p:tavLst>
                                        <p:tav tm="0">
                                          <p:val>
                                            <p:strVal val="#ppt_x"/>
                                          </p:val>
                                        </p:tav>
                                        <p:tav tm="100000">
                                          <p:val>
                                            <p:strVal val="#ppt_x"/>
                                          </p:val>
                                        </p:tav>
                                      </p:tavLst>
                                    </p:anim>
                                    <p:anim calcmode="lin" valueType="num">
                                      <p:cBhvr>
                                        <p:cTn id="56" dur="1000" fill="hold"/>
                                        <p:tgtEl>
                                          <p:spTgt spid="10">
                                            <p:bg/>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fade">
                                      <p:cBhvr>
                                        <p:cTn id="59" dur="1000"/>
                                        <p:tgtEl>
                                          <p:spTgt spid="10">
                                            <p:txEl>
                                              <p:pRg st="0" end="0"/>
                                            </p:txEl>
                                          </p:spTgt>
                                        </p:tgtEl>
                                      </p:cBhvr>
                                    </p:animEffect>
                                    <p:anim calcmode="lin" valueType="num">
                                      <p:cBhvr>
                                        <p:cTn id="6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10">
                                            <p:txEl>
                                              <p:pRg st="1" end="1"/>
                                            </p:txEl>
                                          </p:spTgt>
                                        </p:tgtEl>
                                        <p:attrNameLst>
                                          <p:attrName>style.visibility</p:attrName>
                                        </p:attrNameLst>
                                      </p:cBhvr>
                                      <p:to>
                                        <p:strVal val="visible"/>
                                      </p:to>
                                    </p:set>
                                    <p:animEffect transition="in" filter="fade">
                                      <p:cBhvr>
                                        <p:cTn id="64" dur="1000"/>
                                        <p:tgtEl>
                                          <p:spTgt spid="10">
                                            <p:txEl>
                                              <p:pRg st="1" end="1"/>
                                            </p:txEl>
                                          </p:spTgt>
                                        </p:tgtEl>
                                      </p:cBhvr>
                                    </p:animEffect>
                                    <p:anim calcmode="lin" valueType="num">
                                      <p:cBhvr>
                                        <p:cTn id="6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build="p" animBg="1"/>
      <p:bldP spid="10" grpId="0" build="p" animBg="1"/>
      <p:bldP spid="12"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0" rIns="0" bIns="0" rtlCol="0" anchor="t">
            <a:spAutoFit/>
          </a:bodyPr>
          <a:lstStyle/>
          <a:p>
            <a:r>
              <a:rPr b="1" dirty="0" smtClean="0">
                <a:latin typeface="+mj-lt"/>
              </a:rPr>
              <a:t>MCM &amp; MCA Scoring</a:t>
            </a:r>
            <a:endParaRPr b="1" dirty="0">
              <a:latin typeface="+mj-lt"/>
            </a:endParaRPr>
          </a:p>
        </p:txBody>
      </p:sp>
      <p:sp>
        <p:nvSpPr>
          <p:cNvPr id="11" name="Text Placeholder 10"/>
          <p:cNvSpPr>
            <a:spLocks noGrp="1"/>
          </p:cNvSpPr>
          <p:nvPr>
            <p:ph type="body" sz="quarter" idx="10"/>
          </p:nvPr>
        </p:nvSpPr>
        <p:spPr>
          <a:xfrm>
            <a:off x="381000" y="1411552"/>
            <a:ext cx="8382000" cy="443198"/>
          </a:xfrm>
        </p:spPr>
        <p:txBody>
          <a:bodyPr/>
          <a:lstStyle/>
          <a:p>
            <a:endParaRPr lang="en-US">
              <a:latin typeface="+mn-lt"/>
            </a:endParaRPr>
          </a:p>
        </p:txBody>
      </p:sp>
      <p:sp>
        <p:nvSpPr>
          <p:cNvPr id="7" name="Rectangle 6"/>
          <p:cNvSpPr/>
          <p:nvPr/>
        </p:nvSpPr>
        <p:spPr>
          <a:xfrm>
            <a:off x="379413" y="1412874"/>
            <a:ext cx="8377237" cy="914400"/>
          </a:xfrm>
          <a:prstGeom prst="rect">
            <a:avLst/>
          </a:prstGeom>
          <a:solidFill>
            <a:srgbClr val="335B3D"/>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smtClean="0">
                <a:gradFill>
                  <a:gsLst>
                    <a:gs pos="0">
                      <a:schemeClr val="bg1"/>
                    </a:gs>
                    <a:gs pos="100000">
                      <a:schemeClr val="bg1"/>
                    </a:gs>
                  </a:gsLst>
                  <a:lin ang="5400000" scaled="0"/>
                </a:gradFill>
                <a:ea typeface="Segoe UI" pitchFamily="34" charset="0"/>
                <a:cs typeface="Segoe UI" pitchFamily="34" charset="0"/>
              </a:rPr>
              <a:t>Exams </a:t>
            </a:r>
            <a:r>
              <a:rPr lang="en-US" sz="3200" dirty="0">
                <a:gradFill>
                  <a:gsLst>
                    <a:gs pos="0">
                      <a:schemeClr val="bg1"/>
                    </a:gs>
                    <a:gs pos="100000">
                      <a:schemeClr val="bg1"/>
                    </a:gs>
                  </a:gsLst>
                  <a:lin ang="5400000" scaled="0"/>
                </a:gradFill>
                <a:ea typeface="Segoe UI" pitchFamily="34" charset="0"/>
                <a:cs typeface="Segoe UI" pitchFamily="34" charset="0"/>
              </a:rPr>
              <a:t>are scaled</a:t>
            </a:r>
          </a:p>
        </p:txBody>
      </p:sp>
      <p:sp>
        <p:nvSpPr>
          <p:cNvPr id="9" name="Rectangle 8"/>
          <p:cNvSpPr/>
          <p:nvPr/>
        </p:nvSpPr>
        <p:spPr>
          <a:xfrm>
            <a:off x="379413" y="3958389"/>
            <a:ext cx="8377237" cy="914400"/>
          </a:xfrm>
          <a:prstGeom prst="rect">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3200" dirty="0">
                <a:gradFill>
                  <a:gsLst>
                    <a:gs pos="0">
                      <a:schemeClr val="bg1"/>
                    </a:gs>
                    <a:gs pos="100000">
                      <a:schemeClr val="bg1"/>
                    </a:gs>
                  </a:gsLst>
                  <a:lin ang="5400000" scaled="0"/>
                </a:gradFill>
                <a:ea typeface="Segoe UI" pitchFamily="34" charset="0"/>
                <a:cs typeface="Segoe UI" pitchFamily="34" charset="0"/>
              </a:rPr>
              <a:t>700 ≠ 70%</a:t>
            </a:r>
          </a:p>
        </p:txBody>
      </p:sp>
      <p:sp>
        <p:nvSpPr>
          <p:cNvPr id="10" name="Freeform 9"/>
          <p:cNvSpPr/>
          <p:nvPr/>
        </p:nvSpPr>
        <p:spPr>
          <a:xfrm>
            <a:off x="379413" y="4872789"/>
            <a:ext cx="8377237" cy="1567119"/>
          </a:xfrm>
          <a:custGeom>
            <a:avLst/>
            <a:gdLst>
              <a:gd name="connsiteX0" fmla="*/ 0 w 8447313"/>
              <a:gd name="connsiteY0" fmla="*/ 0 h 1468507"/>
              <a:gd name="connsiteX1" fmla="*/ 8447313 w 8447313"/>
              <a:gd name="connsiteY1" fmla="*/ 0 h 1468507"/>
              <a:gd name="connsiteX2" fmla="*/ 8447313 w 8447313"/>
              <a:gd name="connsiteY2" fmla="*/ 1468507 h 1468507"/>
              <a:gd name="connsiteX3" fmla="*/ 0 w 8447313"/>
              <a:gd name="connsiteY3" fmla="*/ 1468507 h 1468507"/>
              <a:gd name="connsiteX4" fmla="*/ 0 w 8447313"/>
              <a:gd name="connsiteY4" fmla="*/ 0 h 1468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7313" h="1468507">
                <a:moveTo>
                  <a:pt x="0" y="0"/>
                </a:moveTo>
                <a:lnTo>
                  <a:pt x="8447313" y="0"/>
                </a:lnTo>
                <a:lnTo>
                  <a:pt x="8447313" y="1468507"/>
                </a:lnTo>
                <a:lnTo>
                  <a:pt x="0" y="1468507"/>
                </a:lnTo>
                <a:lnTo>
                  <a:pt x="0" y="0"/>
                </a:lnTo>
                <a:close/>
              </a:path>
            </a:pathLst>
          </a:cu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Actual percentage candidate must answer correctly </a:t>
            </a:r>
            <a:r>
              <a:rPr lang="en-US" sz="2000" dirty="0" smtClean="0">
                <a:gradFill>
                  <a:gsLst>
                    <a:gs pos="0">
                      <a:schemeClr val="tx1"/>
                    </a:gs>
                    <a:gs pos="100000">
                      <a:schemeClr val="tx1"/>
                    </a:gs>
                  </a:gsLst>
                  <a:lin ang="5400000" scaled="0"/>
                </a:gradFill>
                <a:ea typeface="Segoe UI" pitchFamily="34" charset="0"/>
                <a:cs typeface="Segoe UI" pitchFamily="34" charset="0"/>
              </a:rPr>
              <a:t/>
            </a:r>
            <a:br>
              <a:rPr lang="en-US" sz="2000" dirty="0" smtClean="0">
                <a:gradFill>
                  <a:gsLst>
                    <a:gs pos="0">
                      <a:schemeClr val="tx1"/>
                    </a:gs>
                    <a:gs pos="100000">
                      <a:schemeClr val="tx1"/>
                    </a:gs>
                  </a:gsLst>
                  <a:lin ang="5400000" scaled="0"/>
                </a:gradFill>
                <a:ea typeface="Segoe UI" pitchFamily="34" charset="0"/>
                <a:cs typeface="Segoe UI" pitchFamily="34" charset="0"/>
              </a:rPr>
            </a:br>
            <a:r>
              <a:rPr lang="en-US" sz="2000" dirty="0" smtClean="0">
                <a:gradFill>
                  <a:gsLst>
                    <a:gs pos="0">
                      <a:schemeClr val="tx1"/>
                    </a:gs>
                    <a:gs pos="100000">
                      <a:schemeClr val="tx1"/>
                    </a:gs>
                  </a:gsLst>
                  <a:lin ang="5400000" scaled="0"/>
                </a:gradFill>
                <a:ea typeface="Segoe UI" pitchFamily="34" charset="0"/>
                <a:cs typeface="Segoe UI" pitchFamily="34" charset="0"/>
              </a:rPr>
              <a:t>varies from </a:t>
            </a:r>
            <a:r>
              <a:rPr lang="en-US" sz="2000" dirty="0">
                <a:gradFill>
                  <a:gsLst>
                    <a:gs pos="0">
                      <a:schemeClr val="tx1"/>
                    </a:gs>
                    <a:gs pos="100000">
                      <a:schemeClr val="tx1"/>
                    </a:gs>
                  </a:gsLst>
                  <a:lin ang="5400000" scaled="0"/>
                </a:gradFill>
                <a:ea typeface="Segoe UI" pitchFamily="34" charset="0"/>
                <a:cs typeface="Segoe UI" pitchFamily="34" charset="0"/>
              </a:rPr>
              <a:t>exam to exam</a:t>
            </a:r>
          </a:p>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Based on input from SMEs, minimum </a:t>
            </a:r>
            <a:r>
              <a:rPr lang="en-US" sz="2000" dirty="0" smtClean="0">
                <a:gradFill>
                  <a:gsLst>
                    <a:gs pos="0">
                      <a:schemeClr val="tx1"/>
                    </a:gs>
                    <a:gs pos="100000">
                      <a:schemeClr val="tx1"/>
                    </a:gs>
                  </a:gsLst>
                  <a:lin ang="5400000" scaled="0"/>
                </a:gradFill>
                <a:ea typeface="Segoe UI" pitchFamily="34" charset="0"/>
                <a:cs typeface="Segoe UI" pitchFamily="34" charset="0"/>
              </a:rPr>
              <a:t>qualifications </a:t>
            </a:r>
            <a:br>
              <a:rPr lang="en-US" sz="2000" dirty="0" smtClean="0">
                <a:gradFill>
                  <a:gsLst>
                    <a:gs pos="0">
                      <a:schemeClr val="tx1"/>
                    </a:gs>
                    <a:gs pos="100000">
                      <a:schemeClr val="tx1"/>
                    </a:gs>
                  </a:gsLst>
                  <a:lin ang="5400000" scaled="0"/>
                </a:gradFill>
                <a:ea typeface="Segoe UI" pitchFamily="34" charset="0"/>
                <a:cs typeface="Segoe UI" pitchFamily="34" charset="0"/>
              </a:rPr>
            </a:br>
            <a:r>
              <a:rPr lang="en-US" sz="2000" dirty="0" smtClean="0">
                <a:gradFill>
                  <a:gsLst>
                    <a:gs pos="0">
                      <a:schemeClr val="tx1"/>
                    </a:gs>
                    <a:gs pos="100000">
                      <a:schemeClr val="tx1"/>
                    </a:gs>
                  </a:gsLst>
                  <a:lin ang="5400000" scaled="0"/>
                </a:gradFill>
                <a:ea typeface="Segoe UI" pitchFamily="34" charset="0"/>
                <a:cs typeface="Segoe UI" pitchFamily="34" charset="0"/>
              </a:rPr>
              <a:t>for competency</a:t>
            </a:r>
            <a:r>
              <a:rPr lang="en-US" sz="2000" dirty="0">
                <a:gradFill>
                  <a:gsLst>
                    <a:gs pos="0">
                      <a:schemeClr val="tx1"/>
                    </a:gs>
                    <a:gs pos="100000">
                      <a:schemeClr val="tx1"/>
                    </a:gs>
                  </a:gsLst>
                  <a:lin ang="5400000" scaled="0"/>
                </a:gradFill>
                <a:ea typeface="Segoe UI" pitchFamily="34" charset="0"/>
                <a:cs typeface="Segoe UI" pitchFamily="34" charset="0"/>
              </a:rPr>
              <a:t>, and difficulty of item pool</a:t>
            </a:r>
          </a:p>
        </p:txBody>
      </p:sp>
      <p:sp>
        <p:nvSpPr>
          <p:cNvPr id="4" name="TextBox 3"/>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6" name="TextBox 5"/>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35</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12" name="Freeform 11"/>
          <p:cNvSpPr/>
          <p:nvPr/>
        </p:nvSpPr>
        <p:spPr>
          <a:xfrm>
            <a:off x="379413" y="2327275"/>
            <a:ext cx="8382000" cy="1631114"/>
          </a:xfrm>
          <a:custGeom>
            <a:avLst/>
            <a:gdLst>
              <a:gd name="connsiteX0" fmla="*/ 0 w 7629099"/>
              <a:gd name="connsiteY0" fmla="*/ 0 h 4040639"/>
              <a:gd name="connsiteX1" fmla="*/ 7629099 w 7629099"/>
              <a:gd name="connsiteY1" fmla="*/ 0 h 4040639"/>
              <a:gd name="connsiteX2" fmla="*/ 7629099 w 7629099"/>
              <a:gd name="connsiteY2" fmla="*/ 4040639 h 4040639"/>
              <a:gd name="connsiteX3" fmla="*/ 0 w 7629099"/>
              <a:gd name="connsiteY3" fmla="*/ 4040639 h 4040639"/>
              <a:gd name="connsiteX4" fmla="*/ 0 w 7629099"/>
              <a:gd name="connsiteY4" fmla="*/ 0 h 404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9099" h="4040639">
                <a:moveTo>
                  <a:pt x="0" y="0"/>
                </a:moveTo>
                <a:lnTo>
                  <a:pt x="7629099" y="0"/>
                </a:lnTo>
                <a:lnTo>
                  <a:pt x="7629099" y="4040639"/>
                </a:lnTo>
                <a:lnTo>
                  <a:pt x="0" y="4040639"/>
                </a:lnTo>
                <a:lnTo>
                  <a:pt x="0" y="0"/>
                </a:lnTo>
                <a:close/>
              </a:path>
            </a:pathLst>
          </a:cu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Scaling converts the raw score to a common scale</a:t>
            </a:r>
          </a:p>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Allows for comparisons from one administration to next</a:t>
            </a:r>
          </a:p>
          <a:p>
            <a:pPr marL="396875" lvl="1"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Ease of communication</a:t>
            </a:r>
          </a:p>
          <a:p>
            <a:pPr marL="396875" lvl="2" indent="-396875" defTabSz="914363">
              <a:lnSpc>
                <a:spcPct val="90000"/>
              </a:lnSpc>
              <a:spcBef>
                <a:spcPct val="20000"/>
              </a:spcBef>
              <a:spcAft>
                <a:spcPct val="15000"/>
              </a:spcAft>
              <a:buBlip>
                <a:blip r:embed="rId3"/>
              </a:buBlip>
            </a:pPr>
            <a:r>
              <a:rPr lang="en-US" sz="2000" dirty="0">
                <a:gradFill>
                  <a:gsLst>
                    <a:gs pos="0">
                      <a:schemeClr val="tx1"/>
                    </a:gs>
                    <a:gs pos="100000">
                      <a:schemeClr val="tx1"/>
                    </a:gs>
                  </a:gsLst>
                  <a:lin ang="5400000" scaled="0"/>
                </a:gradFill>
                <a:ea typeface="Segoe UI" pitchFamily="34" charset="0"/>
                <a:cs typeface="Segoe UI" pitchFamily="34" charset="0"/>
              </a:rPr>
              <a:t>“700 is passing score on all MCP exams”</a:t>
            </a:r>
          </a:p>
        </p:txBody>
      </p:sp>
      <p:sp>
        <p:nvSpPr>
          <p:cNvPr id="3" name="TextBox 2"/>
          <p:cNvSpPr txBox="1"/>
          <p:nvPr/>
        </p:nvSpPr>
        <p:spPr>
          <a:xfrm>
            <a:off x="5627396" y="30133"/>
            <a:ext cx="3516604" cy="400110"/>
          </a:xfrm>
          <a:prstGeom prst="rect">
            <a:avLst/>
          </a:prstGeom>
          <a:solidFill>
            <a:srgbClr val="C00000"/>
          </a:solidFill>
        </p:spPr>
        <p:txBody>
          <a:bodyPr wrap="none" rtlCol="0">
            <a:spAutoFit/>
          </a:bodyPr>
          <a:lstStyle/>
          <a:p>
            <a:r>
              <a:rPr lang="en-US" sz="2000" dirty="0" smtClean="0">
                <a:solidFill>
                  <a:schemeClr val="bg1"/>
                </a:solidFill>
              </a:rPr>
              <a:t>See Christine Yoshida’s team</a:t>
            </a:r>
            <a:endParaRPr lang="en-US" sz="2000" dirty="0">
              <a:solidFill>
                <a:schemeClr val="bg1"/>
              </a:solidFill>
            </a:endParaRPr>
          </a:p>
        </p:txBody>
      </p:sp>
    </p:spTree>
    <p:extLst>
      <p:ext uri="{BB962C8B-B14F-4D97-AF65-F5344CB8AC3E}">
        <p14:creationId xmlns:p14="http://schemas.microsoft.com/office/powerpoint/2010/main" val="3380409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2">
                                            <p:bg/>
                                          </p:spTgt>
                                        </p:tgtEl>
                                        <p:attrNameLst>
                                          <p:attrName>style.visibility</p:attrName>
                                        </p:attrNameLst>
                                      </p:cBhvr>
                                      <p:to>
                                        <p:strVal val="visible"/>
                                      </p:to>
                                    </p:set>
                                    <p:animEffect transition="in" filter="fade">
                                      <p:cBhvr>
                                        <p:cTn id="17" dur="1000"/>
                                        <p:tgtEl>
                                          <p:spTgt spid="12">
                                            <p:bg/>
                                          </p:spTgt>
                                        </p:tgtEl>
                                      </p:cBhvr>
                                    </p:animEffect>
                                    <p:anim calcmode="lin" valueType="num">
                                      <p:cBhvr>
                                        <p:cTn id="18" dur="1000" fill="hold"/>
                                        <p:tgtEl>
                                          <p:spTgt spid="12">
                                            <p:bg/>
                                          </p:spTgt>
                                        </p:tgtEl>
                                        <p:attrNameLst>
                                          <p:attrName>ppt_x</p:attrName>
                                        </p:attrNameLst>
                                      </p:cBhvr>
                                      <p:tavLst>
                                        <p:tav tm="0">
                                          <p:val>
                                            <p:strVal val="#ppt_x"/>
                                          </p:val>
                                        </p:tav>
                                        <p:tav tm="100000">
                                          <p:val>
                                            <p:strVal val="#ppt_x"/>
                                          </p:val>
                                        </p:tav>
                                      </p:tavLst>
                                    </p:anim>
                                    <p:anim calcmode="lin" valueType="num">
                                      <p:cBhvr>
                                        <p:cTn id="19" dur="1000" fill="hold"/>
                                        <p:tgtEl>
                                          <p:spTgt spid="12">
                                            <p:bg/>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1000"/>
                                        <p:tgtEl>
                                          <p:spTgt spid="12">
                                            <p:txEl>
                                              <p:pRg st="0" end="0"/>
                                            </p:txEl>
                                          </p:spTgt>
                                        </p:tgtEl>
                                      </p:cBhvr>
                                    </p:animEffect>
                                    <p:anim calcmode="lin" valueType="num">
                                      <p:cBhvr>
                                        <p:cTn id="2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1000"/>
                                        <p:tgtEl>
                                          <p:spTgt spid="12">
                                            <p:txEl>
                                              <p:pRg st="1" end="1"/>
                                            </p:txEl>
                                          </p:spTgt>
                                        </p:tgtEl>
                                      </p:cBhvr>
                                    </p:animEffect>
                                    <p:anim calcmode="lin" valueType="num">
                                      <p:cBhvr>
                                        <p:cTn id="2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fade">
                                      <p:cBhvr>
                                        <p:cTn id="32" dur="1000"/>
                                        <p:tgtEl>
                                          <p:spTgt spid="12">
                                            <p:txEl>
                                              <p:pRg st="2" end="2"/>
                                            </p:txEl>
                                          </p:spTgt>
                                        </p:tgtEl>
                                      </p:cBhvr>
                                    </p:animEffect>
                                    <p:anim calcmode="lin" valueType="num">
                                      <p:cBhvr>
                                        <p:cTn id="33"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2">
                                            <p:txEl>
                                              <p:pRg st="2" end="2"/>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fade">
                                      <p:cBhvr>
                                        <p:cTn id="37" dur="1000"/>
                                        <p:tgtEl>
                                          <p:spTgt spid="12">
                                            <p:txEl>
                                              <p:pRg st="3" end="3"/>
                                            </p:txEl>
                                          </p:spTgt>
                                        </p:tgtEl>
                                      </p:cBhvr>
                                    </p:animEffect>
                                    <p:anim calcmode="lin" valueType="num">
                                      <p:cBhvr>
                                        <p:cTn id="3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9">
                                            <p:bg/>
                                          </p:spTgt>
                                        </p:tgtEl>
                                        <p:attrNameLst>
                                          <p:attrName>style.visibility</p:attrName>
                                        </p:attrNameLst>
                                      </p:cBhvr>
                                      <p:to>
                                        <p:strVal val="visible"/>
                                      </p:to>
                                    </p:set>
                                    <p:animEffect transition="in" filter="fade">
                                      <p:cBhvr>
                                        <p:cTn id="44" dur="1000"/>
                                        <p:tgtEl>
                                          <p:spTgt spid="9">
                                            <p:bg/>
                                          </p:spTgt>
                                        </p:tgtEl>
                                      </p:cBhvr>
                                    </p:animEffect>
                                    <p:anim calcmode="lin" valueType="num">
                                      <p:cBhvr>
                                        <p:cTn id="45" dur="1000" fill="hold"/>
                                        <p:tgtEl>
                                          <p:spTgt spid="9">
                                            <p:bg/>
                                          </p:spTgt>
                                        </p:tgtEl>
                                        <p:attrNameLst>
                                          <p:attrName>ppt_x</p:attrName>
                                        </p:attrNameLst>
                                      </p:cBhvr>
                                      <p:tavLst>
                                        <p:tav tm="0">
                                          <p:val>
                                            <p:strVal val="#ppt_x"/>
                                          </p:val>
                                        </p:tav>
                                        <p:tav tm="100000">
                                          <p:val>
                                            <p:strVal val="#ppt_x"/>
                                          </p:val>
                                        </p:tav>
                                      </p:tavLst>
                                    </p:anim>
                                    <p:anim calcmode="lin" valueType="num">
                                      <p:cBhvr>
                                        <p:cTn id="46" dur="1000" fill="hold"/>
                                        <p:tgtEl>
                                          <p:spTgt spid="9">
                                            <p:bg/>
                                          </p:spTgt>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1000"/>
                                        <p:tgtEl>
                                          <p:spTgt spid="9">
                                            <p:txEl>
                                              <p:pRg st="0" end="0"/>
                                            </p:txEl>
                                          </p:spTgt>
                                        </p:tgtEl>
                                      </p:cBhvr>
                                    </p:animEffect>
                                    <p:anim calcmode="lin" valueType="num">
                                      <p:cBhvr>
                                        <p:cTn id="5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0" end="0"/>
                                            </p:tx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10">
                                            <p:bg/>
                                          </p:spTgt>
                                        </p:tgtEl>
                                        <p:attrNameLst>
                                          <p:attrName>style.visibility</p:attrName>
                                        </p:attrNameLst>
                                      </p:cBhvr>
                                      <p:to>
                                        <p:strVal val="visible"/>
                                      </p:to>
                                    </p:set>
                                    <p:animEffect transition="in" filter="fade">
                                      <p:cBhvr>
                                        <p:cTn id="54" dur="1000"/>
                                        <p:tgtEl>
                                          <p:spTgt spid="10">
                                            <p:bg/>
                                          </p:spTgt>
                                        </p:tgtEl>
                                      </p:cBhvr>
                                    </p:animEffect>
                                    <p:anim calcmode="lin" valueType="num">
                                      <p:cBhvr>
                                        <p:cTn id="55" dur="1000" fill="hold"/>
                                        <p:tgtEl>
                                          <p:spTgt spid="10">
                                            <p:bg/>
                                          </p:spTgt>
                                        </p:tgtEl>
                                        <p:attrNameLst>
                                          <p:attrName>ppt_x</p:attrName>
                                        </p:attrNameLst>
                                      </p:cBhvr>
                                      <p:tavLst>
                                        <p:tav tm="0">
                                          <p:val>
                                            <p:strVal val="#ppt_x"/>
                                          </p:val>
                                        </p:tav>
                                        <p:tav tm="100000">
                                          <p:val>
                                            <p:strVal val="#ppt_x"/>
                                          </p:val>
                                        </p:tav>
                                      </p:tavLst>
                                    </p:anim>
                                    <p:anim calcmode="lin" valueType="num">
                                      <p:cBhvr>
                                        <p:cTn id="56" dur="1000" fill="hold"/>
                                        <p:tgtEl>
                                          <p:spTgt spid="10">
                                            <p:bg/>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Effect transition="in" filter="fade">
                                      <p:cBhvr>
                                        <p:cTn id="59" dur="1000"/>
                                        <p:tgtEl>
                                          <p:spTgt spid="10">
                                            <p:txEl>
                                              <p:pRg st="0" end="0"/>
                                            </p:txEl>
                                          </p:spTgt>
                                        </p:tgtEl>
                                      </p:cBhvr>
                                    </p:animEffect>
                                    <p:anim calcmode="lin" valueType="num">
                                      <p:cBhvr>
                                        <p:cTn id="60"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10">
                                            <p:txEl>
                                              <p:pRg st="1" end="1"/>
                                            </p:txEl>
                                          </p:spTgt>
                                        </p:tgtEl>
                                        <p:attrNameLst>
                                          <p:attrName>style.visibility</p:attrName>
                                        </p:attrNameLst>
                                      </p:cBhvr>
                                      <p:to>
                                        <p:strVal val="visible"/>
                                      </p:to>
                                    </p:set>
                                    <p:animEffect transition="in" filter="fade">
                                      <p:cBhvr>
                                        <p:cTn id="64" dur="1000"/>
                                        <p:tgtEl>
                                          <p:spTgt spid="10">
                                            <p:txEl>
                                              <p:pRg st="1" end="1"/>
                                            </p:txEl>
                                          </p:spTgt>
                                        </p:tgtEl>
                                      </p:cBhvr>
                                    </p:animEffect>
                                    <p:anim calcmode="lin" valueType="num">
                                      <p:cBhvr>
                                        <p:cTn id="6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9" grpId="0" uiExpand="1" build="p" animBg="1"/>
      <p:bldP spid="10" grpId="0" uiExpand="1" build="p" animBg="1"/>
      <p:bldP spid="12"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SFP\Resources\Microsoft Presentation Resources\DVD_Art_02-28-11\DVD_Art_02-28-11\Artwork_Imagery\Other Photos\Microsoft Employees\IMG_5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679" y="-89452"/>
            <a:ext cx="10525539" cy="701702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txBox="1">
            <a:spLocks/>
          </p:cNvSpPr>
          <p:nvPr/>
        </p:nvSpPr>
        <p:spPr>
          <a:xfrm>
            <a:off x="1" y="5372532"/>
            <a:ext cx="9144000" cy="1523495"/>
          </a:xfrm>
          <a:prstGeom prst="rect">
            <a:avLst/>
          </a:prstGeom>
          <a:gradFill>
            <a:gsLst>
              <a:gs pos="0">
                <a:schemeClr val="bg1"/>
              </a:gs>
              <a:gs pos="100000">
                <a:schemeClr val="accent6">
                  <a:alpha val="0"/>
                </a:schemeClr>
              </a:gs>
            </a:gsLst>
            <a:lin ang="0" scaled="1"/>
          </a:gradFill>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latin typeface="+mj-lt"/>
                <a:ea typeface="+mn-ea"/>
                <a:cs typeface="Arial" charset="0"/>
              </a:defRPr>
            </a:lvl1pPr>
          </a:lstStyle>
          <a:p>
            <a:endParaRPr lang="en-US" dirty="0"/>
          </a:p>
        </p:txBody>
      </p:sp>
      <p:sp>
        <p:nvSpPr>
          <p:cNvPr id="4098" name="Rectangle 4"/>
          <p:cNvSpPr>
            <a:spLocks noChangeArrowheads="1"/>
          </p:cNvSpPr>
          <p:nvPr/>
        </p:nvSpPr>
        <p:spPr bwMode="auto">
          <a:xfrm>
            <a:off x="585788" y="2846388"/>
            <a:ext cx="8386762"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63">
              <a:lnSpc>
                <a:spcPct val="90000"/>
              </a:lnSpc>
            </a:pPr>
            <a:endParaRPr lang="en-US" sz="5400" spc="-150" dirty="0">
              <a:ln w="3175">
                <a:noFill/>
              </a:ln>
              <a:gradFill>
                <a:gsLst>
                  <a:gs pos="0">
                    <a:srgbClr val="2E59B0"/>
                  </a:gs>
                  <a:gs pos="49000">
                    <a:srgbClr val="161D32"/>
                  </a:gs>
                  <a:gs pos="100000">
                    <a:srgbClr val="000000"/>
                  </a:gs>
                </a:gsLst>
                <a:lin ang="5400000" scaled="0"/>
              </a:gradFill>
              <a:latin typeface="+mj-lt"/>
              <a:cs typeface="Arial" charset="0"/>
            </a:endParaRPr>
          </a:p>
        </p:txBody>
      </p:sp>
      <p:sp>
        <p:nvSpPr>
          <p:cNvPr id="2" name="Title 1"/>
          <p:cNvSpPr>
            <a:spLocks noGrp="1"/>
          </p:cNvSpPr>
          <p:nvPr>
            <p:ph type="ctrTitle"/>
          </p:nvPr>
        </p:nvSpPr>
        <p:spPr>
          <a:xfrm>
            <a:off x="730250" y="5372531"/>
            <a:ext cx="7681913" cy="1329595"/>
          </a:xfrm>
        </p:spPr>
        <p:txBody>
          <a:bodyPr vert="horz" wrap="square" lIns="0" tIns="0" rIns="0" bIns="0" rtlCol="0" anchor="t">
            <a:spAutoFit/>
          </a:bodyPr>
          <a:lstStyle/>
          <a:p>
            <a:r>
              <a:rPr lang="en-US" sz="4800" b="1" dirty="0">
                <a:latin typeface="+mj-lt"/>
              </a:rPr>
              <a:t>Prepare for Certification</a:t>
            </a:r>
            <a:br>
              <a:rPr lang="en-US" sz="4800" b="1" dirty="0">
                <a:latin typeface="+mj-lt"/>
              </a:rPr>
            </a:br>
            <a:endParaRPr lang="en-US" sz="4800" b="1" dirty="0">
              <a:latin typeface="+mj-lt"/>
            </a:endParaRPr>
          </a:p>
        </p:txBody>
      </p:sp>
    </p:spTree>
    <p:extLst>
      <p:ext uri="{BB962C8B-B14F-4D97-AF65-F5344CB8AC3E}">
        <p14:creationId xmlns:p14="http://schemas.microsoft.com/office/powerpoint/2010/main" val="287423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p:cNvSpPr/>
          <p:nvPr/>
        </p:nvSpPr>
        <p:spPr bwMode="auto">
          <a:xfrm>
            <a:off x="449705" y="5040924"/>
            <a:ext cx="8209413" cy="505521"/>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70000"/>
              </a:lnSpc>
              <a:spcAft>
                <a:spcPct val="0"/>
              </a:spcAft>
              <a:defRPr/>
            </a:pPr>
            <a:endParaRPr lang="en-US" altLang="zh-CN" sz="1600" dirty="0" smtClean="0">
              <a:gradFill>
                <a:gsLst>
                  <a:gs pos="0">
                    <a:srgbClr val="FFFFFF"/>
                  </a:gs>
                  <a:gs pos="100000">
                    <a:srgbClr val="FFFFFF"/>
                  </a:gs>
                </a:gsLst>
                <a:lin ang="5400000" scaled="0"/>
              </a:gradFill>
            </a:endParaRPr>
          </a:p>
        </p:txBody>
      </p:sp>
      <p:sp>
        <p:nvSpPr>
          <p:cNvPr id="17" name="Rectangle 16"/>
          <p:cNvSpPr/>
          <p:nvPr/>
        </p:nvSpPr>
        <p:spPr bwMode="auto">
          <a:xfrm>
            <a:off x="449705" y="5615355"/>
            <a:ext cx="8209413" cy="505521"/>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70000"/>
              </a:lnSpc>
              <a:spcAft>
                <a:spcPct val="0"/>
              </a:spcAft>
              <a:defRPr/>
            </a:pPr>
            <a:endParaRPr lang="en-US" altLang="zh-CN" sz="1600" dirty="0" smtClean="0">
              <a:gradFill>
                <a:gsLst>
                  <a:gs pos="0">
                    <a:srgbClr val="FFFFFF"/>
                  </a:gs>
                  <a:gs pos="100000">
                    <a:srgbClr val="FFFFFF"/>
                  </a:gs>
                </a:gsLst>
                <a:lin ang="5400000" scaled="0"/>
              </a:gradFill>
            </a:endParaRPr>
          </a:p>
        </p:txBody>
      </p:sp>
      <p:sp>
        <p:nvSpPr>
          <p:cNvPr id="44" name="Rectangle 43"/>
          <p:cNvSpPr/>
          <p:nvPr/>
        </p:nvSpPr>
        <p:spPr bwMode="auto">
          <a:xfrm>
            <a:off x="449705" y="3322008"/>
            <a:ext cx="8209413" cy="505521"/>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70000"/>
              </a:lnSpc>
              <a:spcAft>
                <a:spcPct val="0"/>
              </a:spcAft>
              <a:defRPr/>
            </a:pPr>
            <a:endParaRPr lang="en-US" altLang="zh-CN" sz="1600" dirty="0" smtClean="0">
              <a:gradFill>
                <a:gsLst>
                  <a:gs pos="0">
                    <a:srgbClr val="FFFFFF"/>
                  </a:gs>
                  <a:gs pos="100000">
                    <a:srgbClr val="FFFFFF"/>
                  </a:gs>
                </a:gsLst>
                <a:lin ang="5400000" scaled="0"/>
              </a:gradFill>
            </a:endParaRPr>
          </a:p>
        </p:txBody>
      </p:sp>
      <p:graphicFrame>
        <p:nvGraphicFramePr>
          <p:cNvPr id="3" name="Chart 2"/>
          <p:cNvGraphicFramePr/>
          <p:nvPr>
            <p:extLst>
              <p:ext uri="{D42A27DB-BD31-4B8C-83A1-F6EECF244321}">
                <p14:modId xmlns:p14="http://schemas.microsoft.com/office/powerpoint/2010/main" val="1399095034"/>
              </p:ext>
            </p:extLst>
          </p:nvPr>
        </p:nvGraphicFramePr>
        <p:xfrm>
          <a:off x="3908370" y="1146562"/>
          <a:ext cx="5235630" cy="530231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219865" y="2234998"/>
            <a:ext cx="3758630" cy="338554"/>
          </a:xfrm>
          <a:prstGeom prst="rect">
            <a:avLst/>
          </a:prstGeom>
        </p:spPr>
        <p:txBody>
          <a:bodyPr wrap="square">
            <a:spAutoFit/>
          </a:bodyPr>
          <a:lstStyle/>
          <a:p>
            <a:pPr algn="r">
              <a:spcAft>
                <a:spcPts val="1650"/>
              </a:spcAft>
            </a:pPr>
            <a:r>
              <a:rPr lang="en-US" sz="1600" dirty="0" smtClean="0"/>
              <a:t>Staff are new to the job/company</a:t>
            </a:r>
          </a:p>
        </p:txBody>
      </p:sp>
      <p:sp>
        <p:nvSpPr>
          <p:cNvPr id="30" name="Rectangle 29"/>
          <p:cNvSpPr/>
          <p:nvPr/>
        </p:nvSpPr>
        <p:spPr>
          <a:xfrm>
            <a:off x="517750" y="2669289"/>
            <a:ext cx="3460745" cy="584775"/>
          </a:xfrm>
          <a:prstGeom prst="rect">
            <a:avLst/>
          </a:prstGeom>
        </p:spPr>
        <p:txBody>
          <a:bodyPr wrap="square">
            <a:spAutoFit/>
          </a:bodyPr>
          <a:lstStyle/>
          <a:p>
            <a:pPr algn="r">
              <a:spcAft>
                <a:spcPts val="1650"/>
              </a:spcAft>
            </a:pPr>
            <a:r>
              <a:rPr lang="en-US" sz="1600" dirty="0" smtClean="0"/>
              <a:t>Company doesn’t want to train staff/doesn’t train enough</a:t>
            </a:r>
          </a:p>
        </p:txBody>
      </p:sp>
      <p:sp>
        <p:nvSpPr>
          <p:cNvPr id="31" name="Rectangle 30"/>
          <p:cNvSpPr/>
          <p:nvPr/>
        </p:nvSpPr>
        <p:spPr>
          <a:xfrm>
            <a:off x="219865" y="3390486"/>
            <a:ext cx="3758630" cy="437043"/>
          </a:xfrm>
          <a:prstGeom prst="rect">
            <a:avLst/>
          </a:prstGeom>
        </p:spPr>
        <p:txBody>
          <a:bodyPr wrap="square">
            <a:spAutoFit/>
          </a:bodyPr>
          <a:lstStyle/>
          <a:p>
            <a:pPr algn="r" fontAlgn="base">
              <a:lnSpc>
                <a:spcPct val="70000"/>
              </a:lnSpc>
              <a:spcAft>
                <a:spcPts val="1650"/>
              </a:spcAft>
              <a:defRPr/>
            </a:pPr>
            <a:r>
              <a:rPr lang="en-US" altLang="zh-CN" sz="1600" dirty="0" smtClean="0"/>
              <a:t>Staff unable to train due to work commitments</a:t>
            </a:r>
          </a:p>
        </p:txBody>
      </p:sp>
      <p:sp>
        <p:nvSpPr>
          <p:cNvPr id="32" name="Rectangle 31"/>
          <p:cNvSpPr/>
          <p:nvPr/>
        </p:nvSpPr>
        <p:spPr>
          <a:xfrm>
            <a:off x="517749" y="3874475"/>
            <a:ext cx="3460746" cy="584775"/>
          </a:xfrm>
          <a:prstGeom prst="rect">
            <a:avLst/>
          </a:prstGeom>
        </p:spPr>
        <p:txBody>
          <a:bodyPr wrap="square">
            <a:spAutoFit/>
          </a:bodyPr>
          <a:lstStyle/>
          <a:p>
            <a:pPr algn="r">
              <a:spcAft>
                <a:spcPts val="1650"/>
              </a:spcAft>
            </a:pPr>
            <a:r>
              <a:rPr lang="en-US" sz="1600" dirty="0" smtClean="0"/>
              <a:t>Staff cannot reach required skill levels even with training</a:t>
            </a:r>
          </a:p>
        </p:txBody>
      </p:sp>
      <p:sp>
        <p:nvSpPr>
          <p:cNvPr id="33" name="Rectangle 32"/>
          <p:cNvSpPr/>
          <p:nvPr/>
        </p:nvSpPr>
        <p:spPr>
          <a:xfrm>
            <a:off x="219865" y="4554412"/>
            <a:ext cx="3758630" cy="584775"/>
          </a:xfrm>
          <a:prstGeom prst="rect">
            <a:avLst/>
          </a:prstGeom>
        </p:spPr>
        <p:txBody>
          <a:bodyPr wrap="square">
            <a:spAutoFit/>
          </a:bodyPr>
          <a:lstStyle/>
          <a:p>
            <a:pPr algn="r">
              <a:spcAft>
                <a:spcPts val="1650"/>
              </a:spcAft>
            </a:pPr>
            <a:r>
              <a:rPr lang="en-US" sz="1600" dirty="0" smtClean="0"/>
              <a:t>New projects/products/services are being launched</a:t>
            </a:r>
          </a:p>
        </p:txBody>
      </p:sp>
      <p:sp>
        <p:nvSpPr>
          <p:cNvPr id="41" name="Rectangle 40"/>
          <p:cNvSpPr/>
          <p:nvPr/>
        </p:nvSpPr>
        <p:spPr>
          <a:xfrm>
            <a:off x="517750" y="4994033"/>
            <a:ext cx="3460746" cy="584775"/>
          </a:xfrm>
          <a:prstGeom prst="rect">
            <a:avLst/>
          </a:prstGeom>
        </p:spPr>
        <p:txBody>
          <a:bodyPr wrap="square">
            <a:spAutoFit/>
          </a:bodyPr>
          <a:lstStyle/>
          <a:p>
            <a:pPr algn="r">
              <a:spcAft>
                <a:spcPts val="1650"/>
              </a:spcAft>
            </a:pPr>
            <a:r>
              <a:rPr lang="en-US" sz="1600" dirty="0" smtClean="0"/>
              <a:t>New systems/processes/equipment have been introduced</a:t>
            </a:r>
          </a:p>
        </p:txBody>
      </p:sp>
      <p:sp>
        <p:nvSpPr>
          <p:cNvPr id="42" name="Rectangle 41"/>
          <p:cNvSpPr/>
          <p:nvPr/>
        </p:nvSpPr>
        <p:spPr>
          <a:xfrm>
            <a:off x="1160886" y="5697416"/>
            <a:ext cx="2817609" cy="338554"/>
          </a:xfrm>
          <a:prstGeom prst="rect">
            <a:avLst/>
          </a:prstGeom>
        </p:spPr>
        <p:txBody>
          <a:bodyPr wrap="square">
            <a:spAutoFit/>
          </a:bodyPr>
          <a:lstStyle/>
          <a:p>
            <a:pPr algn="r">
              <a:spcAft>
                <a:spcPts val="1650"/>
              </a:spcAft>
            </a:pPr>
            <a:r>
              <a:rPr lang="en-US" sz="1600" dirty="0" smtClean="0"/>
              <a:t>Budgets/lack of funds</a:t>
            </a:r>
          </a:p>
        </p:txBody>
      </p:sp>
      <p:sp>
        <p:nvSpPr>
          <p:cNvPr id="20" name="TextBox 19"/>
          <p:cNvSpPr txBox="1"/>
          <p:nvPr/>
        </p:nvSpPr>
        <p:spPr>
          <a:xfrm>
            <a:off x="438264" y="6389301"/>
            <a:ext cx="8227429" cy="307777"/>
          </a:xfrm>
          <a:prstGeom prst="rect">
            <a:avLst/>
          </a:prstGeom>
          <a:noFill/>
        </p:spPr>
        <p:txBody>
          <a:bodyPr wrap="square" rtlCol="0" anchor="ctr">
            <a:spAutoFit/>
          </a:bodyPr>
          <a:lstStyle/>
          <a:p>
            <a:pPr algn="ctr"/>
            <a:r>
              <a:rPr lang="en-US" sz="1400" i="1" dirty="0" smtClean="0"/>
              <a:t>Source: e-Skills UK, ICT Inquiry Survey, Q1 2009</a:t>
            </a:r>
            <a:endParaRPr lang="en-US" sz="1400" i="1" dirty="0"/>
          </a:p>
        </p:txBody>
      </p:sp>
      <p:sp>
        <p:nvSpPr>
          <p:cNvPr id="18" name="Title 6"/>
          <p:cNvSpPr txBox="1">
            <a:spLocks/>
          </p:cNvSpPr>
          <p:nvPr/>
        </p:nvSpPr>
        <p:spPr>
          <a:xfrm>
            <a:off x="360978" y="202597"/>
            <a:ext cx="8382000" cy="664797"/>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latin typeface="Segoe UI" pitchFamily="34" charset="0"/>
                <a:ea typeface="Segoe UI" pitchFamily="34" charset="0"/>
                <a:cs typeface="Segoe UI" pitchFamily="34" charset="0"/>
              </a:defRPr>
            </a:lvl1pPr>
          </a:lstStyle>
          <a:p>
            <a:r>
              <a:rPr lang="en-US" dirty="0" smtClean="0"/>
              <a:t>New Skills Realities</a:t>
            </a:r>
            <a:endParaRPr lang="en-US" dirty="0"/>
          </a:p>
        </p:txBody>
      </p:sp>
      <p:sp>
        <p:nvSpPr>
          <p:cNvPr id="21" name="Title 1"/>
          <p:cNvSpPr txBox="1">
            <a:spLocks/>
          </p:cNvSpPr>
          <p:nvPr/>
        </p:nvSpPr>
        <p:spPr>
          <a:xfrm>
            <a:off x="381000" y="230188"/>
            <a:ext cx="8382000" cy="1828193"/>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latin typeface="Segoe UI" pitchFamily="34" charset="0"/>
                <a:ea typeface="Segoe UI" pitchFamily="34" charset="0"/>
                <a:cs typeface="Segoe UI" pitchFamily="34" charset="0"/>
              </a:defRPr>
            </a:lvl1pPr>
          </a:lstStyle>
          <a:p>
            <a:r>
              <a:rPr lang="en-US" dirty="0" smtClean="0">
                <a:latin typeface="+mj-lt"/>
                <a:ea typeface="+mj-ea"/>
                <a:cs typeface="+mj-cs"/>
              </a:rPr>
              <a:t/>
            </a:r>
            <a:br>
              <a:rPr lang="en-US" dirty="0" smtClean="0">
                <a:latin typeface="+mj-lt"/>
                <a:ea typeface="+mj-ea"/>
                <a:cs typeface="+mj-cs"/>
              </a:rPr>
            </a:br>
            <a:r>
              <a:rPr lang="en-US" sz="3600" dirty="0" smtClean="0">
                <a:gradFill>
                  <a:gsLst>
                    <a:gs pos="0">
                      <a:schemeClr val="accent6"/>
                    </a:gs>
                    <a:gs pos="100000">
                      <a:schemeClr val="accent6"/>
                    </a:gs>
                  </a:gsLst>
                  <a:lin ang="5400000" scaled="0"/>
                </a:gradFill>
                <a:latin typeface="+mj-lt"/>
              </a:rPr>
              <a:t>Reasons for Skills Gap</a:t>
            </a:r>
            <a:endParaRPr lang="en-US" dirty="0">
              <a:latin typeface="+mj-lt"/>
            </a:endParaRPr>
          </a:p>
        </p:txBody>
      </p:sp>
    </p:spTree>
    <p:extLst>
      <p:ext uri="{BB962C8B-B14F-4D97-AF65-F5344CB8AC3E}">
        <p14:creationId xmlns:p14="http://schemas.microsoft.com/office/powerpoint/2010/main" val="3667675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30"/>
                                        </p:tgtEl>
                                        <p:attrNameLst>
                                          <p:attrName>style.color</p:attrName>
                                        </p:attrNameLst>
                                      </p:cBhvr>
                                      <p:to>
                                        <a:srgbClr val="969696"/>
                                      </p:to>
                                    </p:animClr>
                                  </p:childTnLst>
                                </p:cTn>
                              </p:par>
                              <p:par>
                                <p:cTn id="10" presetID="3" presetClass="emph" presetSubtype="2" fill="hold" grpId="0" nodeType="withEffect">
                                  <p:stCondLst>
                                    <p:cond delay="0"/>
                                  </p:stCondLst>
                                  <p:childTnLst>
                                    <p:animClr clrSpc="rgb" dir="cw">
                                      <p:cBhvr override="childStyle">
                                        <p:cTn id="11" dur="500" fill="hold"/>
                                        <p:tgtEl>
                                          <p:spTgt spid="12"/>
                                        </p:tgtEl>
                                        <p:attrNameLst>
                                          <p:attrName>style.color</p:attrName>
                                        </p:attrNameLst>
                                      </p:cBhvr>
                                      <p:to>
                                        <a:srgbClr val="969696"/>
                                      </p:to>
                                    </p:animClr>
                                  </p:childTnLst>
                                </p:cTn>
                              </p:par>
                              <p:par>
                                <p:cTn id="12" presetID="3" presetClass="emph" presetSubtype="2" fill="hold" grpId="0" nodeType="withEffect">
                                  <p:stCondLst>
                                    <p:cond delay="0"/>
                                  </p:stCondLst>
                                  <p:childTnLst>
                                    <p:animClr clrSpc="rgb" dir="cw">
                                      <p:cBhvr override="childStyle">
                                        <p:cTn id="13" dur="500" fill="hold"/>
                                        <p:tgtEl>
                                          <p:spTgt spid="32"/>
                                        </p:tgtEl>
                                        <p:attrNameLst>
                                          <p:attrName>style.color</p:attrName>
                                        </p:attrNameLst>
                                      </p:cBhvr>
                                      <p:to>
                                        <a:srgbClr val="969696"/>
                                      </p:to>
                                    </p:animClr>
                                  </p:childTnLst>
                                </p:cTn>
                              </p:par>
                              <p:par>
                                <p:cTn id="14" presetID="3" presetClass="emph" presetSubtype="2" fill="hold" grpId="0" nodeType="withEffect">
                                  <p:stCondLst>
                                    <p:cond delay="0"/>
                                  </p:stCondLst>
                                  <p:childTnLst>
                                    <p:animClr clrSpc="rgb" dir="cw">
                                      <p:cBhvr override="childStyle">
                                        <p:cTn id="15" dur="500" fill="hold"/>
                                        <p:tgtEl>
                                          <p:spTgt spid="33"/>
                                        </p:tgtEl>
                                        <p:attrNameLst>
                                          <p:attrName>style.color</p:attrName>
                                        </p:attrNameLst>
                                      </p:cBhvr>
                                      <p:to>
                                        <a:srgbClr val="969696"/>
                                      </p:to>
                                    </p:animClr>
                                  </p:childTnLst>
                                </p:cTn>
                              </p:par>
                              <p:par>
                                <p:cTn id="16" presetID="3" presetClass="emph" presetSubtype="2" fill="hold" grpId="0" nodeType="withEffect">
                                  <p:stCondLst>
                                    <p:cond delay="0"/>
                                  </p:stCondLst>
                                  <p:childTnLst>
                                    <p:animClr clrSpc="rgb" dir="cw">
                                      <p:cBhvr override="childStyle">
                                        <p:cTn id="17" dur="500" fill="hold"/>
                                        <p:tgtEl>
                                          <p:spTgt spid="41"/>
                                        </p:tgtEl>
                                        <p:attrNameLst>
                                          <p:attrName>style.color</p:attrName>
                                        </p:attrNameLst>
                                      </p:cBhvr>
                                      <p:to>
                                        <a:srgbClr val="969696"/>
                                      </p:to>
                                    </p:animClr>
                                  </p:childTnLst>
                                </p:cTn>
                              </p:par>
                              <p:par>
                                <p:cTn id="18" presetID="3" presetClass="emph" presetSubtype="2" fill="hold" grpId="0" nodeType="withEffect">
                                  <p:stCondLst>
                                    <p:cond delay="0"/>
                                  </p:stCondLst>
                                  <p:childTnLst>
                                    <p:animClr clrSpc="rgb" dir="cw">
                                      <p:cBhvr override="childStyle">
                                        <p:cTn id="19" dur="500" fill="hold"/>
                                        <p:tgtEl>
                                          <p:spTgt spid="42"/>
                                        </p:tgtEl>
                                        <p:attrNameLst>
                                          <p:attrName>style.color</p:attrName>
                                        </p:attrNameLst>
                                      </p:cBhvr>
                                      <p:to>
                                        <a:srgbClr val="969696"/>
                                      </p:to>
                                    </p:animClr>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3" presetClass="emph" presetSubtype="2" fill="hold" grpId="1" nodeType="withEffect">
                                  <p:stCondLst>
                                    <p:cond delay="0"/>
                                  </p:stCondLst>
                                  <p:childTnLst>
                                    <p:animClr clrSpc="rgb" dir="cw">
                                      <p:cBhvr override="childStyle">
                                        <p:cTn id="26" dur="500" fill="hold"/>
                                        <p:tgtEl>
                                          <p:spTgt spid="41"/>
                                        </p:tgtEl>
                                        <p:attrNameLst>
                                          <p:attrName>style.color</p:attrName>
                                        </p:attrNameLst>
                                      </p:cBhvr>
                                      <p:to>
                                        <a:schemeClr val="bg1"/>
                                      </p:to>
                                    </p:animClr>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par>
                                <p:cTn id="32" presetID="3" presetClass="emph" presetSubtype="2" fill="hold" grpId="1" nodeType="withEffect">
                                  <p:stCondLst>
                                    <p:cond delay="0"/>
                                  </p:stCondLst>
                                  <p:childTnLst>
                                    <p:animClr clrSpc="rgb" dir="cw">
                                      <p:cBhvr override="childStyle">
                                        <p:cTn id="33" dur="500" fill="hold"/>
                                        <p:tgtEl>
                                          <p:spTgt spid="42"/>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4" grpId="0" animBg="1"/>
      <p:bldP spid="12" grpId="0"/>
      <p:bldP spid="30" grpId="0"/>
      <p:bldP spid="32" grpId="0"/>
      <p:bldP spid="33" grpId="0"/>
      <p:bldP spid="41" grpId="0"/>
      <p:bldP spid="41" grpId="1"/>
      <p:bldP spid="42" grpId="0"/>
      <p:bldP spid="42"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nip Single Corner Rectangle 56"/>
          <p:cNvSpPr/>
          <p:nvPr/>
        </p:nvSpPr>
        <p:spPr bwMode="auto">
          <a:xfrm>
            <a:off x="382588" y="4034282"/>
            <a:ext cx="3530972" cy="2341765"/>
          </a:xfrm>
          <a:prstGeom prst="snip1Rect">
            <a:avLst>
              <a:gd name="adj" fmla="val 50000"/>
            </a:avLst>
          </a:pr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endParaRPr lang="en-US" dirty="0">
              <a:solidFill>
                <a:schemeClr val="dk1">
                  <a:hueOff val="0"/>
                  <a:satOff val="0"/>
                  <a:lumOff val="0"/>
                  <a:alphaOff val="0"/>
                </a:schemeClr>
              </a:solidFill>
            </a:endParaRPr>
          </a:p>
        </p:txBody>
      </p:sp>
      <p:sp>
        <p:nvSpPr>
          <p:cNvPr id="58" name="Snip Single Corner Rectangle 57"/>
          <p:cNvSpPr/>
          <p:nvPr/>
        </p:nvSpPr>
        <p:spPr bwMode="auto">
          <a:xfrm flipH="1">
            <a:off x="5225991" y="4034282"/>
            <a:ext cx="3530972" cy="2341765"/>
          </a:xfrm>
          <a:prstGeom prst="snip1Rect">
            <a:avLst>
              <a:gd name="adj" fmla="val 50000"/>
            </a:avLst>
          </a:pr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endParaRPr lang="en-US" dirty="0">
              <a:solidFill>
                <a:schemeClr val="dk1">
                  <a:hueOff val="0"/>
                  <a:satOff val="0"/>
                  <a:lumOff val="0"/>
                  <a:alphaOff val="0"/>
                </a:schemeClr>
              </a:solidFill>
            </a:endParaRPr>
          </a:p>
        </p:txBody>
      </p:sp>
      <p:sp>
        <p:nvSpPr>
          <p:cNvPr id="59" name="Snip Single Corner Rectangle 58"/>
          <p:cNvSpPr/>
          <p:nvPr/>
        </p:nvSpPr>
        <p:spPr bwMode="auto">
          <a:xfrm rot="10800000">
            <a:off x="5225991" y="1412875"/>
            <a:ext cx="3530972" cy="2341765"/>
          </a:xfrm>
          <a:prstGeom prst="snip1Rect">
            <a:avLst>
              <a:gd name="adj" fmla="val 50000"/>
            </a:avLst>
          </a:pr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endParaRPr lang="en-US" dirty="0">
              <a:solidFill>
                <a:schemeClr val="dk1">
                  <a:hueOff val="0"/>
                  <a:satOff val="0"/>
                  <a:lumOff val="0"/>
                  <a:alphaOff val="0"/>
                </a:schemeClr>
              </a:solidFill>
            </a:endParaRPr>
          </a:p>
        </p:txBody>
      </p:sp>
      <p:sp>
        <p:nvSpPr>
          <p:cNvPr id="60" name="Snip Single Corner Rectangle 59"/>
          <p:cNvSpPr/>
          <p:nvPr/>
        </p:nvSpPr>
        <p:spPr bwMode="auto">
          <a:xfrm rot="10800000" flipH="1">
            <a:off x="382588" y="1412874"/>
            <a:ext cx="3530972" cy="2341765"/>
          </a:xfrm>
          <a:prstGeom prst="snip1Rect">
            <a:avLst>
              <a:gd name="adj" fmla="val 50000"/>
            </a:avLst>
          </a:prstGeom>
          <a:solidFill>
            <a:schemeClr val="bg1">
              <a:lumMod val="75000"/>
              <a:alpha val="90000"/>
            </a:schemeClr>
          </a:solid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endParaRPr lang="en-US" dirty="0">
              <a:solidFill>
                <a:schemeClr val="dk1">
                  <a:hueOff val="0"/>
                  <a:satOff val="0"/>
                  <a:lumOff val="0"/>
                  <a:alphaOff val="0"/>
                </a:schemeClr>
              </a:solidFill>
            </a:endParaRPr>
          </a:p>
        </p:txBody>
      </p:sp>
      <p:sp>
        <p:nvSpPr>
          <p:cNvPr id="60417" name="Title 1"/>
          <p:cNvSpPr>
            <a:spLocks noGrp="1"/>
          </p:cNvSpPr>
          <p:nvPr>
            <p:ph type="title"/>
          </p:nvPr>
        </p:nvSpPr>
        <p:spPr>
          <a:xfrm>
            <a:off x="381000" y="230188"/>
            <a:ext cx="8382000" cy="1163395"/>
          </a:xfrm>
        </p:spPr>
        <p:txBody>
          <a:bodyPr/>
          <a:lstStyle/>
          <a:p>
            <a:pPr defTabSz="914363" eaLnBrk="1" fontAlgn="auto" hangingPunct="1">
              <a:spcAft>
                <a:spcPts val="0"/>
              </a:spcAft>
              <a:defRPr/>
            </a:pPr>
            <a:r>
              <a:rPr lang="en-CA" b="1" dirty="0">
                <a:latin typeface="+mj-lt"/>
              </a:rPr>
              <a:t>Certification </a:t>
            </a:r>
            <a:r>
              <a:rPr lang="en-CA" b="1" dirty="0" smtClean="0">
                <a:latin typeface="+mj-lt"/>
              </a:rPr>
              <a:t>Exams</a:t>
            </a:r>
            <a:br>
              <a:rPr lang="en-CA" b="1" dirty="0" smtClean="0">
                <a:latin typeface="+mj-lt"/>
              </a:rPr>
            </a:br>
            <a:r>
              <a:rPr lang="en-CA" sz="3600" dirty="0">
                <a:gradFill>
                  <a:gsLst>
                    <a:gs pos="0">
                      <a:schemeClr val="tx2"/>
                    </a:gs>
                    <a:gs pos="100000">
                      <a:schemeClr val="tx2"/>
                    </a:gs>
                  </a:gsLst>
                  <a:lin ang="5400000" scaled="0"/>
                </a:gradFill>
                <a:latin typeface="+mj-lt"/>
              </a:rPr>
              <a:t>Preparation</a:t>
            </a:r>
          </a:p>
        </p:txBody>
      </p:sp>
      <p:sp>
        <p:nvSpPr>
          <p:cNvPr id="5" name="TextBox 4"/>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7" name="TextBox 6"/>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37</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grpSp>
        <p:nvGrpSpPr>
          <p:cNvPr id="2" name="Group 1"/>
          <p:cNvGrpSpPr/>
          <p:nvPr/>
        </p:nvGrpSpPr>
        <p:grpSpPr>
          <a:xfrm>
            <a:off x="4679055" y="4092448"/>
            <a:ext cx="958524" cy="838683"/>
            <a:chOff x="1122523" y="956776"/>
            <a:chExt cx="958524" cy="838683"/>
          </a:xfrm>
        </p:grpSpPr>
        <p:grpSp>
          <p:nvGrpSpPr>
            <p:cNvPr id="13" name="Group 12"/>
            <p:cNvGrpSpPr/>
            <p:nvPr/>
          </p:nvGrpSpPr>
          <p:grpSpPr>
            <a:xfrm>
              <a:off x="1287724" y="1052470"/>
              <a:ext cx="628123" cy="628123"/>
              <a:chOff x="1458212" y="1009635"/>
              <a:chExt cx="628123" cy="628123"/>
            </a:xfrm>
          </p:grpSpPr>
          <p:sp>
            <p:nvSpPr>
              <p:cNvPr id="14" name="Oval 13"/>
              <p:cNvSpPr/>
              <p:nvPr/>
            </p:nvSpPr>
            <p:spPr>
              <a:xfrm>
                <a:off x="1458212" y="1009635"/>
                <a:ext cx="628123" cy="628123"/>
              </a:xfrm>
              <a:prstGeom prst="ellipse">
                <a:avLst/>
              </a:prstGeom>
              <a:solidFill>
                <a:srgbClr val="4891DC"/>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ndParaRPr>
              </a:p>
            </p:txBody>
          </p:sp>
          <p:sp>
            <p:nvSpPr>
              <p:cNvPr id="16" name="TextBox 15"/>
              <p:cNvSpPr txBox="1"/>
              <p:nvPr/>
            </p:nvSpPr>
            <p:spPr>
              <a:xfrm>
                <a:off x="1458212" y="1185446"/>
                <a:ext cx="628123" cy="261610"/>
              </a:xfrm>
              <a:prstGeom prst="rect">
                <a:avLst/>
              </a:prstGeom>
              <a:noFill/>
            </p:spPr>
            <p:txBody>
              <a:bodyPr wrap="square" rtlCol="0">
                <a:spAutoFit/>
              </a:bodyPr>
              <a:lstStyle/>
              <a:p>
                <a:pPr algn="ctr"/>
                <a:r>
                  <a:rPr lang="en-US" sz="1050" b="1" dirty="0" smtClean="0">
                    <a:gradFill>
                      <a:gsLst>
                        <a:gs pos="0">
                          <a:schemeClr val="bg1"/>
                        </a:gs>
                        <a:gs pos="100000">
                          <a:schemeClr val="bg1"/>
                        </a:gs>
                      </a:gsLst>
                      <a:lin ang="5400000" scaled="0"/>
                    </a:gradFill>
                    <a:latin typeface="+mn-lt"/>
                    <a:ea typeface="Segoe UI" pitchFamily="34" charset="0"/>
                    <a:cs typeface="Segoe UI" pitchFamily="34" charset="0"/>
                  </a:rPr>
                  <a:t>MTA</a:t>
                </a:r>
                <a:endParaRPr lang="en-US" sz="1050" b="1" dirty="0">
                  <a:gradFill>
                    <a:gsLst>
                      <a:gs pos="0">
                        <a:schemeClr val="bg1"/>
                      </a:gs>
                      <a:gs pos="100000">
                        <a:schemeClr val="bg1"/>
                      </a:gs>
                    </a:gsLst>
                    <a:lin ang="5400000" scaled="0"/>
                  </a:gradFill>
                  <a:latin typeface="+mn-lt"/>
                  <a:ea typeface="Segoe UI" pitchFamily="34" charset="0"/>
                  <a:cs typeface="Segoe UI" pitchFamily="34" charset="0"/>
                </a:endParaRPr>
              </a:p>
            </p:txBody>
          </p:sp>
        </p:grpSp>
        <p:pic>
          <p:nvPicPr>
            <p:cNvPr id="33"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1122523" y="956776"/>
              <a:ext cx="958524" cy="838683"/>
            </a:xfrm>
            <a:prstGeom prst="rect">
              <a:avLst/>
            </a:prstGeom>
            <a:noFill/>
          </p:spPr>
        </p:pic>
      </p:grpSp>
      <p:grpSp>
        <p:nvGrpSpPr>
          <p:cNvPr id="75" name="Group 74"/>
          <p:cNvGrpSpPr/>
          <p:nvPr/>
        </p:nvGrpSpPr>
        <p:grpSpPr>
          <a:xfrm>
            <a:off x="4086949" y="4801968"/>
            <a:ext cx="958524" cy="838683"/>
            <a:chOff x="2704406" y="956776"/>
            <a:chExt cx="958524" cy="838683"/>
          </a:xfrm>
        </p:grpSpPr>
        <p:grpSp>
          <p:nvGrpSpPr>
            <p:cNvPr id="21" name="Group 20"/>
            <p:cNvGrpSpPr/>
            <p:nvPr/>
          </p:nvGrpSpPr>
          <p:grpSpPr>
            <a:xfrm>
              <a:off x="2867923" y="1052470"/>
              <a:ext cx="628123" cy="628123"/>
              <a:chOff x="3038411" y="1009635"/>
              <a:chExt cx="628123" cy="628123"/>
            </a:xfrm>
          </p:grpSpPr>
          <p:sp>
            <p:nvSpPr>
              <p:cNvPr id="22" name="Oval 21"/>
              <p:cNvSpPr/>
              <p:nvPr/>
            </p:nvSpPr>
            <p:spPr>
              <a:xfrm>
                <a:off x="3038411" y="1009635"/>
                <a:ext cx="628123" cy="628123"/>
              </a:xfrm>
              <a:prstGeom prst="ellipse">
                <a:avLst/>
              </a:prstGeom>
              <a:solidFill>
                <a:srgbClr val="23836D"/>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ndParaRPr>
              </a:p>
            </p:txBody>
          </p:sp>
          <p:sp>
            <p:nvSpPr>
              <p:cNvPr id="23" name="TextBox 22"/>
              <p:cNvSpPr txBox="1"/>
              <p:nvPr/>
            </p:nvSpPr>
            <p:spPr>
              <a:xfrm>
                <a:off x="3038411" y="1185446"/>
                <a:ext cx="628123" cy="261610"/>
              </a:xfrm>
              <a:prstGeom prst="rect">
                <a:avLst/>
              </a:prstGeom>
              <a:noFill/>
            </p:spPr>
            <p:txBody>
              <a:bodyPr wrap="square" rtlCol="0">
                <a:spAutoFit/>
              </a:bodyPr>
              <a:lstStyle/>
              <a:p>
                <a:pPr algn="ctr"/>
                <a:r>
                  <a:rPr lang="en-US" sz="1050" b="1" dirty="0" smtClean="0">
                    <a:gradFill>
                      <a:gsLst>
                        <a:gs pos="0">
                          <a:schemeClr val="bg1"/>
                        </a:gs>
                        <a:gs pos="100000">
                          <a:schemeClr val="bg1"/>
                        </a:gs>
                      </a:gsLst>
                      <a:lin ang="5400000" scaled="0"/>
                    </a:gradFill>
                    <a:latin typeface="+mn-lt"/>
                    <a:ea typeface="Segoe UI" pitchFamily="34" charset="0"/>
                    <a:cs typeface="Segoe UI" pitchFamily="34" charset="0"/>
                  </a:rPr>
                  <a:t>MCTS</a:t>
                </a:r>
                <a:endParaRPr lang="en-US" sz="1050" b="1" dirty="0">
                  <a:gradFill>
                    <a:gsLst>
                      <a:gs pos="0">
                        <a:schemeClr val="bg1"/>
                      </a:gs>
                      <a:gs pos="100000">
                        <a:schemeClr val="bg1"/>
                      </a:gs>
                    </a:gsLst>
                    <a:lin ang="5400000" scaled="0"/>
                  </a:gradFill>
                  <a:latin typeface="+mn-lt"/>
                  <a:ea typeface="Segoe UI" pitchFamily="34" charset="0"/>
                  <a:cs typeface="Segoe UI" pitchFamily="34" charset="0"/>
                </a:endParaRPr>
              </a:p>
            </p:txBody>
          </p:sp>
        </p:grpSp>
        <p:pic>
          <p:nvPicPr>
            <p:cNvPr id="34"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2704406" y="956776"/>
              <a:ext cx="958524" cy="838683"/>
            </a:xfrm>
            <a:prstGeom prst="rect">
              <a:avLst/>
            </a:prstGeom>
            <a:noFill/>
          </p:spPr>
        </p:pic>
      </p:grpSp>
      <p:grpSp>
        <p:nvGrpSpPr>
          <p:cNvPr id="4" name="Group 3"/>
          <p:cNvGrpSpPr/>
          <p:nvPr/>
        </p:nvGrpSpPr>
        <p:grpSpPr>
          <a:xfrm>
            <a:off x="3495887" y="4092448"/>
            <a:ext cx="958524" cy="838683"/>
            <a:chOff x="4286289" y="956776"/>
            <a:chExt cx="958524" cy="838683"/>
          </a:xfrm>
        </p:grpSpPr>
        <p:grpSp>
          <p:nvGrpSpPr>
            <p:cNvPr id="24" name="Group 23"/>
            <p:cNvGrpSpPr/>
            <p:nvPr/>
          </p:nvGrpSpPr>
          <p:grpSpPr>
            <a:xfrm>
              <a:off x="4459374" y="1052470"/>
              <a:ext cx="628123" cy="628123"/>
              <a:chOff x="4629862" y="1009635"/>
              <a:chExt cx="628123" cy="628123"/>
            </a:xfrm>
          </p:grpSpPr>
          <p:sp>
            <p:nvSpPr>
              <p:cNvPr id="25" name="Oval 24"/>
              <p:cNvSpPr/>
              <p:nvPr/>
            </p:nvSpPr>
            <p:spPr>
              <a:xfrm>
                <a:off x="4629862" y="1009635"/>
                <a:ext cx="628123" cy="628123"/>
              </a:xfrm>
              <a:prstGeom prst="ellipse">
                <a:avLst/>
              </a:prstGeom>
              <a:solidFill>
                <a:srgbClr val="0080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ndParaRPr>
              </a:p>
            </p:txBody>
          </p:sp>
          <p:sp>
            <p:nvSpPr>
              <p:cNvPr id="26" name="TextBox 25"/>
              <p:cNvSpPr txBox="1"/>
              <p:nvPr/>
            </p:nvSpPr>
            <p:spPr>
              <a:xfrm>
                <a:off x="4629862" y="1108502"/>
                <a:ext cx="628123" cy="415498"/>
              </a:xfrm>
              <a:prstGeom prst="rect">
                <a:avLst/>
              </a:prstGeom>
              <a:noFill/>
            </p:spPr>
            <p:txBody>
              <a:bodyPr wrap="square" rtlCol="0">
                <a:spAutoFit/>
              </a:bodyPr>
              <a:lstStyle/>
              <a:p>
                <a:pPr algn="ctr"/>
                <a:r>
                  <a:rPr lang="en-US" sz="1050" b="1" spc="-20" dirty="0" smtClean="0">
                    <a:gradFill>
                      <a:gsLst>
                        <a:gs pos="0">
                          <a:schemeClr val="bg1"/>
                        </a:gs>
                        <a:gs pos="100000">
                          <a:schemeClr val="bg1"/>
                        </a:gs>
                      </a:gsLst>
                      <a:lin ang="5400000" scaled="0"/>
                    </a:gradFill>
                    <a:latin typeface="+mn-lt"/>
                    <a:ea typeface="Segoe UI" pitchFamily="34" charset="0"/>
                    <a:cs typeface="Segoe UI" pitchFamily="34" charset="0"/>
                  </a:rPr>
                  <a:t>MCITP/MCPD</a:t>
                </a:r>
                <a:endParaRPr lang="en-US" sz="1050" b="1" spc="-20" dirty="0">
                  <a:gradFill>
                    <a:gsLst>
                      <a:gs pos="0">
                        <a:schemeClr val="bg1"/>
                      </a:gs>
                      <a:gs pos="100000">
                        <a:schemeClr val="bg1"/>
                      </a:gs>
                    </a:gsLst>
                    <a:lin ang="5400000" scaled="0"/>
                  </a:gradFill>
                  <a:latin typeface="+mn-lt"/>
                  <a:ea typeface="Segoe UI" pitchFamily="34" charset="0"/>
                  <a:cs typeface="Segoe UI" pitchFamily="34" charset="0"/>
                </a:endParaRPr>
              </a:p>
            </p:txBody>
          </p:sp>
        </p:grpSp>
        <p:pic>
          <p:nvPicPr>
            <p:cNvPr id="35"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4286289" y="956776"/>
              <a:ext cx="958524" cy="838683"/>
            </a:xfrm>
            <a:prstGeom prst="rect">
              <a:avLst/>
            </a:prstGeom>
            <a:noFill/>
          </p:spPr>
        </p:pic>
      </p:grpSp>
      <p:grpSp>
        <p:nvGrpSpPr>
          <p:cNvPr id="6" name="Group 5"/>
          <p:cNvGrpSpPr/>
          <p:nvPr/>
        </p:nvGrpSpPr>
        <p:grpSpPr>
          <a:xfrm>
            <a:off x="5366312" y="3497487"/>
            <a:ext cx="958524" cy="838683"/>
            <a:chOff x="5868172" y="956776"/>
            <a:chExt cx="958524" cy="838683"/>
          </a:xfrm>
        </p:grpSpPr>
        <p:grpSp>
          <p:nvGrpSpPr>
            <p:cNvPr id="27" name="Group 26"/>
            <p:cNvGrpSpPr/>
            <p:nvPr/>
          </p:nvGrpSpPr>
          <p:grpSpPr>
            <a:xfrm>
              <a:off x="6030973" y="1052470"/>
              <a:ext cx="628123" cy="628123"/>
              <a:chOff x="6201461" y="1009635"/>
              <a:chExt cx="628123" cy="628123"/>
            </a:xfrm>
          </p:grpSpPr>
          <p:sp>
            <p:nvSpPr>
              <p:cNvPr id="28" name="Oval 27"/>
              <p:cNvSpPr/>
              <p:nvPr/>
            </p:nvSpPr>
            <p:spPr>
              <a:xfrm>
                <a:off x="6201461" y="1009635"/>
                <a:ext cx="628123" cy="628123"/>
              </a:xfrm>
              <a:prstGeom prst="ellipse">
                <a:avLst/>
              </a:prstGeom>
              <a:solidFill>
                <a:srgbClr val="17375E"/>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ndParaRPr>
              </a:p>
            </p:txBody>
          </p:sp>
          <p:sp>
            <p:nvSpPr>
              <p:cNvPr id="29" name="TextBox 28"/>
              <p:cNvSpPr txBox="1"/>
              <p:nvPr/>
            </p:nvSpPr>
            <p:spPr>
              <a:xfrm>
                <a:off x="6201461" y="1185446"/>
                <a:ext cx="628123" cy="261610"/>
              </a:xfrm>
              <a:prstGeom prst="rect">
                <a:avLst/>
              </a:prstGeom>
              <a:noFill/>
            </p:spPr>
            <p:txBody>
              <a:bodyPr wrap="square" rtlCol="0">
                <a:spAutoFit/>
              </a:bodyPr>
              <a:lstStyle/>
              <a:p>
                <a:pPr algn="ctr"/>
                <a:r>
                  <a:rPr lang="en-US" sz="1050" b="1" dirty="0" smtClean="0">
                    <a:gradFill>
                      <a:gsLst>
                        <a:gs pos="0">
                          <a:schemeClr val="bg1"/>
                        </a:gs>
                        <a:gs pos="100000">
                          <a:schemeClr val="bg1"/>
                        </a:gs>
                      </a:gsLst>
                      <a:lin ang="5400000" scaled="0"/>
                    </a:gradFill>
                    <a:latin typeface="+mn-lt"/>
                    <a:ea typeface="Segoe UI" pitchFamily="34" charset="0"/>
                    <a:cs typeface="Segoe UI" pitchFamily="34" charset="0"/>
                  </a:rPr>
                  <a:t>MCM</a:t>
                </a:r>
                <a:endParaRPr lang="en-US" sz="1050" b="1" dirty="0">
                  <a:gradFill>
                    <a:gsLst>
                      <a:gs pos="0">
                        <a:schemeClr val="bg1"/>
                      </a:gs>
                      <a:gs pos="100000">
                        <a:schemeClr val="bg1"/>
                      </a:gs>
                    </a:gsLst>
                    <a:lin ang="5400000" scaled="0"/>
                  </a:gradFill>
                  <a:latin typeface="+mn-lt"/>
                  <a:ea typeface="Segoe UI" pitchFamily="34" charset="0"/>
                  <a:cs typeface="Segoe UI" pitchFamily="34" charset="0"/>
                </a:endParaRPr>
              </a:p>
            </p:txBody>
          </p:sp>
        </p:grpSp>
        <p:pic>
          <p:nvPicPr>
            <p:cNvPr id="36"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5868172" y="956776"/>
              <a:ext cx="958524" cy="838683"/>
            </a:xfrm>
            <a:prstGeom prst="rect">
              <a:avLst/>
            </a:prstGeom>
            <a:noFill/>
          </p:spPr>
        </p:pic>
      </p:grpSp>
      <p:grpSp>
        <p:nvGrpSpPr>
          <p:cNvPr id="8" name="Group 7"/>
          <p:cNvGrpSpPr/>
          <p:nvPr/>
        </p:nvGrpSpPr>
        <p:grpSpPr>
          <a:xfrm>
            <a:off x="4679055" y="2872713"/>
            <a:ext cx="958524" cy="838683"/>
            <a:chOff x="7450054" y="956776"/>
            <a:chExt cx="958524" cy="838683"/>
          </a:xfrm>
        </p:grpSpPr>
        <p:grpSp>
          <p:nvGrpSpPr>
            <p:cNvPr id="30" name="Group 29"/>
            <p:cNvGrpSpPr/>
            <p:nvPr/>
          </p:nvGrpSpPr>
          <p:grpSpPr>
            <a:xfrm>
              <a:off x="7621471" y="1052470"/>
              <a:ext cx="628123" cy="628123"/>
              <a:chOff x="7791959" y="1009635"/>
              <a:chExt cx="628123" cy="628123"/>
            </a:xfrm>
          </p:grpSpPr>
          <p:sp>
            <p:nvSpPr>
              <p:cNvPr id="31" name="Oval 30"/>
              <p:cNvSpPr/>
              <p:nvPr/>
            </p:nvSpPr>
            <p:spPr>
              <a:xfrm>
                <a:off x="7791959" y="1009635"/>
                <a:ext cx="628123" cy="628123"/>
              </a:xfrm>
              <a:prstGeom prst="ellipse">
                <a:avLst/>
              </a:prstGeom>
              <a:solidFill>
                <a:srgbClr val="002B45"/>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0">
                        <a:schemeClr val="bg1"/>
                      </a:gs>
                      <a:gs pos="100000">
                        <a:schemeClr val="bg1"/>
                      </a:gs>
                    </a:gsLst>
                    <a:lin ang="5400000" scaled="0"/>
                  </a:gradFill>
                </a:endParaRPr>
              </a:p>
            </p:txBody>
          </p:sp>
          <p:sp>
            <p:nvSpPr>
              <p:cNvPr id="32" name="TextBox 31"/>
              <p:cNvSpPr txBox="1"/>
              <p:nvPr/>
            </p:nvSpPr>
            <p:spPr>
              <a:xfrm>
                <a:off x="7791959" y="1185446"/>
                <a:ext cx="628123" cy="261610"/>
              </a:xfrm>
              <a:prstGeom prst="rect">
                <a:avLst/>
              </a:prstGeom>
              <a:noFill/>
            </p:spPr>
            <p:txBody>
              <a:bodyPr wrap="square" rtlCol="0">
                <a:spAutoFit/>
              </a:bodyPr>
              <a:lstStyle/>
              <a:p>
                <a:pPr algn="ctr"/>
                <a:r>
                  <a:rPr lang="en-US" sz="1050" b="1" dirty="0" smtClean="0">
                    <a:gradFill>
                      <a:gsLst>
                        <a:gs pos="0">
                          <a:schemeClr val="bg1"/>
                        </a:gs>
                        <a:gs pos="100000">
                          <a:schemeClr val="bg1"/>
                        </a:gs>
                      </a:gsLst>
                      <a:lin ang="5400000" scaled="0"/>
                    </a:gradFill>
                    <a:latin typeface="+mn-lt"/>
                    <a:ea typeface="Segoe UI" pitchFamily="34" charset="0"/>
                    <a:cs typeface="Segoe UI" pitchFamily="34" charset="0"/>
                  </a:rPr>
                  <a:t>MCA</a:t>
                </a:r>
                <a:endParaRPr lang="en-US" sz="1050" b="1" dirty="0">
                  <a:gradFill>
                    <a:gsLst>
                      <a:gs pos="0">
                        <a:schemeClr val="bg1"/>
                      </a:gs>
                      <a:gs pos="100000">
                        <a:schemeClr val="bg1"/>
                      </a:gs>
                    </a:gsLst>
                    <a:lin ang="5400000" scaled="0"/>
                  </a:gradFill>
                  <a:latin typeface="+mn-lt"/>
                  <a:ea typeface="Segoe UI" pitchFamily="34" charset="0"/>
                  <a:cs typeface="Segoe UI" pitchFamily="34" charset="0"/>
                </a:endParaRPr>
              </a:p>
            </p:txBody>
          </p:sp>
        </p:grpSp>
        <p:pic>
          <p:nvPicPr>
            <p:cNvPr id="37"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7450054" y="956776"/>
              <a:ext cx="958524" cy="838683"/>
            </a:xfrm>
            <a:prstGeom prst="rect">
              <a:avLst/>
            </a:prstGeom>
            <a:noFill/>
          </p:spPr>
        </p:pic>
      </p:grpSp>
      <p:grpSp>
        <p:nvGrpSpPr>
          <p:cNvPr id="10" name="Group 9"/>
          <p:cNvGrpSpPr/>
          <p:nvPr/>
        </p:nvGrpSpPr>
        <p:grpSpPr>
          <a:xfrm>
            <a:off x="2817538" y="3476674"/>
            <a:ext cx="951212" cy="859496"/>
            <a:chOff x="3854783" y="1664900"/>
            <a:chExt cx="720791" cy="651292"/>
          </a:xfrm>
        </p:grpSpPr>
        <p:grpSp>
          <p:nvGrpSpPr>
            <p:cNvPr id="62" name="Group 61"/>
            <p:cNvGrpSpPr/>
            <p:nvPr/>
          </p:nvGrpSpPr>
          <p:grpSpPr>
            <a:xfrm>
              <a:off x="3913260" y="1726978"/>
              <a:ext cx="608238" cy="513808"/>
              <a:chOff x="4590487" y="2384704"/>
              <a:chExt cx="608238" cy="513808"/>
            </a:xfrm>
          </p:grpSpPr>
          <p:sp>
            <p:nvSpPr>
              <p:cNvPr id="63" name="Oval 62"/>
              <p:cNvSpPr/>
              <p:nvPr/>
            </p:nvSpPr>
            <p:spPr>
              <a:xfrm>
                <a:off x="4645835" y="2384704"/>
                <a:ext cx="497542" cy="513808"/>
              </a:xfrm>
              <a:prstGeom prst="ellipse">
                <a:avLst/>
              </a:prstGeom>
              <a:solidFill>
                <a:srgbClr val="EDC933"/>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Blip>
                    <a:blip r:embed="rId4"/>
                  </a:buBlip>
                </a:pPr>
                <a:endParaRPr lang="en-US" sz="1200" dirty="0">
                  <a:gradFill>
                    <a:gsLst>
                      <a:gs pos="0">
                        <a:schemeClr val="tx1"/>
                      </a:gs>
                      <a:gs pos="100000">
                        <a:schemeClr val="tx1"/>
                      </a:gs>
                    </a:gsLst>
                    <a:lin ang="5400000" scaled="0"/>
                  </a:gradFill>
                </a:endParaRPr>
              </a:p>
            </p:txBody>
          </p:sp>
          <p:sp>
            <p:nvSpPr>
              <p:cNvPr id="64" name="TextBox 63"/>
              <p:cNvSpPr txBox="1"/>
              <p:nvPr/>
            </p:nvSpPr>
            <p:spPr>
              <a:xfrm>
                <a:off x="4590487" y="2552662"/>
                <a:ext cx="608238" cy="192408"/>
              </a:xfrm>
              <a:prstGeom prst="rect">
                <a:avLst/>
              </a:prstGeom>
              <a:noFill/>
              <a:effectLst/>
            </p:spPr>
            <p:txBody>
              <a:bodyPr wrap="square" rtlCol="0">
                <a:spAutoFit/>
              </a:bodyPr>
              <a:lstStyle/>
              <a:p>
                <a:pPr algn="ctr"/>
                <a:r>
                  <a:rPr lang="en-US" sz="1050" b="1" dirty="0">
                    <a:gradFill>
                      <a:gsLst>
                        <a:gs pos="0">
                          <a:schemeClr val="bg1"/>
                        </a:gs>
                        <a:gs pos="100000">
                          <a:schemeClr val="bg1"/>
                        </a:gs>
                      </a:gsLst>
                      <a:lin ang="5400000" scaled="0"/>
                    </a:gradFill>
                    <a:latin typeface="+mn-lt"/>
                    <a:ea typeface="Segoe UI" pitchFamily="34" charset="0"/>
                    <a:cs typeface="Segoe UI" pitchFamily="34" charset="0"/>
                  </a:rPr>
                  <a:t>MASTER</a:t>
                </a:r>
              </a:p>
            </p:txBody>
          </p:sp>
        </p:grpSp>
        <p:pic>
          <p:nvPicPr>
            <p:cNvPr id="71"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3854783" y="1664900"/>
              <a:ext cx="720791" cy="651292"/>
            </a:xfrm>
            <a:prstGeom prst="rect">
              <a:avLst/>
            </a:prstGeom>
            <a:noFill/>
          </p:spPr>
        </p:pic>
      </p:grpSp>
      <p:grpSp>
        <p:nvGrpSpPr>
          <p:cNvPr id="11" name="Group 10"/>
          <p:cNvGrpSpPr/>
          <p:nvPr/>
        </p:nvGrpSpPr>
        <p:grpSpPr>
          <a:xfrm>
            <a:off x="3495887" y="2851167"/>
            <a:ext cx="952023" cy="860229"/>
            <a:chOff x="3854783" y="2607238"/>
            <a:chExt cx="720791" cy="651292"/>
          </a:xfrm>
        </p:grpSpPr>
        <p:grpSp>
          <p:nvGrpSpPr>
            <p:cNvPr id="68" name="Group 67"/>
            <p:cNvGrpSpPr/>
            <p:nvPr/>
          </p:nvGrpSpPr>
          <p:grpSpPr>
            <a:xfrm>
              <a:off x="3913260" y="2673262"/>
              <a:ext cx="608238" cy="513808"/>
              <a:chOff x="4595946" y="3417637"/>
              <a:chExt cx="608238" cy="513808"/>
            </a:xfrm>
          </p:grpSpPr>
          <p:sp>
            <p:nvSpPr>
              <p:cNvPr id="69" name="Oval 68"/>
              <p:cNvSpPr/>
              <p:nvPr/>
            </p:nvSpPr>
            <p:spPr>
              <a:xfrm>
                <a:off x="4651294" y="3417637"/>
                <a:ext cx="497542" cy="513808"/>
              </a:xfrm>
              <a:prstGeom prst="ellipse">
                <a:avLst/>
              </a:prstGeom>
              <a:solidFill>
                <a:srgbClr val="F79646"/>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Blip>
                    <a:blip r:embed="rId4"/>
                  </a:buBlip>
                </a:pPr>
                <a:endParaRPr lang="en-US" sz="1200" dirty="0">
                  <a:gradFill>
                    <a:gsLst>
                      <a:gs pos="0">
                        <a:schemeClr val="tx1"/>
                      </a:gs>
                      <a:gs pos="100000">
                        <a:schemeClr val="tx1"/>
                      </a:gs>
                    </a:gsLst>
                    <a:lin ang="5400000" scaled="0"/>
                  </a:gradFill>
                </a:endParaRPr>
              </a:p>
            </p:txBody>
          </p:sp>
          <p:sp>
            <p:nvSpPr>
              <p:cNvPr id="70" name="TextBox 69"/>
              <p:cNvSpPr txBox="1"/>
              <p:nvPr/>
            </p:nvSpPr>
            <p:spPr>
              <a:xfrm>
                <a:off x="4595946" y="3587737"/>
                <a:ext cx="608238" cy="192243"/>
              </a:xfrm>
              <a:prstGeom prst="rect">
                <a:avLst/>
              </a:prstGeom>
              <a:noFill/>
              <a:effectLst/>
            </p:spPr>
            <p:txBody>
              <a:bodyPr wrap="square" rtlCol="0">
                <a:spAutoFit/>
              </a:bodyPr>
              <a:lstStyle/>
              <a:p>
                <a:pPr algn="ctr"/>
                <a:r>
                  <a:rPr lang="en-US" sz="1050" b="1" dirty="0">
                    <a:gradFill>
                      <a:gsLst>
                        <a:gs pos="0">
                          <a:schemeClr val="bg1"/>
                        </a:gs>
                        <a:gs pos="100000">
                          <a:schemeClr val="bg1"/>
                        </a:gs>
                      </a:gsLst>
                      <a:lin ang="5400000" scaled="0"/>
                    </a:gradFill>
                    <a:latin typeface="+mn-lt"/>
                    <a:ea typeface="Segoe UI" pitchFamily="34" charset="0"/>
                    <a:cs typeface="Segoe UI" pitchFamily="34" charset="0"/>
                  </a:rPr>
                  <a:t>EXPERT</a:t>
                </a:r>
              </a:p>
            </p:txBody>
          </p:sp>
        </p:grpSp>
        <p:pic>
          <p:nvPicPr>
            <p:cNvPr id="72"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3854783" y="2607238"/>
              <a:ext cx="720791" cy="651292"/>
            </a:xfrm>
            <a:prstGeom prst="rect">
              <a:avLst/>
            </a:prstGeom>
            <a:noFill/>
          </p:spPr>
        </p:pic>
      </p:grpSp>
      <p:grpSp>
        <p:nvGrpSpPr>
          <p:cNvPr id="74" name="Group 73"/>
          <p:cNvGrpSpPr/>
          <p:nvPr/>
        </p:nvGrpSpPr>
        <p:grpSpPr>
          <a:xfrm>
            <a:off x="4098185" y="2164294"/>
            <a:ext cx="928178" cy="838683"/>
            <a:chOff x="3855684" y="3552134"/>
            <a:chExt cx="720791" cy="651292"/>
          </a:xfrm>
        </p:grpSpPr>
        <p:grpSp>
          <p:nvGrpSpPr>
            <p:cNvPr id="65" name="Group 64"/>
            <p:cNvGrpSpPr/>
            <p:nvPr/>
          </p:nvGrpSpPr>
          <p:grpSpPr>
            <a:xfrm>
              <a:off x="3913260" y="3619546"/>
              <a:ext cx="608238" cy="513808"/>
              <a:chOff x="4595946" y="4535237"/>
              <a:chExt cx="608238" cy="513808"/>
            </a:xfrm>
          </p:grpSpPr>
          <p:sp>
            <p:nvSpPr>
              <p:cNvPr id="66" name="Oval 65"/>
              <p:cNvSpPr/>
              <p:nvPr/>
            </p:nvSpPr>
            <p:spPr>
              <a:xfrm>
                <a:off x="4651294" y="4535237"/>
                <a:ext cx="497542" cy="513808"/>
              </a:xfrm>
              <a:prstGeom prst="ellipse">
                <a:avLst/>
              </a:prstGeom>
              <a:solidFill>
                <a:srgbClr val="FF6600"/>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Blip>
                    <a:blip r:embed="rId4"/>
                  </a:buBlip>
                </a:pPr>
                <a:endParaRPr lang="en-US" sz="1200" dirty="0">
                  <a:gradFill>
                    <a:gsLst>
                      <a:gs pos="0">
                        <a:schemeClr val="tx1"/>
                      </a:gs>
                      <a:gs pos="100000">
                        <a:schemeClr val="tx1"/>
                      </a:gs>
                    </a:gsLst>
                    <a:lin ang="5400000" scaled="0"/>
                  </a:gradFill>
                </a:endParaRPr>
              </a:p>
            </p:txBody>
          </p:sp>
          <p:sp>
            <p:nvSpPr>
              <p:cNvPr id="67" name="TextBox 66"/>
              <p:cNvSpPr txBox="1"/>
              <p:nvPr/>
            </p:nvSpPr>
            <p:spPr>
              <a:xfrm>
                <a:off x="4595946" y="4699187"/>
                <a:ext cx="608238" cy="197182"/>
              </a:xfrm>
              <a:prstGeom prst="rect">
                <a:avLst/>
              </a:prstGeom>
              <a:noFill/>
              <a:effectLst/>
            </p:spPr>
            <p:txBody>
              <a:bodyPr wrap="square" rtlCol="0">
                <a:spAutoFit/>
              </a:bodyPr>
              <a:lstStyle/>
              <a:p>
                <a:pPr algn="ctr"/>
                <a:r>
                  <a:rPr lang="en-US" sz="1050" b="1" dirty="0" smtClean="0">
                    <a:gradFill>
                      <a:gsLst>
                        <a:gs pos="0">
                          <a:schemeClr val="bg1"/>
                        </a:gs>
                        <a:gs pos="100000">
                          <a:schemeClr val="bg1"/>
                        </a:gs>
                      </a:gsLst>
                      <a:lin ang="5400000" scaled="0"/>
                    </a:gradFill>
                    <a:latin typeface="+mn-lt"/>
                    <a:ea typeface="Segoe UI" pitchFamily="34" charset="0"/>
                    <a:cs typeface="Segoe UI" pitchFamily="34" charset="0"/>
                  </a:rPr>
                  <a:t>CORE</a:t>
                </a:r>
                <a:endParaRPr lang="en-US" sz="1050" b="1" dirty="0">
                  <a:gradFill>
                    <a:gsLst>
                      <a:gs pos="0">
                        <a:schemeClr val="bg1"/>
                      </a:gs>
                      <a:gs pos="100000">
                        <a:schemeClr val="bg1"/>
                      </a:gs>
                    </a:gsLst>
                    <a:lin ang="5400000" scaled="0"/>
                  </a:gradFill>
                  <a:latin typeface="+mn-lt"/>
                  <a:ea typeface="Segoe UI" pitchFamily="34" charset="0"/>
                  <a:cs typeface="Segoe UI" pitchFamily="34" charset="0"/>
                </a:endParaRPr>
              </a:p>
            </p:txBody>
          </p:sp>
        </p:grpSp>
        <p:pic>
          <p:nvPicPr>
            <p:cNvPr id="73" name="Picture 2" descr="\\eventsql\dvd\Online_ART\DVD_ART35\Artwork_Imagery\Shapes\rings\silver orb frame 2.png"/>
            <p:cNvPicPr>
              <a:picLocks noChangeAspect="1" noChangeArrowheads="1"/>
            </p:cNvPicPr>
            <p:nvPr/>
          </p:nvPicPr>
          <p:blipFill>
            <a:blip r:embed="rId3"/>
            <a:srcRect/>
            <a:stretch>
              <a:fillRect/>
            </a:stretch>
          </p:blipFill>
          <p:spPr bwMode="auto">
            <a:xfrm>
              <a:off x="3855684" y="3552134"/>
              <a:ext cx="720791" cy="651292"/>
            </a:xfrm>
            <a:prstGeom prst="rect">
              <a:avLst/>
            </a:prstGeom>
            <a:noFill/>
          </p:spPr>
        </p:pic>
      </p:grpSp>
      <p:sp>
        <p:nvSpPr>
          <p:cNvPr id="40" name="Rectangle 39"/>
          <p:cNvSpPr/>
          <p:nvPr/>
        </p:nvSpPr>
        <p:spPr>
          <a:xfrm>
            <a:off x="468991" y="1489505"/>
            <a:ext cx="3552704" cy="1800493"/>
          </a:xfrm>
          <a:prstGeom prst="rect">
            <a:avLst/>
          </a:prstGeom>
          <a:no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r>
              <a:rPr lang="en-US" sz="2400" b="1" dirty="0">
                <a:gradFill>
                  <a:gsLst>
                    <a:gs pos="0">
                      <a:schemeClr val="tx1"/>
                    </a:gs>
                    <a:gs pos="100000">
                      <a:schemeClr val="tx1"/>
                    </a:gs>
                  </a:gsLst>
                  <a:lin ang="5400000" scaled="0"/>
                </a:gradFill>
                <a:ea typeface="Segoe UI" pitchFamily="34" charset="0"/>
                <a:cs typeface="Segoe UI" pitchFamily="34" charset="0"/>
              </a:rPr>
              <a:t>Hands on experience</a:t>
            </a:r>
          </a:p>
          <a:p>
            <a:pPr marL="515938" lvl="1" indent="-344488" defTabSz="914363">
              <a:lnSpc>
                <a:spcPct val="90000"/>
              </a:lnSpc>
              <a:spcBef>
                <a:spcPct val="20000"/>
              </a:spcBef>
              <a:spcAft>
                <a:spcPct val="15000"/>
              </a:spcAft>
              <a:buBlip>
                <a:blip r:embed="rId4"/>
              </a:buBlip>
            </a:pPr>
            <a:r>
              <a:rPr lang="en-US" sz="2000" dirty="0">
                <a:gradFill>
                  <a:gsLst>
                    <a:gs pos="0">
                      <a:schemeClr val="tx1"/>
                    </a:gs>
                    <a:gs pos="100000">
                      <a:schemeClr val="tx1"/>
                    </a:gs>
                  </a:gsLst>
                  <a:lin ang="5400000" scaled="0"/>
                </a:gradFill>
                <a:ea typeface="Segoe UI" pitchFamily="34" charset="0"/>
                <a:cs typeface="Segoe UI" pitchFamily="34" charset="0"/>
              </a:rPr>
              <a:t>Target audience</a:t>
            </a:r>
          </a:p>
          <a:p>
            <a:pPr marL="515938" lvl="1" indent="-344488" defTabSz="914363">
              <a:lnSpc>
                <a:spcPct val="90000"/>
              </a:lnSpc>
              <a:spcBef>
                <a:spcPct val="20000"/>
              </a:spcBef>
              <a:spcAft>
                <a:spcPct val="15000"/>
              </a:spcAft>
              <a:buBlip>
                <a:blip r:embed="rId4"/>
              </a:buBlip>
            </a:pPr>
            <a:r>
              <a:rPr lang="en-US" sz="2000" dirty="0">
                <a:gradFill>
                  <a:gsLst>
                    <a:gs pos="0">
                      <a:schemeClr val="tx1"/>
                    </a:gs>
                    <a:gs pos="100000">
                      <a:schemeClr val="tx1"/>
                    </a:gs>
                  </a:gsLst>
                  <a:lin ang="5400000" scaled="0"/>
                </a:gradFill>
                <a:ea typeface="Segoe UI" pitchFamily="34" charset="0"/>
                <a:cs typeface="Segoe UI" pitchFamily="34" charset="0"/>
              </a:rPr>
              <a:t>Objective domain</a:t>
            </a:r>
          </a:p>
          <a:p>
            <a:pPr marL="515938" lvl="1" indent="-344488" defTabSz="914363">
              <a:lnSpc>
                <a:spcPct val="90000"/>
              </a:lnSpc>
              <a:spcBef>
                <a:spcPct val="20000"/>
              </a:spcBef>
              <a:spcAft>
                <a:spcPct val="15000"/>
              </a:spcAft>
              <a:buBlip>
                <a:blip r:embed="rId4"/>
              </a:buBlip>
            </a:pPr>
            <a:r>
              <a:rPr lang="en-US" sz="2000" dirty="0">
                <a:gradFill>
                  <a:gsLst>
                    <a:gs pos="0">
                      <a:schemeClr val="tx1"/>
                    </a:gs>
                    <a:gs pos="100000">
                      <a:schemeClr val="tx1"/>
                    </a:gs>
                  </a:gsLst>
                  <a:lin ang="5400000" scaled="0"/>
                </a:gradFill>
                <a:ea typeface="Segoe UI" pitchFamily="34" charset="0"/>
                <a:cs typeface="Segoe UI" pitchFamily="34" charset="0"/>
              </a:rPr>
              <a:t>Resources</a:t>
            </a:r>
          </a:p>
          <a:p>
            <a:endParaRPr lang="en-US" sz="2400" b="1" dirty="0">
              <a:ea typeface="Segoe UI" pitchFamily="34" charset="0"/>
              <a:cs typeface="Segoe UI" pitchFamily="34" charset="0"/>
            </a:endParaRPr>
          </a:p>
        </p:txBody>
      </p:sp>
      <p:sp>
        <p:nvSpPr>
          <p:cNvPr id="41" name="Rectangle 40"/>
          <p:cNvSpPr/>
          <p:nvPr/>
        </p:nvSpPr>
        <p:spPr>
          <a:xfrm>
            <a:off x="5296278" y="1480517"/>
            <a:ext cx="3460686" cy="1925311"/>
          </a:xfrm>
          <a:prstGeom prst="rect">
            <a:avLst/>
          </a:prstGeom>
          <a:no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r>
              <a:rPr lang="en-US" sz="2400" b="1" dirty="0">
                <a:gradFill>
                  <a:gsLst>
                    <a:gs pos="0">
                      <a:schemeClr val="tx1"/>
                    </a:gs>
                    <a:gs pos="100000">
                      <a:schemeClr val="tx1"/>
                    </a:gs>
                  </a:gsLst>
                  <a:lin ang="5400000" scaled="0"/>
                </a:gradFill>
                <a:ea typeface="Segoe UI" pitchFamily="34" charset="0"/>
                <a:cs typeface="Segoe UI" pitchFamily="34" charset="0"/>
              </a:rPr>
              <a:t>Review prep guide</a:t>
            </a:r>
          </a:p>
          <a:p>
            <a:pPr marL="515938" lvl="1" indent="-344488" defTabSz="914363">
              <a:lnSpc>
                <a:spcPct val="90000"/>
              </a:lnSpc>
              <a:spcBef>
                <a:spcPct val="20000"/>
              </a:spcBef>
              <a:spcAft>
                <a:spcPct val="15000"/>
              </a:spcAft>
              <a:buBlip>
                <a:blip r:embed="rId4"/>
              </a:buBlip>
            </a:pPr>
            <a:r>
              <a:rPr lang="en-US" sz="2000" dirty="0">
                <a:gradFill>
                  <a:gsLst>
                    <a:gs pos="0">
                      <a:schemeClr val="tx1"/>
                    </a:gs>
                    <a:gs pos="100000">
                      <a:schemeClr val="tx1"/>
                    </a:gs>
                  </a:gsLst>
                  <a:lin ang="5400000" scaled="0"/>
                </a:gradFill>
                <a:ea typeface="Segoe UI" pitchFamily="34" charset="0"/>
                <a:cs typeface="Segoe UI" pitchFamily="34" charset="0"/>
              </a:rPr>
              <a:t>Study </a:t>
            </a:r>
            <a:r>
              <a:rPr lang="en-US" sz="2000" dirty="0" smtClean="0">
                <a:gradFill>
                  <a:gsLst>
                    <a:gs pos="0">
                      <a:schemeClr val="tx1"/>
                    </a:gs>
                    <a:gs pos="100000">
                      <a:schemeClr val="tx1"/>
                    </a:gs>
                  </a:gsLst>
                  <a:lin ang="5400000" scaled="0"/>
                </a:gradFill>
                <a:ea typeface="Segoe UI" pitchFamily="34" charset="0"/>
                <a:cs typeface="Segoe UI" pitchFamily="34" charset="0"/>
              </a:rPr>
              <a:t>groups</a:t>
            </a:r>
          </a:p>
          <a:p>
            <a:pPr marL="515938" lvl="1" indent="-344488" defTabSz="914363">
              <a:lnSpc>
                <a:spcPct val="90000"/>
              </a:lnSpc>
              <a:spcBef>
                <a:spcPct val="20000"/>
              </a:spcBef>
              <a:spcAft>
                <a:spcPct val="15000"/>
              </a:spcAft>
              <a:buBlip>
                <a:blip r:embed="rId4"/>
              </a:buBlip>
            </a:pPr>
            <a:r>
              <a:rPr lang="en-US" sz="2000" dirty="0" smtClean="0">
                <a:gradFill>
                  <a:gsLst>
                    <a:gs pos="0">
                      <a:schemeClr val="tx1"/>
                    </a:gs>
                    <a:gs pos="100000">
                      <a:schemeClr val="tx1"/>
                    </a:gs>
                  </a:gsLst>
                  <a:lin ang="5400000" scaled="0"/>
                </a:gradFill>
                <a:ea typeface="Segoe UI" pitchFamily="34" charset="0"/>
                <a:cs typeface="Segoe UI" pitchFamily="34" charset="0"/>
              </a:rPr>
              <a:t>Training</a:t>
            </a:r>
          </a:p>
          <a:p>
            <a:pPr marL="515938" lvl="1" indent="-344488" defTabSz="914363">
              <a:lnSpc>
                <a:spcPct val="90000"/>
              </a:lnSpc>
              <a:spcBef>
                <a:spcPct val="20000"/>
              </a:spcBef>
              <a:spcAft>
                <a:spcPct val="15000"/>
              </a:spcAft>
              <a:buBlip>
                <a:blip r:embed="rId4"/>
              </a:buBlip>
            </a:pPr>
            <a:r>
              <a:rPr lang="en-US" sz="2000" dirty="0">
                <a:gradFill>
                  <a:gsLst>
                    <a:gs pos="0">
                      <a:schemeClr val="tx1"/>
                    </a:gs>
                    <a:gs pos="100000">
                      <a:schemeClr val="tx1"/>
                    </a:gs>
                  </a:gsLst>
                  <a:lin ang="5400000" scaled="0"/>
                </a:gradFill>
                <a:ea typeface="Segoe UI" pitchFamily="34" charset="0"/>
                <a:cs typeface="Segoe UI" pitchFamily="34" charset="0"/>
              </a:rPr>
              <a:t>Blogs, articles, </a:t>
            </a:r>
            <a:br>
              <a:rPr lang="en-US" sz="2000" dirty="0">
                <a:gradFill>
                  <a:gsLst>
                    <a:gs pos="0">
                      <a:schemeClr val="tx1"/>
                    </a:gs>
                    <a:gs pos="100000">
                      <a:schemeClr val="tx1"/>
                    </a:gs>
                  </a:gsLst>
                  <a:lin ang="5400000" scaled="0"/>
                </a:gradFill>
                <a:ea typeface="Segoe UI" pitchFamily="34" charset="0"/>
                <a:cs typeface="Segoe UI" pitchFamily="34" charset="0"/>
              </a:rPr>
            </a:br>
            <a:r>
              <a:rPr lang="en-US" sz="2000" dirty="0" smtClean="0">
                <a:gradFill>
                  <a:gsLst>
                    <a:gs pos="0">
                      <a:schemeClr val="tx1"/>
                    </a:gs>
                    <a:gs pos="100000">
                      <a:schemeClr val="tx1"/>
                    </a:gs>
                  </a:gsLst>
                  <a:lin ang="5400000" scaled="0"/>
                </a:gradFill>
                <a:ea typeface="Segoe UI" pitchFamily="34" charset="0"/>
                <a:cs typeface="Segoe UI" pitchFamily="34" charset="0"/>
              </a:rPr>
              <a:t>   user groups</a:t>
            </a:r>
            <a:endParaRPr lang="en-US" sz="2000" b="1" dirty="0">
              <a:solidFill>
                <a:schemeClr val="dk1">
                  <a:hueOff val="0"/>
                  <a:satOff val="0"/>
                  <a:lumOff val="0"/>
                  <a:alphaOff val="0"/>
                </a:schemeClr>
              </a:solidFill>
              <a:ea typeface="Segoe UI" pitchFamily="34" charset="0"/>
              <a:cs typeface="Segoe UI" pitchFamily="34" charset="0"/>
            </a:endParaRPr>
          </a:p>
          <a:p>
            <a:endParaRPr lang="en-US" sz="2400" b="1" dirty="0">
              <a:solidFill>
                <a:schemeClr val="dk1">
                  <a:hueOff val="0"/>
                  <a:satOff val="0"/>
                  <a:lumOff val="0"/>
                  <a:alphaOff val="0"/>
                </a:schemeClr>
              </a:solidFill>
              <a:ea typeface="Segoe UI" pitchFamily="34" charset="0"/>
              <a:cs typeface="Segoe UI" pitchFamily="34" charset="0"/>
            </a:endParaRPr>
          </a:p>
        </p:txBody>
      </p:sp>
      <p:sp>
        <p:nvSpPr>
          <p:cNvPr id="42" name="Rectangle 41"/>
          <p:cNvSpPr/>
          <p:nvPr/>
        </p:nvSpPr>
        <p:spPr>
          <a:xfrm>
            <a:off x="468991" y="4111462"/>
            <a:ext cx="3358163" cy="2215991"/>
          </a:xfrm>
          <a:prstGeom prst="rect">
            <a:avLst/>
          </a:prstGeom>
          <a:no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r>
              <a:rPr lang="en-US" sz="2400" b="1" dirty="0">
                <a:gradFill>
                  <a:gsLst>
                    <a:gs pos="0">
                      <a:schemeClr val="tx1"/>
                    </a:gs>
                    <a:gs pos="100000">
                      <a:schemeClr val="tx1"/>
                    </a:gs>
                  </a:gsLst>
                  <a:lin ang="5400000" scaled="0"/>
                </a:gradFill>
                <a:ea typeface="Segoe UI" pitchFamily="34" charset="0"/>
                <a:cs typeface="Segoe UI" pitchFamily="34" charset="0"/>
              </a:rPr>
              <a:t>Fill in skills gaps</a:t>
            </a:r>
          </a:p>
          <a:p>
            <a:pPr marL="515938" lvl="1" indent="-344488" defTabSz="914363">
              <a:lnSpc>
                <a:spcPct val="90000"/>
              </a:lnSpc>
              <a:spcBef>
                <a:spcPct val="20000"/>
              </a:spcBef>
              <a:spcAft>
                <a:spcPct val="15000"/>
              </a:spcAft>
              <a:buBlip>
                <a:blip r:embed="rId4"/>
              </a:buBlip>
            </a:pPr>
            <a:r>
              <a:rPr lang="en-US" sz="2000" dirty="0">
                <a:gradFill>
                  <a:gsLst>
                    <a:gs pos="0">
                      <a:schemeClr val="tx1"/>
                    </a:gs>
                    <a:gs pos="100000">
                      <a:schemeClr val="tx1"/>
                    </a:gs>
                  </a:gsLst>
                  <a:lin ang="5400000" scaled="0"/>
                </a:gradFill>
                <a:ea typeface="Segoe UI" pitchFamily="34" charset="0"/>
                <a:cs typeface="Segoe UI" pitchFamily="34" charset="0"/>
              </a:rPr>
              <a:t>On the job</a:t>
            </a:r>
          </a:p>
          <a:p>
            <a:pPr marL="515938" lvl="1" indent="-344488" defTabSz="914363">
              <a:lnSpc>
                <a:spcPct val="90000"/>
              </a:lnSpc>
              <a:spcBef>
                <a:spcPct val="20000"/>
              </a:spcBef>
              <a:spcAft>
                <a:spcPct val="15000"/>
              </a:spcAft>
              <a:buBlip>
                <a:blip r:embed="rId4"/>
              </a:buBlip>
            </a:pPr>
            <a:r>
              <a:rPr lang="en-US" sz="2000" dirty="0">
                <a:gradFill>
                  <a:gsLst>
                    <a:gs pos="0">
                      <a:schemeClr val="tx1"/>
                    </a:gs>
                    <a:gs pos="100000">
                      <a:schemeClr val="tx1"/>
                    </a:gs>
                  </a:gsLst>
                  <a:lin ang="5400000" scaled="0"/>
                </a:gradFill>
                <a:ea typeface="Segoe UI" pitchFamily="34" charset="0"/>
                <a:cs typeface="Segoe UI" pitchFamily="34" charset="0"/>
              </a:rPr>
              <a:t>Trial versions, betas</a:t>
            </a:r>
          </a:p>
          <a:p>
            <a:pPr marL="515938" lvl="1" indent="-344488" defTabSz="914363">
              <a:lnSpc>
                <a:spcPct val="90000"/>
              </a:lnSpc>
              <a:spcBef>
                <a:spcPct val="20000"/>
              </a:spcBef>
              <a:spcAft>
                <a:spcPct val="15000"/>
              </a:spcAft>
              <a:buBlip>
                <a:blip r:embed="rId4"/>
              </a:buBlip>
            </a:pPr>
            <a:r>
              <a:rPr lang="en-US" sz="2000" dirty="0">
                <a:gradFill>
                  <a:gsLst>
                    <a:gs pos="0">
                      <a:schemeClr val="tx1"/>
                    </a:gs>
                    <a:gs pos="100000">
                      <a:schemeClr val="tx1"/>
                    </a:gs>
                  </a:gsLst>
                  <a:lin ang="5400000" scaled="0"/>
                </a:gradFill>
                <a:ea typeface="Segoe UI" pitchFamily="34" charset="0"/>
                <a:cs typeface="Segoe UI" pitchFamily="34" charset="0"/>
              </a:rPr>
              <a:t>TechNet/MSDN </a:t>
            </a:r>
            <a:r>
              <a:rPr lang="en-US" sz="2000" dirty="0" smtClean="0">
                <a:gradFill>
                  <a:gsLst>
                    <a:gs pos="0">
                      <a:schemeClr val="tx1"/>
                    </a:gs>
                    <a:gs pos="100000">
                      <a:schemeClr val="tx1"/>
                    </a:gs>
                  </a:gsLst>
                  <a:lin ang="5400000" scaled="0"/>
                </a:gradFill>
                <a:ea typeface="Segoe UI" pitchFamily="34" charset="0"/>
                <a:cs typeface="Segoe UI" pitchFamily="34" charset="0"/>
              </a:rPr>
              <a:t>labs</a:t>
            </a:r>
          </a:p>
          <a:p>
            <a:pPr marL="515938" lvl="1" indent="-344488" defTabSz="914363">
              <a:lnSpc>
                <a:spcPct val="90000"/>
              </a:lnSpc>
              <a:spcBef>
                <a:spcPct val="20000"/>
              </a:spcBef>
              <a:spcAft>
                <a:spcPct val="15000"/>
              </a:spcAft>
              <a:buBlip>
                <a:blip r:embed="rId4"/>
              </a:buBlip>
            </a:pPr>
            <a:r>
              <a:rPr lang="en-US" sz="2000" dirty="0" smtClean="0">
                <a:gradFill>
                  <a:gsLst>
                    <a:gs pos="0">
                      <a:schemeClr val="tx1"/>
                    </a:gs>
                    <a:gs pos="100000">
                      <a:schemeClr val="tx1"/>
                    </a:gs>
                  </a:gsLst>
                  <a:lin ang="5400000" scaled="0"/>
                </a:gradFill>
                <a:ea typeface="Segoe UI" pitchFamily="34" charset="0"/>
                <a:cs typeface="Segoe UI" pitchFamily="34" charset="0"/>
              </a:rPr>
              <a:t>Practice test</a:t>
            </a:r>
            <a:endParaRPr lang="en-US" sz="2000" dirty="0">
              <a:gradFill>
                <a:gsLst>
                  <a:gs pos="0">
                    <a:schemeClr val="tx1"/>
                  </a:gs>
                  <a:gs pos="100000">
                    <a:schemeClr val="tx1"/>
                  </a:gs>
                </a:gsLst>
                <a:lin ang="5400000" scaled="0"/>
              </a:gradFill>
              <a:ea typeface="Segoe UI" pitchFamily="34" charset="0"/>
              <a:cs typeface="Segoe UI" pitchFamily="34" charset="0"/>
            </a:endParaRPr>
          </a:p>
        </p:txBody>
      </p:sp>
      <p:sp>
        <p:nvSpPr>
          <p:cNvPr id="76" name="Rectangle 75"/>
          <p:cNvSpPr/>
          <p:nvPr/>
        </p:nvSpPr>
        <p:spPr>
          <a:xfrm>
            <a:off x="5225991" y="4111462"/>
            <a:ext cx="3530972" cy="2264585"/>
          </a:xfrm>
          <a:prstGeom prst="rect">
            <a:avLst/>
          </a:prstGeom>
          <a:noFill/>
          <a:ln>
            <a:noFill/>
          </a:ln>
          <a:scene3d>
            <a:camera prst="orthographicFront"/>
            <a:lightRig rig="flat" dir="t"/>
          </a:scene3d>
          <a:sp3d extrusionH="12700" prstMaterial="plastic"/>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algn="r"/>
            <a:r>
              <a:rPr lang="en-US" sz="2400" b="1" dirty="0">
                <a:gradFill>
                  <a:gsLst>
                    <a:gs pos="0">
                      <a:schemeClr val="tx1"/>
                    </a:gs>
                    <a:gs pos="100000">
                      <a:schemeClr val="tx1"/>
                    </a:gs>
                  </a:gsLst>
                  <a:lin ang="5400000" scaled="0"/>
                </a:gradFill>
                <a:ea typeface="Segoe UI" pitchFamily="34" charset="0"/>
                <a:cs typeface="Segoe UI" pitchFamily="34" charset="0"/>
              </a:rPr>
              <a:t>More hands-on</a:t>
            </a:r>
            <a:br>
              <a:rPr lang="en-US" sz="2400" b="1" dirty="0">
                <a:gradFill>
                  <a:gsLst>
                    <a:gs pos="0">
                      <a:schemeClr val="tx1"/>
                    </a:gs>
                    <a:gs pos="100000">
                      <a:schemeClr val="tx1"/>
                    </a:gs>
                  </a:gsLst>
                  <a:lin ang="5400000" scaled="0"/>
                </a:gradFill>
                <a:ea typeface="Segoe UI" pitchFamily="34" charset="0"/>
                <a:cs typeface="Segoe UI" pitchFamily="34" charset="0"/>
              </a:rPr>
            </a:br>
            <a:r>
              <a:rPr lang="en-US" sz="2400" b="1" dirty="0">
                <a:gradFill>
                  <a:gsLst>
                    <a:gs pos="0">
                      <a:schemeClr val="tx1"/>
                    </a:gs>
                    <a:gs pos="100000">
                      <a:schemeClr val="tx1"/>
                    </a:gs>
                  </a:gsLst>
                  <a:lin ang="5400000" scaled="0"/>
                </a:gradFill>
                <a:ea typeface="Segoe UI" pitchFamily="34" charset="0"/>
                <a:cs typeface="Segoe UI" pitchFamily="34" charset="0"/>
              </a:rPr>
              <a:t/>
            </a:r>
            <a:br>
              <a:rPr lang="en-US" sz="2400" b="1" dirty="0">
                <a:gradFill>
                  <a:gsLst>
                    <a:gs pos="0">
                      <a:schemeClr val="tx1"/>
                    </a:gs>
                    <a:gs pos="100000">
                      <a:schemeClr val="tx1"/>
                    </a:gs>
                  </a:gsLst>
                  <a:lin ang="5400000" scaled="0"/>
                </a:gradFill>
                <a:ea typeface="Segoe UI" pitchFamily="34" charset="0"/>
                <a:cs typeface="Segoe UI" pitchFamily="34" charset="0"/>
              </a:rPr>
            </a:br>
            <a:r>
              <a:rPr lang="en-US" sz="2400" b="1" dirty="0">
                <a:gradFill>
                  <a:gsLst>
                    <a:gs pos="0">
                      <a:schemeClr val="tx1"/>
                    </a:gs>
                    <a:gs pos="100000">
                      <a:schemeClr val="tx1"/>
                    </a:gs>
                  </a:gsLst>
                  <a:lin ang="5400000" scaled="0"/>
                </a:gradFill>
                <a:ea typeface="Segoe UI" pitchFamily="34" charset="0"/>
                <a:cs typeface="Segoe UI" pitchFamily="34" charset="0"/>
              </a:rPr>
              <a:t/>
            </a:r>
            <a:br>
              <a:rPr lang="en-US" sz="2400" b="1" dirty="0">
                <a:gradFill>
                  <a:gsLst>
                    <a:gs pos="0">
                      <a:schemeClr val="tx1"/>
                    </a:gs>
                    <a:gs pos="100000">
                      <a:schemeClr val="tx1"/>
                    </a:gs>
                  </a:gsLst>
                  <a:lin ang="5400000" scaled="0"/>
                </a:gradFill>
                <a:ea typeface="Segoe UI" pitchFamily="34" charset="0"/>
                <a:cs typeface="Segoe UI" pitchFamily="34" charset="0"/>
              </a:rPr>
            </a:br>
            <a:r>
              <a:rPr lang="en-US" sz="2400" b="1" dirty="0">
                <a:gradFill>
                  <a:gsLst>
                    <a:gs pos="0">
                      <a:schemeClr val="tx1"/>
                    </a:gs>
                    <a:gs pos="100000">
                      <a:schemeClr val="tx1"/>
                    </a:gs>
                  </a:gsLst>
                  <a:lin ang="5400000" scaled="0"/>
                </a:gradFill>
                <a:ea typeface="Segoe UI" pitchFamily="34" charset="0"/>
                <a:cs typeface="Segoe UI" pitchFamily="34" charset="0"/>
              </a:rPr>
              <a:t/>
            </a:r>
            <a:br>
              <a:rPr lang="en-US" sz="2400" b="1" dirty="0">
                <a:gradFill>
                  <a:gsLst>
                    <a:gs pos="0">
                      <a:schemeClr val="tx1"/>
                    </a:gs>
                    <a:gs pos="100000">
                      <a:schemeClr val="tx1"/>
                    </a:gs>
                  </a:gsLst>
                  <a:lin ang="5400000" scaled="0"/>
                </a:gradFill>
                <a:ea typeface="Segoe UI" pitchFamily="34" charset="0"/>
                <a:cs typeface="Segoe UI" pitchFamily="34" charset="0"/>
              </a:rPr>
            </a:br>
            <a:endParaRPr lang="en-US" sz="2400" b="1" dirty="0">
              <a:gradFill>
                <a:gsLst>
                  <a:gs pos="0">
                    <a:schemeClr val="tx1"/>
                  </a:gs>
                  <a:gs pos="100000">
                    <a:schemeClr val="tx1"/>
                  </a:gs>
                </a:gsLst>
                <a:lin ang="5400000" scaled="0"/>
              </a:gradFill>
              <a:ea typeface="Segoe UI" pitchFamily="34" charset="0"/>
              <a:cs typeface="Segoe UI" pitchFamily="34" charset="0"/>
            </a:endParaRPr>
          </a:p>
        </p:txBody>
      </p:sp>
      <p:pic>
        <p:nvPicPr>
          <p:cNvPr id="54"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069640" y="5296908"/>
            <a:ext cx="2687747" cy="114299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7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76"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 name="Rectangle 57"/>
          <p:cNvSpPr/>
          <p:nvPr/>
        </p:nvSpPr>
        <p:spPr bwMode="auto">
          <a:xfrm>
            <a:off x="379412" y="5069065"/>
            <a:ext cx="8378826" cy="1066800"/>
          </a:xfrm>
          <a:prstGeom prst="rect">
            <a:avLst/>
          </a:prstGeom>
          <a:solidFill>
            <a:schemeClr val="bg1">
              <a:lumMod val="85000"/>
            </a:schemeClr>
          </a:solidFill>
          <a:ln>
            <a:headEnd type="none" w="med" len="med"/>
            <a:tailEnd type="none" w="med" len="med"/>
          </a:ln>
          <a:effectLst/>
          <a:scene3d>
            <a:camera prst="orthographicFront">
              <a:rot lat="0" lon="0" rev="0"/>
            </a:camera>
            <a:lightRig rig="twoPt" dir="tl"/>
          </a:scene3d>
          <a:sp3d prstMaterial="fla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57" name="Rectangle 56"/>
          <p:cNvSpPr/>
          <p:nvPr/>
        </p:nvSpPr>
        <p:spPr bwMode="auto">
          <a:xfrm>
            <a:off x="382588" y="3723227"/>
            <a:ext cx="8378826" cy="1066800"/>
          </a:xfrm>
          <a:prstGeom prst="rect">
            <a:avLst/>
          </a:prstGeom>
          <a:solidFill>
            <a:schemeClr val="bg1">
              <a:lumMod val="85000"/>
            </a:schemeClr>
          </a:solidFill>
          <a:ln>
            <a:headEnd type="none" w="med" len="med"/>
            <a:tailEnd type="none" w="med" len="med"/>
          </a:ln>
          <a:effectLst/>
          <a:scene3d>
            <a:camera prst="orthographicFront">
              <a:rot lat="0" lon="0" rev="0"/>
            </a:camera>
            <a:lightRig rig="twoPt" dir="tl"/>
          </a:scene3d>
          <a:sp3d prstMaterial="fla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5" name="Rectangle 4"/>
          <p:cNvSpPr/>
          <p:nvPr/>
        </p:nvSpPr>
        <p:spPr bwMode="auto">
          <a:xfrm>
            <a:off x="382587" y="2362200"/>
            <a:ext cx="8378826" cy="1066800"/>
          </a:xfrm>
          <a:prstGeom prst="rect">
            <a:avLst/>
          </a:prstGeom>
          <a:solidFill>
            <a:schemeClr val="bg1">
              <a:lumMod val="85000"/>
            </a:schemeClr>
          </a:solidFill>
          <a:ln>
            <a:headEnd type="none" w="med" len="med"/>
            <a:tailEnd type="none" w="med" len="med"/>
          </a:ln>
          <a:effectLst/>
          <a:scene3d>
            <a:camera prst="orthographicFront">
              <a:rot lat="0" lon="0" rev="0"/>
            </a:camera>
            <a:lightRig rig="twoPt" dir="tl"/>
          </a:scene3d>
          <a:sp3d prstMaterial="fla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sp>
        <p:nvSpPr>
          <p:cNvPr id="2" name="Title 1"/>
          <p:cNvSpPr>
            <a:spLocks noGrp="1"/>
          </p:cNvSpPr>
          <p:nvPr>
            <p:ph type="title"/>
          </p:nvPr>
        </p:nvSpPr>
        <p:spPr/>
        <p:txBody>
          <a:bodyPr vert="horz" wrap="square" lIns="0" tIns="0" rIns="0" bIns="0" rtlCol="0" anchor="t">
            <a:spAutoFit/>
          </a:bodyPr>
          <a:lstStyle/>
          <a:p>
            <a:r>
              <a:rPr lang="en-US" b="1" dirty="0">
                <a:latin typeface="+mj-lt"/>
              </a:rPr>
              <a:t>Learning Resources</a:t>
            </a:r>
          </a:p>
        </p:txBody>
      </p:sp>
      <p:sp>
        <p:nvSpPr>
          <p:cNvPr id="24" name="TextBox 23"/>
          <p:cNvSpPr txBox="1"/>
          <p:nvPr/>
        </p:nvSpPr>
        <p:spPr>
          <a:xfrm>
            <a:off x="2430256" y="1698018"/>
            <a:ext cx="1600472" cy="341632"/>
          </a:xfrm>
          <a:prstGeom prst="rect">
            <a:avLst/>
          </a:prstGeom>
          <a:noFill/>
          <a:effectLst/>
        </p:spPr>
        <p:txBody>
          <a:bodyPr wrap="square" rtlCol="0" anchor="ctr">
            <a:spAutoFit/>
          </a:bodyPr>
          <a:lstStyle/>
          <a:p>
            <a:pPr algn="ctr">
              <a:lnSpc>
                <a:spcPct val="90000"/>
              </a:lnSpc>
            </a:pPr>
            <a:r>
              <a:rPr lang="en-US" b="1" spc="-90" dirty="0" smtClean="0">
                <a:gradFill>
                  <a:gsLst>
                    <a:gs pos="0">
                      <a:schemeClr val="tx1"/>
                    </a:gs>
                    <a:gs pos="100000">
                      <a:schemeClr val="tx1"/>
                    </a:gs>
                  </a:gsLst>
                  <a:lin ang="5400000" scaled="0"/>
                </a:gradFill>
                <a:latin typeface="+mn-lt"/>
                <a:ea typeface="Segoe UI" pitchFamily="34" charset="0"/>
                <a:cs typeface="Segoe UI" pitchFamily="34" charset="0"/>
              </a:rPr>
              <a:t>Cost</a:t>
            </a:r>
          </a:p>
        </p:txBody>
      </p:sp>
      <p:sp>
        <p:nvSpPr>
          <p:cNvPr id="25" name="TextBox 24"/>
          <p:cNvSpPr txBox="1"/>
          <p:nvPr/>
        </p:nvSpPr>
        <p:spPr>
          <a:xfrm>
            <a:off x="4411146" y="1698018"/>
            <a:ext cx="1600472" cy="341632"/>
          </a:xfrm>
          <a:prstGeom prst="rect">
            <a:avLst/>
          </a:prstGeom>
          <a:noFill/>
          <a:effectLst/>
        </p:spPr>
        <p:txBody>
          <a:bodyPr wrap="square" rtlCol="0" anchor="ctr">
            <a:spAutoFit/>
          </a:bodyPr>
          <a:lstStyle/>
          <a:p>
            <a:pPr algn="ctr">
              <a:lnSpc>
                <a:spcPct val="90000"/>
              </a:lnSpc>
            </a:pPr>
            <a:r>
              <a:rPr lang="en-US" b="1" spc="-90" dirty="0" smtClean="0">
                <a:gradFill>
                  <a:gsLst>
                    <a:gs pos="0">
                      <a:schemeClr val="tx1"/>
                    </a:gs>
                    <a:gs pos="100000">
                      <a:schemeClr val="tx1"/>
                    </a:gs>
                  </a:gsLst>
                  <a:lin ang="5400000" scaled="0"/>
                </a:gradFill>
                <a:latin typeface="+mn-lt"/>
                <a:ea typeface="Segoe UI" pitchFamily="34" charset="0"/>
                <a:cs typeface="Segoe UI" pitchFamily="34" charset="0"/>
              </a:rPr>
              <a:t>Learning Style</a:t>
            </a:r>
          </a:p>
        </p:txBody>
      </p:sp>
      <p:sp>
        <p:nvSpPr>
          <p:cNvPr id="26" name="TextBox 25"/>
          <p:cNvSpPr txBox="1"/>
          <p:nvPr/>
        </p:nvSpPr>
        <p:spPr>
          <a:xfrm>
            <a:off x="6080048" y="1698018"/>
            <a:ext cx="1440280" cy="341632"/>
          </a:xfrm>
          <a:prstGeom prst="rect">
            <a:avLst/>
          </a:prstGeom>
          <a:noFill/>
          <a:effectLst/>
        </p:spPr>
        <p:txBody>
          <a:bodyPr wrap="square" rtlCol="0" anchor="ctr">
            <a:spAutoFit/>
          </a:bodyPr>
          <a:lstStyle/>
          <a:p>
            <a:pPr algn="ctr">
              <a:lnSpc>
                <a:spcPct val="90000"/>
              </a:lnSpc>
            </a:pPr>
            <a:r>
              <a:rPr lang="en-US" b="1" spc="-90" dirty="0" smtClean="0">
                <a:gradFill>
                  <a:gsLst>
                    <a:gs pos="0">
                      <a:schemeClr val="tx1"/>
                    </a:gs>
                    <a:gs pos="100000">
                      <a:schemeClr val="tx1"/>
                    </a:gs>
                  </a:gsLst>
                  <a:lin ang="5400000" scaled="0"/>
                </a:gradFill>
                <a:latin typeface="+mn-lt"/>
                <a:ea typeface="Segoe UI" pitchFamily="34" charset="0"/>
                <a:cs typeface="Segoe UI" pitchFamily="34" charset="0"/>
              </a:rPr>
              <a:t>Student</a:t>
            </a:r>
          </a:p>
        </p:txBody>
      </p:sp>
      <p:sp>
        <p:nvSpPr>
          <p:cNvPr id="27" name="TextBox 26"/>
          <p:cNvSpPr txBox="1"/>
          <p:nvPr/>
        </p:nvSpPr>
        <p:spPr>
          <a:xfrm>
            <a:off x="7316423" y="1448719"/>
            <a:ext cx="1441814" cy="840230"/>
          </a:xfrm>
          <a:prstGeom prst="rect">
            <a:avLst/>
          </a:prstGeom>
          <a:noFill/>
          <a:effectLst/>
        </p:spPr>
        <p:txBody>
          <a:bodyPr wrap="square" rtlCol="0" anchor="ctr">
            <a:spAutoFit/>
          </a:bodyPr>
          <a:lstStyle/>
          <a:p>
            <a:pPr algn="ctr">
              <a:lnSpc>
                <a:spcPct val="90000"/>
              </a:lnSpc>
            </a:pPr>
            <a:r>
              <a:rPr lang="en-US" b="1" spc="-90" dirty="0" smtClean="0">
                <a:gradFill>
                  <a:gsLst>
                    <a:gs pos="0">
                      <a:schemeClr val="tx1"/>
                    </a:gs>
                    <a:gs pos="100000">
                      <a:schemeClr val="tx1"/>
                    </a:gs>
                  </a:gsLst>
                  <a:lin ang="5400000" scaled="0"/>
                </a:gradFill>
                <a:latin typeface="+mn-lt"/>
                <a:ea typeface="Segoe UI" pitchFamily="34" charset="0"/>
                <a:cs typeface="Segoe UI" pitchFamily="34" charset="0"/>
              </a:rPr>
              <a:t>IT Professional and Developers</a:t>
            </a:r>
          </a:p>
        </p:txBody>
      </p:sp>
      <p:sp>
        <p:nvSpPr>
          <p:cNvPr id="34" name="TextBox 33"/>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35" name="TextBox 34"/>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38</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46" name="Can 45"/>
          <p:cNvSpPr/>
          <p:nvPr/>
        </p:nvSpPr>
        <p:spPr>
          <a:xfrm>
            <a:off x="376758" y="2246136"/>
            <a:ext cx="1636776" cy="1143000"/>
          </a:xfrm>
          <a:prstGeom prst="can">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91440" rIns="182880"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tx1"/>
                    </a:gs>
                    <a:gs pos="100000">
                      <a:schemeClr val="tx1"/>
                    </a:gs>
                  </a:gsLst>
                  <a:lin ang="5400000" scaled="0"/>
                </a:gradFill>
                <a:ea typeface="Segoe UI" pitchFamily="34" charset="0"/>
                <a:cs typeface="Segoe UI" pitchFamily="34" charset="0"/>
              </a:rPr>
              <a:t>E-Learning</a:t>
            </a:r>
          </a:p>
        </p:txBody>
      </p:sp>
      <p:sp>
        <p:nvSpPr>
          <p:cNvPr id="47" name="Can 46"/>
          <p:cNvSpPr/>
          <p:nvPr/>
        </p:nvSpPr>
        <p:spPr>
          <a:xfrm>
            <a:off x="382588" y="3604007"/>
            <a:ext cx="1636776" cy="1143000"/>
          </a:xfrm>
          <a:prstGeom prst="can">
            <a:avLst/>
          </a:prstGeom>
          <a:solidFill>
            <a:schemeClr val="tx1">
              <a:lumMod val="75000"/>
              <a:lumOff val="25000"/>
            </a:schemeClr>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40" tIns="91440" rIns="182880" bIns="45718" numCol="1" rtlCol="0" anchor="ctr" anchorCtr="0" compatLnSpc="1">
            <a:prstTxWarp prst="textNoShape">
              <a:avLst/>
            </a:prstTxWarp>
          </a:bodyPr>
          <a:lstStyle/>
          <a:p>
            <a:pPr marL="109538" algn="ctr" defTabSz="914363">
              <a:lnSpc>
                <a:spcPct val="90000"/>
              </a:lnSpc>
              <a:spcBef>
                <a:spcPct val="20000"/>
              </a:spcBef>
            </a:pPr>
            <a:r>
              <a:rPr lang="en-US" sz="1600" dirty="0" smtClean="0">
                <a:gradFill>
                  <a:gsLst>
                    <a:gs pos="0">
                      <a:schemeClr val="bg1"/>
                    </a:gs>
                    <a:gs pos="100000">
                      <a:schemeClr val="bg1"/>
                    </a:gs>
                  </a:gsLst>
                  <a:lin ang="5400000" scaled="0"/>
                </a:gradFill>
                <a:ea typeface="Segoe UI" pitchFamily="34" charset="0"/>
                <a:cs typeface="Segoe UI" pitchFamily="34" charset="0"/>
              </a:rPr>
              <a:t>Instructor-Led</a:t>
            </a:r>
            <a:br>
              <a:rPr lang="en-US" sz="1600" dirty="0" smtClean="0">
                <a:gradFill>
                  <a:gsLst>
                    <a:gs pos="0">
                      <a:schemeClr val="bg1"/>
                    </a:gs>
                    <a:gs pos="100000">
                      <a:schemeClr val="bg1"/>
                    </a:gs>
                  </a:gsLst>
                  <a:lin ang="5400000" scaled="0"/>
                </a:gradFill>
                <a:ea typeface="Segoe UI" pitchFamily="34" charset="0"/>
                <a:cs typeface="Segoe UI" pitchFamily="34" charset="0"/>
              </a:rPr>
            </a:br>
            <a:r>
              <a:rPr lang="en-US" sz="1600" dirty="0" smtClean="0">
                <a:gradFill>
                  <a:gsLst>
                    <a:gs pos="0">
                      <a:schemeClr val="bg1"/>
                    </a:gs>
                    <a:gs pos="100000">
                      <a:schemeClr val="bg1"/>
                    </a:gs>
                  </a:gsLst>
                  <a:lin ang="5400000" scaled="0"/>
                </a:gradFill>
                <a:ea typeface="Segoe UI" pitchFamily="34" charset="0"/>
                <a:cs typeface="Segoe UI" pitchFamily="34" charset="0"/>
              </a:rPr>
              <a:t>Training</a:t>
            </a:r>
            <a:endParaRPr lang="en-US" sz="1600" dirty="0">
              <a:gradFill>
                <a:gsLst>
                  <a:gs pos="0">
                    <a:schemeClr val="bg1"/>
                  </a:gs>
                  <a:gs pos="100000">
                    <a:schemeClr val="bg1"/>
                  </a:gs>
                </a:gsLst>
                <a:lin ang="5400000" scaled="0"/>
              </a:gradFill>
              <a:ea typeface="Segoe UI" pitchFamily="34" charset="0"/>
              <a:cs typeface="Segoe UI" pitchFamily="34" charset="0"/>
            </a:endParaRPr>
          </a:p>
        </p:txBody>
      </p:sp>
      <p:sp>
        <p:nvSpPr>
          <p:cNvPr id="50" name="Can 49"/>
          <p:cNvSpPr/>
          <p:nvPr/>
        </p:nvSpPr>
        <p:spPr>
          <a:xfrm>
            <a:off x="382588" y="4953001"/>
            <a:ext cx="1636776" cy="1143000"/>
          </a:xfrm>
          <a:prstGeom prst="can">
            <a:avLst/>
          </a:prstGeom>
          <a:solidFill>
            <a:schemeClr val="tx1"/>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182880" rIns="91440" bIns="45718" numCol="1" rtlCol="0" anchor="ctr" anchorCtr="0" compatLnSpc="1">
            <a:prstTxWarp prst="textNoShape">
              <a:avLst/>
            </a:prstTxWarp>
          </a:bodyPr>
          <a:lstStyle/>
          <a:p>
            <a:pPr algn="ctr" defTabSz="914099"/>
            <a:r>
              <a:rPr lang="en-US" sz="1600" dirty="0">
                <a:gradFill>
                  <a:gsLst>
                    <a:gs pos="0">
                      <a:schemeClr val="bg1"/>
                    </a:gs>
                    <a:gs pos="100000">
                      <a:schemeClr val="bg1"/>
                    </a:gs>
                  </a:gsLst>
                  <a:lin ang="5400000" scaled="0"/>
                </a:gradFill>
                <a:ea typeface="Segoe UI" pitchFamily="34" charset="0"/>
                <a:cs typeface="Segoe UI" pitchFamily="34" charset="0"/>
              </a:rPr>
              <a:t>MS Press </a:t>
            </a:r>
            <a:br>
              <a:rPr lang="en-US" sz="1600" dirty="0">
                <a:gradFill>
                  <a:gsLst>
                    <a:gs pos="0">
                      <a:schemeClr val="bg1"/>
                    </a:gs>
                    <a:gs pos="100000">
                      <a:schemeClr val="bg1"/>
                    </a:gs>
                  </a:gsLst>
                  <a:lin ang="5400000" scaled="0"/>
                </a:gradFill>
                <a:ea typeface="Segoe UI" pitchFamily="34" charset="0"/>
                <a:cs typeface="Segoe UI" pitchFamily="34" charset="0"/>
              </a:rPr>
            </a:br>
            <a:r>
              <a:rPr lang="en-US" sz="1600" dirty="0">
                <a:gradFill>
                  <a:gsLst>
                    <a:gs pos="0">
                      <a:schemeClr val="bg1"/>
                    </a:gs>
                    <a:gs pos="100000">
                      <a:schemeClr val="bg1"/>
                    </a:gs>
                  </a:gsLst>
                  <a:lin ang="5400000" scaled="0"/>
                </a:gradFill>
                <a:ea typeface="Segoe UI" pitchFamily="34" charset="0"/>
                <a:cs typeface="Segoe UI" pitchFamily="34" charset="0"/>
              </a:rPr>
              <a:t>Self-Paced Training Kits</a:t>
            </a:r>
          </a:p>
        </p:txBody>
      </p:sp>
      <p:sp>
        <p:nvSpPr>
          <p:cNvPr id="51" name="Can 50"/>
          <p:cNvSpPr/>
          <p:nvPr/>
        </p:nvSpPr>
        <p:spPr>
          <a:xfrm>
            <a:off x="2393952" y="2246136"/>
            <a:ext cx="1636776" cy="1143000"/>
          </a:xfrm>
          <a:prstGeom prst="can">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91440" rIns="182880"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tx1"/>
                    </a:gs>
                    <a:gs pos="100000">
                      <a:schemeClr val="tx1"/>
                    </a:gs>
                  </a:gsLst>
                  <a:lin ang="5400000" scaled="0"/>
                </a:gradFill>
                <a:ea typeface="Segoe UI" pitchFamily="34" charset="0"/>
                <a:cs typeface="Segoe UI" pitchFamily="34" charset="0"/>
              </a:rPr>
              <a:t>Fee and Free</a:t>
            </a:r>
          </a:p>
        </p:txBody>
      </p:sp>
      <p:sp>
        <p:nvSpPr>
          <p:cNvPr id="52" name="Can 51"/>
          <p:cNvSpPr/>
          <p:nvPr/>
        </p:nvSpPr>
        <p:spPr>
          <a:xfrm>
            <a:off x="2393952" y="3604007"/>
            <a:ext cx="1636776" cy="1143000"/>
          </a:xfrm>
          <a:prstGeom prst="can">
            <a:avLst/>
          </a:prstGeom>
          <a:solidFill>
            <a:schemeClr val="bg1">
              <a:lumMod val="50000"/>
            </a:schemeClr>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91440" rIns="182880"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bg1"/>
                    </a:gs>
                    <a:gs pos="100000">
                      <a:schemeClr val="bg1"/>
                    </a:gs>
                  </a:gsLst>
                  <a:lin ang="5400000" scaled="0"/>
                </a:gradFill>
                <a:ea typeface="Segoe UI" pitchFamily="34" charset="0"/>
                <a:cs typeface="Segoe UI" pitchFamily="34" charset="0"/>
              </a:rPr>
              <a:t>Fee</a:t>
            </a:r>
          </a:p>
        </p:txBody>
      </p:sp>
      <p:sp>
        <p:nvSpPr>
          <p:cNvPr id="53" name="Can 52"/>
          <p:cNvSpPr/>
          <p:nvPr/>
        </p:nvSpPr>
        <p:spPr>
          <a:xfrm>
            <a:off x="2393952" y="4953001"/>
            <a:ext cx="1636776" cy="1143000"/>
          </a:xfrm>
          <a:prstGeom prst="can">
            <a:avLst/>
          </a:prstGeom>
          <a:solidFill>
            <a:schemeClr val="tx1">
              <a:lumMod val="85000"/>
              <a:lumOff val="15000"/>
            </a:scheme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91440" rIns="182880" bIns="45718" numCol="1" rtlCol="0" anchor="ctr" anchorCtr="0" compatLnSpc="1">
            <a:prstTxWarp prst="textNoShape">
              <a:avLst/>
            </a:prstTxWarp>
          </a:bodyPr>
          <a:lstStyle/>
          <a:p>
            <a:pPr algn="ctr" defTabSz="914099"/>
            <a:r>
              <a:rPr lang="en-US" sz="1600" dirty="0">
                <a:gradFill>
                  <a:gsLst>
                    <a:gs pos="0">
                      <a:schemeClr val="bg1"/>
                    </a:gs>
                    <a:gs pos="100000">
                      <a:schemeClr val="bg1"/>
                    </a:gs>
                  </a:gsLst>
                  <a:lin ang="5400000" scaled="0"/>
                </a:gradFill>
                <a:ea typeface="Segoe UI" pitchFamily="34" charset="0"/>
                <a:cs typeface="Segoe UI" pitchFamily="34" charset="0"/>
              </a:rPr>
              <a:t>Fee</a:t>
            </a:r>
          </a:p>
        </p:txBody>
      </p:sp>
      <p:sp>
        <p:nvSpPr>
          <p:cNvPr id="54" name="Can 53"/>
          <p:cNvSpPr/>
          <p:nvPr/>
        </p:nvSpPr>
        <p:spPr>
          <a:xfrm>
            <a:off x="4411146" y="2246136"/>
            <a:ext cx="1636776" cy="1143000"/>
          </a:xfrm>
          <a:prstGeom prst="can">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91440" rIns="182880"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tx1"/>
                    </a:gs>
                    <a:gs pos="100000">
                      <a:schemeClr val="tx1"/>
                    </a:gs>
                  </a:gsLst>
                  <a:lin ang="5400000" scaled="0"/>
                </a:gradFill>
                <a:ea typeface="Segoe UI" pitchFamily="34" charset="0"/>
                <a:cs typeface="Segoe UI" pitchFamily="34" charset="0"/>
              </a:rPr>
              <a:t>Self-Paced</a:t>
            </a:r>
          </a:p>
        </p:txBody>
      </p:sp>
      <p:sp>
        <p:nvSpPr>
          <p:cNvPr id="55" name="Can 54"/>
          <p:cNvSpPr/>
          <p:nvPr/>
        </p:nvSpPr>
        <p:spPr>
          <a:xfrm>
            <a:off x="4411146" y="3604007"/>
            <a:ext cx="1636776" cy="1143000"/>
          </a:xfrm>
          <a:prstGeom prst="can">
            <a:avLst/>
          </a:prstGeom>
          <a:solidFill>
            <a:schemeClr val="bg1">
              <a:lumMod val="50000"/>
            </a:schemeClr>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91440" rIns="182880" bIns="45718" numCol="1" rtlCol="0" anchor="ctr" anchorCtr="0" compatLnSpc="1">
            <a:prstTxWarp prst="textNoShape">
              <a:avLst/>
            </a:prstTxWarp>
          </a:bodyPr>
          <a:lstStyle/>
          <a:p>
            <a:pPr marL="109538" algn="ctr" defTabSz="914363">
              <a:lnSpc>
                <a:spcPct val="90000"/>
              </a:lnSpc>
              <a:spcBef>
                <a:spcPct val="20000"/>
              </a:spcBef>
            </a:pPr>
            <a:r>
              <a:rPr lang="en-US" sz="1600" dirty="0">
                <a:gradFill>
                  <a:gsLst>
                    <a:gs pos="0">
                      <a:schemeClr val="bg1"/>
                    </a:gs>
                    <a:gs pos="100000">
                      <a:schemeClr val="bg1"/>
                    </a:gs>
                  </a:gsLst>
                  <a:lin ang="5400000" scaled="0"/>
                </a:gradFill>
                <a:ea typeface="Segoe UI" pitchFamily="34" charset="0"/>
                <a:cs typeface="Segoe UI" pitchFamily="34" charset="0"/>
              </a:rPr>
              <a:t>Hands-On</a:t>
            </a:r>
          </a:p>
        </p:txBody>
      </p:sp>
      <p:sp>
        <p:nvSpPr>
          <p:cNvPr id="56" name="Can 55"/>
          <p:cNvSpPr/>
          <p:nvPr/>
        </p:nvSpPr>
        <p:spPr>
          <a:xfrm>
            <a:off x="4411146" y="4953001"/>
            <a:ext cx="1636776" cy="1143000"/>
          </a:xfrm>
          <a:prstGeom prst="can">
            <a:avLst/>
          </a:prstGeom>
          <a:solidFill>
            <a:schemeClr val="tx1">
              <a:lumMod val="85000"/>
              <a:lumOff val="15000"/>
            </a:scheme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40" bIns="45718" numCol="1" rtlCol="0" anchor="ctr" anchorCtr="0" compatLnSpc="1">
            <a:prstTxWarp prst="textNoShape">
              <a:avLst/>
            </a:prstTxWarp>
          </a:bodyPr>
          <a:lstStyle/>
          <a:p>
            <a:pPr algn="ctr" defTabSz="914099"/>
            <a:r>
              <a:rPr lang="en-US" sz="1600" dirty="0">
                <a:gradFill>
                  <a:gsLst>
                    <a:gs pos="0">
                      <a:schemeClr val="bg1"/>
                    </a:gs>
                    <a:gs pos="100000">
                      <a:schemeClr val="bg1"/>
                    </a:gs>
                  </a:gsLst>
                  <a:lin ang="5400000" scaled="0"/>
                </a:gradFill>
                <a:ea typeface="Segoe UI" pitchFamily="34" charset="0"/>
                <a:cs typeface="Segoe UI" pitchFamily="34" charset="0"/>
              </a:rPr>
              <a:t>Self-Paced</a:t>
            </a:r>
          </a:p>
        </p:txBody>
      </p:sp>
      <p:sp>
        <p:nvSpPr>
          <p:cNvPr id="60" name="TextBox 59"/>
          <p:cNvSpPr txBox="1"/>
          <p:nvPr/>
        </p:nvSpPr>
        <p:spPr>
          <a:xfrm>
            <a:off x="6294784" y="3723227"/>
            <a:ext cx="1021639" cy="1200329"/>
          </a:xfrm>
          <a:prstGeom prst="rect">
            <a:avLst/>
          </a:prstGeom>
          <a:noFill/>
        </p:spPr>
        <p:txBody>
          <a:bodyPr wrap="square" rtlCol="0">
            <a:spAutoFit/>
          </a:bodyPr>
          <a:lstStyle/>
          <a:p>
            <a:pPr marL="285750" indent="-285750">
              <a:buFont typeface="Wingdings" pitchFamily="2" charset="2"/>
              <a:buChar char="ü"/>
            </a:pPr>
            <a:r>
              <a:rPr lang="en-US" sz="72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 </a:t>
            </a:r>
          </a:p>
        </p:txBody>
      </p:sp>
      <p:grpSp>
        <p:nvGrpSpPr>
          <p:cNvPr id="8" name="Group 7"/>
          <p:cNvGrpSpPr/>
          <p:nvPr/>
        </p:nvGrpSpPr>
        <p:grpSpPr>
          <a:xfrm>
            <a:off x="7526510" y="2362200"/>
            <a:ext cx="1021639" cy="3907548"/>
            <a:chOff x="7328784" y="2362200"/>
            <a:chExt cx="1021639" cy="3907548"/>
          </a:xfrm>
        </p:grpSpPr>
        <p:sp>
          <p:nvSpPr>
            <p:cNvPr id="4" name="TextBox 3"/>
            <p:cNvSpPr txBox="1"/>
            <p:nvPr/>
          </p:nvSpPr>
          <p:spPr>
            <a:xfrm>
              <a:off x="7328784" y="5069419"/>
              <a:ext cx="1021639" cy="1200329"/>
            </a:xfrm>
            <a:prstGeom prst="rect">
              <a:avLst/>
            </a:prstGeom>
            <a:noFill/>
          </p:spPr>
          <p:txBody>
            <a:bodyPr wrap="square" rtlCol="0">
              <a:spAutoFit/>
            </a:bodyPr>
            <a:lstStyle/>
            <a:p>
              <a:pPr marL="285750" indent="-285750">
                <a:buFont typeface="Wingdings" pitchFamily="2" charset="2"/>
                <a:buChar char="ü"/>
              </a:pPr>
              <a:r>
                <a:rPr lang="en-US" sz="7200" dirty="0">
                  <a:gradFill>
                    <a:gsLst>
                      <a:gs pos="0">
                        <a:schemeClr val="tx1"/>
                      </a:gs>
                      <a:gs pos="100000">
                        <a:schemeClr val="tx1"/>
                      </a:gs>
                    </a:gsLst>
                    <a:lin ang="5400000" scaled="0"/>
                  </a:gradFill>
                  <a:latin typeface="+mn-lt"/>
                  <a:ea typeface="Segoe UI" pitchFamily="34" charset="0"/>
                  <a:cs typeface="Segoe UI" pitchFamily="34" charset="0"/>
                </a:rPr>
                <a:t> </a:t>
              </a:r>
            </a:p>
          </p:txBody>
        </p:sp>
        <p:sp>
          <p:nvSpPr>
            <p:cNvPr id="59" name="TextBox 58"/>
            <p:cNvSpPr txBox="1"/>
            <p:nvPr/>
          </p:nvSpPr>
          <p:spPr>
            <a:xfrm>
              <a:off x="7328784" y="3718290"/>
              <a:ext cx="1021639" cy="1200329"/>
            </a:xfrm>
            <a:prstGeom prst="rect">
              <a:avLst/>
            </a:prstGeom>
            <a:noFill/>
          </p:spPr>
          <p:txBody>
            <a:bodyPr wrap="square" rtlCol="0">
              <a:spAutoFit/>
            </a:bodyPr>
            <a:lstStyle>
              <a:defPPr>
                <a:defRPr lang="en-US"/>
              </a:defPPr>
              <a:lvl1pPr marL="285750" indent="-285750">
                <a:buFont typeface="Wingdings" pitchFamily="2" charset="2"/>
                <a:buChar char="ü"/>
                <a:defRPr sz="7200">
                  <a:gradFill>
                    <a:gsLst>
                      <a:gs pos="0">
                        <a:schemeClr val="bg1">
                          <a:lumMod val="50000"/>
                        </a:schemeClr>
                      </a:gs>
                      <a:gs pos="100000">
                        <a:schemeClr val="bg1">
                          <a:lumMod val="50000"/>
                        </a:schemeClr>
                      </a:gs>
                    </a:gsLst>
                    <a:lin ang="5400000" scaled="0"/>
                  </a:gradFill>
                  <a:latin typeface="+mn-lt"/>
                </a:defRPr>
              </a:lvl1pPr>
            </a:lstStyle>
            <a:p>
              <a:r>
                <a:rPr lang="en-US" dirty="0">
                  <a:ea typeface="Segoe UI" pitchFamily="34" charset="0"/>
                  <a:cs typeface="Segoe UI" pitchFamily="34" charset="0"/>
                </a:rPr>
                <a:t> </a:t>
              </a:r>
            </a:p>
          </p:txBody>
        </p:sp>
        <p:sp>
          <p:nvSpPr>
            <p:cNvPr id="61" name="TextBox 60"/>
            <p:cNvSpPr txBox="1"/>
            <p:nvPr/>
          </p:nvSpPr>
          <p:spPr>
            <a:xfrm>
              <a:off x="7328784" y="2362200"/>
              <a:ext cx="1021639" cy="1200329"/>
            </a:xfrm>
            <a:prstGeom prst="rect">
              <a:avLst/>
            </a:prstGeom>
            <a:noFill/>
          </p:spPr>
          <p:txBody>
            <a:bodyPr wrap="square" rtlCol="0">
              <a:spAutoFit/>
            </a:bodyPr>
            <a:lstStyle>
              <a:defPPr>
                <a:defRPr lang="en-US"/>
              </a:defPPr>
              <a:lvl1pPr marL="285750" indent="-285750">
                <a:buFont typeface="Wingdings" pitchFamily="2" charset="2"/>
                <a:buChar char="ü"/>
                <a:defRPr sz="7200">
                  <a:gradFill>
                    <a:gsLst>
                      <a:gs pos="0">
                        <a:srgbClr val="335B3D"/>
                      </a:gs>
                      <a:gs pos="100000">
                        <a:srgbClr val="335B3D"/>
                      </a:gs>
                    </a:gsLst>
                    <a:lin ang="5400000" scaled="0"/>
                  </a:gradFill>
                  <a:latin typeface="+mn-lt"/>
                </a:defRPr>
              </a:lvl1pPr>
            </a:lstStyle>
            <a:p>
              <a:r>
                <a:rPr lang="en-US" dirty="0">
                  <a:ea typeface="Segoe UI" pitchFamily="34" charset="0"/>
                  <a:cs typeface="Segoe UI" pitchFamily="34" charset="0"/>
                </a:rPr>
                <a:t> </a:t>
              </a:r>
            </a:p>
          </p:txBody>
        </p:sp>
      </p:grpSp>
      <p:sp>
        <p:nvSpPr>
          <p:cNvPr id="62" name="TextBox 61"/>
          <p:cNvSpPr txBox="1"/>
          <p:nvPr/>
        </p:nvSpPr>
        <p:spPr>
          <a:xfrm>
            <a:off x="6294784" y="2367137"/>
            <a:ext cx="1021639" cy="1200329"/>
          </a:xfrm>
          <a:prstGeom prst="rect">
            <a:avLst/>
          </a:prstGeom>
          <a:noFill/>
        </p:spPr>
        <p:txBody>
          <a:bodyPr wrap="square" rtlCol="0">
            <a:spAutoFit/>
          </a:bodyPr>
          <a:lstStyle/>
          <a:p>
            <a:pPr marL="285750" indent="-285750">
              <a:buFont typeface="Wingdings" pitchFamily="2" charset="2"/>
              <a:buChar char="ü"/>
            </a:pPr>
            <a:r>
              <a:rPr lang="en-US" sz="7200" dirty="0">
                <a:gradFill>
                  <a:gsLst>
                    <a:gs pos="0">
                      <a:srgbClr val="335B3D"/>
                    </a:gs>
                    <a:gs pos="100000">
                      <a:srgbClr val="335B3D"/>
                    </a:gs>
                  </a:gsLst>
                  <a:lin ang="5400000" scaled="0"/>
                </a:gradFill>
                <a:latin typeface="+mn-lt"/>
                <a:ea typeface="Segoe UI" pitchFamily="34" charset="0"/>
                <a:cs typeface="Segoe UI" pitchFamily="34" charset="0"/>
              </a:rPr>
              <a:t> </a:t>
            </a:r>
          </a:p>
        </p:txBody>
      </p:sp>
    </p:spTree>
    <p:extLst>
      <p:ext uri="{BB962C8B-B14F-4D97-AF65-F5344CB8AC3E}">
        <p14:creationId xmlns:p14="http://schemas.microsoft.com/office/powerpoint/2010/main" val="418699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381000" y="230188"/>
            <a:ext cx="8382000" cy="1163395"/>
          </a:xfrm>
        </p:spPr>
        <p:txBody>
          <a:bodyPr>
            <a:normAutofit/>
          </a:bodyPr>
          <a:lstStyle/>
          <a:p>
            <a:pPr defTabSz="914363" eaLnBrk="1" fontAlgn="auto" hangingPunct="1">
              <a:spcAft>
                <a:spcPts val="0"/>
              </a:spcAft>
              <a:defRPr/>
            </a:pPr>
            <a:r>
              <a:rPr lang="en-CA" dirty="0"/>
              <a:t>Certification </a:t>
            </a:r>
            <a:r>
              <a:rPr lang="en-CA" dirty="0" smtClean="0"/>
              <a:t>Exams</a:t>
            </a:r>
            <a:br>
              <a:rPr lang="en-CA" dirty="0" smtClean="0"/>
            </a:br>
            <a:r>
              <a:rPr lang="en-CA" sz="3600" dirty="0">
                <a:gradFill>
                  <a:gsLst>
                    <a:gs pos="0">
                      <a:schemeClr val="tx2"/>
                    </a:gs>
                    <a:gs pos="100000">
                      <a:schemeClr val="tx2"/>
                    </a:gs>
                  </a:gsLst>
                  <a:lin ang="5400000" scaled="0"/>
                </a:gradFill>
              </a:rPr>
              <a:t>Prep </a:t>
            </a:r>
            <a:r>
              <a:rPr lang="en-CA" sz="3600" dirty="0" smtClean="0">
                <a:gradFill>
                  <a:gsLst>
                    <a:gs pos="0">
                      <a:schemeClr val="tx2"/>
                    </a:gs>
                    <a:gs pos="100000">
                      <a:schemeClr val="tx2"/>
                    </a:gs>
                  </a:gsLst>
                  <a:lin ang="5400000" scaled="0"/>
                </a:gradFill>
              </a:rPr>
              <a:t>options &amp; Learning Options</a:t>
            </a:r>
            <a:endParaRPr lang="en-US" sz="3600" dirty="0">
              <a:gradFill>
                <a:gsLst>
                  <a:gs pos="0">
                    <a:schemeClr val="tx2"/>
                  </a:gs>
                  <a:gs pos="100000">
                    <a:schemeClr val="tx2"/>
                  </a:gs>
                </a:gsLst>
                <a:lin ang="5400000" scaled="0"/>
              </a:gradFill>
            </a:endParaRPr>
          </a:p>
        </p:txBody>
      </p:sp>
      <p:sp>
        <p:nvSpPr>
          <p:cNvPr id="3" name="Content Placeholder 2"/>
          <p:cNvSpPr>
            <a:spLocks noGrp="1"/>
          </p:cNvSpPr>
          <p:nvPr>
            <p:ph idx="1"/>
          </p:nvPr>
        </p:nvSpPr>
        <p:spPr>
          <a:xfrm>
            <a:off x="382588" y="1487405"/>
            <a:ext cx="8382000" cy="775597"/>
          </a:xfrm>
        </p:spPr>
        <p:txBody>
          <a:bodyPr>
            <a:normAutofit/>
          </a:bodyPr>
          <a:lstStyle/>
          <a:p>
            <a:pPr marL="0" indent="0">
              <a:buNone/>
            </a:pPr>
            <a:r>
              <a:rPr lang="en-US" sz="1400" b="1" dirty="0" smtClean="0">
                <a:gradFill>
                  <a:gsLst>
                    <a:gs pos="0">
                      <a:schemeClr val="tx1"/>
                    </a:gs>
                    <a:gs pos="100000">
                      <a:schemeClr val="tx1"/>
                    </a:gs>
                  </a:gsLst>
                  <a:lin ang="5400000" scaled="0"/>
                </a:gradFill>
              </a:rPr>
              <a:t>Preparation tools and resources: </a:t>
            </a:r>
            <a:br>
              <a:rPr lang="en-US" sz="1400" b="1" dirty="0" smtClean="0">
                <a:gradFill>
                  <a:gsLst>
                    <a:gs pos="0">
                      <a:schemeClr val="tx1"/>
                    </a:gs>
                    <a:gs pos="100000">
                      <a:schemeClr val="tx1"/>
                    </a:gs>
                  </a:gsLst>
                  <a:lin ang="5400000" scaled="0"/>
                </a:gradFill>
              </a:rPr>
            </a:br>
            <a:r>
              <a:rPr lang="en-US" sz="1400" dirty="0" smtClean="0">
                <a:gradFill>
                  <a:gsLst>
                    <a:gs pos="0">
                      <a:schemeClr val="tx1"/>
                    </a:gs>
                    <a:gs pos="100000">
                      <a:schemeClr val="tx1"/>
                    </a:gs>
                  </a:gsLst>
                  <a:lin ang="5400000" scaled="0"/>
                </a:gradFill>
              </a:rPr>
              <a:t>To help you prepare for this exam, Microsoft Learning recommends that you have hands-on experience with the product and that you use the following training resources. These training resources do not necessarily cover all of the topics listed in the “Skills measured” section.</a:t>
            </a:r>
            <a:endParaRPr lang="en-US" sz="1400" dirty="0">
              <a:gradFill>
                <a:gsLst>
                  <a:gs pos="0">
                    <a:schemeClr val="tx1"/>
                  </a:gs>
                  <a:gs pos="100000">
                    <a:schemeClr val="tx1"/>
                  </a:gs>
                </a:gsLst>
                <a:lin ang="5400000" scaled="0"/>
              </a:gradFill>
            </a:endParaRPr>
          </a:p>
        </p:txBody>
      </p:sp>
      <p:sp>
        <p:nvSpPr>
          <p:cNvPr id="7" name="Text Box 7"/>
          <p:cNvSpPr txBox="1">
            <a:spLocks noChangeArrowheads="1"/>
          </p:cNvSpPr>
          <p:nvPr/>
        </p:nvSpPr>
        <p:spPr bwMode="auto">
          <a:xfrm>
            <a:off x="-30297" y="5867400"/>
            <a:ext cx="9144000" cy="533400"/>
          </a:xfrm>
          <a:prstGeom prst="rect">
            <a:avLst/>
          </a:prstGeom>
          <a:solidFill>
            <a:schemeClr val="tx1">
              <a:lumMod val="85000"/>
              <a:lumOff val="15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algn="ctr" defTabSz="914099">
              <a:defRPr sz="3200">
                <a:gradFill>
                  <a:gsLst>
                    <a:gs pos="0">
                      <a:schemeClr val="bg1"/>
                    </a:gs>
                    <a:gs pos="100000">
                      <a:schemeClr val="bg1"/>
                    </a:gs>
                  </a:gsLst>
                  <a:lin ang="5400000" scaled="0"/>
                </a:gradFill>
                <a:latin typeface="Segoe Light" pitchFamily="34" charset="0"/>
              </a:defRPr>
            </a:lvl1pPr>
          </a:lstStyle>
          <a:p>
            <a:r>
              <a:rPr lang="en-US" sz="2000" dirty="0">
                <a:hlinkClick r:id="rId3"/>
              </a:rPr>
              <a:t>http://www.microsoft.com/learning/en/us/exam.aspx?ID=XX-XXX</a:t>
            </a:r>
            <a:r>
              <a:rPr lang="en-US" sz="2000" dirty="0"/>
              <a:t> </a:t>
            </a:r>
          </a:p>
        </p:txBody>
      </p:sp>
      <p:sp>
        <p:nvSpPr>
          <p:cNvPr id="8" name="TextBox 7"/>
          <p:cNvSpPr txBox="1"/>
          <p:nvPr/>
        </p:nvSpPr>
        <p:spPr>
          <a:xfrm>
            <a:off x="0"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rPr>
              <a:t>Microsoft Confidential</a:t>
            </a:r>
            <a:endParaRPr lang="en-US" sz="900" dirty="0">
              <a:gradFill>
                <a:gsLst>
                  <a:gs pos="0">
                    <a:schemeClr val="bg1">
                      <a:lumMod val="50000"/>
                    </a:schemeClr>
                  </a:gs>
                  <a:gs pos="100000">
                    <a:schemeClr val="bg1">
                      <a:lumMod val="50000"/>
                    </a:schemeClr>
                  </a:gs>
                </a:gsLst>
                <a:lin ang="5400000" scaled="0"/>
              </a:gradFill>
            </a:endParaRPr>
          </a:p>
        </p:txBody>
      </p:sp>
      <p:sp>
        <p:nvSpPr>
          <p:cNvPr id="9" name="TextBox 8"/>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rPr>
              <a:t>45</a:t>
            </a:r>
            <a:endParaRPr lang="en-US" sz="900" dirty="0">
              <a:gradFill>
                <a:gsLst>
                  <a:gs pos="0">
                    <a:schemeClr val="bg1">
                      <a:lumMod val="50000"/>
                    </a:schemeClr>
                  </a:gs>
                  <a:gs pos="100000">
                    <a:schemeClr val="bg1">
                      <a:lumMod val="50000"/>
                    </a:schemeClr>
                  </a:gs>
                </a:gsLst>
                <a:lin ang="5400000" scaled="0"/>
              </a:gradFill>
            </a:endParaRPr>
          </a:p>
        </p:txBody>
      </p:sp>
      <p:sp>
        <p:nvSpPr>
          <p:cNvPr id="15" name="classroom"/>
          <p:cNvSpPr txBox="1">
            <a:spLocks noChangeArrowheads="1"/>
          </p:cNvSpPr>
          <p:nvPr/>
        </p:nvSpPr>
        <p:spPr bwMode="auto">
          <a:xfrm>
            <a:off x="2381" y="2296456"/>
            <a:ext cx="9144000" cy="533400"/>
          </a:xfrm>
          <a:prstGeom prst="rect">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algn="ctr" defTabSz="914099">
              <a:defRPr sz="3200">
                <a:gradFill>
                  <a:gsLst>
                    <a:gs pos="0">
                      <a:schemeClr val="bg1"/>
                    </a:gs>
                    <a:gs pos="100000">
                      <a:schemeClr val="bg1"/>
                    </a:gs>
                  </a:gsLst>
                  <a:lin ang="5400000" scaled="0"/>
                </a:gradFill>
                <a:latin typeface="Segoe Light" pitchFamily="34" charset="0"/>
              </a:defRPr>
            </a:lvl1pPr>
          </a:lstStyle>
          <a:p>
            <a:r>
              <a:rPr lang="en-US" dirty="0"/>
              <a:t>Classroom training</a:t>
            </a:r>
          </a:p>
        </p:txBody>
      </p:sp>
      <p:sp>
        <p:nvSpPr>
          <p:cNvPr id="17" name="e-learning"/>
          <p:cNvSpPr txBox="1">
            <a:spLocks noChangeArrowheads="1"/>
          </p:cNvSpPr>
          <p:nvPr/>
        </p:nvSpPr>
        <p:spPr bwMode="auto">
          <a:xfrm>
            <a:off x="2381" y="3607934"/>
            <a:ext cx="9144000" cy="533400"/>
          </a:xfrm>
          <a:prstGeom prst="rect">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algn="ctr" defTabSz="914099">
              <a:defRPr sz="3200">
                <a:gradFill>
                  <a:gsLst>
                    <a:gs pos="0">
                      <a:schemeClr val="bg1"/>
                    </a:gs>
                    <a:gs pos="100000">
                      <a:schemeClr val="bg1"/>
                    </a:gs>
                  </a:gsLst>
                  <a:lin ang="5400000" scaled="0"/>
                </a:gradFill>
                <a:latin typeface="Segoe Light" pitchFamily="34" charset="0"/>
              </a:defRPr>
            </a:lvl1pPr>
          </a:lstStyle>
          <a:p>
            <a:r>
              <a:rPr lang="en-US" dirty="0"/>
              <a:t>Microsoft E-Learning</a:t>
            </a:r>
          </a:p>
        </p:txBody>
      </p:sp>
      <p:sp>
        <p:nvSpPr>
          <p:cNvPr id="18" name="MS books"/>
          <p:cNvSpPr txBox="1">
            <a:spLocks noChangeArrowheads="1"/>
          </p:cNvSpPr>
          <p:nvPr/>
        </p:nvSpPr>
        <p:spPr bwMode="auto">
          <a:xfrm>
            <a:off x="-1923" y="2952195"/>
            <a:ext cx="9152609" cy="533400"/>
          </a:xfrm>
          <a:prstGeom prst="rect">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algn="ctr" defTabSz="914099">
              <a:defRPr sz="3200">
                <a:gradFill>
                  <a:gsLst>
                    <a:gs pos="0">
                      <a:schemeClr val="bg1"/>
                    </a:gs>
                    <a:gs pos="100000">
                      <a:schemeClr val="bg1"/>
                    </a:gs>
                  </a:gsLst>
                  <a:lin ang="5400000" scaled="0"/>
                </a:gradFill>
                <a:latin typeface="Segoe Light" pitchFamily="34" charset="0"/>
              </a:defRPr>
            </a:lvl1pPr>
          </a:lstStyle>
          <a:p>
            <a:r>
              <a:rPr lang="en-US" dirty="0"/>
              <a:t>Microsoft Press </a:t>
            </a:r>
            <a:r>
              <a:rPr lang="en-US" dirty="0" smtClean="0"/>
              <a:t>Self-Paced Training Kits</a:t>
            </a:r>
            <a:endParaRPr lang="en-US" dirty="0"/>
          </a:p>
        </p:txBody>
      </p:sp>
      <p:sp>
        <p:nvSpPr>
          <p:cNvPr id="19" name="practice tests"/>
          <p:cNvSpPr txBox="1">
            <a:spLocks noChangeArrowheads="1"/>
          </p:cNvSpPr>
          <p:nvPr/>
        </p:nvSpPr>
        <p:spPr bwMode="auto">
          <a:xfrm>
            <a:off x="-12767" y="4263673"/>
            <a:ext cx="9174297" cy="533400"/>
          </a:xfrm>
          <a:prstGeom prst="rect">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algn="ctr" defTabSz="914099">
              <a:defRPr sz="3200">
                <a:gradFill>
                  <a:gsLst>
                    <a:gs pos="0">
                      <a:schemeClr val="bg1"/>
                    </a:gs>
                    <a:gs pos="100000">
                      <a:schemeClr val="bg1"/>
                    </a:gs>
                  </a:gsLst>
                  <a:lin ang="5400000" scaled="0"/>
                </a:gradFill>
                <a:latin typeface="Segoe Light" pitchFamily="34" charset="0"/>
              </a:defRPr>
            </a:lvl1pPr>
          </a:lstStyle>
          <a:p>
            <a:r>
              <a:rPr lang="en-US" dirty="0"/>
              <a:t>Practice tests</a:t>
            </a:r>
          </a:p>
        </p:txBody>
      </p:sp>
      <p:sp>
        <p:nvSpPr>
          <p:cNvPr id="20" name="practice tests"/>
          <p:cNvSpPr txBox="1">
            <a:spLocks noChangeArrowheads="1"/>
          </p:cNvSpPr>
          <p:nvPr/>
        </p:nvSpPr>
        <p:spPr bwMode="auto">
          <a:xfrm>
            <a:off x="-12767" y="4919413"/>
            <a:ext cx="9174297" cy="533400"/>
          </a:xfrm>
          <a:prstGeom prst="rect">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defPPr>
              <a:defRPr lang="en-US"/>
            </a:defPPr>
            <a:lvl1pPr algn="ctr" defTabSz="914099">
              <a:defRPr sz="3200">
                <a:gradFill>
                  <a:gsLst>
                    <a:gs pos="0">
                      <a:schemeClr val="bg1"/>
                    </a:gs>
                    <a:gs pos="100000">
                      <a:schemeClr val="bg1"/>
                    </a:gs>
                  </a:gsLst>
                  <a:lin ang="5400000" scaled="0"/>
                </a:gradFill>
                <a:latin typeface="Segoe Light" pitchFamily="34" charset="0"/>
              </a:defRPr>
            </a:lvl1pPr>
          </a:lstStyle>
          <a:p>
            <a:r>
              <a:rPr lang="en-US" dirty="0" smtClean="0"/>
              <a:t>Microsoft Online Resources</a:t>
            </a:r>
            <a:endParaRPr lang="en-US" dirty="0"/>
          </a:p>
        </p:txBody>
      </p:sp>
    </p:spTree>
    <p:extLst>
      <p:ext uri="{BB962C8B-B14F-4D97-AF65-F5344CB8AC3E}">
        <p14:creationId xmlns:p14="http://schemas.microsoft.com/office/powerpoint/2010/main" val="27826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SFP\Resources\Microsoft Presentation Resources\DVD_Art_02-28-11\DVD_Art_02-28-11\Artwork_Imagery\Other Photos\Microsoft Employees\IMG_48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4"/>
          <p:cNvSpPr>
            <a:spLocks noChangeArrowheads="1"/>
          </p:cNvSpPr>
          <p:nvPr/>
        </p:nvSpPr>
        <p:spPr bwMode="auto">
          <a:xfrm>
            <a:off x="585788" y="2846388"/>
            <a:ext cx="8386762"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63">
              <a:lnSpc>
                <a:spcPct val="90000"/>
              </a:lnSpc>
            </a:pPr>
            <a:endParaRPr lang="en-US" sz="5400" spc="-150" dirty="0">
              <a:ln w="3175">
                <a:noFill/>
              </a:ln>
              <a:gradFill>
                <a:gsLst>
                  <a:gs pos="0">
                    <a:srgbClr val="2E59B0"/>
                  </a:gs>
                  <a:gs pos="49000">
                    <a:srgbClr val="161D32"/>
                  </a:gs>
                  <a:gs pos="100000">
                    <a:srgbClr val="000000"/>
                  </a:gs>
                </a:gsLst>
                <a:lin ang="5400000" scaled="0"/>
              </a:gradFill>
              <a:latin typeface="+mj-lt"/>
              <a:cs typeface="Arial" charset="0"/>
            </a:endParaRPr>
          </a:p>
        </p:txBody>
      </p:sp>
      <p:sp>
        <p:nvSpPr>
          <p:cNvPr id="5" name="Title 4"/>
          <p:cNvSpPr txBox="1">
            <a:spLocks/>
          </p:cNvSpPr>
          <p:nvPr/>
        </p:nvSpPr>
        <p:spPr>
          <a:xfrm>
            <a:off x="1" y="5372532"/>
            <a:ext cx="9144000" cy="1523495"/>
          </a:xfrm>
          <a:prstGeom prst="rect">
            <a:avLst/>
          </a:prstGeom>
          <a:gradFill>
            <a:gsLst>
              <a:gs pos="0">
                <a:schemeClr val="bg1"/>
              </a:gs>
              <a:gs pos="100000">
                <a:schemeClr val="accent6">
                  <a:alpha val="0"/>
                </a:schemeClr>
              </a:gs>
            </a:gsLst>
            <a:lin ang="0" scaled="1"/>
          </a:gradFill>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latin typeface="+mj-lt"/>
                <a:ea typeface="+mn-ea"/>
                <a:cs typeface="Arial" charset="0"/>
              </a:defRPr>
            </a:lvl1pPr>
          </a:lstStyle>
          <a:p>
            <a:endParaRPr lang="en-US" dirty="0"/>
          </a:p>
        </p:txBody>
      </p:sp>
      <p:sp>
        <p:nvSpPr>
          <p:cNvPr id="3" name="Title 2"/>
          <p:cNvSpPr>
            <a:spLocks noGrp="1"/>
          </p:cNvSpPr>
          <p:nvPr>
            <p:ph type="ctrTitle"/>
          </p:nvPr>
        </p:nvSpPr>
        <p:spPr>
          <a:xfrm>
            <a:off x="730250" y="5372531"/>
            <a:ext cx="7681913" cy="1329595"/>
          </a:xfrm>
        </p:spPr>
        <p:txBody>
          <a:bodyPr vert="horz" wrap="square" lIns="0" tIns="0" rIns="0" bIns="0" rtlCol="0" anchor="t">
            <a:spAutoFit/>
          </a:bodyPr>
          <a:lstStyle/>
          <a:p>
            <a:r>
              <a:rPr lang="en-US" sz="4800" dirty="0">
                <a:latin typeface="+mj-lt"/>
              </a:rPr>
              <a:t>Taking Your Exam</a:t>
            </a:r>
            <a:br>
              <a:rPr lang="en-US" sz="4800" dirty="0">
                <a:latin typeface="+mj-lt"/>
              </a:rPr>
            </a:br>
            <a:endParaRPr lang="en-US" sz="4800" dirty="0">
              <a:latin typeface="+mj-lt"/>
            </a:endParaRPr>
          </a:p>
        </p:txBody>
      </p:sp>
    </p:spTree>
    <p:extLst>
      <p:ext uri="{BB962C8B-B14F-4D97-AF65-F5344CB8AC3E}">
        <p14:creationId xmlns:p14="http://schemas.microsoft.com/office/powerpoint/2010/main" val="274708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mj-lt"/>
              </a:rPr>
              <a:t>Exam demo</a:t>
            </a:r>
            <a:endParaRPr lang="en-US" dirty="0">
              <a:latin typeface="+mj-lt"/>
            </a:endParaRPr>
          </a:p>
        </p:txBody>
      </p:sp>
      <p:sp>
        <p:nvSpPr>
          <p:cNvPr id="4" name="Subtitle 3"/>
          <p:cNvSpPr>
            <a:spLocks noGrp="1"/>
          </p:cNvSpPr>
          <p:nvPr>
            <p:ph type="subTitle" idx="1"/>
          </p:nvPr>
        </p:nvSpPr>
        <p:spPr/>
        <p:txBody>
          <a:bodyPr/>
          <a:lstStyle/>
          <a:p>
            <a:r>
              <a:rPr lang="en-US" dirty="0" smtClean="0">
                <a:gradFill>
                  <a:gsLst>
                    <a:gs pos="0">
                      <a:schemeClr val="tx2"/>
                    </a:gs>
                    <a:gs pos="100000">
                      <a:schemeClr val="tx2"/>
                    </a:gs>
                  </a:gsLst>
                  <a:lin ang="5400000" scaled="0"/>
                </a:gradFill>
                <a:latin typeface="+mj-lt"/>
                <a:hlinkClick r:id="rId3"/>
              </a:rPr>
              <a:t>Snippets </a:t>
            </a:r>
            <a:r>
              <a:rPr lang="en-US" dirty="0">
                <a:gradFill>
                  <a:gsLst>
                    <a:gs pos="0">
                      <a:schemeClr val="tx2"/>
                    </a:gs>
                    <a:gs pos="100000">
                      <a:schemeClr val="tx2"/>
                    </a:gs>
                  </a:gsLst>
                  <a:lin ang="5400000" scaled="0"/>
                </a:gradFill>
                <a:latin typeface="+mj-lt"/>
                <a:hlinkClick r:id="rId3"/>
              </a:rPr>
              <a:t>of the video</a:t>
            </a:r>
            <a:endParaRPr lang="en-US" dirty="0">
              <a:gradFill>
                <a:gsLst>
                  <a:gs pos="0">
                    <a:schemeClr val="tx2"/>
                  </a:gs>
                  <a:gs pos="100000">
                    <a:schemeClr val="tx2"/>
                  </a:gs>
                </a:gsLst>
                <a:lin ang="5400000" scaled="0"/>
              </a:gradFill>
              <a:latin typeface="+mj-lt"/>
            </a:endParaRPr>
          </a:p>
          <a:p>
            <a:endParaRPr lang="en-US" dirty="0">
              <a:latin typeface="+mj-lt"/>
            </a:endParaRPr>
          </a:p>
        </p:txBody>
      </p:sp>
      <p:sp>
        <p:nvSpPr>
          <p:cNvPr id="5" name="Text Placeholder 4"/>
          <p:cNvSpPr>
            <a:spLocks noGrp="1"/>
          </p:cNvSpPr>
          <p:nvPr>
            <p:ph type="body" sz="quarter" idx="10"/>
          </p:nvPr>
        </p:nvSpPr>
        <p:spPr>
          <a:effectLst/>
        </p:spPr>
        <p:txBody>
          <a:bodyPr vert="horz" lIns="0" tIns="0" rIns="0" bIns="0" rtlCol="0" anchor="t" anchorCtr="0">
            <a:noAutofit/>
          </a:bodyPr>
          <a:lstStyle/>
          <a:p>
            <a:r>
              <a:rPr lang="en-US" dirty="0">
                <a:gradFill>
                  <a:gsLst>
                    <a:gs pos="0">
                      <a:schemeClr val="tx2"/>
                    </a:gs>
                    <a:gs pos="100000">
                      <a:schemeClr val="tx2"/>
                    </a:gs>
                  </a:gsLst>
                  <a:lin ang="5400000" scaled="0"/>
                </a:gradFill>
                <a:latin typeface="+mj-lt"/>
              </a:rPr>
              <a:t>demo</a:t>
            </a:r>
          </a:p>
        </p:txBody>
      </p:sp>
      <p:sp>
        <p:nvSpPr>
          <p:cNvPr id="6" name="TextBox 5"/>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7" name="TextBox 6"/>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41</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Tree>
    <p:extLst>
      <p:ext uri="{BB962C8B-B14F-4D97-AF65-F5344CB8AC3E}">
        <p14:creationId xmlns:p14="http://schemas.microsoft.com/office/powerpoint/2010/main" val="2141625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381000" y="230188"/>
            <a:ext cx="8382000" cy="1163395"/>
          </a:xfrm>
        </p:spPr>
        <p:txBody>
          <a:bodyPr/>
          <a:lstStyle/>
          <a:p>
            <a:pPr defTabSz="914363" eaLnBrk="1" fontAlgn="auto" hangingPunct="1">
              <a:spcAft>
                <a:spcPts val="0"/>
              </a:spcAft>
              <a:defRPr/>
            </a:pPr>
            <a:r>
              <a:rPr lang="en-CA" b="1" dirty="0" smtClean="0">
                <a:latin typeface="+mj-lt"/>
              </a:rPr>
              <a:t>IT Certification Exams</a:t>
            </a:r>
            <a:r>
              <a:rPr lang="en-CA" dirty="0" smtClean="0">
                <a:latin typeface="+mj-lt"/>
              </a:rPr>
              <a:t/>
            </a:r>
            <a:br>
              <a:rPr lang="en-CA" dirty="0" smtClean="0">
                <a:latin typeface="+mj-lt"/>
              </a:rPr>
            </a:br>
            <a:r>
              <a:rPr lang="en-CA" sz="3600" dirty="0">
                <a:gradFill>
                  <a:gsLst>
                    <a:gs pos="0">
                      <a:schemeClr val="tx2"/>
                    </a:gs>
                    <a:gs pos="100000">
                      <a:schemeClr val="tx2"/>
                    </a:gs>
                  </a:gsLst>
                  <a:lin ang="5400000" scaled="0"/>
                </a:gradFill>
                <a:latin typeface="+mj-lt"/>
              </a:rPr>
              <a:t>The basics</a:t>
            </a:r>
          </a:p>
        </p:txBody>
      </p:sp>
      <p:sp>
        <p:nvSpPr>
          <p:cNvPr id="4" name="Rectangle 3"/>
          <p:cNvSpPr/>
          <p:nvPr/>
        </p:nvSpPr>
        <p:spPr>
          <a:xfrm>
            <a:off x="762000" y="1412876"/>
            <a:ext cx="7772400" cy="4835524"/>
          </a:xfrm>
          <a:prstGeom prst="rect">
            <a:avLst/>
          </a:prstGeom>
          <a:noFill/>
        </p:spPr>
      </p:sp>
      <p:sp>
        <p:nvSpPr>
          <p:cNvPr id="5" name="Rectangle 4"/>
          <p:cNvSpPr/>
          <p:nvPr/>
        </p:nvSpPr>
        <p:spPr>
          <a:xfrm>
            <a:off x="762949" y="1898649"/>
            <a:ext cx="2466827" cy="4349749"/>
          </a:xfrm>
          <a:prstGeom prst="rect">
            <a:avLst/>
          </a:prstGeom>
          <a:solidFill>
            <a:schemeClr val="tx1">
              <a:lumMod val="50000"/>
              <a:lumOff val="50000"/>
            </a:schemeClr>
          </a:solidFill>
          <a:effectLst/>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91440" tIns="45720" rIns="91440" bIns="45720" numCol="1" spcCol="1270" anchor="t" anchorCtr="0">
            <a:noAutofit/>
          </a:bodyPr>
          <a:lstStyle/>
          <a:p>
            <a:pPr lvl="0" algn="l" defTabSz="800100">
              <a:lnSpc>
                <a:spcPct val="90000"/>
              </a:lnSpc>
              <a:spcBef>
                <a:spcPct val="0"/>
              </a:spcBef>
              <a:spcAft>
                <a:spcPct val="35000"/>
              </a:spcAft>
            </a:pPr>
            <a:r>
              <a:rPr lang="en-US" sz="1800" b="1" kern="1200" dirty="0" smtClean="0">
                <a:gradFill>
                  <a:gsLst>
                    <a:gs pos="0">
                      <a:schemeClr val="tx1"/>
                    </a:gs>
                    <a:gs pos="100000">
                      <a:schemeClr val="tx1"/>
                    </a:gs>
                  </a:gsLst>
                  <a:lin ang="5400000" scaled="0"/>
                </a:gradFill>
                <a:ea typeface="Segoe UI" pitchFamily="34" charset="0"/>
                <a:cs typeface="Segoe UI" pitchFamily="34" charset="0"/>
              </a:rPr>
              <a:t/>
            </a:r>
            <a:br>
              <a:rPr lang="en-US" sz="1800" b="1" kern="1200" dirty="0" smtClean="0">
                <a:gradFill>
                  <a:gsLst>
                    <a:gs pos="0">
                      <a:schemeClr val="tx1"/>
                    </a:gs>
                    <a:gs pos="100000">
                      <a:schemeClr val="tx1"/>
                    </a:gs>
                  </a:gsLst>
                  <a:lin ang="5400000" scaled="0"/>
                </a:gradFill>
                <a:ea typeface="Segoe UI" pitchFamily="34" charset="0"/>
                <a:cs typeface="Segoe UI" pitchFamily="34" charset="0"/>
              </a:rPr>
            </a:br>
            <a:r>
              <a:rPr lang="en-US" sz="1800" b="1" kern="1200" dirty="0" smtClean="0">
                <a:gradFill>
                  <a:gsLst>
                    <a:gs pos="0">
                      <a:schemeClr val="tx1"/>
                    </a:gs>
                    <a:gs pos="100000">
                      <a:schemeClr val="tx1"/>
                    </a:gs>
                  </a:gsLst>
                  <a:lin ang="5400000" scaled="0"/>
                </a:gradFill>
                <a:ea typeface="Segoe UI" pitchFamily="34" charset="0"/>
                <a:cs typeface="Segoe UI" pitchFamily="34" charset="0"/>
              </a:rPr>
              <a:t>The environment</a:t>
            </a:r>
            <a:endParaRPr lang="en-US" sz="1800" b="1" kern="1200" dirty="0">
              <a:gradFill>
                <a:gsLst>
                  <a:gs pos="0">
                    <a:schemeClr val="tx1"/>
                  </a:gs>
                  <a:gs pos="100000">
                    <a:schemeClr val="tx1"/>
                  </a:gs>
                </a:gsLst>
                <a:lin ang="5400000" scaled="0"/>
              </a:gradFill>
              <a:ea typeface="Segoe UI" pitchFamily="34" charset="0"/>
              <a:cs typeface="Segoe UI" pitchFamily="34" charset="0"/>
            </a:endParaRP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Administered by </a:t>
            </a:r>
            <a:r>
              <a:rPr lang="en-US" sz="1600" dirty="0" err="1">
                <a:gradFill>
                  <a:gsLst>
                    <a:gs pos="0">
                      <a:schemeClr val="tx1"/>
                    </a:gs>
                    <a:gs pos="100000">
                      <a:schemeClr val="tx1"/>
                    </a:gs>
                  </a:gsLst>
                  <a:lin ang="5400000" scaled="0"/>
                </a:gradFill>
                <a:ea typeface="Segoe UI" pitchFamily="34" charset="0"/>
                <a:cs typeface="Segoe UI" pitchFamily="34" charset="0"/>
              </a:rPr>
              <a:t>Prometric</a:t>
            </a:r>
            <a:r>
              <a:rPr lang="en-US" sz="1600" dirty="0">
                <a:gradFill>
                  <a:gsLst>
                    <a:gs pos="0">
                      <a:schemeClr val="tx1"/>
                    </a:gs>
                    <a:gs pos="100000">
                      <a:schemeClr val="tx1"/>
                    </a:gs>
                  </a:gsLst>
                  <a:lin ang="5400000" scaled="0"/>
                </a:gradFill>
                <a:ea typeface="Segoe UI" pitchFamily="34" charset="0"/>
                <a:cs typeface="Segoe UI" pitchFamily="34" charset="0"/>
              </a:rPr>
              <a:t> worldwide (</a:t>
            </a:r>
            <a:r>
              <a:rPr lang="en-US" sz="1600" u="sng" dirty="0">
                <a:gradFill>
                  <a:gsLst>
                    <a:gs pos="0">
                      <a:schemeClr val="tx1"/>
                    </a:gs>
                    <a:gs pos="100000">
                      <a:schemeClr val="tx1"/>
                    </a:gs>
                  </a:gsLst>
                  <a:lin ang="5400000" scaled="0"/>
                </a:gradFill>
                <a:ea typeface="Segoe UI" pitchFamily="34" charset="0"/>
                <a:cs typeface="Segoe UI" pitchFamily="34" charset="0"/>
              </a:rPr>
              <a:t>www.prometric.com</a:t>
            </a:r>
            <a:r>
              <a:rPr lang="en-US" sz="1600" dirty="0">
                <a:gradFill>
                  <a:gsLst>
                    <a:gs pos="0">
                      <a:schemeClr val="tx1"/>
                    </a:gs>
                    <a:gs pos="100000">
                      <a:schemeClr val="tx1"/>
                    </a:gs>
                  </a:gsLst>
                  <a:lin ang="5400000" scaled="0"/>
                </a:gradFill>
                <a:ea typeface="Segoe UI" pitchFamily="34" charset="0"/>
                <a:cs typeface="Segoe UI" pitchFamily="34" charset="0"/>
              </a:rPr>
              <a:t>)</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Register</a:t>
            </a:r>
          </a:p>
          <a:p>
            <a:pPr marL="569913" lvl="3" indent="-280988"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by phone </a:t>
            </a:r>
            <a:r>
              <a:rPr lang="en-US" sz="1600" dirty="0" smtClean="0">
                <a:gradFill>
                  <a:gsLst>
                    <a:gs pos="0">
                      <a:schemeClr val="tx1"/>
                    </a:gs>
                    <a:gs pos="100000">
                      <a:schemeClr val="tx1"/>
                    </a:gs>
                  </a:gsLst>
                  <a:lin ang="5400000" scaled="0"/>
                </a:gradFill>
                <a:ea typeface="Segoe UI" pitchFamily="34" charset="0"/>
                <a:cs typeface="Segoe UI" pitchFamily="34" charset="0"/>
              </a:rPr>
              <a:t/>
            </a:r>
            <a:br>
              <a:rPr lang="en-US" sz="1600" dirty="0" smtClean="0">
                <a:gradFill>
                  <a:gsLst>
                    <a:gs pos="0">
                      <a:schemeClr val="tx1"/>
                    </a:gs>
                    <a:gs pos="100000">
                      <a:schemeClr val="tx1"/>
                    </a:gs>
                  </a:gsLst>
                  <a:lin ang="5400000" scaled="0"/>
                </a:gradFill>
                <a:ea typeface="Segoe UI" pitchFamily="34" charset="0"/>
                <a:cs typeface="Segoe UI" pitchFamily="34" charset="0"/>
              </a:rPr>
            </a:br>
            <a:r>
              <a:rPr lang="en-US" sz="1600" dirty="0" smtClean="0">
                <a:gradFill>
                  <a:gsLst>
                    <a:gs pos="0">
                      <a:schemeClr val="tx1"/>
                    </a:gs>
                    <a:gs pos="100000">
                      <a:schemeClr val="tx1"/>
                    </a:gs>
                  </a:gsLst>
                  <a:lin ang="5400000" scaled="0"/>
                </a:gradFill>
                <a:ea typeface="Segoe UI" pitchFamily="34" charset="0"/>
                <a:cs typeface="Segoe UI" pitchFamily="34" charset="0"/>
              </a:rPr>
              <a:t>or </a:t>
            </a:r>
            <a:r>
              <a:rPr lang="en-US" sz="1600" dirty="0">
                <a:gradFill>
                  <a:gsLst>
                    <a:gs pos="0">
                      <a:schemeClr val="tx1"/>
                    </a:gs>
                    <a:gs pos="100000">
                      <a:schemeClr val="tx1"/>
                    </a:gs>
                  </a:gsLst>
                  <a:lin ang="5400000" scaled="0"/>
                </a:gradFill>
                <a:ea typeface="Segoe UI" pitchFamily="34" charset="0"/>
                <a:cs typeface="Segoe UI" pitchFamily="34" charset="0"/>
              </a:rPr>
              <a:t>online</a:t>
            </a:r>
          </a:p>
          <a:p>
            <a:pPr marL="569913" lvl="3" indent="-280988"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24 hours </a:t>
            </a:r>
            <a:r>
              <a:rPr lang="en-US" sz="1600" dirty="0" smtClean="0">
                <a:gradFill>
                  <a:gsLst>
                    <a:gs pos="0">
                      <a:schemeClr val="tx1"/>
                    </a:gs>
                    <a:gs pos="100000">
                      <a:schemeClr val="tx1"/>
                    </a:gs>
                  </a:gsLst>
                  <a:lin ang="5400000" scaled="0"/>
                </a:gradFill>
                <a:ea typeface="Segoe UI" pitchFamily="34" charset="0"/>
                <a:cs typeface="Segoe UI" pitchFamily="34" charset="0"/>
              </a:rPr>
              <a:t/>
            </a:r>
            <a:br>
              <a:rPr lang="en-US" sz="1600" dirty="0" smtClean="0">
                <a:gradFill>
                  <a:gsLst>
                    <a:gs pos="0">
                      <a:schemeClr val="tx1"/>
                    </a:gs>
                    <a:gs pos="100000">
                      <a:schemeClr val="tx1"/>
                    </a:gs>
                  </a:gsLst>
                  <a:lin ang="5400000" scaled="0"/>
                </a:gradFill>
                <a:ea typeface="Segoe UI" pitchFamily="34" charset="0"/>
                <a:cs typeface="Segoe UI" pitchFamily="34" charset="0"/>
              </a:rPr>
            </a:br>
            <a:r>
              <a:rPr lang="en-US" sz="1600" dirty="0" smtClean="0">
                <a:gradFill>
                  <a:gsLst>
                    <a:gs pos="0">
                      <a:schemeClr val="tx1"/>
                    </a:gs>
                    <a:gs pos="100000">
                      <a:schemeClr val="tx1"/>
                    </a:gs>
                  </a:gsLst>
                  <a:lin ang="5400000" scaled="0"/>
                </a:gradFill>
                <a:ea typeface="Segoe UI" pitchFamily="34" charset="0"/>
                <a:cs typeface="Segoe UI" pitchFamily="34" charset="0"/>
              </a:rPr>
              <a:t>in </a:t>
            </a:r>
            <a:r>
              <a:rPr lang="en-US" sz="1600" dirty="0">
                <a:gradFill>
                  <a:gsLst>
                    <a:gs pos="0">
                      <a:schemeClr val="tx1"/>
                    </a:gs>
                    <a:gs pos="100000">
                      <a:schemeClr val="tx1"/>
                    </a:gs>
                  </a:gsLst>
                  <a:lin ang="5400000" scaled="0"/>
                </a:gradFill>
                <a:ea typeface="Segoe UI" pitchFamily="34" charset="0"/>
                <a:cs typeface="Segoe UI" pitchFamily="34" charset="0"/>
              </a:rPr>
              <a:t>advance</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Supervised room</a:t>
            </a:r>
          </a:p>
        </p:txBody>
      </p:sp>
      <p:sp>
        <p:nvSpPr>
          <p:cNvPr id="10" name="Rectangle 9"/>
          <p:cNvSpPr/>
          <p:nvPr/>
        </p:nvSpPr>
        <p:spPr>
          <a:xfrm>
            <a:off x="3414786" y="1898649"/>
            <a:ext cx="2466827" cy="4349749"/>
          </a:xfrm>
          <a:prstGeom prst="rect">
            <a:avLst/>
          </a:prstGeom>
          <a:solidFill>
            <a:schemeClr val="bg1">
              <a:lumMod val="65000"/>
            </a:schemeClr>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0" rIns="91436" bIns="45718" numCol="1" rtlCol="0" anchor="t" anchorCtr="0" compatLnSpc="1">
            <a:prstTxWarp prst="textNoShape">
              <a:avLst/>
            </a:prstTxWarp>
          </a:bodyPr>
          <a:lstStyle/>
          <a:p>
            <a:pPr defTabSz="914099"/>
            <a:r>
              <a:rPr lang="en-US" b="1" dirty="0">
                <a:gradFill>
                  <a:gsLst>
                    <a:gs pos="0">
                      <a:schemeClr val="bg1"/>
                    </a:gs>
                    <a:gs pos="100000">
                      <a:schemeClr val="bg1"/>
                    </a:gs>
                  </a:gsLst>
                  <a:lin ang="5400000" scaled="0"/>
                </a:gradFill>
                <a:ea typeface="Segoe UI" pitchFamily="34" charset="0"/>
                <a:cs typeface="Segoe UI" pitchFamily="34" charset="0"/>
              </a:rPr>
              <a:t/>
            </a:r>
            <a:br>
              <a:rPr lang="en-US" b="1" dirty="0">
                <a:gradFill>
                  <a:gsLst>
                    <a:gs pos="0">
                      <a:schemeClr val="bg1"/>
                    </a:gs>
                    <a:gs pos="100000">
                      <a:schemeClr val="bg1"/>
                    </a:gs>
                  </a:gsLst>
                  <a:lin ang="5400000" scaled="0"/>
                </a:gradFill>
                <a:ea typeface="Segoe UI" pitchFamily="34" charset="0"/>
                <a:cs typeface="Segoe UI" pitchFamily="34" charset="0"/>
              </a:rPr>
            </a:br>
            <a:r>
              <a:rPr lang="en-US" b="1" dirty="0" smtClean="0">
                <a:gradFill>
                  <a:gsLst>
                    <a:gs pos="0">
                      <a:schemeClr val="tx1"/>
                    </a:gs>
                    <a:gs pos="100000">
                      <a:schemeClr val="tx1"/>
                    </a:gs>
                  </a:gsLst>
                  <a:lin ang="5400000" scaled="0"/>
                </a:gradFill>
                <a:ea typeface="Segoe UI" pitchFamily="34" charset="0"/>
                <a:cs typeface="Segoe UI" pitchFamily="34" charset="0"/>
              </a:rPr>
              <a:t>The </a:t>
            </a:r>
            <a:r>
              <a:rPr lang="en-US" b="1" dirty="0">
                <a:gradFill>
                  <a:gsLst>
                    <a:gs pos="0">
                      <a:schemeClr val="tx1"/>
                    </a:gs>
                    <a:gs pos="100000">
                      <a:schemeClr val="tx1"/>
                    </a:gs>
                  </a:gsLst>
                  <a:lin ang="5400000" scaled="0"/>
                </a:gradFill>
                <a:ea typeface="Segoe UI" pitchFamily="34" charset="0"/>
                <a:cs typeface="Segoe UI" pitchFamily="34" charset="0"/>
              </a:rPr>
              <a:t>exams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Test your real-world product skills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Combination of</a:t>
            </a:r>
          </a:p>
          <a:p>
            <a:pPr marL="625475" lvl="5" indent="-336550"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Multiple choice</a:t>
            </a:r>
          </a:p>
          <a:p>
            <a:pPr marL="625475" lvl="5" indent="-336550"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Graphical</a:t>
            </a:r>
          </a:p>
          <a:p>
            <a:pPr marL="625475" lvl="5" indent="-336550"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Performance based</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40 - 60 questions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Passing score</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The average passing candidate takes</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120+ minutes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“70-XXX”</a:t>
            </a:r>
          </a:p>
        </p:txBody>
      </p:sp>
      <p:sp>
        <p:nvSpPr>
          <p:cNvPr id="11" name="Rectangle 10"/>
          <p:cNvSpPr/>
          <p:nvPr/>
        </p:nvSpPr>
        <p:spPr>
          <a:xfrm>
            <a:off x="6066625" y="1898649"/>
            <a:ext cx="2466826" cy="4349749"/>
          </a:xfrm>
          <a:prstGeom prst="rect">
            <a:avLst/>
          </a:prstGeom>
          <a:solidFill>
            <a:schemeClr val="bg1">
              <a:lumMod val="75000"/>
            </a:schemeClr>
          </a:solidFill>
          <a:effectLst/>
        </p:spPr>
        <p:style>
          <a:lnRef idx="0">
            <a:schemeClr val="lt1">
              <a:hueOff val="0"/>
              <a:satOff val="0"/>
              <a:lumOff val="0"/>
              <a:alphaOff val="0"/>
            </a:schemeClr>
          </a:lnRef>
          <a:fillRef idx="3">
            <a:schemeClr val="accent5">
              <a:hueOff val="10716367"/>
              <a:satOff val="0"/>
              <a:lumOff val="-36471"/>
              <a:alphaOff val="0"/>
            </a:schemeClr>
          </a:fillRef>
          <a:effectRef idx="3">
            <a:schemeClr val="accent5">
              <a:hueOff val="10716367"/>
              <a:satOff val="0"/>
              <a:lumOff val="-36471"/>
              <a:alphaOff val="0"/>
            </a:schemeClr>
          </a:effectRef>
          <a:fontRef idx="minor">
            <a:schemeClr val="lt1"/>
          </a:fontRef>
        </p:style>
        <p:txBody>
          <a:bodyPr spcFirstLastPara="0" vert="horz" wrap="square" lIns="91440" tIns="45720" rIns="91440" bIns="45720" numCol="1" spcCol="1270" anchor="t" anchorCtr="0">
            <a:noAutofit/>
          </a:bodyPr>
          <a:lstStyle/>
          <a:p>
            <a:pPr lvl="0" algn="l" defTabSz="800100">
              <a:lnSpc>
                <a:spcPct val="90000"/>
              </a:lnSpc>
              <a:spcBef>
                <a:spcPct val="0"/>
              </a:spcBef>
              <a:spcAft>
                <a:spcPct val="35000"/>
              </a:spcAft>
            </a:pPr>
            <a:r>
              <a:rPr kumimoji="0" lang="en-US" sz="1800" b="1" i="0" u="none" strike="noStrike" kern="1200" cap="none" spc="0" normalizeH="0" baseline="0" noProof="0" dirty="0" smtClean="0">
                <a:ln/>
                <a:gradFill>
                  <a:gsLst>
                    <a:gs pos="0">
                      <a:schemeClr val="bg1"/>
                    </a:gs>
                    <a:gs pos="100000">
                      <a:schemeClr val="bg1"/>
                    </a:gs>
                  </a:gsLst>
                  <a:lin ang="5400000" scaled="0"/>
                </a:gradFill>
                <a:effectLst/>
                <a:uLnTx/>
                <a:uFillTx/>
                <a:ea typeface="Segoe UI" pitchFamily="34" charset="0"/>
                <a:cs typeface="Segoe UI" pitchFamily="34" charset="0"/>
              </a:rPr>
              <a:t/>
            </a:r>
            <a:br>
              <a:rPr kumimoji="0" lang="en-US" sz="1800" b="1" i="0" u="none" strike="noStrike" kern="1200" cap="none" spc="0" normalizeH="0" baseline="0" noProof="0" dirty="0" smtClean="0">
                <a:ln/>
                <a:gradFill>
                  <a:gsLst>
                    <a:gs pos="0">
                      <a:schemeClr val="bg1"/>
                    </a:gs>
                    <a:gs pos="100000">
                      <a:schemeClr val="bg1"/>
                    </a:gs>
                  </a:gsLst>
                  <a:lin ang="5400000" scaled="0"/>
                </a:gradFill>
                <a:effectLst/>
                <a:uLnTx/>
                <a:uFillTx/>
                <a:ea typeface="Segoe UI" pitchFamily="34" charset="0"/>
                <a:cs typeface="Segoe UI" pitchFamily="34" charset="0"/>
              </a:rPr>
            </a:br>
            <a:r>
              <a:rPr kumimoji="0" lang="en-US" sz="1800" b="1" i="0" u="none" strike="noStrike" kern="1200" cap="none" spc="0" normalizeH="0" baseline="0" noProof="0" dirty="0" smtClean="0">
                <a:ln/>
                <a:gradFill>
                  <a:gsLst>
                    <a:gs pos="0">
                      <a:schemeClr val="tx1"/>
                    </a:gs>
                    <a:gs pos="100000">
                      <a:schemeClr val="tx1"/>
                    </a:gs>
                  </a:gsLst>
                  <a:lin ang="5400000" scaled="0"/>
                </a:gradFill>
                <a:effectLst/>
                <a:uLnTx/>
                <a:uFillTx/>
                <a:ea typeface="Segoe UI" pitchFamily="34" charset="0"/>
                <a:cs typeface="Segoe UI" pitchFamily="34" charset="0"/>
              </a:rPr>
              <a:t>The questions</a:t>
            </a:r>
            <a:endParaRPr lang="en-US" sz="1800" b="1" kern="1200" dirty="0">
              <a:gradFill>
                <a:gsLst>
                  <a:gs pos="0">
                    <a:schemeClr val="tx1"/>
                  </a:gs>
                  <a:gs pos="100000">
                    <a:schemeClr val="tx1"/>
                  </a:gs>
                </a:gsLst>
                <a:lin ang="5400000" scaled="0"/>
              </a:gradFill>
              <a:ea typeface="Segoe UI" pitchFamily="34" charset="0"/>
              <a:cs typeface="Segoe UI" pitchFamily="34" charset="0"/>
            </a:endParaRP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Designed to test knowledge, not reading skills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Time for review</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Mark questions </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and come back </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to them </a:t>
            </a:r>
            <a:r>
              <a:rPr lang="en-US" sz="1600" dirty="0" smtClean="0">
                <a:gradFill>
                  <a:gsLst>
                    <a:gs pos="0">
                      <a:schemeClr val="tx1"/>
                    </a:gs>
                    <a:gs pos="100000">
                      <a:schemeClr val="tx1"/>
                    </a:gs>
                  </a:gsLst>
                  <a:lin ang="5400000" scaled="0"/>
                </a:gradFill>
                <a:ea typeface="Segoe UI" pitchFamily="34" charset="0"/>
                <a:cs typeface="Segoe UI" pitchFamily="34" charset="0"/>
              </a:rPr>
              <a:t>later</a:t>
            </a:r>
            <a:endParaRPr lang="en-US" sz="1600" dirty="0">
              <a:gradFill>
                <a:gsLst>
                  <a:gs pos="0">
                    <a:schemeClr val="tx1"/>
                  </a:gs>
                  <a:gs pos="100000">
                    <a:schemeClr val="tx1"/>
                  </a:gs>
                </a:gsLst>
                <a:lin ang="5400000" scaled="0"/>
              </a:gradFill>
              <a:ea typeface="Segoe UI" pitchFamily="34" charset="0"/>
              <a:cs typeface="Segoe UI" pitchFamily="34" charset="0"/>
            </a:endParaRPr>
          </a:p>
        </p:txBody>
      </p:sp>
      <p:sp>
        <p:nvSpPr>
          <p:cNvPr id="6" name="TextBox 5"/>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9" name="TextBox 8"/>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42</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2" name="Rectangle 1">
            <a:hlinkClick r:id="rId4"/>
          </p:cNvPr>
          <p:cNvSpPr/>
          <p:nvPr/>
        </p:nvSpPr>
        <p:spPr bwMode="auto">
          <a:xfrm>
            <a:off x="1154151" y="3159125"/>
            <a:ext cx="1847465" cy="330033"/>
          </a:xfrm>
          <a:prstGeom prst="rect">
            <a:avLst/>
          </a:prstGeom>
          <a:no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pic>
        <p:nvPicPr>
          <p:cNvPr id="13" name="Picture 8" descr="\\sfp\Work\White_Whale\3-22063_Regine_Smith\Artwork\PROOF_POINTS\ProofPoints-NOV2010-02.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97920" y="4943876"/>
            <a:ext cx="3060318" cy="14984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44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1000"/>
                                        <p:tgtEl>
                                          <p:spTgt spid="5">
                                            <p:txEl>
                                              <p:pRg st="5" end="5"/>
                                            </p:txEl>
                                          </p:spTgt>
                                        </p:tgtEl>
                                      </p:cBhvr>
                                    </p:animEffect>
                                    <p:anim calcmode="lin" valueType="num">
                                      <p:cBhvr>
                                        <p:cTn id="3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0">
                                            <p:bg/>
                                          </p:spTgt>
                                        </p:tgtEl>
                                        <p:attrNameLst>
                                          <p:attrName>style.visibility</p:attrName>
                                        </p:attrNameLst>
                                      </p:cBhvr>
                                      <p:to>
                                        <p:strVal val="visible"/>
                                      </p:to>
                                    </p:set>
                                    <p:animEffect transition="in" filter="fade">
                                      <p:cBhvr>
                                        <p:cTn id="45" dur="1000"/>
                                        <p:tgtEl>
                                          <p:spTgt spid="10">
                                            <p:bg/>
                                          </p:spTgt>
                                        </p:tgtEl>
                                      </p:cBhvr>
                                    </p:animEffect>
                                    <p:anim calcmode="lin" valueType="num">
                                      <p:cBhvr>
                                        <p:cTn id="46" dur="1000" fill="hold"/>
                                        <p:tgtEl>
                                          <p:spTgt spid="10">
                                            <p:bg/>
                                          </p:spTgt>
                                        </p:tgtEl>
                                        <p:attrNameLst>
                                          <p:attrName>ppt_x</p:attrName>
                                        </p:attrNameLst>
                                      </p:cBhvr>
                                      <p:tavLst>
                                        <p:tav tm="0">
                                          <p:val>
                                            <p:strVal val="#ppt_x"/>
                                          </p:val>
                                        </p:tav>
                                        <p:tav tm="100000">
                                          <p:val>
                                            <p:strVal val="#ppt_x"/>
                                          </p:val>
                                        </p:tav>
                                      </p:tavLst>
                                    </p:anim>
                                    <p:anim calcmode="lin" valueType="num">
                                      <p:cBhvr>
                                        <p:cTn id="47" dur="1000" fill="hold"/>
                                        <p:tgtEl>
                                          <p:spTgt spid="10">
                                            <p:bg/>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7" presetClass="entr" presetSubtype="0" fill="hold" grpId="0" nodeType="after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fade">
                                      <p:cBhvr>
                                        <p:cTn id="51" dur="1000"/>
                                        <p:tgtEl>
                                          <p:spTgt spid="10">
                                            <p:txEl>
                                              <p:pRg st="0" end="0"/>
                                            </p:txEl>
                                          </p:spTgt>
                                        </p:tgtEl>
                                      </p:cBhvr>
                                    </p:animEffect>
                                    <p:anim calcmode="lin" valueType="num">
                                      <p:cBhvr>
                                        <p:cTn id="5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0">
                                            <p:txEl>
                                              <p:pRg st="1" end="1"/>
                                            </p:txEl>
                                          </p:spTgt>
                                        </p:tgtEl>
                                        <p:attrNameLst>
                                          <p:attrName>style.visibility</p:attrName>
                                        </p:attrNameLst>
                                      </p:cBhvr>
                                      <p:to>
                                        <p:strVal val="visible"/>
                                      </p:to>
                                    </p:set>
                                    <p:animEffect transition="in" filter="fade">
                                      <p:cBhvr>
                                        <p:cTn id="56" dur="1000"/>
                                        <p:tgtEl>
                                          <p:spTgt spid="10">
                                            <p:txEl>
                                              <p:pRg st="1" end="1"/>
                                            </p:txEl>
                                          </p:spTgt>
                                        </p:tgtEl>
                                      </p:cBhvr>
                                    </p:animEffect>
                                    <p:anim calcmode="lin" valueType="num">
                                      <p:cBhvr>
                                        <p:cTn id="57"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0">
                                            <p:txEl>
                                              <p:pRg st="2" end="2"/>
                                            </p:txEl>
                                          </p:spTgt>
                                        </p:tgtEl>
                                        <p:attrNameLst>
                                          <p:attrName>style.visibility</p:attrName>
                                        </p:attrNameLst>
                                      </p:cBhvr>
                                      <p:to>
                                        <p:strVal val="visible"/>
                                      </p:to>
                                    </p:set>
                                    <p:animEffect transition="in" filter="fade">
                                      <p:cBhvr>
                                        <p:cTn id="61" dur="1000"/>
                                        <p:tgtEl>
                                          <p:spTgt spid="10">
                                            <p:txEl>
                                              <p:pRg st="2" end="2"/>
                                            </p:txEl>
                                          </p:spTgt>
                                        </p:tgtEl>
                                      </p:cBhvr>
                                    </p:animEffect>
                                    <p:anim calcmode="lin" valueType="num">
                                      <p:cBhvr>
                                        <p:cTn id="6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0">
                                            <p:txEl>
                                              <p:pRg st="3" end="3"/>
                                            </p:txEl>
                                          </p:spTgt>
                                        </p:tgtEl>
                                        <p:attrNameLst>
                                          <p:attrName>style.visibility</p:attrName>
                                        </p:attrNameLst>
                                      </p:cBhvr>
                                      <p:to>
                                        <p:strVal val="visible"/>
                                      </p:to>
                                    </p:set>
                                    <p:animEffect transition="in" filter="fade">
                                      <p:cBhvr>
                                        <p:cTn id="66" dur="1000"/>
                                        <p:tgtEl>
                                          <p:spTgt spid="10">
                                            <p:txEl>
                                              <p:pRg st="3" end="3"/>
                                            </p:txEl>
                                          </p:spTgt>
                                        </p:tgtEl>
                                      </p:cBhvr>
                                    </p:animEffect>
                                    <p:anim calcmode="lin" valueType="num">
                                      <p:cBhvr>
                                        <p:cTn id="6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10">
                                            <p:txEl>
                                              <p:pRg st="4" end="4"/>
                                            </p:txEl>
                                          </p:spTgt>
                                        </p:tgtEl>
                                        <p:attrNameLst>
                                          <p:attrName>style.visibility</p:attrName>
                                        </p:attrNameLst>
                                      </p:cBhvr>
                                      <p:to>
                                        <p:strVal val="visible"/>
                                      </p:to>
                                    </p:set>
                                    <p:animEffect transition="in" filter="fade">
                                      <p:cBhvr>
                                        <p:cTn id="71" dur="1000"/>
                                        <p:tgtEl>
                                          <p:spTgt spid="10">
                                            <p:txEl>
                                              <p:pRg st="4" end="4"/>
                                            </p:txEl>
                                          </p:spTgt>
                                        </p:tgtEl>
                                      </p:cBhvr>
                                    </p:animEffect>
                                    <p:anim calcmode="lin" valueType="num">
                                      <p:cBhvr>
                                        <p:cTn id="7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10">
                                            <p:txEl>
                                              <p:pRg st="5" end="5"/>
                                            </p:txEl>
                                          </p:spTgt>
                                        </p:tgtEl>
                                        <p:attrNameLst>
                                          <p:attrName>style.visibility</p:attrName>
                                        </p:attrNameLst>
                                      </p:cBhvr>
                                      <p:to>
                                        <p:strVal val="visible"/>
                                      </p:to>
                                    </p:set>
                                    <p:animEffect transition="in" filter="fade">
                                      <p:cBhvr>
                                        <p:cTn id="76" dur="1000"/>
                                        <p:tgtEl>
                                          <p:spTgt spid="10">
                                            <p:txEl>
                                              <p:pRg st="5" end="5"/>
                                            </p:txEl>
                                          </p:spTgt>
                                        </p:tgtEl>
                                      </p:cBhvr>
                                    </p:animEffect>
                                    <p:anim calcmode="lin" valueType="num">
                                      <p:cBhvr>
                                        <p:cTn id="77"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78"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0">
                                            <p:txEl>
                                              <p:pRg st="6" end="6"/>
                                            </p:txEl>
                                          </p:spTgt>
                                        </p:tgtEl>
                                        <p:attrNameLst>
                                          <p:attrName>style.visibility</p:attrName>
                                        </p:attrNameLst>
                                      </p:cBhvr>
                                      <p:to>
                                        <p:strVal val="visible"/>
                                      </p:to>
                                    </p:set>
                                    <p:animEffect transition="in" filter="fade">
                                      <p:cBhvr>
                                        <p:cTn id="81" dur="1000"/>
                                        <p:tgtEl>
                                          <p:spTgt spid="10">
                                            <p:txEl>
                                              <p:pRg st="6" end="6"/>
                                            </p:txEl>
                                          </p:spTgt>
                                        </p:tgtEl>
                                      </p:cBhvr>
                                    </p:animEffect>
                                    <p:anim calcmode="lin" valueType="num">
                                      <p:cBhvr>
                                        <p:cTn id="8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83"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10">
                                            <p:txEl>
                                              <p:pRg st="7" end="7"/>
                                            </p:txEl>
                                          </p:spTgt>
                                        </p:tgtEl>
                                        <p:attrNameLst>
                                          <p:attrName>style.visibility</p:attrName>
                                        </p:attrNameLst>
                                      </p:cBhvr>
                                      <p:to>
                                        <p:strVal val="visible"/>
                                      </p:to>
                                    </p:set>
                                    <p:animEffect transition="in" filter="fade">
                                      <p:cBhvr>
                                        <p:cTn id="86" dur="1000"/>
                                        <p:tgtEl>
                                          <p:spTgt spid="10">
                                            <p:txEl>
                                              <p:pRg st="7" end="7"/>
                                            </p:txEl>
                                          </p:spTgt>
                                        </p:tgtEl>
                                      </p:cBhvr>
                                    </p:animEffect>
                                    <p:anim calcmode="lin" valueType="num">
                                      <p:cBhvr>
                                        <p:cTn id="87"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88" dur="1000" fill="hold"/>
                                        <p:tgtEl>
                                          <p:spTgt spid="10">
                                            <p:txEl>
                                              <p:pRg st="7" end="7"/>
                                            </p:tx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10">
                                            <p:txEl>
                                              <p:pRg st="8" end="8"/>
                                            </p:txEl>
                                          </p:spTgt>
                                        </p:tgtEl>
                                        <p:attrNameLst>
                                          <p:attrName>style.visibility</p:attrName>
                                        </p:attrNameLst>
                                      </p:cBhvr>
                                      <p:to>
                                        <p:strVal val="visible"/>
                                      </p:to>
                                    </p:set>
                                    <p:animEffect transition="in" filter="fade">
                                      <p:cBhvr>
                                        <p:cTn id="91" dur="1000"/>
                                        <p:tgtEl>
                                          <p:spTgt spid="10">
                                            <p:txEl>
                                              <p:pRg st="8" end="8"/>
                                            </p:txEl>
                                          </p:spTgt>
                                        </p:tgtEl>
                                      </p:cBhvr>
                                    </p:animEffect>
                                    <p:anim calcmode="lin" valueType="num">
                                      <p:cBhvr>
                                        <p:cTn id="92" dur="1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93" dur="1000" fill="hold"/>
                                        <p:tgtEl>
                                          <p:spTgt spid="10">
                                            <p:txEl>
                                              <p:pRg st="8" end="8"/>
                                            </p:txEl>
                                          </p:spTgt>
                                        </p:tgtEl>
                                        <p:attrNameLst>
                                          <p:attrName>ppt_y</p:attrName>
                                        </p:attrNameLst>
                                      </p:cBhvr>
                                      <p:tavLst>
                                        <p:tav tm="0">
                                          <p:val>
                                            <p:strVal val="#ppt_y-.1"/>
                                          </p:val>
                                        </p:tav>
                                        <p:tav tm="100000">
                                          <p:val>
                                            <p:strVal val="#ppt_y"/>
                                          </p:val>
                                        </p:tav>
                                      </p:tavLst>
                                    </p:anim>
                                  </p:childTnLst>
                                </p:cTn>
                              </p:par>
                              <p:par>
                                <p:cTn id="94" presetID="47" presetClass="entr" presetSubtype="0" fill="hold" grpId="0" nodeType="withEffect">
                                  <p:stCondLst>
                                    <p:cond delay="0"/>
                                  </p:stCondLst>
                                  <p:childTnLst>
                                    <p:set>
                                      <p:cBhvr>
                                        <p:cTn id="95" dur="1" fill="hold">
                                          <p:stCondLst>
                                            <p:cond delay="0"/>
                                          </p:stCondLst>
                                        </p:cTn>
                                        <p:tgtEl>
                                          <p:spTgt spid="10">
                                            <p:txEl>
                                              <p:pRg st="9" end="9"/>
                                            </p:txEl>
                                          </p:spTgt>
                                        </p:tgtEl>
                                        <p:attrNameLst>
                                          <p:attrName>style.visibility</p:attrName>
                                        </p:attrNameLst>
                                      </p:cBhvr>
                                      <p:to>
                                        <p:strVal val="visible"/>
                                      </p:to>
                                    </p:set>
                                    <p:animEffect transition="in" filter="fade">
                                      <p:cBhvr>
                                        <p:cTn id="96" dur="1000"/>
                                        <p:tgtEl>
                                          <p:spTgt spid="10">
                                            <p:txEl>
                                              <p:pRg st="9" end="9"/>
                                            </p:txEl>
                                          </p:spTgt>
                                        </p:tgtEl>
                                      </p:cBhvr>
                                    </p:animEffect>
                                    <p:anim calcmode="lin" valueType="num">
                                      <p:cBhvr>
                                        <p:cTn id="97" dur="1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98" dur="1000" fill="hold"/>
                                        <p:tgtEl>
                                          <p:spTgt spid="10">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grpId="0" nodeType="clickEffect">
                                  <p:stCondLst>
                                    <p:cond delay="0"/>
                                  </p:stCondLst>
                                  <p:childTnLst>
                                    <p:set>
                                      <p:cBhvr>
                                        <p:cTn id="102" dur="1" fill="hold">
                                          <p:stCondLst>
                                            <p:cond delay="0"/>
                                          </p:stCondLst>
                                        </p:cTn>
                                        <p:tgtEl>
                                          <p:spTgt spid="11">
                                            <p:bg/>
                                          </p:spTgt>
                                        </p:tgtEl>
                                        <p:attrNameLst>
                                          <p:attrName>style.visibility</p:attrName>
                                        </p:attrNameLst>
                                      </p:cBhvr>
                                      <p:to>
                                        <p:strVal val="visible"/>
                                      </p:to>
                                    </p:set>
                                    <p:animEffect transition="in" filter="fade">
                                      <p:cBhvr>
                                        <p:cTn id="103" dur="1000"/>
                                        <p:tgtEl>
                                          <p:spTgt spid="11">
                                            <p:bg/>
                                          </p:spTgt>
                                        </p:tgtEl>
                                      </p:cBhvr>
                                    </p:animEffect>
                                    <p:anim calcmode="lin" valueType="num">
                                      <p:cBhvr>
                                        <p:cTn id="104" dur="1000" fill="hold"/>
                                        <p:tgtEl>
                                          <p:spTgt spid="11">
                                            <p:bg/>
                                          </p:spTgt>
                                        </p:tgtEl>
                                        <p:attrNameLst>
                                          <p:attrName>ppt_x</p:attrName>
                                        </p:attrNameLst>
                                      </p:cBhvr>
                                      <p:tavLst>
                                        <p:tav tm="0">
                                          <p:val>
                                            <p:strVal val="#ppt_x"/>
                                          </p:val>
                                        </p:tav>
                                        <p:tav tm="100000">
                                          <p:val>
                                            <p:strVal val="#ppt_x"/>
                                          </p:val>
                                        </p:tav>
                                      </p:tavLst>
                                    </p:anim>
                                    <p:anim calcmode="lin" valueType="num">
                                      <p:cBhvr>
                                        <p:cTn id="105" dur="1000" fill="hold"/>
                                        <p:tgtEl>
                                          <p:spTgt spid="11">
                                            <p:bg/>
                                          </p:spTgt>
                                        </p:tgtEl>
                                        <p:attrNameLst>
                                          <p:attrName>ppt_y</p:attrName>
                                        </p:attrNameLst>
                                      </p:cBhvr>
                                      <p:tavLst>
                                        <p:tav tm="0">
                                          <p:val>
                                            <p:strVal val="#ppt_y-.1"/>
                                          </p:val>
                                        </p:tav>
                                        <p:tav tm="100000">
                                          <p:val>
                                            <p:strVal val="#ppt_y"/>
                                          </p:val>
                                        </p:tav>
                                      </p:tavLst>
                                    </p:anim>
                                  </p:childTnLst>
                                </p:cTn>
                              </p:par>
                            </p:childTnLst>
                          </p:cTn>
                        </p:par>
                        <p:par>
                          <p:cTn id="106" fill="hold">
                            <p:stCondLst>
                              <p:cond delay="1000"/>
                            </p:stCondLst>
                            <p:childTnLst>
                              <p:par>
                                <p:cTn id="107" presetID="47" presetClass="entr" presetSubtype="0" fill="hold" grpId="0" nodeType="afterEffect">
                                  <p:stCondLst>
                                    <p:cond delay="0"/>
                                  </p:stCondLst>
                                  <p:childTnLst>
                                    <p:set>
                                      <p:cBhvr>
                                        <p:cTn id="108" dur="1" fill="hold">
                                          <p:stCondLst>
                                            <p:cond delay="0"/>
                                          </p:stCondLst>
                                        </p:cTn>
                                        <p:tgtEl>
                                          <p:spTgt spid="11">
                                            <p:txEl>
                                              <p:pRg st="0" end="0"/>
                                            </p:txEl>
                                          </p:spTgt>
                                        </p:tgtEl>
                                        <p:attrNameLst>
                                          <p:attrName>style.visibility</p:attrName>
                                        </p:attrNameLst>
                                      </p:cBhvr>
                                      <p:to>
                                        <p:strVal val="visible"/>
                                      </p:to>
                                    </p:set>
                                    <p:animEffect transition="in" filter="fade">
                                      <p:cBhvr>
                                        <p:cTn id="109" dur="1000"/>
                                        <p:tgtEl>
                                          <p:spTgt spid="11">
                                            <p:txEl>
                                              <p:pRg st="0" end="0"/>
                                            </p:txEl>
                                          </p:spTgt>
                                        </p:tgtEl>
                                      </p:cBhvr>
                                    </p:animEffect>
                                    <p:anim calcmode="lin" valueType="num">
                                      <p:cBhvr>
                                        <p:cTn id="11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11"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11">
                                            <p:txEl>
                                              <p:pRg st="1" end="1"/>
                                            </p:txEl>
                                          </p:spTgt>
                                        </p:tgtEl>
                                        <p:attrNameLst>
                                          <p:attrName>style.visibility</p:attrName>
                                        </p:attrNameLst>
                                      </p:cBhvr>
                                      <p:to>
                                        <p:strVal val="visible"/>
                                      </p:to>
                                    </p:set>
                                    <p:animEffect transition="in" filter="fade">
                                      <p:cBhvr>
                                        <p:cTn id="114" dur="1000"/>
                                        <p:tgtEl>
                                          <p:spTgt spid="11">
                                            <p:txEl>
                                              <p:pRg st="1" end="1"/>
                                            </p:txEl>
                                          </p:spTgt>
                                        </p:tgtEl>
                                      </p:cBhvr>
                                    </p:animEffect>
                                    <p:anim calcmode="lin" valueType="num">
                                      <p:cBhvr>
                                        <p:cTn id="1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16"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17" presetID="47" presetClass="entr" presetSubtype="0" fill="hold" grpId="0" nodeType="withEffect">
                                  <p:stCondLst>
                                    <p:cond delay="0"/>
                                  </p:stCondLst>
                                  <p:childTnLst>
                                    <p:set>
                                      <p:cBhvr>
                                        <p:cTn id="118" dur="1" fill="hold">
                                          <p:stCondLst>
                                            <p:cond delay="0"/>
                                          </p:stCondLst>
                                        </p:cTn>
                                        <p:tgtEl>
                                          <p:spTgt spid="11">
                                            <p:txEl>
                                              <p:pRg st="2" end="2"/>
                                            </p:txEl>
                                          </p:spTgt>
                                        </p:tgtEl>
                                        <p:attrNameLst>
                                          <p:attrName>style.visibility</p:attrName>
                                        </p:attrNameLst>
                                      </p:cBhvr>
                                      <p:to>
                                        <p:strVal val="visible"/>
                                      </p:to>
                                    </p:set>
                                    <p:animEffect transition="in" filter="fade">
                                      <p:cBhvr>
                                        <p:cTn id="119" dur="1000"/>
                                        <p:tgtEl>
                                          <p:spTgt spid="11">
                                            <p:txEl>
                                              <p:pRg st="2" end="2"/>
                                            </p:txEl>
                                          </p:spTgt>
                                        </p:tgtEl>
                                      </p:cBhvr>
                                    </p:animEffect>
                                    <p:anim calcmode="lin" valueType="num">
                                      <p:cBhvr>
                                        <p:cTn id="12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21"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11">
                                            <p:txEl>
                                              <p:pRg st="3" end="3"/>
                                            </p:txEl>
                                          </p:spTgt>
                                        </p:tgtEl>
                                        <p:attrNameLst>
                                          <p:attrName>style.visibility</p:attrName>
                                        </p:attrNameLst>
                                      </p:cBhvr>
                                      <p:to>
                                        <p:strVal val="visible"/>
                                      </p:to>
                                    </p:set>
                                    <p:animEffect transition="in" filter="fade">
                                      <p:cBhvr>
                                        <p:cTn id="124" dur="1000"/>
                                        <p:tgtEl>
                                          <p:spTgt spid="11">
                                            <p:txEl>
                                              <p:pRg st="3" end="3"/>
                                            </p:txEl>
                                          </p:spTgt>
                                        </p:tgtEl>
                                      </p:cBhvr>
                                    </p:animEffect>
                                    <p:anim calcmode="lin" valueType="num">
                                      <p:cBhvr>
                                        <p:cTn id="12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26"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3"/>
                                        </p:tgtEl>
                                        <p:attrNameLst>
                                          <p:attrName>style.visibility</p:attrName>
                                        </p:attrNameLst>
                                      </p:cBhvr>
                                      <p:to>
                                        <p:strVal val="visible"/>
                                      </p:to>
                                    </p:set>
                                    <p:animEffect transition="in" filter="fade">
                                      <p:cBhvr>
                                        <p:cTn id="1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0" grpId="0" uiExpand="1" build="p" animBg="1"/>
      <p:bldP spid="11" grpId="0" uiExpand="1" build="p"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9" name="Title 1"/>
          <p:cNvSpPr>
            <a:spLocks noGrp="1"/>
          </p:cNvSpPr>
          <p:nvPr>
            <p:ph type="title"/>
          </p:nvPr>
        </p:nvSpPr>
        <p:spPr>
          <a:xfrm>
            <a:off x="381000" y="230188"/>
            <a:ext cx="8382000" cy="1163395"/>
          </a:xfrm>
        </p:spPr>
        <p:txBody>
          <a:bodyPr/>
          <a:lstStyle/>
          <a:p>
            <a:pPr defTabSz="914363" eaLnBrk="1" fontAlgn="auto" hangingPunct="1">
              <a:spcAft>
                <a:spcPts val="0"/>
              </a:spcAft>
              <a:defRPr/>
            </a:pPr>
            <a:r>
              <a:rPr lang="en-CA" b="1" dirty="0" smtClean="0">
                <a:latin typeface="+mj-lt"/>
              </a:rPr>
              <a:t>MCM &amp; MCA Certification Exams</a:t>
            </a:r>
            <a:r>
              <a:rPr lang="en-CA" dirty="0" smtClean="0">
                <a:latin typeface="+mj-lt"/>
              </a:rPr>
              <a:t/>
            </a:r>
            <a:br>
              <a:rPr lang="en-CA" dirty="0" smtClean="0">
                <a:latin typeface="+mj-lt"/>
              </a:rPr>
            </a:br>
            <a:r>
              <a:rPr lang="en-CA" sz="3600" dirty="0">
                <a:gradFill>
                  <a:gsLst>
                    <a:gs pos="0">
                      <a:schemeClr val="tx2"/>
                    </a:gs>
                    <a:gs pos="100000">
                      <a:schemeClr val="tx2"/>
                    </a:gs>
                  </a:gsLst>
                  <a:lin ang="5400000" scaled="0"/>
                </a:gradFill>
                <a:latin typeface="+mj-lt"/>
              </a:rPr>
              <a:t>The basics</a:t>
            </a:r>
          </a:p>
        </p:txBody>
      </p:sp>
      <p:sp>
        <p:nvSpPr>
          <p:cNvPr id="4" name="Rectangle 3"/>
          <p:cNvSpPr/>
          <p:nvPr/>
        </p:nvSpPr>
        <p:spPr>
          <a:xfrm>
            <a:off x="762000" y="1412876"/>
            <a:ext cx="7772400" cy="4835524"/>
          </a:xfrm>
          <a:prstGeom prst="rect">
            <a:avLst/>
          </a:prstGeom>
          <a:noFill/>
        </p:spPr>
      </p:sp>
      <p:sp>
        <p:nvSpPr>
          <p:cNvPr id="5" name="Rectangle 4"/>
          <p:cNvSpPr/>
          <p:nvPr/>
        </p:nvSpPr>
        <p:spPr>
          <a:xfrm>
            <a:off x="762949" y="1898649"/>
            <a:ext cx="2466827" cy="4349749"/>
          </a:xfrm>
          <a:prstGeom prst="rect">
            <a:avLst/>
          </a:prstGeom>
          <a:solidFill>
            <a:schemeClr val="tx1">
              <a:lumMod val="50000"/>
              <a:lumOff val="50000"/>
            </a:schemeClr>
          </a:solidFill>
          <a:effectLst/>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91440" tIns="45720" rIns="91440" bIns="45720" numCol="1" spcCol="1270" anchor="t" anchorCtr="0">
            <a:noAutofit/>
          </a:bodyPr>
          <a:lstStyle/>
          <a:p>
            <a:pPr lvl="0" algn="l" defTabSz="800100">
              <a:lnSpc>
                <a:spcPct val="90000"/>
              </a:lnSpc>
              <a:spcBef>
                <a:spcPct val="0"/>
              </a:spcBef>
              <a:spcAft>
                <a:spcPct val="35000"/>
              </a:spcAft>
            </a:pPr>
            <a:r>
              <a:rPr lang="en-US" sz="1800" b="1" kern="1200" dirty="0" smtClean="0">
                <a:gradFill>
                  <a:gsLst>
                    <a:gs pos="0">
                      <a:schemeClr val="tx1"/>
                    </a:gs>
                    <a:gs pos="100000">
                      <a:schemeClr val="tx1"/>
                    </a:gs>
                  </a:gsLst>
                  <a:lin ang="5400000" scaled="0"/>
                </a:gradFill>
                <a:ea typeface="Segoe UI" pitchFamily="34" charset="0"/>
                <a:cs typeface="Segoe UI" pitchFamily="34" charset="0"/>
              </a:rPr>
              <a:t/>
            </a:r>
            <a:br>
              <a:rPr lang="en-US" sz="1800" b="1" kern="1200" dirty="0" smtClean="0">
                <a:gradFill>
                  <a:gsLst>
                    <a:gs pos="0">
                      <a:schemeClr val="tx1"/>
                    </a:gs>
                    <a:gs pos="100000">
                      <a:schemeClr val="tx1"/>
                    </a:gs>
                  </a:gsLst>
                  <a:lin ang="5400000" scaled="0"/>
                </a:gradFill>
                <a:ea typeface="Segoe UI" pitchFamily="34" charset="0"/>
                <a:cs typeface="Segoe UI" pitchFamily="34" charset="0"/>
              </a:rPr>
            </a:br>
            <a:r>
              <a:rPr lang="en-US" sz="1800" b="1" kern="1200" dirty="0" smtClean="0">
                <a:gradFill>
                  <a:gsLst>
                    <a:gs pos="0">
                      <a:schemeClr val="tx1"/>
                    </a:gs>
                    <a:gs pos="100000">
                      <a:schemeClr val="tx1"/>
                    </a:gs>
                  </a:gsLst>
                  <a:lin ang="5400000" scaled="0"/>
                </a:gradFill>
                <a:ea typeface="Segoe UI" pitchFamily="34" charset="0"/>
                <a:cs typeface="Segoe UI" pitchFamily="34" charset="0"/>
              </a:rPr>
              <a:t>The environment</a:t>
            </a:r>
            <a:endParaRPr lang="en-US" sz="1800" b="1" kern="1200" dirty="0">
              <a:gradFill>
                <a:gsLst>
                  <a:gs pos="0">
                    <a:schemeClr val="tx1"/>
                  </a:gs>
                  <a:gs pos="100000">
                    <a:schemeClr val="tx1"/>
                  </a:gs>
                </a:gsLst>
                <a:lin ang="5400000" scaled="0"/>
              </a:gradFill>
              <a:ea typeface="Segoe UI" pitchFamily="34" charset="0"/>
              <a:cs typeface="Segoe UI" pitchFamily="34" charset="0"/>
            </a:endParaRP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Administered by </a:t>
            </a:r>
            <a:r>
              <a:rPr lang="en-US" sz="1600" dirty="0" smtClean="0">
                <a:gradFill>
                  <a:gsLst>
                    <a:gs pos="0">
                      <a:schemeClr val="tx1"/>
                    </a:gs>
                    <a:gs pos="100000">
                      <a:schemeClr val="tx1"/>
                    </a:gs>
                  </a:gsLst>
                  <a:lin ang="5400000" scaled="0"/>
                </a:gradFill>
                <a:ea typeface="Segoe UI" pitchFamily="34" charset="0"/>
                <a:cs typeface="Segoe UI" pitchFamily="34" charset="0"/>
              </a:rPr>
              <a:t>Microsoft</a:t>
            </a:r>
            <a:endParaRPr lang="en-US" sz="1600" dirty="0">
              <a:gradFill>
                <a:gsLst>
                  <a:gs pos="0">
                    <a:schemeClr val="tx1"/>
                  </a:gs>
                  <a:gs pos="100000">
                    <a:schemeClr val="tx1"/>
                  </a:gs>
                </a:gsLst>
                <a:lin ang="5400000" scaled="0"/>
              </a:gradFill>
              <a:ea typeface="Segoe UI" pitchFamily="34" charset="0"/>
              <a:cs typeface="Segoe UI" pitchFamily="34" charset="0"/>
            </a:endParaRP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Register</a:t>
            </a:r>
          </a:p>
          <a:p>
            <a:pPr marL="288925" lvl="1" indent="-288925" defTabSz="914363">
              <a:lnSpc>
                <a:spcPct val="90000"/>
              </a:lnSpc>
              <a:spcBef>
                <a:spcPct val="20000"/>
              </a:spcBef>
              <a:buBlip>
                <a:blip r:embed="rId3"/>
              </a:buBlip>
            </a:pPr>
            <a:r>
              <a:rPr lang="en-US" sz="1600" dirty="0" smtClean="0">
                <a:gradFill>
                  <a:gsLst>
                    <a:gs pos="0">
                      <a:schemeClr val="tx1"/>
                    </a:gs>
                    <a:gs pos="100000">
                      <a:schemeClr val="tx1"/>
                    </a:gs>
                  </a:gsLst>
                  <a:lin ang="5400000" scaled="0"/>
                </a:gradFill>
                <a:ea typeface="Segoe UI" pitchFamily="34" charset="0"/>
                <a:cs typeface="Segoe UI" pitchFamily="34" charset="0"/>
              </a:rPr>
              <a:t>Supervised </a:t>
            </a:r>
            <a:r>
              <a:rPr lang="en-US" sz="1600" dirty="0">
                <a:gradFill>
                  <a:gsLst>
                    <a:gs pos="0">
                      <a:schemeClr val="tx1"/>
                    </a:gs>
                    <a:gs pos="100000">
                      <a:schemeClr val="tx1"/>
                    </a:gs>
                  </a:gsLst>
                  <a:lin ang="5400000" scaled="0"/>
                </a:gradFill>
                <a:ea typeface="Segoe UI" pitchFamily="34" charset="0"/>
                <a:cs typeface="Segoe UI" pitchFamily="34" charset="0"/>
              </a:rPr>
              <a:t>room</a:t>
            </a:r>
          </a:p>
        </p:txBody>
      </p:sp>
      <p:sp>
        <p:nvSpPr>
          <p:cNvPr id="10" name="Rectangle 9"/>
          <p:cNvSpPr/>
          <p:nvPr/>
        </p:nvSpPr>
        <p:spPr>
          <a:xfrm>
            <a:off x="3414786" y="1898649"/>
            <a:ext cx="2466827" cy="4349749"/>
          </a:xfrm>
          <a:prstGeom prst="rect">
            <a:avLst/>
          </a:prstGeom>
          <a:solidFill>
            <a:schemeClr val="bg1">
              <a:lumMod val="65000"/>
            </a:schemeClr>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0" rIns="91436" bIns="45718" numCol="1" rtlCol="0" anchor="t" anchorCtr="0" compatLnSpc="1">
            <a:prstTxWarp prst="textNoShape">
              <a:avLst/>
            </a:prstTxWarp>
          </a:bodyPr>
          <a:lstStyle/>
          <a:p>
            <a:pPr defTabSz="914099"/>
            <a:r>
              <a:rPr lang="en-US" b="1" dirty="0">
                <a:gradFill>
                  <a:gsLst>
                    <a:gs pos="0">
                      <a:schemeClr val="bg1"/>
                    </a:gs>
                    <a:gs pos="100000">
                      <a:schemeClr val="bg1"/>
                    </a:gs>
                  </a:gsLst>
                  <a:lin ang="5400000" scaled="0"/>
                </a:gradFill>
                <a:ea typeface="Segoe UI" pitchFamily="34" charset="0"/>
                <a:cs typeface="Segoe UI" pitchFamily="34" charset="0"/>
              </a:rPr>
              <a:t/>
            </a:r>
            <a:br>
              <a:rPr lang="en-US" b="1" dirty="0">
                <a:gradFill>
                  <a:gsLst>
                    <a:gs pos="0">
                      <a:schemeClr val="bg1"/>
                    </a:gs>
                    <a:gs pos="100000">
                      <a:schemeClr val="bg1"/>
                    </a:gs>
                  </a:gsLst>
                  <a:lin ang="5400000" scaled="0"/>
                </a:gradFill>
                <a:ea typeface="Segoe UI" pitchFamily="34" charset="0"/>
                <a:cs typeface="Segoe UI" pitchFamily="34" charset="0"/>
              </a:rPr>
            </a:br>
            <a:r>
              <a:rPr lang="en-US" b="1" dirty="0" smtClean="0">
                <a:gradFill>
                  <a:gsLst>
                    <a:gs pos="0">
                      <a:schemeClr val="tx1"/>
                    </a:gs>
                    <a:gs pos="100000">
                      <a:schemeClr val="tx1"/>
                    </a:gs>
                  </a:gsLst>
                  <a:lin ang="5400000" scaled="0"/>
                </a:gradFill>
                <a:ea typeface="Segoe UI" pitchFamily="34" charset="0"/>
                <a:cs typeface="Segoe UI" pitchFamily="34" charset="0"/>
              </a:rPr>
              <a:t>The </a:t>
            </a:r>
            <a:r>
              <a:rPr lang="en-US" b="1" dirty="0">
                <a:gradFill>
                  <a:gsLst>
                    <a:gs pos="0">
                      <a:schemeClr val="tx1"/>
                    </a:gs>
                    <a:gs pos="100000">
                      <a:schemeClr val="tx1"/>
                    </a:gs>
                  </a:gsLst>
                  <a:lin ang="5400000" scaled="0"/>
                </a:gradFill>
                <a:ea typeface="Segoe UI" pitchFamily="34" charset="0"/>
                <a:cs typeface="Segoe UI" pitchFamily="34" charset="0"/>
              </a:rPr>
              <a:t>exams</a:t>
            </a:r>
          </a:p>
          <a:p>
            <a:pPr marL="288925" lvl="1" indent="-288925" defTabSz="914363">
              <a:lnSpc>
                <a:spcPct val="90000"/>
              </a:lnSpc>
              <a:spcBef>
                <a:spcPct val="20000"/>
              </a:spcBef>
              <a:buBlip>
                <a:blip r:embed="rId3"/>
              </a:buBlip>
            </a:pPr>
            <a:r>
              <a:rPr lang="en-US" sz="1600" dirty="0">
                <a:solidFill>
                  <a:srgbClr val="C00000"/>
                </a:solidFill>
                <a:ea typeface="Segoe UI" pitchFamily="34" charset="0"/>
                <a:cs typeface="Segoe UI" pitchFamily="34" charset="0"/>
              </a:rPr>
              <a:t>Test your real-world product skills</a:t>
            </a:r>
          </a:p>
          <a:p>
            <a:pPr marL="288925" lvl="1" indent="-288925" defTabSz="914363">
              <a:lnSpc>
                <a:spcPct val="90000"/>
              </a:lnSpc>
              <a:spcBef>
                <a:spcPct val="20000"/>
              </a:spcBef>
              <a:buBlip>
                <a:blip r:embed="rId3"/>
              </a:buBlip>
            </a:pPr>
            <a:r>
              <a:rPr lang="en-US" sz="1600" dirty="0" err="1" smtClean="0">
                <a:solidFill>
                  <a:srgbClr val="C00000"/>
                </a:solidFill>
                <a:ea typeface="Segoe UI" pitchFamily="34" charset="0"/>
                <a:cs typeface="Segoe UI" pitchFamily="34" charset="0"/>
              </a:rPr>
              <a:t>Comination</a:t>
            </a:r>
            <a:r>
              <a:rPr lang="en-US" sz="1600" dirty="0" smtClean="0">
                <a:solidFill>
                  <a:srgbClr val="C00000"/>
                </a:solidFill>
                <a:ea typeface="Segoe UI" pitchFamily="34" charset="0"/>
                <a:cs typeface="Segoe UI" pitchFamily="34" charset="0"/>
              </a:rPr>
              <a:t> of:</a:t>
            </a:r>
          </a:p>
          <a:p>
            <a:pPr marL="746125" lvl="2" indent="-288925" defTabSz="914363">
              <a:lnSpc>
                <a:spcPct val="90000"/>
              </a:lnSpc>
              <a:spcBef>
                <a:spcPct val="20000"/>
              </a:spcBef>
              <a:buBlip>
                <a:blip r:embed="rId3"/>
              </a:buBlip>
            </a:pPr>
            <a:r>
              <a:rPr lang="en-US" sz="1600" dirty="0" smtClean="0">
                <a:solidFill>
                  <a:srgbClr val="C00000"/>
                </a:solidFill>
                <a:ea typeface="Segoe UI" pitchFamily="34" charset="0"/>
                <a:cs typeface="Segoe UI" pitchFamily="34" charset="0"/>
              </a:rPr>
              <a:t>Knowledge Exam:  </a:t>
            </a:r>
            <a:r>
              <a:rPr lang="en-US" sz="1600" dirty="0">
                <a:solidFill>
                  <a:srgbClr val="C00000"/>
                </a:solidFill>
                <a:ea typeface="Segoe UI" pitchFamily="34" charset="0"/>
                <a:cs typeface="Segoe UI" pitchFamily="34" charset="0"/>
              </a:rPr>
              <a:t>multiple-choice format. </a:t>
            </a:r>
            <a:endParaRPr lang="en-US" sz="1600" dirty="0" smtClean="0">
              <a:solidFill>
                <a:srgbClr val="C00000"/>
              </a:solidFill>
              <a:ea typeface="Segoe UI" pitchFamily="34" charset="0"/>
              <a:cs typeface="Segoe UI" pitchFamily="34" charset="0"/>
            </a:endParaRPr>
          </a:p>
          <a:p>
            <a:pPr marL="746125" lvl="2" indent="-288925" defTabSz="914363">
              <a:lnSpc>
                <a:spcPct val="90000"/>
              </a:lnSpc>
              <a:spcBef>
                <a:spcPct val="20000"/>
              </a:spcBef>
              <a:buBlip>
                <a:blip r:embed="rId3"/>
              </a:buBlip>
            </a:pPr>
            <a:r>
              <a:rPr lang="en-US" sz="1600" dirty="0" smtClean="0">
                <a:solidFill>
                  <a:srgbClr val="C00000"/>
                </a:solidFill>
                <a:ea typeface="Segoe UI" pitchFamily="34" charset="0"/>
                <a:cs typeface="Segoe UI" pitchFamily="34" charset="0"/>
              </a:rPr>
              <a:t>The </a:t>
            </a:r>
            <a:r>
              <a:rPr lang="en-US" sz="1600" dirty="0">
                <a:solidFill>
                  <a:srgbClr val="C00000"/>
                </a:solidFill>
                <a:ea typeface="Segoe UI" pitchFamily="34" charset="0"/>
                <a:cs typeface="Segoe UI" pitchFamily="34" charset="0"/>
              </a:rPr>
              <a:t>Lab </a:t>
            </a:r>
            <a:r>
              <a:rPr lang="en-US" sz="1600" dirty="0" smtClean="0">
                <a:solidFill>
                  <a:srgbClr val="C00000"/>
                </a:solidFill>
                <a:ea typeface="Segoe UI" pitchFamily="34" charset="0"/>
                <a:cs typeface="Segoe UI" pitchFamily="34" charset="0"/>
              </a:rPr>
              <a:t>Exam: </a:t>
            </a:r>
            <a:r>
              <a:rPr lang="en-US" sz="1600" dirty="0">
                <a:solidFill>
                  <a:srgbClr val="C00000"/>
                </a:solidFill>
                <a:ea typeface="Segoe UI" pitchFamily="34" charset="0"/>
                <a:cs typeface="Segoe UI" pitchFamily="34" charset="0"/>
              </a:rPr>
              <a:t>hands-on lab. </a:t>
            </a:r>
            <a:endParaRPr lang="en-US" sz="1600" dirty="0" smtClean="0">
              <a:solidFill>
                <a:srgbClr val="C00000"/>
              </a:solidFill>
              <a:ea typeface="Segoe UI" pitchFamily="34" charset="0"/>
              <a:cs typeface="Segoe UI" pitchFamily="34" charset="0"/>
            </a:endParaRPr>
          </a:p>
          <a:p>
            <a:pPr marL="288925" lvl="1" indent="-288925" defTabSz="914363">
              <a:lnSpc>
                <a:spcPct val="90000"/>
              </a:lnSpc>
              <a:spcBef>
                <a:spcPct val="20000"/>
              </a:spcBef>
              <a:buBlip>
                <a:blip r:embed="rId3"/>
              </a:buBlip>
            </a:pPr>
            <a:r>
              <a:rPr lang="en-US" sz="1600" dirty="0" smtClean="0">
                <a:solidFill>
                  <a:srgbClr val="C00000"/>
                </a:solidFill>
                <a:ea typeface="Segoe UI" pitchFamily="34" charset="0"/>
                <a:cs typeface="Segoe UI" pitchFamily="34" charset="0"/>
              </a:rPr>
              <a:t>Passing </a:t>
            </a:r>
            <a:r>
              <a:rPr lang="en-US" sz="1600" dirty="0">
                <a:solidFill>
                  <a:srgbClr val="C00000"/>
                </a:solidFill>
                <a:ea typeface="Segoe UI" pitchFamily="34" charset="0"/>
                <a:cs typeface="Segoe UI" pitchFamily="34" charset="0"/>
              </a:rPr>
              <a:t>score</a:t>
            </a:r>
          </a:p>
          <a:p>
            <a:pPr marL="288925" lvl="1" indent="-288925" defTabSz="914363">
              <a:lnSpc>
                <a:spcPct val="90000"/>
              </a:lnSpc>
              <a:spcBef>
                <a:spcPct val="20000"/>
              </a:spcBef>
              <a:buBlip>
                <a:blip r:embed="rId3"/>
              </a:buBlip>
            </a:pPr>
            <a:r>
              <a:rPr lang="en-US" sz="1600" dirty="0">
                <a:solidFill>
                  <a:srgbClr val="C00000"/>
                </a:solidFill>
                <a:ea typeface="Segoe UI" pitchFamily="34" charset="0"/>
                <a:cs typeface="Segoe UI" pitchFamily="34" charset="0"/>
              </a:rPr>
              <a:t>The average passing candidate takes</a:t>
            </a:r>
            <a:br>
              <a:rPr lang="en-US" sz="1600" dirty="0">
                <a:solidFill>
                  <a:srgbClr val="C00000"/>
                </a:solidFill>
                <a:ea typeface="Segoe UI" pitchFamily="34" charset="0"/>
                <a:cs typeface="Segoe UI" pitchFamily="34" charset="0"/>
              </a:rPr>
            </a:br>
            <a:r>
              <a:rPr lang="en-US" sz="1600" dirty="0" smtClean="0">
                <a:solidFill>
                  <a:srgbClr val="C00000"/>
                </a:solidFill>
                <a:ea typeface="Segoe UI" pitchFamily="34" charset="0"/>
                <a:cs typeface="Segoe UI" pitchFamily="34" charset="0"/>
              </a:rPr>
              <a:t>3 </a:t>
            </a:r>
            <a:r>
              <a:rPr lang="en-US" sz="1600" dirty="0" err="1" smtClean="0">
                <a:solidFill>
                  <a:srgbClr val="C00000"/>
                </a:solidFill>
                <a:ea typeface="Segoe UI" pitchFamily="34" charset="0"/>
                <a:cs typeface="Segoe UI" pitchFamily="34" charset="0"/>
              </a:rPr>
              <a:t>hrs</a:t>
            </a:r>
            <a:endParaRPr lang="en-US" sz="1600" dirty="0">
              <a:solidFill>
                <a:srgbClr val="C00000"/>
              </a:solidFill>
              <a:ea typeface="Segoe UI" pitchFamily="34" charset="0"/>
              <a:cs typeface="Segoe UI" pitchFamily="34" charset="0"/>
            </a:endParaRPr>
          </a:p>
          <a:p>
            <a:pPr marL="288925" lvl="1" indent="-288925" defTabSz="914363">
              <a:lnSpc>
                <a:spcPct val="90000"/>
              </a:lnSpc>
              <a:spcBef>
                <a:spcPct val="20000"/>
              </a:spcBef>
              <a:buBlip>
                <a:blip r:embed="rId3"/>
              </a:buBlip>
            </a:pPr>
            <a:r>
              <a:rPr lang="en-US" sz="1600" dirty="0">
                <a:solidFill>
                  <a:srgbClr val="C00000"/>
                </a:solidFill>
                <a:ea typeface="Segoe UI" pitchFamily="34" charset="0"/>
                <a:cs typeface="Segoe UI" pitchFamily="34" charset="0"/>
              </a:rPr>
              <a:t>“70-XXX</a:t>
            </a:r>
            <a:r>
              <a:rPr lang="en-US" sz="1600" dirty="0">
                <a:gradFill>
                  <a:gsLst>
                    <a:gs pos="0">
                      <a:schemeClr val="tx1"/>
                    </a:gs>
                    <a:gs pos="100000">
                      <a:schemeClr val="tx1"/>
                    </a:gs>
                  </a:gsLst>
                  <a:lin ang="5400000" scaled="0"/>
                </a:gradFill>
                <a:ea typeface="Segoe UI" pitchFamily="34" charset="0"/>
                <a:cs typeface="Segoe UI" pitchFamily="34" charset="0"/>
              </a:rPr>
              <a:t>”</a:t>
            </a:r>
          </a:p>
        </p:txBody>
      </p:sp>
      <p:sp>
        <p:nvSpPr>
          <p:cNvPr id="11" name="Rectangle 10"/>
          <p:cNvSpPr/>
          <p:nvPr/>
        </p:nvSpPr>
        <p:spPr>
          <a:xfrm>
            <a:off x="6066625" y="1898649"/>
            <a:ext cx="2466826" cy="4349749"/>
          </a:xfrm>
          <a:prstGeom prst="rect">
            <a:avLst/>
          </a:prstGeom>
          <a:solidFill>
            <a:schemeClr val="bg1">
              <a:lumMod val="75000"/>
            </a:schemeClr>
          </a:solidFill>
          <a:effectLst/>
        </p:spPr>
        <p:style>
          <a:lnRef idx="0">
            <a:schemeClr val="lt1">
              <a:hueOff val="0"/>
              <a:satOff val="0"/>
              <a:lumOff val="0"/>
              <a:alphaOff val="0"/>
            </a:schemeClr>
          </a:lnRef>
          <a:fillRef idx="3">
            <a:schemeClr val="accent5">
              <a:hueOff val="10716367"/>
              <a:satOff val="0"/>
              <a:lumOff val="-36471"/>
              <a:alphaOff val="0"/>
            </a:schemeClr>
          </a:fillRef>
          <a:effectRef idx="3">
            <a:schemeClr val="accent5">
              <a:hueOff val="10716367"/>
              <a:satOff val="0"/>
              <a:lumOff val="-36471"/>
              <a:alphaOff val="0"/>
            </a:schemeClr>
          </a:effectRef>
          <a:fontRef idx="minor">
            <a:schemeClr val="lt1"/>
          </a:fontRef>
        </p:style>
        <p:txBody>
          <a:bodyPr spcFirstLastPara="0" vert="horz" wrap="square" lIns="91440" tIns="45720" rIns="91440" bIns="45720" numCol="1" spcCol="1270" anchor="t" anchorCtr="0">
            <a:noAutofit/>
          </a:bodyPr>
          <a:lstStyle/>
          <a:p>
            <a:pPr lvl="0" algn="l" defTabSz="800100">
              <a:lnSpc>
                <a:spcPct val="90000"/>
              </a:lnSpc>
              <a:spcBef>
                <a:spcPct val="0"/>
              </a:spcBef>
              <a:spcAft>
                <a:spcPct val="35000"/>
              </a:spcAft>
            </a:pPr>
            <a:r>
              <a:rPr kumimoji="0" lang="en-US" sz="1800" b="1" i="0" u="none" strike="noStrike" kern="1200" cap="none" spc="0" normalizeH="0" baseline="0" noProof="0" dirty="0" smtClean="0">
                <a:ln/>
                <a:gradFill>
                  <a:gsLst>
                    <a:gs pos="0">
                      <a:schemeClr val="bg1"/>
                    </a:gs>
                    <a:gs pos="100000">
                      <a:schemeClr val="bg1"/>
                    </a:gs>
                  </a:gsLst>
                  <a:lin ang="5400000" scaled="0"/>
                </a:gradFill>
                <a:effectLst/>
                <a:uLnTx/>
                <a:uFillTx/>
                <a:ea typeface="Segoe UI" pitchFamily="34" charset="0"/>
                <a:cs typeface="Segoe UI" pitchFamily="34" charset="0"/>
              </a:rPr>
              <a:t/>
            </a:r>
            <a:br>
              <a:rPr kumimoji="0" lang="en-US" sz="1800" b="1" i="0" u="none" strike="noStrike" kern="1200" cap="none" spc="0" normalizeH="0" baseline="0" noProof="0" dirty="0" smtClean="0">
                <a:ln/>
                <a:gradFill>
                  <a:gsLst>
                    <a:gs pos="0">
                      <a:schemeClr val="bg1"/>
                    </a:gs>
                    <a:gs pos="100000">
                      <a:schemeClr val="bg1"/>
                    </a:gs>
                  </a:gsLst>
                  <a:lin ang="5400000" scaled="0"/>
                </a:gradFill>
                <a:effectLst/>
                <a:uLnTx/>
                <a:uFillTx/>
                <a:ea typeface="Segoe UI" pitchFamily="34" charset="0"/>
                <a:cs typeface="Segoe UI" pitchFamily="34" charset="0"/>
              </a:rPr>
            </a:br>
            <a:r>
              <a:rPr kumimoji="0" lang="en-US" sz="1800" b="1" i="0" u="none" strike="noStrike" kern="1200" cap="none" spc="0" normalizeH="0" baseline="0" noProof="0" dirty="0" smtClean="0">
                <a:ln/>
                <a:gradFill>
                  <a:gsLst>
                    <a:gs pos="0">
                      <a:schemeClr val="tx1"/>
                    </a:gs>
                    <a:gs pos="100000">
                      <a:schemeClr val="tx1"/>
                    </a:gs>
                  </a:gsLst>
                  <a:lin ang="5400000" scaled="0"/>
                </a:gradFill>
                <a:effectLst/>
                <a:uLnTx/>
                <a:uFillTx/>
                <a:ea typeface="Segoe UI" pitchFamily="34" charset="0"/>
                <a:cs typeface="Segoe UI" pitchFamily="34" charset="0"/>
              </a:rPr>
              <a:t>The questions</a:t>
            </a:r>
            <a:endParaRPr lang="en-US" sz="1800" b="1" kern="1200" dirty="0">
              <a:gradFill>
                <a:gsLst>
                  <a:gs pos="0">
                    <a:schemeClr val="tx1"/>
                  </a:gs>
                  <a:gs pos="100000">
                    <a:schemeClr val="tx1"/>
                  </a:gs>
                </a:gsLst>
                <a:lin ang="5400000" scaled="0"/>
              </a:gradFill>
              <a:ea typeface="Segoe UI" pitchFamily="34" charset="0"/>
              <a:cs typeface="Segoe UI" pitchFamily="34" charset="0"/>
            </a:endParaRP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rigorous tests </a:t>
            </a:r>
            <a:r>
              <a:rPr lang="en-US" sz="1600" dirty="0" smtClean="0">
                <a:gradFill>
                  <a:gsLst>
                    <a:gs pos="0">
                      <a:schemeClr val="tx1"/>
                    </a:gs>
                    <a:gs pos="100000">
                      <a:schemeClr val="tx1"/>
                    </a:gs>
                  </a:gsLst>
                  <a:lin ang="5400000" scaled="0"/>
                </a:gradFill>
                <a:ea typeface="Segoe UI" pitchFamily="34" charset="0"/>
                <a:cs typeface="Segoe UI" pitchFamily="34" charset="0"/>
              </a:rPr>
              <a:t>including a hands-on performance-based </a:t>
            </a:r>
            <a:r>
              <a:rPr lang="en-US" sz="1600" dirty="0">
                <a:gradFill>
                  <a:gsLst>
                    <a:gs pos="0">
                      <a:schemeClr val="tx1"/>
                    </a:gs>
                    <a:gs pos="100000">
                      <a:schemeClr val="tx1"/>
                    </a:gs>
                  </a:gsLst>
                  <a:lin ang="5400000" scaled="0"/>
                </a:gradFill>
                <a:ea typeface="Segoe UI" pitchFamily="34" charset="0"/>
                <a:cs typeface="Segoe UI" pitchFamily="34" charset="0"/>
              </a:rPr>
              <a:t>lab </a:t>
            </a:r>
            <a:r>
              <a:rPr lang="en-US" sz="1600" dirty="0" smtClean="0">
                <a:gradFill>
                  <a:gsLst>
                    <a:gs pos="0">
                      <a:schemeClr val="tx1"/>
                    </a:gs>
                    <a:gs pos="100000">
                      <a:schemeClr val="tx1"/>
                    </a:gs>
                  </a:gsLst>
                  <a:lin ang="5400000" scaled="0"/>
                </a:gradFill>
                <a:ea typeface="Segoe UI" pitchFamily="34" charset="0"/>
                <a:cs typeface="Segoe UI" pitchFamily="34" charset="0"/>
              </a:rPr>
              <a:t>exam</a:t>
            </a:r>
          </a:p>
          <a:p>
            <a:pPr marL="288925" lvl="1" indent="-288925" defTabSz="914363">
              <a:lnSpc>
                <a:spcPct val="90000"/>
              </a:lnSpc>
              <a:spcBef>
                <a:spcPct val="20000"/>
              </a:spcBef>
              <a:buBlip>
                <a:blip r:embed="rId3"/>
              </a:buBlip>
            </a:pPr>
            <a:r>
              <a:rPr lang="en-US" sz="1600" dirty="0" smtClean="0">
                <a:gradFill>
                  <a:gsLst>
                    <a:gs pos="0">
                      <a:schemeClr val="tx1"/>
                    </a:gs>
                    <a:gs pos="100000">
                      <a:schemeClr val="tx1"/>
                    </a:gs>
                  </a:gsLst>
                  <a:lin ang="5400000" scaled="0"/>
                </a:gradFill>
                <a:ea typeface="Segoe UI" pitchFamily="34" charset="0"/>
                <a:cs typeface="Segoe UI" pitchFamily="34" charset="0"/>
              </a:rPr>
              <a:t>Designed </a:t>
            </a:r>
            <a:r>
              <a:rPr lang="en-US" sz="1600" dirty="0">
                <a:gradFill>
                  <a:gsLst>
                    <a:gs pos="0">
                      <a:schemeClr val="tx1"/>
                    </a:gs>
                    <a:gs pos="100000">
                      <a:schemeClr val="tx1"/>
                    </a:gs>
                  </a:gsLst>
                  <a:lin ang="5400000" scaled="0"/>
                </a:gradFill>
                <a:ea typeface="Segoe UI" pitchFamily="34" charset="0"/>
                <a:cs typeface="Segoe UI" pitchFamily="34" charset="0"/>
              </a:rPr>
              <a:t>to test to demonstrate and validate their</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technical expertise </a:t>
            </a:r>
          </a:p>
        </p:txBody>
      </p:sp>
      <p:sp>
        <p:nvSpPr>
          <p:cNvPr id="6" name="TextBox 5"/>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9" name="TextBox 8"/>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42</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2" name="Rectangle 1">
            <a:hlinkClick r:id="rId4"/>
          </p:cNvPr>
          <p:cNvSpPr/>
          <p:nvPr/>
        </p:nvSpPr>
        <p:spPr bwMode="auto">
          <a:xfrm>
            <a:off x="1154151" y="3159125"/>
            <a:ext cx="1847465" cy="330033"/>
          </a:xfrm>
          <a:prstGeom prst="rect">
            <a:avLst/>
          </a:prstGeom>
          <a:no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pic>
        <p:nvPicPr>
          <p:cNvPr id="13" name="Picture 8" descr="\\sfp\Work\White_Whale\3-22063_Regine_Smith\Artwork\PROOF_POINTS\ProofPoints-NOV2010-02.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97920" y="4943876"/>
            <a:ext cx="3060318" cy="149841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77840" y="45522"/>
            <a:ext cx="3566161" cy="369332"/>
          </a:xfrm>
          <a:prstGeom prst="rect">
            <a:avLst/>
          </a:prstGeom>
          <a:solidFill>
            <a:srgbClr val="C00000"/>
          </a:solidFill>
        </p:spPr>
        <p:txBody>
          <a:bodyPr wrap="square" rtlCol="0">
            <a:spAutoFit/>
          </a:bodyPr>
          <a:lstStyle/>
          <a:p>
            <a:r>
              <a:rPr lang="en-US" dirty="0" smtClean="0">
                <a:solidFill>
                  <a:schemeClr val="bg1"/>
                </a:solidFill>
              </a:rPr>
              <a:t>See Christine Yoshida’s team</a:t>
            </a:r>
            <a:endParaRPr lang="en-US" dirty="0">
              <a:solidFill>
                <a:schemeClr val="bg1"/>
              </a:solidFill>
            </a:endParaRPr>
          </a:p>
        </p:txBody>
      </p:sp>
    </p:spTree>
    <p:extLst>
      <p:ext uri="{BB962C8B-B14F-4D97-AF65-F5344CB8AC3E}">
        <p14:creationId xmlns:p14="http://schemas.microsoft.com/office/powerpoint/2010/main" val="1397332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animEffect transition="in" filter="fade">
                                      <p:cBhvr>
                                        <p:cTn id="35" dur="1000"/>
                                        <p:tgtEl>
                                          <p:spTgt spid="10">
                                            <p:bg/>
                                          </p:spTgt>
                                        </p:tgtEl>
                                      </p:cBhvr>
                                    </p:animEffect>
                                    <p:anim calcmode="lin" valueType="num">
                                      <p:cBhvr>
                                        <p:cTn id="36" dur="1000" fill="hold"/>
                                        <p:tgtEl>
                                          <p:spTgt spid="10">
                                            <p:bg/>
                                          </p:spTgt>
                                        </p:tgtEl>
                                        <p:attrNameLst>
                                          <p:attrName>ppt_x</p:attrName>
                                        </p:attrNameLst>
                                      </p:cBhvr>
                                      <p:tavLst>
                                        <p:tav tm="0">
                                          <p:val>
                                            <p:strVal val="#ppt_x"/>
                                          </p:val>
                                        </p:tav>
                                        <p:tav tm="100000">
                                          <p:val>
                                            <p:strVal val="#ppt_x"/>
                                          </p:val>
                                        </p:tav>
                                      </p:tavLst>
                                    </p:anim>
                                    <p:anim calcmode="lin" valueType="num">
                                      <p:cBhvr>
                                        <p:cTn id="37" dur="1000" fill="hold"/>
                                        <p:tgtEl>
                                          <p:spTgt spid="10">
                                            <p:bg/>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7" presetClass="entr" presetSubtype="0" fill="hold" grpId="0" nodeType="after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fade">
                                      <p:cBhvr>
                                        <p:cTn id="41" dur="1000"/>
                                        <p:tgtEl>
                                          <p:spTgt spid="10">
                                            <p:txEl>
                                              <p:pRg st="0" end="0"/>
                                            </p:txEl>
                                          </p:spTgt>
                                        </p:tgtEl>
                                      </p:cBhvr>
                                    </p:animEffect>
                                    <p:anim calcmode="lin" valueType="num">
                                      <p:cBhvr>
                                        <p:cTn id="4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0">
                                            <p:txEl>
                                              <p:pRg st="1" end="1"/>
                                            </p:txEl>
                                          </p:spTgt>
                                        </p:tgtEl>
                                        <p:attrNameLst>
                                          <p:attrName>style.visibility</p:attrName>
                                        </p:attrNameLst>
                                      </p:cBhvr>
                                      <p:to>
                                        <p:strVal val="visible"/>
                                      </p:to>
                                    </p:set>
                                    <p:animEffect transition="in" filter="fade">
                                      <p:cBhvr>
                                        <p:cTn id="46" dur="1000"/>
                                        <p:tgtEl>
                                          <p:spTgt spid="10">
                                            <p:txEl>
                                              <p:pRg st="1" end="1"/>
                                            </p:txEl>
                                          </p:spTgt>
                                        </p:tgtEl>
                                      </p:cBhvr>
                                    </p:animEffect>
                                    <p:anim calcmode="lin" valueType="num">
                                      <p:cBhvr>
                                        <p:cTn id="47"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animEffect transition="in" filter="fade">
                                      <p:cBhvr>
                                        <p:cTn id="51" dur="1000"/>
                                        <p:tgtEl>
                                          <p:spTgt spid="10">
                                            <p:txEl>
                                              <p:pRg st="2" end="2"/>
                                            </p:txEl>
                                          </p:spTgt>
                                        </p:tgtEl>
                                      </p:cBhvr>
                                    </p:animEffect>
                                    <p:anim calcmode="lin" valueType="num">
                                      <p:cBhvr>
                                        <p:cTn id="5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0">
                                            <p:txEl>
                                              <p:pRg st="3" end="3"/>
                                            </p:txEl>
                                          </p:spTgt>
                                        </p:tgtEl>
                                        <p:attrNameLst>
                                          <p:attrName>style.visibility</p:attrName>
                                        </p:attrNameLst>
                                      </p:cBhvr>
                                      <p:to>
                                        <p:strVal val="visible"/>
                                      </p:to>
                                    </p:set>
                                    <p:animEffect transition="in" filter="fade">
                                      <p:cBhvr>
                                        <p:cTn id="56" dur="1000"/>
                                        <p:tgtEl>
                                          <p:spTgt spid="10">
                                            <p:txEl>
                                              <p:pRg st="3" end="3"/>
                                            </p:txEl>
                                          </p:spTgt>
                                        </p:tgtEl>
                                      </p:cBhvr>
                                    </p:animEffect>
                                    <p:anim calcmode="lin" valueType="num">
                                      <p:cBhvr>
                                        <p:cTn id="5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0">
                                            <p:txEl>
                                              <p:pRg st="4" end="4"/>
                                            </p:txEl>
                                          </p:spTgt>
                                        </p:tgtEl>
                                        <p:attrNameLst>
                                          <p:attrName>style.visibility</p:attrName>
                                        </p:attrNameLst>
                                      </p:cBhvr>
                                      <p:to>
                                        <p:strVal val="visible"/>
                                      </p:to>
                                    </p:set>
                                    <p:animEffect transition="in" filter="fade">
                                      <p:cBhvr>
                                        <p:cTn id="61" dur="1000"/>
                                        <p:tgtEl>
                                          <p:spTgt spid="10">
                                            <p:txEl>
                                              <p:pRg st="4" end="4"/>
                                            </p:txEl>
                                          </p:spTgt>
                                        </p:tgtEl>
                                      </p:cBhvr>
                                    </p:animEffect>
                                    <p:anim calcmode="lin" valueType="num">
                                      <p:cBhvr>
                                        <p:cTn id="6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63"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0">
                                            <p:txEl>
                                              <p:pRg st="5" end="5"/>
                                            </p:txEl>
                                          </p:spTgt>
                                        </p:tgtEl>
                                        <p:attrNameLst>
                                          <p:attrName>style.visibility</p:attrName>
                                        </p:attrNameLst>
                                      </p:cBhvr>
                                      <p:to>
                                        <p:strVal val="visible"/>
                                      </p:to>
                                    </p:set>
                                    <p:animEffect transition="in" filter="fade">
                                      <p:cBhvr>
                                        <p:cTn id="66" dur="1000"/>
                                        <p:tgtEl>
                                          <p:spTgt spid="10">
                                            <p:txEl>
                                              <p:pRg st="5" end="5"/>
                                            </p:txEl>
                                          </p:spTgt>
                                        </p:tgtEl>
                                      </p:cBhvr>
                                    </p:animEffect>
                                    <p:anim calcmode="lin" valueType="num">
                                      <p:cBhvr>
                                        <p:cTn id="67"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10">
                                            <p:txEl>
                                              <p:pRg st="6" end="6"/>
                                            </p:txEl>
                                          </p:spTgt>
                                        </p:tgtEl>
                                        <p:attrNameLst>
                                          <p:attrName>style.visibility</p:attrName>
                                        </p:attrNameLst>
                                      </p:cBhvr>
                                      <p:to>
                                        <p:strVal val="visible"/>
                                      </p:to>
                                    </p:set>
                                    <p:animEffect transition="in" filter="fade">
                                      <p:cBhvr>
                                        <p:cTn id="71" dur="1000"/>
                                        <p:tgtEl>
                                          <p:spTgt spid="10">
                                            <p:txEl>
                                              <p:pRg st="6" end="6"/>
                                            </p:txEl>
                                          </p:spTgt>
                                        </p:tgtEl>
                                      </p:cBhvr>
                                    </p:animEffect>
                                    <p:anim calcmode="lin" valueType="num">
                                      <p:cBhvr>
                                        <p:cTn id="7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73"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10">
                                            <p:txEl>
                                              <p:pRg st="7" end="7"/>
                                            </p:txEl>
                                          </p:spTgt>
                                        </p:tgtEl>
                                        <p:attrNameLst>
                                          <p:attrName>style.visibility</p:attrName>
                                        </p:attrNameLst>
                                      </p:cBhvr>
                                      <p:to>
                                        <p:strVal val="visible"/>
                                      </p:to>
                                    </p:set>
                                    <p:animEffect transition="in" filter="fade">
                                      <p:cBhvr>
                                        <p:cTn id="76" dur="1000"/>
                                        <p:tgtEl>
                                          <p:spTgt spid="10">
                                            <p:txEl>
                                              <p:pRg st="7" end="7"/>
                                            </p:txEl>
                                          </p:spTgt>
                                        </p:tgtEl>
                                      </p:cBhvr>
                                    </p:animEffect>
                                    <p:anim calcmode="lin" valueType="num">
                                      <p:cBhvr>
                                        <p:cTn id="77"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78"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11">
                                            <p:bg/>
                                          </p:spTgt>
                                        </p:tgtEl>
                                        <p:attrNameLst>
                                          <p:attrName>style.visibility</p:attrName>
                                        </p:attrNameLst>
                                      </p:cBhvr>
                                      <p:to>
                                        <p:strVal val="visible"/>
                                      </p:to>
                                    </p:set>
                                    <p:animEffect transition="in" filter="fade">
                                      <p:cBhvr>
                                        <p:cTn id="83" dur="1000"/>
                                        <p:tgtEl>
                                          <p:spTgt spid="11">
                                            <p:bg/>
                                          </p:spTgt>
                                        </p:tgtEl>
                                      </p:cBhvr>
                                    </p:animEffect>
                                    <p:anim calcmode="lin" valueType="num">
                                      <p:cBhvr>
                                        <p:cTn id="84" dur="1000" fill="hold"/>
                                        <p:tgtEl>
                                          <p:spTgt spid="11">
                                            <p:bg/>
                                          </p:spTgt>
                                        </p:tgtEl>
                                        <p:attrNameLst>
                                          <p:attrName>ppt_x</p:attrName>
                                        </p:attrNameLst>
                                      </p:cBhvr>
                                      <p:tavLst>
                                        <p:tav tm="0">
                                          <p:val>
                                            <p:strVal val="#ppt_x"/>
                                          </p:val>
                                        </p:tav>
                                        <p:tav tm="100000">
                                          <p:val>
                                            <p:strVal val="#ppt_x"/>
                                          </p:val>
                                        </p:tav>
                                      </p:tavLst>
                                    </p:anim>
                                    <p:anim calcmode="lin" valueType="num">
                                      <p:cBhvr>
                                        <p:cTn id="85" dur="1000" fill="hold"/>
                                        <p:tgtEl>
                                          <p:spTgt spid="11">
                                            <p:bg/>
                                          </p:spTgt>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47" presetClass="entr" presetSubtype="0" fill="hold" grpId="0" nodeType="afterEffect">
                                  <p:stCondLst>
                                    <p:cond delay="0"/>
                                  </p:stCondLst>
                                  <p:childTnLst>
                                    <p:set>
                                      <p:cBhvr>
                                        <p:cTn id="88" dur="1" fill="hold">
                                          <p:stCondLst>
                                            <p:cond delay="0"/>
                                          </p:stCondLst>
                                        </p:cTn>
                                        <p:tgtEl>
                                          <p:spTgt spid="11">
                                            <p:txEl>
                                              <p:pRg st="0" end="0"/>
                                            </p:txEl>
                                          </p:spTgt>
                                        </p:tgtEl>
                                        <p:attrNameLst>
                                          <p:attrName>style.visibility</p:attrName>
                                        </p:attrNameLst>
                                      </p:cBhvr>
                                      <p:to>
                                        <p:strVal val="visible"/>
                                      </p:to>
                                    </p:set>
                                    <p:animEffect transition="in" filter="fade">
                                      <p:cBhvr>
                                        <p:cTn id="89" dur="1000"/>
                                        <p:tgtEl>
                                          <p:spTgt spid="11">
                                            <p:txEl>
                                              <p:pRg st="0" end="0"/>
                                            </p:txEl>
                                          </p:spTgt>
                                        </p:tgtEl>
                                      </p:cBhvr>
                                    </p:animEffect>
                                    <p:anim calcmode="lin" valueType="num">
                                      <p:cBhvr>
                                        <p:cTn id="9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1"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11">
                                            <p:txEl>
                                              <p:pRg st="1" end="1"/>
                                            </p:txEl>
                                          </p:spTgt>
                                        </p:tgtEl>
                                        <p:attrNameLst>
                                          <p:attrName>style.visibility</p:attrName>
                                        </p:attrNameLst>
                                      </p:cBhvr>
                                      <p:to>
                                        <p:strVal val="visible"/>
                                      </p:to>
                                    </p:set>
                                    <p:animEffect transition="in" filter="fade">
                                      <p:cBhvr>
                                        <p:cTn id="94" dur="1000"/>
                                        <p:tgtEl>
                                          <p:spTgt spid="11">
                                            <p:txEl>
                                              <p:pRg st="1" end="1"/>
                                            </p:txEl>
                                          </p:spTgt>
                                        </p:tgtEl>
                                      </p:cBhvr>
                                    </p:animEffect>
                                    <p:anim calcmode="lin" valueType="num">
                                      <p:cBhvr>
                                        <p:cTn id="9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6"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11">
                                            <p:txEl>
                                              <p:pRg st="2" end="2"/>
                                            </p:txEl>
                                          </p:spTgt>
                                        </p:tgtEl>
                                        <p:attrNameLst>
                                          <p:attrName>style.visibility</p:attrName>
                                        </p:attrNameLst>
                                      </p:cBhvr>
                                      <p:to>
                                        <p:strVal val="visible"/>
                                      </p:to>
                                    </p:set>
                                    <p:animEffect transition="in" filter="fade">
                                      <p:cBhvr>
                                        <p:cTn id="99" dur="1000"/>
                                        <p:tgtEl>
                                          <p:spTgt spid="11">
                                            <p:txEl>
                                              <p:pRg st="2" end="2"/>
                                            </p:txEl>
                                          </p:spTgt>
                                        </p:tgtEl>
                                      </p:cBhvr>
                                    </p:animEffect>
                                    <p:anim calcmode="lin" valueType="num">
                                      <p:cBhvr>
                                        <p:cTn id="10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0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0" grpId="0" build="p" animBg="1"/>
      <p:bldP spid="11"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9" name="Title 1"/>
          <p:cNvSpPr>
            <a:spLocks noGrp="1"/>
          </p:cNvSpPr>
          <p:nvPr>
            <p:ph type="title"/>
          </p:nvPr>
        </p:nvSpPr>
        <p:spPr>
          <a:xfrm>
            <a:off x="381000" y="230188"/>
            <a:ext cx="8382000" cy="1163395"/>
          </a:xfrm>
        </p:spPr>
        <p:txBody>
          <a:bodyPr/>
          <a:lstStyle/>
          <a:p>
            <a:pPr defTabSz="914363" eaLnBrk="1" fontAlgn="auto" hangingPunct="1">
              <a:spcAft>
                <a:spcPts val="0"/>
              </a:spcAft>
              <a:defRPr/>
            </a:pPr>
            <a:r>
              <a:rPr lang="en-CA" b="1" dirty="0" smtClean="0">
                <a:latin typeface="+mj-lt"/>
              </a:rPr>
              <a:t>MOS Certification Exams</a:t>
            </a:r>
            <a:r>
              <a:rPr lang="en-CA" dirty="0" smtClean="0">
                <a:latin typeface="+mj-lt"/>
              </a:rPr>
              <a:t/>
            </a:r>
            <a:br>
              <a:rPr lang="en-CA" dirty="0" smtClean="0">
                <a:latin typeface="+mj-lt"/>
              </a:rPr>
            </a:br>
            <a:r>
              <a:rPr lang="en-CA" sz="3600" dirty="0">
                <a:gradFill>
                  <a:gsLst>
                    <a:gs pos="0">
                      <a:schemeClr val="tx2"/>
                    </a:gs>
                    <a:gs pos="100000">
                      <a:schemeClr val="tx2"/>
                    </a:gs>
                  </a:gsLst>
                  <a:lin ang="5400000" scaled="0"/>
                </a:gradFill>
                <a:latin typeface="+mj-lt"/>
              </a:rPr>
              <a:t>The basics</a:t>
            </a:r>
          </a:p>
        </p:txBody>
      </p:sp>
      <p:sp>
        <p:nvSpPr>
          <p:cNvPr id="7" name="Rectangle 3"/>
          <p:cNvSpPr txBox="1">
            <a:spLocks noChangeArrowheads="1"/>
          </p:cNvSpPr>
          <p:nvPr/>
        </p:nvSpPr>
        <p:spPr bwMode="auto">
          <a:xfrm>
            <a:off x="5867400" y="1219200"/>
            <a:ext cx="3276600" cy="3276600"/>
          </a:xfrm>
          <a:prstGeom prst="rect">
            <a:avLst/>
          </a:prstGeom>
          <a:noFill/>
          <a:ln w="9525">
            <a:noFill/>
            <a:miter lim="800000"/>
            <a:headEnd/>
            <a:tailEnd/>
          </a:ln>
        </p:spPr>
        <p:txBody>
          <a:bodyPr/>
          <a:lstStyle/>
          <a:p>
            <a:pPr marL="228600" indent="-228600" eaLnBrk="0" hangingPunct="0">
              <a:lnSpc>
                <a:spcPct val="90000"/>
              </a:lnSpc>
              <a:spcBef>
                <a:spcPct val="20000"/>
              </a:spcBef>
              <a:defRPr/>
            </a:pPr>
            <a:endParaRPr lang="en-US" sz="2800" kern="0" dirty="0">
              <a:latin typeface="+mn-lt"/>
              <a:ea typeface="ＭＳ Ｐゴシック" pitchFamily="1" charset="-128"/>
              <a:cs typeface="+mn-cs"/>
            </a:endParaRPr>
          </a:p>
        </p:txBody>
      </p:sp>
      <p:sp>
        <p:nvSpPr>
          <p:cNvPr id="4" name="Rectangle 3"/>
          <p:cNvSpPr/>
          <p:nvPr/>
        </p:nvSpPr>
        <p:spPr>
          <a:xfrm>
            <a:off x="762000" y="1412876"/>
            <a:ext cx="7772400" cy="4835524"/>
          </a:xfrm>
          <a:prstGeom prst="rect">
            <a:avLst/>
          </a:prstGeom>
          <a:noFill/>
        </p:spPr>
      </p:sp>
      <p:sp>
        <p:nvSpPr>
          <p:cNvPr id="10" name="Rectangle 9"/>
          <p:cNvSpPr/>
          <p:nvPr/>
        </p:nvSpPr>
        <p:spPr>
          <a:xfrm>
            <a:off x="3414786" y="1898649"/>
            <a:ext cx="2466827" cy="4349749"/>
          </a:xfrm>
          <a:prstGeom prst="rect">
            <a:avLst/>
          </a:prstGeom>
          <a:solidFill>
            <a:schemeClr val="bg1">
              <a:lumMod val="65000"/>
            </a:schemeClr>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0" rIns="91436" bIns="45718" numCol="1" rtlCol="0" anchor="t" anchorCtr="0" compatLnSpc="1">
            <a:prstTxWarp prst="textNoShape">
              <a:avLst/>
            </a:prstTxWarp>
          </a:bodyPr>
          <a:lstStyle/>
          <a:p>
            <a:pPr defTabSz="914099"/>
            <a:r>
              <a:rPr lang="en-US" b="1" dirty="0">
                <a:gradFill>
                  <a:gsLst>
                    <a:gs pos="0">
                      <a:schemeClr val="tx1"/>
                    </a:gs>
                    <a:gs pos="100000">
                      <a:schemeClr val="tx1"/>
                    </a:gs>
                  </a:gsLst>
                  <a:lin ang="5400000" scaled="0"/>
                </a:gradFill>
                <a:ea typeface="Segoe UI" pitchFamily="34" charset="0"/>
                <a:cs typeface="Segoe UI" pitchFamily="34" charset="0"/>
              </a:rPr>
              <a:t/>
            </a:r>
            <a:br>
              <a:rPr lang="en-US" b="1" dirty="0">
                <a:gradFill>
                  <a:gsLst>
                    <a:gs pos="0">
                      <a:schemeClr val="tx1"/>
                    </a:gs>
                    <a:gs pos="100000">
                      <a:schemeClr val="tx1"/>
                    </a:gs>
                  </a:gsLst>
                  <a:lin ang="5400000" scaled="0"/>
                </a:gradFill>
                <a:ea typeface="Segoe UI" pitchFamily="34" charset="0"/>
                <a:cs typeface="Segoe UI" pitchFamily="34" charset="0"/>
              </a:rPr>
            </a:br>
            <a:r>
              <a:rPr lang="en-US" b="1" dirty="0">
                <a:gradFill>
                  <a:gsLst>
                    <a:gs pos="0">
                      <a:schemeClr val="tx1"/>
                    </a:gs>
                    <a:gs pos="100000">
                      <a:schemeClr val="tx1"/>
                    </a:gs>
                  </a:gsLst>
                  <a:lin ang="5400000" scaled="0"/>
                </a:gradFill>
                <a:ea typeface="Segoe UI" pitchFamily="34" charset="0"/>
                <a:cs typeface="Segoe UI" pitchFamily="34" charset="0"/>
              </a:rPr>
              <a:t>The exams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Test your real-world product skills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Performance based</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30 - 45 tasks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Passing score</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Timed exam, 50 minutes maximum</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“77-XXX”</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
            </a:r>
            <a:br>
              <a:rPr lang="en-US" sz="1600" dirty="0">
                <a:gradFill>
                  <a:gsLst>
                    <a:gs pos="0">
                      <a:schemeClr val="tx1"/>
                    </a:gs>
                    <a:gs pos="100000">
                      <a:schemeClr val="tx1"/>
                    </a:gs>
                  </a:gsLst>
                  <a:lin ang="5400000" scaled="0"/>
                </a:gradFill>
                <a:ea typeface="Segoe UI" pitchFamily="34" charset="0"/>
                <a:cs typeface="Segoe UI" pitchFamily="34" charset="0"/>
              </a:rPr>
            </a:br>
            <a:endParaRPr lang="en-US" sz="1600" dirty="0">
              <a:gradFill>
                <a:gsLst>
                  <a:gs pos="0">
                    <a:schemeClr val="tx1"/>
                  </a:gs>
                  <a:gs pos="100000">
                    <a:schemeClr val="tx1"/>
                  </a:gs>
                </a:gsLst>
                <a:lin ang="5400000" scaled="0"/>
              </a:gradFill>
              <a:ea typeface="Segoe UI" pitchFamily="34" charset="0"/>
              <a:cs typeface="Segoe UI" pitchFamily="34" charset="0"/>
            </a:endParaRPr>
          </a:p>
        </p:txBody>
      </p:sp>
      <p:sp>
        <p:nvSpPr>
          <p:cNvPr id="5" name="Rectangle 4"/>
          <p:cNvSpPr/>
          <p:nvPr/>
        </p:nvSpPr>
        <p:spPr>
          <a:xfrm>
            <a:off x="762949" y="1898649"/>
            <a:ext cx="2466827" cy="4349749"/>
          </a:xfrm>
          <a:prstGeom prst="rect">
            <a:avLst/>
          </a:prstGeom>
          <a:solidFill>
            <a:schemeClr val="tx1">
              <a:lumMod val="50000"/>
              <a:lumOff val="50000"/>
            </a:schemeClr>
          </a:solidFill>
          <a:effectLst/>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91440" tIns="45720" rIns="91440" bIns="45720" numCol="1" spcCol="1270" anchor="t" anchorCtr="0">
            <a:noAutofit/>
          </a:bodyPr>
          <a:lstStyle/>
          <a:p>
            <a:pPr defTabSz="800100">
              <a:lnSpc>
                <a:spcPct val="90000"/>
              </a:lnSpc>
              <a:spcAft>
                <a:spcPct val="35000"/>
              </a:spcAft>
            </a:pPr>
            <a:r>
              <a:rPr lang="en-US" b="1" dirty="0">
                <a:gradFill>
                  <a:gsLst>
                    <a:gs pos="0">
                      <a:schemeClr val="tx1"/>
                    </a:gs>
                    <a:gs pos="100000">
                      <a:schemeClr val="tx1"/>
                    </a:gs>
                  </a:gsLst>
                  <a:lin ang="5400000" scaled="0"/>
                </a:gradFill>
                <a:ea typeface="Segoe UI" pitchFamily="34" charset="0"/>
                <a:cs typeface="Segoe UI" pitchFamily="34" charset="0"/>
              </a:rPr>
              <a:t/>
            </a:r>
            <a:br>
              <a:rPr lang="en-US" b="1" dirty="0">
                <a:gradFill>
                  <a:gsLst>
                    <a:gs pos="0">
                      <a:schemeClr val="tx1"/>
                    </a:gs>
                    <a:gs pos="100000">
                      <a:schemeClr val="tx1"/>
                    </a:gs>
                  </a:gsLst>
                  <a:lin ang="5400000" scaled="0"/>
                </a:gradFill>
                <a:ea typeface="Segoe UI" pitchFamily="34" charset="0"/>
                <a:cs typeface="Segoe UI" pitchFamily="34" charset="0"/>
              </a:rPr>
            </a:br>
            <a:r>
              <a:rPr lang="en-US" b="1" dirty="0">
                <a:gradFill>
                  <a:gsLst>
                    <a:gs pos="0">
                      <a:schemeClr val="tx1"/>
                    </a:gs>
                    <a:gs pos="100000">
                      <a:schemeClr val="tx1"/>
                    </a:gs>
                  </a:gsLst>
                  <a:lin ang="5400000" scaled="0"/>
                </a:gradFill>
                <a:ea typeface="Segoe UI" pitchFamily="34" charset="0"/>
                <a:cs typeface="Segoe UI" pitchFamily="34" charset="0"/>
              </a:rPr>
              <a:t>The environment</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Administered by Certiport test centers worldwide (</a:t>
            </a:r>
            <a:r>
              <a:rPr lang="en-US" sz="1600" u="sng" dirty="0">
                <a:gradFill>
                  <a:gsLst>
                    <a:gs pos="0">
                      <a:schemeClr val="tx1"/>
                    </a:gs>
                    <a:gs pos="100000">
                      <a:schemeClr val="tx1"/>
                    </a:gs>
                  </a:gsLst>
                  <a:lin ang="5400000" scaled="0"/>
                </a:gradFill>
                <a:ea typeface="Segoe UI" pitchFamily="34" charset="0"/>
                <a:cs typeface="Segoe UI" pitchFamily="34" charset="0"/>
              </a:rPr>
              <a:t>www.certiport.com</a:t>
            </a:r>
            <a:r>
              <a:rPr lang="en-US" sz="1600" dirty="0">
                <a:gradFill>
                  <a:gsLst>
                    <a:gs pos="0">
                      <a:schemeClr val="tx1"/>
                    </a:gs>
                    <a:gs pos="100000">
                      <a:schemeClr val="tx1"/>
                    </a:gs>
                  </a:gsLst>
                  <a:lin ang="5400000" scaled="0"/>
                </a:gradFill>
                <a:ea typeface="Segoe UI" pitchFamily="34" charset="0"/>
                <a:cs typeface="Segoe UI" pitchFamily="34" charset="0"/>
              </a:rPr>
              <a:t>)</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Register</a:t>
            </a:r>
          </a:p>
          <a:p>
            <a:pPr marL="569913" lvl="3" indent="-280988"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by phone </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or online</a:t>
            </a:r>
          </a:p>
          <a:p>
            <a:pPr marL="569913" lvl="3" indent="-280988"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24 hours </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in advance</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Supervised room</a:t>
            </a:r>
          </a:p>
        </p:txBody>
      </p:sp>
      <p:sp>
        <p:nvSpPr>
          <p:cNvPr id="11" name="Rectangle 10"/>
          <p:cNvSpPr/>
          <p:nvPr/>
        </p:nvSpPr>
        <p:spPr>
          <a:xfrm>
            <a:off x="6066625" y="1898649"/>
            <a:ext cx="2466826" cy="4349749"/>
          </a:xfrm>
          <a:prstGeom prst="rect">
            <a:avLst/>
          </a:prstGeom>
          <a:solidFill>
            <a:schemeClr val="bg1">
              <a:lumMod val="75000"/>
            </a:schemeClr>
          </a:solidFill>
          <a:effectLst/>
        </p:spPr>
        <p:style>
          <a:lnRef idx="0">
            <a:schemeClr val="lt1">
              <a:hueOff val="0"/>
              <a:satOff val="0"/>
              <a:lumOff val="0"/>
              <a:alphaOff val="0"/>
            </a:schemeClr>
          </a:lnRef>
          <a:fillRef idx="3">
            <a:schemeClr val="accent5">
              <a:hueOff val="10716367"/>
              <a:satOff val="0"/>
              <a:lumOff val="-36471"/>
              <a:alphaOff val="0"/>
            </a:schemeClr>
          </a:fillRef>
          <a:effectRef idx="3">
            <a:schemeClr val="accent5">
              <a:hueOff val="10716367"/>
              <a:satOff val="0"/>
              <a:lumOff val="-36471"/>
              <a:alphaOff val="0"/>
            </a:schemeClr>
          </a:effectRef>
          <a:fontRef idx="minor">
            <a:schemeClr val="lt1"/>
          </a:fontRef>
        </p:style>
        <p:txBody>
          <a:bodyPr spcFirstLastPara="0" vert="horz" wrap="square" lIns="91440" tIns="45720" rIns="91440" bIns="45720" numCol="1" spcCol="1270" anchor="t" anchorCtr="0">
            <a:noAutofit/>
          </a:bodyPr>
          <a:lstStyle/>
          <a:p>
            <a:pPr defTabSz="800100">
              <a:lnSpc>
                <a:spcPct val="90000"/>
              </a:lnSpc>
              <a:spcAft>
                <a:spcPct val="35000"/>
              </a:spcAft>
            </a:pPr>
            <a:r>
              <a:rPr lang="en-US" b="1" dirty="0">
                <a:gradFill>
                  <a:gsLst>
                    <a:gs pos="0">
                      <a:schemeClr val="tx1"/>
                    </a:gs>
                    <a:gs pos="100000">
                      <a:schemeClr val="tx1"/>
                    </a:gs>
                  </a:gsLst>
                  <a:lin ang="5400000" scaled="0"/>
                </a:gradFill>
                <a:ea typeface="Segoe UI" pitchFamily="34" charset="0"/>
                <a:cs typeface="Segoe UI" pitchFamily="34" charset="0"/>
              </a:rPr>
              <a:t/>
            </a:r>
            <a:br>
              <a:rPr lang="en-US" b="1" dirty="0">
                <a:gradFill>
                  <a:gsLst>
                    <a:gs pos="0">
                      <a:schemeClr val="tx1"/>
                    </a:gs>
                    <a:gs pos="100000">
                      <a:schemeClr val="tx1"/>
                    </a:gs>
                  </a:gsLst>
                  <a:lin ang="5400000" scaled="0"/>
                </a:gradFill>
                <a:ea typeface="Segoe UI" pitchFamily="34" charset="0"/>
                <a:cs typeface="Segoe UI" pitchFamily="34" charset="0"/>
              </a:rPr>
            </a:br>
            <a:r>
              <a:rPr lang="en-US" b="1" dirty="0">
                <a:gradFill>
                  <a:gsLst>
                    <a:gs pos="0">
                      <a:schemeClr val="tx1"/>
                    </a:gs>
                    <a:gs pos="100000">
                      <a:schemeClr val="tx1"/>
                    </a:gs>
                  </a:gsLst>
                  <a:lin ang="5400000" scaled="0"/>
                </a:gradFill>
                <a:ea typeface="Segoe UI" pitchFamily="34" charset="0"/>
                <a:cs typeface="Segoe UI" pitchFamily="34" charset="0"/>
              </a:rPr>
              <a:t>The questions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Designed to test knowledge, not reading skills</a:t>
            </a:r>
          </a:p>
          <a:p>
            <a:pPr marL="288925" lvl="1" indent="-288925" defTabSz="914363">
              <a:lnSpc>
                <a:spcPct val="90000"/>
              </a:lnSpc>
              <a:spcBef>
                <a:spcPct val="20000"/>
              </a:spcBef>
              <a:buBlip>
                <a:blip r:embed="rId3"/>
              </a:buBlip>
            </a:pPr>
            <a:r>
              <a:rPr lang="en-US" sz="1600" dirty="0">
                <a:gradFill>
                  <a:gsLst>
                    <a:gs pos="0">
                      <a:schemeClr val="tx1"/>
                    </a:gs>
                    <a:gs pos="100000">
                      <a:schemeClr val="tx1"/>
                    </a:gs>
                  </a:gsLst>
                  <a:lin ang="5400000" scaled="0"/>
                </a:gradFill>
                <a:ea typeface="Segoe UI" pitchFamily="34" charset="0"/>
                <a:cs typeface="Segoe UI" pitchFamily="34" charset="0"/>
              </a:rPr>
              <a:t>Mark questions </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and come back </a:t>
            </a:r>
            <a:br>
              <a:rPr lang="en-US" sz="1600" dirty="0">
                <a:gradFill>
                  <a:gsLst>
                    <a:gs pos="0">
                      <a:schemeClr val="tx1"/>
                    </a:gs>
                    <a:gs pos="100000">
                      <a:schemeClr val="tx1"/>
                    </a:gs>
                  </a:gsLst>
                  <a:lin ang="5400000" scaled="0"/>
                </a:gradFill>
                <a:ea typeface="Segoe UI" pitchFamily="34" charset="0"/>
                <a:cs typeface="Segoe UI" pitchFamily="34" charset="0"/>
              </a:rPr>
            </a:br>
            <a:r>
              <a:rPr lang="en-US" sz="1600" dirty="0">
                <a:gradFill>
                  <a:gsLst>
                    <a:gs pos="0">
                      <a:schemeClr val="tx1"/>
                    </a:gs>
                    <a:gs pos="100000">
                      <a:schemeClr val="tx1"/>
                    </a:gs>
                  </a:gsLst>
                  <a:lin ang="5400000" scaled="0"/>
                </a:gradFill>
                <a:ea typeface="Segoe UI" pitchFamily="34" charset="0"/>
                <a:cs typeface="Segoe UI" pitchFamily="34" charset="0"/>
              </a:rPr>
              <a:t>to them later</a:t>
            </a:r>
          </a:p>
          <a:p>
            <a:pPr marL="288925" lvl="1" indent="-288925" defTabSz="914363">
              <a:lnSpc>
                <a:spcPct val="90000"/>
              </a:lnSpc>
              <a:spcBef>
                <a:spcPct val="20000"/>
              </a:spcBef>
              <a:buBlip>
                <a:blip r:embed="rId3"/>
              </a:buBlip>
            </a:pPr>
            <a:endParaRPr lang="en-US" sz="1600" dirty="0">
              <a:gradFill>
                <a:gsLst>
                  <a:gs pos="0">
                    <a:schemeClr val="tx1"/>
                  </a:gs>
                  <a:gs pos="100000">
                    <a:schemeClr val="tx1"/>
                  </a:gs>
                </a:gsLst>
                <a:lin ang="5400000" scaled="0"/>
              </a:gradFill>
              <a:ea typeface="Segoe UI" pitchFamily="34" charset="0"/>
              <a:cs typeface="Segoe UI" pitchFamily="34" charset="0"/>
            </a:endParaRPr>
          </a:p>
        </p:txBody>
      </p:sp>
      <p:sp>
        <p:nvSpPr>
          <p:cNvPr id="6" name="TextBox 5"/>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9" name="TextBox 8"/>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43</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2" name="Rectangle 1">
            <a:hlinkClick r:id="rId4"/>
          </p:cNvPr>
          <p:cNvSpPr/>
          <p:nvPr/>
        </p:nvSpPr>
        <p:spPr bwMode="auto">
          <a:xfrm>
            <a:off x="1106906" y="3420980"/>
            <a:ext cx="1894710" cy="348916"/>
          </a:xfrm>
          <a:prstGeom prst="rect">
            <a:avLst/>
          </a:prstGeom>
          <a:no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chemeClr val="tx1"/>
              </a:solidFill>
            </a:endParaRPr>
          </a:p>
        </p:txBody>
      </p:sp>
      <p:pic>
        <p:nvPicPr>
          <p:cNvPr id="12" name="Picture 12" descr="\\sfp\Work\White_Whale\3-22063_Regine_Smith\Artwork\PROOF_POINTS\ProofPoints-NOV2010-0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6483" y="4941308"/>
            <a:ext cx="3060700" cy="149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41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1000"/>
                                        <p:tgtEl>
                                          <p:spTgt spid="5">
                                            <p:txEl>
                                              <p:pRg st="5" end="5"/>
                                            </p:txEl>
                                          </p:spTgt>
                                        </p:tgtEl>
                                      </p:cBhvr>
                                    </p:animEffect>
                                    <p:anim calcmode="lin" valueType="num">
                                      <p:cBhvr>
                                        <p:cTn id="3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10">
                                            <p:bg/>
                                          </p:spTgt>
                                        </p:tgtEl>
                                        <p:attrNameLst>
                                          <p:attrName>style.visibility</p:attrName>
                                        </p:attrNameLst>
                                      </p:cBhvr>
                                      <p:to>
                                        <p:strVal val="visible"/>
                                      </p:to>
                                    </p:set>
                                    <p:animEffect transition="in" filter="fade">
                                      <p:cBhvr>
                                        <p:cTn id="45" dur="1000"/>
                                        <p:tgtEl>
                                          <p:spTgt spid="10">
                                            <p:bg/>
                                          </p:spTgt>
                                        </p:tgtEl>
                                      </p:cBhvr>
                                    </p:animEffect>
                                    <p:anim calcmode="lin" valueType="num">
                                      <p:cBhvr>
                                        <p:cTn id="46" dur="1000" fill="hold"/>
                                        <p:tgtEl>
                                          <p:spTgt spid="10">
                                            <p:bg/>
                                          </p:spTgt>
                                        </p:tgtEl>
                                        <p:attrNameLst>
                                          <p:attrName>ppt_x</p:attrName>
                                        </p:attrNameLst>
                                      </p:cBhvr>
                                      <p:tavLst>
                                        <p:tav tm="0">
                                          <p:val>
                                            <p:strVal val="#ppt_x"/>
                                          </p:val>
                                        </p:tav>
                                        <p:tav tm="100000">
                                          <p:val>
                                            <p:strVal val="#ppt_x"/>
                                          </p:val>
                                        </p:tav>
                                      </p:tavLst>
                                    </p:anim>
                                    <p:anim calcmode="lin" valueType="num">
                                      <p:cBhvr>
                                        <p:cTn id="47" dur="1000" fill="hold"/>
                                        <p:tgtEl>
                                          <p:spTgt spid="10">
                                            <p:bg/>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7" presetClass="entr" presetSubtype="0" fill="hold" grpId="0" nodeType="after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fade">
                                      <p:cBhvr>
                                        <p:cTn id="51" dur="1000"/>
                                        <p:tgtEl>
                                          <p:spTgt spid="10">
                                            <p:txEl>
                                              <p:pRg st="0" end="0"/>
                                            </p:txEl>
                                          </p:spTgt>
                                        </p:tgtEl>
                                      </p:cBhvr>
                                    </p:animEffect>
                                    <p:anim calcmode="lin" valueType="num">
                                      <p:cBhvr>
                                        <p:cTn id="5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10">
                                            <p:txEl>
                                              <p:pRg st="1" end="1"/>
                                            </p:txEl>
                                          </p:spTgt>
                                        </p:tgtEl>
                                        <p:attrNameLst>
                                          <p:attrName>style.visibility</p:attrName>
                                        </p:attrNameLst>
                                      </p:cBhvr>
                                      <p:to>
                                        <p:strVal val="visible"/>
                                      </p:to>
                                    </p:set>
                                    <p:animEffect transition="in" filter="fade">
                                      <p:cBhvr>
                                        <p:cTn id="56" dur="1000"/>
                                        <p:tgtEl>
                                          <p:spTgt spid="10">
                                            <p:txEl>
                                              <p:pRg st="1" end="1"/>
                                            </p:txEl>
                                          </p:spTgt>
                                        </p:tgtEl>
                                      </p:cBhvr>
                                    </p:animEffect>
                                    <p:anim calcmode="lin" valueType="num">
                                      <p:cBhvr>
                                        <p:cTn id="57"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0">
                                            <p:txEl>
                                              <p:pRg st="2" end="2"/>
                                            </p:txEl>
                                          </p:spTgt>
                                        </p:tgtEl>
                                        <p:attrNameLst>
                                          <p:attrName>style.visibility</p:attrName>
                                        </p:attrNameLst>
                                      </p:cBhvr>
                                      <p:to>
                                        <p:strVal val="visible"/>
                                      </p:to>
                                    </p:set>
                                    <p:animEffect transition="in" filter="fade">
                                      <p:cBhvr>
                                        <p:cTn id="61" dur="1000"/>
                                        <p:tgtEl>
                                          <p:spTgt spid="10">
                                            <p:txEl>
                                              <p:pRg st="2" end="2"/>
                                            </p:txEl>
                                          </p:spTgt>
                                        </p:tgtEl>
                                      </p:cBhvr>
                                    </p:animEffect>
                                    <p:anim calcmode="lin" valueType="num">
                                      <p:cBhvr>
                                        <p:cTn id="6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0">
                                            <p:txEl>
                                              <p:pRg st="3" end="3"/>
                                            </p:txEl>
                                          </p:spTgt>
                                        </p:tgtEl>
                                        <p:attrNameLst>
                                          <p:attrName>style.visibility</p:attrName>
                                        </p:attrNameLst>
                                      </p:cBhvr>
                                      <p:to>
                                        <p:strVal val="visible"/>
                                      </p:to>
                                    </p:set>
                                    <p:animEffect transition="in" filter="fade">
                                      <p:cBhvr>
                                        <p:cTn id="66" dur="1000"/>
                                        <p:tgtEl>
                                          <p:spTgt spid="10">
                                            <p:txEl>
                                              <p:pRg st="3" end="3"/>
                                            </p:txEl>
                                          </p:spTgt>
                                        </p:tgtEl>
                                      </p:cBhvr>
                                    </p:animEffect>
                                    <p:anim calcmode="lin" valueType="num">
                                      <p:cBhvr>
                                        <p:cTn id="67"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68"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10">
                                            <p:txEl>
                                              <p:pRg st="4" end="4"/>
                                            </p:txEl>
                                          </p:spTgt>
                                        </p:tgtEl>
                                        <p:attrNameLst>
                                          <p:attrName>style.visibility</p:attrName>
                                        </p:attrNameLst>
                                      </p:cBhvr>
                                      <p:to>
                                        <p:strVal val="visible"/>
                                      </p:to>
                                    </p:set>
                                    <p:animEffect transition="in" filter="fade">
                                      <p:cBhvr>
                                        <p:cTn id="71" dur="1000"/>
                                        <p:tgtEl>
                                          <p:spTgt spid="10">
                                            <p:txEl>
                                              <p:pRg st="4" end="4"/>
                                            </p:txEl>
                                          </p:spTgt>
                                        </p:tgtEl>
                                      </p:cBhvr>
                                    </p:animEffect>
                                    <p:anim calcmode="lin" valueType="num">
                                      <p:cBhvr>
                                        <p:cTn id="7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10">
                                            <p:txEl>
                                              <p:pRg st="5" end="5"/>
                                            </p:txEl>
                                          </p:spTgt>
                                        </p:tgtEl>
                                        <p:attrNameLst>
                                          <p:attrName>style.visibility</p:attrName>
                                        </p:attrNameLst>
                                      </p:cBhvr>
                                      <p:to>
                                        <p:strVal val="visible"/>
                                      </p:to>
                                    </p:set>
                                    <p:animEffect transition="in" filter="fade">
                                      <p:cBhvr>
                                        <p:cTn id="76" dur="1000"/>
                                        <p:tgtEl>
                                          <p:spTgt spid="10">
                                            <p:txEl>
                                              <p:pRg st="5" end="5"/>
                                            </p:txEl>
                                          </p:spTgt>
                                        </p:tgtEl>
                                      </p:cBhvr>
                                    </p:animEffect>
                                    <p:anim calcmode="lin" valueType="num">
                                      <p:cBhvr>
                                        <p:cTn id="77"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78" dur="1000" fill="hold"/>
                                        <p:tgtEl>
                                          <p:spTgt spid="10">
                                            <p:txEl>
                                              <p:pRg st="5" end="5"/>
                                            </p:txEl>
                                          </p:spTgt>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0"/>
                                  </p:stCondLst>
                                  <p:childTnLst>
                                    <p:set>
                                      <p:cBhvr>
                                        <p:cTn id="80" dur="1" fill="hold">
                                          <p:stCondLst>
                                            <p:cond delay="0"/>
                                          </p:stCondLst>
                                        </p:cTn>
                                        <p:tgtEl>
                                          <p:spTgt spid="10">
                                            <p:txEl>
                                              <p:pRg st="6" end="6"/>
                                            </p:txEl>
                                          </p:spTgt>
                                        </p:tgtEl>
                                        <p:attrNameLst>
                                          <p:attrName>style.visibility</p:attrName>
                                        </p:attrNameLst>
                                      </p:cBhvr>
                                      <p:to>
                                        <p:strVal val="visible"/>
                                      </p:to>
                                    </p:set>
                                    <p:animEffect transition="in" filter="fade">
                                      <p:cBhvr>
                                        <p:cTn id="81" dur="1000"/>
                                        <p:tgtEl>
                                          <p:spTgt spid="10">
                                            <p:txEl>
                                              <p:pRg st="6" end="6"/>
                                            </p:txEl>
                                          </p:spTgt>
                                        </p:tgtEl>
                                      </p:cBhvr>
                                    </p:animEffect>
                                    <p:anim calcmode="lin" valueType="num">
                                      <p:cBhvr>
                                        <p:cTn id="82"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83"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11">
                                            <p:bg/>
                                          </p:spTgt>
                                        </p:tgtEl>
                                        <p:attrNameLst>
                                          <p:attrName>style.visibility</p:attrName>
                                        </p:attrNameLst>
                                      </p:cBhvr>
                                      <p:to>
                                        <p:strVal val="visible"/>
                                      </p:to>
                                    </p:set>
                                    <p:animEffect transition="in" filter="fade">
                                      <p:cBhvr>
                                        <p:cTn id="88" dur="1000"/>
                                        <p:tgtEl>
                                          <p:spTgt spid="11">
                                            <p:bg/>
                                          </p:spTgt>
                                        </p:tgtEl>
                                      </p:cBhvr>
                                    </p:animEffect>
                                    <p:anim calcmode="lin" valueType="num">
                                      <p:cBhvr>
                                        <p:cTn id="89" dur="1000" fill="hold"/>
                                        <p:tgtEl>
                                          <p:spTgt spid="11">
                                            <p:bg/>
                                          </p:spTgt>
                                        </p:tgtEl>
                                        <p:attrNameLst>
                                          <p:attrName>ppt_x</p:attrName>
                                        </p:attrNameLst>
                                      </p:cBhvr>
                                      <p:tavLst>
                                        <p:tav tm="0">
                                          <p:val>
                                            <p:strVal val="#ppt_x"/>
                                          </p:val>
                                        </p:tav>
                                        <p:tav tm="100000">
                                          <p:val>
                                            <p:strVal val="#ppt_x"/>
                                          </p:val>
                                        </p:tav>
                                      </p:tavLst>
                                    </p:anim>
                                    <p:anim calcmode="lin" valueType="num">
                                      <p:cBhvr>
                                        <p:cTn id="90" dur="1000" fill="hold"/>
                                        <p:tgtEl>
                                          <p:spTgt spid="11">
                                            <p:bg/>
                                          </p:spTgt>
                                        </p:tgtEl>
                                        <p:attrNameLst>
                                          <p:attrName>ppt_y</p:attrName>
                                        </p:attrNameLst>
                                      </p:cBhvr>
                                      <p:tavLst>
                                        <p:tav tm="0">
                                          <p:val>
                                            <p:strVal val="#ppt_y-.1"/>
                                          </p:val>
                                        </p:tav>
                                        <p:tav tm="100000">
                                          <p:val>
                                            <p:strVal val="#ppt_y"/>
                                          </p:val>
                                        </p:tav>
                                      </p:tavLst>
                                    </p:anim>
                                  </p:childTnLst>
                                </p:cTn>
                              </p:par>
                            </p:childTnLst>
                          </p:cTn>
                        </p:par>
                        <p:par>
                          <p:cTn id="91" fill="hold">
                            <p:stCondLst>
                              <p:cond delay="1000"/>
                            </p:stCondLst>
                            <p:childTnLst>
                              <p:par>
                                <p:cTn id="92" presetID="47" presetClass="entr" presetSubtype="0" fill="hold" grpId="0" nodeType="afterEffect">
                                  <p:stCondLst>
                                    <p:cond delay="0"/>
                                  </p:stCondLst>
                                  <p:childTnLst>
                                    <p:set>
                                      <p:cBhvr>
                                        <p:cTn id="93" dur="1" fill="hold">
                                          <p:stCondLst>
                                            <p:cond delay="0"/>
                                          </p:stCondLst>
                                        </p:cTn>
                                        <p:tgtEl>
                                          <p:spTgt spid="11">
                                            <p:txEl>
                                              <p:pRg st="0" end="0"/>
                                            </p:txEl>
                                          </p:spTgt>
                                        </p:tgtEl>
                                        <p:attrNameLst>
                                          <p:attrName>style.visibility</p:attrName>
                                        </p:attrNameLst>
                                      </p:cBhvr>
                                      <p:to>
                                        <p:strVal val="visible"/>
                                      </p:to>
                                    </p:set>
                                    <p:animEffect transition="in" filter="fade">
                                      <p:cBhvr>
                                        <p:cTn id="94" dur="1000"/>
                                        <p:tgtEl>
                                          <p:spTgt spid="11">
                                            <p:txEl>
                                              <p:pRg st="0" end="0"/>
                                            </p:txEl>
                                          </p:spTgt>
                                        </p:tgtEl>
                                      </p:cBhvr>
                                    </p:animEffect>
                                    <p:anim calcmode="lin" valueType="num">
                                      <p:cBhvr>
                                        <p:cTn id="9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6"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11">
                                            <p:txEl>
                                              <p:pRg st="1" end="1"/>
                                            </p:txEl>
                                          </p:spTgt>
                                        </p:tgtEl>
                                        <p:attrNameLst>
                                          <p:attrName>style.visibility</p:attrName>
                                        </p:attrNameLst>
                                      </p:cBhvr>
                                      <p:to>
                                        <p:strVal val="visible"/>
                                      </p:to>
                                    </p:set>
                                    <p:animEffect transition="in" filter="fade">
                                      <p:cBhvr>
                                        <p:cTn id="99" dur="1000"/>
                                        <p:tgtEl>
                                          <p:spTgt spid="11">
                                            <p:txEl>
                                              <p:pRg st="1" end="1"/>
                                            </p:txEl>
                                          </p:spTgt>
                                        </p:tgtEl>
                                      </p:cBhvr>
                                    </p:animEffect>
                                    <p:anim calcmode="lin" valueType="num">
                                      <p:cBhvr>
                                        <p:cTn id="10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01"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11">
                                            <p:txEl>
                                              <p:pRg st="2" end="2"/>
                                            </p:txEl>
                                          </p:spTgt>
                                        </p:tgtEl>
                                        <p:attrNameLst>
                                          <p:attrName>style.visibility</p:attrName>
                                        </p:attrNameLst>
                                      </p:cBhvr>
                                      <p:to>
                                        <p:strVal val="visible"/>
                                      </p:to>
                                    </p:set>
                                    <p:animEffect transition="in" filter="fade">
                                      <p:cBhvr>
                                        <p:cTn id="104" dur="1000"/>
                                        <p:tgtEl>
                                          <p:spTgt spid="11">
                                            <p:txEl>
                                              <p:pRg st="2" end="2"/>
                                            </p:txEl>
                                          </p:spTgt>
                                        </p:tgtEl>
                                      </p:cBhvr>
                                    </p:animEffect>
                                    <p:anim calcmode="lin" valueType="num">
                                      <p:cBhvr>
                                        <p:cTn id="10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0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5" grpId="0" uiExpand="1" build="p" animBg="1"/>
      <p:bldP spid="11"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bwMode="auto">
          <a:xfrm>
            <a:off x="373582" y="5245123"/>
            <a:ext cx="8387831" cy="1194785"/>
          </a:xfrm>
          <a:prstGeom prst="rect">
            <a:avLst/>
          </a:pr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41" name="Rectangle 40"/>
          <p:cNvSpPr/>
          <p:nvPr/>
        </p:nvSpPr>
        <p:spPr bwMode="auto">
          <a:xfrm>
            <a:off x="373581" y="3781812"/>
            <a:ext cx="8387832" cy="1387452"/>
          </a:xfrm>
          <a:prstGeom prst="rect">
            <a:avLst/>
          </a:prstGeom>
          <a:solidFill>
            <a:srgbClr val="008000">
              <a:alpha val="67000"/>
            </a:srgbClr>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40" name="Rectangle 39"/>
          <p:cNvSpPr/>
          <p:nvPr/>
        </p:nvSpPr>
        <p:spPr bwMode="auto">
          <a:xfrm>
            <a:off x="373582" y="1690817"/>
            <a:ext cx="8389418" cy="971550"/>
          </a:xfrm>
          <a:prstGeom prst="rect">
            <a:avLst/>
          </a:prstGeom>
          <a:solidFill>
            <a:srgbClr val="17375E">
              <a:alpha val="67000"/>
            </a:srgb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17" name="Rectangle 16"/>
          <p:cNvSpPr/>
          <p:nvPr/>
        </p:nvSpPr>
        <p:spPr bwMode="auto">
          <a:xfrm>
            <a:off x="373582" y="2730820"/>
            <a:ext cx="8398436" cy="971550"/>
          </a:xfrm>
          <a:prstGeom prst="rect">
            <a:avLst/>
          </a:prstGeom>
          <a:solidFill>
            <a:srgbClr val="4891DC">
              <a:alpha val="67000"/>
            </a:srgb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a:gradFill>
                <a:gsLst>
                  <a:gs pos="50000">
                    <a:schemeClr val="bg1"/>
                  </a:gs>
                  <a:gs pos="100000">
                    <a:schemeClr val="bg1"/>
                  </a:gs>
                </a:gsLst>
                <a:lin ang="5400000" scaled="0"/>
              </a:gradFill>
            </a:endParaRPr>
          </a:p>
        </p:txBody>
      </p:sp>
      <p:sp>
        <p:nvSpPr>
          <p:cNvPr id="2" name="Title 1"/>
          <p:cNvSpPr>
            <a:spLocks noGrp="1"/>
          </p:cNvSpPr>
          <p:nvPr>
            <p:ph type="title"/>
          </p:nvPr>
        </p:nvSpPr>
        <p:spPr/>
        <p:txBody>
          <a:bodyPr vert="horz" wrap="square" lIns="0" tIns="0" rIns="0" bIns="0" rtlCol="0" anchor="t">
            <a:spAutoFit/>
          </a:bodyPr>
          <a:lstStyle/>
          <a:p>
            <a:r>
              <a:rPr lang="en-US" b="1" dirty="0">
                <a:latin typeface="+mj-lt"/>
              </a:rPr>
              <a:t>Certification </a:t>
            </a:r>
            <a:r>
              <a:rPr lang="en-US" b="1" dirty="0" smtClean="0">
                <a:latin typeface="+mj-lt"/>
              </a:rPr>
              <a:t>Fulfillment</a:t>
            </a:r>
            <a:endParaRPr lang="en-US" b="1" dirty="0">
              <a:latin typeface="+mj-lt"/>
            </a:endParaRPr>
          </a:p>
        </p:txBody>
      </p:sp>
      <p:pic>
        <p:nvPicPr>
          <p:cNvPr id="11" name="Picture 1" descr="C:\Users\wendyj\Desktop\MOS New Logos\MOS10-specialist_rgb.png"/>
          <p:cNvPicPr>
            <a:picLocks noChangeAspect="1" noChangeArrowheads="1"/>
          </p:cNvPicPr>
          <p:nvPr/>
        </p:nvPicPr>
        <p:blipFill>
          <a:blip r:embed="rId2" cstate="email"/>
          <a:srcRect/>
          <a:stretch>
            <a:fillRect/>
          </a:stretch>
        </p:blipFill>
        <p:spPr bwMode="auto">
          <a:xfrm>
            <a:off x="1345680" y="1816955"/>
            <a:ext cx="1178994" cy="719274"/>
          </a:xfrm>
          <a:prstGeom prst="rect">
            <a:avLst/>
          </a:prstGeom>
          <a:noFill/>
          <a:ln w="9525">
            <a:noFill/>
            <a:miter lim="800000"/>
            <a:headEnd/>
            <a:tailEnd/>
          </a:ln>
        </p:spPr>
      </p:pic>
      <p:pic>
        <p:nvPicPr>
          <p:cNvPr id="2054" name="Picture 6" descr="http://ts3.mm.bing.net/images/thumbnail.aspx?q=122834206258&amp;id=61e691391c2c1af3d0e7626a79e583f1&amp;url=http%3a%2f%2fwww.i-wave.net%2f~abrs%2fapt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811" y="4251701"/>
            <a:ext cx="1524000" cy="4476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ts3.mm.bing.net/images/thumbnail.aspx?q=122834206258&amp;id=61e691391c2c1af3d0e7626a79e583f1&amp;url=http%3a%2f%2fwww.i-wave.net%2f~abrs%2fapt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27" y="5618678"/>
            <a:ext cx="1524000" cy="4476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7228082" y="1761094"/>
            <a:ext cx="1196802" cy="830997"/>
          </a:xfrm>
          <a:prstGeom prst="rect">
            <a:avLst/>
          </a:prstGeom>
          <a:noFill/>
        </p:spPr>
        <p:txBody>
          <a:bodyPr wrap="square" rtlCol="0">
            <a:spAutoFit/>
          </a:bodyPr>
          <a:lstStyle>
            <a:defPPr>
              <a:defRPr lang="en-US"/>
            </a:defPPr>
            <a:lvl1pPr algn="ctr">
              <a:defRPr sz="1600">
                <a:solidFill>
                  <a:schemeClr val="bg1"/>
                </a:solidFill>
                <a:latin typeface="Calibri" pitchFamily="34" charset="0"/>
                <a:cs typeface="Calibri" pitchFamily="34" charset="0"/>
              </a:defRPr>
            </a:lvl1pPr>
          </a:lstStyle>
          <a:p>
            <a:r>
              <a:rPr lang="en-US" dirty="0">
                <a:gradFill>
                  <a:gsLst>
                    <a:gs pos="0">
                      <a:schemeClr val="bg1"/>
                    </a:gs>
                    <a:gs pos="100000">
                      <a:schemeClr val="bg1"/>
                    </a:gs>
                  </a:gsLst>
                  <a:lin ang="5400000" scaled="0"/>
                </a:gradFill>
                <a:latin typeface="+mn-lt"/>
                <a:ea typeface="Segoe UI" pitchFamily="34" charset="0"/>
                <a:cs typeface="Segoe UI" pitchFamily="34" charset="0"/>
              </a:rPr>
              <a:t>Certiport</a:t>
            </a:r>
          </a:p>
          <a:p>
            <a:r>
              <a:rPr lang="en-US" dirty="0">
                <a:gradFill>
                  <a:gsLst>
                    <a:gs pos="0">
                      <a:schemeClr val="bg1"/>
                    </a:gs>
                    <a:gs pos="100000">
                      <a:schemeClr val="bg1"/>
                    </a:gs>
                  </a:gsLst>
                  <a:lin ang="5400000" scaled="0"/>
                </a:gradFill>
                <a:latin typeface="+mn-lt"/>
                <a:ea typeface="Segoe UI" pitchFamily="34" charset="0"/>
                <a:cs typeface="Segoe UI" pitchFamily="34" charset="0"/>
              </a:rPr>
              <a:t>Certiport</a:t>
            </a:r>
          </a:p>
          <a:p>
            <a:r>
              <a:rPr lang="en-US" dirty="0">
                <a:gradFill>
                  <a:gsLst>
                    <a:gs pos="0">
                      <a:schemeClr val="bg1"/>
                    </a:gs>
                    <a:gs pos="100000">
                      <a:schemeClr val="bg1"/>
                    </a:gs>
                  </a:gsLst>
                  <a:lin ang="5400000" scaled="0"/>
                </a:gradFill>
                <a:latin typeface="+mn-lt"/>
                <a:ea typeface="Segoe UI" pitchFamily="34" charset="0"/>
                <a:cs typeface="Segoe UI" pitchFamily="34" charset="0"/>
              </a:rPr>
              <a:t>Certiport</a:t>
            </a:r>
          </a:p>
        </p:txBody>
      </p:sp>
      <p:sp>
        <p:nvSpPr>
          <p:cNvPr id="28" name="TextBox 27"/>
          <p:cNvSpPr txBox="1"/>
          <p:nvPr/>
        </p:nvSpPr>
        <p:spPr>
          <a:xfrm>
            <a:off x="7058839" y="2924208"/>
            <a:ext cx="1535289" cy="584775"/>
          </a:xfrm>
          <a:prstGeom prst="rect">
            <a:avLst/>
          </a:prstGeom>
          <a:noFill/>
        </p:spPr>
        <p:txBody>
          <a:bodyPr wrap="square" rtlCol="0">
            <a:spAutoFit/>
          </a:bodyPr>
          <a:lstStyle>
            <a:defPPr>
              <a:defRPr lang="en-US"/>
            </a:defPPr>
            <a:lvl1pPr algn="ctr">
              <a:defRPr sz="1600">
                <a:solidFill>
                  <a:schemeClr val="bg1"/>
                </a:solidFill>
                <a:latin typeface="Calibri" pitchFamily="34" charset="0"/>
                <a:cs typeface="Calibri" pitchFamily="34" charset="0"/>
              </a:defRPr>
            </a:lvl1pPr>
          </a:lstStyle>
          <a:p>
            <a:r>
              <a:rPr lang="en-US" dirty="0">
                <a:gradFill>
                  <a:gsLst>
                    <a:gs pos="0">
                      <a:schemeClr val="bg1"/>
                    </a:gs>
                    <a:gs pos="100000">
                      <a:schemeClr val="bg1"/>
                    </a:gs>
                  </a:gsLst>
                  <a:lin ang="5400000" scaled="0"/>
                </a:gradFill>
                <a:latin typeface="+mn-lt"/>
                <a:ea typeface="Segoe UI" pitchFamily="34" charset="0"/>
                <a:cs typeface="Segoe UI" pitchFamily="34" charset="0"/>
              </a:rPr>
              <a:t>Certiport </a:t>
            </a:r>
          </a:p>
          <a:p>
            <a:r>
              <a:rPr lang="en-US" dirty="0">
                <a:gradFill>
                  <a:gsLst>
                    <a:gs pos="0">
                      <a:schemeClr val="bg1"/>
                    </a:gs>
                    <a:gs pos="100000">
                      <a:schemeClr val="bg1"/>
                    </a:gs>
                  </a:gsLst>
                  <a:lin ang="5400000" scaled="0"/>
                </a:gradFill>
                <a:latin typeface="+mn-lt"/>
                <a:ea typeface="Segoe UI" pitchFamily="34" charset="0"/>
                <a:cs typeface="Segoe UI" pitchFamily="34" charset="0"/>
              </a:rPr>
              <a:t>Certiport</a:t>
            </a:r>
          </a:p>
        </p:txBody>
      </p:sp>
      <p:sp>
        <p:nvSpPr>
          <p:cNvPr id="29" name="TextBox 28"/>
          <p:cNvSpPr txBox="1"/>
          <p:nvPr/>
        </p:nvSpPr>
        <p:spPr>
          <a:xfrm>
            <a:off x="7228082" y="4306261"/>
            <a:ext cx="1196802" cy="338554"/>
          </a:xfrm>
          <a:prstGeom prst="rect">
            <a:avLst/>
          </a:prstGeom>
          <a:noFill/>
        </p:spPr>
        <p:txBody>
          <a:bodyPr wrap="square" rtlCol="0">
            <a:spAutoFit/>
          </a:bodyPr>
          <a:lstStyle>
            <a:defPPr>
              <a:defRPr lang="en-US"/>
            </a:defPPr>
            <a:lvl1pPr algn="ctr">
              <a:defRPr sz="1600">
                <a:solidFill>
                  <a:schemeClr val="bg1"/>
                </a:solidFill>
                <a:latin typeface="Calibri" pitchFamily="34" charset="0"/>
                <a:cs typeface="Calibri" pitchFamily="34" charset="0"/>
              </a:defRPr>
            </a:lvl1pPr>
          </a:lstStyle>
          <a:p>
            <a:r>
              <a:rPr lang="en-US" dirty="0" err="1">
                <a:gradFill>
                  <a:gsLst>
                    <a:gs pos="0">
                      <a:schemeClr val="bg1"/>
                    </a:gs>
                    <a:gs pos="100000">
                      <a:schemeClr val="bg1"/>
                    </a:gs>
                  </a:gsLst>
                  <a:lin ang="5400000" scaled="0"/>
                </a:gradFill>
                <a:latin typeface="+mn-lt"/>
                <a:ea typeface="Segoe UI" pitchFamily="34" charset="0"/>
                <a:cs typeface="Segoe UI" pitchFamily="34" charset="0"/>
              </a:rPr>
              <a:t>Prometric</a:t>
            </a:r>
            <a:r>
              <a:rPr lang="en-US" dirty="0">
                <a:gradFill>
                  <a:gsLst>
                    <a:gs pos="0">
                      <a:schemeClr val="bg1"/>
                    </a:gs>
                    <a:gs pos="100000">
                      <a:schemeClr val="bg1"/>
                    </a:gs>
                  </a:gsLst>
                  <a:lin ang="5400000" scaled="0"/>
                </a:gradFill>
                <a:latin typeface="+mn-lt"/>
                <a:ea typeface="Segoe UI" pitchFamily="34" charset="0"/>
                <a:cs typeface="Segoe UI" pitchFamily="34" charset="0"/>
              </a:rPr>
              <a:t> </a:t>
            </a:r>
          </a:p>
        </p:txBody>
      </p:sp>
      <p:sp>
        <p:nvSpPr>
          <p:cNvPr id="59" name="TextBox 58"/>
          <p:cNvSpPr txBox="1"/>
          <p:nvPr/>
        </p:nvSpPr>
        <p:spPr>
          <a:xfrm>
            <a:off x="5098217" y="3813819"/>
            <a:ext cx="1987206" cy="1323439"/>
          </a:xfrm>
          <a:prstGeom prst="rect">
            <a:avLst/>
          </a:prstGeom>
          <a:noFill/>
        </p:spPr>
        <p:txBody>
          <a:bodyPr wrap="square" rtlCol="0">
            <a:spAutoFit/>
          </a:bodyPr>
          <a:lstStyle/>
          <a:p>
            <a:pPr algn="ct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Retail (070)</a:t>
            </a:r>
          </a:p>
          <a:p>
            <a:pPr algn="ct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Institution (072)</a:t>
            </a:r>
          </a:p>
          <a:p>
            <a:pPr algn="ct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ITA Institution (073)</a:t>
            </a:r>
          </a:p>
          <a:p>
            <a:pPr algn="ct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Student (072) – NA </a:t>
            </a:r>
            <a:br>
              <a:rPr lang="en-US" sz="1600" dirty="0" smtClean="0">
                <a:gradFill>
                  <a:gsLst>
                    <a:gs pos="0">
                      <a:schemeClr val="bg1"/>
                    </a:gs>
                    <a:gs pos="100000">
                      <a:schemeClr val="bg1"/>
                    </a:gs>
                  </a:gsLst>
                  <a:lin ang="5400000" scaled="0"/>
                </a:gradFill>
                <a:latin typeface="+mn-lt"/>
                <a:ea typeface="Segoe UI" pitchFamily="34" charset="0"/>
                <a:cs typeface="Segoe UI" pitchFamily="34" charset="0"/>
              </a:rPr>
            </a:b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in India and China</a:t>
            </a:r>
          </a:p>
        </p:txBody>
      </p:sp>
      <p:sp>
        <p:nvSpPr>
          <p:cNvPr id="3" name="TextBox 2"/>
          <p:cNvSpPr txBox="1"/>
          <p:nvPr/>
        </p:nvSpPr>
        <p:spPr>
          <a:xfrm>
            <a:off x="721934" y="1373843"/>
            <a:ext cx="2426487" cy="307777"/>
          </a:xfrm>
          <a:prstGeom prst="rect">
            <a:avLst/>
          </a:prstGeom>
          <a:noFill/>
        </p:spPr>
        <p:txBody>
          <a:bodyPr wrap="square" rtlCol="0">
            <a:spAutoFit/>
          </a:bodyPr>
          <a:lstStyle/>
          <a:p>
            <a:pPr algn="ctr"/>
            <a:r>
              <a:rPr lang="en-US" sz="1400" b="1" dirty="0" smtClean="0">
                <a:gradFill>
                  <a:gsLst>
                    <a:gs pos="0">
                      <a:schemeClr val="tx1"/>
                    </a:gs>
                    <a:gs pos="100000">
                      <a:schemeClr val="tx1"/>
                    </a:gs>
                  </a:gsLst>
                  <a:lin ang="5400000" scaled="0"/>
                </a:gradFill>
                <a:latin typeface="+mn-lt"/>
                <a:ea typeface="Segoe UI" pitchFamily="34" charset="0"/>
                <a:cs typeface="Segoe UI" pitchFamily="34" charset="0"/>
              </a:rPr>
              <a:t>Certification</a:t>
            </a:r>
            <a:endParaRPr lang="en-US" sz="1400" b="1"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43" name="TextBox 42"/>
          <p:cNvSpPr txBox="1"/>
          <p:nvPr/>
        </p:nvSpPr>
        <p:spPr>
          <a:xfrm>
            <a:off x="3110503" y="1373843"/>
            <a:ext cx="2082616" cy="307777"/>
          </a:xfrm>
          <a:prstGeom prst="rect">
            <a:avLst/>
          </a:prstGeom>
          <a:noFill/>
        </p:spPr>
        <p:txBody>
          <a:bodyPr wrap="square" rtlCol="0">
            <a:spAutoFit/>
          </a:bodyPr>
          <a:lstStyle/>
          <a:p>
            <a:pPr algn="ctr"/>
            <a:r>
              <a:rPr lang="en-US" sz="1400" b="1" dirty="0" smtClean="0">
                <a:gradFill>
                  <a:gsLst>
                    <a:gs pos="0">
                      <a:schemeClr val="tx1"/>
                    </a:gs>
                    <a:gs pos="100000">
                      <a:schemeClr val="tx1"/>
                    </a:gs>
                  </a:gsLst>
                  <a:lin ang="5400000" scaled="0"/>
                </a:gradFill>
                <a:latin typeface="+mn-lt"/>
                <a:ea typeface="Segoe UI" pitchFamily="34" charset="0"/>
                <a:cs typeface="Segoe UI" pitchFamily="34" charset="0"/>
              </a:rPr>
              <a:t>Microsoft Partner</a:t>
            </a:r>
            <a:endParaRPr lang="en-US" sz="1400" b="1"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53" name="TextBox 52"/>
          <p:cNvSpPr txBox="1"/>
          <p:nvPr/>
        </p:nvSpPr>
        <p:spPr>
          <a:xfrm>
            <a:off x="5282195" y="1373843"/>
            <a:ext cx="1619250" cy="307777"/>
          </a:xfrm>
          <a:prstGeom prst="rect">
            <a:avLst/>
          </a:prstGeom>
          <a:noFill/>
        </p:spPr>
        <p:txBody>
          <a:bodyPr wrap="square" rtlCol="0">
            <a:spAutoFit/>
          </a:bodyPr>
          <a:lstStyle/>
          <a:p>
            <a:pPr algn="ctr"/>
            <a:r>
              <a:rPr lang="en-US" sz="1400" b="1" dirty="0" smtClean="0">
                <a:gradFill>
                  <a:gsLst>
                    <a:gs pos="0">
                      <a:schemeClr val="tx1"/>
                    </a:gs>
                    <a:gs pos="100000">
                      <a:schemeClr val="tx1"/>
                    </a:gs>
                  </a:gsLst>
                  <a:lin ang="5400000" scaled="0"/>
                </a:gradFill>
                <a:latin typeface="+mn-lt"/>
                <a:ea typeface="Segoe UI" pitchFamily="34" charset="0"/>
                <a:cs typeface="Segoe UI" pitchFamily="34" charset="0"/>
              </a:rPr>
              <a:t>Purchaser</a:t>
            </a:r>
            <a:endParaRPr lang="en-US" sz="1400" b="1"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54" name="TextBox 53"/>
          <p:cNvSpPr txBox="1"/>
          <p:nvPr/>
        </p:nvSpPr>
        <p:spPr>
          <a:xfrm>
            <a:off x="6889966" y="1373843"/>
            <a:ext cx="1873034" cy="307777"/>
          </a:xfrm>
          <a:prstGeom prst="rect">
            <a:avLst/>
          </a:prstGeom>
          <a:noFill/>
        </p:spPr>
        <p:txBody>
          <a:bodyPr wrap="square" rtlCol="0">
            <a:spAutoFit/>
          </a:bodyPr>
          <a:lstStyle/>
          <a:p>
            <a:pPr algn="ctr"/>
            <a:r>
              <a:rPr lang="en-US" sz="1400" b="1" dirty="0" smtClean="0">
                <a:gradFill>
                  <a:gsLst>
                    <a:gs pos="0">
                      <a:schemeClr val="tx1"/>
                    </a:gs>
                    <a:gs pos="100000">
                      <a:schemeClr val="tx1"/>
                    </a:gs>
                  </a:gsLst>
                  <a:lin ang="5400000" scaled="0"/>
                </a:gradFill>
                <a:latin typeface="+mn-lt"/>
                <a:ea typeface="Segoe UI" pitchFamily="34" charset="0"/>
                <a:cs typeface="Segoe UI" pitchFamily="34" charset="0"/>
              </a:rPr>
              <a:t>Purchasing Options</a:t>
            </a:r>
            <a:endParaRPr lang="en-US" sz="1400" b="1" dirty="0">
              <a:gradFill>
                <a:gsLst>
                  <a:gs pos="0">
                    <a:schemeClr val="tx1"/>
                  </a:gs>
                  <a:gs pos="100000">
                    <a:schemeClr val="tx1"/>
                  </a:gs>
                </a:gsLst>
                <a:lin ang="5400000" scaled="0"/>
              </a:gradFill>
              <a:latin typeface="+mn-lt"/>
              <a:ea typeface="Segoe UI" pitchFamily="34" charset="0"/>
              <a:cs typeface="Segoe UI" pitchFamily="34" charset="0"/>
            </a:endParaRPr>
          </a:p>
        </p:txBody>
      </p:sp>
      <p:sp>
        <p:nvSpPr>
          <p:cNvPr id="62" name="TextBox 61"/>
          <p:cNvSpPr txBox="1"/>
          <p:nvPr/>
        </p:nvSpPr>
        <p:spPr>
          <a:xfrm>
            <a:off x="7269976" y="5673238"/>
            <a:ext cx="1113015" cy="338554"/>
          </a:xfrm>
          <a:prstGeom prst="rect">
            <a:avLst/>
          </a:prstGeom>
          <a:noFill/>
        </p:spPr>
        <p:txBody>
          <a:bodyPr wrap="square" rtlCol="0">
            <a:spAutoFit/>
          </a:bodyPr>
          <a:lstStyle>
            <a:defPPr>
              <a:defRPr lang="en-US"/>
            </a:defPPr>
            <a:lvl1pPr algn="ctr">
              <a:defRPr sz="1600">
                <a:solidFill>
                  <a:schemeClr val="bg1"/>
                </a:solidFill>
                <a:latin typeface="Calibri" pitchFamily="34" charset="0"/>
                <a:cs typeface="Calibri" pitchFamily="34" charset="0"/>
              </a:defRPr>
            </a:lvl1pPr>
          </a:lstStyle>
          <a:p>
            <a:r>
              <a:rPr lang="en-US" dirty="0" err="1">
                <a:gradFill>
                  <a:gsLst>
                    <a:gs pos="0">
                      <a:schemeClr val="bg1"/>
                    </a:gs>
                    <a:gs pos="100000">
                      <a:schemeClr val="bg1"/>
                    </a:gs>
                  </a:gsLst>
                  <a:lin ang="5400000" scaled="0"/>
                </a:gradFill>
                <a:latin typeface="+mn-lt"/>
                <a:ea typeface="Segoe UI" pitchFamily="34" charset="0"/>
                <a:cs typeface="Segoe UI" pitchFamily="34" charset="0"/>
              </a:rPr>
              <a:t>Prometric</a:t>
            </a:r>
            <a:endParaRPr lang="en-US" dirty="0">
              <a:gradFill>
                <a:gsLst>
                  <a:gs pos="0">
                    <a:schemeClr val="bg1"/>
                  </a:gs>
                  <a:gs pos="100000">
                    <a:schemeClr val="bg1"/>
                  </a:gs>
                </a:gsLst>
                <a:lin ang="5400000" scaled="0"/>
              </a:gradFill>
              <a:latin typeface="+mn-lt"/>
              <a:ea typeface="Segoe UI" pitchFamily="34" charset="0"/>
              <a:cs typeface="Segoe UI" pitchFamily="34" charset="0"/>
            </a:endParaRPr>
          </a:p>
        </p:txBody>
      </p:sp>
      <p:sp>
        <p:nvSpPr>
          <p:cNvPr id="63" name="TextBox 62"/>
          <p:cNvSpPr txBox="1"/>
          <p:nvPr/>
        </p:nvSpPr>
        <p:spPr>
          <a:xfrm>
            <a:off x="5098216" y="5427016"/>
            <a:ext cx="1987206" cy="830997"/>
          </a:xfrm>
          <a:prstGeom prst="rect">
            <a:avLst/>
          </a:prstGeom>
          <a:noFill/>
        </p:spPr>
        <p:txBody>
          <a:bodyPr wrap="square" rtlCol="0">
            <a:spAutoFit/>
          </a:bodyPr>
          <a:lstStyle/>
          <a:p>
            <a:pPr algn="ct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Institution (070)</a:t>
            </a:r>
          </a:p>
          <a:p>
            <a:pPr algn="ct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ITA Institution (073)</a:t>
            </a:r>
          </a:p>
          <a:p>
            <a:pPr algn="ct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Student (072)</a:t>
            </a:r>
          </a:p>
        </p:txBody>
      </p:sp>
      <p:sp>
        <p:nvSpPr>
          <p:cNvPr id="38" name="TextBox 37"/>
          <p:cNvSpPr txBox="1"/>
          <p:nvPr/>
        </p:nvSpPr>
        <p:spPr>
          <a:xfrm>
            <a:off x="5098217" y="3047318"/>
            <a:ext cx="1987205" cy="338554"/>
          </a:xfrm>
          <a:prstGeom prst="rect">
            <a:avLst/>
          </a:prstGeom>
          <a:noFill/>
        </p:spPr>
        <p:txBody>
          <a:bodyPr wrap="square" rtlCol="0">
            <a:spAutoFit/>
          </a:bodyPr>
          <a:lstStyle/>
          <a:p>
            <a:pPr algn="ct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Student (098)</a:t>
            </a:r>
          </a:p>
        </p:txBody>
      </p:sp>
      <p:sp>
        <p:nvSpPr>
          <p:cNvPr id="39" name="TextBox 38"/>
          <p:cNvSpPr txBox="1"/>
          <p:nvPr/>
        </p:nvSpPr>
        <p:spPr>
          <a:xfrm>
            <a:off x="5098217" y="2007315"/>
            <a:ext cx="1987205" cy="338554"/>
          </a:xfrm>
          <a:prstGeom prst="rect">
            <a:avLst/>
          </a:prstGeom>
          <a:noFill/>
        </p:spPr>
        <p:txBody>
          <a:bodyPr wrap="square" rtlCol="0">
            <a:spAutoFit/>
          </a:bodyPr>
          <a:lstStyle/>
          <a:p>
            <a:pPr algn="ctr"/>
            <a:r>
              <a:rPr lang="en-US" sz="1600" dirty="0" smtClean="0">
                <a:gradFill>
                  <a:gsLst>
                    <a:gs pos="0">
                      <a:schemeClr val="bg1"/>
                    </a:gs>
                    <a:gs pos="100000">
                      <a:schemeClr val="bg1"/>
                    </a:gs>
                  </a:gsLst>
                  <a:lin ang="5400000" scaled="0"/>
                </a:gradFill>
                <a:latin typeface="+mn-lt"/>
                <a:ea typeface="Segoe UI" pitchFamily="34" charset="0"/>
                <a:cs typeface="Segoe UI" pitchFamily="34" charset="0"/>
              </a:rPr>
              <a:t>Retail (077)</a:t>
            </a:r>
          </a:p>
        </p:txBody>
      </p:sp>
      <p:sp>
        <p:nvSpPr>
          <p:cNvPr id="35" name="TextBox 34"/>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17416" name="Picture 8" descr="\\SFP\Resources\Microsoft Presentation Resources\DVD_Art_08-10-2010\Logos\Microsoft Technology Associate\Technology_Associate_b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540" y="2935608"/>
            <a:ext cx="1057275" cy="56197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http://www.certiport.com/Portal/images/certiportlogo.gif"/>
          <p:cNvPicPr>
            <a:picLocks noChangeAspect="1" noChangeArrowheads="1"/>
          </p:cNvPicPr>
          <p:nvPr/>
        </p:nvPicPr>
        <p:blipFill rotWithShape="1">
          <a:blip r:embed="rId5">
            <a:extLst>
              <a:ext uri="{28A0092B-C50C-407E-A947-70E740481C1C}">
                <a14:useLocalDpi xmlns:a14="http://schemas.microsoft.com/office/drawing/2010/main" val="0"/>
              </a:ext>
            </a:extLst>
          </a:blip>
          <a:srcRect r="51956"/>
          <a:stretch/>
        </p:blipFill>
        <p:spPr bwMode="auto">
          <a:xfrm>
            <a:off x="3389811" y="2940635"/>
            <a:ext cx="1524000" cy="46195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http://www.certiport.com/Portal/images/certiportlogo.gif"/>
          <p:cNvPicPr>
            <a:picLocks noChangeAspect="1" noChangeArrowheads="1"/>
          </p:cNvPicPr>
          <p:nvPr/>
        </p:nvPicPr>
        <p:blipFill rotWithShape="1">
          <a:blip r:embed="rId5">
            <a:extLst>
              <a:ext uri="{28A0092B-C50C-407E-A947-70E740481C1C}">
                <a14:useLocalDpi xmlns:a14="http://schemas.microsoft.com/office/drawing/2010/main" val="0"/>
              </a:ext>
            </a:extLst>
          </a:blip>
          <a:srcRect r="51956"/>
          <a:stretch/>
        </p:blipFill>
        <p:spPr bwMode="auto">
          <a:xfrm>
            <a:off x="3390486" y="1945613"/>
            <a:ext cx="1524000" cy="4619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SFP\Resources\Microsoft Presentation Resources\DVD_Art_08-10-2010\Logos\Microsoft Certified\Certified Technology Specialist\Microsoft Certified tech specialist technology b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0107" y="4065043"/>
            <a:ext cx="1164567" cy="8268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SFP\Resources\Microsoft Presentation Resources\DVD_Art_08-10-2010\Logos\Microsoft Certified\Certified Professional Developer\Microsoft Certified pro dev professional developer b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4790" y="5447074"/>
            <a:ext cx="1101606" cy="7821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SFP\Resources\Microsoft Presentation Resources\DVD_Art_08-10-2010\Logos\Microsoft Certified\Certified IT Professional\Microsoft Certified ITpro IT pro b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1934" y="5447074"/>
            <a:ext cx="1148761" cy="6260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44</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Tree>
    <p:extLst>
      <p:ext uri="{BB962C8B-B14F-4D97-AF65-F5344CB8AC3E}">
        <p14:creationId xmlns:p14="http://schemas.microsoft.com/office/powerpoint/2010/main" val="271555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82589" y="5404846"/>
            <a:ext cx="5544970" cy="889792"/>
            <a:chOff x="382589" y="5404846"/>
            <a:chExt cx="5544970" cy="889792"/>
          </a:xfrm>
        </p:grpSpPr>
        <p:sp>
          <p:nvSpPr>
            <p:cNvPr id="8" name="Freeform 7"/>
            <p:cNvSpPr/>
            <p:nvPr/>
          </p:nvSpPr>
          <p:spPr>
            <a:xfrm>
              <a:off x="382589" y="5404846"/>
              <a:ext cx="5544969" cy="888782"/>
            </a:xfrm>
            <a:custGeom>
              <a:avLst/>
              <a:gdLst>
                <a:gd name="connsiteX0" fmla="*/ 0 w 6934200"/>
                <a:gd name="connsiteY0" fmla="*/ 0 h 888782"/>
                <a:gd name="connsiteX1" fmla="*/ 6934200 w 6934200"/>
                <a:gd name="connsiteY1" fmla="*/ 0 h 888782"/>
                <a:gd name="connsiteX2" fmla="*/ 6934200 w 6934200"/>
                <a:gd name="connsiteY2" fmla="*/ 888782 h 888782"/>
                <a:gd name="connsiteX3" fmla="*/ 0 w 6934200"/>
                <a:gd name="connsiteY3" fmla="*/ 888782 h 888782"/>
                <a:gd name="connsiteX4" fmla="*/ 0 w 6934200"/>
                <a:gd name="connsiteY4" fmla="*/ 0 h 88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888782">
                  <a:moveTo>
                    <a:pt x="0" y="0"/>
                  </a:moveTo>
                  <a:lnTo>
                    <a:pt x="6934200" y="0"/>
                  </a:lnTo>
                  <a:lnTo>
                    <a:pt x="6934200" y="888782"/>
                  </a:lnTo>
                  <a:lnTo>
                    <a:pt x="0" y="888782"/>
                  </a:lnTo>
                  <a:lnTo>
                    <a:pt x="0" y="0"/>
                  </a:lnTo>
                  <a:close/>
                </a:path>
              </a:pathLst>
            </a:cu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400" b="1" dirty="0">
                  <a:gradFill>
                    <a:gsLst>
                      <a:gs pos="0">
                        <a:schemeClr val="bg1"/>
                      </a:gs>
                      <a:gs pos="100000">
                        <a:schemeClr val="bg1"/>
                      </a:gs>
                    </a:gsLst>
                    <a:lin ang="5400000" scaled="0"/>
                  </a:gradFill>
                  <a:ea typeface="Segoe UI" pitchFamily="34" charset="0"/>
                  <a:cs typeface="Segoe UI" pitchFamily="34" charset="0"/>
                </a:rPr>
                <a:t>At any point: </a:t>
              </a:r>
              <a:r>
                <a:rPr lang="en-US" sz="1400" dirty="0" smtClean="0">
                  <a:gradFill>
                    <a:gsLst>
                      <a:gs pos="0">
                        <a:schemeClr val="bg1"/>
                      </a:gs>
                      <a:gs pos="100000">
                        <a:schemeClr val="bg1"/>
                      </a:gs>
                    </a:gsLst>
                    <a:lin ang="5400000" scaled="0"/>
                  </a:gradFill>
                  <a:ea typeface="Segoe UI" pitchFamily="34" charset="0"/>
                  <a:cs typeface="Segoe UI" pitchFamily="34" charset="0"/>
                </a:rPr>
                <a:t>Get </a:t>
              </a:r>
              <a:r>
                <a:rPr lang="en-US" sz="1400" dirty="0">
                  <a:gradFill>
                    <a:gsLst>
                      <a:gs pos="0">
                        <a:schemeClr val="bg1"/>
                      </a:gs>
                      <a:gs pos="100000">
                        <a:schemeClr val="bg1"/>
                      </a:gs>
                    </a:gsLst>
                    <a:lin ang="5400000" scaled="0"/>
                  </a:gradFill>
                  <a:ea typeface="Segoe UI" pitchFamily="34" charset="0"/>
                  <a:cs typeface="Segoe UI" pitchFamily="34" charset="0"/>
                </a:rPr>
                <a:t>help from your </a:t>
              </a:r>
              <a:r>
                <a:rPr lang="en-US" sz="1400" dirty="0" smtClean="0">
                  <a:gradFill>
                    <a:gsLst>
                      <a:gs pos="0">
                        <a:schemeClr val="bg1"/>
                      </a:gs>
                      <a:gs pos="100000">
                        <a:schemeClr val="bg1"/>
                      </a:gs>
                    </a:gsLst>
                    <a:lin ang="5400000" scaled="0"/>
                  </a:gradFill>
                  <a:ea typeface="Segoe UI" pitchFamily="34" charset="0"/>
                  <a:cs typeface="Segoe UI" pitchFamily="34" charset="0"/>
                </a:rPr>
                <a:t>Regional </a:t>
              </a:r>
              <a:r>
                <a:rPr lang="en-US" sz="1400" dirty="0">
                  <a:gradFill>
                    <a:gsLst>
                      <a:gs pos="0">
                        <a:schemeClr val="bg1"/>
                      </a:gs>
                      <a:gs pos="100000">
                        <a:schemeClr val="bg1"/>
                      </a:gs>
                    </a:gsLst>
                    <a:lin ang="5400000" scaled="0"/>
                  </a:gradFill>
                  <a:ea typeface="Segoe UI" pitchFamily="34" charset="0"/>
                  <a:cs typeface="Segoe UI" pitchFamily="34" charset="0"/>
                </a:rPr>
                <a:t>Service Center</a:t>
              </a:r>
            </a:p>
          </p:txBody>
        </p:sp>
        <p:sp>
          <p:nvSpPr>
            <p:cNvPr id="12" name="Freeform 11"/>
            <p:cNvSpPr/>
            <p:nvPr/>
          </p:nvSpPr>
          <p:spPr>
            <a:xfrm>
              <a:off x="382589" y="5885798"/>
              <a:ext cx="5544970" cy="408840"/>
            </a:xfrm>
            <a:custGeom>
              <a:avLst/>
              <a:gdLst>
                <a:gd name="connsiteX0" fmla="*/ 0 w 6934200"/>
                <a:gd name="connsiteY0" fmla="*/ 0 h 408840"/>
                <a:gd name="connsiteX1" fmla="*/ 6934200 w 6934200"/>
                <a:gd name="connsiteY1" fmla="*/ 0 h 408840"/>
                <a:gd name="connsiteX2" fmla="*/ 6934200 w 6934200"/>
                <a:gd name="connsiteY2" fmla="*/ 408840 h 408840"/>
                <a:gd name="connsiteX3" fmla="*/ 0 w 6934200"/>
                <a:gd name="connsiteY3" fmla="*/ 408840 h 408840"/>
                <a:gd name="connsiteX4" fmla="*/ 0 w 6934200"/>
                <a:gd name="connsiteY4" fmla="*/ 0 h 40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408840">
                  <a:moveTo>
                    <a:pt x="0" y="0"/>
                  </a:moveTo>
                  <a:lnTo>
                    <a:pt x="6934200" y="0"/>
                  </a:lnTo>
                  <a:lnTo>
                    <a:pt x="6934200" y="408840"/>
                  </a:lnTo>
                  <a:lnTo>
                    <a:pt x="0" y="408840"/>
                  </a:lnTo>
                  <a:lnTo>
                    <a:pt x="0" y="0"/>
                  </a:lnTo>
                  <a:close/>
                </a:path>
              </a:pathLst>
            </a:custGeom>
            <a:ln>
              <a:noFill/>
            </a:ln>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400" kern="1200" dirty="0" smtClean="0">
                  <a:gradFill>
                    <a:gsLst>
                      <a:gs pos="0">
                        <a:schemeClr val="tx1"/>
                      </a:gs>
                      <a:gs pos="100000">
                        <a:schemeClr val="tx1"/>
                      </a:gs>
                    </a:gsLst>
                    <a:lin ang="5400000" scaled="0"/>
                  </a:gradFill>
                  <a:ea typeface="Segoe UI" pitchFamily="34" charset="0"/>
                  <a:cs typeface="Segoe UI" pitchFamily="34" charset="0"/>
                  <a:hlinkClick r:id="rId3"/>
                </a:rPr>
                <a:t>http://www.microsoft.com/learning/mcp/support</a:t>
              </a:r>
              <a:endParaRPr lang="en-US" sz="1400" kern="1200" dirty="0">
                <a:gradFill>
                  <a:gsLst>
                    <a:gs pos="0">
                      <a:schemeClr val="tx1"/>
                    </a:gs>
                    <a:gs pos="100000">
                      <a:schemeClr val="tx1"/>
                    </a:gs>
                  </a:gsLst>
                  <a:lin ang="5400000" scaled="0"/>
                </a:gradFill>
                <a:ea typeface="Segoe UI" pitchFamily="34" charset="0"/>
                <a:cs typeface="Segoe UI" pitchFamily="34" charset="0"/>
              </a:endParaRPr>
            </a:p>
          </p:txBody>
        </p:sp>
      </p:grpSp>
      <p:grpSp>
        <p:nvGrpSpPr>
          <p:cNvPr id="21" name="Group 20"/>
          <p:cNvGrpSpPr/>
          <p:nvPr/>
        </p:nvGrpSpPr>
        <p:grpSpPr>
          <a:xfrm>
            <a:off x="382587" y="4074189"/>
            <a:ext cx="5544972" cy="1366949"/>
            <a:chOff x="382587" y="4029576"/>
            <a:chExt cx="5544972" cy="1366949"/>
          </a:xfrm>
        </p:grpSpPr>
        <p:sp>
          <p:nvSpPr>
            <p:cNvPr id="13" name="Freeform 12"/>
            <p:cNvSpPr/>
            <p:nvPr/>
          </p:nvSpPr>
          <p:spPr>
            <a:xfrm>
              <a:off x="382588" y="4029576"/>
              <a:ext cx="5544970" cy="1366949"/>
            </a:xfrm>
            <a:custGeom>
              <a:avLst/>
              <a:gdLst>
                <a:gd name="connsiteX0" fmla="*/ 0 w 6934200"/>
                <a:gd name="connsiteY0" fmla="*/ 478746 h 1366948"/>
                <a:gd name="connsiteX1" fmla="*/ 3296232 w 6934200"/>
                <a:gd name="connsiteY1" fmla="*/ 478746 h 1366948"/>
                <a:gd name="connsiteX2" fmla="*/ 3296232 w 6934200"/>
                <a:gd name="connsiteY2" fmla="*/ 341737 h 1366948"/>
                <a:gd name="connsiteX3" fmla="*/ 3125363 w 6934200"/>
                <a:gd name="connsiteY3" fmla="*/ 341737 h 1366948"/>
                <a:gd name="connsiteX4" fmla="*/ 3467100 w 6934200"/>
                <a:gd name="connsiteY4" fmla="*/ 0 h 1366948"/>
                <a:gd name="connsiteX5" fmla="*/ 3808837 w 6934200"/>
                <a:gd name="connsiteY5" fmla="*/ 341737 h 1366948"/>
                <a:gd name="connsiteX6" fmla="*/ 3637969 w 6934200"/>
                <a:gd name="connsiteY6" fmla="*/ 341737 h 1366948"/>
                <a:gd name="connsiteX7" fmla="*/ 3637969 w 6934200"/>
                <a:gd name="connsiteY7" fmla="*/ 478746 h 1366948"/>
                <a:gd name="connsiteX8" fmla="*/ 6934200 w 6934200"/>
                <a:gd name="connsiteY8" fmla="*/ 478746 h 1366948"/>
                <a:gd name="connsiteX9" fmla="*/ 6934200 w 6934200"/>
                <a:gd name="connsiteY9" fmla="*/ 1366948 h 1366948"/>
                <a:gd name="connsiteX10" fmla="*/ 0 w 6934200"/>
                <a:gd name="connsiteY10" fmla="*/ 1366948 h 1366948"/>
                <a:gd name="connsiteX11" fmla="*/ 0 w 6934200"/>
                <a:gd name="connsiteY11" fmla="*/ 478746 h 13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34200" h="1366948">
                  <a:moveTo>
                    <a:pt x="6934200" y="888202"/>
                  </a:moveTo>
                  <a:lnTo>
                    <a:pt x="3637968" y="888202"/>
                  </a:lnTo>
                  <a:lnTo>
                    <a:pt x="3637968" y="1025211"/>
                  </a:lnTo>
                  <a:lnTo>
                    <a:pt x="3808837" y="1025211"/>
                  </a:lnTo>
                  <a:lnTo>
                    <a:pt x="3467100" y="1366947"/>
                  </a:lnTo>
                  <a:lnTo>
                    <a:pt x="3125363" y="1025211"/>
                  </a:lnTo>
                  <a:lnTo>
                    <a:pt x="3296231" y="1025211"/>
                  </a:lnTo>
                  <a:lnTo>
                    <a:pt x="3296231" y="888202"/>
                  </a:lnTo>
                  <a:lnTo>
                    <a:pt x="0" y="888202"/>
                  </a:lnTo>
                  <a:lnTo>
                    <a:pt x="0" y="1"/>
                  </a:lnTo>
                  <a:lnTo>
                    <a:pt x="6934200" y="1"/>
                  </a:lnTo>
                  <a:lnTo>
                    <a:pt x="6934200" y="888202"/>
                  </a:lnTo>
                  <a:close/>
                </a:path>
              </a:pathLst>
            </a:custGeom>
            <a:solidFill>
              <a:srgbClr val="008000">
                <a:alpha val="67000"/>
              </a:srgbClr>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400" b="1" dirty="0">
                  <a:gradFill>
                    <a:gsLst>
                      <a:gs pos="0">
                        <a:schemeClr val="bg1"/>
                      </a:gs>
                      <a:gs pos="100000">
                        <a:schemeClr val="bg1"/>
                      </a:gs>
                    </a:gsLst>
                    <a:lin ang="5400000" scaled="0"/>
                  </a:gradFill>
                  <a:ea typeface="Segoe UI" pitchFamily="34" charset="0"/>
                  <a:cs typeface="Segoe UI" pitchFamily="34" charset="0"/>
                </a:rPr>
                <a:t>Within 2 weeks: </a:t>
              </a:r>
              <a:r>
                <a:rPr lang="en-US" sz="1400" dirty="0" smtClean="0">
                  <a:gradFill>
                    <a:gsLst>
                      <a:gs pos="0">
                        <a:schemeClr val="bg1"/>
                      </a:gs>
                      <a:gs pos="100000">
                        <a:schemeClr val="bg1"/>
                      </a:gs>
                    </a:gsLst>
                    <a:lin ang="5400000" scaled="0"/>
                  </a:gradFill>
                  <a:ea typeface="Segoe UI" pitchFamily="34" charset="0"/>
                  <a:cs typeface="Segoe UI" pitchFamily="34" charset="0"/>
                </a:rPr>
                <a:t>Associate </a:t>
              </a:r>
              <a:r>
                <a:rPr lang="en-US" sz="1400" dirty="0">
                  <a:gradFill>
                    <a:gsLst>
                      <a:gs pos="0">
                        <a:schemeClr val="bg1"/>
                      </a:gs>
                      <a:gs pos="100000">
                        <a:schemeClr val="bg1"/>
                      </a:gs>
                    </a:gsLst>
                    <a:lin ang="5400000" scaled="0"/>
                  </a:gradFill>
                  <a:ea typeface="Segoe UI" pitchFamily="34" charset="0"/>
                  <a:cs typeface="Segoe UI" pitchFamily="34" charset="0"/>
                </a:rPr>
                <a:t>MCP ID </a:t>
              </a:r>
              <a:r>
                <a:rPr lang="en-US" sz="1400" dirty="0" smtClean="0">
                  <a:gradFill>
                    <a:gsLst>
                      <a:gs pos="0">
                        <a:schemeClr val="bg1"/>
                      </a:gs>
                      <a:gs pos="100000">
                        <a:schemeClr val="bg1"/>
                      </a:gs>
                    </a:gsLst>
                    <a:lin ang="5400000" scaled="0"/>
                  </a:gradFill>
                  <a:ea typeface="Segoe UI" pitchFamily="34" charset="0"/>
                  <a:cs typeface="Segoe UI" pitchFamily="34" charset="0"/>
                </a:rPr>
                <a:t/>
              </a:r>
              <a:br>
                <a:rPr lang="en-US" sz="1400" dirty="0" smtClean="0">
                  <a:gradFill>
                    <a:gsLst>
                      <a:gs pos="0">
                        <a:schemeClr val="bg1"/>
                      </a:gs>
                      <a:gs pos="100000">
                        <a:schemeClr val="bg1"/>
                      </a:gs>
                    </a:gsLst>
                    <a:lin ang="5400000" scaled="0"/>
                  </a:gradFill>
                  <a:ea typeface="Segoe UI" pitchFamily="34" charset="0"/>
                  <a:cs typeface="Segoe UI" pitchFamily="34" charset="0"/>
                </a:rPr>
              </a:br>
              <a:r>
                <a:rPr lang="en-US" sz="1400" dirty="0" smtClean="0">
                  <a:gradFill>
                    <a:gsLst>
                      <a:gs pos="0">
                        <a:schemeClr val="bg1"/>
                      </a:gs>
                      <a:gs pos="100000">
                        <a:schemeClr val="bg1"/>
                      </a:gs>
                    </a:gsLst>
                    <a:lin ang="5400000" scaled="0"/>
                  </a:gradFill>
                  <a:ea typeface="Segoe UI" pitchFamily="34" charset="0"/>
                  <a:cs typeface="Segoe UI" pitchFamily="34" charset="0"/>
                </a:rPr>
                <a:t>to </a:t>
              </a:r>
              <a:r>
                <a:rPr lang="en-US" sz="1400" dirty="0">
                  <a:gradFill>
                    <a:gsLst>
                      <a:gs pos="0">
                        <a:schemeClr val="bg1"/>
                      </a:gs>
                      <a:gs pos="100000">
                        <a:schemeClr val="bg1"/>
                      </a:gs>
                    </a:gsLst>
                    <a:lin ang="5400000" scaled="0"/>
                  </a:gradFill>
                  <a:ea typeface="Segoe UI" pitchFamily="34" charset="0"/>
                  <a:cs typeface="Segoe UI" pitchFamily="34" charset="0"/>
                </a:rPr>
                <a:t>Live ID and access MCP site</a:t>
              </a:r>
            </a:p>
          </p:txBody>
        </p:sp>
        <p:sp>
          <p:nvSpPr>
            <p:cNvPr id="14" name="Freeform 13"/>
            <p:cNvSpPr/>
            <p:nvPr/>
          </p:nvSpPr>
          <p:spPr>
            <a:xfrm flipH="1">
              <a:off x="382587" y="4507386"/>
              <a:ext cx="5544972" cy="408721"/>
            </a:xfrm>
            <a:custGeom>
              <a:avLst/>
              <a:gdLst>
                <a:gd name="connsiteX0" fmla="*/ 0 w 6934200"/>
                <a:gd name="connsiteY0" fmla="*/ 0 h 408721"/>
                <a:gd name="connsiteX1" fmla="*/ 6934200 w 6934200"/>
                <a:gd name="connsiteY1" fmla="*/ 0 h 408721"/>
                <a:gd name="connsiteX2" fmla="*/ 6934200 w 6934200"/>
                <a:gd name="connsiteY2" fmla="*/ 408721 h 408721"/>
                <a:gd name="connsiteX3" fmla="*/ 0 w 6934200"/>
                <a:gd name="connsiteY3" fmla="*/ 408721 h 408721"/>
                <a:gd name="connsiteX4" fmla="*/ 0 w 6934200"/>
                <a:gd name="connsiteY4" fmla="*/ 0 h 40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408721">
                  <a:moveTo>
                    <a:pt x="0" y="0"/>
                  </a:moveTo>
                  <a:lnTo>
                    <a:pt x="6934200" y="0"/>
                  </a:lnTo>
                  <a:lnTo>
                    <a:pt x="6934200" y="408721"/>
                  </a:lnTo>
                  <a:lnTo>
                    <a:pt x="0" y="408721"/>
                  </a:lnTo>
                  <a:lnTo>
                    <a:pt x="0" y="0"/>
                  </a:lnTo>
                  <a:close/>
                </a:path>
              </a:pathLst>
            </a:custGeom>
            <a:ln>
              <a:noFill/>
            </a:ln>
          </p:spPr>
          <p:style>
            <a:lnRef idx="1">
              <a:schemeClr val="accent5">
                <a:tint val="40000"/>
                <a:alpha val="90000"/>
                <a:hueOff val="0"/>
                <a:satOff val="0"/>
                <a:lumOff val="0"/>
                <a:alphaOff val="0"/>
              </a:schemeClr>
            </a:lnRef>
            <a:fillRef idx="1">
              <a:schemeClr val="accent5">
                <a:tint val="40000"/>
                <a:alpha val="90000"/>
                <a:hueOff val="6191297"/>
                <a:satOff val="-48217"/>
                <a:lumOff val="-4708"/>
                <a:alphaOff val="0"/>
              </a:schemeClr>
            </a:fillRef>
            <a:effectRef idx="2">
              <a:schemeClr val="accent5">
                <a:tint val="40000"/>
                <a:alpha val="90000"/>
                <a:hueOff val="6191297"/>
                <a:satOff val="-48217"/>
                <a:lumOff val="-4708"/>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400" kern="1200" dirty="0" smtClean="0">
                  <a:gradFill>
                    <a:gsLst>
                      <a:gs pos="0">
                        <a:schemeClr val="tx1"/>
                      </a:gs>
                      <a:gs pos="100000">
                        <a:schemeClr val="tx1"/>
                      </a:gs>
                    </a:gsLst>
                    <a:lin ang="5400000" scaled="0"/>
                  </a:gradFill>
                  <a:ea typeface="Segoe UI" pitchFamily="34" charset="0"/>
                  <a:cs typeface="Segoe UI" pitchFamily="34" charset="0"/>
                </a:rPr>
                <a:t>Transcript and transcript sharing tool, certificates, Logo Builder…</a:t>
              </a:r>
              <a:endParaRPr lang="en-US" sz="1400" kern="1200" dirty="0">
                <a:gradFill>
                  <a:gsLst>
                    <a:gs pos="0">
                      <a:schemeClr val="tx1"/>
                    </a:gs>
                    <a:gs pos="100000">
                      <a:schemeClr val="tx1"/>
                    </a:gs>
                  </a:gsLst>
                  <a:lin ang="5400000" scaled="0"/>
                </a:gradFill>
                <a:ea typeface="Segoe UI" pitchFamily="34" charset="0"/>
                <a:cs typeface="Segoe UI" pitchFamily="34" charset="0"/>
              </a:endParaRPr>
            </a:p>
          </p:txBody>
        </p:sp>
      </p:grpSp>
      <p:grpSp>
        <p:nvGrpSpPr>
          <p:cNvPr id="20" name="Group 19"/>
          <p:cNvGrpSpPr/>
          <p:nvPr/>
        </p:nvGrpSpPr>
        <p:grpSpPr>
          <a:xfrm>
            <a:off x="382587" y="2743532"/>
            <a:ext cx="5544972" cy="1366950"/>
            <a:chOff x="382587" y="2697611"/>
            <a:chExt cx="5544972" cy="1366950"/>
          </a:xfrm>
        </p:grpSpPr>
        <p:sp>
          <p:nvSpPr>
            <p:cNvPr id="16" name="Freeform 15"/>
            <p:cNvSpPr/>
            <p:nvPr/>
          </p:nvSpPr>
          <p:spPr>
            <a:xfrm>
              <a:off x="382589" y="2697611"/>
              <a:ext cx="5544969" cy="1366950"/>
            </a:xfrm>
            <a:custGeom>
              <a:avLst/>
              <a:gdLst>
                <a:gd name="connsiteX0" fmla="*/ 0 w 6934200"/>
                <a:gd name="connsiteY0" fmla="*/ 478746 h 1366948"/>
                <a:gd name="connsiteX1" fmla="*/ 3296232 w 6934200"/>
                <a:gd name="connsiteY1" fmla="*/ 478746 h 1366948"/>
                <a:gd name="connsiteX2" fmla="*/ 3296232 w 6934200"/>
                <a:gd name="connsiteY2" fmla="*/ 341737 h 1366948"/>
                <a:gd name="connsiteX3" fmla="*/ 3125363 w 6934200"/>
                <a:gd name="connsiteY3" fmla="*/ 341737 h 1366948"/>
                <a:gd name="connsiteX4" fmla="*/ 3467100 w 6934200"/>
                <a:gd name="connsiteY4" fmla="*/ 0 h 1366948"/>
                <a:gd name="connsiteX5" fmla="*/ 3808837 w 6934200"/>
                <a:gd name="connsiteY5" fmla="*/ 341737 h 1366948"/>
                <a:gd name="connsiteX6" fmla="*/ 3637969 w 6934200"/>
                <a:gd name="connsiteY6" fmla="*/ 341737 h 1366948"/>
                <a:gd name="connsiteX7" fmla="*/ 3637969 w 6934200"/>
                <a:gd name="connsiteY7" fmla="*/ 478746 h 1366948"/>
                <a:gd name="connsiteX8" fmla="*/ 6934200 w 6934200"/>
                <a:gd name="connsiteY8" fmla="*/ 478746 h 1366948"/>
                <a:gd name="connsiteX9" fmla="*/ 6934200 w 6934200"/>
                <a:gd name="connsiteY9" fmla="*/ 1366948 h 1366948"/>
                <a:gd name="connsiteX10" fmla="*/ 0 w 6934200"/>
                <a:gd name="connsiteY10" fmla="*/ 1366948 h 1366948"/>
                <a:gd name="connsiteX11" fmla="*/ 0 w 6934200"/>
                <a:gd name="connsiteY11" fmla="*/ 478746 h 13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34200" h="1366948">
                  <a:moveTo>
                    <a:pt x="6934200" y="888202"/>
                  </a:moveTo>
                  <a:lnTo>
                    <a:pt x="3637968" y="888202"/>
                  </a:lnTo>
                  <a:lnTo>
                    <a:pt x="3637968" y="1025211"/>
                  </a:lnTo>
                  <a:lnTo>
                    <a:pt x="3808837" y="1025211"/>
                  </a:lnTo>
                  <a:lnTo>
                    <a:pt x="3467100" y="1366947"/>
                  </a:lnTo>
                  <a:lnTo>
                    <a:pt x="3125363" y="1025211"/>
                  </a:lnTo>
                  <a:lnTo>
                    <a:pt x="3296231" y="1025211"/>
                  </a:lnTo>
                  <a:lnTo>
                    <a:pt x="3296231" y="888202"/>
                  </a:lnTo>
                  <a:lnTo>
                    <a:pt x="0" y="888202"/>
                  </a:lnTo>
                  <a:lnTo>
                    <a:pt x="0" y="1"/>
                  </a:lnTo>
                  <a:lnTo>
                    <a:pt x="6934200" y="1"/>
                  </a:lnTo>
                  <a:lnTo>
                    <a:pt x="6934200" y="888202"/>
                  </a:lnTo>
                  <a:close/>
                </a:path>
              </a:pathLst>
            </a:custGeom>
            <a:solidFill>
              <a:srgbClr val="4891DC">
                <a:alpha val="67000"/>
              </a:srgb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400" b="1" dirty="0">
                  <a:gradFill>
                    <a:gsLst>
                      <a:gs pos="0">
                        <a:schemeClr val="bg1"/>
                      </a:gs>
                      <a:gs pos="100000">
                        <a:schemeClr val="bg1"/>
                      </a:gs>
                    </a:gsLst>
                    <a:lin ang="5400000" scaled="0"/>
                  </a:gradFill>
                  <a:ea typeface="Segoe UI" pitchFamily="34" charset="0"/>
                  <a:cs typeface="Segoe UI" pitchFamily="34" charset="0"/>
                </a:rPr>
                <a:t>Within 48 hours: </a:t>
              </a:r>
              <a:r>
                <a:rPr lang="en-US" sz="1400" dirty="0" smtClean="0">
                  <a:gradFill>
                    <a:gsLst>
                      <a:gs pos="0">
                        <a:schemeClr val="bg1"/>
                      </a:gs>
                      <a:gs pos="100000">
                        <a:schemeClr val="bg1"/>
                      </a:gs>
                    </a:gsLst>
                    <a:lin ang="5400000" scaled="0"/>
                  </a:gradFill>
                  <a:ea typeface="Segoe UI" pitchFamily="34" charset="0"/>
                  <a:cs typeface="Segoe UI" pitchFamily="34" charset="0"/>
                </a:rPr>
                <a:t>Receive </a:t>
              </a:r>
              <a:r>
                <a:rPr lang="en-US" sz="1400" dirty="0">
                  <a:gradFill>
                    <a:gsLst>
                      <a:gs pos="0">
                        <a:schemeClr val="bg1"/>
                      </a:gs>
                      <a:gs pos="100000">
                        <a:schemeClr val="bg1"/>
                      </a:gs>
                    </a:gsLst>
                    <a:lin ang="5400000" scaled="0"/>
                  </a:gradFill>
                  <a:ea typeface="Segoe UI" pitchFamily="34" charset="0"/>
                  <a:cs typeface="Segoe UI" pitchFamily="34" charset="0"/>
                </a:rPr>
                <a:t>MCP ID </a:t>
              </a:r>
              <a:r>
                <a:rPr lang="en-US" sz="1400" dirty="0" smtClean="0">
                  <a:gradFill>
                    <a:gsLst>
                      <a:gs pos="0">
                        <a:schemeClr val="bg1"/>
                      </a:gs>
                      <a:gs pos="100000">
                        <a:schemeClr val="bg1"/>
                      </a:gs>
                    </a:gsLst>
                    <a:lin ang="5400000" scaled="0"/>
                  </a:gradFill>
                  <a:ea typeface="Segoe UI" pitchFamily="34" charset="0"/>
                  <a:cs typeface="Segoe UI" pitchFamily="34" charset="0"/>
                </a:rPr>
                <a:t>in </a:t>
              </a:r>
              <a:r>
                <a:rPr lang="en-US" sz="1400" dirty="0">
                  <a:gradFill>
                    <a:gsLst>
                      <a:gs pos="0">
                        <a:schemeClr val="bg1"/>
                      </a:gs>
                      <a:gs pos="100000">
                        <a:schemeClr val="bg1"/>
                      </a:gs>
                    </a:gsLst>
                    <a:lin ang="5400000" scaled="0"/>
                  </a:gradFill>
                  <a:ea typeface="Segoe UI" pitchFamily="34" charset="0"/>
                  <a:cs typeface="Segoe UI" pitchFamily="34" charset="0"/>
                </a:rPr>
                <a:t>e-mail from </a:t>
              </a:r>
              <a:r>
                <a:rPr lang="en-US" sz="1400" dirty="0" smtClean="0">
                  <a:gradFill>
                    <a:gsLst>
                      <a:gs pos="0">
                        <a:schemeClr val="bg1"/>
                      </a:gs>
                      <a:gs pos="100000">
                        <a:schemeClr val="bg1"/>
                      </a:gs>
                    </a:gsLst>
                    <a:lin ang="5400000" scaled="0"/>
                  </a:gradFill>
                  <a:ea typeface="Segoe UI" pitchFamily="34" charset="0"/>
                  <a:cs typeface="Segoe UI" pitchFamily="34" charset="0"/>
                </a:rPr>
                <a:t>Microsoft</a:t>
              </a:r>
              <a:endParaRPr lang="en-US" sz="1400" dirty="0">
                <a:gradFill>
                  <a:gsLst>
                    <a:gs pos="0">
                      <a:schemeClr val="bg1"/>
                    </a:gs>
                    <a:gs pos="100000">
                      <a:schemeClr val="bg1"/>
                    </a:gs>
                  </a:gsLst>
                  <a:lin ang="5400000" scaled="0"/>
                </a:gradFill>
                <a:ea typeface="Segoe UI" pitchFamily="34" charset="0"/>
                <a:cs typeface="Segoe UI" pitchFamily="34" charset="0"/>
              </a:endParaRPr>
            </a:p>
          </p:txBody>
        </p:sp>
        <p:sp>
          <p:nvSpPr>
            <p:cNvPr id="17" name="Freeform 16"/>
            <p:cNvSpPr/>
            <p:nvPr/>
          </p:nvSpPr>
          <p:spPr>
            <a:xfrm>
              <a:off x="382587" y="3178178"/>
              <a:ext cx="5544972" cy="408717"/>
            </a:xfrm>
            <a:custGeom>
              <a:avLst/>
              <a:gdLst>
                <a:gd name="connsiteX0" fmla="*/ 0 w 6934200"/>
                <a:gd name="connsiteY0" fmla="*/ 0 h 408717"/>
                <a:gd name="connsiteX1" fmla="*/ 6934200 w 6934200"/>
                <a:gd name="connsiteY1" fmla="*/ 0 h 408717"/>
                <a:gd name="connsiteX2" fmla="*/ 6934200 w 6934200"/>
                <a:gd name="connsiteY2" fmla="*/ 408717 h 408717"/>
                <a:gd name="connsiteX3" fmla="*/ 0 w 6934200"/>
                <a:gd name="connsiteY3" fmla="*/ 408717 h 408717"/>
                <a:gd name="connsiteX4" fmla="*/ 0 w 6934200"/>
                <a:gd name="connsiteY4" fmla="*/ 0 h 408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408717">
                  <a:moveTo>
                    <a:pt x="0" y="0"/>
                  </a:moveTo>
                  <a:lnTo>
                    <a:pt x="6934200" y="0"/>
                  </a:lnTo>
                  <a:lnTo>
                    <a:pt x="6934200" y="408717"/>
                  </a:lnTo>
                  <a:lnTo>
                    <a:pt x="0" y="408717"/>
                  </a:lnTo>
                  <a:lnTo>
                    <a:pt x="0" y="0"/>
                  </a:lnTo>
                  <a:close/>
                </a:path>
              </a:pathLst>
            </a:custGeom>
            <a:ln>
              <a:noFill/>
            </a:ln>
          </p:spPr>
          <p:style>
            <a:lnRef idx="1">
              <a:schemeClr val="accent5">
                <a:tint val="40000"/>
                <a:alpha val="90000"/>
                <a:hueOff val="0"/>
                <a:satOff val="0"/>
                <a:lumOff val="0"/>
                <a:alphaOff val="0"/>
              </a:schemeClr>
            </a:lnRef>
            <a:fillRef idx="1">
              <a:schemeClr val="accent5">
                <a:tint val="40000"/>
                <a:alpha val="90000"/>
                <a:hueOff val="12382594"/>
                <a:satOff val="-96433"/>
                <a:lumOff val="-9417"/>
                <a:alphaOff val="0"/>
              </a:schemeClr>
            </a:fillRef>
            <a:effectRef idx="2">
              <a:schemeClr val="accent5">
                <a:tint val="40000"/>
                <a:alpha val="90000"/>
                <a:hueOff val="12382594"/>
                <a:satOff val="-96433"/>
                <a:lumOff val="-9417"/>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400" kern="1200" dirty="0" smtClean="0">
                  <a:gradFill>
                    <a:gsLst>
                      <a:gs pos="0">
                        <a:schemeClr val="tx1"/>
                      </a:gs>
                      <a:gs pos="100000">
                        <a:schemeClr val="tx1"/>
                      </a:gs>
                    </a:gsLst>
                    <a:lin ang="5400000" scaled="0"/>
                  </a:gradFill>
                  <a:ea typeface="Segoe UI" pitchFamily="34" charset="0"/>
                  <a:cs typeface="Segoe UI" pitchFamily="34" charset="0"/>
                </a:rPr>
                <a:t>Passed? Get temporary access code for MCP site</a:t>
              </a:r>
              <a:endParaRPr lang="en-US" sz="1400" kern="1200" dirty="0">
                <a:gradFill>
                  <a:gsLst>
                    <a:gs pos="0">
                      <a:schemeClr val="tx1"/>
                    </a:gs>
                    <a:gs pos="100000">
                      <a:schemeClr val="tx1"/>
                    </a:gs>
                  </a:gsLst>
                  <a:lin ang="5400000" scaled="0"/>
                </a:gradFill>
                <a:ea typeface="Segoe UI" pitchFamily="34" charset="0"/>
                <a:cs typeface="Segoe UI" pitchFamily="34" charset="0"/>
              </a:endParaRPr>
            </a:p>
          </p:txBody>
        </p:sp>
      </p:grpSp>
      <p:sp>
        <p:nvSpPr>
          <p:cNvPr id="18" name="Freeform 17"/>
          <p:cNvSpPr/>
          <p:nvPr/>
        </p:nvSpPr>
        <p:spPr>
          <a:xfrm>
            <a:off x="382589" y="1412875"/>
            <a:ext cx="5544969" cy="1366950"/>
          </a:xfrm>
          <a:custGeom>
            <a:avLst/>
            <a:gdLst>
              <a:gd name="connsiteX0" fmla="*/ 0 w 6934200"/>
              <a:gd name="connsiteY0" fmla="*/ 478746 h 1366948"/>
              <a:gd name="connsiteX1" fmla="*/ 3296232 w 6934200"/>
              <a:gd name="connsiteY1" fmla="*/ 478746 h 1366948"/>
              <a:gd name="connsiteX2" fmla="*/ 3296232 w 6934200"/>
              <a:gd name="connsiteY2" fmla="*/ 341737 h 1366948"/>
              <a:gd name="connsiteX3" fmla="*/ 3125363 w 6934200"/>
              <a:gd name="connsiteY3" fmla="*/ 341737 h 1366948"/>
              <a:gd name="connsiteX4" fmla="*/ 3467100 w 6934200"/>
              <a:gd name="connsiteY4" fmla="*/ 0 h 1366948"/>
              <a:gd name="connsiteX5" fmla="*/ 3808837 w 6934200"/>
              <a:gd name="connsiteY5" fmla="*/ 341737 h 1366948"/>
              <a:gd name="connsiteX6" fmla="*/ 3637969 w 6934200"/>
              <a:gd name="connsiteY6" fmla="*/ 341737 h 1366948"/>
              <a:gd name="connsiteX7" fmla="*/ 3637969 w 6934200"/>
              <a:gd name="connsiteY7" fmla="*/ 478746 h 1366948"/>
              <a:gd name="connsiteX8" fmla="*/ 6934200 w 6934200"/>
              <a:gd name="connsiteY8" fmla="*/ 478746 h 1366948"/>
              <a:gd name="connsiteX9" fmla="*/ 6934200 w 6934200"/>
              <a:gd name="connsiteY9" fmla="*/ 1366948 h 1366948"/>
              <a:gd name="connsiteX10" fmla="*/ 0 w 6934200"/>
              <a:gd name="connsiteY10" fmla="*/ 1366948 h 1366948"/>
              <a:gd name="connsiteX11" fmla="*/ 0 w 6934200"/>
              <a:gd name="connsiteY11" fmla="*/ 478746 h 13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34200" h="1366948">
                <a:moveTo>
                  <a:pt x="6934200" y="888202"/>
                </a:moveTo>
                <a:lnTo>
                  <a:pt x="3637968" y="888202"/>
                </a:lnTo>
                <a:lnTo>
                  <a:pt x="3637968" y="1025211"/>
                </a:lnTo>
                <a:lnTo>
                  <a:pt x="3808837" y="1025211"/>
                </a:lnTo>
                <a:lnTo>
                  <a:pt x="3467100" y="1366947"/>
                </a:lnTo>
                <a:lnTo>
                  <a:pt x="3125363" y="1025211"/>
                </a:lnTo>
                <a:lnTo>
                  <a:pt x="3296231" y="1025211"/>
                </a:lnTo>
                <a:lnTo>
                  <a:pt x="3296231" y="888202"/>
                </a:lnTo>
                <a:lnTo>
                  <a:pt x="0" y="888202"/>
                </a:lnTo>
                <a:lnTo>
                  <a:pt x="0" y="1"/>
                </a:lnTo>
                <a:lnTo>
                  <a:pt x="6934200" y="1"/>
                </a:lnTo>
                <a:lnTo>
                  <a:pt x="6934200" y="888202"/>
                </a:lnTo>
                <a:close/>
              </a:path>
            </a:pathLst>
          </a:custGeom>
          <a:solidFill>
            <a:srgbClr val="17375E">
              <a:alpha val="67000"/>
            </a:srgb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400" b="1" dirty="0">
                <a:gradFill>
                  <a:gsLst>
                    <a:gs pos="0">
                      <a:schemeClr val="bg1"/>
                    </a:gs>
                    <a:gs pos="100000">
                      <a:schemeClr val="bg1"/>
                    </a:gs>
                  </a:gsLst>
                  <a:lin ang="5400000" scaled="0"/>
                </a:gradFill>
                <a:ea typeface="Segoe UI" pitchFamily="34" charset="0"/>
                <a:cs typeface="Segoe UI" pitchFamily="34" charset="0"/>
              </a:rPr>
              <a:t>Immediately: </a:t>
            </a:r>
            <a:r>
              <a:rPr lang="en-US" sz="1400" dirty="0" smtClean="0">
                <a:gradFill>
                  <a:gsLst>
                    <a:gs pos="0">
                      <a:schemeClr val="bg1"/>
                    </a:gs>
                    <a:gs pos="100000">
                      <a:schemeClr val="bg1"/>
                    </a:gs>
                  </a:gsLst>
                  <a:lin ang="5400000" scaled="0"/>
                </a:gradFill>
                <a:ea typeface="Segoe UI" pitchFamily="34" charset="0"/>
                <a:cs typeface="Segoe UI" pitchFamily="34" charset="0"/>
              </a:rPr>
              <a:t>Get </a:t>
            </a:r>
            <a:r>
              <a:rPr lang="en-US" sz="1400" dirty="0">
                <a:gradFill>
                  <a:gsLst>
                    <a:gs pos="0">
                      <a:schemeClr val="bg1"/>
                    </a:gs>
                    <a:gs pos="100000">
                      <a:schemeClr val="bg1"/>
                    </a:gs>
                  </a:gsLst>
                  <a:lin ang="5400000" scaled="0"/>
                </a:gradFill>
                <a:ea typeface="Segoe UI" pitchFamily="34" charset="0"/>
                <a:cs typeface="Segoe UI" pitchFamily="34" charset="0"/>
              </a:rPr>
              <a:t>score at work station and </a:t>
            </a:r>
            <a:r>
              <a:rPr lang="en-US" sz="1400" dirty="0" smtClean="0">
                <a:gradFill>
                  <a:gsLst>
                    <a:gs pos="0">
                      <a:schemeClr val="bg1"/>
                    </a:gs>
                    <a:gs pos="100000">
                      <a:schemeClr val="bg1"/>
                    </a:gs>
                  </a:gsLst>
                  <a:lin ang="5400000" scaled="0"/>
                </a:gradFill>
                <a:ea typeface="Segoe UI" pitchFamily="34" charset="0"/>
                <a:cs typeface="Segoe UI" pitchFamily="34" charset="0"/>
              </a:rPr>
              <a:t/>
            </a:r>
            <a:br>
              <a:rPr lang="en-US" sz="1400" dirty="0" smtClean="0">
                <a:gradFill>
                  <a:gsLst>
                    <a:gs pos="0">
                      <a:schemeClr val="bg1"/>
                    </a:gs>
                    <a:gs pos="100000">
                      <a:schemeClr val="bg1"/>
                    </a:gs>
                  </a:gsLst>
                  <a:lin ang="5400000" scaled="0"/>
                </a:gradFill>
                <a:ea typeface="Segoe UI" pitchFamily="34" charset="0"/>
                <a:cs typeface="Segoe UI" pitchFamily="34" charset="0"/>
              </a:rPr>
            </a:br>
            <a:r>
              <a:rPr lang="en-US" sz="1400" dirty="0" smtClean="0">
                <a:gradFill>
                  <a:gsLst>
                    <a:gs pos="0">
                      <a:schemeClr val="bg1"/>
                    </a:gs>
                    <a:gs pos="100000">
                      <a:schemeClr val="bg1"/>
                    </a:gs>
                  </a:gsLst>
                  <a:lin ang="5400000" scaled="0"/>
                </a:gradFill>
                <a:ea typeface="Segoe UI" pitchFamily="34" charset="0"/>
                <a:cs typeface="Segoe UI" pitchFamily="34" charset="0"/>
              </a:rPr>
              <a:t>hard </a:t>
            </a:r>
            <a:r>
              <a:rPr lang="en-US" sz="1400" dirty="0">
                <a:gradFill>
                  <a:gsLst>
                    <a:gs pos="0">
                      <a:schemeClr val="bg1"/>
                    </a:gs>
                    <a:gs pos="100000">
                      <a:schemeClr val="bg1"/>
                    </a:gs>
                  </a:gsLst>
                  <a:lin ang="5400000" scaled="0"/>
                </a:gradFill>
                <a:ea typeface="Segoe UI" pitchFamily="34" charset="0"/>
                <a:cs typeface="Segoe UI" pitchFamily="34" charset="0"/>
              </a:rPr>
              <a:t>copy score report from </a:t>
            </a:r>
            <a:r>
              <a:rPr lang="en-US" sz="1400" dirty="0" err="1">
                <a:gradFill>
                  <a:gsLst>
                    <a:gs pos="0">
                      <a:schemeClr val="bg1"/>
                    </a:gs>
                    <a:gs pos="100000">
                      <a:schemeClr val="bg1"/>
                    </a:gs>
                  </a:gsLst>
                  <a:lin ang="5400000" scaled="0"/>
                </a:gradFill>
                <a:ea typeface="Segoe UI" pitchFamily="34" charset="0"/>
                <a:cs typeface="Segoe UI" pitchFamily="34" charset="0"/>
              </a:rPr>
              <a:t>Prometric</a:t>
            </a:r>
            <a:r>
              <a:rPr lang="en-US" sz="1400" dirty="0">
                <a:gradFill>
                  <a:gsLst>
                    <a:gs pos="0">
                      <a:schemeClr val="bg1"/>
                    </a:gs>
                    <a:gs pos="100000">
                      <a:schemeClr val="bg1"/>
                    </a:gs>
                  </a:gsLst>
                  <a:lin ang="5400000" scaled="0"/>
                </a:gradFill>
                <a:ea typeface="Segoe UI" pitchFamily="34" charset="0"/>
                <a:cs typeface="Segoe UI" pitchFamily="34" charset="0"/>
              </a:rPr>
              <a:t/>
            </a:r>
            <a:br>
              <a:rPr lang="en-US" sz="1400" dirty="0">
                <a:gradFill>
                  <a:gsLst>
                    <a:gs pos="0">
                      <a:schemeClr val="bg1"/>
                    </a:gs>
                    <a:gs pos="100000">
                      <a:schemeClr val="bg1"/>
                    </a:gs>
                  </a:gsLst>
                  <a:lin ang="5400000" scaled="0"/>
                </a:gradFill>
                <a:ea typeface="Segoe UI" pitchFamily="34" charset="0"/>
                <a:cs typeface="Segoe UI" pitchFamily="34" charset="0"/>
              </a:rPr>
            </a:br>
            <a:endParaRPr lang="en-US" sz="1400" dirty="0">
              <a:gradFill>
                <a:gsLst>
                  <a:gs pos="0">
                    <a:schemeClr val="bg1"/>
                  </a:gs>
                  <a:gs pos="100000">
                    <a:schemeClr val="bg1"/>
                  </a:gs>
                </a:gsLst>
                <a:lin ang="5400000" scaled="0"/>
              </a:gradFill>
              <a:ea typeface="Segoe UI" pitchFamily="34" charset="0"/>
              <a:cs typeface="Segoe UI" pitchFamily="34" charset="0"/>
            </a:endParaRPr>
          </a:p>
        </p:txBody>
      </p:sp>
      <p:sp>
        <p:nvSpPr>
          <p:cNvPr id="9" name="Line Callout 1 8"/>
          <p:cNvSpPr/>
          <p:nvPr/>
        </p:nvSpPr>
        <p:spPr bwMode="auto">
          <a:xfrm>
            <a:off x="6071937" y="1404854"/>
            <a:ext cx="2689476" cy="2010921"/>
          </a:xfrm>
          <a:prstGeom prst="borderCallout1">
            <a:avLst>
              <a:gd name="adj1" fmla="val 12291"/>
              <a:gd name="adj2" fmla="val -1434"/>
              <a:gd name="adj3" fmla="val 479"/>
              <a:gd name="adj4" fmla="val -91093"/>
            </a:avLst>
          </a:prstGeom>
          <a:solidFill>
            <a:srgbClr val="EDC933">
              <a:alpha val="67000"/>
            </a:srgbClr>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defTabSz="914099"/>
            <a:r>
              <a:rPr lang="en-US" sz="1400" b="1" dirty="0">
                <a:gradFill>
                  <a:gsLst>
                    <a:gs pos="0">
                      <a:schemeClr val="tx1"/>
                    </a:gs>
                    <a:gs pos="100000">
                      <a:schemeClr val="tx1"/>
                    </a:gs>
                  </a:gsLst>
                  <a:lin ang="5400000" scaled="0"/>
                </a:gradFill>
                <a:ea typeface="Segoe UI" pitchFamily="34" charset="0"/>
                <a:cs typeface="Segoe UI" pitchFamily="34" charset="0"/>
              </a:rPr>
              <a:t>Tips: </a:t>
            </a:r>
          </a:p>
          <a:p>
            <a:pPr marL="173038" indent="-173038" defTabSz="914099">
              <a:buFont typeface="Arial" pitchFamily="34" charset="0"/>
              <a:buChar char="•"/>
            </a:pPr>
            <a:r>
              <a:rPr lang="en-US" sz="1400" dirty="0">
                <a:gradFill>
                  <a:gsLst>
                    <a:gs pos="0">
                      <a:schemeClr val="tx1"/>
                    </a:gs>
                    <a:gs pos="100000">
                      <a:schemeClr val="tx1"/>
                    </a:gs>
                  </a:gsLst>
                  <a:lin ang="5400000" scaled="0"/>
                </a:gradFill>
                <a:ea typeface="Segoe UI" pitchFamily="34" charset="0"/>
                <a:cs typeface="Segoe UI" pitchFamily="34" charset="0"/>
              </a:rPr>
              <a:t>Keep printed copy </a:t>
            </a:r>
            <a:r>
              <a:rPr lang="en-US" sz="1400" dirty="0" smtClean="0">
                <a:gradFill>
                  <a:gsLst>
                    <a:gs pos="0">
                      <a:schemeClr val="tx1"/>
                    </a:gs>
                    <a:gs pos="100000">
                      <a:schemeClr val="tx1"/>
                    </a:gs>
                  </a:gsLst>
                  <a:lin ang="5400000" scaled="0"/>
                </a:gradFill>
                <a:ea typeface="Segoe UI" pitchFamily="34" charset="0"/>
                <a:cs typeface="Segoe UI" pitchFamily="34" charset="0"/>
              </a:rPr>
              <a:t>of </a:t>
            </a:r>
            <a:br>
              <a:rPr lang="en-US" sz="1400" dirty="0" smtClean="0">
                <a:gradFill>
                  <a:gsLst>
                    <a:gs pos="0">
                      <a:schemeClr val="tx1"/>
                    </a:gs>
                    <a:gs pos="100000">
                      <a:schemeClr val="tx1"/>
                    </a:gs>
                  </a:gsLst>
                  <a:lin ang="5400000" scaled="0"/>
                </a:gradFill>
                <a:ea typeface="Segoe UI" pitchFamily="34" charset="0"/>
                <a:cs typeface="Segoe UI" pitchFamily="34" charset="0"/>
              </a:rPr>
            </a:br>
            <a:r>
              <a:rPr lang="en-US" sz="1400" dirty="0" smtClean="0">
                <a:gradFill>
                  <a:gsLst>
                    <a:gs pos="0">
                      <a:schemeClr val="tx1"/>
                    </a:gs>
                    <a:gs pos="100000">
                      <a:schemeClr val="tx1"/>
                    </a:gs>
                  </a:gsLst>
                  <a:lin ang="5400000" scaled="0"/>
                </a:gradFill>
                <a:ea typeface="Segoe UI" pitchFamily="34" charset="0"/>
                <a:cs typeface="Segoe UI" pitchFamily="34" charset="0"/>
              </a:rPr>
              <a:t>score </a:t>
            </a:r>
            <a:r>
              <a:rPr lang="en-US" sz="1400" dirty="0">
                <a:gradFill>
                  <a:gsLst>
                    <a:gs pos="0">
                      <a:schemeClr val="tx1"/>
                    </a:gs>
                    <a:gs pos="100000">
                      <a:schemeClr val="tx1"/>
                    </a:gs>
                  </a:gsLst>
                  <a:lin ang="5400000" scaled="0"/>
                </a:gradFill>
                <a:ea typeface="Segoe UI" pitchFamily="34" charset="0"/>
                <a:cs typeface="Segoe UI" pitchFamily="34" charset="0"/>
              </a:rPr>
              <a:t>report</a:t>
            </a:r>
          </a:p>
          <a:p>
            <a:pPr marL="173038" indent="-173038" defTabSz="914099">
              <a:buFont typeface="Arial" pitchFamily="34" charset="0"/>
              <a:buChar char="•"/>
            </a:pPr>
            <a:r>
              <a:rPr lang="en-US" sz="1400" dirty="0">
                <a:gradFill>
                  <a:gsLst>
                    <a:gs pos="0">
                      <a:schemeClr val="tx1"/>
                    </a:gs>
                    <a:gs pos="100000">
                      <a:schemeClr val="tx1"/>
                    </a:gs>
                  </a:gsLst>
                  <a:lin ang="5400000" scaled="0"/>
                </a:gradFill>
                <a:ea typeface="Segoe UI" pitchFamily="34" charset="0"/>
                <a:cs typeface="Segoe UI" pitchFamily="34" charset="0"/>
              </a:rPr>
              <a:t>Register with a </a:t>
            </a:r>
            <a:r>
              <a:rPr lang="en-US" sz="1400" dirty="0" smtClean="0">
                <a:gradFill>
                  <a:gsLst>
                    <a:gs pos="0">
                      <a:schemeClr val="tx1"/>
                    </a:gs>
                    <a:gs pos="100000">
                      <a:schemeClr val="tx1"/>
                    </a:gs>
                  </a:gsLst>
                  <a:lin ang="5400000" scaled="0"/>
                </a:gradFill>
                <a:ea typeface="Segoe UI" pitchFamily="34" charset="0"/>
                <a:cs typeface="Segoe UI" pitchFamily="34" charset="0"/>
              </a:rPr>
              <a:t>valid </a:t>
            </a:r>
            <a:br>
              <a:rPr lang="en-US" sz="1400" dirty="0" smtClean="0">
                <a:gradFill>
                  <a:gsLst>
                    <a:gs pos="0">
                      <a:schemeClr val="tx1"/>
                    </a:gs>
                    <a:gs pos="100000">
                      <a:schemeClr val="tx1"/>
                    </a:gs>
                  </a:gsLst>
                  <a:lin ang="5400000" scaled="0"/>
                </a:gradFill>
                <a:ea typeface="Segoe UI" pitchFamily="34" charset="0"/>
                <a:cs typeface="Segoe UI" pitchFamily="34" charset="0"/>
              </a:rPr>
            </a:br>
            <a:r>
              <a:rPr lang="en-US" sz="1400" dirty="0" smtClean="0">
                <a:gradFill>
                  <a:gsLst>
                    <a:gs pos="0">
                      <a:schemeClr val="tx1"/>
                    </a:gs>
                    <a:gs pos="100000">
                      <a:schemeClr val="tx1"/>
                    </a:gs>
                  </a:gsLst>
                  <a:lin ang="5400000" scaled="0"/>
                </a:gradFill>
                <a:ea typeface="Segoe UI" pitchFamily="34" charset="0"/>
                <a:cs typeface="Segoe UI" pitchFamily="34" charset="0"/>
              </a:rPr>
              <a:t>e-mail </a:t>
            </a:r>
            <a:r>
              <a:rPr lang="en-US" sz="1400" dirty="0">
                <a:gradFill>
                  <a:gsLst>
                    <a:gs pos="0">
                      <a:schemeClr val="tx1"/>
                    </a:gs>
                    <a:gs pos="100000">
                      <a:schemeClr val="tx1"/>
                    </a:gs>
                  </a:gsLst>
                  <a:lin ang="5400000" scaled="0"/>
                </a:gradFill>
                <a:ea typeface="Segoe UI" pitchFamily="34" charset="0"/>
                <a:cs typeface="Segoe UI" pitchFamily="34" charset="0"/>
              </a:rPr>
              <a:t>address </a:t>
            </a:r>
          </a:p>
          <a:p>
            <a:pPr marL="173038" indent="-173038" defTabSz="914099">
              <a:buFont typeface="Arial" pitchFamily="34" charset="0"/>
              <a:buChar char="•"/>
            </a:pPr>
            <a:r>
              <a:rPr lang="en-US" sz="1400" dirty="0">
                <a:gradFill>
                  <a:gsLst>
                    <a:gs pos="0">
                      <a:schemeClr val="tx1"/>
                    </a:gs>
                    <a:gs pos="100000">
                      <a:schemeClr val="tx1"/>
                    </a:gs>
                  </a:gsLst>
                  <a:lin ang="5400000" scaled="0"/>
                </a:gradFill>
                <a:ea typeface="Segoe UI" pitchFamily="34" charset="0"/>
                <a:cs typeface="Segoe UI" pitchFamily="34" charset="0"/>
              </a:rPr>
              <a:t>Set spam blocker </a:t>
            </a:r>
            <a:r>
              <a:rPr lang="en-US" sz="1400" dirty="0" smtClean="0">
                <a:gradFill>
                  <a:gsLst>
                    <a:gs pos="0">
                      <a:schemeClr val="tx1"/>
                    </a:gs>
                    <a:gs pos="100000">
                      <a:schemeClr val="tx1"/>
                    </a:gs>
                  </a:gsLst>
                  <a:lin ang="5400000" scaled="0"/>
                </a:gradFill>
                <a:ea typeface="Segoe UI" pitchFamily="34" charset="0"/>
                <a:cs typeface="Segoe UI" pitchFamily="34" charset="0"/>
              </a:rPr>
              <a:t>to </a:t>
            </a:r>
            <a:br>
              <a:rPr lang="en-US" sz="1400" dirty="0" smtClean="0">
                <a:gradFill>
                  <a:gsLst>
                    <a:gs pos="0">
                      <a:schemeClr val="tx1"/>
                    </a:gs>
                    <a:gs pos="100000">
                      <a:schemeClr val="tx1"/>
                    </a:gs>
                  </a:gsLst>
                  <a:lin ang="5400000" scaled="0"/>
                </a:gradFill>
                <a:ea typeface="Segoe UI" pitchFamily="34" charset="0"/>
                <a:cs typeface="Segoe UI" pitchFamily="34" charset="0"/>
              </a:rPr>
            </a:br>
            <a:r>
              <a:rPr lang="en-US" sz="1400" dirty="0" smtClean="0">
                <a:gradFill>
                  <a:gsLst>
                    <a:gs pos="0">
                      <a:schemeClr val="tx1"/>
                    </a:gs>
                    <a:gs pos="100000">
                      <a:schemeClr val="tx1"/>
                    </a:gs>
                  </a:gsLst>
                  <a:lin ang="5400000" scaled="0"/>
                </a:gradFill>
                <a:ea typeface="Segoe UI" pitchFamily="34" charset="0"/>
                <a:cs typeface="Segoe UI" pitchFamily="34" charset="0"/>
              </a:rPr>
              <a:t>accept </a:t>
            </a:r>
            <a:r>
              <a:rPr lang="en-US" sz="1400" dirty="0">
                <a:gradFill>
                  <a:gsLst>
                    <a:gs pos="0">
                      <a:schemeClr val="tx1"/>
                    </a:gs>
                    <a:gs pos="100000">
                      <a:schemeClr val="tx1"/>
                    </a:gs>
                  </a:gsLst>
                  <a:lin ang="5400000" scaled="0"/>
                </a:gradFill>
                <a:ea typeface="Segoe UI" pitchFamily="34" charset="0"/>
                <a:cs typeface="Segoe UI" pitchFamily="34" charset="0"/>
              </a:rPr>
              <a:t>e-mail from </a:t>
            </a:r>
            <a:r>
              <a:rPr lang="en-US" sz="1400" dirty="0">
                <a:solidFill>
                  <a:schemeClr val="tx1"/>
                </a:solidFill>
                <a:ea typeface="Segoe UI" pitchFamily="34" charset="0"/>
                <a:cs typeface="Segoe UI" pitchFamily="34" charset="0"/>
                <a:hlinkClick r:id="rId4"/>
              </a:rPr>
              <a:t>mswwprog@microsoft.com</a:t>
            </a:r>
            <a:endParaRPr lang="en-US" sz="1400" dirty="0">
              <a:solidFill>
                <a:schemeClr val="tx1"/>
              </a:solidFill>
              <a:ea typeface="Segoe UI" pitchFamily="34" charset="0"/>
              <a:cs typeface="Segoe UI" pitchFamily="34" charset="0"/>
            </a:endParaRPr>
          </a:p>
          <a:p>
            <a:pPr marL="173038" indent="-173038" defTabSz="914099">
              <a:buFont typeface="Arial" pitchFamily="34" charset="0"/>
              <a:buChar char="•"/>
            </a:pPr>
            <a:r>
              <a:rPr lang="en-US" sz="1400" dirty="0">
                <a:gradFill>
                  <a:gsLst>
                    <a:gs pos="0">
                      <a:schemeClr val="tx1"/>
                    </a:gs>
                    <a:gs pos="100000">
                      <a:schemeClr val="tx1"/>
                    </a:gs>
                  </a:gsLst>
                  <a:lin ang="5400000" scaled="0"/>
                </a:gradFill>
                <a:ea typeface="Segoe UI" pitchFamily="34" charset="0"/>
                <a:cs typeface="Segoe UI" pitchFamily="34" charset="0"/>
              </a:rPr>
              <a:t>Keep your MCP ID handy! </a:t>
            </a:r>
          </a:p>
          <a:p>
            <a:pPr defTabSz="914099"/>
            <a:endParaRPr lang="en-US" sz="1400" dirty="0">
              <a:solidFill>
                <a:schemeClr val="tx1"/>
              </a:solidFill>
              <a:ea typeface="Segoe UI" pitchFamily="34" charset="0"/>
              <a:cs typeface="Segoe UI" pitchFamily="34" charset="0"/>
            </a:endParaRPr>
          </a:p>
        </p:txBody>
      </p:sp>
      <p:sp>
        <p:nvSpPr>
          <p:cNvPr id="2" name="Title 1"/>
          <p:cNvSpPr>
            <a:spLocks noGrp="1"/>
          </p:cNvSpPr>
          <p:nvPr>
            <p:ph type="title"/>
          </p:nvPr>
        </p:nvSpPr>
        <p:spPr>
          <a:xfrm>
            <a:off x="381000" y="230188"/>
            <a:ext cx="8382000" cy="1163395"/>
          </a:xfrm>
        </p:spPr>
        <p:txBody>
          <a:bodyPr/>
          <a:lstStyle/>
          <a:p>
            <a:r>
              <a:rPr lang="en-US" b="1" dirty="0">
                <a:latin typeface="+mj-lt"/>
              </a:rPr>
              <a:t>Certification </a:t>
            </a:r>
            <a:r>
              <a:rPr lang="en-US" b="1" dirty="0" smtClean="0">
                <a:latin typeface="+mj-lt"/>
              </a:rPr>
              <a:t>Exams</a:t>
            </a:r>
            <a:r>
              <a:rPr lang="en-US" dirty="0" smtClean="0">
                <a:latin typeface="+mj-lt"/>
              </a:rPr>
              <a:t/>
            </a:r>
            <a:br>
              <a:rPr lang="en-US" dirty="0" smtClean="0">
                <a:latin typeface="+mj-lt"/>
              </a:rPr>
            </a:br>
            <a:r>
              <a:rPr lang="en-US" sz="3600" dirty="0">
                <a:gradFill>
                  <a:gsLst>
                    <a:gs pos="0">
                      <a:schemeClr val="tx2"/>
                    </a:gs>
                    <a:gs pos="100000">
                      <a:schemeClr val="tx2"/>
                    </a:gs>
                  </a:gsLst>
                  <a:lin ang="5400000" scaled="0"/>
                </a:gradFill>
                <a:latin typeface="+mj-lt"/>
              </a:rPr>
              <a:t>Post-exam. What to do/what to expect</a:t>
            </a:r>
          </a:p>
        </p:txBody>
      </p:sp>
      <p:sp>
        <p:nvSpPr>
          <p:cNvPr id="10" name="TextBox 9"/>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11" name="TextBox 10"/>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45</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19" name="Picture 11" descr="\\sfp\Work\White_Whale\3-22063_Regine_Smith\Artwork\PROOF_POINTS\ProofPoints-NOV2010-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689" y="5292433"/>
            <a:ext cx="2334433"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2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p:cNvSpPr/>
          <p:nvPr/>
        </p:nvSpPr>
        <p:spPr bwMode="auto">
          <a:xfrm>
            <a:off x="246700" y="2072376"/>
            <a:ext cx="4364602" cy="457200"/>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7" fontAlgn="base">
              <a:spcBef>
                <a:spcPct val="0"/>
              </a:spcBef>
              <a:spcAft>
                <a:spcPct val="0"/>
              </a:spcAft>
            </a:pPr>
            <a:endParaRPr lang="en-US" sz="2400" dirty="0" smtClean="0">
              <a:solidFill>
                <a:prstClr val="white"/>
              </a:solidFill>
              <a:effectLst>
                <a:outerShdw blurRad="38100" dist="38100" dir="2700000" algn="tl">
                  <a:srgbClr val="000000">
                    <a:alpha val="43137"/>
                  </a:srgbClr>
                </a:outerShdw>
              </a:effectLst>
            </a:endParaRPr>
          </a:p>
        </p:txBody>
      </p:sp>
      <p:sp>
        <p:nvSpPr>
          <p:cNvPr id="16" name="Rectangle 15"/>
          <p:cNvSpPr/>
          <p:nvPr/>
        </p:nvSpPr>
        <p:spPr bwMode="auto">
          <a:xfrm>
            <a:off x="246700" y="2605776"/>
            <a:ext cx="4364601" cy="457200"/>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7" fontAlgn="base">
              <a:spcBef>
                <a:spcPct val="0"/>
              </a:spcBef>
              <a:spcAft>
                <a:spcPct val="0"/>
              </a:spcAft>
            </a:pPr>
            <a:endParaRPr lang="en-US" sz="2400" dirty="0" smtClean="0">
              <a:solidFill>
                <a:prstClr val="white"/>
              </a:solidFill>
              <a:effectLst>
                <a:outerShdw blurRad="38100" dist="38100" dir="2700000" algn="tl">
                  <a:srgbClr val="000000">
                    <a:alpha val="43137"/>
                  </a:srgbClr>
                </a:outerShdw>
              </a:effectLst>
            </a:endParaRPr>
          </a:p>
        </p:txBody>
      </p:sp>
      <p:sp>
        <p:nvSpPr>
          <p:cNvPr id="17" name="Rectangle 16"/>
          <p:cNvSpPr/>
          <p:nvPr/>
        </p:nvSpPr>
        <p:spPr bwMode="auto">
          <a:xfrm>
            <a:off x="246700" y="3139176"/>
            <a:ext cx="4374128" cy="457200"/>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7" fontAlgn="base">
              <a:spcBef>
                <a:spcPct val="0"/>
              </a:spcBef>
              <a:spcAft>
                <a:spcPct val="0"/>
              </a:spcAft>
            </a:pPr>
            <a:endParaRPr lang="en-US" sz="2400" dirty="0" smtClean="0">
              <a:solidFill>
                <a:prstClr val="white"/>
              </a:solidFill>
              <a:effectLst>
                <a:outerShdw blurRad="38100" dist="38100" dir="2700000" algn="tl">
                  <a:srgbClr val="000000">
                    <a:alpha val="43137"/>
                  </a:srgbClr>
                </a:outerShdw>
              </a:effectLst>
            </a:endParaRPr>
          </a:p>
        </p:txBody>
      </p:sp>
      <p:sp>
        <p:nvSpPr>
          <p:cNvPr id="18" name="Rectangle 17"/>
          <p:cNvSpPr/>
          <p:nvPr/>
        </p:nvSpPr>
        <p:spPr bwMode="auto">
          <a:xfrm>
            <a:off x="246700" y="3685276"/>
            <a:ext cx="4364601" cy="457200"/>
          </a:xfrm>
          <a:prstGeom prst="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28" tIns="45715" rIns="91428" bIns="45715" numCol="1" rtlCol="0" anchor="ctr" anchorCtr="0" compatLnSpc="1">
            <a:prstTxWarp prst="textNoShape">
              <a:avLst/>
            </a:prstTxWarp>
          </a:bodyPr>
          <a:lstStyle/>
          <a:p>
            <a:pPr algn="ctr" defTabSz="914027" fontAlgn="base">
              <a:spcBef>
                <a:spcPct val="0"/>
              </a:spcBef>
              <a:spcAft>
                <a:spcPct val="0"/>
              </a:spcAft>
            </a:pPr>
            <a:endParaRPr lang="en-US" sz="2400" dirty="0" smtClean="0">
              <a:solidFill>
                <a:prstClr val="white"/>
              </a:solidFill>
              <a:effectLst>
                <a:outerShdw blurRad="38100" dist="38100" dir="2700000" algn="tl">
                  <a:srgbClr val="000000">
                    <a:alpha val="43137"/>
                  </a:srgbClr>
                </a:outerShdw>
              </a:effectLst>
            </a:endParaRPr>
          </a:p>
        </p:txBody>
      </p:sp>
      <p:graphicFrame>
        <p:nvGraphicFramePr>
          <p:cNvPr id="3" name="Chart 2"/>
          <p:cNvGraphicFramePr/>
          <p:nvPr>
            <p:extLst>
              <p:ext uri="{D42A27DB-BD31-4B8C-83A1-F6EECF244321}">
                <p14:modId xmlns:p14="http://schemas.microsoft.com/office/powerpoint/2010/main" val="1376148801"/>
              </p:ext>
            </p:extLst>
          </p:nvPr>
        </p:nvGraphicFramePr>
        <p:xfrm>
          <a:off x="246699" y="1195388"/>
          <a:ext cx="8897301" cy="52705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0" y="6474024"/>
            <a:ext cx="9144000" cy="307777"/>
          </a:xfrm>
          <a:prstGeom prst="rect">
            <a:avLst/>
          </a:prstGeom>
          <a:noFill/>
        </p:spPr>
        <p:txBody>
          <a:bodyPr wrap="square" rtlCol="0" anchor="ctr">
            <a:spAutoFit/>
          </a:bodyPr>
          <a:lstStyle/>
          <a:p>
            <a:pPr algn="ctr"/>
            <a:r>
              <a:rPr lang="en-US" sz="1400" i="1" dirty="0" smtClean="0"/>
              <a:t>Source: e-Skills UK, ICT Inquiry Survey, Q1 2009</a:t>
            </a:r>
            <a:endParaRPr lang="en-US" sz="1400" i="1" dirty="0"/>
          </a:p>
        </p:txBody>
      </p:sp>
      <p:sp>
        <p:nvSpPr>
          <p:cNvPr id="10" name="Title 1"/>
          <p:cNvSpPr txBox="1">
            <a:spLocks/>
          </p:cNvSpPr>
          <p:nvPr/>
        </p:nvSpPr>
        <p:spPr>
          <a:xfrm>
            <a:off x="381000" y="230187"/>
            <a:ext cx="8382000" cy="1307963"/>
          </a:xfrm>
          <a:prstGeom prst="rect">
            <a:avLst/>
          </a:prstGeom>
        </p:spPr>
        <p:txBody>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latin typeface="Segoe UI" pitchFamily="34" charset="0"/>
                <a:ea typeface="Segoe UI" pitchFamily="34" charset="0"/>
                <a:cs typeface="Segoe UI" pitchFamily="34" charset="0"/>
              </a:defRPr>
            </a:lvl1pPr>
          </a:lstStyle>
          <a:p>
            <a:r>
              <a:rPr lang="en-US" b="1" dirty="0" smtClean="0">
                <a:latin typeface="+mj-lt"/>
                <a:ea typeface="+mj-ea"/>
                <a:cs typeface="+mj-cs"/>
              </a:rPr>
              <a:t>New Skills Realities</a:t>
            </a:r>
            <a:r>
              <a:rPr lang="en-US" dirty="0" smtClean="0">
                <a:latin typeface="+mj-lt"/>
                <a:ea typeface="+mj-ea"/>
                <a:cs typeface="+mj-cs"/>
              </a:rPr>
              <a:t/>
            </a:r>
            <a:br>
              <a:rPr lang="en-US" dirty="0" smtClean="0">
                <a:latin typeface="+mj-lt"/>
                <a:ea typeface="+mj-ea"/>
                <a:cs typeface="+mj-cs"/>
              </a:rPr>
            </a:br>
            <a:r>
              <a:rPr lang="en-US" sz="3600" dirty="0" smtClean="0">
                <a:gradFill>
                  <a:gsLst>
                    <a:gs pos="0">
                      <a:schemeClr val="accent6"/>
                    </a:gs>
                    <a:gs pos="100000">
                      <a:schemeClr val="accent6"/>
                    </a:gs>
                  </a:gsLst>
                  <a:lin ang="5400000" scaled="0"/>
                </a:gradFill>
                <a:latin typeface="+mj-lt"/>
              </a:rPr>
              <a:t>Employers Concerns Over Training For IT Staff</a:t>
            </a:r>
            <a:endParaRPr lang="en-US" dirty="0">
              <a:latin typeface="+mj-lt"/>
            </a:endParaRPr>
          </a:p>
        </p:txBody>
      </p:sp>
    </p:spTree>
    <p:extLst>
      <p:ext uri="{BB962C8B-B14F-4D97-AF65-F5344CB8AC3E}">
        <p14:creationId xmlns:p14="http://schemas.microsoft.com/office/powerpoint/2010/main" val="1656623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828193"/>
          </a:xfrm>
        </p:spPr>
        <p:txBody>
          <a:bodyPr/>
          <a:lstStyle/>
          <a:p>
            <a:r>
              <a:rPr lang="en-CA" b="1" dirty="0">
                <a:latin typeface="+mj-lt"/>
              </a:rPr>
              <a:t>Certification </a:t>
            </a:r>
            <a:r>
              <a:rPr lang="en-CA" b="1" dirty="0" smtClean="0">
                <a:latin typeface="+mj-lt"/>
              </a:rPr>
              <a:t>Exams</a:t>
            </a:r>
            <a:r>
              <a:rPr lang="en-CA" dirty="0" smtClean="0">
                <a:latin typeface="+mj-lt"/>
              </a:rPr>
              <a:t/>
            </a:r>
            <a:br>
              <a:rPr lang="en-CA" dirty="0" smtClean="0">
                <a:latin typeface="+mj-lt"/>
              </a:rPr>
            </a:br>
            <a:r>
              <a:rPr lang="en-CA" sz="3600" dirty="0">
                <a:gradFill>
                  <a:gsLst>
                    <a:gs pos="0">
                      <a:schemeClr val="tx2"/>
                    </a:gs>
                    <a:gs pos="100000">
                      <a:schemeClr val="tx2"/>
                    </a:gs>
                  </a:gsLst>
                  <a:lin ang="5400000" scaled="0"/>
                </a:gradFill>
                <a:latin typeface="+mj-lt"/>
              </a:rPr>
              <a:t>Aftermath (MOS)</a:t>
            </a:r>
            <a:r>
              <a:rPr lang="en-CA" dirty="0">
                <a:latin typeface="+mj-lt"/>
              </a:rPr>
              <a:t/>
            </a:r>
            <a:br>
              <a:rPr lang="en-CA" dirty="0">
                <a:latin typeface="+mj-lt"/>
              </a:rPr>
            </a:br>
            <a:endParaRPr lang="en-US" dirty="0">
              <a:latin typeface="+mj-lt"/>
            </a:endParaRPr>
          </a:p>
        </p:txBody>
      </p:sp>
      <p:sp>
        <p:nvSpPr>
          <p:cNvPr id="10" name="TextBox 9"/>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11" name="TextBox 10"/>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46</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grpSp>
        <p:nvGrpSpPr>
          <p:cNvPr id="21" name="Group 20"/>
          <p:cNvGrpSpPr/>
          <p:nvPr/>
        </p:nvGrpSpPr>
        <p:grpSpPr>
          <a:xfrm>
            <a:off x="382589" y="5404846"/>
            <a:ext cx="5544970" cy="890670"/>
            <a:chOff x="382589" y="5404846"/>
            <a:chExt cx="5544970" cy="890670"/>
          </a:xfrm>
        </p:grpSpPr>
        <p:sp>
          <p:nvSpPr>
            <p:cNvPr id="22" name="Freeform 21"/>
            <p:cNvSpPr/>
            <p:nvPr/>
          </p:nvSpPr>
          <p:spPr>
            <a:xfrm>
              <a:off x="382589" y="5404846"/>
              <a:ext cx="5544969" cy="888782"/>
            </a:xfrm>
            <a:custGeom>
              <a:avLst/>
              <a:gdLst>
                <a:gd name="connsiteX0" fmla="*/ 0 w 6934200"/>
                <a:gd name="connsiteY0" fmla="*/ 0 h 888782"/>
                <a:gd name="connsiteX1" fmla="*/ 6934200 w 6934200"/>
                <a:gd name="connsiteY1" fmla="*/ 0 h 888782"/>
                <a:gd name="connsiteX2" fmla="*/ 6934200 w 6934200"/>
                <a:gd name="connsiteY2" fmla="*/ 888782 h 888782"/>
                <a:gd name="connsiteX3" fmla="*/ 0 w 6934200"/>
                <a:gd name="connsiteY3" fmla="*/ 888782 h 888782"/>
                <a:gd name="connsiteX4" fmla="*/ 0 w 6934200"/>
                <a:gd name="connsiteY4" fmla="*/ 0 h 888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888782">
                  <a:moveTo>
                    <a:pt x="0" y="0"/>
                  </a:moveTo>
                  <a:lnTo>
                    <a:pt x="6934200" y="0"/>
                  </a:lnTo>
                  <a:lnTo>
                    <a:pt x="6934200" y="888782"/>
                  </a:lnTo>
                  <a:lnTo>
                    <a:pt x="0" y="888782"/>
                  </a:lnTo>
                  <a:lnTo>
                    <a:pt x="0" y="0"/>
                  </a:lnTo>
                  <a:close/>
                </a:path>
              </a:pathLst>
            </a:cu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pPr algn="ctr" defTabSz="914099"/>
              <a:r>
                <a:rPr lang="en-US" sz="1400" b="1" dirty="0">
                  <a:gradFill>
                    <a:gsLst>
                      <a:gs pos="0">
                        <a:schemeClr val="bg1"/>
                      </a:gs>
                      <a:gs pos="100000">
                        <a:schemeClr val="bg1"/>
                      </a:gs>
                    </a:gsLst>
                    <a:lin ang="5400000" scaled="0"/>
                  </a:gradFill>
                  <a:ea typeface="Segoe UI" pitchFamily="34" charset="0"/>
                  <a:cs typeface="Segoe UI" pitchFamily="34" charset="0"/>
                </a:rPr>
                <a:t>At any point: </a:t>
              </a:r>
              <a:r>
                <a:rPr lang="en-US" sz="1400" dirty="0">
                  <a:gradFill>
                    <a:gsLst>
                      <a:gs pos="0">
                        <a:schemeClr val="bg1"/>
                      </a:gs>
                      <a:gs pos="100000">
                        <a:schemeClr val="bg1"/>
                      </a:gs>
                    </a:gsLst>
                    <a:lin ang="5400000" scaled="0"/>
                  </a:gradFill>
                  <a:ea typeface="Segoe UI" pitchFamily="34" charset="0"/>
                  <a:cs typeface="Segoe UI" pitchFamily="34" charset="0"/>
                </a:rPr>
                <a:t>get help from your </a:t>
              </a:r>
              <a:r>
                <a:rPr lang="en-US" sz="1400" dirty="0" smtClean="0">
                  <a:gradFill>
                    <a:gsLst>
                      <a:gs pos="0">
                        <a:schemeClr val="bg1"/>
                      </a:gs>
                      <a:gs pos="100000">
                        <a:schemeClr val="bg1"/>
                      </a:gs>
                    </a:gsLst>
                    <a:lin ang="5400000" scaled="0"/>
                  </a:gradFill>
                  <a:ea typeface="Segoe UI" pitchFamily="34" charset="0"/>
                  <a:cs typeface="Segoe UI" pitchFamily="34" charset="0"/>
                </a:rPr>
                <a:t>Regional </a:t>
              </a:r>
              <a:r>
                <a:rPr lang="en-US" sz="1400" dirty="0">
                  <a:gradFill>
                    <a:gsLst>
                      <a:gs pos="0">
                        <a:schemeClr val="bg1"/>
                      </a:gs>
                      <a:gs pos="100000">
                        <a:schemeClr val="bg1"/>
                      </a:gs>
                    </a:gsLst>
                    <a:lin ang="5400000" scaled="0"/>
                  </a:gradFill>
                  <a:ea typeface="Segoe UI" pitchFamily="34" charset="0"/>
                  <a:cs typeface="Segoe UI" pitchFamily="34" charset="0"/>
                </a:rPr>
                <a:t>Service Center</a:t>
              </a:r>
            </a:p>
          </p:txBody>
        </p:sp>
        <p:sp>
          <p:nvSpPr>
            <p:cNvPr id="23" name="Freeform 22"/>
            <p:cNvSpPr/>
            <p:nvPr/>
          </p:nvSpPr>
          <p:spPr>
            <a:xfrm>
              <a:off x="382589" y="5886676"/>
              <a:ext cx="5544970" cy="408840"/>
            </a:xfrm>
            <a:custGeom>
              <a:avLst/>
              <a:gdLst>
                <a:gd name="connsiteX0" fmla="*/ 0 w 6934200"/>
                <a:gd name="connsiteY0" fmla="*/ 0 h 408840"/>
                <a:gd name="connsiteX1" fmla="*/ 6934200 w 6934200"/>
                <a:gd name="connsiteY1" fmla="*/ 0 h 408840"/>
                <a:gd name="connsiteX2" fmla="*/ 6934200 w 6934200"/>
                <a:gd name="connsiteY2" fmla="*/ 408840 h 408840"/>
                <a:gd name="connsiteX3" fmla="*/ 0 w 6934200"/>
                <a:gd name="connsiteY3" fmla="*/ 408840 h 408840"/>
                <a:gd name="connsiteX4" fmla="*/ 0 w 6934200"/>
                <a:gd name="connsiteY4" fmla="*/ 0 h 408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408840">
                  <a:moveTo>
                    <a:pt x="0" y="0"/>
                  </a:moveTo>
                  <a:lnTo>
                    <a:pt x="6934200" y="0"/>
                  </a:lnTo>
                  <a:lnTo>
                    <a:pt x="6934200" y="408840"/>
                  </a:lnTo>
                  <a:lnTo>
                    <a:pt x="0" y="408840"/>
                  </a:lnTo>
                  <a:lnTo>
                    <a:pt x="0" y="0"/>
                  </a:lnTo>
                  <a:close/>
                </a:path>
              </a:pathLst>
            </a:custGeom>
            <a:ln>
              <a:noFill/>
            </a:ln>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n-US" sz="1400" kern="1200" dirty="0" smtClean="0">
                  <a:gradFill>
                    <a:gsLst>
                      <a:gs pos="0">
                        <a:schemeClr val="tx1"/>
                      </a:gs>
                      <a:gs pos="100000">
                        <a:schemeClr val="tx1"/>
                      </a:gs>
                    </a:gsLst>
                    <a:lin ang="5400000" scaled="0"/>
                  </a:gradFill>
                  <a:ea typeface="Segoe UI" pitchFamily="34" charset="0"/>
                  <a:cs typeface="Segoe UI" pitchFamily="34" charset="0"/>
                  <a:hlinkClick r:id="rId3"/>
                </a:rPr>
                <a:t>http://www.microsoft.com/learning/mcp/support</a:t>
              </a:r>
              <a:endParaRPr lang="en-US" sz="1400" kern="1200" dirty="0">
                <a:gradFill>
                  <a:gsLst>
                    <a:gs pos="0">
                      <a:schemeClr val="tx1"/>
                    </a:gs>
                    <a:gs pos="100000">
                      <a:schemeClr val="tx1"/>
                    </a:gs>
                  </a:gsLst>
                  <a:lin ang="5400000" scaled="0"/>
                </a:gradFill>
                <a:ea typeface="Segoe UI" pitchFamily="34" charset="0"/>
                <a:cs typeface="Segoe UI" pitchFamily="34" charset="0"/>
              </a:endParaRPr>
            </a:p>
          </p:txBody>
        </p:sp>
      </p:grpSp>
      <p:grpSp>
        <p:nvGrpSpPr>
          <p:cNvPr id="24" name="Group 23"/>
          <p:cNvGrpSpPr/>
          <p:nvPr/>
        </p:nvGrpSpPr>
        <p:grpSpPr>
          <a:xfrm>
            <a:off x="382587" y="4074189"/>
            <a:ext cx="5544972" cy="1366949"/>
            <a:chOff x="382587" y="4029576"/>
            <a:chExt cx="5544972" cy="1366949"/>
          </a:xfrm>
        </p:grpSpPr>
        <p:sp>
          <p:nvSpPr>
            <p:cNvPr id="25" name="Freeform 24"/>
            <p:cNvSpPr/>
            <p:nvPr/>
          </p:nvSpPr>
          <p:spPr>
            <a:xfrm>
              <a:off x="382589" y="4029576"/>
              <a:ext cx="5544970" cy="1366949"/>
            </a:xfrm>
            <a:custGeom>
              <a:avLst/>
              <a:gdLst>
                <a:gd name="connsiteX0" fmla="*/ 0 w 6934200"/>
                <a:gd name="connsiteY0" fmla="*/ 478746 h 1366948"/>
                <a:gd name="connsiteX1" fmla="*/ 3296232 w 6934200"/>
                <a:gd name="connsiteY1" fmla="*/ 478746 h 1366948"/>
                <a:gd name="connsiteX2" fmla="*/ 3296232 w 6934200"/>
                <a:gd name="connsiteY2" fmla="*/ 341737 h 1366948"/>
                <a:gd name="connsiteX3" fmla="*/ 3125363 w 6934200"/>
                <a:gd name="connsiteY3" fmla="*/ 341737 h 1366948"/>
                <a:gd name="connsiteX4" fmla="*/ 3467100 w 6934200"/>
                <a:gd name="connsiteY4" fmla="*/ 0 h 1366948"/>
                <a:gd name="connsiteX5" fmla="*/ 3808837 w 6934200"/>
                <a:gd name="connsiteY5" fmla="*/ 341737 h 1366948"/>
                <a:gd name="connsiteX6" fmla="*/ 3637969 w 6934200"/>
                <a:gd name="connsiteY6" fmla="*/ 341737 h 1366948"/>
                <a:gd name="connsiteX7" fmla="*/ 3637969 w 6934200"/>
                <a:gd name="connsiteY7" fmla="*/ 478746 h 1366948"/>
                <a:gd name="connsiteX8" fmla="*/ 6934200 w 6934200"/>
                <a:gd name="connsiteY8" fmla="*/ 478746 h 1366948"/>
                <a:gd name="connsiteX9" fmla="*/ 6934200 w 6934200"/>
                <a:gd name="connsiteY9" fmla="*/ 1366948 h 1366948"/>
                <a:gd name="connsiteX10" fmla="*/ 0 w 6934200"/>
                <a:gd name="connsiteY10" fmla="*/ 1366948 h 1366948"/>
                <a:gd name="connsiteX11" fmla="*/ 0 w 6934200"/>
                <a:gd name="connsiteY11" fmla="*/ 478746 h 13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34200" h="1366948">
                  <a:moveTo>
                    <a:pt x="6934200" y="888202"/>
                  </a:moveTo>
                  <a:lnTo>
                    <a:pt x="3637968" y="888202"/>
                  </a:lnTo>
                  <a:lnTo>
                    <a:pt x="3637968" y="1025211"/>
                  </a:lnTo>
                  <a:lnTo>
                    <a:pt x="3808837" y="1025211"/>
                  </a:lnTo>
                  <a:lnTo>
                    <a:pt x="3467100" y="1366947"/>
                  </a:lnTo>
                  <a:lnTo>
                    <a:pt x="3125363" y="1025211"/>
                  </a:lnTo>
                  <a:lnTo>
                    <a:pt x="3296231" y="1025211"/>
                  </a:lnTo>
                  <a:lnTo>
                    <a:pt x="3296231" y="888202"/>
                  </a:lnTo>
                  <a:lnTo>
                    <a:pt x="0" y="888202"/>
                  </a:lnTo>
                  <a:lnTo>
                    <a:pt x="0" y="1"/>
                  </a:lnTo>
                  <a:lnTo>
                    <a:pt x="6934200" y="1"/>
                  </a:lnTo>
                  <a:lnTo>
                    <a:pt x="6934200" y="888202"/>
                  </a:lnTo>
                  <a:close/>
                </a:path>
              </a:pathLst>
            </a:custGeom>
            <a:solidFill>
              <a:srgbClr val="008000">
                <a:alpha val="67000"/>
              </a:srgbClr>
            </a:solidFill>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t" anchorCtr="0" compatLnSpc="1">
              <a:prstTxWarp prst="textNoShape">
                <a:avLst/>
              </a:prstTxWarp>
            </a:bodyPr>
            <a:lstStyle/>
            <a:p>
              <a:pPr lvl="0" algn="ctr" defTabSz="800100">
                <a:lnSpc>
                  <a:spcPct val="90000"/>
                </a:lnSpc>
                <a:spcAft>
                  <a:spcPct val="35000"/>
                </a:spcAft>
              </a:pPr>
              <a:r>
                <a:rPr lang="en-US" sz="1400" b="1" dirty="0">
                  <a:gradFill>
                    <a:gsLst>
                      <a:gs pos="0">
                        <a:schemeClr val="bg1"/>
                      </a:gs>
                      <a:gs pos="100000">
                        <a:schemeClr val="bg1"/>
                      </a:gs>
                    </a:gsLst>
                    <a:lin ang="5400000" scaled="0"/>
                  </a:gradFill>
                  <a:ea typeface="Segoe UI" pitchFamily="34" charset="0"/>
                  <a:cs typeface="Segoe UI" pitchFamily="34" charset="0"/>
                </a:rPr>
                <a:t>Within 2 weeks: </a:t>
              </a:r>
              <a:r>
                <a:rPr lang="en-US" sz="1400" dirty="0" smtClean="0">
                  <a:gradFill>
                    <a:gsLst>
                      <a:gs pos="0">
                        <a:schemeClr val="bg1"/>
                      </a:gs>
                      <a:gs pos="100000">
                        <a:schemeClr val="bg1"/>
                      </a:gs>
                    </a:gsLst>
                    <a:lin ang="5400000" scaled="0"/>
                  </a:gradFill>
                  <a:ea typeface="Segoe UI" pitchFamily="34" charset="0"/>
                  <a:cs typeface="Segoe UI" pitchFamily="34" charset="0"/>
                </a:rPr>
                <a:t>Associate </a:t>
              </a:r>
              <a:r>
                <a:rPr lang="en-US" sz="1400" dirty="0">
                  <a:gradFill>
                    <a:gsLst>
                      <a:gs pos="0">
                        <a:schemeClr val="bg1"/>
                      </a:gs>
                      <a:gs pos="100000">
                        <a:schemeClr val="bg1"/>
                      </a:gs>
                    </a:gsLst>
                    <a:lin ang="5400000" scaled="0"/>
                  </a:gradFill>
                  <a:ea typeface="Segoe UI" pitchFamily="34" charset="0"/>
                  <a:cs typeface="Segoe UI" pitchFamily="34" charset="0"/>
                </a:rPr>
                <a:t>MCP ID to Live ID, access </a:t>
              </a:r>
              <a:r>
                <a:rPr lang="en-US" sz="1400" dirty="0" smtClean="0">
                  <a:gradFill>
                    <a:gsLst>
                      <a:gs pos="0">
                        <a:schemeClr val="bg1"/>
                      </a:gs>
                      <a:gs pos="100000">
                        <a:schemeClr val="bg1"/>
                      </a:gs>
                    </a:gsLst>
                    <a:lin ang="5400000" scaled="0"/>
                  </a:gradFill>
                  <a:ea typeface="Segoe UI" pitchFamily="34" charset="0"/>
                  <a:cs typeface="Segoe UI" pitchFamily="34" charset="0"/>
                </a:rPr>
                <a:t/>
              </a:r>
              <a:br>
                <a:rPr lang="en-US" sz="1400" dirty="0" smtClean="0">
                  <a:gradFill>
                    <a:gsLst>
                      <a:gs pos="0">
                        <a:schemeClr val="bg1"/>
                      </a:gs>
                      <a:gs pos="100000">
                        <a:schemeClr val="bg1"/>
                      </a:gs>
                    </a:gsLst>
                    <a:lin ang="5400000" scaled="0"/>
                  </a:gradFill>
                  <a:ea typeface="Segoe UI" pitchFamily="34" charset="0"/>
                  <a:cs typeface="Segoe UI" pitchFamily="34" charset="0"/>
                </a:rPr>
              </a:br>
              <a:r>
                <a:rPr lang="en-US" sz="1400" dirty="0" smtClean="0">
                  <a:gradFill>
                    <a:gsLst>
                      <a:gs pos="0">
                        <a:schemeClr val="bg1"/>
                      </a:gs>
                      <a:gs pos="100000">
                        <a:schemeClr val="bg1"/>
                      </a:gs>
                    </a:gsLst>
                    <a:lin ang="5400000" scaled="0"/>
                  </a:gradFill>
                  <a:ea typeface="Segoe UI" pitchFamily="34" charset="0"/>
                  <a:cs typeface="Segoe UI" pitchFamily="34" charset="0"/>
                </a:rPr>
                <a:t>MOS </a:t>
              </a:r>
              <a:r>
                <a:rPr lang="en-US" sz="1400" dirty="0">
                  <a:gradFill>
                    <a:gsLst>
                      <a:gs pos="0">
                        <a:schemeClr val="bg1"/>
                      </a:gs>
                      <a:gs pos="100000">
                        <a:schemeClr val="bg1"/>
                      </a:gs>
                    </a:gsLst>
                    <a:lin ang="5400000" scaled="0"/>
                  </a:gradFill>
                  <a:ea typeface="Segoe UI" pitchFamily="34" charset="0"/>
                  <a:cs typeface="Segoe UI" pitchFamily="34" charset="0"/>
                </a:rPr>
                <a:t>site, MOS Certificate sent by mail</a:t>
              </a:r>
            </a:p>
          </p:txBody>
        </p:sp>
        <p:sp>
          <p:nvSpPr>
            <p:cNvPr id="26" name="Freeform 25"/>
            <p:cNvSpPr/>
            <p:nvPr/>
          </p:nvSpPr>
          <p:spPr>
            <a:xfrm flipH="1">
              <a:off x="382587" y="4508622"/>
              <a:ext cx="5544972" cy="408721"/>
            </a:xfrm>
            <a:custGeom>
              <a:avLst/>
              <a:gdLst>
                <a:gd name="connsiteX0" fmla="*/ 0 w 6934200"/>
                <a:gd name="connsiteY0" fmla="*/ 0 h 408721"/>
                <a:gd name="connsiteX1" fmla="*/ 6934200 w 6934200"/>
                <a:gd name="connsiteY1" fmla="*/ 0 h 408721"/>
                <a:gd name="connsiteX2" fmla="*/ 6934200 w 6934200"/>
                <a:gd name="connsiteY2" fmla="*/ 408721 h 408721"/>
                <a:gd name="connsiteX3" fmla="*/ 0 w 6934200"/>
                <a:gd name="connsiteY3" fmla="*/ 408721 h 408721"/>
                <a:gd name="connsiteX4" fmla="*/ 0 w 6934200"/>
                <a:gd name="connsiteY4" fmla="*/ 0 h 408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408721">
                  <a:moveTo>
                    <a:pt x="0" y="0"/>
                  </a:moveTo>
                  <a:lnTo>
                    <a:pt x="6934200" y="0"/>
                  </a:lnTo>
                  <a:lnTo>
                    <a:pt x="6934200" y="408721"/>
                  </a:lnTo>
                  <a:lnTo>
                    <a:pt x="0" y="408721"/>
                  </a:lnTo>
                  <a:lnTo>
                    <a:pt x="0" y="0"/>
                  </a:lnTo>
                  <a:close/>
                </a:path>
              </a:pathLst>
            </a:custGeom>
            <a:ln>
              <a:noFill/>
            </a:ln>
          </p:spPr>
          <p:style>
            <a:lnRef idx="1">
              <a:schemeClr val="accent5">
                <a:tint val="40000"/>
                <a:alpha val="90000"/>
                <a:hueOff val="0"/>
                <a:satOff val="0"/>
                <a:lumOff val="0"/>
                <a:alphaOff val="0"/>
              </a:schemeClr>
            </a:lnRef>
            <a:fillRef idx="1">
              <a:schemeClr val="accent5">
                <a:tint val="40000"/>
                <a:alpha val="90000"/>
                <a:hueOff val="6191297"/>
                <a:satOff val="-48217"/>
                <a:lumOff val="-4708"/>
                <a:alphaOff val="0"/>
              </a:schemeClr>
            </a:fillRef>
            <a:effectRef idx="2">
              <a:schemeClr val="accent5">
                <a:tint val="40000"/>
                <a:alpha val="90000"/>
                <a:hueOff val="6191297"/>
                <a:satOff val="-48217"/>
                <a:lumOff val="-4708"/>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lvl="0" algn="ctr" defTabSz="800100">
                <a:lnSpc>
                  <a:spcPct val="90000"/>
                </a:lnSpc>
                <a:spcAft>
                  <a:spcPct val="35000"/>
                </a:spcAft>
              </a:pPr>
              <a:r>
                <a:rPr lang="en-US" sz="1400" dirty="0">
                  <a:gradFill>
                    <a:gsLst>
                      <a:gs pos="0">
                        <a:schemeClr val="tx1"/>
                      </a:gs>
                      <a:gs pos="100000">
                        <a:schemeClr val="tx1"/>
                      </a:gs>
                    </a:gsLst>
                    <a:lin ang="5400000" scaled="0"/>
                  </a:gradFill>
                  <a:ea typeface="Segoe UI" pitchFamily="34" charset="0"/>
                  <a:cs typeface="Segoe UI" pitchFamily="34" charset="0"/>
                </a:rPr>
                <a:t>Transcript and transcript sharing tool, certificates, Logo Builder…</a:t>
              </a:r>
            </a:p>
          </p:txBody>
        </p:sp>
      </p:grpSp>
      <p:grpSp>
        <p:nvGrpSpPr>
          <p:cNvPr id="27" name="Group 26"/>
          <p:cNvGrpSpPr/>
          <p:nvPr/>
        </p:nvGrpSpPr>
        <p:grpSpPr>
          <a:xfrm>
            <a:off x="382587" y="2743532"/>
            <a:ext cx="5544972" cy="1366950"/>
            <a:chOff x="382587" y="2697611"/>
            <a:chExt cx="5544972" cy="1366950"/>
          </a:xfrm>
        </p:grpSpPr>
        <p:sp>
          <p:nvSpPr>
            <p:cNvPr id="28" name="Freeform 27"/>
            <p:cNvSpPr/>
            <p:nvPr/>
          </p:nvSpPr>
          <p:spPr>
            <a:xfrm>
              <a:off x="382589" y="2697611"/>
              <a:ext cx="5544969" cy="1366950"/>
            </a:xfrm>
            <a:custGeom>
              <a:avLst/>
              <a:gdLst>
                <a:gd name="connsiteX0" fmla="*/ 0 w 6934200"/>
                <a:gd name="connsiteY0" fmla="*/ 478746 h 1366948"/>
                <a:gd name="connsiteX1" fmla="*/ 3296232 w 6934200"/>
                <a:gd name="connsiteY1" fmla="*/ 478746 h 1366948"/>
                <a:gd name="connsiteX2" fmla="*/ 3296232 w 6934200"/>
                <a:gd name="connsiteY2" fmla="*/ 341737 h 1366948"/>
                <a:gd name="connsiteX3" fmla="*/ 3125363 w 6934200"/>
                <a:gd name="connsiteY3" fmla="*/ 341737 h 1366948"/>
                <a:gd name="connsiteX4" fmla="*/ 3467100 w 6934200"/>
                <a:gd name="connsiteY4" fmla="*/ 0 h 1366948"/>
                <a:gd name="connsiteX5" fmla="*/ 3808837 w 6934200"/>
                <a:gd name="connsiteY5" fmla="*/ 341737 h 1366948"/>
                <a:gd name="connsiteX6" fmla="*/ 3637969 w 6934200"/>
                <a:gd name="connsiteY6" fmla="*/ 341737 h 1366948"/>
                <a:gd name="connsiteX7" fmla="*/ 3637969 w 6934200"/>
                <a:gd name="connsiteY7" fmla="*/ 478746 h 1366948"/>
                <a:gd name="connsiteX8" fmla="*/ 6934200 w 6934200"/>
                <a:gd name="connsiteY8" fmla="*/ 478746 h 1366948"/>
                <a:gd name="connsiteX9" fmla="*/ 6934200 w 6934200"/>
                <a:gd name="connsiteY9" fmla="*/ 1366948 h 1366948"/>
                <a:gd name="connsiteX10" fmla="*/ 0 w 6934200"/>
                <a:gd name="connsiteY10" fmla="*/ 1366948 h 1366948"/>
                <a:gd name="connsiteX11" fmla="*/ 0 w 6934200"/>
                <a:gd name="connsiteY11" fmla="*/ 478746 h 13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34200" h="1366948">
                  <a:moveTo>
                    <a:pt x="6934200" y="888202"/>
                  </a:moveTo>
                  <a:lnTo>
                    <a:pt x="3637968" y="888202"/>
                  </a:lnTo>
                  <a:lnTo>
                    <a:pt x="3637968" y="1025211"/>
                  </a:lnTo>
                  <a:lnTo>
                    <a:pt x="3808837" y="1025211"/>
                  </a:lnTo>
                  <a:lnTo>
                    <a:pt x="3467100" y="1366947"/>
                  </a:lnTo>
                  <a:lnTo>
                    <a:pt x="3125363" y="1025211"/>
                  </a:lnTo>
                  <a:lnTo>
                    <a:pt x="3296231" y="1025211"/>
                  </a:lnTo>
                  <a:lnTo>
                    <a:pt x="3296231" y="888202"/>
                  </a:lnTo>
                  <a:lnTo>
                    <a:pt x="0" y="888202"/>
                  </a:lnTo>
                  <a:lnTo>
                    <a:pt x="0" y="1"/>
                  </a:lnTo>
                  <a:lnTo>
                    <a:pt x="6934200" y="1"/>
                  </a:lnTo>
                  <a:lnTo>
                    <a:pt x="6934200" y="888202"/>
                  </a:lnTo>
                  <a:close/>
                </a:path>
              </a:pathLst>
            </a:custGeom>
            <a:solidFill>
              <a:srgbClr val="4891DC">
                <a:alpha val="67000"/>
              </a:srgb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t" anchorCtr="0" compatLnSpc="1">
              <a:prstTxWarp prst="textNoShape">
                <a:avLst/>
              </a:prstTxWarp>
            </a:bodyPr>
            <a:lstStyle/>
            <a:p>
              <a:pPr lvl="0" algn="ctr" defTabSz="800100">
                <a:lnSpc>
                  <a:spcPct val="90000"/>
                </a:lnSpc>
                <a:spcAft>
                  <a:spcPct val="35000"/>
                </a:spcAft>
              </a:pPr>
              <a:r>
                <a:rPr lang="en-US" sz="1400" b="1" dirty="0">
                  <a:gradFill>
                    <a:gsLst>
                      <a:gs pos="0">
                        <a:schemeClr val="bg1"/>
                      </a:gs>
                      <a:gs pos="100000">
                        <a:schemeClr val="bg1"/>
                      </a:gs>
                    </a:gsLst>
                    <a:lin ang="5400000" scaled="0"/>
                  </a:gradFill>
                  <a:ea typeface="Segoe UI" pitchFamily="34" charset="0"/>
                  <a:cs typeface="Segoe UI" pitchFamily="34" charset="0"/>
                </a:rPr>
                <a:t>Within 48 hours: </a:t>
              </a:r>
              <a:r>
                <a:rPr lang="en-US" sz="1400" dirty="0" smtClean="0">
                  <a:gradFill>
                    <a:gsLst>
                      <a:gs pos="0">
                        <a:schemeClr val="bg1"/>
                      </a:gs>
                      <a:gs pos="100000">
                        <a:schemeClr val="bg1"/>
                      </a:gs>
                    </a:gsLst>
                    <a:lin ang="5400000" scaled="0"/>
                  </a:gradFill>
                  <a:ea typeface="Segoe UI" pitchFamily="34" charset="0"/>
                  <a:cs typeface="Segoe UI" pitchFamily="34" charset="0"/>
                </a:rPr>
                <a:t>Receive </a:t>
              </a:r>
              <a:r>
                <a:rPr lang="en-US" sz="1400" dirty="0">
                  <a:gradFill>
                    <a:gsLst>
                      <a:gs pos="0">
                        <a:schemeClr val="bg1"/>
                      </a:gs>
                      <a:gs pos="100000">
                        <a:schemeClr val="bg1"/>
                      </a:gs>
                    </a:gsLst>
                    <a:lin ang="5400000" scaled="0"/>
                  </a:gradFill>
                  <a:ea typeface="Segoe UI" pitchFamily="34" charset="0"/>
                  <a:cs typeface="Segoe UI" pitchFamily="34" charset="0"/>
                </a:rPr>
                <a:t>MCP ID in e-mail from </a:t>
              </a:r>
              <a:r>
                <a:rPr lang="en-US" sz="1400" dirty="0" smtClean="0">
                  <a:gradFill>
                    <a:gsLst>
                      <a:gs pos="0">
                        <a:schemeClr val="bg1"/>
                      </a:gs>
                      <a:gs pos="100000">
                        <a:schemeClr val="bg1"/>
                      </a:gs>
                    </a:gsLst>
                    <a:lin ang="5400000" scaled="0"/>
                  </a:gradFill>
                  <a:ea typeface="Segoe UI" pitchFamily="34" charset="0"/>
                  <a:cs typeface="Segoe UI" pitchFamily="34" charset="0"/>
                </a:rPr>
                <a:t>Microsoft</a:t>
              </a:r>
              <a:endParaRPr lang="en-US" sz="1400" dirty="0">
                <a:gradFill>
                  <a:gsLst>
                    <a:gs pos="0">
                      <a:schemeClr val="bg1"/>
                    </a:gs>
                    <a:gs pos="100000">
                      <a:schemeClr val="bg1"/>
                    </a:gs>
                  </a:gsLst>
                  <a:lin ang="5400000" scaled="0"/>
                </a:gradFill>
                <a:ea typeface="Segoe UI" pitchFamily="34" charset="0"/>
                <a:cs typeface="Segoe UI" pitchFamily="34" charset="0"/>
              </a:endParaRPr>
            </a:p>
          </p:txBody>
        </p:sp>
        <p:sp>
          <p:nvSpPr>
            <p:cNvPr id="29" name="Freeform 28"/>
            <p:cNvSpPr/>
            <p:nvPr/>
          </p:nvSpPr>
          <p:spPr>
            <a:xfrm>
              <a:off x="382587" y="3178698"/>
              <a:ext cx="5544972" cy="408717"/>
            </a:xfrm>
            <a:custGeom>
              <a:avLst/>
              <a:gdLst>
                <a:gd name="connsiteX0" fmla="*/ 0 w 6934200"/>
                <a:gd name="connsiteY0" fmla="*/ 0 h 408717"/>
                <a:gd name="connsiteX1" fmla="*/ 6934200 w 6934200"/>
                <a:gd name="connsiteY1" fmla="*/ 0 h 408717"/>
                <a:gd name="connsiteX2" fmla="*/ 6934200 w 6934200"/>
                <a:gd name="connsiteY2" fmla="*/ 408717 h 408717"/>
                <a:gd name="connsiteX3" fmla="*/ 0 w 6934200"/>
                <a:gd name="connsiteY3" fmla="*/ 408717 h 408717"/>
                <a:gd name="connsiteX4" fmla="*/ 0 w 6934200"/>
                <a:gd name="connsiteY4" fmla="*/ 0 h 408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4200" h="408717">
                  <a:moveTo>
                    <a:pt x="0" y="0"/>
                  </a:moveTo>
                  <a:lnTo>
                    <a:pt x="6934200" y="0"/>
                  </a:lnTo>
                  <a:lnTo>
                    <a:pt x="6934200" y="408717"/>
                  </a:lnTo>
                  <a:lnTo>
                    <a:pt x="0" y="408717"/>
                  </a:lnTo>
                  <a:lnTo>
                    <a:pt x="0" y="0"/>
                  </a:lnTo>
                  <a:close/>
                </a:path>
              </a:pathLst>
            </a:custGeom>
            <a:ln>
              <a:noFill/>
            </a:ln>
          </p:spPr>
          <p:style>
            <a:lnRef idx="1">
              <a:schemeClr val="accent5">
                <a:tint val="40000"/>
                <a:alpha val="90000"/>
                <a:hueOff val="0"/>
                <a:satOff val="0"/>
                <a:lumOff val="0"/>
                <a:alphaOff val="0"/>
              </a:schemeClr>
            </a:lnRef>
            <a:fillRef idx="1">
              <a:schemeClr val="accent5">
                <a:tint val="40000"/>
                <a:alpha val="90000"/>
                <a:hueOff val="12382594"/>
                <a:satOff val="-96433"/>
                <a:lumOff val="-9417"/>
                <a:alphaOff val="0"/>
              </a:schemeClr>
            </a:fillRef>
            <a:effectRef idx="2">
              <a:schemeClr val="accent5">
                <a:tint val="40000"/>
                <a:alpha val="90000"/>
                <a:hueOff val="12382594"/>
                <a:satOff val="-96433"/>
                <a:lumOff val="-9417"/>
                <a:alphaOff val="0"/>
              </a:schemeClr>
            </a:effectRef>
            <a:fontRef idx="minor">
              <a:schemeClr val="dk1">
                <a:hueOff val="0"/>
                <a:satOff val="0"/>
                <a:lumOff val="0"/>
                <a:alphaOff val="0"/>
              </a:schemeClr>
            </a:fontRef>
          </p:style>
          <p:txBody>
            <a:bodyPr spcFirstLastPara="0" vert="horz" wrap="square" lIns="128016" tIns="22860" rIns="128016" bIns="22860" numCol="1" spcCol="1270" anchor="ctr" anchorCtr="0">
              <a:noAutofit/>
            </a:bodyPr>
            <a:lstStyle/>
            <a:p>
              <a:pPr lvl="0" algn="ctr" defTabSz="800100">
                <a:lnSpc>
                  <a:spcPct val="90000"/>
                </a:lnSpc>
                <a:spcAft>
                  <a:spcPct val="35000"/>
                </a:spcAft>
              </a:pPr>
              <a:r>
                <a:rPr lang="en-US" sz="1400" dirty="0">
                  <a:gradFill>
                    <a:gsLst>
                      <a:gs pos="0">
                        <a:schemeClr val="tx1"/>
                      </a:gs>
                      <a:gs pos="100000">
                        <a:schemeClr val="tx1"/>
                      </a:gs>
                    </a:gsLst>
                    <a:lin ang="5400000" scaled="0"/>
                  </a:gradFill>
                  <a:ea typeface="Segoe UI" pitchFamily="34" charset="0"/>
                  <a:cs typeface="Segoe UI" pitchFamily="34" charset="0"/>
                </a:rPr>
                <a:t>Passed? Get temporary access code for MOS site</a:t>
              </a:r>
            </a:p>
          </p:txBody>
        </p:sp>
      </p:grpSp>
      <p:sp>
        <p:nvSpPr>
          <p:cNvPr id="30" name="Freeform 29"/>
          <p:cNvSpPr/>
          <p:nvPr/>
        </p:nvSpPr>
        <p:spPr>
          <a:xfrm>
            <a:off x="382589" y="1412875"/>
            <a:ext cx="5544969" cy="1366950"/>
          </a:xfrm>
          <a:custGeom>
            <a:avLst/>
            <a:gdLst>
              <a:gd name="connsiteX0" fmla="*/ 0 w 6934200"/>
              <a:gd name="connsiteY0" fmla="*/ 478746 h 1366948"/>
              <a:gd name="connsiteX1" fmla="*/ 3296232 w 6934200"/>
              <a:gd name="connsiteY1" fmla="*/ 478746 h 1366948"/>
              <a:gd name="connsiteX2" fmla="*/ 3296232 w 6934200"/>
              <a:gd name="connsiteY2" fmla="*/ 341737 h 1366948"/>
              <a:gd name="connsiteX3" fmla="*/ 3125363 w 6934200"/>
              <a:gd name="connsiteY3" fmla="*/ 341737 h 1366948"/>
              <a:gd name="connsiteX4" fmla="*/ 3467100 w 6934200"/>
              <a:gd name="connsiteY4" fmla="*/ 0 h 1366948"/>
              <a:gd name="connsiteX5" fmla="*/ 3808837 w 6934200"/>
              <a:gd name="connsiteY5" fmla="*/ 341737 h 1366948"/>
              <a:gd name="connsiteX6" fmla="*/ 3637969 w 6934200"/>
              <a:gd name="connsiteY6" fmla="*/ 341737 h 1366948"/>
              <a:gd name="connsiteX7" fmla="*/ 3637969 w 6934200"/>
              <a:gd name="connsiteY7" fmla="*/ 478746 h 1366948"/>
              <a:gd name="connsiteX8" fmla="*/ 6934200 w 6934200"/>
              <a:gd name="connsiteY8" fmla="*/ 478746 h 1366948"/>
              <a:gd name="connsiteX9" fmla="*/ 6934200 w 6934200"/>
              <a:gd name="connsiteY9" fmla="*/ 1366948 h 1366948"/>
              <a:gd name="connsiteX10" fmla="*/ 0 w 6934200"/>
              <a:gd name="connsiteY10" fmla="*/ 1366948 h 1366948"/>
              <a:gd name="connsiteX11" fmla="*/ 0 w 6934200"/>
              <a:gd name="connsiteY11" fmla="*/ 478746 h 13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34200" h="1366948">
                <a:moveTo>
                  <a:pt x="6934200" y="888202"/>
                </a:moveTo>
                <a:lnTo>
                  <a:pt x="3637968" y="888202"/>
                </a:lnTo>
                <a:lnTo>
                  <a:pt x="3637968" y="1025211"/>
                </a:lnTo>
                <a:lnTo>
                  <a:pt x="3808837" y="1025211"/>
                </a:lnTo>
                <a:lnTo>
                  <a:pt x="3467100" y="1366947"/>
                </a:lnTo>
                <a:lnTo>
                  <a:pt x="3125363" y="1025211"/>
                </a:lnTo>
                <a:lnTo>
                  <a:pt x="3296231" y="1025211"/>
                </a:lnTo>
                <a:lnTo>
                  <a:pt x="3296231" y="888202"/>
                </a:lnTo>
                <a:lnTo>
                  <a:pt x="0" y="888202"/>
                </a:lnTo>
                <a:lnTo>
                  <a:pt x="0" y="1"/>
                </a:lnTo>
                <a:lnTo>
                  <a:pt x="6934200" y="1"/>
                </a:lnTo>
                <a:lnTo>
                  <a:pt x="6934200" y="888202"/>
                </a:lnTo>
                <a:close/>
              </a:path>
            </a:pathLst>
          </a:custGeom>
          <a:solidFill>
            <a:srgbClr val="17375E">
              <a:alpha val="67000"/>
            </a:srgb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t" anchorCtr="0" compatLnSpc="1">
            <a:prstTxWarp prst="textNoShape">
              <a:avLst/>
            </a:prstTxWarp>
          </a:bodyPr>
          <a:lstStyle/>
          <a:p>
            <a:pPr lvl="0" algn="ctr" defTabSz="800100">
              <a:lnSpc>
                <a:spcPct val="90000"/>
              </a:lnSpc>
              <a:spcAft>
                <a:spcPct val="35000"/>
              </a:spcAft>
            </a:pPr>
            <a:r>
              <a:rPr lang="en-US" sz="1400" b="1" dirty="0">
                <a:gradFill>
                  <a:gsLst>
                    <a:gs pos="0">
                      <a:schemeClr val="bg1"/>
                    </a:gs>
                    <a:gs pos="100000">
                      <a:schemeClr val="bg1"/>
                    </a:gs>
                  </a:gsLst>
                  <a:lin ang="5400000" scaled="0"/>
                </a:gradFill>
                <a:ea typeface="Segoe UI" pitchFamily="34" charset="0"/>
                <a:cs typeface="Segoe UI" pitchFamily="34" charset="0"/>
              </a:rPr>
              <a:t>Immediately: </a:t>
            </a:r>
            <a:r>
              <a:rPr lang="en-US" sz="1400" dirty="0" smtClean="0">
                <a:gradFill>
                  <a:gsLst>
                    <a:gs pos="0">
                      <a:schemeClr val="bg1"/>
                    </a:gs>
                    <a:gs pos="100000">
                      <a:schemeClr val="bg1"/>
                    </a:gs>
                  </a:gsLst>
                  <a:lin ang="5400000" scaled="0"/>
                </a:gradFill>
                <a:ea typeface="Segoe UI" pitchFamily="34" charset="0"/>
                <a:cs typeface="Segoe UI" pitchFamily="34" charset="0"/>
              </a:rPr>
              <a:t>Get </a:t>
            </a:r>
            <a:r>
              <a:rPr lang="en-US" sz="1400" dirty="0">
                <a:gradFill>
                  <a:gsLst>
                    <a:gs pos="0">
                      <a:schemeClr val="bg1"/>
                    </a:gs>
                    <a:gs pos="100000">
                      <a:schemeClr val="bg1"/>
                    </a:gs>
                  </a:gsLst>
                  <a:lin ang="5400000" scaled="0"/>
                </a:gradFill>
                <a:ea typeface="Segoe UI" pitchFamily="34" charset="0"/>
                <a:cs typeface="Segoe UI" pitchFamily="34" charset="0"/>
              </a:rPr>
              <a:t>score at work station and hard copy </a:t>
            </a:r>
            <a:r>
              <a:rPr lang="en-US" sz="1400" dirty="0" smtClean="0">
                <a:gradFill>
                  <a:gsLst>
                    <a:gs pos="0">
                      <a:schemeClr val="bg1"/>
                    </a:gs>
                    <a:gs pos="100000">
                      <a:schemeClr val="bg1"/>
                    </a:gs>
                  </a:gsLst>
                  <a:lin ang="5400000" scaled="0"/>
                </a:gradFill>
                <a:ea typeface="Segoe UI" pitchFamily="34" charset="0"/>
                <a:cs typeface="Segoe UI" pitchFamily="34" charset="0"/>
              </a:rPr>
              <a:t/>
            </a:r>
            <a:br>
              <a:rPr lang="en-US" sz="1400" dirty="0" smtClean="0">
                <a:gradFill>
                  <a:gsLst>
                    <a:gs pos="0">
                      <a:schemeClr val="bg1"/>
                    </a:gs>
                    <a:gs pos="100000">
                      <a:schemeClr val="bg1"/>
                    </a:gs>
                  </a:gsLst>
                  <a:lin ang="5400000" scaled="0"/>
                </a:gradFill>
                <a:ea typeface="Segoe UI" pitchFamily="34" charset="0"/>
                <a:cs typeface="Segoe UI" pitchFamily="34" charset="0"/>
              </a:rPr>
            </a:br>
            <a:r>
              <a:rPr lang="en-US" sz="1400" dirty="0" smtClean="0">
                <a:gradFill>
                  <a:gsLst>
                    <a:gs pos="0">
                      <a:schemeClr val="bg1"/>
                    </a:gs>
                    <a:gs pos="100000">
                      <a:schemeClr val="bg1"/>
                    </a:gs>
                  </a:gsLst>
                  <a:lin ang="5400000" scaled="0"/>
                </a:gradFill>
                <a:ea typeface="Segoe UI" pitchFamily="34" charset="0"/>
                <a:cs typeface="Segoe UI" pitchFamily="34" charset="0"/>
              </a:rPr>
              <a:t>score </a:t>
            </a:r>
            <a:r>
              <a:rPr lang="en-US" sz="1400" dirty="0">
                <a:gradFill>
                  <a:gsLst>
                    <a:gs pos="0">
                      <a:schemeClr val="bg1"/>
                    </a:gs>
                    <a:gs pos="100000">
                      <a:schemeClr val="bg1"/>
                    </a:gs>
                  </a:gsLst>
                  <a:lin ang="5400000" scaled="0"/>
                </a:gradFill>
                <a:ea typeface="Segoe UI" pitchFamily="34" charset="0"/>
                <a:cs typeface="Segoe UI" pitchFamily="34" charset="0"/>
              </a:rPr>
              <a:t>report from Certiport; log in to Certiport profile </a:t>
            </a:r>
            <a:r>
              <a:rPr lang="en-US" sz="1400" dirty="0" smtClean="0">
                <a:gradFill>
                  <a:gsLst>
                    <a:gs pos="0">
                      <a:schemeClr val="bg1"/>
                    </a:gs>
                    <a:gs pos="100000">
                      <a:schemeClr val="bg1"/>
                    </a:gs>
                  </a:gsLst>
                  <a:lin ang="5400000" scaled="0"/>
                </a:gradFill>
                <a:ea typeface="Segoe UI" pitchFamily="34" charset="0"/>
                <a:cs typeface="Segoe UI" pitchFamily="34" charset="0"/>
              </a:rPr>
              <a:t/>
            </a:r>
            <a:br>
              <a:rPr lang="en-US" sz="1400" dirty="0" smtClean="0">
                <a:gradFill>
                  <a:gsLst>
                    <a:gs pos="0">
                      <a:schemeClr val="bg1"/>
                    </a:gs>
                    <a:gs pos="100000">
                      <a:schemeClr val="bg1"/>
                    </a:gs>
                  </a:gsLst>
                  <a:lin ang="5400000" scaled="0"/>
                </a:gradFill>
                <a:ea typeface="Segoe UI" pitchFamily="34" charset="0"/>
                <a:cs typeface="Segoe UI" pitchFamily="34" charset="0"/>
              </a:rPr>
            </a:br>
            <a:r>
              <a:rPr lang="en-US" sz="1400" dirty="0" smtClean="0">
                <a:gradFill>
                  <a:gsLst>
                    <a:gs pos="0">
                      <a:schemeClr val="bg1"/>
                    </a:gs>
                    <a:gs pos="100000">
                      <a:schemeClr val="bg1"/>
                    </a:gs>
                  </a:gsLst>
                  <a:lin ang="5400000" scaled="0"/>
                </a:gradFill>
                <a:ea typeface="Segoe UI" pitchFamily="34" charset="0"/>
                <a:cs typeface="Segoe UI" pitchFamily="34" charset="0"/>
              </a:rPr>
              <a:t>to </a:t>
            </a:r>
            <a:r>
              <a:rPr lang="en-US" sz="1400" dirty="0">
                <a:gradFill>
                  <a:gsLst>
                    <a:gs pos="0">
                      <a:schemeClr val="bg1"/>
                    </a:gs>
                    <a:gs pos="100000">
                      <a:schemeClr val="bg1"/>
                    </a:gs>
                  </a:gsLst>
                  <a:lin ang="5400000" scaled="0"/>
                </a:gradFill>
                <a:ea typeface="Segoe UI" pitchFamily="34" charset="0"/>
                <a:cs typeface="Segoe UI" pitchFamily="34" charset="0"/>
              </a:rPr>
              <a:t>see score report and transcript</a:t>
            </a:r>
          </a:p>
        </p:txBody>
      </p:sp>
      <p:sp>
        <p:nvSpPr>
          <p:cNvPr id="31" name="Line Callout 1 30"/>
          <p:cNvSpPr/>
          <p:nvPr/>
        </p:nvSpPr>
        <p:spPr bwMode="auto">
          <a:xfrm>
            <a:off x="6071937" y="1404854"/>
            <a:ext cx="2689476" cy="2010921"/>
          </a:xfrm>
          <a:prstGeom prst="borderCallout1">
            <a:avLst>
              <a:gd name="adj1" fmla="val 12291"/>
              <a:gd name="adj2" fmla="val -1434"/>
              <a:gd name="adj3" fmla="val 479"/>
              <a:gd name="adj4" fmla="val -91093"/>
            </a:avLst>
          </a:prstGeom>
          <a:solidFill>
            <a:srgbClr val="EDC933">
              <a:alpha val="67000"/>
            </a:srgbClr>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t" anchorCtr="0" compatLnSpc="1">
            <a:prstTxWarp prst="textNoShape">
              <a:avLst/>
            </a:prstTxWarp>
          </a:bodyPr>
          <a:lstStyle/>
          <a:p>
            <a:pPr defTabSz="914099"/>
            <a:r>
              <a:rPr lang="en-US" sz="1400" b="1" dirty="0">
                <a:gradFill>
                  <a:gsLst>
                    <a:gs pos="0">
                      <a:schemeClr val="tx1"/>
                    </a:gs>
                    <a:gs pos="100000">
                      <a:schemeClr val="tx1"/>
                    </a:gs>
                  </a:gsLst>
                  <a:lin ang="5400000" scaled="0"/>
                </a:gradFill>
                <a:ea typeface="Segoe UI" pitchFamily="34" charset="0"/>
                <a:cs typeface="Segoe UI" pitchFamily="34" charset="0"/>
              </a:rPr>
              <a:t>Tips: </a:t>
            </a:r>
          </a:p>
          <a:p>
            <a:pPr marL="173038" indent="-173038" defTabSz="914099">
              <a:buFont typeface="Arial" pitchFamily="34" charset="0"/>
              <a:buChar char="•"/>
            </a:pPr>
            <a:r>
              <a:rPr lang="en-US" sz="1400" dirty="0">
                <a:gradFill>
                  <a:gsLst>
                    <a:gs pos="0">
                      <a:schemeClr val="tx1"/>
                    </a:gs>
                    <a:gs pos="100000">
                      <a:schemeClr val="tx1"/>
                    </a:gs>
                  </a:gsLst>
                  <a:lin ang="5400000" scaled="0"/>
                </a:gradFill>
                <a:ea typeface="Segoe UI" pitchFamily="34" charset="0"/>
                <a:cs typeface="Segoe UI" pitchFamily="34" charset="0"/>
              </a:rPr>
              <a:t>Keep printed copy </a:t>
            </a:r>
            <a:r>
              <a:rPr lang="en-US" sz="1400" dirty="0" smtClean="0">
                <a:gradFill>
                  <a:gsLst>
                    <a:gs pos="0">
                      <a:schemeClr val="tx1"/>
                    </a:gs>
                    <a:gs pos="100000">
                      <a:schemeClr val="tx1"/>
                    </a:gs>
                  </a:gsLst>
                  <a:lin ang="5400000" scaled="0"/>
                </a:gradFill>
                <a:ea typeface="Segoe UI" pitchFamily="34" charset="0"/>
                <a:cs typeface="Segoe UI" pitchFamily="34" charset="0"/>
              </a:rPr>
              <a:t>of </a:t>
            </a:r>
            <a:br>
              <a:rPr lang="en-US" sz="1400" dirty="0" smtClean="0">
                <a:gradFill>
                  <a:gsLst>
                    <a:gs pos="0">
                      <a:schemeClr val="tx1"/>
                    </a:gs>
                    <a:gs pos="100000">
                      <a:schemeClr val="tx1"/>
                    </a:gs>
                  </a:gsLst>
                  <a:lin ang="5400000" scaled="0"/>
                </a:gradFill>
                <a:ea typeface="Segoe UI" pitchFamily="34" charset="0"/>
                <a:cs typeface="Segoe UI" pitchFamily="34" charset="0"/>
              </a:rPr>
            </a:br>
            <a:r>
              <a:rPr lang="en-US" sz="1400" dirty="0" smtClean="0">
                <a:gradFill>
                  <a:gsLst>
                    <a:gs pos="0">
                      <a:schemeClr val="tx1"/>
                    </a:gs>
                    <a:gs pos="100000">
                      <a:schemeClr val="tx1"/>
                    </a:gs>
                  </a:gsLst>
                  <a:lin ang="5400000" scaled="0"/>
                </a:gradFill>
                <a:ea typeface="Segoe UI" pitchFamily="34" charset="0"/>
                <a:cs typeface="Segoe UI" pitchFamily="34" charset="0"/>
              </a:rPr>
              <a:t>score </a:t>
            </a:r>
            <a:r>
              <a:rPr lang="en-US" sz="1400" dirty="0">
                <a:gradFill>
                  <a:gsLst>
                    <a:gs pos="0">
                      <a:schemeClr val="tx1"/>
                    </a:gs>
                    <a:gs pos="100000">
                      <a:schemeClr val="tx1"/>
                    </a:gs>
                  </a:gsLst>
                  <a:lin ang="5400000" scaled="0"/>
                </a:gradFill>
                <a:ea typeface="Segoe UI" pitchFamily="34" charset="0"/>
                <a:cs typeface="Segoe UI" pitchFamily="34" charset="0"/>
              </a:rPr>
              <a:t>report</a:t>
            </a:r>
          </a:p>
          <a:p>
            <a:pPr marL="173038" indent="-173038" defTabSz="914099">
              <a:buFont typeface="Arial" pitchFamily="34" charset="0"/>
              <a:buChar char="•"/>
            </a:pPr>
            <a:r>
              <a:rPr lang="en-US" sz="1400" dirty="0">
                <a:gradFill>
                  <a:gsLst>
                    <a:gs pos="0">
                      <a:schemeClr val="tx1"/>
                    </a:gs>
                    <a:gs pos="100000">
                      <a:schemeClr val="tx1"/>
                    </a:gs>
                  </a:gsLst>
                  <a:lin ang="5400000" scaled="0"/>
                </a:gradFill>
                <a:ea typeface="Segoe UI" pitchFamily="34" charset="0"/>
                <a:cs typeface="Segoe UI" pitchFamily="34" charset="0"/>
              </a:rPr>
              <a:t>Register with a </a:t>
            </a:r>
            <a:r>
              <a:rPr lang="en-US" sz="1400" dirty="0" smtClean="0">
                <a:gradFill>
                  <a:gsLst>
                    <a:gs pos="0">
                      <a:schemeClr val="tx1"/>
                    </a:gs>
                    <a:gs pos="100000">
                      <a:schemeClr val="tx1"/>
                    </a:gs>
                  </a:gsLst>
                  <a:lin ang="5400000" scaled="0"/>
                </a:gradFill>
                <a:ea typeface="Segoe UI" pitchFamily="34" charset="0"/>
                <a:cs typeface="Segoe UI" pitchFamily="34" charset="0"/>
              </a:rPr>
              <a:t>valid </a:t>
            </a:r>
            <a:br>
              <a:rPr lang="en-US" sz="1400" dirty="0" smtClean="0">
                <a:gradFill>
                  <a:gsLst>
                    <a:gs pos="0">
                      <a:schemeClr val="tx1"/>
                    </a:gs>
                    <a:gs pos="100000">
                      <a:schemeClr val="tx1"/>
                    </a:gs>
                  </a:gsLst>
                  <a:lin ang="5400000" scaled="0"/>
                </a:gradFill>
                <a:ea typeface="Segoe UI" pitchFamily="34" charset="0"/>
                <a:cs typeface="Segoe UI" pitchFamily="34" charset="0"/>
              </a:rPr>
            </a:br>
            <a:r>
              <a:rPr lang="en-US" sz="1400" dirty="0" smtClean="0">
                <a:gradFill>
                  <a:gsLst>
                    <a:gs pos="0">
                      <a:schemeClr val="tx1"/>
                    </a:gs>
                    <a:gs pos="100000">
                      <a:schemeClr val="tx1"/>
                    </a:gs>
                  </a:gsLst>
                  <a:lin ang="5400000" scaled="0"/>
                </a:gradFill>
                <a:ea typeface="Segoe UI" pitchFamily="34" charset="0"/>
                <a:cs typeface="Segoe UI" pitchFamily="34" charset="0"/>
              </a:rPr>
              <a:t>e-mail </a:t>
            </a:r>
            <a:r>
              <a:rPr lang="en-US" sz="1400" dirty="0">
                <a:gradFill>
                  <a:gsLst>
                    <a:gs pos="0">
                      <a:schemeClr val="tx1"/>
                    </a:gs>
                    <a:gs pos="100000">
                      <a:schemeClr val="tx1"/>
                    </a:gs>
                  </a:gsLst>
                  <a:lin ang="5400000" scaled="0"/>
                </a:gradFill>
                <a:ea typeface="Segoe UI" pitchFamily="34" charset="0"/>
                <a:cs typeface="Segoe UI" pitchFamily="34" charset="0"/>
              </a:rPr>
              <a:t>address </a:t>
            </a:r>
          </a:p>
          <a:p>
            <a:pPr marL="173038" indent="-173038" defTabSz="914099">
              <a:buFont typeface="Arial" pitchFamily="34" charset="0"/>
              <a:buChar char="•"/>
            </a:pPr>
            <a:r>
              <a:rPr lang="en-US" sz="1400" dirty="0">
                <a:gradFill>
                  <a:gsLst>
                    <a:gs pos="0">
                      <a:schemeClr val="tx1"/>
                    </a:gs>
                    <a:gs pos="100000">
                      <a:schemeClr val="tx1"/>
                    </a:gs>
                  </a:gsLst>
                  <a:lin ang="5400000" scaled="0"/>
                </a:gradFill>
                <a:ea typeface="Segoe UI" pitchFamily="34" charset="0"/>
                <a:cs typeface="Segoe UI" pitchFamily="34" charset="0"/>
              </a:rPr>
              <a:t>Set spam blocker </a:t>
            </a:r>
            <a:r>
              <a:rPr lang="en-US" sz="1400" dirty="0" smtClean="0">
                <a:gradFill>
                  <a:gsLst>
                    <a:gs pos="0">
                      <a:schemeClr val="tx1"/>
                    </a:gs>
                    <a:gs pos="100000">
                      <a:schemeClr val="tx1"/>
                    </a:gs>
                  </a:gsLst>
                  <a:lin ang="5400000" scaled="0"/>
                </a:gradFill>
                <a:ea typeface="Segoe UI" pitchFamily="34" charset="0"/>
                <a:cs typeface="Segoe UI" pitchFamily="34" charset="0"/>
              </a:rPr>
              <a:t>to </a:t>
            </a:r>
            <a:br>
              <a:rPr lang="en-US" sz="1400" dirty="0" smtClean="0">
                <a:gradFill>
                  <a:gsLst>
                    <a:gs pos="0">
                      <a:schemeClr val="tx1"/>
                    </a:gs>
                    <a:gs pos="100000">
                      <a:schemeClr val="tx1"/>
                    </a:gs>
                  </a:gsLst>
                  <a:lin ang="5400000" scaled="0"/>
                </a:gradFill>
                <a:ea typeface="Segoe UI" pitchFamily="34" charset="0"/>
                <a:cs typeface="Segoe UI" pitchFamily="34" charset="0"/>
              </a:rPr>
            </a:br>
            <a:r>
              <a:rPr lang="en-US" sz="1400" dirty="0" smtClean="0">
                <a:gradFill>
                  <a:gsLst>
                    <a:gs pos="0">
                      <a:schemeClr val="tx1"/>
                    </a:gs>
                    <a:gs pos="100000">
                      <a:schemeClr val="tx1"/>
                    </a:gs>
                  </a:gsLst>
                  <a:lin ang="5400000" scaled="0"/>
                </a:gradFill>
                <a:ea typeface="Segoe UI" pitchFamily="34" charset="0"/>
                <a:cs typeface="Segoe UI" pitchFamily="34" charset="0"/>
              </a:rPr>
              <a:t>accept </a:t>
            </a:r>
            <a:r>
              <a:rPr lang="en-US" sz="1400" dirty="0">
                <a:gradFill>
                  <a:gsLst>
                    <a:gs pos="0">
                      <a:schemeClr val="tx1"/>
                    </a:gs>
                    <a:gs pos="100000">
                      <a:schemeClr val="tx1"/>
                    </a:gs>
                  </a:gsLst>
                  <a:lin ang="5400000" scaled="0"/>
                </a:gradFill>
                <a:ea typeface="Segoe UI" pitchFamily="34" charset="0"/>
                <a:cs typeface="Segoe UI" pitchFamily="34" charset="0"/>
              </a:rPr>
              <a:t>e-mail from </a:t>
            </a:r>
            <a:r>
              <a:rPr lang="en-US" sz="1400" dirty="0">
                <a:solidFill>
                  <a:schemeClr val="tx1"/>
                </a:solidFill>
                <a:ea typeface="Segoe UI" pitchFamily="34" charset="0"/>
                <a:cs typeface="Segoe UI" pitchFamily="34" charset="0"/>
                <a:hlinkClick r:id="rId4"/>
              </a:rPr>
              <a:t>mswwprog@microsoft.com</a:t>
            </a:r>
            <a:endParaRPr lang="en-US" sz="1400" dirty="0">
              <a:solidFill>
                <a:schemeClr val="tx1"/>
              </a:solidFill>
              <a:ea typeface="Segoe UI" pitchFamily="34" charset="0"/>
              <a:cs typeface="Segoe UI" pitchFamily="34" charset="0"/>
            </a:endParaRPr>
          </a:p>
          <a:p>
            <a:pPr marL="173038" indent="-173038" defTabSz="914099">
              <a:buFont typeface="Arial" pitchFamily="34" charset="0"/>
              <a:buChar char="•"/>
            </a:pPr>
            <a:r>
              <a:rPr lang="en-US" sz="1400" dirty="0">
                <a:gradFill>
                  <a:gsLst>
                    <a:gs pos="0">
                      <a:schemeClr val="tx1"/>
                    </a:gs>
                    <a:gs pos="100000">
                      <a:schemeClr val="tx1"/>
                    </a:gs>
                  </a:gsLst>
                  <a:lin ang="5400000" scaled="0"/>
                </a:gradFill>
                <a:ea typeface="Segoe UI" pitchFamily="34" charset="0"/>
                <a:cs typeface="Segoe UI" pitchFamily="34" charset="0"/>
              </a:rPr>
              <a:t>Keep your MCP ID handy! </a:t>
            </a:r>
          </a:p>
          <a:p>
            <a:pPr marL="173038" indent="-173038" defTabSz="914099"/>
            <a:endParaRPr lang="en-US" sz="1400" dirty="0">
              <a:solidFill>
                <a:schemeClr val="tx1"/>
              </a:solidFill>
              <a:ea typeface="Segoe UI" pitchFamily="34" charset="0"/>
              <a:cs typeface="Segoe UI" pitchFamily="34" charset="0"/>
            </a:endParaRPr>
          </a:p>
        </p:txBody>
      </p:sp>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203768" y="5296908"/>
            <a:ext cx="2554941" cy="114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129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childTnLst>
                          </p:cTn>
                        </p:par>
                        <p:par>
                          <p:cTn id="32" fill="hold">
                            <p:stCondLst>
                              <p:cond delay="4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defTabSz="914363" eaLnBrk="1" fontAlgn="auto" hangingPunct="1">
              <a:spcAft>
                <a:spcPts val="0"/>
              </a:spcAft>
              <a:defRPr/>
            </a:pPr>
            <a:r>
              <a:rPr b="1" dirty="0">
                <a:latin typeface="+mj-lt"/>
              </a:rPr>
              <a:t>Resources</a:t>
            </a:r>
          </a:p>
        </p:txBody>
      </p:sp>
      <p:sp>
        <p:nvSpPr>
          <p:cNvPr id="17411" name="Content Placeholder 3"/>
          <p:cNvSpPr>
            <a:spLocks noGrp="1"/>
          </p:cNvSpPr>
          <p:nvPr>
            <p:ph type="body" sz="quarter" idx="10"/>
          </p:nvPr>
        </p:nvSpPr>
        <p:spPr>
          <a:xfrm>
            <a:off x="381000" y="1411552"/>
            <a:ext cx="8382000" cy="886397"/>
          </a:xfrm>
        </p:spPr>
        <p:txBody>
          <a:bodyPr rtlCol="0"/>
          <a:lstStyle/>
          <a:p>
            <a:pPr defTabSz="914363" eaLnBrk="1" fontAlgn="auto" hangingPunct="1">
              <a:spcAft>
                <a:spcPts val="0"/>
              </a:spcAft>
              <a:defRPr/>
            </a:pPr>
            <a:r>
              <a:rPr lang="en-US" dirty="0" smtClean="0">
                <a:latin typeface="+mn-lt"/>
              </a:rPr>
              <a:t>Microsoft Learning: </a:t>
            </a:r>
            <a:r>
              <a:rPr lang="en-US" dirty="0" smtClean="0">
                <a:latin typeface="+mn-lt"/>
                <a:hlinkClick r:id="rId3"/>
              </a:rPr>
              <a:t>http://www.microsoft.com/learning</a:t>
            </a:r>
            <a:r>
              <a:rPr lang="en-US" dirty="0" smtClean="0">
                <a:latin typeface="+mn-lt"/>
              </a:rPr>
              <a:t> </a:t>
            </a:r>
          </a:p>
        </p:txBody>
      </p:sp>
      <p:sp>
        <p:nvSpPr>
          <p:cNvPr id="4" name="TextBox 3"/>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6" name="TextBox 5"/>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47</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7" name="Picture 2" descr="\\SFP\Work\White_Whale\3-22063_Regine_Smith\Artwork\PROOF_POINTS\ProofPoints-NOV201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8331" y="5119108"/>
            <a:ext cx="3060700" cy="132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08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7363" name="Picture 3" descr="work-bg-1"/>
          <p:cNvPicPr>
            <a:picLocks noChangeAspect="1" noChangeArrowheads="1"/>
          </p:cNvPicPr>
          <p:nvPr/>
        </p:nvPicPr>
        <p:blipFill>
          <a:blip r:embed="rId3"/>
          <a:srcRect/>
          <a:stretch>
            <a:fillRect/>
          </a:stretch>
        </p:blipFill>
        <p:spPr bwMode="auto">
          <a:xfrm>
            <a:off x="560388" y="1750304"/>
            <a:ext cx="2654300" cy="4110037"/>
          </a:xfrm>
          <a:prstGeom prst="rect">
            <a:avLst/>
          </a:prstGeom>
          <a:noFill/>
        </p:spPr>
      </p:pic>
      <p:pic>
        <p:nvPicPr>
          <p:cNvPr id="527364" name="Picture 4" descr="work-bg-2"/>
          <p:cNvPicPr>
            <a:picLocks noChangeAspect="1" noChangeArrowheads="1"/>
          </p:cNvPicPr>
          <p:nvPr/>
        </p:nvPicPr>
        <p:blipFill>
          <a:blip r:embed="rId4"/>
          <a:srcRect/>
          <a:stretch>
            <a:fillRect/>
          </a:stretch>
        </p:blipFill>
        <p:spPr bwMode="auto">
          <a:xfrm>
            <a:off x="3279776" y="1750304"/>
            <a:ext cx="2654300" cy="4110037"/>
          </a:xfrm>
          <a:prstGeom prst="rect">
            <a:avLst/>
          </a:prstGeom>
          <a:noFill/>
        </p:spPr>
      </p:pic>
      <p:pic>
        <p:nvPicPr>
          <p:cNvPr id="527365" name="Picture 5" descr="work-bg-3"/>
          <p:cNvPicPr>
            <a:picLocks noChangeAspect="1" noChangeArrowheads="1"/>
          </p:cNvPicPr>
          <p:nvPr/>
        </p:nvPicPr>
        <p:blipFill>
          <a:blip r:embed="rId5"/>
          <a:srcRect/>
          <a:stretch>
            <a:fillRect/>
          </a:stretch>
        </p:blipFill>
        <p:spPr bwMode="auto">
          <a:xfrm>
            <a:off x="5999163" y="1750304"/>
            <a:ext cx="2654300" cy="4110037"/>
          </a:xfrm>
          <a:prstGeom prst="rect">
            <a:avLst/>
          </a:prstGeom>
          <a:noFill/>
        </p:spPr>
      </p:pic>
      <p:pic>
        <p:nvPicPr>
          <p:cNvPr id="527366" name="Picture 6" descr="work-topbar"/>
          <p:cNvPicPr>
            <a:picLocks noChangeAspect="1" noChangeArrowheads="1"/>
          </p:cNvPicPr>
          <p:nvPr/>
        </p:nvPicPr>
        <p:blipFill>
          <a:blip r:embed="rId6"/>
          <a:srcRect/>
          <a:stretch>
            <a:fillRect/>
          </a:stretch>
        </p:blipFill>
        <p:spPr bwMode="auto">
          <a:xfrm>
            <a:off x="541341" y="983539"/>
            <a:ext cx="8142287" cy="857250"/>
          </a:xfrm>
          <a:prstGeom prst="rect">
            <a:avLst/>
          </a:prstGeom>
          <a:noFill/>
        </p:spPr>
      </p:pic>
      <p:sp>
        <p:nvSpPr>
          <p:cNvPr id="527367" name="Rectangle 7"/>
          <p:cNvSpPr>
            <a:spLocks noGrp="1" noChangeArrowheads="1"/>
          </p:cNvSpPr>
          <p:nvPr>
            <p:ph type="title"/>
          </p:nvPr>
        </p:nvSpPr>
        <p:spPr>
          <a:xfrm>
            <a:off x="186309" y="157419"/>
            <a:ext cx="8839200" cy="565785"/>
          </a:xfrm>
          <a:noFill/>
          <a:ln/>
        </p:spPr>
        <p:txBody>
          <a:bodyPr>
            <a:noAutofit/>
          </a:bodyPr>
          <a:lstStyle/>
          <a:p>
            <a:pPr algn="l"/>
            <a:r>
              <a:rPr lang="en-US" sz="4200" dirty="0" smtClean="0"/>
              <a:t>Certification Roadmap for Employability</a:t>
            </a:r>
            <a:endParaRPr lang="en-US" sz="4200" dirty="0">
              <a:solidFill>
                <a:srgbClr val="0000FF"/>
              </a:solidFill>
              <a:effectLst/>
              <a:latin typeface="Albertus MT" pitchFamily="18" charset="0"/>
            </a:endParaRPr>
          </a:p>
        </p:txBody>
      </p:sp>
      <p:sp>
        <p:nvSpPr>
          <p:cNvPr id="527368" name="Text Box 8"/>
          <p:cNvSpPr txBox="1">
            <a:spLocks noChangeArrowheads="1"/>
          </p:cNvSpPr>
          <p:nvPr/>
        </p:nvSpPr>
        <p:spPr bwMode="auto">
          <a:xfrm>
            <a:off x="1426650" y="1204654"/>
            <a:ext cx="750526" cy="400110"/>
          </a:xfrm>
          <a:prstGeom prst="rect">
            <a:avLst/>
          </a:prstGeom>
          <a:noFill/>
          <a:ln w="9525">
            <a:noFill/>
            <a:miter lim="800000"/>
            <a:headEnd/>
            <a:tailEnd/>
          </a:ln>
          <a:effectLst/>
        </p:spPr>
        <p:txBody>
          <a:bodyPr wrap="none">
            <a:spAutoFit/>
          </a:bodyPr>
          <a:lstStyle/>
          <a:p>
            <a:pPr algn="ctr"/>
            <a:r>
              <a:rPr lang="en-US" sz="2000" b="1" dirty="0" smtClean="0">
                <a:solidFill>
                  <a:srgbClr val="FFFF00"/>
                </a:solidFill>
                <a:effectLst>
                  <a:outerShdw blurRad="38100" dist="38100" dir="2700000" algn="tl">
                    <a:srgbClr val="000000">
                      <a:alpha val="43137"/>
                    </a:srgbClr>
                  </a:outerShdw>
                </a:effectLst>
                <a:latin typeface="Segoe"/>
              </a:rPr>
              <a:t>K-12</a:t>
            </a:r>
            <a:endParaRPr lang="en-US" sz="2000" b="1" dirty="0">
              <a:solidFill>
                <a:srgbClr val="FFFF00"/>
              </a:solidFill>
              <a:effectLst>
                <a:outerShdw blurRad="38100" dist="38100" dir="2700000" algn="tl">
                  <a:srgbClr val="000000">
                    <a:alpha val="43137"/>
                  </a:srgbClr>
                </a:outerShdw>
              </a:effectLst>
              <a:latin typeface="Segoe"/>
            </a:endParaRPr>
          </a:p>
        </p:txBody>
      </p:sp>
      <p:sp>
        <p:nvSpPr>
          <p:cNvPr id="527369" name="Text Box 9"/>
          <p:cNvSpPr txBox="1">
            <a:spLocks noChangeArrowheads="1"/>
          </p:cNvSpPr>
          <p:nvPr/>
        </p:nvSpPr>
        <p:spPr bwMode="auto">
          <a:xfrm>
            <a:off x="3586258" y="1235432"/>
            <a:ext cx="2064989" cy="369332"/>
          </a:xfrm>
          <a:prstGeom prst="rect">
            <a:avLst/>
          </a:prstGeom>
          <a:noFill/>
          <a:ln w="9525">
            <a:noFill/>
            <a:miter lim="800000"/>
            <a:headEnd/>
            <a:tailEnd/>
          </a:ln>
          <a:effectLst/>
        </p:spPr>
        <p:txBody>
          <a:bodyPr wrap="none">
            <a:spAutoFit/>
          </a:bodyPr>
          <a:lstStyle/>
          <a:p>
            <a:pPr algn="ctr"/>
            <a:r>
              <a:rPr lang="en-US" b="1" dirty="0" smtClean="0">
                <a:solidFill>
                  <a:srgbClr val="FFFF00"/>
                </a:solidFill>
                <a:effectLst>
                  <a:outerShdw blurRad="38100" dist="38100" dir="2700000" algn="tl">
                    <a:srgbClr val="000000">
                      <a:alpha val="43137"/>
                    </a:srgbClr>
                  </a:outerShdw>
                </a:effectLst>
                <a:latin typeface="Segoe"/>
              </a:rPr>
              <a:t>Higher </a:t>
            </a:r>
            <a:r>
              <a:rPr lang="en-US" b="1" dirty="0">
                <a:solidFill>
                  <a:srgbClr val="FFFF00"/>
                </a:solidFill>
                <a:effectLst>
                  <a:outerShdw blurRad="38100" dist="38100" dir="2700000" algn="tl">
                    <a:srgbClr val="000000">
                      <a:alpha val="43137"/>
                    </a:srgbClr>
                  </a:outerShdw>
                </a:effectLst>
                <a:latin typeface="Segoe"/>
              </a:rPr>
              <a:t>Education</a:t>
            </a:r>
          </a:p>
        </p:txBody>
      </p:sp>
      <p:sp>
        <p:nvSpPr>
          <p:cNvPr id="527370" name="Text Box 10"/>
          <p:cNvSpPr txBox="1">
            <a:spLocks noChangeArrowheads="1"/>
          </p:cNvSpPr>
          <p:nvPr/>
        </p:nvSpPr>
        <p:spPr bwMode="auto">
          <a:xfrm>
            <a:off x="6470985" y="1235432"/>
            <a:ext cx="1558440" cy="369332"/>
          </a:xfrm>
          <a:prstGeom prst="rect">
            <a:avLst/>
          </a:prstGeom>
          <a:noFill/>
          <a:ln w="9525">
            <a:noFill/>
            <a:miter lim="800000"/>
            <a:headEnd/>
            <a:tailEnd/>
          </a:ln>
          <a:effectLst/>
        </p:spPr>
        <p:txBody>
          <a:bodyPr wrap="none">
            <a:spAutoFit/>
          </a:bodyPr>
          <a:lstStyle/>
          <a:p>
            <a:pPr algn="ctr"/>
            <a:r>
              <a:rPr lang="en-US" b="1" dirty="0" smtClean="0">
                <a:solidFill>
                  <a:srgbClr val="FFFF00"/>
                </a:solidFill>
                <a:effectLst>
                  <a:outerShdw blurRad="38100" dist="38100" dir="2700000" algn="tl">
                    <a:srgbClr val="000000">
                      <a:alpha val="43137"/>
                    </a:srgbClr>
                  </a:outerShdw>
                </a:effectLst>
                <a:latin typeface="Segoe"/>
              </a:rPr>
              <a:t>Employment</a:t>
            </a:r>
            <a:endParaRPr lang="en-US" b="1" dirty="0">
              <a:solidFill>
                <a:srgbClr val="FFFF00"/>
              </a:solidFill>
              <a:effectLst>
                <a:outerShdw blurRad="38100" dist="38100" dir="2700000" algn="tl">
                  <a:srgbClr val="000000">
                    <a:alpha val="43137"/>
                  </a:srgbClr>
                </a:outerShdw>
              </a:effectLst>
              <a:latin typeface="Segoe"/>
            </a:endParaRPr>
          </a:p>
        </p:txBody>
      </p:sp>
      <p:grpSp>
        <p:nvGrpSpPr>
          <p:cNvPr id="2" name="Group 11"/>
          <p:cNvGrpSpPr>
            <a:grpSpLocks/>
          </p:cNvGrpSpPr>
          <p:nvPr/>
        </p:nvGrpSpPr>
        <p:grpSpPr bwMode="auto">
          <a:xfrm>
            <a:off x="5407028" y="3655306"/>
            <a:ext cx="2136775" cy="1500187"/>
            <a:chOff x="3235" y="2591"/>
            <a:chExt cx="1022" cy="694"/>
          </a:xfrm>
        </p:grpSpPr>
        <p:pic>
          <p:nvPicPr>
            <p:cNvPr id="527372" name="Picture 12" descr="evol-whitebox"/>
            <p:cNvPicPr>
              <a:picLocks noChangeAspect="1" noChangeArrowheads="1"/>
            </p:cNvPicPr>
            <p:nvPr/>
          </p:nvPicPr>
          <p:blipFill>
            <a:blip r:embed="rId7"/>
            <a:srcRect/>
            <a:stretch>
              <a:fillRect/>
            </a:stretch>
          </p:blipFill>
          <p:spPr bwMode="auto">
            <a:xfrm>
              <a:off x="3235" y="2591"/>
              <a:ext cx="1022" cy="694"/>
            </a:xfrm>
            <a:prstGeom prst="rect">
              <a:avLst/>
            </a:prstGeom>
            <a:noFill/>
          </p:spPr>
        </p:pic>
        <p:pic>
          <p:nvPicPr>
            <p:cNvPr id="527373" name="Picture 13" descr="cert_ProDev_rgb"/>
            <p:cNvPicPr>
              <a:picLocks noChangeAspect="1" noChangeArrowheads="1"/>
            </p:cNvPicPr>
            <p:nvPr/>
          </p:nvPicPr>
          <p:blipFill>
            <a:blip r:embed="rId8" cstate="email"/>
            <a:srcRect/>
            <a:stretch>
              <a:fillRect/>
            </a:stretch>
          </p:blipFill>
          <p:spPr bwMode="auto">
            <a:xfrm>
              <a:off x="3445" y="2719"/>
              <a:ext cx="621" cy="461"/>
            </a:xfrm>
            <a:prstGeom prst="rect">
              <a:avLst/>
            </a:prstGeom>
            <a:noFill/>
          </p:spPr>
        </p:pic>
      </p:grpSp>
      <p:grpSp>
        <p:nvGrpSpPr>
          <p:cNvPr id="3" name="Group 14"/>
          <p:cNvGrpSpPr>
            <a:grpSpLocks/>
          </p:cNvGrpSpPr>
          <p:nvPr/>
        </p:nvGrpSpPr>
        <p:grpSpPr bwMode="auto">
          <a:xfrm>
            <a:off x="4568828" y="2126539"/>
            <a:ext cx="2136775" cy="1500188"/>
            <a:chOff x="3235" y="1858"/>
            <a:chExt cx="1022" cy="694"/>
          </a:xfrm>
        </p:grpSpPr>
        <p:pic>
          <p:nvPicPr>
            <p:cNvPr id="527375" name="Picture 15" descr="evol-whitebox"/>
            <p:cNvPicPr>
              <a:picLocks noChangeAspect="1" noChangeArrowheads="1"/>
            </p:cNvPicPr>
            <p:nvPr/>
          </p:nvPicPr>
          <p:blipFill>
            <a:blip r:embed="rId7"/>
            <a:srcRect/>
            <a:stretch>
              <a:fillRect/>
            </a:stretch>
          </p:blipFill>
          <p:spPr bwMode="auto">
            <a:xfrm>
              <a:off x="3235" y="1858"/>
              <a:ext cx="1022" cy="694"/>
            </a:xfrm>
            <a:prstGeom prst="rect">
              <a:avLst/>
            </a:prstGeom>
            <a:noFill/>
          </p:spPr>
        </p:pic>
        <p:pic>
          <p:nvPicPr>
            <p:cNvPr id="527376" name="Picture 16" descr="cert_ITpro_rgb"/>
            <p:cNvPicPr>
              <a:picLocks noChangeAspect="1" noChangeArrowheads="1"/>
            </p:cNvPicPr>
            <p:nvPr/>
          </p:nvPicPr>
          <p:blipFill>
            <a:blip r:embed="rId9" cstate="email"/>
            <a:srcRect/>
            <a:stretch>
              <a:fillRect/>
            </a:stretch>
          </p:blipFill>
          <p:spPr bwMode="auto">
            <a:xfrm>
              <a:off x="3438" y="2027"/>
              <a:ext cx="621" cy="355"/>
            </a:xfrm>
            <a:prstGeom prst="rect">
              <a:avLst/>
            </a:prstGeom>
            <a:noFill/>
            <a:ln w="9525">
              <a:noFill/>
              <a:miter lim="800000"/>
              <a:headEnd/>
              <a:tailEnd/>
            </a:ln>
          </p:spPr>
        </p:pic>
      </p:grpSp>
      <p:grpSp>
        <p:nvGrpSpPr>
          <p:cNvPr id="4" name="Group 17"/>
          <p:cNvGrpSpPr>
            <a:grpSpLocks/>
          </p:cNvGrpSpPr>
          <p:nvPr/>
        </p:nvGrpSpPr>
        <p:grpSpPr bwMode="auto">
          <a:xfrm>
            <a:off x="3043896" y="3650539"/>
            <a:ext cx="2136775" cy="1500188"/>
            <a:chOff x="1575" y="2301"/>
            <a:chExt cx="1022" cy="694"/>
          </a:xfrm>
        </p:grpSpPr>
        <p:pic>
          <p:nvPicPr>
            <p:cNvPr id="527378" name="Picture 18" descr="evol-whitebox"/>
            <p:cNvPicPr>
              <a:picLocks noChangeAspect="1" noChangeArrowheads="1"/>
            </p:cNvPicPr>
            <p:nvPr/>
          </p:nvPicPr>
          <p:blipFill>
            <a:blip r:embed="rId7"/>
            <a:srcRect/>
            <a:stretch>
              <a:fillRect/>
            </a:stretch>
          </p:blipFill>
          <p:spPr bwMode="auto">
            <a:xfrm>
              <a:off x="1575" y="2301"/>
              <a:ext cx="1022" cy="694"/>
            </a:xfrm>
            <a:prstGeom prst="rect">
              <a:avLst/>
            </a:prstGeom>
            <a:noFill/>
          </p:spPr>
        </p:pic>
        <p:pic>
          <p:nvPicPr>
            <p:cNvPr id="527379" name="Picture 19" descr="cert_TechSp_rgb"/>
            <p:cNvPicPr>
              <a:picLocks noChangeAspect="1" noChangeArrowheads="1"/>
            </p:cNvPicPr>
            <p:nvPr/>
          </p:nvPicPr>
          <p:blipFill>
            <a:blip r:embed="rId10" cstate="email"/>
            <a:srcRect/>
            <a:stretch>
              <a:fillRect/>
            </a:stretch>
          </p:blipFill>
          <p:spPr bwMode="auto">
            <a:xfrm>
              <a:off x="1740" y="2415"/>
              <a:ext cx="621" cy="461"/>
            </a:xfrm>
            <a:prstGeom prst="rect">
              <a:avLst/>
            </a:prstGeom>
            <a:noFill/>
            <a:ln w="9525">
              <a:noFill/>
              <a:miter lim="800000"/>
              <a:headEnd/>
              <a:tailEnd/>
            </a:ln>
          </p:spPr>
        </p:pic>
      </p:grpSp>
      <p:pic>
        <p:nvPicPr>
          <p:cNvPr id="527381" name="Picture 21" descr="evol-whitebox"/>
          <p:cNvPicPr>
            <a:picLocks noChangeAspect="1" noChangeArrowheads="1"/>
          </p:cNvPicPr>
          <p:nvPr/>
        </p:nvPicPr>
        <p:blipFill>
          <a:blip r:embed="rId7"/>
          <a:srcRect/>
          <a:stretch>
            <a:fillRect/>
          </a:stretch>
        </p:blipFill>
        <p:spPr bwMode="auto">
          <a:xfrm>
            <a:off x="809627" y="3650539"/>
            <a:ext cx="2009775" cy="1524000"/>
          </a:xfrm>
          <a:prstGeom prst="rect">
            <a:avLst/>
          </a:prstGeom>
          <a:noFill/>
        </p:spPr>
      </p:pic>
      <p:grpSp>
        <p:nvGrpSpPr>
          <p:cNvPr id="5" name="Group 23"/>
          <p:cNvGrpSpPr>
            <a:grpSpLocks/>
          </p:cNvGrpSpPr>
          <p:nvPr/>
        </p:nvGrpSpPr>
        <p:grpSpPr bwMode="auto">
          <a:xfrm>
            <a:off x="6629400" y="1833364"/>
            <a:ext cx="2008188" cy="1295400"/>
            <a:chOff x="4738" y="1896"/>
            <a:chExt cx="1022" cy="694"/>
          </a:xfrm>
        </p:grpSpPr>
        <p:pic>
          <p:nvPicPr>
            <p:cNvPr id="527384" name="Picture 24" descr="evol-whitebox"/>
            <p:cNvPicPr>
              <a:picLocks noChangeAspect="1" noChangeArrowheads="1"/>
            </p:cNvPicPr>
            <p:nvPr/>
          </p:nvPicPr>
          <p:blipFill>
            <a:blip r:embed="rId7"/>
            <a:srcRect/>
            <a:stretch>
              <a:fillRect/>
            </a:stretch>
          </p:blipFill>
          <p:spPr bwMode="auto">
            <a:xfrm>
              <a:off x="4738" y="1896"/>
              <a:ext cx="1022" cy="694"/>
            </a:xfrm>
            <a:prstGeom prst="rect">
              <a:avLst/>
            </a:prstGeom>
            <a:noFill/>
          </p:spPr>
        </p:pic>
        <p:pic>
          <p:nvPicPr>
            <p:cNvPr id="527385" name="Picture 25" descr="MCP-all_rgb"/>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4907" y="2044"/>
              <a:ext cx="700" cy="410"/>
            </a:xfrm>
            <a:prstGeom prst="rect">
              <a:avLst/>
            </a:prstGeom>
            <a:noFill/>
          </p:spPr>
        </p:pic>
      </p:grpSp>
      <p:pic>
        <p:nvPicPr>
          <p:cNvPr id="527388" name="Picture 28" descr="evol-whitebox"/>
          <p:cNvPicPr>
            <a:picLocks noChangeAspect="1" noChangeArrowheads="1"/>
          </p:cNvPicPr>
          <p:nvPr/>
        </p:nvPicPr>
        <p:blipFill>
          <a:blip r:embed="rId7"/>
          <a:srcRect/>
          <a:stretch>
            <a:fillRect/>
          </a:stretch>
        </p:blipFill>
        <p:spPr bwMode="auto">
          <a:xfrm>
            <a:off x="313348" y="5155489"/>
            <a:ext cx="8525852" cy="533400"/>
          </a:xfrm>
          <a:prstGeom prst="rect">
            <a:avLst/>
          </a:prstGeom>
          <a:noFill/>
        </p:spPr>
      </p:pic>
      <p:sp>
        <p:nvSpPr>
          <p:cNvPr id="527389" name="Text Box 29"/>
          <p:cNvSpPr txBox="1">
            <a:spLocks noChangeArrowheads="1"/>
          </p:cNvSpPr>
          <p:nvPr/>
        </p:nvSpPr>
        <p:spPr bwMode="auto">
          <a:xfrm>
            <a:off x="1498600" y="5223752"/>
            <a:ext cx="6502400" cy="366712"/>
          </a:xfrm>
          <a:prstGeom prst="rect">
            <a:avLst/>
          </a:prstGeom>
          <a:noFill/>
          <a:ln w="28575">
            <a:noFill/>
            <a:miter lim="800000"/>
            <a:headEnd/>
            <a:tailEnd/>
          </a:ln>
          <a:effectLst/>
        </p:spPr>
        <p:txBody>
          <a:bodyPr wrap="square">
            <a:spAutoFit/>
          </a:bodyPr>
          <a:lstStyle/>
          <a:p>
            <a:pPr algn="ctr" eaLnBrk="0" hangingPunct="0"/>
            <a:r>
              <a:rPr lang="en-US" b="1" i="1" dirty="0">
                <a:solidFill>
                  <a:srgbClr val="006600"/>
                </a:solidFill>
                <a:latin typeface="Segoe" pitchFamily="34" charset="0"/>
              </a:rPr>
              <a:t>Complimentary IT Skills Training</a:t>
            </a:r>
          </a:p>
        </p:txBody>
      </p:sp>
      <p:pic>
        <p:nvPicPr>
          <p:cNvPr id="30" name="Picture 2" descr="Microsoft Digital Literacy">
            <a:hlinkClick r:id="rId12"/>
          </p:cNvPr>
          <p:cNvPicPr>
            <a:picLocks noChangeAspect="1" noChangeArrowheads="1"/>
          </p:cNvPicPr>
          <p:nvPr/>
        </p:nvPicPr>
        <p:blipFill>
          <a:blip r:embed="rId13" cstate="email"/>
          <a:srcRect/>
          <a:stretch>
            <a:fillRect/>
          </a:stretch>
        </p:blipFill>
        <p:spPr bwMode="auto">
          <a:xfrm>
            <a:off x="1041823" y="3944453"/>
            <a:ext cx="1596603" cy="945476"/>
          </a:xfrm>
          <a:prstGeom prst="rect">
            <a:avLst/>
          </a:prstGeom>
          <a:noFill/>
          <a:ln w="9525">
            <a:noFill/>
            <a:miter lim="800000"/>
            <a:headEnd/>
            <a:tailEnd/>
          </a:ln>
        </p:spPr>
      </p:pic>
      <p:grpSp>
        <p:nvGrpSpPr>
          <p:cNvPr id="6" name="Group 32"/>
          <p:cNvGrpSpPr/>
          <p:nvPr/>
        </p:nvGrpSpPr>
        <p:grpSpPr>
          <a:xfrm>
            <a:off x="1952626" y="2126539"/>
            <a:ext cx="2009775" cy="1524000"/>
            <a:chOff x="1752600" y="2286000"/>
            <a:chExt cx="2009775" cy="1524000"/>
          </a:xfrm>
        </p:grpSpPr>
        <p:pic>
          <p:nvPicPr>
            <p:cNvPr id="32" name="Picture 21" descr="evol-whitebox"/>
            <p:cNvPicPr>
              <a:picLocks noChangeAspect="1" noChangeArrowheads="1"/>
            </p:cNvPicPr>
            <p:nvPr/>
          </p:nvPicPr>
          <p:blipFill>
            <a:blip r:embed="rId7"/>
            <a:srcRect/>
            <a:stretch>
              <a:fillRect/>
            </a:stretch>
          </p:blipFill>
          <p:spPr bwMode="auto">
            <a:xfrm>
              <a:off x="1752600" y="2286000"/>
              <a:ext cx="2009775" cy="1524000"/>
            </a:xfrm>
            <a:prstGeom prst="rect">
              <a:avLst/>
            </a:prstGeom>
            <a:noFill/>
          </p:spPr>
        </p:pic>
        <p:pic>
          <p:nvPicPr>
            <p:cNvPr id="31" name="Picture 5" descr="MOS_c_fh.jpg"/>
            <p:cNvPicPr>
              <a:picLocks noChangeAspect="1"/>
            </p:cNvPicPr>
            <p:nvPr/>
          </p:nvPicPr>
          <p:blipFill>
            <a:blip r:embed="rId14" cstate="email"/>
            <a:srcRect/>
            <a:stretch>
              <a:fillRect/>
            </a:stretch>
          </p:blipFill>
          <p:spPr bwMode="auto">
            <a:xfrm>
              <a:off x="1955548" y="2548550"/>
              <a:ext cx="1588883" cy="991355"/>
            </a:xfrm>
            <a:prstGeom prst="rect">
              <a:avLst/>
            </a:prstGeom>
            <a:noFill/>
            <a:ln w="9525">
              <a:noFill/>
              <a:miter lim="800000"/>
              <a:headEnd/>
              <a:tailEnd/>
            </a:ln>
          </p:spPr>
        </p:pic>
      </p:grpSp>
    </p:spTree>
    <p:extLst>
      <p:ext uri="{BB962C8B-B14F-4D97-AF65-F5344CB8AC3E}">
        <p14:creationId xmlns:p14="http://schemas.microsoft.com/office/powerpoint/2010/main" val="146092846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ectangle 8"/>
          <p:cNvSpPr/>
          <p:nvPr/>
        </p:nvSpPr>
        <p:spPr bwMode="auto">
          <a:xfrm flipH="1">
            <a:off x="4748463" y="3941171"/>
            <a:ext cx="4012950" cy="2498737"/>
          </a:xfrm>
          <a:custGeom>
            <a:avLst/>
            <a:gdLst/>
            <a:ahLst/>
            <a:cxnLst/>
            <a:rect l="l" t="t" r="r" b="b"/>
            <a:pathLst>
              <a:path w="4012950" h="2498737">
                <a:moveTo>
                  <a:pt x="3079409" y="0"/>
                </a:moveTo>
                <a:lnTo>
                  <a:pt x="3079409" y="103866"/>
                </a:lnTo>
                <a:lnTo>
                  <a:pt x="0" y="103866"/>
                </a:lnTo>
                <a:lnTo>
                  <a:pt x="0" y="121203"/>
                </a:lnTo>
                <a:lnTo>
                  <a:pt x="0" y="311597"/>
                </a:lnTo>
                <a:lnTo>
                  <a:pt x="0" y="461420"/>
                </a:lnTo>
                <a:lnTo>
                  <a:pt x="0" y="462958"/>
                </a:lnTo>
                <a:lnTo>
                  <a:pt x="0" y="2498737"/>
                </a:lnTo>
                <a:lnTo>
                  <a:pt x="4012950" y="2498737"/>
                </a:lnTo>
                <a:lnTo>
                  <a:pt x="4012950" y="461420"/>
                </a:lnTo>
                <a:lnTo>
                  <a:pt x="249338" y="461420"/>
                </a:lnTo>
                <a:lnTo>
                  <a:pt x="249338" y="311597"/>
                </a:lnTo>
                <a:lnTo>
                  <a:pt x="3079409" y="311597"/>
                </a:lnTo>
                <a:lnTo>
                  <a:pt x="3079409" y="415462"/>
                </a:lnTo>
                <a:lnTo>
                  <a:pt x="3331160" y="207731"/>
                </a:lnTo>
                <a:close/>
              </a:path>
            </a:pathLst>
          </a:cu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endParaRPr lang="en-US" sz="900" dirty="0">
              <a:gradFill>
                <a:gsLst>
                  <a:gs pos="0">
                    <a:schemeClr val="tx1"/>
                  </a:gs>
                  <a:gs pos="100000">
                    <a:schemeClr val="tx1"/>
                  </a:gs>
                </a:gsLst>
                <a:lin ang="5400000" scaled="0"/>
              </a:gradFill>
              <a:ea typeface="Segoe UI" pitchFamily="34" charset="0"/>
              <a:cs typeface="Segoe UI" pitchFamily="34" charset="0"/>
            </a:endParaRPr>
          </a:p>
          <a:p>
            <a:endParaRPr lang="en-US" sz="900" dirty="0" smtClean="0">
              <a:gradFill>
                <a:gsLst>
                  <a:gs pos="0">
                    <a:schemeClr val="tx1"/>
                  </a:gs>
                  <a:gs pos="100000">
                    <a:schemeClr val="tx1"/>
                  </a:gs>
                </a:gsLst>
                <a:lin ang="5400000" scaled="0"/>
              </a:gradFill>
              <a:ea typeface="Segoe UI" pitchFamily="34" charset="0"/>
              <a:cs typeface="Segoe UI" pitchFamily="34" charset="0"/>
            </a:endParaRPr>
          </a:p>
          <a:p>
            <a:endParaRPr lang="en-US" sz="900" dirty="0">
              <a:gradFill>
                <a:gsLst>
                  <a:gs pos="0">
                    <a:schemeClr val="tx1"/>
                  </a:gs>
                  <a:gs pos="100000">
                    <a:schemeClr val="tx1"/>
                  </a:gs>
                </a:gsLst>
                <a:lin ang="5400000" scaled="0"/>
              </a:gradFill>
              <a:ea typeface="Segoe UI" pitchFamily="34" charset="0"/>
              <a:cs typeface="Segoe UI" pitchFamily="34" charset="0"/>
            </a:endParaRPr>
          </a:p>
          <a:p>
            <a:endParaRPr lang="en-US" sz="900" dirty="0" smtClean="0">
              <a:gradFill>
                <a:gsLst>
                  <a:gs pos="0">
                    <a:schemeClr val="tx1"/>
                  </a:gs>
                  <a:gs pos="100000">
                    <a:schemeClr val="tx1"/>
                  </a:gs>
                </a:gsLst>
                <a:lin ang="5400000" scaled="0"/>
              </a:gradFill>
              <a:ea typeface="Segoe UI" pitchFamily="34" charset="0"/>
              <a:cs typeface="Segoe UI" pitchFamily="34" charset="0"/>
            </a:endParaRPr>
          </a:p>
          <a:p>
            <a:endParaRPr lang="en-US" sz="900" dirty="0">
              <a:gradFill>
                <a:gsLst>
                  <a:gs pos="0">
                    <a:schemeClr val="tx1"/>
                  </a:gs>
                  <a:gs pos="100000">
                    <a:schemeClr val="tx1"/>
                  </a:gs>
                </a:gsLst>
                <a:lin ang="5400000" scaled="0"/>
              </a:gradFill>
              <a:ea typeface="Segoe UI" pitchFamily="34" charset="0"/>
              <a:cs typeface="Segoe UI" pitchFamily="34" charset="0"/>
            </a:endParaRPr>
          </a:p>
          <a:p>
            <a:r>
              <a:rPr lang="en-US" sz="900" dirty="0" smtClean="0">
                <a:gradFill>
                  <a:gsLst>
                    <a:gs pos="0">
                      <a:schemeClr val="tx1"/>
                    </a:gs>
                    <a:gs pos="100000">
                      <a:schemeClr val="tx1"/>
                    </a:gs>
                  </a:gsLst>
                  <a:lin ang="5400000" scaled="0"/>
                </a:gradFill>
                <a:ea typeface="Segoe UI" pitchFamily="34" charset="0"/>
                <a:cs typeface="Segoe UI" pitchFamily="34" charset="0"/>
              </a:rPr>
              <a:t>MTA </a:t>
            </a:r>
            <a:r>
              <a:rPr lang="en-US" sz="900" dirty="0">
                <a:gradFill>
                  <a:gsLst>
                    <a:gs pos="0">
                      <a:schemeClr val="tx1"/>
                    </a:gs>
                    <a:gs pos="100000">
                      <a:schemeClr val="tx1"/>
                    </a:gs>
                  </a:gsLst>
                  <a:lin ang="5400000" scaled="0"/>
                </a:gradFill>
                <a:ea typeface="Segoe UI" pitchFamily="34" charset="0"/>
                <a:cs typeface="Segoe UI" pitchFamily="34" charset="0"/>
              </a:rPr>
              <a:t>makes it easier for educators and academic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institutions to build and deliver technology education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with a simple, convenient, and affordable suite of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foundational knowledge certifications.</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Entry level IT programs providing students with an industry recognized validation of Microsoft product knowledge helping them to successfully pursue IT courses in higher education and MCTS certification</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Students who may not be sure about an IT career but want to explore or validate foundational IT </a:t>
            </a:r>
            <a:r>
              <a:rPr lang="en-US" sz="900" dirty="0" smtClean="0">
                <a:gradFill>
                  <a:gsLst>
                    <a:gs pos="0">
                      <a:schemeClr val="tx1"/>
                    </a:gs>
                    <a:gs pos="100000">
                      <a:schemeClr val="tx1"/>
                    </a:gs>
                  </a:gsLst>
                  <a:lin ang="5400000" scaled="0"/>
                </a:gradFill>
                <a:ea typeface="Segoe UI" pitchFamily="34" charset="0"/>
                <a:cs typeface="Segoe UI" pitchFamily="34" charset="0"/>
              </a:rPr>
              <a:t>knowledge</a:t>
            </a:r>
            <a:endParaRPr lang="en-US" sz="900" dirty="0">
              <a:gradFill>
                <a:gsLst>
                  <a:gs pos="0">
                    <a:schemeClr val="tx1"/>
                  </a:gs>
                  <a:gs pos="100000">
                    <a:schemeClr val="tx1"/>
                  </a:gs>
                </a:gsLst>
                <a:lin ang="5400000" scaled="0"/>
              </a:gradFill>
              <a:ea typeface="Segoe UI" pitchFamily="34" charset="0"/>
              <a:cs typeface="Segoe UI" pitchFamily="34" charset="0"/>
            </a:endParaRPr>
          </a:p>
        </p:txBody>
      </p:sp>
      <p:sp>
        <p:nvSpPr>
          <p:cNvPr id="52" name="Rectangle 51"/>
          <p:cNvSpPr/>
          <p:nvPr/>
        </p:nvSpPr>
        <p:spPr bwMode="auto">
          <a:xfrm>
            <a:off x="382588" y="3941171"/>
            <a:ext cx="3967740" cy="2498737"/>
          </a:xfrm>
          <a:custGeom>
            <a:avLst/>
            <a:gdLst/>
            <a:ahLst/>
            <a:cxnLst/>
            <a:rect l="l" t="t" r="r" b="b"/>
            <a:pathLst>
              <a:path w="3967740" h="2498737">
                <a:moveTo>
                  <a:pt x="2540960" y="0"/>
                </a:moveTo>
                <a:lnTo>
                  <a:pt x="2748691" y="207731"/>
                </a:lnTo>
                <a:lnTo>
                  <a:pt x="2540960" y="415462"/>
                </a:lnTo>
                <a:lnTo>
                  <a:pt x="2540960" y="311597"/>
                </a:lnTo>
                <a:lnTo>
                  <a:pt x="205741" y="311597"/>
                </a:lnTo>
                <a:lnTo>
                  <a:pt x="205741" y="461420"/>
                </a:lnTo>
                <a:lnTo>
                  <a:pt x="3967740" y="461420"/>
                </a:lnTo>
                <a:lnTo>
                  <a:pt x="3967740" y="2498737"/>
                </a:lnTo>
                <a:lnTo>
                  <a:pt x="0" y="2498737"/>
                </a:lnTo>
                <a:lnTo>
                  <a:pt x="0" y="461420"/>
                </a:lnTo>
                <a:lnTo>
                  <a:pt x="1" y="461420"/>
                </a:lnTo>
                <a:lnTo>
                  <a:pt x="1" y="311597"/>
                </a:lnTo>
                <a:lnTo>
                  <a:pt x="1" y="121203"/>
                </a:lnTo>
                <a:lnTo>
                  <a:pt x="1" y="103866"/>
                </a:lnTo>
                <a:lnTo>
                  <a:pt x="2540960" y="103866"/>
                </a:lnTo>
                <a:close/>
              </a:path>
            </a:pathLst>
          </a:cu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endParaRPr lang="en-US" sz="900" dirty="0">
              <a:gradFill>
                <a:gsLst>
                  <a:gs pos="0">
                    <a:schemeClr val="tx1"/>
                  </a:gs>
                  <a:gs pos="100000">
                    <a:schemeClr val="tx1"/>
                  </a:gs>
                </a:gsLst>
                <a:lin ang="5400000" scaled="0"/>
              </a:gradFill>
              <a:ea typeface="Segoe UI" pitchFamily="34" charset="0"/>
              <a:cs typeface="Segoe UI" pitchFamily="34" charset="0"/>
            </a:endParaRPr>
          </a:p>
          <a:p>
            <a:endParaRPr lang="en-US" sz="900" dirty="0">
              <a:gradFill>
                <a:gsLst>
                  <a:gs pos="0">
                    <a:schemeClr val="tx1"/>
                  </a:gs>
                  <a:gs pos="100000">
                    <a:schemeClr val="tx1"/>
                  </a:gs>
                </a:gsLst>
                <a:lin ang="5400000" scaled="0"/>
              </a:gradFill>
              <a:ea typeface="Segoe UI" pitchFamily="34" charset="0"/>
              <a:cs typeface="Segoe UI" pitchFamily="34" charset="0"/>
            </a:endParaRPr>
          </a:p>
          <a:p>
            <a:endParaRPr lang="en-US" sz="900" dirty="0">
              <a:gradFill>
                <a:gsLst>
                  <a:gs pos="0">
                    <a:schemeClr val="tx1"/>
                  </a:gs>
                  <a:gs pos="100000">
                    <a:schemeClr val="tx1"/>
                  </a:gs>
                </a:gsLst>
                <a:lin ang="5400000" scaled="0"/>
              </a:gradFill>
              <a:ea typeface="Segoe UI" pitchFamily="34" charset="0"/>
              <a:cs typeface="Segoe UI" pitchFamily="34" charset="0"/>
            </a:endParaRPr>
          </a:p>
          <a:p>
            <a:r>
              <a:rPr lang="en-US" sz="900" dirty="0">
                <a:gradFill>
                  <a:gsLst>
                    <a:gs pos="0">
                      <a:schemeClr val="tx1"/>
                    </a:gs>
                    <a:gs pos="100000">
                      <a:schemeClr val="tx1"/>
                    </a:gs>
                  </a:gsLst>
                  <a:lin ang="5400000" scaled="0"/>
                </a:gradFill>
                <a:ea typeface="Segoe UI" pitchFamily="34" charset="0"/>
                <a:cs typeface="Segoe UI" pitchFamily="34" charset="0"/>
              </a:rPr>
              <a:t>Microsoft Office certifications make it easier for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educators and academic institutions to build and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deliver Microsoft Office education with a simple,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convenient, and affordable suite of certifications.</a:t>
            </a:r>
          </a:p>
          <a:p>
            <a:r>
              <a:rPr lang="en-US" sz="900" dirty="0">
                <a:gradFill>
                  <a:gsLst>
                    <a:gs pos="0">
                      <a:schemeClr val="tx1"/>
                    </a:gs>
                    <a:gs pos="100000">
                      <a:schemeClr val="tx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Basic and Advanced computer literacy programs providing and validating hands on skills with Microsoft Office technologies</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Students who want to prove Microsoft Office skills required to be successful in education and business</a:t>
            </a:r>
          </a:p>
        </p:txBody>
      </p:sp>
      <p:sp>
        <p:nvSpPr>
          <p:cNvPr id="14" name="TextBox 22"/>
          <p:cNvSpPr txBox="1"/>
          <p:nvPr/>
        </p:nvSpPr>
        <p:spPr>
          <a:xfrm>
            <a:off x="379906" y="4404129"/>
            <a:ext cx="1868188" cy="261610"/>
          </a:xfrm>
          <a:prstGeom prst="rect">
            <a:avLst/>
          </a:prstGeom>
          <a:noFill/>
          <a:effectLst/>
        </p:spPr>
        <p:txBody>
          <a:bodyPr wrap="square" rtlCol="0">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r>
              <a:rPr lang="en-US" sz="1050" b="1" i="1" dirty="0" smtClean="0">
                <a:gradFill>
                  <a:gsLst>
                    <a:gs pos="0">
                      <a:schemeClr val="tx1"/>
                    </a:gs>
                    <a:gs pos="100000">
                      <a:schemeClr val="tx1"/>
                    </a:gs>
                  </a:gsLst>
                  <a:lin ang="5400000" scaled="0"/>
                </a:gradFill>
                <a:ea typeface="Segoe UI" pitchFamily="34" charset="0"/>
                <a:cs typeface="Segoe UI" pitchFamily="34" charset="0"/>
              </a:rPr>
              <a:t>Office Series</a:t>
            </a:r>
            <a:endParaRPr lang="en-US" sz="1050" b="1" i="1" dirty="0">
              <a:gradFill>
                <a:gsLst>
                  <a:gs pos="0">
                    <a:schemeClr val="tx1"/>
                  </a:gs>
                  <a:gs pos="100000">
                    <a:schemeClr val="tx1"/>
                  </a:gs>
                </a:gsLst>
                <a:lin ang="5400000" scaled="0"/>
              </a:gradFill>
              <a:ea typeface="Segoe UI" pitchFamily="34" charset="0"/>
              <a:cs typeface="Segoe UI" pitchFamily="34" charset="0"/>
            </a:endParaRPr>
          </a:p>
        </p:txBody>
      </p:sp>
      <p:pic>
        <p:nvPicPr>
          <p:cNvPr id="15" name="Picture 1" descr="C:\Users\wendyj\Desktop\MOS New Logos\MOS10-specialist_rgb.png"/>
          <p:cNvPicPr>
            <a:picLocks noChangeAspect="1" noChangeArrowheads="1"/>
          </p:cNvPicPr>
          <p:nvPr/>
        </p:nvPicPr>
        <p:blipFill>
          <a:blip r:embed="rId3" cstate="email"/>
          <a:srcRect/>
          <a:stretch>
            <a:fillRect/>
          </a:stretch>
        </p:blipFill>
        <p:spPr bwMode="auto">
          <a:xfrm>
            <a:off x="3069294" y="4519574"/>
            <a:ext cx="1177190" cy="718173"/>
          </a:xfrm>
          <a:prstGeom prst="rect">
            <a:avLst/>
          </a:prstGeom>
          <a:noFill/>
          <a:ln w="9525">
            <a:noFill/>
            <a:miter lim="800000"/>
            <a:headEnd/>
            <a:tailEnd/>
          </a:ln>
        </p:spPr>
      </p:pic>
      <p:sp>
        <p:nvSpPr>
          <p:cNvPr id="2" name="Title 1"/>
          <p:cNvSpPr>
            <a:spLocks noGrp="1"/>
          </p:cNvSpPr>
          <p:nvPr>
            <p:ph type="title"/>
          </p:nvPr>
        </p:nvSpPr>
        <p:spPr>
          <a:xfrm>
            <a:off x="381000" y="230188"/>
            <a:ext cx="8382000" cy="553998"/>
          </a:xfrm>
        </p:spPr>
        <p:txBody>
          <a:bodyPr vert="horz" wrap="square" lIns="0" tIns="0" rIns="0" bIns="0" rtlCol="0" anchor="t">
            <a:spAutoFit/>
          </a:bodyPr>
          <a:lstStyle/>
          <a:p>
            <a:r>
              <a:rPr lang="en-US" sz="4000" b="1" dirty="0">
                <a:latin typeface="+mj-lt"/>
              </a:rPr>
              <a:t>Certification Positioning in K12 Secondary</a:t>
            </a:r>
          </a:p>
        </p:txBody>
      </p:sp>
      <p:sp>
        <p:nvSpPr>
          <p:cNvPr id="28" name="TextBox 27"/>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29" name="TextBox 28"/>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48</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31" name="TextBox 4"/>
          <p:cNvSpPr txBox="1"/>
          <p:nvPr/>
        </p:nvSpPr>
        <p:spPr>
          <a:xfrm>
            <a:off x="4748463" y="4404129"/>
            <a:ext cx="1246152" cy="261610"/>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100" b="1" i="1" dirty="0" smtClean="0">
                <a:gradFill>
                  <a:gsLst>
                    <a:gs pos="0">
                      <a:schemeClr val="tx1"/>
                    </a:gs>
                    <a:gs pos="100000">
                      <a:schemeClr val="tx1"/>
                    </a:gs>
                  </a:gsLst>
                  <a:lin ang="5400000" scaled="0"/>
                </a:gradFill>
                <a:ea typeface="Segoe UI" pitchFamily="34" charset="0"/>
                <a:cs typeface="Segoe UI" pitchFamily="34" charset="0"/>
              </a:rPr>
              <a:t>Associate Series</a:t>
            </a:r>
            <a:endParaRPr lang="en-US" sz="1100" b="1" i="1" dirty="0">
              <a:gradFill>
                <a:gsLst>
                  <a:gs pos="0">
                    <a:schemeClr val="tx1"/>
                  </a:gs>
                  <a:gs pos="100000">
                    <a:schemeClr val="tx1"/>
                  </a:gs>
                </a:gsLst>
                <a:lin ang="5400000" scaled="0"/>
              </a:gradFill>
              <a:ea typeface="Segoe UI" pitchFamily="34" charset="0"/>
              <a:cs typeface="Segoe UI" pitchFamily="34" charset="0"/>
            </a:endParaRPr>
          </a:p>
        </p:txBody>
      </p:sp>
      <p:pic>
        <p:nvPicPr>
          <p:cNvPr id="32" name="Picture 8" descr="\\SFP\Resources\Microsoft Presentation Resources\DVD_Art_08-10-2010\Logos\Microsoft Technology Associate\Technology_Associate_b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113" y="4519574"/>
            <a:ext cx="1057275" cy="56197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382587" y="1114424"/>
            <a:ext cx="3967741" cy="2314576"/>
            <a:chOff x="382587" y="1114424"/>
            <a:chExt cx="3967741" cy="2314576"/>
          </a:xfrm>
        </p:grpSpPr>
        <p:sp>
          <p:nvSpPr>
            <p:cNvPr id="41" name="Rectangle 40"/>
            <p:cNvSpPr/>
            <p:nvPr/>
          </p:nvSpPr>
          <p:spPr bwMode="auto">
            <a:xfrm>
              <a:off x="382588" y="1114424"/>
              <a:ext cx="3967740" cy="2314576"/>
            </a:xfrm>
            <a:prstGeom prst="rect">
              <a:avLst/>
            </a:prstGeom>
            <a:solidFill>
              <a:srgbClr val="17375E">
                <a:alpha val="67000"/>
              </a:srgb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t" anchorCtr="0" compatLnSpc="1">
              <a:prstTxWarp prst="textNoShape">
                <a:avLst/>
              </a:prstTxWarp>
            </a:bodyPr>
            <a:lstStyle/>
            <a:p>
              <a:pPr defTabSz="914099"/>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The </a:t>
              </a:r>
              <a:r>
                <a:rPr lang="en-US" sz="900" dirty="0">
                  <a:gradFill>
                    <a:gsLst>
                      <a:gs pos="0">
                        <a:schemeClr val="bg1"/>
                      </a:gs>
                      <a:gs pos="100000">
                        <a:schemeClr val="bg1"/>
                      </a:gs>
                    </a:gsLst>
                    <a:lin ang="5400000" scaled="0"/>
                  </a:gradFill>
                  <a:ea typeface="Segoe UI" pitchFamily="34" charset="0"/>
                  <a:cs typeface="Segoe UI" pitchFamily="34" charset="0"/>
                </a:rPr>
                <a:t>Technology Specialist certifications allow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professionals </a:t>
              </a:r>
              <a:r>
                <a:rPr lang="en-US" sz="900" dirty="0">
                  <a:gradFill>
                    <a:gsLst>
                      <a:gs pos="0">
                        <a:schemeClr val="bg1"/>
                      </a:gs>
                      <a:gs pos="100000">
                        <a:schemeClr val="bg1"/>
                      </a:gs>
                    </a:gsLst>
                    <a:lin ang="5400000" scaled="0"/>
                  </a:gradFill>
                  <a:ea typeface="Segoe UI" pitchFamily="34" charset="0"/>
                  <a:cs typeface="Segoe UI" pitchFamily="34" charset="0"/>
                </a:rPr>
                <a:t>to target specific technologies and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distinguish </a:t>
              </a:r>
              <a:r>
                <a:rPr lang="en-US" sz="900" dirty="0">
                  <a:gradFill>
                    <a:gsLst>
                      <a:gs pos="0">
                        <a:schemeClr val="bg1"/>
                      </a:gs>
                      <a:gs pos="100000">
                        <a:schemeClr val="bg1"/>
                      </a:gs>
                    </a:gsLst>
                    <a:lin ang="5400000" scaled="0"/>
                  </a:gradFill>
                  <a:ea typeface="Segoe UI" pitchFamily="34" charset="0"/>
                  <a:cs typeface="Segoe UI" pitchFamily="34" charset="0"/>
                </a:rPr>
                <a:t>themselves by demonstrating in-depth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knowledge </a:t>
              </a:r>
              <a:r>
                <a:rPr lang="en-US" sz="900" dirty="0">
                  <a:gradFill>
                    <a:gsLst>
                      <a:gs pos="0">
                        <a:schemeClr val="bg1"/>
                      </a:gs>
                      <a:gs pos="100000">
                        <a:schemeClr val="bg1"/>
                      </a:gs>
                    </a:gsLst>
                    <a:lin ang="5400000" scaled="0"/>
                  </a:gradFill>
                  <a:ea typeface="Segoe UI" pitchFamily="34" charset="0"/>
                  <a:cs typeface="Segoe UI" pitchFamily="34" charset="0"/>
                </a:rPr>
                <a:t>and expertise for the technologies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with which </a:t>
              </a:r>
              <a:r>
                <a:rPr lang="en-US" sz="900" dirty="0">
                  <a:gradFill>
                    <a:gsLst>
                      <a:gs pos="0">
                        <a:schemeClr val="bg1"/>
                      </a:gs>
                      <a:gs pos="100000">
                        <a:schemeClr val="bg1"/>
                      </a:gs>
                    </a:gsLst>
                    <a:lin ang="5400000" scaled="0"/>
                  </a:gradFill>
                  <a:ea typeface="Segoe UI" pitchFamily="34" charset="0"/>
                  <a:cs typeface="Segoe UI" pitchFamily="34" charset="0"/>
                </a:rPr>
                <a:t>they work.</a:t>
              </a:r>
            </a:p>
            <a:p>
              <a:r>
                <a:rPr lang="en-US" sz="900" dirty="0">
                  <a:gradFill>
                    <a:gsLst>
                      <a:gs pos="0">
                        <a:schemeClr val="bg1"/>
                      </a:gs>
                      <a:gs pos="100000">
                        <a:schemeClr val="bg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bg1"/>
                      </a:gs>
                      <a:gs pos="100000">
                        <a:schemeClr val="bg1"/>
                      </a:gs>
                    </a:gsLst>
                    <a:lin ang="5400000" scaled="0"/>
                  </a:gradFill>
                  <a:ea typeface="Segoe UI" pitchFamily="34" charset="0"/>
                  <a:cs typeface="Segoe UI" pitchFamily="34" charset="0"/>
                </a:rPr>
                <a:t>Advanced students. educators and programs providing and validating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hands-on </a:t>
              </a:r>
              <a:r>
                <a:rPr lang="en-US" sz="900" dirty="0">
                  <a:gradFill>
                    <a:gsLst>
                      <a:gs pos="0">
                        <a:schemeClr val="bg1"/>
                      </a:gs>
                      <a:gs pos="100000">
                        <a:schemeClr val="bg1"/>
                      </a:gs>
                    </a:gsLst>
                    <a:lin ang="5400000" scaled="0"/>
                  </a:gradFill>
                  <a:ea typeface="Segoe UI" pitchFamily="34" charset="0"/>
                  <a:cs typeface="Segoe UI" pitchFamily="34" charset="0"/>
                </a:rPr>
                <a:t>skills with Microsoft technologies </a:t>
              </a:r>
            </a:p>
            <a:p>
              <a:pPr marL="112713" indent="-112713">
                <a:buFont typeface="Arial" pitchFamily="34" charset="0"/>
                <a:buChar char="•"/>
              </a:pPr>
              <a:r>
                <a:rPr lang="en-US" sz="900" dirty="0">
                  <a:gradFill>
                    <a:gsLst>
                      <a:gs pos="0">
                        <a:schemeClr val="bg1"/>
                      </a:gs>
                      <a:gs pos="100000">
                        <a:schemeClr val="bg1"/>
                      </a:gs>
                    </a:gsLst>
                    <a:lin ang="5400000" scaled="0"/>
                  </a:gradFill>
                  <a:ea typeface="Segoe UI" pitchFamily="34" charset="0"/>
                  <a:cs typeface="Segoe UI" pitchFamily="34" charset="0"/>
                </a:rPr>
                <a:t>Students who want to prove Microsoft technology experience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for </a:t>
              </a:r>
              <a:r>
                <a:rPr lang="en-US" sz="900" dirty="0">
                  <a:gradFill>
                    <a:gsLst>
                      <a:gs pos="0">
                        <a:schemeClr val="bg1"/>
                      </a:gs>
                      <a:gs pos="100000">
                        <a:schemeClr val="bg1"/>
                      </a:gs>
                    </a:gsLst>
                    <a:lin ang="5400000" scaled="0"/>
                  </a:gradFill>
                  <a:ea typeface="Segoe UI" pitchFamily="34" charset="0"/>
                  <a:cs typeface="Segoe UI" pitchFamily="34" charset="0"/>
                </a:rPr>
                <a:t>an entry level job right out of secondary </a:t>
              </a:r>
              <a:r>
                <a:rPr lang="en-US" sz="900" dirty="0" smtClean="0">
                  <a:gradFill>
                    <a:gsLst>
                      <a:gs pos="0">
                        <a:schemeClr val="bg1"/>
                      </a:gs>
                      <a:gs pos="100000">
                        <a:schemeClr val="bg1"/>
                      </a:gs>
                    </a:gsLst>
                    <a:lin ang="5400000" scaled="0"/>
                  </a:gradFill>
                  <a:ea typeface="Segoe UI" pitchFamily="34" charset="0"/>
                  <a:cs typeface="Segoe UI" pitchFamily="34" charset="0"/>
                </a:rPr>
                <a:t>school</a:t>
              </a:r>
              <a:endParaRPr lang="en-US" sz="900" dirty="0">
                <a:gradFill>
                  <a:gsLst>
                    <a:gs pos="0">
                      <a:schemeClr val="bg1"/>
                    </a:gs>
                    <a:gs pos="100000">
                      <a:schemeClr val="bg1"/>
                    </a:gs>
                  </a:gsLst>
                  <a:lin ang="5400000" scaled="0"/>
                </a:gradFill>
                <a:ea typeface="Segoe UI" pitchFamily="34" charset="0"/>
                <a:cs typeface="Segoe UI" pitchFamily="34" charset="0"/>
              </a:endParaRPr>
            </a:p>
          </p:txBody>
        </p:sp>
        <p:sp>
          <p:nvSpPr>
            <p:cNvPr id="18" name="TextBox 17"/>
            <p:cNvSpPr txBox="1"/>
            <p:nvPr/>
          </p:nvSpPr>
          <p:spPr>
            <a:xfrm>
              <a:off x="382587" y="1114424"/>
              <a:ext cx="1865507" cy="261610"/>
            </a:xfrm>
            <a:prstGeom prst="rect">
              <a:avLst/>
            </a:prstGeom>
            <a:noFill/>
          </p:spPr>
          <p:txBody>
            <a:bodyPr wrap="square" rtlCol="0">
              <a:spAutoFit/>
            </a:bodyPr>
            <a:lstStyle/>
            <a:p>
              <a:r>
                <a:rPr lang="en-US" sz="1050" b="1" i="1" dirty="0" smtClean="0">
                  <a:gradFill>
                    <a:gsLst>
                      <a:gs pos="0">
                        <a:schemeClr val="bg1"/>
                      </a:gs>
                      <a:gs pos="100000">
                        <a:schemeClr val="bg1"/>
                      </a:gs>
                    </a:gsLst>
                    <a:lin ang="5400000" scaled="0"/>
                  </a:gradFill>
                  <a:latin typeface="+mn-lt"/>
                  <a:ea typeface="Segoe UI" pitchFamily="34" charset="0"/>
                  <a:cs typeface="Segoe UI" pitchFamily="34" charset="0"/>
                </a:rPr>
                <a:t>Specialist Series</a:t>
              </a:r>
              <a:endParaRPr lang="en-US" sz="1050" b="1" i="1" dirty="0">
                <a:gradFill>
                  <a:gsLst>
                    <a:gs pos="0">
                      <a:schemeClr val="bg1"/>
                    </a:gs>
                    <a:gs pos="100000">
                      <a:schemeClr val="bg1"/>
                    </a:gs>
                  </a:gsLst>
                  <a:lin ang="5400000" scaled="0"/>
                </a:gradFill>
                <a:latin typeface="+mn-lt"/>
                <a:ea typeface="Segoe UI" pitchFamily="34" charset="0"/>
                <a:cs typeface="Segoe UI" pitchFamily="34" charset="0"/>
              </a:endParaRPr>
            </a:p>
          </p:txBody>
        </p:sp>
        <p:pic>
          <p:nvPicPr>
            <p:cNvPr id="34" name="Picture 7" descr="\\SFP\Resources\Microsoft Presentation Resources\DVD_Art_08-10-2010\Logos\Microsoft Certified\Certified Technology Specialist\Microsoft Certified tech specialist technology re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6758" y="1203415"/>
              <a:ext cx="910065" cy="6496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4748463" y="1114425"/>
            <a:ext cx="4012950" cy="2314575"/>
            <a:chOff x="4748463" y="1114425"/>
            <a:chExt cx="4012950" cy="2314575"/>
          </a:xfrm>
        </p:grpSpPr>
        <p:sp>
          <p:nvSpPr>
            <p:cNvPr id="3" name="Rectangle 2"/>
            <p:cNvSpPr/>
            <p:nvPr/>
          </p:nvSpPr>
          <p:spPr bwMode="auto">
            <a:xfrm>
              <a:off x="4748463" y="1114425"/>
              <a:ext cx="4012950" cy="2314575"/>
            </a:xfrm>
            <a:prstGeom prst="rect">
              <a:avLst/>
            </a:prstGeom>
            <a:solidFill>
              <a:srgbClr val="17375E">
                <a:alpha val="67000"/>
              </a:srgb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t" anchorCtr="0" compatLnSpc="1">
              <a:prstTxWarp prst="textNoShape">
                <a:avLst/>
              </a:prstTxWarp>
            </a:bodyPr>
            <a:lstStyle/>
            <a:p>
              <a:pPr defTabSz="914099"/>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Professional </a:t>
              </a:r>
              <a:r>
                <a:rPr lang="en-US" sz="900" dirty="0">
                  <a:gradFill>
                    <a:gsLst>
                      <a:gs pos="0">
                        <a:schemeClr val="bg1"/>
                      </a:gs>
                      <a:gs pos="100000">
                        <a:schemeClr val="bg1"/>
                      </a:gs>
                    </a:gsLst>
                    <a:lin ang="5400000" scaled="0"/>
                  </a:gradFill>
                  <a:ea typeface="Segoe UI" pitchFamily="34" charset="0"/>
                  <a:cs typeface="Segoe UI" pitchFamily="34" charset="0"/>
                </a:rPr>
                <a:t>credentials validate a comprehensive set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of </a:t>
              </a:r>
              <a:r>
                <a:rPr lang="en-US" sz="900" dirty="0">
                  <a:gradFill>
                    <a:gsLst>
                      <a:gs pos="0">
                        <a:schemeClr val="bg1"/>
                      </a:gs>
                      <a:gs pos="100000">
                        <a:schemeClr val="bg1"/>
                      </a:gs>
                    </a:gsLst>
                    <a:lin ang="5400000" scaled="0"/>
                  </a:gradFill>
                  <a:ea typeface="Segoe UI" pitchFamily="34" charset="0"/>
                  <a:cs typeface="Segoe UI" pitchFamily="34" charset="0"/>
                </a:rPr>
                <a:t>skills required to be successful in the job, providing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a </a:t>
              </a:r>
              <a:r>
                <a:rPr lang="en-US" sz="900" dirty="0">
                  <a:gradFill>
                    <a:gsLst>
                      <a:gs pos="0">
                        <a:schemeClr val="bg1"/>
                      </a:gs>
                      <a:gs pos="100000">
                        <a:schemeClr val="bg1"/>
                      </a:gs>
                    </a:gsLst>
                    <a:lin ang="5400000" scaled="0"/>
                  </a:gradFill>
                  <a:ea typeface="Segoe UI" pitchFamily="34" charset="0"/>
                  <a:cs typeface="Segoe UI" pitchFamily="34" charset="0"/>
                </a:rPr>
                <a:t>reliable indicator of future </a:t>
              </a:r>
              <a:r>
                <a:rPr lang="en-US" sz="900" dirty="0" smtClean="0">
                  <a:gradFill>
                    <a:gsLst>
                      <a:gs pos="0">
                        <a:schemeClr val="bg1"/>
                      </a:gs>
                      <a:gs pos="100000">
                        <a:schemeClr val="bg1"/>
                      </a:gs>
                    </a:gsLst>
                    <a:lin ang="5400000" scaled="0"/>
                  </a:gradFill>
                  <a:ea typeface="Segoe UI" pitchFamily="34" charset="0"/>
                  <a:cs typeface="Segoe UI" pitchFamily="34" charset="0"/>
                </a:rPr>
                <a:t>performance.</a:t>
              </a:r>
            </a:p>
            <a:p>
              <a:r>
                <a:rPr lang="en-US" sz="900" dirty="0">
                  <a:gradFill>
                    <a:gsLst>
                      <a:gs pos="0">
                        <a:schemeClr val="bg1"/>
                      </a:gs>
                      <a:gs pos="100000">
                        <a:schemeClr val="bg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bg1"/>
                      </a:gs>
                      <a:gs pos="100000">
                        <a:schemeClr val="bg1"/>
                      </a:gs>
                    </a:gsLst>
                    <a:lin ang="5400000" scaled="0"/>
                  </a:gradFill>
                  <a:ea typeface="Segoe UI" pitchFamily="34" charset="0"/>
                  <a:cs typeface="Segoe UI" pitchFamily="34" charset="0"/>
                </a:rPr>
                <a:t>Elite students who have excelled in technology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specific </a:t>
              </a:r>
              <a:r>
                <a:rPr lang="en-US" sz="900" dirty="0">
                  <a:gradFill>
                    <a:gsLst>
                      <a:gs pos="0">
                        <a:schemeClr val="bg1"/>
                      </a:gs>
                      <a:gs pos="100000">
                        <a:schemeClr val="bg1"/>
                      </a:gs>
                    </a:gsLst>
                    <a:lin ang="5400000" scaled="0"/>
                  </a:gradFill>
                  <a:ea typeface="Segoe UI" pitchFamily="34" charset="0"/>
                  <a:cs typeface="Segoe UI" pitchFamily="34" charset="0"/>
                </a:rPr>
                <a:t>courses and want to augment </a:t>
              </a:r>
              <a:r>
                <a:rPr lang="en-US" sz="900" dirty="0" smtClean="0">
                  <a:gradFill>
                    <a:gsLst>
                      <a:gs pos="0">
                        <a:schemeClr val="bg1"/>
                      </a:gs>
                      <a:gs pos="100000">
                        <a:schemeClr val="bg1"/>
                      </a:gs>
                    </a:gsLst>
                    <a:lin ang="5400000" scaled="0"/>
                  </a:gradFill>
                  <a:ea typeface="Segoe UI" pitchFamily="34" charset="0"/>
                  <a:cs typeface="Segoe UI" pitchFamily="34" charset="0"/>
                </a:rPr>
                <a:t>and </a:t>
              </a:r>
              <a:r>
                <a:rPr lang="en-US" sz="900" dirty="0">
                  <a:gradFill>
                    <a:gsLst>
                      <a:gs pos="0">
                        <a:schemeClr val="bg1"/>
                      </a:gs>
                      <a:gs pos="100000">
                        <a:schemeClr val="bg1"/>
                      </a:gs>
                    </a:gsLst>
                    <a:lin ang="5400000" scaled="0"/>
                  </a:gradFill>
                  <a:ea typeface="Segoe UI" pitchFamily="34" charset="0"/>
                  <a:cs typeface="Segoe UI" pitchFamily="34" charset="0"/>
                </a:rPr>
                <a:t>validate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their </a:t>
              </a:r>
              <a:r>
                <a:rPr lang="en-US" sz="900" dirty="0">
                  <a:gradFill>
                    <a:gsLst>
                      <a:gs pos="0">
                        <a:schemeClr val="bg1"/>
                      </a:gs>
                      <a:gs pos="100000">
                        <a:schemeClr val="bg1"/>
                      </a:gs>
                    </a:gsLst>
                    <a:lin ang="5400000" scaled="0"/>
                  </a:gradFill>
                  <a:ea typeface="Segoe UI" pitchFamily="34" charset="0"/>
                  <a:cs typeface="Segoe UI" pitchFamily="34" charset="0"/>
                </a:rPr>
                <a:t>experience</a:t>
              </a:r>
            </a:p>
            <a:p>
              <a:pPr marL="112713" indent="-112713">
                <a:buFont typeface="Arial" pitchFamily="34" charset="0"/>
                <a:buChar char="•"/>
              </a:pPr>
              <a:r>
                <a:rPr lang="en-US" sz="900" dirty="0">
                  <a:gradFill>
                    <a:gsLst>
                      <a:gs pos="0">
                        <a:schemeClr val="bg1"/>
                      </a:gs>
                      <a:gs pos="100000">
                        <a:schemeClr val="bg1"/>
                      </a:gs>
                    </a:gsLst>
                    <a:lin ang="5400000" scaled="0"/>
                  </a:gradFill>
                  <a:ea typeface="Segoe UI" pitchFamily="34" charset="0"/>
                  <a:cs typeface="Segoe UI" pitchFamily="34" charset="0"/>
                </a:rPr>
                <a:t>Educators who want to validate higher level skills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such </a:t>
              </a:r>
              <a:r>
                <a:rPr lang="en-US" sz="900" dirty="0">
                  <a:gradFill>
                    <a:gsLst>
                      <a:gs pos="0">
                        <a:schemeClr val="bg1"/>
                      </a:gs>
                      <a:gs pos="100000">
                        <a:schemeClr val="bg1"/>
                      </a:gs>
                    </a:gsLst>
                    <a:lin ang="5400000" scaled="0"/>
                  </a:gradFill>
                  <a:ea typeface="Segoe UI" pitchFamily="34" charset="0"/>
                  <a:cs typeface="Segoe UI" pitchFamily="34" charset="0"/>
                </a:rPr>
                <a:t>as design and </a:t>
              </a:r>
              <a:r>
                <a:rPr lang="en-US" sz="900" dirty="0" smtClean="0">
                  <a:gradFill>
                    <a:gsLst>
                      <a:gs pos="0">
                        <a:schemeClr val="bg1"/>
                      </a:gs>
                      <a:gs pos="100000">
                        <a:schemeClr val="bg1"/>
                      </a:gs>
                    </a:gsLst>
                    <a:lin ang="5400000" scaled="0"/>
                  </a:gradFill>
                  <a:ea typeface="Segoe UI" pitchFamily="34" charset="0"/>
                  <a:cs typeface="Segoe UI" pitchFamily="34" charset="0"/>
                </a:rPr>
                <a:t>planning</a:t>
              </a:r>
              <a:endParaRPr lang="en-US" sz="900" dirty="0">
                <a:gradFill>
                  <a:gsLst>
                    <a:gs pos="0">
                      <a:schemeClr val="bg1"/>
                    </a:gs>
                    <a:gs pos="100000">
                      <a:schemeClr val="bg1"/>
                    </a:gs>
                  </a:gsLst>
                  <a:lin ang="5400000" scaled="0"/>
                </a:gradFill>
                <a:ea typeface="Segoe UI" pitchFamily="34" charset="0"/>
                <a:cs typeface="Segoe UI" pitchFamily="34" charset="0"/>
              </a:endParaRPr>
            </a:p>
            <a:p>
              <a:pPr marL="112713" indent="-112713" defTabSz="914099"/>
              <a:endParaRPr lang="en-US" sz="900" dirty="0">
                <a:gradFill>
                  <a:gsLst>
                    <a:gs pos="0">
                      <a:schemeClr val="bg1"/>
                    </a:gs>
                    <a:gs pos="100000">
                      <a:schemeClr val="bg1"/>
                    </a:gs>
                  </a:gsLst>
                  <a:lin ang="5400000" scaled="0"/>
                </a:gradFill>
              </a:endParaRPr>
            </a:p>
          </p:txBody>
        </p:sp>
        <p:sp>
          <p:nvSpPr>
            <p:cNvPr id="24" name="TextBox 23"/>
            <p:cNvSpPr txBox="1"/>
            <p:nvPr/>
          </p:nvSpPr>
          <p:spPr>
            <a:xfrm>
              <a:off x="4748463" y="1114425"/>
              <a:ext cx="1717619" cy="261610"/>
            </a:xfrm>
            <a:prstGeom prst="rect">
              <a:avLst/>
            </a:prstGeom>
            <a:noFill/>
          </p:spPr>
          <p:txBody>
            <a:bodyPr wrap="square" rtlCol="0">
              <a:spAutoFit/>
            </a:bodyPr>
            <a:lstStyle/>
            <a:p>
              <a:r>
                <a:rPr lang="en-US" sz="1050" b="1" i="1" dirty="0" smtClean="0">
                  <a:gradFill>
                    <a:gsLst>
                      <a:gs pos="0">
                        <a:schemeClr val="bg1"/>
                      </a:gs>
                      <a:gs pos="100000">
                        <a:schemeClr val="bg1"/>
                      </a:gs>
                    </a:gsLst>
                    <a:lin ang="5400000" scaled="0"/>
                  </a:gradFill>
                  <a:latin typeface="+mn-lt"/>
                  <a:ea typeface="Segoe UI" pitchFamily="34" charset="0"/>
                  <a:cs typeface="Segoe UI" pitchFamily="34" charset="0"/>
                </a:rPr>
                <a:t>Professional Series</a:t>
              </a:r>
              <a:endParaRPr lang="en-US" sz="1050" b="1" i="1" dirty="0">
                <a:gradFill>
                  <a:gsLst>
                    <a:gs pos="0">
                      <a:schemeClr val="bg1"/>
                    </a:gs>
                    <a:gs pos="100000">
                      <a:schemeClr val="bg1"/>
                    </a:gs>
                  </a:gsLst>
                  <a:lin ang="5400000" scaled="0"/>
                </a:gradFill>
                <a:latin typeface="+mn-lt"/>
                <a:ea typeface="Segoe UI" pitchFamily="34" charset="0"/>
                <a:cs typeface="Segoe UI" pitchFamily="34" charset="0"/>
              </a:endParaRPr>
            </a:p>
          </p:txBody>
        </p:sp>
        <p:pic>
          <p:nvPicPr>
            <p:cNvPr id="35" name="Picture 5" descr="\\SFP\Resources\Microsoft Presentation Resources\DVD_Art_08-10-2010\Logos\Microsoft Certified\Certified IT Professional\Microsoft Certified ITpro IT pro rev.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2961" y="1203416"/>
              <a:ext cx="953427" cy="5253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SFP\Resources\Microsoft Presentation Resources\DVD_Art_08-10-2010\Logos\Microsoft Certified\Certified Professional Developer\Microsoft Certified pro dev professional developer rev.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2961" y="1898650"/>
              <a:ext cx="953427" cy="68057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D:\Icons - Illustrations\_ SUPER VISTA STYLE\university building.png"/>
          <p:cNvPicPr>
            <a:picLocks noChangeAspect="1" noChangeArrowheads="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31279" y="2490836"/>
            <a:ext cx="2438096" cy="243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774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8"/>
          <p:cNvSpPr/>
          <p:nvPr/>
        </p:nvSpPr>
        <p:spPr bwMode="auto">
          <a:xfrm>
            <a:off x="382588" y="3941171"/>
            <a:ext cx="3967740" cy="2498737"/>
          </a:xfrm>
          <a:custGeom>
            <a:avLst/>
            <a:gdLst/>
            <a:ahLst/>
            <a:cxnLst/>
            <a:rect l="l" t="t" r="r" b="b"/>
            <a:pathLst>
              <a:path w="3967740" h="2498737">
                <a:moveTo>
                  <a:pt x="2923696" y="0"/>
                </a:moveTo>
                <a:lnTo>
                  <a:pt x="3162717" y="207731"/>
                </a:lnTo>
                <a:lnTo>
                  <a:pt x="2923696" y="415462"/>
                </a:lnTo>
                <a:lnTo>
                  <a:pt x="2923696" y="311597"/>
                </a:lnTo>
                <a:lnTo>
                  <a:pt x="236731" y="311597"/>
                </a:lnTo>
                <a:lnTo>
                  <a:pt x="236731" y="461420"/>
                </a:lnTo>
                <a:lnTo>
                  <a:pt x="3967740" y="461420"/>
                </a:lnTo>
                <a:lnTo>
                  <a:pt x="3967740" y="2498737"/>
                </a:lnTo>
                <a:lnTo>
                  <a:pt x="0" y="2498737"/>
                </a:lnTo>
                <a:lnTo>
                  <a:pt x="0" y="461420"/>
                </a:lnTo>
                <a:lnTo>
                  <a:pt x="1" y="461420"/>
                </a:lnTo>
                <a:lnTo>
                  <a:pt x="1" y="311597"/>
                </a:lnTo>
                <a:lnTo>
                  <a:pt x="1" y="121203"/>
                </a:lnTo>
                <a:lnTo>
                  <a:pt x="1" y="103866"/>
                </a:lnTo>
                <a:lnTo>
                  <a:pt x="2923696" y="103866"/>
                </a:lnTo>
                <a:close/>
              </a:path>
            </a:pathLst>
          </a:cu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smtClean="0">
                <a:gradFill>
                  <a:gsLst>
                    <a:gs pos="0">
                      <a:schemeClr val="tx1"/>
                    </a:gs>
                    <a:gs pos="100000">
                      <a:schemeClr val="tx1"/>
                    </a:gs>
                  </a:gsLst>
                  <a:lin ang="5400000" scaled="0"/>
                </a:gradFill>
                <a:ea typeface="Segoe UI" pitchFamily="34" charset="0"/>
                <a:cs typeface="Segoe UI" pitchFamily="34" charset="0"/>
              </a:rPr>
              <a:t>Microsoft </a:t>
            </a:r>
            <a:r>
              <a:rPr lang="en-US" sz="900" dirty="0">
                <a:gradFill>
                  <a:gsLst>
                    <a:gs pos="0">
                      <a:schemeClr val="tx1"/>
                    </a:gs>
                    <a:gs pos="100000">
                      <a:schemeClr val="tx1"/>
                    </a:gs>
                  </a:gsLst>
                  <a:lin ang="5400000" scaled="0"/>
                </a:gradFill>
                <a:ea typeface="Segoe UI" pitchFamily="34" charset="0"/>
                <a:cs typeface="Segoe UI" pitchFamily="34" charset="0"/>
              </a:rPr>
              <a:t>Office certifications make it easier for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educators and academic institutions to build and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deliver Microsoft Office education with a simple,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convenient, and affordable suite of certifications</a:t>
            </a:r>
          </a:p>
          <a:p>
            <a:r>
              <a:rPr lang="en-US" sz="900" dirty="0">
                <a:gradFill>
                  <a:gsLst>
                    <a:gs pos="0">
                      <a:schemeClr val="tx1"/>
                    </a:gs>
                    <a:gs pos="100000">
                      <a:schemeClr val="tx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Basic and Advanced computer literacy programs providing and validating hands on skills with Microsoft Office technologies</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Students who want to prove Microsoft Office skills required to be successful in education and </a:t>
            </a:r>
            <a:r>
              <a:rPr lang="en-US" sz="900" dirty="0" smtClean="0">
                <a:gradFill>
                  <a:gsLst>
                    <a:gs pos="0">
                      <a:schemeClr val="tx1"/>
                    </a:gs>
                    <a:gs pos="100000">
                      <a:schemeClr val="tx1"/>
                    </a:gs>
                  </a:gsLst>
                  <a:lin ang="5400000" scaled="0"/>
                </a:gradFill>
                <a:ea typeface="Segoe UI" pitchFamily="34" charset="0"/>
                <a:cs typeface="Segoe UI" pitchFamily="34" charset="0"/>
              </a:rPr>
              <a:t>business</a:t>
            </a:r>
            <a:endParaRPr lang="en-US" sz="900" dirty="0">
              <a:gradFill>
                <a:gsLst>
                  <a:gs pos="0">
                    <a:schemeClr val="tx1"/>
                  </a:gs>
                  <a:gs pos="100000">
                    <a:schemeClr val="tx1"/>
                  </a:gs>
                </a:gsLst>
                <a:lin ang="5400000" scaled="0"/>
              </a:gradFill>
              <a:ea typeface="Segoe UI" pitchFamily="34" charset="0"/>
              <a:cs typeface="Segoe UI" pitchFamily="34" charset="0"/>
            </a:endParaRPr>
          </a:p>
        </p:txBody>
      </p:sp>
      <p:sp>
        <p:nvSpPr>
          <p:cNvPr id="26" name="Rectangle 8"/>
          <p:cNvSpPr/>
          <p:nvPr/>
        </p:nvSpPr>
        <p:spPr bwMode="auto">
          <a:xfrm flipH="1">
            <a:off x="4748463" y="3941171"/>
            <a:ext cx="4012950" cy="2498737"/>
          </a:xfrm>
          <a:custGeom>
            <a:avLst/>
            <a:gdLst/>
            <a:ahLst/>
            <a:cxnLst/>
            <a:rect l="l" t="t" r="r" b="b"/>
            <a:pathLst>
              <a:path w="4012950" h="2498737">
                <a:moveTo>
                  <a:pt x="3079409" y="0"/>
                </a:moveTo>
                <a:lnTo>
                  <a:pt x="3079409" y="103866"/>
                </a:lnTo>
                <a:lnTo>
                  <a:pt x="0" y="103866"/>
                </a:lnTo>
                <a:lnTo>
                  <a:pt x="0" y="121203"/>
                </a:lnTo>
                <a:lnTo>
                  <a:pt x="0" y="311597"/>
                </a:lnTo>
                <a:lnTo>
                  <a:pt x="0" y="461420"/>
                </a:lnTo>
                <a:lnTo>
                  <a:pt x="0" y="462958"/>
                </a:lnTo>
                <a:lnTo>
                  <a:pt x="0" y="2498737"/>
                </a:lnTo>
                <a:lnTo>
                  <a:pt x="4012950" y="2498737"/>
                </a:lnTo>
                <a:lnTo>
                  <a:pt x="4012950" y="461420"/>
                </a:lnTo>
                <a:lnTo>
                  <a:pt x="249338" y="461420"/>
                </a:lnTo>
                <a:lnTo>
                  <a:pt x="249338" y="311597"/>
                </a:lnTo>
                <a:lnTo>
                  <a:pt x="3079409" y="311597"/>
                </a:lnTo>
                <a:lnTo>
                  <a:pt x="3079409" y="415462"/>
                </a:lnTo>
                <a:lnTo>
                  <a:pt x="3331160" y="207731"/>
                </a:lnTo>
                <a:close/>
              </a:path>
            </a:pathLst>
          </a:cu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endParaRPr lang="en-US" sz="900" dirty="0">
              <a:gradFill>
                <a:gsLst>
                  <a:gs pos="0">
                    <a:schemeClr val="tx1"/>
                  </a:gs>
                  <a:gs pos="100000">
                    <a:schemeClr val="tx1"/>
                  </a:gs>
                </a:gsLst>
                <a:lin ang="5400000" scaled="0"/>
              </a:gradFill>
              <a:ea typeface="Segoe UI" pitchFamily="34" charset="0"/>
              <a:cs typeface="Segoe UI" pitchFamily="34" charset="0"/>
            </a:endParaRPr>
          </a:p>
          <a:p>
            <a:endParaRPr lang="en-US" sz="900" dirty="0" smtClean="0">
              <a:gradFill>
                <a:gsLst>
                  <a:gs pos="0">
                    <a:schemeClr val="tx1"/>
                  </a:gs>
                  <a:gs pos="100000">
                    <a:schemeClr val="tx1"/>
                  </a:gs>
                </a:gsLst>
                <a:lin ang="5400000" scaled="0"/>
              </a:gradFill>
              <a:ea typeface="Segoe UI" pitchFamily="34" charset="0"/>
              <a:cs typeface="Segoe UI" pitchFamily="34" charset="0"/>
            </a:endParaRPr>
          </a:p>
          <a:p>
            <a:endParaRPr lang="en-US" sz="900" dirty="0">
              <a:gradFill>
                <a:gsLst>
                  <a:gs pos="0">
                    <a:schemeClr val="tx1"/>
                  </a:gs>
                  <a:gs pos="100000">
                    <a:schemeClr val="tx1"/>
                  </a:gs>
                </a:gsLst>
                <a:lin ang="5400000" scaled="0"/>
              </a:gradFill>
              <a:ea typeface="Segoe UI" pitchFamily="34" charset="0"/>
              <a:cs typeface="Segoe UI" pitchFamily="34" charset="0"/>
            </a:endParaRPr>
          </a:p>
          <a:p>
            <a:endParaRPr lang="en-US" sz="900" dirty="0" smtClean="0">
              <a:gradFill>
                <a:gsLst>
                  <a:gs pos="0">
                    <a:schemeClr val="tx1"/>
                  </a:gs>
                  <a:gs pos="100000">
                    <a:schemeClr val="tx1"/>
                  </a:gs>
                </a:gsLst>
                <a:lin ang="5400000" scaled="0"/>
              </a:gradFill>
              <a:ea typeface="Segoe UI" pitchFamily="34" charset="0"/>
              <a:cs typeface="Segoe UI" pitchFamily="34" charset="0"/>
            </a:endParaRPr>
          </a:p>
          <a:p>
            <a:endParaRPr lang="en-US" sz="900" dirty="0">
              <a:gradFill>
                <a:gsLst>
                  <a:gs pos="0">
                    <a:schemeClr val="tx1"/>
                  </a:gs>
                  <a:gs pos="100000">
                    <a:schemeClr val="tx1"/>
                  </a:gs>
                </a:gsLst>
                <a:lin ang="5400000" scaled="0"/>
              </a:gradFill>
              <a:ea typeface="Segoe UI" pitchFamily="34" charset="0"/>
              <a:cs typeface="Segoe UI" pitchFamily="34" charset="0"/>
            </a:endParaRPr>
          </a:p>
          <a:p>
            <a:r>
              <a:rPr lang="en-US" sz="900" dirty="0" smtClean="0">
                <a:gradFill>
                  <a:gsLst>
                    <a:gs pos="0">
                      <a:schemeClr val="tx1"/>
                    </a:gs>
                    <a:gs pos="100000">
                      <a:schemeClr val="tx1"/>
                    </a:gs>
                  </a:gsLst>
                  <a:lin ang="5400000" scaled="0"/>
                </a:gradFill>
                <a:ea typeface="Segoe UI" pitchFamily="34" charset="0"/>
                <a:cs typeface="Segoe UI" pitchFamily="34" charset="0"/>
              </a:rPr>
              <a:t>MTA </a:t>
            </a:r>
            <a:r>
              <a:rPr lang="en-US" sz="900" dirty="0">
                <a:gradFill>
                  <a:gsLst>
                    <a:gs pos="0">
                      <a:schemeClr val="tx1"/>
                    </a:gs>
                    <a:gs pos="100000">
                      <a:schemeClr val="tx1"/>
                    </a:gs>
                  </a:gsLst>
                  <a:lin ang="5400000" scaled="0"/>
                </a:gradFill>
                <a:ea typeface="Segoe UI" pitchFamily="34" charset="0"/>
                <a:cs typeface="Segoe UI" pitchFamily="34" charset="0"/>
              </a:rPr>
              <a:t>makes it easier for educators and academic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institutions to build and deliver technology education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with a simple, convenient, and affordable suite of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foundational knowledge certifications.</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Entry level IT programs providing students with an industry recognized validation of Microsoft product knowledge helping them to successfully pursue IT courses in higher education and MCTS certification</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Students who may not be sure about an IT career but want to explore or validate foundational IT </a:t>
            </a:r>
            <a:r>
              <a:rPr lang="en-US" sz="900" dirty="0" smtClean="0">
                <a:gradFill>
                  <a:gsLst>
                    <a:gs pos="0">
                      <a:schemeClr val="tx1"/>
                    </a:gs>
                    <a:gs pos="100000">
                      <a:schemeClr val="tx1"/>
                    </a:gs>
                  </a:gsLst>
                  <a:lin ang="5400000" scaled="0"/>
                </a:gradFill>
                <a:ea typeface="Segoe UI" pitchFamily="34" charset="0"/>
                <a:cs typeface="Segoe UI" pitchFamily="34" charset="0"/>
              </a:rPr>
              <a:t>knowledge</a:t>
            </a:r>
            <a:endParaRPr lang="en-US" sz="900" dirty="0">
              <a:gradFill>
                <a:gsLst>
                  <a:gs pos="0">
                    <a:schemeClr val="tx1"/>
                  </a:gs>
                  <a:gs pos="100000">
                    <a:schemeClr val="tx1"/>
                  </a:gs>
                </a:gsLst>
                <a:lin ang="5400000" scaled="0"/>
              </a:gradFill>
              <a:ea typeface="Segoe UI" pitchFamily="34" charset="0"/>
              <a:cs typeface="Segoe UI" pitchFamily="34" charset="0"/>
            </a:endParaRPr>
          </a:p>
        </p:txBody>
      </p:sp>
      <p:sp>
        <p:nvSpPr>
          <p:cNvPr id="2" name="Title 1"/>
          <p:cNvSpPr>
            <a:spLocks noGrp="1"/>
          </p:cNvSpPr>
          <p:nvPr>
            <p:ph type="title"/>
          </p:nvPr>
        </p:nvSpPr>
        <p:spPr>
          <a:xfrm>
            <a:off x="381000" y="230188"/>
            <a:ext cx="8382000" cy="609398"/>
          </a:xfrm>
        </p:spPr>
        <p:txBody>
          <a:bodyPr vert="horz" wrap="square" lIns="0" tIns="0" rIns="0" bIns="0" rtlCol="0" anchor="t">
            <a:spAutoFit/>
          </a:bodyPr>
          <a:lstStyle/>
          <a:p>
            <a:r>
              <a:rPr lang="en-US" sz="4400" b="1" dirty="0">
                <a:latin typeface="+mj-lt"/>
              </a:rPr>
              <a:t>Certification Positioning in 2 year HE</a:t>
            </a:r>
          </a:p>
        </p:txBody>
      </p:sp>
      <p:sp>
        <p:nvSpPr>
          <p:cNvPr id="31" name="TextBox 30"/>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32" name="TextBox 31"/>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49</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36" name="TextBox 22"/>
          <p:cNvSpPr txBox="1"/>
          <p:nvPr/>
        </p:nvSpPr>
        <p:spPr>
          <a:xfrm>
            <a:off x="379906" y="4404129"/>
            <a:ext cx="1868188" cy="261610"/>
          </a:xfrm>
          <a:prstGeom prst="rect">
            <a:avLst/>
          </a:prstGeom>
          <a:noFill/>
        </p:spPr>
        <p:txBody>
          <a:bodyPr wrap="square" rtlCol="0">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r>
              <a:rPr lang="en-US" sz="1050" b="1" i="1" dirty="0" smtClean="0">
                <a:gradFill>
                  <a:gsLst>
                    <a:gs pos="0">
                      <a:schemeClr val="tx1"/>
                    </a:gs>
                    <a:gs pos="100000">
                      <a:schemeClr val="tx1"/>
                    </a:gs>
                  </a:gsLst>
                  <a:lin ang="5400000" scaled="0"/>
                </a:gradFill>
                <a:ea typeface="Segoe UI" pitchFamily="34" charset="0"/>
                <a:cs typeface="Segoe UI" pitchFamily="34" charset="0"/>
              </a:rPr>
              <a:t>Office Series</a:t>
            </a:r>
            <a:endParaRPr lang="en-US" sz="1050" b="1" i="1" dirty="0">
              <a:gradFill>
                <a:gsLst>
                  <a:gs pos="0">
                    <a:schemeClr val="tx1"/>
                  </a:gs>
                  <a:gs pos="100000">
                    <a:schemeClr val="tx1"/>
                  </a:gs>
                </a:gsLst>
                <a:lin ang="5400000" scaled="0"/>
              </a:gradFill>
              <a:ea typeface="Segoe UI" pitchFamily="34" charset="0"/>
              <a:cs typeface="Segoe UI" pitchFamily="34" charset="0"/>
            </a:endParaRPr>
          </a:p>
        </p:txBody>
      </p:sp>
      <p:pic>
        <p:nvPicPr>
          <p:cNvPr id="37" name="Picture 1" descr="C:\Users\wendyj\Desktop\MOS New Logos\MOS10-specialist_rgb.png"/>
          <p:cNvPicPr>
            <a:picLocks noChangeAspect="1" noChangeArrowheads="1"/>
          </p:cNvPicPr>
          <p:nvPr/>
        </p:nvPicPr>
        <p:blipFill>
          <a:blip r:embed="rId3" cstate="email"/>
          <a:srcRect/>
          <a:stretch>
            <a:fillRect/>
          </a:stretch>
        </p:blipFill>
        <p:spPr bwMode="auto">
          <a:xfrm>
            <a:off x="3069294" y="4519574"/>
            <a:ext cx="1177190" cy="718173"/>
          </a:xfrm>
          <a:prstGeom prst="rect">
            <a:avLst/>
          </a:prstGeom>
          <a:noFill/>
          <a:ln w="9525">
            <a:noFill/>
            <a:miter lim="800000"/>
            <a:headEnd/>
            <a:tailEnd/>
          </a:ln>
        </p:spPr>
      </p:pic>
      <p:sp>
        <p:nvSpPr>
          <p:cNvPr id="47" name="TextBox 4"/>
          <p:cNvSpPr txBox="1"/>
          <p:nvPr/>
        </p:nvSpPr>
        <p:spPr>
          <a:xfrm>
            <a:off x="4748463" y="4404129"/>
            <a:ext cx="1246152" cy="261610"/>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100" b="1" i="1" dirty="0" smtClean="0">
                <a:gradFill>
                  <a:gsLst>
                    <a:gs pos="0">
                      <a:schemeClr val="tx1"/>
                    </a:gs>
                    <a:gs pos="100000">
                      <a:schemeClr val="tx1"/>
                    </a:gs>
                  </a:gsLst>
                  <a:lin ang="5400000" scaled="0"/>
                </a:gradFill>
                <a:ea typeface="Segoe UI" pitchFamily="34" charset="0"/>
                <a:cs typeface="Segoe UI" pitchFamily="34" charset="0"/>
              </a:rPr>
              <a:t>Associate Series</a:t>
            </a:r>
            <a:endParaRPr lang="en-US" sz="1100" b="1" i="1" dirty="0">
              <a:gradFill>
                <a:gsLst>
                  <a:gs pos="0">
                    <a:schemeClr val="tx1"/>
                  </a:gs>
                  <a:gs pos="100000">
                    <a:schemeClr val="tx1"/>
                  </a:gs>
                </a:gsLst>
                <a:lin ang="5400000" scaled="0"/>
              </a:gradFill>
              <a:ea typeface="Segoe UI" pitchFamily="34" charset="0"/>
              <a:cs typeface="Segoe UI" pitchFamily="34" charset="0"/>
            </a:endParaRPr>
          </a:p>
        </p:txBody>
      </p:sp>
      <p:pic>
        <p:nvPicPr>
          <p:cNvPr id="52" name="Picture 8" descr="\\SFP\Resources\Microsoft Presentation Resources\DVD_Art_08-10-2010\Logos\Microsoft Technology Associate\Technology_Associate_b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9113" y="4519574"/>
            <a:ext cx="1057275" cy="5619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748463" y="1114425"/>
            <a:ext cx="4012950" cy="2314575"/>
            <a:chOff x="4748463" y="1114425"/>
            <a:chExt cx="4012950" cy="2314575"/>
          </a:xfrm>
        </p:grpSpPr>
        <p:sp>
          <p:nvSpPr>
            <p:cNvPr id="71" name="Rectangle 70"/>
            <p:cNvSpPr/>
            <p:nvPr/>
          </p:nvSpPr>
          <p:spPr bwMode="auto">
            <a:xfrm>
              <a:off x="4748463" y="1114425"/>
              <a:ext cx="4012950" cy="2314575"/>
            </a:xfrm>
            <a:prstGeom prst="rect">
              <a:avLst/>
            </a:prstGeom>
            <a:solidFill>
              <a:schemeClr val="accent6">
                <a:shade val="80000"/>
                <a:satMod val="180000"/>
                <a:alpha val="67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t" anchorCtr="0" compatLnSpc="1">
              <a:prstTxWarp prst="textNoShape">
                <a:avLst/>
              </a:prstTxWarp>
            </a:bodyPr>
            <a:lstStyle/>
            <a:p>
              <a:pPr defTabSz="914099"/>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a:gradFill>
                    <a:gsLst>
                      <a:gs pos="0">
                        <a:schemeClr val="bg1"/>
                      </a:gs>
                      <a:gs pos="100000">
                        <a:schemeClr val="bg1"/>
                      </a:gs>
                    </a:gsLst>
                    <a:lin ang="5400000" scaled="0"/>
                  </a:gradFill>
                  <a:ea typeface="Segoe UI" pitchFamily="34" charset="0"/>
                  <a:cs typeface="Segoe UI" pitchFamily="34" charset="0"/>
                </a:rPr>
                <a:t>Professional credentials validate a comprehensive set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of skills </a:t>
              </a:r>
              <a:r>
                <a:rPr lang="en-US" sz="900" dirty="0">
                  <a:gradFill>
                    <a:gsLst>
                      <a:gs pos="0">
                        <a:schemeClr val="bg1"/>
                      </a:gs>
                      <a:gs pos="100000">
                        <a:schemeClr val="bg1"/>
                      </a:gs>
                    </a:gsLst>
                    <a:lin ang="5400000" scaled="0"/>
                  </a:gradFill>
                  <a:ea typeface="Segoe UI" pitchFamily="34" charset="0"/>
                  <a:cs typeface="Segoe UI" pitchFamily="34" charset="0"/>
                </a:rPr>
                <a:t>required to be successful in the job, providing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a </a:t>
              </a:r>
              <a:r>
                <a:rPr lang="en-US" sz="900" dirty="0">
                  <a:gradFill>
                    <a:gsLst>
                      <a:gs pos="0">
                        <a:schemeClr val="bg1"/>
                      </a:gs>
                      <a:gs pos="100000">
                        <a:schemeClr val="bg1"/>
                      </a:gs>
                    </a:gsLst>
                    <a:lin ang="5400000" scaled="0"/>
                  </a:gradFill>
                  <a:ea typeface="Segoe UI" pitchFamily="34" charset="0"/>
                  <a:cs typeface="Segoe UI" pitchFamily="34" charset="0"/>
                </a:rPr>
                <a:t>reliable indicator of future performance</a:t>
              </a:r>
            </a:p>
            <a:p>
              <a:r>
                <a:rPr lang="en-US" sz="900" dirty="0" smtClean="0">
                  <a:gradFill>
                    <a:gsLst>
                      <a:gs pos="0">
                        <a:schemeClr val="bg1"/>
                      </a:gs>
                      <a:gs pos="100000">
                        <a:schemeClr val="bg1"/>
                      </a:gs>
                    </a:gsLst>
                    <a:lin ang="5400000" scaled="0"/>
                  </a:gradFill>
                  <a:ea typeface="Segoe UI" pitchFamily="34" charset="0"/>
                  <a:cs typeface="Segoe UI" pitchFamily="34" charset="0"/>
                </a:rPr>
                <a:t>Excellent </a:t>
              </a:r>
              <a:r>
                <a:rPr lang="en-US" sz="900" dirty="0">
                  <a:gradFill>
                    <a:gsLst>
                      <a:gs pos="0">
                        <a:schemeClr val="bg1"/>
                      </a:gs>
                      <a:gs pos="100000">
                        <a:schemeClr val="bg1"/>
                      </a:gs>
                    </a:gsLst>
                    <a:lin ang="5400000" scaled="0"/>
                  </a:gradFill>
                  <a:ea typeface="Segoe UI" pitchFamily="34" charset="0"/>
                  <a:cs typeface="Segoe UI" pitchFamily="34" charset="0"/>
                </a:rPr>
                <a:t>choice for:</a:t>
              </a:r>
            </a:p>
            <a:p>
              <a:pPr marL="112713" indent="-112713">
                <a:buFont typeface="Arial" pitchFamily="34" charset="0"/>
                <a:buChar char="•"/>
              </a:pPr>
              <a:r>
                <a:rPr lang="en-US" sz="900" dirty="0">
                  <a:gradFill>
                    <a:gsLst>
                      <a:gs pos="0">
                        <a:schemeClr val="bg1"/>
                      </a:gs>
                      <a:gs pos="100000">
                        <a:schemeClr val="bg1"/>
                      </a:gs>
                    </a:gsLst>
                    <a:lin ang="5400000" scaled="0"/>
                  </a:gradFill>
                  <a:ea typeface="Segoe UI" pitchFamily="34" charset="0"/>
                  <a:cs typeface="Segoe UI" pitchFamily="34" charset="0"/>
                </a:rPr>
                <a:t>Elite students who have excelled in technology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specific </a:t>
              </a:r>
              <a:r>
                <a:rPr lang="en-US" sz="900" dirty="0">
                  <a:gradFill>
                    <a:gsLst>
                      <a:gs pos="0">
                        <a:schemeClr val="bg1"/>
                      </a:gs>
                      <a:gs pos="100000">
                        <a:schemeClr val="bg1"/>
                      </a:gs>
                    </a:gsLst>
                    <a:lin ang="5400000" scaled="0"/>
                  </a:gradFill>
                  <a:ea typeface="Segoe UI" pitchFamily="34" charset="0"/>
                  <a:cs typeface="Segoe UI" pitchFamily="34" charset="0"/>
                </a:rPr>
                <a:t>courses and want to augment and validate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their </a:t>
              </a:r>
              <a:r>
                <a:rPr lang="en-US" sz="900" dirty="0">
                  <a:gradFill>
                    <a:gsLst>
                      <a:gs pos="0">
                        <a:schemeClr val="bg1"/>
                      </a:gs>
                      <a:gs pos="100000">
                        <a:schemeClr val="bg1"/>
                      </a:gs>
                    </a:gsLst>
                    <a:lin ang="5400000" scaled="0"/>
                  </a:gradFill>
                  <a:ea typeface="Segoe UI" pitchFamily="34" charset="0"/>
                  <a:cs typeface="Segoe UI" pitchFamily="34" charset="0"/>
                </a:rPr>
                <a:t>experience</a:t>
              </a:r>
            </a:p>
            <a:p>
              <a:pPr marL="112713" indent="-112713">
                <a:buFont typeface="Arial" pitchFamily="34" charset="0"/>
                <a:buChar char="•"/>
              </a:pPr>
              <a:r>
                <a:rPr lang="en-US" sz="900" dirty="0">
                  <a:gradFill>
                    <a:gsLst>
                      <a:gs pos="0">
                        <a:schemeClr val="bg1"/>
                      </a:gs>
                      <a:gs pos="100000">
                        <a:schemeClr val="bg1"/>
                      </a:gs>
                    </a:gsLst>
                    <a:lin ang="5400000" scaled="0"/>
                  </a:gradFill>
                  <a:ea typeface="Segoe UI" pitchFamily="34" charset="0"/>
                  <a:cs typeface="Segoe UI" pitchFamily="34" charset="0"/>
                </a:rPr>
                <a:t>Educators who want to validate higher level skills </a:t>
              </a:r>
              <a:r>
                <a:rPr lang="en-US" sz="900" dirty="0" smtClean="0">
                  <a:gradFill>
                    <a:gsLst>
                      <a:gs pos="0">
                        <a:schemeClr val="bg1"/>
                      </a:gs>
                      <a:gs pos="100000">
                        <a:schemeClr val="bg1"/>
                      </a:gs>
                    </a:gsLst>
                    <a:lin ang="5400000" scaled="0"/>
                  </a:gradFill>
                  <a:ea typeface="Segoe UI" pitchFamily="34" charset="0"/>
                  <a:cs typeface="Segoe UI" pitchFamily="34" charset="0"/>
                </a:rPr>
                <a:t/>
              </a:r>
              <a:br>
                <a:rPr lang="en-US" sz="900" dirty="0" smtClean="0">
                  <a:gradFill>
                    <a:gsLst>
                      <a:gs pos="0">
                        <a:schemeClr val="bg1"/>
                      </a:gs>
                      <a:gs pos="100000">
                        <a:schemeClr val="bg1"/>
                      </a:gs>
                    </a:gsLst>
                    <a:lin ang="5400000" scaled="0"/>
                  </a:gradFill>
                  <a:ea typeface="Segoe UI" pitchFamily="34" charset="0"/>
                  <a:cs typeface="Segoe UI" pitchFamily="34" charset="0"/>
                </a:rPr>
              </a:br>
              <a:r>
                <a:rPr lang="en-US" sz="900" dirty="0" smtClean="0">
                  <a:gradFill>
                    <a:gsLst>
                      <a:gs pos="0">
                        <a:schemeClr val="bg1"/>
                      </a:gs>
                      <a:gs pos="100000">
                        <a:schemeClr val="bg1"/>
                      </a:gs>
                    </a:gsLst>
                    <a:lin ang="5400000" scaled="0"/>
                  </a:gradFill>
                  <a:ea typeface="Segoe UI" pitchFamily="34" charset="0"/>
                  <a:cs typeface="Segoe UI" pitchFamily="34" charset="0"/>
                </a:rPr>
                <a:t>such </a:t>
              </a:r>
              <a:r>
                <a:rPr lang="en-US" sz="900" dirty="0">
                  <a:gradFill>
                    <a:gsLst>
                      <a:gs pos="0">
                        <a:schemeClr val="bg1"/>
                      </a:gs>
                      <a:gs pos="100000">
                        <a:schemeClr val="bg1"/>
                      </a:gs>
                    </a:gsLst>
                    <a:lin ang="5400000" scaled="0"/>
                  </a:gradFill>
                  <a:ea typeface="Segoe UI" pitchFamily="34" charset="0"/>
                  <a:cs typeface="Segoe UI" pitchFamily="34" charset="0"/>
                </a:rPr>
                <a:t>as design and planning</a:t>
              </a:r>
            </a:p>
          </p:txBody>
        </p:sp>
        <p:sp>
          <p:nvSpPr>
            <p:cNvPr id="72" name="TextBox 71"/>
            <p:cNvSpPr txBox="1"/>
            <p:nvPr/>
          </p:nvSpPr>
          <p:spPr>
            <a:xfrm>
              <a:off x="4748463" y="1114425"/>
              <a:ext cx="1717619" cy="261610"/>
            </a:xfrm>
            <a:prstGeom prst="rect">
              <a:avLst/>
            </a:prstGeom>
            <a:noFill/>
          </p:spPr>
          <p:txBody>
            <a:bodyPr wrap="square" rtlCol="0">
              <a:spAutoFit/>
            </a:bodyPr>
            <a:lstStyle/>
            <a:p>
              <a:r>
                <a:rPr lang="en-US" sz="1050" b="1" i="1" dirty="0" smtClean="0">
                  <a:gradFill>
                    <a:gsLst>
                      <a:gs pos="0">
                        <a:schemeClr val="bg1"/>
                      </a:gs>
                      <a:gs pos="100000">
                        <a:schemeClr val="bg1"/>
                      </a:gs>
                    </a:gsLst>
                    <a:lin ang="5400000" scaled="0"/>
                  </a:gradFill>
                  <a:latin typeface="+mn-lt"/>
                  <a:ea typeface="Segoe UI" pitchFamily="34" charset="0"/>
                  <a:cs typeface="Segoe UI" pitchFamily="34" charset="0"/>
                </a:rPr>
                <a:t>Professional Series</a:t>
              </a:r>
              <a:endParaRPr lang="en-US" sz="1050" b="1" i="1" dirty="0">
                <a:gradFill>
                  <a:gsLst>
                    <a:gs pos="0">
                      <a:schemeClr val="bg1"/>
                    </a:gs>
                    <a:gs pos="100000">
                      <a:schemeClr val="bg1"/>
                    </a:gs>
                  </a:gsLst>
                  <a:lin ang="5400000" scaled="0"/>
                </a:gradFill>
                <a:latin typeface="+mn-lt"/>
                <a:ea typeface="Segoe UI" pitchFamily="34" charset="0"/>
                <a:cs typeface="Segoe UI" pitchFamily="34" charset="0"/>
              </a:endParaRPr>
            </a:p>
          </p:txBody>
        </p:sp>
        <p:pic>
          <p:nvPicPr>
            <p:cNvPr id="73" name="Picture 5" descr="\\SFP\Resources\Microsoft Presentation Resources\DVD_Art_08-10-2010\Logos\Microsoft Certified\Certified IT Professional\Microsoft Certified ITpro IT pro re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2961" y="1203416"/>
              <a:ext cx="953427" cy="52532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SFP\Resources\Microsoft Presentation Resources\DVD_Art_08-10-2010\Logos\Microsoft Certified\Certified Professional Developer\Microsoft Certified pro dev professional developer rev.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2961" y="1898650"/>
              <a:ext cx="953427" cy="680571"/>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Rectangle 66"/>
          <p:cNvSpPr/>
          <p:nvPr/>
        </p:nvSpPr>
        <p:spPr bwMode="auto">
          <a:xfrm>
            <a:off x="379905" y="1114424"/>
            <a:ext cx="3967740" cy="2790129"/>
          </a:xfrm>
          <a:custGeom>
            <a:avLst/>
            <a:gdLst/>
            <a:ahLst/>
            <a:cxnLst/>
            <a:rect l="l" t="t" r="r" b="b"/>
            <a:pathLst>
              <a:path w="3967740" h="2790129">
                <a:moveTo>
                  <a:pt x="0" y="0"/>
                </a:moveTo>
                <a:lnTo>
                  <a:pt x="3967740" y="0"/>
                </a:lnTo>
                <a:lnTo>
                  <a:pt x="3967740" y="2314576"/>
                </a:lnTo>
                <a:lnTo>
                  <a:pt x="236931" y="2314576"/>
                </a:lnTo>
                <a:lnTo>
                  <a:pt x="236931" y="2478532"/>
                </a:lnTo>
                <a:lnTo>
                  <a:pt x="2926175" y="2478532"/>
                </a:lnTo>
                <a:lnTo>
                  <a:pt x="2926175" y="2374667"/>
                </a:lnTo>
                <a:lnTo>
                  <a:pt x="3165399" y="2582398"/>
                </a:lnTo>
                <a:lnTo>
                  <a:pt x="2926175" y="2790129"/>
                </a:lnTo>
                <a:lnTo>
                  <a:pt x="2926175" y="2686263"/>
                </a:lnTo>
                <a:lnTo>
                  <a:pt x="0" y="2686263"/>
                </a:lnTo>
                <a:lnTo>
                  <a:pt x="0" y="2668926"/>
                </a:lnTo>
                <a:lnTo>
                  <a:pt x="0" y="2478532"/>
                </a:lnTo>
                <a:lnTo>
                  <a:pt x="0" y="2314576"/>
                </a:lnTo>
                <a:lnTo>
                  <a:pt x="0" y="2310185"/>
                </a:lnTo>
                <a:close/>
              </a:path>
            </a:pathLst>
          </a:custGeom>
          <a:solidFill>
            <a:srgbClr val="FF6600">
              <a:alpha val="67000"/>
            </a:srgbClr>
          </a:solidFill>
          <a:ln>
            <a:headEnd type="none" w="med" len="med"/>
            <a:tailEnd type="none" w="med" len="med"/>
          </a:ln>
          <a:effectLst/>
          <a:scene3d>
            <a:camera prst="orthographicFront">
              <a:rot lat="0" lon="0" rev="0"/>
            </a:camera>
            <a:lightRig rig="twoPt" dir="tl"/>
          </a:scene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The Technology Specialist certifications allow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professionals to target specific technologies and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distinguish themselves by demonstrating in-depth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knowledge and expertise for the technologies </a:t>
            </a:r>
            <a:r>
              <a:rPr lang="en-US" sz="900" dirty="0" smtClean="0">
                <a:gradFill>
                  <a:gsLst>
                    <a:gs pos="0">
                      <a:schemeClr val="tx1"/>
                    </a:gs>
                    <a:gs pos="100000">
                      <a:schemeClr val="tx1"/>
                    </a:gs>
                  </a:gsLst>
                  <a:lin ang="5400000" scaled="0"/>
                </a:gradFill>
                <a:ea typeface="Segoe UI" pitchFamily="34" charset="0"/>
                <a:cs typeface="Segoe UI" pitchFamily="34" charset="0"/>
              </a:rPr>
              <a:t/>
            </a:r>
            <a:br>
              <a:rPr lang="en-US" sz="900" dirty="0" smtClean="0">
                <a:gradFill>
                  <a:gsLst>
                    <a:gs pos="0">
                      <a:schemeClr val="tx1"/>
                    </a:gs>
                    <a:gs pos="100000">
                      <a:schemeClr val="tx1"/>
                    </a:gs>
                  </a:gsLst>
                  <a:lin ang="5400000" scaled="0"/>
                </a:gradFill>
                <a:ea typeface="Segoe UI" pitchFamily="34" charset="0"/>
                <a:cs typeface="Segoe UI" pitchFamily="34" charset="0"/>
              </a:rPr>
            </a:br>
            <a:r>
              <a:rPr lang="en-US" sz="900" dirty="0" smtClean="0">
                <a:gradFill>
                  <a:gsLst>
                    <a:gs pos="0">
                      <a:schemeClr val="tx1"/>
                    </a:gs>
                    <a:gs pos="100000">
                      <a:schemeClr val="tx1"/>
                    </a:gs>
                  </a:gsLst>
                  <a:lin ang="5400000" scaled="0"/>
                </a:gradFill>
                <a:ea typeface="Segoe UI" pitchFamily="34" charset="0"/>
                <a:cs typeface="Segoe UI" pitchFamily="34" charset="0"/>
              </a:rPr>
              <a:t>with </a:t>
            </a:r>
            <a:r>
              <a:rPr lang="en-US" sz="900" dirty="0">
                <a:gradFill>
                  <a:gsLst>
                    <a:gs pos="0">
                      <a:schemeClr val="tx1"/>
                    </a:gs>
                    <a:gs pos="100000">
                      <a:schemeClr val="tx1"/>
                    </a:gs>
                  </a:gsLst>
                  <a:lin ang="5400000" scaled="0"/>
                </a:gradFill>
                <a:ea typeface="Segoe UI" pitchFamily="34" charset="0"/>
                <a:cs typeface="Segoe UI" pitchFamily="34" charset="0"/>
              </a:rPr>
              <a:t>which they work.</a:t>
            </a:r>
          </a:p>
          <a:p>
            <a:r>
              <a:rPr lang="en-US" sz="900" dirty="0">
                <a:gradFill>
                  <a:gsLst>
                    <a:gs pos="0">
                      <a:schemeClr val="tx1"/>
                    </a:gs>
                    <a:gs pos="100000">
                      <a:schemeClr val="tx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Beginning to intermediate programs providing and validating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hands-on skills with Microsoft technologies </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Students who want to prove Microsoft technology experience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for an entry level job right out of </a:t>
            </a:r>
            <a:r>
              <a:rPr lang="en-US" sz="900" dirty="0" smtClean="0">
                <a:gradFill>
                  <a:gsLst>
                    <a:gs pos="0">
                      <a:schemeClr val="tx1"/>
                    </a:gs>
                    <a:gs pos="100000">
                      <a:schemeClr val="tx1"/>
                    </a:gs>
                  </a:gsLst>
                  <a:lin ang="5400000" scaled="0"/>
                </a:gradFill>
                <a:ea typeface="Segoe UI" pitchFamily="34" charset="0"/>
                <a:cs typeface="Segoe UI" pitchFamily="34" charset="0"/>
              </a:rPr>
              <a:t>school</a:t>
            </a:r>
            <a:endParaRPr lang="en-US" sz="900" dirty="0">
              <a:gradFill>
                <a:gsLst>
                  <a:gs pos="0">
                    <a:schemeClr val="tx1"/>
                  </a:gs>
                  <a:gs pos="100000">
                    <a:schemeClr val="tx1"/>
                  </a:gs>
                </a:gsLst>
                <a:lin ang="5400000" scaled="0"/>
              </a:gradFill>
              <a:ea typeface="Segoe UI" pitchFamily="34" charset="0"/>
              <a:cs typeface="Segoe UI" pitchFamily="34" charset="0"/>
            </a:endParaRPr>
          </a:p>
        </p:txBody>
      </p:sp>
      <p:sp>
        <p:nvSpPr>
          <p:cNvPr id="68" name="TextBox 67"/>
          <p:cNvSpPr txBox="1"/>
          <p:nvPr/>
        </p:nvSpPr>
        <p:spPr>
          <a:xfrm>
            <a:off x="379905" y="1114424"/>
            <a:ext cx="1865507" cy="261610"/>
          </a:xfrm>
          <a:prstGeom prst="rect">
            <a:avLst/>
          </a:prstGeom>
          <a:noFill/>
        </p:spPr>
        <p:txBody>
          <a:bodyPr wrap="square" rtlCol="0">
            <a:spAutoFit/>
          </a:bodyPr>
          <a:lstStyle/>
          <a:p>
            <a:r>
              <a:rPr lang="en-US" sz="1050" b="1" i="1" dirty="0" smtClean="0">
                <a:gradFill>
                  <a:gsLst>
                    <a:gs pos="0">
                      <a:schemeClr val="tx1"/>
                    </a:gs>
                    <a:gs pos="100000">
                      <a:schemeClr val="tx1"/>
                    </a:gs>
                  </a:gsLst>
                  <a:lin ang="5400000" scaled="0"/>
                </a:gradFill>
                <a:latin typeface="+mn-lt"/>
                <a:ea typeface="Segoe UI" pitchFamily="34" charset="0"/>
                <a:cs typeface="Segoe UI" pitchFamily="34" charset="0"/>
              </a:rPr>
              <a:t>Specialist Series</a:t>
            </a:r>
            <a:endParaRPr lang="en-US" sz="1050" b="1" i="1" dirty="0">
              <a:gradFill>
                <a:gsLst>
                  <a:gs pos="0">
                    <a:schemeClr val="tx1"/>
                  </a:gs>
                  <a:gs pos="100000">
                    <a:schemeClr val="tx1"/>
                  </a:gs>
                </a:gsLst>
                <a:lin ang="5400000" scaled="0"/>
              </a:gradFill>
              <a:latin typeface="+mn-lt"/>
              <a:ea typeface="Segoe UI" pitchFamily="34" charset="0"/>
              <a:cs typeface="Segoe UI" pitchFamily="34" charset="0"/>
            </a:endParaRPr>
          </a:p>
        </p:txBody>
      </p:sp>
      <p:pic>
        <p:nvPicPr>
          <p:cNvPr id="69" name="Picture 7" descr="\\SFP\Resources\Microsoft Presentation Resources\DVD_Art_08-10-2010\Logos\Microsoft Certified\Certified Technology Specialist\Microsoft Certified tech specialist technology rev.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6758" y="1203415"/>
            <a:ext cx="910065" cy="649619"/>
          </a:xfrm>
          <a:prstGeom prst="rect">
            <a:avLst/>
          </a:prstGeom>
          <a:ln>
            <a:headEnd type="none" w="med" len="med"/>
            <a:tailEnd type="none" w="med" len="med"/>
          </a:ln>
          <a:effectLst/>
          <a:extLst>
            <a:ext uri="{909E8E84-426E-40DD-AFC4-6F175D3DCCD1}">
              <a14:hiddenFill xmlns:a14="http://schemas.microsoft.com/office/drawing/2010/main">
                <a:solidFill>
                  <a:srgbClr val="FFFFFF"/>
                </a:solidFill>
              </a14:hiddenFill>
            </a:ext>
          </a:extLst>
        </p:spPr>
      </p:pic>
      <p:pic>
        <p:nvPicPr>
          <p:cNvPr id="76" name="Picture 2" descr="\\SFP\Resources\Microsoft Presentation Resources\DVD_Art_08-10-2010\Artwork_Imagery\Icons - Illustrations\_ VISTA STYLE\school building classrooms.png"/>
          <p:cNvPicPr>
            <a:picLocks noChangeAspect="1" noChangeArrowheads="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493874" y="2509488"/>
            <a:ext cx="2156252" cy="215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086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609398"/>
          </a:xfrm>
        </p:spPr>
        <p:txBody>
          <a:bodyPr vert="horz" wrap="square" lIns="0" tIns="0" rIns="0" bIns="0" rtlCol="0" anchor="t">
            <a:spAutoFit/>
          </a:bodyPr>
          <a:lstStyle/>
          <a:p>
            <a:r>
              <a:rPr lang="en-US" sz="4400" b="1" dirty="0">
                <a:latin typeface="+mj-lt"/>
              </a:rPr>
              <a:t>Certification Positioning in 4 year HE</a:t>
            </a:r>
          </a:p>
        </p:txBody>
      </p:sp>
      <p:sp>
        <p:nvSpPr>
          <p:cNvPr id="31" name="TextBox 30"/>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32" name="TextBox 31"/>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50</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67" name="Rectangle 66"/>
          <p:cNvSpPr/>
          <p:nvPr/>
        </p:nvSpPr>
        <p:spPr bwMode="auto">
          <a:xfrm>
            <a:off x="4748463" y="1114424"/>
            <a:ext cx="4012950" cy="2794358"/>
          </a:xfrm>
          <a:custGeom>
            <a:avLst/>
            <a:gdLst/>
            <a:ahLst/>
            <a:cxnLst/>
            <a:rect l="l" t="t" r="r" b="b"/>
            <a:pathLst>
              <a:path w="4012950" h="2794358">
                <a:moveTo>
                  <a:pt x="0" y="0"/>
                </a:moveTo>
                <a:lnTo>
                  <a:pt x="4012950" y="0"/>
                </a:lnTo>
                <a:lnTo>
                  <a:pt x="4012950" y="2314416"/>
                </a:lnTo>
                <a:lnTo>
                  <a:pt x="4012950" y="2314575"/>
                </a:lnTo>
                <a:lnTo>
                  <a:pt x="4012950" y="2482761"/>
                </a:lnTo>
                <a:lnTo>
                  <a:pt x="4012950" y="2673155"/>
                </a:lnTo>
                <a:lnTo>
                  <a:pt x="4012950" y="2690492"/>
                </a:lnTo>
                <a:lnTo>
                  <a:pt x="1086775" y="2690492"/>
                </a:lnTo>
                <a:lnTo>
                  <a:pt x="1086775" y="2794358"/>
                </a:lnTo>
                <a:lnTo>
                  <a:pt x="847551" y="2586627"/>
                </a:lnTo>
                <a:lnTo>
                  <a:pt x="1086775" y="2378896"/>
                </a:lnTo>
                <a:lnTo>
                  <a:pt x="1086775" y="2482761"/>
                </a:lnTo>
                <a:lnTo>
                  <a:pt x="3776019" y="2482761"/>
                </a:lnTo>
                <a:lnTo>
                  <a:pt x="3776019" y="2314575"/>
                </a:lnTo>
                <a:lnTo>
                  <a:pt x="0" y="2314575"/>
                </a:lnTo>
                <a:close/>
              </a:path>
            </a:pathLst>
          </a:cu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endParaRPr lang="en-US" sz="900" dirty="0" smtClean="0">
              <a:gradFill>
                <a:gsLst>
                  <a:gs pos="0">
                    <a:schemeClr val="tx1"/>
                  </a:gs>
                  <a:gs pos="100000">
                    <a:schemeClr val="tx1"/>
                  </a:gs>
                </a:gsLst>
                <a:lin ang="5400000" scaled="0"/>
              </a:gradFill>
              <a:ea typeface="Segoe UI" pitchFamily="34" charset="0"/>
              <a:cs typeface="Segoe UI" pitchFamily="34" charset="0"/>
            </a:endParaRPr>
          </a:p>
          <a:p>
            <a:r>
              <a:rPr lang="en-US" sz="900" dirty="0" smtClean="0">
                <a:gradFill>
                  <a:gsLst>
                    <a:gs pos="0">
                      <a:schemeClr val="tx1"/>
                    </a:gs>
                    <a:gs pos="100000">
                      <a:schemeClr val="tx1"/>
                    </a:gs>
                  </a:gsLst>
                  <a:lin ang="5400000" scaled="0"/>
                </a:gradFill>
                <a:ea typeface="Segoe UI" pitchFamily="34" charset="0"/>
                <a:cs typeface="Segoe UI" pitchFamily="34" charset="0"/>
              </a:rPr>
              <a:t>Professional </a:t>
            </a:r>
            <a:r>
              <a:rPr lang="en-US" sz="900" dirty="0">
                <a:gradFill>
                  <a:gsLst>
                    <a:gs pos="0">
                      <a:schemeClr val="tx1"/>
                    </a:gs>
                    <a:gs pos="100000">
                      <a:schemeClr val="tx1"/>
                    </a:gs>
                  </a:gsLst>
                  <a:lin ang="5400000" scaled="0"/>
                </a:gradFill>
                <a:ea typeface="Segoe UI" pitchFamily="34" charset="0"/>
                <a:cs typeface="Segoe UI" pitchFamily="34" charset="0"/>
              </a:rPr>
              <a:t>credentials validate a comprehensive set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of skills required to be successful in the job, providing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a reliable indicator of future performance</a:t>
            </a:r>
          </a:p>
          <a:p>
            <a:r>
              <a:rPr lang="en-US" sz="900" dirty="0">
                <a:gradFill>
                  <a:gsLst>
                    <a:gs pos="0">
                      <a:schemeClr val="tx1"/>
                    </a:gs>
                    <a:gs pos="100000">
                      <a:schemeClr val="tx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Elite students who have excelled in technology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specific courses and want to augment and validate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their experience</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Educators who want to validate higher level skills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smtClean="0">
                <a:gradFill>
                  <a:gsLst>
                    <a:gs pos="0">
                      <a:schemeClr val="tx1"/>
                    </a:gs>
                    <a:gs pos="100000">
                      <a:schemeClr val="tx1"/>
                    </a:gs>
                  </a:gsLst>
                  <a:lin ang="5400000" scaled="0"/>
                </a:gradFill>
                <a:ea typeface="Segoe UI" pitchFamily="34" charset="0"/>
                <a:cs typeface="Segoe UI" pitchFamily="34" charset="0"/>
              </a:rPr>
              <a:t>such </a:t>
            </a:r>
            <a:r>
              <a:rPr lang="en-US" sz="900" dirty="0">
                <a:gradFill>
                  <a:gsLst>
                    <a:gs pos="0">
                      <a:schemeClr val="tx1"/>
                    </a:gs>
                    <a:gs pos="100000">
                      <a:schemeClr val="tx1"/>
                    </a:gs>
                  </a:gsLst>
                  <a:lin ang="5400000" scaled="0"/>
                </a:gradFill>
                <a:ea typeface="Segoe UI" pitchFamily="34" charset="0"/>
                <a:cs typeface="Segoe UI" pitchFamily="34" charset="0"/>
              </a:rPr>
              <a:t>as design and planning</a:t>
            </a:r>
          </a:p>
        </p:txBody>
      </p:sp>
      <p:sp>
        <p:nvSpPr>
          <p:cNvPr id="68" name="TextBox 67"/>
          <p:cNvSpPr txBox="1"/>
          <p:nvPr/>
        </p:nvSpPr>
        <p:spPr>
          <a:xfrm>
            <a:off x="4748463" y="1114425"/>
            <a:ext cx="1717619" cy="261610"/>
          </a:xfrm>
          <a:prstGeom prst="rect">
            <a:avLst/>
          </a:prstGeom>
          <a:noFill/>
        </p:spPr>
        <p:txBody>
          <a:bodyPr wrap="square" rtlCol="0">
            <a:spAutoFit/>
          </a:bodyPr>
          <a:lstStyle/>
          <a:p>
            <a:r>
              <a:rPr lang="en-US" sz="1050" b="1" i="1" dirty="0" smtClean="0">
                <a:gradFill>
                  <a:gsLst>
                    <a:gs pos="0">
                      <a:schemeClr val="tx1"/>
                    </a:gs>
                    <a:gs pos="100000">
                      <a:schemeClr val="tx1"/>
                    </a:gs>
                  </a:gsLst>
                  <a:lin ang="5400000" scaled="0"/>
                </a:gradFill>
                <a:latin typeface="+mn-lt"/>
                <a:ea typeface="Segoe UI" pitchFamily="34" charset="0"/>
                <a:cs typeface="Segoe UI" pitchFamily="34" charset="0"/>
              </a:rPr>
              <a:t>Professional Series</a:t>
            </a:r>
            <a:endParaRPr lang="en-US" sz="1050" b="1" i="1" dirty="0">
              <a:gradFill>
                <a:gsLst>
                  <a:gs pos="0">
                    <a:schemeClr val="tx1"/>
                  </a:gs>
                  <a:gs pos="100000">
                    <a:schemeClr val="tx1"/>
                  </a:gs>
                </a:gsLst>
                <a:lin ang="5400000" scaled="0"/>
              </a:gradFill>
              <a:latin typeface="+mn-lt"/>
              <a:ea typeface="Segoe UI" pitchFamily="34" charset="0"/>
              <a:cs typeface="Segoe UI" pitchFamily="34" charset="0"/>
            </a:endParaRPr>
          </a:p>
        </p:txBody>
      </p:sp>
      <p:pic>
        <p:nvPicPr>
          <p:cNvPr id="69" name="Picture 5" descr="\\SFP\Resources\Microsoft Presentation Resources\DVD_Art_08-10-2010\Logos\Microsoft Certified\Certified IT Professional\Microsoft Certified ITpro IT pro rev.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2961" y="1203416"/>
            <a:ext cx="953427" cy="52532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SFP\Resources\Microsoft Presentation Resources\DVD_Art_08-10-2010\Logos\Microsoft Certified\Certified Professional Developer\Microsoft Certified pro dev professional developer re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2961" y="1898650"/>
            <a:ext cx="953427" cy="68057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8"/>
          <p:cNvSpPr/>
          <p:nvPr/>
        </p:nvSpPr>
        <p:spPr bwMode="auto">
          <a:xfrm>
            <a:off x="382588" y="3941171"/>
            <a:ext cx="3967740" cy="2498737"/>
          </a:xfrm>
          <a:custGeom>
            <a:avLst/>
            <a:gdLst/>
            <a:ahLst/>
            <a:cxnLst/>
            <a:rect l="l" t="t" r="r" b="b"/>
            <a:pathLst>
              <a:path w="3967740" h="2498737">
                <a:moveTo>
                  <a:pt x="2923696" y="0"/>
                </a:moveTo>
                <a:lnTo>
                  <a:pt x="3162717" y="207731"/>
                </a:lnTo>
                <a:lnTo>
                  <a:pt x="2923696" y="415462"/>
                </a:lnTo>
                <a:lnTo>
                  <a:pt x="2923696" y="311597"/>
                </a:lnTo>
                <a:lnTo>
                  <a:pt x="236731" y="311597"/>
                </a:lnTo>
                <a:lnTo>
                  <a:pt x="236731" y="461420"/>
                </a:lnTo>
                <a:lnTo>
                  <a:pt x="3967740" y="461420"/>
                </a:lnTo>
                <a:lnTo>
                  <a:pt x="3967740" y="2498737"/>
                </a:lnTo>
                <a:lnTo>
                  <a:pt x="0" y="2498737"/>
                </a:lnTo>
                <a:lnTo>
                  <a:pt x="0" y="461420"/>
                </a:lnTo>
                <a:lnTo>
                  <a:pt x="1" y="461420"/>
                </a:lnTo>
                <a:lnTo>
                  <a:pt x="1" y="311597"/>
                </a:lnTo>
                <a:lnTo>
                  <a:pt x="1" y="121203"/>
                </a:lnTo>
                <a:lnTo>
                  <a:pt x="1" y="103866"/>
                </a:lnTo>
                <a:lnTo>
                  <a:pt x="2923696" y="103866"/>
                </a:lnTo>
                <a:close/>
              </a:path>
            </a:pathLst>
          </a:cu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smtClean="0">
                <a:gradFill>
                  <a:gsLst>
                    <a:gs pos="0">
                      <a:schemeClr val="tx1"/>
                    </a:gs>
                    <a:gs pos="100000">
                      <a:schemeClr val="tx1"/>
                    </a:gs>
                  </a:gsLst>
                  <a:lin ang="5400000" scaled="0"/>
                </a:gradFill>
                <a:ea typeface="Segoe UI" pitchFamily="34" charset="0"/>
                <a:cs typeface="Segoe UI" pitchFamily="34" charset="0"/>
              </a:rPr>
              <a:t>Microsoft </a:t>
            </a:r>
            <a:r>
              <a:rPr lang="en-US" sz="900" dirty="0">
                <a:gradFill>
                  <a:gsLst>
                    <a:gs pos="0">
                      <a:schemeClr val="tx1"/>
                    </a:gs>
                    <a:gs pos="100000">
                      <a:schemeClr val="tx1"/>
                    </a:gs>
                  </a:gsLst>
                  <a:lin ang="5400000" scaled="0"/>
                </a:gradFill>
                <a:ea typeface="Segoe UI" pitchFamily="34" charset="0"/>
                <a:cs typeface="Segoe UI" pitchFamily="34" charset="0"/>
              </a:rPr>
              <a:t>Office certifications make it easier for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educators and academic institutions to build and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deliver Microsoft Office education with a simple,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convenient, and affordable suite of certifications</a:t>
            </a:r>
          </a:p>
          <a:p>
            <a:r>
              <a:rPr lang="en-US" sz="900" dirty="0">
                <a:gradFill>
                  <a:gsLst>
                    <a:gs pos="0">
                      <a:schemeClr val="tx1"/>
                    </a:gs>
                    <a:gs pos="100000">
                      <a:schemeClr val="tx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Basic and Advanced computer literacy programs providing and validating hands on skills with Microsoft Office technologies</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Students who want to prove Microsoft Office skills required to be successful in education and </a:t>
            </a:r>
            <a:r>
              <a:rPr lang="en-US" sz="900" dirty="0" smtClean="0">
                <a:gradFill>
                  <a:gsLst>
                    <a:gs pos="0">
                      <a:schemeClr val="tx1"/>
                    </a:gs>
                    <a:gs pos="100000">
                      <a:schemeClr val="tx1"/>
                    </a:gs>
                  </a:gsLst>
                  <a:lin ang="5400000" scaled="0"/>
                </a:gradFill>
                <a:ea typeface="Segoe UI" pitchFamily="34" charset="0"/>
                <a:cs typeface="Segoe UI" pitchFamily="34" charset="0"/>
              </a:rPr>
              <a:t>business</a:t>
            </a:r>
            <a:endParaRPr lang="en-US" sz="900" dirty="0">
              <a:gradFill>
                <a:gsLst>
                  <a:gs pos="0">
                    <a:schemeClr val="tx1"/>
                  </a:gs>
                  <a:gs pos="100000">
                    <a:schemeClr val="tx1"/>
                  </a:gs>
                </a:gsLst>
                <a:lin ang="5400000" scaled="0"/>
              </a:gradFill>
              <a:ea typeface="Segoe UI" pitchFamily="34" charset="0"/>
              <a:cs typeface="Segoe UI" pitchFamily="34" charset="0"/>
            </a:endParaRPr>
          </a:p>
        </p:txBody>
      </p:sp>
      <p:sp>
        <p:nvSpPr>
          <p:cNvPr id="28" name="Rectangle 8"/>
          <p:cNvSpPr/>
          <p:nvPr/>
        </p:nvSpPr>
        <p:spPr bwMode="auto">
          <a:xfrm flipH="1">
            <a:off x="4748463" y="3941171"/>
            <a:ext cx="4012950" cy="2498737"/>
          </a:xfrm>
          <a:custGeom>
            <a:avLst/>
            <a:gdLst/>
            <a:ahLst/>
            <a:cxnLst/>
            <a:rect l="l" t="t" r="r" b="b"/>
            <a:pathLst>
              <a:path w="4012950" h="2498737">
                <a:moveTo>
                  <a:pt x="3079409" y="0"/>
                </a:moveTo>
                <a:lnTo>
                  <a:pt x="3079409" y="103866"/>
                </a:lnTo>
                <a:lnTo>
                  <a:pt x="0" y="103866"/>
                </a:lnTo>
                <a:lnTo>
                  <a:pt x="0" y="121203"/>
                </a:lnTo>
                <a:lnTo>
                  <a:pt x="0" y="311597"/>
                </a:lnTo>
                <a:lnTo>
                  <a:pt x="0" y="461420"/>
                </a:lnTo>
                <a:lnTo>
                  <a:pt x="0" y="462958"/>
                </a:lnTo>
                <a:lnTo>
                  <a:pt x="0" y="2498737"/>
                </a:lnTo>
                <a:lnTo>
                  <a:pt x="4012950" y="2498737"/>
                </a:lnTo>
                <a:lnTo>
                  <a:pt x="4012950" y="461420"/>
                </a:lnTo>
                <a:lnTo>
                  <a:pt x="249338" y="461420"/>
                </a:lnTo>
                <a:lnTo>
                  <a:pt x="249338" y="311597"/>
                </a:lnTo>
                <a:lnTo>
                  <a:pt x="3079409" y="311597"/>
                </a:lnTo>
                <a:lnTo>
                  <a:pt x="3079409" y="415462"/>
                </a:lnTo>
                <a:lnTo>
                  <a:pt x="3331160" y="207731"/>
                </a:lnTo>
                <a:close/>
              </a:path>
            </a:pathLst>
          </a:custGeom>
          <a:solidFill>
            <a:srgbClr val="FF6600">
              <a:alpha val="67000"/>
            </a:srgbClr>
          </a:solidFill>
          <a:ln>
            <a:headEnd type="none" w="med" len="med"/>
            <a:tailEnd type="none" w="med" len="med"/>
          </a:ln>
          <a:effectLst/>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endParaRPr lang="en-US" sz="900" dirty="0">
              <a:gradFill>
                <a:gsLst>
                  <a:gs pos="0">
                    <a:schemeClr val="tx1"/>
                  </a:gs>
                  <a:gs pos="100000">
                    <a:schemeClr val="tx1"/>
                  </a:gs>
                </a:gsLst>
                <a:lin ang="5400000" scaled="0"/>
              </a:gradFill>
              <a:ea typeface="Segoe UI" pitchFamily="34" charset="0"/>
              <a:cs typeface="Segoe UI" pitchFamily="34" charset="0"/>
            </a:endParaRPr>
          </a:p>
          <a:p>
            <a:endParaRPr lang="en-US" sz="900" dirty="0" smtClean="0">
              <a:gradFill>
                <a:gsLst>
                  <a:gs pos="0">
                    <a:schemeClr val="tx1"/>
                  </a:gs>
                  <a:gs pos="100000">
                    <a:schemeClr val="tx1"/>
                  </a:gs>
                </a:gsLst>
                <a:lin ang="5400000" scaled="0"/>
              </a:gradFill>
              <a:ea typeface="Segoe UI" pitchFamily="34" charset="0"/>
              <a:cs typeface="Segoe UI" pitchFamily="34" charset="0"/>
            </a:endParaRPr>
          </a:p>
          <a:p>
            <a:endParaRPr lang="en-US" sz="900" dirty="0">
              <a:gradFill>
                <a:gsLst>
                  <a:gs pos="0">
                    <a:schemeClr val="tx1"/>
                  </a:gs>
                  <a:gs pos="100000">
                    <a:schemeClr val="tx1"/>
                  </a:gs>
                </a:gsLst>
                <a:lin ang="5400000" scaled="0"/>
              </a:gradFill>
              <a:ea typeface="Segoe UI" pitchFamily="34" charset="0"/>
              <a:cs typeface="Segoe UI" pitchFamily="34" charset="0"/>
            </a:endParaRPr>
          </a:p>
          <a:p>
            <a:endParaRPr lang="en-US" sz="900" dirty="0" smtClean="0">
              <a:gradFill>
                <a:gsLst>
                  <a:gs pos="0">
                    <a:schemeClr val="tx1"/>
                  </a:gs>
                  <a:gs pos="100000">
                    <a:schemeClr val="tx1"/>
                  </a:gs>
                </a:gsLst>
                <a:lin ang="5400000" scaled="0"/>
              </a:gradFill>
              <a:ea typeface="Segoe UI" pitchFamily="34" charset="0"/>
              <a:cs typeface="Segoe UI" pitchFamily="34" charset="0"/>
            </a:endParaRPr>
          </a:p>
          <a:p>
            <a:endParaRPr lang="en-US" sz="900" dirty="0">
              <a:gradFill>
                <a:gsLst>
                  <a:gs pos="0">
                    <a:schemeClr val="tx1"/>
                  </a:gs>
                  <a:gs pos="100000">
                    <a:schemeClr val="tx1"/>
                  </a:gs>
                </a:gsLst>
                <a:lin ang="5400000" scaled="0"/>
              </a:gradFill>
              <a:ea typeface="Segoe UI" pitchFamily="34" charset="0"/>
              <a:cs typeface="Segoe UI" pitchFamily="34" charset="0"/>
            </a:endParaRPr>
          </a:p>
          <a:p>
            <a:r>
              <a:rPr lang="en-US" sz="900" dirty="0" smtClean="0">
                <a:gradFill>
                  <a:gsLst>
                    <a:gs pos="0">
                      <a:schemeClr val="tx1"/>
                    </a:gs>
                    <a:gs pos="100000">
                      <a:schemeClr val="tx1"/>
                    </a:gs>
                  </a:gsLst>
                  <a:lin ang="5400000" scaled="0"/>
                </a:gradFill>
                <a:ea typeface="Segoe UI" pitchFamily="34" charset="0"/>
                <a:cs typeface="Segoe UI" pitchFamily="34" charset="0"/>
              </a:rPr>
              <a:t>MTA </a:t>
            </a:r>
            <a:r>
              <a:rPr lang="en-US" sz="900" dirty="0">
                <a:gradFill>
                  <a:gsLst>
                    <a:gs pos="0">
                      <a:schemeClr val="tx1"/>
                    </a:gs>
                    <a:gs pos="100000">
                      <a:schemeClr val="tx1"/>
                    </a:gs>
                  </a:gsLst>
                  <a:lin ang="5400000" scaled="0"/>
                </a:gradFill>
                <a:ea typeface="Segoe UI" pitchFamily="34" charset="0"/>
                <a:cs typeface="Segoe UI" pitchFamily="34" charset="0"/>
              </a:rPr>
              <a:t>makes it easier for educators and academic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institutions to build and deliver technology education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with a simple, convenient, and affordable suite of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foundational knowledge certifications.</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Entry level IT programs providing students with an industry recognized validation of Microsoft product knowledge helping them to successfully pursue IT courses in higher education and MCTS certification</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Students who may not be sure about an IT career but want to explore or validate foundational IT </a:t>
            </a:r>
            <a:r>
              <a:rPr lang="en-US" sz="900" dirty="0" smtClean="0">
                <a:gradFill>
                  <a:gsLst>
                    <a:gs pos="0">
                      <a:schemeClr val="tx1"/>
                    </a:gs>
                    <a:gs pos="100000">
                      <a:schemeClr val="tx1"/>
                    </a:gs>
                  </a:gsLst>
                  <a:lin ang="5400000" scaled="0"/>
                </a:gradFill>
                <a:ea typeface="Segoe UI" pitchFamily="34" charset="0"/>
                <a:cs typeface="Segoe UI" pitchFamily="34" charset="0"/>
              </a:rPr>
              <a:t>knowledge</a:t>
            </a:r>
            <a:endParaRPr lang="en-US" sz="900" dirty="0">
              <a:gradFill>
                <a:gsLst>
                  <a:gs pos="0">
                    <a:schemeClr val="tx1"/>
                  </a:gs>
                  <a:gs pos="100000">
                    <a:schemeClr val="tx1"/>
                  </a:gs>
                </a:gsLst>
                <a:lin ang="5400000" scaled="0"/>
              </a:gradFill>
              <a:ea typeface="Segoe UI" pitchFamily="34" charset="0"/>
              <a:cs typeface="Segoe UI" pitchFamily="34" charset="0"/>
            </a:endParaRPr>
          </a:p>
        </p:txBody>
      </p:sp>
      <p:sp>
        <p:nvSpPr>
          <p:cNvPr id="29" name="Rectangle 66"/>
          <p:cNvSpPr/>
          <p:nvPr/>
        </p:nvSpPr>
        <p:spPr bwMode="auto">
          <a:xfrm>
            <a:off x="379905" y="1114424"/>
            <a:ext cx="3967740" cy="2790129"/>
          </a:xfrm>
          <a:custGeom>
            <a:avLst/>
            <a:gdLst/>
            <a:ahLst/>
            <a:cxnLst/>
            <a:rect l="l" t="t" r="r" b="b"/>
            <a:pathLst>
              <a:path w="3967740" h="2790129">
                <a:moveTo>
                  <a:pt x="0" y="0"/>
                </a:moveTo>
                <a:lnTo>
                  <a:pt x="3967740" y="0"/>
                </a:lnTo>
                <a:lnTo>
                  <a:pt x="3967740" y="2314576"/>
                </a:lnTo>
                <a:lnTo>
                  <a:pt x="236931" y="2314576"/>
                </a:lnTo>
                <a:lnTo>
                  <a:pt x="236931" y="2478532"/>
                </a:lnTo>
                <a:lnTo>
                  <a:pt x="2926175" y="2478532"/>
                </a:lnTo>
                <a:lnTo>
                  <a:pt x="2926175" y="2374667"/>
                </a:lnTo>
                <a:lnTo>
                  <a:pt x="3165399" y="2582398"/>
                </a:lnTo>
                <a:lnTo>
                  <a:pt x="2926175" y="2790129"/>
                </a:lnTo>
                <a:lnTo>
                  <a:pt x="2926175" y="2686263"/>
                </a:lnTo>
                <a:lnTo>
                  <a:pt x="0" y="2686263"/>
                </a:lnTo>
                <a:lnTo>
                  <a:pt x="0" y="2668926"/>
                </a:lnTo>
                <a:lnTo>
                  <a:pt x="0" y="2478532"/>
                </a:lnTo>
                <a:lnTo>
                  <a:pt x="0" y="2314576"/>
                </a:lnTo>
                <a:lnTo>
                  <a:pt x="0" y="2310185"/>
                </a:lnTo>
                <a:close/>
              </a:path>
            </a:pathLst>
          </a:custGeom>
          <a:solidFill>
            <a:srgbClr val="FF6600">
              <a:alpha val="67000"/>
            </a:srgbClr>
          </a:solidFill>
          <a:ln>
            <a:headEnd type="none" w="med" len="med"/>
            <a:tailEnd type="none" w="med" len="med"/>
          </a:ln>
          <a:effectLst/>
          <a:scene3d>
            <a:camera prst="orthographicFront">
              <a:rot lat="0" lon="0" rev="0"/>
            </a:camera>
            <a:lightRig rig="twoPt" dir="tl"/>
          </a:scene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t" anchorCtr="0" compatLnSpc="1">
            <a:prstTxWarp prst="textNoShape">
              <a:avLst/>
            </a:prstTxWarp>
          </a:bodyPr>
          <a:lstStyle/>
          <a:p>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The Technology Specialist certifications allow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professionals to target specific technologies and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distinguish themselves by demonstrating in-depth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knowledge and expertise for the technologies </a:t>
            </a:r>
            <a:r>
              <a:rPr lang="en-US" sz="900" dirty="0" smtClean="0">
                <a:gradFill>
                  <a:gsLst>
                    <a:gs pos="0">
                      <a:schemeClr val="tx1"/>
                    </a:gs>
                    <a:gs pos="100000">
                      <a:schemeClr val="tx1"/>
                    </a:gs>
                  </a:gsLst>
                  <a:lin ang="5400000" scaled="0"/>
                </a:gradFill>
                <a:ea typeface="Segoe UI" pitchFamily="34" charset="0"/>
                <a:cs typeface="Segoe UI" pitchFamily="34" charset="0"/>
              </a:rPr>
              <a:t/>
            </a:r>
            <a:br>
              <a:rPr lang="en-US" sz="900" dirty="0" smtClean="0">
                <a:gradFill>
                  <a:gsLst>
                    <a:gs pos="0">
                      <a:schemeClr val="tx1"/>
                    </a:gs>
                    <a:gs pos="100000">
                      <a:schemeClr val="tx1"/>
                    </a:gs>
                  </a:gsLst>
                  <a:lin ang="5400000" scaled="0"/>
                </a:gradFill>
                <a:ea typeface="Segoe UI" pitchFamily="34" charset="0"/>
                <a:cs typeface="Segoe UI" pitchFamily="34" charset="0"/>
              </a:rPr>
            </a:br>
            <a:r>
              <a:rPr lang="en-US" sz="900" dirty="0" smtClean="0">
                <a:gradFill>
                  <a:gsLst>
                    <a:gs pos="0">
                      <a:schemeClr val="tx1"/>
                    </a:gs>
                    <a:gs pos="100000">
                      <a:schemeClr val="tx1"/>
                    </a:gs>
                  </a:gsLst>
                  <a:lin ang="5400000" scaled="0"/>
                </a:gradFill>
                <a:ea typeface="Segoe UI" pitchFamily="34" charset="0"/>
                <a:cs typeface="Segoe UI" pitchFamily="34" charset="0"/>
              </a:rPr>
              <a:t>with </a:t>
            </a:r>
            <a:r>
              <a:rPr lang="en-US" sz="900" dirty="0">
                <a:gradFill>
                  <a:gsLst>
                    <a:gs pos="0">
                      <a:schemeClr val="tx1"/>
                    </a:gs>
                    <a:gs pos="100000">
                      <a:schemeClr val="tx1"/>
                    </a:gs>
                  </a:gsLst>
                  <a:lin ang="5400000" scaled="0"/>
                </a:gradFill>
                <a:ea typeface="Segoe UI" pitchFamily="34" charset="0"/>
                <a:cs typeface="Segoe UI" pitchFamily="34" charset="0"/>
              </a:rPr>
              <a:t>which they work.</a:t>
            </a:r>
          </a:p>
          <a:p>
            <a:r>
              <a:rPr lang="en-US" sz="900" dirty="0">
                <a:gradFill>
                  <a:gsLst>
                    <a:gs pos="0">
                      <a:schemeClr val="tx1"/>
                    </a:gs>
                    <a:gs pos="100000">
                      <a:schemeClr val="tx1"/>
                    </a:gs>
                  </a:gsLst>
                  <a:lin ang="5400000" scaled="0"/>
                </a:gradFill>
                <a:ea typeface="Segoe UI" pitchFamily="34" charset="0"/>
                <a:cs typeface="Segoe UI" pitchFamily="34" charset="0"/>
              </a:rPr>
              <a:t>Excellent choice for:</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Beginning to intermediate programs providing and validating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hands-on skills with Microsoft technologies </a:t>
            </a:r>
          </a:p>
          <a:p>
            <a:pPr marL="112713" indent="-112713">
              <a:buFont typeface="Arial" pitchFamily="34" charset="0"/>
              <a:buChar char="•"/>
            </a:pPr>
            <a:r>
              <a:rPr lang="en-US" sz="900" dirty="0">
                <a:gradFill>
                  <a:gsLst>
                    <a:gs pos="0">
                      <a:schemeClr val="tx1"/>
                    </a:gs>
                    <a:gs pos="100000">
                      <a:schemeClr val="tx1"/>
                    </a:gs>
                  </a:gsLst>
                  <a:lin ang="5400000" scaled="0"/>
                </a:gradFill>
                <a:ea typeface="Segoe UI" pitchFamily="34" charset="0"/>
                <a:cs typeface="Segoe UI" pitchFamily="34" charset="0"/>
              </a:rPr>
              <a:t>Students who want to prove Microsoft technology experience </a:t>
            </a:r>
            <a:br>
              <a:rPr lang="en-US" sz="900" dirty="0">
                <a:gradFill>
                  <a:gsLst>
                    <a:gs pos="0">
                      <a:schemeClr val="tx1"/>
                    </a:gs>
                    <a:gs pos="100000">
                      <a:schemeClr val="tx1"/>
                    </a:gs>
                  </a:gsLst>
                  <a:lin ang="5400000" scaled="0"/>
                </a:gradFill>
                <a:ea typeface="Segoe UI" pitchFamily="34" charset="0"/>
                <a:cs typeface="Segoe UI" pitchFamily="34" charset="0"/>
              </a:rPr>
            </a:br>
            <a:r>
              <a:rPr lang="en-US" sz="900" dirty="0">
                <a:gradFill>
                  <a:gsLst>
                    <a:gs pos="0">
                      <a:schemeClr val="tx1"/>
                    </a:gs>
                    <a:gs pos="100000">
                      <a:schemeClr val="tx1"/>
                    </a:gs>
                  </a:gsLst>
                  <a:lin ang="5400000" scaled="0"/>
                </a:gradFill>
                <a:ea typeface="Segoe UI" pitchFamily="34" charset="0"/>
                <a:cs typeface="Segoe UI" pitchFamily="34" charset="0"/>
              </a:rPr>
              <a:t>for an entry level job right out of </a:t>
            </a:r>
            <a:r>
              <a:rPr lang="en-US" sz="900" dirty="0" smtClean="0">
                <a:gradFill>
                  <a:gsLst>
                    <a:gs pos="0">
                      <a:schemeClr val="tx1"/>
                    </a:gs>
                    <a:gs pos="100000">
                      <a:schemeClr val="tx1"/>
                    </a:gs>
                  </a:gsLst>
                  <a:lin ang="5400000" scaled="0"/>
                </a:gradFill>
                <a:ea typeface="Segoe UI" pitchFamily="34" charset="0"/>
                <a:cs typeface="Segoe UI" pitchFamily="34" charset="0"/>
              </a:rPr>
              <a:t>school</a:t>
            </a:r>
            <a:endParaRPr lang="en-US" sz="900" dirty="0">
              <a:gradFill>
                <a:gsLst>
                  <a:gs pos="0">
                    <a:schemeClr val="tx1"/>
                  </a:gs>
                  <a:gs pos="100000">
                    <a:schemeClr val="tx1"/>
                  </a:gs>
                </a:gsLst>
                <a:lin ang="5400000" scaled="0"/>
              </a:gradFill>
              <a:ea typeface="Segoe UI" pitchFamily="34" charset="0"/>
              <a:cs typeface="Segoe UI" pitchFamily="34" charset="0"/>
            </a:endParaRPr>
          </a:p>
        </p:txBody>
      </p:sp>
      <p:sp>
        <p:nvSpPr>
          <p:cNvPr id="30" name="TextBox 22"/>
          <p:cNvSpPr txBox="1"/>
          <p:nvPr/>
        </p:nvSpPr>
        <p:spPr>
          <a:xfrm>
            <a:off x="379906" y="4404129"/>
            <a:ext cx="1868188" cy="261610"/>
          </a:xfrm>
          <a:prstGeom prst="rect">
            <a:avLst/>
          </a:prstGeom>
          <a:noFill/>
        </p:spPr>
        <p:txBody>
          <a:bodyPr wrap="square" rtlCol="0">
            <a:spAutoFit/>
          </a:bodyPr>
          <a:ls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a:lstStyle>
          <a:p>
            <a:r>
              <a:rPr lang="en-US" sz="1050" b="1" i="1" dirty="0" smtClean="0">
                <a:gradFill>
                  <a:gsLst>
                    <a:gs pos="0">
                      <a:schemeClr val="tx1"/>
                    </a:gs>
                    <a:gs pos="100000">
                      <a:schemeClr val="tx1"/>
                    </a:gs>
                  </a:gsLst>
                  <a:lin ang="5400000" scaled="0"/>
                </a:gradFill>
                <a:ea typeface="Segoe UI" pitchFamily="34" charset="0"/>
                <a:cs typeface="Segoe UI" pitchFamily="34" charset="0"/>
              </a:rPr>
              <a:t>Office Series</a:t>
            </a:r>
            <a:endParaRPr lang="en-US" sz="1050" b="1" i="1" dirty="0">
              <a:gradFill>
                <a:gsLst>
                  <a:gs pos="0">
                    <a:schemeClr val="tx1"/>
                  </a:gs>
                  <a:gs pos="100000">
                    <a:schemeClr val="tx1"/>
                  </a:gs>
                </a:gsLst>
                <a:lin ang="5400000" scaled="0"/>
              </a:gradFill>
              <a:ea typeface="Segoe UI" pitchFamily="34" charset="0"/>
              <a:cs typeface="Segoe UI" pitchFamily="34" charset="0"/>
            </a:endParaRPr>
          </a:p>
        </p:txBody>
      </p:sp>
      <p:pic>
        <p:nvPicPr>
          <p:cNvPr id="38" name="Picture 1" descr="C:\Users\wendyj\Desktop\MOS New Logos\MOS10-specialist_rgb.png"/>
          <p:cNvPicPr>
            <a:picLocks noChangeAspect="1" noChangeArrowheads="1"/>
          </p:cNvPicPr>
          <p:nvPr/>
        </p:nvPicPr>
        <p:blipFill>
          <a:blip r:embed="rId5" cstate="email"/>
          <a:srcRect/>
          <a:stretch>
            <a:fillRect/>
          </a:stretch>
        </p:blipFill>
        <p:spPr bwMode="auto">
          <a:xfrm>
            <a:off x="3069294" y="4519574"/>
            <a:ext cx="1177190" cy="718173"/>
          </a:xfrm>
          <a:prstGeom prst="rect">
            <a:avLst/>
          </a:prstGeom>
          <a:noFill/>
          <a:ln w="9525">
            <a:noFill/>
            <a:miter lim="800000"/>
            <a:headEnd/>
            <a:tailEnd/>
          </a:ln>
        </p:spPr>
      </p:pic>
      <p:sp>
        <p:nvSpPr>
          <p:cNvPr id="39" name="TextBox 4"/>
          <p:cNvSpPr txBox="1"/>
          <p:nvPr/>
        </p:nvSpPr>
        <p:spPr>
          <a:xfrm>
            <a:off x="4748463" y="4404129"/>
            <a:ext cx="1246152" cy="261610"/>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100" b="1" i="1" dirty="0" smtClean="0">
                <a:gradFill>
                  <a:gsLst>
                    <a:gs pos="0">
                      <a:schemeClr val="tx1"/>
                    </a:gs>
                    <a:gs pos="100000">
                      <a:schemeClr val="tx1"/>
                    </a:gs>
                  </a:gsLst>
                  <a:lin ang="5400000" scaled="0"/>
                </a:gradFill>
                <a:ea typeface="Segoe UI" pitchFamily="34" charset="0"/>
                <a:cs typeface="Segoe UI" pitchFamily="34" charset="0"/>
              </a:rPr>
              <a:t>Associate Series</a:t>
            </a:r>
            <a:endParaRPr lang="en-US" sz="1100" b="1" i="1" dirty="0">
              <a:gradFill>
                <a:gsLst>
                  <a:gs pos="0">
                    <a:schemeClr val="tx1"/>
                  </a:gs>
                  <a:gs pos="100000">
                    <a:schemeClr val="tx1"/>
                  </a:gs>
                </a:gsLst>
                <a:lin ang="5400000" scaled="0"/>
              </a:gradFill>
              <a:ea typeface="Segoe UI" pitchFamily="34" charset="0"/>
              <a:cs typeface="Segoe UI" pitchFamily="34" charset="0"/>
            </a:endParaRPr>
          </a:p>
        </p:txBody>
      </p:sp>
      <p:pic>
        <p:nvPicPr>
          <p:cNvPr id="40" name="Picture 8" descr="\\SFP\Resources\Microsoft Presentation Resources\DVD_Art_08-10-2010\Logos\Microsoft Technology Associate\Technology_Associate_b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9113" y="4519574"/>
            <a:ext cx="1057275" cy="56197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79905" y="1114424"/>
            <a:ext cx="1865507" cy="261610"/>
          </a:xfrm>
          <a:prstGeom prst="rect">
            <a:avLst/>
          </a:prstGeom>
          <a:noFill/>
        </p:spPr>
        <p:txBody>
          <a:bodyPr wrap="square" rtlCol="0">
            <a:spAutoFit/>
          </a:bodyPr>
          <a:lstStyle/>
          <a:p>
            <a:r>
              <a:rPr lang="en-US" sz="1050" b="1" i="1" dirty="0" smtClean="0">
                <a:gradFill>
                  <a:gsLst>
                    <a:gs pos="0">
                      <a:schemeClr val="tx1"/>
                    </a:gs>
                    <a:gs pos="100000">
                      <a:schemeClr val="tx1"/>
                    </a:gs>
                  </a:gsLst>
                  <a:lin ang="5400000" scaled="0"/>
                </a:gradFill>
                <a:latin typeface="+mn-lt"/>
                <a:ea typeface="Segoe UI" pitchFamily="34" charset="0"/>
                <a:cs typeface="Segoe UI" pitchFamily="34" charset="0"/>
              </a:rPr>
              <a:t>Specialist Series</a:t>
            </a:r>
            <a:endParaRPr lang="en-US" sz="1050" b="1" i="1" dirty="0">
              <a:gradFill>
                <a:gsLst>
                  <a:gs pos="0">
                    <a:schemeClr val="tx1"/>
                  </a:gs>
                  <a:gs pos="100000">
                    <a:schemeClr val="tx1"/>
                  </a:gs>
                </a:gsLst>
                <a:lin ang="5400000" scaled="0"/>
              </a:gradFill>
              <a:latin typeface="+mn-lt"/>
              <a:ea typeface="Segoe UI" pitchFamily="34" charset="0"/>
              <a:cs typeface="Segoe UI" pitchFamily="34" charset="0"/>
            </a:endParaRPr>
          </a:p>
        </p:txBody>
      </p:sp>
      <p:pic>
        <p:nvPicPr>
          <p:cNvPr id="43" name="Picture 7" descr="\\SFP\Resources\Microsoft Presentation Resources\DVD_Art_08-10-2010\Logos\Microsoft Certified\Certified Technology Specialist\Microsoft Certified tech specialist technology rev.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36758" y="1203415"/>
            <a:ext cx="910065" cy="649619"/>
          </a:xfrm>
          <a:prstGeom prst="rect">
            <a:avLst/>
          </a:prstGeom>
          <a:ln>
            <a:headEnd type="none" w="med" len="med"/>
            <a:tailEnd type="none" w="med" len="med"/>
          </a:ln>
          <a:effectLst/>
          <a:extLst>
            <a:ext uri="{909E8E84-426E-40DD-AFC4-6F175D3DCCD1}">
              <a14:hiddenFill xmlns:a14="http://schemas.microsoft.com/office/drawing/2010/main">
                <a:solidFill>
                  <a:srgbClr val="FFFFFF"/>
                </a:solidFill>
              </a14:hiddenFill>
            </a:ext>
          </a:extLst>
        </p:spPr>
      </p:pic>
      <p:pic>
        <p:nvPicPr>
          <p:cNvPr id="19" name="Picture 2" descr="\\SFP\Resources\Microsoft Presentation Resources\DVD_Art_08-10-2010\Artwork_Imagery\Icons - Illustrations\_ VISTA STYLE\school building classrooms.png"/>
          <p:cNvPicPr>
            <a:picLocks noChangeAspect="1" noChangeArrowheads="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493874" y="2509488"/>
            <a:ext cx="2156252" cy="215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36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553998"/>
          </a:xfrm>
        </p:spPr>
        <p:txBody>
          <a:bodyPr/>
          <a:lstStyle/>
          <a:p>
            <a:r>
              <a:rPr lang="en-US" sz="4000" dirty="0" smtClean="0"/>
              <a:t>Certification @ TechEd North America</a:t>
            </a:r>
            <a:endParaRPr lang="en-US" sz="4000" dirty="0"/>
          </a:p>
        </p:txBody>
      </p:sp>
      <p:sp>
        <p:nvSpPr>
          <p:cNvPr id="3" name="Text Placeholder 2"/>
          <p:cNvSpPr>
            <a:spLocks noGrp="1"/>
          </p:cNvSpPr>
          <p:nvPr>
            <p:ph type="body" sz="quarter" idx="10"/>
          </p:nvPr>
        </p:nvSpPr>
        <p:spPr>
          <a:xfrm>
            <a:off x="381000" y="1411552"/>
            <a:ext cx="8382000" cy="4407360"/>
          </a:xfrm>
        </p:spPr>
        <p:txBody>
          <a:bodyPr/>
          <a:lstStyle/>
          <a:p>
            <a:r>
              <a:rPr lang="en-US" dirty="0" smtClean="0"/>
              <a:t>Exam discounts for individuals and Microsoft Partners</a:t>
            </a:r>
          </a:p>
          <a:p>
            <a:r>
              <a:rPr lang="en-US" dirty="0" smtClean="0"/>
              <a:t>Study Hall and Information Desk</a:t>
            </a:r>
          </a:p>
          <a:p>
            <a:pPr lvl="1"/>
            <a:r>
              <a:rPr lang="en-US" dirty="0" smtClean="0"/>
              <a:t>Free Practice Tests</a:t>
            </a:r>
          </a:p>
          <a:p>
            <a:pPr lvl="1"/>
            <a:r>
              <a:rPr lang="en-US" dirty="0" smtClean="0"/>
              <a:t>Free eLearning</a:t>
            </a:r>
          </a:p>
          <a:p>
            <a:pPr lvl="1"/>
            <a:r>
              <a:rPr lang="en-US" dirty="0" smtClean="0"/>
              <a:t>Microsoft Press Books</a:t>
            </a:r>
          </a:p>
          <a:p>
            <a:r>
              <a:rPr lang="en-US" dirty="0" smtClean="0"/>
              <a:t>Cram4Exam</a:t>
            </a:r>
          </a:p>
          <a:p>
            <a:pPr lvl="1"/>
            <a:r>
              <a:rPr lang="en-US" dirty="0" smtClean="0"/>
              <a:t>C4E</a:t>
            </a:r>
          </a:p>
          <a:p>
            <a:r>
              <a:rPr lang="en-US" dirty="0" smtClean="0"/>
              <a:t>Onsite Testing Center</a:t>
            </a:r>
            <a:endParaRPr lang="en-US" dirty="0"/>
          </a:p>
        </p:txBody>
      </p:sp>
    </p:spTree>
    <p:extLst>
      <p:ext uri="{BB962C8B-B14F-4D97-AF65-F5344CB8AC3E}">
        <p14:creationId xmlns:p14="http://schemas.microsoft.com/office/powerpoint/2010/main" val="227640892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blackWhite">
          <a:xfrm>
            <a:off x="381000" y="6083573"/>
            <a:ext cx="8382000" cy="523206"/>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smtClean="0">
                <a:gradFill>
                  <a:gsLst>
                    <a:gs pos="0">
                      <a:schemeClr val="tx1"/>
                    </a:gs>
                    <a:gs pos="100000">
                      <a:schemeClr val="tx1"/>
                    </a:gs>
                  </a:gsLst>
                  <a:lin ang="5400000" scaled="0"/>
                </a:gradFill>
                <a:latin typeface="+mn-lt"/>
                <a:cs typeface="Arial" charset="0"/>
              </a:rPr>
              <a:t>© 2011 Microsoft </a:t>
            </a:r>
            <a:r>
              <a:rPr lang="en-US" sz="700" dirty="0">
                <a:gradFill>
                  <a:gsLst>
                    <a:gs pos="0">
                      <a:schemeClr val="tx1"/>
                    </a:gs>
                    <a:gs pos="100000">
                      <a:schemeClr val="tx1"/>
                    </a:gs>
                  </a:gsLst>
                  <a:lin ang="5400000" scaled="0"/>
                </a:gradFill>
                <a:latin typeface="+mn-lt"/>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mn-lt"/>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gradFill>
                  <a:gsLst>
                    <a:gs pos="0">
                      <a:schemeClr val="tx1"/>
                    </a:gs>
                    <a:gs pos="100000">
                      <a:schemeClr val="tx1"/>
                    </a:gs>
                  </a:gsLst>
                  <a:lin ang="5400000" scaled="0"/>
                </a:gradFill>
                <a:latin typeface="+mn-lt"/>
                <a:cs typeface="Arial" charset="0"/>
              </a:rPr>
            </a:br>
            <a:r>
              <a:rPr lang="en-US" sz="700" dirty="0">
                <a:gradFill>
                  <a:gsLst>
                    <a:gs pos="0">
                      <a:schemeClr val="tx1"/>
                    </a:gs>
                    <a:gs pos="100000">
                      <a:schemeClr val="tx1"/>
                    </a:gs>
                  </a:gsLst>
                  <a:lin ang="5400000" scaled="0"/>
                </a:gradFill>
                <a:latin typeface="+mn-lt"/>
                <a:cs typeface="Arial" charset="0"/>
              </a:rPr>
              <a:t>MICROSOFT MAKES NO WARRANTIES, EXPRESS, IMPLIED OR STATUTORY, AS TO THE INFORMATION IN THIS PRESENTATION.</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27910" y="3063240"/>
            <a:ext cx="4488180" cy="731520"/>
          </a:xfrm>
          <a:prstGeom prst="rect">
            <a:avLst/>
          </a:prstGeom>
        </p:spPr>
      </p:pic>
    </p:spTree>
    <p:extLst>
      <p:ext uri="{BB962C8B-B14F-4D97-AF65-F5344CB8AC3E}">
        <p14:creationId xmlns:p14="http://schemas.microsoft.com/office/powerpoint/2010/main" val="287432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3751025"/>
              </p:ext>
            </p:extLst>
          </p:nvPr>
        </p:nvGraphicFramePr>
        <p:xfrm>
          <a:off x="228600" y="946280"/>
          <a:ext cx="8763000" cy="5524116"/>
        </p:xfrm>
        <a:graphic>
          <a:graphicData uri="http://schemas.openxmlformats.org/drawingml/2006/table">
            <a:tbl>
              <a:tblPr>
                <a:tableStyleId>{0505E3EF-67EA-436B-97B2-0124C06EBD24}</a:tableStyleId>
              </a:tblPr>
              <a:tblGrid>
                <a:gridCol w="990600"/>
                <a:gridCol w="1676400"/>
                <a:gridCol w="3048000"/>
                <a:gridCol w="990600"/>
                <a:gridCol w="990600"/>
                <a:gridCol w="1066800"/>
              </a:tblGrid>
              <a:tr h="229480">
                <a:tc>
                  <a:txBody>
                    <a:bodyPr/>
                    <a:lstStyle/>
                    <a:p>
                      <a:r>
                        <a:rPr lang="en-US" sz="1200" b="1" dirty="0">
                          <a:solidFill>
                            <a:schemeClr val="bg1"/>
                          </a:solidFill>
                        </a:rPr>
                        <a:t>If you’re…</a:t>
                      </a:r>
                    </a:p>
                  </a:txBody>
                  <a:tcPr marL="18858" marR="18858" marT="9429" marB="9429" anchor="ctr">
                    <a:solidFill>
                      <a:srgbClr val="92D050"/>
                    </a:solidFill>
                  </a:tcPr>
                </a:tc>
                <a:tc>
                  <a:txBody>
                    <a:bodyPr/>
                    <a:lstStyle/>
                    <a:p>
                      <a:r>
                        <a:rPr lang="en-US" sz="1200" b="1" dirty="0" smtClean="0">
                          <a:solidFill>
                            <a:schemeClr val="bg1"/>
                          </a:solidFill>
                        </a:rPr>
                        <a:t>Offer</a:t>
                      </a:r>
                      <a:endParaRPr lang="en-US" sz="1200" b="1" dirty="0">
                        <a:solidFill>
                          <a:schemeClr val="bg1"/>
                        </a:solidFill>
                      </a:endParaRPr>
                    </a:p>
                  </a:txBody>
                  <a:tcPr marL="18858" marR="18858" marT="9429" marB="9429" anchor="ctr">
                    <a:solidFill>
                      <a:srgbClr val="92D050"/>
                    </a:solidFill>
                  </a:tcPr>
                </a:tc>
                <a:tc>
                  <a:txBody>
                    <a:bodyPr/>
                    <a:lstStyle/>
                    <a:p>
                      <a:r>
                        <a:rPr lang="en-US" sz="1200" b="1" dirty="0">
                          <a:solidFill>
                            <a:schemeClr val="bg1"/>
                          </a:solidFill>
                        </a:rPr>
                        <a:t>Description</a:t>
                      </a:r>
                    </a:p>
                  </a:txBody>
                  <a:tcPr marL="18858" marR="18858" marT="9429" marB="9429" anchor="ctr">
                    <a:solidFill>
                      <a:srgbClr val="92D050"/>
                    </a:solidFill>
                  </a:tcPr>
                </a:tc>
                <a:tc>
                  <a:txBody>
                    <a:bodyPr/>
                    <a:lstStyle/>
                    <a:p>
                      <a:r>
                        <a:rPr lang="en-US" sz="1200" b="1" dirty="0" smtClean="0">
                          <a:solidFill>
                            <a:schemeClr val="bg1"/>
                          </a:solidFill>
                        </a:rPr>
                        <a:t>Second</a:t>
                      </a:r>
                      <a:r>
                        <a:rPr lang="en-US" sz="1200" b="1" baseline="0" dirty="0" smtClean="0">
                          <a:solidFill>
                            <a:schemeClr val="bg1"/>
                          </a:solidFill>
                        </a:rPr>
                        <a:t> Shot?</a:t>
                      </a:r>
                      <a:endParaRPr lang="en-US" sz="1200" b="1" dirty="0">
                        <a:solidFill>
                          <a:schemeClr val="bg1"/>
                        </a:solidFill>
                      </a:endParaRPr>
                    </a:p>
                  </a:txBody>
                  <a:tcPr marL="18858" marR="18858" marT="9429" marB="9429" anchor="ctr">
                    <a:solidFill>
                      <a:srgbClr val="92D050"/>
                    </a:solidFill>
                  </a:tcPr>
                </a:tc>
                <a:tc>
                  <a:txBody>
                    <a:bodyPr/>
                    <a:lstStyle/>
                    <a:p>
                      <a:r>
                        <a:rPr lang="en-US" sz="1200" b="1" dirty="0" smtClean="0">
                          <a:solidFill>
                            <a:schemeClr val="bg1"/>
                          </a:solidFill>
                        </a:rPr>
                        <a:t>Use by One Individual ?</a:t>
                      </a:r>
                      <a:endParaRPr lang="en-US" sz="1200" b="1" dirty="0">
                        <a:solidFill>
                          <a:schemeClr val="bg1"/>
                        </a:solidFill>
                      </a:endParaRPr>
                    </a:p>
                  </a:txBody>
                  <a:tcPr marL="18858" marR="18858" marT="9429" marB="9429" anchor="ctr">
                    <a:solidFill>
                      <a:srgbClr val="92D050"/>
                    </a:solidFill>
                  </a:tcPr>
                </a:tc>
                <a:tc>
                  <a:txBody>
                    <a:bodyPr/>
                    <a:lstStyle/>
                    <a:p>
                      <a:r>
                        <a:rPr lang="en-US" sz="1200" b="1" dirty="0" smtClean="0">
                          <a:solidFill>
                            <a:schemeClr val="bg1"/>
                          </a:solidFill>
                        </a:rPr>
                        <a:t>Expiration Date</a:t>
                      </a:r>
                      <a:endParaRPr lang="en-US" sz="1200" b="1" dirty="0">
                        <a:solidFill>
                          <a:schemeClr val="bg1"/>
                        </a:solidFill>
                      </a:endParaRPr>
                    </a:p>
                  </a:txBody>
                  <a:tcPr marL="18858" marR="18858" marT="9429" marB="9429" anchor="ctr">
                    <a:solidFill>
                      <a:srgbClr val="92D050"/>
                    </a:solidFill>
                  </a:tcPr>
                </a:tc>
              </a:tr>
              <a:tr h="941261">
                <a:tc>
                  <a:txBody>
                    <a:bodyPr/>
                    <a:lstStyle/>
                    <a:p>
                      <a:r>
                        <a:rPr lang="en-US" sz="1100" dirty="0" smtClean="0"/>
                        <a:t>IT Pro </a:t>
                      </a:r>
                    </a:p>
                    <a:p>
                      <a:r>
                        <a:rPr lang="en-US" sz="1100" dirty="0" smtClean="0"/>
                        <a:t>Or </a:t>
                      </a:r>
                    </a:p>
                    <a:p>
                      <a:r>
                        <a:rPr lang="en-US" sz="1100" dirty="0" smtClean="0"/>
                        <a:t>Developer</a:t>
                      </a:r>
                      <a:endParaRPr lang="en-US" sz="1100" dirty="0"/>
                    </a:p>
                  </a:txBody>
                  <a:tcPr marL="18858" marR="18858" marT="9429" marB="9429" anchor="ctr"/>
                </a:tc>
                <a:tc>
                  <a:txBody>
                    <a:bodyPr/>
                    <a:lstStyle/>
                    <a:p>
                      <a:r>
                        <a:rPr lang="en-US" sz="1100" dirty="0">
                          <a:hlinkClick r:id="rId2" tooltip="Microsoft Certification Exam Packs with free Second Shot offers – save up to 20%"/>
                        </a:rPr>
                        <a:t>Microsoft Certification Exam Packs with free Second Shot </a:t>
                      </a:r>
                      <a:r>
                        <a:rPr lang="en-US" sz="1100" dirty="0" smtClean="0">
                          <a:hlinkClick r:id="rId2" tooltip="Microsoft Certification Exam Packs with free Second Shot offers – save up to 20%"/>
                        </a:rPr>
                        <a:t> - save </a:t>
                      </a:r>
                      <a:r>
                        <a:rPr lang="en-US" sz="1100" dirty="0">
                          <a:hlinkClick r:id="rId2" tooltip="Microsoft Certification Exam Packs with free Second Shot offers – save up to 20%"/>
                        </a:rPr>
                        <a:t>up to 20%</a:t>
                      </a:r>
                      <a:endParaRPr lang="en-US" sz="1100" dirty="0"/>
                    </a:p>
                  </a:txBody>
                  <a:tcPr marL="18858" marR="18858" marT="9429" marB="9429"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5 exam pack</a:t>
                      </a:r>
                      <a:r>
                        <a:rPr lang="en-US" sz="1100" baseline="0" dirty="0" smtClean="0"/>
                        <a:t> = 20% discount + 10% TechEd bonus</a:t>
                      </a:r>
                      <a:br>
                        <a:rPr lang="en-US" sz="1100" baseline="0" dirty="0" smtClean="0"/>
                      </a:br>
                      <a:r>
                        <a:rPr lang="en-US" sz="1100" dirty="0" smtClean="0"/>
                        <a:t>4 exam pack</a:t>
                      </a:r>
                      <a:r>
                        <a:rPr lang="en-US" sz="1100" baseline="0" dirty="0" smtClean="0"/>
                        <a:t> = 20% discount + 10% TechEd bonus</a:t>
                      </a:r>
                      <a:endParaRPr lang="en-US" sz="11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3 exam pack = </a:t>
                      </a:r>
                      <a:r>
                        <a:rPr lang="en-US" sz="1100" baseline="0" dirty="0" smtClean="0"/>
                        <a:t>15% discount + 10% TechEd bonus</a:t>
                      </a:r>
                      <a:endParaRPr lang="en-US" sz="1100" dirty="0" smtClean="0"/>
                    </a:p>
                    <a:p>
                      <a:r>
                        <a:rPr lang="en-US" sz="1100" dirty="0" smtClean="0"/>
                        <a:t>2 exam pack = </a:t>
                      </a:r>
                      <a:r>
                        <a:rPr lang="en-US" sz="1100" baseline="0" dirty="0" smtClean="0"/>
                        <a:t>15% discount + 10% TechEd bonus</a:t>
                      </a:r>
                      <a:endParaRPr lang="en-US" sz="1100" dirty="0"/>
                    </a:p>
                  </a:txBody>
                  <a:tcPr marL="18858" marR="18858" marT="9429" marB="9429" anchor="ctr"/>
                </a:tc>
                <a:tc>
                  <a:txBody>
                    <a:bodyPr/>
                    <a:lstStyle/>
                    <a:p>
                      <a:pPr algn="ctr"/>
                      <a:r>
                        <a:rPr lang="en-US" sz="1100" dirty="0" smtClean="0"/>
                        <a:t>Yes</a:t>
                      </a:r>
                      <a:endParaRPr lang="en-US" sz="1100" dirty="0"/>
                    </a:p>
                  </a:txBody>
                  <a:tcPr marL="18858" marR="18858" marT="9429" marB="9429" anchor="ctr"/>
                </a:tc>
                <a:tc>
                  <a:txBody>
                    <a:bodyPr/>
                    <a:lstStyle/>
                    <a:p>
                      <a:pPr algn="ctr"/>
                      <a:r>
                        <a:rPr lang="en-US" sz="1100" dirty="0" smtClean="0"/>
                        <a:t>Yes</a:t>
                      </a:r>
                      <a:endParaRPr lang="en-US" sz="1100" dirty="0"/>
                    </a:p>
                  </a:txBody>
                  <a:tcPr marL="18858" marR="18858" marT="9429" marB="9429" anchor="ctr"/>
                </a:tc>
                <a:tc>
                  <a:txBody>
                    <a:bodyPr/>
                    <a:lstStyle/>
                    <a:p>
                      <a:pPr algn="ctr"/>
                      <a:r>
                        <a:rPr lang="en-US" sz="1100" dirty="0" smtClean="0"/>
                        <a:t>12/31/2011</a:t>
                      </a:r>
                      <a:endParaRPr lang="en-US" sz="1100" dirty="0"/>
                    </a:p>
                  </a:txBody>
                  <a:tcPr marL="18858" marR="18858" marT="9429" marB="9429" anchor="ctr"/>
                </a:tc>
              </a:tr>
              <a:tr h="1143000">
                <a:tc>
                  <a:txBody>
                    <a:bodyPr/>
                    <a:lstStyle/>
                    <a:p>
                      <a:r>
                        <a:rPr lang="en-US" sz="1100" dirty="0" smtClean="0"/>
                        <a:t>IT manager</a:t>
                      </a:r>
                      <a:br>
                        <a:rPr lang="en-US" sz="1100" dirty="0" smtClean="0"/>
                      </a:br>
                      <a:r>
                        <a:rPr lang="en-US" sz="1100" dirty="0" smtClean="0"/>
                        <a:t>Hiring </a:t>
                      </a:r>
                      <a:r>
                        <a:rPr lang="en-US" sz="1100" dirty="0" err="1" smtClean="0"/>
                        <a:t>mgr</a:t>
                      </a:r>
                      <a:endParaRPr lang="en-US" sz="1100" dirty="0"/>
                    </a:p>
                  </a:txBody>
                  <a:tcPr marL="18858" marR="18858" marT="9429" marB="9429" anchor="ctr"/>
                </a:tc>
                <a:tc>
                  <a:txBody>
                    <a:bodyPr/>
                    <a:lstStyle/>
                    <a:p>
                      <a:r>
                        <a:rPr lang="en-US" sz="1100">
                          <a:hlinkClick r:id="rId3" tooltip="Save 15% on Microsoft Certification exam vouchers with free Second Shot offers"/>
                        </a:rPr>
                        <a:t>Save 15% on Microsoft Certification exam vouchers with free Second Shot offers</a:t>
                      </a:r>
                      <a:endParaRPr lang="en-US" sz="1100"/>
                    </a:p>
                  </a:txBody>
                  <a:tcPr marL="18858" marR="18858" marT="9429" marB="9429" anchor="ctr"/>
                </a:tc>
                <a:tc>
                  <a:txBody>
                    <a:bodyPr/>
                    <a:lstStyle/>
                    <a:p>
                      <a:pPr marL="0" algn="l" rtl="0" eaLnBrk="1" latinLnBrk="0" hangingPunct="1"/>
                      <a:r>
                        <a:rPr lang="en-US" sz="1100" kern="1200" dirty="0" smtClean="0">
                          <a:solidFill>
                            <a:schemeClr val="dk1"/>
                          </a:solidFill>
                          <a:latin typeface="+mn-lt"/>
                          <a:ea typeface="+mn-ea"/>
                          <a:cs typeface="+mn-cs"/>
                        </a:rPr>
                        <a:t>10 exam voucher pack = 15% discount</a:t>
                      </a:r>
                      <a:endParaRPr lang="en-US" sz="1100" kern="1200" dirty="0">
                        <a:solidFill>
                          <a:schemeClr val="dk1"/>
                        </a:solidFill>
                        <a:latin typeface="+mn-lt"/>
                        <a:ea typeface="+mn-ea"/>
                        <a:cs typeface="+mn-cs"/>
                      </a:endParaRPr>
                    </a:p>
                  </a:txBody>
                  <a:tcPr marL="18858" marR="18858" marT="9429" marB="9429" anchor="ctr"/>
                </a:tc>
                <a:tc>
                  <a:txBody>
                    <a:bodyPr/>
                    <a:lstStyle/>
                    <a:p>
                      <a:pPr algn="ctr"/>
                      <a:r>
                        <a:rPr lang="en-US" sz="1100" dirty="0" smtClean="0"/>
                        <a:t>Yes</a:t>
                      </a:r>
                      <a:endParaRPr lang="en-US" sz="1100" dirty="0"/>
                    </a:p>
                  </a:txBody>
                  <a:tcPr marL="18858" marR="18858" marT="9429" marB="9429" anchor="ctr"/>
                </a:tc>
                <a:tc>
                  <a:txBody>
                    <a:bodyPr/>
                    <a:lstStyle/>
                    <a:p>
                      <a:pPr algn="ctr"/>
                      <a:r>
                        <a:rPr lang="en-US" sz="1100" dirty="0" smtClean="0"/>
                        <a:t>No</a:t>
                      </a:r>
                    </a:p>
                    <a:p>
                      <a:pPr algn="ctr"/>
                      <a:r>
                        <a:rPr lang="en-US" sz="1100" dirty="0" smtClean="0"/>
                        <a:t>Can be distributed to</a:t>
                      </a:r>
                      <a:r>
                        <a:rPr lang="en-US" sz="1100" baseline="0" dirty="0" smtClean="0"/>
                        <a:t> individuals within organization.</a:t>
                      </a:r>
                      <a:endParaRPr lang="en-US" sz="1100" dirty="0"/>
                    </a:p>
                  </a:txBody>
                  <a:tcPr marL="18858" marR="18858" marT="9429" marB="9429" anchor="ctr"/>
                </a:tc>
                <a:tc>
                  <a:txBody>
                    <a:bodyPr/>
                    <a:lstStyle/>
                    <a:p>
                      <a:pPr algn="ctr"/>
                      <a:r>
                        <a:rPr lang="en-US" sz="1100" dirty="0" smtClean="0"/>
                        <a:t>One year from purchase</a:t>
                      </a:r>
                      <a:endParaRPr lang="en-US" sz="1100" dirty="0"/>
                    </a:p>
                  </a:txBody>
                  <a:tcPr marL="18858" marR="18858" marT="9429" marB="9429" anchor="ctr"/>
                </a:tc>
              </a:tr>
              <a:tr h="1112520">
                <a:tc>
                  <a:txBody>
                    <a:bodyPr/>
                    <a:lstStyle/>
                    <a:p>
                      <a:r>
                        <a:rPr lang="en-US" sz="1100" dirty="0" smtClean="0"/>
                        <a:t>Microsoft partner</a:t>
                      </a:r>
                    </a:p>
                    <a:p>
                      <a:r>
                        <a:rPr lang="en-US" sz="1100" dirty="0" smtClean="0"/>
                        <a:t>(MPN)</a:t>
                      </a:r>
                      <a:endParaRPr lang="en-US" sz="1100" dirty="0"/>
                    </a:p>
                  </a:txBody>
                  <a:tcPr marL="18858" marR="18858" marT="9429" marB="9429" anchor="ctr"/>
                </a:tc>
                <a:tc>
                  <a:txBody>
                    <a:bodyPr/>
                    <a:lstStyle/>
                    <a:p>
                      <a:r>
                        <a:rPr lang="en-US" sz="1100" dirty="0">
                          <a:hlinkClick r:id="rId4" tooltip="Save up to 30% on Competency Exam Packs with free exam retakes"/>
                        </a:rPr>
                        <a:t>Save up to 30% on Competency Exam Packs with free exam retakes</a:t>
                      </a:r>
                      <a:endParaRPr lang="en-US" sz="1100" dirty="0"/>
                    </a:p>
                  </a:txBody>
                  <a:tcPr marL="18858" marR="18858" marT="9429" marB="9429" anchor="ctr"/>
                </a:tc>
                <a:tc>
                  <a:txBody>
                    <a:bodyPr/>
                    <a:lstStyle/>
                    <a:p>
                      <a:pPr marL="0" algn="l" rtl="0" eaLnBrk="1" latinLnBrk="0" hangingPunct="1"/>
                      <a:r>
                        <a:rPr lang="en-US" sz="1100" kern="1200" dirty="0" smtClean="0">
                          <a:solidFill>
                            <a:schemeClr val="dk1"/>
                          </a:solidFill>
                          <a:latin typeface="+mn-lt"/>
                          <a:ea typeface="+mn-ea"/>
                          <a:cs typeface="+mn-cs"/>
                        </a:rPr>
                        <a:t>3 exam pack = 20% discount </a:t>
                      </a:r>
                    </a:p>
                    <a:p>
                      <a:pPr marL="0" algn="l" rtl="0" eaLnBrk="1" latinLnBrk="0" hangingPunct="1"/>
                      <a:r>
                        <a:rPr lang="en-US" sz="1100" kern="1200" dirty="0" smtClean="0">
                          <a:solidFill>
                            <a:schemeClr val="dk1"/>
                          </a:solidFill>
                          <a:latin typeface="+mn-lt"/>
                          <a:ea typeface="+mn-ea"/>
                          <a:cs typeface="+mn-cs"/>
                        </a:rPr>
                        <a:t>5 exam pack = 25% discount </a:t>
                      </a:r>
                    </a:p>
                    <a:p>
                      <a:pPr marL="0" algn="l" rtl="0" eaLnBrk="1" latinLnBrk="0" hangingPunct="1"/>
                      <a:r>
                        <a:rPr lang="en-US" sz="1100" kern="1200" dirty="0" smtClean="0">
                          <a:solidFill>
                            <a:schemeClr val="dk1"/>
                          </a:solidFill>
                          <a:latin typeface="+mn-lt"/>
                          <a:ea typeface="+mn-ea"/>
                          <a:cs typeface="+mn-cs"/>
                        </a:rPr>
                        <a:t>8 exam pack = 30% discount </a:t>
                      </a:r>
                      <a:endParaRPr lang="en-US" sz="1100" kern="1200" dirty="0">
                        <a:solidFill>
                          <a:schemeClr val="dk1"/>
                        </a:solidFill>
                        <a:latin typeface="+mn-lt"/>
                        <a:ea typeface="+mn-ea"/>
                        <a:cs typeface="+mn-cs"/>
                      </a:endParaRPr>
                    </a:p>
                  </a:txBody>
                  <a:tcPr marL="18858" marR="18858" marT="9429" marB="9429" anchor="ctr"/>
                </a:tc>
                <a:tc>
                  <a:txBody>
                    <a:bodyPr/>
                    <a:lstStyle/>
                    <a:p>
                      <a:pPr algn="ctr"/>
                      <a:r>
                        <a:rPr lang="en-US" sz="1100" dirty="0" smtClean="0"/>
                        <a:t>Yes</a:t>
                      </a:r>
                      <a:endParaRPr lang="en-US" sz="1100" dirty="0"/>
                    </a:p>
                  </a:txBody>
                  <a:tcPr marL="18858" marR="18858" marT="9429" marB="9429" anchor="ctr"/>
                </a:tc>
                <a:tc>
                  <a:txBody>
                    <a:bodyPr/>
                    <a:lstStyle/>
                    <a:p>
                      <a:pPr algn="ctr"/>
                      <a:r>
                        <a:rPr lang="en-US" sz="1100" dirty="0" smtClean="0"/>
                        <a:t>No</a:t>
                      </a:r>
                    </a:p>
                    <a:p>
                      <a:pPr algn="ctr"/>
                      <a:r>
                        <a:rPr lang="en-US" sz="1100" dirty="0" smtClean="0"/>
                        <a:t>Can be distributed to</a:t>
                      </a:r>
                      <a:r>
                        <a:rPr lang="en-US" sz="1100" baseline="0" dirty="0" smtClean="0"/>
                        <a:t> individuals within organization.</a:t>
                      </a:r>
                      <a:endParaRPr lang="en-US" sz="1100" dirty="0" smtClean="0"/>
                    </a:p>
                  </a:txBody>
                  <a:tcPr marL="18858" marR="18858" marT="9429" marB="9429" anchor="ctr"/>
                </a:tc>
                <a:tc>
                  <a:txBody>
                    <a:bodyPr/>
                    <a:lstStyle/>
                    <a:p>
                      <a:pPr algn="ctr"/>
                      <a:r>
                        <a:rPr lang="en-US" sz="1100" dirty="0" smtClean="0"/>
                        <a:t>9/30/2011</a:t>
                      </a:r>
                      <a:endParaRPr lang="en-US" sz="1100" dirty="0"/>
                    </a:p>
                  </a:txBody>
                  <a:tcPr marL="18858" marR="18858" marT="9429" marB="9429" anchor="ctr"/>
                </a:tc>
              </a:tr>
              <a:tr h="605523">
                <a:tc>
                  <a:txBody>
                    <a:bodyPr/>
                    <a:lstStyle/>
                    <a:p>
                      <a:r>
                        <a:rPr lang="en-US" sz="1100" dirty="0" smtClean="0"/>
                        <a:t>Anyone</a:t>
                      </a:r>
                      <a:endParaRPr lang="en-US" sz="1100" dirty="0"/>
                    </a:p>
                  </a:txBody>
                  <a:tcPr marL="18858" marR="18858" marT="9429" marB="9429" anchor="ctr"/>
                </a:tc>
                <a:tc>
                  <a:txBody>
                    <a:bodyPr/>
                    <a:lstStyle/>
                    <a:p>
                      <a:r>
                        <a:rPr lang="en-US" sz="1100" dirty="0" smtClean="0"/>
                        <a:t>Single Exam</a:t>
                      </a:r>
                      <a:endParaRPr lang="en-US" sz="1100" dirty="0"/>
                    </a:p>
                  </a:txBody>
                  <a:tcPr marL="18858" marR="18858" marT="9429" marB="9429" anchor="ctr"/>
                </a:tc>
                <a:tc>
                  <a:txBody>
                    <a:bodyPr/>
                    <a:lstStyle/>
                    <a:p>
                      <a:pPr marL="0" algn="l" rtl="0" eaLnBrk="1" latinLnBrk="0" hangingPunct="1"/>
                      <a:r>
                        <a:rPr lang="en-US" sz="1100" kern="1200" dirty="0" smtClean="0">
                          <a:solidFill>
                            <a:schemeClr val="dk1"/>
                          </a:solidFill>
                          <a:latin typeface="+mn-lt"/>
                          <a:ea typeface="+mn-ea"/>
                          <a:cs typeface="+mn-cs"/>
                        </a:rPr>
                        <a:t>1 exam with second shot = +15%</a:t>
                      </a:r>
                      <a:endParaRPr lang="en-US" sz="1100" kern="1200" dirty="0">
                        <a:solidFill>
                          <a:schemeClr val="dk1"/>
                        </a:solidFill>
                        <a:latin typeface="+mn-lt"/>
                        <a:ea typeface="+mn-ea"/>
                        <a:cs typeface="+mn-cs"/>
                      </a:endParaRPr>
                    </a:p>
                  </a:txBody>
                  <a:tcPr marL="18858" marR="18858" marT="9429" marB="9429" anchor="ctr"/>
                </a:tc>
                <a:tc>
                  <a:txBody>
                    <a:bodyPr/>
                    <a:lstStyle/>
                    <a:p>
                      <a:pPr algn="ctr"/>
                      <a:r>
                        <a:rPr lang="en-US" sz="1100" dirty="0" smtClean="0"/>
                        <a:t>No</a:t>
                      </a:r>
                    </a:p>
                  </a:txBody>
                  <a:tcPr marL="18858" marR="18858" marT="9429" marB="9429" anchor="ctr"/>
                </a:tc>
                <a:tc>
                  <a:txBody>
                    <a:bodyPr/>
                    <a:lstStyle/>
                    <a:p>
                      <a:pPr algn="ctr"/>
                      <a:r>
                        <a:rPr lang="en-US" sz="1100" dirty="0" smtClean="0"/>
                        <a:t>Yes</a:t>
                      </a:r>
                      <a:endParaRPr lang="en-US" sz="1100" dirty="0"/>
                    </a:p>
                  </a:txBody>
                  <a:tcPr marL="18858" marR="18858" marT="9429" marB="9429" anchor="ctr"/>
                </a:tc>
                <a:tc>
                  <a:txBody>
                    <a:bodyPr/>
                    <a:lstStyle/>
                    <a:p>
                      <a:pPr algn="ctr"/>
                      <a:r>
                        <a:rPr lang="en-US" sz="1100" dirty="0" smtClean="0"/>
                        <a:t>6/30/2011</a:t>
                      </a:r>
                      <a:endParaRPr lang="en-US" sz="1100" dirty="0"/>
                    </a:p>
                  </a:txBody>
                  <a:tcPr marL="18858" marR="18858" marT="9429" marB="9429" anchor="ctr"/>
                </a:tc>
              </a:tr>
              <a:tr h="918477">
                <a:tc>
                  <a:txBody>
                    <a:bodyPr/>
                    <a:lstStyle/>
                    <a:p>
                      <a:r>
                        <a:rPr lang="en-US" sz="1100" dirty="0" smtClean="0"/>
                        <a:t>Anyone</a:t>
                      </a:r>
                      <a:endParaRPr lang="en-US" sz="1100" dirty="0"/>
                    </a:p>
                  </a:txBody>
                  <a:tcPr marL="18858" marR="18858" marT="9429" marB="9429" anchor="ctr"/>
                </a:tc>
                <a:tc>
                  <a:txBody>
                    <a:bodyPr/>
                    <a:lstStyle/>
                    <a:p>
                      <a:r>
                        <a:rPr lang="en-US" sz="1100" dirty="0" smtClean="0"/>
                        <a:t>Single Exam</a:t>
                      </a:r>
                      <a:r>
                        <a:rPr lang="en-US" sz="1100" baseline="0" dirty="0" smtClean="0"/>
                        <a:t> + second shot</a:t>
                      </a:r>
                      <a:endParaRPr lang="en-US" sz="1100" dirty="0"/>
                    </a:p>
                  </a:txBody>
                  <a:tcPr marL="18858" marR="18858" marT="9429" marB="9429" anchor="ctr"/>
                </a:tc>
                <a:tc>
                  <a:txBody>
                    <a:bodyPr/>
                    <a:lstStyle/>
                    <a:p>
                      <a:pPr marL="0" algn="l" rtl="0" eaLnBrk="1" latinLnBrk="0" hangingPunct="1"/>
                      <a:r>
                        <a:rPr lang="en-US" sz="1100" kern="1200" dirty="0" smtClean="0">
                          <a:solidFill>
                            <a:schemeClr val="dk1"/>
                          </a:solidFill>
                          <a:latin typeface="+mn-lt"/>
                          <a:ea typeface="+mn-ea"/>
                          <a:cs typeface="+mn-cs"/>
                        </a:rPr>
                        <a:t>1 exam with second shot = +15%</a:t>
                      </a:r>
                      <a:endParaRPr lang="en-US" sz="1100" kern="1200" dirty="0">
                        <a:solidFill>
                          <a:schemeClr val="dk1"/>
                        </a:solidFill>
                        <a:latin typeface="+mn-lt"/>
                        <a:ea typeface="+mn-ea"/>
                        <a:cs typeface="+mn-cs"/>
                      </a:endParaRPr>
                    </a:p>
                  </a:txBody>
                  <a:tcPr marL="18858" marR="18858" marT="9429" marB="9429" anchor="ctr"/>
                </a:tc>
                <a:tc>
                  <a:txBody>
                    <a:bodyPr/>
                    <a:lstStyle/>
                    <a:p>
                      <a:pPr algn="ctr"/>
                      <a:r>
                        <a:rPr lang="en-US" sz="1100" dirty="0" smtClean="0"/>
                        <a:t>Yes</a:t>
                      </a:r>
                      <a:endParaRPr lang="en-US" sz="1100" dirty="0"/>
                    </a:p>
                  </a:txBody>
                  <a:tcPr marL="18858" marR="18858" marT="9429" marB="9429" anchor="ctr"/>
                </a:tc>
                <a:tc>
                  <a:txBody>
                    <a:bodyPr/>
                    <a:lstStyle/>
                    <a:p>
                      <a:pPr algn="ctr"/>
                      <a:r>
                        <a:rPr lang="en-US" sz="1100" dirty="0" smtClean="0"/>
                        <a:t>Yes</a:t>
                      </a:r>
                      <a:endParaRPr lang="en-US" sz="1100" dirty="0"/>
                    </a:p>
                  </a:txBody>
                  <a:tcPr marL="18858" marR="18858" marT="9429" marB="9429" anchor="ctr"/>
                </a:tc>
                <a:tc>
                  <a:txBody>
                    <a:bodyPr/>
                    <a:lstStyle/>
                    <a:p>
                      <a:pPr algn="ctr"/>
                      <a:r>
                        <a:rPr lang="en-US" sz="1100" dirty="0" smtClean="0"/>
                        <a:t>6/30/2011</a:t>
                      </a:r>
                      <a:endParaRPr lang="en-US" sz="1100" dirty="0"/>
                    </a:p>
                  </a:txBody>
                  <a:tcPr marL="18858" marR="18858" marT="9429" marB="9429" anchor="ctr"/>
                </a:tc>
              </a:tr>
            </a:tbl>
          </a:graphicData>
        </a:graphic>
      </p:graphicFrame>
      <p:sp>
        <p:nvSpPr>
          <p:cNvPr id="3" name="TextBox 2"/>
          <p:cNvSpPr txBox="1"/>
          <p:nvPr/>
        </p:nvSpPr>
        <p:spPr>
          <a:xfrm>
            <a:off x="228600" y="304800"/>
            <a:ext cx="5001690" cy="677108"/>
          </a:xfrm>
          <a:prstGeom prst="rect">
            <a:avLst/>
          </a:prstGeom>
          <a:noFill/>
        </p:spPr>
        <p:txBody>
          <a:bodyPr wrap="none" rtlCol="0">
            <a:spAutoFit/>
          </a:bodyPr>
          <a:lstStyle/>
          <a:p>
            <a:r>
              <a:rPr lang="en-US" dirty="0" smtClean="0"/>
              <a:t>TechEd North America 2011</a:t>
            </a:r>
          </a:p>
          <a:p>
            <a:r>
              <a:rPr lang="en-US" sz="2000" dirty="0" smtClean="0"/>
              <a:t>Microsoft Certification Exam Pack Cheat Sheet</a:t>
            </a:r>
            <a:endParaRPr lang="en-US" sz="2000" dirty="0"/>
          </a:p>
        </p:txBody>
      </p:sp>
    </p:spTree>
    <p:extLst>
      <p:ext uri="{BB962C8B-B14F-4D97-AF65-F5344CB8AC3E}">
        <p14:creationId xmlns:p14="http://schemas.microsoft.com/office/powerpoint/2010/main" val="412948995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p:cNvSpPr/>
          <p:nvPr/>
        </p:nvSpPr>
        <p:spPr>
          <a:xfrm>
            <a:off x="563646" y="1189891"/>
            <a:ext cx="8016711" cy="5181600"/>
          </a:xfrm>
          <a:prstGeom prst="roundRect">
            <a:avLst>
              <a:gd name="adj" fmla="val 2491"/>
            </a:avLst>
          </a:prstGeom>
          <a:gradFill flip="none" rotWithShape="1">
            <a:gsLst>
              <a:gs pos="4000">
                <a:srgbClr val="FFFFFF">
                  <a:alpha val="49000"/>
                </a:srgbClr>
              </a:gs>
              <a:gs pos="18000">
                <a:srgbClr val="FFFFFF">
                  <a:alpha val="0"/>
                </a:srgbClr>
              </a:gs>
              <a:gs pos="48000">
                <a:srgbClr val="000000">
                  <a:alpha val="40000"/>
                </a:srgbClr>
              </a:gs>
              <a:gs pos="75000">
                <a:srgbClr val="000000">
                  <a:alpha val="40000"/>
                </a:srgbClr>
              </a:gs>
              <a:gs pos="91000">
                <a:srgbClr val="FFFFFF">
                  <a:alpha val="0"/>
                </a:srgbClr>
              </a:gs>
              <a:gs pos="100000">
                <a:srgbClr val="FFFFFF"/>
              </a:gs>
            </a:gsLst>
            <a:lin ang="2700000" scaled="1"/>
            <a:tileRect/>
          </a:gradFill>
          <a:ln w="9525">
            <a:solidFill>
              <a:srgbClr val="FFFFFF">
                <a:alpha val="44000"/>
              </a:srgbClr>
            </a:solidFill>
            <a:headEnd type="none" w="med" len="med"/>
            <a:tailEnd type="none" w="med" len="med"/>
          </a:ln>
          <a:effectLst>
            <a:reflection blurRad="6350" stA="52000" endA="300" endPos="35000" dir="5400000" sy="-100000" algn="bl" rotWithShape="0"/>
          </a:effectLst>
          <a:scene3d>
            <a:camera prst="orthographicFront" fov="0">
              <a:rot lat="0" lon="0" rev="0"/>
            </a:camera>
            <a:lightRig rig="brightRoom" dir="tl">
              <a:rot lat="0" lon="0" rev="8700000"/>
            </a:lightRig>
          </a:scene3d>
          <a:sp3d>
            <a:bevelT w="0" h="0"/>
            <a:contourClr>
              <a:schemeClr val="accent2">
                <a:shade val="80000"/>
              </a:schemeClr>
            </a:contourClr>
          </a:sp3d>
        </p:spPr>
        <p:style>
          <a:lnRef idx="1">
            <a:schemeClr val="accent2"/>
          </a:lnRef>
          <a:fillRef idx="3">
            <a:schemeClr val="accent2"/>
          </a:fillRef>
          <a:effectRef idx="2">
            <a:schemeClr val="accent2"/>
          </a:effectRef>
          <a:fontRef idx="minor">
            <a:schemeClr val="lt1"/>
          </a:fontRef>
        </p:style>
        <p:txBody>
          <a:bodyPr vert="horz" wrap="square" lIns="146278" tIns="487595" rIns="146278" bIns="73139" numCol="1" rtlCol="0" anchor="t" anchorCtr="0" compatLnSpc="1">
            <a:prstTxWarp prst="textNoShape">
              <a:avLst/>
            </a:prstTxWarp>
          </a:bodyPr>
          <a:lstStyle/>
          <a:p>
            <a:pPr algn="ctr" defTabSz="822984" fontAlgn="base">
              <a:lnSpc>
                <a:spcPct val="80000"/>
              </a:lnSpc>
              <a:spcBef>
                <a:spcPct val="0"/>
              </a:spcBef>
              <a:spcAft>
                <a:spcPct val="0"/>
              </a:spcAft>
              <a:defRPr/>
            </a:pPr>
            <a:endParaRPr lang="en-US" altLang="zh-CN" sz="7200" i="1" spc="-180">
              <a:ln w="18415" cmpd="sng">
                <a:noFill/>
                <a:prstDash val="solid"/>
              </a:ln>
              <a:solidFill>
                <a:srgbClr val="000000"/>
              </a:solidFill>
              <a:effectLst>
                <a:glow rad="101600">
                  <a:srgbClr val="CCECFF"/>
                </a:glow>
                <a:innerShdw blurRad="114300">
                  <a:prstClr val="black"/>
                </a:innerShdw>
              </a:effectLst>
              <a:latin typeface="Segoe Black" pitchFamily="34" charset="0"/>
            </a:endParaRPr>
          </a:p>
        </p:txBody>
      </p:sp>
      <p:grpSp>
        <p:nvGrpSpPr>
          <p:cNvPr id="2" name="Group 17"/>
          <p:cNvGrpSpPr/>
          <p:nvPr/>
        </p:nvGrpSpPr>
        <p:grpSpPr>
          <a:xfrm>
            <a:off x="1461676" y="1509681"/>
            <a:ext cx="3704779" cy="4477474"/>
            <a:chOff x="-306388" y="1447800"/>
            <a:chExt cx="4938419" cy="4477474"/>
          </a:xfrm>
        </p:grpSpPr>
        <p:sp>
          <p:nvSpPr>
            <p:cNvPr id="16" name="Oval 15"/>
            <p:cNvSpPr/>
            <p:nvPr/>
          </p:nvSpPr>
          <p:spPr>
            <a:xfrm>
              <a:off x="-306388" y="1453932"/>
              <a:ext cx="4938419" cy="4471342"/>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sp>
        <p:sp>
          <p:nvSpPr>
            <p:cNvPr id="14" name="Oval 13"/>
            <p:cNvSpPr/>
            <p:nvPr/>
          </p:nvSpPr>
          <p:spPr>
            <a:xfrm>
              <a:off x="-306388" y="1447800"/>
              <a:ext cx="4938419" cy="4471342"/>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sp>
      </p:grpSp>
      <p:grpSp>
        <p:nvGrpSpPr>
          <p:cNvPr id="3" name="Group 18"/>
          <p:cNvGrpSpPr/>
          <p:nvPr/>
        </p:nvGrpSpPr>
        <p:grpSpPr>
          <a:xfrm>
            <a:off x="4034088" y="1515813"/>
            <a:ext cx="3511231" cy="4471342"/>
            <a:chOff x="8075612" y="1453932"/>
            <a:chExt cx="4680422" cy="4471342"/>
          </a:xfrm>
        </p:grpSpPr>
        <p:sp>
          <p:nvSpPr>
            <p:cNvPr id="17" name="Oval 16"/>
            <p:cNvSpPr/>
            <p:nvPr/>
          </p:nvSpPr>
          <p:spPr>
            <a:xfrm>
              <a:off x="8075612" y="1453932"/>
              <a:ext cx="4680422" cy="4471342"/>
            </a:xfrm>
            <a:prstGeom prst="ellips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sp>
        <p:sp>
          <p:nvSpPr>
            <p:cNvPr id="12" name="Oval 11"/>
            <p:cNvSpPr/>
            <p:nvPr/>
          </p:nvSpPr>
          <p:spPr>
            <a:xfrm>
              <a:off x="8075612" y="1453932"/>
              <a:ext cx="4680422" cy="4471342"/>
            </a:xfrm>
            <a:prstGeom prst="ellips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sp>
      </p:grpSp>
      <p:sp>
        <p:nvSpPr>
          <p:cNvPr id="15" name="Oval 4"/>
          <p:cNvSpPr/>
          <p:nvPr/>
        </p:nvSpPr>
        <p:spPr>
          <a:xfrm>
            <a:off x="2142734" y="2106545"/>
            <a:ext cx="1988838" cy="3416808"/>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defTabSz="1155700">
              <a:lnSpc>
                <a:spcPct val="75000"/>
              </a:lnSpc>
              <a:spcBef>
                <a:spcPct val="0"/>
              </a:spcBef>
              <a:spcAft>
                <a:spcPts val="1800"/>
              </a:spcAft>
            </a:pPr>
            <a:r>
              <a:rPr lang="en-US" sz="2800" dirty="0" smtClean="0">
                <a:solidFill>
                  <a:srgbClr val="FFFFFF"/>
                </a:solidFill>
                <a:effectLst>
                  <a:outerShdw blurRad="38100" dist="38100" dir="2700000" algn="tl">
                    <a:srgbClr val="000000">
                      <a:alpha val="43137"/>
                    </a:srgbClr>
                  </a:outerShdw>
                </a:effectLst>
              </a:rPr>
              <a:t>Product </a:t>
            </a:r>
            <a:br>
              <a:rPr lang="en-US" sz="2800" dirty="0" smtClean="0">
                <a:solidFill>
                  <a:srgbClr val="FFFFFF"/>
                </a:solidFill>
                <a:effectLst>
                  <a:outerShdw blurRad="38100" dist="38100" dir="2700000" algn="tl">
                    <a:srgbClr val="000000">
                      <a:alpha val="43137"/>
                    </a:srgbClr>
                  </a:outerShdw>
                </a:effectLst>
              </a:rPr>
            </a:br>
            <a:r>
              <a:rPr lang="en-US" sz="2800" dirty="0" smtClean="0">
                <a:solidFill>
                  <a:srgbClr val="FFFFFF"/>
                </a:solidFill>
                <a:effectLst>
                  <a:outerShdw blurRad="38100" dist="38100" dir="2700000" algn="tl">
                    <a:srgbClr val="000000">
                      <a:alpha val="43137"/>
                    </a:srgbClr>
                  </a:outerShdw>
                </a:effectLst>
              </a:rPr>
              <a:t>Readiness</a:t>
            </a:r>
          </a:p>
          <a:p>
            <a:pPr defTabSz="1155700">
              <a:lnSpc>
                <a:spcPct val="75000"/>
              </a:lnSpc>
              <a:spcBef>
                <a:spcPct val="0"/>
              </a:spcBef>
              <a:spcAft>
                <a:spcPts val="1800"/>
              </a:spcAft>
            </a:pPr>
            <a:r>
              <a:rPr lang="en-US" sz="2800" dirty="0" smtClean="0">
                <a:solidFill>
                  <a:srgbClr val="FFFFFF"/>
                </a:solidFill>
                <a:effectLst>
                  <a:outerShdw blurRad="38100" dist="38100" dir="2700000" algn="tl">
                    <a:srgbClr val="000000">
                      <a:alpha val="43137"/>
                    </a:srgbClr>
                  </a:outerShdw>
                </a:effectLst>
              </a:rPr>
              <a:t>Technology Deployment</a:t>
            </a:r>
          </a:p>
          <a:p>
            <a:pPr defTabSz="1155700">
              <a:lnSpc>
                <a:spcPct val="75000"/>
              </a:lnSpc>
              <a:spcBef>
                <a:spcPct val="0"/>
              </a:spcBef>
              <a:spcAft>
                <a:spcPts val="1800"/>
              </a:spcAft>
            </a:pPr>
            <a:r>
              <a:rPr lang="en-US" sz="2800" dirty="0" smtClean="0">
                <a:solidFill>
                  <a:srgbClr val="FFFFFF"/>
                </a:solidFill>
                <a:effectLst>
                  <a:outerShdw blurRad="38100" dist="38100" dir="2700000" algn="tl">
                    <a:srgbClr val="000000">
                      <a:alpha val="43137"/>
                    </a:srgbClr>
                  </a:outerShdw>
                </a:effectLst>
              </a:rPr>
              <a:t>IT Project</a:t>
            </a:r>
            <a:br>
              <a:rPr lang="en-US" sz="2800" dirty="0" smtClean="0">
                <a:solidFill>
                  <a:srgbClr val="FFFFFF"/>
                </a:solidFill>
                <a:effectLst>
                  <a:outerShdw blurRad="38100" dist="38100" dir="2700000" algn="tl">
                    <a:srgbClr val="000000">
                      <a:alpha val="43137"/>
                    </a:srgbClr>
                  </a:outerShdw>
                </a:effectLst>
              </a:rPr>
            </a:br>
            <a:r>
              <a:rPr lang="en-US" sz="2800" dirty="0" smtClean="0">
                <a:solidFill>
                  <a:srgbClr val="FFFFFF"/>
                </a:solidFill>
                <a:effectLst>
                  <a:outerShdw blurRad="38100" dist="38100" dir="2700000" algn="tl">
                    <a:srgbClr val="000000">
                      <a:alpha val="43137"/>
                    </a:srgbClr>
                  </a:outerShdw>
                </a:effectLst>
              </a:rPr>
              <a:t>Success</a:t>
            </a:r>
          </a:p>
          <a:p>
            <a:pPr defTabSz="1155700">
              <a:lnSpc>
                <a:spcPct val="75000"/>
              </a:lnSpc>
              <a:spcBef>
                <a:spcPct val="0"/>
              </a:spcBef>
              <a:spcAft>
                <a:spcPts val="1800"/>
              </a:spcAft>
            </a:pPr>
            <a:r>
              <a:rPr lang="en-US" sz="2800" dirty="0" smtClean="0">
                <a:solidFill>
                  <a:srgbClr val="FFFFFF"/>
                </a:solidFill>
                <a:effectLst>
                  <a:outerShdw blurRad="38100" dist="38100" dir="2700000" algn="tl">
                    <a:srgbClr val="000000">
                      <a:alpha val="43137"/>
                    </a:srgbClr>
                  </a:outerShdw>
                </a:effectLst>
              </a:rPr>
              <a:t>Dynamic IT</a:t>
            </a:r>
          </a:p>
        </p:txBody>
      </p:sp>
      <p:sp>
        <p:nvSpPr>
          <p:cNvPr id="13" name="Oval 6"/>
          <p:cNvSpPr/>
          <p:nvPr/>
        </p:nvSpPr>
        <p:spPr>
          <a:xfrm>
            <a:off x="5071975" y="2065601"/>
            <a:ext cx="1851620" cy="3416808"/>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r" defTabSz="1155700">
              <a:lnSpc>
                <a:spcPct val="75000"/>
              </a:lnSpc>
              <a:spcBef>
                <a:spcPct val="0"/>
              </a:spcBef>
              <a:spcAft>
                <a:spcPts val="1800"/>
              </a:spcAft>
            </a:pPr>
            <a:r>
              <a:rPr lang="en-US" sz="2800" dirty="0" smtClean="0">
                <a:solidFill>
                  <a:srgbClr val="FFFFFF"/>
                </a:solidFill>
                <a:effectLst>
                  <a:outerShdw blurRad="38100" dist="38100" dir="2700000" algn="tl">
                    <a:srgbClr val="000000">
                      <a:alpha val="43137"/>
                    </a:srgbClr>
                  </a:outerShdw>
                </a:effectLst>
              </a:rPr>
              <a:t>Entry into Industry</a:t>
            </a:r>
          </a:p>
          <a:p>
            <a:pPr algn="r" defTabSz="1155700">
              <a:lnSpc>
                <a:spcPct val="75000"/>
              </a:lnSpc>
              <a:spcBef>
                <a:spcPct val="0"/>
              </a:spcBef>
              <a:spcAft>
                <a:spcPts val="1800"/>
              </a:spcAft>
            </a:pPr>
            <a:r>
              <a:rPr lang="en-US" sz="2800" dirty="0" smtClean="0">
                <a:solidFill>
                  <a:srgbClr val="FFFFFF"/>
                </a:solidFill>
                <a:effectLst>
                  <a:outerShdw blurRad="38100" dist="38100" dir="2700000" algn="tl">
                    <a:srgbClr val="000000">
                      <a:alpha val="43137"/>
                    </a:srgbClr>
                  </a:outerShdw>
                </a:effectLst>
              </a:rPr>
              <a:t>Job Satisfaction</a:t>
            </a:r>
          </a:p>
          <a:p>
            <a:pPr algn="r" defTabSz="1155700">
              <a:lnSpc>
                <a:spcPct val="75000"/>
              </a:lnSpc>
              <a:spcBef>
                <a:spcPct val="0"/>
              </a:spcBef>
              <a:spcAft>
                <a:spcPts val="1800"/>
              </a:spcAft>
            </a:pPr>
            <a:r>
              <a:rPr lang="en-US" sz="2800" dirty="0" smtClean="0">
                <a:solidFill>
                  <a:srgbClr val="FFFFFF"/>
                </a:solidFill>
                <a:effectLst>
                  <a:outerShdw blurRad="38100" dist="38100" dir="2700000" algn="tl">
                    <a:srgbClr val="000000">
                      <a:alpha val="43137"/>
                    </a:srgbClr>
                  </a:outerShdw>
                </a:effectLst>
              </a:rPr>
              <a:t>Job Security</a:t>
            </a:r>
          </a:p>
          <a:p>
            <a:pPr algn="r" defTabSz="1155700">
              <a:lnSpc>
                <a:spcPct val="75000"/>
              </a:lnSpc>
              <a:spcBef>
                <a:spcPct val="0"/>
              </a:spcBef>
              <a:spcAft>
                <a:spcPts val="1800"/>
              </a:spcAft>
            </a:pPr>
            <a:r>
              <a:rPr lang="en-US" sz="2800" dirty="0" smtClean="0">
                <a:solidFill>
                  <a:srgbClr val="FFFFFF"/>
                </a:solidFill>
                <a:effectLst>
                  <a:outerShdw blurRad="38100" dist="38100" dir="2700000" algn="tl">
                    <a:srgbClr val="000000">
                      <a:alpha val="43137"/>
                    </a:srgbClr>
                  </a:outerShdw>
                </a:effectLst>
              </a:rPr>
              <a:t>Career </a:t>
            </a:r>
            <a:br>
              <a:rPr lang="en-US" sz="2800" dirty="0" smtClean="0">
                <a:solidFill>
                  <a:srgbClr val="FFFFFF"/>
                </a:solidFill>
                <a:effectLst>
                  <a:outerShdw blurRad="38100" dist="38100" dir="2700000" algn="tl">
                    <a:srgbClr val="000000">
                      <a:alpha val="43137"/>
                    </a:srgbClr>
                  </a:outerShdw>
                </a:effectLst>
              </a:rPr>
            </a:br>
            <a:r>
              <a:rPr lang="en-US" sz="2800" dirty="0" smtClean="0">
                <a:solidFill>
                  <a:srgbClr val="FFFFFF"/>
                </a:solidFill>
                <a:effectLst>
                  <a:outerShdw blurRad="38100" dist="38100" dir="2700000" algn="tl">
                    <a:srgbClr val="000000">
                      <a:alpha val="43137"/>
                    </a:srgbClr>
                  </a:outerShdw>
                </a:effectLst>
              </a:rPr>
              <a:t>Opportunity</a:t>
            </a:r>
          </a:p>
        </p:txBody>
      </p:sp>
      <p:sp>
        <p:nvSpPr>
          <p:cNvPr id="4" name="TextBox 3"/>
          <p:cNvSpPr txBox="1"/>
          <p:nvPr/>
        </p:nvSpPr>
        <p:spPr>
          <a:xfrm rot="16200000">
            <a:off x="-1597601" y="3343857"/>
            <a:ext cx="5071902" cy="830997"/>
          </a:xfrm>
          <a:prstGeom prst="rect">
            <a:avLst/>
          </a:prstGeom>
          <a:noFill/>
        </p:spPr>
        <p:txBody>
          <a:bodyPr wrap="square" rtlCol="0">
            <a:spAutoFit/>
          </a:bodyPr>
          <a:lstStyle/>
          <a:p>
            <a:pPr algn="ctr"/>
            <a:r>
              <a:rPr lang="en-US" sz="4800" b="1" dirty="0" smtClean="0">
                <a:solidFill>
                  <a:schemeClr val="accent2">
                    <a:lumMod val="75000"/>
                  </a:schemeClr>
                </a:solidFill>
              </a:rPr>
              <a:t>ORGANIZATION</a:t>
            </a:r>
            <a:endParaRPr lang="en-US" sz="4800" b="1" dirty="0">
              <a:solidFill>
                <a:schemeClr val="accent2">
                  <a:lumMod val="75000"/>
                </a:schemeClr>
              </a:solidFill>
            </a:endParaRPr>
          </a:p>
        </p:txBody>
      </p:sp>
      <p:sp>
        <p:nvSpPr>
          <p:cNvPr id="5" name="TextBox 4"/>
          <p:cNvSpPr txBox="1"/>
          <p:nvPr/>
        </p:nvSpPr>
        <p:spPr>
          <a:xfrm rot="5400000">
            <a:off x="5683581" y="3385572"/>
            <a:ext cx="4746130" cy="830997"/>
          </a:xfrm>
          <a:prstGeom prst="rect">
            <a:avLst/>
          </a:prstGeom>
          <a:noFill/>
        </p:spPr>
        <p:txBody>
          <a:bodyPr wrap="square" rtlCol="0">
            <a:spAutoFit/>
          </a:bodyPr>
          <a:lstStyle/>
          <a:p>
            <a:pPr algn="ctr"/>
            <a:r>
              <a:rPr lang="en-US" sz="4800" b="1" dirty="0" smtClean="0">
                <a:solidFill>
                  <a:schemeClr val="accent5"/>
                </a:solidFill>
              </a:rPr>
              <a:t>INDIVIDUAL</a:t>
            </a:r>
          </a:p>
        </p:txBody>
      </p:sp>
      <p:pic>
        <p:nvPicPr>
          <p:cNvPr id="1026" name="Picture 2" descr="C:\Documents and Settings\sarahs\Desktop\WPC\PNGs\blend.png"/>
          <p:cNvPicPr>
            <a:picLocks noChangeAspect="1" noChangeArrowheads="1"/>
          </p:cNvPicPr>
          <p:nvPr/>
        </p:nvPicPr>
        <p:blipFill>
          <a:blip r:embed="rId3" cstate="print"/>
          <a:srcRect/>
          <a:stretch>
            <a:fillRect/>
          </a:stretch>
        </p:blipFill>
        <p:spPr bwMode="auto">
          <a:xfrm>
            <a:off x="4019365" y="2104293"/>
            <a:ext cx="1138583" cy="3288381"/>
          </a:xfrm>
          <a:prstGeom prst="rect">
            <a:avLst/>
          </a:prstGeom>
          <a:noFill/>
        </p:spPr>
      </p:pic>
      <p:sp>
        <p:nvSpPr>
          <p:cNvPr id="9" name="TextBox 8"/>
          <p:cNvSpPr txBox="1"/>
          <p:nvPr/>
        </p:nvSpPr>
        <p:spPr>
          <a:xfrm>
            <a:off x="3880388" y="2719048"/>
            <a:ext cx="1423149" cy="2123658"/>
          </a:xfrm>
          <a:prstGeom prst="rect">
            <a:avLst/>
          </a:prstGeom>
          <a:noFill/>
          <a:effectLst>
            <a:outerShdw blurRad="203200" dir="2700000" algn="tl" rotWithShape="0">
              <a:schemeClr val="tx1">
                <a:alpha val="77000"/>
              </a:schemeClr>
            </a:outerShdw>
          </a:effectLst>
        </p:spPr>
        <p:txBody>
          <a:bodyPr wrap="square" rtlCol="0">
            <a:spAutoFit/>
          </a:bodyPr>
          <a:lstStyle/>
          <a:p>
            <a:pPr algn="ctr">
              <a:lnSpc>
                <a:spcPct val="150000"/>
              </a:lnSpc>
            </a:pPr>
            <a:r>
              <a:rPr lang="en-US" sz="2400" b="1" dirty="0" smtClean="0">
                <a:solidFill>
                  <a:srgbClr val="000000"/>
                </a:solidFill>
                <a:effectLst>
                  <a:outerShdw blurRad="215900" dir="2700000" algn="tl">
                    <a:srgbClr val="FFFFFF">
                      <a:alpha val="78000"/>
                    </a:srgbClr>
                  </a:outerShdw>
                </a:effectLst>
              </a:rPr>
              <a:t>Training </a:t>
            </a:r>
          </a:p>
          <a:p>
            <a:pPr algn="ctr"/>
            <a:r>
              <a:rPr lang="en-US" sz="2400" b="1" dirty="0" smtClean="0">
                <a:solidFill>
                  <a:srgbClr val="000000"/>
                </a:solidFill>
                <a:effectLst>
                  <a:outerShdw blurRad="215900" dir="2700000" algn="tl">
                    <a:srgbClr val="FFFFFF">
                      <a:alpha val="78000"/>
                    </a:srgbClr>
                  </a:outerShdw>
                </a:effectLst>
              </a:rPr>
              <a:t>&amp;</a:t>
            </a:r>
          </a:p>
          <a:p>
            <a:pPr algn="ctr">
              <a:lnSpc>
                <a:spcPct val="150000"/>
              </a:lnSpc>
            </a:pPr>
            <a:r>
              <a:rPr lang="en-US" sz="2400" b="1" dirty="0" smtClean="0">
                <a:solidFill>
                  <a:srgbClr val="000000"/>
                </a:solidFill>
                <a:effectLst>
                  <a:outerShdw blurRad="215900" dir="2700000" algn="tl">
                    <a:srgbClr val="FFFFFF">
                      <a:alpha val="78000"/>
                    </a:srgbClr>
                  </a:outerShdw>
                </a:effectLst>
              </a:rPr>
              <a:t>Skills</a:t>
            </a:r>
          </a:p>
          <a:p>
            <a:pPr algn="ctr">
              <a:lnSpc>
                <a:spcPct val="150000"/>
              </a:lnSpc>
            </a:pPr>
            <a:r>
              <a:rPr lang="en-US" sz="2400" b="1" dirty="0" smtClean="0">
                <a:solidFill>
                  <a:srgbClr val="000000"/>
                </a:solidFill>
                <a:effectLst>
                  <a:outerShdw blurRad="215900" dir="2700000" algn="tl">
                    <a:srgbClr val="FFFFFF">
                      <a:alpha val="78000"/>
                    </a:srgbClr>
                  </a:outerShdw>
                </a:effectLst>
              </a:rPr>
              <a:t>Dev</a:t>
            </a:r>
          </a:p>
        </p:txBody>
      </p:sp>
      <p:sp>
        <p:nvSpPr>
          <p:cNvPr id="7" name="Title 6"/>
          <p:cNvSpPr>
            <a:spLocks noGrp="1"/>
          </p:cNvSpPr>
          <p:nvPr>
            <p:ph type="title"/>
          </p:nvPr>
        </p:nvSpPr>
        <p:spPr/>
        <p:txBody>
          <a:bodyPr/>
          <a:lstStyle/>
          <a:p>
            <a:r>
              <a:rPr lang="en-US" dirty="0" smtClean="0"/>
              <a:t>Customers’ Technology Skills</a:t>
            </a:r>
            <a:endParaRPr lang="en-US" dirty="0"/>
          </a:p>
        </p:txBody>
      </p:sp>
    </p:spTree>
    <p:extLst>
      <p:ext uri="{BB962C8B-B14F-4D97-AF65-F5344CB8AC3E}">
        <p14:creationId xmlns:p14="http://schemas.microsoft.com/office/powerpoint/2010/main" val="3688512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lide(fromRight)">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par>
                                <p:cTn id="26" presetID="1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lide(fromLeft)">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wheel(4)">
                                      <p:cBhvr>
                                        <p:cTn id="33" dur="1000"/>
                                        <p:tgtEl>
                                          <p:spTgt spid="1026"/>
                                        </p:tgtEl>
                                      </p:cBhvr>
                                    </p:animEffect>
                                  </p:childTnLst>
                                </p:cTn>
                              </p:par>
                              <p:par>
                                <p:cTn id="34" presetID="21"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heel(4)">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3" grpId="0"/>
      <p:bldP spid="4" grpId="0"/>
      <p:bldP spid="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FP\Resources\Microsoft Presentation Resources\DVD_Art_02-28-11\DVD_Art_02-28-11\Artwork_Imagery\Other Photos\Microsoft Employees\IMG_49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348" y="-62303"/>
            <a:ext cx="10406270" cy="69362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p:cNvSpPr txBox="1">
            <a:spLocks/>
          </p:cNvSpPr>
          <p:nvPr/>
        </p:nvSpPr>
        <p:spPr>
          <a:xfrm>
            <a:off x="1" y="5334505"/>
            <a:ext cx="9144000" cy="1523495"/>
          </a:xfrm>
          <a:prstGeom prst="rect">
            <a:avLst/>
          </a:prstGeom>
          <a:gradFill>
            <a:gsLst>
              <a:gs pos="0">
                <a:schemeClr val="bg1"/>
              </a:gs>
              <a:gs pos="100000">
                <a:schemeClr val="accent6">
                  <a:alpha val="0"/>
                </a:schemeClr>
              </a:gs>
            </a:gsLst>
            <a:lin ang="0" scaled="1"/>
          </a:gradFill>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50">
                <a:ln w="3175">
                  <a:noFill/>
                </a:ln>
                <a:gradFill>
                  <a:gsLst>
                    <a:gs pos="0">
                      <a:srgbClr val="2E59B0"/>
                    </a:gs>
                    <a:gs pos="49000">
                      <a:srgbClr val="161D32"/>
                    </a:gs>
                    <a:gs pos="100000">
                      <a:srgbClr val="000000"/>
                    </a:gs>
                  </a:gsLst>
                  <a:lin ang="5400000" scaled="0"/>
                </a:gradFill>
                <a:effectLst/>
                <a:latin typeface="+mj-lt"/>
                <a:ea typeface="+mn-ea"/>
                <a:cs typeface="Arial" charset="0"/>
              </a:defRPr>
            </a:lvl1pPr>
          </a:lstStyle>
          <a:p>
            <a:endParaRPr lang="en-US" dirty="0"/>
          </a:p>
        </p:txBody>
      </p:sp>
      <p:sp>
        <p:nvSpPr>
          <p:cNvPr id="5" name="Title 4"/>
          <p:cNvSpPr>
            <a:spLocks noGrp="1"/>
          </p:cNvSpPr>
          <p:nvPr>
            <p:ph type="ctrTitle"/>
          </p:nvPr>
        </p:nvSpPr>
        <p:spPr>
          <a:xfrm>
            <a:off x="730250" y="5334505"/>
            <a:ext cx="7681913" cy="1523495"/>
          </a:xfrm>
          <a:noFill/>
        </p:spPr>
        <p:txBody>
          <a:bodyPr vert="horz" wrap="square" lIns="0" tIns="0" rIns="0" bIns="0" rtlCol="0" anchor="t">
            <a:noAutofit/>
          </a:bodyPr>
          <a:lstStyle/>
          <a:p>
            <a:r>
              <a:rPr lang="en-US" dirty="0" smtClean="0">
                <a:latin typeface="+mj-lt"/>
              </a:rPr>
              <a:t>Benefits </a:t>
            </a:r>
            <a:r>
              <a:rPr lang="en-US" dirty="0">
                <a:latin typeface="+mj-lt"/>
              </a:rPr>
              <a:t>of </a:t>
            </a:r>
            <a:r>
              <a:rPr lang="en-US" dirty="0" smtClean="0">
                <a:latin typeface="+mj-lt"/>
              </a:rPr>
              <a:t>Certification</a:t>
            </a:r>
            <a:endParaRPr lang="en-US" dirty="0">
              <a:latin typeface="+mj-lt"/>
            </a:endParaRPr>
          </a:p>
        </p:txBody>
      </p:sp>
    </p:spTree>
    <p:extLst>
      <p:ext uri="{BB962C8B-B14F-4D97-AF65-F5344CB8AC3E}">
        <p14:creationId xmlns:p14="http://schemas.microsoft.com/office/powerpoint/2010/main" val="419506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nk Newspaper  1.png"/>
          <p:cNvPicPr>
            <a:picLocks noChangeAspect="1"/>
          </p:cNvPicPr>
          <p:nvPr/>
        </p:nvPicPr>
        <p:blipFill>
          <a:blip r:embed="rId2" cstate="print"/>
          <a:stretch>
            <a:fillRect/>
          </a:stretch>
        </p:blipFill>
        <p:spPr>
          <a:xfrm flipH="1">
            <a:off x="382587" y="1160994"/>
            <a:ext cx="8378826" cy="4536011"/>
          </a:xfrm>
          <a:prstGeom prst="rect">
            <a:avLst/>
          </a:prstGeom>
          <a:effectLst>
            <a:outerShdw blurRad="50800" dist="38100" dir="2700000" algn="tl" rotWithShape="0">
              <a:prstClr val="black">
                <a:alpha val="40000"/>
              </a:prstClr>
            </a:outerShdw>
          </a:effectLst>
        </p:spPr>
      </p:pic>
      <p:sp>
        <p:nvSpPr>
          <p:cNvPr id="8" name="Rectangle 7"/>
          <p:cNvSpPr/>
          <p:nvPr/>
        </p:nvSpPr>
        <p:spPr>
          <a:xfrm>
            <a:off x="718107" y="1403853"/>
            <a:ext cx="7698818" cy="3600986"/>
          </a:xfrm>
          <a:prstGeom prst="rect">
            <a:avLst/>
          </a:prstGeom>
        </p:spPr>
        <p:txBody>
          <a:bodyPr wrap="square">
            <a:spAutoFit/>
          </a:bodyPr>
          <a:lstStyle/>
          <a:p>
            <a:r>
              <a:rPr lang="en-US" sz="2800" dirty="0" smtClean="0">
                <a:gradFill>
                  <a:gsLst>
                    <a:gs pos="0">
                      <a:schemeClr val="tx1"/>
                    </a:gs>
                    <a:gs pos="100000">
                      <a:schemeClr val="tx1"/>
                    </a:gs>
                  </a:gsLst>
                  <a:lin ang="5400000" scaled="0"/>
                </a:gradFill>
                <a:latin typeface="+mn-lt"/>
                <a:ea typeface="Segoe UI" pitchFamily="34" charset="0"/>
                <a:cs typeface="Segoe UI" pitchFamily="34" charset="0"/>
              </a:rPr>
              <a:t>“To </a:t>
            </a:r>
            <a:r>
              <a:rPr lang="en-US" sz="2800" dirty="0">
                <a:gradFill>
                  <a:gsLst>
                    <a:gs pos="0">
                      <a:schemeClr val="tx1"/>
                    </a:gs>
                    <a:gs pos="100000">
                      <a:schemeClr val="tx1"/>
                    </a:gs>
                  </a:gsLst>
                  <a:lin ang="5400000" scaled="0"/>
                </a:gradFill>
                <a:latin typeface="+mn-lt"/>
                <a:ea typeface="Segoe UI" pitchFamily="34" charset="0"/>
                <a:cs typeface="Segoe UI" pitchFamily="34" charset="0"/>
              </a:rPr>
              <a:t>Really Learn, Quit Studying and Take a </a:t>
            </a:r>
            <a:r>
              <a:rPr lang="en-US" sz="2800" dirty="0" smtClean="0">
                <a:gradFill>
                  <a:gsLst>
                    <a:gs pos="0">
                      <a:schemeClr val="tx1"/>
                    </a:gs>
                    <a:gs pos="100000">
                      <a:schemeClr val="tx1"/>
                    </a:gs>
                  </a:gsLst>
                  <a:lin ang="5400000" scaled="0"/>
                </a:gradFill>
                <a:latin typeface="+mn-lt"/>
                <a:ea typeface="Segoe UI" pitchFamily="34" charset="0"/>
                <a:cs typeface="Segoe UI" pitchFamily="34" charset="0"/>
              </a:rPr>
              <a:t>Test”</a:t>
            </a:r>
            <a:r>
              <a:rPr lang="en-US" sz="2400" dirty="0" smtClean="0">
                <a:latin typeface="+mn-lt"/>
                <a:ea typeface="Segoe UI" pitchFamily="34" charset="0"/>
                <a:cs typeface="Segoe UI" pitchFamily="34" charset="0"/>
              </a:rPr>
              <a:t/>
            </a:r>
            <a:br>
              <a:rPr lang="en-US" sz="2400" dirty="0" smtClean="0">
                <a:latin typeface="+mn-lt"/>
                <a:ea typeface="Segoe UI" pitchFamily="34" charset="0"/>
                <a:cs typeface="Segoe UI" pitchFamily="34" charset="0"/>
              </a:rPr>
            </a:br>
            <a:r>
              <a:rPr lang="en-US" sz="2400" dirty="0" smtClean="0">
                <a:latin typeface="+mn-lt"/>
                <a:ea typeface="Segoe UI" pitchFamily="34" charset="0"/>
                <a:cs typeface="Segoe UI" pitchFamily="34" charset="0"/>
              </a:rPr>
              <a:t/>
            </a:r>
            <a:br>
              <a:rPr lang="en-US" sz="2400" dirty="0" smtClean="0">
                <a:latin typeface="+mn-lt"/>
                <a:ea typeface="Segoe UI" pitchFamily="34" charset="0"/>
                <a:cs typeface="Segoe UI" pitchFamily="34" charset="0"/>
              </a:rPr>
            </a:br>
            <a:r>
              <a:rPr lang="en-US" sz="2400" u="sng" dirty="0" smtClean="0">
                <a:gradFill>
                  <a:gsLst>
                    <a:gs pos="0">
                      <a:schemeClr val="tx1"/>
                    </a:gs>
                    <a:gs pos="100000">
                      <a:schemeClr val="tx1"/>
                    </a:gs>
                  </a:gsLst>
                  <a:lin ang="5400000" scaled="0"/>
                </a:gradFill>
                <a:latin typeface="+mn-lt"/>
                <a:ea typeface="Segoe UI" pitchFamily="34" charset="0"/>
                <a:cs typeface="Segoe UI" pitchFamily="34" charset="0"/>
                <a:hlinkClick r:id="rId3" tooltip="Study abstract."/>
              </a:rPr>
              <a:t>Research </a:t>
            </a:r>
            <a:r>
              <a:rPr lang="en-US" sz="2400" u="sng" dirty="0">
                <a:gradFill>
                  <a:gsLst>
                    <a:gs pos="0">
                      <a:schemeClr val="tx1"/>
                    </a:gs>
                    <a:gs pos="100000">
                      <a:schemeClr val="tx1"/>
                    </a:gs>
                  </a:gsLst>
                  <a:lin ang="5400000" scaled="0"/>
                </a:gradFill>
                <a:latin typeface="+mn-lt"/>
                <a:ea typeface="Segoe UI" pitchFamily="34" charset="0"/>
                <a:cs typeface="Segoe UI" pitchFamily="34" charset="0"/>
                <a:hlinkClick r:id="rId3" tooltip="Study abstract."/>
              </a:rPr>
              <a:t>published in the journal Science</a:t>
            </a:r>
            <a:r>
              <a:rPr lang="en-US" sz="2400" dirty="0">
                <a:latin typeface="+mn-lt"/>
                <a:ea typeface="Segoe UI" pitchFamily="34" charset="0"/>
                <a:cs typeface="Segoe UI" pitchFamily="34" charset="0"/>
              </a:rPr>
              <a:t>, </a:t>
            </a:r>
            <a:r>
              <a:rPr lang="en-US" sz="2400" dirty="0">
                <a:gradFill>
                  <a:gsLst>
                    <a:gs pos="0">
                      <a:schemeClr val="tx1"/>
                    </a:gs>
                    <a:gs pos="100000">
                      <a:schemeClr val="tx1"/>
                    </a:gs>
                  </a:gsLst>
                  <a:lin ang="5400000" scaled="0"/>
                </a:gradFill>
                <a:latin typeface="+mn-lt"/>
                <a:ea typeface="Segoe UI" pitchFamily="34" charset="0"/>
                <a:cs typeface="Segoe UI" pitchFamily="34" charset="0"/>
              </a:rPr>
              <a:t>found that </a:t>
            </a:r>
            <a:r>
              <a:rPr lang="en-US" sz="2400" b="1" dirty="0">
                <a:gradFill>
                  <a:gsLst>
                    <a:gs pos="0">
                      <a:schemeClr val="tx1"/>
                    </a:gs>
                    <a:gs pos="100000">
                      <a:schemeClr val="tx1"/>
                    </a:gs>
                  </a:gsLst>
                  <a:lin ang="5400000" scaled="0"/>
                </a:gradFill>
                <a:latin typeface="+mn-lt"/>
                <a:ea typeface="Segoe UI" pitchFamily="34" charset="0"/>
                <a:cs typeface="Segoe UI" pitchFamily="34" charset="0"/>
              </a:rPr>
              <a:t>students who read</a:t>
            </a:r>
            <a:r>
              <a:rPr lang="en-US" sz="2400" dirty="0">
                <a:gradFill>
                  <a:gsLst>
                    <a:gs pos="0">
                      <a:schemeClr val="tx1"/>
                    </a:gs>
                    <a:gs pos="100000">
                      <a:schemeClr val="tx1"/>
                    </a:gs>
                  </a:gsLst>
                  <a:lin ang="5400000" scaled="0"/>
                </a:gradFill>
                <a:latin typeface="+mn-lt"/>
                <a:ea typeface="Segoe UI" pitchFamily="34" charset="0"/>
                <a:cs typeface="Segoe UI" pitchFamily="34" charset="0"/>
              </a:rPr>
              <a:t> a passage</a:t>
            </a:r>
            <a:r>
              <a:rPr lang="en-US" sz="2400" b="1" dirty="0">
                <a:gradFill>
                  <a:gsLst>
                    <a:gs pos="0">
                      <a:schemeClr val="tx1"/>
                    </a:gs>
                    <a:gs pos="100000">
                      <a:schemeClr val="tx1"/>
                    </a:gs>
                  </a:gsLst>
                  <a:lin ang="5400000" scaled="0"/>
                </a:gradFill>
                <a:latin typeface="+mn-lt"/>
                <a:ea typeface="Segoe UI" pitchFamily="34" charset="0"/>
                <a:cs typeface="Segoe UI" pitchFamily="34" charset="0"/>
              </a:rPr>
              <a:t>, then took a test</a:t>
            </a:r>
            <a:r>
              <a:rPr lang="en-US" sz="2400" dirty="0">
                <a:gradFill>
                  <a:gsLst>
                    <a:gs pos="0">
                      <a:schemeClr val="tx1"/>
                    </a:gs>
                    <a:gs pos="100000">
                      <a:schemeClr val="tx1"/>
                    </a:gs>
                  </a:gsLst>
                  <a:lin ang="5400000" scaled="0"/>
                </a:gradFill>
                <a:latin typeface="+mn-lt"/>
                <a:ea typeface="Segoe UI" pitchFamily="34" charset="0"/>
                <a:cs typeface="Segoe UI" pitchFamily="34" charset="0"/>
              </a:rPr>
              <a:t> asking them to recall what they had read, </a:t>
            </a:r>
            <a:r>
              <a:rPr lang="en-US" sz="2400" b="1" dirty="0">
                <a:gradFill>
                  <a:gsLst>
                    <a:gs pos="0">
                      <a:schemeClr val="tx1"/>
                    </a:gs>
                    <a:gs pos="100000">
                      <a:schemeClr val="tx1"/>
                    </a:gs>
                  </a:gsLst>
                  <a:lin ang="5400000" scaled="0"/>
                </a:gradFill>
                <a:latin typeface="+mn-lt"/>
                <a:ea typeface="Segoe UI" pitchFamily="34" charset="0"/>
                <a:cs typeface="Segoe UI" pitchFamily="34" charset="0"/>
              </a:rPr>
              <a:t>retained about 50 percent more of the information a week later than students who used two other </a:t>
            </a:r>
            <a:r>
              <a:rPr lang="en-US" sz="2400" b="1" dirty="0" smtClean="0">
                <a:gradFill>
                  <a:gsLst>
                    <a:gs pos="0">
                      <a:schemeClr val="tx1"/>
                    </a:gs>
                    <a:gs pos="100000">
                      <a:schemeClr val="tx1"/>
                    </a:gs>
                  </a:gsLst>
                  <a:lin ang="5400000" scaled="0"/>
                </a:gradFill>
                <a:latin typeface="+mn-lt"/>
                <a:ea typeface="Segoe UI" pitchFamily="34" charset="0"/>
                <a:cs typeface="Segoe UI" pitchFamily="34" charset="0"/>
              </a:rPr>
              <a:t>methods</a:t>
            </a:r>
            <a:r>
              <a:rPr lang="en-US" sz="2400" dirty="0" smtClean="0">
                <a:gradFill>
                  <a:gsLst>
                    <a:gs pos="0">
                      <a:schemeClr val="tx1"/>
                    </a:gs>
                    <a:gs pos="100000">
                      <a:schemeClr val="tx1"/>
                    </a:gs>
                  </a:gsLst>
                  <a:lin ang="5400000" scaled="0"/>
                </a:gradFill>
                <a:latin typeface="+mn-lt"/>
                <a:ea typeface="Segoe UI" pitchFamily="34" charset="0"/>
                <a:cs typeface="Segoe UI" pitchFamily="34" charset="0"/>
              </a:rPr>
              <a:t>.</a:t>
            </a:r>
            <a:r>
              <a:rPr lang="en-US" sz="1400" baseline="80000" dirty="0" smtClean="0">
                <a:gradFill>
                  <a:gsLst>
                    <a:gs pos="0">
                      <a:schemeClr val="tx1"/>
                    </a:gs>
                    <a:gs pos="100000">
                      <a:schemeClr val="tx1"/>
                    </a:gs>
                  </a:gsLst>
                  <a:lin ang="5400000" scaled="0"/>
                </a:gradFill>
                <a:latin typeface="+mn-lt"/>
                <a:ea typeface="Segoe UI" pitchFamily="34" charset="0"/>
                <a:cs typeface="Segoe UI" pitchFamily="34" charset="0"/>
              </a:rPr>
              <a:t>1</a:t>
            </a:r>
          </a:p>
          <a:p>
            <a:endParaRPr lang="en-US" sz="1400" dirty="0">
              <a:latin typeface="+mn-lt"/>
              <a:ea typeface="Segoe UI" pitchFamily="34" charset="0"/>
              <a:cs typeface="Segoe UI" pitchFamily="34" charset="0"/>
            </a:endParaRPr>
          </a:p>
          <a:p>
            <a:r>
              <a:rPr lang="en-US" sz="1400" dirty="0" smtClean="0">
                <a:gradFill>
                  <a:gsLst>
                    <a:gs pos="0">
                      <a:schemeClr val="tx1"/>
                    </a:gs>
                    <a:gs pos="100000">
                      <a:schemeClr val="tx1"/>
                    </a:gs>
                  </a:gsLst>
                  <a:lin ang="5400000" scaled="0"/>
                </a:gradFill>
                <a:latin typeface="+mn-lt"/>
                <a:ea typeface="Segoe UI" pitchFamily="34" charset="0"/>
                <a:cs typeface="Segoe UI" pitchFamily="34" charset="0"/>
              </a:rPr>
              <a:t>1. Pam </a:t>
            </a:r>
            <a:r>
              <a:rPr lang="en-US" sz="1400" dirty="0" err="1" smtClean="0">
                <a:gradFill>
                  <a:gsLst>
                    <a:gs pos="0">
                      <a:schemeClr val="tx1"/>
                    </a:gs>
                    <a:gs pos="100000">
                      <a:schemeClr val="tx1"/>
                    </a:gs>
                  </a:gsLst>
                  <a:lin ang="5400000" scaled="0"/>
                </a:gradFill>
                <a:latin typeface="+mn-lt"/>
                <a:ea typeface="Segoe UI" pitchFamily="34" charset="0"/>
                <a:cs typeface="Segoe UI" pitchFamily="34" charset="0"/>
              </a:rPr>
              <a:t>Belluck</a:t>
            </a:r>
            <a:r>
              <a:rPr lang="en-US" sz="1400" dirty="0" smtClean="0">
                <a:gradFill>
                  <a:gsLst>
                    <a:gs pos="0">
                      <a:schemeClr val="tx1"/>
                    </a:gs>
                    <a:gs pos="100000">
                      <a:schemeClr val="tx1"/>
                    </a:gs>
                  </a:gsLst>
                  <a:lin ang="5400000" scaled="0"/>
                </a:gradFill>
                <a:latin typeface="+mn-lt"/>
                <a:ea typeface="Segoe UI" pitchFamily="34" charset="0"/>
                <a:cs typeface="Segoe UI" pitchFamily="34" charset="0"/>
              </a:rPr>
              <a:t>, “To </a:t>
            </a:r>
            <a:r>
              <a:rPr lang="en-US" sz="1400" dirty="0">
                <a:gradFill>
                  <a:gsLst>
                    <a:gs pos="0">
                      <a:schemeClr val="tx1"/>
                    </a:gs>
                    <a:gs pos="100000">
                      <a:schemeClr val="tx1"/>
                    </a:gs>
                  </a:gsLst>
                  <a:lin ang="5400000" scaled="0"/>
                </a:gradFill>
                <a:latin typeface="+mn-lt"/>
                <a:ea typeface="Segoe UI" pitchFamily="34" charset="0"/>
                <a:cs typeface="Segoe UI" pitchFamily="34" charset="0"/>
              </a:rPr>
              <a:t>Really Learn, Quit Studying and Take a </a:t>
            </a:r>
            <a:r>
              <a:rPr lang="en-US" sz="1400" dirty="0" smtClean="0">
                <a:gradFill>
                  <a:gsLst>
                    <a:gs pos="0">
                      <a:schemeClr val="tx1"/>
                    </a:gs>
                    <a:gs pos="100000">
                      <a:schemeClr val="tx1"/>
                    </a:gs>
                  </a:gsLst>
                  <a:lin ang="5400000" scaled="0"/>
                </a:gradFill>
                <a:latin typeface="+mn-lt"/>
                <a:ea typeface="Segoe UI" pitchFamily="34" charset="0"/>
                <a:cs typeface="Segoe UI" pitchFamily="34" charset="0"/>
              </a:rPr>
              <a:t>Test” 21 January 2011, The New York Times, </a:t>
            </a:r>
            <a:r>
              <a:rPr lang="en-US" sz="1400" dirty="0">
                <a:gradFill>
                  <a:gsLst>
                    <a:gs pos="0">
                      <a:schemeClr val="tx1"/>
                    </a:gs>
                    <a:gs pos="100000">
                      <a:schemeClr val="tx1"/>
                    </a:gs>
                  </a:gsLst>
                  <a:lin ang="5400000" scaled="0"/>
                </a:gradFill>
                <a:latin typeface="+mn-lt"/>
                <a:ea typeface="Segoe UI" pitchFamily="34" charset="0"/>
                <a:cs typeface="Segoe UI" pitchFamily="34" charset="0"/>
              </a:rPr>
              <a:t>4 April 2011 </a:t>
            </a:r>
            <a:r>
              <a:rPr lang="en-US" sz="1400" dirty="0" smtClean="0">
                <a:gradFill>
                  <a:gsLst>
                    <a:gs pos="0">
                      <a:schemeClr val="tx1"/>
                    </a:gs>
                    <a:gs pos="100000">
                      <a:schemeClr val="tx1"/>
                    </a:gs>
                  </a:gsLst>
                  <a:lin ang="5400000" scaled="0"/>
                </a:gradFill>
                <a:latin typeface="+mn-lt"/>
                <a:ea typeface="Segoe UI" pitchFamily="34" charset="0"/>
                <a:cs typeface="Segoe UI" pitchFamily="34" charset="0"/>
              </a:rPr>
              <a:t/>
            </a:r>
            <a:br>
              <a:rPr lang="en-US" sz="1400" dirty="0" smtClean="0">
                <a:gradFill>
                  <a:gsLst>
                    <a:gs pos="0">
                      <a:schemeClr val="tx1"/>
                    </a:gs>
                    <a:gs pos="100000">
                      <a:schemeClr val="tx1"/>
                    </a:gs>
                  </a:gsLst>
                  <a:lin ang="5400000" scaled="0"/>
                </a:gradFill>
                <a:latin typeface="+mn-lt"/>
                <a:ea typeface="Segoe UI" pitchFamily="34" charset="0"/>
                <a:cs typeface="Segoe UI" pitchFamily="34" charset="0"/>
              </a:rPr>
            </a:br>
            <a:r>
              <a:rPr lang="en-US" sz="1400" dirty="0" smtClean="0">
                <a:latin typeface="+mn-lt"/>
                <a:ea typeface="Segoe UI" pitchFamily="34" charset="0"/>
                <a:cs typeface="Segoe UI" pitchFamily="34" charset="0"/>
              </a:rPr>
              <a:t>&lt; </a:t>
            </a:r>
            <a:r>
              <a:rPr lang="en-US" sz="1400" dirty="0">
                <a:gradFill>
                  <a:gsLst>
                    <a:gs pos="0">
                      <a:schemeClr val="tx1"/>
                    </a:gs>
                    <a:gs pos="100000">
                      <a:schemeClr val="tx1"/>
                    </a:gs>
                  </a:gsLst>
                  <a:lin ang="5400000" scaled="0"/>
                </a:gradFill>
                <a:latin typeface="+mn-lt"/>
                <a:ea typeface="Segoe UI" pitchFamily="34" charset="0"/>
                <a:cs typeface="Segoe UI" pitchFamily="34" charset="0"/>
                <a:hlinkClick r:id="rId4"/>
              </a:rPr>
              <a:t>http://www.nytimes.com/2011/01/21/science/21memory.html?_</a:t>
            </a:r>
            <a:r>
              <a:rPr lang="en-US" sz="1400" dirty="0" smtClean="0">
                <a:gradFill>
                  <a:gsLst>
                    <a:gs pos="0">
                      <a:schemeClr val="tx1"/>
                    </a:gs>
                    <a:gs pos="100000">
                      <a:schemeClr val="tx1"/>
                    </a:gs>
                  </a:gsLst>
                  <a:lin ang="5400000" scaled="0"/>
                </a:gradFill>
                <a:latin typeface="+mn-lt"/>
                <a:ea typeface="Segoe UI" pitchFamily="34" charset="0"/>
                <a:cs typeface="Segoe UI" pitchFamily="34" charset="0"/>
                <a:hlinkClick r:id="rId4"/>
              </a:rPr>
              <a:t>r=2&amp;partner=rss&amp;emc=rss</a:t>
            </a:r>
            <a:r>
              <a:rPr lang="en-US" sz="1400" dirty="0" smtClean="0">
                <a:gradFill>
                  <a:gsLst>
                    <a:gs pos="0">
                      <a:schemeClr val="tx1"/>
                    </a:gs>
                    <a:gs pos="100000">
                      <a:schemeClr val="tx1"/>
                    </a:gs>
                  </a:gsLst>
                  <a:lin ang="5400000" scaled="0"/>
                </a:gradFill>
                <a:latin typeface="+mn-lt"/>
                <a:ea typeface="Segoe UI" pitchFamily="34" charset="0"/>
                <a:cs typeface="Segoe UI" pitchFamily="34" charset="0"/>
              </a:rPr>
              <a:t> </a:t>
            </a:r>
            <a:r>
              <a:rPr lang="en-US" sz="1400" dirty="0" smtClean="0">
                <a:latin typeface="+mn-lt"/>
                <a:ea typeface="Segoe UI" pitchFamily="34" charset="0"/>
                <a:cs typeface="Segoe UI" pitchFamily="34" charset="0"/>
              </a:rPr>
              <a:t>&gt;</a:t>
            </a:r>
            <a:endParaRPr lang="en-US" sz="1400" dirty="0">
              <a:latin typeface="+mn-lt"/>
              <a:ea typeface="Segoe UI" pitchFamily="34" charset="0"/>
              <a:cs typeface="Segoe UI" pitchFamily="34" charset="0"/>
            </a:endParaRPr>
          </a:p>
        </p:txBody>
      </p:sp>
      <p:sp>
        <p:nvSpPr>
          <p:cNvPr id="2" name="Title 1"/>
          <p:cNvSpPr>
            <a:spLocks noGrp="1"/>
          </p:cNvSpPr>
          <p:nvPr>
            <p:ph type="title"/>
          </p:nvPr>
        </p:nvSpPr>
        <p:spPr/>
        <p:txBody>
          <a:bodyPr/>
          <a:lstStyle/>
          <a:p>
            <a:r>
              <a:rPr lang="en-US" b="1" dirty="0" smtClean="0">
                <a:latin typeface="+mj-lt"/>
              </a:rPr>
              <a:t>The Certification Product</a:t>
            </a:r>
            <a:endParaRPr lang="en-US" b="1" dirty="0">
              <a:latin typeface="+mj-lt"/>
            </a:endParaRPr>
          </a:p>
        </p:txBody>
      </p:sp>
      <p:sp>
        <p:nvSpPr>
          <p:cNvPr id="4" name="TextBox 3"/>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5" name="TextBox 4"/>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3</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12" name="Picture 14" descr="\\sfp\Work\White_Whale\3-22063_Regine_Smith\Artwork\PROOF_POINTS\ProofPoints-NOV2010-08.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08630" y="5296908"/>
            <a:ext cx="2648683" cy="1143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1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entagon 19"/>
          <p:cNvSpPr/>
          <p:nvPr/>
        </p:nvSpPr>
        <p:spPr bwMode="auto">
          <a:xfrm>
            <a:off x="3131666" y="1898650"/>
            <a:ext cx="3777134" cy="3687762"/>
          </a:xfrm>
          <a:prstGeom prst="homePlate">
            <a:avLst/>
          </a:prstGeom>
          <a:gradFill flip="none" rotWithShape="1">
            <a:gsLst>
              <a:gs pos="0">
                <a:schemeClr val="tx1">
                  <a:lumMod val="50000"/>
                  <a:lumOff val="50000"/>
                </a:schemeClr>
              </a:gs>
              <a:gs pos="100000">
                <a:schemeClr val="accent1">
                  <a:tint val="23500"/>
                  <a:satMod val="160000"/>
                  <a:alpha val="0"/>
                </a:schemeClr>
              </a:gs>
            </a:gsLst>
            <a:lin ang="10800000" scaled="1"/>
            <a:tileRect/>
          </a:gra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FontTx/>
              <a:buBlip>
                <a:blip r:embed="rId3"/>
              </a:buBlip>
            </a:pPr>
            <a:endParaRPr lang="en-US" sz="1200" dirty="0">
              <a:gradFill>
                <a:gsLst>
                  <a:gs pos="0">
                    <a:schemeClr val="bg1"/>
                  </a:gs>
                  <a:gs pos="100000">
                    <a:schemeClr val="bg1"/>
                  </a:gs>
                </a:gsLst>
                <a:lin ang="5400000" scaled="0"/>
              </a:gradFill>
            </a:endParaRPr>
          </a:p>
        </p:txBody>
      </p:sp>
      <p:sp>
        <p:nvSpPr>
          <p:cNvPr id="26" name="Oval 25"/>
          <p:cNvSpPr/>
          <p:nvPr/>
        </p:nvSpPr>
        <p:spPr bwMode="auto">
          <a:xfrm>
            <a:off x="1177924" y="1898650"/>
            <a:ext cx="3983356" cy="3687763"/>
          </a:xfrm>
          <a:custGeom>
            <a:avLst/>
            <a:gdLst/>
            <a:ahLst/>
            <a:cxnLst/>
            <a:rect l="l" t="t" r="r" b="b"/>
            <a:pathLst>
              <a:path w="4348498" h="4348498">
                <a:moveTo>
                  <a:pt x="2174249" y="202891"/>
                </a:moveTo>
                <a:cubicBezTo>
                  <a:pt x="1085498" y="202891"/>
                  <a:pt x="202891" y="1085498"/>
                  <a:pt x="202891" y="2174249"/>
                </a:cubicBezTo>
                <a:cubicBezTo>
                  <a:pt x="202891" y="3263000"/>
                  <a:pt x="1085498" y="4145607"/>
                  <a:pt x="2174249" y="4145607"/>
                </a:cubicBezTo>
                <a:cubicBezTo>
                  <a:pt x="3263000" y="4145607"/>
                  <a:pt x="4145607" y="3263000"/>
                  <a:pt x="4145607" y="2174249"/>
                </a:cubicBezTo>
                <a:cubicBezTo>
                  <a:pt x="4145607" y="1085498"/>
                  <a:pt x="3263000" y="202891"/>
                  <a:pt x="2174249" y="202891"/>
                </a:cubicBezTo>
                <a:close/>
                <a:moveTo>
                  <a:pt x="2174249" y="0"/>
                </a:moveTo>
                <a:cubicBezTo>
                  <a:pt x="3375054" y="0"/>
                  <a:pt x="4348498" y="973444"/>
                  <a:pt x="4348498" y="2174249"/>
                </a:cubicBezTo>
                <a:cubicBezTo>
                  <a:pt x="4348498" y="3375054"/>
                  <a:pt x="3375054" y="4348498"/>
                  <a:pt x="2174249" y="4348498"/>
                </a:cubicBezTo>
                <a:cubicBezTo>
                  <a:pt x="973444" y="4348498"/>
                  <a:pt x="0" y="3375054"/>
                  <a:pt x="0" y="2174249"/>
                </a:cubicBezTo>
                <a:cubicBezTo>
                  <a:pt x="0" y="973444"/>
                  <a:pt x="973444" y="0"/>
                  <a:pt x="2174249" y="0"/>
                </a:cubicBezTo>
                <a:close/>
              </a:path>
            </a:pathLst>
          </a:custGeom>
          <a:solidFill>
            <a:schemeClr val="tx1">
              <a:lumMod val="85000"/>
              <a:lumOff val="15000"/>
            </a:schemeClr>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401638" indent="-292100" defTabSz="914363">
              <a:lnSpc>
                <a:spcPct val="90000"/>
              </a:lnSpc>
              <a:spcBef>
                <a:spcPct val="20000"/>
              </a:spcBef>
              <a:buFontTx/>
              <a:buBlip>
                <a:blip r:embed="rId3"/>
              </a:buBlip>
            </a:pPr>
            <a:endParaRPr lang="en-US" sz="1200" dirty="0">
              <a:gradFill>
                <a:gsLst>
                  <a:gs pos="0">
                    <a:schemeClr val="bg1"/>
                  </a:gs>
                  <a:gs pos="100000">
                    <a:schemeClr val="bg1"/>
                  </a:gs>
                </a:gsLst>
                <a:lin ang="5400000" scaled="0"/>
              </a:gradFill>
            </a:endParaRPr>
          </a:p>
        </p:txBody>
      </p:sp>
      <p:sp>
        <p:nvSpPr>
          <p:cNvPr id="3" name="Title 2"/>
          <p:cNvSpPr>
            <a:spLocks noGrp="1"/>
          </p:cNvSpPr>
          <p:nvPr>
            <p:ph type="title"/>
          </p:nvPr>
        </p:nvSpPr>
        <p:spPr>
          <a:xfrm>
            <a:off x="381000" y="230188"/>
            <a:ext cx="8382000" cy="664797"/>
          </a:xfrm>
        </p:spPr>
        <p:txBody>
          <a:bodyPr/>
          <a:lstStyle/>
          <a:p>
            <a:pPr>
              <a:defRPr/>
            </a:pPr>
            <a:r>
              <a:rPr lang="en-US" b="1" dirty="0" smtClean="0">
                <a:latin typeface="+mj-lt"/>
              </a:rPr>
              <a:t>Best </a:t>
            </a:r>
            <a:r>
              <a:rPr lang="en-US" b="1" dirty="0">
                <a:latin typeface="+mj-lt"/>
              </a:rPr>
              <a:t>Choice for </a:t>
            </a:r>
            <a:r>
              <a:rPr lang="en-US" b="1" dirty="0" smtClean="0">
                <a:latin typeface="+mj-lt"/>
              </a:rPr>
              <a:t>Career in IT</a:t>
            </a:r>
            <a:endParaRPr b="1" dirty="0">
              <a:latin typeface="+mj-lt"/>
            </a:endParaRPr>
          </a:p>
        </p:txBody>
      </p:sp>
      <p:sp>
        <p:nvSpPr>
          <p:cNvPr id="14" name="Rectangle 13"/>
          <p:cNvSpPr/>
          <p:nvPr/>
        </p:nvSpPr>
        <p:spPr>
          <a:xfrm>
            <a:off x="1177925" y="4764088"/>
            <a:ext cx="2401888" cy="164465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9" name="Freeform 8"/>
          <p:cNvSpPr/>
          <p:nvPr/>
        </p:nvSpPr>
        <p:spPr>
          <a:xfrm>
            <a:off x="2263534" y="2887018"/>
            <a:ext cx="1736266" cy="1736266"/>
          </a:xfrm>
          <a:custGeom>
            <a:avLst/>
            <a:gdLst>
              <a:gd name="connsiteX0" fmla="*/ 0 w 1736266"/>
              <a:gd name="connsiteY0" fmla="*/ 868133 h 1736266"/>
              <a:gd name="connsiteX1" fmla="*/ 868133 w 1736266"/>
              <a:gd name="connsiteY1" fmla="*/ 0 h 1736266"/>
              <a:gd name="connsiteX2" fmla="*/ 1736266 w 1736266"/>
              <a:gd name="connsiteY2" fmla="*/ 868133 h 1736266"/>
              <a:gd name="connsiteX3" fmla="*/ 868133 w 1736266"/>
              <a:gd name="connsiteY3" fmla="*/ 1736266 h 1736266"/>
              <a:gd name="connsiteX4" fmla="*/ 0 w 1736266"/>
              <a:gd name="connsiteY4" fmla="*/ 868133 h 1736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6266" h="1736266">
                <a:moveTo>
                  <a:pt x="0" y="868133"/>
                </a:moveTo>
                <a:cubicBezTo>
                  <a:pt x="0" y="388676"/>
                  <a:pt x="388676" y="0"/>
                  <a:pt x="868133" y="0"/>
                </a:cubicBezTo>
                <a:cubicBezTo>
                  <a:pt x="1347590" y="0"/>
                  <a:pt x="1736266" y="388676"/>
                  <a:pt x="1736266" y="868133"/>
                </a:cubicBezTo>
                <a:cubicBezTo>
                  <a:pt x="1736266" y="1347590"/>
                  <a:pt x="1347590" y="1736266"/>
                  <a:pt x="868133" y="1736266"/>
                </a:cubicBezTo>
                <a:cubicBezTo>
                  <a:pt x="388676" y="1736266"/>
                  <a:pt x="0" y="1347590"/>
                  <a:pt x="0" y="868133"/>
                </a:cubicBezTo>
                <a:close/>
              </a:path>
            </a:pathLst>
          </a:cu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099">
              <a:lnSpc>
                <a:spcPct val="90000"/>
              </a:lnSpc>
            </a:pPr>
            <a:r>
              <a:rPr lang="en-US" sz="1600" b="1" dirty="0">
                <a:gradFill>
                  <a:gsLst>
                    <a:gs pos="0">
                      <a:schemeClr val="bg1"/>
                    </a:gs>
                    <a:gs pos="100000">
                      <a:schemeClr val="bg1"/>
                    </a:gs>
                  </a:gsLst>
                  <a:lin ang="5400000" scaled="0"/>
                </a:gradFill>
                <a:ea typeface="Segoe UI" pitchFamily="34" charset="0"/>
                <a:cs typeface="Segoe UI" pitchFamily="34" charset="0"/>
              </a:rPr>
              <a:t>Microsoft </a:t>
            </a:r>
            <a:br>
              <a:rPr lang="en-US" sz="1600" b="1" dirty="0">
                <a:gradFill>
                  <a:gsLst>
                    <a:gs pos="0">
                      <a:schemeClr val="bg1"/>
                    </a:gs>
                    <a:gs pos="100000">
                      <a:schemeClr val="bg1"/>
                    </a:gs>
                  </a:gsLst>
                  <a:lin ang="5400000" scaled="0"/>
                </a:gradFill>
                <a:ea typeface="Segoe UI" pitchFamily="34" charset="0"/>
                <a:cs typeface="Segoe UI" pitchFamily="34" charset="0"/>
              </a:rPr>
            </a:br>
            <a:r>
              <a:rPr lang="en-US" sz="1600" b="1" dirty="0">
                <a:gradFill>
                  <a:gsLst>
                    <a:gs pos="0">
                      <a:schemeClr val="bg1"/>
                    </a:gs>
                    <a:gs pos="100000">
                      <a:schemeClr val="bg1"/>
                    </a:gs>
                  </a:gsLst>
                  <a:lin ang="5400000" scaled="0"/>
                </a:gradFill>
                <a:ea typeface="Segoe UI" pitchFamily="34" charset="0"/>
                <a:cs typeface="Segoe UI" pitchFamily="34" charset="0"/>
              </a:rPr>
              <a:t>takes </a:t>
            </a:r>
            <a:br>
              <a:rPr lang="en-US" sz="1600" b="1" dirty="0">
                <a:gradFill>
                  <a:gsLst>
                    <a:gs pos="0">
                      <a:schemeClr val="bg1"/>
                    </a:gs>
                    <a:gs pos="100000">
                      <a:schemeClr val="bg1"/>
                    </a:gs>
                  </a:gsLst>
                  <a:lin ang="5400000" scaled="0"/>
                </a:gradFill>
                <a:ea typeface="Segoe UI" pitchFamily="34" charset="0"/>
                <a:cs typeface="Segoe UI" pitchFamily="34" charset="0"/>
              </a:rPr>
            </a:br>
            <a:r>
              <a:rPr lang="en-US" sz="1600" b="1" dirty="0">
                <a:gradFill>
                  <a:gsLst>
                    <a:gs pos="0">
                      <a:schemeClr val="bg1"/>
                    </a:gs>
                    <a:gs pos="100000">
                      <a:schemeClr val="bg1"/>
                    </a:gs>
                  </a:gsLst>
                  <a:lin ang="5400000" scaled="0"/>
                </a:gradFill>
                <a:ea typeface="Segoe UI" pitchFamily="34" charset="0"/>
                <a:cs typeface="Segoe UI" pitchFamily="34" charset="0"/>
              </a:rPr>
              <a:t>value of certification seriously</a:t>
            </a:r>
          </a:p>
        </p:txBody>
      </p:sp>
      <p:sp>
        <p:nvSpPr>
          <p:cNvPr id="10" name="Freeform 9"/>
          <p:cNvSpPr/>
          <p:nvPr/>
        </p:nvSpPr>
        <p:spPr>
          <a:xfrm>
            <a:off x="2332841" y="1261901"/>
            <a:ext cx="1597649" cy="1600200"/>
          </a:xfrm>
          <a:custGeom>
            <a:avLst/>
            <a:gdLst>
              <a:gd name="connsiteX0" fmla="*/ 0 w 1597649"/>
              <a:gd name="connsiteY0" fmla="*/ 607693 h 1215386"/>
              <a:gd name="connsiteX1" fmla="*/ 798825 w 1597649"/>
              <a:gd name="connsiteY1" fmla="*/ 0 h 1215386"/>
              <a:gd name="connsiteX2" fmla="*/ 1597650 w 1597649"/>
              <a:gd name="connsiteY2" fmla="*/ 607693 h 1215386"/>
              <a:gd name="connsiteX3" fmla="*/ 798825 w 1597649"/>
              <a:gd name="connsiteY3" fmla="*/ 1215386 h 1215386"/>
              <a:gd name="connsiteX4" fmla="*/ 0 w 1597649"/>
              <a:gd name="connsiteY4" fmla="*/ 607693 h 121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649" h="1215386">
                <a:moveTo>
                  <a:pt x="0" y="607693"/>
                </a:moveTo>
                <a:cubicBezTo>
                  <a:pt x="0" y="272073"/>
                  <a:pt x="357646" y="0"/>
                  <a:pt x="798825" y="0"/>
                </a:cubicBezTo>
                <a:cubicBezTo>
                  <a:pt x="1240004" y="0"/>
                  <a:pt x="1597650" y="272073"/>
                  <a:pt x="1597650" y="607693"/>
                </a:cubicBezTo>
                <a:cubicBezTo>
                  <a:pt x="1597650" y="943313"/>
                  <a:pt x="1240004" y="1215386"/>
                  <a:pt x="798825" y="1215386"/>
                </a:cubicBezTo>
                <a:cubicBezTo>
                  <a:pt x="357646" y="1215386"/>
                  <a:pt x="0" y="943313"/>
                  <a:pt x="0" y="607693"/>
                </a:cubicBezTo>
                <a:close/>
              </a:path>
            </a:pathLst>
          </a:custGeom>
          <a:solidFill>
            <a:srgbClr val="335B3D">
              <a:alpha val="88627"/>
            </a:srgbClr>
          </a:solidFill>
          <a:ln>
            <a:headEnd type="none" w="med" len="med"/>
            <a:tailEnd type="none" w="med" len="med"/>
          </a:ln>
          <a:effectLst/>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b="1" dirty="0">
                <a:gradFill>
                  <a:gsLst>
                    <a:gs pos="0">
                      <a:schemeClr val="bg1"/>
                    </a:gs>
                    <a:gs pos="100000">
                      <a:schemeClr val="bg1"/>
                    </a:gs>
                  </a:gsLst>
                  <a:lin ang="5400000" scaled="0"/>
                </a:gradFill>
                <a:ea typeface="Segoe UI" pitchFamily="34" charset="0"/>
                <a:cs typeface="Segoe UI" pitchFamily="34" charset="0"/>
              </a:rPr>
              <a:t>Rigorous exam development process</a:t>
            </a:r>
          </a:p>
        </p:txBody>
      </p:sp>
      <p:sp>
        <p:nvSpPr>
          <p:cNvPr id="13" name="Freeform 12"/>
          <p:cNvSpPr/>
          <p:nvPr/>
        </p:nvSpPr>
        <p:spPr>
          <a:xfrm>
            <a:off x="4283098" y="2942431"/>
            <a:ext cx="1597649" cy="1600200"/>
          </a:xfrm>
          <a:custGeom>
            <a:avLst/>
            <a:gdLst>
              <a:gd name="connsiteX0" fmla="*/ 0 w 1597649"/>
              <a:gd name="connsiteY0" fmla="*/ 607693 h 1215386"/>
              <a:gd name="connsiteX1" fmla="*/ 798825 w 1597649"/>
              <a:gd name="connsiteY1" fmla="*/ 0 h 1215386"/>
              <a:gd name="connsiteX2" fmla="*/ 1597650 w 1597649"/>
              <a:gd name="connsiteY2" fmla="*/ 607693 h 1215386"/>
              <a:gd name="connsiteX3" fmla="*/ 798825 w 1597649"/>
              <a:gd name="connsiteY3" fmla="*/ 1215386 h 1215386"/>
              <a:gd name="connsiteX4" fmla="*/ 0 w 1597649"/>
              <a:gd name="connsiteY4" fmla="*/ 607693 h 121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649" h="1215386">
                <a:moveTo>
                  <a:pt x="0" y="607693"/>
                </a:moveTo>
                <a:cubicBezTo>
                  <a:pt x="0" y="272073"/>
                  <a:pt x="357646" y="0"/>
                  <a:pt x="798825" y="0"/>
                </a:cubicBezTo>
                <a:cubicBezTo>
                  <a:pt x="1240004" y="0"/>
                  <a:pt x="1597650" y="272073"/>
                  <a:pt x="1597650" y="607693"/>
                </a:cubicBezTo>
                <a:cubicBezTo>
                  <a:pt x="1597650" y="943313"/>
                  <a:pt x="1240004" y="1215386"/>
                  <a:pt x="798825" y="1215386"/>
                </a:cubicBezTo>
                <a:cubicBezTo>
                  <a:pt x="357646" y="1215386"/>
                  <a:pt x="0" y="943313"/>
                  <a:pt x="0" y="607693"/>
                </a:cubicBezTo>
                <a:close/>
              </a:path>
            </a:pathLst>
          </a:custGeom>
          <a:solidFill>
            <a:srgbClr val="335B3D">
              <a:alpha val="89000"/>
            </a:srgbClr>
          </a:solidFill>
          <a:ln>
            <a:headEnd type="none" w="med" len="med"/>
            <a:tailEnd type="none" w="med" len="med"/>
          </a:ln>
          <a:effectLst/>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099">
              <a:lnSpc>
                <a:spcPct val="90000"/>
              </a:lnSpc>
            </a:pPr>
            <a:r>
              <a:rPr lang="en-US" sz="1600" b="1" dirty="0">
                <a:gradFill>
                  <a:gsLst>
                    <a:gs pos="0">
                      <a:schemeClr val="bg1"/>
                    </a:gs>
                    <a:gs pos="100000">
                      <a:schemeClr val="bg1"/>
                    </a:gs>
                  </a:gsLst>
                  <a:lin ang="5400000" scaled="0"/>
                </a:gradFill>
                <a:ea typeface="Segoe UI" pitchFamily="34" charset="0"/>
                <a:cs typeface="Segoe UI" pitchFamily="34" charset="0"/>
              </a:rPr>
              <a:t>Ongoing maintenance of live </a:t>
            </a:r>
            <a:br>
              <a:rPr lang="en-US" sz="1600" b="1" dirty="0">
                <a:gradFill>
                  <a:gsLst>
                    <a:gs pos="0">
                      <a:schemeClr val="bg1"/>
                    </a:gs>
                    <a:gs pos="100000">
                      <a:schemeClr val="bg1"/>
                    </a:gs>
                  </a:gsLst>
                  <a:lin ang="5400000" scaled="0"/>
                </a:gradFill>
                <a:ea typeface="Segoe UI" pitchFamily="34" charset="0"/>
                <a:cs typeface="Segoe UI" pitchFamily="34" charset="0"/>
              </a:rPr>
            </a:br>
            <a:r>
              <a:rPr lang="en-US" sz="1600" b="1" dirty="0">
                <a:gradFill>
                  <a:gsLst>
                    <a:gs pos="0">
                      <a:schemeClr val="bg1"/>
                    </a:gs>
                    <a:gs pos="100000">
                      <a:schemeClr val="bg1"/>
                    </a:gs>
                  </a:gsLst>
                  <a:lin ang="5400000" scaled="0"/>
                </a:gradFill>
                <a:ea typeface="Segoe UI" pitchFamily="34" charset="0"/>
                <a:cs typeface="Segoe UI" pitchFamily="34" charset="0"/>
              </a:rPr>
              <a:t>exams</a:t>
            </a:r>
          </a:p>
        </p:txBody>
      </p:sp>
      <p:sp>
        <p:nvSpPr>
          <p:cNvPr id="15" name="Freeform 14"/>
          <p:cNvSpPr/>
          <p:nvPr/>
        </p:nvSpPr>
        <p:spPr>
          <a:xfrm>
            <a:off x="2332840" y="4648200"/>
            <a:ext cx="1597649" cy="1600200"/>
          </a:xfrm>
          <a:custGeom>
            <a:avLst/>
            <a:gdLst>
              <a:gd name="connsiteX0" fmla="*/ 0 w 1597649"/>
              <a:gd name="connsiteY0" fmla="*/ 607693 h 1215386"/>
              <a:gd name="connsiteX1" fmla="*/ 798825 w 1597649"/>
              <a:gd name="connsiteY1" fmla="*/ 0 h 1215386"/>
              <a:gd name="connsiteX2" fmla="*/ 1597650 w 1597649"/>
              <a:gd name="connsiteY2" fmla="*/ 607693 h 1215386"/>
              <a:gd name="connsiteX3" fmla="*/ 798825 w 1597649"/>
              <a:gd name="connsiteY3" fmla="*/ 1215386 h 1215386"/>
              <a:gd name="connsiteX4" fmla="*/ 0 w 1597649"/>
              <a:gd name="connsiteY4" fmla="*/ 607693 h 121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649" h="1215386">
                <a:moveTo>
                  <a:pt x="0" y="607693"/>
                </a:moveTo>
                <a:cubicBezTo>
                  <a:pt x="0" y="272073"/>
                  <a:pt x="357646" y="0"/>
                  <a:pt x="798825" y="0"/>
                </a:cubicBezTo>
                <a:cubicBezTo>
                  <a:pt x="1240004" y="0"/>
                  <a:pt x="1597650" y="272073"/>
                  <a:pt x="1597650" y="607693"/>
                </a:cubicBezTo>
                <a:cubicBezTo>
                  <a:pt x="1597650" y="943313"/>
                  <a:pt x="1240004" y="1215386"/>
                  <a:pt x="798825" y="1215386"/>
                </a:cubicBezTo>
                <a:cubicBezTo>
                  <a:pt x="357646" y="1215386"/>
                  <a:pt x="0" y="943313"/>
                  <a:pt x="0" y="607693"/>
                </a:cubicBezTo>
                <a:close/>
              </a:path>
            </a:pathLst>
          </a:custGeom>
          <a:solidFill>
            <a:srgbClr val="335B3D">
              <a:alpha val="89000"/>
            </a:srgbClr>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600" b="1" dirty="0">
                <a:gradFill>
                  <a:gsLst>
                    <a:gs pos="0">
                      <a:schemeClr val="bg1"/>
                    </a:gs>
                    <a:gs pos="100000">
                      <a:schemeClr val="bg1"/>
                    </a:gs>
                  </a:gsLst>
                  <a:lin ang="5400000" scaled="0"/>
                </a:gradFill>
                <a:ea typeface="Segoe UI" pitchFamily="34" charset="0"/>
                <a:cs typeface="Segoe UI" pitchFamily="34" charset="0"/>
              </a:rPr>
              <a:t>Customer feedback</a:t>
            </a:r>
          </a:p>
        </p:txBody>
      </p:sp>
      <p:sp>
        <p:nvSpPr>
          <p:cNvPr id="16" name="Freeform 15"/>
          <p:cNvSpPr/>
          <p:nvPr/>
        </p:nvSpPr>
        <p:spPr>
          <a:xfrm>
            <a:off x="382588" y="2942431"/>
            <a:ext cx="1597649" cy="1600200"/>
          </a:xfrm>
          <a:custGeom>
            <a:avLst/>
            <a:gdLst>
              <a:gd name="connsiteX0" fmla="*/ 0 w 1597649"/>
              <a:gd name="connsiteY0" fmla="*/ 607693 h 1215386"/>
              <a:gd name="connsiteX1" fmla="*/ 798825 w 1597649"/>
              <a:gd name="connsiteY1" fmla="*/ 0 h 1215386"/>
              <a:gd name="connsiteX2" fmla="*/ 1597650 w 1597649"/>
              <a:gd name="connsiteY2" fmla="*/ 607693 h 1215386"/>
              <a:gd name="connsiteX3" fmla="*/ 798825 w 1597649"/>
              <a:gd name="connsiteY3" fmla="*/ 1215386 h 1215386"/>
              <a:gd name="connsiteX4" fmla="*/ 0 w 1597649"/>
              <a:gd name="connsiteY4" fmla="*/ 607693 h 121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649" h="1215386">
                <a:moveTo>
                  <a:pt x="0" y="607693"/>
                </a:moveTo>
                <a:cubicBezTo>
                  <a:pt x="0" y="272073"/>
                  <a:pt x="357646" y="0"/>
                  <a:pt x="798825" y="0"/>
                </a:cubicBezTo>
                <a:cubicBezTo>
                  <a:pt x="1240004" y="0"/>
                  <a:pt x="1597650" y="272073"/>
                  <a:pt x="1597650" y="607693"/>
                </a:cubicBezTo>
                <a:cubicBezTo>
                  <a:pt x="1597650" y="943313"/>
                  <a:pt x="1240004" y="1215386"/>
                  <a:pt x="798825" y="1215386"/>
                </a:cubicBezTo>
                <a:cubicBezTo>
                  <a:pt x="357646" y="1215386"/>
                  <a:pt x="0" y="943313"/>
                  <a:pt x="0" y="607693"/>
                </a:cubicBezTo>
                <a:close/>
              </a:path>
            </a:pathLst>
          </a:custGeom>
          <a:solidFill>
            <a:srgbClr val="335B3D">
              <a:alpha val="89000"/>
            </a:srgbClr>
          </a:solidFill>
          <a:ln>
            <a:headEnd type="none" w="med" len="med"/>
            <a:tailEnd type="none" w="med" len="med"/>
          </a:ln>
          <a:effectLst/>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363">
              <a:lnSpc>
                <a:spcPct val="90000"/>
              </a:lnSpc>
              <a:spcBef>
                <a:spcPct val="20000"/>
              </a:spcBef>
            </a:pPr>
            <a:r>
              <a:rPr lang="en-US" sz="1600" b="1" dirty="0">
                <a:gradFill>
                  <a:gsLst>
                    <a:gs pos="0">
                      <a:schemeClr val="bg1"/>
                    </a:gs>
                    <a:gs pos="100000">
                      <a:schemeClr val="bg1"/>
                    </a:gs>
                  </a:gsLst>
                  <a:lin ang="5400000" scaled="0"/>
                </a:gradFill>
                <a:ea typeface="Segoe UI" pitchFamily="34" charset="0"/>
                <a:cs typeface="Segoe UI" pitchFamily="34" charset="0"/>
              </a:rPr>
              <a:t>Anti-Piracy</a:t>
            </a:r>
          </a:p>
        </p:txBody>
      </p:sp>
      <p:sp>
        <p:nvSpPr>
          <p:cNvPr id="49" name="Rounded Rectangle 4"/>
          <p:cNvSpPr/>
          <p:nvPr/>
        </p:nvSpPr>
        <p:spPr>
          <a:xfrm>
            <a:off x="7061787" y="2626818"/>
            <a:ext cx="1689466" cy="2220453"/>
          </a:xfrm>
          <a:prstGeom prst="rect">
            <a:avLst/>
          </a:prstGeom>
          <a:solidFill>
            <a:srgbClr val="335B3D"/>
          </a:solidFill>
          <a:ln>
            <a:headEnd type="none" w="med" len="med"/>
            <a:tailEnd type="none" w="med" len="med"/>
          </a:ln>
          <a:effectLst/>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marL="109538" algn="ctr" defTabSz="914099">
              <a:lnSpc>
                <a:spcPct val="90000"/>
              </a:lnSpc>
            </a:pPr>
            <a:r>
              <a:rPr lang="en-US" b="1" dirty="0">
                <a:gradFill>
                  <a:gsLst>
                    <a:gs pos="0">
                      <a:schemeClr val="bg1"/>
                    </a:gs>
                    <a:gs pos="100000">
                      <a:schemeClr val="bg1"/>
                    </a:gs>
                  </a:gsLst>
                  <a:lin ang="5400000" scaled="0"/>
                </a:gradFill>
                <a:ea typeface="Segoe UI" pitchFamily="34" charset="0"/>
                <a:cs typeface="Segoe UI" pitchFamily="34" charset="0"/>
              </a:rPr>
              <a:t>Ensure that someone who is certified is proficient </a:t>
            </a:r>
            <a:br>
              <a:rPr lang="en-US" b="1" dirty="0">
                <a:gradFill>
                  <a:gsLst>
                    <a:gs pos="0">
                      <a:schemeClr val="bg1"/>
                    </a:gs>
                    <a:gs pos="100000">
                      <a:schemeClr val="bg1"/>
                    </a:gs>
                  </a:gsLst>
                  <a:lin ang="5400000" scaled="0"/>
                </a:gradFill>
                <a:ea typeface="Segoe UI" pitchFamily="34" charset="0"/>
                <a:cs typeface="Segoe UI" pitchFamily="34" charset="0"/>
              </a:rPr>
            </a:br>
            <a:r>
              <a:rPr lang="en-US" b="1" dirty="0">
                <a:gradFill>
                  <a:gsLst>
                    <a:gs pos="0">
                      <a:schemeClr val="bg1"/>
                    </a:gs>
                    <a:gs pos="100000">
                      <a:schemeClr val="bg1"/>
                    </a:gs>
                  </a:gsLst>
                  <a:lin ang="5400000" scaled="0"/>
                </a:gradFill>
                <a:ea typeface="Segoe UI" pitchFamily="34" charset="0"/>
                <a:cs typeface="Segoe UI" pitchFamily="34" charset="0"/>
              </a:rPr>
              <a:t>at skills measured </a:t>
            </a:r>
            <a:r>
              <a:rPr lang="en-US" b="1" dirty="0" smtClean="0">
                <a:gradFill>
                  <a:gsLst>
                    <a:gs pos="0">
                      <a:schemeClr val="bg1"/>
                    </a:gs>
                    <a:gs pos="100000">
                      <a:schemeClr val="bg1"/>
                    </a:gs>
                  </a:gsLst>
                  <a:lin ang="5400000" scaled="0"/>
                </a:gradFill>
                <a:ea typeface="Segoe UI" pitchFamily="34" charset="0"/>
                <a:cs typeface="Segoe UI" pitchFamily="34" charset="0"/>
              </a:rPr>
              <a:t/>
            </a:r>
            <a:br>
              <a:rPr lang="en-US" b="1" dirty="0" smtClean="0">
                <a:gradFill>
                  <a:gsLst>
                    <a:gs pos="0">
                      <a:schemeClr val="bg1"/>
                    </a:gs>
                    <a:gs pos="100000">
                      <a:schemeClr val="bg1"/>
                    </a:gs>
                  </a:gsLst>
                  <a:lin ang="5400000" scaled="0"/>
                </a:gradFill>
                <a:ea typeface="Segoe UI" pitchFamily="34" charset="0"/>
                <a:cs typeface="Segoe UI" pitchFamily="34" charset="0"/>
              </a:rPr>
            </a:br>
            <a:r>
              <a:rPr lang="en-US" b="1" dirty="0" smtClean="0">
                <a:gradFill>
                  <a:gsLst>
                    <a:gs pos="0">
                      <a:schemeClr val="bg1"/>
                    </a:gs>
                    <a:gs pos="100000">
                      <a:schemeClr val="bg1"/>
                    </a:gs>
                  </a:gsLst>
                  <a:lin ang="5400000" scaled="0"/>
                </a:gradFill>
                <a:ea typeface="Segoe UI" pitchFamily="34" charset="0"/>
                <a:cs typeface="Segoe UI" pitchFamily="34" charset="0"/>
              </a:rPr>
              <a:t>by </a:t>
            </a:r>
            <a:r>
              <a:rPr lang="en-US" b="1" dirty="0">
                <a:gradFill>
                  <a:gsLst>
                    <a:gs pos="0">
                      <a:schemeClr val="bg1"/>
                    </a:gs>
                    <a:gs pos="100000">
                      <a:schemeClr val="bg1"/>
                    </a:gs>
                  </a:gsLst>
                  <a:lin ang="5400000" scaled="0"/>
                </a:gradFill>
                <a:ea typeface="Segoe UI" pitchFamily="34" charset="0"/>
                <a:cs typeface="Segoe UI" pitchFamily="34" charset="0"/>
              </a:rPr>
              <a:t>exam</a:t>
            </a:r>
          </a:p>
        </p:txBody>
      </p:sp>
      <p:sp>
        <p:nvSpPr>
          <p:cNvPr id="11" name="TextBox 10"/>
          <p:cNvSpPr txBox="1"/>
          <p:nvPr/>
        </p:nvSpPr>
        <p:spPr>
          <a:xfrm>
            <a:off x="382587" y="6439908"/>
            <a:ext cx="2619029" cy="230832"/>
          </a:xfrm>
          <a:prstGeom prst="rect">
            <a:avLst/>
          </a:prstGeom>
          <a:noFill/>
        </p:spPr>
        <p:txBody>
          <a:bodyPr wrap="square" rtlCol="0">
            <a:spAutoFit/>
          </a:bodyPr>
          <a:lstStyle/>
          <a:p>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Microsoft Confidential</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sp>
        <p:nvSpPr>
          <p:cNvPr id="12" name="TextBox 11"/>
          <p:cNvSpPr txBox="1"/>
          <p:nvPr/>
        </p:nvSpPr>
        <p:spPr>
          <a:xfrm>
            <a:off x="6142384" y="6439908"/>
            <a:ext cx="2619029" cy="230832"/>
          </a:xfrm>
          <a:prstGeom prst="rect">
            <a:avLst/>
          </a:prstGeom>
          <a:noFill/>
        </p:spPr>
        <p:txBody>
          <a:bodyPr wrap="square" rtlCol="0">
            <a:spAutoFit/>
          </a:bodyPr>
          <a:lstStyle/>
          <a:p>
            <a:pPr algn="r"/>
            <a:r>
              <a:rPr lang="en-US" sz="900" dirty="0" smtClean="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rPr>
              <a:t>5</a:t>
            </a:r>
            <a:endParaRPr lang="en-US" sz="900" dirty="0">
              <a:gradFill>
                <a:gsLst>
                  <a:gs pos="0">
                    <a:schemeClr val="bg1">
                      <a:lumMod val="50000"/>
                    </a:schemeClr>
                  </a:gs>
                  <a:gs pos="100000">
                    <a:schemeClr val="bg1">
                      <a:lumMod val="50000"/>
                    </a:schemeClr>
                  </a:gs>
                </a:gsLst>
                <a:lin ang="5400000" scaled="0"/>
              </a:gradFill>
              <a:latin typeface="+mn-lt"/>
              <a:ea typeface="Segoe UI" pitchFamily="34" charset="0"/>
              <a:cs typeface="Segoe UI" pitchFamily="34" charset="0"/>
            </a:endParaRPr>
          </a:p>
        </p:txBody>
      </p:sp>
      <p:pic>
        <p:nvPicPr>
          <p:cNvPr id="17" name="Picture 9" descr="\\sfp\Work\White_Whale\3-22063_Regine_Smith\Artwork\PROOF_POINTS\ProofPoints-NOV2010-03.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3964" y="5294376"/>
            <a:ext cx="2334432" cy="11430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14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MicrosoftLearning_4x3_Template">
  <a:themeElements>
    <a:clrScheme name="Custom 8">
      <a:dk1>
        <a:srgbClr val="000000"/>
      </a:dk1>
      <a:lt1>
        <a:srgbClr val="FFFFFF"/>
      </a:lt1>
      <a:dk2>
        <a:srgbClr val="17375E"/>
      </a:dk2>
      <a:lt2>
        <a:srgbClr val="FEF194"/>
      </a:lt2>
      <a:accent1>
        <a:srgbClr val="EDC933"/>
      </a:accent1>
      <a:accent2>
        <a:srgbClr val="4891DC"/>
      </a:accent2>
      <a:accent3>
        <a:srgbClr val="F79646"/>
      </a:accent3>
      <a:accent4>
        <a:srgbClr val="008000"/>
      </a:accent4>
      <a:accent5>
        <a:srgbClr val="FF6600"/>
      </a:accent5>
      <a:accent6>
        <a:srgbClr val="002B45"/>
      </a:accent6>
      <a:hlink>
        <a:srgbClr val="23836D"/>
      </a:hlink>
      <a:folHlink>
        <a:srgbClr val="23836D"/>
      </a:folHlink>
    </a:clrScheme>
    <a:fontScheme name="Segoe Light">
      <a:majorFont>
        <a:latin typeface="Segoe Light"/>
        <a:ea typeface=""/>
        <a:cs typeface=""/>
      </a:majorFont>
      <a:minorFont>
        <a:latin typeface="Segoe 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925D65B709EF49AEB6326B621C858A" ma:contentTypeVersion="1" ma:contentTypeDescription="Create a new document." ma:contentTypeScope="" ma:versionID="bf11d5c253d15ae008951f30a13bdb40">
  <xsd:schema xmlns:xsd="http://www.w3.org/2001/XMLSchema" xmlns:xs="http://www.w3.org/2001/XMLSchema" xmlns:p="http://schemas.microsoft.com/office/2006/metadata/properties" targetNamespace="http://schemas.microsoft.com/office/2006/metadata/properties" ma:root="true" ma:fieldsID="756ddf86d72ef43b22a2d6228217e33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ma:index="2"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D408DB21-0718-47B2-BC67-E41FFCA18A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33EDF85-BF18-4E0E-889F-5DB65065D0B7}">
  <ds:schemaRefs>
    <ds:schemaRef ds:uri="http://schemas.microsoft.com/sharepoint/v3/contenttype/forms"/>
  </ds:schemaRefs>
</ds:datastoreItem>
</file>

<file path=customXml/itemProps3.xml><?xml version="1.0" encoding="utf-8"?>
<ds:datastoreItem xmlns:ds="http://schemas.openxmlformats.org/officeDocument/2006/customXml" ds:itemID="{23665FD3-54E4-4C59-91D4-22D40D77A084}">
  <ds:schemaRefs>
    <ds:schemaRef ds:uri="http://purl.org/dc/elements/1.1/"/>
    <ds:schemaRef ds:uri="http://schemas.microsoft.com/office/infopath/2007/PartnerControl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4.xml><?xml version="1.0" encoding="utf-8"?>
<ds:datastoreItem xmlns:ds="http://schemas.openxmlformats.org/officeDocument/2006/customXml" ds:itemID="{3925FAB8-CC45-452E-9856-99B1FB5D8F51}">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5672</TotalTime>
  <Words>6820</Words>
  <Application>Microsoft Office PowerPoint</Application>
  <PresentationFormat>On-screen Show (4:3)</PresentationFormat>
  <Paragraphs>1438</Paragraphs>
  <Slides>58</Slides>
  <Notes>41</Notes>
  <HiddenSlides>26</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1_MicrosoftLearning_4x3_Template</vt:lpstr>
      <vt:lpstr>Certification 101</vt:lpstr>
      <vt:lpstr>Certification is the Future</vt:lpstr>
      <vt:lpstr>Changing IT Workforce</vt:lpstr>
      <vt:lpstr>PowerPoint Presentation</vt:lpstr>
      <vt:lpstr>PowerPoint Presentation</vt:lpstr>
      <vt:lpstr>Customers’ Technology Skills</vt:lpstr>
      <vt:lpstr>Benefits of Certification</vt:lpstr>
      <vt:lpstr>The Certification Product</vt:lpstr>
      <vt:lpstr>Best Choice for Career in IT</vt:lpstr>
      <vt:lpstr>Certification Accreditation</vt:lpstr>
      <vt:lpstr>PowerPoint Presentation</vt:lpstr>
      <vt:lpstr>Certification Perceptions</vt:lpstr>
      <vt:lpstr>Introduction to  Microsoft Certifications</vt:lpstr>
      <vt:lpstr>PowerPoint Presentation</vt:lpstr>
      <vt:lpstr>Microsoft Certification Family</vt:lpstr>
      <vt:lpstr>IT Certifications Value Evolution </vt:lpstr>
      <vt:lpstr>IT Certification Progression</vt:lpstr>
      <vt:lpstr>MOS Certification Progression</vt:lpstr>
      <vt:lpstr>Why Certify?</vt:lpstr>
      <vt:lpstr>Benefits of Being Microsoft Certified</vt:lpstr>
      <vt:lpstr>Career Enhancement</vt:lpstr>
      <vt:lpstr>Optimizing Skills</vt:lpstr>
      <vt:lpstr>Why Hire Certified? Ten reasons to hire and develop Microsoft Certified Professionals</vt:lpstr>
      <vt:lpstr>Hiring Manager Perspective Benchmark for Hiring</vt:lpstr>
      <vt:lpstr>Why Get Your Team Certified</vt:lpstr>
      <vt:lpstr>The Path  to Certification</vt:lpstr>
      <vt:lpstr>Experience Required</vt:lpstr>
      <vt:lpstr>Microsoft IT Certifications</vt:lpstr>
      <vt:lpstr>Student Entry Path to IT Certification</vt:lpstr>
      <vt:lpstr>Student Exam Path from MTA to MCTS </vt:lpstr>
      <vt:lpstr>Microsoft MOS Certifications</vt:lpstr>
      <vt:lpstr>Entry Path to MOS Certification</vt:lpstr>
      <vt:lpstr>MCP Program Benefits</vt:lpstr>
      <vt:lpstr>About MCP Exams</vt:lpstr>
      <vt:lpstr>Exam Development Process</vt:lpstr>
      <vt:lpstr>No Trick Questions</vt:lpstr>
      <vt:lpstr>Scoring</vt:lpstr>
      <vt:lpstr>MCM &amp; MCA Scoring</vt:lpstr>
      <vt:lpstr>Prepare for Certification </vt:lpstr>
      <vt:lpstr>Certification Exams Preparation</vt:lpstr>
      <vt:lpstr>Learning Resources</vt:lpstr>
      <vt:lpstr>Certification Exams Prep options &amp; Learning Options</vt:lpstr>
      <vt:lpstr>Taking Your Exam </vt:lpstr>
      <vt:lpstr>Exam demo</vt:lpstr>
      <vt:lpstr>IT Certification Exams The basics</vt:lpstr>
      <vt:lpstr>MCM &amp; MCA Certification Exams The basics</vt:lpstr>
      <vt:lpstr>MOS Certification Exams The basics</vt:lpstr>
      <vt:lpstr>Certification Fulfillment</vt:lpstr>
      <vt:lpstr>Certification Exams Post-exam. What to do/what to expect</vt:lpstr>
      <vt:lpstr>Certification Exams Aftermath (MOS) </vt:lpstr>
      <vt:lpstr>Resources</vt:lpstr>
      <vt:lpstr>Certification Roadmap for Employability</vt:lpstr>
      <vt:lpstr>Certification Positioning in K12 Secondary</vt:lpstr>
      <vt:lpstr>Certification Positioning in 2 year HE</vt:lpstr>
      <vt:lpstr>Certification Positioning in 4 year HE</vt:lpstr>
      <vt:lpstr>Certification @ TechEd North America</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Certification Program</dc:title>
  <dc:creator>tlayal</dc:creator>
  <dc:description>Template: Silver Fox Productions, Inc._x000d_
Formatting: Robin Warren, Silver Fox Productions, Inc._x000d_
Event Date:_x000d_
Event Location:_x000d_
Audience:</dc:description>
  <cp:lastModifiedBy>Dana Calleja</cp:lastModifiedBy>
  <cp:revision>543</cp:revision>
  <dcterms:created xsi:type="dcterms:W3CDTF">2005-10-17T20:58:55Z</dcterms:created>
  <dcterms:modified xsi:type="dcterms:W3CDTF">2011-05-15T17:47:02Z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ContentTypeId">
    <vt:lpwstr>0x01010011925D65B709EF49AEB6326B621C858A</vt:lpwstr>
  </property>
</Properties>
</file>