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 id="2147483680" r:id="rId3"/>
  </p:sldMasterIdLst>
  <p:notesMasterIdLst>
    <p:notesMasterId r:id="rId27"/>
  </p:notesMasterIdLst>
  <p:sldIdLst>
    <p:sldId id="279" r:id="rId4"/>
    <p:sldId id="280" r:id="rId5"/>
    <p:sldId id="307" r:id="rId6"/>
    <p:sldId id="303" r:id="rId7"/>
    <p:sldId id="308" r:id="rId8"/>
    <p:sldId id="309" r:id="rId9"/>
    <p:sldId id="312" r:id="rId10"/>
    <p:sldId id="313" r:id="rId11"/>
    <p:sldId id="318" r:id="rId12"/>
    <p:sldId id="319" r:id="rId13"/>
    <p:sldId id="316" r:id="rId14"/>
    <p:sldId id="317" r:id="rId15"/>
    <p:sldId id="315" r:id="rId16"/>
    <p:sldId id="320" r:id="rId17"/>
    <p:sldId id="322" r:id="rId18"/>
    <p:sldId id="323" r:id="rId19"/>
    <p:sldId id="324" r:id="rId20"/>
    <p:sldId id="325" r:id="rId21"/>
    <p:sldId id="304" r:id="rId22"/>
    <p:sldId id="302" r:id="rId23"/>
    <p:sldId id="326" r:id="rId24"/>
    <p:sldId id="327" r:id="rId25"/>
    <p:sldId id="32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2F1"/>
    <a:srgbClr val="03C2F1"/>
    <a:srgbClr val="F15C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2" autoAdjust="0"/>
    <p:restoredTop sz="92411" autoAdjust="0"/>
  </p:normalViewPr>
  <p:slideViewPr>
    <p:cSldViewPr>
      <p:cViewPr>
        <p:scale>
          <a:sx n="80" d="100"/>
          <a:sy n="80" d="100"/>
        </p:scale>
        <p:origin x="-7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2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B19BB0-C51C-4C9A-8C99-63F45BC88E63}" type="datetimeFigureOut">
              <a:rPr lang="en-AU" smtClean="0"/>
              <a:pPr/>
              <a:t>1/09/2011</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4AC48C-614D-46D0-90EB-1AE9301A1F8C}" type="slidenum">
              <a:rPr lang="en-AU" smtClean="0"/>
              <a:pPr/>
              <a:t>‹#›</a:t>
            </a:fld>
            <a:endParaRPr lang="en-AU" dirty="0"/>
          </a:p>
        </p:txBody>
      </p:sp>
    </p:spTree>
    <p:extLst>
      <p:ext uri="{BB962C8B-B14F-4D97-AF65-F5344CB8AC3E}">
        <p14:creationId xmlns:p14="http://schemas.microsoft.com/office/powerpoint/2010/main" val="426468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34AC48C-614D-46D0-90EB-1AE9301A1F8C}" type="slidenum">
              <a:rPr lang="en-AU" smtClean="0"/>
              <a:pPr/>
              <a:t>2</a:t>
            </a:fld>
            <a:endParaRPr lang="en-AU" dirty="0"/>
          </a:p>
        </p:txBody>
      </p:sp>
    </p:spTree>
    <p:extLst>
      <p:ext uri="{BB962C8B-B14F-4D97-AF65-F5344CB8AC3E}">
        <p14:creationId xmlns:p14="http://schemas.microsoft.com/office/powerpoint/2010/main" val="2413184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9/1/2011 2:35 PM</a:t>
            </a:fld>
            <a:endParaRPr lang="en-US"/>
          </a:p>
        </p:txBody>
      </p:sp>
      <p:sp>
        <p:nvSpPr>
          <p:cNvPr id="6" name="Footer Placeholder 5"/>
          <p:cNvSpPr>
            <a:spLocks noGrp="1"/>
          </p:cNvSpPr>
          <p:nvPr>
            <p:ph type="ftr" sz="quarter" idx="12"/>
          </p:nvPr>
        </p:nvSpPr>
        <p:spPr/>
        <p:txBody>
          <a:bodyPr/>
          <a:lstStyle/>
          <a:p>
            <a:r>
              <a:rPr lang="en-US" dirty="0" smtClean="0"/>
              <a:t>© 2007 Microsoft Corporation. All rights reserved. Microsoft, Windows, Windows Vista and other product names are or may be registered trademarks and/or trademarks in the U.S. and/or other countries.</a:t>
            </a:r>
          </a:p>
          <a:p>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4112BF-CC53-4BD3-B71B-638534610DBF}" type="slidenum">
              <a:rPr lang="en-US" smtClean="0">
                <a:solidFill>
                  <a:prstClr val="black"/>
                </a:solidFill>
              </a:rPr>
              <a:pPr>
                <a:defRPr/>
              </a:pPr>
              <a:t>22</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9/1/2011 2:35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prstClr val="black"/>
                </a:solidFill>
              </a:rPr>
              <a:t>© 2007 Microsoft Corporation. All rights reserved. Microsoft, Windows, Windows Vista and other product names are or may be registered trademarks and/or trademarks in the U.S. and/or other countries.</a:t>
            </a:r>
          </a:p>
          <a:p>
            <a:r>
              <a:rPr lang="en-US" smtClean="0">
                <a:solidFill>
                  <a:prstClr val="black"/>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prstClr val="black"/>
                </a:solidFill>
              </a:rPr>
            </a:br>
            <a:r>
              <a:rPr lang="en-US" smtClean="0">
                <a:solidFill>
                  <a:prstClr val="black"/>
                </a:solidFill>
              </a:rPr>
              <a:t>MICROSOFT MAKES NO WARRANTIES, EXPRESS, IMPLIED OR STATUTORY, AS TO THE INFORMATION IN THIS PRESENTATION.</a:t>
            </a:r>
          </a:p>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23</a:t>
            </a:fld>
            <a:endParaRPr lang="en-US" dirty="0">
              <a:solidFill>
                <a:prstClr val="black"/>
              </a:solidFill>
            </a:endParaRPr>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098" name="Picture 2"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3568" y="2348880"/>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41769C1-C44B-4111-B818-7C3DFAA6F123}" type="datetime1">
              <a:rPr lang="en-AU" smtClean="0"/>
              <a:t>1/09/2011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4B5A0-1906-4542-BC83-16D10A91ABE1}" type="datetime1">
              <a:rPr lang="en-AU" smtClean="0"/>
              <a:t>1/09/2011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451492-C1FE-4A82-A1FB-7BD5AD2C295C}" type="datetime1">
              <a:rPr lang="en-AU" smtClean="0"/>
              <a:t>1/09/2011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91866D6-AF08-492B-9311-8437E0D459A8}" type="datetime1">
              <a:rPr lang="en-AU" smtClean="0"/>
              <a:t>1/09/2011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rot="5400000">
            <a:off x="281379" y="662836"/>
            <a:ext cx="1475656" cy="671279"/>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O:\Wunderman\CLIENTS\Microsoft\_SMIC_FY11\SMIC1062 TechEd 2011\Creative\Digital\2_concept\powerpoint\teched11_powerpoint_page0.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098" name="Picture 2"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3568" y="2348880"/>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41769C1-C44B-4111-B818-7C3DFAA6F123}"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31126003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3437946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4" descr="O:\Wunderman\CLIENTS\Microsoft\_SMIC_FY11\SMIC1062 TechEd 2011\Creative\Digital\2_concept\powerpoint\teched11_powerpoint_page2.jpg"/>
          <p:cNvPicPr>
            <a:picLocks noChangeAspect="1" noChangeArrowheads="1"/>
          </p:cNvPicPr>
          <p:nvPr userDrawn="1"/>
        </p:nvPicPr>
        <p:blipFill rotWithShape="1">
          <a:blip r:embed="rId2" cstate="email"/>
          <a:srcRect l="71250" t="7222" r="5833" b="65833"/>
          <a:stretch/>
        </p:blipFill>
        <p:spPr bwMode="auto">
          <a:xfrm>
            <a:off x="6515100" y="1619250"/>
            <a:ext cx="2095500" cy="1847850"/>
          </a:xfrm>
          <a:prstGeom prst="rect">
            <a:avLst/>
          </a:prstGeom>
          <a:noFill/>
        </p:spPr>
      </p:pic>
    </p:spTree>
    <p:extLst>
      <p:ext uri="{BB962C8B-B14F-4D97-AF65-F5344CB8AC3E}">
        <p14:creationId xmlns:p14="http://schemas.microsoft.com/office/powerpoint/2010/main" val="1875000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9" name="Picture 4" descr="O:\Wunderman\CLIENTS\Microsoft\_SMIC_FY11\SMIC1062 TechEd 2011\Creative\Digital\2_concept\powerpoint\teched11_powerpoint_page2.jpg"/>
          <p:cNvPicPr>
            <a:picLocks noChangeAspect="1" noChangeArrowheads="1"/>
          </p:cNvPicPr>
          <p:nvPr userDrawn="1"/>
        </p:nvPicPr>
        <p:blipFill rotWithShape="1">
          <a:blip r:embed="rId2" cstate="email"/>
          <a:srcRect r="70625" b="72361"/>
          <a:stretch/>
        </p:blipFill>
        <p:spPr bwMode="auto">
          <a:xfrm>
            <a:off x="6432476" y="-12923"/>
            <a:ext cx="2686050" cy="1895475"/>
          </a:xfrm>
          <a:prstGeom prst="rect">
            <a:avLst/>
          </a:prstGeom>
          <a:noFill/>
          <a:effectLst>
            <a:softEdge rad="127000"/>
          </a:effectLst>
        </p:spPr>
      </p:pic>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4" descr="O:\Wunderman\CLIENTS\Microsoft\_SMIC_FY11\SMIC1062 TechEd 2011\Creative\Digital\2_concept\powerpoint\teched11_powerpoint_page2.jpg"/>
          <p:cNvPicPr>
            <a:picLocks noChangeAspect="1" noChangeArrowheads="1"/>
          </p:cNvPicPr>
          <p:nvPr userDrawn="1"/>
        </p:nvPicPr>
        <p:blipFill rotWithShape="1">
          <a:blip r:embed="rId2" cstate="email"/>
          <a:srcRect l="71250" t="7222" r="5833" b="65833"/>
          <a:stretch/>
        </p:blipFill>
        <p:spPr bwMode="auto">
          <a:xfrm>
            <a:off x="6515100" y="1619250"/>
            <a:ext cx="2095500" cy="1847850"/>
          </a:xfrm>
          <a:prstGeom prst="rect">
            <a:avLst/>
          </a:prstGeom>
          <a:noFill/>
        </p:spPr>
      </p:pic>
    </p:spTree>
    <p:extLst>
      <p:ext uri="{BB962C8B-B14F-4D97-AF65-F5344CB8AC3E}">
        <p14:creationId xmlns:p14="http://schemas.microsoft.com/office/powerpoint/2010/main" val="27332440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4" descr="O:\Wunderman\CLIENTS\Microsoft\_SMIC_FY11\SMIC1062 TechEd 2011\Creative\Digital\2_concept\powerpoint\teched11_powerpoint_page2.jpg"/>
          <p:cNvPicPr>
            <a:picLocks noChangeAspect="1" noChangeArrowheads="1"/>
          </p:cNvPicPr>
          <p:nvPr userDrawn="1"/>
        </p:nvPicPr>
        <p:blipFill>
          <a:blip r:embed="rId2" cstate="email"/>
          <a:srcRect t="10101" b="66799"/>
          <a:stretch>
            <a:fillRect/>
          </a:stretch>
        </p:blipFill>
        <p:spPr bwMode="auto">
          <a:xfrm>
            <a:off x="0" y="0"/>
            <a:ext cx="9144000" cy="1584176"/>
          </a:xfrm>
          <a:prstGeom prst="rect">
            <a:avLst/>
          </a:prstGeom>
          <a:noFill/>
        </p:spPr>
      </p:pic>
      <p:sp>
        <p:nvSpPr>
          <p:cNvPr id="7" name="Rectangle 6"/>
          <p:cNvSpPr/>
          <p:nvPr userDrawn="1"/>
        </p:nvSpPr>
        <p:spPr>
          <a:xfrm>
            <a:off x="0" y="1556792"/>
            <a:ext cx="9144000" cy="530120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dirty="0">
              <a:solidFill>
                <a:srgbClr val="000000"/>
              </a:solidFill>
            </a:endParaRPr>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2276872"/>
            <a:ext cx="8229600" cy="3849291"/>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EC9DB49B-EC1F-4860-8E6D-E2D24D557912}" type="datetime1">
              <a:rPr lang="en-AU" smtClean="0">
                <a:solidFill>
                  <a:srgbClr val="000000">
                    <a:lumMod val="50000"/>
                    <a:lumOff val="50000"/>
                  </a:srgbClr>
                </a:solidFill>
              </a:rPr>
              <a:pPr/>
              <a:t>1/09/2011</a:t>
            </a:fld>
            <a:endParaRPr lang="en-AU"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AU" smtClean="0">
                <a:solidFill>
                  <a:srgbClr val="000000">
                    <a:lumMod val="50000"/>
                    <a:lumOff val="50000"/>
                  </a:srgbClr>
                </a:solidFill>
              </a:rPr>
              <a:t>(c) 2011 Microsoft. All rights reserved.</a:t>
            </a:r>
            <a:endParaRPr lang="en-AU"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2721943D-A7F9-4474-AC48-B5E8E9B2DDB3}" type="slidenum">
              <a:rPr lang="en-AU" smtClean="0">
                <a:solidFill>
                  <a:srgbClr val="000000">
                    <a:lumMod val="50000"/>
                    <a:lumOff val="50000"/>
                  </a:srgbClr>
                </a:solidFill>
              </a:rPr>
              <a:pPr/>
              <a:t>‹#›</a:t>
            </a:fld>
            <a:endParaRPr lang="en-AU" dirty="0">
              <a:solidFill>
                <a:srgbClr val="000000">
                  <a:lumMod val="50000"/>
                  <a:lumOff val="50000"/>
                </a:srgbClr>
              </a:solidFill>
            </a:endParaRPr>
          </a:p>
        </p:txBody>
      </p:sp>
    </p:spTree>
    <p:extLst>
      <p:ext uri="{BB962C8B-B14F-4D97-AF65-F5344CB8AC3E}">
        <p14:creationId xmlns:p14="http://schemas.microsoft.com/office/powerpoint/2010/main" val="30054390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B78B-AC37-4A6C-AE40-2C54E3E06B06}"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540026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t>1/09/2011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4" name="Date Placeholder 3"/>
          <p:cNvSpPr>
            <a:spLocks noGrp="1"/>
          </p:cNvSpPr>
          <p:nvPr>
            <p:ph type="dt" sz="half" idx="10"/>
          </p:nvPr>
        </p:nvSpPr>
        <p:spPr/>
        <p:txBody>
          <a:bodyPr/>
          <a:lstStyle/>
          <a:p>
            <a:fld id="{C5EFB78B-AC37-4A6C-AE40-2C54E3E06B06}"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3" descr="O:\Wunderman\CLIENTS\Microsoft\_SMIC_FY11\SMIC1062 TechEd 2011\Creative\Digital\2_concept\powerpoint\teched11_powerpoint_page1.jpg"/>
          <p:cNvPicPr>
            <a:picLocks noChangeAspect="1" noChangeArrowheads="1"/>
          </p:cNvPicPr>
          <p:nvPr userDrawn="1"/>
        </p:nvPicPr>
        <p:blipFill rotWithShape="1">
          <a:blip r:embed="rId2" cstate="email"/>
          <a:srcRect r="62392" b="75756"/>
          <a:stretch/>
        </p:blipFill>
        <p:spPr bwMode="auto">
          <a:xfrm>
            <a:off x="5940152" y="476672"/>
            <a:ext cx="2502743" cy="1210040"/>
          </a:xfrm>
          <a:prstGeom prst="rect">
            <a:avLst/>
          </a:prstGeom>
          <a:noFill/>
        </p:spPr>
      </p:pic>
    </p:spTree>
    <p:extLst>
      <p:ext uri="{BB962C8B-B14F-4D97-AF65-F5344CB8AC3E}">
        <p14:creationId xmlns:p14="http://schemas.microsoft.com/office/powerpoint/2010/main" val="23668188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97118CD-8F63-4C97-ADEB-D66F39072D80}"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8480298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solidFill>
            <a:schemeClr val="bg1"/>
          </a:solidFill>
        </p:spPr>
        <p:txBody>
          <a:bodyPr anchor="b">
            <a:norm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6B4F00E4-E128-49DC-A031-34EAD9C2E422}" type="datetime1">
              <a:rPr lang="en-AU" smtClean="0">
                <a:solidFill>
                  <a:srgbClr val="FFFFFF"/>
                </a:solidFill>
              </a:rPr>
              <a:pPr/>
              <a:t>1/09/2011</a:t>
            </a:fld>
            <a:endParaRPr lang="en-AU" dirty="0">
              <a:solidFill>
                <a:srgbClr val="FFFFFF"/>
              </a:solidFill>
            </a:endParaRPr>
          </a:p>
        </p:txBody>
      </p:sp>
      <p:sp>
        <p:nvSpPr>
          <p:cNvPr id="8" name="Footer Placeholder 7"/>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9" name="Slide Number Placeholder 8"/>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11"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6373501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5" name="Slide Number Placeholder 4"/>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6146"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30857276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4" name="Slide Number Placeholder 3"/>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5"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7340959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A66D8-1CAC-4C59-BD22-220102F538C0}"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7488010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4B5A0-1906-4542-BC83-16D10A91ABE1}"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9220913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451492-C1FE-4A82-A1FB-7BD5AD2C295C}"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2513867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91866D6-AF08-492B-9311-8437E0D459A8}"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rot="5400000">
            <a:off x="281379" y="662836"/>
            <a:ext cx="1475656" cy="671279"/>
          </a:xfrm>
          <a:prstGeom prst="rect">
            <a:avLst/>
          </a:prstGeom>
          <a:noFill/>
        </p:spPr>
      </p:pic>
    </p:spTree>
    <p:extLst>
      <p:ext uri="{BB962C8B-B14F-4D97-AF65-F5344CB8AC3E}">
        <p14:creationId xmlns:p14="http://schemas.microsoft.com/office/powerpoint/2010/main" val="3395462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O:\Wunderman\CLIENTS\Microsoft\_SMIC_FY11\SMIC1062 TechEd 2011\Creative\Digital\2_concept\powerpoint\teched11_powerpoint_page0.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608371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4" descr="O:\Wunderman\CLIENTS\Microsoft\_SMIC_FY11\SMIC1062 TechEd 2011\Creative\Digital\2_concept\powerpoint\teched11_powerpoint_page2.jpg"/>
          <p:cNvPicPr>
            <a:picLocks noChangeAspect="1" noChangeArrowheads="1"/>
          </p:cNvPicPr>
          <p:nvPr userDrawn="1"/>
        </p:nvPicPr>
        <p:blipFill>
          <a:blip r:embed="rId2" cstate="email"/>
          <a:srcRect t="10101" b="66799"/>
          <a:stretch>
            <a:fillRect/>
          </a:stretch>
        </p:blipFill>
        <p:spPr bwMode="auto">
          <a:xfrm>
            <a:off x="0" y="0"/>
            <a:ext cx="9144000" cy="1584176"/>
          </a:xfrm>
          <a:prstGeom prst="rect">
            <a:avLst/>
          </a:prstGeom>
          <a:noFill/>
        </p:spPr>
      </p:pic>
      <p:sp>
        <p:nvSpPr>
          <p:cNvPr id="7" name="Rectangle 6"/>
          <p:cNvSpPr/>
          <p:nvPr userDrawn="1"/>
        </p:nvSpPr>
        <p:spPr>
          <a:xfrm>
            <a:off x="0" y="1556792"/>
            <a:ext cx="9144000" cy="530120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dirty="0">
              <a:ln>
                <a:noFill/>
              </a:ln>
            </a:endParaRPr>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2276872"/>
            <a:ext cx="8229600" cy="3849291"/>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EC9DB49B-EC1F-4860-8E6D-E2D24D557912}" type="datetime1">
              <a:rPr lang="en-AU" smtClean="0"/>
              <a:t>1/09/2011</a:t>
            </a:fld>
            <a:endParaRPr lang="en-AU"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2721943D-A7F9-4474-AC48-B5E8E9B2DDB3}" type="slidenum">
              <a:rPr lang="en-AU" smtClean="0"/>
              <a:pPr/>
              <a:t>‹#›</a:t>
            </a:fld>
            <a:endParaRPr lang="en-AU"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098" name="Picture 2"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3568" y="2348880"/>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41769C1-C44B-4111-B818-7C3DFAA6F123}"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32927480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8150877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4" descr="O:\Wunderman\CLIENTS\Microsoft\_SMIC_FY11\SMIC1062 TechEd 2011\Creative\Digital\2_concept\powerpoint\teched11_powerpoint_page2.jpg"/>
          <p:cNvPicPr>
            <a:picLocks noChangeAspect="1" noChangeArrowheads="1"/>
          </p:cNvPicPr>
          <p:nvPr userDrawn="1"/>
        </p:nvPicPr>
        <p:blipFill>
          <a:blip r:embed="rId2" cstate="email"/>
          <a:srcRect t="10101" b="66799"/>
          <a:stretch>
            <a:fillRect/>
          </a:stretch>
        </p:blipFill>
        <p:spPr bwMode="auto">
          <a:xfrm>
            <a:off x="0" y="0"/>
            <a:ext cx="9144000" cy="1584176"/>
          </a:xfrm>
          <a:prstGeom prst="rect">
            <a:avLst/>
          </a:prstGeom>
          <a:noFill/>
        </p:spPr>
      </p:pic>
      <p:sp>
        <p:nvSpPr>
          <p:cNvPr id="7" name="Rectangle 6"/>
          <p:cNvSpPr/>
          <p:nvPr userDrawn="1"/>
        </p:nvSpPr>
        <p:spPr>
          <a:xfrm>
            <a:off x="0" y="1556792"/>
            <a:ext cx="9144000" cy="530120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dirty="0">
              <a:solidFill>
                <a:srgbClr val="000000"/>
              </a:solidFill>
            </a:endParaRPr>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2276872"/>
            <a:ext cx="8229600" cy="3849291"/>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EC9DB49B-EC1F-4860-8E6D-E2D24D557912}" type="datetime1">
              <a:rPr lang="en-AU" smtClean="0">
                <a:solidFill>
                  <a:srgbClr val="000000">
                    <a:lumMod val="50000"/>
                    <a:lumOff val="50000"/>
                  </a:srgbClr>
                </a:solidFill>
              </a:rPr>
              <a:pPr/>
              <a:t>1/09/2011</a:t>
            </a:fld>
            <a:endParaRPr lang="en-AU"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AU" smtClean="0">
                <a:solidFill>
                  <a:srgbClr val="000000">
                    <a:lumMod val="50000"/>
                    <a:lumOff val="50000"/>
                  </a:srgbClr>
                </a:solidFill>
              </a:rPr>
              <a:t>(c) 2011 Microsoft. All rights reserved.</a:t>
            </a:r>
            <a:endParaRPr lang="en-AU"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2721943D-A7F9-4474-AC48-B5E8E9B2DDB3}" type="slidenum">
              <a:rPr lang="en-AU" smtClean="0">
                <a:solidFill>
                  <a:srgbClr val="000000">
                    <a:lumMod val="50000"/>
                    <a:lumOff val="50000"/>
                  </a:srgbClr>
                </a:solidFill>
              </a:rPr>
              <a:pPr/>
              <a:t>‹#›</a:t>
            </a:fld>
            <a:endParaRPr lang="en-AU" dirty="0">
              <a:solidFill>
                <a:srgbClr val="000000">
                  <a:lumMod val="50000"/>
                  <a:lumOff val="50000"/>
                </a:srgbClr>
              </a:solidFill>
            </a:endParaRPr>
          </a:p>
        </p:txBody>
      </p:sp>
    </p:spTree>
    <p:extLst>
      <p:ext uri="{BB962C8B-B14F-4D97-AF65-F5344CB8AC3E}">
        <p14:creationId xmlns:p14="http://schemas.microsoft.com/office/powerpoint/2010/main" val="16252464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B78B-AC37-4A6C-AE40-2C54E3E06B06}"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4646661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97118CD-8F63-4C97-ADEB-D66F39072D80}"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003665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solidFill>
            <a:schemeClr val="bg1"/>
          </a:solidFill>
        </p:spPr>
        <p:txBody>
          <a:bodyPr anchor="b">
            <a:norm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6B4F00E4-E128-49DC-A031-34EAD9C2E422}" type="datetime1">
              <a:rPr lang="en-AU" smtClean="0">
                <a:solidFill>
                  <a:srgbClr val="FFFFFF"/>
                </a:solidFill>
              </a:rPr>
              <a:pPr/>
              <a:t>1/09/2011</a:t>
            </a:fld>
            <a:endParaRPr lang="en-AU" dirty="0">
              <a:solidFill>
                <a:srgbClr val="FFFFFF"/>
              </a:solidFill>
            </a:endParaRPr>
          </a:p>
        </p:txBody>
      </p:sp>
      <p:sp>
        <p:nvSpPr>
          <p:cNvPr id="8" name="Footer Placeholder 7"/>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9" name="Slide Number Placeholder 8"/>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11"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58807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5" name="Slide Number Placeholder 4"/>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6146"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7271381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4" name="Slide Number Placeholder 3"/>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5"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8600378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A66D8-1CAC-4C59-BD22-220102F538C0}"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4779735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4B5A0-1906-4542-BC83-16D10A91ABE1}"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3986218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B78B-AC37-4A6C-AE40-2C54E3E06B06}" type="datetime1">
              <a:rPr lang="en-AU" smtClean="0"/>
              <a:t>1/09/2011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451492-C1FE-4A82-A1FB-7BD5AD2C295C}"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6891203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91866D6-AF08-492B-9311-8437E0D459A8}"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rot="5400000">
            <a:off x="281379" y="662836"/>
            <a:ext cx="1475656" cy="671279"/>
          </a:xfrm>
          <a:prstGeom prst="rect">
            <a:avLst/>
          </a:prstGeom>
          <a:noFill/>
        </p:spPr>
      </p:pic>
    </p:spTree>
    <p:extLst>
      <p:ext uri="{BB962C8B-B14F-4D97-AF65-F5344CB8AC3E}">
        <p14:creationId xmlns:p14="http://schemas.microsoft.com/office/powerpoint/2010/main" val="40582772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O:\Wunderman\CLIENTS\Microsoft\_SMIC_FY11\SMIC1062 TechEd 2011\Creative\Digital\2_concept\powerpoint\teched11_powerpoint_page0.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888062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97118CD-8F63-4C97-ADEB-D66F39072D80}" type="datetime1">
              <a:rPr lang="en-AU" smtClean="0"/>
              <a:t>1/09/2011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solidFill>
            <a:schemeClr val="bg1"/>
          </a:solidFill>
        </p:spPr>
        <p:txBody>
          <a:bodyPr anchor="b">
            <a:norm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6B4F00E4-E128-49DC-A031-34EAD9C2E422}" type="datetime1">
              <a:rPr lang="en-AU" smtClean="0"/>
              <a:t>1/09/2011</a:t>
            </a:fld>
            <a:endParaRPr lang="en-AU" dirty="0"/>
          </a:p>
        </p:txBody>
      </p:sp>
      <p:sp>
        <p:nvSpPr>
          <p:cNvPr id="8" name="Footer Placeholder 7"/>
          <p:cNvSpPr>
            <a:spLocks noGrp="1"/>
          </p:cNvSpPr>
          <p:nvPr>
            <p:ph type="ftr" sz="quarter" idx="11"/>
          </p:nvPr>
        </p:nvSpPr>
        <p:spPr/>
        <p:txBody>
          <a:bodyPr/>
          <a:lstStyle/>
          <a:p>
            <a:r>
              <a:rPr lang="en-AU" smtClean="0"/>
              <a:t>(c) 2011 Microsoft. All rights reserved.</a:t>
            </a:r>
            <a:endParaRPr lang="en-AU" dirty="0"/>
          </a:p>
        </p:txBody>
      </p:sp>
      <p:sp>
        <p:nvSpPr>
          <p:cNvPr id="9" name="Slide Number Placeholder 8"/>
          <p:cNvSpPr>
            <a:spLocks noGrp="1"/>
          </p:cNvSpPr>
          <p:nvPr>
            <p:ph type="sldNum" sz="quarter" idx="12"/>
          </p:nvPr>
        </p:nvSpPr>
        <p:spPr/>
        <p:txBody>
          <a:bodyPr/>
          <a:lstStyle/>
          <a:p>
            <a:fld id="{2721943D-A7F9-4474-AC48-B5E8E9B2DDB3}" type="slidenum">
              <a:rPr lang="en-AU" smtClean="0"/>
              <a:pPr/>
              <a:t>‹#›</a:t>
            </a:fld>
            <a:endParaRPr lang="en-AU" dirty="0"/>
          </a:p>
        </p:txBody>
      </p:sp>
      <p:pic>
        <p:nvPicPr>
          <p:cNvPr id="11"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Slide Number Placeholder 4"/>
          <p:cNvSpPr>
            <a:spLocks noGrp="1"/>
          </p:cNvSpPr>
          <p:nvPr>
            <p:ph type="sldNum" sz="quarter" idx="12"/>
          </p:nvPr>
        </p:nvSpPr>
        <p:spPr/>
        <p:txBody>
          <a:bodyPr/>
          <a:lstStyle/>
          <a:p>
            <a:fld id="{2721943D-A7F9-4474-AC48-B5E8E9B2DDB3}" type="slidenum">
              <a:rPr lang="en-AU" smtClean="0"/>
              <a:pPr/>
              <a:t>‹#›</a:t>
            </a:fld>
            <a:endParaRPr lang="en-AU" dirty="0"/>
          </a:p>
        </p:txBody>
      </p:sp>
      <p:pic>
        <p:nvPicPr>
          <p:cNvPr id="6146"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sp>
        <p:nvSpPr>
          <p:cNvPr id="4" name="Slide Number Placeholder 3"/>
          <p:cNvSpPr>
            <a:spLocks noGrp="1"/>
          </p:cNvSpPr>
          <p:nvPr>
            <p:ph type="sldNum" sz="quarter" idx="12"/>
          </p:nvPr>
        </p:nvSpPr>
        <p:spPr/>
        <p:txBody>
          <a:bodyPr/>
          <a:lstStyle/>
          <a:p>
            <a:fld id="{2721943D-A7F9-4474-AC48-B5E8E9B2DDB3}" type="slidenum">
              <a:rPr lang="en-AU" smtClean="0"/>
              <a:pPr/>
              <a:t>‹#›</a:t>
            </a:fld>
            <a:endParaRPr lang="en-AU" dirty="0"/>
          </a:p>
        </p:txBody>
      </p:sp>
      <p:pic>
        <p:nvPicPr>
          <p:cNvPr id="5"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A66D8-1CAC-4C59-BD22-220102F538C0}" type="datetime1">
              <a:rPr lang="en-AU" smtClean="0"/>
              <a:t>1/09/2011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theme" Target="../theme/theme2.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image" Target="../media/image1.jpeg"/><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O:\Wunderman\CLIENTS\Microsoft\_SMIC_FY11\SMIC1062 TechEd 2011\Creative\Digital\2_concept\powerpoint\teched11_powerpoint_page2.jpg"/>
          <p:cNvPicPr>
            <a:picLocks noChangeAspect="1" noChangeArrowheads="1"/>
          </p:cNvPicPr>
          <p:nvPr/>
        </p:nvPicPr>
        <p:blipFill>
          <a:blip r:embed="rId15" cstate="email"/>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3417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latin typeface="Segoe UI" pitchFamily="34" charset="0"/>
                <a:ea typeface="Segoe UI" pitchFamily="34" charset="0"/>
                <a:cs typeface="Segoe UI" pitchFamily="34" charset="0"/>
              </a:defRPr>
            </a:lvl1pPr>
          </a:lstStyle>
          <a:p>
            <a:fld id="{1434DAEF-ADEF-4314-AB1F-69B7FB6E84BE}" type="datetime1">
              <a:rPr lang="en-AU" smtClean="0"/>
              <a:t>1/09/2011</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Segoe UI" pitchFamily="34" charset="0"/>
                <a:ea typeface="Segoe UI" pitchFamily="34" charset="0"/>
                <a:cs typeface="Segoe UI" pitchFamily="34" charset="0"/>
              </a:defRPr>
            </a:lvl1pPr>
          </a:lstStyle>
          <a:p>
            <a:r>
              <a:rPr lang="en-AU" smtClean="0"/>
              <a:t>(c) 2011 Microsoft. All rights reserved.</a:t>
            </a:r>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fld id="{2721943D-A7F9-4474-AC48-B5E8E9B2DDB3}"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dt="0"/>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O:\Wunderman\CLIENTS\Microsoft\_SMIC_FY11\SMIC1062 TechEd 2011\Creative\Digital\2_concept\powerpoint\teched11_powerpoint_page2.jpg"/>
          <p:cNvPicPr>
            <a:picLocks noChangeAspect="1" noChangeArrowheads="1"/>
          </p:cNvPicPr>
          <p:nvPr/>
        </p:nvPicPr>
        <p:blipFill>
          <a:blip r:embed="rId18" cstate="email"/>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3417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latin typeface="Segoe UI" pitchFamily="34" charset="0"/>
                <a:ea typeface="Segoe UI" pitchFamily="34" charset="0"/>
                <a:cs typeface="Segoe UI" pitchFamily="34" charset="0"/>
              </a:defRPr>
            </a:lvl1pPr>
          </a:lstStyle>
          <a:p>
            <a:fld id="{1434DAEF-ADEF-4314-AB1F-69B7FB6E84BE}"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Segoe UI" pitchFamily="34" charset="0"/>
                <a:ea typeface="Segoe UI" pitchFamily="34" charset="0"/>
                <a:cs typeface="Segoe UI" pitchFamily="34" charset="0"/>
              </a:defRPr>
            </a:lvl1p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296418037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Lst>
  <p:hf sldNum="0" hdr="0" dt="0"/>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O:\Wunderman\CLIENTS\Microsoft\_SMIC_FY11\SMIC1062 TechEd 2011\Creative\Digital\2_concept\powerpoint\teched11_powerpoint_page2.jpg"/>
          <p:cNvPicPr>
            <a:picLocks noChangeAspect="1" noChangeArrowheads="1"/>
          </p:cNvPicPr>
          <p:nvPr/>
        </p:nvPicPr>
        <p:blipFill>
          <a:blip r:embed="rId15" cstate="email"/>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3417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latin typeface="Segoe UI" pitchFamily="34" charset="0"/>
                <a:ea typeface="Segoe UI" pitchFamily="34" charset="0"/>
                <a:cs typeface="Segoe UI" pitchFamily="34" charset="0"/>
              </a:defRPr>
            </a:lvl1pPr>
          </a:lstStyle>
          <a:p>
            <a:fld id="{1434DAEF-ADEF-4314-AB1F-69B7FB6E84BE}"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Segoe UI" pitchFamily="34" charset="0"/>
                <a:ea typeface="Segoe UI" pitchFamily="34" charset="0"/>
                <a:cs typeface="Segoe UI" pitchFamily="34" charset="0"/>
              </a:defRPr>
            </a:lvl1p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45421012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Lst>
  <p:hf sldNum="0" hdr="0" dt="0"/>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microsoftvirtualacademy.com/Home.aspx?WT.mc_id=otc-n-au-jtc-DPR-40787" TargetMode="Externa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8" Type="http://schemas.openxmlformats.org/officeDocument/2006/relationships/hyperlink" Target="http://msdn.microsoft.com/en-au" TargetMode="External"/><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3.xml"/><Relationship Id="rId6" Type="http://schemas.openxmlformats.org/officeDocument/2006/relationships/image" Target="../media/image12.png"/><Relationship Id="rId11" Type="http://schemas.openxmlformats.org/officeDocument/2006/relationships/image" Target="../media/image15.png"/><Relationship Id="rId5" Type="http://schemas.openxmlformats.org/officeDocument/2006/relationships/hyperlink" Target="http://technet.microsoft.com/en-au" TargetMode="External"/><Relationship Id="rId10" Type="http://schemas.openxmlformats.org/officeDocument/2006/relationships/image" Target="../media/image14.emf"/><Relationship Id="rId4" Type="http://schemas.openxmlformats.org/officeDocument/2006/relationships/hyperlink" Target="http://www.msteched.com/Australia" TargetMode="External"/><Relationship Id="rId9" Type="http://schemas.openxmlformats.org/officeDocument/2006/relationships/hyperlink" Target="http://www.microsoft.com/australia/learning"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Content Pipeline demo</a:t>
            </a:r>
            <a:endParaRPr lang="en-AU" dirty="0"/>
          </a:p>
        </p:txBody>
      </p:sp>
      <p:sp>
        <p:nvSpPr>
          <p:cNvPr id="5" name="Text Placeholder 4"/>
          <p:cNvSpPr>
            <a:spLocks noGrp="1"/>
          </p:cNvSpPr>
          <p:nvPr>
            <p:ph type="body" idx="1"/>
          </p:nvPr>
        </p:nvSpPr>
        <p:spPr/>
        <p:txBody>
          <a:bodyPr/>
          <a:lstStyle/>
          <a:p>
            <a:endParaRPr lang="en-AU"/>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2968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XNA Shared Graphics</a:t>
            </a:r>
            <a:endParaRPr lang="en-AU" dirty="0"/>
          </a:p>
        </p:txBody>
      </p:sp>
      <p:sp>
        <p:nvSpPr>
          <p:cNvPr id="3" name="Content Placeholder 2"/>
          <p:cNvSpPr>
            <a:spLocks noGrp="1"/>
          </p:cNvSpPr>
          <p:nvPr>
            <p:ph idx="1"/>
          </p:nvPr>
        </p:nvSpPr>
        <p:spPr/>
        <p:txBody>
          <a:bodyPr/>
          <a:lstStyle/>
          <a:p>
            <a:r>
              <a:rPr lang="en-AU" dirty="0" smtClean="0"/>
              <a:t>XNA Rendering takes over</a:t>
            </a:r>
          </a:p>
          <a:p>
            <a:pPr lvl="1"/>
            <a:r>
              <a:rPr lang="en-AU" dirty="0" smtClean="0"/>
              <a:t>Graphics operations valid when shared rendering enabled</a:t>
            </a:r>
          </a:p>
          <a:p>
            <a:pPr lvl="1"/>
            <a:r>
              <a:rPr lang="en-AU" dirty="0" err="1" smtClean="0"/>
              <a:t>SetSharingMode</a:t>
            </a:r>
            <a:r>
              <a:rPr lang="en-AU" dirty="0" smtClean="0"/>
              <a:t>(</a:t>
            </a:r>
            <a:r>
              <a:rPr lang="en-AU" dirty="0" err="1" smtClean="0"/>
              <a:t>bool</a:t>
            </a:r>
            <a:r>
              <a:rPr lang="en-AU" dirty="0" smtClean="0"/>
              <a:t> </a:t>
            </a:r>
            <a:r>
              <a:rPr lang="en-AU" dirty="0" err="1" smtClean="0"/>
              <a:t>IsEnabled</a:t>
            </a:r>
            <a:r>
              <a:rPr lang="en-AU" dirty="0" smtClean="0"/>
              <a:t>)</a:t>
            </a:r>
          </a:p>
          <a:p>
            <a:r>
              <a:rPr lang="en-AU" dirty="0" smtClean="0"/>
              <a:t>Silverlight model</a:t>
            </a:r>
          </a:p>
          <a:p>
            <a:pPr lvl="1"/>
            <a:r>
              <a:rPr lang="en-AU" dirty="0" smtClean="0"/>
              <a:t>Application class</a:t>
            </a:r>
          </a:p>
          <a:p>
            <a:pPr lvl="1"/>
            <a:r>
              <a:rPr lang="en-AU" dirty="0" err="1" smtClean="0"/>
              <a:t>PhoneAppPage</a:t>
            </a:r>
            <a:r>
              <a:rPr lang="en-AU" dirty="0" smtClean="0"/>
              <a:t> with default navigation</a:t>
            </a:r>
          </a:p>
          <a:p>
            <a:r>
              <a:rPr lang="en-AU" dirty="0" smtClean="0"/>
              <a:t>XNA 3D graphics within your APP!!!</a:t>
            </a:r>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3926713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XNA Shared Graphics</a:t>
            </a:r>
            <a:endParaRPr lang="en-AU" dirty="0"/>
          </a:p>
        </p:txBody>
      </p:sp>
      <p:sp>
        <p:nvSpPr>
          <p:cNvPr id="3" name="Content Placeholder 2"/>
          <p:cNvSpPr>
            <a:spLocks noGrp="1"/>
          </p:cNvSpPr>
          <p:nvPr>
            <p:ph idx="1"/>
          </p:nvPr>
        </p:nvSpPr>
        <p:spPr/>
        <p:txBody>
          <a:bodyPr/>
          <a:lstStyle/>
          <a:p>
            <a:r>
              <a:rPr lang="en-AU" dirty="0" smtClean="0"/>
              <a:t>GPU resource management</a:t>
            </a:r>
          </a:p>
          <a:p>
            <a:pPr lvl="1"/>
            <a:r>
              <a:rPr lang="en-AU" dirty="0" smtClean="0"/>
              <a:t>Silverlight releases resources when using XNA</a:t>
            </a:r>
          </a:p>
          <a:p>
            <a:pPr lvl="1"/>
            <a:r>
              <a:rPr lang="en-AU" dirty="0" smtClean="0"/>
              <a:t>Maximize free memory by minimizing repeat loading of content</a:t>
            </a:r>
          </a:p>
          <a:p>
            <a:pPr lvl="1"/>
            <a:r>
              <a:rPr lang="en-AU" dirty="0" smtClean="0"/>
              <a:t>XNA API’s allow manual resource management</a:t>
            </a:r>
          </a:p>
          <a:p>
            <a:r>
              <a:rPr lang="en-AU" dirty="0" smtClean="0"/>
              <a:t>XNA </a:t>
            </a:r>
            <a:r>
              <a:rPr lang="en-AU" dirty="0" err="1" smtClean="0"/>
              <a:t>SharedGraphicsDeviceManager</a:t>
            </a:r>
            <a:endParaRPr lang="en-AU" dirty="0" smtClean="0"/>
          </a:p>
          <a:p>
            <a:pPr lvl="1"/>
            <a:r>
              <a:rPr lang="en-AU" dirty="0" smtClean="0"/>
              <a:t>Uses Direct3D device sharing with Silverlight</a:t>
            </a:r>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3543279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XNA Shared Graphics Demo</a:t>
            </a:r>
            <a:endParaRPr lang="en-AU" dirty="0"/>
          </a:p>
        </p:txBody>
      </p:sp>
      <p:sp>
        <p:nvSpPr>
          <p:cNvPr id="5" name="Text Placeholder 4"/>
          <p:cNvSpPr>
            <a:spLocks noGrp="1"/>
          </p:cNvSpPr>
          <p:nvPr>
            <p:ph type="body" idx="1"/>
          </p:nvPr>
        </p:nvSpPr>
        <p:spPr/>
        <p:txBody>
          <a:bodyPr/>
          <a:lstStyle/>
          <a:p>
            <a:endParaRPr lang="en-AU"/>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644993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But what about the “Game” type</a:t>
            </a:r>
            <a:endParaRPr lang="en-AU" dirty="0"/>
          </a:p>
        </p:txBody>
      </p:sp>
      <p:sp>
        <p:nvSpPr>
          <p:cNvPr id="3" name="Content Placeholder 2"/>
          <p:cNvSpPr>
            <a:spLocks noGrp="1"/>
          </p:cNvSpPr>
          <p:nvPr>
            <p:ph idx="1"/>
          </p:nvPr>
        </p:nvSpPr>
        <p:spPr/>
        <p:txBody>
          <a:bodyPr/>
          <a:lstStyle/>
          <a:p>
            <a:r>
              <a:rPr lang="en-AU" dirty="0" smtClean="0"/>
              <a:t>New </a:t>
            </a:r>
            <a:r>
              <a:rPr lang="en-AU" dirty="0" err="1" smtClean="0"/>
              <a:t>GameTimer</a:t>
            </a:r>
            <a:r>
              <a:rPr lang="en-AU" dirty="0" smtClean="0"/>
              <a:t> type for events</a:t>
            </a:r>
          </a:p>
          <a:p>
            <a:r>
              <a:rPr lang="en-AU" dirty="0" err="1" smtClean="0"/>
              <a:t>XNA.Framework.Game</a:t>
            </a:r>
            <a:endParaRPr lang="en-AU" dirty="0" smtClean="0"/>
          </a:p>
          <a:p>
            <a:pPr lvl="1"/>
            <a:r>
              <a:rPr lang="en-AU" dirty="0" smtClean="0"/>
              <a:t>Game “Heartbeat” methods</a:t>
            </a:r>
          </a:p>
          <a:p>
            <a:pPr lvl="1"/>
            <a:r>
              <a:rPr lang="en-AU" dirty="0" smtClean="0"/>
              <a:t>Application lifetime events (from Silverlight)</a:t>
            </a:r>
          </a:p>
          <a:p>
            <a:pPr lvl="1"/>
            <a:r>
              <a:rPr lang="en-AU" dirty="0" smtClean="0"/>
              <a:t>Content Manager</a:t>
            </a:r>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555171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changed?</a:t>
            </a:r>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Text Placeholder 1"/>
          <p:cNvSpPr>
            <a:spLocks noGrp="1"/>
          </p:cNvSpPr>
          <p:nvPr/>
        </p:nvSpPr>
        <p:spPr>
          <a:xfrm>
            <a:off x="179512" y="2204864"/>
            <a:ext cx="8364538" cy="3186113"/>
          </a:xfrm>
          <a:prstGeom prst="rect">
            <a:avLst/>
          </a:prstGeom>
        </p:spPr>
        <p:txBody>
          <a:bodyPr vert="horz" lIns="91440" tIns="45720" rIns="91440" bIns="45720" rtlCol="0">
            <a:noAutofit/>
          </a:bodyPr>
          <a:lstStyle>
            <a:lvl1pPr marL="342900" indent="-342900" algn="l" defTabSz="914400" rtl="0" eaLnBrk="1" latinLnBrk="0" hangingPunct="1">
              <a:lnSpc>
                <a:spcPct val="90000"/>
              </a:lnSpc>
              <a:spcBef>
                <a:spcPts val="600"/>
              </a:spcBef>
              <a:buClr>
                <a:schemeClr val="accent3"/>
              </a:buClr>
              <a:buSzPct val="80000"/>
              <a:buFont typeface="Wingdings" pitchFamily="2" charset="2"/>
              <a:buChar char="§"/>
              <a:defRPr sz="2800" kern="1200" spc="-150" baseline="0">
                <a:solidFill>
                  <a:schemeClr val="tx1"/>
                </a:solidFill>
                <a:latin typeface="+mn-lt"/>
                <a:ea typeface="+mn-ea"/>
                <a:cs typeface="+mn-cs"/>
              </a:defRPr>
            </a:lvl1pPr>
            <a:lvl2pPr marL="742950" indent="-285750" algn="l" defTabSz="914400" rtl="0" eaLnBrk="1" latinLnBrk="0" hangingPunct="1">
              <a:lnSpc>
                <a:spcPct val="90000"/>
              </a:lnSpc>
              <a:spcBef>
                <a:spcPts val="600"/>
              </a:spcBef>
              <a:buClr>
                <a:schemeClr val="accent3"/>
              </a:buClr>
              <a:buSzPct val="80000"/>
              <a:buFont typeface="Wingdings" pitchFamily="2" charset="2"/>
              <a:buChar char="§"/>
              <a:defRPr sz="2800" kern="1200" spc="-150" baseline="0">
                <a:solidFill>
                  <a:schemeClr val="tx1">
                    <a:lumMod val="60000"/>
                    <a:lumOff val="40000"/>
                  </a:schemeClr>
                </a:solidFill>
                <a:latin typeface="+mn-lt"/>
                <a:ea typeface="+mn-ea"/>
                <a:cs typeface="+mn-cs"/>
              </a:defRPr>
            </a:lvl2pPr>
            <a:lvl3pPr marL="1143000" indent="-228600" algn="l" defTabSz="914400" rtl="0" eaLnBrk="1" latinLnBrk="0" hangingPunct="1">
              <a:lnSpc>
                <a:spcPct val="90000"/>
              </a:lnSpc>
              <a:spcBef>
                <a:spcPts val="600"/>
              </a:spcBef>
              <a:buClr>
                <a:schemeClr val="accent3"/>
              </a:buClr>
              <a:buSzPct val="80000"/>
              <a:buFont typeface="Wingdings" pitchFamily="2" charset="2"/>
              <a:buChar char="§"/>
              <a:defRPr sz="2800" kern="1200" spc="-150" baseline="0">
                <a:solidFill>
                  <a:schemeClr val="tx1">
                    <a:lumMod val="60000"/>
                    <a:lumOff val="40000"/>
                  </a:schemeClr>
                </a:solidFill>
                <a:latin typeface="+mn-lt"/>
                <a:ea typeface="+mn-ea"/>
                <a:cs typeface="+mn-cs"/>
              </a:defRPr>
            </a:lvl3pPr>
            <a:lvl4pPr marL="1600200" indent="-228600" algn="l" defTabSz="914400" rtl="0" eaLnBrk="1" latinLnBrk="0" hangingPunct="1">
              <a:lnSpc>
                <a:spcPct val="90000"/>
              </a:lnSpc>
              <a:spcBef>
                <a:spcPts val="600"/>
              </a:spcBef>
              <a:buClr>
                <a:schemeClr val="accent3"/>
              </a:buClr>
              <a:buSzPct val="80000"/>
              <a:buFont typeface="Wingdings" pitchFamily="2" charset="2"/>
              <a:buChar char="§"/>
              <a:defRPr sz="2800" kern="1200" spc="-150" baseline="0">
                <a:solidFill>
                  <a:schemeClr val="tx1">
                    <a:lumMod val="60000"/>
                    <a:lumOff val="40000"/>
                  </a:schemeClr>
                </a:solidFill>
                <a:latin typeface="+mn-lt"/>
                <a:ea typeface="+mn-ea"/>
                <a:cs typeface="+mn-cs"/>
              </a:defRPr>
            </a:lvl4pPr>
            <a:lvl5pPr marL="2057400" indent="-228600" algn="l" defTabSz="914400" rtl="0" eaLnBrk="1" latinLnBrk="0" hangingPunct="1">
              <a:lnSpc>
                <a:spcPct val="90000"/>
              </a:lnSpc>
              <a:spcBef>
                <a:spcPts val="600"/>
              </a:spcBef>
              <a:buClr>
                <a:schemeClr val="accent3"/>
              </a:buClr>
              <a:buSzPct val="80000"/>
              <a:buFont typeface="Wingdings" pitchFamily="2" charset="2"/>
              <a:buChar char="§"/>
              <a:defRPr sz="2800" kern="1200" spc="-150" baseline="0">
                <a:solidFill>
                  <a:schemeClr val="tx1">
                    <a:lumMod val="60000"/>
                    <a:lumOff val="4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5000"/>
              </a:lnSpc>
              <a:spcBef>
                <a:spcPts val="0"/>
              </a:spcBef>
              <a:buNone/>
            </a:pPr>
            <a:r>
              <a:rPr lang="en-US" sz="1000" spc="0" dirty="0">
                <a:solidFill>
                  <a:srgbClr val="0000FF"/>
                </a:solidFill>
                <a:latin typeface="Consolas"/>
                <a:ea typeface="Calibri"/>
                <a:cs typeface="Times New Roman"/>
              </a:rPr>
              <a:t>public</a:t>
            </a: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sealed</a:t>
            </a: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class</a:t>
            </a:r>
            <a:r>
              <a:rPr lang="en-US" sz="1000" spc="0" dirty="0">
                <a:latin typeface="Consolas"/>
                <a:ea typeface="Calibri"/>
                <a:cs typeface="Times New Roman"/>
              </a:rPr>
              <a:t> </a:t>
            </a:r>
            <a:r>
              <a:rPr lang="en-US" sz="1000" spc="0" dirty="0" err="1">
                <a:solidFill>
                  <a:srgbClr val="2B91AF"/>
                </a:solidFill>
                <a:latin typeface="Consolas"/>
                <a:ea typeface="Calibri"/>
                <a:cs typeface="Times New Roman"/>
              </a:rPr>
              <a:t>GameTimer</a:t>
            </a:r>
            <a:r>
              <a:rPr lang="en-US" sz="1000" spc="0" dirty="0">
                <a:latin typeface="Consolas"/>
                <a:ea typeface="Calibri"/>
                <a:cs typeface="Times New Roman"/>
              </a:rPr>
              <a:t> : </a:t>
            </a:r>
            <a:r>
              <a:rPr lang="en-US" sz="1000" spc="0" dirty="0" err="1">
                <a:solidFill>
                  <a:srgbClr val="2B91AF"/>
                </a:solidFill>
                <a:latin typeface="Consolas"/>
                <a:ea typeface="Calibri"/>
                <a:cs typeface="Times New Roman"/>
              </a:rPr>
              <a:t>IDisposable</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public</a:t>
            </a:r>
            <a:r>
              <a:rPr lang="en-US" sz="1000" spc="0" dirty="0">
                <a:latin typeface="Consolas"/>
                <a:ea typeface="Calibri"/>
                <a:cs typeface="Times New Roman"/>
              </a:rPr>
              <a:t> </a:t>
            </a:r>
            <a:r>
              <a:rPr lang="en-US" sz="1000" spc="0" dirty="0" err="1">
                <a:latin typeface="Consolas"/>
                <a:ea typeface="Calibri"/>
                <a:cs typeface="Times New Roman"/>
              </a:rPr>
              <a:t>GameTimer</a:t>
            </a:r>
            <a:r>
              <a:rPr lang="en-US" sz="1000" spc="0" dirty="0">
                <a:latin typeface="Consolas"/>
                <a:ea typeface="Calibri"/>
                <a:cs typeface="Times New Roman"/>
              </a:rPr>
              <a:t>();</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public</a:t>
            </a: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event</a:t>
            </a:r>
            <a:r>
              <a:rPr lang="en-US" sz="1000" spc="0" dirty="0">
                <a:latin typeface="Consolas"/>
                <a:ea typeface="Calibri"/>
                <a:cs typeface="Times New Roman"/>
              </a:rPr>
              <a:t> </a:t>
            </a:r>
            <a:r>
              <a:rPr lang="en-US" sz="1000" spc="0" dirty="0" err="1">
                <a:solidFill>
                  <a:srgbClr val="2B91AF"/>
                </a:solidFill>
                <a:latin typeface="Consolas"/>
                <a:ea typeface="Calibri"/>
                <a:cs typeface="Times New Roman"/>
              </a:rPr>
              <a:t>EventHandler</a:t>
            </a:r>
            <a:r>
              <a:rPr lang="en-US" sz="1000" spc="0" dirty="0">
                <a:latin typeface="Consolas"/>
                <a:ea typeface="Calibri"/>
                <a:cs typeface="Times New Roman"/>
              </a:rPr>
              <a:t>&lt;</a:t>
            </a:r>
            <a:r>
              <a:rPr lang="en-US" sz="1000" spc="0" dirty="0" err="1">
                <a:solidFill>
                  <a:srgbClr val="2B91AF"/>
                </a:solidFill>
                <a:latin typeface="Consolas"/>
                <a:ea typeface="Calibri"/>
                <a:cs typeface="Times New Roman"/>
              </a:rPr>
              <a:t>GameTimerEventArgs</a:t>
            </a:r>
            <a:r>
              <a:rPr lang="en-US" sz="1000" spc="0" dirty="0">
                <a:latin typeface="Consolas"/>
                <a:ea typeface="Calibri"/>
                <a:cs typeface="Times New Roman"/>
              </a:rPr>
              <a:t>&gt; Draw;</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public</a:t>
            </a: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event</a:t>
            </a:r>
            <a:r>
              <a:rPr lang="en-US" sz="1000" spc="0" dirty="0">
                <a:latin typeface="Consolas"/>
                <a:ea typeface="Calibri"/>
                <a:cs typeface="Times New Roman"/>
              </a:rPr>
              <a:t> </a:t>
            </a:r>
            <a:r>
              <a:rPr lang="en-US" sz="1000" spc="0" dirty="0" err="1">
                <a:solidFill>
                  <a:srgbClr val="2B91AF"/>
                </a:solidFill>
                <a:latin typeface="Consolas"/>
                <a:ea typeface="Calibri"/>
                <a:cs typeface="Times New Roman"/>
              </a:rPr>
              <a:t>EventHandler</a:t>
            </a:r>
            <a:r>
              <a:rPr lang="en-US" sz="1000" spc="0" dirty="0">
                <a:latin typeface="Consolas"/>
                <a:ea typeface="Calibri"/>
                <a:cs typeface="Times New Roman"/>
              </a:rPr>
              <a:t>&lt;</a:t>
            </a:r>
            <a:r>
              <a:rPr lang="en-US" sz="1000" spc="0" dirty="0" err="1">
                <a:solidFill>
                  <a:srgbClr val="2B91AF"/>
                </a:solidFill>
                <a:latin typeface="Consolas"/>
                <a:ea typeface="Calibri"/>
                <a:cs typeface="Times New Roman"/>
              </a:rPr>
              <a:t>EventArgs</a:t>
            </a:r>
            <a:r>
              <a:rPr lang="en-US" sz="1000" spc="0" dirty="0">
                <a:latin typeface="Consolas"/>
                <a:ea typeface="Calibri"/>
                <a:cs typeface="Times New Roman"/>
              </a:rPr>
              <a:t>&gt; </a:t>
            </a:r>
            <a:r>
              <a:rPr lang="en-US" sz="1000" spc="0" dirty="0" err="1">
                <a:latin typeface="Consolas"/>
                <a:ea typeface="Calibri"/>
                <a:cs typeface="Times New Roman"/>
              </a:rPr>
              <a:t>FrameAction</a:t>
            </a:r>
            <a:r>
              <a:rPr lang="en-US" sz="1000" spc="0" dirty="0">
                <a:latin typeface="Consolas"/>
                <a:ea typeface="Calibri"/>
                <a:cs typeface="Times New Roman"/>
              </a:rPr>
              <a:t>;</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public</a:t>
            </a: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event</a:t>
            </a:r>
            <a:r>
              <a:rPr lang="en-US" sz="1000" spc="0" dirty="0">
                <a:latin typeface="Consolas"/>
                <a:ea typeface="Calibri"/>
                <a:cs typeface="Times New Roman"/>
              </a:rPr>
              <a:t> </a:t>
            </a:r>
            <a:r>
              <a:rPr lang="en-US" sz="1000" spc="0" dirty="0" err="1">
                <a:solidFill>
                  <a:srgbClr val="2B91AF"/>
                </a:solidFill>
                <a:latin typeface="Consolas"/>
                <a:ea typeface="Calibri"/>
                <a:cs typeface="Times New Roman"/>
              </a:rPr>
              <a:t>EventHandler</a:t>
            </a:r>
            <a:r>
              <a:rPr lang="en-US" sz="1000" spc="0" dirty="0">
                <a:latin typeface="Consolas"/>
                <a:ea typeface="Calibri"/>
                <a:cs typeface="Times New Roman"/>
              </a:rPr>
              <a:t>&lt;</a:t>
            </a:r>
            <a:r>
              <a:rPr lang="en-US" sz="1000" spc="0" dirty="0" err="1">
                <a:solidFill>
                  <a:srgbClr val="2B91AF"/>
                </a:solidFill>
                <a:latin typeface="Consolas"/>
                <a:ea typeface="Calibri"/>
                <a:cs typeface="Times New Roman"/>
              </a:rPr>
              <a:t>GameTimerEventArgs</a:t>
            </a:r>
            <a:r>
              <a:rPr lang="en-US" sz="1000" spc="0" dirty="0">
                <a:latin typeface="Consolas"/>
                <a:ea typeface="Calibri"/>
                <a:cs typeface="Times New Roman"/>
              </a:rPr>
              <a:t>&gt; Update;</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public</a:t>
            </a:r>
            <a:r>
              <a:rPr lang="en-US" sz="1000" spc="0" dirty="0">
                <a:latin typeface="Consolas"/>
                <a:ea typeface="Calibri"/>
                <a:cs typeface="Times New Roman"/>
              </a:rPr>
              <a:t> </a:t>
            </a:r>
            <a:r>
              <a:rPr lang="en-US" sz="1000" spc="0" dirty="0" err="1">
                <a:solidFill>
                  <a:srgbClr val="0000FF"/>
                </a:solidFill>
                <a:latin typeface="Consolas"/>
                <a:ea typeface="Calibri"/>
                <a:cs typeface="Times New Roman"/>
              </a:rPr>
              <a:t>int</a:t>
            </a:r>
            <a:r>
              <a:rPr lang="en-US" sz="1000" spc="0" dirty="0">
                <a:latin typeface="Consolas"/>
                <a:ea typeface="Calibri"/>
                <a:cs typeface="Times New Roman"/>
              </a:rPr>
              <a:t> </a:t>
            </a:r>
            <a:r>
              <a:rPr lang="en-US" sz="1000" spc="0" dirty="0" err="1">
                <a:latin typeface="Consolas"/>
                <a:ea typeface="Calibri"/>
                <a:cs typeface="Times New Roman"/>
              </a:rPr>
              <a:t>FrameActionOrder</a:t>
            </a:r>
            <a:r>
              <a:rPr lang="en-US" sz="1000" spc="0" dirty="0">
                <a:latin typeface="Consolas"/>
                <a:ea typeface="Calibri"/>
                <a:cs typeface="Times New Roman"/>
              </a:rPr>
              <a:t> { </a:t>
            </a:r>
            <a:r>
              <a:rPr lang="en-US" sz="1000" spc="0" dirty="0">
                <a:solidFill>
                  <a:srgbClr val="0000FF"/>
                </a:solidFill>
                <a:latin typeface="Consolas"/>
                <a:ea typeface="Calibri"/>
                <a:cs typeface="Times New Roman"/>
              </a:rPr>
              <a:t>get</a:t>
            </a: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set</a:t>
            </a:r>
            <a:r>
              <a:rPr lang="en-US" sz="1000" spc="0" dirty="0">
                <a:latin typeface="Consolas"/>
                <a:ea typeface="Calibri"/>
                <a:cs typeface="Times New Roman"/>
              </a:rPr>
              <a:t>; }</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public</a:t>
            </a:r>
            <a:r>
              <a:rPr lang="en-US" sz="1000" spc="0" dirty="0">
                <a:latin typeface="Consolas"/>
                <a:ea typeface="Calibri"/>
                <a:cs typeface="Times New Roman"/>
              </a:rPr>
              <a:t> </a:t>
            </a:r>
            <a:r>
              <a:rPr lang="en-US" sz="1000" spc="0" dirty="0" err="1">
                <a:solidFill>
                  <a:srgbClr val="2B91AF"/>
                </a:solidFill>
                <a:latin typeface="Consolas"/>
                <a:ea typeface="Calibri"/>
                <a:cs typeface="Times New Roman"/>
              </a:rPr>
              <a:t>TimeSpan</a:t>
            </a:r>
            <a:r>
              <a:rPr lang="en-US" sz="1000" spc="0" dirty="0">
                <a:latin typeface="Consolas"/>
                <a:ea typeface="Calibri"/>
                <a:cs typeface="Times New Roman"/>
              </a:rPr>
              <a:t> </a:t>
            </a:r>
            <a:r>
              <a:rPr lang="en-US" sz="1000" spc="0" dirty="0" err="1">
                <a:latin typeface="Consolas"/>
                <a:ea typeface="Calibri"/>
                <a:cs typeface="Times New Roman"/>
              </a:rPr>
              <a:t>UpdateInterval</a:t>
            </a:r>
            <a:r>
              <a:rPr lang="en-US" sz="1000" spc="0" dirty="0">
                <a:latin typeface="Consolas"/>
                <a:ea typeface="Calibri"/>
                <a:cs typeface="Times New Roman"/>
              </a:rPr>
              <a:t> { </a:t>
            </a:r>
            <a:r>
              <a:rPr lang="en-US" sz="1000" spc="0" dirty="0">
                <a:solidFill>
                  <a:srgbClr val="0000FF"/>
                </a:solidFill>
                <a:latin typeface="Consolas"/>
                <a:ea typeface="Calibri"/>
                <a:cs typeface="Times New Roman"/>
              </a:rPr>
              <a:t>get</a:t>
            </a: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set</a:t>
            </a:r>
            <a:r>
              <a:rPr lang="en-US" sz="1000" spc="0" dirty="0">
                <a:latin typeface="Consolas"/>
                <a:ea typeface="Calibri"/>
                <a:cs typeface="Times New Roman"/>
              </a:rPr>
              <a:t>; }</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public</a:t>
            </a:r>
            <a:r>
              <a:rPr lang="en-US" sz="1000" spc="0" dirty="0">
                <a:latin typeface="Consolas"/>
                <a:ea typeface="Calibri"/>
                <a:cs typeface="Times New Roman"/>
              </a:rPr>
              <a:t> </a:t>
            </a:r>
            <a:r>
              <a:rPr lang="en-US" sz="1000" spc="0" dirty="0" err="1">
                <a:solidFill>
                  <a:srgbClr val="0000FF"/>
                </a:solidFill>
                <a:latin typeface="Consolas"/>
                <a:ea typeface="Calibri"/>
                <a:cs typeface="Times New Roman"/>
              </a:rPr>
              <a:t>int</a:t>
            </a:r>
            <a:r>
              <a:rPr lang="en-US" sz="1000" spc="0" dirty="0">
                <a:latin typeface="Consolas"/>
                <a:ea typeface="Calibri"/>
                <a:cs typeface="Times New Roman"/>
              </a:rPr>
              <a:t> </a:t>
            </a:r>
            <a:r>
              <a:rPr lang="en-US" sz="1000" spc="0" dirty="0" err="1">
                <a:latin typeface="Consolas"/>
                <a:ea typeface="Calibri"/>
                <a:cs typeface="Times New Roman"/>
              </a:rPr>
              <a:t>UpdateOrder</a:t>
            </a:r>
            <a:r>
              <a:rPr lang="en-US" sz="1000" spc="0" dirty="0">
                <a:latin typeface="Consolas"/>
                <a:ea typeface="Calibri"/>
                <a:cs typeface="Times New Roman"/>
              </a:rPr>
              <a:t> { </a:t>
            </a:r>
            <a:r>
              <a:rPr lang="en-US" sz="1000" spc="0" dirty="0">
                <a:solidFill>
                  <a:srgbClr val="0000FF"/>
                </a:solidFill>
                <a:latin typeface="Consolas"/>
                <a:ea typeface="Calibri"/>
                <a:cs typeface="Times New Roman"/>
              </a:rPr>
              <a:t>get</a:t>
            </a: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set</a:t>
            </a:r>
            <a:r>
              <a:rPr lang="en-US" sz="1000" spc="0" dirty="0">
                <a:latin typeface="Consolas"/>
                <a:ea typeface="Calibri"/>
                <a:cs typeface="Times New Roman"/>
              </a:rPr>
              <a:t>; }</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public</a:t>
            </a:r>
            <a:r>
              <a:rPr lang="en-US" sz="1000" spc="0" dirty="0">
                <a:latin typeface="Consolas"/>
                <a:ea typeface="Calibri"/>
                <a:cs typeface="Times New Roman"/>
              </a:rPr>
              <a:t> </a:t>
            </a:r>
            <a:r>
              <a:rPr lang="en-US" sz="1000" spc="0" dirty="0" err="1">
                <a:solidFill>
                  <a:srgbClr val="0000FF"/>
                </a:solidFill>
                <a:latin typeface="Consolas"/>
                <a:ea typeface="Calibri"/>
                <a:cs typeface="Times New Roman"/>
              </a:rPr>
              <a:t>int</a:t>
            </a:r>
            <a:r>
              <a:rPr lang="en-US" sz="1000" spc="0" dirty="0">
                <a:latin typeface="Consolas"/>
                <a:ea typeface="Calibri"/>
                <a:cs typeface="Times New Roman"/>
              </a:rPr>
              <a:t> </a:t>
            </a:r>
            <a:r>
              <a:rPr lang="en-US" sz="1000" spc="0" dirty="0" err="1">
                <a:latin typeface="Consolas"/>
                <a:ea typeface="Calibri"/>
                <a:cs typeface="Times New Roman"/>
              </a:rPr>
              <a:t>DrawOrder</a:t>
            </a:r>
            <a:r>
              <a:rPr lang="en-US" sz="1000" spc="0" dirty="0">
                <a:latin typeface="Consolas"/>
                <a:ea typeface="Calibri"/>
                <a:cs typeface="Times New Roman"/>
              </a:rPr>
              <a:t> { </a:t>
            </a:r>
            <a:r>
              <a:rPr lang="en-US" sz="1000" spc="0" dirty="0">
                <a:solidFill>
                  <a:srgbClr val="0000FF"/>
                </a:solidFill>
                <a:latin typeface="Consolas"/>
                <a:ea typeface="Calibri"/>
                <a:cs typeface="Times New Roman"/>
              </a:rPr>
              <a:t>get</a:t>
            </a: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set</a:t>
            </a:r>
            <a:r>
              <a:rPr lang="en-US" sz="1000" spc="0" dirty="0">
                <a:latin typeface="Consolas"/>
                <a:ea typeface="Calibri"/>
                <a:cs typeface="Times New Roman"/>
              </a:rPr>
              <a:t>; }</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public</a:t>
            </a: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static</a:t>
            </a: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void</a:t>
            </a:r>
            <a:r>
              <a:rPr lang="en-US" sz="1000" spc="0" dirty="0">
                <a:latin typeface="Consolas"/>
                <a:ea typeface="Calibri"/>
                <a:cs typeface="Times New Roman"/>
              </a:rPr>
              <a:t> </a:t>
            </a:r>
            <a:r>
              <a:rPr lang="en-US" sz="1000" spc="0" dirty="0" err="1">
                <a:latin typeface="Consolas"/>
                <a:ea typeface="Calibri"/>
                <a:cs typeface="Times New Roman"/>
              </a:rPr>
              <a:t>ResetElapsedTime</a:t>
            </a:r>
            <a:r>
              <a:rPr lang="en-US" sz="1000" spc="0" dirty="0">
                <a:latin typeface="Consolas"/>
                <a:ea typeface="Calibri"/>
                <a:cs typeface="Times New Roman"/>
              </a:rPr>
              <a:t>();</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public</a:t>
            </a: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static</a:t>
            </a: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void</a:t>
            </a:r>
            <a:r>
              <a:rPr lang="en-US" sz="1000" spc="0" dirty="0">
                <a:latin typeface="Consolas"/>
                <a:ea typeface="Calibri"/>
                <a:cs typeface="Times New Roman"/>
              </a:rPr>
              <a:t> </a:t>
            </a:r>
            <a:r>
              <a:rPr lang="en-US" sz="1000" spc="0" dirty="0" err="1">
                <a:latin typeface="Consolas"/>
                <a:ea typeface="Calibri"/>
                <a:cs typeface="Times New Roman"/>
              </a:rPr>
              <a:t>SuppressFrame</a:t>
            </a:r>
            <a:r>
              <a:rPr lang="en-US" sz="1000" spc="0" dirty="0">
                <a:latin typeface="Consolas"/>
                <a:ea typeface="Calibri"/>
                <a:cs typeface="Times New Roman"/>
              </a:rPr>
              <a:t>();</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public</a:t>
            </a: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void</a:t>
            </a:r>
            <a:r>
              <a:rPr lang="en-US" sz="1000" spc="0" dirty="0">
                <a:latin typeface="Consolas"/>
                <a:ea typeface="Calibri"/>
                <a:cs typeface="Times New Roman"/>
              </a:rPr>
              <a:t> Start();</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public</a:t>
            </a: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void</a:t>
            </a:r>
            <a:r>
              <a:rPr lang="en-US" sz="1000" spc="0" dirty="0">
                <a:latin typeface="Consolas"/>
                <a:ea typeface="Calibri"/>
                <a:cs typeface="Times New Roman"/>
              </a:rPr>
              <a:t> Stop();</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public</a:t>
            </a:r>
            <a:r>
              <a:rPr lang="en-US" sz="1000" spc="0" dirty="0">
                <a:latin typeface="Consolas"/>
                <a:ea typeface="Calibri"/>
                <a:cs typeface="Times New Roman"/>
              </a:rPr>
              <a:t> </a:t>
            </a:r>
            <a:r>
              <a:rPr lang="en-US" sz="1000" spc="0" dirty="0">
                <a:solidFill>
                  <a:srgbClr val="0000FF"/>
                </a:solidFill>
                <a:latin typeface="Consolas"/>
                <a:ea typeface="Calibri"/>
                <a:cs typeface="Times New Roman"/>
              </a:rPr>
              <a:t>void</a:t>
            </a:r>
            <a:r>
              <a:rPr lang="en-US" sz="1000" spc="0" dirty="0">
                <a:latin typeface="Consolas"/>
                <a:ea typeface="Calibri"/>
                <a:cs typeface="Times New Roman"/>
              </a:rPr>
              <a:t> Dispose();</a:t>
            </a:r>
            <a:endParaRPr lang="en-US" sz="1400" spc="0" dirty="0">
              <a:latin typeface="Calibri"/>
              <a:ea typeface="Calibri"/>
              <a:cs typeface="Times New Roman"/>
            </a:endParaRPr>
          </a:p>
          <a:p>
            <a:pPr marL="0" indent="0">
              <a:lnSpc>
                <a:spcPct val="115000"/>
              </a:lnSpc>
              <a:spcBef>
                <a:spcPts val="0"/>
              </a:spcBef>
              <a:buNone/>
            </a:pPr>
            <a:r>
              <a:rPr lang="en-US" sz="1000" spc="0" dirty="0">
                <a:latin typeface="Consolas"/>
                <a:ea typeface="Calibri"/>
                <a:cs typeface="Times New Roman"/>
              </a:rPr>
              <a:t>    }</a:t>
            </a:r>
            <a:endParaRPr lang="en-US" sz="1000" spc="0" dirty="0"/>
          </a:p>
        </p:txBody>
      </p:sp>
      <p:sp>
        <p:nvSpPr>
          <p:cNvPr id="7" name="Text Placeholder 1"/>
          <p:cNvSpPr txBox="1">
            <a:spLocks/>
          </p:cNvSpPr>
          <p:nvPr/>
        </p:nvSpPr>
        <p:spPr>
          <a:xfrm>
            <a:off x="5160303" y="2492896"/>
            <a:ext cx="3944377" cy="1769715"/>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nSpc>
                <a:spcPct val="115000"/>
              </a:lnSpc>
              <a:spcBef>
                <a:spcPts val="0"/>
              </a:spcBef>
              <a:buNone/>
            </a:pPr>
            <a:r>
              <a:rPr lang="en-US" sz="1000" dirty="0">
                <a:solidFill>
                  <a:srgbClr val="008000"/>
                </a:solidFill>
                <a:latin typeface="Consolas"/>
                <a:ea typeface="Calibri"/>
                <a:cs typeface="Times New Roman"/>
              </a:rPr>
              <a:t>// A snapshot of the game timing state. </a:t>
            </a:r>
          </a:p>
          <a:p>
            <a:pPr marL="0" indent="0">
              <a:lnSpc>
                <a:spcPct val="115000"/>
              </a:lnSpc>
              <a:spcBef>
                <a:spcPts val="0"/>
              </a:spcBef>
              <a:buNone/>
            </a:pPr>
            <a:r>
              <a:rPr lang="en-US" sz="1000" dirty="0">
                <a:solidFill>
                  <a:srgbClr val="008000"/>
                </a:solidFill>
                <a:latin typeface="Consolas"/>
                <a:ea typeface="Calibri"/>
                <a:cs typeface="Times New Roman"/>
              </a:rPr>
              <a:t>// The values provided are solely based</a:t>
            </a:r>
            <a:endParaRPr lang="en-US" sz="1400" dirty="0">
              <a:latin typeface="Calibri"/>
              <a:ea typeface="Calibri"/>
              <a:cs typeface="Times New Roman"/>
            </a:endParaRPr>
          </a:p>
          <a:p>
            <a:pPr marL="0" indent="0">
              <a:lnSpc>
                <a:spcPct val="115000"/>
              </a:lnSpc>
              <a:spcBef>
                <a:spcPts val="0"/>
              </a:spcBef>
              <a:buNone/>
            </a:pPr>
            <a:r>
              <a:rPr lang="en-US" sz="1000" dirty="0">
                <a:solidFill>
                  <a:srgbClr val="008000"/>
                </a:solidFill>
                <a:latin typeface="Consolas"/>
                <a:ea typeface="Calibri"/>
                <a:cs typeface="Times New Roman"/>
              </a:rPr>
              <a:t>// on game time and not real time.</a:t>
            </a:r>
            <a:endParaRPr lang="en-US" sz="1400" dirty="0">
              <a:latin typeface="Calibri"/>
              <a:ea typeface="Calibri"/>
              <a:cs typeface="Times New Roman"/>
            </a:endParaRPr>
          </a:p>
          <a:p>
            <a:pPr marL="0" indent="0">
              <a:lnSpc>
                <a:spcPct val="115000"/>
              </a:lnSpc>
              <a:spcBef>
                <a:spcPts val="0"/>
              </a:spcBef>
              <a:buNone/>
            </a:pPr>
            <a:r>
              <a:rPr lang="en-US" sz="1000" dirty="0">
                <a:solidFill>
                  <a:srgbClr val="0000FF"/>
                </a:solidFill>
                <a:latin typeface="Consolas"/>
                <a:ea typeface="Calibri"/>
                <a:cs typeface="Times New Roman"/>
              </a:rPr>
              <a:t>public</a:t>
            </a:r>
            <a:r>
              <a:rPr lang="en-US" sz="1000" dirty="0">
                <a:latin typeface="Consolas"/>
                <a:ea typeface="Calibri"/>
                <a:cs typeface="Times New Roman"/>
              </a:rPr>
              <a:t> </a:t>
            </a:r>
            <a:r>
              <a:rPr lang="en-US" sz="1000" dirty="0">
                <a:solidFill>
                  <a:srgbClr val="0000FF"/>
                </a:solidFill>
                <a:latin typeface="Consolas"/>
                <a:ea typeface="Calibri"/>
                <a:cs typeface="Times New Roman"/>
              </a:rPr>
              <a:t>sealed</a:t>
            </a:r>
            <a:r>
              <a:rPr lang="en-US" sz="1000" dirty="0">
                <a:latin typeface="Consolas"/>
                <a:ea typeface="Calibri"/>
                <a:cs typeface="Times New Roman"/>
              </a:rPr>
              <a:t> </a:t>
            </a:r>
            <a:r>
              <a:rPr lang="en-US" sz="1000" dirty="0">
                <a:solidFill>
                  <a:srgbClr val="0000FF"/>
                </a:solidFill>
                <a:latin typeface="Consolas"/>
                <a:ea typeface="Calibri"/>
                <a:cs typeface="Times New Roman"/>
              </a:rPr>
              <a:t>class</a:t>
            </a:r>
            <a:r>
              <a:rPr lang="en-US" sz="1000" dirty="0">
                <a:latin typeface="Consolas"/>
                <a:ea typeface="Calibri"/>
                <a:cs typeface="Times New Roman"/>
              </a:rPr>
              <a:t> </a:t>
            </a:r>
            <a:r>
              <a:rPr lang="en-US" sz="1000" dirty="0" err="1">
                <a:solidFill>
                  <a:srgbClr val="2B91AF"/>
                </a:solidFill>
                <a:latin typeface="Consolas"/>
                <a:ea typeface="Calibri"/>
                <a:cs typeface="Times New Roman"/>
              </a:rPr>
              <a:t>GameTimerEventArgs</a:t>
            </a:r>
            <a:r>
              <a:rPr lang="en-US" sz="1000" dirty="0">
                <a:latin typeface="Consolas"/>
                <a:ea typeface="Calibri"/>
                <a:cs typeface="Times New Roman"/>
              </a:rPr>
              <a:t> : </a:t>
            </a:r>
            <a:r>
              <a:rPr lang="en-US" sz="1000" dirty="0" err="1">
                <a:solidFill>
                  <a:srgbClr val="2B91AF"/>
                </a:solidFill>
                <a:latin typeface="Consolas"/>
                <a:ea typeface="Calibri"/>
                <a:cs typeface="Times New Roman"/>
              </a:rPr>
              <a:t>EventArgs</a:t>
            </a:r>
            <a:endParaRPr lang="en-US" sz="1400" dirty="0">
              <a:latin typeface="Calibri"/>
              <a:ea typeface="Calibri"/>
              <a:cs typeface="Times New Roman"/>
            </a:endParaRPr>
          </a:p>
          <a:p>
            <a:pPr marL="0" indent="0">
              <a:lnSpc>
                <a:spcPct val="115000"/>
              </a:lnSpc>
              <a:spcBef>
                <a:spcPts val="0"/>
              </a:spcBef>
              <a:buNone/>
            </a:pPr>
            <a:r>
              <a:rPr lang="en-US" sz="1000" dirty="0">
                <a:latin typeface="Consolas"/>
                <a:ea typeface="Calibri"/>
                <a:cs typeface="Times New Roman"/>
              </a:rPr>
              <a:t>    {</a:t>
            </a:r>
            <a:endParaRPr lang="en-US" sz="1400" dirty="0">
              <a:latin typeface="Calibri"/>
              <a:ea typeface="Calibri"/>
              <a:cs typeface="Times New Roman"/>
            </a:endParaRPr>
          </a:p>
          <a:p>
            <a:pPr marL="0" indent="0">
              <a:lnSpc>
                <a:spcPct val="115000"/>
              </a:lnSpc>
              <a:spcBef>
                <a:spcPts val="0"/>
              </a:spcBef>
              <a:buNone/>
            </a:pPr>
            <a:r>
              <a:rPr lang="en-US" sz="1000" dirty="0">
                <a:latin typeface="Consolas"/>
                <a:ea typeface="Calibri"/>
                <a:cs typeface="Times New Roman"/>
              </a:rPr>
              <a:t>        </a:t>
            </a:r>
            <a:r>
              <a:rPr lang="en-US" sz="1000" dirty="0">
                <a:solidFill>
                  <a:srgbClr val="008000"/>
                </a:solidFill>
                <a:latin typeface="Consolas"/>
                <a:ea typeface="Calibri"/>
                <a:cs typeface="Times New Roman"/>
              </a:rPr>
              <a:t>//…</a:t>
            </a:r>
            <a:endParaRPr lang="en-US" sz="1400" dirty="0">
              <a:latin typeface="Calibri"/>
              <a:ea typeface="Calibri"/>
              <a:cs typeface="Times New Roman"/>
            </a:endParaRPr>
          </a:p>
          <a:p>
            <a:pPr marL="0" indent="0">
              <a:lnSpc>
                <a:spcPct val="115000"/>
              </a:lnSpc>
              <a:spcBef>
                <a:spcPts val="0"/>
              </a:spcBef>
              <a:buNone/>
            </a:pPr>
            <a:r>
              <a:rPr lang="en-US" sz="1000" dirty="0">
                <a:latin typeface="Consolas"/>
                <a:ea typeface="Calibri"/>
                <a:cs typeface="Times New Roman"/>
              </a:rPr>
              <a:t>        </a:t>
            </a:r>
            <a:r>
              <a:rPr lang="en-US" sz="1000" dirty="0">
                <a:solidFill>
                  <a:srgbClr val="0000FF"/>
                </a:solidFill>
                <a:latin typeface="Consolas"/>
                <a:ea typeface="Calibri"/>
                <a:cs typeface="Times New Roman"/>
              </a:rPr>
              <a:t>public</a:t>
            </a:r>
            <a:r>
              <a:rPr lang="en-US" sz="1000" dirty="0">
                <a:latin typeface="Consolas"/>
                <a:ea typeface="Calibri"/>
                <a:cs typeface="Times New Roman"/>
              </a:rPr>
              <a:t> </a:t>
            </a:r>
            <a:r>
              <a:rPr lang="en-US" sz="1000" dirty="0" err="1">
                <a:solidFill>
                  <a:srgbClr val="2B91AF"/>
                </a:solidFill>
                <a:latin typeface="Consolas"/>
                <a:ea typeface="Calibri"/>
                <a:cs typeface="Times New Roman"/>
              </a:rPr>
              <a:t>TimeSpan</a:t>
            </a:r>
            <a:r>
              <a:rPr lang="en-US" sz="1000" dirty="0">
                <a:latin typeface="Consolas"/>
                <a:ea typeface="Calibri"/>
                <a:cs typeface="Times New Roman"/>
              </a:rPr>
              <a:t> </a:t>
            </a:r>
            <a:r>
              <a:rPr lang="en-US" sz="1000" dirty="0" err="1">
                <a:latin typeface="Consolas"/>
                <a:ea typeface="Calibri"/>
                <a:cs typeface="Times New Roman"/>
              </a:rPr>
              <a:t>ElapsedTime</a:t>
            </a:r>
            <a:r>
              <a:rPr lang="en-US" sz="1000" dirty="0">
                <a:latin typeface="Consolas"/>
                <a:ea typeface="Calibri"/>
                <a:cs typeface="Times New Roman"/>
              </a:rPr>
              <a:t> { </a:t>
            </a:r>
            <a:r>
              <a:rPr lang="en-US" sz="1000" dirty="0">
                <a:solidFill>
                  <a:srgbClr val="0000FF"/>
                </a:solidFill>
                <a:latin typeface="Consolas"/>
                <a:ea typeface="Calibri"/>
                <a:cs typeface="Times New Roman"/>
              </a:rPr>
              <a:t>get</a:t>
            </a:r>
            <a:r>
              <a:rPr lang="en-US" sz="1000" dirty="0">
                <a:latin typeface="Consolas"/>
                <a:ea typeface="Calibri"/>
                <a:cs typeface="Times New Roman"/>
              </a:rPr>
              <a:t>; </a:t>
            </a:r>
            <a:r>
              <a:rPr lang="en-US" sz="1000" dirty="0">
                <a:solidFill>
                  <a:srgbClr val="0000FF"/>
                </a:solidFill>
                <a:latin typeface="Consolas"/>
                <a:ea typeface="Calibri"/>
                <a:cs typeface="Times New Roman"/>
              </a:rPr>
              <a:t>internal</a:t>
            </a:r>
            <a:r>
              <a:rPr lang="en-US" sz="1000" dirty="0">
                <a:latin typeface="Consolas"/>
                <a:ea typeface="Calibri"/>
                <a:cs typeface="Times New Roman"/>
              </a:rPr>
              <a:t> </a:t>
            </a:r>
            <a:r>
              <a:rPr lang="en-US" sz="1000" dirty="0">
                <a:solidFill>
                  <a:srgbClr val="0000FF"/>
                </a:solidFill>
                <a:latin typeface="Consolas"/>
                <a:ea typeface="Calibri"/>
                <a:cs typeface="Times New Roman"/>
              </a:rPr>
              <a:t>set</a:t>
            </a:r>
            <a:r>
              <a:rPr lang="en-US" sz="1000" dirty="0">
                <a:latin typeface="Consolas"/>
                <a:ea typeface="Calibri"/>
                <a:cs typeface="Times New Roman"/>
              </a:rPr>
              <a:t>; </a:t>
            </a:r>
            <a:endParaRPr lang="en-US" sz="1400" dirty="0">
              <a:latin typeface="Calibri"/>
              <a:ea typeface="Calibri"/>
              <a:cs typeface="Times New Roman"/>
            </a:endParaRPr>
          </a:p>
          <a:p>
            <a:pPr marL="0" indent="0">
              <a:lnSpc>
                <a:spcPct val="115000"/>
              </a:lnSpc>
              <a:spcBef>
                <a:spcPts val="0"/>
              </a:spcBef>
              <a:buNone/>
            </a:pPr>
            <a:r>
              <a:rPr lang="en-US" sz="1000" dirty="0">
                <a:latin typeface="Consolas"/>
                <a:ea typeface="Calibri"/>
                <a:cs typeface="Times New Roman"/>
              </a:rPr>
              <a:t>        </a:t>
            </a:r>
            <a:r>
              <a:rPr lang="en-US" sz="1000" dirty="0">
                <a:solidFill>
                  <a:srgbClr val="0000FF"/>
                </a:solidFill>
                <a:latin typeface="Consolas"/>
                <a:ea typeface="Calibri"/>
                <a:cs typeface="Times New Roman"/>
              </a:rPr>
              <a:t>public</a:t>
            </a:r>
            <a:r>
              <a:rPr lang="en-US" sz="1000" dirty="0">
                <a:latin typeface="Consolas"/>
                <a:ea typeface="Calibri"/>
                <a:cs typeface="Times New Roman"/>
              </a:rPr>
              <a:t> </a:t>
            </a:r>
            <a:r>
              <a:rPr lang="en-US" sz="1000" dirty="0" err="1">
                <a:solidFill>
                  <a:srgbClr val="0000FF"/>
                </a:solidFill>
                <a:latin typeface="Consolas"/>
                <a:ea typeface="Calibri"/>
                <a:cs typeface="Times New Roman"/>
              </a:rPr>
              <a:t>bool</a:t>
            </a:r>
            <a:r>
              <a:rPr lang="en-US" sz="1000" dirty="0">
                <a:latin typeface="Consolas"/>
                <a:ea typeface="Calibri"/>
                <a:cs typeface="Times New Roman"/>
              </a:rPr>
              <a:t> </a:t>
            </a:r>
            <a:r>
              <a:rPr lang="en-US" sz="1000" dirty="0" err="1">
                <a:latin typeface="Consolas"/>
                <a:ea typeface="Calibri"/>
                <a:cs typeface="Times New Roman"/>
              </a:rPr>
              <a:t>IsRunningSlowly</a:t>
            </a:r>
            <a:r>
              <a:rPr lang="en-US" sz="1000" dirty="0">
                <a:latin typeface="Consolas"/>
                <a:ea typeface="Calibri"/>
                <a:cs typeface="Times New Roman"/>
              </a:rPr>
              <a:t> { </a:t>
            </a:r>
            <a:r>
              <a:rPr lang="en-US" sz="1000" dirty="0">
                <a:solidFill>
                  <a:srgbClr val="0000FF"/>
                </a:solidFill>
                <a:latin typeface="Consolas"/>
                <a:ea typeface="Calibri"/>
                <a:cs typeface="Times New Roman"/>
              </a:rPr>
              <a:t>get</a:t>
            </a:r>
            <a:r>
              <a:rPr lang="en-US" sz="1000" dirty="0">
                <a:latin typeface="Consolas"/>
                <a:ea typeface="Calibri"/>
                <a:cs typeface="Times New Roman"/>
              </a:rPr>
              <a:t>; </a:t>
            </a:r>
            <a:r>
              <a:rPr lang="en-US" sz="1000" dirty="0">
                <a:solidFill>
                  <a:srgbClr val="0000FF"/>
                </a:solidFill>
                <a:latin typeface="Consolas"/>
                <a:ea typeface="Calibri"/>
                <a:cs typeface="Times New Roman"/>
              </a:rPr>
              <a:t>internal</a:t>
            </a:r>
            <a:r>
              <a:rPr lang="en-US" sz="1000" dirty="0">
                <a:latin typeface="Consolas"/>
                <a:ea typeface="Calibri"/>
                <a:cs typeface="Times New Roman"/>
              </a:rPr>
              <a:t> </a:t>
            </a:r>
            <a:r>
              <a:rPr lang="en-US" sz="1000" dirty="0">
                <a:solidFill>
                  <a:srgbClr val="0000FF"/>
                </a:solidFill>
                <a:latin typeface="Consolas"/>
                <a:ea typeface="Calibri"/>
                <a:cs typeface="Times New Roman"/>
              </a:rPr>
              <a:t>set</a:t>
            </a:r>
            <a:r>
              <a:rPr lang="en-US" sz="1000" dirty="0">
                <a:latin typeface="Consolas"/>
                <a:ea typeface="Calibri"/>
                <a:cs typeface="Times New Roman"/>
              </a:rPr>
              <a:t>; </a:t>
            </a:r>
            <a:endParaRPr lang="en-US" sz="1400" dirty="0">
              <a:latin typeface="Calibri"/>
              <a:ea typeface="Calibri"/>
              <a:cs typeface="Times New Roman"/>
            </a:endParaRPr>
          </a:p>
          <a:p>
            <a:pPr marL="0" indent="0">
              <a:lnSpc>
                <a:spcPct val="115000"/>
              </a:lnSpc>
              <a:spcBef>
                <a:spcPts val="0"/>
              </a:spcBef>
              <a:buNone/>
            </a:pPr>
            <a:r>
              <a:rPr lang="en-US" sz="1000" dirty="0">
                <a:latin typeface="Consolas"/>
                <a:ea typeface="Calibri"/>
                <a:cs typeface="Times New Roman"/>
              </a:rPr>
              <a:t>        </a:t>
            </a:r>
            <a:r>
              <a:rPr lang="en-US" sz="1000" dirty="0">
                <a:solidFill>
                  <a:srgbClr val="0000FF"/>
                </a:solidFill>
                <a:latin typeface="Consolas"/>
                <a:ea typeface="Calibri"/>
                <a:cs typeface="Times New Roman"/>
              </a:rPr>
              <a:t>public</a:t>
            </a:r>
            <a:r>
              <a:rPr lang="en-US" sz="1000" dirty="0">
                <a:latin typeface="Consolas"/>
                <a:ea typeface="Calibri"/>
                <a:cs typeface="Times New Roman"/>
              </a:rPr>
              <a:t> </a:t>
            </a:r>
            <a:r>
              <a:rPr lang="en-US" sz="1000" dirty="0" err="1">
                <a:solidFill>
                  <a:srgbClr val="2B91AF"/>
                </a:solidFill>
                <a:latin typeface="Consolas"/>
                <a:ea typeface="Calibri"/>
                <a:cs typeface="Times New Roman"/>
              </a:rPr>
              <a:t>TimeSpan</a:t>
            </a:r>
            <a:r>
              <a:rPr lang="en-US" sz="1000" dirty="0">
                <a:latin typeface="Consolas"/>
                <a:ea typeface="Calibri"/>
                <a:cs typeface="Times New Roman"/>
              </a:rPr>
              <a:t> </a:t>
            </a:r>
            <a:r>
              <a:rPr lang="en-US" sz="1000" dirty="0" err="1">
                <a:latin typeface="Consolas"/>
                <a:ea typeface="Calibri"/>
                <a:cs typeface="Times New Roman"/>
              </a:rPr>
              <a:t>TotalTime</a:t>
            </a:r>
            <a:r>
              <a:rPr lang="en-US" sz="1000" dirty="0">
                <a:latin typeface="Consolas"/>
                <a:ea typeface="Calibri"/>
                <a:cs typeface="Times New Roman"/>
              </a:rPr>
              <a:t> { </a:t>
            </a:r>
            <a:r>
              <a:rPr lang="en-US" sz="1000" dirty="0">
                <a:solidFill>
                  <a:srgbClr val="0000FF"/>
                </a:solidFill>
                <a:latin typeface="Consolas"/>
                <a:ea typeface="Calibri"/>
                <a:cs typeface="Times New Roman"/>
              </a:rPr>
              <a:t>get</a:t>
            </a:r>
            <a:r>
              <a:rPr lang="en-US" sz="1000" dirty="0">
                <a:latin typeface="Consolas"/>
                <a:ea typeface="Calibri"/>
                <a:cs typeface="Times New Roman"/>
              </a:rPr>
              <a:t>; </a:t>
            </a:r>
            <a:r>
              <a:rPr lang="en-US" sz="1000" dirty="0">
                <a:solidFill>
                  <a:srgbClr val="0000FF"/>
                </a:solidFill>
                <a:latin typeface="Consolas"/>
                <a:ea typeface="Calibri"/>
                <a:cs typeface="Times New Roman"/>
              </a:rPr>
              <a:t>internal</a:t>
            </a:r>
            <a:r>
              <a:rPr lang="en-US" sz="1000" dirty="0">
                <a:latin typeface="Consolas"/>
                <a:ea typeface="Calibri"/>
                <a:cs typeface="Times New Roman"/>
              </a:rPr>
              <a:t> </a:t>
            </a:r>
            <a:r>
              <a:rPr lang="en-US" sz="1000" dirty="0">
                <a:solidFill>
                  <a:srgbClr val="0000FF"/>
                </a:solidFill>
                <a:latin typeface="Consolas"/>
                <a:ea typeface="Calibri"/>
                <a:cs typeface="Times New Roman"/>
              </a:rPr>
              <a:t>set</a:t>
            </a:r>
            <a:r>
              <a:rPr lang="en-US" sz="1000" dirty="0">
                <a:latin typeface="Consolas"/>
                <a:ea typeface="Calibri"/>
                <a:cs typeface="Times New Roman"/>
              </a:rPr>
              <a:t>; }</a:t>
            </a:r>
            <a:endParaRPr lang="en-US" sz="1400" dirty="0">
              <a:latin typeface="Calibri"/>
              <a:ea typeface="Calibri"/>
              <a:cs typeface="Times New Roman"/>
            </a:endParaRPr>
          </a:p>
          <a:p>
            <a:pPr marL="0" indent="0">
              <a:lnSpc>
                <a:spcPct val="115000"/>
              </a:lnSpc>
              <a:spcBef>
                <a:spcPts val="0"/>
              </a:spcBef>
              <a:buNone/>
            </a:pPr>
            <a:r>
              <a:rPr lang="en-US" sz="1000" dirty="0">
                <a:latin typeface="Consolas"/>
                <a:ea typeface="Calibri"/>
                <a:cs typeface="Times New Roman"/>
              </a:rPr>
              <a:t>    }</a:t>
            </a:r>
            <a:endParaRPr lang="en-US" sz="1400" dirty="0">
              <a:latin typeface="Calibri"/>
              <a:ea typeface="Calibri"/>
              <a:cs typeface="Times New Roman"/>
            </a:endParaRPr>
          </a:p>
        </p:txBody>
      </p:sp>
      <p:sp>
        <p:nvSpPr>
          <p:cNvPr id="8" name="Left Brace 7"/>
          <p:cNvSpPr/>
          <p:nvPr/>
        </p:nvSpPr>
        <p:spPr>
          <a:xfrm>
            <a:off x="4964480" y="3097043"/>
            <a:ext cx="114330" cy="1078394"/>
          </a:xfrm>
          <a:prstGeom prst="leftBrace">
            <a:avLst/>
          </a:prstGeom>
          <a:ln w="15875">
            <a:solidFill>
              <a:schemeClr val="accent2"/>
            </a:solidFill>
          </a:ln>
        </p:spPr>
        <p:style>
          <a:lnRef idx="1">
            <a:schemeClr val="accent1"/>
          </a:lnRef>
          <a:fillRef idx="0">
            <a:schemeClr val="accent1"/>
          </a:fillRef>
          <a:effectRef idx="0">
            <a:schemeClr val="accent1"/>
          </a:effectRef>
          <a:fontRef idx="minor">
            <a:schemeClr val="tx1"/>
          </a:fontRef>
        </p:style>
        <p:txBody>
          <a:bodyPr lIns="68589" tIns="34295" rIns="68589" bIns="34295"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9" name="Elbow Connector 8"/>
          <p:cNvCxnSpPr/>
          <p:nvPr/>
        </p:nvCxnSpPr>
        <p:spPr>
          <a:xfrm>
            <a:off x="3563888" y="3554243"/>
            <a:ext cx="1371600" cy="79068"/>
          </a:xfrm>
          <a:prstGeom prst="bentConnector3">
            <a:avLst>
              <a:gd name="adj1" fmla="val -74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953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Can I use them together?</a:t>
            </a:r>
            <a:endParaRPr lang="en-AU" dirty="0"/>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3890" t="2921" r="14958" b="3936"/>
          <a:stretch/>
        </p:blipFill>
        <p:spPr>
          <a:xfrm>
            <a:off x="2695575" y="1419225"/>
            <a:ext cx="3667126" cy="4800600"/>
          </a:xfrm>
        </p:spPr>
      </p:pic>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24100337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UIElementRenderer</a:t>
            </a:r>
            <a:endParaRPr lang="en-AU" dirty="0"/>
          </a:p>
        </p:txBody>
      </p:sp>
      <p:sp>
        <p:nvSpPr>
          <p:cNvPr id="3" name="Content Placeholder 2"/>
          <p:cNvSpPr>
            <a:spLocks noGrp="1"/>
          </p:cNvSpPr>
          <p:nvPr>
            <p:ph idx="1"/>
          </p:nvPr>
        </p:nvSpPr>
        <p:spPr/>
        <p:txBody>
          <a:bodyPr/>
          <a:lstStyle/>
          <a:p>
            <a:r>
              <a:rPr lang="en-AU" dirty="0" smtClean="0"/>
              <a:t>Silverlight App Page still active when using XNA Shared Rendering</a:t>
            </a:r>
          </a:p>
          <a:p>
            <a:r>
              <a:rPr lang="en-AU" dirty="0" err="1" smtClean="0"/>
              <a:t>UIElementRenderer</a:t>
            </a:r>
            <a:r>
              <a:rPr lang="en-AU" dirty="0" smtClean="0"/>
              <a:t> renders a </a:t>
            </a:r>
            <a:r>
              <a:rPr lang="en-AU" dirty="0" err="1" smtClean="0"/>
              <a:t>UIElement</a:t>
            </a:r>
            <a:r>
              <a:rPr lang="en-AU" dirty="0" smtClean="0"/>
              <a:t> to a Texture2D</a:t>
            </a:r>
          </a:p>
          <a:p>
            <a:r>
              <a:rPr lang="en-AU" dirty="0" smtClean="0"/>
              <a:t>Use it how you want</a:t>
            </a:r>
          </a:p>
          <a:p>
            <a:pPr lvl="1"/>
            <a:r>
              <a:rPr lang="en-AU" dirty="0" smtClean="0"/>
              <a:t>Texture models</a:t>
            </a:r>
          </a:p>
          <a:p>
            <a:pPr lvl="1"/>
            <a:r>
              <a:rPr lang="en-AU" dirty="0" smtClean="0"/>
              <a:t>Billboards</a:t>
            </a:r>
          </a:p>
          <a:p>
            <a:pPr lvl="1"/>
            <a:r>
              <a:rPr lang="en-AU" dirty="0" smtClean="0"/>
              <a:t>UI, controls &amp; input</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4137774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UIElementRenderer</a:t>
            </a:r>
            <a:r>
              <a:rPr lang="en-AU" dirty="0" smtClean="0"/>
              <a:t> uses</a:t>
            </a:r>
            <a:endParaRPr lang="en-AU" dirty="0"/>
          </a:p>
        </p:txBody>
      </p:sp>
      <p:sp>
        <p:nvSpPr>
          <p:cNvPr id="3" name="Content Placeholder 2"/>
          <p:cNvSpPr>
            <a:spLocks noGrp="1"/>
          </p:cNvSpPr>
          <p:nvPr>
            <p:ph idx="1"/>
          </p:nvPr>
        </p:nvSpPr>
        <p:spPr/>
        <p:txBody>
          <a:bodyPr/>
          <a:lstStyle/>
          <a:p>
            <a:r>
              <a:rPr lang="en-AU" dirty="0" smtClean="0"/>
              <a:t>Per-frame targets</a:t>
            </a:r>
          </a:p>
          <a:p>
            <a:pPr lvl="1"/>
            <a:r>
              <a:rPr lang="en-AU" dirty="0" smtClean="0"/>
              <a:t>Draw entire page along with 3D rendering</a:t>
            </a:r>
          </a:p>
          <a:p>
            <a:pPr lvl="1"/>
            <a:r>
              <a:rPr lang="en-AU" dirty="0" smtClean="0"/>
              <a:t>Game score / Status Bar</a:t>
            </a:r>
          </a:p>
          <a:p>
            <a:pPr lvl="1"/>
            <a:r>
              <a:rPr lang="en-AU" dirty="0" smtClean="0"/>
              <a:t>Menu’s</a:t>
            </a:r>
          </a:p>
          <a:p>
            <a:r>
              <a:rPr lang="en-AU" dirty="0" smtClean="0"/>
              <a:t>Single-use targets</a:t>
            </a:r>
          </a:p>
          <a:p>
            <a:pPr lvl="1"/>
            <a:r>
              <a:rPr lang="en-AU" dirty="0" smtClean="0"/>
              <a:t>International text, where you want it</a:t>
            </a:r>
          </a:p>
          <a:p>
            <a:pPr lvl="1"/>
            <a:r>
              <a:rPr lang="en-AU" dirty="0" smtClean="0"/>
              <a:t>Effects &amp; Transitions from Silverlight to XNA</a:t>
            </a:r>
          </a:p>
          <a:p>
            <a:pPr lvl="1"/>
            <a:r>
              <a:rPr lang="en-AU" dirty="0" smtClean="0"/>
              <a:t>Background image creation</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437423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Sockets!</a:t>
            </a:r>
            <a:endParaRPr lang="en-AU"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47664" y="1430778"/>
            <a:ext cx="5976664" cy="4482498"/>
          </a:xfrm>
        </p:spPr>
      </p:pic>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3215327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AU" dirty="0" smtClean="0"/>
              <a:t>What’s new for Silverlight &amp; XNA developers in Windows Phone Mango</a:t>
            </a:r>
            <a:endParaRPr lang="en-AU" dirty="0"/>
          </a:p>
        </p:txBody>
      </p:sp>
      <p:sp>
        <p:nvSpPr>
          <p:cNvPr id="3" name="Text Placeholder 2"/>
          <p:cNvSpPr>
            <a:spLocks noGrp="1"/>
          </p:cNvSpPr>
          <p:nvPr>
            <p:ph type="body" idx="1"/>
          </p:nvPr>
        </p:nvSpPr>
        <p:spPr/>
        <p:txBody>
          <a:bodyPr/>
          <a:lstStyle/>
          <a:p>
            <a:pPr lvl="0">
              <a:defRPr/>
            </a:pPr>
            <a:r>
              <a:rPr lang="en-US" dirty="0" smtClean="0"/>
              <a:t>Chris Walsh</a:t>
            </a:r>
          </a:p>
          <a:p>
            <a:pPr lvl="0">
              <a:defRPr/>
            </a:pPr>
            <a:r>
              <a:rPr lang="en-US" dirty="0" smtClean="0"/>
              <a:t>@</a:t>
            </a:r>
            <a:r>
              <a:rPr lang="en-US" dirty="0" err="1" smtClean="0"/>
              <a:t>ChrisWalshie</a:t>
            </a:r>
            <a:endParaRPr lang="en-US" dirty="0" smtClean="0"/>
          </a:p>
          <a:p>
            <a:pPr lvl="0">
              <a:defRPr/>
            </a:pPr>
            <a:r>
              <a:rPr lang="en-US" smtClean="0"/>
              <a:t>blog.walshie.me</a:t>
            </a:r>
            <a:endParaRPr lang="en-US" dirty="0" smtClean="0"/>
          </a:p>
        </p:txBody>
      </p:sp>
      <p:sp>
        <p:nvSpPr>
          <p:cNvPr id="6" name="Title 1"/>
          <p:cNvSpPr txBox="1">
            <a:spLocks/>
          </p:cNvSpPr>
          <p:nvPr/>
        </p:nvSpPr>
        <p:spPr>
          <a:xfrm>
            <a:off x="334200" y="447366"/>
            <a:ext cx="3605471" cy="249299"/>
          </a:xfrm>
          <a:prstGeom prst="rect">
            <a:avLst/>
          </a:prstGeom>
        </p:spPr>
        <p:txBody>
          <a:bodyPr vert="horz" wrap="square" lIns="0" tIns="0" rIns="0" bIns="0" rtlCol="0" anchor="t">
            <a:sp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b="1" i="0" u="none" strike="noStrike" kern="600" cap="none" spc="40" normalizeH="0" baseline="0" noProof="0" dirty="0" smtClean="0">
                <a:ln w="3175">
                  <a:noFill/>
                </a:ln>
                <a:solidFill>
                  <a:schemeClr val="bg1"/>
                </a:solidFill>
                <a:effectLst/>
                <a:uLnTx/>
                <a:uFillTx/>
                <a:latin typeface="Calibri" pitchFamily="34" charset="0"/>
                <a:ea typeface="+mn-ea"/>
                <a:cs typeface="Arial" charset="0"/>
              </a:rPr>
              <a:t>SESSION CODE: WPH304</a:t>
            </a:r>
            <a:endParaRPr kumimoji="0" lang="en-US" b="1" i="0" u="none" strike="noStrike" kern="600" cap="none" spc="40" normalizeH="0" baseline="0" noProof="0" dirty="0">
              <a:ln w="3175">
                <a:noFill/>
              </a:ln>
              <a:solidFill>
                <a:schemeClr val="bg1"/>
              </a:solidFill>
              <a:effectLst/>
              <a:uLnTx/>
              <a:uFillTx/>
              <a:latin typeface="Calibri" pitchFamily="34" charset="0"/>
              <a:ea typeface="+mn-ea"/>
              <a:cs typeface="Arial" charset="0"/>
            </a:endParaRP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844824"/>
            <a:ext cx="7772400" cy="1362075"/>
          </a:xfrm>
        </p:spPr>
        <p:txBody>
          <a:bodyPr>
            <a:noAutofit/>
          </a:bodyPr>
          <a:lstStyle/>
          <a:p>
            <a:r>
              <a:rPr lang="en-US" sz="5400" b="0" dirty="0" smtClean="0"/>
              <a:t>Windows phone “mango” </a:t>
            </a:r>
            <a:r>
              <a:rPr lang="en-US" sz="5400" b="0" dirty="0" err="1" smtClean="0"/>
              <a:t>RTM’ed</a:t>
            </a:r>
            <a:r>
              <a:rPr lang="en-US" sz="5400" b="0" dirty="0" smtClean="0"/>
              <a:t> 27.07.2011!!!!</a:t>
            </a:r>
            <a:endParaRPr lang="en-AU" sz="5400" b="0"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Content Placeholder 2"/>
          <p:cNvSpPr txBox="1">
            <a:spLocks/>
          </p:cNvSpPr>
          <p:nvPr/>
        </p:nvSpPr>
        <p:spPr>
          <a:xfrm>
            <a:off x="457200" y="2276872"/>
            <a:ext cx="8229600" cy="3849291"/>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Clr>
                <a:srgbClr val="03C2F1"/>
              </a:buClr>
              <a:buFont typeface="Segoe UI" pitchFamily="34" charset="0"/>
              <a:buNone/>
              <a:defRPr sz="2000" kern="1200">
                <a:solidFill>
                  <a:schemeClr val="bg1"/>
                </a:solidFill>
                <a:latin typeface="Segoe UI" pitchFamily="34" charset="0"/>
                <a:ea typeface="Segoe UI" pitchFamily="34" charset="0"/>
                <a:cs typeface="Segoe UI" pitchFamily="34" charset="0"/>
              </a:defRPr>
            </a:lvl1pPr>
            <a:lvl2pPr marL="457200" indent="0" algn="l" defTabSz="914400" rtl="0" eaLnBrk="1" latinLnBrk="0" hangingPunct="1">
              <a:spcBef>
                <a:spcPct val="20000"/>
              </a:spcBef>
              <a:buClr>
                <a:srgbClr val="03C2F1"/>
              </a:buClr>
              <a:buFont typeface="Arial" pitchFamily="34" charset="0"/>
              <a:buNone/>
              <a:defRPr sz="1800" kern="1200">
                <a:solidFill>
                  <a:schemeClr val="tx1">
                    <a:tint val="7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ct val="20000"/>
              </a:spcBef>
              <a:buClr>
                <a:srgbClr val="03C2F1"/>
              </a:buClr>
              <a:buFont typeface="Arial" pitchFamily="34" charset="0"/>
              <a:buNone/>
              <a:defRPr sz="1600" kern="1200">
                <a:solidFill>
                  <a:schemeClr val="tx1">
                    <a:tint val="7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ct val="20000"/>
              </a:spcBef>
              <a:buClr>
                <a:srgbClr val="03C2F1"/>
              </a:buClr>
              <a:buFont typeface="Arial" pitchFamily="34" charset="0"/>
              <a:buNone/>
              <a:defRPr sz="1400" kern="1200">
                <a:solidFill>
                  <a:schemeClr val="tx1">
                    <a:tint val="7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ct val="20000"/>
              </a:spcBef>
              <a:buClr>
                <a:srgbClr val="03C2F1"/>
              </a:buClr>
              <a:buFont typeface="Arial" pitchFamily="34" charset="0"/>
              <a:buNone/>
              <a:defRPr sz="1400" kern="1200">
                <a:solidFill>
                  <a:schemeClr val="tx1">
                    <a:tint val="75000"/>
                  </a:schemeClr>
                </a:solidFill>
                <a:latin typeface="Segoe UI" pitchFamily="34" charset="0"/>
                <a:ea typeface="Segoe UI" pitchFamily="34" charset="0"/>
                <a:cs typeface="Segoe UI"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AU" dirty="0" smtClean="0"/>
              <a:t>Get started now – http://create.msdn.com</a:t>
            </a:r>
          </a:p>
        </p:txBody>
      </p:sp>
    </p:spTree>
    <p:extLst>
      <p:ext uri="{BB962C8B-B14F-4D97-AF65-F5344CB8AC3E}">
        <p14:creationId xmlns:p14="http://schemas.microsoft.com/office/powerpoint/2010/main" val="3046202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172" y="274637"/>
            <a:ext cx="8471316" cy="1143000"/>
          </a:xfrm>
        </p:spPr>
        <p:txBody>
          <a:bodyPr>
            <a:normAutofit/>
          </a:bodyPr>
          <a:lstStyle/>
          <a:p>
            <a:r>
              <a:rPr lang="en-GB" sz="3200" dirty="0" smtClean="0"/>
              <a:t>Enrol in Microsoft Virtual Academy Today</a:t>
            </a:r>
            <a:endParaRPr lang="en-GB" sz="3200" dirty="0"/>
          </a:p>
        </p:txBody>
      </p:sp>
      <p:sp>
        <p:nvSpPr>
          <p:cNvPr id="8" name="TextBox 7"/>
          <p:cNvSpPr txBox="1"/>
          <p:nvPr/>
        </p:nvSpPr>
        <p:spPr>
          <a:xfrm>
            <a:off x="493172" y="1412777"/>
            <a:ext cx="8471316" cy="1138773"/>
          </a:xfrm>
          <a:prstGeom prst="rect">
            <a:avLst/>
          </a:prstGeom>
          <a:noFill/>
          <a:effectLst>
            <a:innerShdw blurRad="63500" dist="50800" dir="2700000">
              <a:prstClr val="black">
                <a:alpha val="50000"/>
              </a:prstClr>
            </a:innerShdw>
          </a:effectLst>
          <a:scene3d>
            <a:camera prst="orthographicFront"/>
            <a:lightRig rig="threePt" dir="t"/>
          </a:scene3d>
          <a:sp3d>
            <a:bevelT/>
          </a:sp3d>
        </p:spPr>
        <p:txBody>
          <a:bodyPr wrap="square" rtlCol="0">
            <a:spAutoFit/>
          </a:bodyPr>
          <a:lstStyle/>
          <a:p>
            <a:r>
              <a:rPr lang="en-US" sz="2000" b="1" dirty="0" smtClean="0">
                <a:solidFill>
                  <a:srgbClr val="FFFFFF"/>
                </a:solidFill>
                <a:latin typeface="Segoe UI" pitchFamily="34" charset="0"/>
                <a:cs typeface="Segoe UI" pitchFamily="34" charset="0"/>
              </a:rPr>
              <a:t>Why Enroll, other than it being free?</a:t>
            </a:r>
          </a:p>
          <a:p>
            <a:r>
              <a:rPr lang="en-US" sz="1600" dirty="0" smtClean="0">
                <a:solidFill>
                  <a:srgbClr val="FFFFFF"/>
                </a:solidFill>
                <a:latin typeface="Segoe UI" pitchFamily="34" charset="0"/>
                <a:cs typeface="Segoe UI" pitchFamily="34" charset="0"/>
              </a:rPr>
              <a:t>The MVA helps improve </a:t>
            </a:r>
            <a:r>
              <a:rPr lang="en-US" sz="1600" dirty="0">
                <a:solidFill>
                  <a:srgbClr val="FFFFFF"/>
                </a:solidFill>
                <a:latin typeface="Segoe UI" pitchFamily="34" charset="0"/>
                <a:cs typeface="Segoe UI" pitchFamily="34" charset="0"/>
              </a:rPr>
              <a:t>your IT skill set and advance your career with </a:t>
            </a:r>
            <a:r>
              <a:rPr lang="en-US" sz="1600" dirty="0" smtClean="0">
                <a:solidFill>
                  <a:srgbClr val="FFFFFF"/>
                </a:solidFill>
                <a:latin typeface="Segoe UI" pitchFamily="34" charset="0"/>
                <a:cs typeface="Segoe UI" pitchFamily="34" charset="0"/>
              </a:rPr>
              <a:t>a </a:t>
            </a:r>
            <a:r>
              <a:rPr lang="en-US" sz="1600" dirty="0">
                <a:solidFill>
                  <a:srgbClr val="FFFFFF"/>
                </a:solidFill>
                <a:latin typeface="Segoe UI" pitchFamily="34" charset="0"/>
                <a:cs typeface="Segoe UI" pitchFamily="34" charset="0"/>
              </a:rPr>
              <a:t>free, easy to access training portal that allows you to learn at your own pace, focusing on Microsoft </a:t>
            </a:r>
            <a:r>
              <a:rPr lang="en-US" sz="1600" dirty="0" smtClean="0">
                <a:solidFill>
                  <a:srgbClr val="FFFFFF"/>
                </a:solidFill>
                <a:latin typeface="Segoe UI" pitchFamily="34" charset="0"/>
                <a:cs typeface="Segoe UI" pitchFamily="34" charset="0"/>
              </a:rPr>
              <a:t>technologies.</a:t>
            </a:r>
            <a:endParaRPr lang="en-GB" sz="1600" dirty="0">
              <a:solidFill>
                <a:srgbClr val="FFFFFF"/>
              </a:solidFill>
              <a:latin typeface="Segoe UI" pitchFamily="34" charset="0"/>
              <a:cs typeface="Segoe UI" pitchFamily="34" charset="0"/>
            </a:endParaRPr>
          </a:p>
        </p:txBody>
      </p:sp>
      <p:sp>
        <p:nvSpPr>
          <p:cNvPr id="9" name="TextBox 8"/>
          <p:cNvSpPr txBox="1"/>
          <p:nvPr/>
        </p:nvSpPr>
        <p:spPr>
          <a:xfrm>
            <a:off x="493173" y="2697734"/>
            <a:ext cx="8038829" cy="1323439"/>
          </a:xfrm>
          <a:prstGeom prst="rect">
            <a:avLst/>
          </a:prstGeom>
          <a:noFill/>
        </p:spPr>
        <p:txBody>
          <a:bodyPr wrap="square" rtlCol="0">
            <a:spAutoFit/>
          </a:bodyPr>
          <a:lstStyle/>
          <a:p>
            <a:r>
              <a:rPr lang="en-GB" sz="2000" b="1" dirty="0">
                <a:solidFill>
                  <a:srgbClr val="FFFFFF"/>
                </a:solidFill>
                <a:latin typeface="Segoe UI" pitchFamily="34" charset="0"/>
                <a:cs typeface="Segoe UI" pitchFamily="34" charset="0"/>
              </a:rPr>
              <a:t>What Do I </a:t>
            </a:r>
            <a:r>
              <a:rPr lang="en-GB" sz="2000" b="1" dirty="0" smtClean="0">
                <a:solidFill>
                  <a:srgbClr val="FFFFFF"/>
                </a:solidFill>
                <a:latin typeface="Segoe UI" pitchFamily="34" charset="0"/>
                <a:cs typeface="Segoe UI" pitchFamily="34" charset="0"/>
              </a:rPr>
              <a:t>get for enrolment?</a:t>
            </a:r>
            <a:r>
              <a:rPr lang="en-GB" sz="2000" b="1" dirty="0">
                <a:solidFill>
                  <a:srgbClr val="FFFFFF"/>
                </a:solidFill>
                <a:latin typeface="Segoe UI" pitchFamily="34" charset="0"/>
                <a:cs typeface="Segoe UI" pitchFamily="34" charset="0"/>
              </a:rPr>
              <a:t>	</a:t>
            </a:r>
          </a:p>
          <a:p>
            <a:pPr marL="342900" indent="-342900">
              <a:spcBef>
                <a:spcPct val="20000"/>
              </a:spcBef>
              <a:buClr>
                <a:srgbClr val="03C2F1"/>
              </a:buClr>
              <a:buFont typeface="Segoe UI" pitchFamily="34" charset="0"/>
              <a:buChar char="►"/>
            </a:pPr>
            <a:r>
              <a:rPr lang="en-GB" sz="1600" dirty="0">
                <a:solidFill>
                  <a:srgbClr val="FFFFFF"/>
                </a:solidFill>
                <a:latin typeface="Segoe UI" pitchFamily="34" charset="0"/>
                <a:ea typeface="Segoe UI" pitchFamily="34" charset="0"/>
                <a:cs typeface="Segoe UI" pitchFamily="34" charset="0"/>
              </a:rPr>
              <a:t>Free training to make you become the Cloud-Hero in my Organization</a:t>
            </a:r>
          </a:p>
          <a:p>
            <a:pPr marL="342900" indent="-342900">
              <a:spcBef>
                <a:spcPct val="20000"/>
              </a:spcBef>
              <a:buClr>
                <a:srgbClr val="03C2F1"/>
              </a:buClr>
              <a:buFont typeface="Segoe UI" pitchFamily="34" charset="0"/>
              <a:buChar char="►"/>
            </a:pPr>
            <a:r>
              <a:rPr lang="en-GB" sz="1600" dirty="0">
                <a:solidFill>
                  <a:srgbClr val="FFFFFF"/>
                </a:solidFill>
                <a:latin typeface="Segoe UI" pitchFamily="34" charset="0"/>
                <a:ea typeface="Segoe UI" pitchFamily="34" charset="0"/>
                <a:cs typeface="Segoe UI" pitchFamily="34" charset="0"/>
              </a:rPr>
              <a:t>Help mastering your Training Path and get the recognition</a:t>
            </a:r>
          </a:p>
          <a:p>
            <a:pPr marL="342900" indent="-342900">
              <a:spcBef>
                <a:spcPct val="20000"/>
              </a:spcBef>
              <a:buClr>
                <a:srgbClr val="03C2F1"/>
              </a:buClr>
              <a:buFont typeface="Segoe UI" pitchFamily="34" charset="0"/>
              <a:buChar char="►"/>
            </a:pPr>
            <a:r>
              <a:rPr lang="en-GB" sz="1600" dirty="0">
                <a:solidFill>
                  <a:srgbClr val="FFFFFF"/>
                </a:solidFill>
                <a:latin typeface="Segoe UI" pitchFamily="34" charset="0"/>
                <a:ea typeface="Segoe UI" pitchFamily="34" charset="0"/>
                <a:cs typeface="Segoe UI" pitchFamily="34" charset="0"/>
              </a:rPr>
              <a:t>Connect with other IT Pros and discuss The Cloud </a:t>
            </a:r>
          </a:p>
        </p:txBody>
      </p:sp>
      <p:sp>
        <p:nvSpPr>
          <p:cNvPr id="12" name="TextBox 11"/>
          <p:cNvSpPr txBox="1"/>
          <p:nvPr/>
        </p:nvSpPr>
        <p:spPr>
          <a:xfrm>
            <a:off x="493172" y="4167356"/>
            <a:ext cx="7416824" cy="817245"/>
          </a:xfrm>
          <a:prstGeom prst="roundRect">
            <a:avLst/>
          </a:prstGeom>
          <a:noFill/>
        </p:spPr>
        <p:txBody>
          <a:bodyPr wrap="square" rtlCol="0">
            <a:spAutoFit/>
          </a:bodyPr>
          <a:lstStyle/>
          <a:p>
            <a:r>
              <a:rPr lang="en-GB" b="1" dirty="0">
                <a:solidFill>
                  <a:srgbClr val="FFFFFF"/>
                </a:solidFill>
                <a:latin typeface="Segoe UI" pitchFamily="34" charset="0"/>
                <a:cs typeface="Segoe UI" pitchFamily="34" charset="0"/>
              </a:rPr>
              <a:t>Where do I </a:t>
            </a:r>
            <a:r>
              <a:rPr lang="en-GB" b="1" dirty="0" smtClean="0">
                <a:solidFill>
                  <a:srgbClr val="FFFFFF"/>
                </a:solidFill>
                <a:latin typeface="Segoe UI" pitchFamily="34" charset="0"/>
                <a:cs typeface="Segoe UI" pitchFamily="34" charset="0"/>
              </a:rPr>
              <a:t>Enrol?</a:t>
            </a:r>
            <a:endParaRPr lang="en-GB" sz="1600" b="1" dirty="0">
              <a:solidFill>
                <a:srgbClr val="FFFFFF"/>
              </a:solidFill>
              <a:latin typeface="Segoe UI" pitchFamily="34" charset="0"/>
              <a:cs typeface="Segoe UI" pitchFamily="34" charset="0"/>
            </a:endParaRPr>
          </a:p>
          <a:p>
            <a:r>
              <a:rPr lang="en-GB" sz="2400" b="1" dirty="0" smtClean="0">
                <a:solidFill>
                  <a:srgbClr val="00B0F0"/>
                </a:solidFill>
                <a:latin typeface="Segoe UI" pitchFamily="34" charset="0"/>
                <a:cs typeface="Segoe UI" pitchFamily="34" charset="0"/>
                <a:hlinkClick r:id="rId2"/>
              </a:rPr>
              <a:t>www.microsoftvirtualacademy.com</a:t>
            </a:r>
            <a:r>
              <a:rPr lang="en-GB" sz="2400" b="1" dirty="0" smtClean="0">
                <a:solidFill>
                  <a:srgbClr val="00B0F0"/>
                </a:solidFill>
                <a:latin typeface="Segoe UI" pitchFamily="34" charset="0"/>
                <a:cs typeface="Segoe UI" pitchFamily="34" charset="0"/>
              </a:rPr>
              <a:t> </a:t>
            </a:r>
            <a:endParaRPr lang="en-GB" sz="2400" b="1" dirty="0">
              <a:solidFill>
                <a:srgbClr val="00B0F0"/>
              </a:solidFill>
              <a:latin typeface="Segoe UI" pitchFamily="34" charset="0"/>
              <a:cs typeface="Segoe UI" pitchFamily="34" charset="0"/>
            </a:endParaRPr>
          </a:p>
        </p:txBody>
      </p:sp>
      <p:sp>
        <p:nvSpPr>
          <p:cNvPr id="13" name="TextBox 12"/>
          <p:cNvSpPr txBox="1"/>
          <p:nvPr/>
        </p:nvSpPr>
        <p:spPr>
          <a:xfrm>
            <a:off x="521747" y="5213559"/>
            <a:ext cx="7416824" cy="400110"/>
          </a:xfrm>
          <a:prstGeom prst="rect">
            <a:avLst/>
          </a:prstGeom>
          <a:noFill/>
        </p:spPr>
        <p:txBody>
          <a:bodyPr wrap="square" rtlCol="0">
            <a:spAutoFit/>
          </a:bodyPr>
          <a:lstStyle/>
          <a:p>
            <a:r>
              <a:rPr lang="en-GB" sz="2000" b="1" dirty="0">
                <a:solidFill>
                  <a:srgbClr val="FFFFFF"/>
                </a:solidFill>
                <a:latin typeface="Segoe UI" pitchFamily="34" charset="0"/>
                <a:cs typeface="Segoe UI" pitchFamily="34" charset="0"/>
              </a:rPr>
              <a:t>Then tell us what you </a:t>
            </a:r>
            <a:r>
              <a:rPr lang="en-GB" sz="2000" b="1" dirty="0" smtClean="0">
                <a:solidFill>
                  <a:srgbClr val="FFFFFF"/>
                </a:solidFill>
                <a:latin typeface="Segoe UI" pitchFamily="34" charset="0"/>
                <a:cs typeface="Segoe UI" pitchFamily="34" charset="0"/>
              </a:rPr>
              <a:t>think. </a:t>
            </a:r>
            <a:r>
              <a:rPr lang="en-GB" sz="1600" dirty="0" smtClean="0">
                <a:solidFill>
                  <a:srgbClr val="FFFFFF"/>
                </a:solidFill>
                <a:latin typeface="Segoe UI" pitchFamily="34" charset="0"/>
                <a:cs typeface="Segoe UI" pitchFamily="34" charset="0"/>
              </a:rPr>
              <a:t>TellTheDean@microsoft.com</a:t>
            </a:r>
          </a:p>
        </p:txBody>
      </p:sp>
      <p:grpSp>
        <p:nvGrpSpPr>
          <p:cNvPr id="5" name="Group 4"/>
          <p:cNvGrpSpPr/>
          <p:nvPr/>
        </p:nvGrpSpPr>
        <p:grpSpPr>
          <a:xfrm>
            <a:off x="6228184" y="3621020"/>
            <a:ext cx="2549302" cy="1258207"/>
            <a:chOff x="6732240" y="2211710"/>
            <a:chExt cx="2160240" cy="799639"/>
          </a:xfrm>
          <a:effectLst>
            <a:reflection blurRad="6350" stA="52000" endA="300" endPos="35000" dir="5400000" sy="-100000" algn="bl" rotWithShape="0"/>
          </a:effectLst>
        </p:grpSpPr>
        <p:sp>
          <p:nvSpPr>
            <p:cNvPr id="3" name="Rounded Rectangle 2"/>
            <p:cNvSpPr/>
            <p:nvPr/>
          </p:nvSpPr>
          <p:spPr>
            <a:xfrm>
              <a:off x="6732240" y="2211710"/>
              <a:ext cx="2160240" cy="7996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FFFFF"/>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8" y="2302400"/>
              <a:ext cx="2031581" cy="629389"/>
            </a:xfrm>
            <a:prstGeom prst="roundRect">
              <a:avLst>
                <a:gd name="adj" fmla="val 12264"/>
              </a:avLst>
            </a:prstGeom>
          </p:spPr>
        </p:pic>
      </p:grpSp>
    </p:spTree>
    <p:extLst>
      <p:ext uri="{BB962C8B-B14F-4D97-AF65-F5344CB8AC3E}">
        <p14:creationId xmlns:p14="http://schemas.microsoft.com/office/powerpoint/2010/main" val="26773212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ounded Rectangle 52"/>
          <p:cNvSpPr/>
          <p:nvPr/>
        </p:nvSpPr>
        <p:spPr bwMode="auto">
          <a:xfrm>
            <a:off x="4716016" y="342900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50" name="Rounded Rectangle 49"/>
          <p:cNvSpPr/>
          <p:nvPr/>
        </p:nvSpPr>
        <p:spPr bwMode="auto">
          <a:xfrm>
            <a:off x="323528" y="342900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48" name="Rounded Rectangle 47"/>
          <p:cNvSpPr/>
          <p:nvPr/>
        </p:nvSpPr>
        <p:spPr bwMode="auto">
          <a:xfrm>
            <a:off x="4644008" y="126876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29" name="Rounded Rectangle 28"/>
          <p:cNvSpPr/>
          <p:nvPr/>
        </p:nvSpPr>
        <p:spPr bwMode="auto">
          <a:xfrm>
            <a:off x="130621" y="126876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pic>
        <p:nvPicPr>
          <p:cNvPr id="30724" name="Picture 23" descr="TechNet.png"/>
          <p:cNvPicPr>
            <a:picLocks noChangeAspect="1"/>
          </p:cNvPicPr>
          <p:nvPr/>
        </p:nvPicPr>
        <p:blipFill>
          <a:blip r:embed="rId3" cstate="print"/>
          <a:srcRect/>
          <a:stretch>
            <a:fillRect/>
          </a:stretch>
        </p:blipFill>
        <p:spPr bwMode="black">
          <a:xfrm>
            <a:off x="683568" y="3573016"/>
            <a:ext cx="3624263" cy="738188"/>
          </a:xfrm>
          <a:prstGeom prst="rect">
            <a:avLst/>
          </a:prstGeom>
          <a:noFill/>
          <a:ln w="9525">
            <a:noFill/>
            <a:miter lim="800000"/>
            <a:headEnd/>
            <a:tailEnd/>
          </a:ln>
        </p:spPr>
      </p:pic>
      <p:sp>
        <p:nvSpPr>
          <p:cNvPr id="30729" name="Rectangle 46"/>
          <p:cNvSpPr>
            <a:spLocks noChangeArrowheads="1"/>
          </p:cNvSpPr>
          <p:nvPr/>
        </p:nvSpPr>
        <p:spPr bwMode="auto">
          <a:xfrm>
            <a:off x="838200" y="2322513"/>
            <a:ext cx="3849688" cy="954087"/>
          </a:xfrm>
          <a:prstGeom prst="rect">
            <a:avLst/>
          </a:prstGeom>
          <a:noFill/>
          <a:ln w="9525">
            <a:noFill/>
            <a:miter lim="800000"/>
            <a:headEnd/>
            <a:tailEnd/>
          </a:ln>
        </p:spPr>
        <p:txBody>
          <a:bodyPr>
            <a:spAutoFit/>
          </a:bodyPr>
          <a:lstStyle/>
          <a:p>
            <a:pPr>
              <a:spcBef>
                <a:spcPts val="600"/>
              </a:spcBef>
            </a:pPr>
            <a:r>
              <a:rPr lang="en-US" sz="2000" dirty="0" smtClean="0">
                <a:solidFill>
                  <a:srgbClr val="F2F2F2"/>
                </a:solidFill>
                <a:hlinkClick r:id="rId4"/>
              </a:rPr>
              <a:t>www.msteched.com/Australia</a:t>
            </a:r>
            <a:r>
              <a:rPr lang="en-US" sz="2000" dirty="0" smtClean="0">
                <a:solidFill>
                  <a:srgbClr val="F2F2F2"/>
                </a:solidFill>
              </a:rPr>
              <a:t> </a:t>
            </a:r>
            <a:endParaRPr lang="en-US" sz="2000" dirty="0">
              <a:solidFill>
                <a:srgbClr val="F2F2F2"/>
              </a:solidFill>
            </a:endParaRPr>
          </a:p>
          <a:p>
            <a:pPr marL="0" lvl="1"/>
            <a:endParaRPr lang="en-US" dirty="0">
              <a:solidFill>
                <a:srgbClr val="F2F2F2"/>
              </a:solidFill>
            </a:endParaRPr>
          </a:p>
          <a:p>
            <a:pPr marL="0" lvl="1"/>
            <a:r>
              <a:rPr lang="en-US" dirty="0">
                <a:solidFill>
                  <a:srgbClr val="F2F2F2"/>
                </a:solidFill>
              </a:rPr>
              <a:t>Sessions On-Demand &amp; Community</a:t>
            </a:r>
          </a:p>
        </p:txBody>
      </p:sp>
      <p:sp>
        <p:nvSpPr>
          <p:cNvPr id="30730" name="Rectangle 47"/>
          <p:cNvSpPr>
            <a:spLocks noChangeArrowheads="1"/>
          </p:cNvSpPr>
          <p:nvPr/>
        </p:nvSpPr>
        <p:spPr bwMode="auto">
          <a:xfrm>
            <a:off x="733425" y="4473575"/>
            <a:ext cx="4067175" cy="1015663"/>
          </a:xfrm>
          <a:prstGeom prst="rect">
            <a:avLst/>
          </a:prstGeom>
          <a:noFill/>
          <a:ln w="9525">
            <a:noFill/>
            <a:miter lim="800000"/>
            <a:headEnd/>
            <a:tailEnd/>
          </a:ln>
        </p:spPr>
        <p:txBody>
          <a:bodyPr wrap="square">
            <a:spAutoFit/>
          </a:bodyPr>
          <a:lstStyle/>
          <a:p>
            <a:pPr>
              <a:spcBef>
                <a:spcPts val="600"/>
              </a:spcBef>
              <a:buSzPct val="120000"/>
              <a:tabLst>
                <a:tab pos="1828800" algn="l"/>
              </a:tabLst>
            </a:pPr>
            <a:r>
              <a:rPr lang="en-US" sz="2000" dirty="0">
                <a:solidFill>
                  <a:srgbClr val="F2F2F2"/>
                </a:solidFill>
                <a:hlinkClick r:id="rId5"/>
              </a:rPr>
              <a:t>http</a:t>
            </a:r>
            <a:r>
              <a:rPr lang="en-US" sz="2000" dirty="0" smtClean="0">
                <a:solidFill>
                  <a:srgbClr val="F2F2F2"/>
                </a:solidFill>
                <a:hlinkClick r:id="rId5"/>
              </a:rPr>
              <a:t>://</a:t>
            </a:r>
            <a:r>
              <a:rPr lang="en-AU" sz="2000" dirty="0" smtClean="0">
                <a:solidFill>
                  <a:srgbClr val="F2F2F2"/>
                </a:solidFill>
                <a:hlinkClick r:id="rId5"/>
              </a:rPr>
              <a:t> technet.microsoft.com/en-au</a:t>
            </a:r>
            <a:r>
              <a:rPr lang="en-US" sz="2400" b="1" dirty="0" smtClean="0">
                <a:solidFill>
                  <a:srgbClr val="F2F2F2"/>
                </a:solidFill>
                <a:hlinkClick r:id="rId5"/>
              </a:rPr>
              <a:t>  </a:t>
            </a:r>
            <a:endParaRPr lang="en-US" sz="2400" dirty="0">
              <a:solidFill>
                <a:srgbClr val="F2F2F2"/>
              </a:solidFill>
            </a:endParaRPr>
          </a:p>
          <a:p>
            <a:pPr marL="0" lvl="1">
              <a:tabLst>
                <a:tab pos="1828800" algn="l"/>
              </a:tabLst>
            </a:pPr>
            <a:endParaRPr lang="en-US" dirty="0">
              <a:solidFill>
                <a:srgbClr val="F2F2F2"/>
              </a:solidFill>
            </a:endParaRPr>
          </a:p>
          <a:p>
            <a:pPr marL="0" lvl="1">
              <a:tabLst>
                <a:tab pos="1828800" algn="l"/>
              </a:tabLst>
            </a:pPr>
            <a:r>
              <a:rPr lang="en-US" dirty="0">
                <a:solidFill>
                  <a:srgbClr val="F2F2F2"/>
                </a:solidFill>
              </a:rPr>
              <a:t>Resources for IT Professionals</a:t>
            </a:r>
          </a:p>
        </p:txBody>
      </p:sp>
      <p:pic>
        <p:nvPicPr>
          <p:cNvPr id="30731" name="Picture 24" descr="TechEd_online.png"/>
          <p:cNvPicPr>
            <a:picLocks noChangeAspect="1"/>
          </p:cNvPicPr>
          <p:nvPr/>
        </p:nvPicPr>
        <p:blipFill>
          <a:blip r:embed="rId6" cstate="print"/>
          <a:srcRect/>
          <a:stretch>
            <a:fillRect/>
          </a:stretch>
        </p:blipFill>
        <p:spPr bwMode="black">
          <a:xfrm>
            <a:off x="914400" y="1281113"/>
            <a:ext cx="2409825" cy="1076325"/>
          </a:xfrm>
          <a:prstGeom prst="rect">
            <a:avLst/>
          </a:prstGeom>
          <a:noFill/>
          <a:ln w="9525">
            <a:noFill/>
            <a:miter lim="800000"/>
            <a:headEnd/>
            <a:tailEnd/>
          </a:ln>
        </p:spPr>
      </p:pic>
      <p:pic>
        <p:nvPicPr>
          <p:cNvPr id="30733" name="Picture 26" descr="msdn_1inch_rgb.png"/>
          <p:cNvPicPr>
            <a:picLocks noChangeAspect="1"/>
          </p:cNvPicPr>
          <p:nvPr/>
        </p:nvPicPr>
        <p:blipFill>
          <a:blip r:embed="rId7" cstate="print"/>
          <a:srcRect/>
          <a:stretch>
            <a:fillRect/>
          </a:stretch>
        </p:blipFill>
        <p:spPr bwMode="black">
          <a:xfrm>
            <a:off x="5457825" y="3582988"/>
            <a:ext cx="1857375" cy="942975"/>
          </a:xfrm>
          <a:prstGeom prst="rect">
            <a:avLst/>
          </a:prstGeom>
          <a:noFill/>
          <a:ln w="9525">
            <a:noFill/>
            <a:miter lim="800000"/>
            <a:headEnd/>
            <a:tailEnd/>
          </a:ln>
        </p:spPr>
      </p:pic>
      <p:sp>
        <p:nvSpPr>
          <p:cNvPr id="30734" name="Rectangle 27"/>
          <p:cNvSpPr>
            <a:spLocks noChangeArrowheads="1"/>
          </p:cNvSpPr>
          <p:nvPr/>
        </p:nvSpPr>
        <p:spPr bwMode="auto">
          <a:xfrm>
            <a:off x="5218112" y="4473575"/>
            <a:ext cx="3925888" cy="1123384"/>
          </a:xfrm>
          <a:prstGeom prst="rect">
            <a:avLst/>
          </a:prstGeom>
          <a:noFill/>
          <a:ln w="9525">
            <a:noFill/>
            <a:miter lim="800000"/>
            <a:headEnd/>
            <a:tailEnd/>
          </a:ln>
        </p:spPr>
        <p:txBody>
          <a:bodyPr wrap="square">
            <a:spAutoFit/>
          </a:bodyPr>
          <a:lstStyle/>
          <a:p>
            <a:pPr>
              <a:spcBef>
                <a:spcPts val="600"/>
              </a:spcBef>
              <a:tabLst>
                <a:tab pos="1828800" algn="l"/>
              </a:tabLst>
            </a:pPr>
            <a:r>
              <a:rPr lang="en-US" sz="2000" dirty="0">
                <a:solidFill>
                  <a:srgbClr val="F2F2F2"/>
                </a:solidFill>
                <a:hlinkClick r:id="rId8"/>
              </a:rPr>
              <a:t>http</a:t>
            </a:r>
            <a:r>
              <a:rPr lang="en-US" sz="2000" dirty="0" smtClean="0">
                <a:solidFill>
                  <a:srgbClr val="F2F2F2"/>
                </a:solidFill>
                <a:hlinkClick r:id="rId8"/>
              </a:rPr>
              <a:t>://</a:t>
            </a:r>
            <a:r>
              <a:rPr lang="en-AU" sz="2000" dirty="0" smtClean="0">
                <a:solidFill>
                  <a:srgbClr val="F2F2F2"/>
                </a:solidFill>
                <a:hlinkClick r:id="rId8"/>
              </a:rPr>
              <a:t>msdn.microsoft.com/en-au</a:t>
            </a:r>
            <a:endParaRPr lang="en-AU" sz="2000" dirty="0" smtClean="0">
              <a:solidFill>
                <a:srgbClr val="F2F2F2"/>
              </a:solidFill>
            </a:endParaRPr>
          </a:p>
          <a:p>
            <a:pPr>
              <a:spcBef>
                <a:spcPts val="600"/>
              </a:spcBef>
              <a:tabLst>
                <a:tab pos="1828800" algn="l"/>
              </a:tabLst>
            </a:pPr>
            <a:r>
              <a:rPr lang="en-US" sz="2400" b="1" dirty="0" smtClean="0">
                <a:solidFill>
                  <a:srgbClr val="F2F2F2"/>
                </a:solidFill>
              </a:rPr>
              <a:t> </a:t>
            </a:r>
            <a:endParaRPr lang="en-US" dirty="0">
              <a:solidFill>
                <a:srgbClr val="F2F2F2"/>
              </a:solidFill>
            </a:endParaRPr>
          </a:p>
          <a:p>
            <a:pPr marL="0" lvl="1">
              <a:tabLst>
                <a:tab pos="1828800" algn="l"/>
              </a:tabLst>
            </a:pPr>
            <a:r>
              <a:rPr lang="en-US" dirty="0">
                <a:solidFill>
                  <a:srgbClr val="F2F2F2"/>
                </a:solidFill>
              </a:rPr>
              <a:t>Resources for Developers</a:t>
            </a:r>
          </a:p>
        </p:txBody>
      </p:sp>
      <p:sp>
        <p:nvSpPr>
          <p:cNvPr id="30748" name="Rectangle 56"/>
          <p:cNvSpPr>
            <a:spLocks noChangeArrowheads="1"/>
          </p:cNvSpPr>
          <p:nvPr/>
        </p:nvSpPr>
        <p:spPr bwMode="auto">
          <a:xfrm>
            <a:off x="4629150" y="2322513"/>
            <a:ext cx="4514850" cy="954087"/>
          </a:xfrm>
          <a:prstGeom prst="rect">
            <a:avLst/>
          </a:prstGeom>
          <a:noFill/>
          <a:ln w="9525">
            <a:noFill/>
            <a:miter lim="800000"/>
            <a:headEnd/>
            <a:tailEnd/>
          </a:ln>
        </p:spPr>
        <p:txBody>
          <a:bodyPr>
            <a:spAutoFit/>
          </a:bodyPr>
          <a:lstStyle/>
          <a:p>
            <a:pPr>
              <a:spcBef>
                <a:spcPts val="600"/>
              </a:spcBef>
            </a:pPr>
            <a:r>
              <a:rPr lang="en-AU" sz="2000" dirty="0" smtClean="0">
                <a:solidFill>
                  <a:srgbClr val="F2F2F2"/>
                </a:solidFill>
                <a:hlinkClick r:id="rId9"/>
              </a:rPr>
              <a:t>www.microsoft.com/australia/learning</a:t>
            </a:r>
            <a:r>
              <a:rPr lang="en-US" sz="2000" dirty="0" smtClean="0">
                <a:solidFill>
                  <a:srgbClr val="F2F2F2"/>
                </a:solidFill>
              </a:rPr>
              <a:t>  </a:t>
            </a:r>
            <a:endParaRPr lang="en-US" sz="2000" dirty="0">
              <a:solidFill>
                <a:srgbClr val="F2F2F2"/>
              </a:solidFill>
            </a:endParaRPr>
          </a:p>
          <a:p>
            <a:pPr marL="0" lvl="1"/>
            <a:endParaRPr lang="en-US" dirty="0">
              <a:solidFill>
                <a:srgbClr val="F2F2F2"/>
              </a:solidFill>
            </a:endParaRPr>
          </a:p>
          <a:p>
            <a:r>
              <a:rPr lang="en-US" dirty="0">
                <a:solidFill>
                  <a:srgbClr val="F2F2F2"/>
                </a:solidFill>
              </a:rPr>
              <a:t>Microsoft Certification &amp; Training Resources</a:t>
            </a:r>
          </a:p>
        </p:txBody>
      </p:sp>
      <p:sp>
        <p:nvSpPr>
          <p:cNvPr id="54" name="Title 1"/>
          <p:cNvSpPr>
            <a:spLocks noGrp="1"/>
          </p:cNvSpPr>
          <p:nvPr>
            <p:ph type="title"/>
          </p:nvPr>
        </p:nvSpPr>
        <p:spPr/>
        <p:txBody>
          <a:bodyPr/>
          <a:lstStyle/>
          <a:p>
            <a:pPr eaLnBrk="1" hangingPunct="1">
              <a:defRPr/>
            </a:pPr>
            <a:r>
              <a:rPr dirty="0" smtClean="0">
                <a:ln>
                  <a:noFill/>
                </a:ln>
              </a:rPr>
              <a:t>Resources</a:t>
            </a:r>
          </a:p>
        </p:txBody>
      </p:sp>
      <p:grpSp>
        <p:nvGrpSpPr>
          <p:cNvPr id="6" name="Group 57"/>
          <p:cNvGrpSpPr>
            <a:grpSpLocks/>
          </p:cNvGrpSpPr>
          <p:nvPr/>
        </p:nvGrpSpPr>
        <p:grpSpPr bwMode="auto">
          <a:xfrm>
            <a:off x="5148064" y="1268760"/>
            <a:ext cx="3476625" cy="771525"/>
            <a:chOff x="5561787" y="0"/>
            <a:chExt cx="3477054" cy="771334"/>
          </a:xfrm>
        </p:grpSpPr>
        <p:pic>
          <p:nvPicPr>
            <p:cNvPr id="30754" name="Picture 55" descr="ms_Learning_w.eps"/>
            <p:cNvPicPr>
              <a:picLocks noChangeAspect="1"/>
            </p:cNvPicPr>
            <p:nvPr/>
          </p:nvPicPr>
          <p:blipFill>
            <a:blip r:embed="rId10" cstate="print"/>
            <a:srcRect l="51466"/>
            <a:stretch>
              <a:fillRect/>
            </a:stretch>
          </p:blipFill>
          <p:spPr bwMode="black">
            <a:xfrm>
              <a:off x="7257327" y="0"/>
              <a:ext cx="1781514" cy="771334"/>
            </a:xfrm>
            <a:prstGeom prst="rect">
              <a:avLst/>
            </a:prstGeom>
            <a:noFill/>
            <a:ln w="9525">
              <a:noFill/>
              <a:miter lim="800000"/>
              <a:headEnd/>
              <a:tailEnd/>
            </a:ln>
          </p:spPr>
        </p:pic>
        <p:pic>
          <p:nvPicPr>
            <p:cNvPr id="30755" name="Picture 2" descr="C:\Documents and Settings\Pennie\My Documents\ACERDATA (D)\Pennie's documents\MS Image\Boxshot_Logo\MICROSOFT\Microsoft Logo wht shadow.png"/>
            <p:cNvPicPr>
              <a:picLocks noChangeAspect="1" noChangeArrowheads="1"/>
            </p:cNvPicPr>
            <p:nvPr/>
          </p:nvPicPr>
          <p:blipFill>
            <a:blip r:embed="rId11" cstate="print"/>
            <a:srcRect/>
            <a:stretch>
              <a:fillRect/>
            </a:stretch>
          </p:blipFill>
          <p:spPr bwMode="black">
            <a:xfrm>
              <a:off x="5561787" y="254642"/>
              <a:ext cx="1693646" cy="312516"/>
            </a:xfrm>
            <a:prstGeom prst="rect">
              <a:avLst/>
            </a:prstGeom>
            <a:noFill/>
            <a:ln w="9525">
              <a:noFill/>
              <a:miter lim="800000"/>
              <a:headEnd/>
              <a:tailEnd/>
            </a:ln>
          </p:spPr>
        </p:pic>
      </p:grpSp>
      <p:sp>
        <p:nvSpPr>
          <p:cNvPr id="3" name="Footer Placeholder 2"/>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Tree>
    <p:extLst>
      <p:ext uri="{BB962C8B-B14F-4D97-AF65-F5344CB8AC3E}">
        <p14:creationId xmlns:p14="http://schemas.microsoft.com/office/powerpoint/2010/main" val="98123955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blackWhite">
          <a:xfrm>
            <a:off x="395536" y="5301208"/>
            <a:ext cx="8382000" cy="707872"/>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800" dirty="0">
                <a:solidFill>
                  <a:srgbClr val="F2F2F2"/>
                </a:solidFill>
                <a:cs typeface="Arial" charset="0"/>
              </a:rPr>
              <a:t>© </a:t>
            </a:r>
            <a:r>
              <a:rPr lang="en-US" sz="800" dirty="0" smtClean="0">
                <a:solidFill>
                  <a:srgbClr val="F2F2F2"/>
                </a:solidFill>
                <a:cs typeface="Arial" charset="0"/>
              </a:rPr>
              <a:t>2010 Microsoft </a:t>
            </a:r>
            <a:r>
              <a:rPr lang="en-US" sz="800" dirty="0">
                <a:solidFill>
                  <a:srgbClr val="F2F2F2"/>
                </a:solidFill>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800" dirty="0">
                <a:solidFill>
                  <a:srgbClr val="F2F2F2"/>
                </a:solidFill>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800" dirty="0" smtClean="0">
                <a:solidFill>
                  <a:srgbClr val="F2F2F2"/>
                </a:solidFill>
                <a:cs typeface="Arial" charset="0"/>
              </a:rPr>
              <a:t>MICROSOFT </a:t>
            </a:r>
            <a:r>
              <a:rPr lang="en-US" sz="800" dirty="0">
                <a:solidFill>
                  <a:srgbClr val="F2F2F2"/>
                </a:solidFill>
                <a:cs typeface="Arial" charset="0"/>
              </a:rPr>
              <a:t>MAKES NO WARRANTIES, EXPRESS, IMPLIED OR STATUTORY, AS TO THE INFORMATION IN THIS PRESENTATION.</a:t>
            </a:r>
          </a:p>
        </p:txBody>
      </p:sp>
      <p:pic>
        <p:nvPicPr>
          <p:cNvPr id="7" name="Picture 2" descr="Microsoft logo and tagline"/>
          <p:cNvPicPr>
            <a:picLocks noChangeAspect="1" noChangeArrowheads="1"/>
          </p:cNvPicPr>
          <p:nvPr/>
        </p:nvPicPr>
        <p:blipFill>
          <a:blip r:embed="rId3" cstate="print"/>
          <a:srcRect r="25754" b="36106"/>
          <a:stretch>
            <a:fillRect/>
          </a:stretch>
        </p:blipFill>
        <p:spPr bwMode="black">
          <a:xfrm>
            <a:off x="2213840" y="2666735"/>
            <a:ext cx="4718061" cy="875731"/>
          </a:xfrm>
          <a:prstGeom prst="rect">
            <a:avLst/>
          </a:prstGeom>
          <a:noFill/>
          <a:ln>
            <a:noFill/>
          </a:ln>
        </p:spPr>
      </p:pic>
      <p:sp>
        <p:nvSpPr>
          <p:cNvPr id="3" name="Footer Placeholder 2"/>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Tree>
    <p:extLst>
      <p:ext uri="{BB962C8B-B14F-4D97-AF65-F5344CB8AC3E}">
        <p14:creationId xmlns:p14="http://schemas.microsoft.com/office/powerpoint/2010/main" val="340347874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Which is right for me?</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Text Placeholder 2"/>
          <p:cNvSpPr>
            <a:spLocks noGrp="1"/>
          </p:cNvSpPr>
          <p:nvPr>
            <p:ph idx="1"/>
          </p:nvPr>
        </p:nvSpPr>
        <p:spPr>
          <a:xfrm>
            <a:off x="457200" y="1600200"/>
            <a:ext cx="8229600" cy="4525963"/>
          </a:xfrm>
        </p:spPr>
        <p:txBody>
          <a:bodyPr/>
          <a:lstStyle/>
          <a:p>
            <a:r>
              <a:rPr lang="en-US" dirty="0" smtClean="0"/>
              <a:t>Browser, Maps control</a:t>
            </a:r>
          </a:p>
          <a:p>
            <a:r>
              <a:rPr lang="en-US" dirty="0" smtClean="0"/>
              <a:t>Graphics, pick a technology</a:t>
            </a:r>
          </a:p>
          <a:p>
            <a:pPr lvl="1"/>
            <a:r>
              <a:rPr lang="en-US" dirty="0" smtClean="0"/>
              <a:t>XNA</a:t>
            </a:r>
          </a:p>
          <a:p>
            <a:pPr lvl="2"/>
            <a:r>
              <a:rPr lang="en-US" dirty="0" smtClean="0"/>
              <a:t>GPU Accelerated</a:t>
            </a:r>
          </a:p>
          <a:p>
            <a:pPr lvl="2"/>
            <a:r>
              <a:rPr lang="en-US" dirty="0" smtClean="0"/>
              <a:t>Very low level</a:t>
            </a:r>
          </a:p>
          <a:p>
            <a:pPr lvl="1"/>
            <a:r>
              <a:rPr lang="en-US" dirty="0" smtClean="0"/>
              <a:t>Silverlight</a:t>
            </a:r>
          </a:p>
          <a:p>
            <a:pPr lvl="2"/>
            <a:r>
              <a:rPr lang="en-US" dirty="0" smtClean="0"/>
              <a:t>XAML markup</a:t>
            </a:r>
          </a:p>
          <a:p>
            <a:pPr lvl="2"/>
            <a:r>
              <a:rPr lang="en-US" dirty="0" smtClean="0"/>
              <a:t>Controls &amp; User Friendly</a:t>
            </a:r>
            <a:endParaRPr lang="en-US" dirty="0"/>
          </a:p>
        </p:txBody>
      </p:sp>
    </p:spTree>
    <p:extLst>
      <p:ext uri="{BB962C8B-B14F-4D97-AF65-F5344CB8AC3E}">
        <p14:creationId xmlns:p14="http://schemas.microsoft.com/office/powerpoint/2010/main" val="3699379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have now</a:t>
            </a:r>
            <a:endParaRPr lang="en-US" dirty="0"/>
          </a:p>
        </p:txBody>
      </p:sp>
      <p:sp>
        <p:nvSpPr>
          <p:cNvPr id="3" name="Text Placeholder 2"/>
          <p:cNvSpPr>
            <a:spLocks noGrp="1"/>
          </p:cNvSpPr>
          <p:nvPr>
            <p:ph idx="1"/>
          </p:nvPr>
        </p:nvSpPr>
        <p:spPr/>
        <p:txBody>
          <a:bodyPr/>
          <a:lstStyle/>
          <a:p>
            <a:r>
              <a:rPr lang="en-US" dirty="0" smtClean="0"/>
              <a:t>Silverlight</a:t>
            </a:r>
          </a:p>
          <a:p>
            <a:endParaRPr lang="en-US" dirty="0"/>
          </a:p>
          <a:p>
            <a:endParaRPr lang="en-US" dirty="0" smtClean="0"/>
          </a:p>
          <a:p>
            <a:endParaRPr lang="en-US" dirty="0"/>
          </a:p>
          <a:p>
            <a:endParaRPr lang="en-US" dirty="0" smtClean="0"/>
          </a:p>
          <a:p>
            <a:r>
              <a:rPr lang="en-US" dirty="0" smtClean="0"/>
              <a:t>XNA</a:t>
            </a:r>
          </a:p>
        </p:txBody>
      </p:sp>
      <p:sp>
        <p:nvSpPr>
          <p:cNvPr id="16" name="Rounded Rectangle 15"/>
          <p:cNvSpPr/>
          <p:nvPr/>
        </p:nvSpPr>
        <p:spPr bwMode="auto">
          <a:xfrm>
            <a:off x="1808932" y="2276872"/>
            <a:ext cx="1269381" cy="1419401"/>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2000" dirty="0" smtClean="0">
                <a:solidFill>
                  <a:srgbClr val="FFFFFF"/>
                </a:solidFill>
                <a:latin typeface="Calibri" pitchFamily="34" charset="0"/>
              </a:rPr>
              <a:t>Controls</a:t>
            </a:r>
          </a:p>
        </p:txBody>
      </p:sp>
      <p:sp>
        <p:nvSpPr>
          <p:cNvPr id="9" name="Rounded Rectangle 8"/>
          <p:cNvSpPr/>
          <p:nvPr/>
        </p:nvSpPr>
        <p:spPr bwMode="auto">
          <a:xfrm>
            <a:off x="4572000" y="2297631"/>
            <a:ext cx="1485405" cy="1419401"/>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2000" dirty="0" smtClean="0">
                <a:solidFill>
                  <a:srgbClr val="FFFFFF"/>
                </a:solidFill>
                <a:latin typeface="Calibri" pitchFamily="34" charset="0"/>
              </a:rPr>
              <a:t>Declarative XAML</a:t>
            </a:r>
          </a:p>
        </p:txBody>
      </p:sp>
      <p:sp>
        <p:nvSpPr>
          <p:cNvPr id="14" name="Rounded Rectangle 13"/>
          <p:cNvSpPr/>
          <p:nvPr/>
        </p:nvSpPr>
        <p:spPr bwMode="auto">
          <a:xfrm>
            <a:off x="3203848" y="2276872"/>
            <a:ext cx="1269381" cy="1419401"/>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2000" dirty="0" smtClean="0">
                <a:solidFill>
                  <a:srgbClr val="FFFFFF"/>
                </a:solidFill>
                <a:latin typeface="Calibri" pitchFamily="34" charset="0"/>
              </a:rPr>
              <a:t>Retained Mode</a:t>
            </a:r>
          </a:p>
        </p:txBody>
      </p:sp>
      <p:sp>
        <p:nvSpPr>
          <p:cNvPr id="17" name="Rounded Rectangle 16"/>
          <p:cNvSpPr/>
          <p:nvPr/>
        </p:nvSpPr>
        <p:spPr bwMode="auto">
          <a:xfrm>
            <a:off x="1808932" y="4653136"/>
            <a:ext cx="1466924" cy="1419401"/>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2000" dirty="0" smtClean="0">
                <a:solidFill>
                  <a:srgbClr val="FFFFFF"/>
                </a:solidFill>
                <a:latin typeface="Calibri" pitchFamily="34" charset="0"/>
              </a:rPr>
              <a:t>GPU Accelerated</a:t>
            </a:r>
          </a:p>
        </p:txBody>
      </p:sp>
      <p:sp>
        <p:nvSpPr>
          <p:cNvPr id="24" name="Rounded Rectangle 23"/>
          <p:cNvSpPr/>
          <p:nvPr/>
        </p:nvSpPr>
        <p:spPr bwMode="auto">
          <a:xfrm>
            <a:off x="3419872" y="4641538"/>
            <a:ext cx="1368152" cy="1419401"/>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000000"/>
                </a:solidFill>
                <a:latin typeface="Calibri" pitchFamily="34" charset="0"/>
              </a:rPr>
              <a:t>Immediate Mode</a:t>
            </a: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283187950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XNA?</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2249" y="1628800"/>
            <a:ext cx="6306352" cy="3988454"/>
          </a:xfrm>
          <a:prstGeom prst="roundRect">
            <a:avLst>
              <a:gd name="adj" fmla="val 3869"/>
            </a:avLst>
          </a:prstGeom>
          <a:noFill/>
          <a:ln>
            <a:noFill/>
          </a:ln>
          <a:effectLst>
            <a:outerShdw dist="35921" dir="2700000" algn="ctr" rotWithShape="0">
              <a:schemeClr val="bg2"/>
            </a:outerShdw>
            <a:reflection blurRad="6350" stA="52000" endA="300" endPos="3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0523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XNA?</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3" name="Content Placeholder 2"/>
          <p:cNvSpPr>
            <a:spLocks noGrp="1"/>
          </p:cNvSpPr>
          <p:nvPr>
            <p:ph idx="1"/>
          </p:nvPr>
        </p:nvSpPr>
        <p:spPr/>
        <p:txBody>
          <a:bodyPr/>
          <a:lstStyle/>
          <a:p>
            <a:r>
              <a:rPr lang="en-AU" dirty="0" smtClean="0"/>
              <a:t>Create your game without having to worry about orientation or resolution</a:t>
            </a:r>
          </a:p>
          <a:p>
            <a:pPr lvl="1"/>
            <a:r>
              <a:rPr lang="en-AU" dirty="0" smtClean="0"/>
              <a:t>Automatic scaling</a:t>
            </a:r>
          </a:p>
          <a:p>
            <a:pPr lvl="1"/>
            <a:endParaRPr lang="en-AU" dirty="0"/>
          </a:p>
          <a:p>
            <a:r>
              <a:rPr lang="en-AU" dirty="0" smtClean="0"/>
              <a:t>Hardware accelerated</a:t>
            </a:r>
          </a:p>
          <a:p>
            <a:pPr lvl="1"/>
            <a:r>
              <a:rPr lang="en-AU" dirty="0" smtClean="0"/>
              <a:t>It’s “free”</a:t>
            </a:r>
            <a:endParaRPr lang="en-AU" dirty="0"/>
          </a:p>
        </p:txBody>
      </p:sp>
      <p:pic>
        <p:nvPicPr>
          <p:cNvPr id="7"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3694" t="4083" r="5365" b="2886"/>
          <a:stretch/>
        </p:blipFill>
        <p:spPr bwMode="auto">
          <a:xfrm>
            <a:off x="5753100" y="2676525"/>
            <a:ext cx="2486025" cy="254317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9122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Game Loop</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Content Placeholder 2"/>
          <p:cNvSpPr>
            <a:spLocks noGrp="1"/>
          </p:cNvSpPr>
          <p:nvPr>
            <p:ph idx="1"/>
          </p:nvPr>
        </p:nvSpPr>
        <p:spPr>
          <a:xfrm>
            <a:off x="457200" y="2276872"/>
            <a:ext cx="8229600" cy="3849291"/>
          </a:xfrm>
        </p:spPr>
        <p:txBody>
          <a:bodyPr>
            <a:normAutofit fontScale="92500"/>
          </a:bodyPr>
          <a:lstStyle/>
          <a:p>
            <a:pPr marL="0" indent="0">
              <a:buNone/>
            </a:pPr>
            <a:r>
              <a:rPr lang="en-US" sz="2100" dirty="0" smtClean="0">
                <a:latin typeface="Consolas" pitchFamily="49" charset="0"/>
                <a:cs typeface="Consolas" pitchFamily="49" charset="0"/>
              </a:rPr>
              <a:t>private </a:t>
            </a:r>
            <a:r>
              <a:rPr lang="en-US" sz="2100" dirty="0">
                <a:latin typeface="Consolas" pitchFamily="49" charset="0"/>
                <a:cs typeface="Consolas" pitchFamily="49" charset="0"/>
              </a:rPr>
              <a:t>void </a:t>
            </a:r>
            <a:r>
              <a:rPr lang="en-US" sz="2100" dirty="0" err="1">
                <a:latin typeface="Consolas" pitchFamily="49" charset="0"/>
                <a:cs typeface="Consolas" pitchFamily="49" charset="0"/>
              </a:rPr>
              <a:t>OnUpdate</a:t>
            </a:r>
            <a:r>
              <a:rPr lang="en-US" sz="2100" dirty="0">
                <a:latin typeface="Consolas" pitchFamily="49" charset="0"/>
                <a:cs typeface="Consolas" pitchFamily="49" charset="0"/>
              </a:rPr>
              <a:t>(object sender, </a:t>
            </a:r>
            <a:r>
              <a:rPr lang="en-US" sz="2100" dirty="0" err="1">
                <a:latin typeface="Consolas" pitchFamily="49" charset="0"/>
                <a:cs typeface="Consolas" pitchFamily="49" charset="0"/>
              </a:rPr>
              <a:t>GameTimerEventArgs</a:t>
            </a:r>
            <a:r>
              <a:rPr lang="en-US" sz="2100" dirty="0">
                <a:latin typeface="Consolas" pitchFamily="49" charset="0"/>
                <a:cs typeface="Consolas" pitchFamily="49" charset="0"/>
              </a:rPr>
              <a:t> e)</a:t>
            </a:r>
          </a:p>
          <a:p>
            <a:pPr marL="0" indent="0">
              <a:buNone/>
            </a:pPr>
            <a:r>
              <a:rPr lang="en-US" sz="2100" dirty="0">
                <a:latin typeface="Consolas" pitchFamily="49" charset="0"/>
                <a:cs typeface="Consolas" pitchFamily="49" charset="0"/>
              </a:rPr>
              <a:t>{</a:t>
            </a:r>
          </a:p>
          <a:p>
            <a:pPr marL="0" indent="0">
              <a:buNone/>
            </a:pPr>
            <a:endParaRPr lang="en-US" sz="2100" dirty="0">
              <a:latin typeface="Consolas" pitchFamily="49" charset="0"/>
              <a:cs typeface="Consolas" pitchFamily="49" charset="0"/>
            </a:endParaRPr>
          </a:p>
          <a:p>
            <a:pPr marL="0" indent="0">
              <a:buNone/>
            </a:pPr>
            <a:r>
              <a:rPr lang="en-US" sz="2100" dirty="0">
                <a:latin typeface="Consolas" pitchFamily="49" charset="0"/>
                <a:cs typeface="Consolas" pitchFamily="49" charset="0"/>
              </a:rPr>
              <a:t>}</a:t>
            </a:r>
          </a:p>
          <a:p>
            <a:pPr marL="0" indent="0">
              <a:buNone/>
            </a:pPr>
            <a:r>
              <a:rPr lang="en-US" sz="2100" dirty="0">
                <a:latin typeface="Consolas" pitchFamily="49" charset="0"/>
                <a:cs typeface="Consolas" pitchFamily="49" charset="0"/>
              </a:rPr>
              <a:t>private void </a:t>
            </a:r>
            <a:r>
              <a:rPr lang="en-US" sz="2100" dirty="0" err="1">
                <a:latin typeface="Consolas" pitchFamily="49" charset="0"/>
                <a:cs typeface="Consolas" pitchFamily="49" charset="0"/>
              </a:rPr>
              <a:t>OnDraw</a:t>
            </a:r>
            <a:r>
              <a:rPr lang="en-US" sz="2100" dirty="0">
                <a:latin typeface="Consolas" pitchFamily="49" charset="0"/>
                <a:cs typeface="Consolas" pitchFamily="49" charset="0"/>
              </a:rPr>
              <a:t>(object sender, </a:t>
            </a:r>
            <a:r>
              <a:rPr lang="en-US" sz="2100" dirty="0" err="1">
                <a:latin typeface="Consolas" pitchFamily="49" charset="0"/>
                <a:cs typeface="Consolas" pitchFamily="49" charset="0"/>
              </a:rPr>
              <a:t>GameTimerEventArgs</a:t>
            </a:r>
            <a:r>
              <a:rPr lang="en-US" sz="2100" dirty="0">
                <a:latin typeface="Consolas" pitchFamily="49" charset="0"/>
                <a:cs typeface="Consolas" pitchFamily="49" charset="0"/>
              </a:rPr>
              <a:t> e)</a:t>
            </a:r>
          </a:p>
          <a:p>
            <a:pPr marL="0" indent="0">
              <a:buNone/>
            </a:pPr>
            <a:r>
              <a:rPr lang="en-US" sz="2100" dirty="0">
                <a:latin typeface="Consolas" pitchFamily="49" charset="0"/>
                <a:cs typeface="Consolas" pitchFamily="49" charset="0"/>
              </a:rPr>
              <a:t>{</a:t>
            </a:r>
          </a:p>
          <a:p>
            <a:pPr marL="0" indent="0">
              <a:buNone/>
            </a:pPr>
            <a:r>
              <a:rPr lang="en-US" sz="2100" dirty="0">
                <a:latin typeface="Consolas" pitchFamily="49" charset="0"/>
                <a:cs typeface="Consolas" pitchFamily="49" charset="0"/>
              </a:rPr>
              <a:t>    </a:t>
            </a:r>
            <a:r>
              <a:rPr lang="en-US" sz="2100" dirty="0" err="1">
                <a:latin typeface="Consolas" pitchFamily="49" charset="0"/>
                <a:cs typeface="Consolas" pitchFamily="49" charset="0"/>
              </a:rPr>
              <a:t>SharedGraphicsDeviceManager.Current.GraphicsDevice.Clear</a:t>
            </a:r>
            <a:r>
              <a:rPr lang="en-US" sz="2100" dirty="0">
                <a:latin typeface="Consolas" pitchFamily="49" charset="0"/>
                <a:cs typeface="Consolas" pitchFamily="49" charset="0"/>
              </a:rPr>
              <a:t>(</a:t>
            </a:r>
            <a:r>
              <a:rPr lang="en-US" sz="2100" dirty="0" err="1">
                <a:latin typeface="Consolas" pitchFamily="49" charset="0"/>
                <a:cs typeface="Consolas" pitchFamily="49" charset="0"/>
              </a:rPr>
              <a:t>Color.CornflowerBlue</a:t>
            </a:r>
            <a:r>
              <a:rPr lang="en-US" sz="2100" dirty="0">
                <a:latin typeface="Consolas" pitchFamily="49" charset="0"/>
                <a:cs typeface="Consolas" pitchFamily="49" charset="0"/>
              </a:rPr>
              <a:t>);</a:t>
            </a:r>
          </a:p>
          <a:p>
            <a:pPr marL="0" indent="0">
              <a:buNone/>
            </a:pPr>
            <a:endParaRPr lang="en-US" sz="2100" dirty="0">
              <a:latin typeface="Consolas" pitchFamily="49" charset="0"/>
              <a:cs typeface="Consolas" pitchFamily="49" charset="0"/>
            </a:endParaRPr>
          </a:p>
          <a:p>
            <a:pPr marL="0" indent="0">
              <a:buNone/>
            </a:pPr>
            <a:r>
              <a:rPr lang="en-US" sz="2100" dirty="0">
                <a:latin typeface="Consolas" pitchFamily="49" charset="0"/>
                <a:cs typeface="Consolas" pitchFamily="49" charset="0"/>
              </a:rPr>
              <a:t>}</a:t>
            </a:r>
            <a:endParaRPr lang="en-US" sz="2100" dirty="0" smtClean="0">
              <a:latin typeface="Consolas" pitchFamily="49" charset="0"/>
              <a:cs typeface="Consolas" pitchFamily="49" charset="0"/>
            </a:endParaRPr>
          </a:p>
        </p:txBody>
      </p:sp>
    </p:spTree>
    <p:extLst>
      <p:ext uri="{BB962C8B-B14F-4D97-AF65-F5344CB8AC3E}">
        <p14:creationId xmlns:p14="http://schemas.microsoft.com/office/powerpoint/2010/main" val="4201790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Game Loop</a:t>
            </a:r>
            <a:endParaRPr lang="en-AU" dirty="0"/>
          </a:p>
        </p:txBody>
      </p:sp>
      <p:sp>
        <p:nvSpPr>
          <p:cNvPr id="3" name="Content Placeholder 2"/>
          <p:cNvSpPr>
            <a:spLocks noGrp="1"/>
          </p:cNvSpPr>
          <p:nvPr>
            <p:ph idx="1"/>
          </p:nvPr>
        </p:nvSpPr>
        <p:spPr/>
        <p:txBody>
          <a:bodyPr/>
          <a:lstStyle/>
          <a:p>
            <a:r>
              <a:rPr lang="en-AU" dirty="0" smtClean="0"/>
              <a:t>Two game options</a:t>
            </a:r>
          </a:p>
          <a:p>
            <a:pPr lvl="1"/>
            <a:r>
              <a:rPr lang="en-AU" dirty="0" smtClean="0"/>
              <a:t>Fixed-Step Loops (default)</a:t>
            </a:r>
          </a:p>
          <a:p>
            <a:pPr lvl="1"/>
            <a:endParaRPr lang="en-AU" dirty="0"/>
          </a:p>
          <a:p>
            <a:pPr lvl="1"/>
            <a:endParaRPr lang="en-AU" dirty="0" smtClean="0"/>
          </a:p>
          <a:p>
            <a:pPr lvl="1"/>
            <a:endParaRPr lang="en-AU" dirty="0"/>
          </a:p>
          <a:p>
            <a:pPr lvl="1"/>
            <a:r>
              <a:rPr lang="en-AU" dirty="0" smtClean="0"/>
              <a:t>Variable Step Loops</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1874566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Content Pipeline</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1988840"/>
            <a:ext cx="4487110" cy="37444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8187584"/>
      </p:ext>
    </p:extLst>
  </p:cSld>
  <p:clrMapOvr>
    <a:masterClrMapping/>
  </p:clrMapOvr>
</p:sld>
</file>

<file path=ppt/theme/theme1.xml><?xml version="1.0" encoding="utf-8"?>
<a:theme xmlns:a="http://schemas.openxmlformats.org/drawingml/2006/main" name="Office Theme">
  <a:themeElements>
    <a:clrScheme name="TEch Ed 2011">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03C2F1"/>
      </a:hlink>
      <a:folHlink>
        <a:srgbClr val="FFF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TEch Ed 2011">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03C2F1"/>
      </a:hlink>
      <a:folHlink>
        <a:srgbClr val="FFF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ustom 3">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7466</TotalTime>
  <Words>1040</Words>
  <Application>Microsoft Office PowerPoint</Application>
  <PresentationFormat>On-screen Show (4:3)</PresentationFormat>
  <Paragraphs>181</Paragraphs>
  <Slides>23</Slides>
  <Notes>4</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Office Theme</vt:lpstr>
      <vt:lpstr>1_Office Theme</vt:lpstr>
      <vt:lpstr>2_Office Theme</vt:lpstr>
      <vt:lpstr>PowerPoint Presentation</vt:lpstr>
      <vt:lpstr>What’s new for Silverlight &amp; XNA developers in Windows Phone Mango</vt:lpstr>
      <vt:lpstr>Which is right for me?</vt:lpstr>
      <vt:lpstr>What you have now</vt:lpstr>
      <vt:lpstr>What is XNA?</vt:lpstr>
      <vt:lpstr>What is XNA?</vt:lpstr>
      <vt:lpstr>The Game Loop</vt:lpstr>
      <vt:lpstr>The Game Loop</vt:lpstr>
      <vt:lpstr>Content Pipeline</vt:lpstr>
      <vt:lpstr>Content Pipeline demo</vt:lpstr>
      <vt:lpstr>XNA Shared Graphics</vt:lpstr>
      <vt:lpstr>XNA Shared Graphics</vt:lpstr>
      <vt:lpstr>XNA Shared Graphics Demo</vt:lpstr>
      <vt:lpstr>But what about the “Game” type</vt:lpstr>
      <vt:lpstr>What’s changed?</vt:lpstr>
      <vt:lpstr>Can I use them together?</vt:lpstr>
      <vt:lpstr>UIElementRenderer</vt:lpstr>
      <vt:lpstr>UIElementRenderer uses</vt:lpstr>
      <vt:lpstr>Sockets!</vt:lpstr>
      <vt:lpstr>Windows phone “mango” RTM’ed 27.07.2011!!!!</vt:lpstr>
      <vt:lpstr>Enrol in Microsoft Virtual Academy Today</vt:lpstr>
      <vt:lpstr>Resources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clarken</dc:creator>
  <cp:lastModifiedBy>Event Staff</cp:lastModifiedBy>
  <cp:revision>317</cp:revision>
  <dcterms:created xsi:type="dcterms:W3CDTF">2011-04-01T05:55:34Z</dcterms:created>
  <dcterms:modified xsi:type="dcterms:W3CDTF">2011-09-01T04:35:52Z</dcterms:modified>
</cp:coreProperties>
</file>