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79" r:id="rId2"/>
    <p:sldId id="280" r:id="rId3"/>
    <p:sldId id="291" r:id="rId4"/>
    <p:sldId id="285" r:id="rId5"/>
    <p:sldId id="286" r:id="rId6"/>
    <p:sldId id="287" r:id="rId7"/>
    <p:sldId id="260" r:id="rId8"/>
    <p:sldId id="303" r:id="rId9"/>
    <p:sldId id="305" r:id="rId10"/>
    <p:sldId id="304" r:id="rId11"/>
    <p:sldId id="312" r:id="rId12"/>
    <p:sldId id="309" r:id="rId13"/>
    <p:sldId id="315" r:id="rId14"/>
    <p:sldId id="310" r:id="rId15"/>
    <p:sldId id="311" r:id="rId16"/>
    <p:sldId id="298" r:id="rId17"/>
    <p:sldId id="299" r:id="rId18"/>
    <p:sldId id="308" r:id="rId19"/>
    <p:sldId id="300" r:id="rId20"/>
    <p:sldId id="313" r:id="rId21"/>
    <p:sldId id="314" r:id="rId22"/>
    <p:sldId id="301" r:id="rId23"/>
    <p:sldId id="302" r:id="rId24"/>
    <p:sldId id="318" r:id="rId25"/>
    <p:sldId id="30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64" d="100"/>
          <a:sy n="64" d="100"/>
        </p:scale>
        <p:origin x="-6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Motion Sensor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30979">
            <a:off x="2003802" y="1677130"/>
            <a:ext cx="1454216" cy="431711"/>
          </a:xfrm>
          <a:prstGeom prst="rect">
            <a:avLst/>
          </a:prstGeom>
        </p:spPr>
      </p:pic>
      <p:pic>
        <p:nvPicPr>
          <p:cNvPr id="6" name="Picture 9" descr="C:\Users\mpaley.NTDEV\AppData\Local\Microsoft\Windows\Temporary Internet Files\Content.IE5\0S650JP9\MC90043959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908" y="2696670"/>
            <a:ext cx="3108339" cy="2016147"/>
          </a:xfrm>
          <a:prstGeom prst="rect">
            <a:avLst/>
          </a:prstGeom>
          <a:effectLst>
            <a:outerShdw blurRad="50800" dist="50800" dir="5400000" algn="ctr" rotWithShape="0">
              <a:srgbClr val="000000"/>
            </a:outerShdw>
          </a:effectLst>
        </p:spPr>
      </p:pic>
      <p:sp>
        <p:nvSpPr>
          <p:cNvPr id="8" name="Rectangle 2"/>
          <p:cNvSpPr>
            <a:spLocks noChangeArrowheads="1"/>
          </p:cNvSpPr>
          <p:nvPr/>
        </p:nvSpPr>
        <p:spPr bwMode="auto">
          <a:xfrm>
            <a:off x="46075" y="1151941"/>
            <a:ext cx="138582" cy="34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9" tIns="34295" rIns="68589" bIns="34295" numCol="1" anchor="ctr" anchorCtr="0" compatLnSpc="1">
            <a:prstTxWarp prst="textNoShape">
              <a:avLst/>
            </a:prstTxWarp>
            <a:spAutoFit/>
          </a:bodyPr>
          <a:lstStyle/>
          <a:p>
            <a:endParaRPr lang="en-US"/>
          </a:p>
        </p:txBody>
      </p:sp>
      <p:grpSp>
        <p:nvGrpSpPr>
          <p:cNvPr id="9" name="Group 8"/>
          <p:cNvGrpSpPr/>
          <p:nvPr/>
        </p:nvGrpSpPr>
        <p:grpSpPr>
          <a:xfrm>
            <a:off x="4221681" y="4790550"/>
            <a:ext cx="1314792" cy="1342824"/>
            <a:chOff x="836612" y="2498102"/>
            <a:chExt cx="1752600" cy="1997698"/>
          </a:xfrm>
        </p:grpSpPr>
        <p:sp>
          <p:nvSpPr>
            <p:cNvPr id="10" name="Rectangle 9"/>
            <p:cNvSpPr/>
            <p:nvPr/>
          </p:nvSpPr>
          <p:spPr bwMode="auto">
            <a:xfrm>
              <a:off x="836612" y="2498102"/>
              <a:ext cx="1752600" cy="1997698"/>
            </a:xfrm>
            <a:prstGeom prst="rect">
              <a:avLst/>
            </a:prstGeom>
            <a:gradFill>
              <a:gsLst>
                <a:gs pos="0">
                  <a:srgbClr val="5E9EFF"/>
                </a:gs>
                <a:gs pos="37000">
                  <a:srgbClr val="85C2FF"/>
                </a:gs>
                <a:gs pos="58000">
                  <a:srgbClr val="C4D6EB"/>
                </a:gs>
                <a:gs pos="100000">
                  <a:srgbClr val="FFEBFA"/>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685666" fontAlgn="base">
                <a:spcBef>
                  <a:spcPct val="0"/>
                </a:spcBef>
                <a:spcAft>
                  <a:spcPct val="0"/>
                </a:spcAft>
              </a:pPr>
              <a:r>
                <a:rPr lang="en-US" sz="1700" dirty="0">
                  <a:gradFill>
                    <a:gsLst>
                      <a:gs pos="0">
                        <a:srgbClr val="FFFFFF"/>
                      </a:gs>
                      <a:gs pos="100000">
                        <a:srgbClr val="FFFFFF"/>
                      </a:gs>
                    </a:gsLst>
                    <a:lin ang="5400000" scaled="0"/>
                  </a:gradFill>
                </a:rPr>
                <a:t>Motion Sensor</a:t>
              </a:r>
            </a:p>
          </p:txBody>
        </p:sp>
        <p:pic>
          <p:nvPicPr>
            <p:cNvPr id="11" name="Picture 2" descr="Description: http://upload.wikimedia.org/wikipedia/en/thumb/e/e5/EulerProjections.svg/200px-EulerProjections.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5876" y="2599859"/>
              <a:ext cx="750520" cy="84433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2" name="Rectangle 11"/>
              <p:cNvSpPr/>
              <p:nvPr/>
            </p:nvSpPr>
            <p:spPr>
              <a:xfrm rot="21399686">
                <a:off x="3282183" y="2106557"/>
                <a:ext cx="1949782" cy="460521"/>
              </a:xfrm>
              <a:prstGeom prst="rect">
                <a:avLst/>
              </a:prstGeom>
            </p:spPr>
            <p:txBody>
              <a:bodyPr wrap="square" lIns="68589" tIns="34295" rIns="68589" bIns="34295">
                <a:spAutoFit/>
              </a:bodyPr>
              <a:lstStyle/>
              <a:p>
                <a:pPr/>
                <a14:m>
                  <m:oMathPara xmlns:m="http://schemas.openxmlformats.org/officeDocument/2006/math">
                    <m:oMathParaPr>
                      <m:jc m:val="centerGroup"/>
                    </m:oMathParaPr>
                    <m:oMath xmlns:m="http://schemas.openxmlformats.org/officeDocument/2006/math">
                      <m:d>
                        <m:dPr>
                          <m:begChr m:val="["/>
                          <m:endChr m:val="]"/>
                          <m:ctrlPr>
                            <a:rPr lang="en-US" sz="800" i="1">
                              <a:latin typeface="Cambria Math"/>
                            </a:rPr>
                          </m:ctrlPr>
                        </m:dPr>
                        <m:e>
                          <m:m>
                            <m:mPr>
                              <m:mcs>
                                <m:mc>
                                  <m:mcPr>
                                    <m:count m:val="3"/>
                                    <m:mcJc m:val="center"/>
                                  </m:mcPr>
                                </m:mc>
                              </m:mcs>
                              <m:ctrlPr>
                                <a:rPr lang="en-US" sz="800" i="1">
                                  <a:latin typeface="Cambria Math"/>
                                </a:rPr>
                              </m:ctrlPr>
                            </m:mPr>
                            <m:mr>
                              <m:e>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γ</m:t>
                                    </m:r>
                                    <m:r>
                                      <a:rPr lang="en-US" sz="800">
                                        <a:latin typeface="Cambria Math"/>
                                      </a:rPr>
                                      <m:t>.</m:t>
                                    </m:r>
                                    <m:r>
                                      <m:rPr>
                                        <m:sty m:val="p"/>
                                      </m:rPr>
                                      <a:rPr lang="en-US" sz="800">
                                        <a:latin typeface="Cambria Math"/>
                                      </a:rPr>
                                      <m:t>cos</m:t>
                                    </m:r>
                                  </m:e>
                                </m:func>
                                <m:r>
                                  <a:rPr lang="en-US" sz="800" i="1">
                                    <a:latin typeface="Cambria Math"/>
                                  </a:rPr>
                                  <m:t> </m:t>
                                </m:r>
                                <m:r>
                                  <m:rPr>
                                    <m:sty m:val="p"/>
                                  </m:rPr>
                                  <a:rPr lang="en-US" sz="800">
                                    <a:latin typeface="Cambria Math"/>
                                  </a:rPr>
                                  <m:t>α</m:t>
                                </m:r>
                              </m:e>
                              <m:e>
                                <m:r>
                                  <a:rPr lang="en-US" sz="800" i="1">
                                    <a:latin typeface="Cambria Math"/>
                                  </a:rPr>
                                  <m:t>−</m:t>
                                </m:r>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α</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γ</m:t>
                                    </m:r>
                                    <m:r>
                                      <a:rPr lang="en-US" sz="800">
                                        <a:latin typeface="Cambria Math"/>
                                      </a:rPr>
                                      <m:t>.</m:t>
                                    </m:r>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α</m:t>
                                        </m:r>
                                      </m:e>
                                    </m:func>
                                  </m:e>
                                </m:func>
                              </m:e>
                              <m:e>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α</m:t>
                                    </m:r>
                                  </m:e>
                                </m:func>
                                <m:r>
                                  <a:rPr lang="en-US" sz="800">
                                    <a:latin typeface="Cambria Math"/>
                                  </a:rPr>
                                  <m:t>+ </m:t>
                                </m:r>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γ</m:t>
                                    </m:r>
                                    <m:r>
                                      <a:rPr lang="en-US" sz="800">
                                        <a:latin typeface="Cambria Math"/>
                                      </a:rPr>
                                      <m:t>.</m:t>
                                    </m:r>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α</m:t>
                                        </m:r>
                                      </m:e>
                                    </m:func>
                                  </m:e>
                                </m:func>
                              </m:e>
                            </m:mr>
                            <m:mr>
                              <m:e>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γ</m:t>
                                    </m:r>
                                    <m:r>
                                      <a:rPr lang="en-US" sz="800">
                                        <a:latin typeface="Cambria Math"/>
                                      </a:rPr>
                                      <m:t>.</m:t>
                                    </m:r>
                                    <m:r>
                                      <m:rPr>
                                        <m:sty m:val="p"/>
                                      </m:rPr>
                                      <a:rPr lang="en-US" sz="800">
                                        <a:latin typeface="Cambria Math"/>
                                      </a:rPr>
                                      <m:t>sin</m:t>
                                    </m:r>
                                  </m:e>
                                </m:func>
                                <m:r>
                                  <a:rPr lang="en-US" sz="800" i="1">
                                    <a:latin typeface="Cambria Math"/>
                                  </a:rPr>
                                  <m:t> </m:t>
                                </m:r>
                                <m:r>
                                  <m:rPr>
                                    <m:sty m:val="p"/>
                                  </m:rPr>
                                  <a:rPr lang="en-US" sz="800">
                                    <a:latin typeface="Cambria Math"/>
                                  </a:rPr>
                                  <m:t>α</m:t>
                                </m:r>
                              </m:e>
                              <m:e>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α</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γ</m:t>
                                    </m:r>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α</m:t>
                                        </m:r>
                                      </m:e>
                                    </m:func>
                                  </m:e>
                                </m:func>
                              </m:e>
                              <m:e>
                                <m:func>
                                  <m:funcPr>
                                    <m:ctrlPr>
                                      <a:rPr lang="en-US" sz="800" i="1">
                                        <a:latin typeface="Cambria Math"/>
                                      </a:rPr>
                                    </m:ctrlPr>
                                  </m:funcPr>
                                  <m:fName>
                                    <m:r>
                                      <a:rPr lang="en-US" sz="800" i="1">
                                        <a:latin typeface="Cambria Math"/>
                                      </a:rPr>
                                      <m:t>−</m:t>
                                    </m:r>
                                    <m:r>
                                      <m:rPr>
                                        <m:sty m:val="p"/>
                                      </m:rPr>
                                      <a:rPr lang="en-US" sz="800">
                                        <a:latin typeface="Cambria Math"/>
                                      </a:rPr>
                                      <m:t>sin</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α</m:t>
                                    </m:r>
                                  </m:e>
                                </m:func>
                                <m:r>
                                  <a:rPr lang="en-US" sz="800">
                                    <a:latin typeface="Cambria Math"/>
                                  </a:rPr>
                                  <m:t>+ </m:t>
                                </m:r>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γ</m:t>
                                    </m:r>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α</m:t>
                                        </m:r>
                                      </m:e>
                                    </m:func>
                                  </m:e>
                                </m:func>
                              </m:e>
                            </m:mr>
                            <m:mr>
                              <m:e>
                                <m:r>
                                  <a:rPr lang="en-US" sz="800" i="1">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γ</m:t>
                                    </m:r>
                                  </m:e>
                                </m:func>
                              </m:e>
                              <m:e>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γ</m:t>
                                    </m:r>
                                  </m:e>
                                </m:func>
                              </m:e>
                              <m:e>
                                <m:func>
                                  <m:funcPr>
                                    <m:ctrlPr>
                                      <a:rPr lang="en-US" sz="800" i="1">
                                        <a:latin typeface="Cambria Math"/>
                                      </a:rPr>
                                    </m:ctrlPr>
                                  </m:funcPr>
                                  <m:fName>
                                    <m:r>
                                      <m:rPr>
                                        <m:sty m:val="p"/>
                                      </m:rPr>
                                      <a:rPr lang="en-US" sz="800">
                                        <a:latin typeface="Cambria Math"/>
                                      </a:rPr>
                                      <m:t>cos</m:t>
                                    </m:r>
                                  </m:fName>
                                  <m:e>
                                    <m:r>
                                      <m:rPr>
                                        <m:sty m:val="p"/>
                                      </m:rPr>
                                      <a:rPr lang="en-US" sz="800">
                                        <a:latin typeface="Cambria Math"/>
                                      </a:rPr>
                                      <m:t>β</m:t>
                                    </m:r>
                                  </m:e>
                                </m:func>
                                <m:r>
                                  <a:rPr lang="en-US" sz="800">
                                    <a:latin typeface="Cambria Math"/>
                                  </a:rPr>
                                  <m:t>.</m:t>
                                </m:r>
                                <m:func>
                                  <m:funcPr>
                                    <m:ctrlPr>
                                      <a:rPr lang="en-US" sz="800" i="1">
                                        <a:latin typeface="Cambria Math"/>
                                      </a:rPr>
                                    </m:ctrlPr>
                                  </m:funcPr>
                                  <m:fName>
                                    <m:r>
                                      <m:rPr>
                                        <m:sty m:val="p"/>
                                      </m:rPr>
                                      <a:rPr lang="en-US" sz="800">
                                        <a:latin typeface="Cambria Math"/>
                                      </a:rPr>
                                      <m:t>sin</m:t>
                                    </m:r>
                                  </m:fName>
                                  <m:e>
                                    <m:r>
                                      <m:rPr>
                                        <m:sty m:val="p"/>
                                      </m:rPr>
                                      <a:rPr lang="en-US" sz="800">
                                        <a:latin typeface="Cambria Math"/>
                                      </a:rPr>
                                      <m:t>γ</m:t>
                                    </m:r>
                                  </m:e>
                                </m:func>
                              </m:e>
                            </m:mr>
                          </m:m>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rot="21399686">
                <a:off x="3282183" y="2106557"/>
                <a:ext cx="1949782" cy="460521"/>
              </a:xfrm>
              <a:prstGeom prst="rect">
                <a:avLst/>
              </a:prstGeom>
              <a:blipFill rotWithShape="1">
                <a:blip r:embed="rId5"/>
                <a:stretch>
                  <a:fillRect t="-9474" r="-85538"/>
                </a:stretch>
              </a:blipFill>
            </p:spPr>
            <p:txBody>
              <a:bodyPr/>
              <a:lstStyle/>
              <a:p>
                <a:r>
                  <a:rPr lang="en-AU">
                    <a:noFill/>
                  </a:rPr>
                  <a:t> </a:t>
                </a:r>
              </a:p>
            </p:txBody>
          </p:sp>
        </mc:Fallback>
      </mc:AlternateContent>
      <p:pic>
        <p:nvPicPr>
          <p:cNvPr id="13" name="Picture 3" descr="C:\Users\mpaley.NTDEV\AppData\Local\Microsoft\Windows\Temporary Internet Files\Content.IE5\9VM2KWKQ\MP91021631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0129" y="3356020"/>
            <a:ext cx="556878" cy="5567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05268" y="4878105"/>
            <a:ext cx="2711064" cy="738664"/>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Use this sensor whenever available</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2931" y="2655023"/>
            <a:ext cx="1027084" cy="94308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7554" y="2761916"/>
            <a:ext cx="911523" cy="836191"/>
          </a:xfrm>
          <a:prstGeom prst="rect">
            <a:avLst/>
          </a:prstGeom>
        </p:spPr>
      </p:pic>
    </p:spTree>
    <p:extLst>
      <p:ext uri="{BB962C8B-B14F-4D97-AF65-F5344CB8AC3E}">
        <p14:creationId xmlns:p14="http://schemas.microsoft.com/office/powerpoint/2010/main" val="152380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Sensor Availability</a:t>
            </a:r>
            <a:endParaRPr lang="en-AU" dirty="0"/>
          </a:p>
        </p:txBody>
      </p:sp>
      <p:sp>
        <p:nvSpPr>
          <p:cNvPr id="3" name="Content Placeholder 2"/>
          <p:cNvSpPr>
            <a:spLocks noGrp="1"/>
          </p:cNvSpPr>
          <p:nvPr>
            <p:ph idx="1"/>
          </p:nvPr>
        </p:nvSpPr>
        <p:spPr/>
        <p:txBody>
          <a:bodyPr/>
          <a:lstStyle/>
          <a:p>
            <a:r>
              <a:rPr lang="en-AU" dirty="0" smtClean="0"/>
              <a:t>Physical hardware required for most debugging scenarios</a:t>
            </a:r>
          </a:p>
          <a:p>
            <a:pPr marL="0" indent="0">
              <a:buNone/>
            </a:pPr>
            <a:endParaRPr lang="en-AU" dirty="0" smtClean="0"/>
          </a:p>
          <a:p>
            <a:r>
              <a:rPr lang="en-AU" dirty="0" smtClean="0"/>
              <a:t>Not all phones have all sensors</a:t>
            </a:r>
          </a:p>
          <a:p>
            <a:pPr lvl="1"/>
            <a:r>
              <a:rPr lang="en-AU" dirty="0" smtClean="0"/>
              <a:t>Gyro &amp; Compass optional</a:t>
            </a:r>
          </a:p>
          <a:p>
            <a:pPr lvl="1"/>
            <a:r>
              <a:rPr lang="en-AU" dirty="0" smtClean="0"/>
              <a:t>Motion Sensor accuracy based on sensors present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13072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Accessing the Camera</a:t>
            </a:r>
            <a:endParaRPr lang="en-AU" dirty="0"/>
          </a:p>
        </p:txBody>
      </p:sp>
      <p:sp>
        <p:nvSpPr>
          <p:cNvPr id="3" name="Content Placeholder 2"/>
          <p:cNvSpPr>
            <a:spLocks noGrp="1"/>
          </p:cNvSpPr>
          <p:nvPr>
            <p:ph idx="1"/>
          </p:nvPr>
        </p:nvSpPr>
        <p:spPr/>
        <p:txBody>
          <a:bodyPr/>
          <a:lstStyle/>
          <a:p>
            <a:r>
              <a:rPr lang="en-AU" dirty="0" smtClean="0"/>
              <a:t>Silverlight 4 </a:t>
            </a:r>
            <a:r>
              <a:rPr lang="en-AU" dirty="0" err="1" smtClean="0"/>
              <a:t>WebCam</a:t>
            </a:r>
            <a:r>
              <a:rPr lang="en-AU" dirty="0" smtClean="0"/>
              <a:t> API</a:t>
            </a:r>
          </a:p>
          <a:p>
            <a:pPr lvl="1"/>
            <a:r>
              <a:rPr lang="en-AU" dirty="0" smtClean="0"/>
              <a:t>Taken from SL4 desktop API + added functionality</a:t>
            </a:r>
          </a:p>
          <a:p>
            <a:r>
              <a:rPr lang="en-AU" dirty="0" err="1" smtClean="0"/>
              <a:t>PhotoCamera</a:t>
            </a:r>
            <a:r>
              <a:rPr lang="en-AU" dirty="0" smtClean="0"/>
              <a:t> Class</a:t>
            </a:r>
          </a:p>
          <a:p>
            <a:pPr lvl="1"/>
            <a:r>
              <a:rPr lang="en-AU" dirty="0" smtClean="0"/>
              <a:t>New Managed API </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26496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Camera Demo</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90114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Camera API Scenarios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aphicFrame>
        <p:nvGraphicFramePr>
          <p:cNvPr id="5" name="Content Placeholder 5"/>
          <p:cNvGraphicFramePr>
            <a:graphicFrameLocks/>
          </p:cNvGraphicFramePr>
          <p:nvPr>
            <p:extLst>
              <p:ext uri="{D42A27DB-BD31-4B8C-83A1-F6EECF244321}">
                <p14:modId xmlns:p14="http://schemas.microsoft.com/office/powerpoint/2010/main" val="1467200127"/>
              </p:ext>
            </p:extLst>
          </p:nvPr>
        </p:nvGraphicFramePr>
        <p:xfrm>
          <a:off x="323528" y="2204864"/>
          <a:ext cx="4114800" cy="1805760"/>
        </p:xfrm>
        <a:graphic>
          <a:graphicData uri="http://schemas.openxmlformats.org/drawingml/2006/table">
            <a:tbl>
              <a:tblPr firstRow="1" bandRow="1">
                <a:tableStyleId>{5C22544A-7EE6-4342-B048-85BDC9FD1C3A}</a:tableStyleId>
              </a:tblPr>
              <a:tblGrid>
                <a:gridCol w="4114800"/>
              </a:tblGrid>
              <a:tr h="457200">
                <a:tc>
                  <a:txBody>
                    <a:bodyPr/>
                    <a:lstStyle/>
                    <a:p>
                      <a:r>
                        <a:rPr lang="en-US" sz="2100" dirty="0" smtClean="0">
                          <a:latin typeface="+mn-lt"/>
                        </a:rPr>
                        <a:t>Silverlight 4 </a:t>
                      </a:r>
                      <a:r>
                        <a:rPr lang="en-US" sz="2100" dirty="0" err="1" smtClean="0">
                          <a:latin typeface="+mn-lt"/>
                        </a:rPr>
                        <a:t>WebCam</a:t>
                      </a:r>
                      <a:endParaRPr lang="en-US" sz="2100" dirty="0">
                        <a:latin typeface="+mn-lt"/>
                        <a:ea typeface="Segoe UI" pitchFamily="34" charset="0"/>
                        <a:cs typeface="Segoe UI" pitchFamily="34" charset="0"/>
                      </a:endParaRPr>
                    </a:p>
                  </a:txBody>
                  <a:tcPr marT="34290" marB="34290"/>
                </a:tc>
              </a:tr>
              <a:tr h="449520">
                <a:tc>
                  <a:txBody>
                    <a:bodyPr/>
                    <a:lstStyle/>
                    <a:p>
                      <a:r>
                        <a:rPr lang="en-US" sz="2000" dirty="0" smtClean="0">
                          <a:latin typeface="+mn-lt"/>
                          <a:ea typeface="Segoe UI" pitchFamily="34" charset="0"/>
                          <a:cs typeface="Segoe UI" pitchFamily="34" charset="0"/>
                        </a:rPr>
                        <a:t>Reuse SL4 </a:t>
                      </a:r>
                      <a:r>
                        <a:rPr lang="en-US" sz="2000" dirty="0" err="1" smtClean="0">
                          <a:latin typeface="+mn-lt"/>
                          <a:ea typeface="Segoe UI" pitchFamily="34" charset="0"/>
                          <a:cs typeface="Segoe UI" pitchFamily="34" charset="0"/>
                        </a:rPr>
                        <a:t>WebCam</a:t>
                      </a:r>
                      <a:r>
                        <a:rPr lang="en-US" sz="2000" dirty="0" smtClean="0">
                          <a:latin typeface="+mn-lt"/>
                          <a:ea typeface="Segoe UI" pitchFamily="34" charset="0"/>
                          <a:cs typeface="Segoe UI" pitchFamily="34" charset="0"/>
                        </a:rPr>
                        <a:t> Knowledge</a:t>
                      </a:r>
                      <a:endParaRPr lang="en-US" sz="2000" dirty="0">
                        <a:latin typeface="+mn-lt"/>
                        <a:ea typeface="Segoe UI" pitchFamily="34" charset="0"/>
                        <a:cs typeface="Segoe UI" pitchFamily="34" charset="0"/>
                      </a:endParaRPr>
                    </a:p>
                  </a:txBody>
                  <a:tcPr marT="34290" marB="34290"/>
                </a:tc>
              </a:tr>
              <a:tr h="449520">
                <a:tc>
                  <a:txBody>
                    <a:bodyPr/>
                    <a:lstStyle/>
                    <a:p>
                      <a:r>
                        <a:rPr lang="en-US" sz="2000" dirty="0" smtClean="0">
                          <a:latin typeface="+mn-lt"/>
                          <a:ea typeface="Segoe UI" pitchFamily="34" charset="0"/>
                          <a:cs typeface="Segoe UI" pitchFamily="34" charset="0"/>
                        </a:rPr>
                        <a:t>Easily Target Desktop and Phone</a:t>
                      </a:r>
                      <a:endParaRPr lang="en-US" sz="2000" dirty="0">
                        <a:latin typeface="+mn-lt"/>
                        <a:ea typeface="Segoe UI" pitchFamily="34" charset="0"/>
                        <a:cs typeface="Segoe UI" pitchFamily="34" charset="0"/>
                      </a:endParaRPr>
                    </a:p>
                  </a:txBody>
                  <a:tcPr marT="34290" marB="34290"/>
                </a:tc>
              </a:tr>
              <a:tr h="44952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latin typeface="+mn-lt"/>
                          <a:ea typeface="Segoe UI" pitchFamily="34" charset="0"/>
                          <a:cs typeface="Segoe UI" pitchFamily="34" charset="0"/>
                        </a:rPr>
                        <a:t>Record</a:t>
                      </a:r>
                      <a:r>
                        <a:rPr lang="en-US" sz="2000" baseline="0" dirty="0" smtClean="0">
                          <a:latin typeface="+mn-lt"/>
                          <a:ea typeface="Segoe UI" pitchFamily="34" charset="0"/>
                          <a:cs typeface="Segoe UI" pitchFamily="34" charset="0"/>
                        </a:rPr>
                        <a:t> Video and Audio into a File</a:t>
                      </a:r>
                      <a:endParaRPr lang="en-US" sz="2000" dirty="0" smtClean="0">
                        <a:latin typeface="+mn-lt"/>
                        <a:ea typeface="Segoe UI" pitchFamily="34" charset="0"/>
                        <a:cs typeface="Segoe UI" pitchFamily="34" charset="0"/>
                      </a:endParaRPr>
                    </a:p>
                  </a:txBody>
                  <a:tcPr marT="34290" marB="34290"/>
                </a:tc>
              </a:tr>
            </a:tbl>
          </a:graphicData>
        </a:graphic>
      </p:graphicFrame>
      <p:graphicFrame>
        <p:nvGraphicFramePr>
          <p:cNvPr id="6" name="Content Placeholder 4"/>
          <p:cNvGraphicFramePr>
            <a:graphicFrameLocks noGrp="1"/>
          </p:cNvGraphicFramePr>
          <p:nvPr>
            <p:ph idx="4294967295"/>
            <p:extLst>
              <p:ext uri="{D42A27DB-BD31-4B8C-83A1-F6EECF244321}">
                <p14:modId xmlns:p14="http://schemas.microsoft.com/office/powerpoint/2010/main" val="2907115863"/>
              </p:ext>
            </p:extLst>
          </p:nvPr>
        </p:nvGraphicFramePr>
        <p:xfrm>
          <a:off x="4572000" y="2204864"/>
          <a:ext cx="4023360" cy="1801899"/>
        </p:xfrm>
        <a:graphic>
          <a:graphicData uri="http://schemas.openxmlformats.org/drawingml/2006/table">
            <a:tbl>
              <a:tblPr firstRow="1" bandRow="1">
                <a:tableStyleId>{5C22544A-7EE6-4342-B048-85BDC9FD1C3A}</a:tableStyleId>
              </a:tblPr>
              <a:tblGrid>
                <a:gridCol w="4023360"/>
              </a:tblGrid>
              <a:tr h="457200">
                <a:tc>
                  <a:txBody>
                    <a:bodyPr/>
                    <a:lstStyle/>
                    <a:p>
                      <a:r>
                        <a:rPr lang="en-US" sz="2100" dirty="0" err="1" smtClean="0">
                          <a:latin typeface="+mn-lt"/>
                        </a:rPr>
                        <a:t>PhotoCamera</a:t>
                      </a:r>
                      <a:endParaRPr lang="en-US" sz="2100" dirty="0">
                        <a:latin typeface="+mn-lt"/>
                        <a:ea typeface="Segoe UI" pitchFamily="34" charset="0"/>
                        <a:cs typeface="Segoe UI" pitchFamily="34" charset="0"/>
                      </a:endParaRPr>
                    </a:p>
                  </a:txBody>
                  <a:tcPr marL="222798" marR="222798" marT="34290" marB="34290"/>
                </a:tc>
              </a:tr>
              <a:tr h="448233">
                <a:tc>
                  <a:txBody>
                    <a:bodyPr/>
                    <a:lstStyle/>
                    <a:p>
                      <a:r>
                        <a:rPr lang="en-US" sz="2000" dirty="0" smtClean="0">
                          <a:latin typeface="+mn-lt"/>
                          <a:ea typeface="Segoe UI" pitchFamily="34" charset="0"/>
                          <a:cs typeface="Segoe UI" pitchFamily="34" charset="0"/>
                        </a:rPr>
                        <a:t>Take High Quality Photos</a:t>
                      </a:r>
                      <a:endParaRPr lang="en-US" sz="2000" dirty="0">
                        <a:latin typeface="+mn-lt"/>
                        <a:ea typeface="Segoe UI" pitchFamily="34" charset="0"/>
                        <a:cs typeface="Segoe UI" pitchFamily="34" charset="0"/>
                      </a:endParaRPr>
                    </a:p>
                  </a:txBody>
                  <a:tcPr marL="222798" marR="222798" marT="34290" marB="34290"/>
                </a:tc>
              </a:tr>
              <a:tr h="448233">
                <a:tc>
                  <a:txBody>
                    <a:bodyPr/>
                    <a:lstStyle/>
                    <a:p>
                      <a:r>
                        <a:rPr lang="en-US" sz="2000" dirty="0" smtClean="0">
                          <a:latin typeface="+mn-lt"/>
                          <a:ea typeface="Segoe UI" pitchFamily="34" charset="0"/>
                          <a:cs typeface="Segoe UI" pitchFamily="34" charset="0"/>
                        </a:rPr>
                        <a:t>Handling Hardware Button</a:t>
                      </a:r>
                    </a:p>
                  </a:txBody>
                  <a:tcPr marL="222798" marR="222798" marT="34290" marB="34290"/>
                </a:tc>
              </a:tr>
              <a:tr h="448233">
                <a:tc>
                  <a:txBody>
                    <a:bodyPr/>
                    <a:lstStyle/>
                    <a:p>
                      <a:r>
                        <a:rPr lang="en-US" sz="2000" dirty="0" smtClean="0">
                          <a:latin typeface="+mn-lt"/>
                          <a:ea typeface="Segoe UI" pitchFamily="34" charset="0"/>
                          <a:cs typeface="Segoe UI" pitchFamily="34" charset="0"/>
                        </a:rPr>
                        <a:t>Handling</a:t>
                      </a:r>
                      <a:r>
                        <a:rPr lang="en-US" sz="2000" baseline="0" dirty="0" smtClean="0">
                          <a:latin typeface="+mn-lt"/>
                          <a:ea typeface="Segoe UI" pitchFamily="34" charset="0"/>
                          <a:cs typeface="Segoe UI" pitchFamily="34" charset="0"/>
                        </a:rPr>
                        <a:t> Flash mode and Focus</a:t>
                      </a:r>
                      <a:endParaRPr lang="en-US" sz="2000" dirty="0">
                        <a:latin typeface="+mn-lt"/>
                        <a:ea typeface="Segoe UI" pitchFamily="34" charset="0"/>
                        <a:cs typeface="Segoe UI" pitchFamily="34" charset="0"/>
                      </a:endParaRPr>
                    </a:p>
                  </a:txBody>
                  <a:tcPr marL="222798" marR="222798" marT="34290" marB="34290"/>
                </a:tc>
              </a:tr>
            </a:tbl>
          </a:graphicData>
        </a:graphic>
      </p:graphicFrame>
    </p:spTree>
    <p:extLst>
      <p:ext uri="{BB962C8B-B14F-4D97-AF65-F5344CB8AC3E}">
        <p14:creationId xmlns:p14="http://schemas.microsoft.com/office/powerpoint/2010/main" val="165561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Camera Specifics</a:t>
            </a:r>
            <a:endParaRPr lang="en-AU" dirty="0"/>
          </a:p>
        </p:txBody>
      </p:sp>
      <p:sp>
        <p:nvSpPr>
          <p:cNvPr id="3" name="Content Placeholder 2"/>
          <p:cNvSpPr>
            <a:spLocks noGrp="1"/>
          </p:cNvSpPr>
          <p:nvPr>
            <p:ph idx="1"/>
          </p:nvPr>
        </p:nvSpPr>
        <p:spPr/>
        <p:txBody>
          <a:bodyPr/>
          <a:lstStyle/>
          <a:p>
            <a:r>
              <a:rPr lang="en-AU" dirty="0" smtClean="0"/>
              <a:t>Use Y or YUV format for </a:t>
            </a:r>
            <a:r>
              <a:rPr lang="en-AU" dirty="0" err="1" smtClean="0"/>
              <a:t>proessing</a:t>
            </a:r>
            <a:endParaRPr lang="en-AU" dirty="0" smtClean="0"/>
          </a:p>
          <a:p>
            <a:r>
              <a:rPr lang="en-AU" dirty="0" smtClean="0"/>
              <a:t>Video output is MP4</a:t>
            </a:r>
          </a:p>
          <a:p>
            <a:r>
              <a:rPr lang="en-AU" dirty="0" smtClean="0"/>
              <a:t>ALWAYS check for device flash support.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5711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Structured Data</a:t>
            </a:r>
            <a:br>
              <a:rPr lang="en-AU" dirty="0" smtClean="0"/>
            </a:br>
            <a:r>
              <a:rPr lang="en-AU" dirty="0" smtClean="0">
                <a:solidFill>
                  <a:schemeClr val="accent2"/>
                </a:solidFill>
              </a:rPr>
              <a:t>LINQ to SQL</a:t>
            </a:r>
            <a:endParaRPr lang="en-AU" dirty="0"/>
          </a:p>
        </p:txBody>
      </p:sp>
      <p:sp>
        <p:nvSpPr>
          <p:cNvPr id="3" name="Content Placeholder 2"/>
          <p:cNvSpPr>
            <a:spLocks noGrp="1"/>
          </p:cNvSpPr>
          <p:nvPr>
            <p:ph idx="1"/>
          </p:nvPr>
        </p:nvSpPr>
        <p:spPr/>
        <p:txBody>
          <a:bodyPr/>
          <a:lstStyle/>
          <a:p>
            <a:r>
              <a:rPr lang="en-AU" dirty="0" smtClean="0"/>
              <a:t>Architecture</a:t>
            </a:r>
          </a:p>
          <a:p>
            <a:pPr lvl="1"/>
            <a:r>
              <a:rPr lang="en-AU" dirty="0" smtClean="0"/>
              <a:t>Code First</a:t>
            </a:r>
          </a:p>
          <a:p>
            <a:pPr lvl="1"/>
            <a:r>
              <a:rPr lang="en-AU" dirty="0" smtClean="0"/>
              <a:t>Create Context</a:t>
            </a:r>
          </a:p>
          <a:p>
            <a:pPr lvl="1"/>
            <a:r>
              <a:rPr lang="en-AU" dirty="0" smtClean="0"/>
              <a:t>Submit Transaction</a:t>
            </a:r>
          </a:p>
          <a:p>
            <a:pPr lvl="1"/>
            <a:r>
              <a:rPr lang="en-AU" dirty="0" smtClean="0"/>
              <a:t>Schema Upgradeable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3534566833"/>
              </p:ext>
            </p:extLst>
          </p:nvPr>
        </p:nvGraphicFramePr>
        <p:xfrm>
          <a:off x="4230984" y="2348880"/>
          <a:ext cx="4913016" cy="3744416"/>
        </p:xfrm>
        <a:graphic>
          <a:graphicData uri="http://schemas.openxmlformats.org/presentationml/2006/ole">
            <mc:AlternateContent xmlns:mc="http://schemas.openxmlformats.org/markup-compatibility/2006">
              <mc:Choice xmlns:v="urn:schemas-microsoft-com:vml" Requires="v">
                <p:oleObj spid="_x0000_s41000" name="Visio" r:id="rId3" imgW="5362139" imgH="5452894" progId="Visio.Drawing.11">
                  <p:embed/>
                </p:oleObj>
              </mc:Choice>
              <mc:Fallback>
                <p:oleObj name="Visio" r:id="rId3" imgW="5362139" imgH="5452894"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984" y="2348880"/>
                        <a:ext cx="4913016" cy="37444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25054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Structured Data</a:t>
            </a:r>
            <a:br>
              <a:rPr lang="en-AU" dirty="0" smtClean="0"/>
            </a:br>
            <a:r>
              <a:rPr lang="en-AU" dirty="0" smtClean="0">
                <a:solidFill>
                  <a:schemeClr val="accent2"/>
                </a:solidFill>
              </a:rPr>
              <a:t>LINQ to User</a:t>
            </a:r>
            <a:endParaRPr lang="en-AU" dirty="0"/>
          </a:p>
        </p:txBody>
      </p:sp>
      <p:sp>
        <p:nvSpPr>
          <p:cNvPr id="3" name="Content Placeholder 2"/>
          <p:cNvSpPr>
            <a:spLocks noGrp="1"/>
          </p:cNvSpPr>
          <p:nvPr>
            <p:ph idx="1"/>
          </p:nvPr>
        </p:nvSpPr>
        <p:spPr/>
        <p:txBody>
          <a:bodyPr>
            <a:normAutofit/>
          </a:bodyPr>
          <a:lstStyle/>
          <a:p>
            <a:r>
              <a:rPr lang="en-AU" dirty="0" smtClean="0"/>
              <a:t>Chooser Tasks</a:t>
            </a:r>
          </a:p>
          <a:p>
            <a:pPr lvl="1"/>
            <a:r>
              <a:rPr lang="en-AU" dirty="0" err="1" smtClean="0"/>
              <a:t>EmailAddressChooserTask</a:t>
            </a:r>
            <a:endParaRPr lang="en-AU" dirty="0" smtClean="0"/>
          </a:p>
          <a:p>
            <a:pPr lvl="1"/>
            <a:r>
              <a:rPr lang="en-AU" dirty="0" err="1" smtClean="0"/>
              <a:t>PhoneNumberChooserTask</a:t>
            </a:r>
            <a:endParaRPr lang="en-AU" dirty="0" smtClean="0"/>
          </a:p>
          <a:p>
            <a:pPr lvl="1"/>
            <a:r>
              <a:rPr lang="en-AU" dirty="0" err="1" smtClean="0"/>
              <a:t>AddressChooserTask</a:t>
            </a:r>
            <a:endParaRPr lang="en-AU" dirty="0" smtClean="0"/>
          </a:p>
          <a:p>
            <a:pPr lvl="1"/>
            <a:endParaRPr lang="en-AU" dirty="0"/>
          </a:p>
          <a:p>
            <a:r>
              <a:rPr lang="en-AU" dirty="0" err="1" smtClean="0"/>
              <a:t>Microsoft.Phone.UserData</a:t>
            </a:r>
            <a:r>
              <a:rPr lang="en-AU" dirty="0" smtClean="0"/>
              <a:t> (</a:t>
            </a:r>
            <a:r>
              <a:rPr lang="en-AU" b="1" dirty="0" smtClean="0"/>
              <a:t>read only</a:t>
            </a:r>
            <a:r>
              <a:rPr lang="en-AU" dirty="0" smtClean="0"/>
              <a:t>)</a:t>
            </a:r>
          </a:p>
          <a:p>
            <a:pPr lvl="1"/>
            <a:r>
              <a:rPr lang="en-AU" dirty="0" smtClean="0"/>
              <a:t>Contacts</a:t>
            </a:r>
          </a:p>
          <a:p>
            <a:pPr lvl="1"/>
            <a:r>
              <a:rPr lang="en-AU" dirty="0" err="1" smtClean="0"/>
              <a:t>Appoinments</a:t>
            </a:r>
            <a:endParaRPr lang="en-AU" dirty="0" smtClean="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56030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Shared Data Access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table"/>
          <p:cNvPicPr>
            <a:picLocks noChangeAspect="1"/>
          </p:cNvPicPr>
          <p:nvPr/>
        </p:nvPicPr>
        <p:blipFill>
          <a:blip r:embed="rId2"/>
          <a:stretch>
            <a:fillRect/>
          </a:stretch>
        </p:blipFill>
        <p:spPr>
          <a:xfrm>
            <a:off x="443551" y="2204864"/>
            <a:ext cx="8251032" cy="3812762"/>
          </a:xfrm>
          <a:prstGeom prst="rect">
            <a:avLst/>
          </a:prstGeom>
        </p:spPr>
      </p:pic>
    </p:spTree>
    <p:extLst>
      <p:ext uri="{BB962C8B-B14F-4D97-AF65-F5344CB8AC3E}">
        <p14:creationId xmlns:p14="http://schemas.microsoft.com/office/powerpoint/2010/main" val="123361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Silverlight Goodness</a:t>
            </a:r>
            <a:br>
              <a:rPr lang="en-AU" dirty="0" smtClean="0"/>
            </a:br>
            <a:r>
              <a:rPr lang="en-AU" dirty="0" smtClean="0">
                <a:solidFill>
                  <a:schemeClr val="accent2"/>
                </a:solidFill>
              </a:rPr>
              <a:t>text</a:t>
            </a:r>
            <a:endParaRPr lang="en-AU" dirty="0"/>
          </a:p>
        </p:txBody>
      </p:sp>
      <p:sp>
        <p:nvSpPr>
          <p:cNvPr id="3" name="Content Placeholder 2"/>
          <p:cNvSpPr>
            <a:spLocks noGrp="1"/>
          </p:cNvSpPr>
          <p:nvPr>
            <p:ph idx="1"/>
          </p:nvPr>
        </p:nvSpPr>
        <p:spPr/>
        <p:txBody>
          <a:bodyPr/>
          <a:lstStyle/>
          <a:p>
            <a:r>
              <a:rPr lang="en-AU" dirty="0" smtClean="0"/>
              <a:t>Expanding with </a:t>
            </a:r>
          </a:p>
          <a:p>
            <a:pPr marL="0" indent="0">
              <a:buNone/>
            </a:pPr>
            <a:r>
              <a:rPr lang="en-AU" dirty="0" smtClean="0"/>
              <a:t>    international text</a:t>
            </a:r>
          </a:p>
          <a:p>
            <a:r>
              <a:rPr lang="en-AU" dirty="0" smtClean="0"/>
              <a:t>Supporting ALL languages </a:t>
            </a:r>
          </a:p>
          <a:p>
            <a:pPr marL="0" indent="0">
              <a:buNone/>
            </a:pPr>
            <a:r>
              <a:rPr lang="en-AU" dirty="0" smtClean="0"/>
              <a:t>    on the phone</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844824"/>
            <a:ext cx="2167256" cy="361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8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New Windows phone “mango” application platform services</a:t>
            </a:r>
            <a:endParaRPr lang="en-AU" dirty="0"/>
          </a:p>
        </p:txBody>
      </p:sp>
      <p:sp>
        <p:nvSpPr>
          <p:cNvPr id="3" name="Text Placeholder 2"/>
          <p:cNvSpPr>
            <a:spLocks noGrp="1"/>
          </p:cNvSpPr>
          <p:nvPr>
            <p:ph type="body" idx="1"/>
          </p:nvPr>
        </p:nvSpPr>
        <p:spPr/>
        <p:txBody>
          <a:bodyPr/>
          <a:lstStyle/>
          <a:p>
            <a:pPr lvl="0">
              <a:defRPr/>
            </a:pPr>
            <a:r>
              <a:rPr lang="en-US" b="1" dirty="0" smtClean="0"/>
              <a:t>Chris Walsh</a:t>
            </a:r>
          </a:p>
          <a:p>
            <a:pPr lvl="0">
              <a:defRPr/>
            </a:pPr>
            <a:r>
              <a:rPr lang="en-US" dirty="0" smtClean="0"/>
              <a:t>@</a:t>
            </a:r>
            <a:r>
              <a:rPr lang="en-US" dirty="0" err="1" smtClean="0"/>
              <a:t>ChrisWalshie</a:t>
            </a:r>
            <a:endParaRPr lang="en-US" dirty="0" smtClean="0"/>
          </a:p>
          <a:p>
            <a:pPr lvl="0">
              <a:defRPr/>
            </a:pPr>
            <a:r>
              <a:rPr lang="en-US" dirty="0" smtClean="0"/>
              <a:t>blog.walshie.me</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a:t>
            </a:r>
            <a:r>
              <a:rPr kumimoji="0" lang="en-US" b="1" i="0" u="none" strike="noStrike" kern="600" cap="none" spc="40" normalizeH="0" baseline="0" noProof="0" smtClean="0">
                <a:ln w="3175">
                  <a:noFill/>
                </a:ln>
                <a:solidFill>
                  <a:schemeClr val="bg1"/>
                </a:solidFill>
                <a:effectLst/>
                <a:uLnTx/>
                <a:uFillTx/>
                <a:latin typeface="Calibri" pitchFamily="34" charset="0"/>
                <a:ea typeface="+mn-ea"/>
                <a:cs typeface="Arial" charset="0"/>
              </a:rPr>
              <a:t>: WPH304</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Silverlight Goodness</a:t>
            </a:r>
            <a:r>
              <a:rPr lang="en-AU" smtClean="0"/>
              <a:t/>
            </a:r>
            <a:br>
              <a:rPr lang="en-AU" smtClean="0"/>
            </a:br>
            <a:r>
              <a:rPr lang="en-AU" smtClean="0">
                <a:solidFill>
                  <a:schemeClr val="accent2"/>
                </a:solidFill>
              </a:rPr>
              <a:t>API</a:t>
            </a:r>
            <a:endParaRPr lang="en-AU" dirty="0"/>
          </a:p>
        </p:txBody>
      </p:sp>
      <p:sp>
        <p:nvSpPr>
          <p:cNvPr id="3" name="Content Placeholder 2"/>
          <p:cNvSpPr>
            <a:spLocks noGrp="1"/>
          </p:cNvSpPr>
          <p:nvPr>
            <p:ph idx="1"/>
          </p:nvPr>
        </p:nvSpPr>
        <p:spPr/>
        <p:txBody>
          <a:bodyPr/>
          <a:lstStyle/>
          <a:p>
            <a:r>
              <a:rPr lang="en-AU" dirty="0" smtClean="0"/>
              <a:t>We’re now Silverlight 4</a:t>
            </a:r>
          </a:p>
          <a:p>
            <a:pPr lvl="1"/>
            <a:r>
              <a:rPr lang="en-AU" dirty="0" err="1" smtClean="0"/>
              <a:t>ImplictStyles</a:t>
            </a:r>
            <a:endParaRPr lang="en-AU" dirty="0" smtClean="0"/>
          </a:p>
          <a:p>
            <a:pPr lvl="1"/>
            <a:r>
              <a:rPr lang="en-AU" dirty="0" smtClean="0"/>
              <a:t>Binding enhancements</a:t>
            </a:r>
          </a:p>
          <a:p>
            <a:pPr lvl="1"/>
            <a:r>
              <a:rPr lang="en-AU" dirty="0" err="1" smtClean="0"/>
              <a:t>ICommand</a:t>
            </a:r>
            <a:endParaRPr lang="en-AU" dirty="0" smtClean="0"/>
          </a:p>
          <a:p>
            <a:pPr lvl="1"/>
            <a:r>
              <a:rPr lang="en-AU" dirty="0" smtClean="0"/>
              <a:t>Enhanced Text Stack Rendering</a:t>
            </a:r>
          </a:p>
          <a:p>
            <a:r>
              <a:rPr lang="en-AU" dirty="0" err="1" smtClean="0"/>
              <a:t>TextBox</a:t>
            </a:r>
            <a:r>
              <a:rPr lang="en-AU" dirty="0" smtClean="0"/>
              <a:t> events</a:t>
            </a:r>
          </a:p>
          <a:p>
            <a:r>
              <a:rPr lang="en-AU" dirty="0" smtClean="0"/>
              <a:t>Touch</a:t>
            </a:r>
          </a:p>
          <a:p>
            <a:pPr lvl="1"/>
            <a:r>
              <a:rPr lang="en-AU" dirty="0" smtClean="0"/>
              <a:t>Tap, </a:t>
            </a:r>
            <a:r>
              <a:rPr lang="en-AU" dirty="0" err="1" smtClean="0"/>
              <a:t>DoubleTap</a:t>
            </a:r>
            <a:r>
              <a:rPr lang="en-AU" dirty="0"/>
              <a:t> </a:t>
            </a:r>
            <a:r>
              <a:rPr lang="en-AU" dirty="0" smtClean="0"/>
              <a:t>&amp; Hold gestures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56055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Controls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Content Placeholder 4"/>
          <p:cNvSpPr>
            <a:spLocks noGrp="1"/>
          </p:cNvSpPr>
          <p:nvPr>
            <p:ph idx="1"/>
          </p:nvPr>
        </p:nvSpPr>
        <p:spPr/>
        <p:txBody>
          <a:bodyPr/>
          <a:lstStyle/>
          <a:p>
            <a:r>
              <a:rPr lang="en-AU" dirty="0" smtClean="0"/>
              <a:t>Demo</a:t>
            </a:r>
            <a:endParaRPr lang="en-AU" dirty="0"/>
          </a:p>
        </p:txBody>
      </p:sp>
    </p:spTree>
    <p:extLst>
      <p:ext uri="{BB962C8B-B14F-4D97-AF65-F5344CB8AC3E}">
        <p14:creationId xmlns:p14="http://schemas.microsoft.com/office/powerpoint/2010/main" val="1238989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Developer Tool Enhancements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Content Placeholder 2"/>
          <p:cNvSpPr>
            <a:spLocks noGrp="1"/>
          </p:cNvSpPr>
          <p:nvPr>
            <p:ph idx="1"/>
          </p:nvPr>
        </p:nvSpPr>
        <p:spPr>
          <a:xfrm>
            <a:off x="457200" y="2276872"/>
            <a:ext cx="8229600" cy="3849291"/>
          </a:xfrm>
        </p:spPr>
        <p:txBody>
          <a:bodyPr/>
          <a:lstStyle/>
          <a:p>
            <a:r>
              <a:rPr lang="en-AU" smtClean="0"/>
              <a:t>Demo</a:t>
            </a:r>
            <a:endParaRPr lang="en-AU" dirty="0" smtClean="0"/>
          </a:p>
        </p:txBody>
      </p:sp>
    </p:spTree>
    <p:extLst>
      <p:ext uri="{BB962C8B-B14F-4D97-AF65-F5344CB8AC3E}">
        <p14:creationId xmlns:p14="http://schemas.microsoft.com/office/powerpoint/2010/main" val="2029066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44824"/>
            <a:ext cx="7772400" cy="1362075"/>
          </a:xfrm>
        </p:spPr>
        <p:txBody>
          <a:bodyPr>
            <a:noAutofit/>
          </a:bodyPr>
          <a:lstStyle/>
          <a:p>
            <a:r>
              <a:rPr lang="en-US" sz="6500" dirty="0" smtClean="0"/>
              <a:t>Windows phone “mango” </a:t>
            </a:r>
            <a:r>
              <a:rPr lang="en-US" sz="6500" dirty="0" err="1" smtClean="0"/>
              <a:t>RTM’ed</a:t>
            </a:r>
            <a:r>
              <a:rPr lang="en-US" sz="6500" dirty="0" smtClean="0"/>
              <a:t> 27/07/2011!!!!</a:t>
            </a:r>
            <a:endParaRPr lang="en-AU" sz="6500"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Content Placeholder 2"/>
          <p:cNvSpPr txBox="1">
            <a:spLocks/>
          </p:cNvSpPr>
          <p:nvPr/>
        </p:nvSpPr>
        <p:spPr>
          <a:xfrm>
            <a:off x="457200" y="2276872"/>
            <a:ext cx="8229600" cy="3849291"/>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AU" dirty="0" smtClean="0"/>
              <a:t>Get started now – http://create.msdn.com</a:t>
            </a:r>
          </a:p>
        </p:txBody>
      </p:sp>
    </p:spTree>
    <p:extLst>
      <p:ext uri="{BB962C8B-B14F-4D97-AF65-F5344CB8AC3E}">
        <p14:creationId xmlns:p14="http://schemas.microsoft.com/office/powerpoint/2010/main" val="3046202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367126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6210178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ectangle 4"/>
          <p:cNvSpPr/>
          <p:nvPr/>
        </p:nvSpPr>
        <p:spPr>
          <a:xfrm>
            <a:off x="-252536" y="-171400"/>
            <a:ext cx="9577064" cy="7200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144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060848"/>
            <a:ext cx="4438650" cy="3829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64433" y="5908630"/>
            <a:ext cx="1726691" cy="369332"/>
          </a:xfrm>
          <a:prstGeom prst="rect">
            <a:avLst/>
          </a:prstGeom>
          <a:noFill/>
        </p:spPr>
        <p:txBody>
          <a:bodyPr wrap="none" rtlCol="0">
            <a:spAutoFit/>
          </a:bodyPr>
          <a:lstStyle/>
          <a:p>
            <a:r>
              <a:rPr lang="en-AU" i="1" dirty="0" smtClean="0">
                <a:solidFill>
                  <a:schemeClr val="bg1"/>
                </a:solidFill>
              </a:rPr>
              <a:t>“</a:t>
            </a:r>
            <a:r>
              <a:rPr lang="en-AU" i="1" dirty="0" err="1" smtClean="0">
                <a:solidFill>
                  <a:schemeClr val="bg1"/>
                </a:solidFill>
              </a:rPr>
              <a:t>iRevolutionary</a:t>
            </a:r>
            <a:r>
              <a:rPr lang="en-AU" i="1" dirty="0" smtClean="0">
                <a:solidFill>
                  <a:schemeClr val="bg1"/>
                </a:solidFill>
              </a:rPr>
              <a:t>”</a:t>
            </a:r>
            <a:endParaRPr lang="en-AU" i="1" dirty="0">
              <a:solidFill>
                <a:schemeClr val="bg1"/>
              </a:solidFill>
            </a:endParaRPr>
          </a:p>
        </p:txBody>
      </p:sp>
    </p:spTree>
    <p:extLst>
      <p:ext uri="{BB962C8B-B14F-4D97-AF65-F5344CB8AC3E}">
        <p14:creationId xmlns:p14="http://schemas.microsoft.com/office/powerpoint/2010/main" val="3879544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787" y="1556792"/>
            <a:ext cx="4190476" cy="4698413"/>
          </a:xfrm>
          <a:prstGeom prst="rect">
            <a:avLst/>
          </a:prstGeom>
          <a:ln>
            <a:noFill/>
          </a:ln>
          <a:effectLst>
            <a:softEdge rad="112500"/>
          </a:effectLst>
        </p:spPr>
      </p:pic>
    </p:spTree>
    <p:extLst>
      <p:ext uri="{BB962C8B-B14F-4D97-AF65-F5344CB8AC3E}">
        <p14:creationId xmlns:p14="http://schemas.microsoft.com/office/powerpoint/2010/main" val="1436944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502559"/>
            <a:ext cx="2841785" cy="3186245"/>
          </a:xfrm>
          <a:prstGeom prst="rect">
            <a:avLst/>
          </a:prstGeom>
          <a:ln>
            <a:noFill/>
          </a:ln>
          <a:effectLst>
            <a:softEdge rad="112500"/>
          </a:effectLst>
        </p:spPr>
      </p:pic>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588695"/>
            <a:ext cx="3471404" cy="29946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7922" y="302682"/>
            <a:ext cx="3724278" cy="6517487"/>
          </a:xfrm>
          <a:prstGeom prst="rect">
            <a:avLst/>
          </a:prstGeom>
        </p:spPr>
      </p:pic>
    </p:spTree>
    <p:extLst>
      <p:ext uri="{BB962C8B-B14F-4D97-AF65-F5344CB8AC3E}">
        <p14:creationId xmlns:p14="http://schemas.microsoft.com/office/powerpoint/2010/main" val="189883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39938"/>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5"/>
                                        </p:tgtEl>
                                        <p:attrNameLst>
                                          <p:attrName>ppt_x</p:attrName>
                                          <p:attrName>ppt_y</p:attrName>
                                        </p:attrNameLst>
                                      </p:cBhvr>
                                    </p:animMotion>
                                  </p:childTnLst>
                                </p:cTn>
                              </p:par>
                            </p:childTnLst>
                          </p:cTn>
                        </p:par>
                        <p:par>
                          <p:cTn id="9" fill="hold">
                            <p:stCondLst>
                              <p:cond delay="2000"/>
                            </p:stCondLst>
                            <p:childTnLst>
                              <p:par>
                                <p:cTn id="10" presetID="6"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solidFill>
                <a:schemeClr val="accent2"/>
              </a:solidFill>
            </a:endParaRPr>
          </a:p>
        </p:txBody>
      </p:sp>
      <p:sp>
        <p:nvSpPr>
          <p:cNvPr id="3" name="Text Placeholder 2"/>
          <p:cNvSpPr>
            <a:spLocks noGrp="1"/>
          </p:cNvSpPr>
          <p:nvPr>
            <p:ph idx="1"/>
          </p:nvPr>
        </p:nvSpPr>
        <p:spPr/>
        <p:txBody>
          <a:bodyPr/>
          <a:lstStyle/>
          <a:p>
            <a:r>
              <a:rPr lang="en-US" dirty="0" smtClean="0"/>
              <a:t>Motion APIs &amp; Camera</a:t>
            </a:r>
          </a:p>
          <a:p>
            <a:r>
              <a:rPr lang="en-US" dirty="0" smtClean="0"/>
              <a:t>New Launchers &amp; Choosers</a:t>
            </a:r>
          </a:p>
          <a:p>
            <a:r>
              <a:rPr lang="en-US" dirty="0" smtClean="0"/>
              <a:t>Structured Data</a:t>
            </a:r>
          </a:p>
          <a:p>
            <a:r>
              <a:rPr lang="en-US" dirty="0"/>
              <a:t>Developer Tools Enhancements</a:t>
            </a:r>
          </a:p>
          <a:p>
            <a:r>
              <a:rPr lang="en-US" dirty="0" smtClean="0"/>
              <a:t>New API’s</a:t>
            </a:r>
          </a:p>
          <a:p>
            <a:r>
              <a:rPr lang="en-US" dirty="0" smtClean="0"/>
              <a:t>General Silverlight Goodness</a:t>
            </a:r>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Sensors are available</a:t>
            </a:r>
            <a:endParaRPr lang="en-AU" dirty="0"/>
          </a:p>
        </p:txBody>
      </p:sp>
      <p:sp>
        <p:nvSpPr>
          <p:cNvPr id="3" name="Content Placeholder 2"/>
          <p:cNvSpPr>
            <a:spLocks noGrp="1"/>
          </p:cNvSpPr>
          <p:nvPr>
            <p:ph idx="1"/>
          </p:nvPr>
        </p:nvSpPr>
        <p:spPr/>
        <p:txBody>
          <a:bodyPr/>
          <a:lstStyle/>
          <a:p>
            <a:r>
              <a:rPr lang="en-AU" dirty="0" smtClean="0"/>
              <a:t>Gyro</a:t>
            </a:r>
          </a:p>
          <a:p>
            <a:endParaRPr lang="en-AU" dirty="0" smtClean="0"/>
          </a:p>
          <a:p>
            <a:endParaRPr lang="en-AU" dirty="0"/>
          </a:p>
          <a:p>
            <a:r>
              <a:rPr lang="en-AU" dirty="0" smtClean="0"/>
              <a:t>Accelerometer</a:t>
            </a:r>
          </a:p>
          <a:p>
            <a:endParaRPr lang="en-AU" dirty="0" smtClean="0"/>
          </a:p>
          <a:p>
            <a:endParaRPr lang="en-AU" dirty="0"/>
          </a:p>
          <a:p>
            <a:r>
              <a:rPr lang="en-AU" dirty="0" smtClean="0"/>
              <a:t>Compass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909" y="1761750"/>
            <a:ext cx="1707937" cy="15682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252" y="3582590"/>
            <a:ext cx="1095416" cy="10048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671" y="4869160"/>
            <a:ext cx="1078997" cy="1510595"/>
          </a:xfrm>
          <a:prstGeom prst="rect">
            <a:avLst/>
          </a:prstGeom>
        </p:spPr>
      </p:pic>
    </p:spTree>
    <p:extLst>
      <p:ext uri="{BB962C8B-B14F-4D97-AF65-F5344CB8AC3E}">
        <p14:creationId xmlns:p14="http://schemas.microsoft.com/office/powerpoint/2010/main" val="20003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Sensors Demo</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79255887"/>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7518</TotalTime>
  <Words>994</Words>
  <Application>Microsoft Office PowerPoint</Application>
  <PresentationFormat>On-screen Show (4:3)</PresentationFormat>
  <Paragraphs>131</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Visio</vt:lpstr>
      <vt:lpstr>PowerPoint Presentation</vt:lpstr>
      <vt:lpstr>New Windows phone “mango” application platform services</vt:lpstr>
      <vt:lpstr>PowerPoint Presentation</vt:lpstr>
      <vt:lpstr>PowerPoint Presentation</vt:lpstr>
      <vt:lpstr>PowerPoint Presentation</vt:lpstr>
      <vt:lpstr>PowerPoint Presentation</vt:lpstr>
      <vt:lpstr>Agenda </vt:lpstr>
      <vt:lpstr>What Sensors are available</vt:lpstr>
      <vt:lpstr>Sensors Demo</vt:lpstr>
      <vt:lpstr>Motion Sensor</vt:lpstr>
      <vt:lpstr>Sensor Availability</vt:lpstr>
      <vt:lpstr>Accessing the Camera</vt:lpstr>
      <vt:lpstr>Camera Demo</vt:lpstr>
      <vt:lpstr>Camera API Scenarios</vt:lpstr>
      <vt:lpstr>Camera Specifics</vt:lpstr>
      <vt:lpstr>Structured Data LINQ to SQL</vt:lpstr>
      <vt:lpstr>Structured Data LINQ to User</vt:lpstr>
      <vt:lpstr>Shared Data Access</vt:lpstr>
      <vt:lpstr>Silverlight Goodness text</vt:lpstr>
      <vt:lpstr>Silverlight Goodness API</vt:lpstr>
      <vt:lpstr>New Controls</vt:lpstr>
      <vt:lpstr>Developer Tool Enhancements</vt:lpstr>
      <vt:lpstr>Windows phone “mango” RTM’ed 27/07/2011!!!!</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305</cp:revision>
  <dcterms:created xsi:type="dcterms:W3CDTF">2011-04-01T05:55:34Z</dcterms:created>
  <dcterms:modified xsi:type="dcterms:W3CDTF">2011-08-31T07:17:16Z</dcterms:modified>
</cp:coreProperties>
</file>