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3"/>
  </p:notesMasterIdLst>
  <p:sldIdLst>
    <p:sldId id="279" r:id="rId2"/>
    <p:sldId id="289" r:id="rId3"/>
    <p:sldId id="290" r:id="rId4"/>
    <p:sldId id="291" r:id="rId5"/>
    <p:sldId id="292" r:id="rId6"/>
    <p:sldId id="293" r:id="rId7"/>
    <p:sldId id="294" r:id="rId8"/>
    <p:sldId id="295" r:id="rId9"/>
    <p:sldId id="296" r:id="rId10"/>
    <p:sldId id="297" r:id="rId11"/>
    <p:sldId id="298" r:id="rId12"/>
    <p:sldId id="299" r:id="rId13"/>
    <p:sldId id="300" r:id="rId14"/>
    <p:sldId id="301" r:id="rId15"/>
    <p:sldId id="302" r:id="rId16"/>
    <p:sldId id="303" r:id="rId17"/>
    <p:sldId id="304" r:id="rId18"/>
    <p:sldId id="305" r:id="rId19"/>
    <p:sldId id="306" r:id="rId20"/>
    <p:sldId id="307" r:id="rId21"/>
    <p:sldId id="308" r:id="rId22"/>
    <p:sldId id="309" r:id="rId23"/>
    <p:sldId id="310" r:id="rId24"/>
    <p:sldId id="311" r:id="rId25"/>
    <p:sldId id="312" r:id="rId26"/>
    <p:sldId id="313" r:id="rId27"/>
    <p:sldId id="314" r:id="rId28"/>
    <p:sldId id="315" r:id="rId29"/>
    <p:sldId id="318" r:id="rId30"/>
    <p:sldId id="319" r:id="rId31"/>
    <p:sldId id="317" r:id="rId3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2F1"/>
    <a:srgbClr val="03C2F1"/>
    <a:srgbClr val="F15C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52" autoAdjust="0"/>
    <p:restoredTop sz="92411" autoAdjust="0"/>
  </p:normalViewPr>
  <p:slideViewPr>
    <p:cSldViewPr>
      <p:cViewPr>
        <p:scale>
          <a:sx n="100" d="100"/>
          <a:sy n="100" d="100"/>
        </p:scale>
        <p:origin x="-72" y="-72"/>
      </p:cViewPr>
      <p:guideLst>
        <p:guide orient="horz" pos="3122"/>
        <p:guide orient="horz" pos="804"/>
        <p:guide pos="2880"/>
        <p:guide pos="5759"/>
        <p:guide pos="5329"/>
        <p:guide pos="839"/>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6D14D8-D89F-4C46-BA13-B29288DBA58C}" type="doc">
      <dgm:prSet loTypeId="urn:microsoft.com/office/officeart/2005/8/layout/process5" loCatId="process" qsTypeId="urn:microsoft.com/office/officeart/2005/8/quickstyle/simple1" qsCatId="simple" csTypeId="urn:microsoft.com/office/officeart/2005/8/colors/accent6_2" csCatId="accent6" phldr="1"/>
      <dgm:spPr/>
      <dgm:t>
        <a:bodyPr/>
        <a:lstStyle/>
        <a:p>
          <a:endParaRPr lang="en-AU"/>
        </a:p>
      </dgm:t>
    </dgm:pt>
    <dgm:pt modelId="{CA8D2408-81CD-425A-BEE2-AEFF235C9906}">
      <dgm:prSet phldrT="[Text]"/>
      <dgm:spPr/>
      <dgm:t>
        <a:bodyPr/>
        <a:lstStyle/>
        <a:p>
          <a:r>
            <a:rPr lang="en-AU" dirty="0" smtClean="0"/>
            <a:t>Windows Phone 7 Series</a:t>
          </a:r>
          <a:endParaRPr lang="en-AU" dirty="0"/>
        </a:p>
      </dgm:t>
    </dgm:pt>
    <dgm:pt modelId="{556A00DA-A214-4F8B-AA04-728DC170B3A6}" type="parTrans" cxnId="{D503AAEB-9C6D-4901-A22A-AEE1E3C0437E}">
      <dgm:prSet/>
      <dgm:spPr/>
      <dgm:t>
        <a:bodyPr/>
        <a:lstStyle/>
        <a:p>
          <a:endParaRPr lang="en-AU"/>
        </a:p>
      </dgm:t>
    </dgm:pt>
    <dgm:pt modelId="{9EE7EB29-BEA3-4CB8-B112-9D49818D94AF}" type="sibTrans" cxnId="{D503AAEB-9C6D-4901-A22A-AEE1E3C0437E}">
      <dgm:prSet/>
      <dgm:spPr/>
      <dgm:t>
        <a:bodyPr/>
        <a:lstStyle/>
        <a:p>
          <a:endParaRPr lang="en-AU"/>
        </a:p>
      </dgm:t>
    </dgm:pt>
    <dgm:pt modelId="{AADA4AA9-10EF-463E-9D21-E62B2972260A}">
      <dgm:prSet phldrT="[Text]"/>
      <dgm:spPr/>
      <dgm:t>
        <a:bodyPr/>
        <a:lstStyle/>
        <a:p>
          <a:r>
            <a:rPr lang="en-AU" dirty="0" smtClean="0"/>
            <a:t>Windows Phone 7</a:t>
          </a:r>
          <a:endParaRPr lang="en-AU" dirty="0"/>
        </a:p>
      </dgm:t>
    </dgm:pt>
    <dgm:pt modelId="{AD780A4E-3D10-41D7-874B-23398644A03A}" type="parTrans" cxnId="{8F4C0CF0-DE8A-4334-8D41-8195FE375B38}">
      <dgm:prSet/>
      <dgm:spPr/>
      <dgm:t>
        <a:bodyPr/>
        <a:lstStyle/>
        <a:p>
          <a:endParaRPr lang="en-AU"/>
        </a:p>
      </dgm:t>
    </dgm:pt>
    <dgm:pt modelId="{64C0A09E-5F8F-4F64-A645-83FD294CDDE4}" type="sibTrans" cxnId="{8F4C0CF0-DE8A-4334-8D41-8195FE375B38}">
      <dgm:prSet/>
      <dgm:spPr/>
      <dgm:t>
        <a:bodyPr/>
        <a:lstStyle/>
        <a:p>
          <a:endParaRPr lang="en-AU"/>
        </a:p>
      </dgm:t>
    </dgm:pt>
    <dgm:pt modelId="{0234F51F-7D64-4476-901D-B089F7C69A62}">
      <dgm:prSet phldrT="[Text]"/>
      <dgm:spPr/>
      <dgm:t>
        <a:bodyPr/>
        <a:lstStyle/>
        <a:p>
          <a:r>
            <a:rPr lang="en-AU" dirty="0" smtClean="0"/>
            <a:t>Windows Phone</a:t>
          </a:r>
          <a:endParaRPr lang="en-AU" dirty="0"/>
        </a:p>
      </dgm:t>
    </dgm:pt>
    <dgm:pt modelId="{3E2C90DE-1C94-421F-9A54-1817A9C7166A}" type="parTrans" cxnId="{E34D1225-7F60-4FF9-8062-99E2585E9365}">
      <dgm:prSet/>
      <dgm:spPr/>
      <dgm:t>
        <a:bodyPr/>
        <a:lstStyle/>
        <a:p>
          <a:endParaRPr lang="en-AU"/>
        </a:p>
      </dgm:t>
    </dgm:pt>
    <dgm:pt modelId="{DD65A075-B5F5-4227-87CF-80DF829621A9}" type="sibTrans" cxnId="{E34D1225-7F60-4FF9-8062-99E2585E9365}">
      <dgm:prSet/>
      <dgm:spPr/>
      <dgm:t>
        <a:bodyPr/>
        <a:lstStyle/>
        <a:p>
          <a:endParaRPr lang="en-AU"/>
        </a:p>
      </dgm:t>
    </dgm:pt>
    <dgm:pt modelId="{2556CBDE-DA07-4B5C-87E7-F97FB3982035}">
      <dgm:prSet phldrT="[Text]"/>
      <dgm:spPr/>
      <dgm:t>
        <a:bodyPr/>
        <a:lstStyle/>
        <a:p>
          <a:r>
            <a:rPr lang="en-AU" dirty="0" smtClean="0"/>
            <a:t>Windows Phone 7.5</a:t>
          </a:r>
          <a:endParaRPr lang="en-AU" dirty="0"/>
        </a:p>
      </dgm:t>
    </dgm:pt>
    <dgm:pt modelId="{E33FDE06-F902-4C5D-A058-6E19187D0E52}" type="parTrans" cxnId="{E45339CC-9366-4915-9E44-3D21C9D1B9A1}">
      <dgm:prSet/>
      <dgm:spPr/>
      <dgm:t>
        <a:bodyPr/>
        <a:lstStyle/>
        <a:p>
          <a:endParaRPr lang="en-AU"/>
        </a:p>
      </dgm:t>
    </dgm:pt>
    <dgm:pt modelId="{F9BC81A2-5406-49BD-B764-72DF186D5A3D}" type="sibTrans" cxnId="{E45339CC-9366-4915-9E44-3D21C9D1B9A1}">
      <dgm:prSet/>
      <dgm:spPr/>
      <dgm:t>
        <a:bodyPr/>
        <a:lstStyle/>
        <a:p>
          <a:endParaRPr lang="en-AU"/>
        </a:p>
      </dgm:t>
    </dgm:pt>
    <dgm:pt modelId="{A525C58D-E425-4220-AB52-52AFD28088E9}">
      <dgm:prSet phldrT="[Text]"/>
      <dgm:spPr/>
      <dgm:t>
        <a:bodyPr/>
        <a:lstStyle/>
        <a:p>
          <a:r>
            <a:rPr lang="en-AU" dirty="0" smtClean="0"/>
            <a:t>Windows Phone OS 7.1</a:t>
          </a:r>
          <a:endParaRPr lang="en-AU" dirty="0"/>
        </a:p>
      </dgm:t>
    </dgm:pt>
    <dgm:pt modelId="{8B847FA1-C61E-4A4B-B5D8-695416C1D3AD}" type="parTrans" cxnId="{05BA75F5-D59D-4475-8ED7-69E752200D4A}">
      <dgm:prSet/>
      <dgm:spPr/>
      <dgm:t>
        <a:bodyPr/>
        <a:lstStyle/>
        <a:p>
          <a:endParaRPr lang="en-AU"/>
        </a:p>
      </dgm:t>
    </dgm:pt>
    <dgm:pt modelId="{816A63D5-960C-449E-A4BD-4F59C3E5684A}" type="sibTrans" cxnId="{05BA75F5-D59D-4475-8ED7-69E752200D4A}">
      <dgm:prSet/>
      <dgm:spPr/>
      <dgm:t>
        <a:bodyPr/>
        <a:lstStyle/>
        <a:p>
          <a:endParaRPr lang="en-AU"/>
        </a:p>
      </dgm:t>
    </dgm:pt>
    <dgm:pt modelId="{AF7089E4-D785-44CB-B78D-CAB5FF42919A}" type="pres">
      <dgm:prSet presAssocID="{FC6D14D8-D89F-4C46-BA13-B29288DBA58C}" presName="diagram" presStyleCnt="0">
        <dgm:presLayoutVars>
          <dgm:dir/>
          <dgm:resizeHandles val="exact"/>
        </dgm:presLayoutVars>
      </dgm:prSet>
      <dgm:spPr/>
      <dgm:t>
        <a:bodyPr/>
        <a:lstStyle/>
        <a:p>
          <a:endParaRPr lang="en-AU"/>
        </a:p>
      </dgm:t>
    </dgm:pt>
    <dgm:pt modelId="{ED5DBF2F-E6D7-44A8-B4C7-AA773B19C226}" type="pres">
      <dgm:prSet presAssocID="{CA8D2408-81CD-425A-BEE2-AEFF235C9906}" presName="node" presStyleLbl="node1" presStyleIdx="0" presStyleCnt="3" custScaleX="82444" custScaleY="30714" custLinFactNeighborX="20172" custLinFactNeighborY="22277">
        <dgm:presLayoutVars>
          <dgm:bulletEnabled val="1"/>
        </dgm:presLayoutVars>
      </dgm:prSet>
      <dgm:spPr/>
      <dgm:t>
        <a:bodyPr/>
        <a:lstStyle/>
        <a:p>
          <a:endParaRPr lang="en-AU"/>
        </a:p>
      </dgm:t>
    </dgm:pt>
    <dgm:pt modelId="{3E4F8215-02F2-44A6-AAE4-C7E448DD7EC9}" type="pres">
      <dgm:prSet presAssocID="{9EE7EB29-BEA3-4CB8-B112-9D49818D94AF}" presName="sibTrans" presStyleLbl="sibTrans2D1" presStyleIdx="0" presStyleCnt="2"/>
      <dgm:spPr/>
      <dgm:t>
        <a:bodyPr/>
        <a:lstStyle/>
        <a:p>
          <a:endParaRPr lang="en-AU"/>
        </a:p>
      </dgm:t>
    </dgm:pt>
    <dgm:pt modelId="{EB385684-D503-4255-924B-09FB259C6C0D}" type="pres">
      <dgm:prSet presAssocID="{9EE7EB29-BEA3-4CB8-B112-9D49818D94AF}" presName="connectorText" presStyleLbl="sibTrans2D1" presStyleIdx="0" presStyleCnt="2"/>
      <dgm:spPr/>
      <dgm:t>
        <a:bodyPr/>
        <a:lstStyle/>
        <a:p>
          <a:endParaRPr lang="en-AU"/>
        </a:p>
      </dgm:t>
    </dgm:pt>
    <dgm:pt modelId="{76D40431-0E99-40B2-8C6B-775001DAF3AD}" type="pres">
      <dgm:prSet presAssocID="{AADA4AA9-10EF-463E-9D21-E62B2972260A}" presName="node" presStyleLbl="node1" presStyleIdx="1" presStyleCnt="3" custScaleX="68618" custScaleY="26401" custLinFactNeighborX="-6395" custLinFactNeighborY="22617">
        <dgm:presLayoutVars>
          <dgm:bulletEnabled val="1"/>
        </dgm:presLayoutVars>
      </dgm:prSet>
      <dgm:spPr/>
      <dgm:t>
        <a:bodyPr/>
        <a:lstStyle/>
        <a:p>
          <a:endParaRPr lang="en-AU"/>
        </a:p>
      </dgm:t>
    </dgm:pt>
    <dgm:pt modelId="{05741F89-8D15-416A-B9B4-8F5850A8E0C8}" type="pres">
      <dgm:prSet presAssocID="{64C0A09E-5F8F-4F64-A645-83FD294CDDE4}" presName="sibTrans" presStyleLbl="sibTrans2D1" presStyleIdx="1" presStyleCnt="2" custAng="55591"/>
      <dgm:spPr/>
      <dgm:t>
        <a:bodyPr/>
        <a:lstStyle/>
        <a:p>
          <a:endParaRPr lang="en-AU"/>
        </a:p>
      </dgm:t>
    </dgm:pt>
    <dgm:pt modelId="{49A786C7-4E80-4B9F-9EA4-1159BF2BCE4A}" type="pres">
      <dgm:prSet presAssocID="{64C0A09E-5F8F-4F64-A645-83FD294CDDE4}" presName="connectorText" presStyleLbl="sibTrans2D1" presStyleIdx="1" presStyleCnt="2"/>
      <dgm:spPr/>
      <dgm:t>
        <a:bodyPr/>
        <a:lstStyle/>
        <a:p>
          <a:endParaRPr lang="en-AU"/>
        </a:p>
      </dgm:t>
    </dgm:pt>
    <dgm:pt modelId="{BD210E3E-72D2-48CA-8D20-3C08C8CA5985}" type="pres">
      <dgm:prSet presAssocID="{0234F51F-7D64-4476-901D-B089F7C69A62}" presName="node" presStyleLbl="node1" presStyleIdx="2" presStyleCnt="3" custScaleX="61057" custScaleY="58264" custLinFactNeighborX="-9391" custLinFactNeighborY="-13000">
        <dgm:presLayoutVars>
          <dgm:bulletEnabled val="1"/>
        </dgm:presLayoutVars>
      </dgm:prSet>
      <dgm:spPr/>
      <dgm:t>
        <a:bodyPr/>
        <a:lstStyle/>
        <a:p>
          <a:endParaRPr lang="en-AU"/>
        </a:p>
      </dgm:t>
    </dgm:pt>
  </dgm:ptLst>
  <dgm:cxnLst>
    <dgm:cxn modelId="{3B684DD7-D033-4202-A8A7-21B87D4E3141}" type="presOf" srcId="{A525C58D-E425-4220-AB52-52AFD28088E9}" destId="{BD210E3E-72D2-48CA-8D20-3C08C8CA5985}" srcOrd="0" destOrd="2" presId="urn:microsoft.com/office/officeart/2005/8/layout/process5"/>
    <dgm:cxn modelId="{D503AAEB-9C6D-4901-A22A-AEE1E3C0437E}" srcId="{FC6D14D8-D89F-4C46-BA13-B29288DBA58C}" destId="{CA8D2408-81CD-425A-BEE2-AEFF235C9906}" srcOrd="0" destOrd="0" parTransId="{556A00DA-A214-4F8B-AA04-728DC170B3A6}" sibTransId="{9EE7EB29-BEA3-4CB8-B112-9D49818D94AF}"/>
    <dgm:cxn modelId="{E45339CC-9366-4915-9E44-3D21C9D1B9A1}" srcId="{0234F51F-7D64-4476-901D-B089F7C69A62}" destId="{2556CBDE-DA07-4B5C-87E7-F97FB3982035}" srcOrd="0" destOrd="0" parTransId="{E33FDE06-F902-4C5D-A058-6E19187D0E52}" sibTransId="{F9BC81A2-5406-49BD-B764-72DF186D5A3D}"/>
    <dgm:cxn modelId="{CE9E1352-FF6D-46F4-9C40-1227ABD2D649}" type="presOf" srcId="{64C0A09E-5F8F-4F64-A645-83FD294CDDE4}" destId="{49A786C7-4E80-4B9F-9EA4-1159BF2BCE4A}" srcOrd="1" destOrd="0" presId="urn:microsoft.com/office/officeart/2005/8/layout/process5"/>
    <dgm:cxn modelId="{853D7781-5847-4C41-94F4-CE6179A256A7}" type="presOf" srcId="{FC6D14D8-D89F-4C46-BA13-B29288DBA58C}" destId="{AF7089E4-D785-44CB-B78D-CAB5FF42919A}" srcOrd="0" destOrd="0" presId="urn:microsoft.com/office/officeart/2005/8/layout/process5"/>
    <dgm:cxn modelId="{152E7A1F-3E69-4AFB-955B-A1C8389A77F5}" type="presOf" srcId="{CA8D2408-81CD-425A-BEE2-AEFF235C9906}" destId="{ED5DBF2F-E6D7-44A8-B4C7-AA773B19C226}" srcOrd="0" destOrd="0" presId="urn:microsoft.com/office/officeart/2005/8/layout/process5"/>
    <dgm:cxn modelId="{8F4C0CF0-DE8A-4334-8D41-8195FE375B38}" srcId="{FC6D14D8-D89F-4C46-BA13-B29288DBA58C}" destId="{AADA4AA9-10EF-463E-9D21-E62B2972260A}" srcOrd="1" destOrd="0" parTransId="{AD780A4E-3D10-41D7-874B-23398644A03A}" sibTransId="{64C0A09E-5F8F-4F64-A645-83FD294CDDE4}"/>
    <dgm:cxn modelId="{D0521F00-6B38-411C-944B-DB8B89A0CC9C}" type="presOf" srcId="{0234F51F-7D64-4476-901D-B089F7C69A62}" destId="{BD210E3E-72D2-48CA-8D20-3C08C8CA5985}" srcOrd="0" destOrd="0" presId="urn:microsoft.com/office/officeart/2005/8/layout/process5"/>
    <dgm:cxn modelId="{C0E92460-14B7-420E-90EE-49DC39311900}" type="presOf" srcId="{9EE7EB29-BEA3-4CB8-B112-9D49818D94AF}" destId="{3E4F8215-02F2-44A6-AAE4-C7E448DD7EC9}" srcOrd="0" destOrd="0" presId="urn:microsoft.com/office/officeart/2005/8/layout/process5"/>
    <dgm:cxn modelId="{F40CDB01-B666-4D93-9E99-E95AF29CDF45}" type="presOf" srcId="{64C0A09E-5F8F-4F64-A645-83FD294CDDE4}" destId="{05741F89-8D15-416A-B9B4-8F5850A8E0C8}" srcOrd="0" destOrd="0" presId="urn:microsoft.com/office/officeart/2005/8/layout/process5"/>
    <dgm:cxn modelId="{B36ACC97-0C62-46E7-8D1D-4E1605B20699}" type="presOf" srcId="{2556CBDE-DA07-4B5C-87E7-F97FB3982035}" destId="{BD210E3E-72D2-48CA-8D20-3C08C8CA5985}" srcOrd="0" destOrd="1" presId="urn:microsoft.com/office/officeart/2005/8/layout/process5"/>
    <dgm:cxn modelId="{05BA75F5-D59D-4475-8ED7-69E752200D4A}" srcId="{0234F51F-7D64-4476-901D-B089F7C69A62}" destId="{A525C58D-E425-4220-AB52-52AFD28088E9}" srcOrd="1" destOrd="0" parTransId="{8B847FA1-C61E-4A4B-B5D8-695416C1D3AD}" sibTransId="{816A63D5-960C-449E-A4BD-4F59C3E5684A}"/>
    <dgm:cxn modelId="{FAA890B8-7BAD-4962-8DC9-BFE78F4C86E2}" type="presOf" srcId="{AADA4AA9-10EF-463E-9D21-E62B2972260A}" destId="{76D40431-0E99-40B2-8C6B-775001DAF3AD}" srcOrd="0" destOrd="0" presId="urn:microsoft.com/office/officeart/2005/8/layout/process5"/>
    <dgm:cxn modelId="{343622AD-B691-4CA4-BD06-2F1226934D71}" type="presOf" srcId="{9EE7EB29-BEA3-4CB8-B112-9D49818D94AF}" destId="{EB385684-D503-4255-924B-09FB259C6C0D}" srcOrd="1" destOrd="0" presId="urn:microsoft.com/office/officeart/2005/8/layout/process5"/>
    <dgm:cxn modelId="{E34D1225-7F60-4FF9-8062-99E2585E9365}" srcId="{FC6D14D8-D89F-4C46-BA13-B29288DBA58C}" destId="{0234F51F-7D64-4476-901D-B089F7C69A62}" srcOrd="2" destOrd="0" parTransId="{3E2C90DE-1C94-421F-9A54-1817A9C7166A}" sibTransId="{DD65A075-B5F5-4227-87CF-80DF829621A9}"/>
    <dgm:cxn modelId="{361343CD-C1FB-458D-B25A-98173D1ACD14}" type="presParOf" srcId="{AF7089E4-D785-44CB-B78D-CAB5FF42919A}" destId="{ED5DBF2F-E6D7-44A8-B4C7-AA773B19C226}" srcOrd="0" destOrd="0" presId="urn:microsoft.com/office/officeart/2005/8/layout/process5"/>
    <dgm:cxn modelId="{A5022607-90DA-48E1-8CEF-3B43C8997475}" type="presParOf" srcId="{AF7089E4-D785-44CB-B78D-CAB5FF42919A}" destId="{3E4F8215-02F2-44A6-AAE4-C7E448DD7EC9}" srcOrd="1" destOrd="0" presId="urn:microsoft.com/office/officeart/2005/8/layout/process5"/>
    <dgm:cxn modelId="{F16917D9-891E-4E58-AAEC-A7772A52894A}" type="presParOf" srcId="{3E4F8215-02F2-44A6-AAE4-C7E448DD7EC9}" destId="{EB385684-D503-4255-924B-09FB259C6C0D}" srcOrd="0" destOrd="0" presId="urn:microsoft.com/office/officeart/2005/8/layout/process5"/>
    <dgm:cxn modelId="{6E0B92AD-5078-453F-83D0-0E10C36CCCDE}" type="presParOf" srcId="{AF7089E4-D785-44CB-B78D-CAB5FF42919A}" destId="{76D40431-0E99-40B2-8C6B-775001DAF3AD}" srcOrd="2" destOrd="0" presId="urn:microsoft.com/office/officeart/2005/8/layout/process5"/>
    <dgm:cxn modelId="{99622276-A27E-4270-8804-B75AC74F1296}" type="presParOf" srcId="{AF7089E4-D785-44CB-B78D-CAB5FF42919A}" destId="{05741F89-8D15-416A-B9B4-8F5850A8E0C8}" srcOrd="3" destOrd="0" presId="urn:microsoft.com/office/officeart/2005/8/layout/process5"/>
    <dgm:cxn modelId="{3C8B741C-CD91-4D4E-A11C-395F4574DA0A}" type="presParOf" srcId="{05741F89-8D15-416A-B9B4-8F5850A8E0C8}" destId="{49A786C7-4E80-4B9F-9EA4-1159BF2BCE4A}" srcOrd="0" destOrd="0" presId="urn:microsoft.com/office/officeart/2005/8/layout/process5"/>
    <dgm:cxn modelId="{116ACC4D-06A2-42CF-8DEF-C831F5528556}" type="presParOf" srcId="{AF7089E4-D785-44CB-B78D-CAB5FF42919A}" destId="{BD210E3E-72D2-48CA-8D20-3C08C8CA5985}" srcOrd="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DBF2F-E6D7-44A8-B4C7-AA773B19C226}">
      <dsp:nvSpPr>
        <dsp:cNvPr id="0" name=""/>
        <dsp:cNvSpPr/>
      </dsp:nvSpPr>
      <dsp:spPr>
        <a:xfrm>
          <a:off x="2431875" y="540060"/>
          <a:ext cx="2972111" cy="664344"/>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AU" sz="1900" kern="1200" dirty="0" smtClean="0"/>
            <a:t>Windows Phone 7 Series</a:t>
          </a:r>
          <a:endParaRPr lang="en-AU" sz="1900" kern="1200" dirty="0"/>
        </a:p>
      </dsp:txBody>
      <dsp:txXfrm>
        <a:off x="2451333" y="559518"/>
        <a:ext cx="2933195" cy="625428"/>
      </dsp:txXfrm>
    </dsp:sp>
    <dsp:sp modelId="{3E4F8215-02F2-44A6-AAE4-C7E448DD7EC9}">
      <dsp:nvSpPr>
        <dsp:cNvPr id="0" name=""/>
        <dsp:cNvSpPr/>
      </dsp:nvSpPr>
      <dsp:spPr>
        <a:xfrm rot="7883">
          <a:off x="5510523" y="429158"/>
          <a:ext cx="256658" cy="894041"/>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AU" sz="1500" kern="1200"/>
        </a:p>
      </dsp:txBody>
      <dsp:txXfrm>
        <a:off x="5510523" y="607878"/>
        <a:ext cx="179661" cy="536425"/>
      </dsp:txXfrm>
    </dsp:sp>
    <dsp:sp modelId="{76D40431-0E99-40B2-8C6B-775001DAF3AD}">
      <dsp:nvSpPr>
        <dsp:cNvPr id="0" name=""/>
        <dsp:cNvSpPr/>
      </dsp:nvSpPr>
      <dsp:spPr>
        <a:xfrm>
          <a:off x="5888247" y="594059"/>
          <a:ext cx="2473683" cy="571054"/>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AU" sz="1900" kern="1200" dirty="0" smtClean="0"/>
            <a:t>Windows Phone 7</a:t>
          </a:r>
          <a:endParaRPr lang="en-AU" sz="1900" kern="1200" dirty="0"/>
        </a:p>
      </dsp:txBody>
      <dsp:txXfrm>
        <a:off x="5904973" y="610785"/>
        <a:ext cx="2440231" cy="537602"/>
      </dsp:txXfrm>
    </dsp:sp>
    <dsp:sp modelId="{05741F89-8D15-416A-B9B4-8F5850A8E0C8}">
      <dsp:nvSpPr>
        <dsp:cNvPr id="0" name=""/>
        <dsp:cNvSpPr/>
      </dsp:nvSpPr>
      <dsp:spPr>
        <a:xfrm rot="5400000">
          <a:off x="6915440" y="1122146"/>
          <a:ext cx="441600" cy="894041"/>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AU" sz="1500" kern="1200"/>
        </a:p>
      </dsp:txBody>
      <dsp:txXfrm rot="-5400000">
        <a:off x="6868028" y="1348366"/>
        <a:ext cx="536425" cy="309120"/>
      </dsp:txXfrm>
    </dsp:sp>
    <dsp:sp modelId="{BD210E3E-72D2-48CA-8D20-3C08C8CA5985}">
      <dsp:nvSpPr>
        <dsp:cNvPr id="0" name=""/>
        <dsp:cNvSpPr/>
      </dsp:nvSpPr>
      <dsp:spPr>
        <a:xfrm>
          <a:off x="6052815" y="1998213"/>
          <a:ext cx="2201108" cy="1260252"/>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AU" sz="1900" kern="1200" dirty="0" smtClean="0"/>
            <a:t>Windows Phone</a:t>
          </a:r>
          <a:endParaRPr lang="en-AU" sz="1900" kern="1200" dirty="0"/>
        </a:p>
        <a:p>
          <a:pPr marL="114300" lvl="1" indent="-114300" algn="l" defTabSz="666750">
            <a:lnSpc>
              <a:spcPct val="90000"/>
            </a:lnSpc>
            <a:spcBef>
              <a:spcPct val="0"/>
            </a:spcBef>
            <a:spcAft>
              <a:spcPct val="15000"/>
            </a:spcAft>
            <a:buChar char="••"/>
          </a:pPr>
          <a:r>
            <a:rPr lang="en-AU" sz="1500" kern="1200" dirty="0" smtClean="0"/>
            <a:t>Windows Phone 7.5</a:t>
          </a:r>
          <a:endParaRPr lang="en-AU" sz="1500" kern="1200" dirty="0"/>
        </a:p>
        <a:p>
          <a:pPr marL="114300" lvl="1" indent="-114300" algn="l" defTabSz="666750">
            <a:lnSpc>
              <a:spcPct val="90000"/>
            </a:lnSpc>
            <a:spcBef>
              <a:spcPct val="0"/>
            </a:spcBef>
            <a:spcAft>
              <a:spcPct val="15000"/>
            </a:spcAft>
            <a:buChar char="••"/>
          </a:pPr>
          <a:r>
            <a:rPr lang="en-AU" sz="1500" kern="1200" dirty="0" smtClean="0"/>
            <a:t>Windows Phone OS 7.1</a:t>
          </a:r>
          <a:endParaRPr lang="en-AU" sz="1500" kern="1200" dirty="0"/>
        </a:p>
      </dsp:txBody>
      <dsp:txXfrm>
        <a:off x="6089727" y="2035125"/>
        <a:ext cx="2127284" cy="1186428"/>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B19BB0-C51C-4C9A-8C99-63F45BC88E63}" type="datetimeFigureOut">
              <a:rPr lang="en-AU" smtClean="0"/>
              <a:pPr/>
              <a:t>31/08/2011</a:t>
            </a:fld>
            <a:endParaRPr lang="en-AU"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4AC48C-614D-46D0-90EB-1AE9301A1F8C}" type="slidenum">
              <a:rPr lang="en-AU" smtClean="0"/>
              <a:pPr/>
              <a:t>‹#›</a:t>
            </a:fld>
            <a:endParaRPr lang="en-AU" dirty="0"/>
          </a:p>
        </p:txBody>
      </p:sp>
    </p:spTree>
    <p:extLst>
      <p:ext uri="{BB962C8B-B14F-4D97-AF65-F5344CB8AC3E}">
        <p14:creationId xmlns:p14="http://schemas.microsoft.com/office/powerpoint/2010/main" val="4264689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34AC48C-614D-46D0-90EB-1AE9301A1F8C}" type="slidenum">
              <a:rPr lang="en-AU" smtClean="0"/>
              <a:pPr/>
              <a:t>3</a:t>
            </a:fld>
            <a:endParaRPr lang="en-AU" dirty="0"/>
          </a:p>
        </p:txBody>
      </p:sp>
    </p:spTree>
    <p:extLst>
      <p:ext uri="{BB962C8B-B14F-4D97-AF65-F5344CB8AC3E}">
        <p14:creationId xmlns:p14="http://schemas.microsoft.com/office/powerpoint/2010/main" val="2413184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8/31/2011 5:15 PM</a:t>
            </a:fld>
            <a:endParaRPr lang="en-US" dirty="0"/>
          </a:p>
        </p:txBody>
      </p:sp>
      <p:sp>
        <p:nvSpPr>
          <p:cNvPr id="6" name="Footer Placeholder 5"/>
          <p:cNvSpPr>
            <a:spLocks noGrp="1"/>
          </p:cNvSpPr>
          <p:nvPr>
            <p:ph type="ftr" sz="quarter" idx="12"/>
          </p:nvPr>
        </p:nvSpPr>
        <p:spPr/>
        <p:txBody>
          <a:bodyPr/>
          <a:lstStyle/>
          <a:p>
            <a:r>
              <a:rPr lang="en-US" dirty="0" smtClean="0"/>
              <a:t>© 2007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a:t>
            </a:fld>
            <a:endParaRPr lang="en-US" dirty="0"/>
          </a:p>
        </p:txBody>
      </p:sp>
      <p:sp>
        <p:nvSpPr>
          <p:cNvPr id="12" name="Slide Image Placeholder 11"/>
          <p:cNvSpPr>
            <a:spLocks noGrp="1" noRot="1" noChangeAspect="1"/>
          </p:cNvSpPr>
          <p:nvPr>
            <p:ph type="sldImg"/>
          </p:nvPr>
        </p:nvSpPr>
        <p:spPr>
          <a:xfrm>
            <a:off x="914400" y="457200"/>
            <a:ext cx="4978400"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04E437D-A326-49C0-8F0C-E545DE8C388F}" type="slidenum">
              <a:rPr lang="en-US" smtClean="0">
                <a:solidFill>
                  <a:prstClr val="black"/>
                </a:solidFill>
              </a:rPr>
              <a:pPr/>
              <a:t>6</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D0B14502-BA1E-411E-A33C-B78E541EC725}"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435682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8/31/2011 5:15 PM</a:t>
            </a:fld>
            <a:endParaRPr lang="en-US"/>
          </a:p>
        </p:txBody>
      </p:sp>
      <p:sp>
        <p:nvSpPr>
          <p:cNvPr id="6" name="Footer Placeholder 5"/>
          <p:cNvSpPr>
            <a:spLocks noGrp="1"/>
          </p:cNvSpPr>
          <p:nvPr>
            <p:ph type="ftr" sz="quarter" idx="12"/>
          </p:nvPr>
        </p:nvSpPr>
        <p:spPr/>
        <p:txBody>
          <a:bodyPr/>
          <a:lstStyle/>
          <a:p>
            <a:r>
              <a:rPr lang="en-US" dirty="0" smtClean="0"/>
              <a:t>© 2007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21</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8/31/2011 5:15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31</a:t>
            </a:fld>
            <a:endParaRPr lang="en-US" dirty="0"/>
          </a:p>
        </p:txBody>
      </p:sp>
      <p:sp>
        <p:nvSpPr>
          <p:cNvPr id="12" name="Slide Image Placeholder 11"/>
          <p:cNvSpPr>
            <a:spLocks noGrp="1" noRot="1" noChangeAspect="1"/>
          </p:cNvSpPr>
          <p:nvPr>
            <p:ph type="sldImg"/>
          </p:nvPr>
        </p:nvSpPr>
        <p:spPr>
          <a:xfrm>
            <a:off x="914400" y="457200"/>
            <a:ext cx="4978400"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761660"/>
            <a:ext cx="7772400" cy="1102519"/>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smtClean="0"/>
              <a:t>(c) 2011 Microsoft. All rights reserved.</a:t>
            </a:r>
            <a:endParaRPr lang="en-A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AU" smtClean="0"/>
              <a:t>(c) 2011 Microsoft. All rights reserved.</a:t>
            </a:r>
            <a:endParaRPr lang="en-AU"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AU" smtClean="0"/>
              <a:t>(c) 2011 Microsoft. All rights reserved.</a:t>
            </a:r>
            <a:endParaRPr lang="en-AU"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102679_TEMPLATE_16.9(3).jpg"/>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Lst>
          </a:blip>
          <a:stretch>
            <a:fillRect/>
          </a:stretch>
        </p:blipFill>
        <p:spPr>
          <a:xfrm>
            <a:off x="3760" y="0"/>
            <a:ext cx="9136480" cy="5143500"/>
          </a:xfrm>
          <a:prstGeom prst="rect">
            <a:avLst/>
          </a:prstGeom>
        </p:spPr>
      </p:pic>
      <p:pic>
        <p:nvPicPr>
          <p:cNvPr id="4" name="Picture 3" descr="Tech·Ed_LOGO.png"/>
          <p:cNvPicPr>
            <a:picLocks noChangeAspect="1"/>
          </p:cNvPicPr>
          <p:nvPr userDrawn="1"/>
        </p:nvPicPr>
        <p:blipFill>
          <a:blip r:embed="rId4"/>
          <a:stretch>
            <a:fillRect/>
          </a:stretch>
        </p:blipFill>
        <p:spPr>
          <a:xfrm>
            <a:off x="990599" y="1428750"/>
            <a:ext cx="4870445" cy="19812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9492"/>
            <a:ext cx="8229600" cy="857250"/>
          </a:xfrm>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2721943D-A7F9-4474-AC48-B5E8E9B2DDB3}" type="slidenum">
              <a:rPr lang="en-AU" smtClean="0"/>
              <a:pPr/>
              <a:t>‹#›</a:t>
            </a:fld>
            <a:endParaRPr lang="en-A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0" name="Picture 9" descr="102679_TEMPLATE_16.9(1).jpg"/>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457200" y="249492"/>
            <a:ext cx="8229600" cy="857250"/>
          </a:xfrm>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Footer Placeholder 4"/>
          <p:cNvSpPr>
            <a:spLocks noGrp="1"/>
          </p:cNvSpPr>
          <p:nvPr>
            <p:ph type="ftr" sz="quarter" idx="11"/>
          </p:nvPr>
        </p:nvSpPr>
        <p:spPr/>
        <p:txBody>
          <a:bodyPr/>
          <a:lstStyle/>
          <a:p>
            <a:r>
              <a:rPr lang="en-AU" dirty="0" smtClean="0"/>
              <a:t>(c) 2011 Microsoft. All rights reserved.</a:t>
            </a:r>
            <a:endParaRPr lang="en-AU" dirty="0"/>
          </a:p>
        </p:txBody>
      </p:sp>
    </p:spTree>
    <p:extLst>
      <p:ext uri="{BB962C8B-B14F-4D97-AF65-F5344CB8AC3E}">
        <p14:creationId xmlns:p14="http://schemas.microsoft.com/office/powerpoint/2010/main" val="3805287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descr="102679_TEMPLATE_16.9(2).jpg"/>
          <p:cNvPicPr>
            <a:picLocks noChangeAspect="1"/>
          </p:cNvPicPr>
          <p:nvPr userDrawn="1"/>
        </p:nvPicPr>
        <p:blipFill>
          <a:blip r:embed="rId2"/>
          <a:stretch>
            <a:fillRect/>
          </a:stretch>
        </p:blipFill>
        <p:spPr>
          <a:xfrm>
            <a:off x="3760" y="0"/>
            <a:ext cx="913648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a:xfrm>
            <a:off x="457200" y="1707655"/>
            <a:ext cx="8229600" cy="2886968"/>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r>
              <a:rPr lang="en-AU" smtClean="0"/>
              <a:t>(c) 2011 Microsoft. All rights reserved.</a:t>
            </a:r>
            <a:endParaRPr lang="en-A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102679_TEMPLATE_16.9(3).jpg"/>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Lst>
          </a:blip>
          <a:stretch>
            <a:fillRect/>
          </a:stretch>
        </p:blipFill>
        <p:spPr>
          <a:xfrm>
            <a:off x="3760" y="0"/>
            <a:ext cx="9136480" cy="5143500"/>
          </a:xfrm>
          <a:prstGeom prst="rect">
            <a:avLst/>
          </a:prstGeom>
        </p:spPr>
      </p:pic>
      <p:sp>
        <p:nvSpPr>
          <p:cNvPr id="2" name="Title 1"/>
          <p:cNvSpPr>
            <a:spLocks noGrp="1"/>
          </p:cNvSpPr>
          <p:nvPr>
            <p:ph type="title" hasCustomPrompt="1"/>
          </p:nvPr>
        </p:nvSpPr>
        <p:spPr>
          <a:xfrm>
            <a:off x="722313" y="3305176"/>
            <a:ext cx="7772400" cy="1021556"/>
          </a:xfrm>
        </p:spPr>
        <p:txBody>
          <a:bodyPr anchor="t"/>
          <a:lstStyle>
            <a:lvl1pPr algn="l">
              <a:defRPr sz="4000" b="1" cap="all"/>
            </a:lvl1pPr>
          </a:lstStyle>
          <a:p>
            <a:r>
              <a:rPr lang="en-US" dirty="0" smtClean="0"/>
              <a:t>Click to edit Master </a:t>
            </a:r>
            <a:br>
              <a:rPr lang="en-US" dirty="0" smtClean="0"/>
            </a:br>
            <a:r>
              <a:rPr lang="en-US" dirty="0" smtClean="0"/>
              <a:t>title style</a:t>
            </a:r>
            <a:endParaRPr lang="en-AU"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9" name="Picture 8" descr="Tech·Ed_LOGO.png"/>
          <p:cNvPicPr>
            <a:picLocks noChangeAspect="1"/>
          </p:cNvPicPr>
          <p:nvPr userDrawn="1"/>
        </p:nvPicPr>
        <p:blipFill>
          <a:blip r:embed="rId4"/>
          <a:stretch>
            <a:fillRect/>
          </a:stretch>
        </p:blipFill>
        <p:spPr>
          <a:xfrm>
            <a:off x="6019800" y="590550"/>
            <a:ext cx="2447922" cy="99576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descr="102679_TEMPLATE_16.9(3).jpg"/>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Lst>
          </a:blip>
          <a:stretch>
            <a:fillRect/>
          </a:stretch>
        </p:blipFill>
        <p:spPr>
          <a:xfrm>
            <a:off x="3760" y="0"/>
            <a:ext cx="9136480" cy="5143500"/>
          </a:xfrm>
          <a:prstGeom prst="rect">
            <a:avLst/>
          </a:prstGeom>
        </p:spPr>
      </p:pic>
    </p:spTree>
    <p:extLst>
      <p:ext uri="{BB962C8B-B14F-4D97-AF65-F5344CB8AC3E}">
        <p14:creationId xmlns:p14="http://schemas.microsoft.com/office/powerpoint/2010/main" val="2295204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10344"/>
            <a:ext cx="8229600" cy="85725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11"/>
          </p:nvPr>
        </p:nvSpPr>
        <p:spPr/>
        <p:txBody>
          <a:bodyPr/>
          <a:lstStyle/>
          <a:p>
            <a:r>
              <a:rPr lang="en-AU" smtClean="0"/>
              <a:t>(c) 2011 Microsoft. All rights reserved.</a:t>
            </a:r>
            <a:endParaRPr lang="en-A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10344"/>
            <a:ext cx="8229600" cy="857250"/>
          </a:xfrm>
        </p:spPr>
        <p:txBody>
          <a:bodyPr/>
          <a:lstStyle>
            <a:lvl1pPr>
              <a:defRPr/>
            </a:lvl1pPr>
          </a:lstStyle>
          <a:p>
            <a:r>
              <a:rPr lang="en-US" smtClean="0"/>
              <a:t>Click to edit Master title style</a:t>
            </a:r>
            <a:endParaRPr lang="en-AU"/>
          </a:p>
        </p:txBody>
      </p:sp>
      <p:sp>
        <p:nvSpPr>
          <p:cNvPr id="4" name="Content Placeholder 3"/>
          <p:cNvSpPr>
            <a:spLocks noGrp="1"/>
          </p:cNvSpPr>
          <p:nvPr>
            <p:ph sz="half" idx="2"/>
          </p:nvPr>
        </p:nvSpPr>
        <p:spPr>
          <a:xfrm>
            <a:off x="457200" y="1200150"/>
            <a:ext cx="4114800" cy="3124200"/>
          </a:xfrm>
          <a:solidFill>
            <a:schemeClr val="bg1"/>
          </a:solidFill>
        </p:spPr>
        <p:txBody>
          <a:bodyPr/>
          <a:lstStyle>
            <a:lvl1pPr>
              <a:defRPr sz="2400">
                <a:solidFill>
                  <a:schemeClr val="tx1">
                    <a:lumMod val="50000"/>
                    <a:lumOff val="50000"/>
                  </a:schemeClr>
                </a:solidFill>
              </a:defRPr>
            </a:lvl1pPr>
            <a:lvl2pPr>
              <a:defRPr sz="2000">
                <a:solidFill>
                  <a:schemeClr val="tx1">
                    <a:lumMod val="50000"/>
                    <a:lumOff val="50000"/>
                  </a:schemeClr>
                </a:solidFill>
              </a:defRPr>
            </a:lvl2pPr>
            <a:lvl3pPr>
              <a:defRPr sz="1800">
                <a:solidFill>
                  <a:schemeClr val="tx1">
                    <a:lumMod val="50000"/>
                    <a:lumOff val="50000"/>
                  </a:schemeClr>
                </a:solidFill>
              </a:defRPr>
            </a:lvl3pPr>
            <a:lvl4pPr>
              <a:defRPr sz="1600">
                <a:solidFill>
                  <a:schemeClr val="tx1">
                    <a:lumMod val="50000"/>
                    <a:lumOff val="50000"/>
                  </a:schemeClr>
                </a:solidFill>
              </a:defRPr>
            </a:lvl4pPr>
            <a:lvl5pPr>
              <a:defRPr sz="1600">
                <a:solidFill>
                  <a:schemeClr val="tx1">
                    <a:lumMod val="50000"/>
                    <a:lumOff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8" name="Footer Placeholder 7"/>
          <p:cNvSpPr>
            <a:spLocks noGrp="1"/>
          </p:cNvSpPr>
          <p:nvPr>
            <p:ph type="ftr" sz="quarter" idx="11"/>
          </p:nvPr>
        </p:nvSpPr>
        <p:spPr/>
        <p:txBody>
          <a:bodyPr/>
          <a:lstStyle/>
          <a:p>
            <a:r>
              <a:rPr lang="en-AU" smtClean="0"/>
              <a:t>(c) 2011 Microsoft. All rights reserved.</a:t>
            </a:r>
            <a:endParaRPr lang="en-A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49492"/>
            <a:ext cx="8229600" cy="857250"/>
          </a:xfrm>
        </p:spPr>
        <p:txBody>
          <a:bodyPr/>
          <a:lstStyle/>
          <a:p>
            <a:r>
              <a:rPr lang="en-US" smtClean="0"/>
              <a:t>Click to edit Master title style</a:t>
            </a:r>
            <a:endParaRPr lang="en-AU"/>
          </a:p>
        </p:txBody>
      </p:sp>
      <p:sp>
        <p:nvSpPr>
          <p:cNvPr id="4" name="Footer Placeholder 3"/>
          <p:cNvSpPr>
            <a:spLocks noGrp="1"/>
          </p:cNvSpPr>
          <p:nvPr>
            <p:ph type="ftr" sz="quarter" idx="11"/>
          </p:nvPr>
        </p:nvSpPr>
        <p:spPr/>
        <p:txBody>
          <a:bodyPr/>
          <a:lstStyle/>
          <a:p>
            <a:r>
              <a:rPr lang="en-AU" smtClean="0"/>
              <a:t>(c) 2011 Microsoft. All rights reserved.</a:t>
            </a:r>
            <a:endParaRPr lang="en-AU" dirty="0"/>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2721943D-A7F9-4474-AC48-B5E8E9B2DDB3}" type="slidenum">
              <a:rPr lang="en-AU" smtClean="0"/>
              <a:pPr/>
              <a:t>‹#›</a:t>
            </a:fld>
            <a:endParaRPr lang="en-A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102679_TEMPLATE_16.9(1).jpg"/>
          <p:cNvPicPr>
            <a:picLocks noChangeAspect="1"/>
          </p:cNvPicPr>
          <p:nvPr userDrawn="1"/>
        </p:nvPicPr>
        <p:blipFill>
          <a:blip r:embed="rId15">
            <a:extLst>
              <a:ext uri="{BEBA8EAE-BF5A-486C-A8C5-ECC9F3942E4B}">
                <a14:imgProps xmlns:a14="http://schemas.microsoft.com/office/drawing/2010/main">
                  <a14:imgLayer r:embed="rId16">
                    <a14:imgEffect>
                      <a14:colorTemperature colorTemp="7200"/>
                    </a14:imgEffect>
                    <a14:imgEffect>
                      <a14:saturation sat="200000"/>
                    </a14:imgEffect>
                  </a14:imgLayer>
                </a14:imgProps>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457200" y="256338"/>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Footer Placeholder 4"/>
          <p:cNvSpPr>
            <a:spLocks noGrp="1"/>
          </p:cNvSpPr>
          <p:nvPr>
            <p:ph type="ftr" sz="quarter" idx="3"/>
          </p:nvPr>
        </p:nvSpPr>
        <p:spPr>
          <a:xfrm>
            <a:off x="5943600" y="4767263"/>
            <a:ext cx="2895600" cy="273844"/>
          </a:xfrm>
          <a:prstGeom prst="rect">
            <a:avLst/>
          </a:prstGeom>
        </p:spPr>
        <p:txBody>
          <a:bodyPr vert="horz" lIns="91440" tIns="45720" rIns="91440" bIns="45720" rtlCol="0" anchor="ctr"/>
          <a:lstStyle>
            <a:lvl1pPr algn="r">
              <a:defRPr sz="1200">
                <a:solidFill>
                  <a:schemeClr val="bg1"/>
                </a:solidFill>
                <a:latin typeface="Segoe UI" pitchFamily="34" charset="0"/>
                <a:ea typeface="Segoe UI" pitchFamily="34" charset="0"/>
                <a:cs typeface="Segoe UI" pitchFamily="34" charset="0"/>
              </a:defRPr>
            </a:lvl1pPr>
          </a:lstStyle>
          <a:p>
            <a:r>
              <a:rPr lang="en-AU" dirty="0" smtClean="0"/>
              <a:t>(</a:t>
            </a:r>
            <a:r>
              <a:rPr lang="en-AU" dirty="0" err="1" smtClean="0"/>
              <a:t>c</a:t>
            </a:r>
            <a:r>
              <a:rPr lang="en-AU" dirty="0" smtClean="0"/>
              <a:t>) 2011 Microsoft. All rights reserved.</a:t>
            </a:r>
            <a:endParaRPr lang="en-AU" dirty="0"/>
          </a:p>
        </p:txBody>
      </p:sp>
      <p:pic>
        <p:nvPicPr>
          <p:cNvPr id="9" name="Picture 8" descr="Tech·Ed_LOGO.png"/>
          <p:cNvPicPr>
            <a:picLocks noChangeAspect="1"/>
          </p:cNvPicPr>
          <p:nvPr userDrawn="1"/>
        </p:nvPicPr>
        <p:blipFill>
          <a:blip r:embed="rId17"/>
          <a:stretch>
            <a:fillRect/>
          </a:stretch>
        </p:blipFill>
        <p:spPr>
          <a:xfrm>
            <a:off x="457201" y="4552951"/>
            <a:ext cx="990599" cy="40295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2" r:id="rId4"/>
    <p:sldLayoutId id="2147483651" r:id="rId5"/>
    <p:sldLayoutId id="2147483664" r:id="rId6"/>
    <p:sldLayoutId id="2147483652" r:id="rId7"/>
    <p:sldLayoutId id="2147483653" r:id="rId8"/>
    <p:sldLayoutId id="2147483654" r:id="rId9"/>
    <p:sldLayoutId id="2147483655" r:id="rId10"/>
    <p:sldLayoutId id="2147483656" r:id="rId11"/>
    <p:sldLayoutId id="2147483657" r:id="rId12"/>
    <p:sldLayoutId id="2147483660" r:id="rId13"/>
  </p:sldLayoutIdLst>
  <p:hf sldNum="0" hdr="0" dt="0"/>
  <p:txStyles>
    <p:titleStyle>
      <a:lvl1pPr algn="l" defTabSz="914400" rtl="0" eaLnBrk="1" latinLnBrk="0" hangingPunct="1">
        <a:spcBef>
          <a:spcPct val="0"/>
        </a:spcBef>
        <a:buNone/>
        <a:defRPr sz="3600" kern="1200" baseline="0">
          <a:solidFill>
            <a:srgbClr val="03C2F1"/>
          </a:solidFill>
          <a:latin typeface="Segoe UI" pitchFamily="34" charset="0"/>
          <a:ea typeface="Segoe UI" pitchFamily="34" charset="0"/>
          <a:cs typeface="Segoe UI" pitchFamily="34" charset="0"/>
        </a:defRPr>
      </a:lvl1pPr>
    </p:titleStyle>
    <p:bodyStyle>
      <a:lvl1pPr marL="342900" indent="-342900" algn="l" defTabSz="914400" rtl="0" eaLnBrk="1" latinLnBrk="0" hangingPunct="1">
        <a:spcBef>
          <a:spcPct val="20000"/>
        </a:spcBef>
        <a:buClr>
          <a:srgbClr val="03C2F1"/>
        </a:buClr>
        <a:buFont typeface="Segoe UI" pitchFamily="34" charset="0"/>
        <a:buChar char="►"/>
        <a:defRPr sz="2800" kern="1200">
          <a:solidFill>
            <a:schemeClr val="bg1"/>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bg1"/>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bg1"/>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bg1"/>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bg1"/>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www.microsoftvirtualacademy.com/Home.aspx?WT.mc_id=otc-n-au-jtc-DPR-40787"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1.png"/><Relationship Id="rId21" Type="http://schemas.openxmlformats.org/officeDocument/2006/relationships/image" Target="../media/image29.png"/><Relationship Id="rId34" Type="http://schemas.openxmlformats.org/officeDocument/2006/relationships/image" Target="../media/image42.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33" Type="http://schemas.openxmlformats.org/officeDocument/2006/relationships/image" Target="../media/image41.png"/><Relationship Id="rId2" Type="http://schemas.openxmlformats.org/officeDocument/2006/relationships/notesSlide" Target="../notesSlides/notesSlide4.xml"/><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4.jpg"/><Relationship Id="rId11" Type="http://schemas.openxmlformats.org/officeDocument/2006/relationships/image" Target="../media/image19.png"/><Relationship Id="rId24" Type="http://schemas.openxmlformats.org/officeDocument/2006/relationships/image" Target="../media/image32.png"/><Relationship Id="rId32" Type="http://schemas.openxmlformats.org/officeDocument/2006/relationships/image" Target="../media/image40.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6.png"/><Relationship Id="rId10" Type="http://schemas.openxmlformats.org/officeDocument/2006/relationships/image" Target="../media/image18.png"/><Relationship Id="rId19" Type="http://schemas.openxmlformats.org/officeDocument/2006/relationships/image" Target="../media/image27.png"/><Relationship Id="rId31" Type="http://schemas.openxmlformats.org/officeDocument/2006/relationships/image" Target="../media/image39.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png"/><Relationship Id="rId30" Type="http://schemas.openxmlformats.org/officeDocument/2006/relationships/image" Target="../media/image38.png"/><Relationship Id="rId35"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9.emf"/><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8.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ALL GREY" descr="C:\Users\chrisw\Desktop\ALL GRE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4423" y="1322573"/>
            <a:ext cx="5407939" cy="275829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7" name="NA" descr="C:\Users\chrisw\Desktop\North Americ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4423" y="1322573"/>
            <a:ext cx="5407939" cy="2758297"/>
          </a:xfrm>
          <a:prstGeom prst="rect">
            <a:avLst/>
          </a:prstGeom>
          <a:noFill/>
          <a:extLst>
            <a:ext uri="{909E8E84-426E-40DD-AFC4-6F175D3DCCD1}">
              <a14:hiddenFill xmlns:a14="http://schemas.microsoft.com/office/drawing/2010/main">
                <a:solidFill>
                  <a:srgbClr val="FFFFFF"/>
                </a:solidFill>
              </a14:hiddenFill>
            </a:ext>
          </a:extLst>
        </p:spPr>
      </p:pic>
      <p:pic>
        <p:nvPicPr>
          <p:cNvPr id="38" name="EUROPE" descr="C:\Users\chrisw\Desktop\Europ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4423" y="1322573"/>
            <a:ext cx="5407939" cy="2758297"/>
          </a:xfrm>
          <a:prstGeom prst="rect">
            <a:avLst/>
          </a:prstGeom>
          <a:noFill/>
          <a:extLst>
            <a:ext uri="{909E8E84-426E-40DD-AFC4-6F175D3DCCD1}">
              <a14:hiddenFill xmlns:a14="http://schemas.microsoft.com/office/drawing/2010/main">
                <a:solidFill>
                  <a:srgbClr val="FFFFFF"/>
                </a:solidFill>
              </a14:hiddenFill>
            </a:ext>
          </a:extLst>
        </p:spPr>
      </p:pic>
      <p:pic>
        <p:nvPicPr>
          <p:cNvPr id="39" name="SA" descr="C:\Users\chrisw\Desktop\South Americ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4423" y="1322573"/>
            <a:ext cx="5407939" cy="2758297"/>
          </a:xfrm>
          <a:prstGeom prst="rect">
            <a:avLst/>
          </a:prstGeom>
          <a:noFill/>
          <a:extLst>
            <a:ext uri="{909E8E84-426E-40DD-AFC4-6F175D3DCCD1}">
              <a14:hiddenFill xmlns:a14="http://schemas.microsoft.com/office/drawing/2010/main">
                <a:solidFill>
                  <a:srgbClr val="FFFFFF"/>
                </a:solidFill>
              </a14:hiddenFill>
            </a:ext>
          </a:extLst>
        </p:spPr>
      </p:pic>
      <p:pic>
        <p:nvPicPr>
          <p:cNvPr id="40" name="AFRICA" descr="C:\Users\chrisw\Desktop\Afric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4423" y="1322573"/>
            <a:ext cx="5407939" cy="2758297"/>
          </a:xfrm>
          <a:prstGeom prst="rect">
            <a:avLst/>
          </a:prstGeom>
          <a:noFill/>
          <a:extLst>
            <a:ext uri="{909E8E84-426E-40DD-AFC4-6F175D3DCCD1}">
              <a14:hiddenFill xmlns:a14="http://schemas.microsoft.com/office/drawing/2010/main">
                <a:solidFill>
                  <a:srgbClr val="FFFFFF"/>
                </a:solidFill>
              </a14:hiddenFill>
            </a:ext>
          </a:extLst>
        </p:spPr>
      </p:pic>
      <p:pic>
        <p:nvPicPr>
          <p:cNvPr id="41" name="ASIA" descr="C:\Users\chrisw\Desktop\Asi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4423" y="1322573"/>
            <a:ext cx="5407939" cy="2758297"/>
          </a:xfrm>
          <a:prstGeom prst="rect">
            <a:avLst/>
          </a:prstGeom>
          <a:noFill/>
          <a:extLst>
            <a:ext uri="{909E8E84-426E-40DD-AFC4-6F175D3DCCD1}">
              <a14:hiddenFill xmlns:a14="http://schemas.microsoft.com/office/drawing/2010/main">
                <a:solidFill>
                  <a:srgbClr val="FFFFFF"/>
                </a:solidFill>
              </a14:hiddenFill>
            </a:ext>
          </a:extLst>
        </p:spPr>
      </p:pic>
      <p:pic>
        <p:nvPicPr>
          <p:cNvPr id="42" name="AUSTRALIA" descr="C:\Users\chrisw\Desktop\Australia.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4423" y="1322573"/>
            <a:ext cx="5407939" cy="2758297"/>
          </a:xfrm>
          <a:prstGeom prst="rect">
            <a:avLst/>
          </a:prstGeom>
          <a:noFill/>
          <a:extLst>
            <a:ext uri="{909E8E84-426E-40DD-AFC4-6F175D3DCCD1}">
              <a14:hiddenFill xmlns:a14="http://schemas.microsoft.com/office/drawing/2010/main">
                <a:solidFill>
                  <a:srgbClr val="FFFFFF"/>
                </a:solidFill>
              </a14:hiddenFill>
            </a:ext>
          </a:extLst>
        </p:spPr>
      </p:pic>
      <p:pic>
        <p:nvPicPr>
          <p:cNvPr id="43" name="ALL GREEN" descr="C:\Users\chrisw\Desktop\ALL GREE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4423" y="1322573"/>
            <a:ext cx="5407939" cy="275829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467544" y="2476335"/>
            <a:ext cx="1562130" cy="584775"/>
          </a:xfrm>
          <a:prstGeom prst="rect">
            <a:avLst/>
          </a:prstGeom>
          <a:noFill/>
          <a:ln w="19050">
            <a:noFill/>
          </a:ln>
        </p:spPr>
        <p:txBody>
          <a:bodyPr wrap="square" lIns="18288" rIns="18288" rtlCol="0">
            <a:spAutoFit/>
          </a:bodyPr>
          <a:lstStyle/>
          <a:p>
            <a:pPr defTabSz="914400">
              <a:lnSpc>
                <a:spcPct val="75000"/>
              </a:lnSpc>
              <a:spcBef>
                <a:spcPts val="300"/>
              </a:spcBef>
              <a:buClr>
                <a:srgbClr val="5F8CB3"/>
              </a:buClr>
              <a:defRPr/>
            </a:pPr>
            <a:r>
              <a:rPr lang="en-US" sz="1200" b="1" kern="0" dirty="0">
                <a:solidFill>
                  <a:schemeClr val="bg1"/>
                </a:solidFill>
                <a:cs typeface="Arial" pitchFamily="34" charset="0"/>
              </a:rPr>
              <a:t>CEE</a:t>
            </a:r>
          </a:p>
          <a:p>
            <a:pPr defTabSz="914400">
              <a:lnSpc>
                <a:spcPct val="75000"/>
              </a:lnSpc>
              <a:spcBef>
                <a:spcPts val="300"/>
              </a:spcBef>
              <a:buClr>
                <a:srgbClr val="5F8CB3"/>
              </a:buClr>
              <a:defRPr/>
            </a:pPr>
            <a:r>
              <a:rPr lang="en-US" sz="1200" kern="0" dirty="0">
                <a:solidFill>
                  <a:schemeClr val="bg1"/>
                </a:solidFill>
                <a:latin typeface="Segoe Light" pitchFamily="34" charset="0"/>
                <a:cs typeface="Arial" pitchFamily="34" charset="0"/>
              </a:rPr>
              <a:t>Total phone: </a:t>
            </a:r>
            <a:r>
              <a:rPr lang="en-US" sz="1200" b="1" kern="0" dirty="0">
                <a:solidFill>
                  <a:schemeClr val="bg1"/>
                </a:solidFill>
                <a:cs typeface="Arial" pitchFamily="34" charset="0"/>
              </a:rPr>
              <a:t>47%</a:t>
            </a:r>
          </a:p>
          <a:p>
            <a:pPr defTabSz="914400">
              <a:lnSpc>
                <a:spcPct val="75000"/>
              </a:lnSpc>
              <a:spcBef>
                <a:spcPts val="300"/>
              </a:spcBef>
              <a:buClr>
                <a:srgbClr val="5F8CB3"/>
              </a:buClr>
              <a:defRPr/>
            </a:pPr>
            <a:r>
              <a:rPr lang="en-US" sz="1200" kern="0" dirty="0">
                <a:solidFill>
                  <a:schemeClr val="bg1"/>
                </a:solidFill>
                <a:latin typeface="Segoe Light" pitchFamily="34" charset="0"/>
                <a:cs typeface="Arial" pitchFamily="34" charset="0"/>
              </a:rPr>
              <a:t>Smartphone: </a:t>
            </a:r>
            <a:r>
              <a:rPr lang="en-US" sz="1200" b="1" kern="0" dirty="0" smtClean="0">
                <a:solidFill>
                  <a:schemeClr val="bg1"/>
                </a:solidFill>
                <a:cs typeface="Arial" pitchFamily="34" charset="0"/>
              </a:rPr>
              <a:t>65%</a:t>
            </a:r>
            <a:r>
              <a:rPr lang="en-US" sz="1200" kern="0" dirty="0" smtClean="0">
                <a:solidFill>
                  <a:schemeClr val="bg1"/>
                </a:solidFill>
                <a:cs typeface="Arial" pitchFamily="34" charset="0"/>
              </a:rPr>
              <a:t> </a:t>
            </a:r>
            <a:endParaRPr lang="en-US" sz="1200" kern="0" dirty="0">
              <a:solidFill>
                <a:schemeClr val="bg1"/>
              </a:solidFill>
              <a:cs typeface="Arial" pitchFamily="34" charset="0"/>
            </a:endParaRPr>
          </a:p>
        </p:txBody>
      </p:sp>
      <p:sp>
        <p:nvSpPr>
          <p:cNvPr id="45" name="TextBox 44"/>
          <p:cNvSpPr txBox="1"/>
          <p:nvPr/>
        </p:nvSpPr>
        <p:spPr>
          <a:xfrm>
            <a:off x="1838204" y="2476335"/>
            <a:ext cx="1562130" cy="584775"/>
          </a:xfrm>
          <a:prstGeom prst="rect">
            <a:avLst/>
          </a:prstGeom>
          <a:noFill/>
          <a:ln w="19050">
            <a:noFill/>
          </a:ln>
        </p:spPr>
        <p:txBody>
          <a:bodyPr wrap="square" lIns="18288" rIns="18288" rtlCol="0">
            <a:spAutoFit/>
          </a:bodyPr>
          <a:lstStyle/>
          <a:p>
            <a:pPr defTabSz="914400">
              <a:lnSpc>
                <a:spcPct val="75000"/>
              </a:lnSpc>
              <a:spcBef>
                <a:spcPts val="300"/>
              </a:spcBef>
              <a:buClr>
                <a:srgbClr val="5F8CB3"/>
              </a:buClr>
              <a:defRPr/>
            </a:pPr>
            <a:r>
              <a:rPr lang="en-US" sz="1200" b="1" kern="0" dirty="0">
                <a:solidFill>
                  <a:schemeClr val="bg1"/>
                </a:solidFill>
                <a:cs typeface="Arial" pitchFamily="34" charset="0"/>
              </a:rPr>
              <a:t>APAC</a:t>
            </a:r>
          </a:p>
          <a:p>
            <a:pPr defTabSz="914400">
              <a:lnSpc>
                <a:spcPct val="75000"/>
              </a:lnSpc>
              <a:spcBef>
                <a:spcPts val="300"/>
              </a:spcBef>
              <a:buClr>
                <a:srgbClr val="5F8CB3"/>
              </a:buClr>
              <a:defRPr/>
            </a:pPr>
            <a:r>
              <a:rPr lang="en-US" sz="1200" b="1" kern="0" dirty="0">
                <a:solidFill>
                  <a:schemeClr val="bg1"/>
                </a:solidFill>
                <a:latin typeface="Segoe Light" pitchFamily="34" charset="0"/>
                <a:cs typeface="Arial" pitchFamily="34" charset="0"/>
              </a:rPr>
              <a:t>Total phone: </a:t>
            </a:r>
            <a:r>
              <a:rPr lang="en-US" sz="1200" b="1" kern="0" dirty="0">
                <a:solidFill>
                  <a:schemeClr val="bg1"/>
                </a:solidFill>
                <a:cs typeface="Arial" pitchFamily="34" charset="0"/>
              </a:rPr>
              <a:t>42%</a:t>
            </a:r>
          </a:p>
          <a:p>
            <a:pPr defTabSz="914400">
              <a:lnSpc>
                <a:spcPct val="75000"/>
              </a:lnSpc>
              <a:spcBef>
                <a:spcPts val="300"/>
              </a:spcBef>
              <a:buClr>
                <a:srgbClr val="5F8CB3"/>
              </a:buClr>
              <a:defRPr/>
            </a:pPr>
            <a:r>
              <a:rPr lang="en-US" sz="1200" b="1" kern="0" dirty="0">
                <a:solidFill>
                  <a:schemeClr val="bg1"/>
                </a:solidFill>
                <a:latin typeface="Segoe Light" pitchFamily="34" charset="0"/>
                <a:cs typeface="Arial" pitchFamily="34" charset="0"/>
              </a:rPr>
              <a:t>Smartphone: </a:t>
            </a:r>
            <a:r>
              <a:rPr lang="en-US" sz="1200" b="1" kern="0" dirty="0">
                <a:solidFill>
                  <a:schemeClr val="bg1"/>
                </a:solidFill>
                <a:cs typeface="Arial" pitchFamily="34" charset="0"/>
              </a:rPr>
              <a:t>46% </a:t>
            </a:r>
          </a:p>
        </p:txBody>
      </p:sp>
      <p:sp>
        <p:nvSpPr>
          <p:cNvPr id="46" name="TextBox 45"/>
          <p:cNvSpPr txBox="1"/>
          <p:nvPr/>
        </p:nvSpPr>
        <p:spPr>
          <a:xfrm>
            <a:off x="1838204" y="1322571"/>
            <a:ext cx="1562130" cy="584775"/>
          </a:xfrm>
          <a:prstGeom prst="rect">
            <a:avLst/>
          </a:prstGeom>
          <a:noFill/>
          <a:ln w="19050">
            <a:noFill/>
          </a:ln>
        </p:spPr>
        <p:txBody>
          <a:bodyPr wrap="square" lIns="18288" rIns="18288" rtlCol="0">
            <a:spAutoFit/>
          </a:bodyPr>
          <a:lstStyle/>
          <a:p>
            <a:pPr defTabSz="914400">
              <a:lnSpc>
                <a:spcPct val="75000"/>
              </a:lnSpc>
              <a:spcBef>
                <a:spcPts val="300"/>
              </a:spcBef>
              <a:buClr>
                <a:srgbClr val="5F8CB3"/>
              </a:buClr>
              <a:defRPr/>
            </a:pPr>
            <a:r>
              <a:rPr lang="en-US" sz="1200" b="1" kern="0" dirty="0">
                <a:solidFill>
                  <a:schemeClr val="bg1"/>
                </a:solidFill>
                <a:cs typeface="Arial" pitchFamily="34" charset="0"/>
              </a:rPr>
              <a:t>WE</a:t>
            </a:r>
          </a:p>
          <a:p>
            <a:pPr defTabSz="914400">
              <a:lnSpc>
                <a:spcPct val="75000"/>
              </a:lnSpc>
              <a:spcBef>
                <a:spcPts val="300"/>
              </a:spcBef>
              <a:buClr>
                <a:srgbClr val="5F8CB3"/>
              </a:buClr>
              <a:defRPr/>
            </a:pPr>
            <a:r>
              <a:rPr lang="en-US" sz="1200" b="1" kern="0" dirty="0">
                <a:solidFill>
                  <a:schemeClr val="bg1"/>
                </a:solidFill>
                <a:latin typeface="Segoe Light" pitchFamily="34" charset="0"/>
                <a:cs typeface="Arial" pitchFamily="34" charset="0"/>
              </a:rPr>
              <a:t>Total phone: </a:t>
            </a:r>
            <a:r>
              <a:rPr lang="en-US" sz="1200" b="1" kern="0" dirty="0">
                <a:solidFill>
                  <a:schemeClr val="bg1"/>
                </a:solidFill>
                <a:cs typeface="Arial" pitchFamily="34" charset="0"/>
              </a:rPr>
              <a:t>33%</a:t>
            </a:r>
          </a:p>
          <a:p>
            <a:pPr defTabSz="914400">
              <a:lnSpc>
                <a:spcPct val="75000"/>
              </a:lnSpc>
              <a:spcBef>
                <a:spcPts val="300"/>
              </a:spcBef>
              <a:buClr>
                <a:srgbClr val="5F8CB3"/>
              </a:buClr>
              <a:defRPr/>
            </a:pPr>
            <a:r>
              <a:rPr lang="en-US" sz="1200" b="1" kern="0" dirty="0">
                <a:solidFill>
                  <a:schemeClr val="bg1"/>
                </a:solidFill>
                <a:latin typeface="Segoe Light" pitchFamily="34" charset="0"/>
                <a:cs typeface="Arial" pitchFamily="34" charset="0"/>
              </a:rPr>
              <a:t>Smartphone: </a:t>
            </a:r>
            <a:r>
              <a:rPr lang="en-US" sz="1200" b="1" kern="0" dirty="0">
                <a:solidFill>
                  <a:schemeClr val="bg1"/>
                </a:solidFill>
                <a:cs typeface="Arial" pitchFamily="34" charset="0"/>
              </a:rPr>
              <a:t>42% </a:t>
            </a:r>
          </a:p>
        </p:txBody>
      </p:sp>
      <p:sp>
        <p:nvSpPr>
          <p:cNvPr id="47" name="TextBox 46"/>
          <p:cNvSpPr txBox="1"/>
          <p:nvPr/>
        </p:nvSpPr>
        <p:spPr>
          <a:xfrm>
            <a:off x="1838204" y="1899453"/>
            <a:ext cx="1562130" cy="584775"/>
          </a:xfrm>
          <a:prstGeom prst="rect">
            <a:avLst/>
          </a:prstGeom>
          <a:noFill/>
          <a:ln w="19050">
            <a:noFill/>
          </a:ln>
        </p:spPr>
        <p:txBody>
          <a:bodyPr wrap="square" lIns="18288" rIns="18288" rtlCol="0">
            <a:spAutoFit/>
          </a:bodyPr>
          <a:lstStyle/>
          <a:p>
            <a:pPr defTabSz="914400">
              <a:lnSpc>
                <a:spcPct val="75000"/>
              </a:lnSpc>
              <a:spcBef>
                <a:spcPts val="300"/>
              </a:spcBef>
              <a:buClr>
                <a:srgbClr val="5F8CB3"/>
              </a:buClr>
              <a:defRPr/>
            </a:pPr>
            <a:r>
              <a:rPr lang="en-US" sz="1200" b="1" kern="0" dirty="0">
                <a:solidFill>
                  <a:schemeClr val="bg1"/>
                </a:solidFill>
                <a:cs typeface="Arial" pitchFamily="34" charset="0"/>
              </a:rPr>
              <a:t>MEA</a:t>
            </a:r>
          </a:p>
          <a:p>
            <a:pPr defTabSz="914400">
              <a:lnSpc>
                <a:spcPct val="75000"/>
              </a:lnSpc>
              <a:spcBef>
                <a:spcPts val="300"/>
              </a:spcBef>
              <a:buClr>
                <a:srgbClr val="5F8CB3"/>
              </a:buClr>
              <a:defRPr/>
            </a:pPr>
            <a:r>
              <a:rPr lang="en-US" sz="1200" b="1" kern="0" dirty="0">
                <a:solidFill>
                  <a:schemeClr val="bg1"/>
                </a:solidFill>
                <a:latin typeface="Segoe Light" pitchFamily="34" charset="0"/>
                <a:cs typeface="Arial" pitchFamily="34" charset="0"/>
              </a:rPr>
              <a:t>Total phone: </a:t>
            </a:r>
            <a:r>
              <a:rPr lang="en-US" sz="1200" b="1" kern="0" dirty="0">
                <a:solidFill>
                  <a:schemeClr val="bg1"/>
                </a:solidFill>
                <a:cs typeface="Arial" pitchFamily="34" charset="0"/>
              </a:rPr>
              <a:t>63%</a:t>
            </a:r>
          </a:p>
          <a:p>
            <a:pPr defTabSz="914400">
              <a:lnSpc>
                <a:spcPct val="75000"/>
              </a:lnSpc>
              <a:spcBef>
                <a:spcPts val="300"/>
              </a:spcBef>
              <a:buClr>
                <a:srgbClr val="5F8CB3"/>
              </a:buClr>
              <a:defRPr/>
            </a:pPr>
            <a:r>
              <a:rPr lang="en-US" sz="1200" b="1" kern="0" dirty="0">
                <a:solidFill>
                  <a:schemeClr val="bg1"/>
                </a:solidFill>
                <a:latin typeface="Segoe Light" pitchFamily="34" charset="0"/>
                <a:cs typeface="Arial" pitchFamily="34" charset="0"/>
              </a:rPr>
              <a:t>Smartphone: </a:t>
            </a:r>
            <a:r>
              <a:rPr lang="en-US" sz="1200" b="1" kern="0" dirty="0">
                <a:solidFill>
                  <a:schemeClr val="bg1"/>
                </a:solidFill>
                <a:cs typeface="Arial" pitchFamily="34" charset="0"/>
              </a:rPr>
              <a:t>70% </a:t>
            </a:r>
          </a:p>
        </p:txBody>
      </p:sp>
      <p:sp>
        <p:nvSpPr>
          <p:cNvPr id="48" name="TextBox 47"/>
          <p:cNvSpPr txBox="1"/>
          <p:nvPr/>
        </p:nvSpPr>
        <p:spPr>
          <a:xfrm>
            <a:off x="467544" y="1899453"/>
            <a:ext cx="1562130" cy="584775"/>
          </a:xfrm>
          <a:prstGeom prst="rect">
            <a:avLst/>
          </a:prstGeom>
          <a:noFill/>
          <a:ln w="19050">
            <a:noFill/>
          </a:ln>
        </p:spPr>
        <p:txBody>
          <a:bodyPr wrap="square" lIns="18288" rIns="18288" rtlCol="0">
            <a:spAutoFit/>
          </a:bodyPr>
          <a:lstStyle/>
          <a:p>
            <a:pPr defTabSz="914400">
              <a:lnSpc>
                <a:spcPct val="75000"/>
              </a:lnSpc>
              <a:spcBef>
                <a:spcPts val="300"/>
              </a:spcBef>
              <a:buClr>
                <a:srgbClr val="5F8CB3"/>
              </a:buClr>
              <a:defRPr/>
            </a:pPr>
            <a:r>
              <a:rPr lang="en-US" sz="1200" b="1" kern="0" dirty="0">
                <a:solidFill>
                  <a:schemeClr val="bg1"/>
                </a:solidFill>
                <a:cs typeface="Arial" pitchFamily="34" charset="0"/>
              </a:rPr>
              <a:t>LATAM</a:t>
            </a:r>
          </a:p>
          <a:p>
            <a:pPr defTabSz="914400">
              <a:lnSpc>
                <a:spcPct val="75000"/>
              </a:lnSpc>
              <a:spcBef>
                <a:spcPts val="300"/>
              </a:spcBef>
              <a:buClr>
                <a:srgbClr val="5F8CB3"/>
              </a:buClr>
              <a:defRPr/>
            </a:pPr>
            <a:r>
              <a:rPr lang="en-US" sz="1200" b="1" kern="0" dirty="0">
                <a:solidFill>
                  <a:schemeClr val="bg1"/>
                </a:solidFill>
                <a:latin typeface="Segoe Light" pitchFamily="34" charset="0"/>
                <a:cs typeface="Arial" pitchFamily="34" charset="0"/>
              </a:rPr>
              <a:t>Total phone: </a:t>
            </a:r>
            <a:r>
              <a:rPr lang="en-US" sz="1200" b="1" kern="0" dirty="0">
                <a:solidFill>
                  <a:schemeClr val="bg1"/>
                </a:solidFill>
                <a:cs typeface="Arial" pitchFamily="34" charset="0"/>
              </a:rPr>
              <a:t>28%</a:t>
            </a:r>
          </a:p>
          <a:p>
            <a:pPr defTabSz="914400">
              <a:lnSpc>
                <a:spcPct val="75000"/>
              </a:lnSpc>
              <a:spcBef>
                <a:spcPts val="300"/>
              </a:spcBef>
              <a:buClr>
                <a:srgbClr val="5F8CB3"/>
              </a:buClr>
              <a:defRPr/>
            </a:pPr>
            <a:r>
              <a:rPr lang="en-US" sz="1200" b="1" kern="0" dirty="0">
                <a:solidFill>
                  <a:schemeClr val="bg1"/>
                </a:solidFill>
                <a:latin typeface="Segoe Light" pitchFamily="34" charset="0"/>
                <a:cs typeface="Arial" pitchFamily="34" charset="0"/>
              </a:rPr>
              <a:t>Smartphone: </a:t>
            </a:r>
            <a:r>
              <a:rPr lang="en-US" sz="1200" b="1" kern="0" dirty="0">
                <a:solidFill>
                  <a:schemeClr val="bg1"/>
                </a:solidFill>
                <a:cs typeface="Arial" pitchFamily="34" charset="0"/>
              </a:rPr>
              <a:t>31% </a:t>
            </a:r>
          </a:p>
        </p:txBody>
      </p:sp>
      <p:sp>
        <p:nvSpPr>
          <p:cNvPr id="49" name="TextBox 48"/>
          <p:cNvSpPr txBox="1"/>
          <p:nvPr/>
        </p:nvSpPr>
        <p:spPr>
          <a:xfrm>
            <a:off x="467544" y="1322574"/>
            <a:ext cx="1562130" cy="584775"/>
          </a:xfrm>
          <a:prstGeom prst="rect">
            <a:avLst/>
          </a:prstGeom>
          <a:noFill/>
          <a:ln w="19050">
            <a:noFill/>
          </a:ln>
        </p:spPr>
        <p:txBody>
          <a:bodyPr wrap="square" lIns="18288" rIns="18288" rtlCol="0">
            <a:spAutoFit/>
          </a:bodyPr>
          <a:lstStyle/>
          <a:p>
            <a:pPr defTabSz="914400">
              <a:lnSpc>
                <a:spcPct val="75000"/>
              </a:lnSpc>
              <a:spcBef>
                <a:spcPts val="300"/>
              </a:spcBef>
              <a:buClr>
                <a:srgbClr val="5F8CB3"/>
              </a:buClr>
              <a:defRPr/>
            </a:pPr>
            <a:r>
              <a:rPr lang="en-US" sz="1200" b="1" kern="0" dirty="0">
                <a:solidFill>
                  <a:schemeClr val="bg1"/>
                </a:solidFill>
                <a:cs typeface="Arial" pitchFamily="34" charset="0"/>
              </a:rPr>
              <a:t>NORTH AMERICA</a:t>
            </a:r>
          </a:p>
          <a:p>
            <a:pPr defTabSz="914400">
              <a:lnSpc>
                <a:spcPct val="75000"/>
              </a:lnSpc>
              <a:spcBef>
                <a:spcPts val="300"/>
              </a:spcBef>
              <a:buClr>
                <a:srgbClr val="5F8CB3"/>
              </a:buClr>
              <a:defRPr/>
            </a:pPr>
            <a:r>
              <a:rPr lang="en-US" sz="1200" b="1" kern="0" dirty="0" smtClean="0">
                <a:solidFill>
                  <a:schemeClr val="bg1"/>
                </a:solidFill>
                <a:latin typeface="Segoe Light" pitchFamily="34" charset="0"/>
                <a:cs typeface="Arial" pitchFamily="34" charset="0"/>
              </a:rPr>
              <a:t>Total </a:t>
            </a:r>
            <a:r>
              <a:rPr lang="en-US" sz="1200" b="1" kern="0" dirty="0">
                <a:solidFill>
                  <a:schemeClr val="bg1"/>
                </a:solidFill>
                <a:latin typeface="Segoe Light" pitchFamily="34" charset="0"/>
                <a:cs typeface="Arial" pitchFamily="34" charset="0"/>
              </a:rPr>
              <a:t>phone: </a:t>
            </a:r>
            <a:r>
              <a:rPr lang="en-US" sz="1200" b="1" kern="0" dirty="0">
                <a:solidFill>
                  <a:schemeClr val="bg1"/>
                </a:solidFill>
                <a:cs typeface="Arial" pitchFamily="34" charset="0"/>
              </a:rPr>
              <a:t>6%</a:t>
            </a:r>
          </a:p>
          <a:p>
            <a:pPr defTabSz="914400">
              <a:lnSpc>
                <a:spcPct val="75000"/>
              </a:lnSpc>
              <a:spcBef>
                <a:spcPts val="300"/>
              </a:spcBef>
              <a:buClr>
                <a:srgbClr val="5F8CB3"/>
              </a:buClr>
              <a:defRPr/>
            </a:pPr>
            <a:r>
              <a:rPr lang="en-US" sz="1200" b="1" kern="0" dirty="0">
                <a:solidFill>
                  <a:schemeClr val="bg1"/>
                </a:solidFill>
                <a:latin typeface="Segoe Light" pitchFamily="34" charset="0"/>
                <a:cs typeface="Arial" pitchFamily="34" charset="0"/>
              </a:rPr>
              <a:t>Smartphone: </a:t>
            </a:r>
            <a:r>
              <a:rPr lang="en-US" sz="1200" b="1" kern="0" dirty="0">
                <a:solidFill>
                  <a:schemeClr val="bg1"/>
                </a:solidFill>
                <a:cs typeface="Arial" pitchFamily="34" charset="0"/>
              </a:rPr>
              <a:t>3% </a:t>
            </a:r>
          </a:p>
        </p:txBody>
      </p:sp>
      <p:sp>
        <p:nvSpPr>
          <p:cNvPr id="50" name="TextBox 49"/>
          <p:cNvSpPr txBox="1"/>
          <p:nvPr/>
        </p:nvSpPr>
        <p:spPr>
          <a:xfrm>
            <a:off x="474186" y="3211333"/>
            <a:ext cx="2890265" cy="707886"/>
          </a:xfrm>
          <a:prstGeom prst="rect">
            <a:avLst/>
          </a:prstGeom>
          <a:noFill/>
          <a:ln>
            <a:noFill/>
          </a:ln>
        </p:spPr>
        <p:txBody>
          <a:bodyPr wrap="square" lIns="0" rtlCol="0">
            <a:spAutoFit/>
          </a:bodyPr>
          <a:lstStyle/>
          <a:p>
            <a:pPr defTabSz="914400">
              <a:buClr>
                <a:srgbClr val="5F8CB3"/>
              </a:buClr>
              <a:defRPr/>
            </a:pPr>
            <a:r>
              <a:rPr lang="en-US" sz="1600" b="1" kern="0" dirty="0" smtClean="0">
                <a:solidFill>
                  <a:schemeClr val="bg1"/>
                </a:solidFill>
                <a:cs typeface="Arial" pitchFamily="34" charset="0"/>
              </a:rPr>
              <a:t>NOKIA GLOBAL SHARE (2010):</a:t>
            </a:r>
          </a:p>
          <a:p>
            <a:pPr defTabSz="914400" eaLnBrk="0" fontAlgn="base" hangingPunct="0">
              <a:spcBef>
                <a:spcPct val="0"/>
              </a:spcBef>
              <a:spcAft>
                <a:spcPct val="0"/>
              </a:spcAft>
              <a:buClr>
                <a:srgbClr val="5F8CB3"/>
              </a:buClr>
              <a:defRPr/>
            </a:pPr>
            <a:r>
              <a:rPr lang="en-US" sz="1200" kern="0" dirty="0">
                <a:solidFill>
                  <a:schemeClr val="bg1"/>
                </a:solidFill>
                <a:latin typeface="Segoe Light" pitchFamily="34" charset="0"/>
                <a:cs typeface="Arial" pitchFamily="34" charset="0"/>
              </a:rPr>
              <a:t>Total Phones: </a:t>
            </a:r>
            <a:r>
              <a:rPr lang="en-US" sz="1200" b="1" kern="0" dirty="0">
                <a:solidFill>
                  <a:schemeClr val="bg1"/>
                </a:solidFill>
                <a:cs typeface="Arial" pitchFamily="34" charset="0"/>
              </a:rPr>
              <a:t>450M</a:t>
            </a:r>
            <a:r>
              <a:rPr lang="en-US" sz="1200" kern="0" dirty="0">
                <a:solidFill>
                  <a:schemeClr val="bg1"/>
                </a:solidFill>
                <a:latin typeface="Segoe Light" pitchFamily="34" charset="0"/>
                <a:cs typeface="Arial" pitchFamily="34" charset="0"/>
              </a:rPr>
              <a:t> units; 33% share</a:t>
            </a:r>
          </a:p>
          <a:p>
            <a:pPr defTabSz="914400" eaLnBrk="0" fontAlgn="base" hangingPunct="0">
              <a:spcBef>
                <a:spcPct val="0"/>
              </a:spcBef>
              <a:spcAft>
                <a:spcPct val="0"/>
              </a:spcAft>
              <a:buClr>
                <a:srgbClr val="5F8CB3"/>
              </a:buClr>
              <a:defRPr/>
            </a:pPr>
            <a:r>
              <a:rPr lang="en-US" sz="1200" kern="0" dirty="0">
                <a:solidFill>
                  <a:schemeClr val="bg1"/>
                </a:solidFill>
                <a:latin typeface="Segoe Light" pitchFamily="34" charset="0"/>
                <a:cs typeface="Arial" pitchFamily="34" charset="0"/>
              </a:rPr>
              <a:t>Smartphones: </a:t>
            </a:r>
            <a:r>
              <a:rPr lang="en-US" sz="1200" b="1" kern="0" dirty="0" smtClean="0">
                <a:solidFill>
                  <a:schemeClr val="bg1"/>
                </a:solidFill>
                <a:cs typeface="Arial" pitchFamily="34" charset="0"/>
              </a:rPr>
              <a:t>100M</a:t>
            </a:r>
            <a:r>
              <a:rPr lang="en-US" sz="1200" kern="0" dirty="0" smtClean="0">
                <a:solidFill>
                  <a:schemeClr val="bg1"/>
                </a:solidFill>
                <a:latin typeface="Segoe Light" pitchFamily="34" charset="0"/>
                <a:cs typeface="Arial" pitchFamily="34" charset="0"/>
              </a:rPr>
              <a:t> </a:t>
            </a:r>
            <a:r>
              <a:rPr lang="en-US" sz="1200" kern="0" dirty="0">
                <a:solidFill>
                  <a:schemeClr val="bg1"/>
                </a:solidFill>
                <a:latin typeface="Segoe Light" pitchFamily="34" charset="0"/>
                <a:cs typeface="Arial" pitchFamily="34" charset="0"/>
              </a:rPr>
              <a:t>units; 33% share</a:t>
            </a:r>
          </a:p>
        </p:txBody>
      </p:sp>
      <p:sp>
        <p:nvSpPr>
          <p:cNvPr id="51" name="Title 1"/>
          <p:cNvSpPr txBox="1">
            <a:spLocks/>
          </p:cNvSpPr>
          <p:nvPr/>
        </p:nvSpPr>
        <p:spPr bwMode="auto">
          <a:xfrm>
            <a:off x="437860" y="833046"/>
            <a:ext cx="4280294" cy="23220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000" b="1">
                <a:solidFill>
                  <a:schemeClr val="accent1">
                    <a:lumMod val="75000"/>
                  </a:schemeClr>
                </a:solidFill>
                <a:latin typeface="Segoe UI" pitchFamily="34" charset="0"/>
                <a:ea typeface="+mj-ea"/>
                <a:cs typeface="Segoe UI" pitchFamily="34" charset="0"/>
              </a:defRPr>
            </a:lvl1pPr>
            <a:lvl2pPr algn="l" rtl="0" eaLnBrk="0" fontAlgn="base" hangingPunct="0">
              <a:spcBef>
                <a:spcPct val="0"/>
              </a:spcBef>
              <a:spcAft>
                <a:spcPct val="0"/>
              </a:spcAft>
              <a:defRPr sz="2000" b="1">
                <a:solidFill>
                  <a:schemeClr val="accent2"/>
                </a:solidFill>
                <a:latin typeface="Lucida Bright" pitchFamily="18" charset="0"/>
              </a:defRPr>
            </a:lvl2pPr>
            <a:lvl3pPr algn="l" rtl="0" eaLnBrk="0" fontAlgn="base" hangingPunct="0">
              <a:spcBef>
                <a:spcPct val="0"/>
              </a:spcBef>
              <a:spcAft>
                <a:spcPct val="0"/>
              </a:spcAft>
              <a:defRPr sz="2000" b="1">
                <a:solidFill>
                  <a:schemeClr val="accent2"/>
                </a:solidFill>
                <a:latin typeface="Lucida Bright" pitchFamily="18" charset="0"/>
              </a:defRPr>
            </a:lvl3pPr>
            <a:lvl4pPr algn="l" rtl="0" eaLnBrk="0" fontAlgn="base" hangingPunct="0">
              <a:spcBef>
                <a:spcPct val="0"/>
              </a:spcBef>
              <a:spcAft>
                <a:spcPct val="0"/>
              </a:spcAft>
              <a:defRPr sz="2000" b="1">
                <a:solidFill>
                  <a:schemeClr val="accent2"/>
                </a:solidFill>
                <a:latin typeface="Lucida Bright" pitchFamily="18" charset="0"/>
              </a:defRPr>
            </a:lvl4pPr>
            <a:lvl5pPr algn="l" rtl="0" eaLnBrk="0" fontAlgn="base" hangingPunct="0">
              <a:spcBef>
                <a:spcPct val="0"/>
              </a:spcBef>
              <a:spcAft>
                <a:spcPct val="0"/>
              </a:spcAft>
              <a:defRPr sz="2000" b="1">
                <a:solidFill>
                  <a:schemeClr val="accent2"/>
                </a:solidFill>
                <a:latin typeface="Lucida Bright" pitchFamily="18" charset="0"/>
              </a:defRPr>
            </a:lvl5pPr>
            <a:lvl6pPr marL="457200" algn="l" rtl="0" fontAlgn="base">
              <a:spcBef>
                <a:spcPct val="0"/>
              </a:spcBef>
              <a:spcAft>
                <a:spcPct val="0"/>
              </a:spcAft>
              <a:defRPr sz="2000" b="1">
                <a:solidFill>
                  <a:schemeClr val="accent2"/>
                </a:solidFill>
                <a:latin typeface="Lucida Bright" pitchFamily="18" charset="0"/>
              </a:defRPr>
            </a:lvl6pPr>
            <a:lvl7pPr marL="914400" algn="l" rtl="0" fontAlgn="base">
              <a:spcBef>
                <a:spcPct val="0"/>
              </a:spcBef>
              <a:spcAft>
                <a:spcPct val="0"/>
              </a:spcAft>
              <a:defRPr sz="2000" b="1">
                <a:solidFill>
                  <a:schemeClr val="accent2"/>
                </a:solidFill>
                <a:latin typeface="Lucida Bright" pitchFamily="18" charset="0"/>
              </a:defRPr>
            </a:lvl7pPr>
            <a:lvl8pPr marL="1371600" algn="l" rtl="0" fontAlgn="base">
              <a:spcBef>
                <a:spcPct val="0"/>
              </a:spcBef>
              <a:spcAft>
                <a:spcPct val="0"/>
              </a:spcAft>
              <a:defRPr sz="2000" b="1">
                <a:solidFill>
                  <a:schemeClr val="accent2"/>
                </a:solidFill>
                <a:latin typeface="Lucida Bright" pitchFamily="18" charset="0"/>
              </a:defRPr>
            </a:lvl8pPr>
            <a:lvl9pPr marL="1828800" algn="l" rtl="0" fontAlgn="base">
              <a:spcBef>
                <a:spcPct val="0"/>
              </a:spcBef>
              <a:spcAft>
                <a:spcPct val="0"/>
              </a:spcAft>
              <a:defRPr sz="2000" b="1">
                <a:solidFill>
                  <a:schemeClr val="accent2"/>
                </a:solidFill>
                <a:latin typeface="Lucida Bright" pitchFamily="18" charset="0"/>
              </a:defRPr>
            </a:lvl9pPr>
          </a:lstStyle>
          <a:p>
            <a:pPr defTabSz="914400">
              <a:defRPr/>
            </a:pPr>
            <a:r>
              <a:rPr lang="en-US" sz="1400" kern="0" dirty="0" smtClean="0">
                <a:gradFill>
                  <a:gsLst>
                    <a:gs pos="0">
                      <a:srgbClr val="4891DC"/>
                    </a:gs>
                    <a:gs pos="99000">
                      <a:srgbClr val="4891DC"/>
                    </a:gs>
                  </a:gsLst>
                  <a:lin ang="5400000" scaled="0"/>
                </a:gradFill>
                <a:latin typeface="Segoe"/>
                <a:cs typeface="Arial" pitchFamily="34" charset="0"/>
              </a:rPr>
              <a:t>NOKIA SHARE BY REGION CY2010</a:t>
            </a:r>
            <a:endParaRPr lang="en-US" sz="1400" kern="0" dirty="0">
              <a:gradFill>
                <a:gsLst>
                  <a:gs pos="0">
                    <a:srgbClr val="4891DC"/>
                  </a:gs>
                  <a:gs pos="99000">
                    <a:srgbClr val="4891DC"/>
                  </a:gs>
                </a:gsLst>
                <a:lin ang="5400000" scaled="0"/>
              </a:gradFill>
              <a:latin typeface="Segoe"/>
              <a:cs typeface="Arial" pitchFamily="34" charset="0"/>
            </a:endParaRPr>
          </a:p>
        </p:txBody>
      </p:sp>
      <p:pic>
        <p:nvPicPr>
          <p:cNvPr id="52" name="Picture 2" descr="C:\Users\chrisw\Desktop\Nokia.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8580" y="175559"/>
            <a:ext cx="2907578" cy="474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261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300"/>
                                  </p:stCondLst>
                                  <p:childTnLst>
                                    <p:set>
                                      <p:cBhvr>
                                        <p:cTn id="6" dur="1" fill="hold">
                                          <p:stCondLst>
                                            <p:cond delay="0"/>
                                          </p:stCondLst>
                                        </p:cTn>
                                        <p:tgtEl>
                                          <p:spTgt spid="36"/>
                                        </p:tgtEl>
                                        <p:attrNameLst>
                                          <p:attrName>style.visibility</p:attrName>
                                        </p:attrNameLst>
                                      </p:cBhvr>
                                      <p:to>
                                        <p:strVal val="visible"/>
                                      </p:to>
                                    </p:set>
                                    <p:animEffect transition="in" filter="wipe(right)">
                                      <p:cBhvr>
                                        <p:cTn id="7" dur="750"/>
                                        <p:tgtEl>
                                          <p:spTgt spid="36"/>
                                        </p:tgtEl>
                                      </p:cBhvr>
                                    </p:animEffect>
                                  </p:childTnLst>
                                </p:cTn>
                              </p:par>
                              <p:par>
                                <p:cTn id="8" presetID="2" presetClass="entr" presetSubtype="2" decel="100000" fill="hold" nodeType="withEffect">
                                  <p:stCondLst>
                                    <p:cond delay="750"/>
                                  </p:stCondLst>
                                  <p:childTnLst>
                                    <p:set>
                                      <p:cBhvr>
                                        <p:cTn id="9" dur="1" fill="hold">
                                          <p:stCondLst>
                                            <p:cond delay="0"/>
                                          </p:stCondLst>
                                        </p:cTn>
                                        <p:tgtEl>
                                          <p:spTgt spid="52"/>
                                        </p:tgtEl>
                                        <p:attrNameLst>
                                          <p:attrName>style.visibility</p:attrName>
                                        </p:attrNameLst>
                                      </p:cBhvr>
                                      <p:to>
                                        <p:strVal val="visible"/>
                                      </p:to>
                                    </p:set>
                                    <p:anim calcmode="lin" valueType="num">
                                      <p:cBhvr additive="base">
                                        <p:cTn id="10" dur="750" fill="hold"/>
                                        <p:tgtEl>
                                          <p:spTgt spid="52"/>
                                        </p:tgtEl>
                                        <p:attrNameLst>
                                          <p:attrName>ppt_x</p:attrName>
                                        </p:attrNameLst>
                                      </p:cBhvr>
                                      <p:tavLst>
                                        <p:tav tm="0">
                                          <p:val>
                                            <p:strVal val="1+#ppt_w/2"/>
                                          </p:val>
                                        </p:tav>
                                        <p:tav tm="100000">
                                          <p:val>
                                            <p:strVal val="#ppt_x"/>
                                          </p:val>
                                        </p:tav>
                                      </p:tavLst>
                                    </p:anim>
                                    <p:anim calcmode="lin" valueType="num">
                                      <p:cBhvr additive="base">
                                        <p:cTn id="11" dur="750" fill="hold"/>
                                        <p:tgtEl>
                                          <p:spTgt spid="52"/>
                                        </p:tgtEl>
                                        <p:attrNameLst>
                                          <p:attrName>ppt_y</p:attrName>
                                        </p:attrNameLst>
                                      </p:cBhvr>
                                      <p:tavLst>
                                        <p:tav tm="0">
                                          <p:val>
                                            <p:strVal val="#ppt_y"/>
                                          </p:val>
                                        </p:tav>
                                        <p:tav tm="100000">
                                          <p:val>
                                            <p:strVal val="#ppt_y"/>
                                          </p:val>
                                        </p:tav>
                                      </p:tavLst>
                                    </p:anim>
                                  </p:childTnLst>
                                </p:cTn>
                              </p:par>
                              <p:par>
                                <p:cTn id="12" presetID="2" presetClass="entr" presetSubtype="2" decel="100000" fill="hold" grpId="0" nodeType="withEffect">
                                  <p:stCondLst>
                                    <p:cond delay="1000"/>
                                  </p:stCondLst>
                                  <p:childTnLst>
                                    <p:set>
                                      <p:cBhvr>
                                        <p:cTn id="13" dur="1" fill="hold">
                                          <p:stCondLst>
                                            <p:cond delay="0"/>
                                          </p:stCondLst>
                                        </p:cTn>
                                        <p:tgtEl>
                                          <p:spTgt spid="51"/>
                                        </p:tgtEl>
                                        <p:attrNameLst>
                                          <p:attrName>style.visibility</p:attrName>
                                        </p:attrNameLst>
                                      </p:cBhvr>
                                      <p:to>
                                        <p:strVal val="visible"/>
                                      </p:to>
                                    </p:set>
                                    <p:anim calcmode="lin" valueType="num">
                                      <p:cBhvr additive="base">
                                        <p:cTn id="14" dur="750" fill="hold"/>
                                        <p:tgtEl>
                                          <p:spTgt spid="51"/>
                                        </p:tgtEl>
                                        <p:attrNameLst>
                                          <p:attrName>ppt_x</p:attrName>
                                        </p:attrNameLst>
                                      </p:cBhvr>
                                      <p:tavLst>
                                        <p:tav tm="0">
                                          <p:val>
                                            <p:strVal val="1+#ppt_w/2"/>
                                          </p:val>
                                        </p:tav>
                                        <p:tav tm="100000">
                                          <p:val>
                                            <p:strVal val="#ppt_x"/>
                                          </p:val>
                                        </p:tav>
                                      </p:tavLst>
                                    </p:anim>
                                    <p:anim calcmode="lin" valueType="num">
                                      <p:cBhvr additive="base">
                                        <p:cTn id="15" dur="750" fill="hold"/>
                                        <p:tgtEl>
                                          <p:spTgt spid="51"/>
                                        </p:tgtEl>
                                        <p:attrNameLst>
                                          <p:attrName>ppt_y</p:attrName>
                                        </p:attrNameLst>
                                      </p:cBhvr>
                                      <p:tavLst>
                                        <p:tav tm="0">
                                          <p:val>
                                            <p:strVal val="#ppt_y"/>
                                          </p:val>
                                        </p:tav>
                                        <p:tav tm="100000">
                                          <p:val>
                                            <p:strVal val="#ppt_y"/>
                                          </p:val>
                                        </p:tav>
                                      </p:tavLst>
                                    </p:anim>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par>
                                <p:cTn id="23" presetID="10" presetClass="exit" presetSubtype="0" fill="hold" nodeType="withEffect">
                                  <p:stCondLst>
                                    <p:cond delay="500"/>
                                  </p:stCondLst>
                                  <p:childTnLst>
                                    <p:animEffect transition="out" filter="fade">
                                      <p:cBhvr>
                                        <p:cTn id="24" dur="250"/>
                                        <p:tgtEl>
                                          <p:spTgt spid="36"/>
                                        </p:tgtEl>
                                      </p:cBhvr>
                                    </p:animEffect>
                                    <p:set>
                                      <p:cBhvr>
                                        <p:cTn id="25" dur="1" fill="hold">
                                          <p:stCondLst>
                                            <p:cond delay="249"/>
                                          </p:stCondLst>
                                        </p:cTn>
                                        <p:tgtEl>
                                          <p:spTgt spid="36"/>
                                        </p:tgtEl>
                                        <p:attrNameLst>
                                          <p:attrName>style.visibility</p:attrName>
                                        </p:attrNameLst>
                                      </p:cBhvr>
                                      <p:to>
                                        <p:strVal val="hidden"/>
                                      </p:to>
                                    </p:set>
                                  </p:childTnLst>
                                </p:cTn>
                              </p:par>
                            </p:childTnLst>
                          </p:cTn>
                        </p:par>
                        <p:par>
                          <p:cTn id="26" fill="hold">
                            <p:stCondLst>
                              <p:cond delay="2500"/>
                            </p:stCondLst>
                            <p:childTnLst>
                              <p:par>
                                <p:cTn id="27" presetID="10" presetClass="entr" presetSubtype="0" fill="hold" grpId="0" nodeType="afterEffect">
                                  <p:stCondLst>
                                    <p:cond delay="25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par>
                                <p:cTn id="30" presetID="10" presetClass="entr" presetSubtype="0"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par>
                                <p:cTn id="33" presetID="10" presetClass="exit" presetSubtype="0" fill="hold" nodeType="withEffect">
                                  <p:stCondLst>
                                    <p:cond delay="500"/>
                                  </p:stCondLst>
                                  <p:childTnLst>
                                    <p:animEffect transition="out" filter="fade">
                                      <p:cBhvr>
                                        <p:cTn id="34" dur="250"/>
                                        <p:tgtEl>
                                          <p:spTgt spid="37"/>
                                        </p:tgtEl>
                                      </p:cBhvr>
                                    </p:animEffect>
                                    <p:set>
                                      <p:cBhvr>
                                        <p:cTn id="35" dur="1" fill="hold">
                                          <p:stCondLst>
                                            <p:cond delay="249"/>
                                          </p:stCondLst>
                                        </p:cTn>
                                        <p:tgtEl>
                                          <p:spTgt spid="37"/>
                                        </p:tgtEl>
                                        <p:attrNameLst>
                                          <p:attrName>style.visibility</p:attrName>
                                        </p:attrNameLst>
                                      </p:cBhvr>
                                      <p:to>
                                        <p:strVal val="hidden"/>
                                      </p:to>
                                    </p:set>
                                  </p:childTnLst>
                                </p:cTn>
                              </p:par>
                            </p:childTnLst>
                          </p:cTn>
                        </p:par>
                        <p:par>
                          <p:cTn id="36" fill="hold">
                            <p:stCondLst>
                              <p:cond delay="3250"/>
                            </p:stCondLst>
                            <p:childTnLst>
                              <p:par>
                                <p:cTn id="37" presetID="10" presetClass="entr" presetSubtype="0" fill="hold" grpId="0" nodeType="afterEffect">
                                  <p:stCondLst>
                                    <p:cond delay="25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par>
                                <p:cTn id="40" presetID="10" presetClass="entr" presetSubtype="0"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par>
                                <p:cTn id="43" presetID="10" presetClass="exit" presetSubtype="0" fill="hold" nodeType="withEffect">
                                  <p:stCondLst>
                                    <p:cond delay="500"/>
                                  </p:stCondLst>
                                  <p:childTnLst>
                                    <p:animEffect transition="out" filter="fade">
                                      <p:cBhvr>
                                        <p:cTn id="44" dur="250"/>
                                        <p:tgtEl>
                                          <p:spTgt spid="38"/>
                                        </p:tgtEl>
                                      </p:cBhvr>
                                    </p:animEffect>
                                    <p:set>
                                      <p:cBhvr>
                                        <p:cTn id="45" dur="1" fill="hold">
                                          <p:stCondLst>
                                            <p:cond delay="249"/>
                                          </p:stCondLst>
                                        </p:cTn>
                                        <p:tgtEl>
                                          <p:spTgt spid="38"/>
                                        </p:tgtEl>
                                        <p:attrNameLst>
                                          <p:attrName>style.visibility</p:attrName>
                                        </p:attrNameLst>
                                      </p:cBhvr>
                                      <p:to>
                                        <p:strVal val="hidden"/>
                                      </p:to>
                                    </p:set>
                                  </p:childTnLst>
                                </p:cTn>
                              </p:par>
                            </p:childTnLst>
                          </p:cTn>
                        </p:par>
                        <p:par>
                          <p:cTn id="46" fill="hold">
                            <p:stCondLst>
                              <p:cond delay="4000"/>
                            </p:stCondLst>
                            <p:childTnLst>
                              <p:par>
                                <p:cTn id="47" presetID="10" presetClass="entr" presetSubtype="0" fill="hold" grpId="0" nodeType="afterEffect">
                                  <p:stCondLst>
                                    <p:cond delay="25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par>
                                <p:cTn id="53" presetID="10" presetClass="exit" presetSubtype="0" fill="hold" nodeType="withEffect">
                                  <p:stCondLst>
                                    <p:cond delay="500"/>
                                  </p:stCondLst>
                                  <p:childTnLst>
                                    <p:animEffect transition="out" filter="fade">
                                      <p:cBhvr>
                                        <p:cTn id="54" dur="250"/>
                                        <p:tgtEl>
                                          <p:spTgt spid="39"/>
                                        </p:tgtEl>
                                      </p:cBhvr>
                                    </p:animEffect>
                                    <p:set>
                                      <p:cBhvr>
                                        <p:cTn id="55" dur="1" fill="hold">
                                          <p:stCondLst>
                                            <p:cond delay="249"/>
                                          </p:stCondLst>
                                        </p:cTn>
                                        <p:tgtEl>
                                          <p:spTgt spid="39"/>
                                        </p:tgtEl>
                                        <p:attrNameLst>
                                          <p:attrName>style.visibility</p:attrName>
                                        </p:attrNameLst>
                                      </p:cBhvr>
                                      <p:to>
                                        <p:strVal val="hidden"/>
                                      </p:to>
                                    </p:set>
                                  </p:childTnLst>
                                </p:cTn>
                              </p:par>
                            </p:childTnLst>
                          </p:cTn>
                        </p:par>
                        <p:par>
                          <p:cTn id="56" fill="hold">
                            <p:stCondLst>
                              <p:cond delay="4750"/>
                            </p:stCondLst>
                            <p:childTnLst>
                              <p:par>
                                <p:cTn id="57" presetID="10" presetClass="entr" presetSubtype="0" fill="hold" grpId="0" nodeType="afterEffect">
                                  <p:stCondLst>
                                    <p:cond delay="250"/>
                                  </p:stCondLst>
                                  <p:childTnLst>
                                    <p:set>
                                      <p:cBhvr>
                                        <p:cTn id="58" dur="1" fill="hold">
                                          <p:stCondLst>
                                            <p:cond delay="0"/>
                                          </p:stCondLst>
                                        </p:cTn>
                                        <p:tgtEl>
                                          <p:spTgt spid="44"/>
                                        </p:tgtEl>
                                        <p:attrNameLst>
                                          <p:attrName>style.visibility</p:attrName>
                                        </p:attrNameLst>
                                      </p:cBhvr>
                                      <p:to>
                                        <p:strVal val="visible"/>
                                      </p:to>
                                    </p:set>
                                    <p:animEffect transition="in" filter="fade">
                                      <p:cBhvr>
                                        <p:cTn id="59" dur="500"/>
                                        <p:tgtEl>
                                          <p:spTgt spid="44"/>
                                        </p:tgtEl>
                                      </p:cBhvr>
                                    </p:animEffect>
                                  </p:childTnLst>
                                </p:cTn>
                              </p:par>
                              <p:par>
                                <p:cTn id="60" presetID="10" presetClass="entr" presetSubtype="0" fill="hold" nodeType="with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par>
                                <p:cTn id="63" presetID="10" presetClass="exit" presetSubtype="0" fill="hold" nodeType="withEffect">
                                  <p:stCondLst>
                                    <p:cond delay="500"/>
                                  </p:stCondLst>
                                  <p:childTnLst>
                                    <p:animEffect transition="out" filter="fade">
                                      <p:cBhvr>
                                        <p:cTn id="64" dur="250"/>
                                        <p:tgtEl>
                                          <p:spTgt spid="40"/>
                                        </p:tgtEl>
                                      </p:cBhvr>
                                    </p:animEffect>
                                    <p:set>
                                      <p:cBhvr>
                                        <p:cTn id="65" dur="1" fill="hold">
                                          <p:stCondLst>
                                            <p:cond delay="249"/>
                                          </p:stCondLst>
                                        </p:cTn>
                                        <p:tgtEl>
                                          <p:spTgt spid="40"/>
                                        </p:tgtEl>
                                        <p:attrNameLst>
                                          <p:attrName>style.visibility</p:attrName>
                                        </p:attrNameLst>
                                      </p:cBhvr>
                                      <p:to>
                                        <p:strVal val="hidden"/>
                                      </p:to>
                                    </p:set>
                                  </p:childTnLst>
                                </p:cTn>
                              </p:par>
                            </p:childTnLst>
                          </p:cTn>
                        </p:par>
                        <p:par>
                          <p:cTn id="66" fill="hold">
                            <p:stCondLst>
                              <p:cond delay="5500"/>
                            </p:stCondLst>
                            <p:childTnLst>
                              <p:par>
                                <p:cTn id="67" presetID="10" presetClass="entr" presetSubtype="0" fill="hold" grpId="0" nodeType="afterEffect">
                                  <p:stCondLst>
                                    <p:cond delay="25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500"/>
                                        <p:tgtEl>
                                          <p:spTgt spid="45"/>
                                        </p:tgtEl>
                                      </p:cBhvr>
                                    </p:animEffect>
                                  </p:childTnLst>
                                </p:cTn>
                              </p:par>
                              <p:par>
                                <p:cTn id="70" presetID="10" presetClass="entr" presetSubtype="0" fill="hold" nodeType="with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fade">
                                      <p:cBhvr>
                                        <p:cTn id="72" dur="500"/>
                                        <p:tgtEl>
                                          <p:spTgt spid="42"/>
                                        </p:tgtEl>
                                      </p:cBhvr>
                                    </p:animEffect>
                                  </p:childTnLst>
                                </p:cTn>
                              </p:par>
                              <p:par>
                                <p:cTn id="73" presetID="10" presetClass="exit" presetSubtype="0" fill="hold" nodeType="withEffect">
                                  <p:stCondLst>
                                    <p:cond delay="500"/>
                                  </p:stCondLst>
                                  <p:childTnLst>
                                    <p:animEffect transition="out" filter="fade">
                                      <p:cBhvr>
                                        <p:cTn id="74" dur="250"/>
                                        <p:tgtEl>
                                          <p:spTgt spid="41"/>
                                        </p:tgtEl>
                                      </p:cBhvr>
                                    </p:animEffect>
                                    <p:set>
                                      <p:cBhvr>
                                        <p:cTn id="75" dur="1" fill="hold">
                                          <p:stCondLst>
                                            <p:cond delay="249"/>
                                          </p:stCondLst>
                                        </p:cTn>
                                        <p:tgtEl>
                                          <p:spTgt spid="41"/>
                                        </p:tgtEl>
                                        <p:attrNameLst>
                                          <p:attrName>style.visibility</p:attrName>
                                        </p:attrNameLst>
                                      </p:cBhvr>
                                      <p:to>
                                        <p:strVal val="hidden"/>
                                      </p:to>
                                    </p:set>
                                  </p:childTnLst>
                                </p:cTn>
                              </p:par>
                            </p:childTnLst>
                          </p:cTn>
                        </p:par>
                        <p:par>
                          <p:cTn id="76" fill="hold">
                            <p:stCondLst>
                              <p:cond delay="6250"/>
                            </p:stCondLst>
                            <p:childTnLst>
                              <p:par>
                                <p:cTn id="77" presetID="10" presetClass="entr" presetSubtype="0" fill="hold" grpId="0" nodeType="afterEffect">
                                  <p:stCondLst>
                                    <p:cond delay="250"/>
                                  </p:stCondLst>
                                  <p:childTnLst>
                                    <p:set>
                                      <p:cBhvr>
                                        <p:cTn id="78" dur="1" fill="hold">
                                          <p:stCondLst>
                                            <p:cond delay="0"/>
                                          </p:stCondLst>
                                        </p:cTn>
                                        <p:tgtEl>
                                          <p:spTgt spid="50"/>
                                        </p:tgtEl>
                                        <p:attrNameLst>
                                          <p:attrName>style.visibility</p:attrName>
                                        </p:attrNameLst>
                                      </p:cBhvr>
                                      <p:to>
                                        <p:strVal val="visible"/>
                                      </p:to>
                                    </p:set>
                                    <p:animEffect transition="in" filter="fade">
                                      <p:cBhvr>
                                        <p:cTn id="79" dur="500"/>
                                        <p:tgtEl>
                                          <p:spTgt spid="50"/>
                                        </p:tgtEl>
                                      </p:cBhvr>
                                    </p:animEffect>
                                  </p:childTnLst>
                                </p:cTn>
                              </p:par>
                              <p:par>
                                <p:cTn id="80" presetID="10" presetClass="entr" presetSubtype="0" fill="hold"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500"/>
                                        <p:tgtEl>
                                          <p:spTgt spid="43"/>
                                        </p:tgtEl>
                                      </p:cBhvr>
                                    </p:animEffect>
                                  </p:childTnLst>
                                </p:cTn>
                              </p:par>
                              <p:par>
                                <p:cTn id="83" presetID="10" presetClass="exit" presetSubtype="0" fill="hold" nodeType="withEffect">
                                  <p:stCondLst>
                                    <p:cond delay="500"/>
                                  </p:stCondLst>
                                  <p:childTnLst>
                                    <p:animEffect transition="out" filter="fade">
                                      <p:cBhvr>
                                        <p:cTn id="84" dur="250"/>
                                        <p:tgtEl>
                                          <p:spTgt spid="42"/>
                                        </p:tgtEl>
                                      </p:cBhvr>
                                    </p:animEffect>
                                    <p:set>
                                      <p:cBhvr>
                                        <p:cTn id="85" dur="1" fill="hold">
                                          <p:stCondLst>
                                            <p:cond delay="24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P spid="49" grpId="0"/>
      <p:bldP spid="50" grpId="0"/>
      <p:bldP spid="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Windows Phone Community</a:t>
            </a:r>
            <a:endParaRPr lang="en-AU" dirty="0"/>
          </a:p>
        </p:txBody>
      </p:sp>
      <p:sp>
        <p:nvSpPr>
          <p:cNvPr id="4" name="Footer Placeholder 3"/>
          <p:cNvSpPr>
            <a:spLocks noGrp="1"/>
          </p:cNvSpPr>
          <p:nvPr>
            <p:ph type="ftr" sz="quarter" idx="4294967295"/>
          </p:nvPr>
        </p:nvSpPr>
        <p:spPr>
          <a:xfrm>
            <a:off x="6248400" y="4767263"/>
            <a:ext cx="2895600" cy="274637"/>
          </a:xfrm>
        </p:spPr>
        <p:txBody>
          <a:bodyPr/>
          <a:lstStyle/>
          <a:p>
            <a:r>
              <a:rPr lang="en-AU" smtClean="0"/>
              <a:t>(c) 2011 Microsoft. All rights reserved.</a:t>
            </a:r>
            <a:endParaRPr lang="en-AU" dirty="0"/>
          </a:p>
        </p:txBody>
      </p:sp>
    </p:spTree>
    <p:extLst>
      <p:ext uri="{BB962C8B-B14F-4D97-AF65-F5344CB8AC3E}">
        <p14:creationId xmlns:p14="http://schemas.microsoft.com/office/powerpoint/2010/main" val="19027432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smtClean="0"/>
              <a:t>AppHub</a:t>
            </a:r>
            <a:r>
              <a:rPr lang="en-AU" dirty="0"/>
              <a:t> </a:t>
            </a:r>
            <a:r>
              <a:rPr lang="en-AU" dirty="0" smtClean="0"/>
              <a:t>/ Marketplace</a:t>
            </a:r>
            <a:endParaRPr lang="en-AU" dirty="0"/>
          </a:p>
        </p:txBody>
      </p:sp>
      <p:sp>
        <p:nvSpPr>
          <p:cNvPr id="3" name="Content Placeholder 2"/>
          <p:cNvSpPr>
            <a:spLocks noGrp="1"/>
          </p:cNvSpPr>
          <p:nvPr>
            <p:ph idx="1"/>
          </p:nvPr>
        </p:nvSpPr>
        <p:spPr/>
        <p:txBody>
          <a:bodyPr/>
          <a:lstStyle/>
          <a:p>
            <a:r>
              <a:rPr lang="en-AU" dirty="0" err="1" smtClean="0"/>
              <a:t>AppHub</a:t>
            </a:r>
            <a:endParaRPr lang="en-AU" dirty="0" smtClean="0"/>
          </a:p>
          <a:p>
            <a:pPr lvl="1"/>
            <a:r>
              <a:rPr lang="en-AU" dirty="0" smtClean="0"/>
              <a:t>New Dashboard</a:t>
            </a:r>
          </a:p>
          <a:p>
            <a:r>
              <a:rPr lang="en-AU" dirty="0" smtClean="0"/>
              <a:t>Marketplace </a:t>
            </a:r>
          </a:p>
          <a:p>
            <a:pPr lvl="1"/>
            <a:r>
              <a:rPr lang="en-AU" dirty="0" smtClean="0"/>
              <a:t>New Search</a:t>
            </a:r>
            <a:endParaRPr lang="en-AU" dirty="0"/>
          </a:p>
        </p:txBody>
      </p:sp>
      <p:sp>
        <p:nvSpPr>
          <p:cNvPr id="4" name="Footer Placeholder 3"/>
          <p:cNvSpPr>
            <a:spLocks noGrp="1"/>
          </p:cNvSpPr>
          <p:nvPr>
            <p:ph type="ftr" sz="quarter" idx="11"/>
          </p:nvPr>
        </p:nvSpPr>
        <p:spPr/>
        <p:txBody>
          <a:bodyPr/>
          <a:lstStyle/>
          <a:p>
            <a:r>
              <a:rPr lang="en-AU" smtClean="0"/>
              <a:t>(c) 2011 Microsoft. All rights reserved.</a:t>
            </a:r>
            <a:endParaRPr lang="en-AU" dirty="0"/>
          </a:p>
        </p:txBody>
      </p:sp>
      <p:grpSp>
        <p:nvGrpSpPr>
          <p:cNvPr id="7" name="Group 6"/>
          <p:cNvGrpSpPr/>
          <p:nvPr/>
        </p:nvGrpSpPr>
        <p:grpSpPr>
          <a:xfrm>
            <a:off x="4139952" y="1545636"/>
            <a:ext cx="4459856" cy="2862318"/>
            <a:chOff x="4607080" y="2276872"/>
            <a:chExt cx="4459856" cy="3816424"/>
          </a:xfrm>
        </p:grpSpPr>
        <p:sp>
          <p:nvSpPr>
            <p:cNvPr id="5" name="Rectangle 4"/>
            <p:cNvSpPr/>
            <p:nvPr/>
          </p:nvSpPr>
          <p:spPr bwMode="auto">
            <a:xfrm>
              <a:off x="4607080" y="2276872"/>
              <a:ext cx="4459856" cy="3816424"/>
            </a:xfrm>
            <a:prstGeom prst="rect">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6" name="Picture 2" descr="\\portals\WPDesign\Mango\working\Services\Dev_App_Hub\Design\Working\R2-VisualComplete\Submission\18_lifecycle_validation_success.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8971"/>
            <a:stretch/>
          </p:blipFill>
          <p:spPr bwMode="auto">
            <a:xfrm>
              <a:off x="4770979" y="2462234"/>
              <a:ext cx="4158150" cy="3396897"/>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339696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Beta Distribution Service</a:t>
            </a:r>
            <a:endParaRPr lang="en-AU" dirty="0"/>
          </a:p>
        </p:txBody>
      </p:sp>
      <p:sp>
        <p:nvSpPr>
          <p:cNvPr id="3" name="Content Placeholder 2"/>
          <p:cNvSpPr>
            <a:spLocks noGrp="1"/>
          </p:cNvSpPr>
          <p:nvPr>
            <p:ph idx="1"/>
          </p:nvPr>
        </p:nvSpPr>
        <p:spPr/>
        <p:txBody>
          <a:bodyPr>
            <a:normAutofit fontScale="92500" lnSpcReduction="20000"/>
          </a:bodyPr>
          <a:lstStyle/>
          <a:p>
            <a:r>
              <a:rPr lang="en-AU" dirty="0" smtClean="0"/>
              <a:t>Capabilities </a:t>
            </a:r>
            <a:endParaRPr lang="en-AU" dirty="0"/>
          </a:p>
          <a:p>
            <a:pPr lvl="1"/>
            <a:r>
              <a:rPr lang="en-AU" dirty="0" smtClean="0"/>
              <a:t>List </a:t>
            </a:r>
            <a:r>
              <a:rPr lang="en-AU" dirty="0"/>
              <a:t>of testers (up to 100)</a:t>
            </a:r>
          </a:p>
          <a:p>
            <a:pPr lvl="1"/>
            <a:r>
              <a:rPr lang="en-AU" dirty="0" smtClean="0"/>
              <a:t>Email </a:t>
            </a:r>
            <a:r>
              <a:rPr lang="en-AU" dirty="0"/>
              <a:t>with a private </a:t>
            </a:r>
            <a:r>
              <a:rPr lang="en-AU" dirty="0" err="1"/>
              <a:t>deeplink</a:t>
            </a:r>
            <a:r>
              <a:rPr lang="en-AU" dirty="0"/>
              <a:t> </a:t>
            </a:r>
            <a:endParaRPr lang="en-AU" dirty="0" smtClean="0"/>
          </a:p>
          <a:p>
            <a:pPr lvl="1"/>
            <a:r>
              <a:rPr lang="en-AU" dirty="0" smtClean="0"/>
              <a:t>Provide </a:t>
            </a:r>
            <a:r>
              <a:rPr lang="en-AU" dirty="0"/>
              <a:t>feedback for 90 days</a:t>
            </a:r>
          </a:p>
          <a:p>
            <a:pPr lvl="1"/>
            <a:r>
              <a:rPr lang="en-AU" dirty="0" smtClean="0"/>
              <a:t>No updates</a:t>
            </a:r>
            <a:endParaRPr lang="en-AU" dirty="0"/>
          </a:p>
          <a:p>
            <a:r>
              <a:rPr lang="en-AU" dirty="0"/>
              <a:t>Benefits</a:t>
            </a:r>
          </a:p>
          <a:p>
            <a:pPr lvl="1"/>
            <a:r>
              <a:rPr lang="en-AU" dirty="0"/>
              <a:t>No </a:t>
            </a:r>
            <a:r>
              <a:rPr lang="en-AU" dirty="0" smtClean="0"/>
              <a:t>phone unlock required</a:t>
            </a:r>
            <a:endParaRPr lang="en-AU" dirty="0"/>
          </a:p>
          <a:p>
            <a:pPr lvl="1"/>
            <a:r>
              <a:rPr lang="en-AU" dirty="0" smtClean="0"/>
              <a:t>Higher </a:t>
            </a:r>
            <a:r>
              <a:rPr lang="en-AU" dirty="0"/>
              <a:t>quality apps</a:t>
            </a:r>
          </a:p>
          <a:p>
            <a:endParaRPr lang="en-AU" dirty="0"/>
          </a:p>
        </p:txBody>
      </p:sp>
      <p:sp>
        <p:nvSpPr>
          <p:cNvPr id="4" name="Footer Placeholder 3"/>
          <p:cNvSpPr>
            <a:spLocks noGrp="1"/>
          </p:cNvSpPr>
          <p:nvPr>
            <p:ph type="ftr" sz="quarter" idx="11"/>
          </p:nvPr>
        </p:nvSpPr>
        <p:spPr/>
        <p:txBody>
          <a:bodyPr/>
          <a:lstStyle/>
          <a:p>
            <a:r>
              <a:rPr lang="en-AU" smtClean="0"/>
              <a:t>(c) 2011 Microsoft. All rights reserved.</a:t>
            </a:r>
            <a:endParaRPr lang="en-AU" dirty="0"/>
          </a:p>
        </p:txBody>
      </p:sp>
      <p:grpSp>
        <p:nvGrpSpPr>
          <p:cNvPr id="20" name="Group 19"/>
          <p:cNvGrpSpPr/>
          <p:nvPr/>
        </p:nvGrpSpPr>
        <p:grpSpPr>
          <a:xfrm>
            <a:off x="5221072" y="2106213"/>
            <a:ext cx="3743417" cy="2679784"/>
            <a:chOff x="5221071" y="2808283"/>
            <a:chExt cx="3743417" cy="3573045"/>
          </a:xfrm>
        </p:grpSpPr>
        <p:sp>
          <p:nvSpPr>
            <p:cNvPr id="18" name="Rectangle 17"/>
            <p:cNvSpPr/>
            <p:nvPr/>
          </p:nvSpPr>
          <p:spPr bwMode="auto">
            <a:xfrm>
              <a:off x="5221071" y="2808283"/>
              <a:ext cx="3743417" cy="3573045"/>
            </a:xfrm>
            <a:prstGeom prst="rect">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19" name="Picture 18"/>
            <p:cNvPicPr/>
            <p:nvPr/>
          </p:nvPicPr>
          <p:blipFill>
            <a:blip r:embed="rId2" cstate="print">
              <a:extLst>
                <a:ext uri="{28A0092B-C50C-407E-A947-70E740481C1C}">
                  <a14:useLocalDpi xmlns:a14="http://schemas.microsoft.com/office/drawing/2010/main" val="0"/>
                </a:ext>
              </a:extLst>
            </a:blip>
            <a:stretch>
              <a:fillRect/>
            </a:stretch>
          </p:blipFill>
          <p:spPr>
            <a:xfrm>
              <a:off x="5377183" y="2944213"/>
              <a:ext cx="3419322" cy="3293099"/>
            </a:xfrm>
            <a:prstGeom prst="rect">
              <a:avLst/>
            </a:prstGeom>
            <a:ln>
              <a:noFill/>
            </a:ln>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9392144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Targeted </a:t>
            </a:r>
            <a:r>
              <a:rPr lang="en-US" dirty="0"/>
              <a:t>Distribution Service</a:t>
            </a:r>
            <a:endParaRPr lang="en-AU" dirty="0"/>
          </a:p>
        </p:txBody>
      </p:sp>
      <p:sp>
        <p:nvSpPr>
          <p:cNvPr id="3" name="Content Placeholder 2"/>
          <p:cNvSpPr>
            <a:spLocks noGrp="1"/>
          </p:cNvSpPr>
          <p:nvPr>
            <p:ph idx="1"/>
          </p:nvPr>
        </p:nvSpPr>
        <p:spPr/>
        <p:txBody>
          <a:bodyPr>
            <a:normAutofit/>
          </a:bodyPr>
          <a:lstStyle/>
          <a:p>
            <a:r>
              <a:rPr lang="en-AU" dirty="0" smtClean="0"/>
              <a:t>Capabilities </a:t>
            </a:r>
            <a:endParaRPr lang="en-AU" dirty="0"/>
          </a:p>
          <a:p>
            <a:pPr lvl="1"/>
            <a:r>
              <a:rPr lang="en-AU" dirty="0" smtClean="0"/>
              <a:t>Certified </a:t>
            </a:r>
            <a:r>
              <a:rPr lang="en-AU" dirty="0"/>
              <a:t>before distributing</a:t>
            </a:r>
          </a:p>
          <a:p>
            <a:pPr lvl="1"/>
            <a:r>
              <a:rPr lang="en-AU" dirty="0" smtClean="0"/>
              <a:t>App </a:t>
            </a:r>
            <a:r>
              <a:rPr lang="en-AU" dirty="0"/>
              <a:t>is not discoverable via </a:t>
            </a:r>
            <a:r>
              <a:rPr lang="en-AU" dirty="0" smtClean="0"/>
              <a:t>Search</a:t>
            </a:r>
            <a:endParaRPr lang="en-AU" dirty="0"/>
          </a:p>
          <a:p>
            <a:pPr lvl="1"/>
            <a:r>
              <a:rPr lang="en-AU" dirty="0" smtClean="0"/>
              <a:t>No </a:t>
            </a:r>
            <a:r>
              <a:rPr lang="en-AU" dirty="0"/>
              <a:t>access </a:t>
            </a:r>
            <a:r>
              <a:rPr lang="en-AU" dirty="0" smtClean="0"/>
              <a:t>enforcement</a:t>
            </a:r>
            <a:endParaRPr lang="en-AU" dirty="0"/>
          </a:p>
          <a:p>
            <a:r>
              <a:rPr lang="en-AU" dirty="0"/>
              <a:t>Benefits</a:t>
            </a:r>
          </a:p>
          <a:p>
            <a:pPr lvl="1"/>
            <a:r>
              <a:rPr lang="en-AU" dirty="0" smtClean="0"/>
              <a:t>Private deployment</a:t>
            </a:r>
            <a:endParaRPr lang="en-AU" dirty="0"/>
          </a:p>
          <a:p>
            <a:endParaRPr lang="en-AU" dirty="0"/>
          </a:p>
        </p:txBody>
      </p:sp>
      <p:sp>
        <p:nvSpPr>
          <p:cNvPr id="4" name="Footer Placeholder 3"/>
          <p:cNvSpPr>
            <a:spLocks noGrp="1"/>
          </p:cNvSpPr>
          <p:nvPr>
            <p:ph type="ftr" sz="quarter" idx="11"/>
          </p:nvPr>
        </p:nvSpPr>
        <p:spPr/>
        <p:txBody>
          <a:bodyPr/>
          <a:lstStyle/>
          <a:p>
            <a:r>
              <a:rPr lang="en-AU" smtClean="0"/>
              <a:t>(c) 2011 Microsoft. All rights reserved.</a:t>
            </a:r>
            <a:endParaRPr lang="en-AU" dirty="0"/>
          </a:p>
        </p:txBody>
      </p:sp>
    </p:spTree>
    <p:extLst>
      <p:ext uri="{BB962C8B-B14F-4D97-AF65-F5344CB8AC3E}">
        <p14:creationId xmlns:p14="http://schemas.microsoft.com/office/powerpoint/2010/main" val="5022175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756240381"/>
              </p:ext>
            </p:extLst>
          </p:nvPr>
        </p:nvGraphicFramePr>
        <p:xfrm>
          <a:off x="-972616" y="1113588"/>
          <a:ext cx="10297144" cy="35978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AU" dirty="0" smtClean="0"/>
              <a:t>Windows Phone 7.5 (OS 7.1)</a:t>
            </a:r>
            <a:endParaRPr lang="en-AU" dirty="0"/>
          </a:p>
        </p:txBody>
      </p:sp>
      <p:sp>
        <p:nvSpPr>
          <p:cNvPr id="4" name="Footer Placeholder 3"/>
          <p:cNvSpPr>
            <a:spLocks noGrp="1"/>
          </p:cNvSpPr>
          <p:nvPr>
            <p:ph type="ftr" sz="quarter" idx="11"/>
          </p:nvPr>
        </p:nvSpPr>
        <p:spPr/>
        <p:txBody>
          <a:bodyPr/>
          <a:lstStyle/>
          <a:p>
            <a:r>
              <a:rPr lang="en-AU" smtClean="0"/>
              <a:t>(c) 2011 Microsoft. All rights reserved.</a:t>
            </a:r>
            <a:endParaRPr lang="en-AU" dirty="0"/>
          </a:p>
        </p:txBody>
      </p:sp>
    </p:spTree>
    <p:extLst>
      <p:ext uri="{BB962C8B-B14F-4D97-AF65-F5344CB8AC3E}">
        <p14:creationId xmlns:p14="http://schemas.microsoft.com/office/powerpoint/2010/main" val="8488274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Multitasking</a:t>
            </a:r>
            <a:endParaRPr lang="en-US" dirty="0"/>
          </a:p>
        </p:txBody>
      </p:sp>
      <p:sp>
        <p:nvSpPr>
          <p:cNvPr id="4" name="Rectangle 3"/>
          <p:cNvSpPr/>
          <p:nvPr/>
        </p:nvSpPr>
        <p:spPr bwMode="auto">
          <a:xfrm>
            <a:off x="539552" y="1010312"/>
            <a:ext cx="3600400" cy="411480"/>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390958" tIns="13718" rIns="51460" bIns="0" numCol="1" rtlCol="0" anchor="ctr" anchorCtr="0" compatLnSpc="1">
            <a:prstTxWarp prst="textNoShape">
              <a:avLst/>
            </a:prstTxWarp>
          </a:bodyPr>
          <a:lstStyle/>
          <a:p>
            <a:pPr defTabSz="685666" fontAlgn="base">
              <a:lnSpc>
                <a:spcPct val="90000"/>
              </a:lnSpc>
              <a:spcBef>
                <a:spcPts val="225"/>
              </a:spcBef>
              <a:spcAft>
                <a:spcPct val="0"/>
              </a:spcAft>
            </a:pPr>
            <a:r>
              <a:rPr lang="en-US" sz="2000" b="1" dirty="0">
                <a:solidFill>
                  <a:schemeClr val="accent6"/>
                </a:solidFill>
              </a:rPr>
              <a:t>Fast Application Resume</a:t>
            </a:r>
          </a:p>
        </p:txBody>
      </p:sp>
      <p:sp>
        <p:nvSpPr>
          <p:cNvPr id="5" name="Content Placeholder 7"/>
          <p:cNvSpPr txBox="1">
            <a:spLocks/>
          </p:cNvSpPr>
          <p:nvPr/>
        </p:nvSpPr>
        <p:spPr>
          <a:xfrm>
            <a:off x="4139951" y="987574"/>
            <a:ext cx="8022140" cy="763286"/>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0782" indent="-260782"/>
            <a:r>
              <a:rPr lang="en-US" sz="1600" dirty="0" smtClean="0">
                <a:solidFill>
                  <a:schemeClr val="bg1"/>
                </a:solidFill>
              </a:rPr>
              <a:t>Application resume</a:t>
            </a:r>
            <a:endParaRPr lang="en-US" sz="1600" dirty="0">
              <a:solidFill>
                <a:schemeClr val="bg1"/>
              </a:solidFill>
            </a:endParaRPr>
          </a:p>
          <a:p>
            <a:pPr marL="260782" indent="-260782"/>
            <a:r>
              <a:rPr lang="en-US" sz="1600" dirty="0">
                <a:solidFill>
                  <a:schemeClr val="bg1"/>
                </a:solidFill>
              </a:rPr>
              <a:t>Apps </a:t>
            </a:r>
            <a:r>
              <a:rPr lang="en-US" sz="1600" dirty="0" smtClean="0">
                <a:solidFill>
                  <a:schemeClr val="bg1"/>
                </a:solidFill>
              </a:rPr>
              <a:t>stay </a:t>
            </a:r>
            <a:r>
              <a:rPr lang="en-US" sz="1600" dirty="0">
                <a:solidFill>
                  <a:schemeClr val="bg1"/>
                </a:solidFill>
              </a:rPr>
              <a:t>in </a:t>
            </a:r>
            <a:r>
              <a:rPr lang="en-US" sz="1600" dirty="0" smtClean="0">
                <a:solidFill>
                  <a:schemeClr val="bg1"/>
                </a:solidFill>
              </a:rPr>
              <a:t>memory longer</a:t>
            </a:r>
            <a:endParaRPr lang="en-US" sz="1600" dirty="0">
              <a:solidFill>
                <a:schemeClr val="bg1"/>
              </a:solidFill>
            </a:endParaRPr>
          </a:p>
          <a:p>
            <a:pPr marL="260782" indent="-260782"/>
            <a:r>
              <a:rPr lang="en-US" sz="1600" b="1" dirty="0" smtClean="0">
                <a:solidFill>
                  <a:schemeClr val="bg1"/>
                </a:solidFill>
              </a:rPr>
              <a:t>Every Application!!!</a:t>
            </a:r>
            <a:endParaRPr lang="en-US" sz="1600" b="1" dirty="0">
              <a:solidFill>
                <a:schemeClr val="bg1"/>
              </a:solidFill>
            </a:endParaRPr>
          </a:p>
        </p:txBody>
      </p:sp>
      <p:sp>
        <p:nvSpPr>
          <p:cNvPr id="8" name="Rectangle 7"/>
          <p:cNvSpPr/>
          <p:nvPr/>
        </p:nvSpPr>
        <p:spPr bwMode="auto">
          <a:xfrm>
            <a:off x="539552" y="2074286"/>
            <a:ext cx="3600400" cy="411480"/>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390958" tIns="13718" rIns="51460" bIns="0" numCol="1" rtlCol="0" anchor="ctr" anchorCtr="0" compatLnSpc="1">
            <a:prstTxWarp prst="textNoShape">
              <a:avLst/>
            </a:prstTxWarp>
          </a:bodyPr>
          <a:lstStyle/>
          <a:p>
            <a:pPr defTabSz="685666" fontAlgn="base">
              <a:lnSpc>
                <a:spcPct val="90000"/>
              </a:lnSpc>
              <a:spcBef>
                <a:spcPts val="225"/>
              </a:spcBef>
              <a:spcAft>
                <a:spcPct val="0"/>
              </a:spcAft>
            </a:pPr>
            <a:r>
              <a:rPr lang="en-US" sz="2000" b="1" dirty="0">
                <a:solidFill>
                  <a:schemeClr val="accent6"/>
                </a:solidFill>
              </a:rPr>
              <a:t>Live Agents</a:t>
            </a:r>
          </a:p>
        </p:txBody>
      </p:sp>
      <p:sp>
        <p:nvSpPr>
          <p:cNvPr id="9" name="Content Placeholder 7"/>
          <p:cNvSpPr txBox="1">
            <a:spLocks/>
          </p:cNvSpPr>
          <p:nvPr/>
        </p:nvSpPr>
        <p:spPr>
          <a:xfrm>
            <a:off x="4139952" y="2051547"/>
            <a:ext cx="8022139" cy="492443"/>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0782" indent="-260782"/>
            <a:r>
              <a:rPr lang="en-US" sz="1600" dirty="0" smtClean="0">
                <a:solidFill>
                  <a:schemeClr val="bg1"/>
                </a:solidFill>
              </a:rPr>
              <a:t>Run code </a:t>
            </a:r>
            <a:r>
              <a:rPr lang="en-US" sz="1600" dirty="0">
                <a:solidFill>
                  <a:schemeClr val="bg1"/>
                </a:solidFill>
              </a:rPr>
              <a:t>in the background</a:t>
            </a:r>
          </a:p>
          <a:p>
            <a:pPr marL="260782" indent="-260782"/>
            <a:r>
              <a:rPr lang="en-US" sz="1600" dirty="0">
                <a:solidFill>
                  <a:schemeClr val="bg1"/>
                </a:solidFill>
              </a:rPr>
              <a:t>Audio, timed, or on idle</a:t>
            </a:r>
          </a:p>
        </p:txBody>
      </p:sp>
      <p:sp>
        <p:nvSpPr>
          <p:cNvPr id="10" name="Rectangle 9"/>
          <p:cNvSpPr/>
          <p:nvPr/>
        </p:nvSpPr>
        <p:spPr bwMode="auto">
          <a:xfrm>
            <a:off x="539552" y="2949792"/>
            <a:ext cx="3600400" cy="411480"/>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390958" tIns="13718" rIns="51460" bIns="0" numCol="1" rtlCol="0" anchor="ctr" anchorCtr="0" compatLnSpc="1">
            <a:prstTxWarp prst="textNoShape">
              <a:avLst/>
            </a:prstTxWarp>
          </a:bodyPr>
          <a:lstStyle/>
          <a:p>
            <a:pPr defTabSz="685666" fontAlgn="base">
              <a:lnSpc>
                <a:spcPct val="90000"/>
              </a:lnSpc>
              <a:spcBef>
                <a:spcPts val="225"/>
              </a:spcBef>
              <a:spcAft>
                <a:spcPct val="0"/>
              </a:spcAft>
            </a:pPr>
            <a:r>
              <a:rPr lang="en-US" sz="2000" b="1" dirty="0">
                <a:solidFill>
                  <a:schemeClr val="accent6"/>
                </a:solidFill>
              </a:rPr>
              <a:t>Notifications</a:t>
            </a:r>
          </a:p>
        </p:txBody>
      </p:sp>
      <p:sp>
        <p:nvSpPr>
          <p:cNvPr id="11" name="Content Placeholder 7"/>
          <p:cNvSpPr txBox="1">
            <a:spLocks/>
          </p:cNvSpPr>
          <p:nvPr/>
        </p:nvSpPr>
        <p:spPr>
          <a:xfrm>
            <a:off x="4139952" y="2927054"/>
            <a:ext cx="8022139" cy="492443"/>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0782" indent="-260782"/>
            <a:r>
              <a:rPr lang="en-US" sz="1600" dirty="0" smtClean="0">
                <a:solidFill>
                  <a:schemeClr val="bg1"/>
                </a:solidFill>
              </a:rPr>
              <a:t>Create </a:t>
            </a:r>
            <a:r>
              <a:rPr lang="en-US" sz="1600" dirty="0">
                <a:solidFill>
                  <a:schemeClr val="bg1"/>
                </a:solidFill>
              </a:rPr>
              <a:t>alarms and reminders</a:t>
            </a:r>
          </a:p>
          <a:p>
            <a:pPr marL="260782" indent="-260782"/>
            <a:r>
              <a:rPr lang="en-US" sz="1600" dirty="0" smtClean="0">
                <a:solidFill>
                  <a:schemeClr val="bg1"/>
                </a:solidFill>
              </a:rPr>
              <a:t>Consistent UX with platform</a:t>
            </a:r>
            <a:endParaRPr lang="en-US" sz="1600" dirty="0">
              <a:solidFill>
                <a:schemeClr val="bg1"/>
              </a:solidFill>
            </a:endParaRPr>
          </a:p>
        </p:txBody>
      </p:sp>
      <p:sp>
        <p:nvSpPr>
          <p:cNvPr id="12" name="Rectangle 11"/>
          <p:cNvSpPr/>
          <p:nvPr/>
        </p:nvSpPr>
        <p:spPr bwMode="auto">
          <a:xfrm>
            <a:off x="539552" y="3813888"/>
            <a:ext cx="3600400" cy="411480"/>
          </a:xfrm>
          <a:prstGeom prst="rect">
            <a:avLst/>
          </a:prstGeom>
          <a:solidFill>
            <a:schemeClr val="accent1"/>
          </a:solidFill>
          <a:ln w="127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390958" tIns="13718" rIns="51460" bIns="0" numCol="1" rtlCol="0" anchor="ctr" anchorCtr="0" compatLnSpc="1">
            <a:prstTxWarp prst="textNoShape">
              <a:avLst/>
            </a:prstTxWarp>
          </a:bodyPr>
          <a:lstStyle/>
          <a:p>
            <a:pPr defTabSz="685666" fontAlgn="base">
              <a:lnSpc>
                <a:spcPct val="90000"/>
              </a:lnSpc>
              <a:spcBef>
                <a:spcPts val="225"/>
              </a:spcBef>
              <a:spcAft>
                <a:spcPct val="0"/>
              </a:spcAft>
            </a:pPr>
            <a:r>
              <a:rPr lang="en-US" sz="2000" b="1" dirty="0">
                <a:solidFill>
                  <a:schemeClr val="accent6"/>
                </a:solidFill>
              </a:rPr>
              <a:t>Background Transfer Service</a:t>
            </a:r>
          </a:p>
        </p:txBody>
      </p:sp>
      <p:sp>
        <p:nvSpPr>
          <p:cNvPr id="13" name="Content Placeholder 7"/>
          <p:cNvSpPr txBox="1">
            <a:spLocks/>
          </p:cNvSpPr>
          <p:nvPr/>
        </p:nvSpPr>
        <p:spPr>
          <a:xfrm>
            <a:off x="4139952" y="3890723"/>
            <a:ext cx="8022139" cy="221599"/>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0782" indent="-260782"/>
            <a:r>
              <a:rPr lang="en-US" sz="1600" dirty="0" smtClean="0">
                <a:solidFill>
                  <a:schemeClr val="bg1"/>
                </a:solidFill>
              </a:rPr>
              <a:t>Background upload/download for large files</a:t>
            </a:r>
            <a:endParaRPr lang="en-US" sz="1600" dirty="0">
              <a:solidFill>
                <a:schemeClr val="bg1"/>
              </a:solidFill>
            </a:endParaRPr>
          </a:p>
        </p:txBody>
      </p:sp>
    </p:spTree>
    <p:extLst>
      <p:ext uri="{BB962C8B-B14F-4D97-AF65-F5344CB8AC3E}">
        <p14:creationId xmlns:p14="http://schemas.microsoft.com/office/powerpoint/2010/main" val="38034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animBg="1"/>
      <p:bldP spid="9" grpId="0"/>
      <p:bldP spid="10" grpId="0" animBg="1"/>
      <p:bldP spid="11" grpId="0"/>
      <p:bldP spid="12"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19"/>
          <p:cNvGraphicFramePr>
            <a:graphicFrameLocks noGrp="1"/>
          </p:cNvGraphicFramePr>
          <p:nvPr>
            <p:extLst>
              <p:ext uri="{D42A27DB-BD31-4B8C-83A1-F6EECF244321}">
                <p14:modId xmlns:p14="http://schemas.microsoft.com/office/powerpoint/2010/main" val="1360337701"/>
              </p:ext>
            </p:extLst>
          </p:nvPr>
        </p:nvGraphicFramePr>
        <p:xfrm>
          <a:off x="462758" y="850995"/>
          <a:ext cx="1381063" cy="3569447"/>
        </p:xfrm>
        <a:graphic>
          <a:graphicData uri="http://schemas.openxmlformats.org/drawingml/2006/table">
            <a:tbl>
              <a:tblPr firstRow="1" bandRow="1">
                <a:effectLst>
                  <a:outerShdw blurRad="40005" dist="22860" dir="5400000" algn="t" rotWithShape="0">
                    <a:prstClr val="black">
                      <a:alpha val="35000"/>
                    </a:prstClr>
                  </a:outerShdw>
                </a:effectLst>
                <a:tableStyleId>{2D5ABB26-0587-4C30-8999-92F81FD0307C}</a:tableStyleId>
              </a:tblPr>
              <a:tblGrid>
                <a:gridCol w="1381063"/>
              </a:tblGrid>
              <a:tr h="656693">
                <a:tc>
                  <a:txBody>
                    <a:bodyPr/>
                    <a:lstStyle/>
                    <a:p>
                      <a:pPr marL="0" indent="0" algn="ctr" defTabSz="685799">
                        <a:lnSpc>
                          <a:spcPct val="90000"/>
                        </a:lnSpc>
                        <a:buFont typeface="Arial" pitchFamily="34" charset="0"/>
                        <a:buNone/>
                        <a:defRPr/>
                      </a:pPr>
                      <a:r>
                        <a:rPr lang="en-US" sz="1500" b="1" dirty="0" smtClean="0">
                          <a:solidFill>
                            <a:schemeClr val="bg1"/>
                          </a:solidFill>
                        </a:rPr>
                        <a:t>Camera</a:t>
                      </a:r>
                      <a:endParaRPr lang="en-US" sz="1100" b="1" dirty="0" smtClean="0">
                        <a:solidFill>
                          <a:schemeClr val="bg1"/>
                        </a:solidFill>
                        <a:latin typeface="+mj-lt"/>
                      </a:endParaRPr>
                    </a:p>
                  </a:txBody>
                  <a:tcPr marT="68580" marB="68580" anchor="ctr">
                    <a:lnB w="12700" cap="flat" cmpd="sng" algn="ctr">
                      <a:noFill/>
                      <a:prstDash val="solid"/>
                      <a:round/>
                      <a:headEnd type="none" w="med" len="med"/>
                      <a:tailEnd type="none" w="med" len="med"/>
                    </a:lnB>
                    <a:gradFill>
                      <a:gsLst>
                        <a:gs pos="0">
                          <a:srgbClr val="000000">
                            <a:alpha val="40000"/>
                          </a:srgbClr>
                        </a:gs>
                        <a:gs pos="50000">
                          <a:srgbClr val="000000">
                            <a:alpha val="0"/>
                          </a:srgbClr>
                        </a:gs>
                      </a:gsLst>
                      <a:lin ang="16200000" scaled="0"/>
                    </a:gradFill>
                  </a:tcPr>
                </a:tc>
              </a:tr>
              <a:tr h="1456377">
                <a:tc>
                  <a:txBody>
                    <a:bodyPr/>
                    <a:lstStyle/>
                    <a:p>
                      <a:pPr algn="ctr" defTabSz="685799">
                        <a:lnSpc>
                          <a:spcPct val="90000"/>
                        </a:lnSpc>
                        <a:defRPr/>
                      </a:pPr>
                      <a:r>
                        <a:rPr lang="en-US" sz="1100" dirty="0" smtClean="0">
                          <a:gradFill>
                            <a:gsLst>
                              <a:gs pos="0">
                                <a:schemeClr val="tx1"/>
                              </a:gs>
                              <a:gs pos="86000">
                                <a:schemeClr val="tx1"/>
                              </a:gs>
                            </a:gsLst>
                            <a:lin ang="5400000" scaled="0"/>
                          </a:gradFill>
                        </a:rPr>
                        <a:t>Access to </a:t>
                      </a:r>
                      <a:br>
                        <a:rPr lang="en-US" sz="1100" dirty="0" smtClean="0">
                          <a:gradFill>
                            <a:gsLst>
                              <a:gs pos="0">
                                <a:schemeClr val="tx1"/>
                              </a:gs>
                              <a:gs pos="86000">
                                <a:schemeClr val="tx1"/>
                              </a:gs>
                            </a:gsLst>
                            <a:lin ang="5400000" scaled="0"/>
                          </a:gradFill>
                        </a:rPr>
                      </a:br>
                      <a:r>
                        <a:rPr lang="en-US" sz="1100" dirty="0" smtClean="0">
                          <a:gradFill>
                            <a:gsLst>
                              <a:gs pos="0">
                                <a:schemeClr val="tx1"/>
                              </a:gs>
                              <a:gs pos="86000">
                                <a:schemeClr val="tx1"/>
                              </a:gs>
                            </a:gsLst>
                            <a:lin ang="5400000" scaled="0"/>
                          </a:gradFill>
                        </a:rPr>
                        <a:t>the pipeline</a:t>
                      </a:r>
                      <a:endParaRPr lang="en-US" sz="1100" b="0" dirty="0" smtClean="0">
                        <a:gradFill>
                          <a:gsLst>
                            <a:gs pos="0">
                              <a:schemeClr val="tx1"/>
                            </a:gs>
                            <a:gs pos="86000">
                              <a:schemeClr val="tx1"/>
                            </a:gs>
                          </a:gsLst>
                          <a:lin ang="5400000" scaled="0"/>
                        </a:gradFill>
                        <a:latin typeface="+mj-lt"/>
                      </a:endParaRPr>
                    </a:p>
                  </a:txBody>
                  <a:tcPr marT="68580" marB="6858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6BBD46"/>
                        </a:gs>
                        <a:gs pos="100000">
                          <a:srgbClr val="6BBD46">
                            <a:lumMod val="100000"/>
                          </a:srgbClr>
                        </a:gs>
                      </a:gsLst>
                      <a:lin ang="16200000" scaled="0"/>
                    </a:gradFill>
                  </a:tcPr>
                </a:tc>
              </a:tr>
              <a:tr h="1456377">
                <a:tc>
                  <a:txBody>
                    <a:bodyPr/>
                    <a:lstStyle/>
                    <a:p>
                      <a:pPr algn="ctr" defTabSz="685799">
                        <a:lnSpc>
                          <a:spcPct val="90000"/>
                        </a:lnSpc>
                        <a:defRPr/>
                      </a:pPr>
                      <a:r>
                        <a:rPr lang="en-US" sz="1100" dirty="0" smtClean="0">
                          <a:gradFill>
                            <a:gsLst>
                              <a:gs pos="0">
                                <a:schemeClr val="tx1"/>
                              </a:gs>
                              <a:gs pos="86000">
                                <a:schemeClr val="tx1"/>
                              </a:gs>
                            </a:gsLst>
                            <a:lin ang="5400000" scaled="0"/>
                          </a:gradFill>
                        </a:rPr>
                        <a:t>No need to capture the image to flash</a:t>
                      </a:r>
                    </a:p>
                    <a:p>
                      <a:pPr algn="ctr" defTabSz="685799">
                        <a:lnSpc>
                          <a:spcPct val="90000"/>
                        </a:lnSpc>
                        <a:defRPr/>
                      </a:pPr>
                      <a:endParaRPr lang="en-US" sz="1100" b="0" dirty="0" smtClean="0">
                        <a:gradFill>
                          <a:gsLst>
                            <a:gs pos="0">
                              <a:schemeClr val="tx1"/>
                            </a:gs>
                            <a:gs pos="86000">
                              <a:schemeClr val="tx1"/>
                            </a:gs>
                          </a:gsLst>
                          <a:lin ang="5400000" scaled="0"/>
                        </a:gradFill>
                        <a:latin typeface="+mj-lt"/>
                      </a:endParaRPr>
                    </a:p>
                  </a:txBody>
                  <a:tcPr marT="68580" marB="68580" anchor="ctr">
                    <a:lnT w="12700" cap="flat" cmpd="sng" algn="ctr">
                      <a:noFill/>
                      <a:prstDash val="solid"/>
                      <a:round/>
                      <a:headEnd type="none" w="med" len="med"/>
                      <a:tailEnd type="none" w="med" len="med"/>
                    </a:lnT>
                    <a:gradFill>
                      <a:gsLst>
                        <a:gs pos="0">
                          <a:srgbClr val="6BBD46">
                            <a:lumMod val="80000"/>
                          </a:srgbClr>
                        </a:gs>
                        <a:gs pos="100000">
                          <a:srgbClr val="6BBD46">
                            <a:lumMod val="80000"/>
                          </a:srgbClr>
                        </a:gs>
                      </a:gsLst>
                      <a:lin ang="16200000" scaled="0"/>
                    </a:gradFill>
                  </a:tcPr>
                </a:tc>
              </a:tr>
            </a:tbl>
          </a:graphicData>
        </a:graphic>
      </p:graphicFrame>
      <p:sp>
        <p:nvSpPr>
          <p:cNvPr id="2" name="Title 1"/>
          <p:cNvSpPr>
            <a:spLocks noGrp="1"/>
          </p:cNvSpPr>
          <p:nvPr>
            <p:ph type="title"/>
          </p:nvPr>
        </p:nvSpPr>
        <p:spPr/>
        <p:txBody>
          <a:bodyPr/>
          <a:lstStyle/>
          <a:p>
            <a:r>
              <a:rPr lang="en-US" dirty="0" smtClean="0"/>
              <a:t>Integrating with the Phone</a:t>
            </a:r>
            <a:endParaRPr lang="en-US" dirty="0"/>
          </a:p>
        </p:txBody>
      </p:sp>
      <p:graphicFrame>
        <p:nvGraphicFramePr>
          <p:cNvPr id="29" name="Table 28"/>
          <p:cNvGraphicFramePr>
            <a:graphicFrameLocks noGrp="1"/>
          </p:cNvGraphicFramePr>
          <p:nvPr>
            <p:extLst>
              <p:ext uri="{D42A27DB-BD31-4B8C-83A1-F6EECF244321}">
                <p14:modId xmlns:p14="http://schemas.microsoft.com/office/powerpoint/2010/main" val="574146554"/>
              </p:ext>
            </p:extLst>
          </p:nvPr>
        </p:nvGraphicFramePr>
        <p:xfrm>
          <a:off x="3203736" y="850995"/>
          <a:ext cx="1381063" cy="3569447"/>
        </p:xfrm>
        <a:graphic>
          <a:graphicData uri="http://schemas.openxmlformats.org/drawingml/2006/table">
            <a:tbl>
              <a:tblPr firstRow="1" bandRow="1">
                <a:effectLst>
                  <a:outerShdw blurRad="40005" dist="22860" dir="5400000" algn="t" rotWithShape="0">
                    <a:prstClr val="black">
                      <a:alpha val="35000"/>
                    </a:prstClr>
                  </a:outerShdw>
                </a:effectLst>
                <a:tableStyleId>{2D5ABB26-0587-4C30-8999-92F81FD0307C}</a:tableStyleId>
              </a:tblPr>
              <a:tblGrid>
                <a:gridCol w="1381063"/>
              </a:tblGrid>
              <a:tr h="656693">
                <a:tc>
                  <a:txBody>
                    <a:bodyPr/>
                    <a:lstStyle/>
                    <a:p>
                      <a:pPr marL="0" indent="0" algn="ctr" defTabSz="685799">
                        <a:lnSpc>
                          <a:spcPct val="90000"/>
                        </a:lnSpc>
                        <a:buFont typeface="Arial" pitchFamily="34" charset="0"/>
                        <a:buNone/>
                        <a:defRPr/>
                      </a:pPr>
                      <a:r>
                        <a:rPr lang="en-US" sz="1400" b="1" dirty="0" smtClean="0">
                          <a:solidFill>
                            <a:schemeClr val="bg1"/>
                          </a:solidFill>
                        </a:rPr>
                        <a:t>Networking</a:t>
                      </a:r>
                      <a:endParaRPr lang="en-US" sz="1100" b="1" dirty="0" smtClean="0">
                        <a:solidFill>
                          <a:schemeClr val="bg1"/>
                        </a:solidFill>
                        <a:latin typeface="+mj-lt"/>
                      </a:endParaRPr>
                    </a:p>
                  </a:txBody>
                  <a:tcPr marT="68580" marB="68580" anchor="ctr">
                    <a:lnB w="12700" cap="flat" cmpd="sng" algn="ctr">
                      <a:noFill/>
                      <a:prstDash val="solid"/>
                      <a:round/>
                      <a:headEnd type="none" w="med" len="med"/>
                      <a:tailEnd type="none" w="med" len="med"/>
                    </a:lnB>
                    <a:gradFill>
                      <a:gsLst>
                        <a:gs pos="0">
                          <a:srgbClr val="000000">
                            <a:alpha val="40000"/>
                          </a:srgbClr>
                        </a:gs>
                        <a:gs pos="50000">
                          <a:srgbClr val="000000">
                            <a:alpha val="0"/>
                          </a:srgbClr>
                        </a:gs>
                      </a:gsLst>
                      <a:lin ang="16200000" scaled="0"/>
                    </a:gradFill>
                  </a:tcPr>
                </a:tc>
              </a:tr>
              <a:tr h="1456377">
                <a:tc>
                  <a:txBody>
                    <a:bodyPr/>
                    <a:lstStyle/>
                    <a:p>
                      <a:pPr algn="ctr" defTabSz="685799">
                        <a:lnSpc>
                          <a:spcPct val="90000"/>
                        </a:lnSpc>
                        <a:defRPr/>
                      </a:pPr>
                      <a:r>
                        <a:rPr lang="en-US" sz="1200" dirty="0" smtClean="0">
                          <a:gradFill>
                            <a:gsLst>
                              <a:gs pos="0">
                                <a:schemeClr val="tx1"/>
                              </a:gs>
                              <a:gs pos="86000">
                                <a:schemeClr val="tx1"/>
                              </a:gs>
                            </a:gsLst>
                            <a:lin ang="5400000" scaled="0"/>
                          </a:gradFill>
                        </a:rPr>
                        <a:t>Sockets</a:t>
                      </a:r>
                      <a:endParaRPr lang="en-US" sz="1200" b="0" dirty="0" smtClean="0">
                        <a:gradFill>
                          <a:gsLst>
                            <a:gs pos="0">
                              <a:schemeClr val="tx1"/>
                            </a:gs>
                            <a:gs pos="86000">
                              <a:schemeClr val="tx1"/>
                            </a:gs>
                          </a:gsLst>
                          <a:lin ang="5400000" scaled="0"/>
                        </a:gradFill>
                        <a:latin typeface="+mj-lt"/>
                      </a:endParaRPr>
                    </a:p>
                  </a:txBody>
                  <a:tcPr marT="68580" marB="6858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FF4819"/>
                        </a:gs>
                        <a:gs pos="100000">
                          <a:srgbClr val="FF4819"/>
                        </a:gs>
                      </a:gsLst>
                      <a:lin ang="16200000" scaled="0"/>
                    </a:gradFill>
                  </a:tcPr>
                </a:tc>
              </a:tr>
              <a:tr h="1456377">
                <a:tc>
                  <a:txBody>
                    <a:bodyPr/>
                    <a:lstStyle/>
                    <a:p>
                      <a:pPr algn="ctr" defTabSz="685799">
                        <a:lnSpc>
                          <a:spcPct val="90000"/>
                        </a:lnSpc>
                        <a:defRPr/>
                      </a:pPr>
                      <a:r>
                        <a:rPr lang="en-US" sz="1200" dirty="0" smtClean="0">
                          <a:gradFill>
                            <a:gsLst>
                              <a:gs pos="0">
                                <a:schemeClr val="tx1"/>
                              </a:gs>
                              <a:gs pos="86000">
                                <a:schemeClr val="tx1"/>
                              </a:gs>
                            </a:gsLst>
                            <a:lin ang="5400000" scaled="0"/>
                          </a:gradFill>
                        </a:rPr>
                        <a:t>Connection Manager control</a:t>
                      </a:r>
                      <a:endParaRPr lang="en-US" sz="1200" b="0" dirty="0" smtClean="0">
                        <a:gradFill>
                          <a:gsLst>
                            <a:gs pos="0">
                              <a:schemeClr val="tx1"/>
                            </a:gs>
                            <a:gs pos="86000">
                              <a:schemeClr val="tx1"/>
                            </a:gs>
                          </a:gsLst>
                          <a:lin ang="5400000" scaled="0"/>
                        </a:gradFill>
                        <a:latin typeface="+mj-lt"/>
                      </a:endParaRPr>
                    </a:p>
                  </a:txBody>
                  <a:tcPr marT="68580" marB="68580" anchor="ctr">
                    <a:lnT w="12700" cap="flat" cmpd="sng" algn="ctr">
                      <a:noFill/>
                      <a:prstDash val="solid"/>
                      <a:round/>
                      <a:headEnd type="none" w="med" len="med"/>
                      <a:tailEnd type="none" w="med" len="med"/>
                    </a:lnT>
                    <a:gradFill>
                      <a:gsLst>
                        <a:gs pos="0">
                          <a:srgbClr val="FF4819">
                            <a:lumMod val="80000"/>
                          </a:srgbClr>
                        </a:gs>
                        <a:gs pos="100000">
                          <a:srgbClr val="FF4819">
                            <a:lumMod val="80000"/>
                          </a:srgbClr>
                        </a:gs>
                      </a:gsLst>
                      <a:lin ang="16200000" scaled="0"/>
                    </a:gradFill>
                  </a:tcPr>
                </a:tc>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3624806371"/>
              </p:ext>
            </p:extLst>
          </p:nvPr>
        </p:nvGraphicFramePr>
        <p:xfrm>
          <a:off x="1833247" y="850995"/>
          <a:ext cx="1381063" cy="3569446"/>
        </p:xfrm>
        <a:graphic>
          <a:graphicData uri="http://schemas.openxmlformats.org/drawingml/2006/table">
            <a:tbl>
              <a:tblPr firstRow="1" bandRow="1">
                <a:effectLst>
                  <a:outerShdw blurRad="40005" dist="22860" dir="5400000" algn="t" rotWithShape="0">
                    <a:prstClr val="black">
                      <a:alpha val="35000"/>
                    </a:prstClr>
                  </a:outerShdw>
                </a:effectLst>
                <a:tableStyleId>{2D5ABB26-0587-4C30-8999-92F81FD0307C}</a:tableStyleId>
              </a:tblPr>
              <a:tblGrid>
                <a:gridCol w="1381063"/>
              </a:tblGrid>
              <a:tr h="657093">
                <a:tc>
                  <a:txBody>
                    <a:bodyPr/>
                    <a:lstStyle/>
                    <a:p>
                      <a:pPr marL="0" indent="0" algn="ctr" defTabSz="685799">
                        <a:lnSpc>
                          <a:spcPct val="90000"/>
                        </a:lnSpc>
                        <a:buFont typeface="Arial" pitchFamily="34" charset="0"/>
                        <a:buNone/>
                        <a:defRPr/>
                      </a:pPr>
                      <a:r>
                        <a:rPr lang="en-US" sz="1500" b="1" dirty="0" smtClean="0">
                          <a:solidFill>
                            <a:schemeClr val="bg1"/>
                          </a:solidFill>
                          <a:latin typeface="+mn-lt"/>
                        </a:rPr>
                        <a:t>Sensors</a:t>
                      </a:r>
                      <a:endParaRPr lang="en-US" sz="1100" b="1" dirty="0" smtClean="0">
                        <a:solidFill>
                          <a:schemeClr val="bg1"/>
                        </a:solidFill>
                        <a:latin typeface="+mn-lt"/>
                      </a:endParaRPr>
                    </a:p>
                  </a:txBody>
                  <a:tcPr marT="68580" marB="68580" anchor="ctr">
                    <a:lnB w="12700" cap="flat" cmpd="sng" algn="ctr">
                      <a:noFill/>
                      <a:prstDash val="solid"/>
                      <a:round/>
                      <a:headEnd type="none" w="med" len="med"/>
                      <a:tailEnd type="none" w="med" len="med"/>
                    </a:lnB>
                    <a:gradFill>
                      <a:gsLst>
                        <a:gs pos="0">
                          <a:srgbClr val="000000">
                            <a:alpha val="40000"/>
                          </a:srgbClr>
                        </a:gs>
                        <a:gs pos="50000">
                          <a:srgbClr val="000000">
                            <a:alpha val="0"/>
                          </a:srgbClr>
                        </a:gs>
                      </a:gsLst>
                      <a:lin ang="16200000" scaled="0"/>
                    </a:gradFill>
                  </a:tcPr>
                </a:tc>
              </a:tr>
              <a:tr h="582362">
                <a:tc>
                  <a:txBody>
                    <a:bodyPr/>
                    <a:lstStyle/>
                    <a:p>
                      <a:pPr algn="ctr" defTabSz="685799">
                        <a:lnSpc>
                          <a:spcPct val="90000"/>
                        </a:lnSpc>
                        <a:defRPr/>
                      </a:pPr>
                      <a:r>
                        <a:rPr lang="en-US" sz="1100" dirty="0" smtClean="0">
                          <a:gradFill>
                            <a:gsLst>
                              <a:gs pos="0">
                                <a:schemeClr val="tx1"/>
                              </a:gs>
                              <a:gs pos="86000">
                                <a:schemeClr val="tx1"/>
                              </a:gs>
                            </a:gsLst>
                            <a:lin ang="5400000" scaled="0"/>
                          </a:gradFill>
                          <a:latin typeface="+mn-lt"/>
                        </a:rPr>
                        <a:t>GPS</a:t>
                      </a:r>
                      <a:endParaRPr lang="en-US" sz="1100" b="0" dirty="0" smtClean="0">
                        <a:gradFill>
                          <a:gsLst>
                            <a:gs pos="0">
                              <a:schemeClr val="tx1"/>
                            </a:gs>
                            <a:gs pos="86000">
                              <a:schemeClr val="tx1"/>
                            </a:gs>
                          </a:gsLst>
                          <a:lin ang="5400000" scaled="0"/>
                        </a:gradFill>
                        <a:latin typeface="+mn-lt"/>
                      </a:endParaRPr>
                    </a:p>
                  </a:txBody>
                  <a:tcPr marT="68580" marB="6858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F09B20"/>
                        </a:gs>
                        <a:gs pos="100000">
                          <a:srgbClr val="F09B20"/>
                        </a:gs>
                      </a:gsLst>
                      <a:lin ang="16200000" scaled="0"/>
                    </a:gradFill>
                  </a:tcPr>
                </a:tc>
              </a:tr>
              <a:tr h="582362">
                <a:tc>
                  <a:txBody>
                    <a:bodyPr/>
                    <a:lstStyle/>
                    <a:p>
                      <a:pPr algn="ctr" defTabSz="685799">
                        <a:lnSpc>
                          <a:spcPct val="90000"/>
                        </a:lnSpc>
                        <a:defRPr/>
                      </a:pPr>
                      <a:r>
                        <a:rPr lang="en-US" sz="1100" dirty="0" smtClean="0">
                          <a:gradFill>
                            <a:gsLst>
                              <a:gs pos="0">
                                <a:schemeClr val="tx1"/>
                              </a:gs>
                              <a:gs pos="86000">
                                <a:schemeClr val="tx1"/>
                              </a:gs>
                            </a:gsLst>
                            <a:lin ang="5400000" scaled="0"/>
                          </a:gradFill>
                          <a:latin typeface="+mn-lt"/>
                        </a:rPr>
                        <a:t>Accelerometer</a:t>
                      </a:r>
                      <a:endParaRPr lang="en-US" sz="1100" b="0" dirty="0" smtClean="0">
                        <a:gradFill>
                          <a:gsLst>
                            <a:gs pos="0">
                              <a:schemeClr val="tx1"/>
                            </a:gs>
                            <a:gs pos="86000">
                              <a:schemeClr val="tx1"/>
                            </a:gs>
                          </a:gsLst>
                          <a:lin ang="5400000" scaled="0"/>
                        </a:gradFill>
                        <a:latin typeface="+mn-lt"/>
                      </a:endParaRPr>
                    </a:p>
                  </a:txBody>
                  <a:tcPr marT="68580" marB="6858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F09B20">
                            <a:lumMod val="80000"/>
                          </a:srgbClr>
                        </a:gs>
                        <a:gs pos="100000">
                          <a:srgbClr val="F09B20">
                            <a:lumMod val="80000"/>
                          </a:srgbClr>
                        </a:gs>
                      </a:gsLst>
                      <a:lin ang="16200000" scaled="0"/>
                    </a:gradFill>
                  </a:tcPr>
                </a:tc>
              </a:tr>
              <a:tr h="582362">
                <a:tc>
                  <a:txBody>
                    <a:bodyPr/>
                    <a:lstStyle/>
                    <a:p>
                      <a:pPr algn="ctr" defTabSz="685799">
                        <a:lnSpc>
                          <a:spcPct val="90000"/>
                        </a:lnSpc>
                        <a:defRPr/>
                      </a:pPr>
                      <a:r>
                        <a:rPr lang="en-US" sz="1100" dirty="0" smtClean="0">
                          <a:gradFill>
                            <a:gsLst>
                              <a:gs pos="0">
                                <a:schemeClr val="tx1"/>
                              </a:gs>
                              <a:gs pos="86000">
                                <a:schemeClr val="tx1"/>
                              </a:gs>
                            </a:gsLst>
                            <a:lin ang="5400000" scaled="0"/>
                          </a:gradFill>
                          <a:latin typeface="+mn-lt"/>
                        </a:rPr>
                        <a:t>Compass</a:t>
                      </a:r>
                      <a:endParaRPr lang="en-US" sz="1100" b="0" dirty="0" smtClean="0">
                        <a:gradFill>
                          <a:gsLst>
                            <a:gs pos="0">
                              <a:schemeClr val="tx1"/>
                            </a:gs>
                            <a:gs pos="86000">
                              <a:schemeClr val="tx1"/>
                            </a:gs>
                          </a:gsLst>
                          <a:lin ang="5400000" scaled="0"/>
                        </a:gradFill>
                        <a:latin typeface="+mn-lt"/>
                      </a:endParaRPr>
                    </a:p>
                  </a:txBody>
                  <a:tcPr marT="68580" marB="6858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F09B20"/>
                        </a:gs>
                        <a:gs pos="100000">
                          <a:srgbClr val="F09B20"/>
                        </a:gs>
                      </a:gsLst>
                      <a:lin ang="16200000" scaled="0"/>
                    </a:gradFill>
                  </a:tcPr>
                </a:tc>
              </a:tr>
              <a:tr h="582362">
                <a:tc>
                  <a:txBody>
                    <a:bodyPr/>
                    <a:lstStyle/>
                    <a:p>
                      <a:pPr algn="ctr" defTabSz="685799">
                        <a:lnSpc>
                          <a:spcPct val="90000"/>
                        </a:lnSpc>
                        <a:defRPr/>
                      </a:pPr>
                      <a:r>
                        <a:rPr lang="en-US" sz="1100" dirty="0" smtClean="0">
                          <a:gradFill>
                            <a:gsLst>
                              <a:gs pos="0">
                                <a:schemeClr val="tx1"/>
                              </a:gs>
                              <a:gs pos="86000">
                                <a:schemeClr val="tx1"/>
                              </a:gs>
                            </a:gsLst>
                            <a:lin ang="5400000" scaled="0"/>
                          </a:gradFill>
                          <a:latin typeface="+mn-lt"/>
                        </a:rPr>
                        <a:t>Gyro</a:t>
                      </a:r>
                      <a:endParaRPr lang="en-US" sz="1100" b="0" dirty="0" smtClean="0">
                        <a:gradFill>
                          <a:gsLst>
                            <a:gs pos="0">
                              <a:schemeClr val="tx1"/>
                            </a:gs>
                            <a:gs pos="86000">
                              <a:schemeClr val="tx1"/>
                            </a:gs>
                          </a:gsLst>
                          <a:lin ang="5400000" scaled="0"/>
                        </a:gradFill>
                        <a:latin typeface="+mn-lt"/>
                      </a:endParaRPr>
                    </a:p>
                  </a:txBody>
                  <a:tcPr marT="68580" marB="6858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F09B20">
                            <a:lumMod val="80000"/>
                          </a:srgbClr>
                        </a:gs>
                        <a:gs pos="100000">
                          <a:srgbClr val="F09B20">
                            <a:lumMod val="80000"/>
                          </a:srgbClr>
                        </a:gs>
                      </a:gsLst>
                      <a:lin ang="16200000" scaled="0"/>
                    </a:gradFill>
                  </a:tcPr>
                </a:tc>
              </a:tr>
              <a:tr h="582905">
                <a:tc>
                  <a:txBody>
                    <a:bodyPr/>
                    <a:lstStyle/>
                    <a:p>
                      <a:pPr algn="ctr" defTabSz="685799">
                        <a:lnSpc>
                          <a:spcPct val="90000"/>
                        </a:lnSpc>
                        <a:defRPr/>
                      </a:pPr>
                      <a:r>
                        <a:rPr lang="en-US" sz="1100" dirty="0" smtClean="0">
                          <a:gradFill>
                            <a:gsLst>
                              <a:gs pos="0">
                                <a:schemeClr val="tx1"/>
                              </a:gs>
                              <a:gs pos="86000">
                                <a:schemeClr val="tx1"/>
                              </a:gs>
                            </a:gsLst>
                            <a:lin ang="5400000" scaled="0"/>
                          </a:gradFill>
                          <a:latin typeface="+mn-lt"/>
                        </a:rPr>
                        <a:t>Spatial Framework</a:t>
                      </a:r>
                      <a:endParaRPr lang="en-US" sz="1100" b="0" dirty="0" smtClean="0">
                        <a:gradFill>
                          <a:gsLst>
                            <a:gs pos="0">
                              <a:schemeClr val="tx1"/>
                            </a:gs>
                            <a:gs pos="86000">
                              <a:schemeClr val="tx1"/>
                            </a:gs>
                          </a:gsLst>
                          <a:lin ang="5400000" scaled="0"/>
                        </a:gradFill>
                        <a:latin typeface="+mn-lt"/>
                      </a:endParaRPr>
                    </a:p>
                  </a:txBody>
                  <a:tcPr marT="68580" marB="68580" anchor="ctr">
                    <a:lnT w="12700" cap="flat" cmpd="sng" algn="ctr">
                      <a:noFill/>
                      <a:prstDash val="solid"/>
                      <a:round/>
                      <a:headEnd type="none" w="med" len="med"/>
                      <a:tailEnd type="none" w="med" len="med"/>
                    </a:lnT>
                    <a:gradFill>
                      <a:gsLst>
                        <a:gs pos="0">
                          <a:srgbClr val="F09B20"/>
                        </a:gs>
                        <a:gs pos="100000">
                          <a:srgbClr val="F09B20"/>
                        </a:gs>
                      </a:gsLst>
                      <a:lin ang="16200000" scaled="0"/>
                    </a:gradFill>
                  </a:tcPr>
                </a:tc>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605081799"/>
              </p:ext>
            </p:extLst>
          </p:nvPr>
        </p:nvGraphicFramePr>
        <p:xfrm>
          <a:off x="4574224" y="850994"/>
          <a:ext cx="1381063" cy="3569447"/>
        </p:xfrm>
        <a:graphic>
          <a:graphicData uri="http://schemas.openxmlformats.org/drawingml/2006/table">
            <a:tbl>
              <a:tblPr firstRow="1" bandRow="1">
                <a:effectLst>
                  <a:outerShdw blurRad="40005" dist="22860" dir="5400000" algn="t" rotWithShape="0">
                    <a:prstClr val="black">
                      <a:alpha val="35000"/>
                    </a:prstClr>
                  </a:outerShdw>
                </a:effectLst>
                <a:tableStyleId>{2D5ABB26-0587-4C30-8999-92F81FD0307C}</a:tableStyleId>
              </a:tblPr>
              <a:tblGrid>
                <a:gridCol w="1381063"/>
              </a:tblGrid>
              <a:tr h="656207">
                <a:tc>
                  <a:txBody>
                    <a:bodyPr/>
                    <a:lstStyle/>
                    <a:p>
                      <a:pPr marL="0" indent="0" algn="ctr" defTabSz="685799">
                        <a:lnSpc>
                          <a:spcPct val="90000"/>
                        </a:lnSpc>
                        <a:buFont typeface="Arial" pitchFamily="34" charset="0"/>
                        <a:buNone/>
                        <a:defRPr/>
                      </a:pPr>
                      <a:r>
                        <a:rPr lang="en-US" sz="1500" b="1" dirty="0" smtClean="0">
                          <a:solidFill>
                            <a:schemeClr val="bg1"/>
                          </a:solidFill>
                        </a:rPr>
                        <a:t>Data</a:t>
                      </a:r>
                      <a:endParaRPr lang="en-US" sz="1100" b="1" dirty="0" smtClean="0">
                        <a:solidFill>
                          <a:schemeClr val="bg1"/>
                        </a:solidFill>
                        <a:latin typeface="+mj-lt"/>
                      </a:endParaRPr>
                    </a:p>
                  </a:txBody>
                  <a:tcPr marT="68580" marB="68580" anchor="ctr">
                    <a:lnB w="12700" cap="flat" cmpd="sng" algn="ctr">
                      <a:noFill/>
                      <a:prstDash val="solid"/>
                      <a:round/>
                      <a:headEnd type="none" w="med" len="med"/>
                      <a:tailEnd type="none" w="med" len="med"/>
                    </a:lnB>
                    <a:gradFill>
                      <a:gsLst>
                        <a:gs pos="0">
                          <a:srgbClr val="000000">
                            <a:alpha val="40000"/>
                          </a:srgbClr>
                        </a:gs>
                        <a:gs pos="50000">
                          <a:srgbClr val="000000">
                            <a:alpha val="0"/>
                          </a:srgbClr>
                        </a:gs>
                      </a:gsLst>
                      <a:lin ang="16200000" scaled="0"/>
                    </a:gradFill>
                  </a:tcPr>
                </a:tc>
              </a:tr>
              <a:tr h="971080">
                <a:tc>
                  <a:txBody>
                    <a:bodyPr/>
                    <a:lstStyle/>
                    <a:p>
                      <a:pPr algn="ctr" defTabSz="685799">
                        <a:lnSpc>
                          <a:spcPct val="90000"/>
                        </a:lnSpc>
                        <a:defRPr/>
                      </a:pPr>
                      <a:r>
                        <a:rPr lang="en-US" sz="1100" dirty="0" smtClean="0">
                          <a:gradFill>
                            <a:gsLst>
                              <a:gs pos="0">
                                <a:schemeClr val="tx1"/>
                              </a:gs>
                              <a:gs pos="86000">
                                <a:schemeClr val="tx1"/>
                              </a:gs>
                            </a:gsLst>
                            <a:lin ang="5400000" scaled="0"/>
                          </a:gradFill>
                        </a:rPr>
                        <a:t>SQL CE</a:t>
                      </a:r>
                      <a:endParaRPr lang="en-US" sz="1100" b="0" dirty="0" smtClean="0">
                        <a:gradFill>
                          <a:gsLst>
                            <a:gs pos="0">
                              <a:schemeClr val="tx1"/>
                            </a:gs>
                            <a:gs pos="86000">
                              <a:schemeClr val="tx1"/>
                            </a:gs>
                          </a:gsLst>
                          <a:lin ang="5400000" scaled="0"/>
                        </a:gradFill>
                        <a:latin typeface="+mj-lt"/>
                      </a:endParaRPr>
                    </a:p>
                  </a:txBody>
                  <a:tcPr marT="68580" marB="6858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4B8EDC"/>
                        </a:gs>
                        <a:gs pos="100000">
                          <a:srgbClr val="4B8EDC"/>
                        </a:gs>
                      </a:gsLst>
                      <a:lin ang="16200000" scaled="0"/>
                    </a:gradFill>
                  </a:tcPr>
                </a:tc>
              </a:tr>
              <a:tr h="971080">
                <a:tc>
                  <a:txBody>
                    <a:bodyPr/>
                    <a:lstStyle/>
                    <a:p>
                      <a:pPr algn="ctr" defTabSz="685799">
                        <a:lnSpc>
                          <a:spcPct val="90000"/>
                        </a:lnSpc>
                        <a:defRPr/>
                      </a:pPr>
                      <a:r>
                        <a:rPr lang="en-US" sz="1100" dirty="0" smtClean="0">
                          <a:gradFill>
                            <a:gsLst>
                              <a:gs pos="0">
                                <a:schemeClr val="tx1"/>
                              </a:gs>
                              <a:gs pos="86000">
                                <a:schemeClr val="tx1"/>
                              </a:gs>
                            </a:gsLst>
                            <a:lin ang="5400000" scaled="0"/>
                          </a:gradFill>
                        </a:rPr>
                        <a:t>Phone Contacts</a:t>
                      </a:r>
                      <a:endParaRPr lang="en-US" sz="1100" b="0" dirty="0" smtClean="0">
                        <a:gradFill>
                          <a:gsLst>
                            <a:gs pos="0">
                              <a:schemeClr val="tx1"/>
                            </a:gs>
                            <a:gs pos="86000">
                              <a:schemeClr val="tx1"/>
                            </a:gs>
                          </a:gsLst>
                          <a:lin ang="5400000" scaled="0"/>
                        </a:gradFill>
                        <a:latin typeface="+mj-lt"/>
                      </a:endParaRPr>
                    </a:p>
                  </a:txBody>
                  <a:tcPr marT="68580" marB="6858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4B8EDC">
                            <a:lumMod val="80000"/>
                          </a:srgbClr>
                        </a:gs>
                        <a:gs pos="100000">
                          <a:srgbClr val="4B8EDC">
                            <a:lumMod val="80000"/>
                          </a:srgbClr>
                        </a:gs>
                      </a:gsLst>
                      <a:lin ang="16200000" scaled="0"/>
                    </a:gradFill>
                  </a:tcPr>
                </a:tc>
              </a:tr>
              <a:tr h="971080">
                <a:tc>
                  <a:txBody>
                    <a:bodyPr/>
                    <a:lstStyle/>
                    <a:p>
                      <a:pPr algn="ctr" defTabSz="685799">
                        <a:lnSpc>
                          <a:spcPct val="90000"/>
                        </a:lnSpc>
                        <a:defRPr/>
                      </a:pPr>
                      <a:r>
                        <a:rPr lang="en-US" sz="1100" dirty="0" smtClean="0">
                          <a:gradFill>
                            <a:gsLst>
                              <a:gs pos="0">
                                <a:schemeClr val="tx1"/>
                              </a:gs>
                              <a:gs pos="86000">
                                <a:schemeClr val="tx1"/>
                              </a:gs>
                            </a:gsLst>
                            <a:lin ang="5400000" scaled="0"/>
                          </a:gradFill>
                        </a:rPr>
                        <a:t>Phone Calendar</a:t>
                      </a:r>
                      <a:endParaRPr lang="en-US" sz="1100" b="0" dirty="0" smtClean="0">
                        <a:gradFill>
                          <a:gsLst>
                            <a:gs pos="0">
                              <a:schemeClr val="tx1"/>
                            </a:gs>
                            <a:gs pos="86000">
                              <a:schemeClr val="tx1"/>
                            </a:gs>
                          </a:gsLst>
                          <a:lin ang="5400000" scaled="0"/>
                        </a:gradFill>
                        <a:latin typeface="+mj-lt"/>
                      </a:endParaRPr>
                    </a:p>
                  </a:txBody>
                  <a:tcPr marT="68580" marB="68580" anchor="ctr">
                    <a:lnT w="12700" cap="flat" cmpd="sng" algn="ctr">
                      <a:noFill/>
                      <a:prstDash val="solid"/>
                      <a:round/>
                      <a:headEnd type="none" w="med" len="med"/>
                      <a:tailEnd type="none" w="med" len="med"/>
                    </a:lnT>
                    <a:gradFill>
                      <a:gsLst>
                        <a:gs pos="0">
                          <a:srgbClr val="4B8EDC"/>
                        </a:gs>
                        <a:gs pos="100000">
                          <a:srgbClr val="4B8EDC"/>
                        </a:gs>
                      </a:gsLst>
                      <a:lin ang="16200000" scaled="0"/>
                    </a:gradFill>
                  </a:tcPr>
                </a:tc>
              </a:tr>
            </a:tbl>
          </a:graphicData>
        </a:graphic>
      </p:graphicFrame>
      <p:graphicFrame>
        <p:nvGraphicFramePr>
          <p:cNvPr id="34" name="Table 33"/>
          <p:cNvGraphicFramePr>
            <a:graphicFrameLocks noGrp="1"/>
          </p:cNvGraphicFramePr>
          <p:nvPr>
            <p:extLst>
              <p:ext uri="{D42A27DB-BD31-4B8C-83A1-F6EECF244321}">
                <p14:modId xmlns:p14="http://schemas.microsoft.com/office/powerpoint/2010/main" val="2111667817"/>
              </p:ext>
            </p:extLst>
          </p:nvPr>
        </p:nvGraphicFramePr>
        <p:xfrm>
          <a:off x="5944712" y="850995"/>
          <a:ext cx="1381063" cy="3569447"/>
        </p:xfrm>
        <a:graphic>
          <a:graphicData uri="http://schemas.openxmlformats.org/drawingml/2006/table">
            <a:tbl>
              <a:tblPr firstRow="1" bandRow="1">
                <a:effectLst>
                  <a:outerShdw blurRad="40005" dist="22860" dir="5400000" algn="t" rotWithShape="0">
                    <a:prstClr val="black">
                      <a:alpha val="35000"/>
                    </a:prstClr>
                  </a:outerShdw>
                </a:effectLst>
                <a:tableStyleId>{2D5ABB26-0587-4C30-8999-92F81FD0307C}</a:tableStyleId>
              </a:tblPr>
              <a:tblGrid>
                <a:gridCol w="1381063"/>
              </a:tblGrid>
              <a:tr h="654659">
                <a:tc>
                  <a:txBody>
                    <a:bodyPr/>
                    <a:lstStyle/>
                    <a:p>
                      <a:pPr marL="0" indent="0" algn="ctr" defTabSz="685799">
                        <a:lnSpc>
                          <a:spcPct val="90000"/>
                        </a:lnSpc>
                        <a:buFont typeface="Arial" pitchFamily="34" charset="0"/>
                        <a:buNone/>
                        <a:defRPr/>
                      </a:pPr>
                      <a:r>
                        <a:rPr lang="en-US" sz="1200" b="1" dirty="0" smtClean="0">
                          <a:solidFill>
                            <a:schemeClr val="bg1"/>
                          </a:solidFill>
                        </a:rPr>
                        <a:t>Launchers </a:t>
                      </a:r>
                      <a:br>
                        <a:rPr lang="en-US" sz="1200" b="1" dirty="0" smtClean="0">
                          <a:solidFill>
                            <a:schemeClr val="bg1"/>
                          </a:solidFill>
                        </a:rPr>
                      </a:br>
                      <a:r>
                        <a:rPr lang="en-US" sz="1200" b="1" dirty="0" smtClean="0">
                          <a:solidFill>
                            <a:schemeClr val="bg1"/>
                          </a:solidFill>
                        </a:rPr>
                        <a:t>and Choosers</a:t>
                      </a:r>
                      <a:endParaRPr lang="en-US" sz="1200" b="1" dirty="0" smtClean="0">
                        <a:solidFill>
                          <a:schemeClr val="bg1"/>
                        </a:solidFill>
                        <a:latin typeface="+mj-lt"/>
                      </a:endParaRPr>
                    </a:p>
                  </a:txBody>
                  <a:tcPr marT="68580" marB="68580" anchor="ctr">
                    <a:lnB w="12700" cap="flat" cmpd="sng" algn="ctr">
                      <a:noFill/>
                      <a:prstDash val="solid"/>
                      <a:round/>
                      <a:headEnd type="none" w="med" len="med"/>
                      <a:tailEnd type="none" w="med" len="med"/>
                    </a:lnB>
                    <a:gradFill>
                      <a:gsLst>
                        <a:gs pos="0">
                          <a:srgbClr val="000000">
                            <a:alpha val="40000"/>
                          </a:srgbClr>
                        </a:gs>
                        <a:gs pos="50000">
                          <a:srgbClr val="000000">
                            <a:alpha val="0"/>
                          </a:srgbClr>
                        </a:gs>
                      </a:gsLst>
                      <a:lin ang="16200000" scaled="0"/>
                    </a:gradFill>
                  </a:tcPr>
                </a:tc>
              </a:tr>
              <a:tr h="728697">
                <a:tc>
                  <a:txBody>
                    <a:bodyPr/>
                    <a:lstStyle/>
                    <a:p>
                      <a:pPr algn="ctr" defTabSz="685799">
                        <a:lnSpc>
                          <a:spcPct val="90000"/>
                        </a:lnSpc>
                        <a:defRPr/>
                      </a:pPr>
                      <a:r>
                        <a:rPr lang="en-US" sz="1400" dirty="0" smtClean="0">
                          <a:gradFill>
                            <a:gsLst>
                              <a:gs pos="0">
                                <a:schemeClr val="tx1"/>
                              </a:gs>
                              <a:gs pos="86000">
                                <a:schemeClr val="tx1"/>
                              </a:gs>
                            </a:gsLst>
                            <a:lin ang="5400000" scaled="0"/>
                          </a:gradFill>
                        </a:rPr>
                        <a:t>Bing Maps</a:t>
                      </a:r>
                      <a:endParaRPr lang="en-US" sz="1400" b="0" dirty="0" smtClean="0">
                        <a:gradFill>
                          <a:gsLst>
                            <a:gs pos="0">
                              <a:schemeClr val="tx1"/>
                            </a:gs>
                            <a:gs pos="86000">
                              <a:schemeClr val="tx1"/>
                            </a:gs>
                          </a:gsLst>
                          <a:lin ang="5400000" scaled="0"/>
                        </a:gradFill>
                        <a:latin typeface="+mj-lt"/>
                      </a:endParaRPr>
                    </a:p>
                  </a:txBody>
                  <a:tcPr marT="68580" marB="6858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6BBD46"/>
                        </a:gs>
                        <a:gs pos="100000">
                          <a:srgbClr val="6BBD46">
                            <a:lumMod val="100000"/>
                          </a:srgbClr>
                        </a:gs>
                      </a:gsLst>
                      <a:lin ang="16200000" scaled="0"/>
                    </a:gradFill>
                  </a:tcPr>
                </a:tc>
              </a:tr>
              <a:tr h="728697">
                <a:tc>
                  <a:txBody>
                    <a:bodyPr/>
                    <a:lstStyle/>
                    <a:p>
                      <a:pPr algn="ctr" defTabSz="685799">
                        <a:lnSpc>
                          <a:spcPct val="90000"/>
                        </a:lnSpc>
                        <a:defRPr/>
                      </a:pPr>
                      <a:r>
                        <a:rPr lang="en-US" sz="1400" dirty="0" smtClean="0">
                          <a:gradFill>
                            <a:gsLst>
                              <a:gs pos="0">
                                <a:schemeClr val="tx1"/>
                              </a:gs>
                              <a:gs pos="86000">
                                <a:schemeClr val="tx1"/>
                              </a:gs>
                            </a:gsLst>
                            <a:lin ang="5400000" scaled="0"/>
                          </a:gradFill>
                        </a:rPr>
                        <a:t>E-mail</a:t>
                      </a:r>
                      <a:endParaRPr lang="en-US" sz="1400" b="0" dirty="0" smtClean="0">
                        <a:gradFill>
                          <a:gsLst>
                            <a:gs pos="0">
                              <a:schemeClr val="tx1"/>
                            </a:gs>
                            <a:gs pos="86000">
                              <a:schemeClr val="tx1"/>
                            </a:gs>
                          </a:gsLst>
                          <a:lin ang="5400000" scaled="0"/>
                        </a:gradFill>
                        <a:latin typeface="+mj-lt"/>
                      </a:endParaRPr>
                    </a:p>
                  </a:txBody>
                  <a:tcPr marT="68580" marB="6858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6BBD46">
                            <a:lumMod val="80000"/>
                          </a:srgbClr>
                        </a:gs>
                        <a:gs pos="100000">
                          <a:srgbClr val="6BBD46">
                            <a:lumMod val="80000"/>
                          </a:srgbClr>
                        </a:gs>
                      </a:gsLst>
                      <a:lin ang="16200000" scaled="0"/>
                    </a:gradFill>
                  </a:tcPr>
                </a:tc>
              </a:tr>
              <a:tr h="728697">
                <a:tc>
                  <a:txBody>
                    <a:bodyPr/>
                    <a:lstStyle/>
                    <a:p>
                      <a:pPr algn="ctr" defTabSz="685799">
                        <a:lnSpc>
                          <a:spcPct val="90000"/>
                        </a:lnSpc>
                        <a:defRPr/>
                      </a:pPr>
                      <a:r>
                        <a:rPr lang="en-US" sz="1400" dirty="0" smtClean="0">
                          <a:gradFill>
                            <a:gsLst>
                              <a:gs pos="0">
                                <a:schemeClr val="tx1"/>
                              </a:gs>
                              <a:gs pos="86000">
                                <a:schemeClr val="tx1"/>
                              </a:gs>
                            </a:gsLst>
                            <a:lin ang="5400000" scaled="0"/>
                          </a:gradFill>
                        </a:rPr>
                        <a:t>Phone Number</a:t>
                      </a:r>
                      <a:endParaRPr lang="en-US" sz="1400" b="0" dirty="0" smtClean="0">
                        <a:gradFill>
                          <a:gsLst>
                            <a:gs pos="0">
                              <a:schemeClr val="tx1"/>
                            </a:gs>
                            <a:gs pos="86000">
                              <a:schemeClr val="tx1"/>
                            </a:gs>
                          </a:gsLst>
                          <a:lin ang="5400000" scaled="0"/>
                        </a:gradFill>
                        <a:latin typeface="+mj-lt"/>
                      </a:endParaRPr>
                    </a:p>
                  </a:txBody>
                  <a:tcPr marT="68580" marB="6858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6BBD46"/>
                        </a:gs>
                        <a:gs pos="100000">
                          <a:srgbClr val="6BBD46">
                            <a:lumMod val="100000"/>
                          </a:srgbClr>
                        </a:gs>
                      </a:gsLst>
                      <a:lin ang="16200000" scaled="0"/>
                    </a:gradFill>
                  </a:tcPr>
                </a:tc>
              </a:tr>
              <a:tr h="728697">
                <a:tc>
                  <a:txBody>
                    <a:bodyPr/>
                    <a:lstStyle/>
                    <a:p>
                      <a:pPr algn="ctr" defTabSz="685799">
                        <a:lnSpc>
                          <a:spcPct val="90000"/>
                        </a:lnSpc>
                        <a:defRPr/>
                      </a:pPr>
                      <a:r>
                        <a:rPr lang="en-US" sz="1400" dirty="0" smtClean="0">
                          <a:gradFill>
                            <a:gsLst>
                              <a:gs pos="0">
                                <a:schemeClr val="tx1"/>
                              </a:gs>
                              <a:gs pos="86000">
                                <a:schemeClr val="tx1"/>
                              </a:gs>
                            </a:gsLst>
                            <a:lin ang="5400000" scaled="0"/>
                          </a:gradFill>
                        </a:rPr>
                        <a:t>Address Chooser</a:t>
                      </a:r>
                      <a:endParaRPr lang="en-US" sz="1400" b="0" dirty="0" smtClean="0">
                        <a:gradFill>
                          <a:gsLst>
                            <a:gs pos="0">
                              <a:schemeClr val="tx1"/>
                            </a:gs>
                            <a:gs pos="86000">
                              <a:schemeClr val="tx1"/>
                            </a:gs>
                          </a:gsLst>
                          <a:lin ang="5400000" scaled="0"/>
                        </a:gradFill>
                        <a:latin typeface="+mj-lt"/>
                      </a:endParaRPr>
                    </a:p>
                  </a:txBody>
                  <a:tcPr marT="68580" marB="68580" anchor="ctr">
                    <a:lnT w="12700" cap="flat" cmpd="sng" algn="ctr">
                      <a:noFill/>
                      <a:prstDash val="solid"/>
                      <a:round/>
                      <a:headEnd type="none" w="med" len="med"/>
                      <a:tailEnd type="none" w="med" len="med"/>
                    </a:lnT>
                    <a:gradFill>
                      <a:gsLst>
                        <a:gs pos="0">
                          <a:srgbClr val="6BBD46">
                            <a:lumMod val="80000"/>
                          </a:srgbClr>
                        </a:gs>
                        <a:gs pos="100000">
                          <a:srgbClr val="6BBD46">
                            <a:lumMod val="80000"/>
                          </a:srgbClr>
                        </a:gs>
                      </a:gsLst>
                      <a:lin ang="16200000" scaled="0"/>
                    </a:gradFill>
                  </a:tcPr>
                </a:tc>
              </a:tr>
            </a:tbl>
          </a:graphicData>
        </a:graphic>
      </p:graphicFrame>
      <p:graphicFrame>
        <p:nvGraphicFramePr>
          <p:cNvPr id="35" name="Table 34"/>
          <p:cNvGraphicFramePr>
            <a:graphicFrameLocks noGrp="1"/>
          </p:cNvGraphicFramePr>
          <p:nvPr>
            <p:extLst>
              <p:ext uri="{D42A27DB-BD31-4B8C-83A1-F6EECF244321}">
                <p14:modId xmlns:p14="http://schemas.microsoft.com/office/powerpoint/2010/main" val="170303148"/>
              </p:ext>
            </p:extLst>
          </p:nvPr>
        </p:nvGraphicFramePr>
        <p:xfrm>
          <a:off x="7315200" y="843558"/>
          <a:ext cx="1381063" cy="3576884"/>
        </p:xfrm>
        <a:graphic>
          <a:graphicData uri="http://schemas.openxmlformats.org/drawingml/2006/table">
            <a:tbl>
              <a:tblPr firstRow="1" bandRow="1">
                <a:effectLst>
                  <a:outerShdw blurRad="40005" dist="22860" dir="5400000" algn="t" rotWithShape="0">
                    <a:prstClr val="black">
                      <a:alpha val="35000"/>
                    </a:prstClr>
                  </a:outerShdw>
                </a:effectLst>
                <a:tableStyleId>{2D5ABB26-0587-4C30-8999-92F81FD0307C}</a:tableStyleId>
              </a:tblPr>
              <a:tblGrid>
                <a:gridCol w="1381063"/>
              </a:tblGrid>
              <a:tr h="651517">
                <a:tc>
                  <a:txBody>
                    <a:bodyPr/>
                    <a:lstStyle/>
                    <a:p>
                      <a:pPr marL="0" indent="0" algn="ctr" defTabSz="685799">
                        <a:lnSpc>
                          <a:spcPct val="90000"/>
                        </a:lnSpc>
                        <a:buFont typeface="Arial" pitchFamily="34" charset="0"/>
                        <a:buNone/>
                        <a:defRPr/>
                      </a:pPr>
                      <a:r>
                        <a:rPr lang="en-US" sz="1500" b="1" dirty="0" smtClean="0">
                          <a:solidFill>
                            <a:schemeClr val="bg1"/>
                          </a:solidFill>
                        </a:rPr>
                        <a:t>Controls</a:t>
                      </a:r>
                      <a:endParaRPr lang="en-US" sz="1100" b="1" dirty="0" smtClean="0">
                        <a:solidFill>
                          <a:schemeClr val="bg1"/>
                        </a:solidFill>
                        <a:latin typeface="+mj-lt"/>
                      </a:endParaRPr>
                    </a:p>
                  </a:txBody>
                  <a:tcPr marT="68580" marB="68580" anchor="ctr">
                    <a:lnB w="12700" cap="flat" cmpd="sng" algn="ctr">
                      <a:noFill/>
                      <a:prstDash val="solid"/>
                      <a:round/>
                      <a:headEnd type="none" w="med" len="med"/>
                      <a:tailEnd type="none" w="med" len="med"/>
                    </a:lnB>
                    <a:gradFill>
                      <a:gsLst>
                        <a:gs pos="0">
                          <a:srgbClr val="000000">
                            <a:alpha val="40000"/>
                          </a:srgbClr>
                        </a:gs>
                        <a:gs pos="50000">
                          <a:srgbClr val="000000">
                            <a:alpha val="0"/>
                          </a:srgbClr>
                        </a:gs>
                      </a:gsLst>
                      <a:lin ang="16200000" scaled="0"/>
                    </a:gradFill>
                  </a:tcPr>
                </a:tc>
              </a:tr>
              <a:tr h="1093933">
                <a:tc>
                  <a:txBody>
                    <a:bodyPr/>
                    <a:lstStyle/>
                    <a:p>
                      <a:pPr algn="ctr" defTabSz="685799">
                        <a:lnSpc>
                          <a:spcPct val="90000"/>
                        </a:lnSpc>
                        <a:defRPr/>
                      </a:pPr>
                      <a:r>
                        <a:rPr lang="en-US" sz="1100" dirty="0" smtClean="0">
                          <a:gradFill>
                            <a:gsLst>
                              <a:gs pos="0">
                                <a:schemeClr val="tx1"/>
                              </a:gs>
                              <a:gs pos="86000">
                                <a:schemeClr val="tx1"/>
                              </a:gs>
                            </a:gsLst>
                            <a:lin ang="5400000" scaled="0"/>
                          </a:gradFill>
                        </a:rPr>
                        <a:t>Frame and Page Navigation improvements</a:t>
                      </a:r>
                      <a:endParaRPr lang="en-US" sz="1100" b="0" dirty="0" smtClean="0">
                        <a:gradFill>
                          <a:gsLst>
                            <a:gs pos="0">
                              <a:schemeClr val="tx1"/>
                            </a:gs>
                            <a:gs pos="86000">
                              <a:schemeClr val="tx1"/>
                            </a:gs>
                          </a:gsLst>
                          <a:lin ang="5400000" scaled="0"/>
                        </a:gradFill>
                        <a:latin typeface="+mj-lt"/>
                      </a:endParaRPr>
                    </a:p>
                  </a:txBody>
                  <a:tcPr marT="68580" marB="6858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F09B20"/>
                        </a:gs>
                        <a:gs pos="100000">
                          <a:srgbClr val="F09B20"/>
                        </a:gs>
                      </a:gsLst>
                      <a:lin ang="16200000" scaled="0"/>
                    </a:gradFill>
                  </a:tcPr>
                </a:tc>
              </a:tr>
              <a:tr h="915717">
                <a:tc>
                  <a:txBody>
                    <a:bodyPr/>
                    <a:lstStyle/>
                    <a:p>
                      <a:pPr algn="ctr" defTabSz="685799">
                        <a:lnSpc>
                          <a:spcPct val="90000"/>
                        </a:lnSpc>
                        <a:defRPr/>
                      </a:pPr>
                      <a:r>
                        <a:rPr lang="en-US" sz="1100" dirty="0" smtClean="0">
                          <a:gradFill>
                            <a:gsLst>
                              <a:gs pos="0">
                                <a:schemeClr val="tx1"/>
                              </a:gs>
                              <a:gs pos="86000">
                                <a:schemeClr val="tx1"/>
                              </a:gs>
                            </a:gsLst>
                            <a:lin ang="5400000" scaled="0"/>
                          </a:gradFill>
                        </a:rPr>
                        <a:t>Performance</a:t>
                      </a:r>
                      <a:endParaRPr lang="en-US" sz="1100" b="0" dirty="0" smtClean="0">
                        <a:gradFill>
                          <a:gsLst>
                            <a:gs pos="0">
                              <a:schemeClr val="tx1"/>
                            </a:gs>
                            <a:gs pos="86000">
                              <a:schemeClr val="tx1"/>
                            </a:gs>
                          </a:gsLst>
                          <a:lin ang="5400000" scaled="0"/>
                        </a:gradFill>
                        <a:latin typeface="+mj-lt"/>
                      </a:endParaRPr>
                    </a:p>
                  </a:txBody>
                  <a:tcPr marT="68580" marB="6858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F09B20">
                            <a:lumMod val="80000"/>
                          </a:srgbClr>
                        </a:gs>
                        <a:gs pos="100000">
                          <a:srgbClr val="F09B20">
                            <a:lumMod val="80000"/>
                          </a:srgbClr>
                        </a:gs>
                      </a:gsLst>
                      <a:lin ang="16200000" scaled="0"/>
                    </a:gradFill>
                  </a:tcPr>
                </a:tc>
              </a:tr>
              <a:tr h="915717">
                <a:tc>
                  <a:txBody>
                    <a:bodyPr/>
                    <a:lstStyle/>
                    <a:p>
                      <a:pPr algn="ctr" defTabSz="685799">
                        <a:lnSpc>
                          <a:spcPct val="90000"/>
                        </a:lnSpc>
                        <a:defRPr/>
                      </a:pPr>
                      <a:r>
                        <a:rPr lang="en-US" sz="1100" dirty="0" smtClean="0">
                          <a:gradFill>
                            <a:gsLst>
                              <a:gs pos="0">
                                <a:schemeClr val="tx1"/>
                              </a:gs>
                              <a:gs pos="86000">
                                <a:schemeClr val="tx1"/>
                              </a:gs>
                            </a:gsLst>
                            <a:lin ang="5400000" scaled="0"/>
                          </a:gradFill>
                        </a:rPr>
                        <a:t>Open Source </a:t>
                      </a:r>
                      <a:br>
                        <a:rPr lang="en-US" sz="1100" dirty="0" smtClean="0">
                          <a:gradFill>
                            <a:gsLst>
                              <a:gs pos="0">
                                <a:schemeClr val="tx1"/>
                              </a:gs>
                              <a:gs pos="86000">
                                <a:schemeClr val="tx1"/>
                              </a:gs>
                            </a:gsLst>
                            <a:lin ang="5400000" scaled="0"/>
                          </a:gradFill>
                        </a:rPr>
                      </a:br>
                      <a:r>
                        <a:rPr lang="en-US" sz="1100" dirty="0" smtClean="0">
                          <a:gradFill>
                            <a:gsLst>
                              <a:gs pos="0">
                                <a:schemeClr val="tx1"/>
                              </a:gs>
                              <a:gs pos="86000">
                                <a:schemeClr val="tx1"/>
                              </a:gs>
                            </a:gsLst>
                            <a:lin ang="5400000" scaled="0"/>
                          </a:gradFill>
                        </a:rPr>
                        <a:t>on </a:t>
                      </a:r>
                      <a:r>
                        <a:rPr lang="en-US" sz="1100" dirty="0" err="1" smtClean="0">
                          <a:gradFill>
                            <a:gsLst>
                              <a:gs pos="0">
                                <a:schemeClr val="tx1"/>
                              </a:gs>
                              <a:gs pos="86000">
                                <a:schemeClr val="tx1"/>
                              </a:gs>
                            </a:gsLst>
                            <a:lin ang="5400000" scaled="0"/>
                          </a:gradFill>
                        </a:rPr>
                        <a:t>CodePlex</a:t>
                      </a:r>
                      <a:endParaRPr lang="en-US" sz="1100" b="0" dirty="0" smtClean="0">
                        <a:gradFill>
                          <a:gsLst>
                            <a:gs pos="0">
                              <a:schemeClr val="tx1"/>
                            </a:gs>
                            <a:gs pos="86000">
                              <a:schemeClr val="tx1"/>
                            </a:gs>
                          </a:gsLst>
                          <a:lin ang="5400000" scaled="0"/>
                        </a:gradFill>
                        <a:latin typeface="+mj-lt"/>
                      </a:endParaRPr>
                    </a:p>
                  </a:txBody>
                  <a:tcPr marT="68580" marB="68580" anchor="ctr">
                    <a:lnT w="12700" cap="flat" cmpd="sng" algn="ctr">
                      <a:noFill/>
                      <a:prstDash val="solid"/>
                      <a:round/>
                      <a:headEnd type="none" w="med" len="med"/>
                      <a:tailEnd type="none" w="med" len="med"/>
                    </a:lnT>
                    <a:gradFill>
                      <a:gsLst>
                        <a:gs pos="0">
                          <a:srgbClr val="F09B20"/>
                        </a:gs>
                        <a:gs pos="100000">
                          <a:srgbClr val="F09B20"/>
                        </a:gs>
                      </a:gsLst>
                      <a:lin ang="16200000" scaled="0"/>
                    </a:gradFill>
                  </a:tcPr>
                </a:tc>
              </a:tr>
            </a:tbl>
          </a:graphicData>
        </a:graphic>
      </p:graphicFrame>
    </p:spTree>
    <p:extLst>
      <p:ext uri="{BB962C8B-B14F-4D97-AF65-F5344CB8AC3E}">
        <p14:creationId xmlns:p14="http://schemas.microsoft.com/office/powerpoint/2010/main" val="77443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Expanding the Phone Framework</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438785712"/>
              </p:ext>
            </p:extLst>
          </p:nvPr>
        </p:nvGraphicFramePr>
        <p:xfrm>
          <a:off x="411589" y="1005577"/>
          <a:ext cx="2743915" cy="3427482"/>
        </p:xfrm>
        <a:graphic>
          <a:graphicData uri="http://schemas.openxmlformats.org/drawingml/2006/table">
            <a:tbl>
              <a:tblPr firstRow="1" bandRow="1">
                <a:effectLst>
                  <a:outerShdw blurRad="40005" dist="22860" dir="5400000" algn="t" rotWithShape="0">
                    <a:prstClr val="black">
                      <a:alpha val="35000"/>
                    </a:prstClr>
                  </a:outerShdw>
                </a:effectLst>
                <a:tableStyleId>{2D5ABB26-0587-4C30-8999-92F81FD0307C}</a:tableStyleId>
              </a:tblPr>
              <a:tblGrid>
                <a:gridCol w="2743915"/>
              </a:tblGrid>
              <a:tr h="548640">
                <a:tc>
                  <a:txBody>
                    <a:bodyPr/>
                    <a:lstStyle/>
                    <a:p>
                      <a:pPr marL="0" indent="0" algn="ctr" defTabSz="685799">
                        <a:lnSpc>
                          <a:spcPct val="90000"/>
                        </a:lnSpc>
                        <a:buFont typeface="Arial" pitchFamily="34" charset="0"/>
                        <a:buNone/>
                        <a:defRPr/>
                      </a:pPr>
                      <a:r>
                        <a:rPr lang="en-US" sz="2100" b="1" kern="1200" dirty="0" smtClean="0">
                          <a:solidFill>
                            <a:schemeClr val="bg1"/>
                          </a:solidFill>
                          <a:latin typeface="+mn-lt"/>
                          <a:ea typeface="+mn-ea"/>
                          <a:cs typeface="+mn-cs"/>
                        </a:rPr>
                        <a:t>Tiles</a:t>
                      </a:r>
                    </a:p>
                  </a:txBody>
                  <a:tcPr marL="182880" marR="182880" marT="68580" marB="68580" anchor="ctr">
                    <a:lnB w="12700" cap="flat" cmpd="sng" algn="ctr">
                      <a:noFill/>
                      <a:prstDash val="solid"/>
                      <a:round/>
                      <a:headEnd type="none" w="med" len="med"/>
                      <a:tailEnd type="none" w="med" len="med"/>
                    </a:lnB>
                    <a:gradFill>
                      <a:gsLst>
                        <a:gs pos="0">
                          <a:srgbClr val="000000">
                            <a:alpha val="40000"/>
                          </a:srgbClr>
                        </a:gs>
                        <a:gs pos="50000">
                          <a:srgbClr val="000000">
                            <a:alpha val="0"/>
                          </a:srgbClr>
                        </a:gs>
                      </a:gsLst>
                      <a:lin ang="16200000" scaled="0"/>
                    </a:gradFill>
                  </a:tcPr>
                </a:tc>
              </a:tr>
              <a:tr h="959614">
                <a:tc>
                  <a:txBody>
                    <a:bodyPr/>
                    <a:lstStyle/>
                    <a:p>
                      <a:pPr algn="ctr" defTabSz="685799">
                        <a:lnSpc>
                          <a:spcPct val="90000"/>
                        </a:lnSpc>
                        <a:defRPr/>
                      </a:pPr>
                      <a:r>
                        <a:rPr lang="en-US" sz="1800" kern="1200" dirty="0" smtClean="0">
                          <a:gradFill>
                            <a:gsLst>
                              <a:gs pos="0">
                                <a:schemeClr val="tx1"/>
                              </a:gs>
                              <a:gs pos="86000">
                                <a:schemeClr val="tx1"/>
                              </a:gs>
                            </a:gsLst>
                            <a:lin ang="5400000" scaled="0"/>
                          </a:gradFill>
                          <a:latin typeface="+mn-lt"/>
                          <a:ea typeface="+mn-ea"/>
                          <a:cs typeface="+mn-cs"/>
                        </a:rPr>
                        <a:t>Signature user experience for Windows Phone</a:t>
                      </a:r>
                    </a:p>
                  </a:txBody>
                  <a:tcPr marL="182880" marR="182880" marT="68580" marB="6858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6BBD46"/>
                        </a:gs>
                        <a:gs pos="100000">
                          <a:srgbClr val="6BBD46">
                            <a:lumMod val="100000"/>
                          </a:srgbClr>
                        </a:gs>
                      </a:gsLst>
                      <a:lin ang="16200000" scaled="0"/>
                    </a:gradFill>
                  </a:tcPr>
                </a:tc>
              </a:tr>
              <a:tr h="959614">
                <a:tc>
                  <a:txBody>
                    <a:bodyPr/>
                    <a:lstStyle/>
                    <a:p>
                      <a:pPr algn="ctr" defTabSz="685799">
                        <a:lnSpc>
                          <a:spcPct val="90000"/>
                        </a:lnSpc>
                        <a:defRPr/>
                      </a:pPr>
                      <a:r>
                        <a:rPr lang="en-US" sz="1800" kern="1200" dirty="0" smtClean="0">
                          <a:gradFill>
                            <a:gsLst>
                              <a:gs pos="0">
                                <a:schemeClr val="tx1"/>
                              </a:gs>
                              <a:gs pos="86000">
                                <a:schemeClr val="tx1"/>
                              </a:gs>
                            </a:gsLst>
                            <a:lin ang="5400000" scaled="0"/>
                          </a:gradFill>
                          <a:latin typeface="+mn-lt"/>
                          <a:ea typeface="+mn-ea"/>
                          <a:cs typeface="+mn-cs"/>
                        </a:rPr>
                        <a:t>Complete Framework</a:t>
                      </a:r>
                    </a:p>
                  </a:txBody>
                  <a:tcPr marL="182880" marR="182880" marT="68580" marB="68580" anchor="ctr">
                    <a:lnT w="12700" cap="flat" cmpd="sng" algn="ctr">
                      <a:noFill/>
                      <a:prstDash val="solid"/>
                      <a:round/>
                      <a:headEnd type="none" w="med" len="med"/>
                      <a:tailEnd type="none" w="med" len="med"/>
                    </a:lnT>
                    <a:lnB>
                      <a:noFill/>
                    </a:lnB>
                    <a:gradFill>
                      <a:gsLst>
                        <a:gs pos="0">
                          <a:srgbClr val="6BBD46">
                            <a:lumMod val="80000"/>
                          </a:srgbClr>
                        </a:gs>
                        <a:gs pos="100000">
                          <a:srgbClr val="6BBD46">
                            <a:lumMod val="80000"/>
                          </a:srgbClr>
                        </a:gs>
                      </a:gsLst>
                      <a:lin ang="16200000" scaled="0"/>
                    </a:gradFill>
                  </a:tcPr>
                </a:tc>
              </a:tr>
              <a:tr h="959614">
                <a:tc>
                  <a:txBody>
                    <a:bodyPr/>
                    <a:lstStyle/>
                    <a:p>
                      <a:pPr algn="ctr" defTabSz="685799">
                        <a:lnSpc>
                          <a:spcPct val="90000"/>
                        </a:lnSpc>
                        <a:defRPr/>
                      </a:pPr>
                      <a:r>
                        <a:rPr lang="en-US" sz="1800" kern="1200" dirty="0" smtClean="0">
                          <a:gradFill>
                            <a:gsLst>
                              <a:gs pos="0">
                                <a:schemeClr val="tx1"/>
                              </a:gs>
                              <a:gs pos="86000">
                                <a:schemeClr val="tx1"/>
                              </a:gs>
                            </a:gsLst>
                            <a:lin ang="5400000" scaled="0"/>
                          </a:gradFill>
                          <a:latin typeface="+mn-lt"/>
                          <a:ea typeface="+mn-ea"/>
                          <a:cs typeface="+mn-cs"/>
                        </a:rPr>
                        <a:t>Multiple Tiles</a:t>
                      </a:r>
                    </a:p>
                  </a:txBody>
                  <a:tcPr marL="182880" marR="182880" marT="68580" marB="68580" anchor="ctr">
                    <a:lnT w="12700" cap="flat" cmpd="sng" algn="ctr">
                      <a:noFill/>
                      <a:prstDash val="solid"/>
                      <a:round/>
                      <a:headEnd type="none" w="med" len="med"/>
                      <a:tailEnd type="none" w="med" len="med"/>
                    </a:lnT>
                    <a:gradFill>
                      <a:gsLst>
                        <a:gs pos="0">
                          <a:srgbClr val="6BBD46"/>
                        </a:gs>
                        <a:gs pos="100000">
                          <a:srgbClr val="6BBD46">
                            <a:lumMod val="100000"/>
                          </a:srgbClr>
                        </a:gs>
                      </a:gsLst>
                      <a:lin ang="16200000" scaled="0"/>
                    </a:gra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434942339"/>
              </p:ext>
            </p:extLst>
          </p:nvPr>
        </p:nvGraphicFramePr>
        <p:xfrm>
          <a:off x="3156225" y="1005576"/>
          <a:ext cx="2743915" cy="3429000"/>
        </p:xfrm>
        <a:graphic>
          <a:graphicData uri="http://schemas.openxmlformats.org/drawingml/2006/table">
            <a:tbl>
              <a:tblPr firstRow="1" bandRow="1">
                <a:effectLst>
                  <a:outerShdw blurRad="40005" dist="22860" dir="5400000" algn="t" rotWithShape="0">
                    <a:prstClr val="black">
                      <a:alpha val="35000"/>
                    </a:prstClr>
                  </a:outerShdw>
                </a:effectLst>
                <a:tableStyleId>{2D5ABB26-0587-4C30-8999-92F81FD0307C}</a:tableStyleId>
              </a:tblPr>
              <a:tblGrid>
                <a:gridCol w="2743915"/>
              </a:tblGrid>
              <a:tr h="548640">
                <a:tc>
                  <a:txBody>
                    <a:bodyPr/>
                    <a:lstStyle/>
                    <a:p>
                      <a:pPr marL="0" indent="0" algn="ctr" defTabSz="685799">
                        <a:lnSpc>
                          <a:spcPct val="90000"/>
                        </a:lnSpc>
                        <a:buFont typeface="Arial" pitchFamily="34" charset="0"/>
                        <a:buNone/>
                        <a:defRPr/>
                      </a:pPr>
                      <a:r>
                        <a:rPr lang="en-US" sz="1800" b="1" kern="1200" dirty="0" smtClean="0">
                          <a:solidFill>
                            <a:schemeClr val="bg1"/>
                          </a:solidFill>
                          <a:latin typeface="+mn-lt"/>
                          <a:ea typeface="+mn-ea"/>
                          <a:cs typeface="+mn-cs"/>
                        </a:rPr>
                        <a:t>Push Notifications</a:t>
                      </a:r>
                    </a:p>
                  </a:txBody>
                  <a:tcPr marL="182880" marR="182880" marT="68580" marB="68580" anchor="ctr">
                    <a:lnB w="12700" cap="flat" cmpd="sng" algn="ctr">
                      <a:noFill/>
                      <a:prstDash val="solid"/>
                      <a:round/>
                      <a:headEnd type="none" w="med" len="med"/>
                      <a:tailEnd type="none" w="med" len="med"/>
                    </a:lnB>
                    <a:gradFill>
                      <a:gsLst>
                        <a:gs pos="0">
                          <a:srgbClr val="000000">
                            <a:alpha val="40000"/>
                          </a:srgbClr>
                        </a:gs>
                        <a:gs pos="50000">
                          <a:srgbClr val="000000">
                            <a:alpha val="0"/>
                          </a:srgbClr>
                        </a:gs>
                      </a:gsLst>
                      <a:lin ang="16200000" scaled="0"/>
                    </a:gradFill>
                  </a:tcPr>
                </a:tc>
              </a:tr>
              <a:tr h="1440180">
                <a:tc>
                  <a:txBody>
                    <a:bodyPr/>
                    <a:lstStyle/>
                    <a:p>
                      <a:pPr marL="0" algn="ctr" defTabSz="685799" rtl="0" eaLnBrk="1" latinLnBrk="0" hangingPunct="1">
                        <a:lnSpc>
                          <a:spcPct val="90000"/>
                        </a:lnSpc>
                        <a:defRPr/>
                      </a:pPr>
                      <a:r>
                        <a:rPr lang="en-US" sz="1800" kern="1200" dirty="0" smtClean="0">
                          <a:gradFill>
                            <a:gsLst>
                              <a:gs pos="0">
                                <a:schemeClr val="tx1"/>
                              </a:gs>
                              <a:gs pos="86000">
                                <a:schemeClr val="tx1"/>
                              </a:gs>
                            </a:gsLst>
                            <a:lin ang="5400000" scaled="0"/>
                          </a:gradFill>
                          <a:latin typeface="+mn-lt"/>
                          <a:ea typeface="+mn-ea"/>
                          <a:cs typeface="+mn-cs"/>
                        </a:rPr>
                        <a:t>Deep Toast</a:t>
                      </a:r>
                    </a:p>
                  </a:txBody>
                  <a:tcPr marL="182880" marR="182880" marT="68580" marB="6858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F09B20"/>
                        </a:gs>
                        <a:gs pos="100000">
                          <a:srgbClr val="F09B20"/>
                        </a:gs>
                      </a:gsLst>
                      <a:lin ang="16200000" scaled="0"/>
                    </a:gradFill>
                  </a:tcPr>
                </a:tc>
              </a:tr>
              <a:tr h="1440180">
                <a:tc>
                  <a:txBody>
                    <a:bodyPr/>
                    <a:lstStyle/>
                    <a:p>
                      <a:pPr marL="0" algn="ctr" defTabSz="685799" rtl="0" eaLnBrk="1" latinLnBrk="0" hangingPunct="1">
                        <a:lnSpc>
                          <a:spcPct val="90000"/>
                        </a:lnSpc>
                        <a:defRPr/>
                      </a:pPr>
                      <a:r>
                        <a:rPr lang="en-US" sz="1800" kern="1200" dirty="0" smtClean="0">
                          <a:gradFill>
                            <a:gsLst>
                              <a:gs pos="0">
                                <a:schemeClr val="tx1"/>
                              </a:gs>
                              <a:gs pos="86000">
                                <a:schemeClr val="tx1"/>
                              </a:gs>
                            </a:gsLst>
                            <a:lin ang="5400000" scaled="0"/>
                          </a:gradFill>
                          <a:latin typeface="+mn-lt"/>
                          <a:ea typeface="+mn-ea"/>
                          <a:cs typeface="+mn-cs"/>
                        </a:rPr>
                        <a:t>More control over notifications</a:t>
                      </a:r>
                    </a:p>
                  </a:txBody>
                  <a:tcPr marL="182880" marR="182880" marT="68580" marB="6858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F09B20">
                            <a:lumMod val="80000"/>
                          </a:srgbClr>
                        </a:gs>
                        <a:gs pos="100000">
                          <a:srgbClr val="F09B20">
                            <a:lumMod val="80000"/>
                          </a:srgbClr>
                        </a:gs>
                      </a:gsLst>
                      <a:lin ang="16200000" scaled="0"/>
                    </a:gradFill>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687953843"/>
              </p:ext>
            </p:extLst>
          </p:nvPr>
        </p:nvGraphicFramePr>
        <p:xfrm>
          <a:off x="5895756" y="1005576"/>
          <a:ext cx="2743915" cy="3429000"/>
        </p:xfrm>
        <a:graphic>
          <a:graphicData uri="http://schemas.openxmlformats.org/drawingml/2006/table">
            <a:tbl>
              <a:tblPr firstRow="1" bandRow="1">
                <a:effectLst>
                  <a:outerShdw blurRad="40005" dist="22860" dir="5400000" algn="t" rotWithShape="0">
                    <a:prstClr val="black">
                      <a:alpha val="35000"/>
                    </a:prstClr>
                  </a:outerShdw>
                </a:effectLst>
                <a:tableStyleId>{2D5ABB26-0587-4C30-8999-92F81FD0307C}</a:tableStyleId>
              </a:tblPr>
              <a:tblGrid>
                <a:gridCol w="2743915"/>
              </a:tblGrid>
              <a:tr h="548640">
                <a:tc>
                  <a:txBody>
                    <a:bodyPr/>
                    <a:lstStyle/>
                    <a:p>
                      <a:pPr marL="0" indent="0" algn="ctr" defTabSz="685799">
                        <a:lnSpc>
                          <a:spcPct val="90000"/>
                        </a:lnSpc>
                        <a:buFont typeface="Arial" pitchFamily="34" charset="0"/>
                        <a:buNone/>
                        <a:defRPr/>
                      </a:pPr>
                      <a:r>
                        <a:rPr lang="en-US" sz="2100" b="1" kern="1200" dirty="0" smtClean="0">
                          <a:solidFill>
                            <a:schemeClr val="bg1"/>
                          </a:solidFill>
                          <a:latin typeface="+mn-lt"/>
                          <a:ea typeface="+mn-ea"/>
                          <a:cs typeface="+mn-cs"/>
                        </a:rPr>
                        <a:t>Phone Extras</a:t>
                      </a:r>
                    </a:p>
                  </a:txBody>
                  <a:tcPr marL="182880" marR="182880" marT="68580" marB="68580" anchor="ctr">
                    <a:lnB w="12700" cap="flat" cmpd="sng" algn="ctr">
                      <a:noFill/>
                      <a:prstDash val="solid"/>
                      <a:round/>
                      <a:headEnd type="none" w="med" len="med"/>
                      <a:tailEnd type="none" w="med" len="med"/>
                    </a:lnB>
                    <a:gradFill>
                      <a:gsLst>
                        <a:gs pos="0">
                          <a:srgbClr val="000000">
                            <a:alpha val="40000"/>
                          </a:srgbClr>
                        </a:gs>
                        <a:gs pos="50000">
                          <a:srgbClr val="000000">
                            <a:alpha val="0"/>
                          </a:srgbClr>
                        </a:gs>
                      </a:gsLst>
                      <a:lin ang="16200000" scaled="0"/>
                    </a:gradFill>
                  </a:tcPr>
                </a:tc>
              </a:tr>
              <a:tr h="960120">
                <a:tc>
                  <a:txBody>
                    <a:bodyPr/>
                    <a:lstStyle/>
                    <a:p>
                      <a:pPr marL="0" algn="ctr" defTabSz="685799" rtl="0" eaLnBrk="1" latinLnBrk="0" hangingPunct="1">
                        <a:lnSpc>
                          <a:spcPct val="90000"/>
                        </a:lnSpc>
                        <a:defRPr/>
                      </a:pPr>
                      <a:r>
                        <a:rPr lang="en-US" sz="1800" kern="1200" dirty="0" smtClean="0">
                          <a:gradFill>
                            <a:gsLst>
                              <a:gs pos="0">
                                <a:schemeClr val="tx1"/>
                              </a:gs>
                              <a:gs pos="86000">
                                <a:schemeClr val="tx1"/>
                              </a:gs>
                            </a:gsLst>
                            <a:lin ang="5400000" scaled="0"/>
                          </a:gradFill>
                          <a:latin typeface="+mn-lt"/>
                          <a:ea typeface="+mn-ea"/>
                          <a:cs typeface="+mn-cs"/>
                        </a:rPr>
                        <a:t>Search</a:t>
                      </a:r>
                    </a:p>
                  </a:txBody>
                  <a:tcPr marL="182880" marR="182880" marT="68580" marB="6858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4B8EDC"/>
                        </a:gs>
                        <a:gs pos="100000">
                          <a:srgbClr val="4B8EDC"/>
                        </a:gs>
                      </a:gsLst>
                      <a:lin ang="16200000" scaled="0"/>
                    </a:gradFill>
                  </a:tcPr>
                </a:tc>
              </a:tr>
              <a:tr h="960120">
                <a:tc>
                  <a:txBody>
                    <a:bodyPr/>
                    <a:lstStyle/>
                    <a:p>
                      <a:pPr marL="0" algn="ctr" defTabSz="685799" rtl="0" eaLnBrk="1" latinLnBrk="0" hangingPunct="1">
                        <a:lnSpc>
                          <a:spcPct val="90000"/>
                        </a:lnSpc>
                        <a:defRPr/>
                      </a:pPr>
                      <a:r>
                        <a:rPr lang="en-US" sz="1800" kern="1200" dirty="0" smtClean="0">
                          <a:gradFill>
                            <a:gsLst>
                              <a:gs pos="0">
                                <a:schemeClr val="tx1"/>
                              </a:gs>
                              <a:gs pos="86000">
                                <a:schemeClr val="tx1"/>
                              </a:gs>
                            </a:gsLst>
                            <a:lin ang="5400000" scaled="0"/>
                          </a:gradFill>
                          <a:latin typeface="+mn-lt"/>
                          <a:ea typeface="+mn-ea"/>
                          <a:cs typeface="+mn-cs"/>
                        </a:rPr>
                        <a:t>Music</a:t>
                      </a:r>
                    </a:p>
                  </a:txBody>
                  <a:tcPr marL="182880" marR="182880" marT="68580" marB="6858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4B8EDC">
                            <a:lumMod val="80000"/>
                          </a:srgbClr>
                        </a:gs>
                        <a:gs pos="100000">
                          <a:srgbClr val="4B8EDC">
                            <a:lumMod val="80000"/>
                          </a:srgbClr>
                        </a:gs>
                      </a:gsLst>
                      <a:lin ang="16200000" scaled="0"/>
                    </a:gradFill>
                  </a:tcPr>
                </a:tc>
              </a:tr>
              <a:tr h="960120">
                <a:tc>
                  <a:txBody>
                    <a:bodyPr/>
                    <a:lstStyle/>
                    <a:p>
                      <a:pPr marL="0" algn="ctr" defTabSz="685799" rtl="0" eaLnBrk="1" latinLnBrk="0" hangingPunct="1">
                        <a:lnSpc>
                          <a:spcPct val="90000"/>
                        </a:lnSpc>
                        <a:defRPr/>
                      </a:pPr>
                      <a:r>
                        <a:rPr lang="en-US" sz="1800" kern="1200" dirty="0" smtClean="0">
                          <a:gradFill>
                            <a:gsLst>
                              <a:gs pos="0">
                                <a:schemeClr val="tx1"/>
                              </a:gs>
                              <a:gs pos="86000">
                                <a:schemeClr val="tx1"/>
                              </a:gs>
                            </a:gsLst>
                            <a:lin ang="5400000" scaled="0"/>
                          </a:gradFill>
                          <a:latin typeface="+mn-lt"/>
                          <a:ea typeface="+mn-ea"/>
                          <a:cs typeface="+mn-cs"/>
                        </a:rPr>
                        <a:t>Photos</a:t>
                      </a:r>
                    </a:p>
                  </a:txBody>
                  <a:tcPr marL="182880" marR="182880" marT="68580" marB="6858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4B8EDC"/>
                        </a:gs>
                        <a:gs pos="100000">
                          <a:srgbClr val="4B8EDC"/>
                        </a:gs>
                      </a:gsLst>
                      <a:lin ang="16200000" scaled="0"/>
                    </a:gradFill>
                  </a:tcPr>
                </a:tc>
              </a:tr>
            </a:tbl>
          </a:graphicData>
        </a:graphic>
      </p:graphicFrame>
    </p:spTree>
    <p:extLst>
      <p:ext uri="{BB962C8B-B14F-4D97-AF65-F5344CB8AC3E}">
        <p14:creationId xmlns:p14="http://schemas.microsoft.com/office/powerpoint/2010/main" val="235521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Tools Investments</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698878151"/>
              </p:ext>
            </p:extLst>
          </p:nvPr>
        </p:nvGraphicFramePr>
        <p:xfrm>
          <a:off x="411589" y="1059582"/>
          <a:ext cx="2743915" cy="3429000"/>
        </p:xfrm>
        <a:graphic>
          <a:graphicData uri="http://schemas.openxmlformats.org/drawingml/2006/table">
            <a:tbl>
              <a:tblPr firstRow="1" bandRow="1">
                <a:effectLst>
                  <a:outerShdw blurRad="40005" dist="22860" dir="5400000" algn="t" rotWithShape="0">
                    <a:prstClr val="black">
                      <a:alpha val="35000"/>
                    </a:prstClr>
                  </a:outerShdw>
                </a:effectLst>
                <a:tableStyleId>{2D5ABB26-0587-4C30-8999-92F81FD0307C}</a:tableStyleId>
              </a:tblPr>
              <a:tblGrid>
                <a:gridCol w="2743915"/>
              </a:tblGrid>
              <a:tr h="548640">
                <a:tc>
                  <a:txBody>
                    <a:bodyPr/>
                    <a:lstStyle/>
                    <a:p>
                      <a:pPr marL="0" indent="0" algn="ctr" defTabSz="685799" rtl="0" eaLnBrk="1" latinLnBrk="0" hangingPunct="1">
                        <a:lnSpc>
                          <a:spcPct val="90000"/>
                        </a:lnSpc>
                        <a:buFont typeface="Arial" pitchFamily="34" charset="0"/>
                        <a:buNone/>
                        <a:defRPr/>
                      </a:pPr>
                      <a:r>
                        <a:rPr lang="en-US" sz="2100" b="1" kern="1200" dirty="0" smtClean="0">
                          <a:solidFill>
                            <a:schemeClr val="bg1"/>
                          </a:solidFill>
                          <a:latin typeface="+mn-lt"/>
                          <a:ea typeface="+mn-ea"/>
                          <a:cs typeface="+mn-cs"/>
                        </a:rPr>
                        <a:t>Tools</a:t>
                      </a:r>
                    </a:p>
                  </a:txBody>
                  <a:tcPr marT="68580" marB="68580" anchor="ctr">
                    <a:lnB w="12700" cap="flat" cmpd="sng" algn="ctr">
                      <a:noFill/>
                      <a:prstDash val="solid"/>
                      <a:round/>
                      <a:headEnd type="none" w="med" len="med"/>
                      <a:tailEnd type="none" w="med" len="med"/>
                    </a:lnB>
                    <a:gradFill>
                      <a:gsLst>
                        <a:gs pos="0">
                          <a:srgbClr val="000000">
                            <a:alpha val="40000"/>
                          </a:srgbClr>
                        </a:gs>
                        <a:gs pos="50000">
                          <a:srgbClr val="000000">
                            <a:alpha val="0"/>
                          </a:srgbClr>
                        </a:gs>
                      </a:gsLst>
                      <a:lin ang="16200000" scaled="0"/>
                    </a:gradFill>
                  </a:tcPr>
                </a:tc>
              </a:tr>
              <a:tr h="720090">
                <a:tc>
                  <a:txBody>
                    <a:bodyPr/>
                    <a:lstStyle/>
                    <a:p>
                      <a:pPr marL="0" algn="ctr" defTabSz="685799" rtl="0" eaLnBrk="1" latinLnBrk="0" hangingPunct="1">
                        <a:lnSpc>
                          <a:spcPct val="90000"/>
                        </a:lnSpc>
                        <a:defRPr/>
                      </a:pPr>
                      <a:r>
                        <a:rPr lang="en-US" sz="1800" kern="1200" dirty="0" smtClean="0">
                          <a:gradFill>
                            <a:gsLst>
                              <a:gs pos="0">
                                <a:schemeClr val="tx1"/>
                              </a:gs>
                              <a:gs pos="86000">
                                <a:schemeClr val="tx1"/>
                              </a:gs>
                            </a:gsLst>
                            <a:lin ang="5400000" scaled="0"/>
                          </a:gradFill>
                          <a:latin typeface="+mn-lt"/>
                          <a:ea typeface="+mn-ea"/>
                          <a:cs typeface="+mn-cs"/>
                        </a:rPr>
                        <a:t>New template </a:t>
                      </a:r>
                      <a:br>
                        <a:rPr lang="en-US" sz="1800" kern="1200" dirty="0" smtClean="0">
                          <a:gradFill>
                            <a:gsLst>
                              <a:gs pos="0">
                                <a:schemeClr val="tx1"/>
                              </a:gs>
                              <a:gs pos="86000">
                                <a:schemeClr val="tx1"/>
                              </a:gs>
                            </a:gsLst>
                            <a:lin ang="5400000" scaled="0"/>
                          </a:gradFill>
                          <a:latin typeface="+mn-lt"/>
                          <a:ea typeface="+mn-ea"/>
                          <a:cs typeface="+mn-cs"/>
                        </a:rPr>
                      </a:br>
                      <a:r>
                        <a:rPr lang="en-US" sz="1800" kern="1200" dirty="0" smtClean="0">
                          <a:gradFill>
                            <a:gsLst>
                              <a:gs pos="0">
                                <a:schemeClr val="tx1"/>
                              </a:gs>
                              <a:gs pos="86000">
                                <a:schemeClr val="tx1"/>
                              </a:gs>
                            </a:gsLst>
                            <a:lin ang="5400000" scaled="0"/>
                          </a:gradFill>
                          <a:latin typeface="+mn-lt"/>
                          <a:ea typeface="+mn-ea"/>
                          <a:cs typeface="+mn-cs"/>
                        </a:rPr>
                        <a:t>for multitasking</a:t>
                      </a:r>
                    </a:p>
                  </a:txBody>
                  <a:tcPr marT="68580" marB="6858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6BBD46"/>
                        </a:gs>
                        <a:gs pos="100000">
                          <a:srgbClr val="6BBD46">
                            <a:lumMod val="100000"/>
                          </a:srgbClr>
                        </a:gs>
                      </a:gsLst>
                      <a:lin ang="16200000" scaled="0"/>
                    </a:gradFill>
                  </a:tcPr>
                </a:tc>
              </a:tr>
              <a:tr h="720090">
                <a:tc>
                  <a:txBody>
                    <a:bodyPr/>
                    <a:lstStyle/>
                    <a:p>
                      <a:pPr marL="0" algn="ctr" defTabSz="685799" rtl="0" eaLnBrk="1" latinLnBrk="0" hangingPunct="1">
                        <a:lnSpc>
                          <a:spcPct val="90000"/>
                        </a:lnSpc>
                        <a:defRPr/>
                      </a:pPr>
                      <a:r>
                        <a:rPr lang="en-US" sz="1800" kern="1200" dirty="0" smtClean="0">
                          <a:gradFill>
                            <a:gsLst>
                              <a:gs pos="0">
                                <a:schemeClr val="tx1"/>
                              </a:gs>
                              <a:gs pos="86000">
                                <a:schemeClr val="tx1"/>
                              </a:gs>
                            </a:gsLst>
                            <a:lin ang="5400000" scaled="0"/>
                          </a:gradFill>
                          <a:latin typeface="+mn-lt"/>
                          <a:ea typeface="+mn-ea"/>
                          <a:cs typeface="+mn-cs"/>
                        </a:rPr>
                        <a:t>Debugging </a:t>
                      </a:r>
                      <a:br>
                        <a:rPr lang="en-US" sz="1800" kern="1200" dirty="0" smtClean="0">
                          <a:gradFill>
                            <a:gsLst>
                              <a:gs pos="0">
                                <a:schemeClr val="tx1"/>
                              </a:gs>
                              <a:gs pos="86000">
                                <a:schemeClr val="tx1"/>
                              </a:gs>
                            </a:gsLst>
                            <a:lin ang="5400000" scaled="0"/>
                          </a:gradFill>
                          <a:latin typeface="+mn-lt"/>
                          <a:ea typeface="+mn-ea"/>
                          <a:cs typeface="+mn-cs"/>
                        </a:rPr>
                      </a:br>
                      <a:r>
                        <a:rPr lang="en-US" sz="1800" kern="1200" dirty="0" smtClean="0">
                          <a:gradFill>
                            <a:gsLst>
                              <a:gs pos="0">
                                <a:schemeClr val="tx1"/>
                              </a:gs>
                              <a:gs pos="86000">
                                <a:schemeClr val="tx1"/>
                              </a:gs>
                            </a:gsLst>
                            <a:lin ang="5400000" scaled="0"/>
                          </a:gradFill>
                          <a:latin typeface="+mn-lt"/>
                          <a:ea typeface="+mn-ea"/>
                          <a:cs typeface="+mn-cs"/>
                        </a:rPr>
                        <a:t>background agents</a:t>
                      </a:r>
                    </a:p>
                  </a:txBody>
                  <a:tcPr marT="68580" marB="68580" anchor="ctr">
                    <a:lnT w="12700" cap="flat" cmpd="sng" algn="ctr">
                      <a:noFill/>
                      <a:prstDash val="solid"/>
                      <a:round/>
                      <a:headEnd type="none" w="med" len="med"/>
                      <a:tailEnd type="none" w="med" len="med"/>
                    </a:lnT>
                    <a:lnB>
                      <a:noFill/>
                    </a:lnB>
                    <a:gradFill>
                      <a:gsLst>
                        <a:gs pos="0">
                          <a:srgbClr val="6BBD46">
                            <a:lumMod val="80000"/>
                          </a:srgbClr>
                        </a:gs>
                        <a:gs pos="100000">
                          <a:srgbClr val="6BBD46">
                            <a:lumMod val="80000"/>
                          </a:srgbClr>
                        </a:gs>
                      </a:gsLst>
                      <a:lin ang="16200000" scaled="0"/>
                    </a:gradFill>
                  </a:tcPr>
                </a:tc>
              </a:tr>
              <a:tr h="720090">
                <a:tc>
                  <a:txBody>
                    <a:bodyPr/>
                    <a:lstStyle/>
                    <a:p>
                      <a:pPr marL="0" algn="ctr" defTabSz="685799" rtl="0" eaLnBrk="1" latinLnBrk="0" hangingPunct="1">
                        <a:lnSpc>
                          <a:spcPct val="90000"/>
                        </a:lnSpc>
                        <a:defRPr/>
                      </a:pPr>
                      <a:r>
                        <a:rPr lang="en-US" sz="1800" kern="1200" dirty="0" smtClean="0">
                          <a:gradFill>
                            <a:gsLst>
                              <a:gs pos="0">
                                <a:schemeClr val="tx1"/>
                              </a:gs>
                              <a:gs pos="86000">
                                <a:schemeClr val="tx1"/>
                              </a:gs>
                            </a:gsLst>
                            <a:lin ang="5400000" scaled="0"/>
                          </a:gradFill>
                          <a:latin typeface="+mn-lt"/>
                          <a:ea typeface="+mn-ea"/>
                          <a:cs typeface="+mn-cs"/>
                        </a:rPr>
                        <a:t>Isolated Storage Explorer</a:t>
                      </a:r>
                    </a:p>
                  </a:txBody>
                  <a:tcPr marT="68580" marB="68580" anchor="ctr">
                    <a:lnT w="12700" cap="flat" cmpd="sng" algn="ctr">
                      <a:noFill/>
                      <a:prstDash val="solid"/>
                      <a:round/>
                      <a:headEnd type="none" w="med" len="med"/>
                      <a:tailEnd type="none" w="med" len="med"/>
                    </a:lnT>
                    <a:lnB>
                      <a:noFill/>
                    </a:lnB>
                    <a:gradFill>
                      <a:gsLst>
                        <a:gs pos="0">
                          <a:srgbClr val="6BBD46"/>
                        </a:gs>
                        <a:gs pos="100000">
                          <a:srgbClr val="6BBD46">
                            <a:lumMod val="100000"/>
                          </a:srgbClr>
                        </a:gs>
                      </a:gsLst>
                      <a:lin ang="16200000" scaled="0"/>
                    </a:gradFill>
                  </a:tcPr>
                </a:tc>
              </a:tr>
              <a:tr h="720090">
                <a:tc>
                  <a:txBody>
                    <a:bodyPr/>
                    <a:lstStyle/>
                    <a:p>
                      <a:pPr marL="0" algn="ctr" defTabSz="685799" rtl="0" eaLnBrk="1" latinLnBrk="0" hangingPunct="1">
                        <a:lnSpc>
                          <a:spcPct val="90000"/>
                        </a:lnSpc>
                        <a:defRPr/>
                      </a:pPr>
                      <a:r>
                        <a:rPr lang="en-US" sz="1800" kern="1200" dirty="0" smtClean="0">
                          <a:gradFill>
                            <a:gsLst>
                              <a:gs pos="0">
                                <a:schemeClr val="tx1"/>
                              </a:gs>
                              <a:gs pos="86000">
                                <a:schemeClr val="tx1"/>
                              </a:gs>
                            </a:gsLst>
                            <a:lin ang="5400000" scaled="0"/>
                          </a:gradFill>
                          <a:latin typeface="+mn-lt"/>
                          <a:ea typeface="+mn-ea"/>
                          <a:cs typeface="+mn-cs"/>
                        </a:rPr>
                        <a:t>Profiler</a:t>
                      </a:r>
                    </a:p>
                  </a:txBody>
                  <a:tcPr marT="68580" marB="68580" anchor="ctr">
                    <a:lnT w="12700" cap="flat" cmpd="sng" algn="ctr">
                      <a:noFill/>
                      <a:prstDash val="solid"/>
                      <a:round/>
                      <a:headEnd type="none" w="med" len="med"/>
                      <a:tailEnd type="none" w="med" len="med"/>
                    </a:lnT>
                    <a:gradFill>
                      <a:gsLst>
                        <a:gs pos="0">
                          <a:srgbClr val="6BBD46">
                            <a:lumMod val="80000"/>
                          </a:srgbClr>
                        </a:gs>
                        <a:gs pos="100000">
                          <a:srgbClr val="6BBD46">
                            <a:lumMod val="80000"/>
                          </a:srgbClr>
                        </a:gs>
                      </a:gsLst>
                      <a:lin ang="16200000" scaled="0"/>
                    </a:gra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110469753"/>
              </p:ext>
            </p:extLst>
          </p:nvPr>
        </p:nvGraphicFramePr>
        <p:xfrm>
          <a:off x="3159062" y="1059582"/>
          <a:ext cx="2743915" cy="3429000"/>
        </p:xfrm>
        <a:graphic>
          <a:graphicData uri="http://schemas.openxmlformats.org/drawingml/2006/table">
            <a:tbl>
              <a:tblPr firstRow="1" bandRow="1">
                <a:effectLst>
                  <a:outerShdw blurRad="40005" dist="22860" dir="5400000" algn="t" rotWithShape="0">
                    <a:prstClr val="black">
                      <a:alpha val="35000"/>
                    </a:prstClr>
                  </a:outerShdw>
                </a:effectLst>
                <a:tableStyleId>{2D5ABB26-0587-4C30-8999-92F81FD0307C}</a:tableStyleId>
              </a:tblPr>
              <a:tblGrid>
                <a:gridCol w="2743915"/>
              </a:tblGrid>
              <a:tr h="548640">
                <a:tc>
                  <a:txBody>
                    <a:bodyPr/>
                    <a:lstStyle/>
                    <a:p>
                      <a:pPr marL="0" indent="0" algn="ctr" defTabSz="685799" rtl="0" eaLnBrk="1" latinLnBrk="0" hangingPunct="1">
                        <a:lnSpc>
                          <a:spcPct val="90000"/>
                        </a:lnSpc>
                        <a:buFont typeface="Arial" pitchFamily="34" charset="0"/>
                        <a:buNone/>
                        <a:defRPr/>
                      </a:pPr>
                      <a:r>
                        <a:rPr lang="en-US" sz="2100" b="1" kern="1200" dirty="0" smtClean="0">
                          <a:solidFill>
                            <a:schemeClr val="bg1"/>
                          </a:solidFill>
                          <a:latin typeface="+mn-lt"/>
                          <a:ea typeface="+mn-ea"/>
                          <a:cs typeface="+mn-cs"/>
                        </a:rPr>
                        <a:t>.NET</a:t>
                      </a:r>
                    </a:p>
                  </a:txBody>
                  <a:tcPr marT="68580" marB="68580" anchor="ctr">
                    <a:lnB w="12700" cap="flat" cmpd="sng" algn="ctr">
                      <a:noFill/>
                      <a:prstDash val="solid"/>
                      <a:round/>
                      <a:headEnd type="none" w="med" len="med"/>
                      <a:tailEnd type="none" w="med" len="med"/>
                    </a:lnB>
                    <a:gradFill>
                      <a:gsLst>
                        <a:gs pos="0">
                          <a:srgbClr val="000000">
                            <a:alpha val="40000"/>
                          </a:srgbClr>
                        </a:gs>
                        <a:gs pos="50000">
                          <a:srgbClr val="000000">
                            <a:alpha val="0"/>
                          </a:srgbClr>
                        </a:gs>
                      </a:gsLst>
                      <a:lin ang="16200000" scaled="0"/>
                    </a:gradFill>
                  </a:tcPr>
                </a:tc>
              </a:tr>
              <a:tr h="576072">
                <a:tc>
                  <a:txBody>
                    <a:bodyPr/>
                    <a:lstStyle/>
                    <a:p>
                      <a:pPr marL="0" algn="ctr" defTabSz="685799" rtl="0" eaLnBrk="1" latinLnBrk="0" hangingPunct="1">
                        <a:lnSpc>
                          <a:spcPct val="90000"/>
                        </a:lnSpc>
                        <a:defRPr/>
                      </a:pPr>
                      <a:r>
                        <a:rPr lang="en-US" sz="1800" kern="1200" dirty="0" smtClean="0">
                          <a:gradFill>
                            <a:gsLst>
                              <a:gs pos="0">
                                <a:schemeClr val="tx1"/>
                              </a:gs>
                              <a:gs pos="86000">
                                <a:schemeClr val="tx1"/>
                              </a:gs>
                            </a:gsLst>
                            <a:lin ang="5400000" scaled="0"/>
                          </a:gradFill>
                          <a:latin typeface="+mn-lt"/>
                          <a:ea typeface="+mn-ea"/>
                          <a:cs typeface="+mn-cs"/>
                        </a:rPr>
                        <a:t>Performance</a:t>
                      </a:r>
                    </a:p>
                  </a:txBody>
                  <a:tcPr marT="68580" marB="6858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F09B20"/>
                        </a:gs>
                        <a:gs pos="100000">
                          <a:srgbClr val="F09B20"/>
                        </a:gs>
                      </a:gsLst>
                      <a:lin ang="16200000" scaled="0"/>
                    </a:gradFill>
                  </a:tcPr>
                </a:tc>
              </a:tr>
              <a:tr h="576072">
                <a:tc>
                  <a:txBody>
                    <a:bodyPr/>
                    <a:lstStyle/>
                    <a:p>
                      <a:pPr marL="0" algn="ctr" defTabSz="685799" rtl="0" eaLnBrk="1" latinLnBrk="0" hangingPunct="1">
                        <a:lnSpc>
                          <a:spcPct val="90000"/>
                        </a:lnSpc>
                        <a:defRPr/>
                      </a:pPr>
                      <a:r>
                        <a:rPr lang="en-US" sz="1800" kern="1200" dirty="0" smtClean="0">
                          <a:gradFill>
                            <a:gsLst>
                              <a:gs pos="0">
                                <a:schemeClr val="tx1"/>
                              </a:gs>
                              <a:gs pos="86000">
                                <a:schemeClr val="tx1"/>
                              </a:gs>
                            </a:gsLst>
                            <a:lin ang="5400000" scaled="0"/>
                          </a:gradFill>
                          <a:latin typeface="+mn-lt"/>
                          <a:ea typeface="+mn-ea"/>
                          <a:cs typeface="+mn-cs"/>
                        </a:rPr>
                        <a:t>Generational GC</a:t>
                      </a:r>
                    </a:p>
                  </a:txBody>
                  <a:tcPr marT="68580" marB="6858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F09B20">
                            <a:lumMod val="80000"/>
                          </a:srgbClr>
                        </a:gs>
                        <a:gs pos="100000">
                          <a:srgbClr val="F09B20">
                            <a:lumMod val="80000"/>
                          </a:srgbClr>
                        </a:gs>
                      </a:gsLst>
                      <a:lin ang="16200000" scaled="0"/>
                    </a:gradFill>
                  </a:tcPr>
                </a:tc>
              </a:tr>
              <a:tr h="576072">
                <a:tc>
                  <a:txBody>
                    <a:bodyPr/>
                    <a:lstStyle/>
                    <a:p>
                      <a:pPr marL="0" algn="ctr" defTabSz="685799" rtl="0" eaLnBrk="1" latinLnBrk="0" hangingPunct="1">
                        <a:lnSpc>
                          <a:spcPct val="90000"/>
                        </a:lnSpc>
                        <a:defRPr/>
                      </a:pPr>
                      <a:r>
                        <a:rPr lang="en-US" sz="1800" kern="1200" dirty="0" smtClean="0">
                          <a:gradFill>
                            <a:gsLst>
                              <a:gs pos="0">
                                <a:schemeClr val="tx1"/>
                              </a:gs>
                              <a:gs pos="86000">
                                <a:schemeClr val="tx1"/>
                              </a:gs>
                            </a:gsLst>
                            <a:lin ang="5400000" scaled="0"/>
                          </a:gradFill>
                          <a:latin typeface="+mn-lt"/>
                          <a:ea typeface="+mn-ea"/>
                          <a:cs typeface="+mn-cs"/>
                        </a:rPr>
                        <a:t>Serialization</a:t>
                      </a:r>
                    </a:p>
                  </a:txBody>
                  <a:tcPr marT="68580" marB="6858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F09B20"/>
                        </a:gs>
                        <a:gs pos="100000">
                          <a:srgbClr val="F09B20"/>
                        </a:gs>
                      </a:gsLst>
                      <a:lin ang="16200000" scaled="0"/>
                    </a:gradFill>
                  </a:tcPr>
                </a:tc>
              </a:tr>
              <a:tr h="576072">
                <a:tc>
                  <a:txBody>
                    <a:bodyPr/>
                    <a:lstStyle/>
                    <a:p>
                      <a:pPr marL="0" algn="ctr" defTabSz="685799" rtl="0" eaLnBrk="1" latinLnBrk="0" hangingPunct="1">
                        <a:lnSpc>
                          <a:spcPct val="90000"/>
                        </a:lnSpc>
                        <a:defRPr/>
                      </a:pPr>
                      <a:r>
                        <a:rPr lang="en-US" sz="1800" kern="1200" dirty="0" smtClean="0">
                          <a:gradFill>
                            <a:gsLst>
                              <a:gs pos="0">
                                <a:schemeClr val="tx1"/>
                              </a:gs>
                              <a:gs pos="86000">
                                <a:schemeClr val="tx1"/>
                              </a:gs>
                            </a:gsLst>
                            <a:lin ang="5400000" scaled="0"/>
                          </a:gradFill>
                          <a:latin typeface="+mn-lt"/>
                          <a:ea typeface="+mn-ea"/>
                          <a:cs typeface="+mn-cs"/>
                        </a:rPr>
                        <a:t>SIMD – vector</a:t>
                      </a:r>
                    </a:p>
                  </a:txBody>
                  <a:tcPr marT="68580" marB="6858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F09B20">
                            <a:lumMod val="80000"/>
                          </a:srgbClr>
                        </a:gs>
                        <a:gs pos="100000">
                          <a:srgbClr val="F09B20">
                            <a:lumMod val="80000"/>
                          </a:srgbClr>
                        </a:gs>
                      </a:gsLst>
                      <a:lin ang="16200000" scaled="0"/>
                    </a:gradFill>
                  </a:tcPr>
                </a:tc>
              </a:tr>
              <a:tr h="576072">
                <a:tc>
                  <a:txBody>
                    <a:bodyPr/>
                    <a:lstStyle/>
                    <a:p>
                      <a:pPr marL="0" algn="ctr" defTabSz="685799" rtl="0" eaLnBrk="1" latinLnBrk="0" hangingPunct="1">
                        <a:lnSpc>
                          <a:spcPct val="90000"/>
                        </a:lnSpc>
                        <a:defRPr/>
                      </a:pPr>
                      <a:r>
                        <a:rPr lang="en-US" sz="1800" kern="1200" dirty="0" smtClean="0">
                          <a:gradFill>
                            <a:gsLst>
                              <a:gs pos="0">
                                <a:schemeClr val="tx1"/>
                              </a:gs>
                              <a:gs pos="86000">
                                <a:schemeClr val="tx1"/>
                              </a:gs>
                            </a:gsLst>
                            <a:lin ang="5400000" scaled="0"/>
                          </a:gradFill>
                          <a:latin typeface="+mn-lt"/>
                          <a:ea typeface="+mn-ea"/>
                          <a:cs typeface="+mn-cs"/>
                        </a:rPr>
                        <a:t>Profiler</a:t>
                      </a:r>
                    </a:p>
                  </a:txBody>
                  <a:tcPr marT="68580" marB="6858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F09B20"/>
                        </a:gs>
                        <a:gs pos="100000">
                          <a:srgbClr val="F09B20"/>
                        </a:gs>
                      </a:gsLst>
                      <a:lin ang="16200000" scaled="0"/>
                    </a:gradFill>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788015173"/>
              </p:ext>
            </p:extLst>
          </p:nvPr>
        </p:nvGraphicFramePr>
        <p:xfrm>
          <a:off x="5906535" y="1059582"/>
          <a:ext cx="2743915" cy="3429000"/>
        </p:xfrm>
        <a:graphic>
          <a:graphicData uri="http://schemas.openxmlformats.org/drawingml/2006/table">
            <a:tbl>
              <a:tblPr firstRow="1" bandRow="1">
                <a:effectLst>
                  <a:outerShdw blurRad="40005" dist="22860" dir="5400000" algn="t" rotWithShape="0">
                    <a:prstClr val="black">
                      <a:alpha val="35000"/>
                    </a:prstClr>
                  </a:outerShdw>
                </a:effectLst>
                <a:tableStyleId>{2D5ABB26-0587-4C30-8999-92F81FD0307C}</a:tableStyleId>
              </a:tblPr>
              <a:tblGrid>
                <a:gridCol w="2743915"/>
              </a:tblGrid>
              <a:tr h="548640">
                <a:tc>
                  <a:txBody>
                    <a:bodyPr/>
                    <a:lstStyle/>
                    <a:p>
                      <a:pPr marL="0" indent="0" algn="ctr" defTabSz="685799" rtl="0" eaLnBrk="1" latinLnBrk="0" hangingPunct="1">
                        <a:lnSpc>
                          <a:spcPct val="90000"/>
                        </a:lnSpc>
                        <a:buFont typeface="Arial" pitchFamily="34" charset="0"/>
                        <a:buNone/>
                        <a:defRPr/>
                      </a:pPr>
                      <a:r>
                        <a:rPr lang="en-US" sz="2100" b="1" kern="1200" dirty="0" smtClean="0">
                          <a:solidFill>
                            <a:schemeClr val="bg1"/>
                          </a:solidFill>
                          <a:latin typeface="+mn-lt"/>
                          <a:ea typeface="+mn-ea"/>
                          <a:cs typeface="+mn-cs"/>
                        </a:rPr>
                        <a:t>Emulator</a:t>
                      </a:r>
                    </a:p>
                  </a:txBody>
                  <a:tcPr marT="68580" marB="68580" anchor="ctr">
                    <a:lnB w="12700" cap="flat" cmpd="sng" algn="ctr">
                      <a:noFill/>
                      <a:prstDash val="solid"/>
                      <a:round/>
                      <a:headEnd type="none" w="med" len="med"/>
                      <a:tailEnd type="none" w="med" len="med"/>
                    </a:lnB>
                    <a:gradFill>
                      <a:gsLst>
                        <a:gs pos="0">
                          <a:srgbClr val="000000">
                            <a:alpha val="40000"/>
                          </a:srgbClr>
                        </a:gs>
                        <a:gs pos="50000">
                          <a:srgbClr val="000000">
                            <a:alpha val="0"/>
                          </a:srgbClr>
                        </a:gs>
                      </a:gsLst>
                      <a:lin ang="16200000" scaled="0"/>
                    </a:gradFill>
                  </a:tcPr>
                </a:tc>
              </a:tr>
              <a:tr h="720090">
                <a:tc>
                  <a:txBody>
                    <a:bodyPr/>
                    <a:lstStyle/>
                    <a:p>
                      <a:pPr marL="0" algn="ctr" defTabSz="685799" rtl="0" eaLnBrk="1" latinLnBrk="0" hangingPunct="1">
                        <a:lnSpc>
                          <a:spcPct val="90000"/>
                        </a:lnSpc>
                        <a:defRPr/>
                      </a:pPr>
                      <a:r>
                        <a:rPr lang="en-US" sz="1800" kern="1200" dirty="0" smtClean="0">
                          <a:gradFill>
                            <a:gsLst>
                              <a:gs pos="0">
                                <a:schemeClr val="tx1"/>
                              </a:gs>
                              <a:gs pos="86000">
                                <a:schemeClr val="tx1"/>
                              </a:gs>
                            </a:gsLst>
                            <a:lin ang="5400000" scaled="0"/>
                          </a:gradFill>
                          <a:latin typeface="+mn-lt"/>
                          <a:ea typeface="+mn-ea"/>
                          <a:cs typeface="+mn-cs"/>
                        </a:rPr>
                        <a:t>Sensors and location </a:t>
                      </a:r>
                      <a:br>
                        <a:rPr lang="en-US" sz="1800" kern="1200" dirty="0" smtClean="0">
                          <a:gradFill>
                            <a:gsLst>
                              <a:gs pos="0">
                                <a:schemeClr val="tx1"/>
                              </a:gs>
                              <a:gs pos="86000">
                                <a:schemeClr val="tx1"/>
                              </a:gs>
                            </a:gsLst>
                            <a:lin ang="5400000" scaled="0"/>
                          </a:gradFill>
                          <a:latin typeface="+mn-lt"/>
                          <a:ea typeface="+mn-ea"/>
                          <a:cs typeface="+mn-cs"/>
                        </a:rPr>
                      </a:br>
                      <a:r>
                        <a:rPr lang="en-US" sz="1800" kern="1200" dirty="0" smtClean="0">
                          <a:gradFill>
                            <a:gsLst>
                              <a:gs pos="0">
                                <a:schemeClr val="tx1"/>
                              </a:gs>
                              <a:gs pos="86000">
                                <a:schemeClr val="tx1"/>
                              </a:gs>
                            </a:gsLst>
                            <a:lin ang="5400000" scaled="0"/>
                          </a:gradFill>
                          <a:latin typeface="+mn-lt"/>
                          <a:ea typeface="+mn-ea"/>
                          <a:cs typeface="+mn-cs"/>
                        </a:rPr>
                        <a:t>in Emulator</a:t>
                      </a:r>
                    </a:p>
                  </a:txBody>
                  <a:tcPr marT="68580" marB="6858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4B8EDC"/>
                        </a:gs>
                        <a:gs pos="100000">
                          <a:srgbClr val="4B8EDC"/>
                        </a:gs>
                      </a:gsLst>
                      <a:lin ang="16200000" scaled="0"/>
                    </a:gradFill>
                  </a:tcPr>
                </a:tc>
              </a:tr>
              <a:tr h="720090">
                <a:tc>
                  <a:txBody>
                    <a:bodyPr/>
                    <a:lstStyle/>
                    <a:p>
                      <a:pPr marL="0" algn="ctr" defTabSz="685799" rtl="0" eaLnBrk="1" latinLnBrk="0" hangingPunct="1">
                        <a:lnSpc>
                          <a:spcPct val="90000"/>
                        </a:lnSpc>
                        <a:defRPr/>
                      </a:pPr>
                      <a:r>
                        <a:rPr lang="en-US" sz="1800" kern="1200" dirty="0" smtClean="0">
                          <a:gradFill>
                            <a:gsLst>
                              <a:gs pos="0">
                                <a:schemeClr val="tx1"/>
                              </a:gs>
                              <a:gs pos="86000">
                                <a:schemeClr val="tx1"/>
                              </a:gs>
                            </a:gsLst>
                            <a:lin ang="5400000" scaled="0"/>
                          </a:gradFill>
                          <a:latin typeface="+mn-lt"/>
                          <a:ea typeface="+mn-ea"/>
                          <a:cs typeface="+mn-cs"/>
                        </a:rPr>
                        <a:t>Multi-touch in Emulator</a:t>
                      </a:r>
                    </a:p>
                  </a:txBody>
                  <a:tcPr marT="68580" marB="6858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4B8EDC">
                            <a:lumMod val="80000"/>
                          </a:srgbClr>
                        </a:gs>
                        <a:gs pos="100000">
                          <a:srgbClr val="4B8EDC">
                            <a:lumMod val="80000"/>
                          </a:srgbClr>
                        </a:gs>
                      </a:gsLst>
                      <a:lin ang="16200000" scaled="0"/>
                    </a:gradFill>
                  </a:tcPr>
                </a:tc>
              </a:tr>
              <a:tr h="720090">
                <a:tc>
                  <a:txBody>
                    <a:bodyPr/>
                    <a:lstStyle/>
                    <a:p>
                      <a:pPr marL="0" algn="ctr" defTabSz="685799" rtl="0" eaLnBrk="1" latinLnBrk="0" hangingPunct="1">
                        <a:lnSpc>
                          <a:spcPct val="90000"/>
                        </a:lnSpc>
                        <a:defRPr/>
                      </a:pPr>
                      <a:r>
                        <a:rPr lang="en-US" sz="1800" kern="1200" dirty="0" smtClean="0">
                          <a:gradFill>
                            <a:gsLst>
                              <a:gs pos="0">
                                <a:schemeClr val="tx1"/>
                              </a:gs>
                              <a:gs pos="86000">
                                <a:schemeClr val="tx1"/>
                              </a:gs>
                            </a:gsLst>
                            <a:lin ang="5400000" scaled="0"/>
                          </a:gradFill>
                          <a:latin typeface="+mn-lt"/>
                          <a:ea typeface="+mn-ea"/>
                          <a:cs typeface="+mn-cs"/>
                        </a:rPr>
                        <a:t>Screenshot</a:t>
                      </a:r>
                    </a:p>
                  </a:txBody>
                  <a:tcPr marT="68580" marB="6858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4B8EDC"/>
                        </a:gs>
                        <a:gs pos="100000">
                          <a:srgbClr val="4B8EDC"/>
                        </a:gs>
                      </a:gsLst>
                      <a:lin ang="16200000" scaled="0"/>
                    </a:gradFill>
                  </a:tcPr>
                </a:tc>
              </a:tr>
              <a:tr h="720090">
                <a:tc>
                  <a:txBody>
                    <a:bodyPr/>
                    <a:lstStyle/>
                    <a:p>
                      <a:pPr marL="0" algn="ctr" defTabSz="685799" rtl="0" eaLnBrk="1" latinLnBrk="0" hangingPunct="1">
                        <a:lnSpc>
                          <a:spcPct val="90000"/>
                        </a:lnSpc>
                        <a:defRPr/>
                      </a:pPr>
                      <a:r>
                        <a:rPr lang="en-US" sz="1800" kern="1200" dirty="0" smtClean="0">
                          <a:gradFill>
                            <a:gsLst>
                              <a:gs pos="0">
                                <a:schemeClr val="tx1"/>
                              </a:gs>
                              <a:gs pos="86000">
                                <a:schemeClr val="tx1"/>
                              </a:gs>
                            </a:gsLst>
                            <a:lin ang="5400000" scaled="0"/>
                          </a:gradFill>
                          <a:latin typeface="+mn-lt"/>
                          <a:ea typeface="+mn-ea"/>
                          <a:cs typeface="+mn-cs"/>
                        </a:rPr>
                        <a:t>Ingestion tool</a:t>
                      </a:r>
                    </a:p>
                  </a:txBody>
                  <a:tcPr marT="68580" marB="6858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gradFill>
                      <a:gsLst>
                        <a:gs pos="0">
                          <a:srgbClr val="4B8EDC">
                            <a:lumMod val="80000"/>
                          </a:srgbClr>
                        </a:gs>
                        <a:gs pos="100000">
                          <a:srgbClr val="4B8EDC">
                            <a:lumMod val="80000"/>
                          </a:srgbClr>
                        </a:gs>
                      </a:gsLst>
                      <a:lin ang="16200000" scaled="0"/>
                    </a:gradFill>
                  </a:tcPr>
                </a:tc>
              </a:tr>
            </a:tbl>
          </a:graphicData>
        </a:graphic>
      </p:graphicFrame>
    </p:spTree>
    <p:extLst>
      <p:ext uri="{BB962C8B-B14F-4D97-AF65-F5344CB8AC3E}">
        <p14:creationId xmlns:p14="http://schemas.microsoft.com/office/powerpoint/2010/main" val="236640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735546"/>
            <a:ext cx="3317926" cy="3372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9" y="736090"/>
            <a:ext cx="3390900" cy="3372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83646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Make My App</a:t>
            </a:r>
            <a:endParaRPr lang="en-AU" dirty="0"/>
          </a:p>
        </p:txBody>
      </p:sp>
      <p:sp>
        <p:nvSpPr>
          <p:cNvPr id="3" name="Content Placeholder 2"/>
          <p:cNvSpPr>
            <a:spLocks noGrp="1"/>
          </p:cNvSpPr>
          <p:nvPr>
            <p:ph type="body" idx="1"/>
          </p:nvPr>
        </p:nvSpPr>
        <p:spPr/>
        <p:txBody>
          <a:bodyPr/>
          <a:lstStyle/>
          <a:p>
            <a:pPr marL="0" indent="0">
              <a:buNone/>
            </a:pPr>
            <a:r>
              <a:rPr lang="en-AU" dirty="0" smtClean="0"/>
              <a:t>Create a New Project</a:t>
            </a:r>
          </a:p>
          <a:p>
            <a:pPr marL="0" indent="0">
              <a:buNone/>
            </a:pPr>
            <a:r>
              <a:rPr lang="en-AU" sz="2000" dirty="0" smtClean="0"/>
              <a:t>Social View Template </a:t>
            </a:r>
            <a:br>
              <a:rPr lang="en-AU" sz="2000" dirty="0" smtClean="0"/>
            </a:br>
            <a:r>
              <a:rPr lang="en-AU" sz="2000" dirty="0" smtClean="0"/>
              <a:t>http://socialviewer.codeplex.com </a:t>
            </a:r>
            <a:endParaRPr lang="en-AU" sz="2000" dirty="0"/>
          </a:p>
        </p:txBody>
      </p:sp>
      <p:sp>
        <p:nvSpPr>
          <p:cNvPr id="4" name="Footer Placeholder 3"/>
          <p:cNvSpPr>
            <a:spLocks noGrp="1"/>
          </p:cNvSpPr>
          <p:nvPr>
            <p:ph type="ftr" sz="quarter" idx="4294967295"/>
          </p:nvPr>
        </p:nvSpPr>
        <p:spPr>
          <a:xfrm>
            <a:off x="0" y="4767263"/>
            <a:ext cx="2895600" cy="274637"/>
          </a:xfrm>
        </p:spPr>
        <p:txBody>
          <a:bodyPr/>
          <a:lstStyle/>
          <a:p>
            <a:r>
              <a:rPr lang="en-AU" smtClean="0"/>
              <a:t>(c) 2011 Microsoft. All rights reserved.</a:t>
            </a:r>
            <a:endParaRPr lang="en-AU" dirty="0"/>
          </a:p>
        </p:txBody>
      </p:sp>
      <p:sp>
        <p:nvSpPr>
          <p:cNvPr id="8" name="Text Placeholder 3"/>
          <p:cNvSpPr txBox="1">
            <a:spLocks/>
          </p:cNvSpPr>
          <p:nvPr/>
        </p:nvSpPr>
        <p:spPr>
          <a:xfrm>
            <a:off x="5508104" y="3489852"/>
            <a:ext cx="3223416" cy="1033983"/>
          </a:xfrm>
          <a:prstGeom prst="rect">
            <a:avLst/>
          </a:prstGeom>
        </p:spPr>
        <p:txBody>
          <a:bodyPr vert="horz" wrap="square" lIns="0" tIns="0" rIns="0" bIns="0" rtlCol="0" anchor="t" anchorCtr="0">
            <a:noAutofit/>
            <a:scene3d>
              <a:camera prst="orthographicFront"/>
              <a:lightRig rig="flat" dir="t"/>
            </a:scene3d>
            <a:sp3d>
              <a:contourClr>
                <a:schemeClr val="tx2"/>
              </a:contourClr>
            </a:sp3d>
          </a:bodyPr>
          <a:lstStyle>
            <a:lvl1pPr marL="0" indent="0" algn="r" defTabSz="914363" rtl="0" eaLnBrk="1" latinLnBrk="0" hangingPunct="1">
              <a:lnSpc>
                <a:spcPct val="90000"/>
              </a:lnSpc>
              <a:spcBef>
                <a:spcPct val="20000"/>
              </a:spcBef>
              <a:buSzPct val="90000"/>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363" rtl="0" eaLnBrk="1" fontAlgn="auto" latinLnBrk="0" hangingPunct="1">
              <a:lnSpc>
                <a:spcPct val="90000"/>
              </a:lnSpc>
              <a:spcBef>
                <a:spcPct val="20000"/>
              </a:spcBef>
              <a:spcAft>
                <a:spcPts val="0"/>
              </a:spcAft>
              <a:buClrTx/>
              <a:buSzPct val="90000"/>
              <a:buFont typeface="Arial" pitchFamily="34" charset="0"/>
              <a:buNone/>
              <a:tabLst/>
              <a:defRPr/>
            </a:pPr>
            <a:r>
              <a:rPr kumimoji="0" lang="en-AU" sz="8000" b="0" i="1" u="none" strike="noStrike" kern="1200" cap="none" spc="-642" normalizeH="0" baseline="0" noProof="0" dirty="0" smtClean="0">
                <a:ln w="11430"/>
                <a:solidFill>
                  <a:schemeClr val="bg1">
                    <a:alpha val="99000"/>
                  </a:schemeClr>
                </a:solidFill>
                <a:effectLst/>
                <a:uLnTx/>
                <a:uFillTx/>
                <a:latin typeface="Arial"/>
                <a:ea typeface="+mn-ea"/>
                <a:cs typeface="+mn-cs"/>
              </a:rPr>
              <a:t>demo</a:t>
            </a:r>
            <a:endParaRPr kumimoji="0" lang="en-AU" sz="8000" b="0" i="1" u="none" strike="noStrike" kern="1200" cap="none" spc="-642" normalizeH="0" baseline="0" noProof="0" dirty="0">
              <a:ln w="11430"/>
              <a:solidFill>
                <a:schemeClr val="bg1">
                  <a:alpha val="99000"/>
                </a:schemeClr>
              </a:solidFill>
              <a:effectLst/>
              <a:uLnTx/>
              <a:uFillTx/>
              <a:latin typeface="Arial"/>
              <a:ea typeface="+mn-ea"/>
              <a:cs typeface="+mn-cs"/>
            </a:endParaRPr>
          </a:p>
        </p:txBody>
      </p:sp>
    </p:spTree>
    <p:extLst>
      <p:ext uri="{BB962C8B-B14F-4D97-AF65-F5344CB8AC3E}">
        <p14:creationId xmlns:p14="http://schemas.microsoft.com/office/powerpoint/2010/main" val="11895194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Navigation</a:t>
            </a:r>
            <a:endParaRPr lang="en-US" dirty="0"/>
          </a:p>
        </p:txBody>
      </p:sp>
      <p:sp>
        <p:nvSpPr>
          <p:cNvPr id="3" name="Text Placeholder 2"/>
          <p:cNvSpPr>
            <a:spLocks noGrp="1"/>
          </p:cNvSpPr>
          <p:nvPr>
            <p:ph idx="1"/>
          </p:nvPr>
        </p:nvSpPr>
        <p:spPr/>
        <p:txBody>
          <a:bodyPr/>
          <a:lstStyle/>
          <a:p>
            <a:r>
              <a:rPr lang="en-US" dirty="0" smtClean="0"/>
              <a:t>Forward navigation</a:t>
            </a:r>
          </a:p>
          <a:p>
            <a:r>
              <a:rPr lang="en-US" dirty="0" smtClean="0"/>
              <a:t>Back Stack</a:t>
            </a:r>
          </a:p>
          <a:p>
            <a:endParaRPr lang="en-US" dirty="0" smtClean="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Tree>
    <p:extLst>
      <p:ext uri="{BB962C8B-B14F-4D97-AF65-F5344CB8AC3E}">
        <p14:creationId xmlns:p14="http://schemas.microsoft.com/office/powerpoint/2010/main" val="244544560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Application Lifecycle</a:t>
            </a:r>
            <a:endParaRPr lang="en-AU" dirty="0"/>
          </a:p>
        </p:txBody>
      </p:sp>
      <p:sp>
        <p:nvSpPr>
          <p:cNvPr id="3" name="Content Placeholder 2"/>
          <p:cNvSpPr>
            <a:spLocks noGrp="1"/>
          </p:cNvSpPr>
          <p:nvPr>
            <p:ph idx="1"/>
          </p:nvPr>
        </p:nvSpPr>
        <p:spPr/>
        <p:txBody>
          <a:bodyPr/>
          <a:lstStyle/>
          <a:p>
            <a:r>
              <a:rPr lang="en-AU" dirty="0" smtClean="0"/>
              <a:t>Multi-tasking??</a:t>
            </a:r>
          </a:p>
          <a:p>
            <a:r>
              <a:rPr lang="en-AU" dirty="0" smtClean="0"/>
              <a:t>Tombstone v's Dormant</a:t>
            </a:r>
          </a:p>
          <a:p>
            <a:r>
              <a:rPr lang="en-AU" dirty="0" smtClean="0"/>
              <a:t>Application events</a:t>
            </a:r>
          </a:p>
          <a:p>
            <a:r>
              <a:rPr lang="en-AU" dirty="0" smtClean="0"/>
              <a:t>Page events</a:t>
            </a:r>
          </a:p>
          <a:p>
            <a:r>
              <a:rPr lang="en-AU" dirty="0" smtClean="0"/>
              <a:t>Persistent v's Transient state</a:t>
            </a:r>
            <a:endParaRPr lang="en-AU" dirty="0"/>
          </a:p>
        </p:txBody>
      </p:sp>
      <p:sp>
        <p:nvSpPr>
          <p:cNvPr id="4" name="Footer Placeholder 3"/>
          <p:cNvSpPr>
            <a:spLocks noGrp="1"/>
          </p:cNvSpPr>
          <p:nvPr>
            <p:ph type="ftr" sz="quarter" idx="11"/>
          </p:nvPr>
        </p:nvSpPr>
        <p:spPr/>
        <p:txBody>
          <a:bodyPr/>
          <a:lstStyle/>
          <a:p>
            <a:r>
              <a:rPr lang="en-AU" smtClean="0"/>
              <a:t>(c) 2011 Microsoft. All rights reserved.</a:t>
            </a:r>
            <a:endParaRPr lang="en-AU" dirty="0"/>
          </a:p>
        </p:txBody>
      </p:sp>
    </p:spTree>
    <p:extLst>
      <p:ext uri="{BB962C8B-B14F-4D97-AF65-F5344CB8AC3E}">
        <p14:creationId xmlns:p14="http://schemas.microsoft.com/office/powerpoint/2010/main" val="12331876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Make My App Better</a:t>
            </a:r>
            <a:endParaRPr lang="en-AU" dirty="0"/>
          </a:p>
        </p:txBody>
      </p:sp>
      <p:sp>
        <p:nvSpPr>
          <p:cNvPr id="3" name="Content Placeholder 2"/>
          <p:cNvSpPr>
            <a:spLocks noGrp="1"/>
          </p:cNvSpPr>
          <p:nvPr>
            <p:ph type="body" idx="1"/>
          </p:nvPr>
        </p:nvSpPr>
        <p:spPr/>
        <p:txBody>
          <a:bodyPr/>
          <a:lstStyle/>
          <a:p>
            <a:pPr marL="0" indent="0">
              <a:buNone/>
            </a:pPr>
            <a:r>
              <a:rPr lang="en-AU" dirty="0" smtClean="0"/>
              <a:t>Design Time Experience</a:t>
            </a:r>
          </a:p>
          <a:p>
            <a:pPr marL="0" indent="0">
              <a:buNone/>
            </a:pPr>
            <a:r>
              <a:rPr lang="en-AU" sz="2000" dirty="0" smtClean="0"/>
              <a:t>Expression Blend</a:t>
            </a:r>
            <a:br>
              <a:rPr lang="en-AU" sz="2000" dirty="0" smtClean="0"/>
            </a:br>
            <a:endParaRPr lang="en-AU" sz="2000" dirty="0"/>
          </a:p>
        </p:txBody>
      </p:sp>
      <p:sp>
        <p:nvSpPr>
          <p:cNvPr id="4" name="Footer Placeholder 3"/>
          <p:cNvSpPr>
            <a:spLocks noGrp="1"/>
          </p:cNvSpPr>
          <p:nvPr>
            <p:ph type="ftr" sz="quarter" idx="4294967295"/>
          </p:nvPr>
        </p:nvSpPr>
        <p:spPr>
          <a:xfrm>
            <a:off x="0" y="4767263"/>
            <a:ext cx="2895600" cy="274637"/>
          </a:xfrm>
        </p:spPr>
        <p:txBody>
          <a:bodyPr/>
          <a:lstStyle/>
          <a:p>
            <a:r>
              <a:rPr lang="en-AU" smtClean="0"/>
              <a:t>(c) 2011 Microsoft. All rights reserved.</a:t>
            </a:r>
            <a:endParaRPr lang="en-AU" dirty="0"/>
          </a:p>
        </p:txBody>
      </p:sp>
      <p:sp>
        <p:nvSpPr>
          <p:cNvPr id="8" name="Text Placeholder 3"/>
          <p:cNvSpPr txBox="1">
            <a:spLocks/>
          </p:cNvSpPr>
          <p:nvPr/>
        </p:nvSpPr>
        <p:spPr>
          <a:xfrm>
            <a:off x="5508104" y="3489852"/>
            <a:ext cx="3223416" cy="1033983"/>
          </a:xfrm>
          <a:prstGeom prst="rect">
            <a:avLst/>
          </a:prstGeom>
        </p:spPr>
        <p:txBody>
          <a:bodyPr vert="horz" wrap="square" lIns="0" tIns="0" rIns="0" bIns="0" rtlCol="0" anchor="t" anchorCtr="0">
            <a:noAutofit/>
            <a:scene3d>
              <a:camera prst="orthographicFront"/>
              <a:lightRig rig="flat" dir="t"/>
            </a:scene3d>
            <a:sp3d>
              <a:contourClr>
                <a:schemeClr val="tx2"/>
              </a:contourClr>
            </a:sp3d>
          </a:bodyPr>
          <a:lstStyle>
            <a:lvl1pPr marL="0" indent="0" algn="r" defTabSz="914363" rtl="0" eaLnBrk="1" latinLnBrk="0" hangingPunct="1">
              <a:lnSpc>
                <a:spcPct val="90000"/>
              </a:lnSpc>
              <a:spcBef>
                <a:spcPct val="20000"/>
              </a:spcBef>
              <a:buSzPct val="90000"/>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363" rtl="0" eaLnBrk="1" fontAlgn="auto" latinLnBrk="0" hangingPunct="1">
              <a:lnSpc>
                <a:spcPct val="90000"/>
              </a:lnSpc>
              <a:spcBef>
                <a:spcPct val="20000"/>
              </a:spcBef>
              <a:spcAft>
                <a:spcPts val="0"/>
              </a:spcAft>
              <a:buClrTx/>
              <a:buSzPct val="90000"/>
              <a:buFont typeface="Arial" pitchFamily="34" charset="0"/>
              <a:buNone/>
              <a:tabLst/>
              <a:defRPr/>
            </a:pPr>
            <a:r>
              <a:rPr kumimoji="0" lang="en-AU" sz="8000" b="0" i="1" u="none" strike="noStrike" kern="1200" cap="none" spc="-642" normalizeH="0" baseline="0" noProof="0" dirty="0" smtClean="0">
                <a:ln w="11430"/>
                <a:solidFill>
                  <a:schemeClr val="bg1">
                    <a:alpha val="99000"/>
                  </a:schemeClr>
                </a:solidFill>
                <a:effectLst/>
                <a:uLnTx/>
                <a:uFillTx/>
                <a:latin typeface="Arial"/>
                <a:ea typeface="+mn-ea"/>
                <a:cs typeface="+mn-cs"/>
              </a:rPr>
              <a:t>demo</a:t>
            </a:r>
            <a:endParaRPr kumimoji="0" lang="en-AU" sz="8000" b="0" i="1" u="none" strike="noStrike" kern="1200" cap="none" spc="-642" normalizeH="0" baseline="0" noProof="0" dirty="0">
              <a:ln w="11430"/>
              <a:solidFill>
                <a:schemeClr val="bg1">
                  <a:alpha val="99000"/>
                </a:schemeClr>
              </a:solidFill>
              <a:effectLst/>
              <a:uLnTx/>
              <a:uFillTx/>
              <a:latin typeface="Arial"/>
              <a:ea typeface="+mn-ea"/>
              <a:cs typeface="+mn-cs"/>
            </a:endParaRPr>
          </a:p>
        </p:txBody>
      </p:sp>
    </p:spTree>
    <p:extLst>
      <p:ext uri="{BB962C8B-B14F-4D97-AF65-F5344CB8AC3E}">
        <p14:creationId xmlns:p14="http://schemas.microsoft.com/office/powerpoint/2010/main" val="13789748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Phone Controls</a:t>
            </a:r>
            <a:endParaRPr lang="en-AU" dirty="0"/>
          </a:p>
        </p:txBody>
      </p:sp>
      <p:sp>
        <p:nvSpPr>
          <p:cNvPr id="3" name="Content Placeholder 2"/>
          <p:cNvSpPr>
            <a:spLocks noGrp="1"/>
          </p:cNvSpPr>
          <p:nvPr>
            <p:ph idx="1"/>
          </p:nvPr>
        </p:nvSpPr>
        <p:spPr/>
        <p:txBody>
          <a:bodyPr>
            <a:normAutofit fontScale="92500" lnSpcReduction="10000"/>
          </a:bodyPr>
          <a:lstStyle/>
          <a:p>
            <a:r>
              <a:rPr lang="en-AU" dirty="0" smtClean="0"/>
              <a:t>Panorama</a:t>
            </a:r>
          </a:p>
          <a:p>
            <a:r>
              <a:rPr lang="en-AU" dirty="0" smtClean="0"/>
              <a:t>Pivot</a:t>
            </a:r>
          </a:p>
          <a:p>
            <a:r>
              <a:rPr lang="en-AU" dirty="0" smtClean="0"/>
              <a:t>Map</a:t>
            </a:r>
          </a:p>
          <a:p>
            <a:r>
              <a:rPr lang="en-AU" dirty="0" smtClean="0"/>
              <a:t>Toolkit</a:t>
            </a:r>
          </a:p>
          <a:p>
            <a:pPr lvl="1"/>
            <a:r>
              <a:rPr lang="en-AU" dirty="0" err="1" smtClean="0"/>
              <a:t>LongListSelector</a:t>
            </a:r>
            <a:endParaRPr lang="en-AU" dirty="0" smtClean="0"/>
          </a:p>
          <a:p>
            <a:pPr lvl="1"/>
            <a:r>
              <a:rPr lang="en-AU" dirty="0" err="1" smtClean="0"/>
              <a:t>ListPicker</a:t>
            </a:r>
            <a:endParaRPr lang="en-AU" dirty="0" smtClean="0"/>
          </a:p>
          <a:p>
            <a:pPr lvl="1"/>
            <a:r>
              <a:rPr lang="en-AU" dirty="0" err="1" smtClean="0"/>
              <a:t>DateTimePicker</a:t>
            </a:r>
            <a:endParaRPr lang="en-AU" dirty="0" smtClean="0"/>
          </a:p>
          <a:p>
            <a:pPr lvl="1"/>
            <a:r>
              <a:rPr lang="en-AU" dirty="0" err="1" smtClean="0"/>
              <a:t>WrapPanel</a:t>
            </a:r>
            <a:endParaRPr lang="en-AU" dirty="0" smtClean="0"/>
          </a:p>
        </p:txBody>
      </p:sp>
      <p:sp>
        <p:nvSpPr>
          <p:cNvPr id="4" name="Footer Placeholder 3"/>
          <p:cNvSpPr>
            <a:spLocks noGrp="1"/>
          </p:cNvSpPr>
          <p:nvPr>
            <p:ph type="ftr" sz="quarter" idx="11"/>
          </p:nvPr>
        </p:nvSpPr>
        <p:spPr/>
        <p:txBody>
          <a:bodyPr/>
          <a:lstStyle/>
          <a:p>
            <a:r>
              <a:rPr lang="en-AU" smtClean="0"/>
              <a:t>(c) 2011 Microsoft. All rights reserved.</a:t>
            </a:r>
            <a:endParaRPr lang="en-AU" dirty="0"/>
          </a:p>
        </p:txBody>
      </p:sp>
    </p:spTree>
    <p:extLst>
      <p:ext uri="{BB962C8B-B14F-4D97-AF65-F5344CB8AC3E}">
        <p14:creationId xmlns:p14="http://schemas.microsoft.com/office/powerpoint/2010/main" val="37561736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Make My App Faster</a:t>
            </a:r>
            <a:endParaRPr lang="en-AU" dirty="0"/>
          </a:p>
        </p:txBody>
      </p:sp>
      <p:sp>
        <p:nvSpPr>
          <p:cNvPr id="3" name="Content Placeholder 2"/>
          <p:cNvSpPr>
            <a:spLocks noGrp="1"/>
          </p:cNvSpPr>
          <p:nvPr>
            <p:ph type="body" idx="1"/>
          </p:nvPr>
        </p:nvSpPr>
        <p:spPr/>
        <p:txBody>
          <a:bodyPr/>
          <a:lstStyle/>
          <a:p>
            <a:pPr marL="0" indent="0">
              <a:buNone/>
            </a:pPr>
            <a:r>
              <a:rPr lang="en-AU" dirty="0" smtClean="0"/>
              <a:t>Performance Tuning</a:t>
            </a:r>
          </a:p>
          <a:p>
            <a:pPr marL="0" indent="0">
              <a:buNone/>
            </a:pPr>
            <a:r>
              <a:rPr lang="en-AU" sz="2000" dirty="0" smtClean="0"/>
              <a:t>Visual Studio</a:t>
            </a:r>
            <a:endParaRPr lang="en-AU" sz="2000" dirty="0"/>
          </a:p>
        </p:txBody>
      </p:sp>
      <p:sp>
        <p:nvSpPr>
          <p:cNvPr id="4" name="Footer Placeholder 3"/>
          <p:cNvSpPr>
            <a:spLocks noGrp="1"/>
          </p:cNvSpPr>
          <p:nvPr>
            <p:ph type="ftr" sz="quarter" idx="4294967295"/>
          </p:nvPr>
        </p:nvSpPr>
        <p:spPr>
          <a:xfrm>
            <a:off x="0" y="4767263"/>
            <a:ext cx="2895600" cy="274637"/>
          </a:xfrm>
        </p:spPr>
        <p:txBody>
          <a:bodyPr/>
          <a:lstStyle/>
          <a:p>
            <a:r>
              <a:rPr lang="en-AU" smtClean="0"/>
              <a:t>(c) 2011 Microsoft. All rights reserved.</a:t>
            </a:r>
            <a:endParaRPr lang="en-AU" dirty="0"/>
          </a:p>
        </p:txBody>
      </p:sp>
      <p:sp>
        <p:nvSpPr>
          <p:cNvPr id="8" name="Text Placeholder 3"/>
          <p:cNvSpPr txBox="1">
            <a:spLocks/>
          </p:cNvSpPr>
          <p:nvPr/>
        </p:nvSpPr>
        <p:spPr>
          <a:xfrm>
            <a:off x="5508104" y="3489852"/>
            <a:ext cx="3223416" cy="1033983"/>
          </a:xfrm>
          <a:prstGeom prst="rect">
            <a:avLst/>
          </a:prstGeom>
        </p:spPr>
        <p:txBody>
          <a:bodyPr vert="horz" wrap="square" lIns="0" tIns="0" rIns="0" bIns="0" rtlCol="0" anchor="t" anchorCtr="0">
            <a:noAutofit/>
            <a:scene3d>
              <a:camera prst="orthographicFront"/>
              <a:lightRig rig="flat" dir="t"/>
            </a:scene3d>
            <a:sp3d>
              <a:contourClr>
                <a:schemeClr val="tx2"/>
              </a:contourClr>
            </a:sp3d>
          </a:bodyPr>
          <a:lstStyle>
            <a:lvl1pPr marL="0" indent="0" algn="r" defTabSz="914363" rtl="0" eaLnBrk="1" latinLnBrk="0" hangingPunct="1">
              <a:lnSpc>
                <a:spcPct val="90000"/>
              </a:lnSpc>
              <a:spcBef>
                <a:spcPct val="20000"/>
              </a:spcBef>
              <a:buSzPct val="90000"/>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363" rtl="0" eaLnBrk="1" fontAlgn="auto" latinLnBrk="0" hangingPunct="1">
              <a:lnSpc>
                <a:spcPct val="90000"/>
              </a:lnSpc>
              <a:spcBef>
                <a:spcPct val="20000"/>
              </a:spcBef>
              <a:spcAft>
                <a:spcPts val="0"/>
              </a:spcAft>
              <a:buClrTx/>
              <a:buSzPct val="90000"/>
              <a:buFont typeface="Arial" pitchFamily="34" charset="0"/>
              <a:buNone/>
              <a:tabLst/>
              <a:defRPr/>
            </a:pPr>
            <a:r>
              <a:rPr kumimoji="0" lang="en-AU" sz="7200" b="0" i="1" u="none" strike="noStrike" kern="1200" cap="none" spc="-642" normalizeH="0" baseline="0" noProof="0" dirty="0" smtClean="0">
                <a:ln w="11430"/>
                <a:solidFill>
                  <a:schemeClr val="bg1">
                    <a:alpha val="99000"/>
                  </a:schemeClr>
                </a:solidFill>
                <a:effectLst/>
                <a:uLnTx/>
                <a:uFillTx/>
                <a:latin typeface="Arial"/>
                <a:ea typeface="+mn-ea"/>
                <a:cs typeface="+mn-cs"/>
              </a:rPr>
              <a:t>demo</a:t>
            </a:r>
            <a:endParaRPr kumimoji="0" lang="en-AU" sz="7200" b="0" i="1" u="none" strike="noStrike" kern="1200" cap="none" spc="-642" normalizeH="0" baseline="0" noProof="0" dirty="0">
              <a:ln w="11430"/>
              <a:solidFill>
                <a:schemeClr val="bg1">
                  <a:alpha val="99000"/>
                </a:schemeClr>
              </a:solidFill>
              <a:effectLst/>
              <a:uLnTx/>
              <a:uFillTx/>
              <a:latin typeface="Arial"/>
              <a:ea typeface="+mn-ea"/>
              <a:cs typeface="+mn-cs"/>
            </a:endParaRPr>
          </a:p>
        </p:txBody>
      </p:sp>
    </p:spTree>
    <p:extLst>
      <p:ext uri="{BB962C8B-B14F-4D97-AF65-F5344CB8AC3E}">
        <p14:creationId xmlns:p14="http://schemas.microsoft.com/office/powerpoint/2010/main" val="18266020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600" dirty="0" smtClean="0"/>
              <a:t>Make My App Searchable</a:t>
            </a:r>
            <a:endParaRPr lang="en-AU" sz="3600" dirty="0"/>
          </a:p>
        </p:txBody>
      </p:sp>
      <p:sp>
        <p:nvSpPr>
          <p:cNvPr id="3" name="Content Placeholder 2"/>
          <p:cNvSpPr>
            <a:spLocks noGrp="1"/>
          </p:cNvSpPr>
          <p:nvPr>
            <p:ph type="body" idx="1"/>
          </p:nvPr>
        </p:nvSpPr>
        <p:spPr/>
        <p:txBody>
          <a:bodyPr/>
          <a:lstStyle/>
          <a:p>
            <a:pPr marL="0" indent="0">
              <a:buNone/>
            </a:pPr>
            <a:r>
              <a:rPr lang="en-AU" dirty="0" smtClean="0"/>
              <a:t>Bing Search Integration</a:t>
            </a:r>
          </a:p>
          <a:p>
            <a:pPr marL="0" indent="0">
              <a:buNone/>
            </a:pPr>
            <a:r>
              <a:rPr lang="en-AU" sz="2000" dirty="0" smtClean="0"/>
              <a:t>Search Extras</a:t>
            </a:r>
            <a:br>
              <a:rPr lang="en-AU" sz="2000" dirty="0" smtClean="0"/>
            </a:br>
            <a:endParaRPr lang="en-AU" sz="2000" dirty="0"/>
          </a:p>
        </p:txBody>
      </p:sp>
      <p:sp>
        <p:nvSpPr>
          <p:cNvPr id="4" name="Footer Placeholder 3"/>
          <p:cNvSpPr>
            <a:spLocks noGrp="1"/>
          </p:cNvSpPr>
          <p:nvPr>
            <p:ph type="ftr" sz="quarter" idx="4294967295"/>
          </p:nvPr>
        </p:nvSpPr>
        <p:spPr>
          <a:xfrm>
            <a:off x="0" y="4767263"/>
            <a:ext cx="2895600" cy="274637"/>
          </a:xfrm>
        </p:spPr>
        <p:txBody>
          <a:bodyPr/>
          <a:lstStyle/>
          <a:p>
            <a:r>
              <a:rPr lang="en-AU" smtClean="0"/>
              <a:t>(c) 2011 Microsoft. All rights reserved.</a:t>
            </a:r>
            <a:endParaRPr lang="en-AU" dirty="0"/>
          </a:p>
        </p:txBody>
      </p:sp>
      <p:sp>
        <p:nvSpPr>
          <p:cNvPr id="8" name="Text Placeholder 3"/>
          <p:cNvSpPr txBox="1">
            <a:spLocks/>
          </p:cNvSpPr>
          <p:nvPr/>
        </p:nvSpPr>
        <p:spPr>
          <a:xfrm>
            <a:off x="5508104" y="3489852"/>
            <a:ext cx="3223416" cy="1033983"/>
          </a:xfrm>
          <a:prstGeom prst="rect">
            <a:avLst/>
          </a:prstGeom>
        </p:spPr>
        <p:txBody>
          <a:bodyPr vert="horz" wrap="square" lIns="0" tIns="0" rIns="0" bIns="0" rtlCol="0" anchor="t" anchorCtr="0">
            <a:noAutofit/>
            <a:scene3d>
              <a:camera prst="orthographicFront"/>
              <a:lightRig rig="flat" dir="t"/>
            </a:scene3d>
            <a:sp3d>
              <a:contourClr>
                <a:schemeClr val="tx2"/>
              </a:contourClr>
            </a:sp3d>
          </a:bodyPr>
          <a:lstStyle>
            <a:lvl1pPr marL="0" indent="0" algn="r" defTabSz="914363" rtl="0" eaLnBrk="1" latinLnBrk="0" hangingPunct="1">
              <a:lnSpc>
                <a:spcPct val="90000"/>
              </a:lnSpc>
              <a:spcBef>
                <a:spcPct val="20000"/>
              </a:spcBef>
              <a:buSzPct val="90000"/>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363" rtl="0" eaLnBrk="1" fontAlgn="auto" latinLnBrk="0" hangingPunct="1">
              <a:lnSpc>
                <a:spcPct val="90000"/>
              </a:lnSpc>
              <a:spcBef>
                <a:spcPct val="20000"/>
              </a:spcBef>
              <a:spcAft>
                <a:spcPts val="0"/>
              </a:spcAft>
              <a:buClrTx/>
              <a:buSzPct val="90000"/>
              <a:buFont typeface="Arial" pitchFamily="34" charset="0"/>
              <a:buNone/>
              <a:tabLst/>
              <a:defRPr/>
            </a:pPr>
            <a:r>
              <a:rPr kumimoji="0" lang="en-AU" sz="6000" b="0" i="1" u="none" strike="noStrike" kern="1200" cap="none" spc="-642" normalizeH="0" baseline="0" noProof="0" dirty="0" smtClean="0">
                <a:ln w="11430"/>
                <a:solidFill>
                  <a:schemeClr val="bg1">
                    <a:alpha val="99000"/>
                  </a:schemeClr>
                </a:solidFill>
                <a:effectLst/>
                <a:uLnTx/>
                <a:uFillTx/>
                <a:latin typeface="Arial"/>
                <a:ea typeface="+mn-ea"/>
                <a:cs typeface="+mn-cs"/>
              </a:rPr>
              <a:t>demo</a:t>
            </a:r>
            <a:endParaRPr kumimoji="0" lang="en-AU" sz="6000" b="0" i="1" u="none" strike="noStrike" kern="1200" cap="none" spc="-642" normalizeH="0" baseline="0" noProof="0" dirty="0">
              <a:ln w="11430"/>
              <a:solidFill>
                <a:schemeClr val="bg1">
                  <a:alpha val="99000"/>
                </a:schemeClr>
              </a:solidFill>
              <a:effectLst/>
              <a:uLnTx/>
              <a:uFillTx/>
              <a:latin typeface="Arial"/>
              <a:ea typeface="+mn-ea"/>
              <a:cs typeface="+mn-cs"/>
            </a:endParaRPr>
          </a:p>
        </p:txBody>
      </p:sp>
    </p:spTree>
    <p:extLst>
      <p:ext uri="{BB962C8B-B14F-4D97-AF65-F5344CB8AC3E}">
        <p14:creationId xmlns:p14="http://schemas.microsoft.com/office/powerpoint/2010/main" val="29511643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600" dirty="0" smtClean="0"/>
              <a:t>Make My App Available</a:t>
            </a:r>
            <a:endParaRPr lang="en-AU" sz="3600" dirty="0"/>
          </a:p>
        </p:txBody>
      </p:sp>
      <p:sp>
        <p:nvSpPr>
          <p:cNvPr id="3" name="Content Placeholder 2"/>
          <p:cNvSpPr>
            <a:spLocks noGrp="1"/>
          </p:cNvSpPr>
          <p:nvPr>
            <p:ph type="body" idx="1"/>
          </p:nvPr>
        </p:nvSpPr>
        <p:spPr/>
        <p:txBody>
          <a:bodyPr/>
          <a:lstStyle/>
          <a:p>
            <a:pPr marL="0" indent="0">
              <a:buNone/>
            </a:pPr>
            <a:r>
              <a:rPr lang="en-AU" dirty="0" smtClean="0"/>
              <a:t>Publish Application</a:t>
            </a:r>
          </a:p>
          <a:p>
            <a:pPr marL="0" indent="0">
              <a:buNone/>
            </a:pPr>
            <a:r>
              <a:rPr lang="en-AU" sz="2000" dirty="0" err="1" smtClean="0"/>
              <a:t>AppHub</a:t>
            </a:r>
            <a:r>
              <a:rPr lang="en-AU" sz="2000" dirty="0" smtClean="0"/>
              <a:t> and Beta Distribution</a:t>
            </a:r>
            <a:endParaRPr lang="en-AU" sz="2000" dirty="0"/>
          </a:p>
        </p:txBody>
      </p:sp>
      <p:sp>
        <p:nvSpPr>
          <p:cNvPr id="4" name="Footer Placeholder 3"/>
          <p:cNvSpPr>
            <a:spLocks noGrp="1"/>
          </p:cNvSpPr>
          <p:nvPr>
            <p:ph type="ftr" sz="quarter" idx="4294967295"/>
          </p:nvPr>
        </p:nvSpPr>
        <p:spPr>
          <a:xfrm>
            <a:off x="0" y="4767263"/>
            <a:ext cx="2895600" cy="274637"/>
          </a:xfrm>
        </p:spPr>
        <p:txBody>
          <a:bodyPr/>
          <a:lstStyle/>
          <a:p>
            <a:r>
              <a:rPr lang="en-AU" smtClean="0"/>
              <a:t>(c) 2011 Microsoft. All rights reserved.</a:t>
            </a:r>
            <a:endParaRPr lang="en-AU" dirty="0"/>
          </a:p>
        </p:txBody>
      </p:sp>
      <p:sp>
        <p:nvSpPr>
          <p:cNvPr id="8" name="Text Placeholder 3"/>
          <p:cNvSpPr txBox="1">
            <a:spLocks/>
          </p:cNvSpPr>
          <p:nvPr/>
        </p:nvSpPr>
        <p:spPr>
          <a:xfrm>
            <a:off x="5508104" y="3489852"/>
            <a:ext cx="3223416" cy="1033983"/>
          </a:xfrm>
          <a:prstGeom prst="rect">
            <a:avLst/>
          </a:prstGeom>
        </p:spPr>
        <p:txBody>
          <a:bodyPr vert="horz" wrap="square" lIns="0" tIns="0" rIns="0" bIns="0" rtlCol="0" anchor="t" anchorCtr="0">
            <a:noAutofit/>
            <a:scene3d>
              <a:camera prst="orthographicFront"/>
              <a:lightRig rig="flat" dir="t"/>
            </a:scene3d>
            <a:sp3d>
              <a:contourClr>
                <a:schemeClr val="tx2"/>
              </a:contourClr>
            </a:sp3d>
          </a:bodyPr>
          <a:lstStyle>
            <a:lvl1pPr marL="0" indent="0" algn="r" defTabSz="914363" rtl="0" eaLnBrk="1" latinLnBrk="0" hangingPunct="1">
              <a:lnSpc>
                <a:spcPct val="90000"/>
              </a:lnSpc>
              <a:spcBef>
                <a:spcPct val="20000"/>
              </a:spcBef>
              <a:buSzPct val="90000"/>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363" rtl="0" eaLnBrk="1" fontAlgn="auto" latinLnBrk="0" hangingPunct="1">
              <a:lnSpc>
                <a:spcPct val="90000"/>
              </a:lnSpc>
              <a:spcBef>
                <a:spcPct val="20000"/>
              </a:spcBef>
              <a:spcAft>
                <a:spcPts val="0"/>
              </a:spcAft>
              <a:buClrTx/>
              <a:buSzPct val="90000"/>
              <a:buFont typeface="Arial" pitchFamily="34" charset="0"/>
              <a:buNone/>
              <a:tabLst/>
              <a:defRPr/>
            </a:pPr>
            <a:r>
              <a:rPr kumimoji="0" lang="en-AU" sz="7200" b="0" i="1" u="none" strike="noStrike" kern="1200" cap="none" spc="-642" normalizeH="0" baseline="0" noProof="0" dirty="0" smtClean="0">
                <a:ln w="11430"/>
                <a:solidFill>
                  <a:schemeClr val="bg1">
                    <a:alpha val="99000"/>
                  </a:schemeClr>
                </a:solidFill>
                <a:effectLst/>
                <a:uLnTx/>
                <a:uFillTx/>
                <a:latin typeface="Arial"/>
                <a:ea typeface="+mn-ea"/>
                <a:cs typeface="+mn-cs"/>
              </a:rPr>
              <a:t>demo</a:t>
            </a:r>
            <a:endParaRPr kumimoji="0" lang="en-AU" sz="7200" b="0" i="1" u="none" strike="noStrike" kern="1200" cap="none" spc="-642" normalizeH="0" baseline="0" noProof="0" dirty="0">
              <a:ln w="11430"/>
              <a:solidFill>
                <a:schemeClr val="bg1">
                  <a:alpha val="99000"/>
                </a:schemeClr>
              </a:solidFill>
              <a:effectLst/>
              <a:uLnTx/>
              <a:uFillTx/>
              <a:latin typeface="Arial"/>
              <a:ea typeface="+mn-ea"/>
              <a:cs typeface="+mn-cs"/>
            </a:endParaRPr>
          </a:p>
        </p:txBody>
      </p:sp>
    </p:spTree>
    <p:extLst>
      <p:ext uri="{BB962C8B-B14F-4D97-AF65-F5344CB8AC3E}">
        <p14:creationId xmlns:p14="http://schemas.microsoft.com/office/powerpoint/2010/main" val="37724504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Spotlight 2011</a:t>
            </a:r>
            <a:endParaRPr lang="en-AU" dirty="0"/>
          </a:p>
        </p:txBody>
      </p:sp>
      <p:sp>
        <p:nvSpPr>
          <p:cNvPr id="3" name="Content Placeholder 2"/>
          <p:cNvSpPr>
            <a:spLocks noGrp="1"/>
          </p:cNvSpPr>
          <p:nvPr>
            <p:ph idx="1"/>
          </p:nvPr>
        </p:nvSpPr>
        <p:spPr/>
        <p:txBody>
          <a:bodyPr/>
          <a:lstStyle/>
          <a:p>
            <a:r>
              <a:rPr lang="en-AU" dirty="0" smtClean="0"/>
              <a:t>Finalists</a:t>
            </a:r>
          </a:p>
          <a:p>
            <a:pPr lvl="1"/>
            <a:r>
              <a:rPr lang="en-AU" dirty="0" err="1" smtClean="0"/>
              <a:t>TransHub</a:t>
            </a:r>
            <a:endParaRPr lang="en-AU" dirty="0" smtClean="0"/>
          </a:p>
          <a:p>
            <a:pPr lvl="1"/>
            <a:r>
              <a:rPr lang="en-AU" dirty="0" err="1" smtClean="0"/>
              <a:t>WasteNot</a:t>
            </a:r>
            <a:endParaRPr lang="en-AU" dirty="0" smtClean="0"/>
          </a:p>
          <a:p>
            <a:pPr lvl="1"/>
            <a:r>
              <a:rPr lang="en-AU" dirty="0" smtClean="0"/>
              <a:t>QLD Fisheries</a:t>
            </a:r>
          </a:p>
          <a:p>
            <a:pPr lvl="1"/>
            <a:r>
              <a:rPr lang="en-AU" dirty="0" err="1" smtClean="0"/>
              <a:t>TrafficMate</a:t>
            </a:r>
            <a:endParaRPr lang="en-AU" dirty="0" smtClean="0"/>
          </a:p>
        </p:txBody>
      </p:sp>
      <p:sp>
        <p:nvSpPr>
          <p:cNvPr id="4" name="Footer Placeholder 3"/>
          <p:cNvSpPr>
            <a:spLocks noGrp="1"/>
          </p:cNvSpPr>
          <p:nvPr>
            <p:ph type="ftr" sz="quarter" idx="11"/>
          </p:nvPr>
        </p:nvSpPr>
        <p:spPr/>
        <p:txBody>
          <a:bodyPr/>
          <a:lstStyle/>
          <a:p>
            <a:r>
              <a:rPr lang="en-AU" smtClean="0"/>
              <a:t>(c) 2011 Microsoft. All rights reserved.</a:t>
            </a:r>
            <a:endParaRPr lang="en-AU" dirty="0"/>
          </a:p>
        </p:txBody>
      </p:sp>
    </p:spTree>
    <p:extLst>
      <p:ext uri="{BB962C8B-B14F-4D97-AF65-F5344CB8AC3E}">
        <p14:creationId xmlns:p14="http://schemas.microsoft.com/office/powerpoint/2010/main" val="3504849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735546"/>
            <a:ext cx="3317926" cy="3372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9" y="736090"/>
            <a:ext cx="3390900" cy="3372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15325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AU" dirty="0"/>
              <a:t>Windows Phone </a:t>
            </a:r>
            <a:r>
              <a:rPr lang="en-AU" dirty="0" smtClean="0"/>
              <a:t/>
            </a:r>
            <a:br>
              <a:rPr lang="en-AU" dirty="0" smtClean="0"/>
            </a:br>
            <a:r>
              <a:rPr lang="en-AU" dirty="0" smtClean="0"/>
              <a:t>First </a:t>
            </a:r>
            <a:r>
              <a:rPr lang="en-AU" dirty="0"/>
              <a:t>Up/ All Up </a:t>
            </a:r>
          </a:p>
        </p:txBody>
      </p:sp>
      <p:sp>
        <p:nvSpPr>
          <p:cNvPr id="3" name="Text Placeholder 2"/>
          <p:cNvSpPr>
            <a:spLocks noGrp="1"/>
          </p:cNvSpPr>
          <p:nvPr>
            <p:ph type="body" idx="1"/>
          </p:nvPr>
        </p:nvSpPr>
        <p:spPr/>
        <p:txBody>
          <a:bodyPr/>
          <a:lstStyle/>
          <a:p>
            <a:pPr lvl="0">
              <a:defRPr/>
            </a:pPr>
            <a:r>
              <a:rPr lang="en-US" dirty="0" smtClean="0"/>
              <a:t>Nick Randolph (Built to Roam)</a:t>
            </a:r>
          </a:p>
          <a:p>
            <a:pPr lvl="0">
              <a:defRPr/>
            </a:pPr>
            <a:r>
              <a:rPr lang="en-US" dirty="0" smtClean="0"/>
              <a:t>Dave Glover (Microsoft)</a:t>
            </a:r>
          </a:p>
        </p:txBody>
      </p:sp>
      <p:sp>
        <p:nvSpPr>
          <p:cNvPr id="6" name="Title 1"/>
          <p:cNvSpPr txBox="1">
            <a:spLocks/>
          </p:cNvSpPr>
          <p:nvPr/>
        </p:nvSpPr>
        <p:spPr>
          <a:xfrm>
            <a:off x="334201" y="335525"/>
            <a:ext cx="3605471" cy="249299"/>
          </a:xfrm>
          <a:prstGeom prst="rect">
            <a:avLst/>
          </a:prstGeom>
        </p:spPr>
        <p:txBody>
          <a:bodyPr vert="horz" wrap="square" lIns="0" tIns="0" rIns="0" bIns="0" rtlCol="0" anchor="t">
            <a:spAutoFit/>
          </a:body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US" b="1" i="0" u="none" strike="noStrike" kern="600" cap="none" spc="40" normalizeH="0" baseline="0" noProof="0" dirty="0" smtClean="0">
                <a:ln w="3175">
                  <a:noFill/>
                </a:ln>
                <a:solidFill>
                  <a:schemeClr val="bg1"/>
                </a:solidFill>
                <a:effectLst/>
                <a:uLnTx/>
                <a:uFillTx/>
                <a:latin typeface="Calibri" pitchFamily="34" charset="0"/>
                <a:ea typeface="+mn-ea"/>
                <a:cs typeface="Arial" charset="0"/>
              </a:rPr>
              <a:t>SESSION CODE: #WPH202</a:t>
            </a:r>
            <a:endParaRPr kumimoji="0" lang="en-US" b="1" i="0" u="none" strike="noStrike" kern="600" cap="none" spc="40" normalizeH="0" baseline="0" noProof="0" dirty="0">
              <a:ln w="3175">
                <a:noFill/>
              </a:ln>
              <a:solidFill>
                <a:schemeClr val="bg1"/>
              </a:solidFill>
              <a:effectLst/>
              <a:uLnTx/>
              <a:uFillTx/>
              <a:latin typeface="Calibri" pitchFamily="34" charset="0"/>
              <a:ea typeface="+mn-ea"/>
              <a:cs typeface="Arial" charset="0"/>
            </a:endParaRPr>
          </a:p>
        </p:txBody>
      </p:sp>
      <p:sp>
        <p:nvSpPr>
          <p:cNvPr id="5" name="Footer Placeholder 4"/>
          <p:cNvSpPr>
            <a:spLocks noGrp="1"/>
          </p:cNvSpPr>
          <p:nvPr>
            <p:ph type="ftr" sz="quarter" idx="4294967295"/>
          </p:nvPr>
        </p:nvSpPr>
        <p:spPr>
          <a:xfrm>
            <a:off x="2051720" y="4767263"/>
            <a:ext cx="5040560" cy="273844"/>
          </a:xfrm>
          <a:prstGeom prst="rect">
            <a:avLst/>
          </a:prstGeom>
        </p:spPr>
        <p:txBody>
          <a:bodyPr/>
          <a:lstStyle/>
          <a:p>
            <a:r>
              <a:rPr lang="en-AU" dirty="0" smtClean="0"/>
              <a:t>(c) 2011 Microsoft. All rights reserved.</a:t>
            </a:r>
            <a:endParaRPr lang="en-AU" dirty="0"/>
          </a:p>
        </p:txBody>
      </p:sp>
    </p:spTree>
    <p:extLst>
      <p:ext uri="{BB962C8B-B14F-4D97-AF65-F5344CB8AC3E}">
        <p14:creationId xmlns:p14="http://schemas.microsoft.com/office/powerpoint/2010/main" val="39596936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3172" y="205978"/>
            <a:ext cx="8471316" cy="857250"/>
          </a:xfrm>
        </p:spPr>
        <p:txBody>
          <a:bodyPr>
            <a:normAutofit/>
          </a:bodyPr>
          <a:lstStyle/>
          <a:p>
            <a:r>
              <a:rPr lang="en-GB" sz="3200" dirty="0" smtClean="0"/>
              <a:t>Enrol in Microsoft Virtual Academy Today</a:t>
            </a:r>
            <a:endParaRPr lang="en-GB" sz="3200" dirty="0"/>
          </a:p>
        </p:txBody>
      </p:sp>
      <p:sp>
        <p:nvSpPr>
          <p:cNvPr id="8" name="TextBox 7"/>
          <p:cNvSpPr txBox="1"/>
          <p:nvPr/>
        </p:nvSpPr>
        <p:spPr>
          <a:xfrm>
            <a:off x="493172" y="1059582"/>
            <a:ext cx="8471316" cy="800219"/>
          </a:xfrm>
          <a:prstGeom prst="rect">
            <a:avLst/>
          </a:prstGeom>
          <a:noFill/>
          <a:effectLst>
            <a:innerShdw blurRad="63500" dist="50800" dir="2700000">
              <a:prstClr val="black">
                <a:alpha val="50000"/>
              </a:prstClr>
            </a:innerShdw>
          </a:effectLst>
          <a:scene3d>
            <a:camera prst="orthographicFront"/>
            <a:lightRig rig="threePt" dir="t"/>
          </a:scene3d>
          <a:sp3d>
            <a:bevelT/>
          </a:sp3d>
        </p:spPr>
        <p:txBody>
          <a:bodyPr wrap="square" rtlCol="0">
            <a:spAutoFit/>
          </a:bodyPr>
          <a:lstStyle/>
          <a:p>
            <a:r>
              <a:rPr lang="en-US" b="1" dirty="0" smtClean="0">
                <a:solidFill>
                  <a:srgbClr val="FFFFFF"/>
                </a:solidFill>
                <a:latin typeface="Segoe UI" pitchFamily="34" charset="0"/>
                <a:cs typeface="Segoe UI" pitchFamily="34" charset="0"/>
              </a:rPr>
              <a:t>Why Enroll, other than it being free?</a:t>
            </a:r>
          </a:p>
          <a:p>
            <a:r>
              <a:rPr lang="en-US" sz="1400" dirty="0" smtClean="0">
                <a:solidFill>
                  <a:srgbClr val="FFFFFF"/>
                </a:solidFill>
                <a:latin typeface="Segoe UI" pitchFamily="34" charset="0"/>
                <a:cs typeface="Segoe UI" pitchFamily="34" charset="0"/>
              </a:rPr>
              <a:t>The MVA helps improve </a:t>
            </a:r>
            <a:r>
              <a:rPr lang="en-US" sz="1400" dirty="0">
                <a:solidFill>
                  <a:srgbClr val="FFFFFF"/>
                </a:solidFill>
                <a:latin typeface="Segoe UI" pitchFamily="34" charset="0"/>
                <a:cs typeface="Segoe UI" pitchFamily="34" charset="0"/>
              </a:rPr>
              <a:t>your IT skill set and advance your career with </a:t>
            </a:r>
            <a:r>
              <a:rPr lang="en-US" sz="1400" dirty="0" smtClean="0">
                <a:solidFill>
                  <a:srgbClr val="FFFFFF"/>
                </a:solidFill>
                <a:latin typeface="Segoe UI" pitchFamily="34" charset="0"/>
                <a:cs typeface="Segoe UI" pitchFamily="34" charset="0"/>
              </a:rPr>
              <a:t>a </a:t>
            </a:r>
            <a:r>
              <a:rPr lang="en-US" sz="1400" dirty="0">
                <a:solidFill>
                  <a:srgbClr val="FFFFFF"/>
                </a:solidFill>
                <a:latin typeface="Segoe UI" pitchFamily="34" charset="0"/>
                <a:cs typeface="Segoe UI" pitchFamily="34" charset="0"/>
              </a:rPr>
              <a:t>free, easy to access training portal that allows you to learn at your own pace, focusing on Microsoft </a:t>
            </a:r>
            <a:r>
              <a:rPr lang="en-US" sz="1400" dirty="0" smtClean="0">
                <a:solidFill>
                  <a:srgbClr val="FFFFFF"/>
                </a:solidFill>
                <a:latin typeface="Segoe UI" pitchFamily="34" charset="0"/>
                <a:cs typeface="Segoe UI" pitchFamily="34" charset="0"/>
              </a:rPr>
              <a:t>technologies.</a:t>
            </a:r>
            <a:endParaRPr lang="en-GB" sz="1400" dirty="0">
              <a:solidFill>
                <a:srgbClr val="FFFFFF"/>
              </a:solidFill>
              <a:latin typeface="Segoe UI" pitchFamily="34" charset="0"/>
              <a:cs typeface="Segoe UI" pitchFamily="34" charset="0"/>
            </a:endParaRPr>
          </a:p>
        </p:txBody>
      </p:sp>
      <p:sp>
        <p:nvSpPr>
          <p:cNvPr id="9" name="TextBox 8"/>
          <p:cNvSpPr txBox="1"/>
          <p:nvPr/>
        </p:nvSpPr>
        <p:spPr>
          <a:xfrm>
            <a:off x="493172" y="1935611"/>
            <a:ext cx="8038829" cy="1144929"/>
          </a:xfrm>
          <a:prstGeom prst="rect">
            <a:avLst/>
          </a:prstGeom>
          <a:noFill/>
        </p:spPr>
        <p:txBody>
          <a:bodyPr wrap="square" rtlCol="0">
            <a:spAutoFit/>
          </a:bodyPr>
          <a:lstStyle/>
          <a:p>
            <a:r>
              <a:rPr lang="en-GB" b="1" dirty="0">
                <a:solidFill>
                  <a:srgbClr val="FFFFFF"/>
                </a:solidFill>
                <a:latin typeface="Segoe UI" pitchFamily="34" charset="0"/>
                <a:cs typeface="Segoe UI" pitchFamily="34" charset="0"/>
              </a:rPr>
              <a:t>What Do I </a:t>
            </a:r>
            <a:r>
              <a:rPr lang="en-GB" b="1" dirty="0" smtClean="0">
                <a:solidFill>
                  <a:srgbClr val="FFFFFF"/>
                </a:solidFill>
                <a:latin typeface="Segoe UI" pitchFamily="34" charset="0"/>
                <a:cs typeface="Segoe UI" pitchFamily="34" charset="0"/>
              </a:rPr>
              <a:t>get for enrolment?</a:t>
            </a:r>
            <a:r>
              <a:rPr lang="en-GB" b="1" dirty="0">
                <a:solidFill>
                  <a:srgbClr val="FFFFFF"/>
                </a:solidFill>
                <a:latin typeface="Segoe UI" pitchFamily="34" charset="0"/>
                <a:cs typeface="Segoe UI" pitchFamily="34" charset="0"/>
              </a:rPr>
              <a:t>	</a:t>
            </a:r>
          </a:p>
          <a:p>
            <a:pPr marL="342900" indent="-342900">
              <a:spcBef>
                <a:spcPct val="20000"/>
              </a:spcBef>
              <a:buClr>
                <a:srgbClr val="03C2F1"/>
              </a:buClr>
              <a:buFont typeface="Segoe UI" pitchFamily="34" charset="0"/>
              <a:buChar char="►"/>
            </a:pPr>
            <a:r>
              <a:rPr lang="en-GB" sz="1400" dirty="0">
                <a:solidFill>
                  <a:srgbClr val="FFFFFF"/>
                </a:solidFill>
                <a:latin typeface="Segoe UI" pitchFamily="34" charset="0"/>
                <a:ea typeface="Segoe UI" pitchFamily="34" charset="0"/>
                <a:cs typeface="Segoe UI" pitchFamily="34" charset="0"/>
              </a:rPr>
              <a:t>Free training to make you become the Cloud-Hero in my Organization</a:t>
            </a:r>
          </a:p>
          <a:p>
            <a:pPr marL="342900" indent="-342900">
              <a:spcBef>
                <a:spcPct val="20000"/>
              </a:spcBef>
              <a:buClr>
                <a:srgbClr val="03C2F1"/>
              </a:buClr>
              <a:buFont typeface="Segoe UI" pitchFamily="34" charset="0"/>
              <a:buChar char="►"/>
            </a:pPr>
            <a:r>
              <a:rPr lang="en-GB" sz="1400" dirty="0">
                <a:solidFill>
                  <a:srgbClr val="FFFFFF"/>
                </a:solidFill>
                <a:latin typeface="Segoe UI" pitchFamily="34" charset="0"/>
                <a:ea typeface="Segoe UI" pitchFamily="34" charset="0"/>
                <a:cs typeface="Segoe UI" pitchFamily="34" charset="0"/>
              </a:rPr>
              <a:t>Help mastering your Training Path and get the recognition</a:t>
            </a:r>
          </a:p>
          <a:p>
            <a:pPr marL="342900" indent="-342900">
              <a:spcBef>
                <a:spcPct val="20000"/>
              </a:spcBef>
              <a:buClr>
                <a:srgbClr val="03C2F1"/>
              </a:buClr>
              <a:buFont typeface="Segoe UI" pitchFamily="34" charset="0"/>
              <a:buChar char="►"/>
            </a:pPr>
            <a:r>
              <a:rPr lang="en-GB" sz="1400" dirty="0">
                <a:solidFill>
                  <a:srgbClr val="FFFFFF"/>
                </a:solidFill>
                <a:latin typeface="Segoe UI" pitchFamily="34" charset="0"/>
                <a:ea typeface="Segoe UI" pitchFamily="34" charset="0"/>
                <a:cs typeface="Segoe UI" pitchFamily="34" charset="0"/>
              </a:rPr>
              <a:t>Connect with other IT Pros and discuss The Cloud </a:t>
            </a:r>
          </a:p>
        </p:txBody>
      </p:sp>
      <p:sp>
        <p:nvSpPr>
          <p:cNvPr id="12" name="TextBox 11"/>
          <p:cNvSpPr txBox="1"/>
          <p:nvPr/>
        </p:nvSpPr>
        <p:spPr>
          <a:xfrm>
            <a:off x="493172" y="3092924"/>
            <a:ext cx="7416824" cy="817245"/>
          </a:xfrm>
          <a:prstGeom prst="roundRect">
            <a:avLst/>
          </a:prstGeom>
          <a:noFill/>
        </p:spPr>
        <p:txBody>
          <a:bodyPr wrap="square" rtlCol="0">
            <a:spAutoFit/>
          </a:bodyPr>
          <a:lstStyle/>
          <a:p>
            <a:r>
              <a:rPr lang="en-GB" b="1" dirty="0">
                <a:solidFill>
                  <a:srgbClr val="FFFFFF"/>
                </a:solidFill>
                <a:latin typeface="Segoe UI" pitchFamily="34" charset="0"/>
                <a:cs typeface="Segoe UI" pitchFamily="34" charset="0"/>
              </a:rPr>
              <a:t>Where do I </a:t>
            </a:r>
            <a:r>
              <a:rPr lang="en-GB" b="1" dirty="0" smtClean="0">
                <a:solidFill>
                  <a:srgbClr val="FFFFFF"/>
                </a:solidFill>
                <a:latin typeface="Segoe UI" pitchFamily="34" charset="0"/>
                <a:cs typeface="Segoe UI" pitchFamily="34" charset="0"/>
              </a:rPr>
              <a:t>Enrol?</a:t>
            </a:r>
            <a:endParaRPr lang="en-GB" sz="1600" b="1" dirty="0">
              <a:solidFill>
                <a:srgbClr val="FFFFFF"/>
              </a:solidFill>
              <a:latin typeface="Segoe UI" pitchFamily="34" charset="0"/>
              <a:cs typeface="Segoe UI" pitchFamily="34" charset="0"/>
            </a:endParaRPr>
          </a:p>
          <a:p>
            <a:r>
              <a:rPr lang="en-GB" sz="2400" b="1" dirty="0" smtClean="0">
                <a:solidFill>
                  <a:srgbClr val="00B0F0"/>
                </a:solidFill>
                <a:latin typeface="Segoe UI" pitchFamily="34" charset="0"/>
                <a:cs typeface="Segoe UI" pitchFamily="34" charset="0"/>
                <a:hlinkClick r:id="rId2"/>
              </a:rPr>
              <a:t>www.microsoftvirtualacademy.com</a:t>
            </a:r>
            <a:r>
              <a:rPr lang="en-GB" sz="2400" b="1" dirty="0" smtClean="0">
                <a:solidFill>
                  <a:srgbClr val="00B0F0"/>
                </a:solidFill>
                <a:latin typeface="Segoe UI" pitchFamily="34" charset="0"/>
                <a:cs typeface="Segoe UI" pitchFamily="34" charset="0"/>
              </a:rPr>
              <a:t> </a:t>
            </a:r>
            <a:endParaRPr lang="en-GB" sz="2400" b="1" dirty="0">
              <a:solidFill>
                <a:srgbClr val="00B0F0"/>
              </a:solidFill>
              <a:latin typeface="Segoe UI" pitchFamily="34" charset="0"/>
              <a:cs typeface="Segoe UI" pitchFamily="34" charset="0"/>
            </a:endParaRPr>
          </a:p>
        </p:txBody>
      </p:sp>
      <p:sp>
        <p:nvSpPr>
          <p:cNvPr id="13" name="TextBox 12"/>
          <p:cNvSpPr txBox="1"/>
          <p:nvPr/>
        </p:nvSpPr>
        <p:spPr>
          <a:xfrm>
            <a:off x="493172" y="3910169"/>
            <a:ext cx="7416824" cy="369332"/>
          </a:xfrm>
          <a:prstGeom prst="rect">
            <a:avLst/>
          </a:prstGeom>
          <a:noFill/>
        </p:spPr>
        <p:txBody>
          <a:bodyPr wrap="square" rtlCol="0">
            <a:spAutoFit/>
          </a:bodyPr>
          <a:lstStyle/>
          <a:p>
            <a:r>
              <a:rPr lang="en-GB" b="1" dirty="0">
                <a:solidFill>
                  <a:srgbClr val="FFFFFF"/>
                </a:solidFill>
                <a:latin typeface="Segoe UI" pitchFamily="34" charset="0"/>
                <a:cs typeface="Segoe UI" pitchFamily="34" charset="0"/>
              </a:rPr>
              <a:t>Then tell us what you </a:t>
            </a:r>
            <a:r>
              <a:rPr lang="en-GB" b="1" dirty="0" smtClean="0">
                <a:solidFill>
                  <a:srgbClr val="FFFFFF"/>
                </a:solidFill>
                <a:latin typeface="Segoe UI" pitchFamily="34" charset="0"/>
                <a:cs typeface="Segoe UI" pitchFamily="34" charset="0"/>
              </a:rPr>
              <a:t>think. </a:t>
            </a:r>
            <a:r>
              <a:rPr lang="en-GB" sz="1400" dirty="0" smtClean="0">
                <a:solidFill>
                  <a:srgbClr val="FFFFFF"/>
                </a:solidFill>
                <a:latin typeface="Segoe UI" pitchFamily="34" charset="0"/>
                <a:cs typeface="Segoe UI" pitchFamily="34" charset="0"/>
              </a:rPr>
              <a:t>TellTheDean@microsoft.com</a:t>
            </a:r>
          </a:p>
        </p:txBody>
      </p:sp>
      <p:grpSp>
        <p:nvGrpSpPr>
          <p:cNvPr id="5" name="Group 4"/>
          <p:cNvGrpSpPr/>
          <p:nvPr/>
        </p:nvGrpSpPr>
        <p:grpSpPr>
          <a:xfrm>
            <a:off x="6228184" y="2715765"/>
            <a:ext cx="2549302" cy="943655"/>
            <a:chOff x="6732240" y="2211710"/>
            <a:chExt cx="2160240" cy="799639"/>
          </a:xfrm>
          <a:effectLst>
            <a:reflection blurRad="6350" stA="52000" endA="300" endPos="35000" dir="5400000" sy="-100000" algn="bl" rotWithShape="0"/>
          </a:effectLst>
        </p:grpSpPr>
        <p:sp>
          <p:nvSpPr>
            <p:cNvPr id="3" name="Rounded Rectangle 2"/>
            <p:cNvSpPr/>
            <p:nvPr/>
          </p:nvSpPr>
          <p:spPr>
            <a:xfrm>
              <a:off x="6732240" y="2211710"/>
              <a:ext cx="2160240" cy="799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2302400"/>
              <a:ext cx="2031581" cy="629389"/>
            </a:xfrm>
            <a:prstGeom prst="roundRect">
              <a:avLst>
                <a:gd name="adj" fmla="val 12264"/>
              </a:avLst>
            </a:prstGeom>
          </p:spPr>
        </p:pic>
      </p:grpSp>
    </p:spTree>
    <p:extLst>
      <p:ext uri="{BB962C8B-B14F-4D97-AF65-F5344CB8AC3E}">
        <p14:creationId xmlns:p14="http://schemas.microsoft.com/office/powerpoint/2010/main" val="20524250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blackWhite">
          <a:xfrm>
            <a:off x="395536" y="3975906"/>
            <a:ext cx="8382000" cy="707872"/>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800" dirty="0">
                <a:solidFill>
                  <a:schemeClr val="bg2"/>
                </a:solidFill>
                <a:latin typeface="Calibri" pitchFamily="34" charset="0"/>
                <a:cs typeface="Arial" charset="0"/>
              </a:rPr>
              <a:t>© </a:t>
            </a:r>
            <a:r>
              <a:rPr lang="en-US" sz="800" dirty="0" smtClean="0">
                <a:solidFill>
                  <a:schemeClr val="bg2"/>
                </a:solidFill>
                <a:latin typeface="Calibri" pitchFamily="34" charset="0"/>
                <a:cs typeface="Arial" charset="0"/>
              </a:rPr>
              <a:t>2010 Microsoft </a:t>
            </a:r>
            <a:r>
              <a:rPr lang="en-US" sz="800" dirty="0">
                <a:solidFill>
                  <a:schemeClr val="bg2"/>
                </a:solidFill>
                <a:latin typeface="Calibr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800" dirty="0">
                <a:solidFill>
                  <a:schemeClr val="bg2"/>
                </a:solidFill>
                <a:latin typeface="Calibr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800" dirty="0" smtClean="0">
                <a:solidFill>
                  <a:schemeClr val="bg2"/>
                </a:solidFill>
                <a:latin typeface="Calibri" pitchFamily="34" charset="0"/>
                <a:cs typeface="Arial" charset="0"/>
              </a:rPr>
              <a:t>MICROSOFT </a:t>
            </a:r>
            <a:r>
              <a:rPr lang="en-US" sz="800" dirty="0">
                <a:solidFill>
                  <a:schemeClr val="bg2"/>
                </a:solidFill>
                <a:latin typeface="Calibri" pitchFamily="34" charset="0"/>
                <a:cs typeface="Arial" charset="0"/>
              </a:rPr>
              <a:t>MAKES NO WARRANTIES, EXPRESS, IMPLIED OR STATUTORY, AS TO THE INFORMATION IN THIS PRESENTATION.</a:t>
            </a:r>
          </a:p>
        </p:txBody>
      </p:sp>
      <p:pic>
        <p:nvPicPr>
          <p:cNvPr id="7" name="Picture 2" descr="Microsoft logo and tagline"/>
          <p:cNvPicPr>
            <a:picLocks noChangeArrowheads="1"/>
          </p:cNvPicPr>
          <p:nvPr/>
        </p:nvPicPr>
        <p:blipFill>
          <a:blip r:embed="rId3" cstate="print"/>
          <a:srcRect r="25754" b="36106"/>
          <a:stretch>
            <a:fillRect/>
          </a:stretch>
        </p:blipFill>
        <p:spPr bwMode="black">
          <a:xfrm>
            <a:off x="2213841" y="2000052"/>
            <a:ext cx="4718061" cy="874033"/>
          </a:xfrm>
          <a:prstGeom prst="rect">
            <a:avLst/>
          </a:prstGeom>
          <a:noFill/>
          <a:ln>
            <a:noFill/>
          </a:ln>
        </p:spPr>
      </p:pic>
      <p:sp>
        <p:nvSpPr>
          <p:cNvPr id="3" name="Footer Placeholder 2"/>
          <p:cNvSpPr>
            <a:spLocks noGrp="1"/>
          </p:cNvSpPr>
          <p:nvPr>
            <p:ph type="ftr" sz="quarter" idx="11"/>
          </p:nvPr>
        </p:nvSpPr>
        <p:spPr/>
        <p:txBody>
          <a:bodyPr/>
          <a:lstStyle/>
          <a:p>
            <a:r>
              <a:rPr lang="en-AU" smtClean="0"/>
              <a:t>(c) 2011 Microsoft. All rights reserved.</a:t>
            </a:r>
            <a:endParaRPr lang="en-AU" dirty="0"/>
          </a:p>
        </p:txBody>
      </p:sp>
    </p:spTree>
    <p:extLst>
      <p:ext uri="{BB962C8B-B14F-4D97-AF65-F5344CB8AC3E}">
        <p14:creationId xmlns:p14="http://schemas.microsoft.com/office/powerpoint/2010/main" val="375039632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478"/>
            <a:ext cx="8229600" cy="990110"/>
          </a:xfrm>
        </p:spPr>
        <p:txBody>
          <a:bodyPr>
            <a:normAutofit fontScale="90000"/>
          </a:bodyPr>
          <a:lstStyle/>
          <a:p>
            <a:r>
              <a:rPr lang="en-US" dirty="0" smtClean="0"/>
              <a:t>Agenda</a:t>
            </a:r>
            <a:br>
              <a:rPr lang="en-US" dirty="0" smtClean="0"/>
            </a:br>
            <a:r>
              <a:rPr lang="en-AU" sz="2700" dirty="0" smtClean="0">
                <a:solidFill>
                  <a:schemeClr val="accent2"/>
                </a:solidFill>
              </a:rPr>
              <a:t>Windows Phone Sprint Lap</a:t>
            </a:r>
            <a:endParaRPr lang="en-US" sz="2700" dirty="0">
              <a:solidFill>
                <a:schemeClr val="accent2"/>
              </a:solidFill>
            </a:endParaRPr>
          </a:p>
        </p:txBody>
      </p:sp>
      <p:sp>
        <p:nvSpPr>
          <p:cNvPr id="3" name="Text Placeholder 2"/>
          <p:cNvSpPr>
            <a:spLocks noGrp="1"/>
          </p:cNvSpPr>
          <p:nvPr>
            <p:ph idx="1"/>
          </p:nvPr>
        </p:nvSpPr>
        <p:spPr>
          <a:xfrm>
            <a:off x="457200" y="1707654"/>
            <a:ext cx="8229600" cy="3024336"/>
          </a:xfrm>
        </p:spPr>
        <p:txBody>
          <a:bodyPr>
            <a:normAutofit fontScale="92500" lnSpcReduction="20000"/>
          </a:bodyPr>
          <a:lstStyle/>
          <a:p>
            <a:r>
              <a:rPr lang="en-US" dirty="0" smtClean="0"/>
              <a:t>Windows Phone Session Roadmap</a:t>
            </a:r>
          </a:p>
          <a:p>
            <a:r>
              <a:rPr lang="en-US" dirty="0" smtClean="0"/>
              <a:t>State of the Platform</a:t>
            </a:r>
          </a:p>
          <a:p>
            <a:pPr lvl="1"/>
            <a:r>
              <a:rPr lang="en-US" dirty="0" smtClean="0"/>
              <a:t>Devices, OS, Tools and Marketplace</a:t>
            </a:r>
          </a:p>
          <a:p>
            <a:r>
              <a:rPr lang="en-US" dirty="0" smtClean="0"/>
              <a:t>Let's get fruity with a bit of Mango</a:t>
            </a:r>
          </a:p>
          <a:p>
            <a:pPr lvl="1"/>
            <a:r>
              <a:rPr lang="en-US" dirty="0" smtClean="0"/>
              <a:t>New Tools, New APIs</a:t>
            </a:r>
          </a:p>
          <a:p>
            <a:r>
              <a:rPr lang="en-US" dirty="0" smtClean="0"/>
              <a:t>Sample Application</a:t>
            </a:r>
          </a:p>
          <a:p>
            <a:pPr lvl="1"/>
            <a:r>
              <a:rPr lang="en-US" dirty="0" smtClean="0"/>
              <a:t>File &gt; New …. Design, Debug ... Submit, Certify</a:t>
            </a:r>
          </a:p>
          <a:p>
            <a:r>
              <a:rPr lang="en-US" dirty="0" smtClean="0"/>
              <a:t>Spotlight Finalists</a:t>
            </a:r>
          </a:p>
        </p:txBody>
      </p:sp>
      <p:sp>
        <p:nvSpPr>
          <p:cNvPr id="5" name="Footer Placeholder 4"/>
          <p:cNvSpPr>
            <a:spLocks noGrp="1"/>
          </p:cNvSpPr>
          <p:nvPr>
            <p:ph type="ftr" sz="quarter" idx="11"/>
          </p:nvPr>
        </p:nvSpPr>
        <p:spPr/>
        <p:txBody>
          <a:bodyPr/>
          <a:lstStyle/>
          <a:p>
            <a:r>
              <a:rPr lang="en-AU" dirty="0" smtClean="0"/>
              <a:t>(c) 2011 Microsoft. All rights reserved.</a:t>
            </a:r>
            <a:endParaRPr lang="en-AU" dirty="0"/>
          </a:p>
        </p:txBody>
      </p:sp>
    </p:spTree>
    <p:extLst>
      <p:ext uri="{BB962C8B-B14F-4D97-AF65-F5344CB8AC3E}">
        <p14:creationId xmlns:p14="http://schemas.microsoft.com/office/powerpoint/2010/main" val="181277618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Session Roadmap</a:t>
            </a:r>
            <a:endParaRPr lang="en-AU" dirty="0"/>
          </a:p>
        </p:txBody>
      </p:sp>
      <p:sp>
        <p:nvSpPr>
          <p:cNvPr id="4" name="Footer Placeholder 3"/>
          <p:cNvSpPr>
            <a:spLocks noGrp="1"/>
          </p:cNvSpPr>
          <p:nvPr>
            <p:ph type="ftr" sz="quarter" idx="11"/>
          </p:nvPr>
        </p:nvSpPr>
        <p:spPr/>
        <p:txBody>
          <a:bodyPr/>
          <a:lstStyle/>
          <a:p>
            <a:r>
              <a:rPr lang="en-AU" dirty="0" smtClean="0"/>
              <a:t>(c) 2011 Microsoft. All rights reserved.</a:t>
            </a:r>
            <a:endParaRPr lang="en-AU" dirty="0"/>
          </a:p>
        </p:txBody>
      </p:sp>
      <p:graphicFrame>
        <p:nvGraphicFramePr>
          <p:cNvPr id="5" name="Table 4"/>
          <p:cNvGraphicFramePr>
            <a:graphicFrameLocks noGrp="1"/>
          </p:cNvGraphicFramePr>
          <p:nvPr>
            <p:extLst>
              <p:ext uri="{D42A27DB-BD31-4B8C-83A1-F6EECF244321}">
                <p14:modId xmlns:p14="http://schemas.microsoft.com/office/powerpoint/2010/main" val="2961674371"/>
              </p:ext>
            </p:extLst>
          </p:nvPr>
        </p:nvGraphicFramePr>
        <p:xfrm>
          <a:off x="395536" y="1383619"/>
          <a:ext cx="8280920" cy="3407376"/>
        </p:xfrm>
        <a:graphic>
          <a:graphicData uri="http://schemas.openxmlformats.org/drawingml/2006/table">
            <a:tbl>
              <a:tblPr firstRow="1" bandRow="1">
                <a:tableStyleId>{5C22544A-7EE6-4342-B048-85BDC9FD1C3A}</a:tableStyleId>
              </a:tblPr>
              <a:tblGrid>
                <a:gridCol w="792088"/>
                <a:gridCol w="1755887"/>
                <a:gridCol w="2123313"/>
                <a:gridCol w="2194090"/>
                <a:gridCol w="1415542"/>
              </a:tblGrid>
              <a:tr h="339273">
                <a:tc>
                  <a:txBody>
                    <a:bodyPr/>
                    <a:lstStyle/>
                    <a:p>
                      <a:pPr algn="r"/>
                      <a:endParaRPr lang="en-AU" sz="1400" dirty="0"/>
                    </a:p>
                  </a:txBody>
                  <a:tcPr marT="34290" marB="34290"/>
                </a:tc>
                <a:tc>
                  <a:txBody>
                    <a:bodyPr/>
                    <a:lstStyle/>
                    <a:p>
                      <a:pPr algn="ctr"/>
                      <a:r>
                        <a:rPr lang="en-AU" sz="1400" dirty="0" smtClean="0"/>
                        <a:t>Wednesday</a:t>
                      </a:r>
                      <a:endParaRPr lang="en-AU" sz="1400" dirty="0"/>
                    </a:p>
                  </a:txBody>
                  <a:tcPr marT="34290" marB="34290"/>
                </a:tc>
                <a:tc>
                  <a:txBody>
                    <a:bodyPr/>
                    <a:lstStyle/>
                    <a:p>
                      <a:pPr algn="ctr"/>
                      <a:r>
                        <a:rPr lang="en-AU" sz="1400" dirty="0" smtClean="0"/>
                        <a:t>Thursday</a:t>
                      </a:r>
                      <a:endParaRPr lang="en-AU" sz="1400" dirty="0"/>
                    </a:p>
                  </a:txBody>
                  <a:tcPr marT="34290" marB="34290"/>
                </a:tc>
                <a:tc gridSpan="2">
                  <a:txBody>
                    <a:bodyPr/>
                    <a:lstStyle/>
                    <a:p>
                      <a:pPr algn="ctr"/>
                      <a:r>
                        <a:rPr lang="en-AU" sz="1400" dirty="0" smtClean="0"/>
                        <a:t>Friday</a:t>
                      </a:r>
                      <a:endParaRPr lang="en-AU" sz="1400" dirty="0"/>
                    </a:p>
                  </a:txBody>
                  <a:tcPr marT="34290" marB="34290"/>
                </a:tc>
                <a:tc hMerge="1">
                  <a:txBody>
                    <a:bodyPr/>
                    <a:lstStyle/>
                    <a:p>
                      <a:endParaRPr lang="en-AU" dirty="0"/>
                    </a:p>
                  </a:txBody>
                  <a:tcPr/>
                </a:tc>
              </a:tr>
              <a:tr h="459011">
                <a:tc>
                  <a:txBody>
                    <a:bodyPr/>
                    <a:lstStyle/>
                    <a:p>
                      <a:pPr algn="r"/>
                      <a:r>
                        <a:rPr lang="en-AU" sz="1400" b="1" dirty="0" smtClean="0"/>
                        <a:t>8:15</a:t>
                      </a:r>
                      <a:endParaRPr lang="en-AU" sz="1400" b="1" dirty="0"/>
                    </a:p>
                  </a:txBody>
                  <a:tcPr marT="34290" marB="34290"/>
                </a:tc>
                <a:tc>
                  <a:txBody>
                    <a:bodyPr/>
                    <a:lstStyle/>
                    <a:p>
                      <a:endParaRPr lang="en-AU" sz="1400" dirty="0"/>
                    </a:p>
                  </a:txBody>
                  <a:tcPr marT="34290" marB="34290"/>
                </a:tc>
                <a:tc>
                  <a:txBody>
                    <a:bodyPr/>
                    <a:lstStyle/>
                    <a:p>
                      <a:r>
                        <a:rPr lang="en-AU" sz="1400" dirty="0" smtClean="0"/>
                        <a:t>Marketplace</a:t>
                      </a:r>
                      <a:endParaRPr lang="en-AU" sz="1400" baseline="0" dirty="0" smtClean="0"/>
                    </a:p>
                    <a:p>
                      <a:r>
                        <a:rPr lang="en-AU" sz="1100" baseline="0" dirty="0" smtClean="0"/>
                        <a:t>WPH203</a:t>
                      </a:r>
                      <a:endParaRPr lang="en-AU" sz="1100" dirty="0"/>
                    </a:p>
                  </a:txBody>
                  <a:tcPr marT="34290" marB="34290"/>
                </a:tc>
                <a:tc>
                  <a:txBody>
                    <a:bodyPr/>
                    <a:lstStyle/>
                    <a:p>
                      <a:r>
                        <a:rPr lang="en-AU" sz="1400" dirty="0" smtClean="0"/>
                        <a:t>Cross</a:t>
                      </a:r>
                      <a:r>
                        <a:rPr lang="en-AU" sz="1400" baseline="0" dirty="0" smtClean="0"/>
                        <a:t> Platform </a:t>
                      </a:r>
                      <a:br>
                        <a:rPr lang="en-AU" sz="1400" baseline="0" dirty="0" smtClean="0"/>
                      </a:br>
                      <a:r>
                        <a:rPr lang="en-AU" sz="1100" baseline="0" dirty="0" smtClean="0"/>
                        <a:t>DEV-WPH314</a:t>
                      </a:r>
                      <a:endParaRPr lang="en-AU" sz="1100" b="1" dirty="0"/>
                    </a:p>
                  </a:txBody>
                  <a:tcPr marT="34290" marB="34290"/>
                </a:tc>
                <a:tc>
                  <a:txBody>
                    <a:bodyPr/>
                    <a:lstStyle/>
                    <a:p>
                      <a:r>
                        <a:rPr lang="en-AU" sz="1400" b="0" dirty="0" smtClean="0"/>
                        <a:t>Multi-tasking</a:t>
                      </a:r>
                      <a:r>
                        <a:rPr lang="en-AU" sz="1400" b="0" baseline="0" dirty="0" smtClean="0"/>
                        <a:t> </a:t>
                      </a:r>
                    </a:p>
                    <a:p>
                      <a:r>
                        <a:rPr lang="en-AU" sz="1100" b="0" baseline="0" dirty="0" smtClean="0"/>
                        <a:t>WPH305</a:t>
                      </a:r>
                      <a:endParaRPr lang="en-AU" sz="1400" b="0" dirty="0"/>
                    </a:p>
                  </a:txBody>
                  <a:tcPr marT="34290" marB="34290"/>
                </a:tc>
              </a:tr>
              <a:tr h="494773">
                <a:tc>
                  <a:txBody>
                    <a:bodyPr/>
                    <a:lstStyle/>
                    <a:p>
                      <a:pPr algn="r"/>
                      <a:r>
                        <a:rPr lang="en-AU" sz="1400" b="1" dirty="0" smtClean="0"/>
                        <a:t>9:45</a:t>
                      </a:r>
                      <a:endParaRPr lang="en-AU" sz="1400" b="1" dirty="0"/>
                    </a:p>
                  </a:txBody>
                  <a:tcPr marT="34290" marB="34290"/>
                </a:tc>
                <a:tc>
                  <a:txBody>
                    <a:bodyPr/>
                    <a:lstStyle/>
                    <a:p>
                      <a:endParaRPr lang="en-AU" sz="1400" b="1" dirty="0"/>
                    </a:p>
                  </a:txBody>
                  <a:tcPr marT="34290" marB="34290"/>
                </a:tc>
                <a:tc>
                  <a:txBody>
                    <a:bodyPr/>
                    <a:lstStyle/>
                    <a:p>
                      <a:r>
                        <a:rPr lang="en-AU" sz="1400" b="0" baseline="0" dirty="0" smtClean="0"/>
                        <a:t>Game Developers</a:t>
                      </a:r>
                    </a:p>
                    <a:p>
                      <a:r>
                        <a:rPr lang="en-AU" sz="1100" b="0" baseline="0" dirty="0" smtClean="0"/>
                        <a:t>WPH305</a:t>
                      </a:r>
                      <a:endParaRPr lang="en-AU" sz="1100" b="0" dirty="0"/>
                    </a:p>
                  </a:txBody>
                  <a:tcPr marT="34290" marB="34290"/>
                </a:tc>
                <a:tc>
                  <a:txBody>
                    <a:bodyPr/>
                    <a:lstStyle/>
                    <a:p>
                      <a:r>
                        <a:rPr lang="en-AU" sz="1400" baseline="0" dirty="0" smtClean="0"/>
                        <a:t>Phone to the Cloud</a:t>
                      </a:r>
                      <a:endParaRPr lang="en-AU" sz="1400" dirty="0" smtClean="0"/>
                    </a:p>
                    <a:p>
                      <a:r>
                        <a:rPr lang="en-AU" sz="1100" dirty="0" smtClean="0"/>
                        <a:t>COS-WPH208</a:t>
                      </a:r>
                      <a:endParaRPr lang="en-AU" sz="1100" b="1" dirty="0" smtClean="0"/>
                    </a:p>
                  </a:txBody>
                  <a:tcPr marT="34290" marB="34290"/>
                </a:tc>
                <a:tc>
                  <a:txBody>
                    <a:bodyPr/>
                    <a:lstStyle/>
                    <a:p>
                      <a:r>
                        <a:rPr lang="en-AU" sz="1400" b="0" baseline="0" dirty="0" smtClean="0"/>
                        <a:t>Performance</a:t>
                      </a:r>
                    </a:p>
                    <a:p>
                      <a:r>
                        <a:rPr lang="en-AU" sz="1100" b="0" baseline="0" dirty="0" smtClean="0"/>
                        <a:t>WPH307</a:t>
                      </a:r>
                      <a:endParaRPr lang="en-AU" sz="1100" b="0" dirty="0" smtClean="0"/>
                    </a:p>
                  </a:txBody>
                  <a:tcPr marT="34290" marB="34290"/>
                </a:tc>
              </a:tr>
              <a:tr h="473064">
                <a:tc>
                  <a:txBody>
                    <a:bodyPr/>
                    <a:lstStyle/>
                    <a:p>
                      <a:pPr algn="r"/>
                      <a:r>
                        <a:rPr lang="en-AU" sz="1400" b="1" dirty="0" smtClean="0"/>
                        <a:t>11:30</a:t>
                      </a:r>
                    </a:p>
                  </a:txBody>
                  <a:tcPr marT="34290" marB="34290"/>
                </a:tc>
                <a:tc>
                  <a:txBody>
                    <a:bodyPr/>
                    <a:lstStyle/>
                    <a:p>
                      <a:r>
                        <a:rPr lang="en-AU" sz="1400" dirty="0" smtClean="0"/>
                        <a:t>SharePoint</a:t>
                      </a:r>
                    </a:p>
                    <a:p>
                      <a:r>
                        <a:rPr lang="en-AU" sz="1100" dirty="0" smtClean="0"/>
                        <a:t>OFS202</a:t>
                      </a:r>
                      <a:endParaRPr lang="en-AU" sz="1100" b="1" dirty="0" smtClean="0"/>
                    </a:p>
                  </a:txBody>
                  <a:tcPr marT="34290" marB="34290"/>
                </a:tc>
                <a:tc>
                  <a:txBody>
                    <a:bodyPr/>
                    <a:lstStyle/>
                    <a:p>
                      <a:r>
                        <a:rPr lang="en-AU" sz="1400" dirty="0" smtClean="0"/>
                        <a:t>What's New </a:t>
                      </a:r>
                    </a:p>
                    <a:p>
                      <a:r>
                        <a:rPr lang="en-AU" sz="1100" baseline="0" dirty="0" smtClean="0"/>
                        <a:t>WPH201</a:t>
                      </a:r>
                      <a:endParaRPr lang="en-AU" sz="1100" dirty="0"/>
                    </a:p>
                  </a:txBody>
                  <a:tcPr marT="34290" marB="34290"/>
                </a:tc>
                <a:tc>
                  <a:txBody>
                    <a:bodyPr/>
                    <a:lstStyle/>
                    <a:p>
                      <a:endParaRPr lang="en-AU" sz="1400" dirty="0"/>
                    </a:p>
                  </a:txBody>
                  <a:tcPr marT="34290" marB="34290"/>
                </a:tc>
                <a:tc>
                  <a:txBody>
                    <a:bodyPr/>
                    <a:lstStyle/>
                    <a:p>
                      <a:endParaRPr lang="en-AU" sz="1400" dirty="0"/>
                    </a:p>
                  </a:txBody>
                  <a:tcPr marT="34290" marB="34290"/>
                </a:tc>
              </a:tr>
              <a:tr h="473064">
                <a:tc>
                  <a:txBody>
                    <a:bodyPr/>
                    <a:lstStyle/>
                    <a:p>
                      <a:pPr algn="r"/>
                      <a:r>
                        <a:rPr lang="en-AU" sz="1400" b="1" dirty="0" smtClean="0"/>
                        <a:t>15:30</a:t>
                      </a:r>
                      <a:endParaRPr lang="en-AU" sz="1400" b="1" dirty="0"/>
                    </a:p>
                  </a:txBody>
                  <a:tcPr marT="34290" marB="34290"/>
                </a:tc>
                <a:tc>
                  <a:txBody>
                    <a:bodyPr/>
                    <a:lstStyle/>
                    <a:p>
                      <a:r>
                        <a:rPr lang="en-AU" sz="1400" dirty="0" smtClean="0"/>
                        <a:t>First Up/All Up</a:t>
                      </a:r>
                      <a:br>
                        <a:rPr lang="en-AU" sz="1400" dirty="0" smtClean="0"/>
                      </a:br>
                      <a:r>
                        <a:rPr lang="en-AU" sz="1100" dirty="0" smtClean="0"/>
                        <a:t>WPH202</a:t>
                      </a:r>
                      <a:endParaRPr lang="en-AU" sz="1100" dirty="0"/>
                    </a:p>
                  </a:txBody>
                  <a:tcPr marT="34290" marB="34290"/>
                </a:tc>
                <a:tc>
                  <a:txBody>
                    <a:bodyPr/>
                    <a:lstStyle/>
                    <a:p>
                      <a:r>
                        <a:rPr lang="en-AU" sz="1400" dirty="0" smtClean="0"/>
                        <a:t>Application Platform </a:t>
                      </a:r>
                      <a:r>
                        <a:rPr lang="en-AU" sz="1100" dirty="0" smtClean="0"/>
                        <a:t>WPH304</a:t>
                      </a:r>
                      <a:endParaRPr lang="en-AU" sz="1100" dirty="0"/>
                    </a:p>
                  </a:txBody>
                  <a:tcPr marT="34290" marB="34290"/>
                </a:tc>
                <a:tc>
                  <a:txBody>
                    <a:bodyPr/>
                    <a:lstStyle/>
                    <a:p>
                      <a:endParaRPr lang="en-AU" sz="1400" dirty="0"/>
                    </a:p>
                  </a:txBody>
                  <a:tcPr marT="34290" marB="34290"/>
                </a:tc>
                <a:tc>
                  <a:txBody>
                    <a:bodyPr/>
                    <a:lstStyle/>
                    <a:p>
                      <a:endParaRPr lang="en-AU" sz="1400"/>
                    </a:p>
                  </a:txBody>
                  <a:tcPr marT="34290" marB="34290"/>
                </a:tc>
              </a:tr>
              <a:tr h="640080">
                <a:tc>
                  <a:txBody>
                    <a:bodyPr/>
                    <a:lstStyle/>
                    <a:p>
                      <a:pPr algn="r"/>
                      <a:r>
                        <a:rPr lang="en-AU" sz="1400" b="1" dirty="0" smtClean="0"/>
                        <a:t>17:00</a:t>
                      </a:r>
                      <a:endParaRPr lang="en-AU" sz="1400" b="1" dirty="0"/>
                    </a:p>
                  </a:txBody>
                  <a:tcPr marT="34290" marB="34290"/>
                </a:tc>
                <a:tc>
                  <a:txBody>
                    <a:bodyPr/>
                    <a:lstStyle/>
                    <a:p>
                      <a:r>
                        <a:rPr lang="en-AU" sz="1400" dirty="0" smtClean="0"/>
                        <a:t>Peeking at Source</a:t>
                      </a:r>
                      <a:br>
                        <a:rPr lang="en-AU" sz="1400" dirty="0" smtClean="0"/>
                      </a:br>
                      <a:r>
                        <a:rPr lang="en-AU" sz="1100" baseline="0" dirty="0" smtClean="0"/>
                        <a:t>WPH308</a:t>
                      </a:r>
                      <a:endParaRPr lang="en-AU" sz="1100" dirty="0"/>
                    </a:p>
                  </a:txBody>
                  <a:tcPr marT="34290" marB="34290"/>
                </a:tc>
                <a:tc>
                  <a:txBody>
                    <a:bodyPr/>
                    <a:lstStyle/>
                    <a:p>
                      <a:endParaRPr lang="en-AU" sz="1400" dirty="0"/>
                    </a:p>
                  </a:txBody>
                  <a:tcPr marT="34290" marB="34290"/>
                </a:tc>
                <a:tc>
                  <a:txBody>
                    <a:bodyPr/>
                    <a:lstStyle/>
                    <a:p>
                      <a:endParaRPr lang="en-AU" sz="1400" dirty="0"/>
                    </a:p>
                  </a:txBody>
                  <a:tcPr marT="34290" marB="34290"/>
                </a:tc>
                <a:tc>
                  <a:txBody>
                    <a:bodyPr/>
                    <a:lstStyle/>
                    <a:p>
                      <a:endParaRPr lang="en-AU" sz="1400"/>
                    </a:p>
                  </a:txBody>
                  <a:tcPr marT="34290" marB="34290"/>
                </a:tc>
              </a:tr>
              <a:tr h="528111">
                <a:tc>
                  <a:txBody>
                    <a:bodyPr/>
                    <a:lstStyle/>
                    <a:p>
                      <a:pPr algn="r"/>
                      <a:r>
                        <a:rPr lang="en-AU" sz="1400" b="1" dirty="0" smtClean="0"/>
                        <a:t>18:30</a:t>
                      </a:r>
                      <a:endParaRPr lang="en-AU" sz="1400" b="1" dirty="0"/>
                    </a:p>
                  </a:txBody>
                  <a:tcPr marT="34290" marB="34290"/>
                </a:tc>
                <a:tc>
                  <a:txBody>
                    <a:bodyPr/>
                    <a:lstStyle/>
                    <a:p>
                      <a:r>
                        <a:rPr lang="en-AU" sz="1400" dirty="0" smtClean="0"/>
                        <a:t>Spotlight</a:t>
                      </a:r>
                      <a:br>
                        <a:rPr lang="en-AU" sz="1400" dirty="0" smtClean="0"/>
                      </a:br>
                      <a:r>
                        <a:rPr lang="en-AU" sz="1100" baseline="0" dirty="0" smtClean="0"/>
                        <a:t>SWP001</a:t>
                      </a:r>
                      <a:endParaRPr lang="en-AU" sz="1100" dirty="0"/>
                    </a:p>
                  </a:txBody>
                  <a:tcPr marT="34290" marB="34290"/>
                </a:tc>
                <a:tc>
                  <a:txBody>
                    <a:bodyPr/>
                    <a:lstStyle/>
                    <a:p>
                      <a:endParaRPr lang="en-AU" sz="1400"/>
                    </a:p>
                  </a:txBody>
                  <a:tcPr marT="34290" marB="34290"/>
                </a:tc>
                <a:tc>
                  <a:txBody>
                    <a:bodyPr/>
                    <a:lstStyle/>
                    <a:p>
                      <a:endParaRPr lang="en-AU" sz="1400" dirty="0"/>
                    </a:p>
                  </a:txBody>
                  <a:tcPr marT="34290" marB="34290"/>
                </a:tc>
                <a:tc>
                  <a:txBody>
                    <a:bodyPr/>
                    <a:lstStyle/>
                    <a:p>
                      <a:endParaRPr lang="en-AU" sz="1400" dirty="0"/>
                    </a:p>
                  </a:txBody>
                  <a:tcPr marT="34290" marB="34290"/>
                </a:tc>
              </a:tr>
            </a:tbl>
          </a:graphicData>
        </a:graphic>
      </p:graphicFrame>
    </p:spTree>
    <p:extLst>
      <p:ext uri="{BB962C8B-B14F-4D97-AF65-F5344CB8AC3E}">
        <p14:creationId xmlns:p14="http://schemas.microsoft.com/office/powerpoint/2010/main" val="39346314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95" y="205979"/>
            <a:ext cx="7026153" cy="608709"/>
          </a:xfrm>
        </p:spPr>
        <p:txBody>
          <a:bodyPr>
            <a:noAutofit/>
          </a:bodyPr>
          <a:lstStyle/>
          <a:p>
            <a:r>
              <a:rPr lang="en-AU" sz="4000" dirty="0" smtClean="0"/>
              <a:t>What the market is saying…</a:t>
            </a:r>
            <a:endParaRPr lang="en-AU" sz="2000" dirty="0">
              <a:solidFill>
                <a:schemeClr val="bg1">
                  <a:lumMod val="50000"/>
                </a:schemeClr>
              </a:solidFill>
            </a:endParaRPr>
          </a:p>
        </p:txBody>
      </p:sp>
      <p:pic>
        <p:nvPicPr>
          <p:cNvPr id="102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606" y="918384"/>
            <a:ext cx="4171920" cy="19866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138" y="918384"/>
            <a:ext cx="3187388" cy="17508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9138" y="2879488"/>
            <a:ext cx="3081184" cy="20197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5656" y="2998604"/>
            <a:ext cx="3032870" cy="16864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3885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50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1000" fill="hold"/>
                                        <p:tgtEl>
                                          <p:spTgt spid="1026"/>
                                        </p:tgtEl>
                                        <p:attrNameLst>
                                          <p:attrName>ppt_x</p:attrName>
                                        </p:attrNameLst>
                                      </p:cBhvr>
                                      <p:tavLst>
                                        <p:tav tm="0">
                                          <p:val>
                                            <p:strVal val="0-#ppt_w/2"/>
                                          </p:val>
                                        </p:tav>
                                        <p:tav tm="100000">
                                          <p:val>
                                            <p:strVal val="#ppt_x"/>
                                          </p:val>
                                        </p:tav>
                                      </p:tavLst>
                                    </p:anim>
                                    <p:anim calcmode="lin" valueType="num">
                                      <p:cBhvr additive="base">
                                        <p:cTn id="8" dur="1000" fill="hold"/>
                                        <p:tgtEl>
                                          <p:spTgt spid="1026"/>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1" fill="hold" nodeType="afterEffect">
                                  <p:stCondLst>
                                    <p:cond delay="500"/>
                                  </p:stCondLst>
                                  <p:childTnLst>
                                    <p:set>
                                      <p:cBhvr>
                                        <p:cTn id="11" dur="1" fill="hold">
                                          <p:stCondLst>
                                            <p:cond delay="0"/>
                                          </p:stCondLst>
                                        </p:cTn>
                                        <p:tgtEl>
                                          <p:spTgt spid="1027"/>
                                        </p:tgtEl>
                                        <p:attrNameLst>
                                          <p:attrName>style.visibility</p:attrName>
                                        </p:attrNameLst>
                                      </p:cBhvr>
                                      <p:to>
                                        <p:strVal val="visible"/>
                                      </p:to>
                                    </p:set>
                                    <p:anim calcmode="lin" valueType="num">
                                      <p:cBhvr additive="base">
                                        <p:cTn id="12" dur="1000" fill="hold"/>
                                        <p:tgtEl>
                                          <p:spTgt spid="1027"/>
                                        </p:tgtEl>
                                        <p:attrNameLst>
                                          <p:attrName>ppt_x</p:attrName>
                                        </p:attrNameLst>
                                      </p:cBhvr>
                                      <p:tavLst>
                                        <p:tav tm="0">
                                          <p:val>
                                            <p:strVal val="#ppt_x"/>
                                          </p:val>
                                        </p:tav>
                                        <p:tav tm="100000">
                                          <p:val>
                                            <p:strVal val="#ppt_x"/>
                                          </p:val>
                                        </p:tav>
                                      </p:tavLst>
                                    </p:anim>
                                    <p:anim calcmode="lin" valueType="num">
                                      <p:cBhvr additive="base">
                                        <p:cTn id="13" dur="1000" fill="hold"/>
                                        <p:tgtEl>
                                          <p:spTgt spid="1027"/>
                                        </p:tgtEl>
                                        <p:attrNameLst>
                                          <p:attrName>ppt_y</p:attrName>
                                        </p:attrNameLst>
                                      </p:cBhvr>
                                      <p:tavLst>
                                        <p:tav tm="0">
                                          <p:val>
                                            <p:strVal val="0-#ppt_h/2"/>
                                          </p:val>
                                        </p:tav>
                                        <p:tav tm="100000">
                                          <p:val>
                                            <p:strVal val="#ppt_y"/>
                                          </p:val>
                                        </p:tav>
                                      </p:tavLst>
                                    </p:anim>
                                  </p:childTnLst>
                                </p:cTn>
                              </p:par>
                            </p:childTnLst>
                          </p:cTn>
                        </p:par>
                        <p:par>
                          <p:cTn id="14" fill="hold">
                            <p:stCondLst>
                              <p:cond delay="3000"/>
                            </p:stCondLst>
                            <p:childTnLst>
                              <p:par>
                                <p:cTn id="15" presetID="2" presetClass="entr" presetSubtype="2" fill="hold" nodeType="afterEffect">
                                  <p:stCondLst>
                                    <p:cond delay="5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1+#ppt_w/2"/>
                                          </p:val>
                                        </p:tav>
                                        <p:tav tm="100000">
                                          <p:val>
                                            <p:strVal val="#ppt_x"/>
                                          </p:val>
                                        </p:tav>
                                      </p:tavLst>
                                    </p:anim>
                                    <p:anim calcmode="lin" valueType="num">
                                      <p:cBhvr additive="base">
                                        <p:cTn id="18" dur="10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4500"/>
                            </p:stCondLst>
                            <p:childTnLst>
                              <p:par>
                                <p:cTn id="20" presetID="2" presetClass="entr" presetSubtype="4" fill="hold" nodeType="afterEffect">
                                  <p:stCondLst>
                                    <p:cond delay="500"/>
                                  </p:stCondLst>
                                  <p:childTnLst>
                                    <p:set>
                                      <p:cBhvr>
                                        <p:cTn id="21" dur="1" fill="hold">
                                          <p:stCondLst>
                                            <p:cond delay="0"/>
                                          </p:stCondLst>
                                        </p:cTn>
                                        <p:tgtEl>
                                          <p:spTgt spid="1029"/>
                                        </p:tgtEl>
                                        <p:attrNameLst>
                                          <p:attrName>style.visibility</p:attrName>
                                        </p:attrNameLst>
                                      </p:cBhvr>
                                      <p:to>
                                        <p:strVal val="visible"/>
                                      </p:to>
                                    </p:set>
                                    <p:anim calcmode="lin" valueType="num">
                                      <p:cBhvr additive="base">
                                        <p:cTn id="22" dur="1000" fill="hold"/>
                                        <p:tgtEl>
                                          <p:spTgt spid="1029"/>
                                        </p:tgtEl>
                                        <p:attrNameLst>
                                          <p:attrName>ppt_x</p:attrName>
                                        </p:attrNameLst>
                                      </p:cBhvr>
                                      <p:tavLst>
                                        <p:tav tm="0">
                                          <p:val>
                                            <p:strVal val="#ppt_x"/>
                                          </p:val>
                                        </p:tav>
                                        <p:tav tm="100000">
                                          <p:val>
                                            <p:strVal val="#ppt_x"/>
                                          </p:val>
                                        </p:tav>
                                      </p:tavLst>
                                    </p:anim>
                                    <p:anim calcmode="lin" valueType="num">
                                      <p:cBhvr additive="base">
                                        <p:cTn id="23" dur="1000" fill="hold"/>
                                        <p:tgtEl>
                                          <p:spTgt spid="10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14" y="0"/>
            <a:ext cx="9261903"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5" name="Group 84"/>
          <p:cNvGrpSpPr/>
          <p:nvPr/>
        </p:nvGrpSpPr>
        <p:grpSpPr>
          <a:xfrm>
            <a:off x="-94814" y="1"/>
            <a:ext cx="9260709" cy="5143499"/>
            <a:chOff x="-126387" y="1"/>
            <a:chExt cx="12344396" cy="6857998"/>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6387" y="1"/>
              <a:ext cx="12344396" cy="6857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hrisw\Desktop\icongrid2.png"/>
            <p:cNvPicPr>
              <a:picLocks noChangeAspect="1" noChangeArrowheads="1"/>
            </p:cNvPicPr>
            <p:nvPr/>
          </p:nvPicPr>
          <p:blipFill rotWithShape="1">
            <a:blip r:embed="rId5">
              <a:extLst>
                <a:ext uri="{28A0092B-C50C-407E-A947-70E740481C1C}">
                  <a14:useLocalDpi xmlns:a14="http://schemas.microsoft.com/office/drawing/2010/main" val="0"/>
                </a:ext>
              </a:extLst>
            </a:blip>
            <a:srcRect l="96731" t="48168" r="1680" b="48265"/>
            <a:stretch/>
          </p:blipFill>
          <p:spPr bwMode="auto">
            <a:xfrm>
              <a:off x="4607718" y="3548063"/>
              <a:ext cx="189915" cy="19050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 y="0"/>
            <a:ext cx="9144095" cy="5143500"/>
          </a:xfrm>
          <a:prstGeom prst="rect">
            <a:avLst/>
          </a:prstGeom>
        </p:spPr>
      </p:pic>
      <p:grpSp>
        <p:nvGrpSpPr>
          <p:cNvPr id="81" name="Group 80"/>
          <p:cNvGrpSpPr>
            <a:grpSpLocks noChangeAspect="1"/>
          </p:cNvGrpSpPr>
          <p:nvPr/>
        </p:nvGrpSpPr>
        <p:grpSpPr>
          <a:xfrm>
            <a:off x="1135952" y="555498"/>
            <a:ext cx="6959673" cy="4032504"/>
            <a:chOff x="1450488" y="740044"/>
            <a:chExt cx="9279301" cy="5377913"/>
          </a:xfrm>
          <a:effectLst/>
        </p:grpSpPr>
        <p:grpSp>
          <p:nvGrpSpPr>
            <p:cNvPr id="40" name="Group 39"/>
            <p:cNvGrpSpPr/>
            <p:nvPr/>
          </p:nvGrpSpPr>
          <p:grpSpPr>
            <a:xfrm>
              <a:off x="8776127" y="740044"/>
              <a:ext cx="1953662" cy="5375831"/>
              <a:chOff x="8776123" y="740045"/>
              <a:chExt cx="1953662" cy="5375830"/>
            </a:xfrm>
          </p:grpSpPr>
          <p:pic>
            <p:nvPicPr>
              <p:cNvPr id="41"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79675" t="44373" r="12317" b="41391"/>
              <a:stretch/>
            </p:blipFill>
            <p:spPr bwMode="auto">
              <a:xfrm>
                <a:off x="8776123" y="740045"/>
                <a:ext cx="905257" cy="905256"/>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79675" t="70669" r="12317" b="15095"/>
              <a:stretch/>
            </p:blipFill>
            <p:spPr bwMode="auto">
              <a:xfrm>
                <a:off x="8776123" y="2975332"/>
                <a:ext cx="905257" cy="905256"/>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69022" t="70299" r="22970" b="15465"/>
              <a:stretch/>
            </p:blipFill>
            <p:spPr bwMode="auto">
              <a:xfrm>
                <a:off x="8776123" y="4092979"/>
                <a:ext cx="905257" cy="905256"/>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5937" t="70729" r="76055" b="15035"/>
              <a:stretch/>
            </p:blipFill>
            <p:spPr bwMode="auto">
              <a:xfrm>
                <a:off x="8776123" y="1857690"/>
                <a:ext cx="905257" cy="905256"/>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37264" t="32860" r="54805" b="53041"/>
              <a:stretch/>
            </p:blipFill>
            <p:spPr bwMode="auto">
              <a:xfrm>
                <a:off x="8776124" y="5210619"/>
                <a:ext cx="905257" cy="905256"/>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69125" t="32860" r="22944" b="53041"/>
              <a:stretch/>
            </p:blipFill>
            <p:spPr bwMode="auto">
              <a:xfrm>
                <a:off x="9824528" y="2982633"/>
                <a:ext cx="905257" cy="905256"/>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7" name="Group 46"/>
            <p:cNvGrpSpPr/>
            <p:nvPr/>
          </p:nvGrpSpPr>
          <p:grpSpPr>
            <a:xfrm>
              <a:off x="1450488" y="740044"/>
              <a:ext cx="1971683" cy="5377913"/>
              <a:chOff x="1450487" y="740044"/>
              <a:chExt cx="1971681" cy="5377913"/>
            </a:xfrm>
          </p:grpSpPr>
          <p:pic>
            <p:nvPicPr>
              <p:cNvPr id="4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6459" t="44248" r="65533" b="41516"/>
              <a:stretch/>
            </p:blipFill>
            <p:spPr bwMode="auto">
              <a:xfrm>
                <a:off x="2516909" y="2976370"/>
                <a:ext cx="905258" cy="905256"/>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58437" t="44178" r="33555" b="41586"/>
              <a:stretch/>
            </p:blipFill>
            <p:spPr bwMode="auto">
              <a:xfrm>
                <a:off x="2516909" y="4094538"/>
                <a:ext cx="905258" cy="905256"/>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26660" t="32860" r="65409" b="53041"/>
              <a:stretch/>
            </p:blipFill>
            <p:spPr bwMode="auto">
              <a:xfrm>
                <a:off x="2516909" y="5212701"/>
                <a:ext cx="905258" cy="905256"/>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5938" t="44433" r="76054" b="41331"/>
              <a:stretch/>
            </p:blipFill>
            <p:spPr bwMode="auto">
              <a:xfrm>
                <a:off x="1450487" y="2976370"/>
                <a:ext cx="905258" cy="905256"/>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l="58534" t="44303" r="33537" b="41597"/>
              <a:stretch/>
            </p:blipFill>
            <p:spPr bwMode="auto">
              <a:xfrm>
                <a:off x="2516909" y="740044"/>
                <a:ext cx="905258" cy="905256"/>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5"/>
              <p:cNvPicPr>
                <a:picLocks noChangeAspect="1" noChangeArrowheads="1"/>
              </p:cNvPicPr>
              <p:nvPr/>
            </p:nvPicPr>
            <p:blipFill rotWithShape="1">
              <a:blip r:embed="rId10">
                <a:extLst>
                  <a:ext uri="{28A0092B-C50C-407E-A947-70E740481C1C}">
                    <a14:useLocalDpi xmlns:a14="http://schemas.microsoft.com/office/drawing/2010/main" val="0"/>
                  </a:ext>
                </a:extLst>
              </a:blip>
              <a:srcRect l="26537" t="44200" r="65375" b="41422"/>
              <a:stretch/>
            </p:blipFill>
            <p:spPr bwMode="auto">
              <a:xfrm>
                <a:off x="2516910" y="1858207"/>
                <a:ext cx="905258" cy="905256"/>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4" name="Group 53"/>
            <p:cNvGrpSpPr/>
            <p:nvPr/>
          </p:nvGrpSpPr>
          <p:grpSpPr>
            <a:xfrm>
              <a:off x="3549797" y="740044"/>
              <a:ext cx="5089241" cy="5377913"/>
              <a:chOff x="13597249" y="836815"/>
              <a:chExt cx="5089240" cy="5377913"/>
            </a:xfrm>
          </p:grpSpPr>
          <p:pic>
            <p:nvPicPr>
              <p:cNvPr id="55" name="Picture 15" descr="\\SFP\Work\White_Whale\2-20365_Lees_Holland\art\AppTiles\adobe-reader-windows-phone-wp7.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781231" y="3073141"/>
                <a:ext cx="905258" cy="90525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6" name="Picture 18"/>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7781231" y="5309471"/>
                <a:ext cx="905258" cy="90525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7" name="Picture 19" descr="\\SFP\Work\White_Whale\2-20365_Lees_Holland\art\AppTiles\ebay-radio-windows-phone-7-wp7-app-logo.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689240" y="836815"/>
                <a:ext cx="905256" cy="90525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8" name="Picture 20" descr="\\SFP\Work\White_Whale\2-20365_Lees_Holland\art\AppTiles\fandango-radio-windows-phone-7-wp7-app-logo.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729207" y="836815"/>
                <a:ext cx="905257" cy="90525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9" name="Picture 23"/>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7781231" y="1954978"/>
                <a:ext cx="905258" cy="905256"/>
              </a:xfrm>
              <a:prstGeom prst="rect">
                <a:avLst/>
              </a:prstGeom>
              <a:noFill/>
              <a:effectLst/>
            </p:spPr>
          </p:pic>
          <p:pic>
            <p:nvPicPr>
              <p:cNvPr id="60" name="Picture 24" descr="\\SFP\Work\White_Whale\2-20365_Lees_Holland\art\AppTiles\imdb-windows-phone-7-wp7-app-logo.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781231" y="836815"/>
                <a:ext cx="905258" cy="90525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 name="Picture 26" descr="\\SFP\Work\White_Whale\2-20365_Lees_Holland\art\AppTiles\loopt-windows-phone-wp7.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781231" y="4191308"/>
                <a:ext cx="905258" cy="90525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2" name="Picture 27"/>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14649273" y="836815"/>
                <a:ext cx="905258" cy="90525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3" name="Picture 28" descr="\\SFP\Work\White_Whale\2-20365_Lees_Holland\art\AppTiles\netflix-windows-phone-wp7-app-logo.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597249" y="836815"/>
                <a:ext cx="905258" cy="90525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4" name="Picture 29" descr="\\SFP\Work\White_Whale\2-20365_Lees_Holland\art\AppTiles\photobucket-windows-phone-7-wp7-screenshot.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597249" y="5309471"/>
                <a:ext cx="905258" cy="90525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5" name="Picture 31" descr="\\SFP\Work\White_Whale\2-20365_Lees_Holland\art\AppTiles\real-estate-search-windows-phone-wp7-screenshot.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3597249" y="1956122"/>
                <a:ext cx="905258" cy="90525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6" name="Picture 32" descr="\\SFP\Work\White_Whale\2-20365_Lees_Holland\art\AppTiles\seesmic-radio-windows-phone-7-wp7-app-logo.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3597249" y="3075429"/>
                <a:ext cx="905258" cy="90525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7" name="Picture 33" descr="\\SFP\Work\White_Whale\2-20365_Lees_Holland\art\AppTiles\shazam-windows-phone-wp7-app-logo.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6729207" y="5309471"/>
                <a:ext cx="905257" cy="90525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8" name="Picture 35"/>
              <p:cNvPicPr>
                <a:picLocks noChangeAspect="1" noChangeArrowheads="1"/>
              </p:cNvPicPr>
              <p:nvPr/>
            </p:nvPicPr>
            <p:blipFill>
              <a:blip r:embed="rId24">
                <a:extLst>
                  <a:ext uri="{28A0092B-C50C-407E-A947-70E740481C1C}">
                    <a14:useLocalDpi xmlns:a14="http://schemas.microsoft.com/office/drawing/2010/main" val="0"/>
                  </a:ext>
                </a:extLst>
              </a:blip>
              <a:stretch>
                <a:fillRect/>
              </a:stretch>
            </p:blipFill>
            <p:spPr bwMode="auto">
              <a:xfrm>
                <a:off x="13597249" y="4194737"/>
                <a:ext cx="905258" cy="905256"/>
              </a:xfrm>
              <a:prstGeom prst="rect">
                <a:avLst/>
              </a:prstGeom>
              <a:noFill/>
              <a:effectLst/>
            </p:spPr>
          </p:pic>
          <p:pic>
            <p:nvPicPr>
              <p:cNvPr id="69" name="Picture 38" descr="\\SFP\Work\White_Whale\2-20365_Lees_Holland\art\AppTiles\yelp-windows-phone-7-wp7-app-logo.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4649275" y="5309472"/>
                <a:ext cx="905258" cy="90525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0" name="Picture 39" descr="\\SFP\Work\White_Whale\2-20365_Lees_Holland\art\AppTiles\youtube-windows-phone-7-wp7-app-logo.pn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5689237" y="5309471"/>
                <a:ext cx="905256" cy="905256"/>
              </a:xfrm>
              <a:prstGeom prst="rect">
                <a:avLst/>
              </a:prstGeom>
              <a:noFill/>
              <a:effectLst/>
              <a:extLst>
                <a:ext uri="{909E8E84-426E-40DD-AFC4-6F175D3DCCD1}">
                  <a14:hiddenFill xmlns:a14="http://schemas.microsoft.com/office/drawing/2010/main">
                    <a:solidFill>
                      <a:srgbClr val="FFFFFF"/>
                    </a:solidFill>
                  </a14:hiddenFill>
                </a:ext>
              </a:extLst>
            </p:spPr>
          </p:pic>
        </p:grpSp>
        <p:grpSp>
          <p:nvGrpSpPr>
            <p:cNvPr id="71" name="Group 70"/>
            <p:cNvGrpSpPr/>
            <p:nvPr/>
          </p:nvGrpSpPr>
          <p:grpSpPr>
            <a:xfrm>
              <a:off x="4601819" y="1858208"/>
              <a:ext cx="2985193" cy="3141584"/>
              <a:chOff x="14649270" y="1954978"/>
              <a:chExt cx="2985195" cy="3141584"/>
            </a:xfrm>
          </p:grpSpPr>
          <p:pic>
            <p:nvPicPr>
              <p:cNvPr id="72" name="Picture 16" descr="\\SFP\Work\White_Whale\2-20365_Lees_Holland\art\AppTiles\ap-mobile-radio-windows-phone-7-wp7-app-logo.pn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6729204" y="3073142"/>
                <a:ext cx="905258" cy="90525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3" name="Picture 17" descr="\\SFP\Work\White_Whale\2-20365_Lees_Holland\art\AppTiles\att-uverse-icon.pn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4649270" y="1954978"/>
                <a:ext cx="905258" cy="90525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4" name="Picture 21" descr="\\SFP\Work\White_Whale\2-20365_Lees_Holland\art\AppTiles\flixster-radio-windows-phone-7-wp7-app-logo.pn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5689237" y="1954978"/>
                <a:ext cx="905256" cy="90525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5" name="Picture 22" descr="\\SFP\Work\White_Whale\2-20365_Lees_Holland\art\AppTiles\foursquare-windows-phone-7-wp7-app-logo.pn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4649270" y="4191305"/>
                <a:ext cx="905258" cy="90525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5" descr="\\SFP\Work\White_Whale\2-20365_Lees_Holland\art\AppTiles\lastfm-radio-windows-phone-7-wp7-app-logo.pn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5689237" y="4191306"/>
                <a:ext cx="905256" cy="90525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Picture 30"/>
              <p:cNvPicPr>
                <a:picLocks noChangeAspect="1" noChangeArrowheads="1"/>
              </p:cNvPicPr>
              <p:nvPr/>
            </p:nvPicPr>
            <p:blipFill>
              <a:blip r:embed="rId32">
                <a:extLst>
                  <a:ext uri="{28A0092B-C50C-407E-A947-70E740481C1C}">
                    <a14:useLocalDpi xmlns:a14="http://schemas.microsoft.com/office/drawing/2010/main" val="0"/>
                  </a:ext>
                </a:extLst>
              </a:blip>
              <a:stretch>
                <a:fillRect/>
              </a:stretch>
            </p:blipFill>
            <p:spPr bwMode="auto">
              <a:xfrm>
                <a:off x="14649273" y="3073142"/>
                <a:ext cx="905258" cy="90525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34" descr="\\SFP\Work\White_Whale\2-20365_Lees_Holland\art\AppTiles\slacker-radio-windows-phone-7-wp7-app-logo.pn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6729207" y="1954979"/>
                <a:ext cx="905258" cy="90525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37"/>
              <p:cNvPicPr>
                <a:picLocks noChangeAspect="1" noChangeArrowheads="1"/>
              </p:cNvPicPr>
              <p:nvPr/>
            </p:nvPicPr>
            <p:blipFill>
              <a:blip r:embed="rId34">
                <a:extLst>
                  <a:ext uri="{28A0092B-C50C-407E-A947-70E740481C1C}">
                    <a14:useLocalDpi xmlns:a14="http://schemas.microsoft.com/office/drawing/2010/main" val="0"/>
                  </a:ext>
                </a:extLst>
              </a:blip>
              <a:stretch>
                <a:fillRect/>
              </a:stretch>
            </p:blipFill>
            <p:spPr bwMode="auto">
              <a:xfrm>
                <a:off x="16729204" y="4191305"/>
                <a:ext cx="905258" cy="905257"/>
              </a:xfrm>
              <a:prstGeom prst="rect">
                <a:avLst/>
              </a:prstGeom>
              <a:noFill/>
              <a:effectLst/>
            </p:spPr>
          </p:pic>
        </p:grpSp>
        <p:pic>
          <p:nvPicPr>
            <p:cNvPr id="80" name="Picture 36" descr="\\SFP\Work\White_Whale\2-20365_Lees_Holland\art\AppTiles\twitter-windows-phone-wp7-app-logo.png"/>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641784" y="2976372"/>
              <a:ext cx="905256" cy="905256"/>
            </a:xfrm>
            <a:prstGeom prst="rect">
              <a:avLst/>
            </a:prstGeom>
            <a:noFill/>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0183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6" presetClass="emph" presetSubtype="0" accel="25000" decel="75000" fill="hold" nodeType="withEffect">
                                  <p:stCondLst>
                                    <p:cond delay="0"/>
                                  </p:stCondLst>
                                  <p:childTnLst>
                                    <p:animScale>
                                      <p:cBhvr>
                                        <p:cTn id="9" dur="1000" fill="hold"/>
                                        <p:tgtEl>
                                          <p:spTgt spid="81"/>
                                        </p:tgtEl>
                                      </p:cBhvr>
                                      <p:by x="19720" y="19720"/>
                                    </p:animScale>
                                  </p:childTnLst>
                                </p:cTn>
                              </p:par>
                              <p:par>
                                <p:cTn id="10" presetID="10" presetClass="entr" presetSubtype="0" fill="hold" nodeType="withEffect">
                                  <p:stCondLst>
                                    <p:cond delay="50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500"/>
                                        <p:tgtEl>
                                          <p:spTgt spid="85"/>
                                        </p:tgtEl>
                                      </p:cBhvr>
                                    </p:animEffect>
                                  </p:childTnLst>
                                </p:cTn>
                              </p:par>
                              <p:par>
                                <p:cTn id="13" presetID="10" presetClass="exit" presetSubtype="0" fill="hold" nodeType="withEffect">
                                  <p:stCondLst>
                                    <p:cond delay="1000"/>
                                  </p:stCondLst>
                                  <p:childTnLst>
                                    <p:animEffect transition="out" filter="fade">
                                      <p:cBhvr>
                                        <p:cTn id="14" dur="500"/>
                                        <p:tgtEl>
                                          <p:spTgt spid="81"/>
                                        </p:tgtEl>
                                      </p:cBhvr>
                                    </p:animEffect>
                                    <p:set>
                                      <p:cBhvr>
                                        <p:cTn id="15" dur="1" fill="hold">
                                          <p:stCondLst>
                                            <p:cond delay="499"/>
                                          </p:stCondLst>
                                        </p:cTn>
                                        <p:tgtEl>
                                          <p:spTgt spid="81"/>
                                        </p:tgtEl>
                                        <p:attrNameLst>
                                          <p:attrName>style.visibility</p:attrName>
                                        </p:attrNameLst>
                                      </p:cBhvr>
                                      <p:to>
                                        <p:strVal val="hidden"/>
                                      </p:to>
                                    </p:set>
                                  </p:childTnLst>
                                </p:cTn>
                              </p:par>
                              <p:par>
                                <p:cTn id="16" presetID="1" presetClass="exit" presetSubtype="0" fill="hold" nodeType="withEffect">
                                  <p:stCondLst>
                                    <p:cond delay="1000"/>
                                  </p:stCondLst>
                                  <p:childTnLst>
                                    <p:set>
                                      <p:cBhvr>
                                        <p:cTn id="17" dur="1" fill="hold">
                                          <p:stCondLst>
                                            <p:cond delay="0"/>
                                          </p:stCondLst>
                                        </p:cTn>
                                        <p:tgtEl>
                                          <p:spTgt spid="85"/>
                                        </p:tgtEl>
                                        <p:attrNameLst>
                                          <p:attrName>style.visibility</p:attrName>
                                        </p:attrNameLst>
                                      </p:cBhvr>
                                      <p:to>
                                        <p:strVal val="hidden"/>
                                      </p:to>
                                    </p:set>
                                  </p:childTnLst>
                                </p:cTn>
                              </p:par>
                              <p:par>
                                <p:cTn id="18" presetID="1" presetClass="entr" presetSubtype="0" fill="hold" nodeType="withEffect">
                                  <p:stCondLst>
                                    <p:cond delay="1000"/>
                                  </p:stCondLst>
                                  <p:childTnLst>
                                    <p:set>
                                      <p:cBhvr>
                                        <p:cTn id="19"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1755049" y="1200192"/>
            <a:ext cx="2663429" cy="1479570"/>
          </a:xfrm>
          <a:prstGeom prst="rect">
            <a:avLst/>
          </a:prstGeom>
          <a:solidFill>
            <a:srgbClr val="6BBD46"/>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05758" tIns="13717" rIns="205758" bIns="0" numCol="1" rtlCol="0" anchor="ctr" anchorCtr="0" compatLnSpc="1">
            <a:prstTxWarp prst="textNoShape">
              <a:avLst/>
            </a:prstTxWarp>
          </a:bodyPr>
          <a:lstStyle/>
          <a:p>
            <a:pPr defTabSz="685637" fontAlgn="base">
              <a:lnSpc>
                <a:spcPct val="90000"/>
              </a:lnSpc>
              <a:spcBef>
                <a:spcPct val="0"/>
              </a:spcBef>
              <a:spcAft>
                <a:spcPct val="0"/>
              </a:spcAft>
            </a:pPr>
            <a:endParaRPr lang="en-US" sz="2400" kern="0" spc="-38" dirty="0">
              <a:solidFill>
                <a:srgbClr val="FFFFFF"/>
              </a:solidFill>
            </a:endParaRPr>
          </a:p>
        </p:txBody>
      </p:sp>
      <p:sp>
        <p:nvSpPr>
          <p:cNvPr id="56" name="TextBox 55"/>
          <p:cNvSpPr txBox="1"/>
          <p:nvPr/>
        </p:nvSpPr>
        <p:spPr>
          <a:xfrm>
            <a:off x="1849669" y="1682882"/>
            <a:ext cx="1381231" cy="830997"/>
          </a:xfrm>
          <a:prstGeom prst="rect">
            <a:avLst/>
          </a:prstGeom>
          <a:noFill/>
        </p:spPr>
        <p:txBody>
          <a:bodyPr wrap="square" lIns="68586" tIns="0" rIns="68586" bIns="0" rtlCol="0">
            <a:spAutoFit/>
          </a:bodyPr>
          <a:lstStyle/>
          <a:p>
            <a:pPr algn="ctr" defTabSz="815734"/>
            <a:r>
              <a:rPr lang="en-US" sz="5400" b="1" spc="-225" dirty="0">
                <a:gradFill>
                  <a:gsLst>
                    <a:gs pos="0">
                      <a:srgbClr val="FFFFFF"/>
                    </a:gs>
                    <a:gs pos="86000">
                      <a:srgbClr val="FFFFFF"/>
                    </a:gs>
                  </a:gsLst>
                  <a:lin ang="5400000" scaled="0"/>
                </a:gradFill>
              </a:rPr>
              <a:t>66%</a:t>
            </a:r>
          </a:p>
        </p:txBody>
      </p:sp>
      <p:sp>
        <p:nvSpPr>
          <p:cNvPr id="57" name="TextBox 56"/>
          <p:cNvSpPr txBox="1"/>
          <p:nvPr/>
        </p:nvSpPr>
        <p:spPr>
          <a:xfrm>
            <a:off x="1849669" y="2387321"/>
            <a:ext cx="1381231" cy="230832"/>
          </a:xfrm>
          <a:prstGeom prst="rect">
            <a:avLst/>
          </a:prstGeom>
          <a:noFill/>
        </p:spPr>
        <p:txBody>
          <a:bodyPr wrap="square" lIns="0" tIns="0" rIns="0" bIns="0" rtlCol="0">
            <a:spAutoFit/>
          </a:bodyPr>
          <a:lstStyle/>
          <a:p>
            <a:pPr algn="ctr" defTabSz="815734"/>
            <a:r>
              <a:rPr lang="en-US" sz="1500" dirty="0">
                <a:gradFill>
                  <a:gsLst>
                    <a:gs pos="0">
                      <a:srgbClr val="FFFFFF"/>
                    </a:gs>
                    <a:gs pos="86000">
                      <a:srgbClr val="FFFFFF"/>
                    </a:gs>
                  </a:gsLst>
                  <a:lin ang="5400000" scaled="0"/>
                </a:gradFill>
                <a:ea typeface="Segoe UI" pitchFamily="34" charset="0"/>
                <a:cs typeface="Segoe UI" pitchFamily="34" charset="0"/>
              </a:rPr>
              <a:t>AWARENESS</a:t>
            </a:r>
          </a:p>
        </p:txBody>
      </p:sp>
      <p:sp>
        <p:nvSpPr>
          <p:cNvPr id="58" name="Rectangle 57"/>
          <p:cNvSpPr/>
          <p:nvPr/>
        </p:nvSpPr>
        <p:spPr>
          <a:xfrm>
            <a:off x="4932041" y="1200192"/>
            <a:ext cx="2663429" cy="1479570"/>
          </a:xfrm>
          <a:prstGeom prst="rect">
            <a:avLst/>
          </a:prstGeom>
          <a:solidFill>
            <a:srgbClr val="FF4819"/>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05758" tIns="13717" rIns="137172" bIns="0" numCol="1" rtlCol="0" anchor="ctr" anchorCtr="0" compatLnSpc="1">
            <a:prstTxWarp prst="textNoShape">
              <a:avLst/>
            </a:prstTxWarp>
          </a:bodyPr>
          <a:lstStyle/>
          <a:p>
            <a:pPr defTabSz="685637" fontAlgn="base">
              <a:lnSpc>
                <a:spcPct val="80000"/>
              </a:lnSpc>
              <a:spcBef>
                <a:spcPct val="0"/>
              </a:spcBef>
              <a:spcAft>
                <a:spcPct val="0"/>
              </a:spcAft>
            </a:pPr>
            <a:endParaRPr lang="en-US" b="1" kern="0" spc="-38" dirty="0">
              <a:solidFill>
                <a:srgbClr val="FFFFFF"/>
              </a:solidFill>
            </a:endParaRPr>
          </a:p>
        </p:txBody>
      </p:sp>
      <p:sp>
        <p:nvSpPr>
          <p:cNvPr id="59" name="TextBox 58"/>
          <p:cNvSpPr txBox="1"/>
          <p:nvPr/>
        </p:nvSpPr>
        <p:spPr>
          <a:xfrm>
            <a:off x="5026662" y="1562811"/>
            <a:ext cx="1381231" cy="230832"/>
          </a:xfrm>
          <a:prstGeom prst="rect">
            <a:avLst/>
          </a:prstGeom>
          <a:noFill/>
        </p:spPr>
        <p:txBody>
          <a:bodyPr wrap="square" lIns="0" tIns="0" rIns="0" bIns="0" rtlCol="0">
            <a:spAutoFit/>
          </a:bodyPr>
          <a:lstStyle/>
          <a:p>
            <a:pPr algn="ctr" defTabSz="815734"/>
            <a:r>
              <a:rPr lang="en-US" sz="1500" dirty="0">
                <a:gradFill>
                  <a:gsLst>
                    <a:gs pos="0">
                      <a:srgbClr val="FFFFFF"/>
                    </a:gs>
                    <a:gs pos="86000">
                      <a:srgbClr val="FFFFFF"/>
                    </a:gs>
                  </a:gsLst>
                  <a:lin ang="5400000" scaled="0"/>
                </a:gradFill>
                <a:ea typeface="Segoe UI" pitchFamily="34" charset="0"/>
                <a:cs typeface="Segoe UI" pitchFamily="34" charset="0"/>
              </a:rPr>
              <a:t>WORLDWIDE</a:t>
            </a:r>
          </a:p>
        </p:txBody>
      </p:sp>
      <p:sp>
        <p:nvSpPr>
          <p:cNvPr id="60" name="TextBox 59"/>
          <p:cNvSpPr txBox="1"/>
          <p:nvPr/>
        </p:nvSpPr>
        <p:spPr>
          <a:xfrm>
            <a:off x="5026662" y="1682882"/>
            <a:ext cx="1381231" cy="830997"/>
          </a:xfrm>
          <a:prstGeom prst="rect">
            <a:avLst/>
          </a:prstGeom>
          <a:noFill/>
        </p:spPr>
        <p:txBody>
          <a:bodyPr wrap="square" lIns="68586" tIns="0" rIns="68586" bIns="0" rtlCol="0">
            <a:spAutoFit/>
          </a:bodyPr>
          <a:lstStyle/>
          <a:p>
            <a:pPr algn="ctr" defTabSz="815734"/>
            <a:r>
              <a:rPr lang="en-US" sz="5400" b="1" spc="-225" dirty="0">
                <a:gradFill>
                  <a:gsLst>
                    <a:gs pos="0">
                      <a:srgbClr val="FFFFFF"/>
                    </a:gs>
                    <a:gs pos="86000">
                      <a:srgbClr val="FFFFFF"/>
                    </a:gs>
                  </a:gsLst>
                  <a:lin ang="5400000" scaled="0"/>
                </a:gradFill>
              </a:rPr>
              <a:t>93%</a:t>
            </a:r>
          </a:p>
        </p:txBody>
      </p:sp>
      <p:sp>
        <p:nvSpPr>
          <p:cNvPr id="61" name="TextBox 60"/>
          <p:cNvSpPr txBox="1"/>
          <p:nvPr/>
        </p:nvSpPr>
        <p:spPr>
          <a:xfrm>
            <a:off x="5026662" y="2387321"/>
            <a:ext cx="1381231" cy="230832"/>
          </a:xfrm>
          <a:prstGeom prst="rect">
            <a:avLst/>
          </a:prstGeom>
          <a:noFill/>
        </p:spPr>
        <p:txBody>
          <a:bodyPr wrap="square" lIns="0" tIns="0" rIns="0" bIns="0" rtlCol="0">
            <a:spAutoFit/>
          </a:bodyPr>
          <a:lstStyle/>
          <a:p>
            <a:pPr algn="ctr" defTabSz="815734"/>
            <a:r>
              <a:rPr lang="en-US" sz="1500" dirty="0">
                <a:gradFill>
                  <a:gsLst>
                    <a:gs pos="0">
                      <a:srgbClr val="FFFFFF"/>
                    </a:gs>
                    <a:gs pos="86000">
                      <a:srgbClr val="FFFFFF"/>
                    </a:gs>
                  </a:gsLst>
                  <a:lin ang="5400000" scaled="0"/>
                </a:gradFill>
                <a:ea typeface="Segoe UI" pitchFamily="34" charset="0"/>
                <a:cs typeface="Segoe UI" pitchFamily="34" charset="0"/>
              </a:rPr>
              <a:t>SATISFIED</a:t>
            </a:r>
          </a:p>
        </p:txBody>
      </p:sp>
      <p:sp>
        <p:nvSpPr>
          <p:cNvPr id="62" name="Rectangle 61"/>
          <p:cNvSpPr/>
          <p:nvPr/>
        </p:nvSpPr>
        <p:spPr>
          <a:xfrm>
            <a:off x="1755049" y="3066613"/>
            <a:ext cx="2663429" cy="1479570"/>
          </a:xfrm>
          <a:prstGeom prst="rect">
            <a:avLst/>
          </a:prstGeom>
          <a:solidFill>
            <a:srgbClr val="F6AE1E"/>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none" lIns="205758" tIns="13717" rIns="205758" bIns="0" numCol="1" rtlCol="0" anchor="ctr" anchorCtr="0" compatLnSpc="1">
            <a:prstTxWarp prst="textNoShape">
              <a:avLst/>
            </a:prstTxWarp>
          </a:bodyPr>
          <a:lstStyle/>
          <a:p>
            <a:pPr defTabSz="685637" fontAlgn="base">
              <a:lnSpc>
                <a:spcPct val="80000"/>
              </a:lnSpc>
              <a:spcBef>
                <a:spcPct val="0"/>
              </a:spcBef>
              <a:spcAft>
                <a:spcPct val="0"/>
              </a:spcAft>
            </a:pPr>
            <a:endParaRPr lang="en-US" b="1" kern="0" spc="-38" dirty="0">
              <a:solidFill>
                <a:srgbClr val="FFFFFF"/>
              </a:solidFill>
            </a:endParaRPr>
          </a:p>
        </p:txBody>
      </p:sp>
      <p:sp>
        <p:nvSpPr>
          <p:cNvPr id="63" name="TextBox 62"/>
          <p:cNvSpPr txBox="1"/>
          <p:nvPr/>
        </p:nvSpPr>
        <p:spPr>
          <a:xfrm>
            <a:off x="1849669" y="3448840"/>
            <a:ext cx="1381231" cy="230832"/>
          </a:xfrm>
          <a:prstGeom prst="rect">
            <a:avLst/>
          </a:prstGeom>
          <a:noFill/>
        </p:spPr>
        <p:txBody>
          <a:bodyPr wrap="square" lIns="0" tIns="0" rIns="0" bIns="0" rtlCol="0">
            <a:spAutoFit/>
          </a:bodyPr>
          <a:lstStyle/>
          <a:p>
            <a:pPr algn="ctr" defTabSz="815734"/>
            <a:r>
              <a:rPr lang="en-US" sz="1500" dirty="0">
                <a:gradFill>
                  <a:gsLst>
                    <a:gs pos="0">
                      <a:srgbClr val="FFFFFF"/>
                    </a:gs>
                    <a:gs pos="86000">
                      <a:srgbClr val="FFFFFF"/>
                    </a:gs>
                  </a:gsLst>
                  <a:lin ang="5400000" scaled="0"/>
                </a:gradFill>
                <a:ea typeface="Segoe UI" pitchFamily="34" charset="0"/>
                <a:cs typeface="Segoe UI" pitchFamily="34" charset="0"/>
              </a:rPr>
              <a:t>UNITED STATES</a:t>
            </a:r>
          </a:p>
        </p:txBody>
      </p:sp>
      <p:sp>
        <p:nvSpPr>
          <p:cNvPr id="64" name="TextBox 63"/>
          <p:cNvSpPr txBox="1"/>
          <p:nvPr/>
        </p:nvSpPr>
        <p:spPr>
          <a:xfrm>
            <a:off x="1849669" y="3569636"/>
            <a:ext cx="1381231" cy="830997"/>
          </a:xfrm>
          <a:prstGeom prst="rect">
            <a:avLst/>
          </a:prstGeom>
          <a:noFill/>
        </p:spPr>
        <p:txBody>
          <a:bodyPr wrap="square" lIns="68586" tIns="0" rIns="68586" bIns="0" rtlCol="0">
            <a:spAutoFit/>
          </a:bodyPr>
          <a:lstStyle/>
          <a:p>
            <a:pPr algn="ctr" defTabSz="815734"/>
            <a:r>
              <a:rPr lang="en-US" sz="5400" b="1" spc="-225" dirty="0">
                <a:gradFill>
                  <a:gsLst>
                    <a:gs pos="0">
                      <a:srgbClr val="FFFFFF"/>
                    </a:gs>
                    <a:gs pos="86000">
                      <a:srgbClr val="FFFFFF"/>
                    </a:gs>
                  </a:gsLst>
                  <a:lin ang="5400000" scaled="0"/>
                </a:gradFill>
              </a:rPr>
              <a:t>66%</a:t>
            </a:r>
          </a:p>
        </p:txBody>
      </p:sp>
      <p:sp>
        <p:nvSpPr>
          <p:cNvPr id="65" name="TextBox 64"/>
          <p:cNvSpPr txBox="1"/>
          <p:nvPr/>
        </p:nvSpPr>
        <p:spPr>
          <a:xfrm>
            <a:off x="1849669" y="4286751"/>
            <a:ext cx="1381231" cy="230832"/>
          </a:xfrm>
          <a:prstGeom prst="rect">
            <a:avLst/>
          </a:prstGeom>
          <a:noFill/>
        </p:spPr>
        <p:txBody>
          <a:bodyPr wrap="square" lIns="0" tIns="0" rIns="0" bIns="0" rtlCol="0">
            <a:spAutoFit/>
          </a:bodyPr>
          <a:lstStyle/>
          <a:p>
            <a:pPr algn="ctr" defTabSz="815734"/>
            <a:r>
              <a:rPr lang="en-US" sz="1500" dirty="0">
                <a:gradFill>
                  <a:gsLst>
                    <a:gs pos="0">
                      <a:srgbClr val="FFFFFF"/>
                    </a:gs>
                    <a:gs pos="86000">
                      <a:srgbClr val="FFFFFF"/>
                    </a:gs>
                  </a:gsLst>
                  <a:lin ang="5400000" scaled="0"/>
                </a:gradFill>
                <a:ea typeface="Segoe UI" pitchFamily="34" charset="0"/>
                <a:cs typeface="Segoe UI" pitchFamily="34" charset="0"/>
              </a:rPr>
              <a:t>VERY SATISFIED</a:t>
            </a:r>
          </a:p>
        </p:txBody>
      </p:sp>
      <p:grpSp>
        <p:nvGrpSpPr>
          <p:cNvPr id="66" name="Group 65"/>
          <p:cNvGrpSpPr/>
          <p:nvPr/>
        </p:nvGrpSpPr>
        <p:grpSpPr>
          <a:xfrm>
            <a:off x="3261041" y="3579808"/>
            <a:ext cx="1157437" cy="657482"/>
            <a:chOff x="2301463" y="4119537"/>
            <a:chExt cx="1915612" cy="1350625"/>
          </a:xfrm>
        </p:grpSpPr>
        <p:pic>
          <p:nvPicPr>
            <p:cNvPr id="67" name="Picture 3" descr="C:\Users\andrewl\Desktop\usanotextfinal2005 - lines and fill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1463" y="4119537"/>
              <a:ext cx="1915612" cy="1350625"/>
            </a:xfrm>
            <a:prstGeom prst="rect">
              <a:avLst/>
            </a:prstGeom>
            <a:noFill/>
            <a:extLst>
              <a:ext uri="{909E8E84-426E-40DD-AFC4-6F175D3DCCD1}">
                <a14:hiddenFill xmlns:a14="http://schemas.microsoft.com/office/drawing/2010/main">
                  <a:solidFill>
                    <a:srgbClr val="FFFFFF"/>
                  </a:solidFill>
                </a14:hiddenFill>
              </a:ext>
            </a:extLst>
          </p:spPr>
        </p:pic>
        <p:sp>
          <p:nvSpPr>
            <p:cNvPr id="68" name="Freeform 53"/>
            <p:cNvSpPr>
              <a:spLocks noEditPoints="1"/>
            </p:cNvSpPr>
            <p:nvPr/>
          </p:nvSpPr>
          <p:spPr bwMode="auto">
            <a:xfrm>
              <a:off x="2826076" y="4435858"/>
              <a:ext cx="677354" cy="709562"/>
            </a:xfrm>
            <a:custGeom>
              <a:avLst/>
              <a:gdLst>
                <a:gd name="T0" fmla="*/ 211 w 421"/>
                <a:gd name="T1" fmla="*/ 0 h 421"/>
                <a:gd name="T2" fmla="*/ 0 w 421"/>
                <a:gd name="T3" fmla="*/ 210 h 421"/>
                <a:gd name="T4" fmla="*/ 211 w 421"/>
                <a:gd name="T5" fmla="*/ 421 h 421"/>
                <a:gd name="T6" fmla="*/ 421 w 421"/>
                <a:gd name="T7" fmla="*/ 210 h 421"/>
                <a:gd name="T8" fmla="*/ 211 w 421"/>
                <a:gd name="T9" fmla="*/ 0 h 421"/>
                <a:gd name="T10" fmla="*/ 95 w 421"/>
                <a:gd name="T11" fmla="*/ 151 h 421"/>
                <a:gd name="T12" fmla="*/ 137 w 421"/>
                <a:gd name="T13" fmla="*/ 109 h 421"/>
                <a:gd name="T14" fmla="*/ 179 w 421"/>
                <a:gd name="T15" fmla="*/ 151 h 421"/>
                <a:gd name="T16" fmla="*/ 137 w 421"/>
                <a:gd name="T17" fmla="*/ 193 h 421"/>
                <a:gd name="T18" fmla="*/ 95 w 421"/>
                <a:gd name="T19" fmla="*/ 151 h 421"/>
                <a:gd name="T20" fmla="*/ 303 w 421"/>
                <a:gd name="T21" fmla="*/ 300 h 421"/>
                <a:gd name="T22" fmla="*/ 303 w 421"/>
                <a:gd name="T23" fmla="*/ 300 h 421"/>
                <a:gd name="T24" fmla="*/ 211 w 421"/>
                <a:gd name="T25" fmla="*/ 355 h 421"/>
                <a:gd name="T26" fmla="*/ 112 w 421"/>
                <a:gd name="T27" fmla="*/ 274 h 421"/>
                <a:gd name="T28" fmla="*/ 111 w 421"/>
                <a:gd name="T29" fmla="*/ 251 h 421"/>
                <a:gd name="T30" fmla="*/ 312 w 421"/>
                <a:gd name="T31" fmla="*/ 251 h 421"/>
                <a:gd name="T32" fmla="*/ 309 w 421"/>
                <a:gd name="T33" fmla="*/ 276 h 421"/>
                <a:gd name="T34" fmla="*/ 307 w 421"/>
                <a:gd name="T35" fmla="*/ 290 h 421"/>
                <a:gd name="T36" fmla="*/ 303 w 421"/>
                <a:gd name="T37" fmla="*/ 300 h 421"/>
                <a:gd name="T38" fmla="*/ 285 w 421"/>
                <a:gd name="T39" fmla="*/ 193 h 421"/>
                <a:gd name="T40" fmla="*/ 243 w 421"/>
                <a:gd name="T41" fmla="*/ 151 h 421"/>
                <a:gd name="T42" fmla="*/ 285 w 421"/>
                <a:gd name="T43" fmla="*/ 109 h 421"/>
                <a:gd name="T44" fmla="*/ 327 w 421"/>
                <a:gd name="T45" fmla="*/ 151 h 421"/>
                <a:gd name="T46" fmla="*/ 285 w 421"/>
                <a:gd name="T47" fmla="*/ 193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1" h="421">
                  <a:moveTo>
                    <a:pt x="211" y="0"/>
                  </a:moveTo>
                  <a:cubicBezTo>
                    <a:pt x="94" y="0"/>
                    <a:pt x="0" y="94"/>
                    <a:pt x="0" y="210"/>
                  </a:cubicBezTo>
                  <a:cubicBezTo>
                    <a:pt x="0" y="327"/>
                    <a:pt x="94" y="421"/>
                    <a:pt x="211" y="421"/>
                  </a:cubicBezTo>
                  <a:cubicBezTo>
                    <a:pt x="327" y="421"/>
                    <a:pt x="421" y="327"/>
                    <a:pt x="421" y="210"/>
                  </a:cubicBezTo>
                  <a:cubicBezTo>
                    <a:pt x="421" y="94"/>
                    <a:pt x="327" y="0"/>
                    <a:pt x="211" y="0"/>
                  </a:cubicBezTo>
                  <a:close/>
                  <a:moveTo>
                    <a:pt x="95" y="151"/>
                  </a:moveTo>
                  <a:cubicBezTo>
                    <a:pt x="95" y="128"/>
                    <a:pt x="113" y="109"/>
                    <a:pt x="137" y="109"/>
                  </a:cubicBezTo>
                  <a:cubicBezTo>
                    <a:pt x="160" y="109"/>
                    <a:pt x="179" y="128"/>
                    <a:pt x="179" y="151"/>
                  </a:cubicBezTo>
                  <a:cubicBezTo>
                    <a:pt x="179" y="174"/>
                    <a:pt x="160" y="193"/>
                    <a:pt x="137" y="193"/>
                  </a:cubicBezTo>
                  <a:cubicBezTo>
                    <a:pt x="113" y="193"/>
                    <a:pt x="95" y="174"/>
                    <a:pt x="95" y="151"/>
                  </a:cubicBezTo>
                  <a:close/>
                  <a:moveTo>
                    <a:pt x="303" y="300"/>
                  </a:moveTo>
                  <a:cubicBezTo>
                    <a:pt x="303" y="300"/>
                    <a:pt x="303" y="300"/>
                    <a:pt x="303" y="300"/>
                  </a:cubicBezTo>
                  <a:cubicBezTo>
                    <a:pt x="289" y="332"/>
                    <a:pt x="253" y="355"/>
                    <a:pt x="211" y="355"/>
                  </a:cubicBezTo>
                  <a:cubicBezTo>
                    <a:pt x="158" y="355"/>
                    <a:pt x="114" y="319"/>
                    <a:pt x="112" y="274"/>
                  </a:cubicBezTo>
                  <a:cubicBezTo>
                    <a:pt x="111" y="267"/>
                    <a:pt x="111" y="259"/>
                    <a:pt x="111" y="251"/>
                  </a:cubicBezTo>
                  <a:cubicBezTo>
                    <a:pt x="312" y="251"/>
                    <a:pt x="312" y="251"/>
                    <a:pt x="312" y="251"/>
                  </a:cubicBezTo>
                  <a:cubicBezTo>
                    <a:pt x="312" y="251"/>
                    <a:pt x="311" y="263"/>
                    <a:pt x="309" y="276"/>
                  </a:cubicBezTo>
                  <a:cubicBezTo>
                    <a:pt x="309" y="281"/>
                    <a:pt x="308" y="285"/>
                    <a:pt x="307" y="290"/>
                  </a:cubicBezTo>
                  <a:cubicBezTo>
                    <a:pt x="306" y="294"/>
                    <a:pt x="304" y="297"/>
                    <a:pt x="303" y="300"/>
                  </a:cubicBezTo>
                  <a:close/>
                  <a:moveTo>
                    <a:pt x="285" y="193"/>
                  </a:moveTo>
                  <a:cubicBezTo>
                    <a:pt x="261" y="193"/>
                    <a:pt x="243" y="174"/>
                    <a:pt x="243" y="151"/>
                  </a:cubicBezTo>
                  <a:cubicBezTo>
                    <a:pt x="243" y="128"/>
                    <a:pt x="261" y="109"/>
                    <a:pt x="285" y="109"/>
                  </a:cubicBezTo>
                  <a:cubicBezTo>
                    <a:pt x="308" y="109"/>
                    <a:pt x="327" y="128"/>
                    <a:pt x="327" y="151"/>
                  </a:cubicBezTo>
                  <a:cubicBezTo>
                    <a:pt x="327" y="174"/>
                    <a:pt x="308" y="193"/>
                    <a:pt x="285" y="193"/>
                  </a:cubicBezTo>
                  <a:close/>
                </a:path>
              </a:pathLst>
            </a:custGeom>
            <a:solidFill>
              <a:srgbClr val="FFB70F"/>
            </a:solidFill>
            <a:ln w="25400" cap="flat" cmpd="sng" algn="ctr">
              <a:noFill/>
              <a:prstDash val="solid"/>
              <a:headEnd type="none" w="med" len="med"/>
              <a:tailEnd type="none" w="med" len="me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36" tIns="45718" rIns="91436" bIns="45718" numCol="1" rtlCol="0" anchor="ctr" anchorCtr="0" compatLnSpc="1">
              <a:prstTxWarp prst="textNoShape">
                <a:avLst/>
              </a:prstTxWarp>
            </a:bodyPr>
            <a:lstStyle/>
            <a:p>
              <a:pPr algn="ctr" defTabSz="685637" fontAlgn="base">
                <a:spcBef>
                  <a:spcPct val="0"/>
                </a:spcBef>
                <a:spcAft>
                  <a:spcPct val="0"/>
                </a:spcAft>
                <a:defRPr/>
              </a:pPr>
              <a:endParaRPr lang="en-US" sz="800" kern="0">
                <a:gradFill>
                  <a:gsLst>
                    <a:gs pos="0">
                      <a:srgbClr val="FFFFFF"/>
                    </a:gs>
                    <a:gs pos="100000">
                      <a:srgbClr val="FFFFFF"/>
                    </a:gs>
                  </a:gsLst>
                  <a:lin ang="5400000" scaled="0"/>
                </a:gradFill>
              </a:endParaRPr>
            </a:p>
          </p:txBody>
        </p:sp>
      </p:grpSp>
      <p:sp>
        <p:nvSpPr>
          <p:cNvPr id="69" name="Rectangle 68"/>
          <p:cNvSpPr/>
          <p:nvPr/>
        </p:nvSpPr>
        <p:spPr>
          <a:xfrm>
            <a:off x="4932041" y="3066613"/>
            <a:ext cx="2663429" cy="1479570"/>
          </a:xfrm>
          <a:prstGeom prst="rect">
            <a:avLst/>
          </a:prstGeom>
          <a:solidFill>
            <a:srgbClr val="4B8EDC"/>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05758" tIns="13717" rIns="205758" bIns="0" numCol="1" rtlCol="0" anchor="ctr" anchorCtr="0" compatLnSpc="1">
            <a:prstTxWarp prst="textNoShape">
              <a:avLst/>
            </a:prstTxWarp>
          </a:bodyPr>
          <a:lstStyle/>
          <a:p>
            <a:pPr defTabSz="685637" fontAlgn="base">
              <a:lnSpc>
                <a:spcPct val="80000"/>
              </a:lnSpc>
              <a:spcBef>
                <a:spcPct val="0"/>
              </a:spcBef>
              <a:spcAft>
                <a:spcPct val="0"/>
              </a:spcAft>
            </a:pPr>
            <a:endParaRPr lang="en-US" b="1" kern="0" spc="-38" dirty="0">
              <a:solidFill>
                <a:srgbClr val="FFFFFF"/>
              </a:solidFill>
            </a:endParaRPr>
          </a:p>
        </p:txBody>
      </p:sp>
      <p:sp>
        <p:nvSpPr>
          <p:cNvPr id="70" name="TextBox 69"/>
          <p:cNvSpPr txBox="1"/>
          <p:nvPr/>
        </p:nvSpPr>
        <p:spPr>
          <a:xfrm>
            <a:off x="5026662" y="3448840"/>
            <a:ext cx="1381231" cy="230832"/>
          </a:xfrm>
          <a:prstGeom prst="rect">
            <a:avLst/>
          </a:prstGeom>
          <a:noFill/>
        </p:spPr>
        <p:txBody>
          <a:bodyPr wrap="square" lIns="0" tIns="0" rIns="0" bIns="0" rtlCol="0">
            <a:spAutoFit/>
          </a:bodyPr>
          <a:lstStyle/>
          <a:p>
            <a:pPr algn="ctr" defTabSz="815734"/>
            <a:r>
              <a:rPr lang="en-US" sz="1500" dirty="0">
                <a:gradFill>
                  <a:gsLst>
                    <a:gs pos="0">
                      <a:srgbClr val="FFFFFF"/>
                    </a:gs>
                    <a:gs pos="86000">
                      <a:srgbClr val="FFFFFF"/>
                    </a:gs>
                  </a:gsLst>
                  <a:lin ang="5400000" scaled="0"/>
                </a:gradFill>
                <a:ea typeface="Segoe UI" pitchFamily="34" charset="0"/>
                <a:cs typeface="Segoe UI" pitchFamily="34" charset="0"/>
              </a:rPr>
              <a:t>WORLDWIDE</a:t>
            </a:r>
          </a:p>
        </p:txBody>
      </p:sp>
      <p:sp>
        <p:nvSpPr>
          <p:cNvPr id="71" name="TextBox 70"/>
          <p:cNvSpPr txBox="1"/>
          <p:nvPr/>
        </p:nvSpPr>
        <p:spPr>
          <a:xfrm>
            <a:off x="5026662" y="3569636"/>
            <a:ext cx="1381231" cy="830997"/>
          </a:xfrm>
          <a:prstGeom prst="rect">
            <a:avLst/>
          </a:prstGeom>
          <a:noFill/>
        </p:spPr>
        <p:txBody>
          <a:bodyPr wrap="square" lIns="68586" tIns="0" rIns="68586" bIns="0" rtlCol="0">
            <a:spAutoFit/>
          </a:bodyPr>
          <a:lstStyle/>
          <a:p>
            <a:pPr algn="ctr" defTabSz="815734"/>
            <a:r>
              <a:rPr lang="en-US" sz="5400" b="1" spc="-225" dirty="0">
                <a:gradFill>
                  <a:gsLst>
                    <a:gs pos="0">
                      <a:srgbClr val="FFFFFF"/>
                    </a:gs>
                    <a:gs pos="86000">
                      <a:srgbClr val="FFFFFF"/>
                    </a:gs>
                  </a:gsLst>
                  <a:lin ang="5400000" scaled="0"/>
                </a:gradFill>
              </a:rPr>
              <a:t>90%</a:t>
            </a:r>
          </a:p>
        </p:txBody>
      </p:sp>
      <p:sp>
        <p:nvSpPr>
          <p:cNvPr id="72" name="TextBox 71"/>
          <p:cNvSpPr txBox="1"/>
          <p:nvPr/>
        </p:nvSpPr>
        <p:spPr>
          <a:xfrm>
            <a:off x="5026662" y="4286751"/>
            <a:ext cx="1381231" cy="230832"/>
          </a:xfrm>
          <a:prstGeom prst="rect">
            <a:avLst/>
          </a:prstGeom>
          <a:noFill/>
        </p:spPr>
        <p:txBody>
          <a:bodyPr wrap="square" lIns="0" tIns="0" rIns="0" bIns="0" rtlCol="0">
            <a:spAutoFit/>
          </a:bodyPr>
          <a:lstStyle/>
          <a:p>
            <a:pPr algn="ctr" defTabSz="815734"/>
            <a:r>
              <a:rPr lang="en-US" sz="1500" dirty="0">
                <a:gradFill>
                  <a:gsLst>
                    <a:gs pos="0">
                      <a:srgbClr val="FFFFFF"/>
                    </a:gs>
                    <a:gs pos="86000">
                      <a:srgbClr val="FFFFFF"/>
                    </a:gs>
                  </a:gsLst>
                  <a:lin ang="5400000" scaled="0"/>
                </a:gradFill>
                <a:ea typeface="Segoe UI" pitchFamily="34" charset="0"/>
                <a:cs typeface="Segoe UI" pitchFamily="34" charset="0"/>
              </a:rPr>
              <a:t>RECOMMEND</a:t>
            </a:r>
          </a:p>
        </p:txBody>
      </p:sp>
      <p:grpSp>
        <p:nvGrpSpPr>
          <p:cNvPr id="73" name="Group 72"/>
          <p:cNvGrpSpPr/>
          <p:nvPr/>
        </p:nvGrpSpPr>
        <p:grpSpPr>
          <a:xfrm>
            <a:off x="3559210" y="1633977"/>
            <a:ext cx="648631" cy="726967"/>
            <a:chOff x="2781093" y="1370862"/>
            <a:chExt cx="1073514" cy="1384580"/>
          </a:xfrm>
        </p:grpSpPr>
        <p:pic>
          <p:nvPicPr>
            <p:cNvPr id="74" name="Picture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781093" y="1370862"/>
              <a:ext cx="1073514" cy="1384580"/>
            </a:xfrm>
            <a:prstGeom prst="rect">
              <a:avLst/>
            </a:prstGeom>
          </p:spPr>
        </p:pic>
        <p:sp>
          <p:nvSpPr>
            <p:cNvPr id="75" name="Freeform 34"/>
            <p:cNvSpPr>
              <a:spLocks noEditPoints="1"/>
            </p:cNvSpPr>
            <p:nvPr/>
          </p:nvSpPr>
          <p:spPr bwMode="auto">
            <a:xfrm>
              <a:off x="3031495" y="1499391"/>
              <a:ext cx="489364" cy="442039"/>
            </a:xfrm>
            <a:custGeom>
              <a:avLst/>
              <a:gdLst>
                <a:gd name="T0" fmla="*/ 588 w 598"/>
                <a:gd name="T1" fmla="*/ 493 h 523"/>
                <a:gd name="T2" fmla="*/ 316 w 598"/>
                <a:gd name="T3" fmla="*/ 17 h 523"/>
                <a:gd name="T4" fmla="*/ 282 w 598"/>
                <a:gd name="T5" fmla="*/ 17 h 523"/>
                <a:gd name="T6" fmla="*/ 10 w 598"/>
                <a:gd name="T7" fmla="*/ 493 h 523"/>
                <a:gd name="T8" fmla="*/ 27 w 598"/>
                <a:gd name="T9" fmla="*/ 523 h 523"/>
                <a:gd name="T10" fmla="*/ 571 w 598"/>
                <a:gd name="T11" fmla="*/ 523 h 523"/>
                <a:gd name="T12" fmla="*/ 588 w 598"/>
                <a:gd name="T13" fmla="*/ 493 h 523"/>
                <a:gd name="T14" fmla="*/ 321 w 598"/>
                <a:gd name="T15" fmla="*/ 465 h 523"/>
                <a:gd name="T16" fmla="*/ 299 w 598"/>
                <a:gd name="T17" fmla="*/ 474 h 523"/>
                <a:gd name="T18" fmla="*/ 277 w 598"/>
                <a:gd name="T19" fmla="*/ 466 h 523"/>
                <a:gd name="T20" fmla="*/ 267 w 598"/>
                <a:gd name="T21" fmla="*/ 442 h 523"/>
                <a:gd name="T22" fmla="*/ 276 w 598"/>
                <a:gd name="T23" fmla="*/ 420 h 523"/>
                <a:gd name="T24" fmla="*/ 299 w 598"/>
                <a:gd name="T25" fmla="*/ 411 h 523"/>
                <a:gd name="T26" fmla="*/ 321 w 598"/>
                <a:gd name="T27" fmla="*/ 420 h 523"/>
                <a:gd name="T28" fmla="*/ 331 w 598"/>
                <a:gd name="T29" fmla="*/ 442 h 523"/>
                <a:gd name="T30" fmla="*/ 321 w 598"/>
                <a:gd name="T31" fmla="*/ 465 h 523"/>
                <a:gd name="T32" fmla="*/ 329 w 598"/>
                <a:gd name="T33" fmla="*/ 233 h 523"/>
                <a:gd name="T34" fmla="*/ 320 w 598"/>
                <a:gd name="T35" fmla="*/ 337 h 523"/>
                <a:gd name="T36" fmla="*/ 314 w 598"/>
                <a:gd name="T37" fmla="*/ 365 h 523"/>
                <a:gd name="T38" fmla="*/ 298 w 598"/>
                <a:gd name="T39" fmla="*/ 375 h 523"/>
                <a:gd name="T40" fmla="*/ 282 w 598"/>
                <a:gd name="T41" fmla="*/ 365 h 523"/>
                <a:gd name="T42" fmla="*/ 276 w 598"/>
                <a:gd name="T43" fmla="*/ 336 h 523"/>
                <a:gd name="T44" fmla="*/ 269 w 598"/>
                <a:gd name="T45" fmla="*/ 236 h 523"/>
                <a:gd name="T46" fmla="*/ 267 w 598"/>
                <a:gd name="T47" fmla="*/ 194 h 523"/>
                <a:gd name="T48" fmla="*/ 276 w 598"/>
                <a:gd name="T49" fmla="*/ 167 h 523"/>
                <a:gd name="T50" fmla="*/ 300 w 598"/>
                <a:gd name="T51" fmla="*/ 157 h 523"/>
                <a:gd name="T52" fmla="*/ 325 w 598"/>
                <a:gd name="T53" fmla="*/ 169 h 523"/>
                <a:gd name="T54" fmla="*/ 331 w 598"/>
                <a:gd name="T55" fmla="*/ 205 h 523"/>
                <a:gd name="T56" fmla="*/ 329 w 598"/>
                <a:gd name="T57" fmla="*/ 233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8" h="523">
                  <a:moveTo>
                    <a:pt x="588" y="493"/>
                  </a:moveTo>
                  <a:cubicBezTo>
                    <a:pt x="316" y="17"/>
                    <a:pt x="316" y="17"/>
                    <a:pt x="316" y="17"/>
                  </a:cubicBezTo>
                  <a:cubicBezTo>
                    <a:pt x="307" y="0"/>
                    <a:pt x="291" y="0"/>
                    <a:pt x="282" y="17"/>
                  </a:cubicBezTo>
                  <a:cubicBezTo>
                    <a:pt x="10" y="493"/>
                    <a:pt x="10" y="493"/>
                    <a:pt x="10" y="493"/>
                  </a:cubicBezTo>
                  <a:cubicBezTo>
                    <a:pt x="0" y="510"/>
                    <a:pt x="8" y="523"/>
                    <a:pt x="27" y="523"/>
                  </a:cubicBezTo>
                  <a:cubicBezTo>
                    <a:pt x="571" y="523"/>
                    <a:pt x="571" y="523"/>
                    <a:pt x="571" y="523"/>
                  </a:cubicBezTo>
                  <a:cubicBezTo>
                    <a:pt x="590" y="523"/>
                    <a:pt x="598" y="510"/>
                    <a:pt x="588" y="493"/>
                  </a:cubicBezTo>
                  <a:close/>
                  <a:moveTo>
                    <a:pt x="321" y="465"/>
                  </a:moveTo>
                  <a:cubicBezTo>
                    <a:pt x="315" y="471"/>
                    <a:pt x="308" y="474"/>
                    <a:pt x="299" y="474"/>
                  </a:cubicBezTo>
                  <a:cubicBezTo>
                    <a:pt x="291" y="474"/>
                    <a:pt x="283" y="471"/>
                    <a:pt x="277" y="466"/>
                  </a:cubicBezTo>
                  <a:cubicBezTo>
                    <a:pt x="271" y="460"/>
                    <a:pt x="267" y="452"/>
                    <a:pt x="267" y="442"/>
                  </a:cubicBezTo>
                  <a:cubicBezTo>
                    <a:pt x="267" y="434"/>
                    <a:pt x="270" y="426"/>
                    <a:pt x="276" y="420"/>
                  </a:cubicBezTo>
                  <a:cubicBezTo>
                    <a:pt x="283" y="414"/>
                    <a:pt x="290" y="411"/>
                    <a:pt x="299" y="411"/>
                  </a:cubicBezTo>
                  <a:cubicBezTo>
                    <a:pt x="308" y="411"/>
                    <a:pt x="315" y="414"/>
                    <a:pt x="321" y="420"/>
                  </a:cubicBezTo>
                  <a:cubicBezTo>
                    <a:pt x="327" y="426"/>
                    <a:pt x="331" y="434"/>
                    <a:pt x="331" y="442"/>
                  </a:cubicBezTo>
                  <a:cubicBezTo>
                    <a:pt x="331" y="452"/>
                    <a:pt x="327" y="460"/>
                    <a:pt x="321" y="465"/>
                  </a:cubicBezTo>
                  <a:close/>
                  <a:moveTo>
                    <a:pt x="329" y="233"/>
                  </a:moveTo>
                  <a:cubicBezTo>
                    <a:pt x="320" y="337"/>
                    <a:pt x="320" y="337"/>
                    <a:pt x="320" y="337"/>
                  </a:cubicBezTo>
                  <a:cubicBezTo>
                    <a:pt x="319" y="349"/>
                    <a:pt x="317" y="358"/>
                    <a:pt x="314" y="365"/>
                  </a:cubicBezTo>
                  <a:cubicBezTo>
                    <a:pt x="311" y="371"/>
                    <a:pt x="305" y="375"/>
                    <a:pt x="298" y="375"/>
                  </a:cubicBezTo>
                  <a:cubicBezTo>
                    <a:pt x="290" y="375"/>
                    <a:pt x="285" y="371"/>
                    <a:pt x="282" y="365"/>
                  </a:cubicBezTo>
                  <a:cubicBezTo>
                    <a:pt x="279" y="359"/>
                    <a:pt x="277" y="349"/>
                    <a:pt x="276" y="336"/>
                  </a:cubicBezTo>
                  <a:cubicBezTo>
                    <a:pt x="269" y="236"/>
                    <a:pt x="269" y="236"/>
                    <a:pt x="269" y="236"/>
                  </a:cubicBezTo>
                  <a:cubicBezTo>
                    <a:pt x="268" y="216"/>
                    <a:pt x="267" y="202"/>
                    <a:pt x="267" y="194"/>
                  </a:cubicBezTo>
                  <a:cubicBezTo>
                    <a:pt x="267" y="182"/>
                    <a:pt x="270" y="173"/>
                    <a:pt x="276" y="167"/>
                  </a:cubicBezTo>
                  <a:cubicBezTo>
                    <a:pt x="283" y="160"/>
                    <a:pt x="291" y="157"/>
                    <a:pt x="300" y="157"/>
                  </a:cubicBezTo>
                  <a:cubicBezTo>
                    <a:pt x="312" y="157"/>
                    <a:pt x="320" y="161"/>
                    <a:pt x="325" y="169"/>
                  </a:cubicBezTo>
                  <a:cubicBezTo>
                    <a:pt x="329" y="178"/>
                    <a:pt x="331" y="190"/>
                    <a:pt x="331" y="205"/>
                  </a:cubicBezTo>
                  <a:cubicBezTo>
                    <a:pt x="331" y="215"/>
                    <a:pt x="330" y="224"/>
                    <a:pt x="329" y="233"/>
                  </a:cubicBezTo>
                  <a:close/>
                </a:path>
              </a:pathLst>
            </a:custGeom>
            <a:solidFill>
              <a:srgbClr val="6BBD46"/>
            </a:solidFill>
            <a:ln>
              <a:noFill/>
            </a:ln>
          </p:spPr>
          <p:txBody>
            <a:bodyPr vert="horz" wrap="square" lIns="91440" tIns="45720" rIns="91440" bIns="45720" numCol="1" anchor="t" anchorCtr="0" compatLnSpc="1">
              <a:prstTxWarp prst="textNoShape">
                <a:avLst/>
              </a:prstTxWarp>
            </a:bodyPr>
            <a:lstStyle/>
            <a:p>
              <a:pPr defTabSz="815734">
                <a:defRPr/>
              </a:pPr>
              <a:endParaRPr lang="en-US" sz="800" kern="0">
                <a:solidFill>
                  <a:srgbClr val="737373"/>
                </a:solidFill>
              </a:endParaRPr>
            </a:p>
          </p:txBody>
        </p:sp>
      </p:grpSp>
      <p:pic>
        <p:nvPicPr>
          <p:cNvPr id="76" name="Picture 7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5761" y="1661181"/>
            <a:ext cx="835628" cy="672556"/>
          </a:xfrm>
          <a:prstGeom prst="rect">
            <a:avLst/>
          </a:prstGeom>
        </p:spPr>
      </p:pic>
      <p:grpSp>
        <p:nvGrpSpPr>
          <p:cNvPr id="77" name="Group 76"/>
          <p:cNvGrpSpPr/>
          <p:nvPr/>
        </p:nvGrpSpPr>
        <p:grpSpPr>
          <a:xfrm>
            <a:off x="6855985" y="3485476"/>
            <a:ext cx="453087" cy="748880"/>
            <a:chOff x="7410205" y="4004303"/>
            <a:chExt cx="749881" cy="1443016"/>
          </a:xfrm>
        </p:grpSpPr>
        <p:pic>
          <p:nvPicPr>
            <p:cNvPr id="78" name="Picture 3" descr="C:\Users\adi\Desktop\hand-thumbs-u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2322" y="4672954"/>
              <a:ext cx="667764" cy="77436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0205" y="4004303"/>
              <a:ext cx="676049" cy="676049"/>
            </a:xfrm>
            <a:prstGeom prst="rect">
              <a:avLst/>
            </a:prstGeom>
          </p:spPr>
        </p:pic>
      </p:grpSp>
      <p:sp>
        <p:nvSpPr>
          <p:cNvPr id="80" name="TextBox 79"/>
          <p:cNvSpPr txBox="1"/>
          <p:nvPr/>
        </p:nvSpPr>
        <p:spPr>
          <a:xfrm>
            <a:off x="1849669" y="1562811"/>
            <a:ext cx="1381231" cy="230832"/>
          </a:xfrm>
          <a:prstGeom prst="rect">
            <a:avLst/>
          </a:prstGeom>
          <a:noFill/>
        </p:spPr>
        <p:txBody>
          <a:bodyPr wrap="square" lIns="0" tIns="0" rIns="0" bIns="0" rtlCol="0">
            <a:spAutoFit/>
          </a:bodyPr>
          <a:lstStyle/>
          <a:p>
            <a:pPr algn="ctr" defTabSz="815734"/>
            <a:r>
              <a:rPr lang="en-US" sz="1500" dirty="0">
                <a:gradFill>
                  <a:gsLst>
                    <a:gs pos="0">
                      <a:srgbClr val="FFFFFF"/>
                    </a:gs>
                    <a:gs pos="86000">
                      <a:srgbClr val="FFFFFF"/>
                    </a:gs>
                  </a:gsLst>
                  <a:lin ang="5400000" scaled="0"/>
                </a:gradFill>
                <a:ea typeface="Segoe UI" pitchFamily="34" charset="0"/>
                <a:cs typeface="Segoe UI" pitchFamily="34" charset="0"/>
              </a:rPr>
              <a:t>UNITED STATES</a:t>
            </a:r>
          </a:p>
        </p:txBody>
      </p:sp>
      <p:sp>
        <p:nvSpPr>
          <p:cNvPr id="4" name="Title 3"/>
          <p:cNvSpPr>
            <a:spLocks noGrp="1"/>
          </p:cNvSpPr>
          <p:nvPr>
            <p:ph type="title"/>
          </p:nvPr>
        </p:nvSpPr>
        <p:spPr/>
        <p:txBody>
          <a:bodyPr/>
          <a:lstStyle/>
          <a:p>
            <a:r>
              <a:rPr lang="en-AU" dirty="0" smtClean="0"/>
              <a:t>Ratings</a:t>
            </a:r>
            <a:endParaRPr lang="en-AU" dirty="0"/>
          </a:p>
        </p:txBody>
      </p:sp>
    </p:spTree>
    <p:extLst>
      <p:ext uri="{BB962C8B-B14F-4D97-AF65-F5344CB8AC3E}">
        <p14:creationId xmlns:p14="http://schemas.microsoft.com/office/powerpoint/2010/main" val="107852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0-#ppt_w/2"/>
                                          </p:val>
                                        </p:tav>
                                        <p:tav tm="100000">
                                          <p:val>
                                            <p:strVal val="#ppt_x"/>
                                          </p:val>
                                        </p:tav>
                                      </p:tavLst>
                                    </p:anim>
                                    <p:anim calcmode="lin" valueType="num">
                                      <p:cBhvr additive="base">
                                        <p:cTn id="8" dur="500" fill="hold"/>
                                        <p:tgtEl>
                                          <p:spTgt spid="5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500"/>
                                        <p:tgtEl>
                                          <p:spTgt spid="80"/>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p:cTn id="20" dur="250" fill="hold"/>
                                        <p:tgtEl>
                                          <p:spTgt spid="57"/>
                                        </p:tgtEl>
                                        <p:attrNameLst>
                                          <p:attrName>ppt_w</p:attrName>
                                        </p:attrNameLst>
                                      </p:cBhvr>
                                      <p:tavLst>
                                        <p:tav tm="0">
                                          <p:val>
                                            <p:fltVal val="0"/>
                                          </p:val>
                                        </p:tav>
                                        <p:tav tm="100000">
                                          <p:val>
                                            <p:strVal val="#ppt_w"/>
                                          </p:val>
                                        </p:tav>
                                      </p:tavLst>
                                    </p:anim>
                                    <p:anim calcmode="lin" valueType="num">
                                      <p:cBhvr>
                                        <p:cTn id="21" dur="250" fill="hold"/>
                                        <p:tgtEl>
                                          <p:spTgt spid="57"/>
                                        </p:tgtEl>
                                        <p:attrNameLst>
                                          <p:attrName>ppt_h</p:attrName>
                                        </p:attrNameLst>
                                      </p:cBhvr>
                                      <p:tavLst>
                                        <p:tav tm="0">
                                          <p:val>
                                            <p:fltVal val="0"/>
                                          </p:val>
                                        </p:tav>
                                        <p:tav tm="100000">
                                          <p:val>
                                            <p:strVal val="#ppt_h"/>
                                          </p:val>
                                        </p:tav>
                                      </p:tavLst>
                                    </p:anim>
                                    <p:animEffect transition="in" filter="fade">
                                      <p:cBhvr>
                                        <p:cTn id="22" dur="250"/>
                                        <p:tgtEl>
                                          <p:spTgt spid="57"/>
                                        </p:tgtEl>
                                      </p:cBhvr>
                                    </p:animEffect>
                                  </p:childTnLst>
                                </p:cTn>
                              </p:par>
                            </p:childTnLst>
                          </p:cTn>
                        </p:par>
                        <p:par>
                          <p:cTn id="23" fill="hold">
                            <p:stCondLst>
                              <p:cond delay="1750"/>
                            </p:stCondLst>
                            <p:childTnLst>
                              <p:par>
                                <p:cTn id="24" presetID="10" presetClass="entr" presetSubtype="0" fill="hold" nodeType="afterEffect">
                                  <p:stCondLst>
                                    <p:cond delay="0"/>
                                  </p:stCondLst>
                                  <p:childTnLst>
                                    <p:set>
                                      <p:cBhvr>
                                        <p:cTn id="25" dur="1" fill="hold">
                                          <p:stCondLst>
                                            <p:cond delay="0"/>
                                          </p:stCondLst>
                                        </p:cTn>
                                        <p:tgtEl>
                                          <p:spTgt spid="73"/>
                                        </p:tgtEl>
                                        <p:attrNameLst>
                                          <p:attrName>style.visibility</p:attrName>
                                        </p:attrNameLst>
                                      </p:cBhvr>
                                      <p:to>
                                        <p:strVal val="visible"/>
                                      </p:to>
                                    </p:set>
                                    <p:animEffect transition="in" filter="fade">
                                      <p:cBhvr>
                                        <p:cTn id="26" dur="500"/>
                                        <p:tgtEl>
                                          <p:spTgt spid="73"/>
                                        </p:tgtEl>
                                      </p:cBhvr>
                                    </p:animEffect>
                                  </p:childTnLst>
                                </p:cTn>
                              </p:par>
                            </p:childTnLst>
                          </p:cTn>
                        </p:par>
                        <p:par>
                          <p:cTn id="27" fill="hold">
                            <p:stCondLst>
                              <p:cond delay="2250"/>
                            </p:stCondLst>
                            <p:childTnLst>
                              <p:par>
                                <p:cTn id="28" presetID="2" presetClass="entr" presetSubtype="2" fill="hold" grpId="0" nodeType="afterEffect">
                                  <p:stCondLst>
                                    <p:cond delay="0"/>
                                  </p:stCondLst>
                                  <p:childTnLst>
                                    <p:set>
                                      <p:cBhvr>
                                        <p:cTn id="29" dur="1" fill="hold">
                                          <p:stCondLst>
                                            <p:cond delay="0"/>
                                          </p:stCondLst>
                                        </p:cTn>
                                        <p:tgtEl>
                                          <p:spTgt spid="58"/>
                                        </p:tgtEl>
                                        <p:attrNameLst>
                                          <p:attrName>style.visibility</p:attrName>
                                        </p:attrNameLst>
                                      </p:cBhvr>
                                      <p:to>
                                        <p:strVal val="visible"/>
                                      </p:to>
                                    </p:set>
                                    <p:anim calcmode="lin" valueType="num">
                                      <p:cBhvr additive="base">
                                        <p:cTn id="30" dur="500" fill="hold"/>
                                        <p:tgtEl>
                                          <p:spTgt spid="58"/>
                                        </p:tgtEl>
                                        <p:attrNameLst>
                                          <p:attrName>ppt_x</p:attrName>
                                        </p:attrNameLst>
                                      </p:cBhvr>
                                      <p:tavLst>
                                        <p:tav tm="0">
                                          <p:val>
                                            <p:strVal val="1+#ppt_w/2"/>
                                          </p:val>
                                        </p:tav>
                                        <p:tav tm="100000">
                                          <p:val>
                                            <p:strVal val="#ppt_x"/>
                                          </p:val>
                                        </p:tav>
                                      </p:tavLst>
                                    </p:anim>
                                    <p:anim calcmode="lin" valueType="num">
                                      <p:cBhvr additive="base">
                                        <p:cTn id="31" dur="500" fill="hold"/>
                                        <p:tgtEl>
                                          <p:spTgt spid="58"/>
                                        </p:tgtEl>
                                        <p:attrNameLst>
                                          <p:attrName>ppt_y</p:attrName>
                                        </p:attrNameLst>
                                      </p:cBhvr>
                                      <p:tavLst>
                                        <p:tav tm="0">
                                          <p:val>
                                            <p:strVal val="#ppt_y"/>
                                          </p:val>
                                        </p:tav>
                                        <p:tav tm="100000">
                                          <p:val>
                                            <p:strVal val="#ppt_y"/>
                                          </p:val>
                                        </p:tav>
                                      </p:tavLst>
                                    </p:anim>
                                  </p:childTnLst>
                                </p:cTn>
                              </p:par>
                            </p:childTnLst>
                          </p:cTn>
                        </p:par>
                        <p:par>
                          <p:cTn id="32" fill="hold">
                            <p:stCondLst>
                              <p:cond delay="2750"/>
                            </p:stCondLst>
                            <p:childTnLst>
                              <p:par>
                                <p:cTn id="33" presetID="10" presetClass="entr" presetSubtype="0" fill="hold" grpId="0" nodeType="after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childTnLst>
                          </p:cTn>
                        </p:par>
                        <p:par>
                          <p:cTn id="36" fill="hold">
                            <p:stCondLst>
                              <p:cond delay="3250"/>
                            </p:stCondLst>
                            <p:childTnLst>
                              <p:par>
                                <p:cTn id="37" presetID="53" presetClass="entr" presetSubtype="16"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 calcmode="lin" valueType="num">
                                      <p:cBhvr>
                                        <p:cTn id="39" dur="250" fill="hold"/>
                                        <p:tgtEl>
                                          <p:spTgt spid="60"/>
                                        </p:tgtEl>
                                        <p:attrNameLst>
                                          <p:attrName>ppt_w</p:attrName>
                                        </p:attrNameLst>
                                      </p:cBhvr>
                                      <p:tavLst>
                                        <p:tav tm="0">
                                          <p:val>
                                            <p:fltVal val="0"/>
                                          </p:val>
                                        </p:tav>
                                        <p:tav tm="100000">
                                          <p:val>
                                            <p:strVal val="#ppt_w"/>
                                          </p:val>
                                        </p:tav>
                                      </p:tavLst>
                                    </p:anim>
                                    <p:anim calcmode="lin" valueType="num">
                                      <p:cBhvr>
                                        <p:cTn id="40" dur="250" fill="hold"/>
                                        <p:tgtEl>
                                          <p:spTgt spid="60"/>
                                        </p:tgtEl>
                                        <p:attrNameLst>
                                          <p:attrName>ppt_h</p:attrName>
                                        </p:attrNameLst>
                                      </p:cBhvr>
                                      <p:tavLst>
                                        <p:tav tm="0">
                                          <p:val>
                                            <p:fltVal val="0"/>
                                          </p:val>
                                        </p:tav>
                                        <p:tav tm="100000">
                                          <p:val>
                                            <p:strVal val="#ppt_h"/>
                                          </p:val>
                                        </p:tav>
                                      </p:tavLst>
                                    </p:anim>
                                    <p:animEffect transition="in" filter="fade">
                                      <p:cBhvr>
                                        <p:cTn id="41" dur="250"/>
                                        <p:tgtEl>
                                          <p:spTgt spid="60"/>
                                        </p:tgtEl>
                                      </p:cBhvr>
                                    </p:animEffect>
                                  </p:childTnLst>
                                </p:cTn>
                              </p:par>
                            </p:childTnLst>
                          </p:cTn>
                        </p:par>
                        <p:par>
                          <p:cTn id="42" fill="hold">
                            <p:stCondLst>
                              <p:cond delay="3500"/>
                            </p:stCondLst>
                            <p:childTnLst>
                              <p:par>
                                <p:cTn id="43" presetID="10" presetClass="entr" presetSubtype="0" fill="hold" grpId="0" nodeType="after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fade">
                                      <p:cBhvr>
                                        <p:cTn id="45" dur="500"/>
                                        <p:tgtEl>
                                          <p:spTgt spid="61"/>
                                        </p:tgtEl>
                                      </p:cBhvr>
                                    </p:animEffect>
                                  </p:childTnLst>
                                </p:cTn>
                              </p:par>
                            </p:childTnLst>
                          </p:cTn>
                        </p:par>
                        <p:par>
                          <p:cTn id="46" fill="hold">
                            <p:stCondLst>
                              <p:cond delay="4000"/>
                            </p:stCondLst>
                            <p:childTnLst>
                              <p:par>
                                <p:cTn id="47" presetID="10" presetClass="entr" presetSubtype="0" fill="hold" nodeType="afterEffect">
                                  <p:stCondLst>
                                    <p:cond delay="0"/>
                                  </p:stCondLst>
                                  <p:childTnLst>
                                    <p:set>
                                      <p:cBhvr>
                                        <p:cTn id="48" dur="1" fill="hold">
                                          <p:stCondLst>
                                            <p:cond delay="0"/>
                                          </p:stCondLst>
                                        </p:cTn>
                                        <p:tgtEl>
                                          <p:spTgt spid="76"/>
                                        </p:tgtEl>
                                        <p:attrNameLst>
                                          <p:attrName>style.visibility</p:attrName>
                                        </p:attrNameLst>
                                      </p:cBhvr>
                                      <p:to>
                                        <p:strVal val="visible"/>
                                      </p:to>
                                    </p:set>
                                    <p:animEffect transition="in" filter="fade">
                                      <p:cBhvr>
                                        <p:cTn id="49" dur="500"/>
                                        <p:tgtEl>
                                          <p:spTgt spid="76"/>
                                        </p:tgtEl>
                                      </p:cBhvr>
                                    </p:animEffect>
                                  </p:childTnLst>
                                </p:cTn>
                              </p:par>
                            </p:childTnLst>
                          </p:cTn>
                        </p:par>
                        <p:par>
                          <p:cTn id="50" fill="hold">
                            <p:stCondLst>
                              <p:cond delay="4500"/>
                            </p:stCondLst>
                            <p:childTnLst>
                              <p:par>
                                <p:cTn id="51" presetID="2" presetClass="entr" presetSubtype="8" fill="hold" grpId="0" nodeType="afterEffect">
                                  <p:stCondLst>
                                    <p:cond delay="0"/>
                                  </p:stCondLst>
                                  <p:childTnLst>
                                    <p:set>
                                      <p:cBhvr>
                                        <p:cTn id="52" dur="1" fill="hold">
                                          <p:stCondLst>
                                            <p:cond delay="0"/>
                                          </p:stCondLst>
                                        </p:cTn>
                                        <p:tgtEl>
                                          <p:spTgt spid="62"/>
                                        </p:tgtEl>
                                        <p:attrNameLst>
                                          <p:attrName>style.visibility</p:attrName>
                                        </p:attrNameLst>
                                      </p:cBhvr>
                                      <p:to>
                                        <p:strVal val="visible"/>
                                      </p:to>
                                    </p:set>
                                    <p:anim calcmode="lin" valueType="num">
                                      <p:cBhvr additive="base">
                                        <p:cTn id="53" dur="500" fill="hold"/>
                                        <p:tgtEl>
                                          <p:spTgt spid="62"/>
                                        </p:tgtEl>
                                        <p:attrNameLst>
                                          <p:attrName>ppt_x</p:attrName>
                                        </p:attrNameLst>
                                      </p:cBhvr>
                                      <p:tavLst>
                                        <p:tav tm="0">
                                          <p:val>
                                            <p:strVal val="0-#ppt_w/2"/>
                                          </p:val>
                                        </p:tav>
                                        <p:tav tm="100000">
                                          <p:val>
                                            <p:strVal val="#ppt_x"/>
                                          </p:val>
                                        </p:tav>
                                      </p:tavLst>
                                    </p:anim>
                                    <p:anim calcmode="lin" valueType="num">
                                      <p:cBhvr additive="base">
                                        <p:cTn id="54" dur="500" fill="hold"/>
                                        <p:tgtEl>
                                          <p:spTgt spid="62"/>
                                        </p:tgtEl>
                                        <p:attrNameLst>
                                          <p:attrName>ppt_y</p:attrName>
                                        </p:attrNameLst>
                                      </p:cBhvr>
                                      <p:tavLst>
                                        <p:tav tm="0">
                                          <p:val>
                                            <p:strVal val="#ppt_y"/>
                                          </p:val>
                                        </p:tav>
                                        <p:tav tm="100000">
                                          <p:val>
                                            <p:strVal val="#ppt_y"/>
                                          </p:val>
                                        </p:tav>
                                      </p:tavLst>
                                    </p:anim>
                                  </p:childTnLst>
                                </p:cTn>
                              </p:par>
                            </p:childTnLst>
                          </p:cTn>
                        </p:par>
                        <p:par>
                          <p:cTn id="55" fill="hold">
                            <p:stCondLst>
                              <p:cond delay="5000"/>
                            </p:stCondLst>
                            <p:childTnLst>
                              <p:par>
                                <p:cTn id="56" presetID="10" presetClass="entr" presetSubtype="0" fill="hold" grpId="0" nodeType="after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fade">
                                      <p:cBhvr>
                                        <p:cTn id="58" dur="500"/>
                                        <p:tgtEl>
                                          <p:spTgt spid="63"/>
                                        </p:tgtEl>
                                      </p:cBhvr>
                                    </p:animEffect>
                                  </p:childTnLst>
                                </p:cTn>
                              </p:par>
                            </p:childTnLst>
                          </p:cTn>
                        </p:par>
                        <p:par>
                          <p:cTn id="59" fill="hold">
                            <p:stCondLst>
                              <p:cond delay="5500"/>
                            </p:stCondLst>
                            <p:childTnLst>
                              <p:par>
                                <p:cTn id="60" presetID="53" presetClass="entr" presetSubtype="16" fill="hold" grpId="0" nodeType="afterEffect">
                                  <p:stCondLst>
                                    <p:cond delay="0"/>
                                  </p:stCondLst>
                                  <p:childTnLst>
                                    <p:set>
                                      <p:cBhvr>
                                        <p:cTn id="61" dur="1" fill="hold">
                                          <p:stCondLst>
                                            <p:cond delay="0"/>
                                          </p:stCondLst>
                                        </p:cTn>
                                        <p:tgtEl>
                                          <p:spTgt spid="64"/>
                                        </p:tgtEl>
                                        <p:attrNameLst>
                                          <p:attrName>style.visibility</p:attrName>
                                        </p:attrNameLst>
                                      </p:cBhvr>
                                      <p:to>
                                        <p:strVal val="visible"/>
                                      </p:to>
                                    </p:set>
                                    <p:anim calcmode="lin" valueType="num">
                                      <p:cBhvr>
                                        <p:cTn id="62" dur="250" fill="hold"/>
                                        <p:tgtEl>
                                          <p:spTgt spid="64"/>
                                        </p:tgtEl>
                                        <p:attrNameLst>
                                          <p:attrName>ppt_w</p:attrName>
                                        </p:attrNameLst>
                                      </p:cBhvr>
                                      <p:tavLst>
                                        <p:tav tm="0">
                                          <p:val>
                                            <p:fltVal val="0"/>
                                          </p:val>
                                        </p:tav>
                                        <p:tav tm="100000">
                                          <p:val>
                                            <p:strVal val="#ppt_w"/>
                                          </p:val>
                                        </p:tav>
                                      </p:tavLst>
                                    </p:anim>
                                    <p:anim calcmode="lin" valueType="num">
                                      <p:cBhvr>
                                        <p:cTn id="63" dur="250" fill="hold"/>
                                        <p:tgtEl>
                                          <p:spTgt spid="64"/>
                                        </p:tgtEl>
                                        <p:attrNameLst>
                                          <p:attrName>ppt_h</p:attrName>
                                        </p:attrNameLst>
                                      </p:cBhvr>
                                      <p:tavLst>
                                        <p:tav tm="0">
                                          <p:val>
                                            <p:fltVal val="0"/>
                                          </p:val>
                                        </p:tav>
                                        <p:tav tm="100000">
                                          <p:val>
                                            <p:strVal val="#ppt_h"/>
                                          </p:val>
                                        </p:tav>
                                      </p:tavLst>
                                    </p:anim>
                                    <p:animEffect transition="in" filter="fade">
                                      <p:cBhvr>
                                        <p:cTn id="64" dur="250"/>
                                        <p:tgtEl>
                                          <p:spTgt spid="64"/>
                                        </p:tgtEl>
                                      </p:cBhvr>
                                    </p:animEffect>
                                  </p:childTnLst>
                                </p:cTn>
                              </p:par>
                            </p:childTnLst>
                          </p:cTn>
                        </p:par>
                        <p:par>
                          <p:cTn id="65" fill="hold">
                            <p:stCondLst>
                              <p:cond delay="5750"/>
                            </p:stCondLst>
                            <p:childTnLst>
                              <p:par>
                                <p:cTn id="66" presetID="10" presetClass="entr" presetSubtype="0" fill="hold" grpId="0" nodeType="afterEffect">
                                  <p:stCondLst>
                                    <p:cond delay="0"/>
                                  </p:stCondLst>
                                  <p:childTnLst>
                                    <p:set>
                                      <p:cBhvr>
                                        <p:cTn id="67" dur="1" fill="hold">
                                          <p:stCondLst>
                                            <p:cond delay="0"/>
                                          </p:stCondLst>
                                        </p:cTn>
                                        <p:tgtEl>
                                          <p:spTgt spid="65"/>
                                        </p:tgtEl>
                                        <p:attrNameLst>
                                          <p:attrName>style.visibility</p:attrName>
                                        </p:attrNameLst>
                                      </p:cBhvr>
                                      <p:to>
                                        <p:strVal val="visible"/>
                                      </p:to>
                                    </p:set>
                                    <p:animEffect transition="in" filter="fade">
                                      <p:cBhvr>
                                        <p:cTn id="68" dur="500"/>
                                        <p:tgtEl>
                                          <p:spTgt spid="65"/>
                                        </p:tgtEl>
                                      </p:cBhvr>
                                    </p:animEffect>
                                  </p:childTnLst>
                                </p:cTn>
                              </p:par>
                            </p:childTnLst>
                          </p:cTn>
                        </p:par>
                        <p:par>
                          <p:cTn id="69" fill="hold">
                            <p:stCondLst>
                              <p:cond delay="6250"/>
                            </p:stCondLst>
                            <p:childTnLst>
                              <p:par>
                                <p:cTn id="70" presetID="10" presetClass="entr" presetSubtype="0" fill="hold" nodeType="afterEffect">
                                  <p:stCondLst>
                                    <p:cond delay="0"/>
                                  </p:stCondLst>
                                  <p:childTnLst>
                                    <p:set>
                                      <p:cBhvr>
                                        <p:cTn id="71" dur="1" fill="hold">
                                          <p:stCondLst>
                                            <p:cond delay="0"/>
                                          </p:stCondLst>
                                        </p:cTn>
                                        <p:tgtEl>
                                          <p:spTgt spid="66"/>
                                        </p:tgtEl>
                                        <p:attrNameLst>
                                          <p:attrName>style.visibility</p:attrName>
                                        </p:attrNameLst>
                                      </p:cBhvr>
                                      <p:to>
                                        <p:strVal val="visible"/>
                                      </p:to>
                                    </p:set>
                                    <p:animEffect transition="in" filter="fade">
                                      <p:cBhvr>
                                        <p:cTn id="72" dur="500"/>
                                        <p:tgtEl>
                                          <p:spTgt spid="66"/>
                                        </p:tgtEl>
                                      </p:cBhvr>
                                    </p:animEffect>
                                  </p:childTnLst>
                                </p:cTn>
                              </p:par>
                            </p:childTnLst>
                          </p:cTn>
                        </p:par>
                        <p:par>
                          <p:cTn id="73" fill="hold">
                            <p:stCondLst>
                              <p:cond delay="6750"/>
                            </p:stCondLst>
                            <p:childTnLst>
                              <p:par>
                                <p:cTn id="74" presetID="2" presetClass="entr" presetSubtype="2" fill="hold" grpId="0" nodeType="afterEffect">
                                  <p:stCondLst>
                                    <p:cond delay="0"/>
                                  </p:stCondLst>
                                  <p:childTnLst>
                                    <p:set>
                                      <p:cBhvr>
                                        <p:cTn id="75" dur="1" fill="hold">
                                          <p:stCondLst>
                                            <p:cond delay="0"/>
                                          </p:stCondLst>
                                        </p:cTn>
                                        <p:tgtEl>
                                          <p:spTgt spid="69"/>
                                        </p:tgtEl>
                                        <p:attrNameLst>
                                          <p:attrName>style.visibility</p:attrName>
                                        </p:attrNameLst>
                                      </p:cBhvr>
                                      <p:to>
                                        <p:strVal val="visible"/>
                                      </p:to>
                                    </p:set>
                                    <p:anim calcmode="lin" valueType="num">
                                      <p:cBhvr additive="base">
                                        <p:cTn id="76" dur="500" fill="hold"/>
                                        <p:tgtEl>
                                          <p:spTgt spid="69"/>
                                        </p:tgtEl>
                                        <p:attrNameLst>
                                          <p:attrName>ppt_x</p:attrName>
                                        </p:attrNameLst>
                                      </p:cBhvr>
                                      <p:tavLst>
                                        <p:tav tm="0">
                                          <p:val>
                                            <p:strVal val="1+#ppt_w/2"/>
                                          </p:val>
                                        </p:tav>
                                        <p:tav tm="100000">
                                          <p:val>
                                            <p:strVal val="#ppt_x"/>
                                          </p:val>
                                        </p:tav>
                                      </p:tavLst>
                                    </p:anim>
                                    <p:anim calcmode="lin" valueType="num">
                                      <p:cBhvr additive="base">
                                        <p:cTn id="77" dur="500" fill="hold"/>
                                        <p:tgtEl>
                                          <p:spTgt spid="69"/>
                                        </p:tgtEl>
                                        <p:attrNameLst>
                                          <p:attrName>ppt_y</p:attrName>
                                        </p:attrNameLst>
                                      </p:cBhvr>
                                      <p:tavLst>
                                        <p:tav tm="0">
                                          <p:val>
                                            <p:strVal val="#ppt_y"/>
                                          </p:val>
                                        </p:tav>
                                        <p:tav tm="100000">
                                          <p:val>
                                            <p:strVal val="#ppt_y"/>
                                          </p:val>
                                        </p:tav>
                                      </p:tavLst>
                                    </p:anim>
                                  </p:childTnLst>
                                </p:cTn>
                              </p:par>
                            </p:childTnLst>
                          </p:cTn>
                        </p:par>
                        <p:par>
                          <p:cTn id="78" fill="hold">
                            <p:stCondLst>
                              <p:cond delay="7250"/>
                            </p:stCondLst>
                            <p:childTnLst>
                              <p:par>
                                <p:cTn id="79" presetID="10" presetClass="entr" presetSubtype="0" fill="hold" grpId="0" nodeType="afterEffect">
                                  <p:stCondLst>
                                    <p:cond delay="0"/>
                                  </p:stCondLst>
                                  <p:childTnLst>
                                    <p:set>
                                      <p:cBhvr>
                                        <p:cTn id="80" dur="1" fill="hold">
                                          <p:stCondLst>
                                            <p:cond delay="0"/>
                                          </p:stCondLst>
                                        </p:cTn>
                                        <p:tgtEl>
                                          <p:spTgt spid="70"/>
                                        </p:tgtEl>
                                        <p:attrNameLst>
                                          <p:attrName>style.visibility</p:attrName>
                                        </p:attrNameLst>
                                      </p:cBhvr>
                                      <p:to>
                                        <p:strVal val="visible"/>
                                      </p:to>
                                    </p:set>
                                    <p:animEffect transition="in" filter="fade">
                                      <p:cBhvr>
                                        <p:cTn id="81" dur="500"/>
                                        <p:tgtEl>
                                          <p:spTgt spid="70"/>
                                        </p:tgtEl>
                                      </p:cBhvr>
                                    </p:animEffect>
                                  </p:childTnLst>
                                </p:cTn>
                              </p:par>
                            </p:childTnLst>
                          </p:cTn>
                        </p:par>
                        <p:par>
                          <p:cTn id="82" fill="hold">
                            <p:stCondLst>
                              <p:cond delay="7750"/>
                            </p:stCondLst>
                            <p:childTnLst>
                              <p:par>
                                <p:cTn id="83" presetID="53" presetClass="entr" presetSubtype="16" fill="hold" grpId="0" nodeType="afterEffect">
                                  <p:stCondLst>
                                    <p:cond delay="0"/>
                                  </p:stCondLst>
                                  <p:childTnLst>
                                    <p:set>
                                      <p:cBhvr>
                                        <p:cTn id="84" dur="1" fill="hold">
                                          <p:stCondLst>
                                            <p:cond delay="0"/>
                                          </p:stCondLst>
                                        </p:cTn>
                                        <p:tgtEl>
                                          <p:spTgt spid="71"/>
                                        </p:tgtEl>
                                        <p:attrNameLst>
                                          <p:attrName>style.visibility</p:attrName>
                                        </p:attrNameLst>
                                      </p:cBhvr>
                                      <p:to>
                                        <p:strVal val="visible"/>
                                      </p:to>
                                    </p:set>
                                    <p:anim calcmode="lin" valueType="num">
                                      <p:cBhvr>
                                        <p:cTn id="85" dur="250" fill="hold"/>
                                        <p:tgtEl>
                                          <p:spTgt spid="71"/>
                                        </p:tgtEl>
                                        <p:attrNameLst>
                                          <p:attrName>ppt_w</p:attrName>
                                        </p:attrNameLst>
                                      </p:cBhvr>
                                      <p:tavLst>
                                        <p:tav tm="0">
                                          <p:val>
                                            <p:fltVal val="0"/>
                                          </p:val>
                                        </p:tav>
                                        <p:tav tm="100000">
                                          <p:val>
                                            <p:strVal val="#ppt_w"/>
                                          </p:val>
                                        </p:tav>
                                      </p:tavLst>
                                    </p:anim>
                                    <p:anim calcmode="lin" valueType="num">
                                      <p:cBhvr>
                                        <p:cTn id="86" dur="250" fill="hold"/>
                                        <p:tgtEl>
                                          <p:spTgt spid="71"/>
                                        </p:tgtEl>
                                        <p:attrNameLst>
                                          <p:attrName>ppt_h</p:attrName>
                                        </p:attrNameLst>
                                      </p:cBhvr>
                                      <p:tavLst>
                                        <p:tav tm="0">
                                          <p:val>
                                            <p:fltVal val="0"/>
                                          </p:val>
                                        </p:tav>
                                        <p:tav tm="100000">
                                          <p:val>
                                            <p:strVal val="#ppt_h"/>
                                          </p:val>
                                        </p:tav>
                                      </p:tavLst>
                                    </p:anim>
                                    <p:animEffect transition="in" filter="fade">
                                      <p:cBhvr>
                                        <p:cTn id="87" dur="250"/>
                                        <p:tgtEl>
                                          <p:spTgt spid="71"/>
                                        </p:tgtEl>
                                      </p:cBhvr>
                                    </p:animEffect>
                                  </p:childTnLst>
                                </p:cTn>
                              </p:par>
                            </p:childTnLst>
                          </p:cTn>
                        </p:par>
                        <p:par>
                          <p:cTn id="88" fill="hold">
                            <p:stCondLst>
                              <p:cond delay="8000"/>
                            </p:stCondLst>
                            <p:childTnLst>
                              <p:par>
                                <p:cTn id="89" presetID="10" presetClass="entr" presetSubtype="0" fill="hold" grpId="0" nodeType="after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fade">
                                      <p:cBhvr>
                                        <p:cTn id="91" dur="500"/>
                                        <p:tgtEl>
                                          <p:spTgt spid="72"/>
                                        </p:tgtEl>
                                      </p:cBhvr>
                                    </p:animEffect>
                                  </p:childTnLst>
                                </p:cTn>
                              </p:par>
                            </p:childTnLst>
                          </p:cTn>
                        </p:par>
                        <p:par>
                          <p:cTn id="92" fill="hold">
                            <p:stCondLst>
                              <p:cond delay="8500"/>
                            </p:stCondLst>
                            <p:childTnLst>
                              <p:par>
                                <p:cTn id="93" presetID="10" presetClass="entr" presetSubtype="0" fill="hold" nodeType="afterEffect">
                                  <p:stCondLst>
                                    <p:cond delay="0"/>
                                  </p:stCondLst>
                                  <p:childTnLst>
                                    <p:set>
                                      <p:cBhvr>
                                        <p:cTn id="94" dur="1" fill="hold">
                                          <p:stCondLst>
                                            <p:cond delay="0"/>
                                          </p:stCondLst>
                                        </p:cTn>
                                        <p:tgtEl>
                                          <p:spTgt spid="77"/>
                                        </p:tgtEl>
                                        <p:attrNameLst>
                                          <p:attrName>style.visibility</p:attrName>
                                        </p:attrNameLst>
                                      </p:cBhvr>
                                      <p:to>
                                        <p:strVal val="visible"/>
                                      </p:to>
                                    </p:set>
                                    <p:animEffect transition="in" filter="fade">
                                      <p:cBhvr>
                                        <p:cTn id="95"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p:bldP spid="57" grpId="0"/>
      <p:bldP spid="58" grpId="0" animBg="1"/>
      <p:bldP spid="59" grpId="0"/>
      <p:bldP spid="60" grpId="0"/>
      <p:bldP spid="61" grpId="0"/>
      <p:bldP spid="62" grpId="0" animBg="1"/>
      <p:bldP spid="63" grpId="0"/>
      <p:bldP spid="64" grpId="0"/>
      <p:bldP spid="65" grpId="0"/>
      <p:bldP spid="69" grpId="0" animBg="1"/>
      <p:bldP spid="70" grpId="0"/>
      <p:bldP spid="71" grpId="0"/>
      <p:bldP spid="72" grpId="0"/>
      <p:bldP spid="8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866797" y="2683504"/>
            <a:ext cx="662224" cy="6657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218193" y="1912402"/>
            <a:ext cx="1146715" cy="3808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216143" y="1848407"/>
            <a:ext cx="1173878" cy="508865"/>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5822814" y="2613937"/>
            <a:ext cx="2953116" cy="804863"/>
            <a:chOff x="4774887" y="1377950"/>
            <a:chExt cx="3936462" cy="1073150"/>
          </a:xfrm>
        </p:grpSpPr>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4134" y="1676881"/>
              <a:ext cx="2057215" cy="406300"/>
            </a:xfrm>
            <a:prstGeom prst="rect">
              <a:avLst/>
            </a:prstGeom>
            <a:noFill/>
            <a:ln>
              <a:noFill/>
            </a:ln>
          </p:spPr>
        </p:pic>
        <p:pic>
          <p:nvPicPr>
            <p:cNvPr id="22"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774887" y="1479557"/>
              <a:ext cx="1435625" cy="70016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6"/>
            <p:cNvPicPr>
              <a:picLocks noChangeAspect="1" noChangeArrowheads="1"/>
            </p:cNvPicPr>
            <p:nvPr/>
          </p:nvPicPr>
          <p:blipFill>
            <a:blip r:embed="rId7">
              <a:duotone>
                <a:prstClr val="black"/>
                <a:schemeClr val="accent6">
                  <a:tint val="45000"/>
                  <a:satMod val="400000"/>
                </a:schemeClr>
              </a:duotone>
              <a:extLst>
                <a:ext uri="{BEBA8EAE-BF5A-486C-A8C5-ECC9F3942E4B}">
                  <a14:imgProps xmlns:a14="http://schemas.microsoft.com/office/drawing/2010/main">
                    <a14:imgLayer r:embed="rId8">
                      <a14:imgEffect>
                        <a14:brightnessContrast bright="-50000" contrast="20000"/>
                      </a14:imgEffect>
                    </a14:imgLayer>
                  </a14:imgProps>
                </a:ext>
                <a:ext uri="{28A0092B-C50C-407E-A947-70E740481C1C}">
                  <a14:useLocalDpi xmlns:a14="http://schemas.microsoft.com/office/drawing/2010/main" val="0"/>
                </a:ext>
              </a:extLst>
            </a:blip>
            <a:srcRect/>
            <a:stretch>
              <a:fillRect/>
            </a:stretch>
          </p:blipFill>
          <p:spPr bwMode="auto">
            <a:xfrm>
              <a:off x="6084565" y="1377950"/>
              <a:ext cx="738187" cy="107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4" name="Picture 8" descr="http://upload.wikimedia.org/wikipedia/commons/thumb/f/f1/ZTE_logo.svg/1000px-ZTE_logo.svg.png"/>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7616500" y="1900526"/>
            <a:ext cx="1136875" cy="40462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4"/>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216143" y="2783512"/>
            <a:ext cx="1402073" cy="46571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1923807" y="2048045"/>
            <a:ext cx="1935826" cy="31712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538893" y="2383595"/>
            <a:ext cx="2302472" cy="37719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41614" y="1932281"/>
            <a:ext cx="1324984" cy="341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p:txBody>
          <a:bodyPr/>
          <a:lstStyle/>
          <a:p>
            <a:r>
              <a:rPr lang="en-AU" dirty="0" smtClean="0"/>
              <a:t>Partners</a:t>
            </a:r>
            <a:endParaRPr lang="en-AU" dirty="0"/>
          </a:p>
        </p:txBody>
      </p:sp>
      <p:sp>
        <p:nvSpPr>
          <p:cNvPr id="7" name="Content Placeholder 6"/>
          <p:cNvSpPr>
            <a:spLocks noGrp="1"/>
          </p:cNvSpPr>
          <p:nvPr>
            <p:ph idx="1"/>
          </p:nvPr>
        </p:nvSpPr>
        <p:spPr/>
        <p:txBody>
          <a:bodyPr/>
          <a:lstStyle/>
          <a:p>
            <a:endParaRPr lang="en-AU"/>
          </a:p>
        </p:txBody>
      </p:sp>
    </p:spTree>
    <p:extLst>
      <p:ext uri="{BB962C8B-B14F-4D97-AF65-F5344CB8AC3E}">
        <p14:creationId xmlns:p14="http://schemas.microsoft.com/office/powerpoint/2010/main" val="571829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25000" decel="75000" fill="hold" nodeType="withEffect">
                                  <p:stCondLst>
                                    <p:cond delay="0"/>
                                  </p:stCondLst>
                                  <p:childTnLst>
                                    <p:animMotion origin="layout" path="M 2.99648E-6 4.81481E-6 L -0.13127 0.07106 " pathEditMode="relative" rAng="0" ptsTypes="AA">
                                      <p:cBhvr>
                                        <p:cTn id="6" dur="1000" fill="hold"/>
                                        <p:tgtEl>
                                          <p:spTgt spid="26"/>
                                        </p:tgtEl>
                                        <p:attrNameLst>
                                          <p:attrName>ppt_x</p:attrName>
                                          <p:attrName>ppt_y</p:attrName>
                                        </p:attrNameLst>
                                      </p:cBhvr>
                                      <p:rCtr x="-6563" y="3542"/>
                                    </p:animMotion>
                                  </p:childTnLst>
                                </p:cTn>
                              </p:par>
                              <p:par>
                                <p:cTn id="7" presetID="6" presetClass="emph" presetSubtype="0" accel="25000" decel="75000" fill="hold" nodeType="withEffect">
                                  <p:stCondLst>
                                    <p:cond delay="0"/>
                                  </p:stCondLst>
                                  <p:childTnLst>
                                    <p:animScale>
                                      <p:cBhvr>
                                        <p:cTn id="8" dur="1000" fill="hold"/>
                                        <p:tgtEl>
                                          <p:spTgt spid="26"/>
                                        </p:tgtEl>
                                      </p:cBhvr>
                                      <p:by x="119000" y="119000"/>
                                    </p:animScale>
                                  </p:childTnLst>
                                </p:cTn>
                              </p:par>
                              <p:par>
                                <p:cTn id="9" presetID="1" presetClass="exit" presetSubtype="0" fill="hold" nodeType="withEffect">
                                  <p:stCondLst>
                                    <p:cond delay="1000"/>
                                  </p:stCondLst>
                                  <p:childTnLst>
                                    <p:set>
                                      <p:cBhvr>
                                        <p:cTn id="10" dur="1" fill="hold">
                                          <p:stCondLst>
                                            <p:cond delay="0"/>
                                          </p:stCondLst>
                                        </p:cTn>
                                        <p:tgtEl>
                                          <p:spTgt spid="26"/>
                                        </p:tgtEl>
                                        <p:attrNameLst>
                                          <p:attrName>style.visibility</p:attrName>
                                        </p:attrNameLst>
                                      </p:cBhvr>
                                      <p:to>
                                        <p:strVal val="hidden"/>
                                      </p:to>
                                    </p:set>
                                  </p:childTnLst>
                                </p:cTn>
                              </p:par>
                              <p:par>
                                <p:cTn id="11" presetID="1" presetClass="entr" presetSubtype="0" fill="hold" nodeType="withEffect">
                                  <p:stCondLst>
                                    <p:cond delay="1000"/>
                                  </p:stCondLst>
                                  <p:childTnLst>
                                    <p:set>
                                      <p:cBhvr>
                                        <p:cTn id="12" dur="1" fill="hold">
                                          <p:stCondLst>
                                            <p:cond delay="0"/>
                                          </p:stCondLst>
                                        </p:cTn>
                                        <p:tgtEl>
                                          <p:spTgt spid="27"/>
                                        </p:tgtEl>
                                        <p:attrNameLst>
                                          <p:attrName>style.visibility</p:attrName>
                                        </p:attrNameLst>
                                      </p:cBhvr>
                                      <p:to>
                                        <p:strVal val="visible"/>
                                      </p:to>
                                    </p:set>
                                  </p:childTnLst>
                                </p:cTn>
                              </p:par>
                              <p:par>
                                <p:cTn id="13" presetID="10" presetClass="entr" presetSubtype="0" fill="hold" nodeType="withEffect">
                                  <p:stCondLst>
                                    <p:cond delay="10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120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nodeType="withEffect">
                                  <p:stCondLst>
                                    <p:cond delay="140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160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180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nodeType="withEffect">
                                  <p:stCondLst>
                                    <p:cond delay="200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225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4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Ech Ed 2011">
      <a:dk1>
        <a:srgbClr val="000000"/>
      </a:dk1>
      <a:lt1>
        <a:srgbClr val="FFFFFF"/>
      </a:lt1>
      <a:dk2>
        <a:srgbClr val="000000"/>
      </a:dk2>
      <a:lt2>
        <a:srgbClr val="F2F2F2"/>
      </a:lt2>
      <a:accent1>
        <a:srgbClr val="03C2F1"/>
      </a:accent1>
      <a:accent2>
        <a:srgbClr val="F15C44"/>
      </a:accent2>
      <a:accent3>
        <a:srgbClr val="33CC33"/>
      </a:accent3>
      <a:accent4>
        <a:srgbClr val="ED1977"/>
      </a:accent4>
      <a:accent5>
        <a:srgbClr val="FFFF00"/>
      </a:accent5>
      <a:accent6>
        <a:srgbClr val="824BB5"/>
      </a:accent6>
      <a:hlink>
        <a:srgbClr val="03C2F1"/>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7393</TotalTime>
  <Words>1230</Words>
  <Application>Microsoft Office PowerPoint</Application>
  <PresentationFormat>On-screen Show (16:9)</PresentationFormat>
  <Paragraphs>264</Paragraphs>
  <Slides>31</Slides>
  <Notes>6</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Windows Phone  First Up/ All Up </vt:lpstr>
      <vt:lpstr>Agenda Windows Phone Sprint Lap</vt:lpstr>
      <vt:lpstr>Session Roadmap</vt:lpstr>
      <vt:lpstr>What the market is saying…</vt:lpstr>
      <vt:lpstr>PowerPoint Presentation</vt:lpstr>
      <vt:lpstr>Ratings</vt:lpstr>
      <vt:lpstr>Partners</vt:lpstr>
      <vt:lpstr>PowerPoint Presentation</vt:lpstr>
      <vt:lpstr>Windows Phone Community</vt:lpstr>
      <vt:lpstr>AppHub / Marketplace</vt:lpstr>
      <vt:lpstr>Beta Distribution Service</vt:lpstr>
      <vt:lpstr>Targeted Distribution Service</vt:lpstr>
      <vt:lpstr>Windows Phone 7.5 (OS 7.1)</vt:lpstr>
      <vt:lpstr>Multitasking</vt:lpstr>
      <vt:lpstr>Integrating with the Phone</vt:lpstr>
      <vt:lpstr>Expanding the Phone Framework</vt:lpstr>
      <vt:lpstr>Tools Investments</vt:lpstr>
      <vt:lpstr>Make My App</vt:lpstr>
      <vt:lpstr>Navigation</vt:lpstr>
      <vt:lpstr>Application Lifecycle</vt:lpstr>
      <vt:lpstr>Make My App Better</vt:lpstr>
      <vt:lpstr>Phone Controls</vt:lpstr>
      <vt:lpstr>Make My App Faster</vt:lpstr>
      <vt:lpstr>Make My App Searchable</vt:lpstr>
      <vt:lpstr>Make My App Available</vt:lpstr>
      <vt:lpstr>Spotlight 2011</vt:lpstr>
      <vt:lpstr>PowerPoint Presentation</vt:lpstr>
      <vt:lpstr>Enrol in Microsoft Virtual Academy Today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clarken</dc:creator>
  <cp:lastModifiedBy>Event Staff</cp:lastModifiedBy>
  <cp:revision>278</cp:revision>
  <dcterms:created xsi:type="dcterms:W3CDTF">2011-07-18T00:56:31Z</dcterms:created>
  <dcterms:modified xsi:type="dcterms:W3CDTF">2011-08-31T07:16:30Z</dcterms:modified>
</cp:coreProperties>
</file>