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79" r:id="rId2"/>
    <p:sldId id="280" r:id="rId3"/>
    <p:sldId id="286" r:id="rId4"/>
    <p:sldId id="287" r:id="rId5"/>
    <p:sldId id="288" r:id="rId6"/>
    <p:sldId id="285" r:id="rId7"/>
    <p:sldId id="289" r:id="rId8"/>
    <p:sldId id="290" r:id="rId9"/>
    <p:sldId id="292" r:id="rId10"/>
    <p:sldId id="293" r:id="rId11"/>
    <p:sldId id="294" r:id="rId12"/>
    <p:sldId id="295" r:id="rId13"/>
    <p:sldId id="296" r:id="rId14"/>
    <p:sldId id="297" r:id="rId15"/>
    <p:sldId id="298" r:id="rId16"/>
    <p:sldId id="299" r:id="rId17"/>
    <p:sldId id="300" r:id="rId18"/>
    <p:sldId id="308" r:id="rId19"/>
    <p:sldId id="311" r:id="rId20"/>
    <p:sldId id="312" r:id="rId21"/>
    <p:sldId id="313" r:id="rId22"/>
    <p:sldId id="304" r:id="rId23"/>
    <p:sldId id="305" r:id="rId24"/>
    <p:sldId id="314" r:id="rId25"/>
    <p:sldId id="270" r:id="rId26"/>
    <p:sldId id="271" r:id="rId27"/>
    <p:sldId id="260" r:id="rId28"/>
    <p:sldId id="261" r:id="rId29"/>
    <p:sldId id="262" r:id="rId30"/>
    <p:sldId id="281" r:id="rId31"/>
    <p:sldId id="264" r:id="rId32"/>
    <p:sldId id="265" r:id="rId33"/>
    <p:sldId id="266" r:id="rId34"/>
    <p:sldId id="284" r:id="rId35"/>
    <p:sldId id="272" r:id="rId36"/>
    <p:sldId id="273" r:id="rId37"/>
    <p:sldId id="274" r:id="rId38"/>
    <p:sldId id="275" r:id="rId39"/>
    <p:sldId id="276" r:id="rId40"/>
    <p:sldId id="277" r:id="rId41"/>
    <p:sldId id="27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60" autoAdjust="0"/>
    <p:restoredTop sz="69492" autoAdjust="0"/>
  </p:normalViewPr>
  <p:slideViewPr>
    <p:cSldViewPr>
      <p:cViewPr varScale="1">
        <p:scale>
          <a:sx n="46" d="100"/>
          <a:sy n="46" d="100"/>
        </p:scale>
        <p:origin x="-70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0.41777127530997865"/>
          <c:y val="3.0849359379855102E-2"/>
        </c:manualLayout>
      </c:layout>
      <c:overlay val="0"/>
      <c:txPr>
        <a:bodyPr/>
        <a:lstStyle/>
        <a:p>
          <a:pPr>
            <a:defRPr lang="en-GB">
              <a:solidFill>
                <a:schemeClr val="bg2"/>
              </a:solidFill>
              <a:effectLst/>
            </a:defRPr>
          </a:pPr>
          <a:endParaRPr lang="en-US"/>
        </a:p>
      </c:txPr>
    </c:title>
    <c:autoTitleDeleted val="0"/>
    <c:plotArea>
      <c:layout>
        <c:manualLayout>
          <c:layoutTarget val="inner"/>
          <c:xMode val="edge"/>
          <c:yMode val="edge"/>
          <c:x val="2.0500048572055105E-2"/>
          <c:y val="0.11961729763525701"/>
          <c:w val="0.95899990285589443"/>
          <c:h val="0.65979105037649566"/>
        </c:manualLayout>
      </c:layout>
      <c:barChart>
        <c:barDir val="col"/>
        <c:grouping val="clustered"/>
        <c:varyColors val="0"/>
        <c:ser>
          <c:idx val="0"/>
          <c:order val="0"/>
          <c:tx>
            <c:strRef>
              <c:f>Sheet1!$B$1</c:f>
              <c:strCache>
                <c:ptCount val="1"/>
                <c:pt idx="0">
                  <c:v>Series 1</c:v>
                </c:pt>
              </c:strCache>
            </c:strRef>
          </c:tx>
          <c:invertIfNegative val="0"/>
          <c:dLbls>
            <c:spPr>
              <a:effectLst>
                <a:outerShdw blurRad="50800" dist="50800" dir="5400000" algn="ctr" rotWithShape="0">
                  <a:srgbClr val="000000">
                    <a:alpha val="43137"/>
                  </a:srgbClr>
                </a:outerShdw>
              </a:effectLst>
            </c:spPr>
            <c:txPr>
              <a:bodyPr/>
              <a:lstStyle/>
              <a:p>
                <a:pPr>
                  <a:defRPr lang="en-GB">
                    <a:solidFill>
                      <a:schemeClr val="bg2"/>
                    </a:solidFill>
                    <a:effectLst/>
                  </a:defRPr>
                </a:pPr>
                <a:endParaRPr lang="en-US"/>
              </a:p>
            </c:txPr>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dLbls>
            <c:txPr>
              <a:bodyPr/>
              <a:lstStyle/>
              <a:p>
                <a:pPr>
                  <a:defRPr lang="en-GB">
                    <a:solidFill>
                      <a:schemeClr val="bg2"/>
                    </a:solidFill>
                    <a:effectLst/>
                  </a:defRPr>
                </a:pPr>
                <a:endParaRPr lang="en-US"/>
              </a:p>
            </c:txPr>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5"/>
            </a:solidFill>
          </c:spPr>
          <c:invertIfNegative val="0"/>
          <c:dLbls>
            <c:txPr>
              <a:bodyPr/>
              <a:lstStyle/>
              <a:p>
                <a:pPr>
                  <a:defRPr lang="en-GB">
                    <a:solidFill>
                      <a:schemeClr val="bg2"/>
                    </a:solidFill>
                    <a:effectLst/>
                  </a:defRPr>
                </a:pPr>
                <a:endParaRPr lang="en-US"/>
              </a:p>
            </c:txPr>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axId val="31211520"/>
        <c:axId val="31213056"/>
      </c:barChart>
      <c:catAx>
        <c:axId val="31211520"/>
        <c:scaling>
          <c:orientation val="minMax"/>
        </c:scaling>
        <c:delete val="0"/>
        <c:axPos val="b"/>
        <c:majorTickMark val="none"/>
        <c:minorTickMark val="none"/>
        <c:tickLblPos val="nextTo"/>
        <c:txPr>
          <a:bodyPr/>
          <a:lstStyle/>
          <a:p>
            <a:pPr>
              <a:defRPr lang="en-GB">
                <a:solidFill>
                  <a:schemeClr val="bg2"/>
                </a:solidFill>
                <a:effectLst/>
              </a:defRPr>
            </a:pPr>
            <a:endParaRPr lang="en-US"/>
          </a:p>
        </c:txPr>
        <c:crossAx val="31213056"/>
        <c:crosses val="autoZero"/>
        <c:auto val="1"/>
        <c:lblAlgn val="ctr"/>
        <c:lblOffset val="100"/>
        <c:noMultiLvlLbl val="0"/>
      </c:catAx>
      <c:valAx>
        <c:axId val="31213056"/>
        <c:scaling>
          <c:orientation val="minMax"/>
        </c:scaling>
        <c:delete val="1"/>
        <c:axPos val="l"/>
        <c:numFmt formatCode="General" sourceLinked="1"/>
        <c:majorTickMark val="out"/>
        <c:minorTickMark val="none"/>
        <c:tickLblPos val="none"/>
        <c:crossAx val="31211520"/>
        <c:crosses val="autoZero"/>
        <c:crossBetween val="between"/>
        <c:majorUnit val="1"/>
      </c:valAx>
      <c:spPr>
        <a:noFill/>
      </c:spPr>
    </c:plotArea>
    <c:legend>
      <c:legendPos val="t"/>
      <c:layout>
        <c:manualLayout>
          <c:xMode val="edge"/>
          <c:yMode val="edge"/>
          <c:x val="0.2318678757928915"/>
          <c:y val="0.92116457404728558"/>
          <c:w val="0.51390055906288501"/>
          <c:h val="7.8822009097969339E-2"/>
        </c:manualLayout>
      </c:layout>
      <c:overlay val="0"/>
      <c:txPr>
        <a:bodyPr/>
        <a:lstStyle/>
        <a:p>
          <a:pPr>
            <a:defRPr lang="en-GB">
              <a:solidFill>
                <a:schemeClr val="bg2"/>
              </a:solidFill>
              <a:effectLst/>
            </a:defRPr>
          </a:pPr>
          <a:endParaRPr lang="en-US"/>
        </a:p>
      </c:txPr>
    </c:legend>
    <c:plotVisOnly val="1"/>
    <c:dispBlanksAs val="gap"/>
    <c:showDLblsOverMax val="0"/>
  </c:chart>
  <c:spPr>
    <a:noFill/>
  </c:spPr>
  <c:txPr>
    <a:bodyPr/>
    <a:lstStyle/>
    <a:p>
      <a:pPr>
        <a:defRPr sz="1800">
          <a:effectLst>
            <a:outerShdw blurRad="50800" dist="38100" dir="2700000" algn="ctr" rotWithShape="0">
              <a:srgbClr val="000000">
                <a:alpha val="60000"/>
              </a:srgbClr>
            </a:outerShdw>
          </a:effectLs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GB">
                <a:solidFill>
                  <a:schemeClr val="bg2"/>
                </a:solidFill>
                <a:effectLst/>
              </a:defRPr>
            </a:pPr>
            <a:r>
              <a:rPr lang="en-US">
                <a:solidFill>
                  <a:schemeClr val="bg2"/>
                </a:solidFill>
                <a:effectLst/>
              </a:rPr>
              <a:t>Chart Title</a:t>
            </a:r>
          </a:p>
        </c:rich>
      </c:tx>
      <c:layout>
        <c:manualLayout>
          <c:xMode val="edge"/>
          <c:yMode val="edge"/>
          <c:x val="0.41764957868963831"/>
          <c:y val="3.8622073883723435E-2"/>
        </c:manualLayout>
      </c:layout>
      <c:overlay val="0"/>
    </c:title>
    <c:autoTitleDeleted val="0"/>
    <c:view3D>
      <c:rotX val="30"/>
      <c:hPercent val="50"/>
      <c:rotY val="0"/>
      <c:depthPercent val="100"/>
      <c:rAngAx val="0"/>
      <c:perspective val="30"/>
    </c:view3D>
    <c:floor>
      <c:thickness val="0"/>
    </c:floor>
    <c:sideWall>
      <c:thickness val="0"/>
    </c:sideWall>
    <c:backWall>
      <c:thickness val="0"/>
    </c:backWall>
    <c:plotArea>
      <c:layout>
        <c:manualLayout>
          <c:layoutTarget val="inner"/>
          <c:xMode val="edge"/>
          <c:yMode val="edge"/>
          <c:x val="1.171172621827218E-3"/>
          <c:y val="0.12338833980573995"/>
          <c:w val="0.75412423036392184"/>
          <c:h val="0.87121407839719511"/>
        </c:manualLayout>
      </c:layout>
      <c:pie3DChart>
        <c:varyColors val="1"/>
        <c:ser>
          <c:idx val="0"/>
          <c:order val="0"/>
          <c:tx>
            <c:strRef>
              <c:f>Sheet1!$B$1</c:f>
              <c:strCache>
                <c:ptCount val="1"/>
                <c:pt idx="0">
                  <c:v>Chart Title</c:v>
                </c:pt>
              </c:strCache>
            </c:strRef>
          </c:tx>
          <c:dLbls>
            <c:numFmt formatCode="General" sourceLinked="0"/>
            <c:txPr>
              <a:bodyPr/>
              <a:lstStyle/>
              <a:p>
                <a:pPr>
                  <a:defRPr lang="en-GB" sz="2400" b="0">
                    <a:solidFill>
                      <a:schemeClr val="bg1"/>
                    </a:solidFill>
                    <a:effectLst/>
                  </a:defRPr>
                </a:pPr>
                <a:endParaRPr lang="en-US"/>
              </a:p>
            </c:txPr>
            <c:showLegendKey val="0"/>
            <c:showVal val="0"/>
            <c:showCatName val="0"/>
            <c:showSerName val="0"/>
            <c:showPercent val="1"/>
            <c:showBubbleSize val="0"/>
            <c:showLeaderLines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4929122630269984"/>
          <c:y val="0.38231552149031794"/>
          <c:w val="0.25070877369730432"/>
          <c:h val="0.33293096575821113"/>
        </c:manualLayout>
      </c:layout>
      <c:overlay val="0"/>
      <c:txPr>
        <a:bodyPr/>
        <a:lstStyle/>
        <a:p>
          <a:pPr>
            <a:defRPr lang="en-GB" sz="2000">
              <a:solidFill>
                <a:schemeClr val="bg2"/>
              </a:solidFill>
              <a:effectLst/>
            </a:defRPr>
          </a:pPr>
          <a:endParaRPr lang="en-US"/>
        </a:p>
      </c:txPr>
    </c:legend>
    <c:plotVisOnly val="1"/>
    <c:dispBlanksAs val="zero"/>
    <c:showDLblsOverMax val="0"/>
  </c:chart>
  <c:txPr>
    <a:bodyPr/>
    <a:lstStyle/>
    <a:p>
      <a:pPr>
        <a:defRPr sz="1800">
          <a:effectLst>
            <a:outerShdw blurRad="50800" dist="38100" dir="2700000" algn="ctr" rotWithShape="0">
              <a:srgbClr val="000000">
                <a:alpha val="60000"/>
              </a:srgbClr>
            </a:outerShdw>
          </a:effectLst>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52761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92298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145986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741184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74118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62787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741184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719970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4166960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5:12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5:12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261689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09469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93318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2633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21899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21899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12523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1B05A-0651-4645-9A49-0BF24A487A6A}" type="slidenum">
              <a:rPr lang="en-US" smtClean="0"/>
              <a:t>10</a:t>
            </a:fld>
            <a:endParaRPr lang="en-US"/>
          </a:p>
        </p:txBody>
      </p:sp>
    </p:spTree>
    <p:extLst>
      <p:ext uri="{BB962C8B-B14F-4D97-AF65-F5344CB8AC3E}">
        <p14:creationId xmlns:p14="http://schemas.microsoft.com/office/powerpoint/2010/main" val="1009454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9009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024"/>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818730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1"/>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543356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692696"/>
            <a:ext cx="9144000" cy="6165304"/>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a:xfrm>
            <a:off x="457200" y="-234280"/>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extLst>
      <p:ext uri="{BB962C8B-B14F-4D97-AF65-F5344CB8AC3E}">
        <p14:creationId xmlns:p14="http://schemas.microsoft.com/office/powerpoint/2010/main" val="6589373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9"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6"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3" r:id="rId15"/>
    <p:sldLayoutId id="2147483664" r:id="rId16"/>
    <p:sldLayoutId id="2147483665" r:id="rId17"/>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windowsazurecat.com/2011/02/transient-fault-handling-framewor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hyperlink" Target="http://technet.microsoft.com/en-au" TargetMode="External"/><Relationship Id="rId10" Type="http://schemas.openxmlformats.org/officeDocument/2006/relationships/image" Target="../media/image34.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sapweb20.com/blog/ppttools/AutoTweet_2004.zip" TargetMode="External"/><Relationship Id="rId2" Type="http://schemas.openxmlformats.org/officeDocument/2006/relationships/hyperlink" Target="http://www.sapweb20.com/blog/ppttools/AutoTweet_2007.zip"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ontrol" Target="../activeX/activeX4.xml"/><Relationship Id="rId1" Type="http://schemas.openxmlformats.org/officeDocument/2006/relationships/vmlDrawing" Target="../drawings/vmlDrawing3.v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1371" y="1446028"/>
            <a:ext cx="2600338" cy="582798"/>
          </a:xfrm>
          <a:prstGeom prst="rect">
            <a:avLst/>
          </a:prstGeom>
          <a:gradFill>
            <a:gsLst>
              <a:gs pos="0">
                <a:schemeClr val="bg2">
                  <a:lumMod val="50000"/>
                </a:schemeClr>
              </a:gs>
              <a:gs pos="80000">
                <a:schemeClr val="bg2"/>
              </a:gs>
              <a:gs pos="100000">
                <a:schemeClr val="bg2"/>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alpha val="99000"/>
                  </a:schemeClr>
                </a:solidFill>
              </a:defRPr>
            </a:lvl1pPr>
          </a:lstStyle>
          <a:p>
            <a:r>
              <a:rPr lang="en-US" dirty="0"/>
              <a:t>1 minute animation</a:t>
            </a:r>
          </a:p>
        </p:txBody>
      </p:sp>
      <p:graphicFrame>
        <p:nvGraphicFramePr>
          <p:cNvPr id="19" name="Table 18"/>
          <p:cNvGraphicFramePr>
            <a:graphicFrameLocks noGrp="1"/>
          </p:cNvGraphicFramePr>
          <p:nvPr>
            <p:extLst>
              <p:ext uri="{D42A27DB-BD31-4B8C-83A1-F6EECF244321}">
                <p14:modId xmlns:p14="http://schemas.microsoft.com/office/powerpoint/2010/main" val="492740158"/>
              </p:ext>
            </p:extLst>
          </p:nvPr>
        </p:nvGraphicFramePr>
        <p:xfrm>
          <a:off x="1547664" y="4464662"/>
          <a:ext cx="6096001" cy="1350510"/>
        </p:xfrm>
        <a:graphic>
          <a:graphicData uri="http://schemas.openxmlformats.org/drawingml/2006/table">
            <a:tbl>
              <a:tblPr firstRow="1" bandRow="1">
                <a:tableStyleId>{5C22544A-7EE6-4342-B048-85BDC9FD1C3A}</a:tableStyleId>
              </a:tblPr>
              <a:tblGrid>
                <a:gridCol w="1811574"/>
                <a:gridCol w="1296144"/>
                <a:gridCol w="1512168"/>
                <a:gridCol w="1476115"/>
              </a:tblGrid>
              <a:tr h="450170">
                <a:tc>
                  <a:txBody>
                    <a:bodyPr/>
                    <a:lstStyle/>
                    <a:p>
                      <a:endParaRPr lang="en-US" dirty="0"/>
                    </a:p>
                  </a:txBody>
                  <a:tcPr marL="68598" marR="68598"/>
                </a:tc>
                <a:tc>
                  <a:txBody>
                    <a:bodyPr/>
                    <a:lstStyle/>
                    <a:p>
                      <a:endParaRPr lang="en-US"/>
                    </a:p>
                  </a:txBody>
                  <a:tcPr marL="68598" marR="68598"/>
                </a:tc>
                <a:tc>
                  <a:txBody>
                    <a:bodyPr/>
                    <a:lstStyle/>
                    <a:p>
                      <a:endParaRPr lang="en-US"/>
                    </a:p>
                  </a:txBody>
                  <a:tcPr marL="68598" marR="68598"/>
                </a:tc>
                <a:tc>
                  <a:txBody>
                    <a:bodyPr/>
                    <a:lstStyle/>
                    <a:p>
                      <a:endParaRPr lang="en-US"/>
                    </a:p>
                  </a:txBody>
                  <a:tcPr marL="68598" marR="68598"/>
                </a:tc>
              </a:tr>
              <a:tr h="450170">
                <a:tc>
                  <a:txBody>
                    <a:bodyPr/>
                    <a:lstStyle/>
                    <a:p>
                      <a:endParaRPr lang="en-US" dirty="0"/>
                    </a:p>
                  </a:txBody>
                  <a:tcPr marL="68598" marR="68598"/>
                </a:tc>
                <a:tc>
                  <a:txBody>
                    <a:bodyPr/>
                    <a:lstStyle/>
                    <a:p>
                      <a:endParaRPr lang="en-US" dirty="0"/>
                    </a:p>
                  </a:txBody>
                  <a:tcPr marL="68598" marR="68598"/>
                </a:tc>
                <a:tc>
                  <a:txBody>
                    <a:bodyPr/>
                    <a:lstStyle/>
                    <a:p>
                      <a:endParaRPr lang="en-US"/>
                    </a:p>
                  </a:txBody>
                  <a:tcPr marL="68598" marR="68598"/>
                </a:tc>
                <a:tc>
                  <a:txBody>
                    <a:bodyPr/>
                    <a:lstStyle/>
                    <a:p>
                      <a:endParaRPr lang="en-US"/>
                    </a:p>
                  </a:txBody>
                  <a:tcPr marL="68598" marR="68598"/>
                </a:tc>
              </a:tr>
              <a:tr h="450170">
                <a:tc>
                  <a:txBody>
                    <a:bodyPr/>
                    <a:lstStyle/>
                    <a:p>
                      <a:endParaRPr lang="en-US"/>
                    </a:p>
                  </a:txBody>
                  <a:tcPr marL="68598" marR="68598"/>
                </a:tc>
                <a:tc>
                  <a:txBody>
                    <a:bodyPr/>
                    <a:lstStyle/>
                    <a:p>
                      <a:endParaRPr lang="en-US" dirty="0"/>
                    </a:p>
                  </a:txBody>
                  <a:tcPr marL="68598" marR="68598"/>
                </a:tc>
                <a:tc>
                  <a:txBody>
                    <a:bodyPr/>
                    <a:lstStyle/>
                    <a:p>
                      <a:endParaRPr lang="en-US" dirty="0"/>
                    </a:p>
                  </a:txBody>
                  <a:tcPr marL="68598" marR="68598"/>
                </a:tc>
                <a:tc>
                  <a:txBody>
                    <a:bodyPr/>
                    <a:lstStyle/>
                    <a:p>
                      <a:endParaRPr lang="en-US" dirty="0"/>
                    </a:p>
                  </a:txBody>
                  <a:tcPr marL="68598" marR="68598"/>
                </a:tc>
              </a:tr>
            </a:tbl>
          </a:graphicData>
        </a:graphic>
      </p:graphicFrame>
      <p:sp>
        <p:nvSpPr>
          <p:cNvPr id="7" name="TextBox 6"/>
          <p:cNvSpPr txBox="1"/>
          <p:nvPr/>
        </p:nvSpPr>
        <p:spPr>
          <a:xfrm>
            <a:off x="370598" y="3225806"/>
            <a:ext cx="8521882" cy="10436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b">
            <a:normAutofit fontScale="97500"/>
          </a:bodyPr>
          <a:lstStyle>
            <a:lvl1pPr algn="ctr">
              <a:spcBef>
                <a:spcPct val="0"/>
              </a:spcBef>
              <a:buNone/>
              <a:defRPr sz="4000">
                <a:solidFill>
                  <a:schemeClr val="tx2"/>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2800" dirty="0" smtClean="0"/>
              <a:t>= </a:t>
            </a:r>
            <a:r>
              <a:rPr lang="en-US" sz="2800" b="1" dirty="0" smtClean="0">
                <a:solidFill>
                  <a:schemeClr val="accent2"/>
                </a:solidFill>
              </a:rPr>
              <a:t>1800 hours</a:t>
            </a:r>
            <a:r>
              <a:rPr lang="en-US" sz="2800" b="1" dirty="0" smtClean="0">
                <a:solidFill>
                  <a:schemeClr val="accent1">
                    <a:lumMod val="40000"/>
                    <a:lumOff val="60000"/>
                  </a:schemeClr>
                </a:solidFill>
              </a:rPr>
              <a:t> </a:t>
            </a:r>
            <a:r>
              <a:rPr lang="en-US" sz="2800" dirty="0" smtClean="0">
                <a:solidFill>
                  <a:schemeClr val="accent1">
                    <a:lumMod val="40000"/>
                    <a:lumOff val="60000"/>
                  </a:schemeClr>
                </a:solidFill>
              </a:rPr>
              <a:t>of processing!</a:t>
            </a:r>
            <a:endParaRPr lang="en-US" sz="2800" dirty="0">
              <a:solidFill>
                <a:schemeClr val="accent1">
                  <a:lumMod val="40000"/>
                  <a:lumOff val="60000"/>
                </a:schemeClr>
              </a:solidFill>
            </a:endParaRPr>
          </a:p>
          <a:p>
            <a:endParaRPr lang="en-US" sz="2800" dirty="0"/>
          </a:p>
        </p:txBody>
      </p:sp>
      <p:sp>
        <p:nvSpPr>
          <p:cNvPr id="2" name="Title 1"/>
          <p:cNvSpPr>
            <a:spLocks noGrp="1"/>
          </p:cNvSpPr>
          <p:nvPr>
            <p:ph type="title"/>
          </p:nvPr>
        </p:nvSpPr>
        <p:spPr>
          <a:xfrm>
            <a:off x="516739" y="116632"/>
            <a:ext cx="8229600" cy="1143000"/>
          </a:xfrm>
        </p:spPr>
        <p:txBody>
          <a:bodyPr/>
          <a:lstStyle/>
          <a:p>
            <a:r>
              <a:rPr lang="en-US" dirty="0" smtClean="0"/>
              <a:t>Using the cloud is more cost effective</a:t>
            </a:r>
            <a:endParaRPr lang="en-US" dirty="0"/>
          </a:p>
        </p:txBody>
      </p:sp>
      <p:sp>
        <p:nvSpPr>
          <p:cNvPr id="8" name="TextBox 7"/>
          <p:cNvSpPr txBox="1"/>
          <p:nvPr/>
        </p:nvSpPr>
        <p:spPr>
          <a:xfrm>
            <a:off x="2880699" y="2035818"/>
            <a:ext cx="3501681" cy="61160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alpha val="99000"/>
                  </a:schemeClr>
                </a:solidFill>
              </a:defRPr>
            </a:lvl1pPr>
          </a:lstStyle>
          <a:p>
            <a:r>
              <a:rPr lang="en-US" dirty="0" smtClean="0"/>
              <a:t>30 </a:t>
            </a:r>
            <a:r>
              <a:rPr lang="en-US" dirty="0"/>
              <a:t>frames </a:t>
            </a:r>
            <a:r>
              <a:rPr lang="en-US" dirty="0" smtClean="0"/>
              <a:t>for every </a:t>
            </a:r>
            <a:r>
              <a:rPr lang="en-US" dirty="0"/>
              <a:t>second</a:t>
            </a:r>
          </a:p>
        </p:txBody>
      </p:sp>
      <p:sp>
        <p:nvSpPr>
          <p:cNvPr id="6" name="TextBox 5"/>
          <p:cNvSpPr txBox="1"/>
          <p:nvPr/>
        </p:nvSpPr>
        <p:spPr>
          <a:xfrm>
            <a:off x="2537710" y="2658138"/>
            <a:ext cx="4187660" cy="580550"/>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gradFill>
                  <a:gsLst>
                    <a:gs pos="0">
                      <a:srgbClr val="FFFFFF"/>
                    </a:gs>
                    <a:gs pos="100000">
                      <a:srgbClr val="FFFFFF"/>
                    </a:gs>
                  </a:gsLst>
                  <a:lin ang="5400000" scaled="0"/>
                </a:gradFill>
              </a:defRPr>
            </a:lvl1pPr>
          </a:lstStyle>
          <a:p>
            <a:r>
              <a:rPr lang="en-US" dirty="0"/>
              <a:t>= 1800 frames @ 1 hour a frame</a:t>
            </a:r>
          </a:p>
        </p:txBody>
      </p:sp>
      <p:sp>
        <p:nvSpPr>
          <p:cNvPr id="3" name="TextBox 2"/>
          <p:cNvSpPr txBox="1"/>
          <p:nvPr/>
        </p:nvSpPr>
        <p:spPr>
          <a:xfrm>
            <a:off x="1599356" y="4982963"/>
            <a:ext cx="1713418" cy="307777"/>
          </a:xfrm>
          <a:prstGeom prst="rect">
            <a:avLst/>
          </a:prstGeom>
          <a:noFill/>
        </p:spPr>
        <p:txBody>
          <a:bodyPr wrap="none" lIns="0" tIns="0" rIns="0" bIns="0" rtlCol="0">
            <a:spAutoFit/>
          </a:bodyPr>
          <a:lstStyle/>
          <a:p>
            <a:r>
              <a:rPr lang="en-US" sz="2000" dirty="0" smtClean="0">
                <a:solidFill>
                  <a:schemeClr val="tx2">
                    <a:lumMod val="75000"/>
                  </a:schemeClr>
                </a:solidFill>
              </a:rPr>
              <a:t>Time to Process:</a:t>
            </a:r>
          </a:p>
        </p:txBody>
      </p:sp>
      <p:sp>
        <p:nvSpPr>
          <p:cNvPr id="9" name="TextBox 8"/>
          <p:cNvSpPr txBox="1"/>
          <p:nvPr/>
        </p:nvSpPr>
        <p:spPr>
          <a:xfrm>
            <a:off x="2771800" y="5436837"/>
            <a:ext cx="524503" cy="307777"/>
          </a:xfrm>
          <a:prstGeom prst="rect">
            <a:avLst/>
          </a:prstGeom>
          <a:noFill/>
        </p:spPr>
        <p:txBody>
          <a:bodyPr wrap="none" lIns="0" tIns="0" rIns="0" bIns="0" rtlCol="0">
            <a:spAutoFit/>
          </a:bodyPr>
          <a:lstStyle/>
          <a:p>
            <a:r>
              <a:rPr lang="en-US" sz="2000" dirty="0" smtClean="0">
                <a:solidFill>
                  <a:schemeClr val="tx2">
                    <a:lumMod val="75000"/>
                  </a:schemeClr>
                </a:solidFill>
              </a:rPr>
              <a:t>Cost:</a:t>
            </a:r>
          </a:p>
        </p:txBody>
      </p:sp>
      <p:sp>
        <p:nvSpPr>
          <p:cNvPr id="10" name="TextBox 9"/>
          <p:cNvSpPr txBox="1"/>
          <p:nvPr/>
        </p:nvSpPr>
        <p:spPr>
          <a:xfrm>
            <a:off x="3437277" y="4521712"/>
            <a:ext cx="855427" cy="307777"/>
          </a:xfrm>
          <a:prstGeom prst="rect">
            <a:avLst/>
          </a:prstGeom>
          <a:noFill/>
        </p:spPr>
        <p:txBody>
          <a:bodyPr wrap="none" lIns="0" tIns="0" rIns="0" bIns="0" rtlCol="0">
            <a:spAutoFit/>
          </a:bodyPr>
          <a:lstStyle/>
          <a:p>
            <a:r>
              <a:rPr lang="en-US" sz="2000" dirty="0" smtClean="0">
                <a:solidFill>
                  <a:schemeClr val="tx2">
                    <a:lumMod val="75000"/>
                  </a:schemeClr>
                </a:solidFill>
              </a:rPr>
              <a:t>Desktop</a:t>
            </a:r>
          </a:p>
        </p:txBody>
      </p:sp>
      <p:sp>
        <p:nvSpPr>
          <p:cNvPr id="11" name="TextBox 10"/>
          <p:cNvSpPr txBox="1"/>
          <p:nvPr/>
        </p:nvSpPr>
        <p:spPr>
          <a:xfrm>
            <a:off x="4795184" y="4516034"/>
            <a:ext cx="1156342" cy="307777"/>
          </a:xfrm>
          <a:prstGeom prst="rect">
            <a:avLst/>
          </a:prstGeom>
          <a:noFill/>
        </p:spPr>
        <p:txBody>
          <a:bodyPr wrap="none" lIns="0" tIns="0" rIns="0" bIns="0" rtlCol="0">
            <a:spAutoFit/>
          </a:bodyPr>
          <a:lstStyle/>
          <a:p>
            <a:r>
              <a:rPr lang="en-US" sz="2000" dirty="0" smtClean="0">
                <a:solidFill>
                  <a:schemeClr val="tx2">
                    <a:lumMod val="75000"/>
                  </a:schemeClr>
                </a:solidFill>
              </a:rPr>
              <a:t>Datacenter</a:t>
            </a:r>
          </a:p>
        </p:txBody>
      </p:sp>
      <p:sp>
        <p:nvSpPr>
          <p:cNvPr id="12" name="TextBox 11"/>
          <p:cNvSpPr txBox="1"/>
          <p:nvPr/>
        </p:nvSpPr>
        <p:spPr>
          <a:xfrm>
            <a:off x="6257917" y="4516034"/>
            <a:ext cx="1349793" cy="307777"/>
          </a:xfrm>
          <a:prstGeom prst="rect">
            <a:avLst/>
          </a:prstGeom>
          <a:noFill/>
        </p:spPr>
        <p:txBody>
          <a:bodyPr wrap="none" lIns="0" tIns="0" rIns="0" bIns="0" rtlCol="0">
            <a:spAutoFit/>
          </a:bodyPr>
          <a:lstStyle/>
          <a:p>
            <a:r>
              <a:rPr lang="en-US" sz="2000" dirty="0" smtClean="0">
                <a:solidFill>
                  <a:schemeClr val="tx2">
                    <a:lumMod val="75000"/>
                  </a:schemeClr>
                </a:solidFill>
              </a:rPr>
              <a:t>GreenButton</a:t>
            </a:r>
          </a:p>
        </p:txBody>
      </p:sp>
      <p:sp>
        <p:nvSpPr>
          <p:cNvPr id="13" name="TextBox 12"/>
          <p:cNvSpPr txBox="1"/>
          <p:nvPr/>
        </p:nvSpPr>
        <p:spPr>
          <a:xfrm>
            <a:off x="3437277" y="4982963"/>
            <a:ext cx="784767" cy="307777"/>
          </a:xfrm>
          <a:prstGeom prst="rect">
            <a:avLst/>
          </a:prstGeom>
          <a:noFill/>
        </p:spPr>
        <p:txBody>
          <a:bodyPr wrap="none" lIns="0" tIns="0" rIns="0" bIns="0" rtlCol="0">
            <a:spAutoFit/>
          </a:bodyPr>
          <a:lstStyle/>
          <a:p>
            <a:r>
              <a:rPr lang="en-US" sz="2000" dirty="0" smtClean="0">
                <a:solidFill>
                  <a:schemeClr val="tx2">
                    <a:lumMod val="75000"/>
                  </a:schemeClr>
                </a:solidFill>
              </a:rPr>
              <a:t>75 days</a:t>
            </a:r>
          </a:p>
        </p:txBody>
      </p:sp>
      <p:sp>
        <p:nvSpPr>
          <p:cNvPr id="14" name="TextBox 13"/>
          <p:cNvSpPr txBox="1"/>
          <p:nvPr/>
        </p:nvSpPr>
        <p:spPr>
          <a:xfrm>
            <a:off x="3431246" y="5436837"/>
            <a:ext cx="649217" cy="307777"/>
          </a:xfrm>
          <a:prstGeom prst="rect">
            <a:avLst/>
          </a:prstGeom>
          <a:noFill/>
        </p:spPr>
        <p:txBody>
          <a:bodyPr wrap="none" lIns="0" tIns="0" rIns="0" bIns="0" rtlCol="0">
            <a:spAutoFit/>
          </a:bodyPr>
          <a:lstStyle/>
          <a:p>
            <a:r>
              <a:rPr lang="en-US" sz="2000" dirty="0" smtClean="0">
                <a:solidFill>
                  <a:schemeClr val="tx2">
                    <a:lumMod val="75000"/>
                  </a:schemeClr>
                </a:solidFill>
              </a:rPr>
              <a:t>$1500</a:t>
            </a:r>
          </a:p>
        </p:txBody>
      </p:sp>
      <p:sp>
        <p:nvSpPr>
          <p:cNvPr id="15" name="TextBox 14"/>
          <p:cNvSpPr txBox="1"/>
          <p:nvPr/>
        </p:nvSpPr>
        <p:spPr>
          <a:xfrm>
            <a:off x="4741233" y="4982963"/>
            <a:ext cx="681277" cy="307777"/>
          </a:xfrm>
          <a:prstGeom prst="rect">
            <a:avLst/>
          </a:prstGeom>
          <a:noFill/>
        </p:spPr>
        <p:txBody>
          <a:bodyPr wrap="none" lIns="0" tIns="0" rIns="0" bIns="0" rtlCol="0">
            <a:spAutoFit/>
          </a:bodyPr>
          <a:lstStyle/>
          <a:p>
            <a:r>
              <a:rPr lang="en-US" sz="2000" dirty="0" smtClean="0">
                <a:solidFill>
                  <a:schemeClr val="tx2">
                    <a:lumMod val="75000"/>
                  </a:schemeClr>
                </a:solidFill>
              </a:rPr>
              <a:t>1 hour</a:t>
            </a:r>
          </a:p>
        </p:txBody>
      </p:sp>
      <p:sp>
        <p:nvSpPr>
          <p:cNvPr id="16" name="TextBox 15"/>
          <p:cNvSpPr txBox="1"/>
          <p:nvPr/>
        </p:nvSpPr>
        <p:spPr>
          <a:xfrm>
            <a:off x="4719787" y="5436837"/>
            <a:ext cx="1166986" cy="307777"/>
          </a:xfrm>
          <a:prstGeom prst="rect">
            <a:avLst/>
          </a:prstGeom>
          <a:noFill/>
        </p:spPr>
        <p:txBody>
          <a:bodyPr wrap="none" lIns="0" tIns="0" rIns="0" bIns="0" rtlCol="0">
            <a:spAutoFit/>
          </a:bodyPr>
          <a:lstStyle/>
          <a:p>
            <a:r>
              <a:rPr lang="en-US" sz="2000" dirty="0" smtClean="0">
                <a:solidFill>
                  <a:schemeClr val="tx2">
                    <a:lumMod val="75000"/>
                  </a:schemeClr>
                </a:solidFill>
              </a:rPr>
              <a:t>$3,500,000</a:t>
            </a:r>
          </a:p>
        </p:txBody>
      </p:sp>
      <p:sp>
        <p:nvSpPr>
          <p:cNvPr id="17" name="TextBox 16"/>
          <p:cNvSpPr txBox="1"/>
          <p:nvPr/>
        </p:nvSpPr>
        <p:spPr>
          <a:xfrm>
            <a:off x="6286898" y="4982963"/>
            <a:ext cx="681277" cy="307777"/>
          </a:xfrm>
          <a:prstGeom prst="rect">
            <a:avLst/>
          </a:prstGeom>
          <a:noFill/>
        </p:spPr>
        <p:txBody>
          <a:bodyPr wrap="none" lIns="0" tIns="0" rIns="0" bIns="0" rtlCol="0">
            <a:spAutoFit/>
          </a:bodyPr>
          <a:lstStyle/>
          <a:p>
            <a:r>
              <a:rPr lang="en-US" sz="2000" dirty="0" smtClean="0">
                <a:solidFill>
                  <a:schemeClr val="tx2">
                    <a:lumMod val="75000"/>
                  </a:schemeClr>
                </a:solidFill>
              </a:rPr>
              <a:t>1 hour</a:t>
            </a:r>
          </a:p>
        </p:txBody>
      </p:sp>
      <p:sp>
        <p:nvSpPr>
          <p:cNvPr id="18" name="TextBox 17"/>
          <p:cNvSpPr txBox="1"/>
          <p:nvPr/>
        </p:nvSpPr>
        <p:spPr>
          <a:xfrm>
            <a:off x="6273160" y="5436837"/>
            <a:ext cx="519373" cy="307777"/>
          </a:xfrm>
          <a:prstGeom prst="rect">
            <a:avLst/>
          </a:prstGeom>
          <a:noFill/>
        </p:spPr>
        <p:txBody>
          <a:bodyPr wrap="none" lIns="0" tIns="0" rIns="0" bIns="0" rtlCol="0">
            <a:spAutoFit/>
          </a:bodyPr>
          <a:lstStyle/>
          <a:p>
            <a:r>
              <a:rPr lang="en-US" sz="2000" dirty="0" smtClean="0">
                <a:solidFill>
                  <a:schemeClr val="tx2">
                    <a:lumMod val="75000"/>
                  </a:schemeClr>
                </a:solidFill>
              </a:rPr>
              <a:t>$540</a:t>
            </a:r>
          </a:p>
        </p:txBody>
      </p:sp>
    </p:spTree>
    <p:extLst>
      <p:ext uri="{BB962C8B-B14F-4D97-AF65-F5344CB8AC3E}">
        <p14:creationId xmlns:p14="http://schemas.microsoft.com/office/powerpoint/2010/main" val="227120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6" grpId="0" animBg="1"/>
      <p:bldP spid="3" grpId="0"/>
      <p:bldP spid="9"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pic>
        <p:nvPicPr>
          <p:cNvPr id="38915" name="Picture 3" descr="C:\Users\Public\Pictures\RenderMan_purple.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57" r="16203"/>
          <a:stretch/>
        </p:blipFill>
        <p:spPr bwMode="auto">
          <a:xfrm>
            <a:off x="611560" y="2132856"/>
            <a:ext cx="3666477" cy="225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854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332656"/>
            <a:ext cx="8363938" cy="609398"/>
          </a:xfrm>
        </p:spPr>
        <p:txBody>
          <a:bodyPr>
            <a:normAutofit fontScale="90000"/>
          </a:bodyPr>
          <a:lstStyle/>
          <a:p>
            <a:r>
              <a:rPr lang="en-US" dirty="0" smtClean="0"/>
              <a:t>Enable an app in hours</a:t>
            </a:r>
            <a:endParaRPr lang="en-US" dirty="0"/>
          </a:p>
        </p:txBody>
      </p:sp>
      <p:pic>
        <p:nvPicPr>
          <p:cNvPr id="5122" name="Picture 2" descr="C:\Users\Dave\Documents\My Dropbox\GreenButton 2011\green\GREENBUTTON DIAGRAMS\SDK 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80728"/>
            <a:ext cx="7992888" cy="497380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2932212" y="2258472"/>
            <a:ext cx="945712" cy="1204428"/>
          </a:xfrm>
          <a:prstGeom prst="roundRect">
            <a:avLst>
              <a:gd name="adj" fmla="val 8420"/>
            </a:avLst>
          </a:prstGeom>
          <a:noFill/>
          <a:ln w="0">
            <a:solidFill>
              <a:schemeClr val="tx1"/>
            </a:solidFill>
            <a:headEnd type="none" w="med" len="med"/>
            <a:tailEnd type="none" w="med" len="med"/>
          </a:ln>
          <a:effectLst>
            <a:glow rad="215900">
              <a:srgbClr val="59D01E">
                <a:alpha val="35000"/>
              </a:srgbClr>
            </a:glow>
            <a:outerShdw blurRad="40000" dist="23000" dir="5400000" rotWithShape="0">
              <a:srgbClr val="000000">
                <a:alpha val="35000"/>
              </a:srgbClr>
            </a:outerShdw>
            <a:softEdge rad="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 name="Rounded Rectangle 5"/>
          <p:cNvSpPr/>
          <p:nvPr/>
        </p:nvSpPr>
        <p:spPr bwMode="auto">
          <a:xfrm>
            <a:off x="4265292" y="2257948"/>
            <a:ext cx="1059356" cy="1204428"/>
          </a:xfrm>
          <a:prstGeom prst="roundRect">
            <a:avLst>
              <a:gd name="adj" fmla="val 8420"/>
            </a:avLst>
          </a:prstGeom>
          <a:noFill/>
          <a:ln w="0">
            <a:solidFill>
              <a:schemeClr val="accent2"/>
            </a:solidFill>
            <a:headEnd type="none" w="med" len="med"/>
            <a:tailEnd type="none" w="med" len="med"/>
          </a:ln>
          <a:effectLst>
            <a:glow rad="215900">
              <a:srgbClr val="59D01E">
                <a:alpha val="35000"/>
              </a:srgbClr>
            </a:glow>
            <a:outerShdw blurRad="40000" dist="23000" dir="5400000" rotWithShape="0">
              <a:srgbClr val="000000">
                <a:alpha val="35000"/>
              </a:srgbClr>
            </a:outerShdw>
            <a:softEdge rad="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7" name="Rounded Rectangle 6"/>
          <p:cNvSpPr/>
          <p:nvPr/>
        </p:nvSpPr>
        <p:spPr bwMode="auto">
          <a:xfrm>
            <a:off x="5565133" y="1541668"/>
            <a:ext cx="1239115" cy="678180"/>
          </a:xfrm>
          <a:prstGeom prst="roundRect">
            <a:avLst>
              <a:gd name="adj" fmla="val 17175"/>
            </a:avLst>
          </a:prstGeom>
          <a:noFill/>
          <a:ln w="0">
            <a:solidFill>
              <a:schemeClr val="accent2"/>
            </a:solidFill>
            <a:headEnd type="none" w="med" len="med"/>
            <a:tailEnd type="none" w="med" len="med"/>
          </a:ln>
          <a:effectLst>
            <a:glow rad="215900">
              <a:srgbClr val="59D01E">
                <a:alpha val="35000"/>
              </a:srgbClr>
            </a:glow>
            <a:outerShdw blurRad="40000" dist="23000" dir="5400000" rotWithShape="0">
              <a:srgbClr val="000000">
                <a:alpha val="35000"/>
              </a:srgbClr>
            </a:outerShdw>
            <a:softEdge rad="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8" name="Rounded Rectangle 7"/>
          <p:cNvSpPr/>
          <p:nvPr/>
        </p:nvSpPr>
        <p:spPr bwMode="auto">
          <a:xfrm>
            <a:off x="7380312" y="2521072"/>
            <a:ext cx="961861" cy="864001"/>
          </a:xfrm>
          <a:prstGeom prst="roundRect">
            <a:avLst>
              <a:gd name="adj" fmla="val 13868"/>
            </a:avLst>
          </a:prstGeom>
          <a:noFill/>
          <a:ln w="0">
            <a:solidFill>
              <a:schemeClr val="accent2"/>
            </a:solidFill>
            <a:headEnd type="none" w="med" len="med"/>
            <a:tailEnd type="none" w="med" len="med"/>
          </a:ln>
          <a:effectLst>
            <a:glow rad="215900">
              <a:srgbClr val="59D01E">
                <a:alpha val="35000"/>
              </a:srgbClr>
            </a:glow>
            <a:outerShdw blurRad="40000" dist="23000" dir="5400000" rotWithShape="0">
              <a:srgbClr val="000000">
                <a:alpha val="35000"/>
              </a:srgbClr>
            </a:outerShdw>
            <a:softEdge rad="0"/>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414672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GreenButton SDK</a:t>
            </a:r>
            <a:endParaRPr lang="en-US" dirty="0"/>
          </a:p>
        </p:txBody>
      </p:sp>
      <p:sp>
        <p:nvSpPr>
          <p:cNvPr id="3" name="Subtitle 2"/>
          <p:cNvSpPr>
            <a:spLocks noGrp="1"/>
          </p:cNvSpPr>
          <p:nvPr>
            <p:ph type="subTitle" idx="1"/>
          </p:nvPr>
        </p:nvSpPr>
        <p:spPr>
          <a:xfrm>
            <a:off x="627623" y="3687415"/>
            <a:ext cx="6994363" cy="461665"/>
          </a:xfrm>
        </p:spPr>
        <p:txBody>
          <a:bodyPr/>
          <a:lstStyle/>
          <a:p>
            <a:r>
              <a:rPr lang="en-US" sz="3200" dirty="0" smtClean="0">
                <a:solidFill>
                  <a:schemeClr val="accent1">
                    <a:lumMod val="20000"/>
                    <a:lumOff val="80000"/>
                  </a:schemeClr>
                </a:solidFill>
              </a:rPr>
              <a:t>Deep Exploration</a:t>
            </a:r>
          </a:p>
        </p:txBody>
      </p:sp>
      <p:pic>
        <p:nvPicPr>
          <p:cNvPr id="4099" name="Picture 3" descr="C:\Users\Public\Pictures\greenbutton_logoonly_hires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76" y="173084"/>
            <a:ext cx="1935176" cy="192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1082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C:\Users\Dave\Documents\Intergrid\Technical\Architecture\IP Roadmap\GreenButton - Technology Stack_Gener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 y="-412750"/>
            <a:ext cx="4824536" cy="74154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59236" y="365456"/>
            <a:ext cx="4177260" cy="4893647"/>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bg1"/>
                </a:solidFill>
              </a:rPr>
              <a:t>Cloud </a:t>
            </a:r>
            <a:r>
              <a:rPr lang="en-US" sz="2400" dirty="0">
                <a:solidFill>
                  <a:schemeClr val="bg1"/>
                </a:solidFill>
              </a:rPr>
              <a:t>Agnostic </a:t>
            </a:r>
            <a:r>
              <a:rPr lang="en-US" sz="2400" dirty="0" smtClean="0">
                <a:solidFill>
                  <a:schemeClr val="bg1"/>
                </a:solidFill>
              </a:rPr>
              <a:t>Architecture to support a variety of job requirements (e.g. </a:t>
            </a:r>
            <a:r>
              <a:rPr lang="en-US" sz="2400" dirty="0" err="1" smtClean="0">
                <a:solidFill>
                  <a:schemeClr val="bg1"/>
                </a:solidFill>
              </a:rPr>
              <a:t>linux</a:t>
            </a:r>
            <a:r>
              <a:rPr lang="en-US" sz="2400" dirty="0" smtClean="0">
                <a:solidFill>
                  <a:schemeClr val="bg1"/>
                </a:solidFill>
              </a:rPr>
              <a:t>)</a:t>
            </a:r>
          </a:p>
          <a:p>
            <a:endParaRPr lang="en-US" sz="2400" dirty="0" smtClean="0">
              <a:solidFill>
                <a:schemeClr val="bg1"/>
              </a:solidFill>
            </a:endParaRPr>
          </a:p>
          <a:p>
            <a:pPr marL="285750" indent="-285750">
              <a:buFont typeface="Arial" pitchFamily="34" charset="0"/>
              <a:buChar char="•"/>
            </a:pPr>
            <a:r>
              <a:rPr lang="en-US" sz="2400" dirty="0" smtClean="0">
                <a:solidFill>
                  <a:schemeClr val="bg1"/>
                </a:solidFill>
              </a:rPr>
              <a:t>Use </a:t>
            </a:r>
            <a:r>
              <a:rPr lang="en-US" sz="2400" dirty="0">
                <a:solidFill>
                  <a:schemeClr val="bg1"/>
                </a:solidFill>
              </a:rPr>
              <a:t>of Dependency Injection &amp; Inversion of Control to support configurable cloud-specific implementations</a:t>
            </a:r>
            <a:endParaRPr lang="en-US" sz="2400" i="1" dirty="0" smtClean="0">
              <a:solidFill>
                <a:schemeClr val="bg1"/>
              </a:solidFill>
            </a:endParaRPr>
          </a:p>
          <a:p>
            <a:pPr marL="285750" indent="-285750">
              <a:buFont typeface="Arial" pitchFamily="34" charset="0"/>
              <a:buChar char="•"/>
            </a:pPr>
            <a:endParaRPr lang="en-US" sz="2400" i="1" dirty="0" smtClean="0">
              <a:solidFill>
                <a:schemeClr val="bg1"/>
              </a:solidFill>
            </a:endParaRPr>
          </a:p>
          <a:p>
            <a:pPr marL="285750" indent="-285750">
              <a:buFont typeface="Arial" pitchFamily="34" charset="0"/>
              <a:buChar char="•"/>
            </a:pPr>
            <a:r>
              <a:rPr lang="en-US" sz="2400" dirty="0" smtClean="0">
                <a:solidFill>
                  <a:schemeClr val="bg1"/>
                </a:solidFill>
              </a:rPr>
              <a:t>Multi-tenant  Architecture designed to scale for thousands of ISVs, millions of users</a:t>
            </a:r>
            <a:endParaRPr lang="en-US" sz="2400" dirty="0">
              <a:solidFill>
                <a:schemeClr val="bg1"/>
              </a:solidFill>
            </a:endParaRPr>
          </a:p>
        </p:txBody>
      </p:sp>
    </p:spTree>
    <p:extLst>
      <p:ext uri="{BB962C8B-B14F-4D97-AF65-F5344CB8AC3E}">
        <p14:creationId xmlns:p14="http://schemas.microsoft.com/office/powerpoint/2010/main" val="1714523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234280"/>
            <a:ext cx="9144000" cy="1143000"/>
          </a:xfrm>
        </p:spPr>
        <p:txBody>
          <a:bodyPr>
            <a:noAutofit/>
          </a:bodyPr>
          <a:lstStyle/>
          <a:p>
            <a:pPr algn="ctr"/>
            <a:r>
              <a:rPr lang="en-US" sz="2400" dirty="0" smtClean="0">
                <a:solidFill>
                  <a:schemeClr val="accent1">
                    <a:lumMod val="20000"/>
                    <a:lumOff val="80000"/>
                    <a:alpha val="99000"/>
                  </a:schemeClr>
                </a:solidFill>
              </a:rPr>
              <a:t>GreenButton Server allows customers to use existing hardware</a:t>
            </a:r>
            <a:endParaRPr lang="en-US" sz="2400" dirty="0">
              <a:solidFill>
                <a:schemeClr val="accent1">
                  <a:lumMod val="20000"/>
                  <a:lumOff val="80000"/>
                  <a:alpha val="99000"/>
                </a:schemeClr>
              </a:solidFill>
            </a:endParaRPr>
          </a:p>
        </p:txBody>
      </p:sp>
      <p:pic>
        <p:nvPicPr>
          <p:cNvPr id="4098" name="Picture 2" descr="The GreenButton 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692696"/>
            <a:ext cx="4176464" cy="62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35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p:cNvGrpSpPr/>
          <p:nvPr/>
        </p:nvGrpSpPr>
        <p:grpSpPr>
          <a:xfrm>
            <a:off x="1303062" y="3344045"/>
            <a:ext cx="1468738" cy="372987"/>
            <a:chOff x="1856071" y="2464844"/>
            <a:chExt cx="1848117" cy="372987"/>
          </a:xfrm>
          <a:solidFill>
            <a:srgbClr val="002060"/>
          </a:solidFill>
        </p:grpSpPr>
        <p:grpSp>
          <p:nvGrpSpPr>
            <p:cNvPr id="130" name="Group 129"/>
            <p:cNvGrpSpPr/>
            <p:nvPr/>
          </p:nvGrpSpPr>
          <p:grpSpPr>
            <a:xfrm>
              <a:off x="1856071" y="2464844"/>
              <a:ext cx="1848117" cy="372987"/>
              <a:chOff x="1856071" y="2464844"/>
              <a:chExt cx="1848117" cy="372987"/>
            </a:xfrm>
            <a:grpFill/>
          </p:grpSpPr>
          <p:grpSp>
            <p:nvGrpSpPr>
              <p:cNvPr id="133" name="Group 132"/>
              <p:cNvGrpSpPr/>
              <p:nvPr/>
            </p:nvGrpSpPr>
            <p:grpSpPr>
              <a:xfrm>
                <a:off x="1856071" y="2464844"/>
                <a:ext cx="1549667" cy="372732"/>
                <a:chOff x="1568918" y="714923"/>
                <a:chExt cx="1549667" cy="372732"/>
              </a:xfrm>
              <a:grpFill/>
            </p:grpSpPr>
            <p:sp>
              <p:nvSpPr>
                <p:cNvPr id="135" name="Cube 134"/>
                <p:cNvSpPr/>
                <p:nvPr/>
              </p:nvSpPr>
              <p:spPr bwMode="auto">
                <a:xfrm>
                  <a:off x="1568918"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36" name="Cube 135"/>
                <p:cNvSpPr/>
                <p:nvPr/>
              </p:nvSpPr>
              <p:spPr bwMode="auto">
                <a:xfrm>
                  <a:off x="1862489"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37" name="Cube 136"/>
                <p:cNvSpPr/>
                <p:nvPr/>
              </p:nvSpPr>
              <p:spPr bwMode="auto">
                <a:xfrm>
                  <a:off x="2157764"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38" name="Cube 137"/>
                <p:cNvSpPr/>
                <p:nvPr/>
              </p:nvSpPr>
              <p:spPr bwMode="auto">
                <a:xfrm>
                  <a:off x="2438400"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39" name="Cube 138"/>
                <p:cNvSpPr/>
                <p:nvPr/>
              </p:nvSpPr>
              <p:spPr bwMode="auto">
                <a:xfrm>
                  <a:off x="2733575"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134" name="Cube 133"/>
              <p:cNvSpPr/>
              <p:nvPr/>
            </p:nvSpPr>
            <p:spPr bwMode="auto">
              <a:xfrm>
                <a:off x="3319178" y="2465099"/>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131" name="TextBox 130"/>
            <p:cNvSpPr txBox="1"/>
            <p:nvPr/>
          </p:nvSpPr>
          <p:spPr>
            <a:xfrm>
              <a:off x="2328961" y="2587625"/>
              <a:ext cx="1034201" cy="215444"/>
            </a:xfrm>
            <a:prstGeom prst="rect">
              <a:avLst/>
            </a:prstGeom>
            <a:grpFill/>
          </p:spPr>
          <p:txBody>
            <a:bodyPr wrap="none" lIns="0" tIns="0" rIns="0" bIns="0" rtlCol="0">
              <a:spAutoFit/>
            </a:bodyPr>
            <a:lstStyle/>
            <a:p>
              <a:r>
                <a:rPr lang="en-US" sz="1400" dirty="0" smtClean="0">
                  <a:solidFill>
                    <a:schemeClr val="accent1">
                      <a:lumMod val="60000"/>
                      <a:lumOff val="40000"/>
                    </a:schemeClr>
                  </a:solidFill>
                </a:rPr>
                <a:t>Job Queue</a:t>
              </a:r>
            </a:p>
          </p:txBody>
        </p:sp>
        <p:sp>
          <p:nvSpPr>
            <p:cNvPr id="132" name="TextBox 131"/>
            <p:cNvSpPr txBox="1"/>
            <p:nvPr/>
          </p:nvSpPr>
          <p:spPr>
            <a:xfrm>
              <a:off x="1942747" y="2571750"/>
              <a:ext cx="125058" cy="246221"/>
            </a:xfrm>
            <a:prstGeom prst="rect">
              <a:avLst/>
            </a:prstGeom>
            <a:grpFill/>
          </p:spPr>
          <p:txBody>
            <a:bodyPr wrap="none" lIns="0" tIns="0" rIns="0" bIns="0" rtlCol="0">
              <a:spAutoFit/>
            </a:bodyPr>
            <a:lstStyle/>
            <a:p>
              <a:r>
                <a:rPr lang="en-US" sz="1600" dirty="0" smtClean="0">
                  <a:solidFill>
                    <a:schemeClr val="accent1">
                      <a:lumMod val="20000"/>
                      <a:lumOff val="80000"/>
                    </a:schemeClr>
                  </a:solidFill>
                </a:rPr>
                <a:t>T</a:t>
              </a:r>
            </a:p>
          </p:txBody>
        </p:sp>
      </p:grpSp>
      <p:grpSp>
        <p:nvGrpSpPr>
          <p:cNvPr id="112" name="Group 111"/>
          <p:cNvGrpSpPr/>
          <p:nvPr/>
        </p:nvGrpSpPr>
        <p:grpSpPr>
          <a:xfrm>
            <a:off x="1209658" y="3429000"/>
            <a:ext cx="1468738" cy="372987"/>
            <a:chOff x="1856071" y="2464844"/>
            <a:chExt cx="1848117" cy="372987"/>
          </a:xfrm>
          <a:solidFill>
            <a:srgbClr val="002060"/>
          </a:solidFill>
        </p:grpSpPr>
        <p:grpSp>
          <p:nvGrpSpPr>
            <p:cNvPr id="114" name="Group 113"/>
            <p:cNvGrpSpPr/>
            <p:nvPr/>
          </p:nvGrpSpPr>
          <p:grpSpPr>
            <a:xfrm>
              <a:off x="1856071" y="2464844"/>
              <a:ext cx="1848117" cy="372987"/>
              <a:chOff x="1856071" y="2464844"/>
              <a:chExt cx="1848117" cy="372987"/>
            </a:xfrm>
            <a:grpFill/>
          </p:grpSpPr>
          <p:grpSp>
            <p:nvGrpSpPr>
              <p:cNvPr id="121" name="Group 120"/>
              <p:cNvGrpSpPr/>
              <p:nvPr/>
            </p:nvGrpSpPr>
            <p:grpSpPr>
              <a:xfrm>
                <a:off x="1856071" y="2464844"/>
                <a:ext cx="1549667" cy="372732"/>
                <a:chOff x="1568918" y="714923"/>
                <a:chExt cx="1549667" cy="372732"/>
              </a:xfrm>
              <a:grpFill/>
            </p:grpSpPr>
            <p:sp>
              <p:nvSpPr>
                <p:cNvPr id="123" name="Cube 122"/>
                <p:cNvSpPr/>
                <p:nvPr/>
              </p:nvSpPr>
              <p:spPr bwMode="auto">
                <a:xfrm>
                  <a:off x="1568918"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5" name="Cube 124"/>
                <p:cNvSpPr/>
                <p:nvPr/>
              </p:nvSpPr>
              <p:spPr bwMode="auto">
                <a:xfrm>
                  <a:off x="1862489"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6" name="Cube 125"/>
                <p:cNvSpPr/>
                <p:nvPr/>
              </p:nvSpPr>
              <p:spPr bwMode="auto">
                <a:xfrm>
                  <a:off x="2157764"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7" name="Cube 126"/>
                <p:cNvSpPr/>
                <p:nvPr/>
              </p:nvSpPr>
              <p:spPr bwMode="auto">
                <a:xfrm>
                  <a:off x="2438400"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8" name="Cube 127"/>
                <p:cNvSpPr/>
                <p:nvPr/>
              </p:nvSpPr>
              <p:spPr bwMode="auto">
                <a:xfrm>
                  <a:off x="2733575"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122" name="Cube 121"/>
              <p:cNvSpPr/>
              <p:nvPr/>
            </p:nvSpPr>
            <p:spPr bwMode="auto">
              <a:xfrm>
                <a:off x="3319178" y="2465099"/>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116" name="TextBox 115"/>
            <p:cNvSpPr txBox="1"/>
            <p:nvPr/>
          </p:nvSpPr>
          <p:spPr>
            <a:xfrm>
              <a:off x="2328961" y="2587625"/>
              <a:ext cx="1034201" cy="215444"/>
            </a:xfrm>
            <a:prstGeom prst="rect">
              <a:avLst/>
            </a:prstGeom>
            <a:grpFill/>
          </p:spPr>
          <p:txBody>
            <a:bodyPr wrap="none" lIns="0" tIns="0" rIns="0" bIns="0" rtlCol="0">
              <a:spAutoFit/>
            </a:bodyPr>
            <a:lstStyle/>
            <a:p>
              <a:r>
                <a:rPr lang="en-US" sz="1400" dirty="0" smtClean="0">
                  <a:solidFill>
                    <a:schemeClr val="accent1">
                      <a:lumMod val="60000"/>
                      <a:lumOff val="40000"/>
                    </a:schemeClr>
                  </a:solidFill>
                </a:rPr>
                <a:t>Job Queue</a:t>
              </a:r>
            </a:p>
          </p:txBody>
        </p:sp>
        <p:sp>
          <p:nvSpPr>
            <p:cNvPr id="119" name="TextBox 118"/>
            <p:cNvSpPr txBox="1"/>
            <p:nvPr/>
          </p:nvSpPr>
          <p:spPr>
            <a:xfrm>
              <a:off x="1942747" y="2571750"/>
              <a:ext cx="125058" cy="246221"/>
            </a:xfrm>
            <a:prstGeom prst="rect">
              <a:avLst/>
            </a:prstGeom>
            <a:grpFill/>
          </p:spPr>
          <p:txBody>
            <a:bodyPr wrap="none" lIns="0" tIns="0" rIns="0" bIns="0" rtlCol="0">
              <a:spAutoFit/>
            </a:bodyPr>
            <a:lstStyle/>
            <a:p>
              <a:r>
                <a:rPr lang="en-US" sz="1600" dirty="0" smtClean="0">
                  <a:solidFill>
                    <a:schemeClr val="accent1">
                      <a:lumMod val="20000"/>
                      <a:lumOff val="80000"/>
                    </a:schemeClr>
                  </a:solidFill>
                </a:rPr>
                <a:t>T</a:t>
              </a:r>
            </a:p>
          </p:txBody>
        </p:sp>
      </p:grpSp>
      <p:sp>
        <p:nvSpPr>
          <p:cNvPr id="11" name="Rounded Rectangle 10"/>
          <p:cNvSpPr/>
          <p:nvPr/>
        </p:nvSpPr>
        <p:spPr bwMode="auto">
          <a:xfrm>
            <a:off x="5541753" y="3994896"/>
            <a:ext cx="3350727" cy="2668643"/>
          </a:xfrm>
          <a:prstGeom prst="roundRect">
            <a:avLst>
              <a:gd name="adj" fmla="val 5319"/>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9" name="Cube 48"/>
          <p:cNvSpPr/>
          <p:nvPr/>
        </p:nvSpPr>
        <p:spPr bwMode="auto">
          <a:xfrm>
            <a:off x="755576" y="4461330"/>
            <a:ext cx="1100752" cy="1022745"/>
          </a:xfrm>
          <a:prstGeom prst="cube">
            <a:avLst/>
          </a:prstGeom>
          <a:solidFill>
            <a:schemeClr val="accent1">
              <a:lumMod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Worker </a:t>
            </a:r>
          </a:p>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Node</a:t>
            </a:r>
            <a:endParaRPr lang="en-US" sz="1700" dirty="0">
              <a:gradFill>
                <a:gsLst>
                  <a:gs pos="0">
                    <a:srgbClr val="FFFFFF"/>
                  </a:gs>
                  <a:gs pos="100000">
                    <a:srgbClr val="FFFFFF"/>
                  </a:gs>
                </a:gsLst>
                <a:lin ang="5400000" scaled="0"/>
              </a:gradFill>
            </a:endParaRPr>
          </a:p>
        </p:txBody>
      </p:sp>
      <p:sp>
        <p:nvSpPr>
          <p:cNvPr id="31" name="Cube 30"/>
          <p:cNvSpPr/>
          <p:nvPr/>
        </p:nvSpPr>
        <p:spPr bwMode="auto">
          <a:xfrm>
            <a:off x="1671518" y="4461330"/>
            <a:ext cx="1100752" cy="1022745"/>
          </a:xfrm>
          <a:prstGeom prst="cube">
            <a:avLst/>
          </a:prstGeom>
          <a:solidFill>
            <a:schemeClr val="accent1">
              <a:lumMod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Worker </a:t>
            </a:r>
          </a:p>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Node</a:t>
            </a:r>
            <a:endParaRPr lang="en-US" sz="1700" dirty="0">
              <a:gradFill>
                <a:gsLst>
                  <a:gs pos="0">
                    <a:srgbClr val="FFFFFF"/>
                  </a:gs>
                  <a:gs pos="100000">
                    <a:srgbClr val="FFFFFF"/>
                  </a:gs>
                </a:gsLst>
                <a:lin ang="5400000" scaled="0"/>
              </a:gradFill>
            </a:endParaRPr>
          </a:p>
        </p:txBody>
      </p:sp>
      <p:sp>
        <p:nvSpPr>
          <p:cNvPr id="50" name="Cube 49"/>
          <p:cNvSpPr/>
          <p:nvPr/>
        </p:nvSpPr>
        <p:spPr bwMode="auto">
          <a:xfrm>
            <a:off x="2584354" y="4461330"/>
            <a:ext cx="1100752" cy="1022745"/>
          </a:xfrm>
          <a:prstGeom prst="cube">
            <a:avLst/>
          </a:prstGeom>
          <a:solidFill>
            <a:schemeClr val="accent1">
              <a:lumMod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Worker </a:t>
            </a:r>
          </a:p>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Node</a:t>
            </a:r>
            <a:endParaRPr lang="en-US" sz="1700" dirty="0">
              <a:gradFill>
                <a:gsLst>
                  <a:gs pos="0">
                    <a:srgbClr val="FFFFFF"/>
                  </a:gs>
                  <a:gs pos="100000">
                    <a:srgbClr val="FFFFFF"/>
                  </a:gs>
                </a:gsLst>
                <a:lin ang="5400000" scaled="0"/>
              </a:gradFill>
            </a:endParaRPr>
          </a:p>
        </p:txBody>
      </p:sp>
      <p:cxnSp>
        <p:nvCxnSpPr>
          <p:cNvPr id="90" name="Curved Connector 89"/>
          <p:cNvCxnSpPr>
            <a:stCxn id="95" idx="2"/>
            <a:endCxn id="50" idx="3"/>
          </p:cNvCxnSpPr>
          <p:nvPr/>
        </p:nvCxnSpPr>
        <p:spPr>
          <a:xfrm rot="10800000">
            <a:off x="3006888" y="5484076"/>
            <a:ext cx="801829" cy="452153"/>
          </a:xfrm>
          <a:prstGeom prst="curvedConnector2">
            <a:avLst/>
          </a:prstGeom>
          <a:ln>
            <a:solidFill>
              <a:schemeClr val="accent1">
                <a:lumMod val="50000"/>
              </a:schemeClr>
            </a:solidFill>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93" name="Curved Connector 92"/>
          <p:cNvCxnSpPr>
            <a:stCxn id="95" idx="2"/>
            <a:endCxn id="31" idx="3"/>
          </p:cNvCxnSpPr>
          <p:nvPr/>
        </p:nvCxnSpPr>
        <p:spPr>
          <a:xfrm rot="10800000">
            <a:off x="2094052" y="5484076"/>
            <a:ext cx="1714665" cy="452153"/>
          </a:xfrm>
          <a:prstGeom prst="curvedConnector2">
            <a:avLst/>
          </a:prstGeom>
          <a:ln>
            <a:solidFill>
              <a:schemeClr val="accent1">
                <a:lumMod val="50000"/>
              </a:schemeClr>
            </a:solidFill>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96" name="Curved Connector 95"/>
          <p:cNvCxnSpPr>
            <a:stCxn id="95" idx="2"/>
            <a:endCxn id="49" idx="3"/>
          </p:cNvCxnSpPr>
          <p:nvPr/>
        </p:nvCxnSpPr>
        <p:spPr>
          <a:xfrm rot="10800000">
            <a:off x="1178110" y="5484076"/>
            <a:ext cx="2630607" cy="452153"/>
          </a:xfrm>
          <a:prstGeom prst="curvedConnector2">
            <a:avLst/>
          </a:prstGeom>
          <a:ln>
            <a:solidFill>
              <a:schemeClr val="accent1">
                <a:lumMod val="50000"/>
              </a:schemeClr>
            </a:solidFill>
            <a:headEnd type="none" w="med" len="med"/>
            <a:tailEnd type="arrow" w="med" len="med"/>
          </a:ln>
        </p:spPr>
        <p:style>
          <a:lnRef idx="1">
            <a:schemeClr val="accent5"/>
          </a:lnRef>
          <a:fillRef idx="0">
            <a:schemeClr val="accent5"/>
          </a:fillRef>
          <a:effectRef idx="0">
            <a:schemeClr val="accent5"/>
          </a:effectRef>
          <a:fontRef idx="minor">
            <a:schemeClr val="tx1"/>
          </a:fontRef>
        </p:style>
      </p:cxnSp>
      <p:grpSp>
        <p:nvGrpSpPr>
          <p:cNvPr id="25" name="Group 24"/>
          <p:cNvGrpSpPr/>
          <p:nvPr/>
        </p:nvGrpSpPr>
        <p:grpSpPr>
          <a:xfrm>
            <a:off x="1115616" y="3521579"/>
            <a:ext cx="1468738" cy="372987"/>
            <a:chOff x="1856071" y="2464844"/>
            <a:chExt cx="1848117" cy="372987"/>
          </a:xfrm>
          <a:solidFill>
            <a:srgbClr val="002060"/>
          </a:solidFill>
        </p:grpSpPr>
        <p:grpSp>
          <p:nvGrpSpPr>
            <p:cNvPr id="23" name="Group 22"/>
            <p:cNvGrpSpPr/>
            <p:nvPr/>
          </p:nvGrpSpPr>
          <p:grpSpPr>
            <a:xfrm>
              <a:off x="1856071" y="2464844"/>
              <a:ext cx="1848117" cy="372987"/>
              <a:chOff x="1856071" y="2464844"/>
              <a:chExt cx="1848117" cy="372987"/>
            </a:xfrm>
            <a:grpFill/>
          </p:grpSpPr>
          <p:grpSp>
            <p:nvGrpSpPr>
              <p:cNvPr id="20" name="Group 19"/>
              <p:cNvGrpSpPr/>
              <p:nvPr/>
            </p:nvGrpSpPr>
            <p:grpSpPr>
              <a:xfrm>
                <a:off x="1856071" y="2464844"/>
                <a:ext cx="1549667" cy="372732"/>
                <a:chOff x="1568918" y="714923"/>
                <a:chExt cx="1549667" cy="372732"/>
              </a:xfrm>
              <a:grpFill/>
            </p:grpSpPr>
            <p:sp>
              <p:nvSpPr>
                <p:cNvPr id="18" name="Cube 17"/>
                <p:cNvSpPr/>
                <p:nvPr/>
              </p:nvSpPr>
              <p:spPr bwMode="auto">
                <a:xfrm>
                  <a:off x="1568918"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6" name="Cube 25"/>
                <p:cNvSpPr/>
                <p:nvPr/>
              </p:nvSpPr>
              <p:spPr bwMode="auto">
                <a:xfrm>
                  <a:off x="1862489"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7" name="Cube 26"/>
                <p:cNvSpPr/>
                <p:nvPr/>
              </p:nvSpPr>
              <p:spPr bwMode="auto">
                <a:xfrm>
                  <a:off x="2157764"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8" name="Cube 27"/>
                <p:cNvSpPr/>
                <p:nvPr/>
              </p:nvSpPr>
              <p:spPr bwMode="auto">
                <a:xfrm>
                  <a:off x="2438400"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9" name="Cube 28"/>
                <p:cNvSpPr/>
                <p:nvPr/>
              </p:nvSpPr>
              <p:spPr bwMode="auto">
                <a:xfrm>
                  <a:off x="2733575"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32" name="Cube 31"/>
              <p:cNvSpPr/>
              <p:nvPr/>
            </p:nvSpPr>
            <p:spPr bwMode="auto">
              <a:xfrm>
                <a:off x="3319178" y="2465099"/>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21" name="TextBox 20"/>
            <p:cNvSpPr txBox="1"/>
            <p:nvPr/>
          </p:nvSpPr>
          <p:spPr>
            <a:xfrm>
              <a:off x="2328961" y="2587625"/>
              <a:ext cx="1034201" cy="215444"/>
            </a:xfrm>
            <a:prstGeom prst="rect">
              <a:avLst/>
            </a:prstGeom>
            <a:grpFill/>
          </p:spPr>
          <p:txBody>
            <a:bodyPr wrap="none" lIns="0" tIns="0" rIns="0" bIns="0" rtlCol="0">
              <a:spAutoFit/>
            </a:bodyPr>
            <a:lstStyle/>
            <a:p>
              <a:r>
                <a:rPr lang="en-US" sz="1400" dirty="0" smtClean="0">
                  <a:solidFill>
                    <a:schemeClr val="accent1">
                      <a:lumMod val="60000"/>
                      <a:lumOff val="40000"/>
                    </a:schemeClr>
                  </a:solidFill>
                </a:rPr>
                <a:t>Job Queue</a:t>
              </a:r>
            </a:p>
          </p:txBody>
        </p:sp>
        <p:sp>
          <p:nvSpPr>
            <p:cNvPr id="24" name="TextBox 23"/>
            <p:cNvSpPr txBox="1"/>
            <p:nvPr/>
          </p:nvSpPr>
          <p:spPr>
            <a:xfrm>
              <a:off x="1942747" y="2571750"/>
              <a:ext cx="125058" cy="246221"/>
            </a:xfrm>
            <a:prstGeom prst="rect">
              <a:avLst/>
            </a:prstGeom>
            <a:grpFill/>
          </p:spPr>
          <p:txBody>
            <a:bodyPr wrap="none" lIns="0" tIns="0" rIns="0" bIns="0" rtlCol="0">
              <a:spAutoFit/>
            </a:bodyPr>
            <a:lstStyle/>
            <a:p>
              <a:r>
                <a:rPr lang="en-US" sz="1600" dirty="0" smtClean="0">
                  <a:solidFill>
                    <a:schemeClr val="accent1">
                      <a:lumMod val="20000"/>
                      <a:lumOff val="80000"/>
                    </a:schemeClr>
                  </a:solidFill>
                </a:rPr>
                <a:t>T</a:t>
              </a:r>
            </a:p>
          </p:txBody>
        </p:sp>
      </p:grpSp>
      <p:grpSp>
        <p:nvGrpSpPr>
          <p:cNvPr id="30" name="Group 29"/>
          <p:cNvGrpSpPr/>
          <p:nvPr/>
        </p:nvGrpSpPr>
        <p:grpSpPr>
          <a:xfrm>
            <a:off x="6449067" y="3460974"/>
            <a:ext cx="1749240" cy="372987"/>
            <a:chOff x="1848784" y="1842544"/>
            <a:chExt cx="1848117" cy="372987"/>
          </a:xfrm>
          <a:solidFill>
            <a:srgbClr val="002060"/>
          </a:solidFill>
        </p:grpSpPr>
        <p:grpSp>
          <p:nvGrpSpPr>
            <p:cNvPr id="35" name="Group 34"/>
            <p:cNvGrpSpPr/>
            <p:nvPr/>
          </p:nvGrpSpPr>
          <p:grpSpPr>
            <a:xfrm>
              <a:off x="1848784" y="1842544"/>
              <a:ext cx="1848117" cy="372987"/>
              <a:chOff x="1856071" y="2464844"/>
              <a:chExt cx="1848117" cy="372987"/>
            </a:xfrm>
            <a:grpFill/>
          </p:grpSpPr>
          <p:grpSp>
            <p:nvGrpSpPr>
              <p:cNvPr id="36" name="Group 35"/>
              <p:cNvGrpSpPr/>
              <p:nvPr/>
            </p:nvGrpSpPr>
            <p:grpSpPr>
              <a:xfrm>
                <a:off x="1856071" y="2464844"/>
                <a:ext cx="1549667" cy="372732"/>
                <a:chOff x="1568918" y="714923"/>
                <a:chExt cx="1549667" cy="372732"/>
              </a:xfrm>
              <a:grpFill/>
            </p:grpSpPr>
            <p:sp>
              <p:nvSpPr>
                <p:cNvPr id="38" name="Cube 37"/>
                <p:cNvSpPr/>
                <p:nvPr/>
              </p:nvSpPr>
              <p:spPr bwMode="auto">
                <a:xfrm>
                  <a:off x="1568918"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9" name="Cube 38"/>
                <p:cNvSpPr/>
                <p:nvPr/>
              </p:nvSpPr>
              <p:spPr bwMode="auto">
                <a:xfrm>
                  <a:off x="1862489"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0" name="Cube 39"/>
                <p:cNvSpPr/>
                <p:nvPr/>
              </p:nvSpPr>
              <p:spPr bwMode="auto">
                <a:xfrm>
                  <a:off x="2157764"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1" name="Cube 40"/>
                <p:cNvSpPr/>
                <p:nvPr/>
              </p:nvSpPr>
              <p:spPr bwMode="auto">
                <a:xfrm>
                  <a:off x="2438400"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 name="Cube 41"/>
                <p:cNvSpPr/>
                <p:nvPr/>
              </p:nvSpPr>
              <p:spPr bwMode="auto">
                <a:xfrm>
                  <a:off x="2733575" y="714923"/>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37" name="Cube 36"/>
              <p:cNvSpPr/>
              <p:nvPr/>
            </p:nvSpPr>
            <p:spPr bwMode="auto">
              <a:xfrm>
                <a:off x="3319178" y="2465099"/>
                <a:ext cx="385010" cy="372732"/>
              </a:xfrm>
              <a:prstGeom prst="cube">
                <a:avLst/>
              </a:prstGeom>
              <a:grp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
          <p:nvSpPr>
            <p:cNvPr id="43" name="TextBox 42"/>
            <p:cNvSpPr txBox="1"/>
            <p:nvPr/>
          </p:nvSpPr>
          <p:spPr>
            <a:xfrm>
              <a:off x="1958622" y="1965325"/>
              <a:ext cx="1569338" cy="215444"/>
            </a:xfrm>
            <a:prstGeom prst="rect">
              <a:avLst/>
            </a:prstGeom>
            <a:grpFill/>
          </p:spPr>
          <p:txBody>
            <a:bodyPr wrap="none" lIns="0" tIns="0" rIns="0" bIns="0" rtlCol="0">
              <a:spAutoFit/>
            </a:bodyPr>
            <a:lstStyle/>
            <a:p>
              <a:r>
                <a:rPr lang="en-US" sz="1400" dirty="0" smtClean="0">
                  <a:solidFill>
                    <a:schemeClr val="accent1">
                      <a:lumMod val="60000"/>
                      <a:lumOff val="40000"/>
                    </a:schemeClr>
                  </a:solidFill>
                </a:rPr>
                <a:t>MPI Jobs Queue</a:t>
              </a:r>
            </a:p>
          </p:txBody>
        </p:sp>
        <p:sp>
          <p:nvSpPr>
            <p:cNvPr id="44" name="TextBox 43"/>
            <p:cNvSpPr txBox="1"/>
            <p:nvPr/>
          </p:nvSpPr>
          <p:spPr>
            <a:xfrm>
              <a:off x="3401523" y="1952625"/>
              <a:ext cx="69439" cy="246221"/>
            </a:xfrm>
            <a:prstGeom prst="rect">
              <a:avLst/>
            </a:prstGeom>
            <a:grpFill/>
          </p:spPr>
          <p:txBody>
            <a:bodyPr wrap="none" lIns="0" tIns="0" rIns="0" bIns="0" rtlCol="0">
              <a:spAutoFit/>
            </a:bodyPr>
            <a:lstStyle/>
            <a:p>
              <a:r>
                <a:rPr lang="en-US" sz="1600" dirty="0" smtClean="0">
                  <a:solidFill>
                    <a:schemeClr val="accent1">
                      <a:lumMod val="20000"/>
                      <a:lumOff val="80000"/>
                    </a:schemeClr>
                  </a:solidFill>
                </a:rPr>
                <a:t>J</a:t>
              </a:r>
            </a:p>
          </p:txBody>
        </p:sp>
      </p:grpSp>
      <p:cxnSp>
        <p:nvCxnSpPr>
          <p:cNvPr id="45" name="Curved Connector 44"/>
          <p:cNvCxnSpPr>
            <a:stCxn id="18" idx="2"/>
            <a:endCxn id="49" idx="1"/>
          </p:cNvCxnSpPr>
          <p:nvPr/>
        </p:nvCxnSpPr>
        <p:spPr>
          <a:xfrm rot="10800000" flipH="1" flipV="1">
            <a:off x="1115615" y="3746192"/>
            <a:ext cx="62493" cy="970824"/>
          </a:xfrm>
          <a:prstGeom prst="curvedConnector4">
            <a:avLst>
              <a:gd name="adj1" fmla="val -365801"/>
              <a:gd name="adj2" fmla="val 4446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18" idx="2"/>
            <a:endCxn id="31" idx="1"/>
          </p:cNvCxnSpPr>
          <p:nvPr/>
        </p:nvCxnSpPr>
        <p:spPr>
          <a:xfrm rot="10800000" flipH="1" flipV="1">
            <a:off x="1115615" y="3746192"/>
            <a:ext cx="978435" cy="970824"/>
          </a:xfrm>
          <a:prstGeom prst="curvedConnector4">
            <a:avLst>
              <a:gd name="adj1" fmla="val -23364"/>
              <a:gd name="adj2" fmla="val 4446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18" idx="2"/>
            <a:endCxn id="50" idx="1"/>
          </p:cNvCxnSpPr>
          <p:nvPr/>
        </p:nvCxnSpPr>
        <p:spPr>
          <a:xfrm rot="10800000" flipH="1" flipV="1">
            <a:off x="1115615" y="3746192"/>
            <a:ext cx="1891271" cy="970824"/>
          </a:xfrm>
          <a:prstGeom prst="curvedConnector4">
            <a:avLst>
              <a:gd name="adj1" fmla="val -12087"/>
              <a:gd name="adj2" fmla="val 44460"/>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Cube 58"/>
          <p:cNvSpPr/>
          <p:nvPr/>
        </p:nvSpPr>
        <p:spPr bwMode="auto">
          <a:xfrm>
            <a:off x="3943857" y="1669333"/>
            <a:ext cx="1520185" cy="1399627"/>
          </a:xfrm>
          <a:prstGeom prst="cube">
            <a:avLst/>
          </a:prstGeom>
          <a:solidFill>
            <a:srgbClr val="00206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accent1">
                    <a:lumMod val="20000"/>
                    <a:lumOff val="80000"/>
                    <a:alpha val="99000"/>
                  </a:schemeClr>
                </a:solidFill>
              </a:rPr>
              <a:t>Job</a:t>
            </a:r>
          </a:p>
          <a:p>
            <a:pPr algn="ctr" defTabSz="914099"/>
            <a:r>
              <a:rPr lang="en-US" sz="2000" dirty="0" smtClean="0">
                <a:solidFill>
                  <a:schemeClr val="accent1">
                    <a:lumMod val="20000"/>
                    <a:lumOff val="80000"/>
                    <a:alpha val="99000"/>
                  </a:schemeClr>
                </a:solidFill>
              </a:rPr>
              <a:t>Manager</a:t>
            </a:r>
          </a:p>
          <a:p>
            <a:pPr algn="ctr" defTabSz="914099"/>
            <a:r>
              <a:rPr lang="en-US" dirty="0" smtClean="0">
                <a:solidFill>
                  <a:schemeClr val="bg1">
                    <a:alpha val="99000"/>
                  </a:schemeClr>
                </a:solidFill>
              </a:rPr>
              <a:t>(web role)</a:t>
            </a:r>
            <a:endParaRPr lang="en-US" dirty="0">
              <a:solidFill>
                <a:schemeClr val="bg1">
                  <a:alpha val="99000"/>
                </a:schemeClr>
              </a:solidFill>
            </a:endParaRPr>
          </a:p>
        </p:txBody>
      </p:sp>
      <p:grpSp>
        <p:nvGrpSpPr>
          <p:cNvPr id="62" name="Group 61"/>
          <p:cNvGrpSpPr/>
          <p:nvPr/>
        </p:nvGrpSpPr>
        <p:grpSpPr>
          <a:xfrm>
            <a:off x="2951384" y="3324382"/>
            <a:ext cx="1115148" cy="670514"/>
            <a:chOff x="4205288" y="2508621"/>
            <a:chExt cx="1138237" cy="670514"/>
          </a:xfrm>
        </p:grpSpPr>
        <p:sp>
          <p:nvSpPr>
            <p:cNvPr id="64" name="Rounded Rectangle 63"/>
            <p:cNvSpPr/>
            <p:nvPr/>
          </p:nvSpPr>
          <p:spPr bwMode="auto">
            <a:xfrm>
              <a:off x="4205288" y="2508621"/>
              <a:ext cx="1138237" cy="670514"/>
            </a:xfrm>
            <a:prstGeom prst="roundRect">
              <a:avLst>
                <a:gd name="adj" fmla="val 12055"/>
              </a:avLst>
            </a:prstGeom>
            <a:solidFill>
              <a:schemeClr val="accent1">
                <a:lumMod val="50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7" name="Rectangle 56"/>
            <p:cNvSpPr/>
            <p:nvPr/>
          </p:nvSpPr>
          <p:spPr bwMode="auto">
            <a:xfrm>
              <a:off x="4296868" y="2598542"/>
              <a:ext cx="136858" cy="123110"/>
            </a:xfrm>
            <a:prstGeom prst="rect">
              <a:avLst/>
            </a:prstGeom>
            <a:solidFill>
              <a:srgbClr val="00206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6" name="Rectangle 65"/>
            <p:cNvSpPr/>
            <p:nvPr/>
          </p:nvSpPr>
          <p:spPr bwMode="auto">
            <a:xfrm>
              <a:off x="4296868" y="2776326"/>
              <a:ext cx="136858" cy="123110"/>
            </a:xfrm>
            <a:prstGeom prst="rect">
              <a:avLst/>
            </a:prstGeom>
            <a:solidFill>
              <a:srgbClr val="00206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7" name="Rectangle 66"/>
            <p:cNvSpPr/>
            <p:nvPr/>
          </p:nvSpPr>
          <p:spPr bwMode="auto">
            <a:xfrm>
              <a:off x="4299800" y="2950562"/>
              <a:ext cx="136858" cy="123110"/>
            </a:xfrm>
            <a:prstGeom prst="rect">
              <a:avLst/>
            </a:prstGeom>
            <a:solidFill>
              <a:srgbClr val="00206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8" name="Rectangle 67"/>
            <p:cNvSpPr/>
            <p:nvPr/>
          </p:nvSpPr>
          <p:spPr bwMode="auto">
            <a:xfrm>
              <a:off x="5082680" y="2776326"/>
              <a:ext cx="136858" cy="123110"/>
            </a:xfrm>
            <a:prstGeom prst="rect">
              <a:avLst/>
            </a:prstGeom>
            <a:solidFill>
              <a:srgbClr val="00206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cxnSp>
          <p:nvCxnSpPr>
            <p:cNvPr id="60" name="Straight Arrow Connector 59"/>
            <p:cNvCxnSpPr/>
            <p:nvPr/>
          </p:nvCxnSpPr>
          <p:spPr>
            <a:xfrm flipH="1">
              <a:off x="4548188" y="2831706"/>
              <a:ext cx="43815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514847" y="2570540"/>
              <a:ext cx="576263" cy="161583"/>
            </a:xfrm>
            <a:prstGeom prst="rect">
              <a:avLst/>
            </a:prstGeom>
            <a:noFill/>
          </p:spPr>
          <p:txBody>
            <a:bodyPr wrap="square" lIns="0" tIns="0" rIns="0" bIns="0" rtlCol="0">
              <a:spAutoFit/>
            </a:bodyPr>
            <a:lstStyle/>
            <a:p>
              <a:pPr algn="ctr"/>
              <a:r>
                <a:rPr lang="en-US" sz="1050" b="1" dirty="0" smtClean="0">
                  <a:solidFill>
                    <a:schemeClr val="accent1">
                      <a:lumMod val="20000"/>
                      <a:lumOff val="80000"/>
                    </a:schemeClr>
                  </a:solidFill>
                </a:rPr>
                <a:t>Split</a:t>
              </a:r>
            </a:p>
          </p:txBody>
        </p:sp>
        <p:sp>
          <p:nvSpPr>
            <p:cNvPr id="72" name="TextBox 71"/>
            <p:cNvSpPr txBox="1"/>
            <p:nvPr/>
          </p:nvSpPr>
          <p:spPr>
            <a:xfrm>
              <a:off x="4450947" y="2964981"/>
              <a:ext cx="782880" cy="161583"/>
            </a:xfrm>
            <a:prstGeom prst="rect">
              <a:avLst/>
            </a:prstGeom>
            <a:noFill/>
          </p:spPr>
          <p:txBody>
            <a:bodyPr wrap="square" lIns="0" tIns="0" rIns="0" bIns="0" rtlCol="0">
              <a:spAutoFit/>
            </a:bodyPr>
            <a:lstStyle/>
            <a:p>
              <a:pPr algn="ctr"/>
              <a:r>
                <a:rPr lang="en-US" sz="1050" dirty="0" smtClean="0">
                  <a:solidFill>
                    <a:schemeClr val="accent1">
                      <a:lumMod val="20000"/>
                      <a:lumOff val="80000"/>
                    </a:schemeClr>
                  </a:solidFill>
                </a:rPr>
                <a:t>Job to Tasks</a:t>
              </a:r>
            </a:p>
          </p:txBody>
        </p:sp>
      </p:grpSp>
      <p:cxnSp>
        <p:nvCxnSpPr>
          <p:cNvPr id="69" name="Curved Connector 68"/>
          <p:cNvCxnSpPr>
            <a:stCxn id="59" idx="3"/>
            <a:endCxn id="64" idx="3"/>
          </p:cNvCxnSpPr>
          <p:nvPr/>
        </p:nvCxnSpPr>
        <p:spPr>
          <a:xfrm rot="5400000">
            <a:off x="4002425" y="3133067"/>
            <a:ext cx="590679" cy="46246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64" idx="1"/>
            <a:endCxn id="32" idx="5"/>
          </p:cNvCxnSpPr>
          <p:nvPr/>
        </p:nvCxnSpPr>
        <p:spPr>
          <a:xfrm rot="10800000" flipV="1">
            <a:off x="2584354" y="3659639"/>
            <a:ext cx="367030" cy="1031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59" idx="3"/>
            <a:endCxn id="38" idx="2"/>
          </p:cNvCxnSpPr>
          <p:nvPr/>
        </p:nvCxnSpPr>
        <p:spPr>
          <a:xfrm rot="16200000" flipH="1">
            <a:off x="5177065" y="2420890"/>
            <a:ext cx="623932" cy="192007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Cube 82"/>
          <p:cNvSpPr/>
          <p:nvPr/>
        </p:nvSpPr>
        <p:spPr bwMode="auto">
          <a:xfrm>
            <a:off x="6681823" y="4205643"/>
            <a:ext cx="1104690" cy="1022745"/>
          </a:xfrm>
          <a:prstGeom prst="cube">
            <a:avLst/>
          </a:prstGeom>
          <a:solidFill>
            <a:schemeClr val="accent1">
              <a:lumMod val="75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Head</a:t>
            </a:r>
            <a:endParaRPr lang="en-US" sz="1600" dirty="0">
              <a:gradFill>
                <a:gsLst>
                  <a:gs pos="0">
                    <a:srgbClr val="FFFFFF"/>
                  </a:gs>
                  <a:gs pos="100000">
                    <a:srgbClr val="FFFFFF"/>
                  </a:gs>
                </a:gsLst>
                <a:lin ang="5400000" scaled="0"/>
              </a:gradFill>
            </a:endParaRPr>
          </a:p>
          <a:p>
            <a:pPr algn="ctr" defTabSz="914099" fontAlgn="base">
              <a:spcBef>
                <a:spcPct val="0"/>
              </a:spcBef>
              <a:spcAft>
                <a:spcPct val="0"/>
              </a:spcAft>
            </a:pPr>
            <a:r>
              <a:rPr lang="en-US" sz="1600" dirty="0">
                <a:gradFill>
                  <a:gsLst>
                    <a:gs pos="0">
                      <a:srgbClr val="FFFFFF"/>
                    </a:gs>
                    <a:gs pos="100000">
                      <a:srgbClr val="FFFFFF"/>
                    </a:gs>
                  </a:gsLst>
                  <a:lin ang="5400000" scaled="0"/>
                </a:gradFill>
              </a:rPr>
              <a:t>Node</a:t>
            </a:r>
          </a:p>
        </p:txBody>
      </p:sp>
      <p:sp>
        <p:nvSpPr>
          <p:cNvPr id="88" name="Cube 87"/>
          <p:cNvSpPr/>
          <p:nvPr/>
        </p:nvSpPr>
        <p:spPr bwMode="auto">
          <a:xfrm>
            <a:off x="5765692" y="5382636"/>
            <a:ext cx="1104690" cy="1022745"/>
          </a:xfrm>
          <a:prstGeom prst="cube">
            <a:avLst/>
          </a:prstGeom>
          <a:solidFill>
            <a:schemeClr val="accent1">
              <a:lumMod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Worker </a:t>
            </a:r>
          </a:p>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Node</a:t>
            </a:r>
            <a:endParaRPr lang="en-US" sz="1700" dirty="0">
              <a:gradFill>
                <a:gsLst>
                  <a:gs pos="0">
                    <a:srgbClr val="FFFFFF"/>
                  </a:gs>
                  <a:gs pos="100000">
                    <a:srgbClr val="FFFFFF"/>
                  </a:gs>
                </a:gsLst>
                <a:lin ang="5400000" scaled="0"/>
              </a:gradFill>
            </a:endParaRPr>
          </a:p>
        </p:txBody>
      </p:sp>
      <p:cxnSp>
        <p:nvCxnSpPr>
          <p:cNvPr id="82" name="Curved Connector 81"/>
          <p:cNvCxnSpPr>
            <a:stCxn id="37" idx="4"/>
            <a:endCxn id="83" idx="1"/>
          </p:cNvCxnSpPr>
          <p:nvPr/>
        </p:nvCxnSpPr>
        <p:spPr>
          <a:xfrm flipH="1">
            <a:off x="7106325" y="3693146"/>
            <a:ext cx="1000879" cy="768183"/>
          </a:xfrm>
          <a:prstGeom prst="curvedConnector4">
            <a:avLst>
              <a:gd name="adj1" fmla="val -22840"/>
              <a:gd name="adj2" fmla="val 42523"/>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609280" y="4077757"/>
            <a:ext cx="1333093" cy="215444"/>
          </a:xfrm>
          <a:prstGeom prst="rect">
            <a:avLst/>
          </a:prstGeom>
          <a:noFill/>
        </p:spPr>
        <p:txBody>
          <a:bodyPr wrap="square" lIns="0" tIns="0" rIns="0" bIns="0" rtlCol="0">
            <a:spAutoFit/>
          </a:bodyPr>
          <a:lstStyle/>
          <a:p>
            <a:r>
              <a:rPr lang="en-US" sz="1400" b="1" dirty="0" smtClean="0">
                <a:solidFill>
                  <a:schemeClr val="tx2">
                    <a:lumMod val="75000"/>
                  </a:schemeClr>
                </a:solidFill>
              </a:rPr>
              <a:t>Virtual Cluster</a:t>
            </a:r>
          </a:p>
        </p:txBody>
      </p:sp>
      <p:sp>
        <p:nvSpPr>
          <p:cNvPr id="95" name="Cube 94"/>
          <p:cNvSpPr/>
          <p:nvPr/>
        </p:nvSpPr>
        <p:spPr bwMode="auto">
          <a:xfrm>
            <a:off x="3808716" y="5061461"/>
            <a:ext cx="1483364" cy="1399627"/>
          </a:xfrm>
          <a:prstGeom prst="cube">
            <a:avLst/>
          </a:prstGeom>
          <a:solidFill>
            <a:schemeClr val="tx2">
              <a:lumMod val="50000"/>
              <a:lumOff val="50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a:gradFill>
                  <a:gsLst>
                    <a:gs pos="0">
                      <a:srgbClr val="FFFFFF"/>
                    </a:gs>
                    <a:gs pos="100000">
                      <a:srgbClr val="FFFFFF"/>
                    </a:gs>
                  </a:gsLst>
                  <a:lin ang="5400000" scaled="0"/>
                </a:gradFill>
              </a:rPr>
              <a:t>Resource </a:t>
            </a:r>
            <a:r>
              <a:rPr lang="en-US" sz="1600" dirty="0" smtClean="0">
                <a:gradFill>
                  <a:gsLst>
                    <a:gs pos="0">
                      <a:srgbClr val="FFFFFF"/>
                    </a:gs>
                    <a:gs pos="100000">
                      <a:srgbClr val="FFFFFF"/>
                    </a:gs>
                  </a:gsLst>
                  <a:lin ang="5400000" scaled="0"/>
                </a:gradFill>
              </a:rPr>
              <a:t>Controller</a:t>
            </a:r>
          </a:p>
          <a:p>
            <a:pPr algn="ctr" defTabSz="914099"/>
            <a:r>
              <a:rPr lang="en-US" sz="1400" dirty="0" smtClean="0">
                <a:solidFill>
                  <a:schemeClr val="bg1">
                    <a:alpha val="99000"/>
                  </a:schemeClr>
                </a:solidFill>
              </a:rPr>
              <a:t>(worker </a:t>
            </a:r>
            <a:r>
              <a:rPr lang="en-US" sz="1400" dirty="0">
                <a:solidFill>
                  <a:schemeClr val="bg1">
                    <a:alpha val="99000"/>
                  </a:schemeClr>
                </a:solidFill>
              </a:rPr>
              <a:t>role</a:t>
            </a:r>
            <a:r>
              <a:rPr lang="en-US" sz="1400" dirty="0" smtClean="0">
                <a:solidFill>
                  <a:schemeClr val="bg1">
                    <a:alpha val="99000"/>
                  </a:schemeClr>
                </a:solidFill>
              </a:rPr>
              <a:t>)</a:t>
            </a:r>
            <a:endParaRPr lang="en-US" sz="1600" dirty="0">
              <a:solidFill>
                <a:schemeClr val="bg1">
                  <a:alpha val="99000"/>
                </a:schemeClr>
              </a:solidFill>
            </a:endParaRPr>
          </a:p>
        </p:txBody>
      </p:sp>
      <p:cxnSp>
        <p:nvCxnSpPr>
          <p:cNvPr id="108" name="Curved Connector 107"/>
          <p:cNvCxnSpPr>
            <a:stCxn id="95" idx="4"/>
            <a:endCxn id="11" idx="1"/>
          </p:cNvCxnSpPr>
          <p:nvPr/>
        </p:nvCxnSpPr>
        <p:spPr>
          <a:xfrm flipV="1">
            <a:off x="4942173" y="5329218"/>
            <a:ext cx="599580" cy="607010"/>
          </a:xfrm>
          <a:prstGeom prst="curvedConnector3">
            <a:avLst/>
          </a:prstGeom>
          <a:ln>
            <a:solidFill>
              <a:schemeClr val="accent1">
                <a:lumMod val="50000"/>
              </a:schemeClr>
            </a:solidFill>
            <a:tailEnd type="arrow"/>
          </a:ln>
        </p:spPr>
        <p:style>
          <a:lnRef idx="1">
            <a:schemeClr val="accent5"/>
          </a:lnRef>
          <a:fillRef idx="0">
            <a:schemeClr val="accent5"/>
          </a:fillRef>
          <a:effectRef idx="0">
            <a:schemeClr val="accent5"/>
          </a:effectRef>
          <a:fontRef idx="minor">
            <a:schemeClr val="tx1"/>
          </a:fontRef>
        </p:style>
      </p:cxnSp>
      <p:grpSp>
        <p:nvGrpSpPr>
          <p:cNvPr id="111" name="Group 110"/>
          <p:cNvGrpSpPr/>
          <p:nvPr/>
        </p:nvGrpSpPr>
        <p:grpSpPr>
          <a:xfrm>
            <a:off x="4283968" y="-480465"/>
            <a:ext cx="449736" cy="453081"/>
            <a:chOff x="3448580" y="691978"/>
            <a:chExt cx="455647" cy="453081"/>
          </a:xfrm>
        </p:grpSpPr>
        <p:sp>
          <p:nvSpPr>
            <p:cNvPr id="109" name="Oval 108"/>
            <p:cNvSpPr/>
            <p:nvPr/>
          </p:nvSpPr>
          <p:spPr bwMode="auto">
            <a:xfrm>
              <a:off x="3448580" y="691978"/>
              <a:ext cx="455647" cy="453081"/>
            </a:xfrm>
            <a:prstGeom prst="ellipse">
              <a:avLst/>
            </a:prstGeom>
            <a:solidFill>
              <a:srgbClr val="59D01E"/>
            </a:solidFill>
            <a:ln>
              <a:solidFill>
                <a:schemeClr val="tx2"/>
              </a:solidFill>
              <a:headEnd type="none" w="med" len="med"/>
              <a:tailEnd type="none" w="med" len="med"/>
            </a:ln>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700" dirty="0" smtClean="0">
                <a:solidFill>
                  <a:schemeClr val="tx1">
                    <a:alpha val="99000"/>
                  </a:schemeClr>
                </a:solidFill>
              </a:endParaRPr>
            </a:p>
          </p:txBody>
        </p:sp>
        <p:sp>
          <p:nvSpPr>
            <p:cNvPr id="110" name="TextBox 109"/>
            <p:cNvSpPr txBox="1"/>
            <p:nvPr/>
          </p:nvSpPr>
          <p:spPr>
            <a:xfrm>
              <a:off x="3547077" y="771780"/>
              <a:ext cx="354705" cy="246221"/>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lIns="0" tIns="0" rIns="0" bIns="0" rtlCol="0">
              <a:spAutoFit/>
            </a:bodyPr>
            <a:lstStyle/>
            <a:p>
              <a:r>
                <a:rPr lang="en-US" sz="1600" dirty="0" smtClean="0">
                  <a:gradFill>
                    <a:gsLst>
                      <a:gs pos="0">
                        <a:schemeClr val="tx1"/>
                      </a:gs>
                      <a:gs pos="86000">
                        <a:schemeClr val="tx1"/>
                      </a:gs>
                    </a:gsLst>
                    <a:lin ang="5400000" scaled="0"/>
                  </a:gradFill>
                </a:rPr>
                <a:t>job</a:t>
              </a:r>
            </a:p>
          </p:txBody>
        </p:sp>
      </p:grpSp>
      <p:cxnSp>
        <p:nvCxnSpPr>
          <p:cNvPr id="113" name="Straight Arrow Connector 112"/>
          <p:cNvCxnSpPr>
            <a:stCxn id="83" idx="3"/>
            <a:endCxn id="88" idx="1"/>
          </p:cNvCxnSpPr>
          <p:nvPr/>
        </p:nvCxnSpPr>
        <p:spPr>
          <a:xfrm flipH="1">
            <a:off x="6190194" y="5228388"/>
            <a:ext cx="916131" cy="409934"/>
          </a:xfrm>
          <a:prstGeom prst="straightConnector1">
            <a:avLst/>
          </a:prstGeom>
          <a:ln>
            <a:solidFill>
              <a:srgbClr val="002060"/>
            </a:solidFill>
            <a:tailEnd type="arrow"/>
          </a:ln>
        </p:spPr>
        <p:style>
          <a:lnRef idx="1">
            <a:schemeClr val="accent6"/>
          </a:lnRef>
          <a:fillRef idx="0">
            <a:schemeClr val="accent6"/>
          </a:fillRef>
          <a:effectRef idx="0">
            <a:schemeClr val="accent6"/>
          </a:effectRef>
          <a:fontRef idx="minor">
            <a:schemeClr val="tx1"/>
          </a:fontRef>
        </p:style>
      </p:cxnSp>
      <p:sp>
        <p:nvSpPr>
          <p:cNvPr id="118" name="TextBox 117"/>
          <p:cNvSpPr txBox="1"/>
          <p:nvPr/>
        </p:nvSpPr>
        <p:spPr>
          <a:xfrm>
            <a:off x="755576" y="1536275"/>
            <a:ext cx="2871042" cy="738664"/>
          </a:xfrm>
          <a:prstGeom prst="rect">
            <a:avLst/>
          </a:prstGeom>
          <a:noFill/>
        </p:spPr>
        <p:txBody>
          <a:bodyPr wrap="none" lIns="0" tIns="0" rIns="0" bIns="0" rtlCol="0">
            <a:spAutoFit/>
          </a:bodyPr>
          <a:lstStyle/>
          <a:p>
            <a:r>
              <a:rPr lang="en-US" sz="2400" dirty="0" smtClean="0">
                <a:solidFill>
                  <a:srgbClr val="FFC000"/>
                </a:solidFill>
              </a:rPr>
              <a:t>Embarrassingly Parallel</a:t>
            </a:r>
          </a:p>
          <a:p>
            <a:pPr algn="ctr"/>
            <a:r>
              <a:rPr lang="en-US" sz="2400" dirty="0" smtClean="0">
                <a:solidFill>
                  <a:srgbClr val="FFC000"/>
                </a:solidFill>
              </a:rPr>
              <a:t>Jobs</a:t>
            </a:r>
          </a:p>
        </p:txBody>
      </p:sp>
      <p:sp>
        <p:nvSpPr>
          <p:cNvPr id="124" name="TextBox 123"/>
          <p:cNvSpPr txBox="1"/>
          <p:nvPr/>
        </p:nvSpPr>
        <p:spPr>
          <a:xfrm>
            <a:off x="5743544" y="1574375"/>
            <a:ext cx="3271152" cy="738664"/>
          </a:xfrm>
          <a:prstGeom prst="rect">
            <a:avLst/>
          </a:prstGeom>
          <a:noFill/>
        </p:spPr>
        <p:txBody>
          <a:bodyPr wrap="none" lIns="0" tIns="0" rIns="0" bIns="0" rtlCol="0">
            <a:spAutoFit/>
          </a:bodyPr>
          <a:lstStyle/>
          <a:p>
            <a:r>
              <a:rPr lang="en-US" sz="2400" dirty="0" smtClean="0">
                <a:solidFill>
                  <a:srgbClr val="FFC000"/>
                </a:solidFill>
              </a:rPr>
              <a:t>Message Passing Interface</a:t>
            </a:r>
          </a:p>
          <a:p>
            <a:pPr algn="ctr"/>
            <a:r>
              <a:rPr lang="en-US" sz="2400" dirty="0" smtClean="0">
                <a:solidFill>
                  <a:srgbClr val="FFC000"/>
                </a:solidFill>
              </a:rPr>
              <a:t>Jobs</a:t>
            </a:r>
          </a:p>
        </p:txBody>
      </p:sp>
      <p:sp>
        <p:nvSpPr>
          <p:cNvPr id="2" name="TextBox 1"/>
          <p:cNvSpPr txBox="1"/>
          <p:nvPr/>
        </p:nvSpPr>
        <p:spPr>
          <a:xfrm>
            <a:off x="3966344" y="4901679"/>
            <a:ext cx="1008289" cy="615553"/>
          </a:xfrm>
          <a:prstGeom prst="rect">
            <a:avLst/>
          </a:prstGeom>
          <a:noFill/>
          <a:scene3d>
            <a:camera prst="isometricOffAxis2Top">
              <a:rot lat="18088116" lon="330876" rev="21300001"/>
            </a:camera>
            <a:lightRig rig="threePt" dir="t"/>
          </a:scene3d>
          <a:sp3d/>
        </p:spPr>
        <p:txBody>
          <a:bodyPr wrap="none" lIns="0" tIns="0" rIns="0" bIns="0" rtlCol="0">
            <a:spAutoFit/>
          </a:bodyPr>
          <a:lstStyle/>
          <a:p>
            <a:pPr algn="ctr"/>
            <a:r>
              <a:rPr lang="en-US" sz="2000" i="1" dirty="0" smtClean="0">
                <a:solidFill>
                  <a:schemeClr val="bg1"/>
                </a:solidFill>
              </a:rPr>
              <a:t>Job </a:t>
            </a:r>
          </a:p>
          <a:p>
            <a:pPr algn="ctr"/>
            <a:r>
              <a:rPr lang="en-US" sz="2000" i="1" dirty="0" smtClean="0">
                <a:solidFill>
                  <a:schemeClr val="bg1"/>
                </a:solidFill>
              </a:rPr>
              <a:t>Scheduler</a:t>
            </a:r>
          </a:p>
        </p:txBody>
      </p:sp>
      <p:sp>
        <p:nvSpPr>
          <p:cNvPr id="87" name="Cube 86"/>
          <p:cNvSpPr/>
          <p:nvPr/>
        </p:nvSpPr>
        <p:spPr bwMode="auto">
          <a:xfrm>
            <a:off x="6681634" y="5382636"/>
            <a:ext cx="1104690" cy="1022745"/>
          </a:xfrm>
          <a:prstGeom prst="cube">
            <a:avLst/>
          </a:prstGeom>
          <a:solidFill>
            <a:schemeClr val="accent1">
              <a:lumMod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Worker </a:t>
            </a:r>
          </a:p>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Node</a:t>
            </a:r>
            <a:endParaRPr lang="en-US" sz="1700" dirty="0">
              <a:gradFill>
                <a:gsLst>
                  <a:gs pos="0">
                    <a:srgbClr val="FFFFFF"/>
                  </a:gs>
                  <a:gs pos="100000">
                    <a:srgbClr val="FFFFFF"/>
                  </a:gs>
                </a:gsLst>
                <a:lin ang="5400000" scaled="0"/>
              </a:gradFill>
            </a:endParaRPr>
          </a:p>
        </p:txBody>
      </p:sp>
      <p:sp>
        <p:nvSpPr>
          <p:cNvPr id="89" name="Cube 88"/>
          <p:cNvSpPr/>
          <p:nvPr/>
        </p:nvSpPr>
        <p:spPr bwMode="auto">
          <a:xfrm>
            <a:off x="7594469" y="5382636"/>
            <a:ext cx="1104690" cy="1022745"/>
          </a:xfrm>
          <a:prstGeom prst="cube">
            <a:avLst/>
          </a:prstGeom>
          <a:solidFill>
            <a:schemeClr val="accent1">
              <a:lumMod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Worker </a:t>
            </a:r>
          </a:p>
          <a:p>
            <a:pPr algn="ctr" defTabSz="914099" fontAlgn="base">
              <a:spcBef>
                <a:spcPct val="0"/>
              </a:spcBef>
              <a:spcAft>
                <a:spcPct val="0"/>
              </a:spcAft>
            </a:pPr>
            <a:r>
              <a:rPr lang="en-US" sz="1700" dirty="0" smtClean="0">
                <a:gradFill>
                  <a:gsLst>
                    <a:gs pos="0">
                      <a:srgbClr val="FFFFFF"/>
                    </a:gs>
                    <a:gs pos="100000">
                      <a:srgbClr val="FFFFFF"/>
                    </a:gs>
                  </a:gsLst>
                  <a:lin ang="5400000" scaled="0"/>
                </a:gradFill>
              </a:rPr>
              <a:t>Node</a:t>
            </a:r>
            <a:endParaRPr lang="en-US" sz="1700" dirty="0">
              <a:gradFill>
                <a:gsLst>
                  <a:gs pos="0">
                    <a:srgbClr val="FFFFFF"/>
                  </a:gs>
                  <a:gs pos="100000">
                    <a:srgbClr val="FFFFFF"/>
                  </a:gs>
                </a:gsLst>
                <a:lin ang="5400000" scaled="0"/>
              </a:gradFill>
            </a:endParaRPr>
          </a:p>
        </p:txBody>
      </p:sp>
      <p:cxnSp>
        <p:nvCxnSpPr>
          <p:cNvPr id="115" name="Straight Arrow Connector 114"/>
          <p:cNvCxnSpPr>
            <a:stCxn id="83" idx="3"/>
            <a:endCxn id="87" idx="1"/>
          </p:cNvCxnSpPr>
          <p:nvPr/>
        </p:nvCxnSpPr>
        <p:spPr>
          <a:xfrm flipH="1">
            <a:off x="7106136" y="5228388"/>
            <a:ext cx="189" cy="409934"/>
          </a:xfrm>
          <a:prstGeom prst="straightConnector1">
            <a:avLst/>
          </a:prstGeom>
          <a:ln>
            <a:solidFill>
              <a:srgbClr val="002060"/>
            </a:solidFill>
            <a:tailEnd type="arrow"/>
          </a:ln>
        </p:spPr>
        <p:style>
          <a:lnRef idx="1">
            <a:schemeClr val="accent6"/>
          </a:lnRef>
          <a:fillRef idx="0">
            <a:schemeClr val="accent6"/>
          </a:fillRef>
          <a:effectRef idx="0">
            <a:schemeClr val="accent6"/>
          </a:effectRef>
          <a:fontRef idx="minor">
            <a:schemeClr val="tx1"/>
          </a:fontRef>
        </p:style>
      </p:cxnSp>
      <p:cxnSp>
        <p:nvCxnSpPr>
          <p:cNvPr id="117" name="Straight Arrow Connector 116"/>
          <p:cNvCxnSpPr>
            <a:stCxn id="83" idx="3"/>
            <a:endCxn id="89" idx="1"/>
          </p:cNvCxnSpPr>
          <p:nvPr/>
        </p:nvCxnSpPr>
        <p:spPr>
          <a:xfrm>
            <a:off x="7106325" y="5228388"/>
            <a:ext cx="912646" cy="409934"/>
          </a:xfrm>
          <a:prstGeom prst="straightConnector1">
            <a:avLst/>
          </a:prstGeom>
          <a:ln>
            <a:solidFill>
              <a:srgbClr val="002060"/>
            </a:solidFill>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9479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1000"/>
                                  </p:stCondLst>
                                  <p:childTnLst>
                                    <p:animMotion origin="layout" path="M 1.94444E-6 1.33472E-6 L 0.00382 1.33472E-6 C 0.00521 1.33472E-6 0.00764 0.11196 0.00764 0.20472 L 0.00764 0.41082 " pathEditMode="relative" rAng="0" ptsTypes="FfFF">
                                      <p:cBhvr>
                                        <p:cTn id="6" dur="1000" fill="hold"/>
                                        <p:tgtEl>
                                          <p:spTgt spid="111"/>
                                        </p:tgtEl>
                                        <p:attrNameLst>
                                          <p:attrName>ppt_x</p:attrName>
                                          <p:attrName>ppt_y</p:attrName>
                                        </p:attrNameLst>
                                      </p:cBhvr>
                                      <p:rCtr x="382" y="20541"/>
                                    </p:animMotion>
                                  </p:childTnLst>
                                </p:cTn>
                              </p:par>
                            </p:childTnLst>
                          </p:cTn>
                        </p:par>
                        <p:par>
                          <p:cTn id="7" fill="hold">
                            <p:stCondLst>
                              <p:cond delay="2000"/>
                            </p:stCondLst>
                            <p:childTnLst>
                              <p:par>
                                <p:cTn id="8" presetID="1" presetClass="exit" presetSubtype="0" fill="hold" nodeType="afterEffect">
                                  <p:stCondLst>
                                    <p:cond delay="500"/>
                                  </p:stCondLst>
                                  <p:childTnLst>
                                    <p:set>
                                      <p:cBhvr>
                                        <p:cTn id="9" dur="1" fill="hold">
                                          <p:stCondLst>
                                            <p:cond delay="0"/>
                                          </p:stCondLst>
                                        </p:cTn>
                                        <p:tgtEl>
                                          <p:spTgt spid="111"/>
                                        </p:tgtEl>
                                        <p:attrNameLst>
                                          <p:attrName>style.visibility</p:attrName>
                                        </p:attrNameLst>
                                      </p:cBhvr>
                                      <p:to>
                                        <p:strVal val="hidden"/>
                                      </p:to>
                                    </p:set>
                                  </p:childTnLst>
                                </p:cTn>
                              </p:par>
                            </p:childTnLst>
                          </p:cTn>
                        </p:par>
                        <p:par>
                          <p:cTn id="10" fill="hold">
                            <p:stCondLst>
                              <p:cond delay="2500"/>
                            </p:stCondLst>
                            <p:childTnLst>
                              <p:par>
                                <p:cTn id="11" presetID="2" presetClass="entr" presetSubtype="1"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fill="hold"/>
                                        <p:tgtEl>
                                          <p:spTgt spid="62"/>
                                        </p:tgtEl>
                                        <p:attrNameLst>
                                          <p:attrName>ppt_x</p:attrName>
                                        </p:attrNameLst>
                                      </p:cBhvr>
                                      <p:tavLst>
                                        <p:tav tm="0">
                                          <p:val>
                                            <p:strVal val="#ppt_x"/>
                                          </p:val>
                                        </p:tav>
                                        <p:tav tm="100000">
                                          <p:val>
                                            <p:strVal val="#ppt_x"/>
                                          </p:val>
                                        </p:tav>
                                      </p:tavLst>
                                    </p:anim>
                                    <p:anim calcmode="lin" valueType="num">
                                      <p:cBhvr additive="base">
                                        <p:cTn id="14" dur="500" fill="hold"/>
                                        <p:tgtEl>
                                          <p:spTgt spid="62"/>
                                        </p:tgtEl>
                                        <p:attrNameLst>
                                          <p:attrName>ppt_y</p:attrName>
                                        </p:attrNameLst>
                                      </p:cBhvr>
                                      <p:tavLst>
                                        <p:tav tm="0">
                                          <p:val>
                                            <p:strVal val="0-#ppt_h/2"/>
                                          </p:val>
                                        </p:tav>
                                        <p:tav tm="100000">
                                          <p:val>
                                            <p:strVal val="#ppt_y"/>
                                          </p:val>
                                        </p:tav>
                                      </p:tavLst>
                                    </p:anim>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500" fill="hold"/>
                                        <p:tgtEl>
                                          <p:spTgt spid="112"/>
                                        </p:tgtEl>
                                        <p:attrNameLst>
                                          <p:attrName>ppt_x</p:attrName>
                                        </p:attrNameLst>
                                      </p:cBhvr>
                                      <p:tavLst>
                                        <p:tav tm="0">
                                          <p:val>
                                            <p:strVal val="#ppt_x"/>
                                          </p:val>
                                        </p:tav>
                                        <p:tav tm="100000">
                                          <p:val>
                                            <p:strVal val="#ppt_x"/>
                                          </p:val>
                                        </p:tav>
                                      </p:tavLst>
                                    </p:anim>
                                    <p:anim calcmode="lin" valueType="num">
                                      <p:cBhvr additive="base">
                                        <p:cTn id="28" dur="500" fill="hold"/>
                                        <p:tgtEl>
                                          <p:spTgt spid="11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additive="base">
                                        <p:cTn id="31" dur="500" fill="hold"/>
                                        <p:tgtEl>
                                          <p:spTgt spid="129"/>
                                        </p:tgtEl>
                                        <p:attrNameLst>
                                          <p:attrName>ppt_x</p:attrName>
                                        </p:attrNameLst>
                                      </p:cBhvr>
                                      <p:tavLst>
                                        <p:tav tm="0">
                                          <p:val>
                                            <p:strVal val="#ppt_x"/>
                                          </p:val>
                                        </p:tav>
                                        <p:tav tm="100000">
                                          <p:val>
                                            <p:strVal val="#ppt_x"/>
                                          </p:val>
                                        </p:tav>
                                      </p:tavLst>
                                    </p:anim>
                                    <p:anim calcmode="lin" valueType="num">
                                      <p:cBhvr additive="base">
                                        <p:cTn id="32" dur="500" fill="hold"/>
                                        <p:tgtEl>
                                          <p:spTgt spid="129"/>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10" presetClass="entr" presetSubtype="0" fill="hold" nodeType="afterEffect">
                                  <p:stCondLst>
                                    <p:cond delay="25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par>
                          <p:cTn id="50" fill="hold">
                            <p:stCondLst>
                              <p:cond delay="500"/>
                            </p:stCondLst>
                            <p:childTnLst>
                              <p:par>
                                <p:cTn id="51" presetID="10" presetClass="entr" presetSubtype="0" fill="hold" nodeType="afterEffect">
                                  <p:stCondLst>
                                    <p:cond delay="5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1050"/>
                            </p:stCondLst>
                            <p:childTnLst>
                              <p:par>
                                <p:cTn id="58" presetID="10" presetClass="entr" presetSubtype="0" fill="hold" nodeType="afterEffect">
                                  <p:stCondLst>
                                    <p:cond delay="50"/>
                                  </p:stCondLst>
                                  <p:childTnLst>
                                    <p:set>
                                      <p:cBhvr>
                                        <p:cTn id="59" dur="1" fill="hold">
                                          <p:stCondLst>
                                            <p:cond delay="0"/>
                                          </p:stCondLst>
                                        </p:cTn>
                                        <p:tgtEl>
                                          <p:spTgt spid="93"/>
                                        </p:tgtEl>
                                        <p:attrNameLst>
                                          <p:attrName>style.visibility</p:attrName>
                                        </p:attrNameLst>
                                      </p:cBhvr>
                                      <p:to>
                                        <p:strVal val="visible"/>
                                      </p:to>
                                    </p:set>
                                    <p:animEffect transition="in" filter="fade">
                                      <p:cBhvr>
                                        <p:cTn id="60" dur="500"/>
                                        <p:tgtEl>
                                          <p:spTgt spid="9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p:stCondLst>
                              <p:cond delay="1600"/>
                            </p:stCondLst>
                            <p:childTnLst>
                              <p:par>
                                <p:cTn id="65" presetID="10" presetClass="entr" presetSubtype="0"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childTnLst>
                          </p:cTn>
                        </p:par>
                        <p:par>
                          <p:cTn id="68" fill="hold">
                            <p:stCondLst>
                              <p:cond delay="2100"/>
                            </p:stCondLst>
                            <p:childTnLst>
                              <p:par>
                                <p:cTn id="69" presetID="10" presetClass="entr" presetSubtype="0"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par>
                          <p:cTn id="72" fill="hold">
                            <p:stCondLst>
                              <p:cond delay="2600"/>
                            </p:stCondLst>
                            <p:childTnLst>
                              <p:par>
                                <p:cTn id="73" presetID="10"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childTnLst>
                          </p:cTn>
                        </p:par>
                        <p:par>
                          <p:cTn id="76" fill="hold">
                            <p:stCondLst>
                              <p:cond delay="3100"/>
                            </p:stCondLst>
                            <p:childTnLst>
                              <p:par>
                                <p:cTn id="77" presetID="10" presetClass="entr" presetSubtype="0"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fade">
                                      <p:cBhvr>
                                        <p:cTn id="84" dur="500"/>
                                        <p:tgtEl>
                                          <p:spTgt spid="12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500"/>
                                        <p:tgtEl>
                                          <p:spTgt spid="1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childTnLst>
                                </p:cTn>
                              </p:par>
                            </p:childTnLst>
                          </p:cTn>
                        </p:par>
                        <p:par>
                          <p:cTn id="101" fill="hold">
                            <p:stCondLst>
                              <p:cond delay="1500"/>
                            </p:stCondLst>
                            <p:childTnLst>
                              <p:par>
                                <p:cTn id="102" presetID="10" presetClass="entr" presetSubtype="0" fill="hold" nodeType="after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500"/>
                                        <p:tgtEl>
                                          <p:spTgt spid="108"/>
                                        </p:tgtEl>
                                      </p:cBhvr>
                                    </p:animEffect>
                                  </p:childTnLst>
                                </p:cTn>
                              </p:par>
                            </p:childTnLst>
                          </p:cTn>
                        </p:par>
                        <p:par>
                          <p:cTn id="105" fill="hold">
                            <p:stCondLst>
                              <p:cond delay="2000"/>
                            </p:stCondLst>
                            <p:childTnLst>
                              <p:par>
                                <p:cTn id="106" presetID="10" presetClass="entr" presetSubtype="0"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Effect transition="in" filter="fade">
                                      <p:cBhvr>
                                        <p:cTn id="108" dur="500"/>
                                        <p:tgtEl>
                                          <p:spTgt spid="83"/>
                                        </p:tgtEl>
                                      </p:cBhvr>
                                    </p:animEffect>
                                  </p:childTnLst>
                                </p:cTn>
                              </p:par>
                            </p:childTnLst>
                          </p:cTn>
                        </p:par>
                        <p:par>
                          <p:cTn id="109" fill="hold">
                            <p:stCondLst>
                              <p:cond delay="2500"/>
                            </p:stCondLst>
                            <p:childTnLst>
                              <p:par>
                                <p:cTn id="110" presetID="10" presetClass="entr" presetSubtype="0"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fade">
                                      <p:cBhvr>
                                        <p:cTn id="112" dur="500"/>
                                        <p:tgtEl>
                                          <p:spTgt spid="88"/>
                                        </p:tgtEl>
                                      </p:cBhvr>
                                    </p:animEffect>
                                  </p:childTnLst>
                                </p:cTn>
                              </p:par>
                            </p:childTnLst>
                          </p:cTn>
                        </p:par>
                        <p:par>
                          <p:cTn id="113" fill="hold">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87"/>
                                        </p:tgtEl>
                                        <p:attrNameLst>
                                          <p:attrName>style.visibility</p:attrName>
                                        </p:attrNameLst>
                                      </p:cBhvr>
                                      <p:to>
                                        <p:strVal val="visible"/>
                                      </p:to>
                                    </p:set>
                                    <p:animEffect transition="in" filter="fade">
                                      <p:cBhvr>
                                        <p:cTn id="116" dur="500"/>
                                        <p:tgtEl>
                                          <p:spTgt spid="87"/>
                                        </p:tgtEl>
                                      </p:cBhvr>
                                    </p:animEffect>
                                  </p:childTnLst>
                                </p:cTn>
                              </p:par>
                            </p:childTnLst>
                          </p:cTn>
                        </p:par>
                        <p:par>
                          <p:cTn id="117" fill="hold">
                            <p:stCondLst>
                              <p:cond delay="3500"/>
                            </p:stCondLst>
                            <p:childTnLst>
                              <p:par>
                                <p:cTn id="118" presetID="10" presetClass="entr" presetSubtype="0" fill="hold" grpId="0" nodeType="afterEffect">
                                  <p:stCondLst>
                                    <p:cond delay="0"/>
                                  </p:stCondLst>
                                  <p:childTnLst>
                                    <p:set>
                                      <p:cBhvr>
                                        <p:cTn id="119" dur="1" fill="hold">
                                          <p:stCondLst>
                                            <p:cond delay="0"/>
                                          </p:stCondLst>
                                        </p:cTn>
                                        <p:tgtEl>
                                          <p:spTgt spid="89"/>
                                        </p:tgtEl>
                                        <p:attrNameLst>
                                          <p:attrName>style.visibility</p:attrName>
                                        </p:attrNameLst>
                                      </p:cBhvr>
                                      <p:to>
                                        <p:strVal val="visible"/>
                                      </p:to>
                                    </p:set>
                                    <p:animEffect transition="in" filter="fade">
                                      <p:cBhvr>
                                        <p:cTn id="120" dur="500"/>
                                        <p:tgtEl>
                                          <p:spTgt spid="89"/>
                                        </p:tgtEl>
                                      </p:cBhvr>
                                    </p:animEffect>
                                  </p:childTnLst>
                                </p:cTn>
                              </p:par>
                            </p:childTnLst>
                          </p:cTn>
                        </p:par>
                        <p:par>
                          <p:cTn id="121" fill="hold">
                            <p:stCondLst>
                              <p:cond delay="4000"/>
                            </p:stCondLst>
                            <p:childTnLst>
                              <p:par>
                                <p:cTn id="122" presetID="10" presetClass="entr" presetSubtype="0" fill="hold"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fade">
                                      <p:cBhvr>
                                        <p:cTn id="124" dur="500"/>
                                        <p:tgtEl>
                                          <p:spTgt spid="82"/>
                                        </p:tgtEl>
                                      </p:cBhvr>
                                    </p:animEffect>
                                  </p:childTnLst>
                                </p:cTn>
                              </p:par>
                            </p:childTnLst>
                          </p:cTn>
                        </p:par>
                        <p:par>
                          <p:cTn id="125" fill="hold">
                            <p:stCondLst>
                              <p:cond delay="4500"/>
                            </p:stCondLst>
                            <p:childTnLst>
                              <p:par>
                                <p:cTn id="126" presetID="10" presetClass="entr" presetSubtype="0" fill="hold" nodeType="afterEffect">
                                  <p:stCondLst>
                                    <p:cond delay="0"/>
                                  </p:stCondLst>
                                  <p:childTnLst>
                                    <p:set>
                                      <p:cBhvr>
                                        <p:cTn id="127" dur="1" fill="hold">
                                          <p:stCondLst>
                                            <p:cond delay="0"/>
                                          </p:stCondLst>
                                        </p:cTn>
                                        <p:tgtEl>
                                          <p:spTgt spid="117"/>
                                        </p:tgtEl>
                                        <p:attrNameLst>
                                          <p:attrName>style.visibility</p:attrName>
                                        </p:attrNameLst>
                                      </p:cBhvr>
                                      <p:to>
                                        <p:strVal val="visible"/>
                                      </p:to>
                                    </p:set>
                                    <p:animEffect transition="in" filter="fade">
                                      <p:cBhvr>
                                        <p:cTn id="128" dur="500"/>
                                        <p:tgtEl>
                                          <p:spTgt spid="117"/>
                                        </p:tgtEl>
                                      </p:cBhvr>
                                    </p:animEffect>
                                  </p:childTnLst>
                                </p:cTn>
                              </p:par>
                              <p:par>
                                <p:cTn id="129" presetID="10" presetClass="entr" presetSubtype="0" fill="hold" nodeType="withEffect">
                                  <p:stCondLst>
                                    <p:cond delay="0"/>
                                  </p:stCondLst>
                                  <p:childTnLst>
                                    <p:set>
                                      <p:cBhvr>
                                        <p:cTn id="130" dur="1" fill="hold">
                                          <p:stCondLst>
                                            <p:cond delay="0"/>
                                          </p:stCondLst>
                                        </p:cTn>
                                        <p:tgtEl>
                                          <p:spTgt spid="115"/>
                                        </p:tgtEl>
                                        <p:attrNameLst>
                                          <p:attrName>style.visibility</p:attrName>
                                        </p:attrNameLst>
                                      </p:cBhvr>
                                      <p:to>
                                        <p:strVal val="visible"/>
                                      </p:to>
                                    </p:set>
                                    <p:animEffect transition="in" filter="fade">
                                      <p:cBhvr>
                                        <p:cTn id="131" dur="500"/>
                                        <p:tgtEl>
                                          <p:spTgt spid="115"/>
                                        </p:tgtEl>
                                      </p:cBhvr>
                                    </p:animEffect>
                                  </p:childTnLst>
                                </p:cTn>
                              </p:par>
                              <p:par>
                                <p:cTn id="132" presetID="10" presetClass="entr" presetSubtype="0" fill="hold" nodeType="withEffect">
                                  <p:stCondLst>
                                    <p:cond delay="0"/>
                                  </p:stCondLst>
                                  <p:childTnLst>
                                    <p:set>
                                      <p:cBhvr>
                                        <p:cTn id="133" dur="1" fill="hold">
                                          <p:stCondLst>
                                            <p:cond delay="0"/>
                                          </p:stCondLst>
                                        </p:cTn>
                                        <p:tgtEl>
                                          <p:spTgt spid="113"/>
                                        </p:tgtEl>
                                        <p:attrNameLst>
                                          <p:attrName>style.visibility</p:attrName>
                                        </p:attrNameLst>
                                      </p:cBhvr>
                                      <p:to>
                                        <p:strVal val="visible"/>
                                      </p:to>
                                    </p:set>
                                    <p:animEffect transition="in" filter="fade">
                                      <p:cBhvr>
                                        <p:cTn id="134"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9" grpId="0" animBg="1"/>
      <p:bldP spid="31" grpId="0" animBg="1"/>
      <p:bldP spid="50" grpId="0" animBg="1"/>
      <p:bldP spid="83" grpId="0" animBg="1"/>
      <p:bldP spid="88" grpId="0" animBg="1"/>
      <p:bldP spid="92" grpId="0"/>
      <p:bldP spid="95" grpId="0" animBg="1"/>
      <p:bldP spid="124" grpId="0"/>
      <p:bldP spid="2" grpId="0"/>
      <p:bldP spid="87"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Auto Scaling</a:t>
            </a:r>
            <a:endParaRPr lang="en-US" dirty="0"/>
          </a:p>
        </p:txBody>
      </p:sp>
      <p:sp>
        <p:nvSpPr>
          <p:cNvPr id="3" name="Subtitle 2"/>
          <p:cNvSpPr>
            <a:spLocks noGrp="1"/>
          </p:cNvSpPr>
          <p:nvPr>
            <p:ph type="subTitle" idx="1"/>
          </p:nvPr>
        </p:nvSpPr>
        <p:spPr>
          <a:xfrm>
            <a:off x="627623" y="3687415"/>
            <a:ext cx="6994363" cy="461665"/>
          </a:xfrm>
        </p:spPr>
        <p:txBody>
          <a:bodyPr/>
          <a:lstStyle/>
          <a:p>
            <a:r>
              <a:rPr lang="en-US" dirty="0" smtClean="0">
                <a:solidFill>
                  <a:schemeClr val="accent1">
                    <a:lumMod val="40000"/>
                    <a:lumOff val="60000"/>
                  </a:schemeClr>
                </a:solidFill>
              </a:rPr>
              <a:t>with the Management API</a:t>
            </a:r>
          </a:p>
        </p:txBody>
      </p:sp>
    </p:spTree>
    <p:extLst>
      <p:ext uri="{BB962C8B-B14F-4D97-AF65-F5344CB8AC3E}">
        <p14:creationId xmlns:p14="http://schemas.microsoft.com/office/powerpoint/2010/main" val="28622582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Azure Connect (VPN)</a:t>
            </a:r>
            <a:endParaRPr lang="en-US" dirty="0"/>
          </a:p>
        </p:txBody>
      </p:sp>
      <p:sp>
        <p:nvSpPr>
          <p:cNvPr id="3" name="Subtitle 2"/>
          <p:cNvSpPr>
            <a:spLocks noGrp="1"/>
          </p:cNvSpPr>
          <p:nvPr>
            <p:ph type="subTitle" idx="1"/>
          </p:nvPr>
        </p:nvSpPr>
        <p:spPr>
          <a:xfrm>
            <a:off x="627623" y="3687415"/>
            <a:ext cx="6994363" cy="461665"/>
          </a:xfrm>
        </p:spPr>
        <p:txBody>
          <a:bodyPr/>
          <a:lstStyle/>
          <a:p>
            <a:r>
              <a:rPr lang="en-US" dirty="0" smtClean="0">
                <a:solidFill>
                  <a:schemeClr val="accent1">
                    <a:lumMod val="40000"/>
                    <a:lumOff val="60000"/>
                  </a:schemeClr>
                </a:solidFill>
              </a:rPr>
              <a:t>Connecting the cloud &amp; on-premise</a:t>
            </a:r>
          </a:p>
        </p:txBody>
      </p:sp>
    </p:spTree>
    <p:extLst>
      <p:ext uri="{BB962C8B-B14F-4D97-AF65-F5344CB8AC3E}">
        <p14:creationId xmlns:p14="http://schemas.microsoft.com/office/powerpoint/2010/main" val="75811051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Insights…</a:t>
            </a:r>
            <a:endParaRPr lang="en-US" dirty="0"/>
          </a:p>
        </p:txBody>
      </p:sp>
      <p:sp>
        <p:nvSpPr>
          <p:cNvPr id="4" name="Date Placeholder 3"/>
          <p:cNvSpPr>
            <a:spLocks noGrp="1"/>
          </p:cNvSpPr>
          <p:nvPr>
            <p:ph type="dt" sz="half" idx="10"/>
          </p:nvPr>
        </p:nvSpPr>
        <p:spPr/>
        <p:txBody>
          <a:bodyPr/>
          <a:lstStyle/>
          <a:p>
            <a:endParaRPr lang="en-US"/>
          </a:p>
        </p:txBody>
      </p:sp>
      <p:sp>
        <p:nvSpPr>
          <p:cNvPr id="5" name="Content Placeholder 4"/>
          <p:cNvSpPr>
            <a:spLocks noGrp="1"/>
          </p:cNvSpPr>
          <p:nvPr>
            <p:ph idx="1"/>
          </p:nvPr>
        </p:nvSpPr>
        <p:spPr>
          <a:xfrm>
            <a:off x="457200" y="2276872"/>
            <a:ext cx="8229600" cy="3849291"/>
          </a:xfrm>
        </p:spPr>
        <p:txBody>
          <a:bodyPr>
            <a:normAutofit/>
          </a:bodyPr>
          <a:lstStyle/>
          <a:p>
            <a:r>
              <a:rPr lang="en-US" sz="3200" dirty="0"/>
              <a:t>Don’t assume instances will be healthy</a:t>
            </a:r>
          </a:p>
          <a:p>
            <a:endParaRPr lang="en-US" sz="3200" dirty="0"/>
          </a:p>
          <a:p>
            <a:r>
              <a:rPr lang="en-US" sz="3200" dirty="0"/>
              <a:t>“Cloud” Virtual Machines are rather volatile</a:t>
            </a:r>
          </a:p>
        </p:txBody>
      </p:sp>
    </p:spTree>
    <p:extLst>
      <p:ext uri="{BB962C8B-B14F-4D97-AF65-F5344CB8AC3E}">
        <p14:creationId xmlns:p14="http://schemas.microsoft.com/office/powerpoint/2010/main" val="90761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Real World Windows Azure </a:t>
            </a:r>
            <a:r>
              <a:rPr lang="en-US" dirty="0" smtClean="0"/>
              <a:t>WITH GreenButton</a:t>
            </a:r>
            <a:endParaRPr lang="en-AU" dirty="0"/>
          </a:p>
        </p:txBody>
      </p:sp>
      <p:sp>
        <p:nvSpPr>
          <p:cNvPr id="3" name="Text Placeholder 2"/>
          <p:cNvSpPr>
            <a:spLocks noGrp="1"/>
          </p:cNvSpPr>
          <p:nvPr>
            <p:ph type="body" idx="1"/>
          </p:nvPr>
        </p:nvSpPr>
        <p:spPr/>
        <p:txBody>
          <a:bodyPr/>
          <a:lstStyle/>
          <a:p>
            <a:pPr lvl="0">
              <a:defRPr/>
            </a:pPr>
            <a:r>
              <a:rPr lang="en-US" b="1" dirty="0" smtClean="0"/>
              <a:t>Dave Fellows</a:t>
            </a:r>
          </a:p>
          <a:p>
            <a:pPr lvl="0">
              <a:defRPr/>
            </a:pPr>
            <a:r>
              <a:rPr lang="en-US" dirty="0" smtClean="0"/>
              <a:t>CTO</a:t>
            </a:r>
          </a:p>
          <a:p>
            <a:pPr lvl="0">
              <a:defRPr/>
            </a:pPr>
            <a:r>
              <a:rPr lang="en-US" dirty="0" smtClean="0"/>
              <a:t>GreenButton</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VOC-COS206</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Storage Insights…</a:t>
            </a:r>
            <a:endParaRPr lang="en-US" dirty="0"/>
          </a:p>
        </p:txBody>
      </p:sp>
      <p:sp>
        <p:nvSpPr>
          <p:cNvPr id="4" name="Rectangle 3"/>
          <p:cNvSpPr/>
          <p:nvPr/>
        </p:nvSpPr>
        <p:spPr>
          <a:xfrm>
            <a:off x="647348" y="5661248"/>
            <a:ext cx="7942298" cy="830997"/>
          </a:xfrm>
          <a:prstGeom prst="rect">
            <a:avLst/>
          </a:prstGeom>
        </p:spPr>
        <p:txBody>
          <a:bodyPr wrap="square">
            <a:spAutoFit/>
          </a:bodyPr>
          <a:lstStyle/>
          <a:p>
            <a:r>
              <a:rPr lang="en-US" sz="2400" dirty="0">
                <a:hlinkClick r:id="rId3"/>
              </a:rPr>
              <a:t>http://windowsazurecat.com/2011/02/transient-fault-handling-framework/</a:t>
            </a:r>
            <a:endParaRPr lang="en-US" sz="2400" dirty="0"/>
          </a:p>
        </p:txBody>
      </p:sp>
      <p:sp>
        <p:nvSpPr>
          <p:cNvPr id="5" name="Date Placeholder 4"/>
          <p:cNvSpPr>
            <a:spLocks noGrp="1"/>
          </p:cNvSpPr>
          <p:nvPr>
            <p:ph type="dt" sz="half" idx="10"/>
          </p:nvPr>
        </p:nvSpPr>
        <p:spPr/>
        <p:txBody>
          <a:bodyPr/>
          <a:lstStyle/>
          <a:p>
            <a:endParaRPr lang="en-US"/>
          </a:p>
        </p:txBody>
      </p:sp>
      <p:sp>
        <p:nvSpPr>
          <p:cNvPr id="6" name="Content Placeholder 4"/>
          <p:cNvSpPr>
            <a:spLocks noGrp="1"/>
          </p:cNvSpPr>
          <p:nvPr>
            <p:ph idx="1"/>
          </p:nvPr>
        </p:nvSpPr>
        <p:spPr>
          <a:xfrm>
            <a:off x="457200" y="2132856"/>
            <a:ext cx="8229600" cy="3849291"/>
          </a:xfrm>
        </p:spPr>
        <p:txBody>
          <a:bodyPr>
            <a:normAutofit fontScale="85000" lnSpcReduction="10000"/>
          </a:bodyPr>
          <a:lstStyle/>
          <a:p>
            <a:r>
              <a:rPr lang="en-US" sz="3600" dirty="0" err="1"/>
              <a:t>NoSQL</a:t>
            </a:r>
            <a:r>
              <a:rPr lang="en-US" sz="3600" dirty="0"/>
              <a:t> – Azure Table Storage </a:t>
            </a:r>
            <a:r>
              <a:rPr lang="en-US" sz="3600" dirty="0" err="1"/>
              <a:t>vs</a:t>
            </a:r>
            <a:r>
              <a:rPr lang="en-US" sz="3600" dirty="0"/>
              <a:t> SQL Azure</a:t>
            </a:r>
          </a:p>
          <a:p>
            <a:r>
              <a:rPr lang="en-US" sz="3600" dirty="0"/>
              <a:t>Identify bottlenecks – Measure everything</a:t>
            </a:r>
          </a:p>
          <a:p>
            <a:pPr lvl="1"/>
            <a:r>
              <a:rPr lang="en-US" sz="3300" dirty="0"/>
              <a:t>Know the scalability limits of your architecture</a:t>
            </a:r>
          </a:p>
          <a:p>
            <a:r>
              <a:rPr lang="en-US" sz="3600" dirty="0"/>
              <a:t>Azure Storage scalability limits – </a:t>
            </a:r>
            <a:r>
              <a:rPr lang="en-US" sz="3600" dirty="0" err="1"/>
              <a:t>sharding</a:t>
            </a:r>
            <a:r>
              <a:rPr lang="en-US" sz="3600" dirty="0"/>
              <a:t> over </a:t>
            </a:r>
            <a:r>
              <a:rPr lang="en-US" sz="3600" dirty="0" smtClean="0"/>
              <a:t>multiple storage accounts</a:t>
            </a:r>
            <a:endParaRPr lang="en-US" sz="3600" dirty="0"/>
          </a:p>
          <a:p>
            <a:r>
              <a:rPr lang="en-US" sz="3600" dirty="0"/>
              <a:t>Retry logic is paramount!</a:t>
            </a:r>
          </a:p>
          <a:p>
            <a:pPr lvl="1"/>
            <a:r>
              <a:rPr lang="en-US" sz="2800" dirty="0"/>
              <a:t>Use the </a:t>
            </a:r>
            <a:r>
              <a:rPr lang="en-US" sz="2800" b="1" dirty="0"/>
              <a:t>Transient Fault Handling Framework</a:t>
            </a:r>
            <a:endParaRPr lang="en-US" sz="2800" dirty="0"/>
          </a:p>
        </p:txBody>
      </p:sp>
    </p:spTree>
    <p:extLst>
      <p:ext uri="{BB962C8B-B14F-4D97-AF65-F5344CB8AC3E}">
        <p14:creationId xmlns:p14="http://schemas.microsoft.com/office/powerpoint/2010/main" val="274771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in the Cloud…</a:t>
            </a:r>
            <a:endParaRPr lang="en-US" dirty="0"/>
          </a:p>
        </p:txBody>
      </p:sp>
      <p:sp>
        <p:nvSpPr>
          <p:cNvPr id="4" name="Date Placeholder 3"/>
          <p:cNvSpPr>
            <a:spLocks noGrp="1"/>
          </p:cNvSpPr>
          <p:nvPr>
            <p:ph type="dt" sz="half" idx="10"/>
          </p:nvPr>
        </p:nvSpPr>
        <p:spPr/>
        <p:txBody>
          <a:bodyPr/>
          <a:lstStyle/>
          <a:p>
            <a:endParaRPr lang="en-US"/>
          </a:p>
        </p:txBody>
      </p:sp>
      <p:sp>
        <p:nvSpPr>
          <p:cNvPr id="5" name="Content Placeholder 4"/>
          <p:cNvSpPr>
            <a:spLocks noGrp="1"/>
          </p:cNvSpPr>
          <p:nvPr>
            <p:ph idx="1"/>
          </p:nvPr>
        </p:nvSpPr>
        <p:spPr>
          <a:xfrm>
            <a:off x="457200" y="2132856"/>
            <a:ext cx="8229600" cy="3849291"/>
          </a:xfrm>
        </p:spPr>
        <p:txBody>
          <a:bodyPr>
            <a:normAutofit/>
          </a:bodyPr>
          <a:lstStyle/>
          <a:p>
            <a:r>
              <a:rPr lang="en-US" sz="3600" dirty="0"/>
              <a:t>Debate continues on viability</a:t>
            </a:r>
          </a:p>
          <a:p>
            <a:r>
              <a:rPr lang="en-US" sz="3600" dirty="0"/>
              <a:t>Performance is relative to cost</a:t>
            </a:r>
          </a:p>
          <a:p>
            <a:r>
              <a:rPr lang="en-US" sz="3600" dirty="0"/>
              <a:t>Cost savings can be massive for spikey </a:t>
            </a:r>
            <a:r>
              <a:rPr lang="en-US" sz="3600" dirty="0" smtClean="0"/>
              <a:t>loads</a:t>
            </a:r>
            <a:endParaRPr lang="en-US" sz="3600" dirty="0"/>
          </a:p>
        </p:txBody>
      </p:sp>
    </p:spTree>
    <p:extLst>
      <p:ext uri="{BB962C8B-B14F-4D97-AF65-F5344CB8AC3E}">
        <p14:creationId xmlns:p14="http://schemas.microsoft.com/office/powerpoint/2010/main" val="143171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158" y="1589534"/>
            <a:ext cx="2279450" cy="1676400"/>
          </a:xfrm>
          <a:prstGeom prst="rect">
            <a:avLst/>
          </a:prstGeom>
          <a:noFill/>
          <a:ln>
            <a:noFill/>
          </a:ln>
          <a:effectLst>
            <a:glow rad="127000">
              <a:schemeClr val="bg1">
                <a:lumMod val="85000"/>
                <a:alpha val="32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899593" y="1589534"/>
            <a:ext cx="2276475" cy="1695450"/>
            <a:chOff x="899593" y="1589534"/>
            <a:chExt cx="2276475" cy="1695450"/>
          </a:xfrm>
        </p:grpSpPr>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3" y="1589534"/>
              <a:ext cx="2276475" cy="1695450"/>
            </a:xfrm>
            <a:prstGeom prst="rect">
              <a:avLst/>
            </a:prstGeom>
            <a:noFill/>
            <a:ln>
              <a:noFill/>
            </a:ln>
            <a:effectLst>
              <a:glow rad="127000">
                <a:schemeClr val="bg1">
                  <a:lumMod val="85000"/>
                  <a:alpha val="32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604059" y="2144872"/>
              <a:ext cx="867545"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b="1" dirty="0" smtClean="0">
                  <a:solidFill>
                    <a:schemeClr val="accent1"/>
                  </a:solidFill>
                  <a:latin typeface="Arial" pitchFamily="34" charset="0"/>
                  <a:cs typeface="Arial" pitchFamily="34" charset="0"/>
                </a:rPr>
                <a:t>$$$</a:t>
              </a:r>
              <a:endParaRPr lang="en-US" sz="3200" b="1" dirty="0">
                <a:solidFill>
                  <a:schemeClr val="accent1"/>
                </a:solidFill>
                <a:latin typeface="Arial" pitchFamily="34" charset="0"/>
                <a:cs typeface="Arial" pitchFamily="34" charset="0"/>
              </a:endParaRPr>
            </a:p>
          </p:txBody>
        </p:sp>
      </p:grpSp>
      <p:pic>
        <p:nvPicPr>
          <p:cNvPr id="409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676" y="3874740"/>
            <a:ext cx="2266950" cy="1714500"/>
          </a:xfrm>
          <a:prstGeom prst="rect">
            <a:avLst/>
          </a:prstGeom>
          <a:noFill/>
          <a:ln>
            <a:noFill/>
          </a:ln>
          <a:effectLst>
            <a:glow rad="127000">
              <a:schemeClr val="bg1">
                <a:lumMod val="85000"/>
                <a:alpha val="32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158" y="3874740"/>
            <a:ext cx="2286000" cy="1714500"/>
          </a:xfrm>
          <a:prstGeom prst="rect">
            <a:avLst/>
          </a:prstGeom>
          <a:noFill/>
          <a:ln>
            <a:noFill/>
          </a:ln>
          <a:effectLst>
            <a:glow rad="127000">
              <a:schemeClr val="bg1">
                <a:lumMod val="85000"/>
                <a:alpha val="32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2676" y="1589534"/>
            <a:ext cx="2257425" cy="1695450"/>
          </a:xfrm>
          <a:prstGeom prst="rect">
            <a:avLst/>
          </a:prstGeom>
          <a:noFill/>
          <a:ln>
            <a:noFill/>
          </a:ln>
          <a:effectLst>
            <a:glow rad="127000">
              <a:schemeClr val="bg1">
                <a:lumMod val="85000"/>
                <a:alpha val="32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7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3874740"/>
            <a:ext cx="2276475" cy="1704975"/>
          </a:xfrm>
          <a:prstGeom prst="rect">
            <a:avLst/>
          </a:prstGeom>
          <a:noFill/>
          <a:ln>
            <a:noFill/>
          </a:ln>
          <a:effectLst>
            <a:glow rad="127000">
              <a:schemeClr val="bg1">
                <a:lumMod val="85000"/>
                <a:alpha val="32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40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9"/>
                                        </p:tgtEl>
                                        <p:attrNameLst>
                                          <p:attrName>style.visibility</p:attrName>
                                        </p:attrNameLst>
                                      </p:cBhvr>
                                      <p:to>
                                        <p:strVal val="visible"/>
                                      </p:to>
                                    </p:set>
                                    <p:animEffect transition="in" filter="fade">
                                      <p:cBhvr>
                                        <p:cTn id="12" dur="500"/>
                                        <p:tgtEl>
                                          <p:spTgt spid="409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71"/>
                                        </p:tgtEl>
                                        <p:attrNameLst>
                                          <p:attrName>style.visibility</p:attrName>
                                        </p:attrNameLst>
                                      </p:cBhvr>
                                      <p:to>
                                        <p:strVal val="visible"/>
                                      </p:to>
                                    </p:set>
                                    <p:animEffect transition="in" filter="fade">
                                      <p:cBhvr>
                                        <p:cTn id="22" dur="500"/>
                                        <p:tgtEl>
                                          <p:spTgt spid="409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7"/>
                                        </p:tgtEl>
                                        <p:attrNameLst>
                                          <p:attrName>style.visibility</p:attrName>
                                        </p:attrNameLst>
                                      </p:cBhvr>
                                      <p:to>
                                        <p:strVal val="visible"/>
                                      </p:to>
                                    </p:set>
                                    <p:animEffect transition="in" filter="fade">
                                      <p:cBhvr>
                                        <p:cTn id="27" dur="500"/>
                                        <p:tgtEl>
                                          <p:spTgt spid="409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68"/>
                                        </p:tgtEl>
                                        <p:attrNameLst>
                                          <p:attrName>style.visibility</p:attrName>
                                        </p:attrNameLst>
                                      </p:cBhvr>
                                      <p:to>
                                        <p:strVal val="visible"/>
                                      </p:to>
                                    </p:set>
                                    <p:animEffect transition="in" filter="fade">
                                      <p:cBhvr>
                                        <p:cTn id="32"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descr="C:\Users\Public\Pictures\TechEd\vi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04914"/>
            <a:ext cx="9036496" cy="450342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07756" y="5672762"/>
            <a:ext cx="8528489" cy="523220"/>
          </a:xfrm>
          <a:prstGeom prst="rect">
            <a:avLst/>
          </a:prstGeom>
        </p:spPr>
        <p:txBody>
          <a:bodyPr wrap="none">
            <a:spAutoFit/>
          </a:bodyPr>
          <a:lstStyle/>
          <a:p>
            <a:pPr algn="ctr"/>
            <a:r>
              <a:rPr lang="en-US" sz="2800" dirty="0" smtClean="0">
                <a:solidFill>
                  <a:schemeClr val="bg1"/>
                </a:solidFill>
              </a:rPr>
              <a:t>Access </a:t>
            </a:r>
            <a:r>
              <a:rPr lang="en-US" sz="2800" dirty="0">
                <a:solidFill>
                  <a:schemeClr val="bg1"/>
                </a:solidFill>
              </a:rPr>
              <a:t>the power of a Supercomputer from your Desktop</a:t>
            </a:r>
          </a:p>
        </p:txBody>
      </p:sp>
      <p:pic>
        <p:nvPicPr>
          <p:cNvPr id="5125" name="Picture 5" descr="C:\Users\Public\Pictures\TechEd\greenbutton_logo_hires-blac.png"/>
          <p:cNvPicPr>
            <a:picLocks noChangeAspect="1" noChangeArrowheads="1"/>
          </p:cNvPicPr>
          <p:nvPr/>
        </p:nvPicPr>
        <p:blipFill rotWithShape="1">
          <a:blip r:embed="rId4">
            <a:extLst>
              <a:ext uri="{28A0092B-C50C-407E-A947-70E740481C1C}">
                <a14:useLocalDpi xmlns:a14="http://schemas.microsoft.com/office/drawing/2010/main" val="0"/>
              </a:ext>
            </a:extLst>
          </a:blip>
          <a:srcRect l="3495" t="6643" b="8040"/>
          <a:stretch/>
        </p:blipFill>
        <p:spPr bwMode="auto">
          <a:xfrm>
            <a:off x="268385" y="324509"/>
            <a:ext cx="3439519" cy="113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4507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1109768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sz="3600" dirty="0" smtClean="0">
                <a:solidFill>
                  <a:schemeClr val="accent2"/>
                </a:solidFill>
              </a:rPr>
              <a:t>Agenda Subtitle</a:t>
            </a:r>
            <a:endParaRPr lang="en-US" dirty="0">
              <a:solidFill>
                <a:schemeClr val="accent2"/>
              </a:solidFill>
            </a:endParaRPr>
          </a:p>
        </p:txBody>
      </p:sp>
      <p:sp>
        <p:nvSpPr>
          <p:cNvPr id="3" name="Text Placeholder 2"/>
          <p:cNvSpPr>
            <a:spLocks noGrp="1"/>
          </p:cNvSpPr>
          <p:nvPr>
            <p:ph idx="1"/>
          </p:nvPr>
        </p:nvSpPr>
        <p:spPr/>
        <p:txBody>
          <a:bodyPr/>
          <a:lstStyle/>
          <a:p>
            <a:r>
              <a:rPr lang="en-US" dirty="0" smtClean="0"/>
              <a:t>Agenda item 1</a:t>
            </a:r>
          </a:p>
          <a:p>
            <a:pPr lvl="1"/>
            <a:r>
              <a:rPr lang="en-US" dirty="0" smtClean="0"/>
              <a:t>Agenda subheading</a:t>
            </a:r>
          </a:p>
          <a:p>
            <a:r>
              <a:rPr lang="en-US" dirty="0" smtClean="0"/>
              <a:t>Agenda Item 2</a:t>
            </a:r>
          </a:p>
          <a:p>
            <a:pPr lvl="1"/>
            <a:r>
              <a:rPr lang="en-US" dirty="0" smtClean="0"/>
              <a:t>Agenda subheading</a:t>
            </a:r>
          </a:p>
          <a:p>
            <a:r>
              <a:rPr lang="en-US" dirty="0" smtClean="0"/>
              <a:t>Agenda item 3</a:t>
            </a:r>
          </a:p>
          <a:p>
            <a:pPr lvl="1"/>
            <a:r>
              <a:rPr lang="en-US" dirty="0" smtClean="0"/>
              <a:t>Agenda subheading</a:t>
            </a:r>
          </a:p>
          <a:p>
            <a:r>
              <a:rPr lang="en-US" dirty="0" smtClean="0"/>
              <a:t>Etc…</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PowerPoint Template</a:t>
            </a:r>
            <a:br>
              <a:rPr lang="en-US" dirty="0" smtClean="0"/>
            </a:br>
            <a:r>
              <a:rPr sz="3600" dirty="0" smtClean="0">
                <a:solidFill>
                  <a:schemeClr val="accent2"/>
                </a:solidFill>
              </a:rPr>
              <a:t>Subtitle color</a:t>
            </a:r>
            <a:endParaRPr sz="3600" dirty="0">
              <a:solidFill>
                <a:schemeClr val="accent2"/>
              </a:solidFill>
            </a:endParaRPr>
          </a:p>
        </p:txBody>
      </p:sp>
      <p:sp>
        <p:nvSpPr>
          <p:cNvPr id="3" name="Text Placeholder 2"/>
          <p:cNvSpPr>
            <a:spLocks noGrp="1"/>
          </p:cNvSpPr>
          <p:nvPr>
            <p:ph idx="1"/>
          </p:nvPr>
        </p:nvSpPr>
        <p:spPr/>
        <p:txBody>
          <a:bodyPr>
            <a:normAutofit lnSpcReduction="10000"/>
          </a:bodyPr>
          <a:lstStyle/>
          <a:p>
            <a:endParaRPr lang="en-US" dirty="0" smtClean="0"/>
          </a:p>
          <a:p>
            <a:r>
              <a:rPr lang="en-US" dirty="0" smtClean="0"/>
              <a:t>Example of a slide with a subhead</a:t>
            </a:r>
          </a:p>
          <a:p>
            <a:pPr lvl="1"/>
            <a:r>
              <a:rPr lang="en-US" dirty="0" smtClean="0"/>
              <a:t>Set the slide header to “Title Case”</a:t>
            </a:r>
          </a:p>
          <a:p>
            <a:pPr lvl="1"/>
            <a:r>
              <a:rPr lang="en-US" dirty="0" smtClean="0"/>
              <a:t>Set subheads in “sentence case”</a:t>
            </a:r>
          </a:p>
          <a:p>
            <a:pPr lvl="1"/>
            <a:r>
              <a:rPr lang="en-US" dirty="0" smtClean="0"/>
              <a:t>Generally set subhead to 36pt or smaller so it will fit on a single line</a:t>
            </a:r>
          </a:p>
          <a:p>
            <a:pPr lvl="1"/>
            <a:r>
              <a:rPr lang="en-US" dirty="0" smtClean="0"/>
              <a:t>The subhead color is defined for this template but must be selected; In PowerPoint 2010, it is the fifth font color from the left</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Guidelines</a:t>
            </a:r>
            <a:endParaRPr lang="en-US" dirty="0"/>
          </a:p>
        </p:txBody>
      </p:sp>
      <p:sp>
        <p:nvSpPr>
          <p:cNvPr id="3" name="Text Placeholder 2"/>
          <p:cNvSpPr>
            <a:spLocks noGrp="1"/>
          </p:cNvSpPr>
          <p:nvPr>
            <p:ph idx="1"/>
          </p:nvPr>
        </p:nvSpPr>
        <p:spPr/>
        <p:txBody>
          <a:bodyPr/>
          <a:lstStyle/>
          <a:p>
            <a:r>
              <a:rPr lang="en-US" dirty="0" smtClean="0"/>
              <a:t>Font, size, and color for text have been formatted for you in the Slide Master</a:t>
            </a:r>
          </a:p>
          <a:p>
            <a:r>
              <a:rPr lang="en-US" dirty="0" smtClean="0"/>
              <a:t>Use the color palette shown below</a:t>
            </a:r>
          </a:p>
          <a:p>
            <a:r>
              <a:rPr lang="en-US" dirty="0" smtClean="0"/>
              <a:t>Hyperlink color: </a:t>
            </a:r>
            <a:r>
              <a:rPr lang="en-US" dirty="0" smtClean="0">
                <a:hlinkClick r:id="rId3"/>
              </a:rPr>
              <a:t>www.microsoft.com</a:t>
            </a:r>
            <a:r>
              <a:rPr lang="en-US" dirty="0" smtClean="0"/>
              <a:t> </a:t>
            </a:r>
          </a:p>
        </p:txBody>
      </p:sp>
      <p:sp>
        <p:nvSpPr>
          <p:cNvPr id="16" name="Rounded Rectangle 15"/>
          <p:cNvSpPr/>
          <p:nvPr/>
        </p:nvSpPr>
        <p:spPr bwMode="auto">
          <a:xfrm>
            <a:off x="929422" y="4457871"/>
            <a:ext cx="996914" cy="1419401"/>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rgbClr val="FFFFFF"/>
                </a:solidFill>
                <a:latin typeface="Calibri" pitchFamily="34" charset="0"/>
              </a:rPr>
              <a:t>Sample Fill</a:t>
            </a:r>
          </a:p>
        </p:txBody>
      </p:sp>
      <p:sp>
        <p:nvSpPr>
          <p:cNvPr id="25" name="Rounded Rectangle 24"/>
          <p:cNvSpPr/>
          <p:nvPr/>
        </p:nvSpPr>
        <p:spPr bwMode="auto">
          <a:xfrm>
            <a:off x="7183918" y="4457871"/>
            <a:ext cx="996914" cy="141940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chemeClr val="bg1"/>
                </a:solidFill>
                <a:latin typeface="Calibri" pitchFamily="34" charset="0"/>
              </a:rPr>
              <a:t>Sample Fill</a:t>
            </a:r>
          </a:p>
        </p:txBody>
      </p:sp>
      <p:sp>
        <p:nvSpPr>
          <p:cNvPr id="9" name="Rounded Rectangle 8"/>
          <p:cNvSpPr/>
          <p:nvPr/>
        </p:nvSpPr>
        <p:spPr bwMode="auto">
          <a:xfrm>
            <a:off x="3431220" y="4457871"/>
            <a:ext cx="996914" cy="1419401"/>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rgbClr val="FFFFFF"/>
                </a:solidFill>
                <a:latin typeface="Calibri" pitchFamily="34" charset="0"/>
              </a:rPr>
              <a:t>Sample Fill</a:t>
            </a:r>
          </a:p>
        </p:txBody>
      </p:sp>
      <p:sp>
        <p:nvSpPr>
          <p:cNvPr id="14" name="Rounded Rectangle 13"/>
          <p:cNvSpPr/>
          <p:nvPr/>
        </p:nvSpPr>
        <p:spPr bwMode="auto">
          <a:xfrm>
            <a:off x="2180321" y="4457871"/>
            <a:ext cx="996914" cy="1419401"/>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rgbClr val="FFFFFF"/>
                </a:solidFill>
                <a:latin typeface="Calibri" pitchFamily="34" charset="0"/>
              </a:rPr>
              <a:t>Sample Fill</a:t>
            </a:r>
          </a:p>
        </p:txBody>
      </p:sp>
      <p:sp>
        <p:nvSpPr>
          <p:cNvPr id="17" name="Rounded Rectangle 16"/>
          <p:cNvSpPr/>
          <p:nvPr/>
        </p:nvSpPr>
        <p:spPr bwMode="auto">
          <a:xfrm>
            <a:off x="4682119" y="4457871"/>
            <a:ext cx="996914" cy="141940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rgbClr val="FFFFFF"/>
                </a:solidFill>
                <a:latin typeface="Calibri" pitchFamily="34" charset="0"/>
              </a:rPr>
              <a:t>Sample Fill</a:t>
            </a:r>
          </a:p>
        </p:txBody>
      </p:sp>
      <p:sp>
        <p:nvSpPr>
          <p:cNvPr id="24" name="Rounded Rectangle 23"/>
          <p:cNvSpPr/>
          <p:nvPr/>
        </p:nvSpPr>
        <p:spPr bwMode="auto">
          <a:xfrm>
            <a:off x="5933018" y="4457871"/>
            <a:ext cx="996914" cy="1419401"/>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000000"/>
                </a:solidFill>
                <a:latin typeface="Calibri" pitchFamily="34" charset="0"/>
              </a:rPr>
              <a:t>Sample Fill</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95911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for Showing Software Code</a:t>
            </a:r>
            <a:endParaRPr lang="en-AU" dirty="0"/>
          </a:p>
        </p:txBody>
      </p:sp>
      <p:sp>
        <p:nvSpPr>
          <p:cNvPr id="3" name="Content Placeholder 2"/>
          <p:cNvSpPr>
            <a:spLocks noGrp="1"/>
          </p:cNvSpPr>
          <p:nvPr>
            <p:ph idx="1"/>
          </p:nvPr>
        </p:nvSpPr>
        <p:spPr/>
        <p:txBody>
          <a:bodyPr>
            <a:normAutofit fontScale="92500" lnSpcReduction="20000"/>
          </a:bodyPr>
          <a:lstStyle/>
          <a:p>
            <a:r>
              <a:rPr lang="en-US" sz="2400" dirty="0" smtClean="0">
                <a:latin typeface="Consolas" pitchFamily="49" charset="0"/>
                <a:cs typeface="Consolas" pitchFamily="49" charset="0"/>
              </a:rPr>
              <a:t>Use this layout to show software code</a:t>
            </a:r>
          </a:p>
          <a:p>
            <a:pPr lvl="1"/>
            <a:r>
              <a:rPr lang="en-US" sz="2000" dirty="0" smtClean="0">
                <a:latin typeface="Consolas" pitchFamily="49" charset="0"/>
                <a:cs typeface="Consolas" pitchFamily="49" charset="0"/>
              </a:rPr>
              <a:t>The font is Consolas, a </a:t>
            </a:r>
            <a:r>
              <a:rPr lang="en-US" sz="2000" dirty="0" err="1" smtClean="0">
                <a:latin typeface="Consolas" pitchFamily="49" charset="0"/>
                <a:cs typeface="Consolas" pitchFamily="49" charset="0"/>
              </a:rPr>
              <a:t>monospace</a:t>
            </a:r>
            <a:r>
              <a:rPr lang="en-US" sz="2000" dirty="0" smtClean="0">
                <a:latin typeface="Consolas" pitchFamily="49" charset="0"/>
                <a:cs typeface="Consolas" pitchFamily="49" charset="0"/>
              </a:rPr>
              <a:t> font</a:t>
            </a:r>
          </a:p>
          <a:p>
            <a:pPr lvl="1"/>
            <a:r>
              <a:rPr lang="en-US" sz="2000" dirty="0" smtClean="0">
                <a:latin typeface="Consolas" pitchFamily="49" charset="0"/>
                <a:cs typeface="Consolas" pitchFamily="49" charset="0"/>
              </a:rPr>
              <a:t>The slide doesn’t use bullets but levels can be indented using the “Increase List Level” icon on the Home menu</a:t>
            </a:r>
          </a:p>
          <a:p>
            <a:pPr lvl="1"/>
            <a:r>
              <a:rPr lang="en-US" sz="2000" dirty="0" smtClean="0">
                <a:latin typeface="Consolas" pitchFamily="49" charset="0"/>
                <a:cs typeface="Consolas" pitchFamily="49" charset="0"/>
              </a:rPr>
              <a:t>To use straight quotes " instead of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smart quotes ”, do this:</a:t>
            </a:r>
          </a:p>
          <a:p>
            <a:pPr lvl="1">
              <a:buFont typeface="+mj-lt"/>
              <a:buAutoNum type="arabicPeriod"/>
            </a:pPr>
            <a:r>
              <a:rPr lang="en-US" sz="2000" dirty="0" smtClean="0">
                <a:latin typeface="Consolas" pitchFamily="49" charset="0"/>
                <a:cs typeface="Consolas" pitchFamily="49" charset="0"/>
              </a:rPr>
              <a:t>Click on the Office Button in the upper left corner</a:t>
            </a:r>
          </a:p>
          <a:p>
            <a:pPr lvl="1">
              <a:buFont typeface="+mj-lt"/>
              <a:buAutoNum type="arabicPeriod"/>
            </a:pPr>
            <a:r>
              <a:rPr lang="en-US" sz="2000" dirty="0" smtClean="0">
                <a:latin typeface="Consolas" pitchFamily="49" charset="0"/>
                <a:cs typeface="Consolas" pitchFamily="49" charset="0"/>
              </a:rPr>
              <a:t>At the bottom of the menu, choose PowerPoint Options</a:t>
            </a:r>
          </a:p>
          <a:p>
            <a:pPr lvl="1">
              <a:buFont typeface="+mj-lt"/>
              <a:buAutoNum type="arabicPeriod"/>
            </a:pPr>
            <a:r>
              <a:rPr lang="en-US" sz="2000" dirty="0" smtClean="0">
                <a:latin typeface="Consolas" pitchFamily="49" charset="0"/>
                <a:cs typeface="Consolas" pitchFamily="49" charset="0"/>
              </a:rPr>
              <a:t>From the left pane, select Proofing</a:t>
            </a:r>
          </a:p>
          <a:p>
            <a:pPr lvl="1">
              <a:buFont typeface="+mj-lt"/>
              <a:buAutoNum type="arabicPeriod"/>
            </a:pPr>
            <a:r>
              <a:rPr lang="en-US" sz="2000" dirty="0" smtClean="0">
                <a:latin typeface="Consolas" pitchFamily="49" charset="0"/>
                <a:cs typeface="Consolas" pitchFamily="49" charset="0"/>
              </a:rPr>
              <a:t>Click on the AutoCorrect Options button</a:t>
            </a:r>
          </a:p>
          <a:p>
            <a:pPr lvl="1">
              <a:buFont typeface="+mj-lt"/>
              <a:buAutoNum type="arabicPeriod"/>
            </a:pPr>
            <a:r>
              <a:rPr lang="en-US" sz="2000" dirty="0" smtClean="0">
                <a:latin typeface="Consolas" pitchFamily="49" charset="0"/>
                <a:cs typeface="Consolas" pitchFamily="49" charset="0"/>
              </a:rPr>
              <a:t>Select the AutoFormat As You Type tab,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and deselect “Straight quotes” with “smart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quotes”. Then Click OK.</a:t>
            </a:r>
            <a:endParaRPr lang="en-AU" dirty="0">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smtClean="0"/>
              <a:t>Table Format</a:t>
            </a:r>
            <a:endParaRPr lang="en-US" dirty="0"/>
          </a:p>
        </p:txBody>
      </p:sp>
      <p:graphicFrame>
        <p:nvGraphicFramePr>
          <p:cNvPr id="4" name="Content Placeholder 3"/>
          <p:cNvGraphicFramePr>
            <a:graphicFrameLocks noGrp="1"/>
          </p:cNvGraphicFramePr>
          <p:nvPr>
            <p:ph idx="1"/>
          </p:nvPr>
        </p:nvGraphicFramePr>
        <p:xfrm>
          <a:off x="457200" y="1600200"/>
          <a:ext cx="8229600" cy="3660768"/>
        </p:xfrm>
        <a:graphic>
          <a:graphicData uri="http://schemas.openxmlformats.org/drawingml/2006/table">
            <a:tbl>
              <a:tblPr firstRow="1" bandRow="1">
                <a:tableStyleId>{B301B821-A1FF-4177-AEE7-76D212191A09}</a:tableStyleId>
              </a:tblPr>
              <a:tblGrid>
                <a:gridCol w="1645920"/>
                <a:gridCol w="1645920"/>
                <a:gridCol w="1645920"/>
                <a:gridCol w="1645920"/>
                <a:gridCol w="1645920"/>
              </a:tblGrid>
              <a:tr h="263525">
                <a:tc gridSpan="5">
                  <a:txBody>
                    <a:bodyPr/>
                    <a:lstStyle/>
                    <a:p>
                      <a:pPr marL="0" algn="ctr" defTabSz="914099" rtl="0" eaLnBrk="1" fontAlgn="base" latinLnBrk="0" hangingPunct="1">
                        <a:spcBef>
                          <a:spcPct val="0"/>
                        </a:spcBef>
                        <a:spcAft>
                          <a:spcPct val="0"/>
                        </a:spcAft>
                      </a:pPr>
                      <a:r>
                        <a:rPr lang="en-US" sz="2800" kern="1200" dirty="0" smtClean="0">
                          <a:effectLst/>
                        </a:rPr>
                        <a:t>Table Title</a:t>
                      </a:r>
                      <a:endParaRPr lang="en-US" sz="2800" kern="1200" dirty="0" smtClean="0">
                        <a:solidFill>
                          <a:srgbClr val="FFFFFF"/>
                        </a:solidFill>
                        <a:effectLst/>
                        <a:latin typeface="Calibri" pitchFamily="34" charset="0"/>
                        <a:ea typeface="+mn-ea"/>
                        <a:cs typeface="+mn-cs"/>
                      </a:endParaRPr>
                    </a:p>
                  </a:txBody>
                  <a:tcPr marL="89777" marR="89777" anchor="ct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24485">
                <a:tc>
                  <a:txBody>
                    <a:bodyPr/>
                    <a:lstStyle/>
                    <a:p>
                      <a:pPr marL="0" algn="ctr" defTabSz="914099" rtl="0" eaLnBrk="1" fontAlgn="base" latinLnBrk="0" hangingPunct="1">
                        <a:spcBef>
                          <a:spcPct val="0"/>
                        </a:spcBef>
                        <a:spcAft>
                          <a:spcPct val="0"/>
                        </a:spcAft>
                        <a:defRPr/>
                      </a:pPr>
                      <a:r>
                        <a:rPr lang="en-US" sz="1800" kern="1200" dirty="0" smtClean="0">
                          <a:effectLst/>
                        </a:rPr>
                        <a:t>Column 1</a:t>
                      </a:r>
                      <a:endParaRPr lang="en-US" sz="1800" kern="1200" dirty="0" smtClean="0">
                        <a:solidFill>
                          <a:srgbClr val="FFFFFF"/>
                        </a:solidFill>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r>
                        <a:rPr lang="en-US" sz="1800" kern="1200" dirty="0" smtClean="0">
                          <a:effectLst/>
                        </a:rPr>
                        <a:t>Column 2</a:t>
                      </a:r>
                      <a:endParaRPr lang="en-US" sz="1800" kern="1200" dirty="0" smtClean="0">
                        <a:solidFill>
                          <a:srgbClr val="FFFFFF"/>
                        </a:solidFill>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r>
                        <a:rPr lang="en-US" sz="1800" kern="1200" dirty="0" smtClean="0">
                          <a:effectLst/>
                        </a:rPr>
                        <a:t>Column 3</a:t>
                      </a:r>
                      <a:endParaRPr lang="en-US" sz="1800" kern="1200" dirty="0" smtClean="0">
                        <a:solidFill>
                          <a:srgbClr val="FFFFFF"/>
                        </a:solidFill>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r>
                        <a:rPr lang="en-US" sz="1800" kern="1200" dirty="0" smtClean="0">
                          <a:effectLst/>
                        </a:rPr>
                        <a:t>Column 4</a:t>
                      </a:r>
                      <a:endParaRPr lang="en-US" sz="1800" kern="1200" dirty="0" smtClean="0">
                        <a:solidFill>
                          <a:srgbClr val="FFFFFF"/>
                        </a:solidFill>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r>
                        <a:rPr lang="en-US" sz="1800" kern="1200" dirty="0" smtClean="0">
                          <a:effectLst/>
                        </a:rPr>
                        <a:t>Column 5</a:t>
                      </a:r>
                      <a:endParaRPr lang="en-US" sz="1800" kern="1200" dirty="0" smtClean="0">
                        <a:solidFill>
                          <a:srgbClr val="FFFFFF"/>
                        </a:solidFill>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ln>
                          <a:solidFill>
                            <a:schemeClr val="accent1"/>
                          </a:solidFill>
                        </a:ln>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bl>
          </a:graphicData>
        </a:graphic>
      </p:graphicFrame>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Bar Chart Example</a:t>
            </a:r>
            <a:endParaRPr lang="en-US" dirty="0"/>
          </a:p>
        </p:txBody>
      </p:sp>
      <p:graphicFrame>
        <p:nvGraphicFramePr>
          <p:cNvPr id="5" name="Chart 4"/>
          <p:cNvGraphicFramePr/>
          <p:nvPr/>
        </p:nvGraphicFramePr>
        <p:xfrm>
          <a:off x="679450" y="878773"/>
          <a:ext cx="7789863" cy="494013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Pie Chart Example</a:t>
            </a:r>
            <a:endParaRPr lang="en-US" dirty="0"/>
          </a:p>
        </p:txBody>
      </p:sp>
      <p:graphicFrame>
        <p:nvGraphicFramePr>
          <p:cNvPr id="3" name="Chart 2"/>
          <p:cNvGraphicFramePr/>
          <p:nvPr/>
        </p:nvGraphicFramePr>
        <p:xfrm>
          <a:off x="683568" y="1340768"/>
          <a:ext cx="7789863" cy="4603585"/>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a:spLocks noGrp="1"/>
          </p:cNvSpPr>
          <p:nvPr>
            <p:ph type="title"/>
          </p:nvPr>
        </p:nvSpPr>
        <p:spPr/>
        <p:txBody>
          <a:bodyPr/>
          <a:lstStyle/>
          <a:p>
            <a:pPr eaLnBrk="1" hangingPunct="1">
              <a:defRPr/>
            </a:pPr>
            <a:r>
              <a:rPr lang="en-AU" dirty="0" err="1" smtClean="0"/>
              <a:t>Tech·Ed</a:t>
            </a:r>
            <a:r>
              <a:rPr lang="en-AU" dirty="0" smtClean="0"/>
              <a:t> Bling</a:t>
            </a:r>
            <a:endParaRPr dirty="0" smtClean="0">
              <a:ln>
                <a:noFill/>
              </a:ln>
            </a:endParaRPr>
          </a:p>
        </p:txBody>
      </p:sp>
      <p:sp>
        <p:nvSpPr>
          <p:cNvPr id="3" name="Footer Placeholder 2"/>
          <p:cNvSpPr>
            <a:spLocks noGrp="1"/>
          </p:cNvSpPr>
          <p:nvPr>
            <p:ph type="ftr" sz="quarter" idx="11"/>
          </p:nvPr>
        </p:nvSpPr>
        <p:spPr/>
        <p:txBody>
          <a:bodyPr/>
          <a:lstStyle/>
          <a:p>
            <a:r>
              <a:rPr lang="en-AU" dirty="0" smtClean="0"/>
              <a:t>(c) 2011 Microsoft. All rights reserved.</a:t>
            </a:r>
            <a:endParaRPr lang="en-AU" dirty="0"/>
          </a:p>
        </p:txBody>
      </p:sp>
      <p:grpSp>
        <p:nvGrpSpPr>
          <p:cNvPr id="13" name="Group 12"/>
          <p:cNvGrpSpPr/>
          <p:nvPr/>
        </p:nvGrpSpPr>
        <p:grpSpPr>
          <a:xfrm>
            <a:off x="611560" y="3434282"/>
            <a:ext cx="4514850" cy="1368152"/>
            <a:chOff x="5385742" y="3933056"/>
            <a:chExt cx="4514850" cy="1368152"/>
          </a:xfrm>
        </p:grpSpPr>
        <p:sp>
          <p:nvSpPr>
            <p:cNvPr id="30748" name="Rectangle 56"/>
            <p:cNvSpPr>
              <a:spLocks noChangeArrowheads="1"/>
            </p:cNvSpPr>
            <p:nvPr/>
          </p:nvSpPr>
          <p:spPr bwMode="auto">
            <a:xfrm>
              <a:off x="5385742" y="4931876"/>
              <a:ext cx="4514850" cy="369332"/>
            </a:xfrm>
            <a:prstGeom prst="rect">
              <a:avLst/>
            </a:prstGeom>
            <a:noFill/>
            <a:ln w="9525">
              <a:noFill/>
              <a:miter lim="800000"/>
              <a:headEnd/>
              <a:tailEnd/>
            </a:ln>
          </p:spPr>
          <p:txBody>
            <a:bodyPr>
              <a:spAutoFit/>
            </a:bodyPr>
            <a:lstStyle/>
            <a:p>
              <a:r>
                <a:rPr lang="en-US" dirty="0" smtClean="0">
                  <a:solidFill>
                    <a:schemeClr val="bg2"/>
                  </a:solidFill>
                  <a:latin typeface="Calibri" pitchFamily="34" charset="0"/>
                </a:rPr>
                <a:t>Email Signature</a:t>
              </a:r>
              <a:endParaRPr lang="en-US" dirty="0">
                <a:solidFill>
                  <a:schemeClr val="bg2"/>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689" y="3933056"/>
              <a:ext cx="2667000" cy="952500"/>
            </a:xfrm>
            <a:prstGeom prst="rect">
              <a:avLst/>
            </a:prstGeom>
          </p:spPr>
        </p:pic>
      </p:grpSp>
      <p:grpSp>
        <p:nvGrpSpPr>
          <p:cNvPr id="15" name="Group 14"/>
          <p:cNvGrpSpPr/>
          <p:nvPr/>
        </p:nvGrpSpPr>
        <p:grpSpPr>
          <a:xfrm>
            <a:off x="4174865" y="3434282"/>
            <a:ext cx="1445383" cy="1833892"/>
            <a:chOff x="2062575" y="1556792"/>
            <a:chExt cx="1445383" cy="1833892"/>
          </a:xfrm>
        </p:grpSpPr>
        <p:sp>
          <p:nvSpPr>
            <p:cNvPr id="30730" name="Rectangle 47"/>
            <p:cNvSpPr>
              <a:spLocks noChangeArrowheads="1"/>
            </p:cNvSpPr>
            <p:nvPr/>
          </p:nvSpPr>
          <p:spPr bwMode="auto">
            <a:xfrm>
              <a:off x="2062575" y="3021352"/>
              <a:ext cx="1312590" cy="369332"/>
            </a:xfrm>
            <a:prstGeom prst="rect">
              <a:avLst/>
            </a:prstGeom>
            <a:noFill/>
            <a:ln w="9525">
              <a:noFill/>
              <a:miter lim="800000"/>
              <a:headEnd/>
              <a:tailEnd/>
            </a:ln>
          </p:spPr>
          <p:txBody>
            <a:bodyPr wrap="square">
              <a:spAutoFit/>
            </a:bodyPr>
            <a:lstStyle/>
            <a:p>
              <a:pPr marL="0" lvl="1" indent="0">
                <a:tabLst>
                  <a:tab pos="1828800" algn="l"/>
                </a:tabLst>
              </a:pPr>
              <a:r>
                <a:rPr lang="en-US" dirty="0" smtClean="0">
                  <a:solidFill>
                    <a:schemeClr val="bg2"/>
                  </a:solidFill>
                  <a:latin typeface="Calibri" pitchFamily="34" charset="0"/>
                </a:rPr>
                <a:t>Blog Bling</a:t>
              </a:r>
              <a:endParaRPr lang="en-US" dirty="0">
                <a:solidFill>
                  <a:schemeClr val="bg2"/>
                </a:solidFill>
                <a:latin typeface="Calibri"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208" y="1556792"/>
              <a:ext cx="1428750" cy="1428750"/>
            </a:xfrm>
            <a:prstGeom prst="rect">
              <a:avLst/>
            </a:prstGeom>
          </p:spPr>
        </p:pic>
      </p:grpSp>
      <p:grpSp>
        <p:nvGrpSpPr>
          <p:cNvPr id="12" name="Group 11"/>
          <p:cNvGrpSpPr/>
          <p:nvPr/>
        </p:nvGrpSpPr>
        <p:grpSpPr>
          <a:xfrm>
            <a:off x="611560" y="1556792"/>
            <a:ext cx="3849688" cy="1368152"/>
            <a:chOff x="1383543" y="3933056"/>
            <a:chExt cx="3849688" cy="1368152"/>
          </a:xfrm>
        </p:grpSpPr>
        <p:sp>
          <p:nvSpPr>
            <p:cNvPr id="30729" name="Rectangle 46"/>
            <p:cNvSpPr>
              <a:spLocks noChangeArrowheads="1"/>
            </p:cNvSpPr>
            <p:nvPr/>
          </p:nvSpPr>
          <p:spPr bwMode="auto">
            <a:xfrm>
              <a:off x="1383543" y="4931876"/>
              <a:ext cx="3849688" cy="369332"/>
            </a:xfrm>
            <a:prstGeom prst="rect">
              <a:avLst/>
            </a:prstGeom>
            <a:noFill/>
            <a:ln w="9525">
              <a:noFill/>
              <a:miter lim="800000"/>
              <a:headEnd/>
              <a:tailEnd/>
            </a:ln>
          </p:spPr>
          <p:txBody>
            <a:bodyPr>
              <a:spAutoFit/>
            </a:bodyPr>
            <a:lstStyle/>
            <a:p>
              <a:pPr marL="0" lvl="1" indent="0"/>
              <a:r>
                <a:rPr lang="en-US" dirty="0" smtClean="0">
                  <a:solidFill>
                    <a:schemeClr val="bg2"/>
                  </a:solidFill>
                  <a:latin typeface="Calibri" pitchFamily="34" charset="0"/>
                </a:rPr>
                <a:t>Email Signature</a:t>
              </a:r>
              <a:endParaRPr lang="en-US" dirty="0">
                <a:solidFill>
                  <a:schemeClr val="bg2"/>
                </a:solidFill>
                <a:latin typeface="Calibri"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339" y="3933056"/>
              <a:ext cx="2667000" cy="952500"/>
            </a:xfrm>
            <a:prstGeom prst="rect">
              <a:avLst/>
            </a:prstGeom>
          </p:spPr>
        </p:pic>
      </p:grpSp>
      <p:grpSp>
        <p:nvGrpSpPr>
          <p:cNvPr id="14" name="Group 13"/>
          <p:cNvGrpSpPr/>
          <p:nvPr/>
        </p:nvGrpSpPr>
        <p:grpSpPr>
          <a:xfrm>
            <a:off x="4187809" y="1412297"/>
            <a:ext cx="1459618" cy="1847636"/>
            <a:chOff x="3605028" y="1556792"/>
            <a:chExt cx="1459618" cy="1847636"/>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1556792"/>
              <a:ext cx="1428750" cy="1428750"/>
            </a:xfrm>
            <a:prstGeom prst="rect">
              <a:avLst/>
            </a:prstGeom>
          </p:spPr>
        </p:pic>
        <p:sp>
          <p:nvSpPr>
            <p:cNvPr id="22" name="Rectangle 47"/>
            <p:cNvSpPr>
              <a:spLocks noChangeArrowheads="1"/>
            </p:cNvSpPr>
            <p:nvPr/>
          </p:nvSpPr>
          <p:spPr bwMode="auto">
            <a:xfrm>
              <a:off x="3605028" y="3035096"/>
              <a:ext cx="1312590" cy="369332"/>
            </a:xfrm>
            <a:prstGeom prst="rect">
              <a:avLst/>
            </a:prstGeom>
            <a:noFill/>
            <a:ln w="9525">
              <a:noFill/>
              <a:miter lim="800000"/>
              <a:headEnd/>
              <a:tailEnd/>
            </a:ln>
          </p:spPr>
          <p:txBody>
            <a:bodyPr wrap="square">
              <a:spAutoFit/>
            </a:bodyPr>
            <a:lstStyle/>
            <a:p>
              <a:pPr marL="0" lvl="1" indent="0">
                <a:tabLst>
                  <a:tab pos="1828800" algn="l"/>
                </a:tabLst>
              </a:pPr>
              <a:r>
                <a:rPr lang="en-US" dirty="0" smtClean="0">
                  <a:solidFill>
                    <a:schemeClr val="bg2"/>
                  </a:solidFill>
                  <a:latin typeface="Calibri" pitchFamily="34" charset="0"/>
                </a:rPr>
                <a:t>Blog Bling</a:t>
              </a:r>
              <a:endParaRPr lang="en-US" dirty="0">
                <a:solidFill>
                  <a:schemeClr val="bg2"/>
                </a:solidFill>
                <a:latin typeface="Calibri" pitchFamily="34" charset="0"/>
              </a:endParaRPr>
            </a:p>
          </p:txBody>
        </p:sp>
      </p:grpSp>
    </p:spTree>
    <p:extLst>
      <p:ext uri="{BB962C8B-B14F-4D97-AF65-F5344CB8AC3E}">
        <p14:creationId xmlns:p14="http://schemas.microsoft.com/office/powerpoint/2010/main" val="104049467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Appendix 1: PowerPoint Twitter Tools</a:t>
            </a:r>
            <a:endParaRPr lang="en-AU" dirty="0"/>
          </a:p>
        </p:txBody>
      </p:sp>
      <p:sp>
        <p:nvSpPr>
          <p:cNvPr id="4" name="Content Placeholder 3"/>
          <p:cNvSpPr>
            <a:spLocks noGrp="1"/>
          </p:cNvSpPr>
          <p:nvPr>
            <p:ph idx="1"/>
          </p:nvPr>
        </p:nvSpPr>
        <p:spPr/>
        <p:txBody>
          <a:bodyPr>
            <a:normAutofit fontScale="70000" lnSpcReduction="20000"/>
          </a:bodyPr>
          <a:lstStyle/>
          <a:p>
            <a:r>
              <a:rPr lang="en-AU" dirty="0" smtClean="0"/>
              <a:t>In the next few slides you will find Twitter tools which you can use in your session to promote audience interaction.</a:t>
            </a:r>
          </a:p>
          <a:p>
            <a:endParaRPr lang="en-AU" dirty="0" smtClean="0"/>
          </a:p>
          <a:p>
            <a:r>
              <a:rPr lang="en-AU" dirty="0" smtClean="0"/>
              <a:t>These twitter tools allow presenters to see and react to tweets in real-time, embedded directly within your presentation, either as a ticker or a refreshable comment page.</a:t>
            </a:r>
          </a:p>
          <a:p>
            <a:endParaRPr lang="en-AU" dirty="0" smtClean="0"/>
          </a:p>
          <a:p>
            <a:r>
              <a:rPr lang="en-AU" dirty="0" smtClean="0"/>
              <a:t>To activate these components, simply view this PPT in slide-show mode to install the plug-in, and follow the instructions given.</a:t>
            </a:r>
          </a:p>
          <a:p>
            <a:endParaRPr lang="en-AU" dirty="0" smtClean="0"/>
          </a:p>
          <a:p>
            <a:r>
              <a:rPr lang="en-AU" i="1" dirty="0" smtClean="0"/>
              <a:t>Note: this is an optional add-in. You may remove  these slides if you do not wish to use them. </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6264696" cy="1362075"/>
          </a:xfrm>
        </p:spPr>
        <p:txBody>
          <a:bodyPr>
            <a:noAutofit/>
          </a:bodyPr>
          <a:lstStyle/>
          <a:p>
            <a:r>
              <a:rPr lang="en-US" sz="2800" dirty="0" smtClean="0"/>
              <a:t>You can “auto tweet” from presentations using the </a:t>
            </a:r>
            <a:r>
              <a:rPr lang="en-US" sz="2800" dirty="0" err="1" smtClean="0"/>
              <a:t>AutoTweet</a:t>
            </a:r>
            <a:r>
              <a:rPr lang="en-US" sz="2800" dirty="0" smtClean="0"/>
              <a:t> </a:t>
            </a:r>
            <a:r>
              <a:rPr lang="en-US" sz="2800" dirty="0" err="1" smtClean="0"/>
              <a:t>plugin</a:t>
            </a:r>
            <a:r>
              <a:rPr lang="en-US" sz="2800" dirty="0" smtClean="0"/>
              <a:t>, available </a:t>
            </a:r>
            <a:r>
              <a:rPr lang="en-US" sz="2800" dirty="0" smtClean="0">
                <a:hlinkClick r:id="rId2"/>
              </a:rPr>
              <a:t>here (Office 2007)</a:t>
            </a:r>
            <a:r>
              <a:rPr lang="en-US" sz="2800" dirty="0" smtClean="0"/>
              <a:t> or here </a:t>
            </a:r>
            <a:r>
              <a:rPr lang="en-US" sz="2800" dirty="0" smtClean="0">
                <a:hlinkClick r:id="rId3"/>
              </a:rPr>
              <a:t>(Office 2004)</a:t>
            </a:r>
            <a:r>
              <a:rPr lang="en-US" sz="2800" dirty="0" smtClean="0"/>
              <a:t/>
            </a:r>
            <a:br>
              <a:rPr lang="en-US" sz="2800" dirty="0" smtClean="0"/>
            </a:br>
            <a:endParaRPr lang="en-AU" sz="2800" dirty="0"/>
          </a:p>
        </p:txBody>
      </p:sp>
      <p:sp>
        <p:nvSpPr>
          <p:cNvPr id="3" name="Subtitle 2"/>
          <p:cNvSpPr>
            <a:spLocks noGrp="1"/>
          </p:cNvSpPr>
          <p:nvPr>
            <p:ph type="body" idx="1"/>
          </p:nvPr>
        </p:nvSpPr>
        <p:spPr>
          <a:xfrm>
            <a:off x="539552" y="1484784"/>
            <a:ext cx="6264696" cy="1500187"/>
          </a:xfrm>
        </p:spPr>
        <p:txBody>
          <a:bodyPr/>
          <a:lstStyle/>
          <a:p>
            <a:r>
              <a:rPr lang="en-AU" dirty="0" err="1" smtClean="0">
                <a:solidFill>
                  <a:schemeClr val="bg2"/>
                </a:solidFill>
              </a:rPr>
              <a:t>Autotweet</a:t>
            </a:r>
            <a:r>
              <a:rPr lang="en-AU" dirty="0" smtClean="0">
                <a:solidFill>
                  <a:schemeClr val="bg2"/>
                </a:solidFill>
              </a:rPr>
              <a:t> (tweet any notes between the tags [twitter] and [/twitter]</a:t>
            </a:r>
            <a:endParaRPr lang="en-AU" dirty="0">
              <a:solidFill>
                <a:schemeClr val="bg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305224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defRPr/>
            </a:pPr>
            <a:r>
              <a:rPr lang="en-US" sz="2800" dirty="0" smtClean="0">
                <a:latin typeface="+mn-lt"/>
              </a:rPr>
              <a:t>Twitter feedback slide </a:t>
            </a:r>
            <a:r>
              <a:rPr lang="en-US" sz="1400" dirty="0" smtClean="0">
                <a:latin typeface="+mn-lt"/>
              </a:rPr>
              <a:t/>
            </a:r>
            <a:br>
              <a:rPr lang="en-US" sz="1400" dirty="0" smtClean="0">
                <a:latin typeface="+mn-lt"/>
              </a:rPr>
            </a:br>
            <a:r>
              <a:rPr lang="en-US" sz="1600" dirty="0" smtClean="0">
                <a:latin typeface="+mn-lt"/>
              </a:rPr>
              <a:t> Display a feedback slide with questions and comments from Twitter</a:t>
            </a:r>
            <a:endParaRPr lang="en-US" sz="1400" dirty="0" smtClean="0">
              <a:latin typeface="+mn-lt"/>
            </a:endParaRP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7098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smtClean="0"/>
              <a:t>Twitter Voter – Real time voting over Twitter</a:t>
            </a:r>
            <a:br>
              <a:rPr lang="en-AU" sz="2800" dirty="0" smtClean="0"/>
            </a:br>
            <a:r>
              <a:rPr lang="en-US" sz="1200" dirty="0" smtClean="0"/>
              <a:t>To vote, make the first character of your tweet an option number, and include a unique voting string somewhere in the text, e.g. “1 is the option I choose! </a:t>
            </a:r>
            <a:r>
              <a:rPr lang="en-US" sz="1200" i="1" dirty="0" err="1" smtClean="0"/>
              <a:t>myvote</a:t>
            </a:r>
            <a:r>
              <a:rPr lang="en-US" sz="1200" dirty="0" smtClean="0"/>
              <a:t>” OR “@</a:t>
            </a:r>
            <a:r>
              <a:rPr lang="en-US" sz="1200" dirty="0" err="1" smtClean="0"/>
              <a:t>votebytweet</a:t>
            </a:r>
            <a:r>
              <a:rPr lang="en-US" sz="1200" dirty="0" smtClean="0"/>
              <a:t> 1 </a:t>
            </a:r>
            <a:r>
              <a:rPr lang="en-US" sz="1200" i="1" dirty="0" err="1" smtClean="0"/>
              <a:t>myvote</a:t>
            </a:r>
            <a:r>
              <a:rPr lang="en-US" sz="1200" dirty="0" smtClean="0"/>
              <a:t>” (your followers won’t see the votes by default)</a:t>
            </a:r>
            <a:r>
              <a:rPr lang="en-AU" sz="1200" dirty="0" smtClean="0"/>
              <a:t/>
            </a:r>
            <a:br>
              <a:rPr lang="en-AU" sz="1200" dirty="0" smtClean="0"/>
            </a:br>
            <a:endParaRPr lang="en-AU" sz="1200" dirty="0"/>
          </a:p>
        </p:txBody>
      </p:sp>
      <p:graphicFrame>
        <p:nvGraphicFramePr>
          <p:cNvPr id="10" name="Table 9"/>
          <p:cNvGraphicFramePr>
            <a:graphicFrameLocks noGrp="1"/>
          </p:cNvGraphicFramePr>
          <p:nvPr/>
        </p:nvGraphicFramePr>
        <p:xfrm>
          <a:off x="1259632" y="1844824"/>
          <a:ext cx="2362200" cy="3340101"/>
        </p:xfrm>
        <a:graphic>
          <a:graphicData uri="http://schemas.openxmlformats.org/drawingml/2006/table">
            <a:tbl>
              <a:tblPr firstRow="1" bandRow="1">
                <a:tableStyleId>{69CF1AB2-1976-4502-BF36-3FF5EA218861}</a:tableStyleId>
              </a:tblPr>
              <a:tblGrid>
                <a:gridCol w="2362200"/>
              </a:tblGrid>
              <a:tr h="1113367">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13367">
                <a:tc>
                  <a:txBody>
                    <a:bodyPr/>
                    <a:lstStyle/>
                    <a:p>
                      <a:pPr algn="r"/>
                      <a:r>
                        <a:rPr lang="en-US" dirty="0" smtClean="0">
                          <a:solidFill>
                            <a:schemeClr val="bg1"/>
                          </a:solidFill>
                        </a:rPr>
                        <a:t>2.</a:t>
                      </a:r>
                      <a:r>
                        <a:rPr lang="en-US" baseline="0" dirty="0" smtClean="0">
                          <a:solidFill>
                            <a:schemeClr val="bg1"/>
                          </a:solidFill>
                        </a:rPr>
                        <a:t> </a:t>
                      </a:r>
                      <a:r>
                        <a:rPr lang="en-US" dirty="0" smtClean="0">
                          <a:solidFill>
                            <a:schemeClr val="bg1"/>
                          </a:solidFill>
                        </a:rPr>
                        <a:t>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13367">
                <a:tc>
                  <a:txBody>
                    <a:bodyPr/>
                    <a:lstStyle/>
                    <a:p>
                      <a:pPr algn="r"/>
                      <a:r>
                        <a:rPr lang="en-US" dirty="0" smtClean="0">
                          <a:solidFill>
                            <a:schemeClr val="bg1"/>
                          </a:solidFill>
                        </a:rPr>
                        <a:t>3.</a:t>
                      </a:r>
                      <a:r>
                        <a:rPr lang="en-US" baseline="0" dirty="0" smtClean="0">
                          <a:solidFill>
                            <a:schemeClr val="bg1"/>
                          </a:solidFill>
                        </a:rPr>
                        <a:t> </a:t>
                      </a:r>
                      <a:r>
                        <a:rPr lang="en-US" dirty="0" smtClean="0">
                          <a:solidFill>
                            <a:schemeClr val="bg1"/>
                          </a:solidFill>
                        </a:rPr>
                        <a:t>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ontrols>
      <mc:AlternateContent xmlns:mc="http://schemas.openxmlformats.org/markup-compatibility/2006">
        <mc:Choice xmlns:v="urn:schemas-microsoft-com:vml" Requires="v">
          <p:control spid="35852" name="ShockwaveFlash1" r:id="rId2" imgW="4826018" imgH="4826018"/>
        </mc:Choice>
        <mc:Fallback>
          <p:control name="ShockwaveFlash1" r:id="rId2" imgW="4826018" imgH="4826018">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gray">
                <a:xfrm>
                  <a:off x="3851275" y="1412875"/>
                  <a:ext cx="4826000" cy="4826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71897717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Twitter voter: Part Two</a:t>
            </a:r>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713687276"/>
              </p:ext>
            </p:extLst>
          </p:nvPr>
        </p:nvGraphicFramePr>
        <p:xfrm>
          <a:off x="107504" y="2492896"/>
          <a:ext cx="2362200" cy="2819400"/>
        </p:xfrm>
        <a:graphic>
          <a:graphicData uri="http://schemas.openxmlformats.org/drawingml/2006/table">
            <a:tbl>
              <a:tblPr firstRow="1" bandRow="1">
                <a:tableStyleId>{69CF1AB2-1976-4502-BF36-3FF5EA218861}</a:tableStyleId>
              </a:tblPr>
              <a:tblGrid>
                <a:gridCol w="2362200"/>
              </a:tblGrid>
              <a:tr h="1409700">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409700">
                <a:tc>
                  <a:txBody>
                    <a:bodyPr/>
                    <a:lstStyle/>
                    <a:p>
                      <a:pPr algn="r"/>
                      <a:r>
                        <a:rPr lang="en-US" dirty="0" smtClean="0">
                          <a:solidFill>
                            <a:schemeClr val="bg1"/>
                          </a:solidFill>
                        </a:rPr>
                        <a:t>2. 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91235774"/>
              </p:ext>
            </p:extLst>
          </p:nvPr>
        </p:nvGraphicFramePr>
        <p:xfrm>
          <a:off x="1676292" y="2124596"/>
          <a:ext cx="2362200" cy="3340101"/>
        </p:xfrm>
        <a:graphic>
          <a:graphicData uri="http://schemas.openxmlformats.org/drawingml/2006/table">
            <a:tbl>
              <a:tblPr firstRow="1" bandRow="1">
                <a:tableStyleId>{69CF1AB2-1976-4502-BF36-3FF5EA218861}</a:tableStyleId>
              </a:tblPr>
              <a:tblGrid>
                <a:gridCol w="2362200"/>
              </a:tblGrid>
              <a:tr h="1113367">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13367">
                <a:tc>
                  <a:txBody>
                    <a:bodyPr/>
                    <a:lstStyle/>
                    <a:p>
                      <a:pPr algn="r"/>
                      <a:r>
                        <a:rPr lang="en-US" dirty="0" smtClean="0">
                          <a:solidFill>
                            <a:schemeClr val="bg1"/>
                          </a:solidFill>
                        </a:rPr>
                        <a:t>2.</a:t>
                      </a:r>
                      <a:r>
                        <a:rPr lang="en-US" baseline="0" dirty="0" smtClean="0">
                          <a:solidFill>
                            <a:schemeClr val="bg1"/>
                          </a:solidFill>
                        </a:rPr>
                        <a:t> </a:t>
                      </a:r>
                      <a:r>
                        <a:rPr lang="en-US" dirty="0" smtClean="0">
                          <a:solidFill>
                            <a:schemeClr val="bg1"/>
                          </a:solidFill>
                        </a:rPr>
                        <a:t>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13367">
                <a:tc>
                  <a:txBody>
                    <a:bodyPr/>
                    <a:lstStyle/>
                    <a:p>
                      <a:pPr algn="r"/>
                      <a:r>
                        <a:rPr lang="en-US" dirty="0" smtClean="0">
                          <a:solidFill>
                            <a:schemeClr val="bg1"/>
                          </a:solidFill>
                        </a:rPr>
                        <a:t>3.</a:t>
                      </a:r>
                      <a:r>
                        <a:rPr lang="en-US" baseline="0" dirty="0" smtClean="0">
                          <a:solidFill>
                            <a:schemeClr val="bg1"/>
                          </a:solidFill>
                        </a:rPr>
                        <a:t> </a:t>
                      </a:r>
                      <a:r>
                        <a:rPr lang="en-US" dirty="0" smtClean="0">
                          <a:solidFill>
                            <a:schemeClr val="bg1"/>
                          </a:solidFill>
                        </a:rPr>
                        <a:t>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92655463"/>
              </p:ext>
            </p:extLst>
          </p:nvPr>
        </p:nvGraphicFramePr>
        <p:xfrm>
          <a:off x="3245080" y="2069034"/>
          <a:ext cx="2362200" cy="3445932"/>
        </p:xfrm>
        <a:graphic>
          <a:graphicData uri="http://schemas.openxmlformats.org/drawingml/2006/table">
            <a:tbl>
              <a:tblPr firstRow="1" bandRow="1">
                <a:tableStyleId>{69CF1AB2-1976-4502-BF36-3FF5EA218861}</a:tableStyleId>
              </a:tblPr>
              <a:tblGrid>
                <a:gridCol w="2362200"/>
              </a:tblGrid>
              <a:tr h="861483">
                <a:tc>
                  <a:txBody>
                    <a:bodyPr/>
                    <a:lstStyle/>
                    <a:p>
                      <a:pPr algn="r"/>
                      <a:r>
                        <a:rPr lang="en-US" b="0" dirty="0" smtClean="0">
                          <a:solidFill>
                            <a:schemeClr val="bg1"/>
                          </a:solidFill>
                        </a:rPr>
                        <a:t>1.</a:t>
                      </a:r>
                      <a:r>
                        <a:rPr lang="en-US" b="0" baseline="0" dirty="0" smtClean="0">
                          <a:solidFill>
                            <a:schemeClr val="bg1"/>
                          </a:solidFill>
                        </a:rPr>
                        <a:t> </a:t>
                      </a:r>
                      <a:r>
                        <a:rPr lang="en-US" b="0" dirty="0" smtClean="0">
                          <a:solidFill>
                            <a:schemeClr val="bg1"/>
                          </a:solidFill>
                        </a:rPr>
                        <a:t>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861483">
                <a:tc>
                  <a:txBody>
                    <a:bodyPr/>
                    <a:lstStyle/>
                    <a:p>
                      <a:pPr algn="r"/>
                      <a:r>
                        <a:rPr lang="en-US" dirty="0" smtClean="0">
                          <a:solidFill>
                            <a:schemeClr val="bg1"/>
                          </a:solidFill>
                        </a:rPr>
                        <a:t>2.</a:t>
                      </a:r>
                      <a:r>
                        <a:rPr lang="en-US" baseline="0" dirty="0" smtClean="0">
                          <a:solidFill>
                            <a:schemeClr val="bg1"/>
                          </a:solidFill>
                        </a:rPr>
                        <a:t> </a:t>
                      </a:r>
                      <a:r>
                        <a:rPr lang="en-US" dirty="0" smtClean="0">
                          <a:solidFill>
                            <a:schemeClr val="bg1"/>
                          </a:solidFill>
                        </a:rPr>
                        <a:t>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61483">
                <a:tc>
                  <a:txBody>
                    <a:bodyPr/>
                    <a:lstStyle/>
                    <a:p>
                      <a:pPr algn="r"/>
                      <a:r>
                        <a:rPr lang="en-US" dirty="0" smtClean="0">
                          <a:solidFill>
                            <a:schemeClr val="bg1"/>
                          </a:solidFill>
                        </a:rPr>
                        <a:t>3. 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61483">
                <a:tc>
                  <a:txBody>
                    <a:bodyPr/>
                    <a:lstStyle/>
                    <a:p>
                      <a:pPr algn="r"/>
                      <a:r>
                        <a:rPr lang="en-US" dirty="0" smtClean="0">
                          <a:solidFill>
                            <a:schemeClr val="bg1"/>
                          </a:solidFill>
                        </a:rPr>
                        <a:t>4. Option 4</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07686941"/>
              </p:ext>
            </p:extLst>
          </p:nvPr>
        </p:nvGraphicFramePr>
        <p:xfrm>
          <a:off x="4813868" y="2010296"/>
          <a:ext cx="2362200" cy="3587750"/>
        </p:xfrm>
        <a:graphic>
          <a:graphicData uri="http://schemas.openxmlformats.org/drawingml/2006/table">
            <a:tbl>
              <a:tblPr firstRow="1" bandRow="1">
                <a:tableStyleId>{69CF1AB2-1976-4502-BF36-3FF5EA218861}</a:tableStyleId>
              </a:tblPr>
              <a:tblGrid>
                <a:gridCol w="2362200"/>
              </a:tblGrid>
              <a:tr h="717550">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7550">
                <a:tc>
                  <a:txBody>
                    <a:bodyPr/>
                    <a:lstStyle/>
                    <a:p>
                      <a:pPr algn="r"/>
                      <a:r>
                        <a:rPr lang="en-US" dirty="0" smtClean="0">
                          <a:solidFill>
                            <a:schemeClr val="bg1"/>
                          </a:solidFill>
                        </a:rPr>
                        <a:t>2. 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7550">
                <a:tc>
                  <a:txBody>
                    <a:bodyPr/>
                    <a:lstStyle/>
                    <a:p>
                      <a:pPr algn="r"/>
                      <a:r>
                        <a:rPr lang="en-US" dirty="0" smtClean="0">
                          <a:solidFill>
                            <a:schemeClr val="bg1"/>
                          </a:solidFill>
                        </a:rPr>
                        <a:t>3. 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7550">
                <a:tc>
                  <a:txBody>
                    <a:bodyPr/>
                    <a:lstStyle/>
                    <a:p>
                      <a:pPr algn="r"/>
                      <a:r>
                        <a:rPr lang="en-US" dirty="0" smtClean="0">
                          <a:solidFill>
                            <a:schemeClr val="bg1"/>
                          </a:solidFill>
                        </a:rPr>
                        <a:t>4. Option 4</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7550">
                <a:tc>
                  <a:txBody>
                    <a:bodyPr/>
                    <a:lstStyle/>
                    <a:p>
                      <a:pPr algn="r"/>
                      <a:r>
                        <a:rPr lang="en-US" dirty="0" smtClean="0">
                          <a:solidFill>
                            <a:schemeClr val="bg1"/>
                          </a:solidFill>
                        </a:rPr>
                        <a:t>5. Option 5</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78511057"/>
              </p:ext>
            </p:extLst>
          </p:nvPr>
        </p:nvGraphicFramePr>
        <p:xfrm>
          <a:off x="6382654" y="1959496"/>
          <a:ext cx="2362200" cy="3670302"/>
        </p:xfrm>
        <a:graphic>
          <a:graphicData uri="http://schemas.openxmlformats.org/drawingml/2006/table">
            <a:tbl>
              <a:tblPr firstRow="1" bandRow="1">
                <a:tableStyleId>{69CF1AB2-1976-4502-BF36-3FF5EA218861}</a:tableStyleId>
              </a:tblPr>
              <a:tblGrid>
                <a:gridCol w="2362200"/>
              </a:tblGrid>
              <a:tr h="611717">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2. 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3. 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4. Option 4</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5.</a:t>
                      </a:r>
                      <a:r>
                        <a:rPr lang="en-US" baseline="0" dirty="0" smtClean="0">
                          <a:solidFill>
                            <a:schemeClr val="bg1"/>
                          </a:solidFill>
                        </a:rPr>
                        <a:t> </a:t>
                      </a:r>
                      <a:r>
                        <a:rPr lang="en-US" dirty="0" smtClean="0">
                          <a:solidFill>
                            <a:schemeClr val="bg1"/>
                          </a:solidFill>
                        </a:rPr>
                        <a:t>Option 5</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6.</a:t>
                      </a:r>
                      <a:r>
                        <a:rPr lang="en-US" baseline="0" dirty="0" smtClean="0">
                          <a:solidFill>
                            <a:schemeClr val="bg1"/>
                          </a:solidFill>
                        </a:rPr>
                        <a:t> </a:t>
                      </a:r>
                      <a:r>
                        <a:rPr lang="en-US" dirty="0" smtClean="0">
                          <a:solidFill>
                            <a:schemeClr val="bg1"/>
                          </a:solidFill>
                        </a:rPr>
                        <a:t>Option 6</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663192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40355"/>
            <a:ext cx="9144000" cy="4977290"/>
          </a:xfrm>
          <a:prstGeom prst="rect">
            <a:avLst/>
          </a:prstGeom>
        </p:spPr>
      </p:pic>
    </p:spTree>
    <p:extLst>
      <p:ext uri="{BB962C8B-B14F-4D97-AF65-F5344CB8AC3E}">
        <p14:creationId xmlns:p14="http://schemas.microsoft.com/office/powerpoint/2010/main" val="273489936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Twitter ticker and mood meter</a:t>
            </a:r>
            <a:endParaRPr lang="en-AU" dirty="0"/>
          </a:p>
        </p:txBody>
      </p:sp>
      <p:sp>
        <p:nvSpPr>
          <p:cNvPr id="4" name="Rectangle 3"/>
          <p:cNvSpPr/>
          <p:nvPr/>
        </p:nvSpPr>
        <p:spPr>
          <a:xfrm>
            <a:off x="3175" y="3146244"/>
            <a:ext cx="4572000" cy="1200329"/>
          </a:xfrm>
          <a:prstGeom prst="rect">
            <a:avLst/>
          </a:prstGeom>
        </p:spPr>
        <p:txBody>
          <a:bodyPr>
            <a:spAutoFit/>
          </a:bodyPr>
          <a:lstStyle/>
          <a:p>
            <a:r>
              <a:rPr lang="en-US" dirty="0" smtClean="0">
                <a:solidFill>
                  <a:schemeClr val="bg1"/>
                </a:solidFill>
              </a:rPr>
              <a:t>This tool is a variation on the twitter voting. The audience can tweet either:</a:t>
            </a:r>
          </a:p>
          <a:p>
            <a:pPr lvl="1"/>
            <a:r>
              <a:rPr lang="en-US" dirty="0" smtClean="0">
                <a:solidFill>
                  <a:schemeClr val="bg1"/>
                </a:solidFill>
              </a:rPr>
              <a:t>@</a:t>
            </a:r>
            <a:r>
              <a:rPr lang="en-US" dirty="0" err="1" smtClean="0">
                <a:solidFill>
                  <a:schemeClr val="bg1"/>
                </a:solidFill>
              </a:rPr>
              <a:t>votebytweet</a:t>
            </a:r>
            <a:r>
              <a:rPr lang="en-US" dirty="0" smtClean="0">
                <a:solidFill>
                  <a:schemeClr val="bg1"/>
                </a:solidFill>
              </a:rPr>
              <a:t> </a:t>
            </a:r>
            <a:r>
              <a:rPr lang="en-US" b="1" dirty="0" smtClean="0">
                <a:solidFill>
                  <a:schemeClr val="bg1"/>
                </a:solidFill>
              </a:rPr>
              <a:t>warmer</a:t>
            </a:r>
            <a:r>
              <a:rPr lang="en-US" dirty="0" smtClean="0">
                <a:solidFill>
                  <a:schemeClr val="bg1"/>
                </a:solidFill>
              </a:rPr>
              <a:t> </a:t>
            </a:r>
            <a:r>
              <a:rPr lang="en-US" i="1" dirty="0" err="1" smtClean="0">
                <a:solidFill>
                  <a:schemeClr val="bg1"/>
                </a:solidFill>
              </a:rPr>
              <a:t>myuniqueid</a:t>
            </a:r>
            <a:r>
              <a:rPr lang="en-US" i="1" dirty="0" smtClean="0">
                <a:solidFill>
                  <a:schemeClr val="bg1"/>
                </a:solidFill>
              </a:rPr>
              <a:t> </a:t>
            </a:r>
          </a:p>
          <a:p>
            <a:pPr lvl="1"/>
            <a:r>
              <a:rPr lang="en-US" dirty="0" smtClean="0">
                <a:solidFill>
                  <a:schemeClr val="bg1"/>
                </a:solidFill>
              </a:rPr>
              <a:t>@</a:t>
            </a:r>
            <a:r>
              <a:rPr lang="en-US" dirty="0" err="1" smtClean="0">
                <a:solidFill>
                  <a:schemeClr val="bg1"/>
                </a:solidFill>
              </a:rPr>
              <a:t>votebytweet</a:t>
            </a:r>
            <a:r>
              <a:rPr lang="en-US" dirty="0" smtClean="0">
                <a:solidFill>
                  <a:schemeClr val="bg1"/>
                </a:solidFill>
              </a:rPr>
              <a:t> </a:t>
            </a:r>
            <a:r>
              <a:rPr lang="en-US" b="1" dirty="0" smtClean="0">
                <a:solidFill>
                  <a:schemeClr val="bg1"/>
                </a:solidFill>
              </a:rPr>
              <a:t>colder</a:t>
            </a:r>
            <a:r>
              <a:rPr lang="en-US" dirty="0" smtClean="0">
                <a:solidFill>
                  <a:schemeClr val="bg1"/>
                </a:solidFill>
              </a:rPr>
              <a:t> </a:t>
            </a:r>
            <a:r>
              <a:rPr lang="en-US" i="1" dirty="0" err="1" smtClean="0">
                <a:solidFill>
                  <a:schemeClr val="bg1"/>
                </a:solidFill>
              </a:rPr>
              <a:t>myuniqueid</a:t>
            </a:r>
            <a:endParaRPr lang="en-US" i="1" dirty="0" smtClean="0">
              <a:solidFill>
                <a:schemeClr val="bg1"/>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ontrols>
      <mc:AlternateContent xmlns:mc="http://schemas.openxmlformats.org/markup-compatibility/2006">
        <mc:Choice xmlns:v="urn:schemas-microsoft-com:vml" Requires="v">
          <p:control spid="36884" name="ShockwaveFlash1" r:id="rId2" imgW="9140439" imgH="282575"/>
        </mc:Choice>
        <mc:Fallback>
          <p:control name="ShockwaveFlash1" r:id="rId2" imgW="9140439" imgH="2825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gray">
                <a:xfrm>
                  <a:off x="3175" y="2205038"/>
                  <a:ext cx="9140825" cy="2825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36885" name="ShockwaveFlash2" r:id="rId3" imgW="9142857" imgH="485586"/>
        </mc:Choice>
        <mc:Fallback>
          <p:control name="ShockwaveFlash2" r:id="rId3" imgW="9142857" imgH="485586">
            <p:pic>
              <p:nvPicPr>
                <p:cNvPr id="0" name="ShockwaveFlash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4365625"/>
                  <a:ext cx="9144000" cy="482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229387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PowerPoint noise meter (uses microphone)</a:t>
            </a:r>
            <a:endParaRPr lang="en-AU" sz="2800"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ontrols>
      <mc:AlternateContent xmlns:mc="http://schemas.openxmlformats.org/markup-compatibility/2006">
        <mc:Choice xmlns:v="urn:schemas-microsoft-com:vml" Requires="v">
          <p:control spid="37899" name="ShockwaveFlash1" r:id="rId2" imgW="7811590" imgH="4392800"/>
        </mc:Choice>
        <mc:Fallback>
          <p:control name="ShockwaveFlash1" r:id="rId2" imgW="7811590" imgH="439280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557338"/>
                  <a:ext cx="7812088" cy="43926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4256491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4160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218795"/>
          </a:xfrm>
        </p:spPr>
        <p:txBody>
          <a:bodyPr>
            <a:normAutofit fontScale="90000"/>
          </a:bodyPr>
          <a:lstStyle/>
          <a:p>
            <a:pPr algn="ctr"/>
            <a:r>
              <a:rPr lang="en-US" dirty="0"/>
              <a:t>GreenButton allows you to access the power of a Supercomputer from your Desktop</a:t>
            </a:r>
          </a:p>
        </p:txBody>
      </p:sp>
      <p:grpSp>
        <p:nvGrpSpPr>
          <p:cNvPr id="3" name="Group 2"/>
          <p:cNvGrpSpPr/>
          <p:nvPr/>
        </p:nvGrpSpPr>
        <p:grpSpPr>
          <a:xfrm>
            <a:off x="2117614" y="1577584"/>
            <a:ext cx="5190689" cy="5215822"/>
            <a:chOff x="4815946" y="1577584"/>
            <a:chExt cx="5215821" cy="5215822"/>
          </a:xfrm>
        </p:grpSpPr>
        <p:pic>
          <p:nvPicPr>
            <p:cNvPr id="2051" name="Picture 3" descr="C:\Users\Public\Pictures\TechEd\CloudComput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946" y="1577584"/>
              <a:ext cx="5215821" cy="52158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7" name="Picture 16" descr="logo only RGB 72dpi transparent back 5cm.png"/>
            <p:cNvPicPr>
              <a:picLocks noChangeAspect="1"/>
            </p:cNvPicPr>
            <p:nvPr/>
          </p:nvPicPr>
          <p:blipFill>
            <a:blip r:embed="rId4"/>
            <a:stretch>
              <a:fillRect/>
            </a:stretch>
          </p:blipFill>
          <p:spPr>
            <a:xfrm>
              <a:off x="7146947" y="5164824"/>
              <a:ext cx="553818" cy="522171"/>
            </a:xfrm>
            <a:prstGeom prst="rect">
              <a:avLst/>
            </a:prstGeom>
          </p:spPr>
        </p:pic>
      </p:grpSp>
    </p:spTree>
    <p:extLst>
      <p:ext uri="{BB962C8B-B14F-4D97-AF65-F5344CB8AC3E}">
        <p14:creationId xmlns:p14="http://schemas.microsoft.com/office/powerpoint/2010/main" val="419076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6632"/>
            <a:ext cx="8229600" cy="1143000"/>
          </a:xfrm>
        </p:spPr>
        <p:txBody>
          <a:bodyPr/>
          <a:lstStyle/>
          <a:p>
            <a:r>
              <a:rPr lang="en-US" dirty="0" smtClean="0"/>
              <a:t>High Performance Computing is…</a:t>
            </a:r>
            <a:endParaRPr lang="en-US" dirty="0"/>
          </a:p>
        </p:txBody>
      </p:sp>
      <p:sp>
        <p:nvSpPr>
          <p:cNvPr id="9" name="TextBox 8"/>
          <p:cNvSpPr txBox="1"/>
          <p:nvPr/>
        </p:nvSpPr>
        <p:spPr>
          <a:xfrm>
            <a:off x="3131840" y="2122181"/>
            <a:ext cx="3137397" cy="22159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13800" b="1" dirty="0" smtClean="0">
                <a:solidFill>
                  <a:schemeClr val="accent1"/>
                </a:solidFill>
                <a:latin typeface="Arial" pitchFamily="34" charset="0"/>
                <a:cs typeface="Arial" pitchFamily="34" charset="0"/>
              </a:rPr>
              <a:t>$$$</a:t>
            </a:r>
            <a:endParaRPr lang="en-US" sz="138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04074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56"/>
            <a:ext cx="8229600" cy="1143000"/>
          </a:xfrm>
        </p:spPr>
        <p:txBody>
          <a:bodyPr>
            <a:normAutofit fontScale="90000"/>
          </a:bodyPr>
          <a:lstStyle/>
          <a:p>
            <a:r>
              <a:rPr lang="en-US" dirty="0" smtClean="0"/>
              <a:t>High Performance Computing is complex</a:t>
            </a:r>
            <a:endParaRPr lang="en-US" dirty="0"/>
          </a:p>
        </p:txBody>
      </p:sp>
      <p:pic>
        <p:nvPicPr>
          <p:cNvPr id="1026" name="Picture 2" descr="C:\Users\Public\Pictures\TechEd\Complex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908720"/>
            <a:ext cx="5544616" cy="452989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Title 5"/>
          <p:cNvSpPr txBox="1">
            <a:spLocks/>
          </p:cNvSpPr>
          <p:nvPr/>
        </p:nvSpPr>
        <p:spPr>
          <a:xfrm>
            <a:off x="503765" y="5445224"/>
            <a:ext cx="8363938"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dirty="0" smtClean="0">
                <a:solidFill>
                  <a:schemeClr val="accent1">
                    <a:lumMod val="20000"/>
                    <a:lumOff val="80000"/>
                  </a:schemeClr>
                </a:solidFill>
              </a:rPr>
              <a:t>The stuff just takes too darn long!!</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09688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loud 109"/>
          <p:cNvSpPr/>
          <p:nvPr/>
        </p:nvSpPr>
        <p:spPr bwMode="auto">
          <a:xfrm>
            <a:off x="4427984" y="2132856"/>
            <a:ext cx="3672408" cy="3089406"/>
          </a:xfrm>
          <a:prstGeom prst="cloud">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pic>
        <p:nvPicPr>
          <p:cNvPr id="2052" name="Picture 4" descr="C:\Users\Public\Pictures\azure[1]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522" y="2201910"/>
            <a:ext cx="638735" cy="686430"/>
          </a:xfrm>
          <a:prstGeom prst="rect">
            <a:avLst/>
          </a:prstGeom>
          <a:noFill/>
          <a:extLst>
            <a:ext uri="{909E8E84-426E-40DD-AFC4-6F175D3DCCD1}">
              <a14:hiddenFill xmlns:a14="http://schemas.microsoft.com/office/drawing/2010/main">
                <a:solidFill>
                  <a:srgbClr val="FFFFFF"/>
                </a:solidFill>
              </a14:hiddenFill>
            </a:ext>
          </a:extLst>
        </p:spPr>
      </p:pic>
      <p:sp>
        <p:nvSpPr>
          <p:cNvPr id="112" name="Rounded Rectangle 111"/>
          <p:cNvSpPr/>
          <p:nvPr/>
        </p:nvSpPr>
        <p:spPr bwMode="auto">
          <a:xfrm>
            <a:off x="827584" y="1526308"/>
            <a:ext cx="3209687" cy="4278956"/>
          </a:xfrm>
          <a:prstGeom prst="roundRect">
            <a:avLst>
              <a:gd name="adj" fmla="val 5319"/>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itle 4"/>
          <p:cNvSpPr>
            <a:spLocks noGrp="1"/>
          </p:cNvSpPr>
          <p:nvPr>
            <p:ph type="title"/>
          </p:nvPr>
        </p:nvSpPr>
        <p:spPr>
          <a:xfrm>
            <a:off x="394794" y="141050"/>
            <a:ext cx="8363938" cy="1218795"/>
          </a:xfrm>
        </p:spPr>
        <p:txBody>
          <a:bodyPr vert="horz" lIns="91440" tIns="45720" rIns="91440" bIns="45720" rtlCol="0" anchor="ctr">
            <a:normAutofit/>
          </a:bodyPr>
          <a:lstStyle/>
          <a:p>
            <a:pPr algn="ctr"/>
            <a:r>
              <a:rPr lang="en-US" dirty="0"/>
              <a:t>GreenButton allows ISVs to </a:t>
            </a:r>
            <a:br>
              <a:rPr lang="en-US" dirty="0"/>
            </a:br>
            <a:r>
              <a:rPr lang="en-US" dirty="0"/>
              <a:t>easily use the cloud for HPC</a:t>
            </a:r>
          </a:p>
        </p:txBody>
      </p:sp>
      <p:sp>
        <p:nvSpPr>
          <p:cNvPr id="71" name="TextBox 70"/>
          <p:cNvSpPr txBox="1"/>
          <p:nvPr/>
        </p:nvSpPr>
        <p:spPr>
          <a:xfrm>
            <a:off x="1075702" y="1599046"/>
            <a:ext cx="2704210" cy="523220"/>
          </a:xfrm>
          <a:prstGeom prst="rect">
            <a:avLst/>
          </a:prstGeom>
          <a:noFill/>
          <a:ln>
            <a:noFill/>
          </a:ln>
        </p:spPr>
        <p:txBody>
          <a:bodyPr wrap="square" rtlCol="0">
            <a:spAutoFit/>
          </a:bodyPr>
          <a:lstStyle/>
          <a:p>
            <a:pPr algn="ctr"/>
            <a:r>
              <a:rPr lang="en-US" sz="2800" b="1" dirty="0" smtClean="0">
                <a:solidFill>
                  <a:schemeClr val="tx2">
                    <a:lumMod val="75000"/>
                  </a:schemeClr>
                </a:solidFill>
                <a:effectLst>
                  <a:outerShdw blurRad="38100" dist="38100" dir="2700000" algn="tl">
                    <a:srgbClr val="000000">
                      <a:alpha val="43137"/>
                    </a:srgbClr>
                  </a:outerShdw>
                </a:effectLst>
              </a:rPr>
              <a:t>ISV Applications</a:t>
            </a:r>
            <a:endParaRPr lang="en-US" sz="2800" b="1" dirty="0">
              <a:solidFill>
                <a:schemeClr val="tx2">
                  <a:lumMod val="75000"/>
                </a:schemeClr>
              </a:solidFill>
              <a:effectLst>
                <a:outerShdw blurRad="38100" dist="38100" dir="2700000" algn="tl">
                  <a:srgbClr val="000000">
                    <a:alpha val="43137"/>
                  </a:srgbClr>
                </a:outerShdw>
              </a:effectLst>
            </a:endParaRPr>
          </a:p>
        </p:txBody>
      </p:sp>
      <p:sp>
        <p:nvSpPr>
          <p:cNvPr id="73" name="Rounded Rectangle 72"/>
          <p:cNvSpPr/>
          <p:nvPr/>
        </p:nvSpPr>
        <p:spPr>
          <a:xfrm>
            <a:off x="978298" y="2208698"/>
            <a:ext cx="2937819" cy="594000"/>
          </a:xfrm>
          <a:prstGeom prst="roundRect">
            <a:avLst/>
          </a:prstGeom>
          <a:solidFill>
            <a:schemeClr val="accent1">
              <a:lumMod val="7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Digital Media</a:t>
            </a:r>
          </a:p>
        </p:txBody>
      </p:sp>
      <p:sp>
        <p:nvSpPr>
          <p:cNvPr id="74" name="Rounded Rectangle 73"/>
          <p:cNvSpPr/>
          <p:nvPr/>
        </p:nvSpPr>
        <p:spPr>
          <a:xfrm>
            <a:off x="970846" y="2895076"/>
            <a:ext cx="2945271" cy="594000"/>
          </a:xfrm>
          <a:prstGeom prst="roundRect">
            <a:avLst/>
          </a:prstGeom>
          <a:solidFill>
            <a:schemeClr val="accent5">
              <a:lumMod val="75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1"/>
                </a:solidFill>
                <a:latin typeface="Calibri" pitchFamily="34" charset="0"/>
              </a:rPr>
              <a:t>Engineering</a:t>
            </a:r>
          </a:p>
        </p:txBody>
      </p:sp>
      <p:sp>
        <p:nvSpPr>
          <p:cNvPr id="75" name="Rounded Rectangle 74"/>
          <p:cNvSpPr/>
          <p:nvPr/>
        </p:nvSpPr>
        <p:spPr>
          <a:xfrm>
            <a:off x="962192" y="3582897"/>
            <a:ext cx="2953925" cy="594000"/>
          </a:xfrm>
          <a:prstGeom prst="roundRect">
            <a:avLst/>
          </a:prstGeom>
          <a:solidFill>
            <a:schemeClr val="accent1">
              <a:lumMod val="7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Oil / Gas</a:t>
            </a:r>
          </a:p>
        </p:txBody>
      </p:sp>
      <p:sp>
        <p:nvSpPr>
          <p:cNvPr id="76" name="Rounded Rectangle 75"/>
          <p:cNvSpPr/>
          <p:nvPr/>
        </p:nvSpPr>
        <p:spPr>
          <a:xfrm>
            <a:off x="978297" y="4260548"/>
            <a:ext cx="2937820" cy="641433"/>
          </a:xfrm>
          <a:prstGeom prst="roundRect">
            <a:avLst/>
          </a:prstGeom>
          <a:solidFill>
            <a:schemeClr val="accent5">
              <a:lumMod val="75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1"/>
                </a:solidFill>
                <a:latin typeface="Calibri" pitchFamily="34" charset="0"/>
              </a:rPr>
              <a:t>Financial Services</a:t>
            </a:r>
          </a:p>
        </p:txBody>
      </p:sp>
      <p:sp>
        <p:nvSpPr>
          <p:cNvPr id="77" name="Rounded Rectangle 76"/>
          <p:cNvSpPr/>
          <p:nvPr/>
        </p:nvSpPr>
        <p:spPr>
          <a:xfrm>
            <a:off x="978298" y="4997430"/>
            <a:ext cx="2937819" cy="594000"/>
          </a:xfrm>
          <a:prstGeom prst="roundRect">
            <a:avLst/>
          </a:prstGeom>
          <a:solidFill>
            <a:schemeClr val="accent1">
              <a:lumMod val="7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Bio-technology</a:t>
            </a:r>
          </a:p>
        </p:txBody>
      </p:sp>
      <p:sp>
        <p:nvSpPr>
          <p:cNvPr id="84" name="Rounded Rectangle 83"/>
          <p:cNvSpPr/>
          <p:nvPr/>
        </p:nvSpPr>
        <p:spPr>
          <a:xfrm>
            <a:off x="5262100" y="2881199"/>
            <a:ext cx="2118212" cy="1099204"/>
          </a:xfrm>
          <a:prstGeom prst="roundRect">
            <a:avLst/>
          </a:prstGeom>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5" name="Picture 7" descr="C:\Users\chris\Documents\My Dropbox\green\Logo\greenbutton-logo-and-name TM-layers-5cm-H-72dp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3801" y="2881198"/>
            <a:ext cx="1610513" cy="551849"/>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nvSpPr>
        <p:spPr>
          <a:xfrm>
            <a:off x="5500981" y="3223061"/>
            <a:ext cx="1787698" cy="369331"/>
          </a:xfrm>
          <a:prstGeom prst="rect">
            <a:avLst/>
          </a:prstGeom>
          <a:noFill/>
        </p:spPr>
        <p:txBody>
          <a:bodyPr wrap="square" rtlCol="0">
            <a:spAutoFit/>
          </a:bodyPr>
          <a:lstStyle/>
          <a:p>
            <a:pPr algn="ctr"/>
            <a:r>
              <a:rPr lang="en-US" dirty="0" smtClean="0">
                <a:solidFill>
                  <a:srgbClr val="336600"/>
                </a:solidFill>
              </a:rPr>
              <a:t>Platform</a:t>
            </a:r>
            <a:endParaRPr lang="en-US" dirty="0">
              <a:solidFill>
                <a:srgbClr val="336600"/>
              </a:solidFill>
            </a:endParaRPr>
          </a:p>
        </p:txBody>
      </p:sp>
      <p:grpSp>
        <p:nvGrpSpPr>
          <p:cNvPr id="99" name="Group 98"/>
          <p:cNvGrpSpPr/>
          <p:nvPr/>
        </p:nvGrpSpPr>
        <p:grpSpPr>
          <a:xfrm>
            <a:off x="3878340" y="2589895"/>
            <a:ext cx="1375107" cy="2712393"/>
            <a:chOff x="3745992" y="2366856"/>
            <a:chExt cx="1867669" cy="2712393"/>
          </a:xfrm>
        </p:grpSpPr>
        <p:cxnSp>
          <p:nvCxnSpPr>
            <p:cNvPr id="100" name="Straight Arrow Connector 99"/>
            <p:cNvCxnSpPr/>
            <p:nvPr/>
          </p:nvCxnSpPr>
          <p:spPr>
            <a:xfrm>
              <a:off x="3780663" y="2366856"/>
              <a:ext cx="1823260" cy="466748"/>
            </a:xfrm>
            <a:prstGeom prst="straightConnector1">
              <a:avLst/>
            </a:prstGeom>
            <a:ln w="19050">
              <a:solidFill>
                <a:srgbClr val="336600"/>
              </a:solidFill>
              <a:headEnd type="arrow"/>
              <a:tailEnd type="arrow"/>
            </a:ln>
            <a:effectLst>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01" name="Straight Arrow Connector 100"/>
            <p:cNvCxnSpPr/>
            <p:nvPr/>
          </p:nvCxnSpPr>
          <p:spPr>
            <a:xfrm flipV="1">
              <a:off x="3766948" y="2965008"/>
              <a:ext cx="1825475" cy="121105"/>
            </a:xfrm>
            <a:prstGeom prst="straightConnector1">
              <a:avLst/>
            </a:prstGeom>
            <a:ln w="19050">
              <a:solidFill>
                <a:srgbClr val="336600"/>
              </a:solidFill>
              <a:headEnd type="arrow"/>
              <a:tailEnd type="arrow"/>
            </a:ln>
            <a:effectLst>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02" name="Straight Arrow Connector 101"/>
            <p:cNvCxnSpPr/>
            <p:nvPr/>
          </p:nvCxnSpPr>
          <p:spPr>
            <a:xfrm flipV="1">
              <a:off x="3757165" y="3063952"/>
              <a:ext cx="1845040" cy="700573"/>
            </a:xfrm>
            <a:prstGeom prst="straightConnector1">
              <a:avLst/>
            </a:prstGeom>
            <a:ln w="19050">
              <a:solidFill>
                <a:srgbClr val="336600"/>
              </a:solidFill>
              <a:headEnd type="arrow"/>
              <a:tailEnd type="arrow"/>
            </a:ln>
            <a:effectLst>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03" name="Straight Arrow Connector 102"/>
            <p:cNvCxnSpPr/>
            <p:nvPr/>
          </p:nvCxnSpPr>
          <p:spPr>
            <a:xfrm flipV="1">
              <a:off x="3799713" y="3210010"/>
              <a:ext cx="1813948" cy="1109031"/>
            </a:xfrm>
            <a:prstGeom prst="straightConnector1">
              <a:avLst/>
            </a:prstGeom>
            <a:ln w="19050">
              <a:solidFill>
                <a:srgbClr val="336600"/>
              </a:solidFill>
              <a:headEnd type="arrow"/>
              <a:tailEnd type="arrow"/>
            </a:ln>
            <a:effectLst>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04" name="Straight Arrow Connector 103"/>
            <p:cNvCxnSpPr/>
            <p:nvPr/>
          </p:nvCxnSpPr>
          <p:spPr>
            <a:xfrm flipV="1">
              <a:off x="3745992" y="3383465"/>
              <a:ext cx="1867669" cy="1695784"/>
            </a:xfrm>
            <a:prstGeom prst="straightConnector1">
              <a:avLst/>
            </a:prstGeom>
            <a:ln w="19050">
              <a:solidFill>
                <a:srgbClr val="336600"/>
              </a:solidFill>
              <a:headEnd type="arrow"/>
              <a:tailEnd type="arrow"/>
            </a:ln>
            <a:effectLst>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grpSp>
      <p:sp>
        <p:nvSpPr>
          <p:cNvPr id="105" name="TextBox 104"/>
          <p:cNvSpPr txBox="1"/>
          <p:nvPr/>
        </p:nvSpPr>
        <p:spPr>
          <a:xfrm>
            <a:off x="5342788" y="3614649"/>
            <a:ext cx="665567" cy="276999"/>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solidFill>
                  <a:schemeClr val="accent3">
                    <a:lumMod val="75000"/>
                  </a:schemeClr>
                </a:solidFill>
              </a:rPr>
              <a:t>ISV app</a:t>
            </a:r>
            <a:endParaRPr lang="en-US" sz="1200" b="1" dirty="0">
              <a:solidFill>
                <a:schemeClr val="accent3">
                  <a:lumMod val="75000"/>
                </a:schemeClr>
              </a:solidFill>
            </a:endParaRPr>
          </a:p>
        </p:txBody>
      </p:sp>
      <p:sp>
        <p:nvSpPr>
          <p:cNvPr id="106" name="TextBox 105"/>
          <p:cNvSpPr txBox="1"/>
          <p:nvPr/>
        </p:nvSpPr>
        <p:spPr>
          <a:xfrm>
            <a:off x="5957982" y="3614649"/>
            <a:ext cx="665567" cy="276999"/>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solidFill>
                  <a:schemeClr val="accent3">
                    <a:lumMod val="75000"/>
                  </a:schemeClr>
                </a:solidFill>
              </a:rPr>
              <a:t>ISV app</a:t>
            </a:r>
            <a:endParaRPr lang="en-US" sz="1200" b="1" dirty="0">
              <a:solidFill>
                <a:schemeClr val="accent3">
                  <a:lumMod val="75000"/>
                </a:schemeClr>
              </a:solidFill>
            </a:endParaRPr>
          </a:p>
        </p:txBody>
      </p:sp>
      <p:sp>
        <p:nvSpPr>
          <p:cNvPr id="107" name="TextBox 106"/>
          <p:cNvSpPr txBox="1"/>
          <p:nvPr/>
        </p:nvSpPr>
        <p:spPr>
          <a:xfrm>
            <a:off x="6567728" y="3614649"/>
            <a:ext cx="665567" cy="276999"/>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solidFill>
                  <a:schemeClr val="accent3">
                    <a:lumMod val="75000"/>
                  </a:schemeClr>
                </a:solidFill>
              </a:rPr>
              <a:t>ISV app</a:t>
            </a:r>
            <a:endParaRPr lang="en-US" sz="1200" b="1" dirty="0">
              <a:solidFill>
                <a:schemeClr val="accent3">
                  <a:lumMod val="75000"/>
                </a:schemeClr>
              </a:solidFill>
            </a:endParaRPr>
          </a:p>
        </p:txBody>
      </p:sp>
      <p:pic>
        <p:nvPicPr>
          <p:cNvPr id="2051" name="Picture 3" descr="C:\Users\Public\Pictures\greenbutton_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3" y="2276536"/>
            <a:ext cx="472212" cy="47625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3" descr="C:\Users\Public\Pictures\greenbutton_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3" y="2959535"/>
            <a:ext cx="472212" cy="47625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 descr="C:\Users\Public\Pictures\greenbutton_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3" y="3656538"/>
            <a:ext cx="472212" cy="47625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 descr="C:\Users\Public\Pictures\greenbutton_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3" y="4350040"/>
            <a:ext cx="472212" cy="47625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 descr="C:\Users\Public\Pictures\greenbutton_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3" y="5065365"/>
            <a:ext cx="472212" cy="47625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5248080" y="4176897"/>
            <a:ext cx="2132232" cy="589668"/>
            <a:chOff x="5248080" y="4176897"/>
            <a:chExt cx="2132232" cy="589668"/>
          </a:xfrm>
        </p:grpSpPr>
        <p:pic>
          <p:nvPicPr>
            <p:cNvPr id="39938" name="Picture 2" descr="C:\Users\Public\Pictures\Server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1819" y="4176897"/>
              <a:ext cx="589668" cy="58966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Public\Pictures\Server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4184" y="4176897"/>
              <a:ext cx="589668" cy="58966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Public\Pictures\Server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0130" y="4176897"/>
              <a:ext cx="589668" cy="5896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Public\Pictures\Server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8080" y="4176897"/>
              <a:ext cx="589668" cy="5896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Public\Pictures\Server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0445" y="4176897"/>
              <a:ext cx="589668" cy="58966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Public\Pictures\Server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0644" y="4176897"/>
              <a:ext cx="589668" cy="5896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230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par>
                                <p:cTn id="26" presetID="10" presetClass="entr" presetSubtype="0" fill="hold"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fade">
                                      <p:cBhvr>
                                        <p:cTn id="28" dur="500"/>
                                        <p:tgtEl>
                                          <p:spTgt spid="1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childTnLst>
                                </p:cTn>
                              </p:par>
                              <p:par>
                                <p:cTn id="42" presetID="10" presetClass="entr" presetSubtype="0" fill="hold" nodeType="with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fade">
                                      <p:cBhvr>
                                        <p:cTn id="44" dur="500"/>
                                        <p:tgtEl>
                                          <p:spTgt spid="1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52"/>
                                        </p:tgtEl>
                                        <p:attrNameLst>
                                          <p:attrName>style.visibility</p:attrName>
                                        </p:attrNameLst>
                                      </p:cBhvr>
                                      <p:to>
                                        <p:strVal val="visible"/>
                                      </p:to>
                                    </p:set>
                                    <p:animEffect transition="in" filter="fade">
                                      <p:cBhvr>
                                        <p:cTn id="57" dur="500"/>
                                        <p:tgtEl>
                                          <p:spTgt spid="20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0"/>
                                        </p:tgtEl>
                                        <p:attrNameLst>
                                          <p:attrName>style.visibility</p:attrName>
                                        </p:attrNameLst>
                                      </p:cBhvr>
                                      <p:to>
                                        <p:strVal val="visible"/>
                                      </p:to>
                                    </p:set>
                                    <p:animEffect transition="in" filter="fade">
                                      <p:cBhvr>
                                        <p:cTn id="60" dur="500"/>
                                        <p:tgtEl>
                                          <p:spTgt spid="1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par>
                                <p:cTn id="67" presetID="10" presetClass="entr" presetSubtype="0" fill="hold"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500"/>
                                        <p:tgtEl>
                                          <p:spTgt spid="8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fade">
                                      <p:cBhvr>
                                        <p:cTn id="74" dur="10"/>
                                        <p:tgtEl>
                                          <p:spTgt spid="10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fade">
                                      <p:cBhvr>
                                        <p:cTn id="77" dur="10"/>
                                        <p:tgtEl>
                                          <p:spTgt spid="10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fade">
                                      <p:cBhvr>
                                        <p:cTn id="80" dur="10"/>
                                        <p:tgtEl>
                                          <p:spTgt spid="107"/>
                                        </p:tgtEl>
                                      </p:cBhvr>
                                    </p:animEffect>
                                  </p:childTnLst>
                                </p:cTn>
                              </p:par>
                            </p:childTnLst>
                          </p:cTn>
                        </p:par>
                        <p:par>
                          <p:cTn id="81" fill="hold">
                            <p:stCondLst>
                              <p:cond delay="10"/>
                            </p:stCondLst>
                            <p:childTnLst>
                              <p:par>
                                <p:cTn id="82" presetID="22" presetClass="entr" presetSubtype="4" fill="hold" nodeType="after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wipe(down)">
                                      <p:cBhvr>
                                        <p:cTn id="84" dur="10"/>
                                        <p:tgtEl>
                                          <p:spTgt spid="9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nimBg="1"/>
      <p:bldP spid="71" grpId="0"/>
      <p:bldP spid="73" grpId="0" animBg="1"/>
      <p:bldP spid="74" grpId="0" animBg="1"/>
      <p:bldP spid="75" grpId="0" animBg="1"/>
      <p:bldP spid="76" grpId="0" animBg="1"/>
      <p:bldP spid="77" grpId="0" animBg="1"/>
      <p:bldP spid="84" grpId="0" animBg="1"/>
      <p:bldP spid="86" grpId="0"/>
      <p:bldP spid="105" grpId="0" animBg="1"/>
      <p:bldP spid="106" grpId="0" animBg="1"/>
      <p:bldP spid="107" grpId="0" animBg="1"/>
    </p:bld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13053</TotalTime>
  <Words>2184</Words>
  <Application>Microsoft Office PowerPoint</Application>
  <PresentationFormat>On-screen Show (4:3)</PresentationFormat>
  <Paragraphs>303</Paragraphs>
  <Slides>41</Slides>
  <Notes>32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Real World Windows Azure WITH GreenButton</vt:lpstr>
      <vt:lpstr>PowerPoint Presentation</vt:lpstr>
      <vt:lpstr>PowerPoint Presentation</vt:lpstr>
      <vt:lpstr>PowerPoint Presentation</vt:lpstr>
      <vt:lpstr>GreenButton allows you to access the power of a Supercomputer from your Desktop</vt:lpstr>
      <vt:lpstr>High Performance Computing is…</vt:lpstr>
      <vt:lpstr>High Performance Computing is complex</vt:lpstr>
      <vt:lpstr>GreenButton allows ISVs to  easily use the cloud for HPC</vt:lpstr>
      <vt:lpstr>Using the cloud is more cost effective</vt:lpstr>
      <vt:lpstr>PowerPoint Presentation</vt:lpstr>
      <vt:lpstr>Enable an app in hours</vt:lpstr>
      <vt:lpstr>GreenButton SDK</vt:lpstr>
      <vt:lpstr>PowerPoint Presentation</vt:lpstr>
      <vt:lpstr>GreenButton Server allows customers to use existing hardware</vt:lpstr>
      <vt:lpstr>PowerPoint Presentation</vt:lpstr>
      <vt:lpstr>Auto Scaling</vt:lpstr>
      <vt:lpstr>Azure Connect (VPN)</vt:lpstr>
      <vt:lpstr>Windows Azure Insights…</vt:lpstr>
      <vt:lpstr>Windows Azure Storage Insights…</vt:lpstr>
      <vt:lpstr>HPC in the Cloud…</vt:lpstr>
      <vt:lpstr>Summary</vt:lpstr>
      <vt:lpstr>PowerPoint Presentation</vt:lpstr>
      <vt:lpstr>Enrol in Microsoft Virtual Academy Today</vt:lpstr>
      <vt:lpstr>PowerPoint Presentation</vt:lpstr>
      <vt:lpstr>Resources</vt:lpstr>
      <vt:lpstr>Agenda Agenda Subtitle</vt:lpstr>
      <vt:lpstr>PowerPoint Template Subtitle color</vt:lpstr>
      <vt:lpstr>PowerPoint Guidelines</vt:lpstr>
      <vt:lpstr>Slide for Showing Software Code</vt:lpstr>
      <vt:lpstr>Table Format</vt:lpstr>
      <vt:lpstr>Bar Chart Example</vt:lpstr>
      <vt:lpstr>Pie Chart Example</vt:lpstr>
      <vt:lpstr>Tech·Ed Bling</vt:lpstr>
      <vt:lpstr>Appendix 1: PowerPoint Twitter Tools</vt:lpstr>
      <vt:lpstr>You can “auto tweet” from presentations using the AutoTweet plugin, available here (Office 2007) or here (Office 2004) </vt:lpstr>
      <vt:lpstr>Twitter feedback slide   Display a feedback slide with questions and comments from Twitter</vt:lpstr>
      <vt:lpstr>Twitter Voter – Real time voting over Twitter To vote, make the first character of your tweet an option number, and include a unique voting string somewhere in the text, e.g. “1 is the option I choose! myvote” OR “@votebytweet 1 myvote” (your followers won’t see the votes by default) </vt:lpstr>
      <vt:lpstr>Twitter voter: Part Two</vt:lpstr>
      <vt:lpstr>Twitter ticker and mood meter</vt:lpstr>
      <vt:lpstr>PowerPoint noise meter (uses microphone)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318</cp:revision>
  <dcterms:created xsi:type="dcterms:W3CDTF">2011-04-01T05:55:34Z</dcterms:created>
  <dcterms:modified xsi:type="dcterms:W3CDTF">2011-08-31T07:13:46Z</dcterms:modified>
</cp:coreProperties>
</file>