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1" r:id="rId2"/>
  </p:sldMasterIdLst>
  <p:notesMasterIdLst>
    <p:notesMasterId r:id="rId50"/>
  </p:notesMasterIdLst>
  <p:sldIdLst>
    <p:sldId id="280" r:id="rId3"/>
    <p:sldId id="260" r:id="rId4"/>
    <p:sldId id="310" r:id="rId5"/>
    <p:sldId id="283" r:id="rId6"/>
    <p:sldId id="284" r:id="rId7"/>
    <p:sldId id="285" r:id="rId8"/>
    <p:sldId id="287" r:id="rId9"/>
    <p:sldId id="288" r:id="rId10"/>
    <p:sldId id="292" r:id="rId11"/>
    <p:sldId id="295" r:id="rId12"/>
    <p:sldId id="299" r:id="rId13"/>
    <p:sldId id="337" r:id="rId14"/>
    <p:sldId id="326" r:id="rId15"/>
    <p:sldId id="327" r:id="rId16"/>
    <p:sldId id="311" r:id="rId17"/>
    <p:sldId id="312" r:id="rId18"/>
    <p:sldId id="313" r:id="rId19"/>
    <p:sldId id="314" r:id="rId20"/>
    <p:sldId id="316" r:id="rId21"/>
    <p:sldId id="338" r:id="rId22"/>
    <p:sldId id="339" r:id="rId23"/>
    <p:sldId id="317" r:id="rId24"/>
    <p:sldId id="318" r:id="rId25"/>
    <p:sldId id="320" r:id="rId26"/>
    <p:sldId id="321" r:id="rId27"/>
    <p:sldId id="324" r:id="rId28"/>
    <p:sldId id="349" r:id="rId29"/>
    <p:sldId id="348" r:id="rId30"/>
    <p:sldId id="322" r:id="rId31"/>
    <p:sldId id="323" r:id="rId32"/>
    <p:sldId id="345" r:id="rId33"/>
    <p:sldId id="346" r:id="rId34"/>
    <p:sldId id="347" r:id="rId35"/>
    <p:sldId id="325" r:id="rId36"/>
    <p:sldId id="340" r:id="rId37"/>
    <p:sldId id="341" r:id="rId38"/>
    <p:sldId id="342" r:id="rId39"/>
    <p:sldId id="344" r:id="rId40"/>
    <p:sldId id="329" r:id="rId41"/>
    <p:sldId id="333" r:id="rId42"/>
    <p:sldId id="330" r:id="rId43"/>
    <p:sldId id="334" r:id="rId44"/>
    <p:sldId id="335" r:id="rId45"/>
    <p:sldId id="336" r:id="rId46"/>
    <p:sldId id="332" r:id="rId47"/>
    <p:sldId id="353" r:id="rId48"/>
    <p:sldId id="27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70" d="100"/>
          <a:sy n="70" d="100"/>
        </p:scale>
        <p:origin x="-96"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D417B-7659-4969-B011-B59D899AE803}" type="doc">
      <dgm:prSet loTypeId="urn:microsoft.com/office/officeart/2005/8/layout/vProcess5" loCatId="process" qsTypeId="urn:microsoft.com/office/officeart/2005/8/quickstyle/3d6" qsCatId="3D" csTypeId="urn:microsoft.com/office/officeart/2005/8/colors/accent6_4" csCatId="accent6" phldr="1"/>
      <dgm:spPr/>
      <dgm:t>
        <a:bodyPr/>
        <a:lstStyle/>
        <a:p>
          <a:endParaRPr lang="en-US"/>
        </a:p>
      </dgm:t>
    </dgm:pt>
    <dgm:pt modelId="{54ADC9E5-47FD-4271-A98E-A0D34C3040D6}">
      <dgm:prSet phldrT="[Text]" custT="1"/>
      <dgm:spPr/>
      <dgm:t>
        <a:bodyPr/>
        <a:lstStyle/>
        <a:p>
          <a:r>
            <a:rPr lang="en-US" sz="1600" dirty="0" smtClean="0"/>
            <a:t>“Bad Weather”</a:t>
          </a:r>
        </a:p>
        <a:p>
          <a:r>
            <a:rPr lang="en-US" sz="1600" dirty="0" smtClean="0"/>
            <a:t>5M records, 1000 Hits</a:t>
          </a:r>
          <a:endParaRPr lang="en-US" sz="1600" dirty="0"/>
        </a:p>
      </dgm:t>
    </dgm:pt>
    <dgm:pt modelId="{02E8E71A-4FBD-471C-9527-80A410C72F40}" type="parTrans" cxnId="{C32BA486-0682-4509-8AA8-34A298FB8877}">
      <dgm:prSet/>
      <dgm:spPr/>
      <dgm:t>
        <a:bodyPr/>
        <a:lstStyle/>
        <a:p>
          <a:endParaRPr lang="en-US"/>
        </a:p>
      </dgm:t>
    </dgm:pt>
    <dgm:pt modelId="{A722AF4D-AF41-442A-B99D-C3EB8C0A2E03}" type="sibTrans" cxnId="{C32BA486-0682-4509-8AA8-34A298FB8877}">
      <dgm:prSet/>
      <dgm:spPr/>
      <dgm:t>
        <a:bodyPr/>
        <a:lstStyle/>
        <a:p>
          <a:endParaRPr lang="en-US"/>
        </a:p>
      </dgm:t>
    </dgm:pt>
    <dgm:pt modelId="{B113A891-1AA7-4B1E-8C4E-860B90D98E28}">
      <dgm:prSet phldrT="[Text]" custT="1"/>
      <dgm:spPr/>
      <dgm:t>
        <a:bodyPr/>
        <a:lstStyle/>
        <a:p>
          <a:r>
            <a:rPr lang="en-US" sz="1600" dirty="0" smtClean="0"/>
            <a:t>“Incident Report”</a:t>
          </a:r>
        </a:p>
        <a:p>
          <a:r>
            <a:rPr lang="en-US" sz="1600" dirty="0" smtClean="0"/>
            <a:t>400 records</a:t>
          </a:r>
          <a:endParaRPr lang="en-US" sz="1600" dirty="0"/>
        </a:p>
      </dgm:t>
    </dgm:pt>
    <dgm:pt modelId="{2BD15C85-A913-49B4-939F-2811FC114642}" type="parTrans" cxnId="{4F3DBB85-32F2-4C47-8DD0-EAEABFD821E3}">
      <dgm:prSet/>
      <dgm:spPr/>
      <dgm:t>
        <a:bodyPr/>
        <a:lstStyle/>
        <a:p>
          <a:endParaRPr lang="en-US"/>
        </a:p>
      </dgm:t>
    </dgm:pt>
    <dgm:pt modelId="{859DF810-8611-424D-98BD-31B134D5A5AF}" type="sibTrans" cxnId="{4F3DBB85-32F2-4C47-8DD0-EAEABFD821E3}">
      <dgm:prSet/>
      <dgm:spPr/>
      <dgm:t>
        <a:bodyPr/>
        <a:lstStyle/>
        <a:p>
          <a:endParaRPr lang="en-US"/>
        </a:p>
      </dgm:t>
    </dgm:pt>
    <dgm:pt modelId="{288C56B5-10A4-4945-94FA-0AE1484F0B4D}">
      <dgm:prSet phldrT="[Text]" custT="1"/>
      <dgm:spPr/>
      <dgm:t>
        <a:bodyPr/>
        <a:lstStyle/>
        <a:p>
          <a:r>
            <a:rPr lang="en-US" sz="1600" dirty="0" smtClean="0"/>
            <a:t>6 Month date range</a:t>
          </a:r>
        </a:p>
        <a:p>
          <a:r>
            <a:rPr lang="en-US" sz="1600" dirty="0" smtClean="0"/>
            <a:t>152 records</a:t>
          </a:r>
          <a:endParaRPr lang="en-US" sz="1600" dirty="0"/>
        </a:p>
      </dgm:t>
    </dgm:pt>
    <dgm:pt modelId="{D77D95CA-952E-41B2-8313-61E10E40C347}" type="parTrans" cxnId="{BCFE1304-1724-434E-A332-3FABD01E3A62}">
      <dgm:prSet/>
      <dgm:spPr/>
      <dgm:t>
        <a:bodyPr/>
        <a:lstStyle/>
        <a:p>
          <a:endParaRPr lang="en-US"/>
        </a:p>
      </dgm:t>
    </dgm:pt>
    <dgm:pt modelId="{36BC48F5-1058-4BE0-BC23-4B0C9EE1B422}" type="sibTrans" cxnId="{BCFE1304-1724-434E-A332-3FABD01E3A62}">
      <dgm:prSet/>
      <dgm:spPr/>
      <dgm:t>
        <a:bodyPr/>
        <a:lstStyle/>
        <a:p>
          <a:endParaRPr lang="en-US"/>
        </a:p>
      </dgm:t>
    </dgm:pt>
    <dgm:pt modelId="{5C4B226D-9A40-4BD2-97C6-3CA7D2B110E4}">
      <dgm:prSet custT="1"/>
      <dgm:spPr/>
      <dgm:t>
        <a:bodyPr/>
        <a:lstStyle/>
        <a:p>
          <a:r>
            <a:rPr lang="en-US" sz="1600" dirty="0" smtClean="0"/>
            <a:t>Tornado.doc  (MS Word)</a:t>
          </a:r>
        </a:p>
        <a:p>
          <a:r>
            <a:rPr lang="en-US" sz="1600" dirty="0" smtClean="0"/>
            <a:t>45 records</a:t>
          </a:r>
          <a:endParaRPr lang="en-US" sz="1600" dirty="0"/>
        </a:p>
      </dgm:t>
    </dgm:pt>
    <dgm:pt modelId="{DD5A4C50-0051-48B8-B05E-B7C2AE2EFAE8}" type="parTrans" cxnId="{A7D1B82A-61D5-4BC5-A6A3-CFA97164312D}">
      <dgm:prSet/>
      <dgm:spPr/>
      <dgm:t>
        <a:bodyPr/>
        <a:lstStyle/>
        <a:p>
          <a:endParaRPr lang="en-US"/>
        </a:p>
      </dgm:t>
    </dgm:pt>
    <dgm:pt modelId="{658DBB41-5711-46F5-B68B-717B867B2E86}" type="sibTrans" cxnId="{A7D1B82A-61D5-4BC5-A6A3-CFA97164312D}">
      <dgm:prSet/>
      <dgm:spPr/>
      <dgm:t>
        <a:bodyPr/>
        <a:lstStyle/>
        <a:p>
          <a:endParaRPr lang="en-US"/>
        </a:p>
      </dgm:t>
    </dgm:pt>
    <dgm:pt modelId="{239C361A-C12E-43EE-98B8-85A58738622C}">
      <dgm:prSet custT="1"/>
      <dgm:spPr/>
      <dgm:t>
        <a:bodyPr/>
        <a:lstStyle/>
        <a:p>
          <a:r>
            <a:rPr lang="en-US" sz="1600" dirty="0" smtClean="0"/>
            <a:t>“Personal Injury” Classified</a:t>
          </a:r>
        </a:p>
        <a:p>
          <a:r>
            <a:rPr lang="en-US" sz="1600" dirty="0" smtClean="0"/>
            <a:t>25 records</a:t>
          </a:r>
          <a:endParaRPr lang="en-US" sz="1600" dirty="0"/>
        </a:p>
      </dgm:t>
    </dgm:pt>
    <dgm:pt modelId="{F3466D04-778E-45C7-A714-3ECEE8D62E0C}" type="parTrans" cxnId="{C6C666F1-9718-48E4-AA7D-5999F1BB16C3}">
      <dgm:prSet/>
      <dgm:spPr/>
      <dgm:t>
        <a:bodyPr/>
        <a:lstStyle/>
        <a:p>
          <a:endParaRPr lang="en-US"/>
        </a:p>
      </dgm:t>
    </dgm:pt>
    <dgm:pt modelId="{5E32A307-0338-4540-8097-C9738E71D45E}" type="sibTrans" cxnId="{C6C666F1-9718-48E4-AA7D-5999F1BB16C3}">
      <dgm:prSet/>
      <dgm:spPr/>
      <dgm:t>
        <a:bodyPr/>
        <a:lstStyle/>
        <a:p>
          <a:endParaRPr lang="en-US"/>
        </a:p>
      </dgm:t>
    </dgm:pt>
    <dgm:pt modelId="{C6CB52D3-BA47-49BC-A992-2C3AB02B13E0}" type="pres">
      <dgm:prSet presAssocID="{40AD417B-7659-4969-B011-B59D899AE803}" presName="outerComposite" presStyleCnt="0">
        <dgm:presLayoutVars>
          <dgm:chMax val="5"/>
          <dgm:dir/>
          <dgm:resizeHandles val="exact"/>
        </dgm:presLayoutVars>
      </dgm:prSet>
      <dgm:spPr/>
      <dgm:t>
        <a:bodyPr/>
        <a:lstStyle/>
        <a:p>
          <a:endParaRPr lang="en-US"/>
        </a:p>
      </dgm:t>
    </dgm:pt>
    <dgm:pt modelId="{5BEAA2C7-8B9F-4596-96B6-7EB6AD41DB22}" type="pres">
      <dgm:prSet presAssocID="{40AD417B-7659-4969-B011-B59D899AE803}" presName="dummyMaxCanvas" presStyleCnt="0">
        <dgm:presLayoutVars/>
      </dgm:prSet>
      <dgm:spPr/>
      <dgm:t>
        <a:bodyPr/>
        <a:lstStyle/>
        <a:p>
          <a:endParaRPr lang="en-US"/>
        </a:p>
      </dgm:t>
    </dgm:pt>
    <dgm:pt modelId="{2D934CAC-D709-4AD2-9563-6A0FEBAD9B8B}" type="pres">
      <dgm:prSet presAssocID="{40AD417B-7659-4969-B011-B59D899AE803}" presName="FiveNodes_1" presStyleLbl="node1" presStyleIdx="0" presStyleCnt="5">
        <dgm:presLayoutVars>
          <dgm:bulletEnabled val="1"/>
        </dgm:presLayoutVars>
      </dgm:prSet>
      <dgm:spPr/>
      <dgm:t>
        <a:bodyPr/>
        <a:lstStyle/>
        <a:p>
          <a:endParaRPr lang="en-US"/>
        </a:p>
      </dgm:t>
    </dgm:pt>
    <dgm:pt modelId="{AD65B36B-EE69-4AB4-98BC-55F5A8A63628}" type="pres">
      <dgm:prSet presAssocID="{40AD417B-7659-4969-B011-B59D899AE803}" presName="FiveNodes_2" presStyleLbl="node1" presStyleIdx="1" presStyleCnt="5">
        <dgm:presLayoutVars>
          <dgm:bulletEnabled val="1"/>
        </dgm:presLayoutVars>
      </dgm:prSet>
      <dgm:spPr/>
      <dgm:t>
        <a:bodyPr/>
        <a:lstStyle/>
        <a:p>
          <a:endParaRPr lang="en-US"/>
        </a:p>
      </dgm:t>
    </dgm:pt>
    <dgm:pt modelId="{F290913C-484C-463F-8CAD-DC08324329B0}" type="pres">
      <dgm:prSet presAssocID="{40AD417B-7659-4969-B011-B59D899AE803}" presName="FiveNodes_3" presStyleLbl="node1" presStyleIdx="2" presStyleCnt="5">
        <dgm:presLayoutVars>
          <dgm:bulletEnabled val="1"/>
        </dgm:presLayoutVars>
      </dgm:prSet>
      <dgm:spPr/>
      <dgm:t>
        <a:bodyPr/>
        <a:lstStyle/>
        <a:p>
          <a:endParaRPr lang="en-US"/>
        </a:p>
      </dgm:t>
    </dgm:pt>
    <dgm:pt modelId="{DCBB469E-E3A1-4FF9-B0F9-E35A08594387}" type="pres">
      <dgm:prSet presAssocID="{40AD417B-7659-4969-B011-B59D899AE803}" presName="FiveNodes_4" presStyleLbl="node1" presStyleIdx="3" presStyleCnt="5">
        <dgm:presLayoutVars>
          <dgm:bulletEnabled val="1"/>
        </dgm:presLayoutVars>
      </dgm:prSet>
      <dgm:spPr/>
      <dgm:t>
        <a:bodyPr/>
        <a:lstStyle/>
        <a:p>
          <a:endParaRPr lang="en-US"/>
        </a:p>
      </dgm:t>
    </dgm:pt>
    <dgm:pt modelId="{EF9BF298-AA5E-452A-BF61-6A52ADDBC9C7}" type="pres">
      <dgm:prSet presAssocID="{40AD417B-7659-4969-B011-B59D899AE803}" presName="FiveNodes_5" presStyleLbl="node1" presStyleIdx="4" presStyleCnt="5">
        <dgm:presLayoutVars>
          <dgm:bulletEnabled val="1"/>
        </dgm:presLayoutVars>
      </dgm:prSet>
      <dgm:spPr/>
      <dgm:t>
        <a:bodyPr/>
        <a:lstStyle/>
        <a:p>
          <a:endParaRPr lang="en-US"/>
        </a:p>
      </dgm:t>
    </dgm:pt>
    <dgm:pt modelId="{94DE09A2-B802-4681-A1DB-693019E7E4CB}" type="pres">
      <dgm:prSet presAssocID="{40AD417B-7659-4969-B011-B59D899AE803}" presName="FiveConn_1-2" presStyleLbl="fgAccFollowNode1" presStyleIdx="0" presStyleCnt="4">
        <dgm:presLayoutVars>
          <dgm:bulletEnabled val="1"/>
        </dgm:presLayoutVars>
      </dgm:prSet>
      <dgm:spPr/>
      <dgm:t>
        <a:bodyPr/>
        <a:lstStyle/>
        <a:p>
          <a:endParaRPr lang="en-US"/>
        </a:p>
      </dgm:t>
    </dgm:pt>
    <dgm:pt modelId="{3F09F3EA-3EAD-454B-9474-0B8818D9E58C}" type="pres">
      <dgm:prSet presAssocID="{40AD417B-7659-4969-B011-B59D899AE803}" presName="FiveConn_2-3" presStyleLbl="fgAccFollowNode1" presStyleIdx="1" presStyleCnt="4">
        <dgm:presLayoutVars>
          <dgm:bulletEnabled val="1"/>
        </dgm:presLayoutVars>
      </dgm:prSet>
      <dgm:spPr/>
      <dgm:t>
        <a:bodyPr/>
        <a:lstStyle/>
        <a:p>
          <a:endParaRPr lang="en-US"/>
        </a:p>
      </dgm:t>
    </dgm:pt>
    <dgm:pt modelId="{FFC7937B-DF96-49D6-A889-1486C6C17156}" type="pres">
      <dgm:prSet presAssocID="{40AD417B-7659-4969-B011-B59D899AE803}" presName="FiveConn_3-4" presStyleLbl="fgAccFollowNode1" presStyleIdx="2" presStyleCnt="4">
        <dgm:presLayoutVars>
          <dgm:bulletEnabled val="1"/>
        </dgm:presLayoutVars>
      </dgm:prSet>
      <dgm:spPr/>
      <dgm:t>
        <a:bodyPr/>
        <a:lstStyle/>
        <a:p>
          <a:endParaRPr lang="en-US"/>
        </a:p>
      </dgm:t>
    </dgm:pt>
    <dgm:pt modelId="{7726897C-004C-46EC-8976-748F5F88CE19}" type="pres">
      <dgm:prSet presAssocID="{40AD417B-7659-4969-B011-B59D899AE803}" presName="FiveConn_4-5" presStyleLbl="fgAccFollowNode1" presStyleIdx="3" presStyleCnt="4">
        <dgm:presLayoutVars>
          <dgm:bulletEnabled val="1"/>
        </dgm:presLayoutVars>
      </dgm:prSet>
      <dgm:spPr/>
      <dgm:t>
        <a:bodyPr/>
        <a:lstStyle/>
        <a:p>
          <a:endParaRPr lang="en-US"/>
        </a:p>
      </dgm:t>
    </dgm:pt>
    <dgm:pt modelId="{331C9238-61B4-487D-928A-4710E06F6C1E}" type="pres">
      <dgm:prSet presAssocID="{40AD417B-7659-4969-B011-B59D899AE803}" presName="FiveNodes_1_text" presStyleLbl="node1" presStyleIdx="4" presStyleCnt="5">
        <dgm:presLayoutVars>
          <dgm:bulletEnabled val="1"/>
        </dgm:presLayoutVars>
      </dgm:prSet>
      <dgm:spPr/>
      <dgm:t>
        <a:bodyPr/>
        <a:lstStyle/>
        <a:p>
          <a:endParaRPr lang="en-US"/>
        </a:p>
      </dgm:t>
    </dgm:pt>
    <dgm:pt modelId="{8A8529C1-E74A-462A-8241-DCAA75A10576}" type="pres">
      <dgm:prSet presAssocID="{40AD417B-7659-4969-B011-B59D899AE803}" presName="FiveNodes_2_text" presStyleLbl="node1" presStyleIdx="4" presStyleCnt="5">
        <dgm:presLayoutVars>
          <dgm:bulletEnabled val="1"/>
        </dgm:presLayoutVars>
      </dgm:prSet>
      <dgm:spPr/>
      <dgm:t>
        <a:bodyPr/>
        <a:lstStyle/>
        <a:p>
          <a:endParaRPr lang="en-US"/>
        </a:p>
      </dgm:t>
    </dgm:pt>
    <dgm:pt modelId="{F8C7EB2A-46F4-4EC2-9C62-18F83C813C8E}" type="pres">
      <dgm:prSet presAssocID="{40AD417B-7659-4969-B011-B59D899AE803}" presName="FiveNodes_3_text" presStyleLbl="node1" presStyleIdx="4" presStyleCnt="5">
        <dgm:presLayoutVars>
          <dgm:bulletEnabled val="1"/>
        </dgm:presLayoutVars>
      </dgm:prSet>
      <dgm:spPr/>
      <dgm:t>
        <a:bodyPr/>
        <a:lstStyle/>
        <a:p>
          <a:endParaRPr lang="en-US"/>
        </a:p>
      </dgm:t>
    </dgm:pt>
    <dgm:pt modelId="{93D71BE2-7E63-4985-9E07-17876AF9D910}" type="pres">
      <dgm:prSet presAssocID="{40AD417B-7659-4969-B011-B59D899AE803}" presName="FiveNodes_4_text" presStyleLbl="node1" presStyleIdx="4" presStyleCnt="5">
        <dgm:presLayoutVars>
          <dgm:bulletEnabled val="1"/>
        </dgm:presLayoutVars>
      </dgm:prSet>
      <dgm:spPr/>
      <dgm:t>
        <a:bodyPr/>
        <a:lstStyle/>
        <a:p>
          <a:endParaRPr lang="en-US"/>
        </a:p>
      </dgm:t>
    </dgm:pt>
    <dgm:pt modelId="{5CC478B5-BA05-4779-946E-3726FB49ACF1}" type="pres">
      <dgm:prSet presAssocID="{40AD417B-7659-4969-B011-B59D899AE803}" presName="FiveNodes_5_text" presStyleLbl="node1" presStyleIdx="4" presStyleCnt="5">
        <dgm:presLayoutVars>
          <dgm:bulletEnabled val="1"/>
        </dgm:presLayoutVars>
      </dgm:prSet>
      <dgm:spPr/>
      <dgm:t>
        <a:bodyPr/>
        <a:lstStyle/>
        <a:p>
          <a:endParaRPr lang="en-US"/>
        </a:p>
      </dgm:t>
    </dgm:pt>
  </dgm:ptLst>
  <dgm:cxnLst>
    <dgm:cxn modelId="{C90D65A7-9DC9-413B-9B96-4C8879227EA3}" type="presOf" srcId="{36BC48F5-1058-4BE0-BC23-4B0C9EE1B422}" destId="{FFC7937B-DF96-49D6-A889-1486C6C17156}" srcOrd="0" destOrd="0" presId="urn:microsoft.com/office/officeart/2005/8/layout/vProcess5"/>
    <dgm:cxn modelId="{88AD5331-4B7E-4D47-B7A1-AAA887F36AB1}" type="presOf" srcId="{B113A891-1AA7-4B1E-8C4E-860B90D98E28}" destId="{8A8529C1-E74A-462A-8241-DCAA75A10576}" srcOrd="1" destOrd="0" presId="urn:microsoft.com/office/officeart/2005/8/layout/vProcess5"/>
    <dgm:cxn modelId="{4ACDF0D6-ECAF-4379-A631-9A1845E83635}" type="presOf" srcId="{239C361A-C12E-43EE-98B8-85A58738622C}" destId="{5CC478B5-BA05-4779-946E-3726FB49ACF1}" srcOrd="1" destOrd="0" presId="urn:microsoft.com/office/officeart/2005/8/layout/vProcess5"/>
    <dgm:cxn modelId="{2A16B711-9B6C-48EA-935B-9892CF298FEE}" type="presOf" srcId="{239C361A-C12E-43EE-98B8-85A58738622C}" destId="{EF9BF298-AA5E-452A-BF61-6A52ADDBC9C7}" srcOrd="0" destOrd="0" presId="urn:microsoft.com/office/officeart/2005/8/layout/vProcess5"/>
    <dgm:cxn modelId="{C32BA486-0682-4509-8AA8-34A298FB8877}" srcId="{40AD417B-7659-4969-B011-B59D899AE803}" destId="{54ADC9E5-47FD-4271-A98E-A0D34C3040D6}" srcOrd="0" destOrd="0" parTransId="{02E8E71A-4FBD-471C-9527-80A410C72F40}" sibTransId="{A722AF4D-AF41-442A-B99D-C3EB8C0A2E03}"/>
    <dgm:cxn modelId="{DACECE8D-E0A4-429A-80AE-AF4A7B6578F0}" type="presOf" srcId="{288C56B5-10A4-4945-94FA-0AE1484F0B4D}" destId="{F290913C-484C-463F-8CAD-DC08324329B0}" srcOrd="0" destOrd="0" presId="urn:microsoft.com/office/officeart/2005/8/layout/vProcess5"/>
    <dgm:cxn modelId="{4F3DBB85-32F2-4C47-8DD0-EAEABFD821E3}" srcId="{40AD417B-7659-4969-B011-B59D899AE803}" destId="{B113A891-1AA7-4B1E-8C4E-860B90D98E28}" srcOrd="1" destOrd="0" parTransId="{2BD15C85-A913-49B4-939F-2811FC114642}" sibTransId="{859DF810-8611-424D-98BD-31B134D5A5AF}"/>
    <dgm:cxn modelId="{1D21C525-4EAB-41E9-B8A1-813A620BDF0A}" type="presOf" srcId="{658DBB41-5711-46F5-B68B-717B867B2E86}" destId="{7726897C-004C-46EC-8976-748F5F88CE19}" srcOrd="0" destOrd="0" presId="urn:microsoft.com/office/officeart/2005/8/layout/vProcess5"/>
    <dgm:cxn modelId="{C6C666F1-9718-48E4-AA7D-5999F1BB16C3}" srcId="{40AD417B-7659-4969-B011-B59D899AE803}" destId="{239C361A-C12E-43EE-98B8-85A58738622C}" srcOrd="4" destOrd="0" parTransId="{F3466D04-778E-45C7-A714-3ECEE8D62E0C}" sibTransId="{5E32A307-0338-4540-8097-C9738E71D45E}"/>
    <dgm:cxn modelId="{1E9A90C0-418C-4830-8CDE-5910F46B1738}" type="presOf" srcId="{54ADC9E5-47FD-4271-A98E-A0D34C3040D6}" destId="{2D934CAC-D709-4AD2-9563-6A0FEBAD9B8B}" srcOrd="0" destOrd="0" presId="urn:microsoft.com/office/officeart/2005/8/layout/vProcess5"/>
    <dgm:cxn modelId="{F9A38F3A-56AD-44F9-A83C-80783BEDFDBF}" type="presOf" srcId="{B113A891-1AA7-4B1E-8C4E-860B90D98E28}" destId="{AD65B36B-EE69-4AB4-98BC-55F5A8A63628}" srcOrd="0" destOrd="0" presId="urn:microsoft.com/office/officeart/2005/8/layout/vProcess5"/>
    <dgm:cxn modelId="{57022134-4039-4EBF-A94A-8DF76BCB6A93}" type="presOf" srcId="{5C4B226D-9A40-4BD2-97C6-3CA7D2B110E4}" destId="{93D71BE2-7E63-4985-9E07-17876AF9D910}" srcOrd="1" destOrd="0" presId="urn:microsoft.com/office/officeart/2005/8/layout/vProcess5"/>
    <dgm:cxn modelId="{BDC2BAEB-D49B-4D25-9835-83D7682B6268}" type="presOf" srcId="{859DF810-8611-424D-98BD-31B134D5A5AF}" destId="{3F09F3EA-3EAD-454B-9474-0B8818D9E58C}" srcOrd="0" destOrd="0" presId="urn:microsoft.com/office/officeart/2005/8/layout/vProcess5"/>
    <dgm:cxn modelId="{A7D1B82A-61D5-4BC5-A6A3-CFA97164312D}" srcId="{40AD417B-7659-4969-B011-B59D899AE803}" destId="{5C4B226D-9A40-4BD2-97C6-3CA7D2B110E4}" srcOrd="3" destOrd="0" parTransId="{DD5A4C50-0051-48B8-B05E-B7C2AE2EFAE8}" sibTransId="{658DBB41-5711-46F5-B68B-717B867B2E86}"/>
    <dgm:cxn modelId="{FFD8B9CD-8ADD-44F3-A584-E34E4E28E083}" type="presOf" srcId="{5C4B226D-9A40-4BD2-97C6-3CA7D2B110E4}" destId="{DCBB469E-E3A1-4FF9-B0F9-E35A08594387}" srcOrd="0" destOrd="0" presId="urn:microsoft.com/office/officeart/2005/8/layout/vProcess5"/>
    <dgm:cxn modelId="{712EC6CD-AE7F-42B6-B884-F1ABC3CF5E97}" type="presOf" srcId="{54ADC9E5-47FD-4271-A98E-A0D34C3040D6}" destId="{331C9238-61B4-487D-928A-4710E06F6C1E}" srcOrd="1" destOrd="0" presId="urn:microsoft.com/office/officeart/2005/8/layout/vProcess5"/>
    <dgm:cxn modelId="{BCFE1304-1724-434E-A332-3FABD01E3A62}" srcId="{40AD417B-7659-4969-B011-B59D899AE803}" destId="{288C56B5-10A4-4945-94FA-0AE1484F0B4D}" srcOrd="2" destOrd="0" parTransId="{D77D95CA-952E-41B2-8313-61E10E40C347}" sibTransId="{36BC48F5-1058-4BE0-BC23-4B0C9EE1B422}"/>
    <dgm:cxn modelId="{CF110328-379A-4269-8301-60A91191C592}" type="presOf" srcId="{A722AF4D-AF41-442A-B99D-C3EB8C0A2E03}" destId="{94DE09A2-B802-4681-A1DB-693019E7E4CB}" srcOrd="0" destOrd="0" presId="urn:microsoft.com/office/officeart/2005/8/layout/vProcess5"/>
    <dgm:cxn modelId="{6EF2289F-7DF1-468B-94FF-40FF809B7478}" type="presOf" srcId="{288C56B5-10A4-4945-94FA-0AE1484F0B4D}" destId="{F8C7EB2A-46F4-4EC2-9C62-18F83C813C8E}" srcOrd="1" destOrd="0" presId="urn:microsoft.com/office/officeart/2005/8/layout/vProcess5"/>
    <dgm:cxn modelId="{761EBF2A-2ED5-4E2F-9DC8-CD46279F6030}" type="presOf" srcId="{40AD417B-7659-4969-B011-B59D899AE803}" destId="{C6CB52D3-BA47-49BC-A992-2C3AB02B13E0}" srcOrd="0" destOrd="0" presId="urn:microsoft.com/office/officeart/2005/8/layout/vProcess5"/>
    <dgm:cxn modelId="{24C47914-FC4B-4899-A3FD-9350AC8A04FB}" type="presParOf" srcId="{C6CB52D3-BA47-49BC-A992-2C3AB02B13E0}" destId="{5BEAA2C7-8B9F-4596-96B6-7EB6AD41DB22}" srcOrd="0" destOrd="0" presId="urn:microsoft.com/office/officeart/2005/8/layout/vProcess5"/>
    <dgm:cxn modelId="{4F41287A-58EA-4AC4-BA9F-6B82D143B18A}" type="presParOf" srcId="{C6CB52D3-BA47-49BC-A992-2C3AB02B13E0}" destId="{2D934CAC-D709-4AD2-9563-6A0FEBAD9B8B}" srcOrd="1" destOrd="0" presId="urn:microsoft.com/office/officeart/2005/8/layout/vProcess5"/>
    <dgm:cxn modelId="{9C83A2B4-38F7-477D-8C50-E7809B6E1CFE}" type="presParOf" srcId="{C6CB52D3-BA47-49BC-A992-2C3AB02B13E0}" destId="{AD65B36B-EE69-4AB4-98BC-55F5A8A63628}" srcOrd="2" destOrd="0" presId="urn:microsoft.com/office/officeart/2005/8/layout/vProcess5"/>
    <dgm:cxn modelId="{B3DE8766-9E41-48FB-BFBC-40C0A3813018}" type="presParOf" srcId="{C6CB52D3-BA47-49BC-A992-2C3AB02B13E0}" destId="{F290913C-484C-463F-8CAD-DC08324329B0}" srcOrd="3" destOrd="0" presId="urn:microsoft.com/office/officeart/2005/8/layout/vProcess5"/>
    <dgm:cxn modelId="{993C0108-DF14-4CE8-BA08-D3799037C9EC}" type="presParOf" srcId="{C6CB52D3-BA47-49BC-A992-2C3AB02B13E0}" destId="{DCBB469E-E3A1-4FF9-B0F9-E35A08594387}" srcOrd="4" destOrd="0" presId="urn:microsoft.com/office/officeart/2005/8/layout/vProcess5"/>
    <dgm:cxn modelId="{A3A9F39E-CEDC-45A2-960C-7F8B89494B2B}" type="presParOf" srcId="{C6CB52D3-BA47-49BC-A992-2C3AB02B13E0}" destId="{EF9BF298-AA5E-452A-BF61-6A52ADDBC9C7}" srcOrd="5" destOrd="0" presId="urn:microsoft.com/office/officeart/2005/8/layout/vProcess5"/>
    <dgm:cxn modelId="{C3C84A8B-39C7-4A91-A7A3-3BEA77436989}" type="presParOf" srcId="{C6CB52D3-BA47-49BC-A992-2C3AB02B13E0}" destId="{94DE09A2-B802-4681-A1DB-693019E7E4CB}" srcOrd="6" destOrd="0" presId="urn:microsoft.com/office/officeart/2005/8/layout/vProcess5"/>
    <dgm:cxn modelId="{A358F235-894B-4C4F-B163-F42BCCE55768}" type="presParOf" srcId="{C6CB52D3-BA47-49BC-A992-2C3AB02B13E0}" destId="{3F09F3EA-3EAD-454B-9474-0B8818D9E58C}" srcOrd="7" destOrd="0" presId="urn:microsoft.com/office/officeart/2005/8/layout/vProcess5"/>
    <dgm:cxn modelId="{7DCD42EC-8D8A-4DD3-A53E-A25A5CC1D9D3}" type="presParOf" srcId="{C6CB52D3-BA47-49BC-A992-2C3AB02B13E0}" destId="{FFC7937B-DF96-49D6-A889-1486C6C17156}" srcOrd="8" destOrd="0" presId="urn:microsoft.com/office/officeart/2005/8/layout/vProcess5"/>
    <dgm:cxn modelId="{EBC1364A-1B32-4C3C-9E77-4C087720B58F}" type="presParOf" srcId="{C6CB52D3-BA47-49BC-A992-2C3AB02B13E0}" destId="{7726897C-004C-46EC-8976-748F5F88CE19}" srcOrd="9" destOrd="0" presId="urn:microsoft.com/office/officeart/2005/8/layout/vProcess5"/>
    <dgm:cxn modelId="{3DF7578A-1E37-4A79-B237-448646F6A329}" type="presParOf" srcId="{C6CB52D3-BA47-49BC-A992-2C3AB02B13E0}" destId="{331C9238-61B4-487D-928A-4710E06F6C1E}" srcOrd="10" destOrd="0" presId="urn:microsoft.com/office/officeart/2005/8/layout/vProcess5"/>
    <dgm:cxn modelId="{02A8EF99-F9FE-41AF-BE93-9E8519B5CF7A}" type="presParOf" srcId="{C6CB52D3-BA47-49BC-A992-2C3AB02B13E0}" destId="{8A8529C1-E74A-462A-8241-DCAA75A10576}" srcOrd="11" destOrd="0" presId="urn:microsoft.com/office/officeart/2005/8/layout/vProcess5"/>
    <dgm:cxn modelId="{AE7B825F-A37C-4C93-ACBC-FDD342E0527F}" type="presParOf" srcId="{C6CB52D3-BA47-49BC-A992-2C3AB02B13E0}" destId="{F8C7EB2A-46F4-4EC2-9C62-18F83C813C8E}" srcOrd="12" destOrd="0" presId="urn:microsoft.com/office/officeart/2005/8/layout/vProcess5"/>
    <dgm:cxn modelId="{A0AB4063-0C87-42B8-91F7-13CC278C1225}" type="presParOf" srcId="{C6CB52D3-BA47-49BC-A992-2C3AB02B13E0}" destId="{93D71BE2-7E63-4985-9E07-17876AF9D910}" srcOrd="13" destOrd="0" presId="urn:microsoft.com/office/officeart/2005/8/layout/vProcess5"/>
    <dgm:cxn modelId="{DF8D38C2-56AC-4751-9F10-F705EDC7D054}" type="presParOf" srcId="{C6CB52D3-BA47-49BC-A992-2C3AB02B13E0}" destId="{5CC478B5-BA05-4779-946E-3726FB49ACF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FA09B-1272-4E38-8AD7-80C221B2F906}"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US"/>
        </a:p>
      </dgm:t>
    </dgm:pt>
    <dgm:pt modelId="{EB314156-A303-4C1F-A8F5-181465011DEF}">
      <dgm:prSet phldrT="[Text]"/>
      <dgm:spPr/>
      <dgm:t>
        <a:bodyPr/>
        <a:lstStyle/>
        <a:p>
          <a:r>
            <a:rPr lang="en-US" dirty="0" smtClean="0"/>
            <a:t>Common Keyword / Phrase</a:t>
          </a:r>
          <a:endParaRPr lang="en-US" dirty="0"/>
        </a:p>
      </dgm:t>
    </dgm:pt>
    <dgm:pt modelId="{9A1A9032-B58F-4FA2-9344-A90B1285C372}" type="parTrans" cxnId="{DE577BD1-61EF-4CE9-BE53-81E7132BAD11}">
      <dgm:prSet/>
      <dgm:spPr/>
      <dgm:t>
        <a:bodyPr/>
        <a:lstStyle/>
        <a:p>
          <a:endParaRPr lang="en-US"/>
        </a:p>
      </dgm:t>
    </dgm:pt>
    <dgm:pt modelId="{120B685C-4B42-4150-9EC3-505C3973DA77}" type="sibTrans" cxnId="{DE577BD1-61EF-4CE9-BE53-81E7132BAD11}">
      <dgm:prSet/>
      <dgm:spPr/>
      <dgm:t>
        <a:bodyPr/>
        <a:lstStyle/>
        <a:p>
          <a:endParaRPr lang="en-US"/>
        </a:p>
      </dgm:t>
    </dgm:pt>
    <dgm:pt modelId="{917A0C00-3C96-4D6E-947E-7B80801935AD}">
      <dgm:prSet phldrT="[Text]"/>
      <dgm:spPr/>
      <dgm:t>
        <a:bodyPr/>
        <a:lstStyle/>
        <a:p>
          <a:r>
            <a:rPr lang="en-US" dirty="0" smtClean="0"/>
            <a:t>Based on top ‘n’ items by relevance</a:t>
          </a:r>
          <a:endParaRPr lang="en-US" dirty="0"/>
        </a:p>
      </dgm:t>
    </dgm:pt>
    <dgm:pt modelId="{F0D67FD5-FA9F-47ED-B58A-3011F9A23B1D}" type="parTrans" cxnId="{90958087-3B89-4314-A08E-5930F38E4C6A}">
      <dgm:prSet/>
      <dgm:spPr/>
      <dgm:t>
        <a:bodyPr/>
        <a:lstStyle/>
        <a:p>
          <a:endParaRPr lang="en-US"/>
        </a:p>
      </dgm:t>
    </dgm:pt>
    <dgm:pt modelId="{9037ADAA-7FB2-4495-8D56-A293E9E631CF}" type="sibTrans" cxnId="{90958087-3B89-4314-A08E-5930F38E4C6A}">
      <dgm:prSet/>
      <dgm:spPr/>
      <dgm:t>
        <a:bodyPr/>
        <a:lstStyle/>
        <a:p>
          <a:endParaRPr lang="en-US"/>
        </a:p>
      </dgm:t>
    </dgm:pt>
    <dgm:pt modelId="{CB3ABE57-65DE-4692-BE34-C149E99A45AE}">
      <dgm:prSet phldrT="[Text]"/>
      <dgm:spPr/>
      <dgm:t>
        <a:bodyPr/>
        <a:lstStyle/>
        <a:p>
          <a:r>
            <a:rPr lang="en-US" dirty="0" smtClean="0"/>
            <a:t>Ranked by freq</a:t>
          </a:r>
        </a:p>
      </dgm:t>
    </dgm:pt>
    <dgm:pt modelId="{E5E32D00-DC43-41FB-AD59-FA3CE01D50E7}" type="parTrans" cxnId="{D7C57042-8949-4225-BDBD-1223D61CF01E}">
      <dgm:prSet/>
      <dgm:spPr/>
      <dgm:t>
        <a:bodyPr/>
        <a:lstStyle/>
        <a:p>
          <a:endParaRPr lang="en-US"/>
        </a:p>
      </dgm:t>
    </dgm:pt>
    <dgm:pt modelId="{1FC97F61-8B94-457B-9DCC-B2EE5131B295}" type="sibTrans" cxnId="{D7C57042-8949-4225-BDBD-1223D61CF01E}">
      <dgm:prSet/>
      <dgm:spPr/>
      <dgm:t>
        <a:bodyPr/>
        <a:lstStyle/>
        <a:p>
          <a:endParaRPr lang="en-US"/>
        </a:p>
      </dgm:t>
    </dgm:pt>
    <dgm:pt modelId="{AAF17C8F-3436-4277-943E-43FD0CF70E50}">
      <dgm:prSet phldrT="[Text]"/>
      <dgm:spPr/>
      <dgm:t>
        <a:bodyPr/>
        <a:lstStyle/>
        <a:p>
          <a:r>
            <a:rPr lang="en-US" dirty="0" smtClean="0"/>
            <a:t>Number Displayed  (configurable)</a:t>
          </a:r>
        </a:p>
      </dgm:t>
    </dgm:pt>
    <dgm:pt modelId="{47868FB8-50D9-4C60-A3A1-FDBD373D5C68}" type="parTrans" cxnId="{ACE16A0B-C86F-4955-9981-B78BE7744DCC}">
      <dgm:prSet/>
      <dgm:spPr/>
      <dgm:t>
        <a:bodyPr/>
        <a:lstStyle/>
        <a:p>
          <a:endParaRPr lang="en-US"/>
        </a:p>
      </dgm:t>
    </dgm:pt>
    <dgm:pt modelId="{A8E07F8D-C192-47C1-AC7C-ADDDC201BDEA}" type="sibTrans" cxnId="{ACE16A0B-C86F-4955-9981-B78BE7744DCC}">
      <dgm:prSet/>
      <dgm:spPr/>
      <dgm:t>
        <a:bodyPr/>
        <a:lstStyle/>
        <a:p>
          <a:endParaRPr lang="en-US"/>
        </a:p>
      </dgm:t>
    </dgm:pt>
    <dgm:pt modelId="{689EBE13-BC5F-4B3C-B65E-0AB5725A00B8}">
      <dgm:prSet/>
      <dgm:spPr/>
      <dgm:t>
        <a:bodyPr/>
        <a:lstStyle/>
        <a:p>
          <a:r>
            <a:rPr lang="en-US" dirty="0" smtClean="0"/>
            <a:t>Content Type</a:t>
          </a:r>
          <a:endParaRPr lang="en-US" dirty="0"/>
        </a:p>
      </dgm:t>
    </dgm:pt>
    <dgm:pt modelId="{45A5725D-58E3-43B9-9B0E-73B60DB8295C}" type="parTrans" cxnId="{CDAFB741-247E-4D4D-AAFF-8C956921BE0B}">
      <dgm:prSet/>
      <dgm:spPr/>
      <dgm:t>
        <a:bodyPr/>
        <a:lstStyle/>
        <a:p>
          <a:endParaRPr lang="en-US"/>
        </a:p>
      </dgm:t>
    </dgm:pt>
    <dgm:pt modelId="{03BD707F-61E7-416D-B86B-3DA9289EECBA}" type="sibTrans" cxnId="{CDAFB741-247E-4D4D-AAFF-8C956921BE0B}">
      <dgm:prSet/>
      <dgm:spPr/>
      <dgm:t>
        <a:bodyPr/>
        <a:lstStyle/>
        <a:p>
          <a:endParaRPr lang="en-US"/>
        </a:p>
      </dgm:t>
    </dgm:pt>
    <dgm:pt modelId="{8BE65236-5A12-493C-9A43-F569B27E4DC1}">
      <dgm:prSet/>
      <dgm:spPr/>
      <dgm:t>
        <a:bodyPr/>
        <a:lstStyle/>
        <a:p>
          <a:r>
            <a:rPr lang="en-US" dirty="0" smtClean="0"/>
            <a:t>By 400 indexed types of file</a:t>
          </a:r>
          <a:endParaRPr lang="en-US" dirty="0"/>
        </a:p>
      </dgm:t>
    </dgm:pt>
    <dgm:pt modelId="{410B46E0-D40D-463E-81D4-5C516588EA3A}" type="parTrans" cxnId="{8E7CF31C-72D8-43AD-984F-70DB297545A5}">
      <dgm:prSet/>
      <dgm:spPr/>
      <dgm:t>
        <a:bodyPr/>
        <a:lstStyle/>
        <a:p>
          <a:endParaRPr lang="en-US"/>
        </a:p>
      </dgm:t>
    </dgm:pt>
    <dgm:pt modelId="{0A364249-1614-4F07-9B5C-73B08F0E0256}" type="sibTrans" cxnId="{8E7CF31C-72D8-43AD-984F-70DB297545A5}">
      <dgm:prSet/>
      <dgm:spPr/>
      <dgm:t>
        <a:bodyPr/>
        <a:lstStyle/>
        <a:p>
          <a:endParaRPr lang="en-US"/>
        </a:p>
      </dgm:t>
    </dgm:pt>
    <dgm:pt modelId="{D6C061A8-22BD-4448-97CD-1880936DBFED}">
      <dgm:prSet/>
      <dgm:spPr/>
      <dgm:t>
        <a:bodyPr/>
        <a:lstStyle/>
        <a:p>
          <a:r>
            <a:rPr lang="en-US" dirty="0" smtClean="0"/>
            <a:t>Date / Time Range</a:t>
          </a:r>
          <a:endParaRPr lang="en-US" dirty="0"/>
        </a:p>
      </dgm:t>
    </dgm:pt>
    <dgm:pt modelId="{EB35F661-E4B7-42A4-BD51-AB7587651BD4}" type="parTrans" cxnId="{AE3F95A8-F0CD-4D38-9A78-C329102D8333}">
      <dgm:prSet/>
      <dgm:spPr/>
      <dgm:t>
        <a:bodyPr/>
        <a:lstStyle/>
        <a:p>
          <a:endParaRPr lang="en-US"/>
        </a:p>
      </dgm:t>
    </dgm:pt>
    <dgm:pt modelId="{54EA68A3-42F8-4493-9250-7E79F0489F09}" type="sibTrans" cxnId="{AE3F95A8-F0CD-4D38-9A78-C329102D8333}">
      <dgm:prSet/>
      <dgm:spPr/>
      <dgm:t>
        <a:bodyPr/>
        <a:lstStyle/>
        <a:p>
          <a:endParaRPr lang="en-US"/>
        </a:p>
      </dgm:t>
    </dgm:pt>
    <dgm:pt modelId="{57B642A1-BC7B-4E66-A588-952FDEA3F8C3}">
      <dgm:prSet/>
      <dgm:spPr/>
      <dgm:t>
        <a:bodyPr/>
        <a:lstStyle/>
        <a:p>
          <a:r>
            <a:rPr lang="en-US" dirty="0" smtClean="0"/>
            <a:t>Earliest Date</a:t>
          </a:r>
          <a:endParaRPr lang="en-US" dirty="0"/>
        </a:p>
      </dgm:t>
    </dgm:pt>
    <dgm:pt modelId="{BE9F799B-8E1B-450E-8472-8BEC904B4B69}" type="parTrans" cxnId="{3E43932A-2320-4E37-A808-6B7630F77905}">
      <dgm:prSet/>
      <dgm:spPr/>
      <dgm:t>
        <a:bodyPr/>
        <a:lstStyle/>
        <a:p>
          <a:endParaRPr lang="en-US"/>
        </a:p>
      </dgm:t>
    </dgm:pt>
    <dgm:pt modelId="{778323AF-5631-42BB-A6A6-4A40221A0BD0}" type="sibTrans" cxnId="{3E43932A-2320-4E37-A808-6B7630F77905}">
      <dgm:prSet/>
      <dgm:spPr/>
      <dgm:t>
        <a:bodyPr/>
        <a:lstStyle/>
        <a:p>
          <a:endParaRPr lang="en-US"/>
        </a:p>
      </dgm:t>
    </dgm:pt>
    <dgm:pt modelId="{AA5F3214-AAC4-4E09-805D-BA233D1CD00B}">
      <dgm:prSet/>
      <dgm:spPr/>
      <dgm:t>
        <a:bodyPr/>
        <a:lstStyle/>
        <a:p>
          <a:r>
            <a:rPr lang="en-US" dirty="0" smtClean="0"/>
            <a:t>2 Midrange Dates</a:t>
          </a:r>
        </a:p>
      </dgm:t>
    </dgm:pt>
    <dgm:pt modelId="{2A5748A2-E333-4D1B-9FD1-F37E4CC94CD2}" type="parTrans" cxnId="{55271EE4-C189-4C2F-9CD8-262D526B4E6D}">
      <dgm:prSet/>
      <dgm:spPr/>
      <dgm:t>
        <a:bodyPr/>
        <a:lstStyle/>
        <a:p>
          <a:endParaRPr lang="en-US"/>
        </a:p>
      </dgm:t>
    </dgm:pt>
    <dgm:pt modelId="{1AA3C83E-39B7-48E3-8C1D-FF04F991BD26}" type="sibTrans" cxnId="{55271EE4-C189-4C2F-9CD8-262D526B4E6D}">
      <dgm:prSet/>
      <dgm:spPr/>
      <dgm:t>
        <a:bodyPr/>
        <a:lstStyle/>
        <a:p>
          <a:endParaRPr lang="en-US"/>
        </a:p>
      </dgm:t>
    </dgm:pt>
    <dgm:pt modelId="{75109A53-DE00-4247-8D53-245A5D496005}">
      <dgm:prSet/>
      <dgm:spPr/>
      <dgm:t>
        <a:bodyPr/>
        <a:lstStyle/>
        <a:p>
          <a:r>
            <a:rPr lang="en-US" dirty="0" smtClean="0"/>
            <a:t>Oldest Date</a:t>
          </a:r>
        </a:p>
      </dgm:t>
    </dgm:pt>
    <dgm:pt modelId="{FC29DF85-2BC1-4928-A30F-BA0730D5F09E}" type="parTrans" cxnId="{2501A075-AE05-426E-9FEA-953AC9909EA0}">
      <dgm:prSet/>
      <dgm:spPr/>
      <dgm:t>
        <a:bodyPr/>
        <a:lstStyle/>
        <a:p>
          <a:endParaRPr lang="en-US"/>
        </a:p>
      </dgm:t>
    </dgm:pt>
    <dgm:pt modelId="{0C5AD854-D86F-48C1-974E-76E05D244F47}" type="sibTrans" cxnId="{2501A075-AE05-426E-9FEA-953AC9909EA0}">
      <dgm:prSet/>
      <dgm:spPr/>
      <dgm:t>
        <a:bodyPr/>
        <a:lstStyle/>
        <a:p>
          <a:endParaRPr lang="en-US"/>
        </a:p>
      </dgm:t>
    </dgm:pt>
    <dgm:pt modelId="{F67F1868-1732-4323-8407-2EDE0272E14D}">
      <dgm:prSet/>
      <dgm:spPr/>
      <dgm:t>
        <a:bodyPr/>
        <a:lstStyle/>
        <a:p>
          <a:r>
            <a:rPr lang="en-US" dirty="0" smtClean="0"/>
            <a:t>Size Range</a:t>
          </a:r>
          <a:endParaRPr lang="en-US" dirty="0"/>
        </a:p>
      </dgm:t>
    </dgm:pt>
    <dgm:pt modelId="{56187D2A-94DF-4A5B-AF2F-4519DD2539CD}" type="parTrans" cxnId="{EC47E2BE-B29B-4DF0-955C-CCFF0A47C333}">
      <dgm:prSet/>
      <dgm:spPr/>
      <dgm:t>
        <a:bodyPr/>
        <a:lstStyle/>
        <a:p>
          <a:endParaRPr lang="en-US"/>
        </a:p>
      </dgm:t>
    </dgm:pt>
    <dgm:pt modelId="{EBAED050-4ECD-471F-BC8F-82BAE84B3780}" type="sibTrans" cxnId="{EC47E2BE-B29B-4DF0-955C-CCFF0A47C333}">
      <dgm:prSet/>
      <dgm:spPr/>
      <dgm:t>
        <a:bodyPr/>
        <a:lstStyle/>
        <a:p>
          <a:endParaRPr lang="en-US"/>
        </a:p>
      </dgm:t>
    </dgm:pt>
    <dgm:pt modelId="{1F482E70-1B0C-4417-B034-247DA4A9A843}">
      <dgm:prSet/>
      <dgm:spPr/>
      <dgm:t>
        <a:bodyPr/>
        <a:lstStyle/>
        <a:p>
          <a:r>
            <a:rPr lang="en-US" dirty="0" smtClean="0"/>
            <a:t>Less than 1 KB</a:t>
          </a:r>
          <a:endParaRPr lang="en-US" dirty="0"/>
        </a:p>
      </dgm:t>
    </dgm:pt>
    <dgm:pt modelId="{08E6EE8E-EFC9-4757-8837-9466AA0CA44D}" type="parTrans" cxnId="{C2C1F6ED-AAC9-48E7-A8BC-B9E93CE41B78}">
      <dgm:prSet/>
      <dgm:spPr/>
      <dgm:t>
        <a:bodyPr/>
        <a:lstStyle/>
        <a:p>
          <a:endParaRPr lang="en-US"/>
        </a:p>
      </dgm:t>
    </dgm:pt>
    <dgm:pt modelId="{A745DC1F-5668-4781-9B82-24A86D68A77D}" type="sibTrans" cxnId="{C2C1F6ED-AAC9-48E7-A8BC-B9E93CE41B78}">
      <dgm:prSet/>
      <dgm:spPr/>
      <dgm:t>
        <a:bodyPr/>
        <a:lstStyle/>
        <a:p>
          <a:endParaRPr lang="en-US"/>
        </a:p>
      </dgm:t>
    </dgm:pt>
    <dgm:pt modelId="{1DC81813-C0A0-4AF7-A163-B35BD9F47BBC}">
      <dgm:prSet/>
      <dgm:spPr/>
      <dgm:t>
        <a:bodyPr/>
        <a:lstStyle/>
        <a:p>
          <a:r>
            <a:rPr lang="en-US" dirty="0" smtClean="0"/>
            <a:t>1KB &amp; 2KB</a:t>
          </a:r>
        </a:p>
      </dgm:t>
    </dgm:pt>
    <dgm:pt modelId="{81309A00-34C9-4149-AAB0-E24AC9CD16E0}" type="parTrans" cxnId="{A253CC74-4D0C-4467-98B9-EAC4EADC0AF3}">
      <dgm:prSet/>
      <dgm:spPr/>
      <dgm:t>
        <a:bodyPr/>
        <a:lstStyle/>
        <a:p>
          <a:endParaRPr lang="en-US"/>
        </a:p>
      </dgm:t>
    </dgm:pt>
    <dgm:pt modelId="{F1A816D1-655C-4582-8909-91F5CC8F7DD1}" type="sibTrans" cxnId="{A253CC74-4D0C-4467-98B9-EAC4EADC0AF3}">
      <dgm:prSet/>
      <dgm:spPr/>
      <dgm:t>
        <a:bodyPr/>
        <a:lstStyle/>
        <a:p>
          <a:endParaRPr lang="en-US"/>
        </a:p>
      </dgm:t>
    </dgm:pt>
    <dgm:pt modelId="{F9127862-901E-483D-9A15-B7AD4A060269}">
      <dgm:prSet/>
      <dgm:spPr/>
      <dgm:t>
        <a:bodyPr/>
        <a:lstStyle/>
        <a:p>
          <a:r>
            <a:rPr lang="en-US" dirty="0" smtClean="0"/>
            <a:t>2KB &amp; 3KB</a:t>
          </a:r>
        </a:p>
      </dgm:t>
    </dgm:pt>
    <dgm:pt modelId="{33D34366-51EA-4B0A-B0DB-6DBCB6ECEAD9}" type="parTrans" cxnId="{386599CD-D13D-479B-9162-ABB21EAD985A}">
      <dgm:prSet/>
      <dgm:spPr/>
      <dgm:t>
        <a:bodyPr/>
        <a:lstStyle/>
        <a:p>
          <a:endParaRPr lang="en-US"/>
        </a:p>
      </dgm:t>
    </dgm:pt>
    <dgm:pt modelId="{95775248-EE33-4DDA-B668-C535AB6A18A3}" type="sibTrans" cxnId="{386599CD-D13D-479B-9162-ABB21EAD985A}">
      <dgm:prSet/>
      <dgm:spPr/>
      <dgm:t>
        <a:bodyPr/>
        <a:lstStyle/>
        <a:p>
          <a:endParaRPr lang="en-US"/>
        </a:p>
      </dgm:t>
    </dgm:pt>
    <dgm:pt modelId="{CA9DE053-44D0-4CA7-ACEB-140EAE579340}">
      <dgm:prSet/>
      <dgm:spPr/>
      <dgm:t>
        <a:bodyPr/>
        <a:lstStyle/>
        <a:p>
          <a:r>
            <a:rPr lang="en-US" dirty="0" smtClean="0"/>
            <a:t>Greater than 3KB</a:t>
          </a:r>
          <a:endParaRPr lang="en-US" dirty="0"/>
        </a:p>
      </dgm:t>
    </dgm:pt>
    <dgm:pt modelId="{253F9027-7644-4163-B57F-8DF12831A5AE}" type="parTrans" cxnId="{9625B406-14B9-4FB8-BF60-BE3EB8EF1518}">
      <dgm:prSet/>
      <dgm:spPr/>
      <dgm:t>
        <a:bodyPr/>
        <a:lstStyle/>
        <a:p>
          <a:endParaRPr lang="en-US"/>
        </a:p>
      </dgm:t>
    </dgm:pt>
    <dgm:pt modelId="{9EBFDCDA-A48E-41DC-8198-628C17A8FF13}" type="sibTrans" cxnId="{9625B406-14B9-4FB8-BF60-BE3EB8EF1518}">
      <dgm:prSet/>
      <dgm:spPr/>
      <dgm:t>
        <a:bodyPr/>
        <a:lstStyle/>
        <a:p>
          <a:endParaRPr lang="en-US"/>
        </a:p>
      </dgm:t>
    </dgm:pt>
    <dgm:pt modelId="{AE5CB441-D9CA-4849-BF06-928C753E8A0A}">
      <dgm:prSet/>
      <dgm:spPr/>
      <dgm:t>
        <a:bodyPr/>
        <a:lstStyle/>
        <a:p>
          <a:r>
            <a:rPr lang="en-US" dirty="0" smtClean="0"/>
            <a:t>User / Automated Tagging</a:t>
          </a:r>
          <a:endParaRPr lang="en-US" dirty="0"/>
        </a:p>
      </dgm:t>
    </dgm:pt>
    <dgm:pt modelId="{2CF9678F-A70A-4AB7-A30F-AE944F79833B}" type="parTrans" cxnId="{7A46CDAB-8AA1-4603-A31D-093339293465}">
      <dgm:prSet/>
      <dgm:spPr/>
      <dgm:t>
        <a:bodyPr/>
        <a:lstStyle/>
        <a:p>
          <a:endParaRPr lang="en-US"/>
        </a:p>
      </dgm:t>
    </dgm:pt>
    <dgm:pt modelId="{2DDAEF82-5370-4551-84E5-36F687BDD3D9}" type="sibTrans" cxnId="{7A46CDAB-8AA1-4603-A31D-093339293465}">
      <dgm:prSet/>
      <dgm:spPr/>
      <dgm:t>
        <a:bodyPr/>
        <a:lstStyle/>
        <a:p>
          <a:endParaRPr lang="en-US"/>
        </a:p>
      </dgm:t>
    </dgm:pt>
    <dgm:pt modelId="{F9C0F8E0-8F90-4D45-B165-AB4679AE16AA}">
      <dgm:prSet/>
      <dgm:spPr/>
      <dgm:t>
        <a:bodyPr/>
        <a:lstStyle/>
        <a:p>
          <a:r>
            <a:rPr lang="en-US" dirty="0" smtClean="0"/>
            <a:t>Ranked by frequency per tag</a:t>
          </a:r>
          <a:endParaRPr lang="en-US" dirty="0"/>
        </a:p>
      </dgm:t>
    </dgm:pt>
    <dgm:pt modelId="{25E1178E-69B9-49E2-9C4F-B2963CD190F5}" type="parTrans" cxnId="{383B08F2-E168-45E3-B96B-AFCA3C8406C9}">
      <dgm:prSet/>
      <dgm:spPr/>
      <dgm:t>
        <a:bodyPr/>
        <a:lstStyle/>
        <a:p>
          <a:endParaRPr lang="en-US"/>
        </a:p>
      </dgm:t>
    </dgm:pt>
    <dgm:pt modelId="{AEAD1B58-6F81-4471-A999-43F9C379BD97}" type="sibTrans" cxnId="{383B08F2-E168-45E3-B96B-AFCA3C8406C9}">
      <dgm:prSet/>
      <dgm:spPr/>
      <dgm:t>
        <a:bodyPr/>
        <a:lstStyle/>
        <a:p>
          <a:endParaRPr lang="en-US"/>
        </a:p>
      </dgm:t>
    </dgm:pt>
    <dgm:pt modelId="{0C914C25-421A-4304-A91C-9E93DC221053}" type="pres">
      <dgm:prSet presAssocID="{07AFA09B-1272-4E38-8AD7-80C221B2F906}" presName="linear" presStyleCnt="0">
        <dgm:presLayoutVars>
          <dgm:dir/>
          <dgm:animLvl val="lvl"/>
          <dgm:resizeHandles val="exact"/>
        </dgm:presLayoutVars>
      </dgm:prSet>
      <dgm:spPr/>
      <dgm:t>
        <a:bodyPr/>
        <a:lstStyle/>
        <a:p>
          <a:endParaRPr lang="en-US"/>
        </a:p>
      </dgm:t>
    </dgm:pt>
    <dgm:pt modelId="{55112813-9098-49A8-A613-55884775BA33}" type="pres">
      <dgm:prSet presAssocID="{EB314156-A303-4C1F-A8F5-181465011DEF}" presName="parentLin" presStyleCnt="0"/>
      <dgm:spPr/>
      <dgm:t>
        <a:bodyPr/>
        <a:lstStyle/>
        <a:p>
          <a:endParaRPr lang="en-AU"/>
        </a:p>
      </dgm:t>
    </dgm:pt>
    <dgm:pt modelId="{16F0D948-6DC2-4A6E-947E-D0ED0A36637E}" type="pres">
      <dgm:prSet presAssocID="{EB314156-A303-4C1F-A8F5-181465011DEF}" presName="parentLeftMargin" presStyleLbl="node1" presStyleIdx="0" presStyleCnt="5"/>
      <dgm:spPr/>
      <dgm:t>
        <a:bodyPr/>
        <a:lstStyle/>
        <a:p>
          <a:endParaRPr lang="en-US"/>
        </a:p>
      </dgm:t>
    </dgm:pt>
    <dgm:pt modelId="{89969063-2DCA-4AF1-85FB-D1655827FDC7}" type="pres">
      <dgm:prSet presAssocID="{EB314156-A303-4C1F-A8F5-181465011DEF}" presName="parentText" presStyleLbl="node1" presStyleIdx="0" presStyleCnt="5" custScaleX="116327">
        <dgm:presLayoutVars>
          <dgm:chMax val="0"/>
          <dgm:bulletEnabled val="1"/>
        </dgm:presLayoutVars>
      </dgm:prSet>
      <dgm:spPr/>
      <dgm:t>
        <a:bodyPr/>
        <a:lstStyle/>
        <a:p>
          <a:endParaRPr lang="en-US"/>
        </a:p>
      </dgm:t>
    </dgm:pt>
    <dgm:pt modelId="{FF3A415F-63A5-4B9D-93A7-77384D403E39}" type="pres">
      <dgm:prSet presAssocID="{EB314156-A303-4C1F-A8F5-181465011DEF}" presName="negativeSpace" presStyleCnt="0"/>
      <dgm:spPr/>
      <dgm:t>
        <a:bodyPr/>
        <a:lstStyle/>
        <a:p>
          <a:endParaRPr lang="en-AU"/>
        </a:p>
      </dgm:t>
    </dgm:pt>
    <dgm:pt modelId="{2781DF58-3D28-49B3-BF18-6EA03D8DC8A5}" type="pres">
      <dgm:prSet presAssocID="{EB314156-A303-4C1F-A8F5-181465011DEF}" presName="childText" presStyleLbl="conFgAcc1" presStyleIdx="0" presStyleCnt="5">
        <dgm:presLayoutVars>
          <dgm:bulletEnabled val="1"/>
        </dgm:presLayoutVars>
      </dgm:prSet>
      <dgm:spPr/>
      <dgm:t>
        <a:bodyPr/>
        <a:lstStyle/>
        <a:p>
          <a:endParaRPr lang="en-US"/>
        </a:p>
      </dgm:t>
    </dgm:pt>
    <dgm:pt modelId="{73805061-2D70-4289-9167-6945A1936A49}" type="pres">
      <dgm:prSet presAssocID="{120B685C-4B42-4150-9EC3-505C3973DA77}" presName="spaceBetweenRectangles" presStyleCnt="0"/>
      <dgm:spPr/>
      <dgm:t>
        <a:bodyPr/>
        <a:lstStyle/>
        <a:p>
          <a:endParaRPr lang="en-AU"/>
        </a:p>
      </dgm:t>
    </dgm:pt>
    <dgm:pt modelId="{803933F1-0507-4103-B2C2-715DEFAE77DA}" type="pres">
      <dgm:prSet presAssocID="{689EBE13-BC5F-4B3C-B65E-0AB5725A00B8}" presName="parentLin" presStyleCnt="0"/>
      <dgm:spPr/>
      <dgm:t>
        <a:bodyPr/>
        <a:lstStyle/>
        <a:p>
          <a:endParaRPr lang="en-AU"/>
        </a:p>
      </dgm:t>
    </dgm:pt>
    <dgm:pt modelId="{38526D99-9413-432B-90BE-D823896077DA}" type="pres">
      <dgm:prSet presAssocID="{689EBE13-BC5F-4B3C-B65E-0AB5725A00B8}" presName="parentLeftMargin" presStyleLbl="node1" presStyleIdx="0" presStyleCnt="5"/>
      <dgm:spPr/>
      <dgm:t>
        <a:bodyPr/>
        <a:lstStyle/>
        <a:p>
          <a:endParaRPr lang="en-US"/>
        </a:p>
      </dgm:t>
    </dgm:pt>
    <dgm:pt modelId="{23D0953C-9F55-49C5-B4A9-A5D44C9251B4}" type="pres">
      <dgm:prSet presAssocID="{689EBE13-BC5F-4B3C-B65E-0AB5725A00B8}" presName="parentText" presStyleLbl="node1" presStyleIdx="1" presStyleCnt="5" custScaleX="116327">
        <dgm:presLayoutVars>
          <dgm:chMax val="0"/>
          <dgm:bulletEnabled val="1"/>
        </dgm:presLayoutVars>
      </dgm:prSet>
      <dgm:spPr/>
      <dgm:t>
        <a:bodyPr/>
        <a:lstStyle/>
        <a:p>
          <a:endParaRPr lang="en-US"/>
        </a:p>
      </dgm:t>
    </dgm:pt>
    <dgm:pt modelId="{6EC74D4F-8721-45AE-BDA5-803B0D6E986F}" type="pres">
      <dgm:prSet presAssocID="{689EBE13-BC5F-4B3C-B65E-0AB5725A00B8}" presName="negativeSpace" presStyleCnt="0"/>
      <dgm:spPr/>
      <dgm:t>
        <a:bodyPr/>
        <a:lstStyle/>
        <a:p>
          <a:endParaRPr lang="en-AU"/>
        </a:p>
      </dgm:t>
    </dgm:pt>
    <dgm:pt modelId="{56DDB553-BDBB-406B-88B4-9C1FFE03C230}" type="pres">
      <dgm:prSet presAssocID="{689EBE13-BC5F-4B3C-B65E-0AB5725A00B8}" presName="childText" presStyleLbl="conFgAcc1" presStyleIdx="1" presStyleCnt="5">
        <dgm:presLayoutVars>
          <dgm:bulletEnabled val="1"/>
        </dgm:presLayoutVars>
      </dgm:prSet>
      <dgm:spPr/>
      <dgm:t>
        <a:bodyPr/>
        <a:lstStyle/>
        <a:p>
          <a:endParaRPr lang="en-US"/>
        </a:p>
      </dgm:t>
    </dgm:pt>
    <dgm:pt modelId="{0FF41D3A-E58B-4719-A5BF-B6A5729CD309}" type="pres">
      <dgm:prSet presAssocID="{03BD707F-61E7-416D-B86B-3DA9289EECBA}" presName="spaceBetweenRectangles" presStyleCnt="0"/>
      <dgm:spPr/>
      <dgm:t>
        <a:bodyPr/>
        <a:lstStyle/>
        <a:p>
          <a:endParaRPr lang="en-AU"/>
        </a:p>
      </dgm:t>
    </dgm:pt>
    <dgm:pt modelId="{B56C6681-BC42-4194-BB1C-9E670473BAED}" type="pres">
      <dgm:prSet presAssocID="{D6C061A8-22BD-4448-97CD-1880936DBFED}" presName="parentLin" presStyleCnt="0"/>
      <dgm:spPr/>
      <dgm:t>
        <a:bodyPr/>
        <a:lstStyle/>
        <a:p>
          <a:endParaRPr lang="en-AU"/>
        </a:p>
      </dgm:t>
    </dgm:pt>
    <dgm:pt modelId="{E9155237-347F-421D-BDE5-ED968C996F44}" type="pres">
      <dgm:prSet presAssocID="{D6C061A8-22BD-4448-97CD-1880936DBFED}" presName="parentLeftMargin" presStyleLbl="node1" presStyleIdx="1" presStyleCnt="5"/>
      <dgm:spPr/>
      <dgm:t>
        <a:bodyPr/>
        <a:lstStyle/>
        <a:p>
          <a:endParaRPr lang="en-US"/>
        </a:p>
      </dgm:t>
    </dgm:pt>
    <dgm:pt modelId="{28EBF86B-694C-4FD7-BDE9-8EFC9CE7306F}" type="pres">
      <dgm:prSet presAssocID="{D6C061A8-22BD-4448-97CD-1880936DBFED}" presName="parentText" presStyleLbl="node1" presStyleIdx="2" presStyleCnt="5" custScaleX="116327">
        <dgm:presLayoutVars>
          <dgm:chMax val="0"/>
          <dgm:bulletEnabled val="1"/>
        </dgm:presLayoutVars>
      </dgm:prSet>
      <dgm:spPr/>
      <dgm:t>
        <a:bodyPr/>
        <a:lstStyle/>
        <a:p>
          <a:endParaRPr lang="en-US"/>
        </a:p>
      </dgm:t>
    </dgm:pt>
    <dgm:pt modelId="{02282731-F04F-47F9-9549-40DEFEF3F02F}" type="pres">
      <dgm:prSet presAssocID="{D6C061A8-22BD-4448-97CD-1880936DBFED}" presName="negativeSpace" presStyleCnt="0"/>
      <dgm:spPr/>
      <dgm:t>
        <a:bodyPr/>
        <a:lstStyle/>
        <a:p>
          <a:endParaRPr lang="en-AU"/>
        </a:p>
      </dgm:t>
    </dgm:pt>
    <dgm:pt modelId="{777B9EC0-8E83-4594-B464-93C9EEFD12E1}" type="pres">
      <dgm:prSet presAssocID="{D6C061A8-22BD-4448-97CD-1880936DBFED}" presName="childText" presStyleLbl="conFgAcc1" presStyleIdx="2" presStyleCnt="5">
        <dgm:presLayoutVars>
          <dgm:bulletEnabled val="1"/>
        </dgm:presLayoutVars>
      </dgm:prSet>
      <dgm:spPr/>
      <dgm:t>
        <a:bodyPr/>
        <a:lstStyle/>
        <a:p>
          <a:endParaRPr lang="en-US"/>
        </a:p>
      </dgm:t>
    </dgm:pt>
    <dgm:pt modelId="{57F7AAE3-AE46-4D93-93A1-45399E568E67}" type="pres">
      <dgm:prSet presAssocID="{54EA68A3-42F8-4493-9250-7E79F0489F09}" presName="spaceBetweenRectangles" presStyleCnt="0"/>
      <dgm:spPr/>
      <dgm:t>
        <a:bodyPr/>
        <a:lstStyle/>
        <a:p>
          <a:endParaRPr lang="en-AU"/>
        </a:p>
      </dgm:t>
    </dgm:pt>
    <dgm:pt modelId="{ACA90DF6-8C09-4182-B175-9402735AA6FF}" type="pres">
      <dgm:prSet presAssocID="{F67F1868-1732-4323-8407-2EDE0272E14D}" presName="parentLin" presStyleCnt="0"/>
      <dgm:spPr/>
      <dgm:t>
        <a:bodyPr/>
        <a:lstStyle/>
        <a:p>
          <a:endParaRPr lang="en-AU"/>
        </a:p>
      </dgm:t>
    </dgm:pt>
    <dgm:pt modelId="{E0D83BA4-FAAC-46E7-9C81-320288B5BC7C}" type="pres">
      <dgm:prSet presAssocID="{F67F1868-1732-4323-8407-2EDE0272E14D}" presName="parentLeftMargin" presStyleLbl="node1" presStyleIdx="2" presStyleCnt="5"/>
      <dgm:spPr/>
      <dgm:t>
        <a:bodyPr/>
        <a:lstStyle/>
        <a:p>
          <a:endParaRPr lang="en-US"/>
        </a:p>
      </dgm:t>
    </dgm:pt>
    <dgm:pt modelId="{840C847F-ABD1-4393-93F7-190F3CABE53E}" type="pres">
      <dgm:prSet presAssocID="{F67F1868-1732-4323-8407-2EDE0272E14D}" presName="parentText" presStyleLbl="node1" presStyleIdx="3" presStyleCnt="5" custScaleX="116327">
        <dgm:presLayoutVars>
          <dgm:chMax val="0"/>
          <dgm:bulletEnabled val="1"/>
        </dgm:presLayoutVars>
      </dgm:prSet>
      <dgm:spPr/>
      <dgm:t>
        <a:bodyPr/>
        <a:lstStyle/>
        <a:p>
          <a:endParaRPr lang="en-US"/>
        </a:p>
      </dgm:t>
    </dgm:pt>
    <dgm:pt modelId="{E78B0801-3BB6-48FF-AD42-A29E7BAC9018}" type="pres">
      <dgm:prSet presAssocID="{F67F1868-1732-4323-8407-2EDE0272E14D}" presName="negativeSpace" presStyleCnt="0"/>
      <dgm:spPr/>
      <dgm:t>
        <a:bodyPr/>
        <a:lstStyle/>
        <a:p>
          <a:endParaRPr lang="en-AU"/>
        </a:p>
      </dgm:t>
    </dgm:pt>
    <dgm:pt modelId="{D3BB2B83-BD28-49EE-AC6B-002C9504EB31}" type="pres">
      <dgm:prSet presAssocID="{F67F1868-1732-4323-8407-2EDE0272E14D}" presName="childText" presStyleLbl="conFgAcc1" presStyleIdx="3" presStyleCnt="5">
        <dgm:presLayoutVars>
          <dgm:bulletEnabled val="1"/>
        </dgm:presLayoutVars>
      </dgm:prSet>
      <dgm:spPr/>
      <dgm:t>
        <a:bodyPr/>
        <a:lstStyle/>
        <a:p>
          <a:endParaRPr lang="en-US"/>
        </a:p>
      </dgm:t>
    </dgm:pt>
    <dgm:pt modelId="{92AAFA35-AA2D-4815-B267-86E977C50D2C}" type="pres">
      <dgm:prSet presAssocID="{EBAED050-4ECD-471F-BC8F-82BAE84B3780}" presName="spaceBetweenRectangles" presStyleCnt="0"/>
      <dgm:spPr/>
      <dgm:t>
        <a:bodyPr/>
        <a:lstStyle/>
        <a:p>
          <a:endParaRPr lang="en-AU"/>
        </a:p>
      </dgm:t>
    </dgm:pt>
    <dgm:pt modelId="{1F89113E-5E11-46EF-80B6-6BAEB1C9C9DC}" type="pres">
      <dgm:prSet presAssocID="{AE5CB441-D9CA-4849-BF06-928C753E8A0A}" presName="parentLin" presStyleCnt="0"/>
      <dgm:spPr/>
      <dgm:t>
        <a:bodyPr/>
        <a:lstStyle/>
        <a:p>
          <a:endParaRPr lang="en-AU"/>
        </a:p>
      </dgm:t>
    </dgm:pt>
    <dgm:pt modelId="{4F798DDA-F702-42E0-9262-68BF55017047}" type="pres">
      <dgm:prSet presAssocID="{AE5CB441-D9CA-4849-BF06-928C753E8A0A}" presName="parentLeftMargin" presStyleLbl="node1" presStyleIdx="3" presStyleCnt="5"/>
      <dgm:spPr/>
      <dgm:t>
        <a:bodyPr/>
        <a:lstStyle/>
        <a:p>
          <a:endParaRPr lang="en-US"/>
        </a:p>
      </dgm:t>
    </dgm:pt>
    <dgm:pt modelId="{CF072B3C-D6ED-44E9-A1B3-00575C2D5EE0}" type="pres">
      <dgm:prSet presAssocID="{AE5CB441-D9CA-4849-BF06-928C753E8A0A}" presName="parentText" presStyleLbl="node1" presStyleIdx="4" presStyleCnt="5" custScaleX="116327">
        <dgm:presLayoutVars>
          <dgm:chMax val="0"/>
          <dgm:bulletEnabled val="1"/>
        </dgm:presLayoutVars>
      </dgm:prSet>
      <dgm:spPr/>
      <dgm:t>
        <a:bodyPr/>
        <a:lstStyle/>
        <a:p>
          <a:endParaRPr lang="en-US"/>
        </a:p>
      </dgm:t>
    </dgm:pt>
    <dgm:pt modelId="{0A3A6E8D-1A41-43C4-8D52-FD67215DD298}" type="pres">
      <dgm:prSet presAssocID="{AE5CB441-D9CA-4849-BF06-928C753E8A0A}" presName="negativeSpace" presStyleCnt="0"/>
      <dgm:spPr/>
      <dgm:t>
        <a:bodyPr/>
        <a:lstStyle/>
        <a:p>
          <a:endParaRPr lang="en-AU"/>
        </a:p>
      </dgm:t>
    </dgm:pt>
    <dgm:pt modelId="{BBE7894F-EF52-4412-B71C-330BE613ED99}" type="pres">
      <dgm:prSet presAssocID="{AE5CB441-D9CA-4849-BF06-928C753E8A0A}" presName="childText" presStyleLbl="conFgAcc1" presStyleIdx="4" presStyleCnt="5">
        <dgm:presLayoutVars>
          <dgm:bulletEnabled val="1"/>
        </dgm:presLayoutVars>
      </dgm:prSet>
      <dgm:spPr/>
      <dgm:t>
        <a:bodyPr/>
        <a:lstStyle/>
        <a:p>
          <a:endParaRPr lang="en-US"/>
        </a:p>
      </dgm:t>
    </dgm:pt>
  </dgm:ptLst>
  <dgm:cxnLst>
    <dgm:cxn modelId="{6684753B-D348-40CA-B290-CC11214EBCCC}" type="presOf" srcId="{1F482E70-1B0C-4417-B034-247DA4A9A843}" destId="{D3BB2B83-BD28-49EE-AC6B-002C9504EB31}" srcOrd="0" destOrd="0" presId="urn:microsoft.com/office/officeart/2005/8/layout/list1"/>
    <dgm:cxn modelId="{386599CD-D13D-479B-9162-ABB21EAD985A}" srcId="{F67F1868-1732-4323-8407-2EDE0272E14D}" destId="{F9127862-901E-483D-9A15-B7AD4A060269}" srcOrd="2" destOrd="0" parTransId="{33D34366-51EA-4B0A-B0DB-6DBCB6ECEAD9}" sibTransId="{95775248-EE33-4DDA-B668-C535AB6A18A3}"/>
    <dgm:cxn modelId="{AE3F95A8-F0CD-4D38-9A78-C329102D8333}" srcId="{07AFA09B-1272-4E38-8AD7-80C221B2F906}" destId="{D6C061A8-22BD-4448-97CD-1880936DBFED}" srcOrd="2" destOrd="0" parTransId="{EB35F661-E4B7-42A4-BD51-AB7587651BD4}" sibTransId="{54EA68A3-42F8-4493-9250-7E79F0489F09}"/>
    <dgm:cxn modelId="{91F0901E-1D55-4FBD-B8BF-2F1CE98DD1A5}" type="presOf" srcId="{AE5CB441-D9CA-4849-BF06-928C753E8A0A}" destId="{CF072B3C-D6ED-44E9-A1B3-00575C2D5EE0}" srcOrd="1" destOrd="0" presId="urn:microsoft.com/office/officeart/2005/8/layout/list1"/>
    <dgm:cxn modelId="{3E43932A-2320-4E37-A808-6B7630F77905}" srcId="{D6C061A8-22BD-4448-97CD-1880936DBFED}" destId="{57B642A1-BC7B-4E66-A588-952FDEA3F8C3}" srcOrd="0" destOrd="0" parTransId="{BE9F799B-8E1B-450E-8472-8BEC904B4B69}" sibTransId="{778323AF-5631-42BB-A6A6-4A40221A0BD0}"/>
    <dgm:cxn modelId="{B1B22CC4-3E9E-40C8-B6F3-DAEA9906C572}" type="presOf" srcId="{AAF17C8F-3436-4277-943E-43FD0CF70E50}" destId="{2781DF58-3D28-49B3-BF18-6EA03D8DC8A5}" srcOrd="0" destOrd="2" presId="urn:microsoft.com/office/officeart/2005/8/layout/list1"/>
    <dgm:cxn modelId="{A253CC74-4D0C-4467-98B9-EAC4EADC0AF3}" srcId="{F67F1868-1732-4323-8407-2EDE0272E14D}" destId="{1DC81813-C0A0-4AF7-A163-B35BD9F47BBC}" srcOrd="1" destOrd="0" parTransId="{81309A00-34C9-4149-AAB0-E24AC9CD16E0}" sibTransId="{F1A816D1-655C-4582-8909-91F5CC8F7DD1}"/>
    <dgm:cxn modelId="{BBF7DE5C-FAAB-4AF0-8F38-F1AC415A4D64}" type="presOf" srcId="{D6C061A8-22BD-4448-97CD-1880936DBFED}" destId="{28EBF86B-694C-4FD7-BDE9-8EFC9CE7306F}" srcOrd="1" destOrd="0" presId="urn:microsoft.com/office/officeart/2005/8/layout/list1"/>
    <dgm:cxn modelId="{32288B8E-9E00-40AC-8188-A2CDC571D1A4}" type="presOf" srcId="{D6C061A8-22BD-4448-97CD-1880936DBFED}" destId="{E9155237-347F-421D-BDE5-ED968C996F44}" srcOrd="0" destOrd="0" presId="urn:microsoft.com/office/officeart/2005/8/layout/list1"/>
    <dgm:cxn modelId="{D0AFF6FD-A775-4250-A2A4-FE1ABFA53AB2}" type="presOf" srcId="{57B642A1-BC7B-4E66-A588-952FDEA3F8C3}" destId="{777B9EC0-8E83-4594-B464-93C9EEFD12E1}" srcOrd="0" destOrd="0" presId="urn:microsoft.com/office/officeart/2005/8/layout/list1"/>
    <dgm:cxn modelId="{CDAFB741-247E-4D4D-AAFF-8C956921BE0B}" srcId="{07AFA09B-1272-4E38-8AD7-80C221B2F906}" destId="{689EBE13-BC5F-4B3C-B65E-0AB5725A00B8}" srcOrd="1" destOrd="0" parTransId="{45A5725D-58E3-43B9-9B0E-73B60DB8295C}" sibTransId="{03BD707F-61E7-416D-B86B-3DA9289EECBA}"/>
    <dgm:cxn modelId="{009FCA04-344E-4479-AAFE-B0367288D1D1}" type="presOf" srcId="{AE5CB441-D9CA-4849-BF06-928C753E8A0A}" destId="{4F798DDA-F702-42E0-9262-68BF55017047}" srcOrd="0" destOrd="0" presId="urn:microsoft.com/office/officeart/2005/8/layout/list1"/>
    <dgm:cxn modelId="{55271EE4-C189-4C2F-9CD8-262D526B4E6D}" srcId="{D6C061A8-22BD-4448-97CD-1880936DBFED}" destId="{AA5F3214-AAC4-4E09-805D-BA233D1CD00B}" srcOrd="1" destOrd="0" parTransId="{2A5748A2-E333-4D1B-9FD1-F37E4CC94CD2}" sibTransId="{1AA3C83E-39B7-48E3-8C1D-FF04F991BD26}"/>
    <dgm:cxn modelId="{8E7CF31C-72D8-43AD-984F-70DB297545A5}" srcId="{689EBE13-BC5F-4B3C-B65E-0AB5725A00B8}" destId="{8BE65236-5A12-493C-9A43-F569B27E4DC1}" srcOrd="0" destOrd="0" parTransId="{410B46E0-D40D-463E-81D4-5C516588EA3A}" sibTransId="{0A364249-1614-4F07-9B5C-73B08F0E0256}"/>
    <dgm:cxn modelId="{ACE16A0B-C86F-4955-9981-B78BE7744DCC}" srcId="{EB314156-A303-4C1F-A8F5-181465011DEF}" destId="{AAF17C8F-3436-4277-943E-43FD0CF70E50}" srcOrd="2" destOrd="0" parTransId="{47868FB8-50D9-4C60-A3A1-FDBD373D5C68}" sibTransId="{A8E07F8D-C192-47C1-AC7C-ADDDC201BDEA}"/>
    <dgm:cxn modelId="{F32F58C6-E459-4775-B39B-8F99198258DF}" type="presOf" srcId="{75109A53-DE00-4247-8D53-245A5D496005}" destId="{777B9EC0-8E83-4594-B464-93C9EEFD12E1}" srcOrd="0" destOrd="2" presId="urn:microsoft.com/office/officeart/2005/8/layout/list1"/>
    <dgm:cxn modelId="{EC47E2BE-B29B-4DF0-955C-CCFF0A47C333}" srcId="{07AFA09B-1272-4E38-8AD7-80C221B2F906}" destId="{F67F1868-1732-4323-8407-2EDE0272E14D}" srcOrd="3" destOrd="0" parTransId="{56187D2A-94DF-4A5B-AF2F-4519DD2539CD}" sibTransId="{EBAED050-4ECD-471F-BC8F-82BAE84B3780}"/>
    <dgm:cxn modelId="{DE577BD1-61EF-4CE9-BE53-81E7132BAD11}" srcId="{07AFA09B-1272-4E38-8AD7-80C221B2F906}" destId="{EB314156-A303-4C1F-A8F5-181465011DEF}" srcOrd="0" destOrd="0" parTransId="{9A1A9032-B58F-4FA2-9344-A90B1285C372}" sibTransId="{120B685C-4B42-4150-9EC3-505C3973DA77}"/>
    <dgm:cxn modelId="{1B301A83-827B-4F94-AEA8-9EA402C99916}" type="presOf" srcId="{F9127862-901E-483D-9A15-B7AD4A060269}" destId="{D3BB2B83-BD28-49EE-AC6B-002C9504EB31}" srcOrd="0" destOrd="2" presId="urn:microsoft.com/office/officeart/2005/8/layout/list1"/>
    <dgm:cxn modelId="{F0A8F209-F7D9-4C29-A903-DFFBCDFD9EE0}" type="presOf" srcId="{CA9DE053-44D0-4CA7-ACEB-140EAE579340}" destId="{D3BB2B83-BD28-49EE-AC6B-002C9504EB31}" srcOrd="0" destOrd="3" presId="urn:microsoft.com/office/officeart/2005/8/layout/list1"/>
    <dgm:cxn modelId="{9801F773-DBB8-4F83-A06A-EAEDADB55912}" type="presOf" srcId="{CB3ABE57-65DE-4692-BE34-C149E99A45AE}" destId="{2781DF58-3D28-49B3-BF18-6EA03D8DC8A5}" srcOrd="0" destOrd="1" presId="urn:microsoft.com/office/officeart/2005/8/layout/list1"/>
    <dgm:cxn modelId="{0A7BCAD2-4A4E-4F1A-BD96-5DDF671E40CE}" type="presOf" srcId="{AA5F3214-AAC4-4E09-805D-BA233D1CD00B}" destId="{777B9EC0-8E83-4594-B464-93C9EEFD12E1}" srcOrd="0" destOrd="1" presId="urn:microsoft.com/office/officeart/2005/8/layout/list1"/>
    <dgm:cxn modelId="{C05EA6A5-A51C-4476-9173-9E94BAB21B1E}" type="presOf" srcId="{8BE65236-5A12-493C-9A43-F569B27E4DC1}" destId="{56DDB553-BDBB-406B-88B4-9C1FFE03C230}" srcOrd="0" destOrd="0" presId="urn:microsoft.com/office/officeart/2005/8/layout/list1"/>
    <dgm:cxn modelId="{C5091AF6-FC50-4F5A-A83A-E9AAB3D9BB50}" type="presOf" srcId="{07AFA09B-1272-4E38-8AD7-80C221B2F906}" destId="{0C914C25-421A-4304-A91C-9E93DC221053}" srcOrd="0" destOrd="0" presId="urn:microsoft.com/office/officeart/2005/8/layout/list1"/>
    <dgm:cxn modelId="{321EC9A5-E896-4A31-A62B-741D658BD165}" type="presOf" srcId="{EB314156-A303-4C1F-A8F5-181465011DEF}" destId="{89969063-2DCA-4AF1-85FB-D1655827FDC7}" srcOrd="1" destOrd="0" presId="urn:microsoft.com/office/officeart/2005/8/layout/list1"/>
    <dgm:cxn modelId="{383B08F2-E168-45E3-B96B-AFCA3C8406C9}" srcId="{AE5CB441-D9CA-4849-BF06-928C753E8A0A}" destId="{F9C0F8E0-8F90-4D45-B165-AB4679AE16AA}" srcOrd="0" destOrd="0" parTransId="{25E1178E-69B9-49E2-9C4F-B2963CD190F5}" sibTransId="{AEAD1B58-6F81-4471-A999-43F9C379BD97}"/>
    <dgm:cxn modelId="{1822AB25-E2A6-4384-BB95-BD9C72C82BE0}" type="presOf" srcId="{917A0C00-3C96-4D6E-947E-7B80801935AD}" destId="{2781DF58-3D28-49B3-BF18-6EA03D8DC8A5}" srcOrd="0" destOrd="0" presId="urn:microsoft.com/office/officeart/2005/8/layout/list1"/>
    <dgm:cxn modelId="{7A46CDAB-8AA1-4603-A31D-093339293465}" srcId="{07AFA09B-1272-4E38-8AD7-80C221B2F906}" destId="{AE5CB441-D9CA-4849-BF06-928C753E8A0A}" srcOrd="4" destOrd="0" parTransId="{2CF9678F-A70A-4AB7-A30F-AE944F79833B}" sibTransId="{2DDAEF82-5370-4551-84E5-36F687BDD3D9}"/>
    <dgm:cxn modelId="{C2C1F6ED-AAC9-48E7-A8BC-B9E93CE41B78}" srcId="{F67F1868-1732-4323-8407-2EDE0272E14D}" destId="{1F482E70-1B0C-4417-B034-247DA4A9A843}" srcOrd="0" destOrd="0" parTransId="{08E6EE8E-EFC9-4757-8837-9466AA0CA44D}" sibTransId="{A745DC1F-5668-4781-9B82-24A86D68A77D}"/>
    <dgm:cxn modelId="{F43736D7-02BC-4BEB-B85A-3BB69DA9D549}" type="presOf" srcId="{1DC81813-C0A0-4AF7-A163-B35BD9F47BBC}" destId="{D3BB2B83-BD28-49EE-AC6B-002C9504EB31}" srcOrd="0" destOrd="1" presId="urn:microsoft.com/office/officeart/2005/8/layout/list1"/>
    <dgm:cxn modelId="{24533C74-B086-4BA5-A162-03BE86AF6B7B}" type="presOf" srcId="{689EBE13-BC5F-4B3C-B65E-0AB5725A00B8}" destId="{38526D99-9413-432B-90BE-D823896077DA}" srcOrd="0" destOrd="0" presId="urn:microsoft.com/office/officeart/2005/8/layout/list1"/>
    <dgm:cxn modelId="{8BAF88A2-C85D-4D75-9DAA-749B01CDAE7B}" type="presOf" srcId="{689EBE13-BC5F-4B3C-B65E-0AB5725A00B8}" destId="{23D0953C-9F55-49C5-B4A9-A5D44C9251B4}" srcOrd="1" destOrd="0" presId="urn:microsoft.com/office/officeart/2005/8/layout/list1"/>
    <dgm:cxn modelId="{B3A45FB4-1C49-4919-8534-E734A2BED0A8}" type="presOf" srcId="{F67F1868-1732-4323-8407-2EDE0272E14D}" destId="{E0D83BA4-FAAC-46E7-9C81-320288B5BC7C}" srcOrd="0" destOrd="0" presId="urn:microsoft.com/office/officeart/2005/8/layout/list1"/>
    <dgm:cxn modelId="{90958087-3B89-4314-A08E-5930F38E4C6A}" srcId="{EB314156-A303-4C1F-A8F5-181465011DEF}" destId="{917A0C00-3C96-4D6E-947E-7B80801935AD}" srcOrd="0" destOrd="0" parTransId="{F0D67FD5-FA9F-47ED-B58A-3011F9A23B1D}" sibTransId="{9037ADAA-7FB2-4495-8D56-A293E9E631CF}"/>
    <dgm:cxn modelId="{9625B406-14B9-4FB8-BF60-BE3EB8EF1518}" srcId="{F67F1868-1732-4323-8407-2EDE0272E14D}" destId="{CA9DE053-44D0-4CA7-ACEB-140EAE579340}" srcOrd="3" destOrd="0" parTransId="{253F9027-7644-4163-B57F-8DF12831A5AE}" sibTransId="{9EBFDCDA-A48E-41DC-8198-628C17A8FF13}"/>
    <dgm:cxn modelId="{D7C57042-8949-4225-BDBD-1223D61CF01E}" srcId="{EB314156-A303-4C1F-A8F5-181465011DEF}" destId="{CB3ABE57-65DE-4692-BE34-C149E99A45AE}" srcOrd="1" destOrd="0" parTransId="{E5E32D00-DC43-41FB-AD59-FA3CE01D50E7}" sibTransId="{1FC97F61-8B94-457B-9DCC-B2EE5131B295}"/>
    <dgm:cxn modelId="{FFCA1A8C-4067-4B06-AE27-BCD1CBF6E947}" type="presOf" srcId="{F9C0F8E0-8F90-4D45-B165-AB4679AE16AA}" destId="{BBE7894F-EF52-4412-B71C-330BE613ED99}" srcOrd="0" destOrd="0" presId="urn:microsoft.com/office/officeart/2005/8/layout/list1"/>
    <dgm:cxn modelId="{1477E75B-0E38-477C-AE45-E05A9784A35F}" type="presOf" srcId="{F67F1868-1732-4323-8407-2EDE0272E14D}" destId="{840C847F-ABD1-4393-93F7-190F3CABE53E}" srcOrd="1" destOrd="0" presId="urn:microsoft.com/office/officeart/2005/8/layout/list1"/>
    <dgm:cxn modelId="{47EC3BE7-B21D-4A2D-912D-A683541738CA}" type="presOf" srcId="{EB314156-A303-4C1F-A8F5-181465011DEF}" destId="{16F0D948-6DC2-4A6E-947E-D0ED0A36637E}" srcOrd="0" destOrd="0" presId="urn:microsoft.com/office/officeart/2005/8/layout/list1"/>
    <dgm:cxn modelId="{2501A075-AE05-426E-9FEA-953AC9909EA0}" srcId="{D6C061A8-22BD-4448-97CD-1880936DBFED}" destId="{75109A53-DE00-4247-8D53-245A5D496005}" srcOrd="2" destOrd="0" parTransId="{FC29DF85-2BC1-4928-A30F-BA0730D5F09E}" sibTransId="{0C5AD854-D86F-48C1-974E-76E05D244F47}"/>
    <dgm:cxn modelId="{C3751A6B-BD14-4F41-9507-ED2A9123C77D}" type="presParOf" srcId="{0C914C25-421A-4304-A91C-9E93DC221053}" destId="{55112813-9098-49A8-A613-55884775BA33}" srcOrd="0" destOrd="0" presId="urn:microsoft.com/office/officeart/2005/8/layout/list1"/>
    <dgm:cxn modelId="{E534E224-CA3A-430F-BCA2-DFEAF5B492B2}" type="presParOf" srcId="{55112813-9098-49A8-A613-55884775BA33}" destId="{16F0D948-6DC2-4A6E-947E-D0ED0A36637E}" srcOrd="0" destOrd="0" presId="urn:microsoft.com/office/officeart/2005/8/layout/list1"/>
    <dgm:cxn modelId="{FE4D25A7-D46E-4A21-B003-1608D6A0338C}" type="presParOf" srcId="{55112813-9098-49A8-A613-55884775BA33}" destId="{89969063-2DCA-4AF1-85FB-D1655827FDC7}" srcOrd="1" destOrd="0" presId="urn:microsoft.com/office/officeart/2005/8/layout/list1"/>
    <dgm:cxn modelId="{64260E3E-8714-4E05-9C6E-DAD94B3B04A7}" type="presParOf" srcId="{0C914C25-421A-4304-A91C-9E93DC221053}" destId="{FF3A415F-63A5-4B9D-93A7-77384D403E39}" srcOrd="1" destOrd="0" presId="urn:microsoft.com/office/officeart/2005/8/layout/list1"/>
    <dgm:cxn modelId="{75E229B4-263B-482F-AB7D-9331565B21C3}" type="presParOf" srcId="{0C914C25-421A-4304-A91C-9E93DC221053}" destId="{2781DF58-3D28-49B3-BF18-6EA03D8DC8A5}" srcOrd="2" destOrd="0" presId="urn:microsoft.com/office/officeart/2005/8/layout/list1"/>
    <dgm:cxn modelId="{4303CBF8-68FC-467D-9AD8-6B8B63174B52}" type="presParOf" srcId="{0C914C25-421A-4304-A91C-9E93DC221053}" destId="{73805061-2D70-4289-9167-6945A1936A49}" srcOrd="3" destOrd="0" presId="urn:microsoft.com/office/officeart/2005/8/layout/list1"/>
    <dgm:cxn modelId="{EC2AA24C-337C-4650-92A5-657C93C209FE}" type="presParOf" srcId="{0C914C25-421A-4304-A91C-9E93DC221053}" destId="{803933F1-0507-4103-B2C2-715DEFAE77DA}" srcOrd="4" destOrd="0" presId="urn:microsoft.com/office/officeart/2005/8/layout/list1"/>
    <dgm:cxn modelId="{128DCD02-0174-47F4-B00E-F6E7FD6568F3}" type="presParOf" srcId="{803933F1-0507-4103-B2C2-715DEFAE77DA}" destId="{38526D99-9413-432B-90BE-D823896077DA}" srcOrd="0" destOrd="0" presId="urn:microsoft.com/office/officeart/2005/8/layout/list1"/>
    <dgm:cxn modelId="{E0DEBAE5-0287-4B1A-A947-D577CCFAF917}" type="presParOf" srcId="{803933F1-0507-4103-B2C2-715DEFAE77DA}" destId="{23D0953C-9F55-49C5-B4A9-A5D44C9251B4}" srcOrd="1" destOrd="0" presId="urn:microsoft.com/office/officeart/2005/8/layout/list1"/>
    <dgm:cxn modelId="{C8AC35EC-FF82-4C7D-9009-F977A8272FA5}" type="presParOf" srcId="{0C914C25-421A-4304-A91C-9E93DC221053}" destId="{6EC74D4F-8721-45AE-BDA5-803B0D6E986F}" srcOrd="5" destOrd="0" presId="urn:microsoft.com/office/officeart/2005/8/layout/list1"/>
    <dgm:cxn modelId="{C905F2B9-6CA2-4416-837E-45852D7790E3}" type="presParOf" srcId="{0C914C25-421A-4304-A91C-9E93DC221053}" destId="{56DDB553-BDBB-406B-88B4-9C1FFE03C230}" srcOrd="6" destOrd="0" presId="urn:microsoft.com/office/officeart/2005/8/layout/list1"/>
    <dgm:cxn modelId="{6E2C5843-68D9-4692-BEE3-ADFBB7267E0E}" type="presParOf" srcId="{0C914C25-421A-4304-A91C-9E93DC221053}" destId="{0FF41D3A-E58B-4719-A5BF-B6A5729CD309}" srcOrd="7" destOrd="0" presId="urn:microsoft.com/office/officeart/2005/8/layout/list1"/>
    <dgm:cxn modelId="{90B6A118-1A59-4253-8322-32A35FD61332}" type="presParOf" srcId="{0C914C25-421A-4304-A91C-9E93DC221053}" destId="{B56C6681-BC42-4194-BB1C-9E670473BAED}" srcOrd="8" destOrd="0" presId="urn:microsoft.com/office/officeart/2005/8/layout/list1"/>
    <dgm:cxn modelId="{CB3039BE-5FD5-44B3-98D7-9B7C588512C8}" type="presParOf" srcId="{B56C6681-BC42-4194-BB1C-9E670473BAED}" destId="{E9155237-347F-421D-BDE5-ED968C996F44}" srcOrd="0" destOrd="0" presId="urn:microsoft.com/office/officeart/2005/8/layout/list1"/>
    <dgm:cxn modelId="{C691253F-5A65-475D-9396-0CF4D288C085}" type="presParOf" srcId="{B56C6681-BC42-4194-BB1C-9E670473BAED}" destId="{28EBF86B-694C-4FD7-BDE9-8EFC9CE7306F}" srcOrd="1" destOrd="0" presId="urn:microsoft.com/office/officeart/2005/8/layout/list1"/>
    <dgm:cxn modelId="{DC113B28-FD81-4444-9F8A-FA6010E69C42}" type="presParOf" srcId="{0C914C25-421A-4304-A91C-9E93DC221053}" destId="{02282731-F04F-47F9-9549-40DEFEF3F02F}" srcOrd="9" destOrd="0" presId="urn:microsoft.com/office/officeart/2005/8/layout/list1"/>
    <dgm:cxn modelId="{F04B3B5A-F689-47F5-A13E-F18963F43FB1}" type="presParOf" srcId="{0C914C25-421A-4304-A91C-9E93DC221053}" destId="{777B9EC0-8E83-4594-B464-93C9EEFD12E1}" srcOrd="10" destOrd="0" presId="urn:microsoft.com/office/officeart/2005/8/layout/list1"/>
    <dgm:cxn modelId="{6FA83A1B-3A66-4471-ADC1-E6F738001B22}" type="presParOf" srcId="{0C914C25-421A-4304-A91C-9E93DC221053}" destId="{57F7AAE3-AE46-4D93-93A1-45399E568E67}" srcOrd="11" destOrd="0" presId="urn:microsoft.com/office/officeart/2005/8/layout/list1"/>
    <dgm:cxn modelId="{9A6624CC-A01E-44B3-9186-7F434AD75351}" type="presParOf" srcId="{0C914C25-421A-4304-A91C-9E93DC221053}" destId="{ACA90DF6-8C09-4182-B175-9402735AA6FF}" srcOrd="12" destOrd="0" presId="urn:microsoft.com/office/officeart/2005/8/layout/list1"/>
    <dgm:cxn modelId="{B00D07FE-965C-4512-B649-63486AEDE423}" type="presParOf" srcId="{ACA90DF6-8C09-4182-B175-9402735AA6FF}" destId="{E0D83BA4-FAAC-46E7-9C81-320288B5BC7C}" srcOrd="0" destOrd="0" presId="urn:microsoft.com/office/officeart/2005/8/layout/list1"/>
    <dgm:cxn modelId="{AA70760D-46DB-4AC8-AD05-902197BA85BA}" type="presParOf" srcId="{ACA90DF6-8C09-4182-B175-9402735AA6FF}" destId="{840C847F-ABD1-4393-93F7-190F3CABE53E}" srcOrd="1" destOrd="0" presId="urn:microsoft.com/office/officeart/2005/8/layout/list1"/>
    <dgm:cxn modelId="{4EDBD52C-61F5-4AB1-8B59-29890C1BFC1D}" type="presParOf" srcId="{0C914C25-421A-4304-A91C-9E93DC221053}" destId="{E78B0801-3BB6-48FF-AD42-A29E7BAC9018}" srcOrd="13" destOrd="0" presId="urn:microsoft.com/office/officeart/2005/8/layout/list1"/>
    <dgm:cxn modelId="{F50DBA04-4441-4649-BAF9-51E7CB8E6D52}" type="presParOf" srcId="{0C914C25-421A-4304-A91C-9E93DC221053}" destId="{D3BB2B83-BD28-49EE-AC6B-002C9504EB31}" srcOrd="14" destOrd="0" presId="urn:microsoft.com/office/officeart/2005/8/layout/list1"/>
    <dgm:cxn modelId="{17598B1D-B3B4-4D8B-AF55-98C144791234}" type="presParOf" srcId="{0C914C25-421A-4304-A91C-9E93DC221053}" destId="{92AAFA35-AA2D-4815-B267-86E977C50D2C}" srcOrd="15" destOrd="0" presId="urn:microsoft.com/office/officeart/2005/8/layout/list1"/>
    <dgm:cxn modelId="{EC6BCA73-D926-4395-9A25-B65A71DDD443}" type="presParOf" srcId="{0C914C25-421A-4304-A91C-9E93DC221053}" destId="{1F89113E-5E11-46EF-80B6-6BAEB1C9C9DC}" srcOrd="16" destOrd="0" presId="urn:microsoft.com/office/officeart/2005/8/layout/list1"/>
    <dgm:cxn modelId="{CA3492CD-72BB-4843-96B2-0A6A9B109328}" type="presParOf" srcId="{1F89113E-5E11-46EF-80B6-6BAEB1C9C9DC}" destId="{4F798DDA-F702-42E0-9262-68BF55017047}" srcOrd="0" destOrd="0" presId="urn:microsoft.com/office/officeart/2005/8/layout/list1"/>
    <dgm:cxn modelId="{1A686050-C5E2-49A9-A828-0760C78B7EB3}" type="presParOf" srcId="{1F89113E-5E11-46EF-80B6-6BAEB1C9C9DC}" destId="{CF072B3C-D6ED-44E9-A1B3-00575C2D5EE0}" srcOrd="1" destOrd="0" presId="urn:microsoft.com/office/officeart/2005/8/layout/list1"/>
    <dgm:cxn modelId="{E103AD41-7388-4096-85D7-4F979D0C6FFF}" type="presParOf" srcId="{0C914C25-421A-4304-A91C-9E93DC221053}" destId="{0A3A6E8D-1A41-43C4-8D52-FD67215DD298}" srcOrd="17" destOrd="0" presId="urn:microsoft.com/office/officeart/2005/8/layout/list1"/>
    <dgm:cxn modelId="{2C0974F0-F9BB-4266-AC0B-80322C573023}" type="presParOf" srcId="{0C914C25-421A-4304-A91C-9E93DC221053}" destId="{BBE7894F-EF52-4412-B71C-330BE613ED99}"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34CAC-D709-4AD2-9563-6A0FEBAD9B8B}">
      <dsp:nvSpPr>
        <dsp:cNvPr id="0" name=""/>
        <dsp:cNvSpPr/>
      </dsp:nvSpPr>
      <dsp:spPr>
        <a:xfrm>
          <a:off x="0" y="0"/>
          <a:ext cx="3786268" cy="1049876"/>
        </a:xfrm>
        <a:prstGeom prst="roundRect">
          <a:avLst>
            <a:gd name="adj" fmla="val 10000"/>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“Bad Weather”</a:t>
          </a:r>
        </a:p>
        <a:p>
          <a:pPr lvl="0" algn="l" defTabSz="711200">
            <a:lnSpc>
              <a:spcPct val="90000"/>
            </a:lnSpc>
            <a:spcBef>
              <a:spcPct val="0"/>
            </a:spcBef>
            <a:spcAft>
              <a:spcPct val="35000"/>
            </a:spcAft>
          </a:pPr>
          <a:r>
            <a:rPr lang="en-US" sz="1600" kern="1200" dirty="0" smtClean="0"/>
            <a:t>5M records, 1000 Hits</a:t>
          </a:r>
          <a:endParaRPr lang="en-US" sz="1600" kern="1200" dirty="0"/>
        </a:p>
      </dsp:txBody>
      <dsp:txXfrm>
        <a:off x="30750" y="30750"/>
        <a:ext cx="2530533" cy="988376"/>
      </dsp:txXfrm>
    </dsp:sp>
    <dsp:sp modelId="{AD65B36B-EE69-4AB4-98BC-55F5A8A63628}">
      <dsp:nvSpPr>
        <dsp:cNvPr id="0" name=""/>
        <dsp:cNvSpPr/>
      </dsp:nvSpPr>
      <dsp:spPr>
        <a:xfrm>
          <a:off x="282740" y="1195692"/>
          <a:ext cx="3786268" cy="1049876"/>
        </a:xfrm>
        <a:prstGeom prst="roundRect">
          <a:avLst>
            <a:gd name="adj" fmla="val 10000"/>
          </a:avLst>
        </a:prstGeom>
        <a:solidFill>
          <a:schemeClr val="accent6">
            <a:shade val="50000"/>
            <a:hueOff val="-148113"/>
            <a:satOff val="-4808"/>
            <a:lumOff val="1719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“Incident Report”</a:t>
          </a:r>
        </a:p>
        <a:p>
          <a:pPr lvl="0" algn="l" defTabSz="711200">
            <a:lnSpc>
              <a:spcPct val="90000"/>
            </a:lnSpc>
            <a:spcBef>
              <a:spcPct val="0"/>
            </a:spcBef>
            <a:spcAft>
              <a:spcPct val="35000"/>
            </a:spcAft>
          </a:pPr>
          <a:r>
            <a:rPr lang="en-US" sz="1600" kern="1200" dirty="0" smtClean="0"/>
            <a:t>400 records</a:t>
          </a:r>
          <a:endParaRPr lang="en-US" sz="1600" kern="1200" dirty="0"/>
        </a:p>
      </dsp:txBody>
      <dsp:txXfrm>
        <a:off x="313490" y="1226442"/>
        <a:ext cx="2759607" cy="988376"/>
      </dsp:txXfrm>
    </dsp:sp>
    <dsp:sp modelId="{F290913C-484C-463F-8CAD-DC08324329B0}">
      <dsp:nvSpPr>
        <dsp:cNvPr id="0" name=""/>
        <dsp:cNvSpPr/>
      </dsp:nvSpPr>
      <dsp:spPr>
        <a:xfrm>
          <a:off x="565481" y="2391385"/>
          <a:ext cx="3786268" cy="1049876"/>
        </a:xfrm>
        <a:prstGeom prst="roundRect">
          <a:avLst>
            <a:gd name="adj" fmla="val 10000"/>
          </a:avLst>
        </a:prstGeom>
        <a:solidFill>
          <a:schemeClr val="accent6">
            <a:shade val="50000"/>
            <a:hueOff val="-296225"/>
            <a:satOff val="-9616"/>
            <a:lumOff val="3439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6 Month date range</a:t>
          </a:r>
        </a:p>
        <a:p>
          <a:pPr lvl="0" algn="l" defTabSz="711200">
            <a:lnSpc>
              <a:spcPct val="90000"/>
            </a:lnSpc>
            <a:spcBef>
              <a:spcPct val="0"/>
            </a:spcBef>
            <a:spcAft>
              <a:spcPct val="35000"/>
            </a:spcAft>
          </a:pPr>
          <a:r>
            <a:rPr lang="en-US" sz="1600" kern="1200" dirty="0" smtClean="0"/>
            <a:t>152 records</a:t>
          </a:r>
          <a:endParaRPr lang="en-US" sz="1600" kern="1200" dirty="0"/>
        </a:p>
      </dsp:txBody>
      <dsp:txXfrm>
        <a:off x="596231" y="2422135"/>
        <a:ext cx="2759607" cy="988376"/>
      </dsp:txXfrm>
    </dsp:sp>
    <dsp:sp modelId="{DCBB469E-E3A1-4FF9-B0F9-E35A08594387}">
      <dsp:nvSpPr>
        <dsp:cNvPr id="0" name=""/>
        <dsp:cNvSpPr/>
      </dsp:nvSpPr>
      <dsp:spPr>
        <a:xfrm>
          <a:off x="848222" y="3587078"/>
          <a:ext cx="3786268" cy="1049876"/>
        </a:xfrm>
        <a:prstGeom prst="roundRect">
          <a:avLst>
            <a:gd name="adj" fmla="val 10000"/>
          </a:avLst>
        </a:prstGeom>
        <a:solidFill>
          <a:schemeClr val="accent6">
            <a:shade val="50000"/>
            <a:hueOff val="-296225"/>
            <a:satOff val="-9616"/>
            <a:lumOff val="3439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Tornado.doc  (MS Word)</a:t>
          </a:r>
        </a:p>
        <a:p>
          <a:pPr lvl="0" algn="l" defTabSz="711200">
            <a:lnSpc>
              <a:spcPct val="90000"/>
            </a:lnSpc>
            <a:spcBef>
              <a:spcPct val="0"/>
            </a:spcBef>
            <a:spcAft>
              <a:spcPct val="35000"/>
            </a:spcAft>
          </a:pPr>
          <a:r>
            <a:rPr lang="en-US" sz="1600" kern="1200" dirty="0" smtClean="0"/>
            <a:t>45 records</a:t>
          </a:r>
          <a:endParaRPr lang="en-US" sz="1600" kern="1200" dirty="0"/>
        </a:p>
      </dsp:txBody>
      <dsp:txXfrm>
        <a:off x="878972" y="3617828"/>
        <a:ext cx="2759607" cy="988376"/>
      </dsp:txXfrm>
    </dsp:sp>
    <dsp:sp modelId="{EF9BF298-AA5E-452A-BF61-6A52ADDBC9C7}">
      <dsp:nvSpPr>
        <dsp:cNvPr id="0" name=""/>
        <dsp:cNvSpPr/>
      </dsp:nvSpPr>
      <dsp:spPr>
        <a:xfrm>
          <a:off x="1130963" y="4782771"/>
          <a:ext cx="3786268" cy="1049876"/>
        </a:xfrm>
        <a:prstGeom prst="roundRect">
          <a:avLst>
            <a:gd name="adj" fmla="val 10000"/>
          </a:avLst>
        </a:prstGeom>
        <a:solidFill>
          <a:schemeClr val="accent6">
            <a:shade val="50000"/>
            <a:hueOff val="-148113"/>
            <a:satOff val="-4808"/>
            <a:lumOff val="1719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“Personal Injury” Classified</a:t>
          </a:r>
        </a:p>
        <a:p>
          <a:pPr lvl="0" algn="l" defTabSz="711200">
            <a:lnSpc>
              <a:spcPct val="90000"/>
            </a:lnSpc>
            <a:spcBef>
              <a:spcPct val="0"/>
            </a:spcBef>
            <a:spcAft>
              <a:spcPct val="35000"/>
            </a:spcAft>
          </a:pPr>
          <a:r>
            <a:rPr lang="en-US" sz="1600" kern="1200" dirty="0" smtClean="0"/>
            <a:t>25 records</a:t>
          </a:r>
          <a:endParaRPr lang="en-US" sz="1600" kern="1200" dirty="0"/>
        </a:p>
      </dsp:txBody>
      <dsp:txXfrm>
        <a:off x="1161713" y="4813521"/>
        <a:ext cx="2759607" cy="988376"/>
      </dsp:txXfrm>
    </dsp:sp>
    <dsp:sp modelId="{94DE09A2-B802-4681-A1DB-693019E7E4CB}">
      <dsp:nvSpPr>
        <dsp:cNvPr id="0" name=""/>
        <dsp:cNvSpPr/>
      </dsp:nvSpPr>
      <dsp:spPr>
        <a:xfrm>
          <a:off x="3103848" y="766993"/>
          <a:ext cx="682419" cy="682419"/>
        </a:xfrm>
        <a:prstGeom prst="downArrow">
          <a:avLst>
            <a:gd name="adj1" fmla="val 55000"/>
            <a:gd name="adj2" fmla="val 45000"/>
          </a:avLst>
        </a:prstGeom>
        <a:solidFill>
          <a:schemeClr val="accent6">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3257392" y="766993"/>
        <a:ext cx="375331" cy="513520"/>
      </dsp:txXfrm>
    </dsp:sp>
    <dsp:sp modelId="{3F09F3EA-3EAD-454B-9474-0B8818D9E58C}">
      <dsp:nvSpPr>
        <dsp:cNvPr id="0" name=""/>
        <dsp:cNvSpPr/>
      </dsp:nvSpPr>
      <dsp:spPr>
        <a:xfrm>
          <a:off x="3386589" y="1962686"/>
          <a:ext cx="682419" cy="682419"/>
        </a:xfrm>
        <a:prstGeom prst="downArrow">
          <a:avLst>
            <a:gd name="adj1" fmla="val 55000"/>
            <a:gd name="adj2" fmla="val 45000"/>
          </a:avLst>
        </a:prstGeom>
        <a:solidFill>
          <a:schemeClr val="accent6">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3540133" y="1962686"/>
        <a:ext cx="375331" cy="513520"/>
      </dsp:txXfrm>
    </dsp:sp>
    <dsp:sp modelId="{FFC7937B-DF96-49D6-A889-1486C6C17156}">
      <dsp:nvSpPr>
        <dsp:cNvPr id="0" name=""/>
        <dsp:cNvSpPr/>
      </dsp:nvSpPr>
      <dsp:spPr>
        <a:xfrm>
          <a:off x="3669330" y="3140880"/>
          <a:ext cx="682419" cy="682419"/>
        </a:xfrm>
        <a:prstGeom prst="downArrow">
          <a:avLst>
            <a:gd name="adj1" fmla="val 55000"/>
            <a:gd name="adj2" fmla="val 45000"/>
          </a:avLst>
        </a:prstGeom>
        <a:solidFill>
          <a:schemeClr val="accent6">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3822874" y="3140880"/>
        <a:ext cx="375331" cy="513520"/>
      </dsp:txXfrm>
    </dsp:sp>
    <dsp:sp modelId="{7726897C-004C-46EC-8976-748F5F88CE19}">
      <dsp:nvSpPr>
        <dsp:cNvPr id="0" name=""/>
        <dsp:cNvSpPr/>
      </dsp:nvSpPr>
      <dsp:spPr>
        <a:xfrm>
          <a:off x="3952071" y="4348239"/>
          <a:ext cx="682419" cy="682419"/>
        </a:xfrm>
        <a:prstGeom prst="downArrow">
          <a:avLst>
            <a:gd name="adj1" fmla="val 55000"/>
            <a:gd name="adj2" fmla="val 45000"/>
          </a:avLst>
        </a:prstGeom>
        <a:solidFill>
          <a:schemeClr val="accent6">
            <a:alpha val="90000"/>
            <a:tint val="55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105615" y="4348239"/>
        <a:ext cx="375331" cy="513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1DF58-3D28-49B3-BF18-6EA03D8DC8A5}">
      <dsp:nvSpPr>
        <dsp:cNvPr id="0" name=""/>
        <dsp:cNvSpPr/>
      </dsp:nvSpPr>
      <dsp:spPr>
        <a:xfrm>
          <a:off x="0" y="268020"/>
          <a:ext cx="2895600" cy="907200"/>
        </a:xfrm>
        <a:prstGeom prst="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31" tIns="249936" rIns="2247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Based on top ‘n’ items by relevance</a:t>
          </a:r>
          <a:endParaRPr lang="en-US" sz="1200" kern="1200" dirty="0"/>
        </a:p>
        <a:p>
          <a:pPr marL="114300" lvl="1" indent="-114300" algn="l" defTabSz="533400">
            <a:lnSpc>
              <a:spcPct val="90000"/>
            </a:lnSpc>
            <a:spcBef>
              <a:spcPct val="0"/>
            </a:spcBef>
            <a:spcAft>
              <a:spcPct val="15000"/>
            </a:spcAft>
            <a:buChar char="••"/>
          </a:pPr>
          <a:r>
            <a:rPr lang="en-US" sz="1200" kern="1200" dirty="0" smtClean="0"/>
            <a:t>Ranked by freq</a:t>
          </a:r>
        </a:p>
        <a:p>
          <a:pPr marL="114300" lvl="1" indent="-114300" algn="l" defTabSz="533400">
            <a:lnSpc>
              <a:spcPct val="90000"/>
            </a:lnSpc>
            <a:spcBef>
              <a:spcPct val="0"/>
            </a:spcBef>
            <a:spcAft>
              <a:spcPct val="15000"/>
            </a:spcAft>
            <a:buChar char="••"/>
          </a:pPr>
          <a:r>
            <a:rPr lang="en-US" sz="1200" kern="1200" dirty="0" smtClean="0"/>
            <a:t>Number Displayed  (configurable)</a:t>
          </a:r>
        </a:p>
      </dsp:txBody>
      <dsp:txXfrm>
        <a:off x="0" y="268020"/>
        <a:ext cx="2895600" cy="907200"/>
      </dsp:txXfrm>
    </dsp:sp>
    <dsp:sp modelId="{89969063-2DCA-4AF1-85FB-D1655827FDC7}">
      <dsp:nvSpPr>
        <dsp:cNvPr id="0" name=""/>
        <dsp:cNvSpPr/>
      </dsp:nvSpPr>
      <dsp:spPr>
        <a:xfrm>
          <a:off x="144780" y="90900"/>
          <a:ext cx="2357855" cy="354240"/>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3" tIns="0" rIns="76613" bIns="0" numCol="1" spcCol="1270" anchor="ctr" anchorCtr="0">
          <a:noAutofit/>
        </a:bodyPr>
        <a:lstStyle/>
        <a:p>
          <a:pPr lvl="0" algn="l" defTabSz="533400">
            <a:lnSpc>
              <a:spcPct val="90000"/>
            </a:lnSpc>
            <a:spcBef>
              <a:spcPct val="0"/>
            </a:spcBef>
            <a:spcAft>
              <a:spcPct val="35000"/>
            </a:spcAft>
          </a:pPr>
          <a:r>
            <a:rPr lang="en-US" sz="1200" kern="1200" dirty="0" smtClean="0"/>
            <a:t>Common Keyword / Phrase</a:t>
          </a:r>
          <a:endParaRPr lang="en-US" sz="1200" kern="1200" dirty="0"/>
        </a:p>
      </dsp:txBody>
      <dsp:txXfrm>
        <a:off x="162073" y="108193"/>
        <a:ext cx="2323269" cy="319654"/>
      </dsp:txXfrm>
    </dsp:sp>
    <dsp:sp modelId="{56DDB553-BDBB-406B-88B4-9C1FFE03C230}">
      <dsp:nvSpPr>
        <dsp:cNvPr id="0" name=""/>
        <dsp:cNvSpPr/>
      </dsp:nvSpPr>
      <dsp:spPr>
        <a:xfrm>
          <a:off x="0" y="1417140"/>
          <a:ext cx="2895600" cy="510300"/>
        </a:xfrm>
        <a:prstGeom prst="rect">
          <a:avLst/>
        </a:prstGeom>
        <a:solidFill>
          <a:schemeClr val="lt1">
            <a:alpha val="90000"/>
            <a:hueOff val="0"/>
            <a:satOff val="0"/>
            <a:lumOff val="0"/>
            <a:alphaOff val="0"/>
          </a:schemeClr>
        </a:solidFill>
        <a:ln w="25400" cap="flat" cmpd="sng" algn="ctr">
          <a:solidFill>
            <a:schemeClr val="accent6">
              <a:shade val="50000"/>
              <a:hueOff val="-148113"/>
              <a:satOff val="-4808"/>
              <a:lumOff val="17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31" tIns="249936" rIns="2247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By 400 indexed types of file</a:t>
          </a:r>
          <a:endParaRPr lang="en-US" sz="1200" kern="1200" dirty="0"/>
        </a:p>
      </dsp:txBody>
      <dsp:txXfrm>
        <a:off x="0" y="1417140"/>
        <a:ext cx="2895600" cy="510300"/>
      </dsp:txXfrm>
    </dsp:sp>
    <dsp:sp modelId="{23D0953C-9F55-49C5-B4A9-A5D44C9251B4}">
      <dsp:nvSpPr>
        <dsp:cNvPr id="0" name=""/>
        <dsp:cNvSpPr/>
      </dsp:nvSpPr>
      <dsp:spPr>
        <a:xfrm>
          <a:off x="144780" y="1240020"/>
          <a:ext cx="2357855" cy="354240"/>
        </a:xfrm>
        <a:prstGeom prst="roundRect">
          <a:avLst/>
        </a:prstGeom>
        <a:solidFill>
          <a:schemeClr val="accent6">
            <a:shade val="50000"/>
            <a:hueOff val="-148113"/>
            <a:satOff val="-4808"/>
            <a:lumOff val="17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3" tIns="0" rIns="76613" bIns="0" numCol="1" spcCol="1270" anchor="ctr" anchorCtr="0">
          <a:noAutofit/>
        </a:bodyPr>
        <a:lstStyle/>
        <a:p>
          <a:pPr lvl="0" algn="l" defTabSz="533400">
            <a:lnSpc>
              <a:spcPct val="90000"/>
            </a:lnSpc>
            <a:spcBef>
              <a:spcPct val="0"/>
            </a:spcBef>
            <a:spcAft>
              <a:spcPct val="35000"/>
            </a:spcAft>
          </a:pPr>
          <a:r>
            <a:rPr lang="en-US" sz="1200" kern="1200" dirty="0" smtClean="0"/>
            <a:t>Content Type</a:t>
          </a:r>
          <a:endParaRPr lang="en-US" sz="1200" kern="1200" dirty="0"/>
        </a:p>
      </dsp:txBody>
      <dsp:txXfrm>
        <a:off x="162073" y="1257313"/>
        <a:ext cx="2323269" cy="319654"/>
      </dsp:txXfrm>
    </dsp:sp>
    <dsp:sp modelId="{777B9EC0-8E83-4594-B464-93C9EEFD12E1}">
      <dsp:nvSpPr>
        <dsp:cNvPr id="0" name=""/>
        <dsp:cNvSpPr/>
      </dsp:nvSpPr>
      <dsp:spPr>
        <a:xfrm>
          <a:off x="0" y="2169360"/>
          <a:ext cx="2895600" cy="907200"/>
        </a:xfrm>
        <a:prstGeom prst="rect">
          <a:avLst/>
        </a:prstGeom>
        <a:solidFill>
          <a:schemeClr val="lt1">
            <a:alpha val="90000"/>
            <a:hueOff val="0"/>
            <a:satOff val="0"/>
            <a:lumOff val="0"/>
            <a:alphaOff val="0"/>
          </a:schemeClr>
        </a:solidFill>
        <a:ln w="25400" cap="flat" cmpd="sng" algn="ctr">
          <a:solidFill>
            <a:schemeClr val="accent6">
              <a:shade val="50000"/>
              <a:hueOff val="-296225"/>
              <a:satOff val="-9616"/>
              <a:lumOff val="343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31" tIns="249936" rIns="2247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Earliest Date</a:t>
          </a:r>
          <a:endParaRPr lang="en-US" sz="1200" kern="1200" dirty="0"/>
        </a:p>
        <a:p>
          <a:pPr marL="114300" lvl="1" indent="-114300" algn="l" defTabSz="533400">
            <a:lnSpc>
              <a:spcPct val="90000"/>
            </a:lnSpc>
            <a:spcBef>
              <a:spcPct val="0"/>
            </a:spcBef>
            <a:spcAft>
              <a:spcPct val="15000"/>
            </a:spcAft>
            <a:buChar char="••"/>
          </a:pPr>
          <a:r>
            <a:rPr lang="en-US" sz="1200" kern="1200" dirty="0" smtClean="0"/>
            <a:t>2 Midrange Dates</a:t>
          </a:r>
        </a:p>
        <a:p>
          <a:pPr marL="114300" lvl="1" indent="-114300" algn="l" defTabSz="533400">
            <a:lnSpc>
              <a:spcPct val="90000"/>
            </a:lnSpc>
            <a:spcBef>
              <a:spcPct val="0"/>
            </a:spcBef>
            <a:spcAft>
              <a:spcPct val="15000"/>
            </a:spcAft>
            <a:buChar char="••"/>
          </a:pPr>
          <a:r>
            <a:rPr lang="en-US" sz="1200" kern="1200" dirty="0" smtClean="0"/>
            <a:t>Oldest Date</a:t>
          </a:r>
        </a:p>
      </dsp:txBody>
      <dsp:txXfrm>
        <a:off x="0" y="2169360"/>
        <a:ext cx="2895600" cy="907200"/>
      </dsp:txXfrm>
    </dsp:sp>
    <dsp:sp modelId="{28EBF86B-694C-4FD7-BDE9-8EFC9CE7306F}">
      <dsp:nvSpPr>
        <dsp:cNvPr id="0" name=""/>
        <dsp:cNvSpPr/>
      </dsp:nvSpPr>
      <dsp:spPr>
        <a:xfrm>
          <a:off x="144780" y="1992240"/>
          <a:ext cx="2357855" cy="354240"/>
        </a:xfrm>
        <a:prstGeom prst="roundRect">
          <a:avLst/>
        </a:prstGeom>
        <a:solidFill>
          <a:schemeClr val="accent6">
            <a:shade val="50000"/>
            <a:hueOff val="-296225"/>
            <a:satOff val="-9616"/>
            <a:lumOff val="34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3" tIns="0" rIns="76613" bIns="0" numCol="1" spcCol="1270" anchor="ctr" anchorCtr="0">
          <a:noAutofit/>
        </a:bodyPr>
        <a:lstStyle/>
        <a:p>
          <a:pPr lvl="0" algn="l" defTabSz="533400">
            <a:lnSpc>
              <a:spcPct val="90000"/>
            </a:lnSpc>
            <a:spcBef>
              <a:spcPct val="0"/>
            </a:spcBef>
            <a:spcAft>
              <a:spcPct val="35000"/>
            </a:spcAft>
          </a:pPr>
          <a:r>
            <a:rPr lang="en-US" sz="1200" kern="1200" dirty="0" smtClean="0"/>
            <a:t>Date / Time Range</a:t>
          </a:r>
          <a:endParaRPr lang="en-US" sz="1200" kern="1200" dirty="0"/>
        </a:p>
      </dsp:txBody>
      <dsp:txXfrm>
        <a:off x="162073" y="2009533"/>
        <a:ext cx="2323269" cy="319654"/>
      </dsp:txXfrm>
    </dsp:sp>
    <dsp:sp modelId="{D3BB2B83-BD28-49EE-AC6B-002C9504EB31}">
      <dsp:nvSpPr>
        <dsp:cNvPr id="0" name=""/>
        <dsp:cNvSpPr/>
      </dsp:nvSpPr>
      <dsp:spPr>
        <a:xfrm>
          <a:off x="0" y="3318480"/>
          <a:ext cx="2895600" cy="1096200"/>
        </a:xfrm>
        <a:prstGeom prst="rect">
          <a:avLst/>
        </a:prstGeom>
        <a:solidFill>
          <a:schemeClr val="lt1">
            <a:alpha val="90000"/>
            <a:hueOff val="0"/>
            <a:satOff val="0"/>
            <a:lumOff val="0"/>
            <a:alphaOff val="0"/>
          </a:schemeClr>
        </a:solidFill>
        <a:ln w="25400" cap="flat" cmpd="sng" algn="ctr">
          <a:solidFill>
            <a:schemeClr val="accent6">
              <a:shade val="50000"/>
              <a:hueOff val="-296225"/>
              <a:satOff val="-9616"/>
              <a:lumOff val="343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31" tIns="249936" rIns="2247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Less than 1 KB</a:t>
          </a:r>
          <a:endParaRPr lang="en-US" sz="1200" kern="1200" dirty="0"/>
        </a:p>
        <a:p>
          <a:pPr marL="114300" lvl="1" indent="-114300" algn="l" defTabSz="533400">
            <a:lnSpc>
              <a:spcPct val="90000"/>
            </a:lnSpc>
            <a:spcBef>
              <a:spcPct val="0"/>
            </a:spcBef>
            <a:spcAft>
              <a:spcPct val="15000"/>
            </a:spcAft>
            <a:buChar char="••"/>
          </a:pPr>
          <a:r>
            <a:rPr lang="en-US" sz="1200" kern="1200" dirty="0" smtClean="0"/>
            <a:t>1KB &amp; 2KB</a:t>
          </a:r>
        </a:p>
        <a:p>
          <a:pPr marL="114300" lvl="1" indent="-114300" algn="l" defTabSz="533400">
            <a:lnSpc>
              <a:spcPct val="90000"/>
            </a:lnSpc>
            <a:spcBef>
              <a:spcPct val="0"/>
            </a:spcBef>
            <a:spcAft>
              <a:spcPct val="15000"/>
            </a:spcAft>
            <a:buChar char="••"/>
          </a:pPr>
          <a:r>
            <a:rPr lang="en-US" sz="1200" kern="1200" dirty="0" smtClean="0"/>
            <a:t>2KB &amp; 3KB</a:t>
          </a:r>
        </a:p>
        <a:p>
          <a:pPr marL="114300" lvl="1" indent="-114300" algn="l" defTabSz="533400">
            <a:lnSpc>
              <a:spcPct val="90000"/>
            </a:lnSpc>
            <a:spcBef>
              <a:spcPct val="0"/>
            </a:spcBef>
            <a:spcAft>
              <a:spcPct val="15000"/>
            </a:spcAft>
            <a:buChar char="••"/>
          </a:pPr>
          <a:r>
            <a:rPr lang="en-US" sz="1200" kern="1200" dirty="0" smtClean="0"/>
            <a:t>Greater than 3KB</a:t>
          </a:r>
          <a:endParaRPr lang="en-US" sz="1200" kern="1200" dirty="0"/>
        </a:p>
      </dsp:txBody>
      <dsp:txXfrm>
        <a:off x="0" y="3318480"/>
        <a:ext cx="2895600" cy="1096200"/>
      </dsp:txXfrm>
    </dsp:sp>
    <dsp:sp modelId="{840C847F-ABD1-4393-93F7-190F3CABE53E}">
      <dsp:nvSpPr>
        <dsp:cNvPr id="0" name=""/>
        <dsp:cNvSpPr/>
      </dsp:nvSpPr>
      <dsp:spPr>
        <a:xfrm>
          <a:off x="144780" y="3141360"/>
          <a:ext cx="2357855" cy="354240"/>
        </a:xfrm>
        <a:prstGeom prst="roundRect">
          <a:avLst/>
        </a:prstGeom>
        <a:solidFill>
          <a:schemeClr val="accent6">
            <a:shade val="50000"/>
            <a:hueOff val="-296225"/>
            <a:satOff val="-9616"/>
            <a:lumOff val="343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3" tIns="0" rIns="76613" bIns="0" numCol="1" spcCol="1270" anchor="ctr" anchorCtr="0">
          <a:noAutofit/>
        </a:bodyPr>
        <a:lstStyle/>
        <a:p>
          <a:pPr lvl="0" algn="l" defTabSz="533400">
            <a:lnSpc>
              <a:spcPct val="90000"/>
            </a:lnSpc>
            <a:spcBef>
              <a:spcPct val="0"/>
            </a:spcBef>
            <a:spcAft>
              <a:spcPct val="35000"/>
            </a:spcAft>
          </a:pPr>
          <a:r>
            <a:rPr lang="en-US" sz="1200" kern="1200" dirty="0" smtClean="0"/>
            <a:t>Size Range</a:t>
          </a:r>
          <a:endParaRPr lang="en-US" sz="1200" kern="1200" dirty="0"/>
        </a:p>
      </dsp:txBody>
      <dsp:txXfrm>
        <a:off x="162073" y="3158653"/>
        <a:ext cx="2323269" cy="319654"/>
      </dsp:txXfrm>
    </dsp:sp>
    <dsp:sp modelId="{BBE7894F-EF52-4412-B71C-330BE613ED99}">
      <dsp:nvSpPr>
        <dsp:cNvPr id="0" name=""/>
        <dsp:cNvSpPr/>
      </dsp:nvSpPr>
      <dsp:spPr>
        <a:xfrm>
          <a:off x="0" y="4656600"/>
          <a:ext cx="2895600" cy="510300"/>
        </a:xfrm>
        <a:prstGeom prst="rect">
          <a:avLst/>
        </a:prstGeom>
        <a:solidFill>
          <a:schemeClr val="lt1">
            <a:alpha val="90000"/>
            <a:hueOff val="0"/>
            <a:satOff val="0"/>
            <a:lumOff val="0"/>
            <a:alphaOff val="0"/>
          </a:schemeClr>
        </a:solidFill>
        <a:ln w="25400" cap="flat" cmpd="sng" algn="ctr">
          <a:solidFill>
            <a:schemeClr val="accent6">
              <a:shade val="50000"/>
              <a:hueOff val="-148113"/>
              <a:satOff val="-4808"/>
              <a:lumOff val="171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31" tIns="249936" rIns="2247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Ranked by frequency per tag</a:t>
          </a:r>
          <a:endParaRPr lang="en-US" sz="1200" kern="1200" dirty="0"/>
        </a:p>
      </dsp:txBody>
      <dsp:txXfrm>
        <a:off x="0" y="4656600"/>
        <a:ext cx="2895600" cy="510300"/>
      </dsp:txXfrm>
    </dsp:sp>
    <dsp:sp modelId="{CF072B3C-D6ED-44E9-A1B3-00575C2D5EE0}">
      <dsp:nvSpPr>
        <dsp:cNvPr id="0" name=""/>
        <dsp:cNvSpPr/>
      </dsp:nvSpPr>
      <dsp:spPr>
        <a:xfrm>
          <a:off x="144780" y="4479480"/>
          <a:ext cx="2357855" cy="354240"/>
        </a:xfrm>
        <a:prstGeom prst="roundRect">
          <a:avLst/>
        </a:prstGeom>
        <a:solidFill>
          <a:schemeClr val="accent6">
            <a:shade val="50000"/>
            <a:hueOff val="-148113"/>
            <a:satOff val="-4808"/>
            <a:lumOff val="17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13" tIns="0" rIns="76613" bIns="0" numCol="1" spcCol="1270" anchor="ctr" anchorCtr="0">
          <a:noAutofit/>
        </a:bodyPr>
        <a:lstStyle/>
        <a:p>
          <a:pPr lvl="0" algn="l" defTabSz="533400">
            <a:lnSpc>
              <a:spcPct val="90000"/>
            </a:lnSpc>
            <a:spcBef>
              <a:spcPct val="0"/>
            </a:spcBef>
            <a:spcAft>
              <a:spcPct val="35000"/>
            </a:spcAft>
          </a:pPr>
          <a:r>
            <a:rPr lang="en-US" sz="1200" kern="1200" dirty="0" smtClean="0"/>
            <a:t>User / Automated Tagging</a:t>
          </a:r>
          <a:endParaRPr lang="en-US" sz="1200" kern="1200" dirty="0"/>
        </a:p>
      </dsp:txBody>
      <dsp:txXfrm>
        <a:off x="162073" y="4496773"/>
        <a:ext cx="2323269"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1</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923BE2-803D-4FD0-9758-4893FCCED88B}"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923BE2-803D-4FD0-9758-4893FCCED88B}"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B2A91839-00E8-964C-9064-72CDAC28840A}"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pPr>
                <a:defRPr/>
              </a:pPr>
              <a:t>19</a:t>
            </a:fld>
            <a:endParaRPr lang="en-US" dirty="0"/>
          </a:p>
        </p:txBody>
      </p:sp>
    </p:spTree>
    <p:extLst>
      <p:ext uri="{BB962C8B-B14F-4D97-AF65-F5344CB8AC3E}">
        <p14:creationId xmlns:p14="http://schemas.microsoft.com/office/powerpoint/2010/main" val="145421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148" tIns="45574" rIns="91148" bIns="45574" anchor="b"/>
          <a:lstStyle/>
          <a:p>
            <a:pPr algn="r"/>
            <a:fld id="{CB64AA37-47EE-4121-926F-44E77554F3AB}" type="slidenum">
              <a:rPr lang="en-US" sz="1200"/>
              <a:pPr algn="r"/>
              <a:t>20</a:t>
            </a:fld>
            <a:endParaRPr lang="en-US" sz="1200" dirty="0"/>
          </a:p>
        </p:txBody>
      </p:sp>
      <p:sp>
        <p:nvSpPr>
          <p:cNvPr id="5" name="Notes Placeholder 4"/>
          <p:cNvSpPr>
            <a:spLocks noGrp="1"/>
          </p:cNvSpPr>
          <p:nvPr>
            <p:ph type="body" sz="quarter" idx="10"/>
          </p:nvPr>
        </p:nvSpPr>
        <p:spPr/>
        <p:txBody>
          <a:bodyPr>
            <a:norm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B147A9-2E99-4193-8D40-939231ECDC64}" type="slidenum">
              <a:rPr lang="en-US" smtClean="0">
                <a:solidFill>
                  <a:prstClr val="black"/>
                </a:solidFill>
              </a:rPr>
              <a:pPr/>
              <a:t>21</a:t>
            </a:fld>
            <a:endParaRPr lang="en-US" dirty="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623154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623154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25807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2:29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25807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25807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703948-D484-4B19-8940-923A26A78652}"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25807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spcBef>
                <a:spcPts val="600"/>
              </a:spcBef>
              <a:buClr>
                <a:srgbClr val="E31838"/>
              </a:buClr>
              <a:buSzPct val="100000"/>
              <a:defRPr/>
            </a:pPr>
            <a:endParaRPr lang="en-US" sz="1400" dirty="0">
              <a:solidFill>
                <a:srgbClr val="010204"/>
              </a:solidFill>
              <a:latin typeface="Arial"/>
              <a:cs typeface="Arial"/>
            </a:endParaRPr>
          </a:p>
        </p:txBody>
      </p:sp>
      <p:sp>
        <p:nvSpPr>
          <p:cNvPr id="4" name="Slide Number Placeholder 3"/>
          <p:cNvSpPr>
            <a:spLocks noGrp="1"/>
          </p:cNvSpPr>
          <p:nvPr>
            <p:ph type="sldNum" sz="quarter" idx="10"/>
          </p:nvPr>
        </p:nvSpPr>
        <p:spPr/>
        <p:txBody>
          <a:bodyPr/>
          <a:lstStyle/>
          <a:p>
            <a:fld id="{5C53ED72-657F-40C2-8879-F68446F3162F}" type="slidenum">
              <a:rPr lang="en-US" smtClean="0"/>
              <a:pPr/>
              <a:t>36</a:t>
            </a:fld>
            <a:endParaRPr lang="en-US"/>
          </a:p>
        </p:txBody>
      </p:sp>
    </p:spTree>
    <p:extLst>
      <p:ext uri="{BB962C8B-B14F-4D97-AF65-F5344CB8AC3E}">
        <p14:creationId xmlns:p14="http://schemas.microsoft.com/office/powerpoint/2010/main" val="360396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53ED72-657F-40C2-8879-F68446F3162F}" type="slidenum">
              <a:rPr lang="en-US" smtClean="0"/>
              <a:pPr/>
              <a:t>38</a:t>
            </a:fld>
            <a:endParaRPr lang="en-US"/>
          </a:p>
        </p:txBody>
      </p:sp>
    </p:spTree>
    <p:extLst>
      <p:ext uri="{BB962C8B-B14F-4D97-AF65-F5344CB8AC3E}">
        <p14:creationId xmlns:p14="http://schemas.microsoft.com/office/powerpoint/2010/main" val="3696356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568371-8195-46A4-BDFB-EF01413B26AB}" type="slidenum">
              <a:rPr lang="en-US" smtClean="0"/>
              <a:pPr/>
              <a:t>41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EBDDD8C-E7D9-4D12-BA69-BB73EF38F0BA}" type="slidenum">
              <a:rPr lang="en-US" smtClean="0">
                <a:latin typeface="Arial" charset="0"/>
              </a:rPr>
              <a:pPr/>
              <a:t>42</a:t>
            </a:fld>
            <a:endParaRPr lang="en-US" smtClean="0">
              <a:latin typeface="Arial" charset="0"/>
            </a:endParaRPr>
          </a:p>
        </p:txBody>
      </p:sp>
      <p:sp>
        <p:nvSpPr>
          <p:cNvPr id="88067" name="Rectangle 7"/>
          <p:cNvSpPr txBox="1">
            <a:spLocks noGrp="1" noChangeArrowheads="1"/>
          </p:cNvSpPr>
          <p:nvPr/>
        </p:nvSpPr>
        <p:spPr bwMode="auto">
          <a:xfrm>
            <a:off x="3884843" y="8685075"/>
            <a:ext cx="2971592" cy="457357"/>
          </a:xfrm>
          <a:prstGeom prst="rect">
            <a:avLst/>
          </a:prstGeom>
          <a:noFill/>
          <a:ln w="9525">
            <a:noFill/>
            <a:miter lim="800000"/>
            <a:headEnd/>
            <a:tailEnd/>
          </a:ln>
        </p:spPr>
        <p:txBody>
          <a:bodyPr lIns="92487" tIns="46244" rIns="92487" bIns="46244" anchor="b"/>
          <a:lstStyle/>
          <a:p>
            <a:pPr algn="r" defTabSz="925462"/>
            <a:fld id="{5747ED44-1DD3-4713-94CE-63154B9D9497}" type="slidenum">
              <a:rPr lang="en-US" sz="1200"/>
              <a:pPr algn="r" defTabSz="925462"/>
              <a:t>42</a:t>
            </a:fld>
            <a:endParaRPr lang="en-US" sz="1200" dirty="0"/>
          </a:p>
        </p:txBody>
      </p:sp>
      <p:sp>
        <p:nvSpPr>
          <p:cNvPr id="88068" name="Rectangle 7"/>
          <p:cNvSpPr txBox="1">
            <a:spLocks noGrp="1" noChangeArrowheads="1"/>
          </p:cNvSpPr>
          <p:nvPr/>
        </p:nvSpPr>
        <p:spPr bwMode="auto">
          <a:xfrm>
            <a:off x="3884843" y="8685075"/>
            <a:ext cx="2971592" cy="457357"/>
          </a:xfrm>
          <a:prstGeom prst="rect">
            <a:avLst/>
          </a:prstGeom>
          <a:noFill/>
          <a:ln w="9525">
            <a:noFill/>
            <a:miter lim="800000"/>
            <a:headEnd/>
            <a:tailEnd/>
          </a:ln>
        </p:spPr>
        <p:txBody>
          <a:bodyPr lIns="92487" tIns="46244" rIns="92487" bIns="46244" anchor="b"/>
          <a:lstStyle/>
          <a:p>
            <a:pPr algn="r" defTabSz="925462"/>
            <a:fld id="{732F0766-6F3F-4350-AA00-CAD35F9704EA}" type="slidenum">
              <a:rPr lang="en-US" sz="1200"/>
              <a:pPr algn="r" defTabSz="925462"/>
              <a:t>42</a:t>
            </a:fld>
            <a:endParaRPr lang="en-US" sz="1200" dirty="0"/>
          </a:p>
        </p:txBody>
      </p:sp>
      <p:sp>
        <p:nvSpPr>
          <p:cNvPr id="88069" name="Slide Image Placeholder 1"/>
          <p:cNvSpPr>
            <a:spLocks noGrp="1" noRot="1" noChangeAspect="1" noTextEdit="1"/>
          </p:cNvSpPr>
          <p:nvPr>
            <p:ph type="sldImg"/>
          </p:nvPr>
        </p:nvSpPr>
        <p:spPr>
          <a:ln/>
        </p:spPr>
      </p:sp>
      <p:sp>
        <p:nvSpPr>
          <p:cNvPr id="88070" name="Notes Placeholder 2"/>
          <p:cNvSpPr>
            <a:spLocks noGrp="1"/>
          </p:cNvSpPr>
          <p:nvPr>
            <p:ph type="body" idx="1"/>
          </p:nvPr>
        </p:nvSpPr>
        <p:spPr>
          <a:noFill/>
          <a:ln/>
        </p:spPr>
        <p:txBody>
          <a:bodyPr lIns="91435" tIns="45718" rIns="91435" bIns="45718"/>
          <a:lstStyle/>
          <a:p>
            <a:pPr eaLnBrk="1" hangingPunct="1"/>
            <a:endParaRPr lang="en-US" dirty="0" smtClean="0">
              <a:latin typeface="Arial" charset="0"/>
              <a:cs typeface="Arial" charset="0"/>
            </a:endParaRPr>
          </a:p>
        </p:txBody>
      </p:sp>
      <p:sp>
        <p:nvSpPr>
          <p:cNvPr id="88071" name="Slide Number Placeholder 3"/>
          <p:cNvSpPr txBox="1">
            <a:spLocks noGrp="1"/>
          </p:cNvSpPr>
          <p:nvPr/>
        </p:nvSpPr>
        <p:spPr bwMode="auto">
          <a:xfrm>
            <a:off x="3884843" y="8685075"/>
            <a:ext cx="2971592" cy="457357"/>
          </a:xfrm>
          <a:prstGeom prst="rect">
            <a:avLst/>
          </a:prstGeom>
          <a:noFill/>
          <a:ln w="9525">
            <a:noFill/>
            <a:miter lim="800000"/>
            <a:headEnd/>
            <a:tailEnd/>
          </a:ln>
        </p:spPr>
        <p:txBody>
          <a:bodyPr lIns="91435" tIns="45718" rIns="91435" bIns="45718" anchor="b"/>
          <a:lstStyle/>
          <a:p>
            <a:pPr algn="r"/>
            <a:fld id="{2A17C006-F6E3-4FC2-9B67-723732869F24}" type="slidenum">
              <a:rPr lang="en-US" sz="1200"/>
              <a:pPr algn="r"/>
              <a:t>42</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568371-8195-46A4-BDFB-EF01413B26AB}" type="slidenum">
              <a:rPr lang="en-US" smtClean="0"/>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71D9-EB5A-4385-9199-3C65C459DDA3}" type="slidenum">
              <a:rPr lang="en-US" smtClean="0"/>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2:29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EDA2A2-734C-4B43-AEA5-56DE2C98264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EDA2A2-734C-4B43-AEA5-56DE2C98264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C923BE2-803D-4FD0-9758-4893FCCED88B}"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EDA2A2-734C-4B43-AEA5-56DE2C98264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EDA2A2-734C-4B43-AEA5-56DE2C98264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EDA2A2-734C-4B43-AEA5-56DE2C98264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a:lstStyle/>
          <a:p>
            <a:endParaRPr lang="en-US" dirty="0" smtClean="0"/>
          </a:p>
        </p:txBody>
      </p:sp>
      <p:sp>
        <p:nvSpPr>
          <p:cNvPr id="206851" name="Slide Number Placeholder 3"/>
          <p:cNvSpPr>
            <a:spLocks noGrp="1"/>
          </p:cNvSpPr>
          <p:nvPr>
            <p:ph type="sldNum" sz="quarter" idx="5"/>
          </p:nvPr>
        </p:nvSpPr>
        <p:spPr bwMode="auto">
          <a:noFill/>
          <a:ln>
            <a:miter lim="800000"/>
            <a:headEnd/>
            <a:tailEnd/>
          </a:ln>
        </p:spPr>
        <p:txBody>
          <a:bodyPr/>
          <a:lstStyle/>
          <a:p>
            <a:fld id="{98A43921-A978-48D7-B52C-AC3AA8099A99}" type="slidenum">
              <a:rPr lang="en-US" smtClean="0">
                <a:ea typeface="MS PGothic"/>
                <a:cs typeface="MS PGothic"/>
              </a:rPr>
              <a:pPr/>
              <a:t>12</a:t>
            </a:fld>
            <a:endParaRPr lang="en-US" dirty="0" smtClean="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8789" y="1238251"/>
            <a:ext cx="4113212" cy="5275262"/>
          </a:xfrm>
        </p:spPr>
        <p:txBody>
          <a:bodyPr anchor="ctr"/>
          <a:lstStyle>
            <a:lvl1pPr algn="ctr">
              <a:defRPr/>
            </a:lvl1pPr>
          </a:lstStyle>
          <a:p>
            <a:endParaRPr lang="en-US"/>
          </a:p>
        </p:txBody>
      </p:sp>
      <p:pic>
        <p:nvPicPr>
          <p:cNvPr id="9" name="Picture 8"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0" name="Text Placeholder 14"/>
          <p:cNvSpPr>
            <a:spLocks noGrp="1"/>
          </p:cNvSpPr>
          <p:nvPr>
            <p:ph type="body" sz="quarter" idx="11"/>
          </p:nvPr>
        </p:nvSpPr>
        <p:spPr>
          <a:xfrm>
            <a:off x="5029200" y="1244885"/>
            <a:ext cx="3657600" cy="5271142"/>
          </a:xfrm>
        </p:spPr>
        <p:txBody>
          <a:bodyPr/>
          <a:lstStyle>
            <a:lvl1pPr marL="342900" indent="-342900">
              <a:buClr>
                <a:srgbClr val="E10C28"/>
              </a:buClr>
              <a:buSzPct val="100000"/>
              <a:buFont typeface="Wingdings" charset="2"/>
              <a:buChar char="§"/>
              <a:defRPr sz="2400"/>
            </a:lvl1pPr>
            <a:lvl2pPr marL="742950" indent="-285750">
              <a:buClr>
                <a:schemeClr val="accent6"/>
              </a:buClr>
              <a:buFont typeface="Wingdings" charset="2"/>
              <a:buChar char="§"/>
              <a:defRPr sz="16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sp>
        <p:nvSpPr>
          <p:cNvPr id="15"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6"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7"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29920135"/>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3174645"/>
            <a:ext cx="8228012" cy="508710"/>
          </a:xfrm>
        </p:spPr>
        <p:txBody>
          <a:bodyPr/>
          <a:lstStyle>
            <a:lvl1pPr algn="ctr">
              <a:defRPr sz="3200">
                <a:solidFill>
                  <a:srgbClr val="E10C28"/>
                </a:solidFill>
              </a:defRPr>
            </a:lvl1pPr>
          </a:lstStyle>
          <a:p>
            <a:r>
              <a:rPr lang="en-US" dirty="0" smtClean="0"/>
              <a:t>Click to Add Break Slide Title</a:t>
            </a:r>
            <a:endParaRPr lang="en-US" dirty="0"/>
          </a:p>
        </p:txBody>
      </p:sp>
      <p:pic>
        <p:nvPicPr>
          <p:cNvPr id="6" name="Picture 5"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7" name="Text Placeholder 12"/>
          <p:cNvSpPr>
            <a:spLocks noGrp="1"/>
          </p:cNvSpPr>
          <p:nvPr>
            <p:ph type="body" sz="quarter" idx="10" hasCustomPrompt="1"/>
          </p:nvPr>
        </p:nvSpPr>
        <p:spPr>
          <a:xfrm>
            <a:off x="458788" y="3683355"/>
            <a:ext cx="8228012" cy="354512"/>
          </a:xfrm>
        </p:spPr>
        <p:txBody>
          <a:bodyPr anchor="t">
            <a:noAutofit/>
          </a:bodyPr>
          <a:lstStyle>
            <a:lvl1pPr marL="0" indent="0" algn="ctr">
              <a:buNone/>
              <a:defRPr sz="1800">
                <a:solidFill>
                  <a:schemeClr val="accent6"/>
                </a:solidFill>
              </a:defRPr>
            </a:lvl1pPr>
          </a:lstStyle>
          <a:p>
            <a:pPr lvl="0"/>
            <a:r>
              <a:rPr lang="en-US" dirty="0" smtClean="0"/>
              <a:t>Click to Add Break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109443199"/>
      </p:ext>
    </p:extLst>
  </p:cSld>
  <p:clrMapOvr>
    <a:masterClrMapping/>
  </p:clrMapOvr>
  <p:transition spd="slow">
    <p:pu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27" name="Text Placeholder 26"/>
          <p:cNvSpPr>
            <a:spLocks noGrp="1"/>
          </p:cNvSpPr>
          <p:nvPr>
            <p:ph type="body" sz="quarter" idx="10"/>
          </p:nvPr>
        </p:nvSpPr>
        <p:spPr>
          <a:xfrm>
            <a:off x="457201" y="1117600"/>
            <a:ext cx="8229598" cy="5010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36907214"/>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8789" y="1238251"/>
            <a:ext cx="4113212" cy="5275262"/>
          </a:xfrm>
        </p:spPr>
        <p:txBody>
          <a:bodyPr anchor="ctr"/>
          <a:lstStyle>
            <a:lvl1pPr algn="ctr">
              <a:defRPr/>
            </a:lvl1pPr>
          </a:lstStyle>
          <a:p>
            <a:endParaRPr lang="en-US"/>
          </a:p>
        </p:txBody>
      </p:sp>
      <p:pic>
        <p:nvPicPr>
          <p:cNvPr id="9" name="Picture 8"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0" name="Text Placeholder 14"/>
          <p:cNvSpPr>
            <a:spLocks noGrp="1"/>
          </p:cNvSpPr>
          <p:nvPr>
            <p:ph type="body" sz="quarter" idx="11"/>
          </p:nvPr>
        </p:nvSpPr>
        <p:spPr>
          <a:xfrm>
            <a:off x="5029200" y="1244885"/>
            <a:ext cx="3657600" cy="5271142"/>
          </a:xfrm>
        </p:spPr>
        <p:txBody>
          <a:bodyPr/>
          <a:lstStyle>
            <a:lvl1pPr marL="342900" indent="-342900">
              <a:buClr>
                <a:srgbClr val="E10C28"/>
              </a:buClr>
              <a:buSzPct val="100000"/>
              <a:buFont typeface="Wingdings" charset="2"/>
              <a:buChar char="§"/>
              <a:defRPr sz="2400"/>
            </a:lvl1pPr>
            <a:lvl2pPr marL="742950" indent="-285750">
              <a:buClr>
                <a:schemeClr val="accent6"/>
              </a:buClr>
              <a:buFont typeface="Wingdings" charset="2"/>
              <a:buChar char="§"/>
              <a:defRPr sz="16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sp>
        <p:nvSpPr>
          <p:cNvPr id="15"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6"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7"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29920135"/>
      </p:ext>
    </p:extLst>
  </p:cSld>
  <p:clrMapOvr>
    <a:masterClrMapping/>
  </p:clrMapOvr>
  <p:transition spd="slow">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3174645"/>
            <a:ext cx="8228012" cy="508710"/>
          </a:xfrm>
        </p:spPr>
        <p:txBody>
          <a:bodyPr/>
          <a:lstStyle>
            <a:lvl1pPr algn="ctr">
              <a:defRPr sz="3200">
                <a:solidFill>
                  <a:srgbClr val="E10C28"/>
                </a:solidFill>
              </a:defRPr>
            </a:lvl1pPr>
          </a:lstStyle>
          <a:p>
            <a:r>
              <a:rPr lang="en-US" dirty="0" smtClean="0"/>
              <a:t>Click to Add Break Slide Title</a:t>
            </a:r>
            <a:endParaRPr lang="en-US" dirty="0"/>
          </a:p>
        </p:txBody>
      </p:sp>
      <p:pic>
        <p:nvPicPr>
          <p:cNvPr id="6" name="Picture 5"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7" name="Text Placeholder 12"/>
          <p:cNvSpPr>
            <a:spLocks noGrp="1"/>
          </p:cNvSpPr>
          <p:nvPr>
            <p:ph type="body" sz="quarter" idx="10" hasCustomPrompt="1"/>
          </p:nvPr>
        </p:nvSpPr>
        <p:spPr>
          <a:xfrm>
            <a:off x="458788" y="3683355"/>
            <a:ext cx="8228012" cy="354512"/>
          </a:xfrm>
        </p:spPr>
        <p:txBody>
          <a:bodyPr anchor="t">
            <a:noAutofit/>
          </a:bodyPr>
          <a:lstStyle>
            <a:lvl1pPr marL="0" indent="0" algn="ctr">
              <a:buNone/>
              <a:defRPr sz="1800">
                <a:solidFill>
                  <a:schemeClr val="accent6"/>
                </a:solidFill>
              </a:defRPr>
            </a:lvl1pPr>
          </a:lstStyle>
          <a:p>
            <a:pPr lvl="0"/>
            <a:r>
              <a:rPr lang="en-US" dirty="0" smtClean="0"/>
              <a:t>Click to Add Break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109443199"/>
      </p:ext>
    </p:extLst>
  </p:cSld>
  <p:clrMapOvr>
    <a:masterClrMapping/>
  </p:clrMapOvr>
  <p:transition spd="slow">
    <p:pu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58789" y="1238251"/>
            <a:ext cx="4113212" cy="5275262"/>
          </a:xfrm>
        </p:spPr>
        <p:txBody>
          <a:bodyPr anchor="ctr"/>
          <a:lstStyle>
            <a:lvl1pPr algn="ctr">
              <a:defRPr/>
            </a:lvl1pPr>
          </a:lstStyle>
          <a:p>
            <a:endParaRPr lang="en-US"/>
          </a:p>
        </p:txBody>
      </p:sp>
      <p:pic>
        <p:nvPicPr>
          <p:cNvPr id="9" name="Picture 8"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0" name="Text Placeholder 14"/>
          <p:cNvSpPr>
            <a:spLocks noGrp="1"/>
          </p:cNvSpPr>
          <p:nvPr>
            <p:ph type="body" sz="quarter" idx="11"/>
          </p:nvPr>
        </p:nvSpPr>
        <p:spPr>
          <a:xfrm>
            <a:off x="5029200" y="1244885"/>
            <a:ext cx="3657600" cy="5271142"/>
          </a:xfrm>
        </p:spPr>
        <p:txBody>
          <a:bodyPr/>
          <a:lstStyle>
            <a:lvl1pPr marL="342900" indent="-342900">
              <a:buClr>
                <a:srgbClr val="E10C28"/>
              </a:buClr>
              <a:buSzPct val="100000"/>
              <a:buFont typeface="Wingdings" charset="2"/>
              <a:buChar char="§"/>
              <a:defRPr sz="2400"/>
            </a:lvl1pPr>
            <a:lvl2pPr marL="742950" indent="-285750">
              <a:buClr>
                <a:schemeClr val="accent6"/>
              </a:buClr>
              <a:buFont typeface="Wingdings" charset="2"/>
              <a:buChar char="§"/>
              <a:defRPr sz="16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sp>
        <p:nvSpPr>
          <p:cNvPr id="15"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6"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7"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29920135"/>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3174645"/>
            <a:ext cx="8228012" cy="508710"/>
          </a:xfrm>
        </p:spPr>
        <p:txBody>
          <a:bodyPr/>
          <a:lstStyle>
            <a:lvl1pPr algn="ctr">
              <a:defRPr sz="3200">
                <a:solidFill>
                  <a:srgbClr val="E10C28"/>
                </a:solidFill>
              </a:defRPr>
            </a:lvl1pPr>
          </a:lstStyle>
          <a:p>
            <a:r>
              <a:rPr lang="en-US" dirty="0" smtClean="0"/>
              <a:t>Click to Add Break Slide Title</a:t>
            </a:r>
            <a:endParaRPr lang="en-US" dirty="0"/>
          </a:p>
        </p:txBody>
      </p:sp>
      <p:pic>
        <p:nvPicPr>
          <p:cNvPr id="6" name="Picture 5"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7" name="Text Placeholder 12"/>
          <p:cNvSpPr>
            <a:spLocks noGrp="1"/>
          </p:cNvSpPr>
          <p:nvPr>
            <p:ph type="body" sz="quarter" idx="10" hasCustomPrompt="1"/>
          </p:nvPr>
        </p:nvSpPr>
        <p:spPr>
          <a:xfrm>
            <a:off x="458788" y="3683355"/>
            <a:ext cx="8228012" cy="354512"/>
          </a:xfrm>
        </p:spPr>
        <p:txBody>
          <a:bodyPr anchor="t">
            <a:noAutofit/>
          </a:bodyPr>
          <a:lstStyle>
            <a:lvl1pPr marL="0" indent="0" algn="ctr">
              <a:buNone/>
              <a:defRPr sz="1800">
                <a:solidFill>
                  <a:schemeClr val="accent6"/>
                </a:solidFill>
              </a:defRPr>
            </a:lvl1pPr>
          </a:lstStyle>
          <a:p>
            <a:pPr lvl="0"/>
            <a:r>
              <a:rPr lang="en-US" dirty="0" smtClean="0"/>
              <a:t>Click to Add Break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109443199"/>
      </p:ext>
    </p:extLst>
  </p:cSld>
  <p:clrMapOvr>
    <a:masterClrMapping/>
  </p:clrMapOvr>
  <p:transition spd="slow">
    <p:pu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3174645"/>
            <a:ext cx="8228012" cy="508710"/>
          </a:xfrm>
        </p:spPr>
        <p:txBody>
          <a:bodyPr/>
          <a:lstStyle>
            <a:lvl1pPr algn="ctr">
              <a:defRPr sz="3200">
                <a:solidFill>
                  <a:srgbClr val="E10C28"/>
                </a:solidFill>
              </a:defRPr>
            </a:lvl1pPr>
          </a:lstStyle>
          <a:p>
            <a:r>
              <a:rPr lang="en-US" dirty="0" smtClean="0"/>
              <a:t>Click to Add Break Slide Title</a:t>
            </a:r>
            <a:endParaRPr lang="en-US" dirty="0"/>
          </a:p>
        </p:txBody>
      </p:sp>
      <p:pic>
        <p:nvPicPr>
          <p:cNvPr id="6" name="Picture 5"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7" name="Text Placeholder 12"/>
          <p:cNvSpPr>
            <a:spLocks noGrp="1"/>
          </p:cNvSpPr>
          <p:nvPr>
            <p:ph type="body" sz="quarter" idx="10" hasCustomPrompt="1"/>
          </p:nvPr>
        </p:nvSpPr>
        <p:spPr>
          <a:xfrm>
            <a:off x="458788" y="3683355"/>
            <a:ext cx="8228012" cy="354512"/>
          </a:xfrm>
        </p:spPr>
        <p:txBody>
          <a:bodyPr anchor="t">
            <a:noAutofit/>
          </a:bodyPr>
          <a:lstStyle>
            <a:lvl1pPr marL="0" indent="0" algn="ctr">
              <a:buNone/>
              <a:defRPr sz="1800">
                <a:solidFill>
                  <a:schemeClr val="accent6"/>
                </a:solidFill>
              </a:defRPr>
            </a:lvl1pPr>
          </a:lstStyle>
          <a:p>
            <a:pPr lvl="0"/>
            <a:r>
              <a:rPr lang="en-US" dirty="0" smtClean="0"/>
              <a:t>Click to Add Break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109443199"/>
      </p:ext>
    </p:extLst>
  </p:cSld>
  <p:clrMapOvr>
    <a:masterClrMapping/>
  </p:clrMapOvr>
  <p:transition spd="slow">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pic>
        <p:nvPicPr>
          <p:cNvPr id="8" name="Picture 7"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13" name="Title 1"/>
          <p:cNvSpPr>
            <a:spLocks noGrp="1"/>
          </p:cNvSpPr>
          <p:nvPr>
            <p:ph type="title" hasCustomPrompt="1"/>
          </p:nvPr>
        </p:nvSpPr>
        <p:spPr>
          <a:xfrm>
            <a:off x="457200" y="274638"/>
            <a:ext cx="6403396" cy="508710"/>
          </a:xfrm>
        </p:spPr>
        <p:txBody>
          <a:bodyPr anchor="t"/>
          <a:lstStyle>
            <a:lvl1pPr>
              <a:defRPr baseline="0"/>
            </a:lvl1pPr>
          </a:lstStyle>
          <a:p>
            <a:r>
              <a:rPr lang="en-US" dirty="0" smtClean="0"/>
              <a:t>Click to Add Slide Title</a:t>
            </a:r>
            <a:endParaRPr lang="en-US" dirty="0"/>
          </a:p>
        </p:txBody>
      </p:sp>
      <p:sp>
        <p:nvSpPr>
          <p:cNvPr id="14"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109155241"/>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3174645"/>
            <a:ext cx="8228012" cy="508710"/>
          </a:xfrm>
        </p:spPr>
        <p:txBody>
          <a:bodyPr/>
          <a:lstStyle>
            <a:lvl1pPr algn="ctr">
              <a:defRPr sz="3200">
                <a:solidFill>
                  <a:srgbClr val="E10C28"/>
                </a:solidFill>
              </a:defRPr>
            </a:lvl1pPr>
          </a:lstStyle>
          <a:p>
            <a:r>
              <a:rPr lang="en-US" dirty="0" smtClean="0"/>
              <a:t>Click to Add Break Slide Title</a:t>
            </a:r>
            <a:endParaRPr lang="en-US" dirty="0"/>
          </a:p>
        </p:txBody>
      </p:sp>
      <p:pic>
        <p:nvPicPr>
          <p:cNvPr id="6" name="Picture 5"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7" name="Text Placeholder 12"/>
          <p:cNvSpPr>
            <a:spLocks noGrp="1"/>
          </p:cNvSpPr>
          <p:nvPr>
            <p:ph type="body" sz="quarter" idx="10" hasCustomPrompt="1"/>
          </p:nvPr>
        </p:nvSpPr>
        <p:spPr>
          <a:xfrm>
            <a:off x="458788" y="3683355"/>
            <a:ext cx="8228012" cy="354512"/>
          </a:xfrm>
        </p:spPr>
        <p:txBody>
          <a:bodyPr anchor="t">
            <a:noAutofit/>
          </a:bodyPr>
          <a:lstStyle>
            <a:lvl1pPr marL="0" indent="0" algn="ctr">
              <a:buNone/>
              <a:defRPr sz="1800">
                <a:solidFill>
                  <a:schemeClr val="accent6"/>
                </a:solidFill>
              </a:defRPr>
            </a:lvl1pPr>
          </a:lstStyle>
          <a:p>
            <a:pPr lvl="0"/>
            <a:r>
              <a:rPr lang="en-US" dirty="0" smtClean="0"/>
              <a:t>Click to Add Break Slide Subtitle</a:t>
            </a:r>
          </a:p>
        </p:txBody>
      </p:sp>
      <p:sp>
        <p:nvSpPr>
          <p:cNvPr id="5" name="Slide Number Placeholder 5"/>
          <p:cNvSpPr>
            <a:spLocks noGrp="1"/>
          </p:cNvSpPr>
          <p:nvPr>
            <p:ph type="sldNum" sz="quarter" idx="4"/>
          </p:nvPr>
        </p:nvSpPr>
        <p:spPr>
          <a:xfrm>
            <a:off x="6553200" y="6507162"/>
            <a:ext cx="2133600" cy="350837"/>
          </a:xfrm>
          <a:prstGeom prst="rect">
            <a:avLst/>
          </a:prstGeom>
        </p:spPr>
        <p:txBody>
          <a:bodyPr vert="horz" lIns="91440" tIns="45720" rIns="91440" bIns="45720" rtlCol="0" anchor="ctr"/>
          <a:lstStyle>
            <a:lvl1pPr algn="r">
              <a:defRPr sz="1000">
                <a:solidFill>
                  <a:schemeClr val="accent6"/>
                </a:solidFill>
              </a:defRPr>
            </a:lvl1p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109443199"/>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lvl1pPr>
              <a:defRPr baseline="0"/>
            </a:lvl1pPr>
          </a:lstStyle>
          <a:p>
            <a:r>
              <a:rPr lang="en-US" dirty="0" smtClean="0"/>
              <a:t>Click to Add Slide Title</a:t>
            </a:r>
            <a:endParaRPr lang="en-US" dirty="0"/>
          </a:p>
        </p:txBody>
      </p:sp>
      <p:sp>
        <p:nvSpPr>
          <p:cNvPr id="13" name="Text Placeholder 12"/>
          <p:cNvSpPr>
            <a:spLocks noGrp="1"/>
          </p:cNvSpPr>
          <p:nvPr>
            <p:ph type="body" sz="quarter" idx="10" hasCustomPrompt="1"/>
          </p:nvPr>
        </p:nvSpPr>
        <p:spPr>
          <a:xfrm>
            <a:off x="458788" y="790076"/>
            <a:ext cx="8228012" cy="354512"/>
          </a:xfrm>
        </p:spPr>
        <p:txBody>
          <a:bodyPr anchor="t">
            <a:noAutofit/>
          </a:bodyPr>
          <a:lstStyle>
            <a:lvl1pPr marL="0" indent="0">
              <a:buNone/>
              <a:defRPr sz="1800">
                <a:solidFill>
                  <a:schemeClr val="accent1"/>
                </a:solidFill>
              </a:defRPr>
            </a:lvl1pPr>
          </a:lstStyle>
          <a:p>
            <a:pPr lvl="0"/>
            <a:r>
              <a:rPr lang="en-US" dirty="0" smtClean="0"/>
              <a:t>Click to Add Slide Subtitle</a:t>
            </a:r>
          </a:p>
        </p:txBody>
      </p:sp>
      <p:sp>
        <p:nvSpPr>
          <p:cNvPr id="15" name="Text Placeholder 14"/>
          <p:cNvSpPr>
            <a:spLocks noGrp="1"/>
          </p:cNvSpPr>
          <p:nvPr>
            <p:ph type="body" sz="quarter" idx="11"/>
          </p:nvPr>
        </p:nvSpPr>
        <p:spPr>
          <a:xfrm>
            <a:off x="457200" y="1244885"/>
            <a:ext cx="8229600" cy="5271142"/>
          </a:xfrm>
        </p:spPr>
        <p:txBody>
          <a:bodyPr/>
          <a:lstStyle>
            <a:lvl1pPr marL="342900" indent="-342900">
              <a:buClr>
                <a:srgbClr val="E10C28"/>
              </a:buClr>
              <a:buSzPct val="100000"/>
              <a:buFont typeface="Wingdings" charset="2"/>
              <a:buChar char="§"/>
              <a:defRPr sz="2800"/>
            </a:lvl1pPr>
            <a:lvl2pPr marL="742950" indent="-285750">
              <a:buClr>
                <a:schemeClr val="accent6"/>
              </a:buClr>
              <a:buFont typeface="Wingdings" charset="2"/>
              <a:buChar char="§"/>
              <a:defRPr sz="2400"/>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p:txBody>
      </p:sp>
      <p:pic>
        <p:nvPicPr>
          <p:cNvPr id="17" name="Picture 16" descr="cv-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808" y="274639"/>
            <a:ext cx="1389992" cy="508709"/>
          </a:xfrm>
          <a:prstGeom prst="rect">
            <a:avLst/>
          </a:prstGeom>
        </p:spPr>
      </p:pic>
      <p:sp>
        <p:nvSpPr>
          <p:cNvPr id="3" name="Slide Number Placeholder 2"/>
          <p:cNvSpPr>
            <a:spLocks noGrp="1"/>
          </p:cNvSpPr>
          <p:nvPr>
            <p:ph type="sldNum" sz="quarter" idx="12"/>
          </p:nvPr>
        </p:nvSpPr>
        <p:spPr/>
        <p:txBody>
          <a:bodyPr/>
          <a:lstStyle/>
          <a:p>
            <a:fld id="{40C039EE-6710-CD4B-825D-F0ABFD46E2C0}" type="slidenum">
              <a:rPr lang="en-US" smtClean="0"/>
              <a:pPr/>
              <a:t>‹#›</a:t>
            </a:fld>
            <a:endParaRPr lang="en-US" dirty="0"/>
          </a:p>
        </p:txBody>
      </p:sp>
    </p:spTree>
    <p:extLst>
      <p:ext uri="{BB962C8B-B14F-4D97-AF65-F5344CB8AC3E}">
        <p14:creationId xmlns:p14="http://schemas.microsoft.com/office/powerpoint/2010/main" val="2284878537"/>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hart Placeholder 4"/>
          <p:cNvSpPr>
            <a:spLocks noGrp="1"/>
          </p:cNvSpPr>
          <p:nvPr>
            <p:ph type="chart" sz="quarter" idx="10"/>
          </p:nvPr>
        </p:nvSpPr>
        <p:spPr/>
        <p:txBody>
          <a:bodyPr/>
          <a:lstStyle/>
          <a:p>
            <a:r>
              <a:rPr lang="en-US" smtClean="0"/>
              <a:t>Click icon to add chart</a:t>
            </a:r>
            <a:endParaRPr lang="en-US"/>
          </a:p>
        </p:txBody>
      </p:sp>
    </p:spTree>
    <p:extLst>
      <p:ext uri="{BB962C8B-B14F-4D97-AF65-F5344CB8AC3E}">
        <p14:creationId xmlns:p14="http://schemas.microsoft.com/office/powerpoint/2010/main" val="1261327130"/>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4150"/>
            <a:ext cx="6680200" cy="593725"/>
          </a:xfrm>
        </p:spPr>
        <p:txBody>
          <a:bodyPr/>
          <a:lstStyle/>
          <a:p>
            <a:r>
              <a:rPr lang="en-US" dirty="0" smtClean="0"/>
              <a:t>Click to edit Master title style</a:t>
            </a:r>
            <a:endParaRPr lang="en-US" dirty="0"/>
          </a:p>
        </p:txBody>
      </p:sp>
      <p:sp>
        <p:nvSpPr>
          <p:cNvPr id="27" name="Text Placeholder 26"/>
          <p:cNvSpPr>
            <a:spLocks noGrp="1"/>
          </p:cNvSpPr>
          <p:nvPr>
            <p:ph type="body" sz="quarter" idx="10"/>
          </p:nvPr>
        </p:nvSpPr>
        <p:spPr>
          <a:xfrm>
            <a:off x="457201" y="1117600"/>
            <a:ext cx="8229598" cy="5010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5817939"/>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186402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927476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4201716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526199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702836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677055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057109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1432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96681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910358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68189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61058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2257957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568630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023207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9102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2.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43"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Lst>
  <p:transition spd="slow">
    <p:push/>
  </p:transition>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0338942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9.jpe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emf"/><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8.png"/><Relationship Id="rId7" Type="http://schemas.openxmlformats.org/officeDocument/2006/relationships/image" Target="../media/image65.w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65.wmf"/><Relationship Id="rId5" Type="http://schemas.openxmlformats.org/officeDocument/2006/relationships/image" Target="../media/image68.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80.jpe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5.emf"/><Relationship Id="rId7" Type="http://schemas.openxmlformats.org/officeDocument/2006/relationships/image" Target="../media/image88.png"/><Relationship Id="rId2" Type="http://schemas.openxmlformats.org/officeDocument/2006/relationships/image" Target="../media/image84.emf"/><Relationship Id="rId1" Type="http://schemas.openxmlformats.org/officeDocument/2006/relationships/slideLayout" Target="../slideLayouts/slideLayout3.xml"/><Relationship Id="rId6" Type="http://schemas.openxmlformats.org/officeDocument/2006/relationships/image" Target="../media/image87.wmf"/><Relationship Id="rId11" Type="http://schemas.openxmlformats.org/officeDocument/2006/relationships/image" Target="../media/image92.png"/><Relationship Id="rId5" Type="http://schemas.openxmlformats.org/officeDocument/2006/relationships/image" Target="../media/image86.emf"/><Relationship Id="rId10" Type="http://schemas.openxmlformats.org/officeDocument/2006/relationships/image" Target="../media/image91.png"/><Relationship Id="rId4" Type="http://schemas.openxmlformats.org/officeDocument/2006/relationships/image" Target="../media/image68.png"/><Relationship Id="rId9" Type="http://schemas.openxmlformats.org/officeDocument/2006/relationships/image" Target="../media/image9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9.png"/><Relationship Id="rId7" Type="http://schemas.openxmlformats.org/officeDocument/2006/relationships/image" Target="../media/image25.png"/><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notesSlide" Target="../notesSlides/notesSlide25.xml"/><Relationship Id="rId16" Type="http://schemas.openxmlformats.org/officeDocument/2006/relationships/image" Target="../media/image109.png"/><Relationship Id="rId1" Type="http://schemas.openxmlformats.org/officeDocument/2006/relationships/slideLayout" Target="../slideLayouts/slideLayout3.xml"/><Relationship Id="rId6" Type="http://schemas.openxmlformats.org/officeDocument/2006/relationships/image" Target="../media/image100.png"/><Relationship Id="rId11" Type="http://schemas.openxmlformats.org/officeDocument/2006/relationships/image" Target="../media/image104.png"/><Relationship Id="rId5" Type="http://schemas.openxmlformats.org/officeDocument/2006/relationships/image" Target="../media/image23.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28.png"/><Relationship Id="rId9" Type="http://schemas.openxmlformats.org/officeDocument/2006/relationships/image" Target="../media/image102.png"/><Relationship Id="rId14" Type="http://schemas.openxmlformats.org/officeDocument/2006/relationships/image" Target="../media/image107.png"/></Relationships>
</file>

<file path=ppt/slides/_rels/slide4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7.emf"/><Relationship Id="rId5" Type="http://schemas.openxmlformats.org/officeDocument/2006/relationships/image" Target="../media/image113.png"/><Relationship Id="rId4" Type="http://schemas.openxmlformats.org/officeDocument/2006/relationships/image" Target="../media/image112.png"/></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notesSlide" Target="../notesSlides/notesSlide28.xml"/><Relationship Id="rId16" Type="http://schemas.openxmlformats.org/officeDocument/2006/relationships/image" Target="../media/image128.png"/><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gif"/><Relationship Id="rId5" Type="http://schemas.openxmlformats.org/officeDocument/2006/relationships/image" Target="../media/image117.png"/><Relationship Id="rId15" Type="http://schemas.openxmlformats.org/officeDocument/2006/relationships/image" Target="../media/image127.png"/><Relationship Id="rId10" Type="http://schemas.openxmlformats.org/officeDocument/2006/relationships/image" Target="../media/image122.png"/><Relationship Id="rId19" Type="http://schemas.openxmlformats.org/officeDocument/2006/relationships/image" Target="../media/image131.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s>
</file>

<file path=ppt/slides/_rels/slide4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AU" sz="2400" dirty="0"/>
              <a:t>Windows® Centric Singular Information Management for Hyper-V</a:t>
            </a:r>
            <a:r>
              <a:rPr lang="en-AU" sz="2400" dirty="0" smtClean="0"/>
              <a:t>™ and </a:t>
            </a:r>
            <a:r>
              <a:rPr lang="en-AU" sz="2400" dirty="0"/>
              <a:t>the Microsoft® Enterprise</a:t>
            </a:r>
          </a:p>
        </p:txBody>
      </p:sp>
      <p:sp>
        <p:nvSpPr>
          <p:cNvPr id="3" name="Text Placeholder 2"/>
          <p:cNvSpPr>
            <a:spLocks noGrp="1"/>
          </p:cNvSpPr>
          <p:nvPr>
            <p:ph type="body" idx="1"/>
          </p:nvPr>
        </p:nvSpPr>
        <p:spPr/>
        <p:txBody>
          <a:bodyPr/>
          <a:lstStyle/>
          <a:p>
            <a:pPr lvl="0">
              <a:defRPr/>
            </a:pPr>
            <a:r>
              <a:rPr lang="en-US" dirty="0" smtClean="0"/>
              <a:t>Brett Chase</a:t>
            </a:r>
          </a:p>
          <a:p>
            <a:pPr lvl="0">
              <a:defRPr/>
            </a:pPr>
            <a:r>
              <a:rPr lang="en-US" dirty="0" smtClean="0"/>
              <a:t>Technical Director APJ</a:t>
            </a:r>
          </a:p>
          <a:p>
            <a:pPr lvl="0">
              <a:defRPr/>
            </a:pPr>
            <a:r>
              <a:rPr lang="en-US" dirty="0" smtClean="0"/>
              <a:t>CommVault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SVR316</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0" dirty="0" smtClean="0"/>
              <a:t>Historic Lack of </a:t>
            </a:r>
            <a:r>
              <a:rPr lang="en-US" dirty="0"/>
              <a:t>Investment</a:t>
            </a:r>
            <a:br>
              <a:rPr lang="en-US" dirty="0"/>
            </a:br>
            <a:r>
              <a:rPr lang="en-US" sz="2000" dirty="0"/>
              <a:t>Enterprise Backup &amp; </a:t>
            </a:r>
            <a:r>
              <a:rPr lang="en-US" sz="2000" dirty="0" smtClean="0"/>
              <a:t>Recovery</a:t>
            </a:r>
            <a:endParaRPr lang="en-US" sz="2000" dirty="0"/>
          </a:p>
        </p:txBody>
      </p:sp>
      <p:sp>
        <p:nvSpPr>
          <p:cNvPr id="2" name="Slide Number Placeholder 1"/>
          <p:cNvSpPr>
            <a:spLocks noGrp="1"/>
          </p:cNvSpPr>
          <p:nvPr>
            <p:ph type="sldNum" sz="quarter" idx="12"/>
          </p:nvPr>
        </p:nvSpPr>
        <p:spPr/>
        <p:txBody>
          <a:bodyPr/>
          <a:lstStyle/>
          <a:p>
            <a:fld id="{40C039EE-6710-CD4B-825D-F0ABFD46E2C0}" type="slidenum">
              <a:rPr lang="en-US" smtClean="0"/>
              <a:pPr/>
              <a:t>10</a:t>
            </a:fld>
            <a:endParaRPr lang="en-US" dirty="0"/>
          </a:p>
        </p:txBody>
      </p:sp>
      <p:sp>
        <p:nvSpPr>
          <p:cNvPr id="15" name="TextBox 14"/>
          <p:cNvSpPr txBox="1"/>
          <p:nvPr/>
        </p:nvSpPr>
        <p:spPr>
          <a:xfrm>
            <a:off x="1171614" y="5350312"/>
            <a:ext cx="6803946" cy="1077218"/>
          </a:xfrm>
          <a:prstGeom prst="rect">
            <a:avLst/>
          </a:prstGeom>
          <a:noFill/>
        </p:spPr>
        <p:txBody>
          <a:bodyPr wrap="square" rtlCol="0">
            <a:spAutoFit/>
          </a:bodyPr>
          <a:lstStyle/>
          <a:p>
            <a:r>
              <a:rPr lang="en-US" dirty="0" smtClean="0"/>
              <a:t>“The rising frustration with backup implies that the data protection approaches of the past may no longer suffice in meeting current, much less future, recovery requirements.”</a:t>
            </a:r>
          </a:p>
          <a:p>
            <a:pPr algn="r"/>
            <a:r>
              <a:rPr lang="en-US" sz="1000" dirty="0" smtClean="0"/>
              <a:t>-Gartner Magic Quadrant Jan. 2011</a:t>
            </a:r>
            <a:endParaRPr lang="en-US" sz="1000" dirty="0"/>
          </a:p>
        </p:txBody>
      </p:sp>
      <p:pic>
        <p:nvPicPr>
          <p:cNvPr id="19" name="Picture 18" descr="evol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66" y="1443864"/>
            <a:ext cx="4778734" cy="3509136"/>
          </a:xfrm>
          <a:prstGeom prst="rect">
            <a:avLst/>
          </a:prstGeom>
        </p:spPr>
      </p:pic>
      <p:sp>
        <p:nvSpPr>
          <p:cNvPr id="20" name="TextBox 19"/>
          <p:cNvSpPr txBox="1"/>
          <p:nvPr/>
        </p:nvSpPr>
        <p:spPr>
          <a:xfrm>
            <a:off x="5779770" y="1981200"/>
            <a:ext cx="2286000" cy="646331"/>
          </a:xfrm>
          <a:prstGeom prst="rect">
            <a:avLst/>
          </a:prstGeom>
          <a:noFill/>
        </p:spPr>
        <p:txBody>
          <a:bodyPr wrap="square" rtlCol="0">
            <a:spAutoFit/>
          </a:bodyPr>
          <a:lstStyle/>
          <a:p>
            <a:r>
              <a:rPr lang="en-US" b="1" dirty="0" smtClean="0">
                <a:solidFill>
                  <a:srgbClr val="E10C28"/>
                </a:solidFill>
              </a:rPr>
              <a:t>Evolution of the Data Center</a:t>
            </a:r>
            <a:endParaRPr lang="en-US" b="1" dirty="0">
              <a:solidFill>
                <a:srgbClr val="E10C28"/>
              </a:solidFill>
            </a:endParaRPr>
          </a:p>
        </p:txBody>
      </p:sp>
      <p:sp>
        <p:nvSpPr>
          <p:cNvPr id="21" name="TextBox 20"/>
          <p:cNvSpPr txBox="1"/>
          <p:nvPr/>
        </p:nvSpPr>
        <p:spPr>
          <a:xfrm>
            <a:off x="5779770" y="3962400"/>
            <a:ext cx="2766060" cy="646331"/>
          </a:xfrm>
          <a:prstGeom prst="rect">
            <a:avLst/>
          </a:prstGeom>
          <a:noFill/>
        </p:spPr>
        <p:txBody>
          <a:bodyPr wrap="square" rtlCol="0">
            <a:spAutoFit/>
          </a:bodyPr>
          <a:lstStyle/>
          <a:p>
            <a:r>
              <a:rPr lang="en-US" b="1" dirty="0" smtClean="0">
                <a:solidFill>
                  <a:srgbClr val="E10C28"/>
                </a:solidFill>
              </a:rPr>
              <a:t>Investment in Data Protection</a:t>
            </a:r>
            <a:endParaRPr lang="en-US" b="1" dirty="0">
              <a:solidFill>
                <a:srgbClr val="E10C28"/>
              </a:solidFill>
            </a:endParaRPr>
          </a:p>
        </p:txBody>
      </p:sp>
    </p:spTree>
    <p:extLst>
      <p:ext uri="{BB962C8B-B14F-4D97-AF65-F5344CB8AC3E}">
        <p14:creationId xmlns:p14="http://schemas.microsoft.com/office/powerpoint/2010/main" val="199295663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Simpana</a:t>
            </a:r>
            <a:r>
              <a:rPr lang="en-US" sz="1800" baseline="86000" dirty="0" smtClean="0"/>
              <a:t>®</a:t>
            </a:r>
            <a:r>
              <a:rPr lang="en-US" sz="1100" baseline="86000" dirty="0" smtClean="0"/>
              <a:t> </a:t>
            </a:r>
            <a:r>
              <a:rPr lang="en-US" sz="4400" dirty="0"/>
              <a:t>software</a:t>
            </a:r>
            <a:r>
              <a:rPr lang="en-US" dirty="0"/>
              <a:t/>
            </a:r>
            <a:br>
              <a:rPr lang="en-US" dirty="0"/>
            </a:br>
            <a:r>
              <a:rPr lang="en-US" sz="1800" dirty="0"/>
              <a:t>Plan for the future today with our single-platform</a:t>
            </a:r>
          </a:p>
        </p:txBody>
      </p:sp>
      <p:sp>
        <p:nvSpPr>
          <p:cNvPr id="5" name="Slide Number Placeholder 4"/>
          <p:cNvSpPr>
            <a:spLocks noGrp="1"/>
          </p:cNvSpPr>
          <p:nvPr>
            <p:ph type="sldNum" sz="quarter" idx="12"/>
          </p:nvPr>
        </p:nvSpPr>
        <p:spPr/>
        <p:txBody>
          <a:bodyPr/>
          <a:lstStyle/>
          <a:p>
            <a:fld id="{40C039EE-6710-CD4B-825D-F0ABFD46E2C0}" type="slidenum">
              <a:rPr lang="en-US" smtClean="0"/>
              <a:pPr/>
              <a:t>11</a:t>
            </a:fld>
            <a:endParaRPr lang="en-US" dirty="0"/>
          </a:p>
        </p:txBody>
      </p:sp>
      <p:pic>
        <p:nvPicPr>
          <p:cNvPr id="7" name="Picture 6" descr="SimpanaLogo 186and429¨.jpg"/>
          <p:cNvPicPr>
            <a:picLocks noChangeAspect="1"/>
          </p:cNvPicPr>
          <p:nvPr/>
        </p:nvPicPr>
        <p:blipFill>
          <a:blip r:embed="rId3"/>
          <a:stretch>
            <a:fillRect/>
          </a:stretch>
        </p:blipFill>
        <p:spPr>
          <a:xfrm>
            <a:off x="3255246" y="4495800"/>
            <a:ext cx="2633508" cy="905268"/>
          </a:xfrm>
          <a:prstGeom prst="rect">
            <a:avLst/>
          </a:prstGeom>
        </p:spPr>
      </p:pic>
      <p:pic>
        <p:nvPicPr>
          <p:cNvPr id="6" name="Picture 5" descr="cp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555" y="2057400"/>
            <a:ext cx="5982645" cy="1803381"/>
          </a:xfrm>
          <a:prstGeom prst="rect">
            <a:avLst/>
          </a:prstGeom>
        </p:spPr>
      </p:pic>
      <p:pic>
        <p:nvPicPr>
          <p:cNvPr id="11" name="Picture 10" descr="cp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3555" y="2057400"/>
            <a:ext cx="5982645" cy="1803381"/>
          </a:xfrm>
          <a:prstGeom prst="rect">
            <a:avLst/>
          </a:prstGeom>
        </p:spPr>
      </p:pic>
      <p:pic>
        <p:nvPicPr>
          <p:cNvPr id="12" name="Picture 11" descr="cp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3555" y="2057400"/>
            <a:ext cx="5982645" cy="1803381"/>
          </a:xfrm>
          <a:prstGeom prst="rect">
            <a:avLst/>
          </a:prstGeom>
        </p:spPr>
      </p:pic>
      <p:pic>
        <p:nvPicPr>
          <p:cNvPr id="13" name="Picture 12" descr="cp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555" y="2057400"/>
            <a:ext cx="5982645" cy="1803381"/>
          </a:xfrm>
          <a:prstGeom prst="rect">
            <a:avLst/>
          </a:prstGeom>
        </p:spPr>
      </p:pic>
    </p:spTree>
    <p:extLst>
      <p:ext uri="{BB962C8B-B14F-4D97-AF65-F5344CB8AC3E}">
        <p14:creationId xmlns:p14="http://schemas.microsoft.com/office/powerpoint/2010/main" val="3973554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4" descr="D:\My Software\iconexperience\v_collections_png\software_graphics_media\256x256\plain\shape_ellipse.png"/>
          <p:cNvPicPr>
            <a:picLocks noChangeAspect="1" noChangeArrowheads="1"/>
          </p:cNvPicPr>
          <p:nvPr/>
        </p:nvPicPr>
        <p:blipFill>
          <a:blip r:embed="rId3">
            <a:lum bright="10000"/>
          </a:blip>
          <a:srcRect/>
          <a:stretch>
            <a:fillRect/>
          </a:stretch>
        </p:blipFill>
        <p:spPr bwMode="auto">
          <a:xfrm>
            <a:off x="3124200" y="5562600"/>
            <a:ext cx="3124200" cy="1219200"/>
          </a:xfrm>
          <a:prstGeom prst="rect">
            <a:avLst/>
          </a:prstGeom>
          <a:noFill/>
        </p:spPr>
      </p:pic>
      <p:sp>
        <p:nvSpPr>
          <p:cNvPr id="96" name="AutoShape 2"/>
          <p:cNvSpPr>
            <a:spLocks noChangeArrowheads="1"/>
          </p:cNvSpPr>
          <p:nvPr/>
        </p:nvSpPr>
        <p:spPr bwMode="auto">
          <a:xfrm rot="10800000">
            <a:off x="7972426" y="2438400"/>
            <a:ext cx="409574" cy="2647950"/>
          </a:xfrm>
          <a:prstGeom prst="downArrow">
            <a:avLst>
              <a:gd name="adj1" fmla="val 45102"/>
              <a:gd name="adj2" fmla="val 38188"/>
            </a:avLst>
          </a:prstGeom>
          <a:gradFill>
            <a:gsLst>
              <a:gs pos="30000">
                <a:schemeClr val="bg1"/>
              </a:gs>
              <a:gs pos="100000">
                <a:schemeClr val="tx2"/>
              </a:gs>
            </a:gsLst>
            <a:lin ang="5400000" scaled="1"/>
          </a:gradFill>
          <a:ln w="9525" algn="ctr">
            <a:noFill/>
            <a:miter lim="800000"/>
            <a:headEnd/>
            <a:tailEnd/>
          </a:ln>
          <a:effectLst/>
        </p:spPr>
        <p:txBody>
          <a:bodyPr vert="eaVert" wrap="none" anchor="ctr"/>
          <a:lstStyle/>
          <a:p>
            <a:endParaRPr lang="en-GB" dirty="0"/>
          </a:p>
        </p:txBody>
      </p:sp>
      <p:sp>
        <p:nvSpPr>
          <p:cNvPr id="78" name="AutoShape 22"/>
          <p:cNvSpPr>
            <a:spLocks noChangeArrowheads="1"/>
          </p:cNvSpPr>
          <p:nvPr/>
        </p:nvSpPr>
        <p:spPr bwMode="auto">
          <a:xfrm>
            <a:off x="7162800" y="3810000"/>
            <a:ext cx="1828800" cy="228600"/>
          </a:xfrm>
          <a:prstGeom prst="roundRect">
            <a:avLst>
              <a:gd name="adj" fmla="val 16657"/>
            </a:avLst>
          </a:prstGeom>
          <a:gradFill>
            <a:gsLst>
              <a:gs pos="0">
                <a:schemeClr val="tx2">
                  <a:lumMod val="75000"/>
                  <a:lumOff val="25000"/>
                </a:schemeClr>
              </a:gs>
              <a:gs pos="100000">
                <a:schemeClr val="tx2">
                  <a:lumMod val="25000"/>
                  <a:lumOff val="75000"/>
                </a:schemeClr>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endParaRPr lang="en-US" sz="1000" b="0" dirty="0">
              <a:latin typeface="Tahoma" pitchFamily="34" charset="0"/>
            </a:endParaRPr>
          </a:p>
        </p:txBody>
      </p:sp>
      <p:sp>
        <p:nvSpPr>
          <p:cNvPr id="79" name="AutoShape 23"/>
          <p:cNvSpPr>
            <a:spLocks noChangeArrowheads="1"/>
          </p:cNvSpPr>
          <p:nvPr/>
        </p:nvSpPr>
        <p:spPr bwMode="auto">
          <a:xfrm>
            <a:off x="7162800" y="4025900"/>
            <a:ext cx="1828800" cy="228600"/>
          </a:xfrm>
          <a:prstGeom prst="roundRect">
            <a:avLst>
              <a:gd name="adj" fmla="val 16657"/>
            </a:avLst>
          </a:prstGeom>
          <a:gradFill>
            <a:gsLst>
              <a:gs pos="0">
                <a:schemeClr val="tx2">
                  <a:lumMod val="75000"/>
                  <a:lumOff val="25000"/>
                </a:schemeClr>
              </a:gs>
              <a:gs pos="100000">
                <a:schemeClr val="tx2">
                  <a:lumMod val="25000"/>
                  <a:lumOff val="75000"/>
                </a:schemeClr>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endParaRPr lang="en-US" sz="1000" b="0" dirty="0">
              <a:latin typeface="Tahoma" pitchFamily="34" charset="0"/>
            </a:endParaRPr>
          </a:p>
        </p:txBody>
      </p:sp>
      <p:sp>
        <p:nvSpPr>
          <p:cNvPr id="80" name="AutoShape 24"/>
          <p:cNvSpPr>
            <a:spLocks noChangeArrowheads="1"/>
          </p:cNvSpPr>
          <p:nvPr/>
        </p:nvSpPr>
        <p:spPr bwMode="auto">
          <a:xfrm>
            <a:off x="7162800" y="4254500"/>
            <a:ext cx="1828800" cy="228600"/>
          </a:xfrm>
          <a:prstGeom prst="roundRect">
            <a:avLst>
              <a:gd name="adj" fmla="val 16657"/>
            </a:avLst>
          </a:prstGeom>
          <a:gradFill>
            <a:gsLst>
              <a:gs pos="0">
                <a:schemeClr val="tx2">
                  <a:lumMod val="75000"/>
                  <a:lumOff val="25000"/>
                </a:schemeClr>
              </a:gs>
              <a:gs pos="100000">
                <a:schemeClr val="tx2">
                  <a:lumMod val="25000"/>
                  <a:lumOff val="75000"/>
                </a:schemeClr>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endParaRPr lang="en-US" sz="1000" b="0" dirty="0">
              <a:latin typeface="Tahoma" pitchFamily="34" charset="0"/>
            </a:endParaRPr>
          </a:p>
        </p:txBody>
      </p:sp>
      <p:sp>
        <p:nvSpPr>
          <p:cNvPr id="81" name="AutoShape 24"/>
          <p:cNvSpPr>
            <a:spLocks noChangeArrowheads="1"/>
          </p:cNvSpPr>
          <p:nvPr/>
        </p:nvSpPr>
        <p:spPr bwMode="auto">
          <a:xfrm>
            <a:off x="7162800" y="4483100"/>
            <a:ext cx="1828800" cy="228600"/>
          </a:xfrm>
          <a:prstGeom prst="roundRect">
            <a:avLst>
              <a:gd name="adj" fmla="val 16657"/>
            </a:avLst>
          </a:prstGeom>
          <a:gradFill>
            <a:gsLst>
              <a:gs pos="0">
                <a:srgbClr val="A50021"/>
              </a:gs>
              <a:gs pos="100000">
                <a:srgbClr val="FF7C80"/>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endParaRPr lang="en-US" sz="1000" b="0" dirty="0">
              <a:latin typeface="Tahoma" pitchFamily="34" charset="0"/>
            </a:endParaRPr>
          </a:p>
        </p:txBody>
      </p:sp>
      <p:sp>
        <p:nvSpPr>
          <p:cNvPr id="82" name="AutoShape 24"/>
          <p:cNvSpPr>
            <a:spLocks noChangeArrowheads="1"/>
          </p:cNvSpPr>
          <p:nvPr/>
        </p:nvSpPr>
        <p:spPr bwMode="auto">
          <a:xfrm>
            <a:off x="7162800" y="4713662"/>
            <a:ext cx="1828800" cy="228600"/>
          </a:xfrm>
          <a:prstGeom prst="roundRect">
            <a:avLst>
              <a:gd name="adj" fmla="val 16657"/>
            </a:avLst>
          </a:prstGeom>
          <a:gradFill>
            <a:gsLst>
              <a:gs pos="0">
                <a:srgbClr val="A50021"/>
              </a:gs>
              <a:gs pos="100000">
                <a:srgbClr val="FF7C80"/>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endParaRPr lang="en-US" sz="1000" b="0" dirty="0">
              <a:latin typeface="Tahoma" pitchFamily="34" charset="0"/>
            </a:endParaRPr>
          </a:p>
        </p:txBody>
      </p:sp>
      <p:sp>
        <p:nvSpPr>
          <p:cNvPr id="83" name="AutoShape 24"/>
          <p:cNvSpPr>
            <a:spLocks noChangeArrowheads="1"/>
          </p:cNvSpPr>
          <p:nvPr/>
        </p:nvSpPr>
        <p:spPr bwMode="auto">
          <a:xfrm>
            <a:off x="7162800" y="4942262"/>
            <a:ext cx="1828800" cy="228600"/>
          </a:xfrm>
          <a:prstGeom prst="roundRect">
            <a:avLst>
              <a:gd name="adj" fmla="val 16657"/>
            </a:avLst>
          </a:prstGeom>
          <a:gradFill>
            <a:gsLst>
              <a:gs pos="0">
                <a:srgbClr val="A50021"/>
              </a:gs>
              <a:gs pos="100000">
                <a:srgbClr val="FF7C80"/>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endParaRPr lang="en-US" sz="1000" b="0" dirty="0">
              <a:latin typeface="Tahoma" pitchFamily="34" charset="0"/>
            </a:endParaRPr>
          </a:p>
        </p:txBody>
      </p:sp>
      <p:sp>
        <p:nvSpPr>
          <p:cNvPr id="66" name="AutoShape 22"/>
          <p:cNvSpPr>
            <a:spLocks noChangeArrowheads="1"/>
          </p:cNvSpPr>
          <p:nvPr/>
        </p:nvSpPr>
        <p:spPr bwMode="auto">
          <a:xfrm>
            <a:off x="304800" y="3822700"/>
            <a:ext cx="1828800" cy="228600"/>
          </a:xfrm>
          <a:prstGeom prst="roundRect">
            <a:avLst>
              <a:gd name="adj" fmla="val 16657"/>
            </a:avLst>
          </a:prstGeom>
          <a:gradFill>
            <a:gsLst>
              <a:gs pos="0">
                <a:schemeClr val="tx2">
                  <a:lumMod val="75000"/>
                  <a:lumOff val="25000"/>
                </a:schemeClr>
              </a:gs>
              <a:gs pos="100000">
                <a:schemeClr val="tx2">
                  <a:lumMod val="25000"/>
                  <a:lumOff val="75000"/>
                </a:schemeClr>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r>
              <a:rPr lang="en-GB" sz="1000" b="0" dirty="0" smtClean="0">
                <a:latin typeface="Tahoma" pitchFamily="34" charset="0"/>
              </a:rPr>
              <a:t>Backup</a:t>
            </a:r>
            <a:endParaRPr lang="en-US" sz="1000" b="0" dirty="0">
              <a:latin typeface="Tahoma" pitchFamily="34" charset="0"/>
            </a:endParaRPr>
          </a:p>
        </p:txBody>
      </p:sp>
      <p:sp>
        <p:nvSpPr>
          <p:cNvPr id="67" name="AutoShape 23"/>
          <p:cNvSpPr>
            <a:spLocks noChangeArrowheads="1"/>
          </p:cNvSpPr>
          <p:nvPr/>
        </p:nvSpPr>
        <p:spPr bwMode="auto">
          <a:xfrm>
            <a:off x="304800" y="4038600"/>
            <a:ext cx="1828800" cy="228600"/>
          </a:xfrm>
          <a:prstGeom prst="roundRect">
            <a:avLst>
              <a:gd name="adj" fmla="val 16657"/>
            </a:avLst>
          </a:prstGeom>
          <a:gradFill>
            <a:gsLst>
              <a:gs pos="0">
                <a:schemeClr val="tx2">
                  <a:lumMod val="75000"/>
                  <a:lumOff val="25000"/>
                </a:schemeClr>
              </a:gs>
              <a:gs pos="100000">
                <a:schemeClr val="tx2">
                  <a:lumMod val="25000"/>
                  <a:lumOff val="75000"/>
                </a:schemeClr>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r>
              <a:rPr lang="en-GB" sz="1000" b="0" dirty="0">
                <a:latin typeface="Tahoma" pitchFamily="34" charset="0"/>
              </a:rPr>
              <a:t>Replicate</a:t>
            </a:r>
            <a:endParaRPr lang="en-US" sz="1000" b="0" dirty="0">
              <a:latin typeface="Tahoma" pitchFamily="34" charset="0"/>
            </a:endParaRPr>
          </a:p>
        </p:txBody>
      </p:sp>
      <p:sp>
        <p:nvSpPr>
          <p:cNvPr id="68" name="AutoShape 24"/>
          <p:cNvSpPr>
            <a:spLocks noChangeArrowheads="1"/>
          </p:cNvSpPr>
          <p:nvPr/>
        </p:nvSpPr>
        <p:spPr bwMode="auto">
          <a:xfrm>
            <a:off x="304800" y="4267200"/>
            <a:ext cx="1828800" cy="228600"/>
          </a:xfrm>
          <a:prstGeom prst="roundRect">
            <a:avLst>
              <a:gd name="adj" fmla="val 16657"/>
            </a:avLst>
          </a:prstGeom>
          <a:gradFill>
            <a:gsLst>
              <a:gs pos="0">
                <a:schemeClr val="tx2">
                  <a:lumMod val="75000"/>
                  <a:lumOff val="25000"/>
                </a:schemeClr>
              </a:gs>
              <a:gs pos="100000">
                <a:schemeClr val="tx2">
                  <a:lumMod val="25000"/>
                  <a:lumOff val="75000"/>
                </a:schemeClr>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r>
              <a:rPr lang="en-GB" sz="1000" b="0" dirty="0" smtClean="0">
                <a:latin typeface="Tahoma" pitchFamily="34" charset="0"/>
              </a:rPr>
              <a:t>Snapshot</a:t>
            </a:r>
            <a:endParaRPr lang="en-US" sz="1000" b="0" dirty="0">
              <a:latin typeface="Tahoma" pitchFamily="34" charset="0"/>
            </a:endParaRPr>
          </a:p>
        </p:txBody>
      </p:sp>
      <p:sp>
        <p:nvSpPr>
          <p:cNvPr id="69" name="AutoShape 24"/>
          <p:cNvSpPr>
            <a:spLocks noChangeArrowheads="1"/>
          </p:cNvSpPr>
          <p:nvPr/>
        </p:nvSpPr>
        <p:spPr bwMode="auto">
          <a:xfrm>
            <a:off x="304800" y="4495800"/>
            <a:ext cx="1828800" cy="228600"/>
          </a:xfrm>
          <a:prstGeom prst="roundRect">
            <a:avLst>
              <a:gd name="adj" fmla="val 16657"/>
            </a:avLst>
          </a:prstGeom>
          <a:gradFill>
            <a:gsLst>
              <a:gs pos="0">
                <a:srgbClr val="A50021"/>
              </a:gs>
              <a:gs pos="100000">
                <a:srgbClr val="FF7C80"/>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r>
              <a:rPr lang="en-GB" sz="1000" b="0" dirty="0" smtClean="0">
                <a:latin typeface="Tahoma" pitchFamily="34" charset="0"/>
              </a:rPr>
              <a:t>Analyse</a:t>
            </a:r>
            <a:endParaRPr lang="en-US" sz="1000" b="0" dirty="0">
              <a:latin typeface="Tahoma" pitchFamily="34" charset="0"/>
            </a:endParaRPr>
          </a:p>
        </p:txBody>
      </p:sp>
      <p:sp>
        <p:nvSpPr>
          <p:cNvPr id="76" name="AutoShape 24"/>
          <p:cNvSpPr>
            <a:spLocks noChangeArrowheads="1"/>
          </p:cNvSpPr>
          <p:nvPr/>
        </p:nvSpPr>
        <p:spPr bwMode="auto">
          <a:xfrm>
            <a:off x="304800" y="4726362"/>
            <a:ext cx="1828800" cy="228600"/>
          </a:xfrm>
          <a:prstGeom prst="roundRect">
            <a:avLst>
              <a:gd name="adj" fmla="val 16657"/>
            </a:avLst>
          </a:prstGeom>
          <a:gradFill>
            <a:gsLst>
              <a:gs pos="0">
                <a:srgbClr val="A50021"/>
              </a:gs>
              <a:gs pos="100000">
                <a:srgbClr val="FF7C80"/>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r>
              <a:rPr lang="en-GB" sz="1000" b="0" dirty="0" smtClean="0">
                <a:latin typeface="Tahoma" pitchFamily="34" charset="0"/>
              </a:rPr>
              <a:t>Migrate</a:t>
            </a:r>
            <a:endParaRPr lang="en-US" sz="1000" b="0" dirty="0">
              <a:latin typeface="Tahoma" pitchFamily="34" charset="0"/>
            </a:endParaRPr>
          </a:p>
        </p:txBody>
      </p:sp>
      <p:sp>
        <p:nvSpPr>
          <p:cNvPr id="77" name="AutoShape 24"/>
          <p:cNvSpPr>
            <a:spLocks noChangeArrowheads="1"/>
          </p:cNvSpPr>
          <p:nvPr/>
        </p:nvSpPr>
        <p:spPr bwMode="auto">
          <a:xfrm>
            <a:off x="304800" y="4954962"/>
            <a:ext cx="1828800" cy="228600"/>
          </a:xfrm>
          <a:prstGeom prst="roundRect">
            <a:avLst>
              <a:gd name="adj" fmla="val 16657"/>
            </a:avLst>
          </a:prstGeom>
          <a:gradFill>
            <a:gsLst>
              <a:gs pos="0">
                <a:srgbClr val="A50021"/>
              </a:gs>
              <a:gs pos="100000">
                <a:srgbClr val="FF7C80"/>
              </a:gs>
            </a:gsLst>
          </a:gradFill>
          <a:ln>
            <a:headEnd/>
            <a:tailEnd/>
          </a:ln>
        </p:spPr>
        <p:style>
          <a:lnRef idx="0">
            <a:schemeClr val="accent6"/>
          </a:lnRef>
          <a:fillRef idx="3">
            <a:schemeClr val="accent6"/>
          </a:fillRef>
          <a:effectRef idx="3">
            <a:schemeClr val="accent6"/>
          </a:effectRef>
          <a:fontRef idx="minor">
            <a:schemeClr val="lt1"/>
          </a:fontRef>
        </p:style>
        <p:txBody>
          <a:bodyPr wrap="none" lIns="90488" tIns="44450" rIns="90488" bIns="44450" anchor="ctr"/>
          <a:lstStyle/>
          <a:p>
            <a:r>
              <a:rPr lang="en-GB" sz="1000" b="0" dirty="0" smtClean="0">
                <a:latin typeface="Tahoma" pitchFamily="34" charset="0"/>
              </a:rPr>
              <a:t>Archive</a:t>
            </a:r>
            <a:endParaRPr lang="en-US" sz="1000" b="0" dirty="0">
              <a:latin typeface="Tahoma" pitchFamily="34" charset="0"/>
            </a:endParaRPr>
          </a:p>
        </p:txBody>
      </p:sp>
      <p:pic>
        <p:nvPicPr>
          <p:cNvPr id="8196" name="Picture 4" descr="D:\My Software\iconexperience\v_collections_png\software_graphics_media\256x256\plain\shape_ellipse.png"/>
          <p:cNvPicPr>
            <a:picLocks noChangeAspect="1" noChangeArrowheads="1"/>
          </p:cNvPicPr>
          <p:nvPr/>
        </p:nvPicPr>
        <p:blipFill>
          <a:blip r:embed="rId3">
            <a:lum bright="10000"/>
          </a:blip>
          <a:srcRect/>
          <a:stretch>
            <a:fillRect/>
          </a:stretch>
        </p:blipFill>
        <p:spPr bwMode="auto">
          <a:xfrm>
            <a:off x="1447800" y="2362200"/>
            <a:ext cx="6400800" cy="4343400"/>
          </a:xfrm>
          <a:prstGeom prst="rect">
            <a:avLst/>
          </a:prstGeom>
          <a:noFill/>
        </p:spPr>
      </p:pic>
      <p:sp>
        <p:nvSpPr>
          <p:cNvPr id="205831" name="Title 1"/>
          <p:cNvSpPr>
            <a:spLocks noGrp="1"/>
          </p:cNvSpPr>
          <p:nvPr>
            <p:ph type="title"/>
          </p:nvPr>
        </p:nvSpPr>
        <p:spPr/>
        <p:txBody>
          <a:bodyPr/>
          <a:lstStyle/>
          <a:p>
            <a:r>
              <a:rPr lang="en-US" dirty="0" err="1" smtClean="0"/>
              <a:t>Simpana</a:t>
            </a:r>
            <a:r>
              <a:rPr lang="en-US" dirty="0" smtClean="0"/>
              <a:t> 9.0 Software Suite</a:t>
            </a:r>
            <a:br>
              <a:rPr lang="en-US" dirty="0" smtClean="0"/>
            </a:br>
            <a:r>
              <a:rPr lang="en-US" sz="2400" b="0" i="1" u="sng" dirty="0" smtClean="0"/>
              <a:t>One</a:t>
            </a:r>
            <a:r>
              <a:rPr lang="en-US" sz="2400" b="0" i="1" dirty="0" smtClean="0"/>
              <a:t> Platform, </a:t>
            </a:r>
            <a:r>
              <a:rPr lang="en-US" sz="2400" b="0" i="1" u="sng" dirty="0" smtClean="0"/>
              <a:t>One</a:t>
            </a:r>
            <a:r>
              <a:rPr lang="en-US" sz="2400" b="0" i="1" dirty="0" smtClean="0"/>
              <a:t> Approach</a:t>
            </a:r>
            <a:endParaRPr lang="en-US" sz="1800" b="0" i="1" dirty="0" smtClean="0"/>
          </a:p>
        </p:txBody>
      </p:sp>
      <p:sp>
        <p:nvSpPr>
          <p:cNvPr id="25" name="Text Box 39"/>
          <p:cNvSpPr txBox="1">
            <a:spLocks noChangeArrowheads="1"/>
          </p:cNvSpPr>
          <p:nvPr/>
        </p:nvSpPr>
        <p:spPr bwMode="auto">
          <a:xfrm>
            <a:off x="2141538" y="2270125"/>
            <a:ext cx="982662" cy="396875"/>
          </a:xfrm>
          <a:prstGeom prst="rect">
            <a:avLst/>
          </a:prstGeom>
          <a:noFill/>
          <a:ln w="9525" algn="ctr">
            <a:noFill/>
            <a:miter lim="800000"/>
            <a:headEnd/>
            <a:tailEnd/>
          </a:ln>
          <a:effectLst/>
        </p:spPr>
        <p:txBody>
          <a:bodyPr wrap="none">
            <a:spAutoFit/>
          </a:bodyPr>
          <a:lstStyle/>
          <a:p>
            <a:pPr algn="ctr" eaLnBrk="1" hangingPunct="1"/>
            <a:r>
              <a:rPr lang="en-GB" sz="1000" dirty="0">
                <a:solidFill>
                  <a:srgbClr val="777777"/>
                </a:solidFill>
              </a:rPr>
              <a:t>Application</a:t>
            </a:r>
          </a:p>
          <a:p>
            <a:pPr algn="ctr" eaLnBrk="1" hangingPunct="1"/>
            <a:r>
              <a:rPr lang="en-GB" sz="1000" dirty="0">
                <a:solidFill>
                  <a:srgbClr val="777777"/>
                </a:solidFill>
              </a:rPr>
              <a:t>Databases</a:t>
            </a:r>
          </a:p>
        </p:txBody>
      </p:sp>
      <p:sp>
        <p:nvSpPr>
          <p:cNvPr id="33" name="Text Box 40"/>
          <p:cNvSpPr txBox="1">
            <a:spLocks noChangeArrowheads="1"/>
          </p:cNvSpPr>
          <p:nvPr/>
        </p:nvSpPr>
        <p:spPr bwMode="auto">
          <a:xfrm>
            <a:off x="3306763" y="2387600"/>
            <a:ext cx="576262" cy="244475"/>
          </a:xfrm>
          <a:prstGeom prst="rect">
            <a:avLst/>
          </a:prstGeom>
          <a:noFill/>
          <a:ln w="9525" algn="ctr">
            <a:noFill/>
            <a:miter lim="800000"/>
            <a:headEnd/>
            <a:tailEnd/>
          </a:ln>
          <a:effectLst/>
        </p:spPr>
        <p:txBody>
          <a:bodyPr wrap="none">
            <a:spAutoFit/>
          </a:bodyPr>
          <a:lstStyle/>
          <a:p>
            <a:pPr algn="r" eaLnBrk="1" hangingPunct="1"/>
            <a:r>
              <a:rPr lang="en-GB" sz="1000" dirty="0">
                <a:solidFill>
                  <a:srgbClr val="777777"/>
                </a:solidFill>
              </a:rPr>
              <a:t>Email</a:t>
            </a:r>
          </a:p>
        </p:txBody>
      </p:sp>
      <p:sp>
        <p:nvSpPr>
          <p:cNvPr id="34" name="Text Box 41"/>
          <p:cNvSpPr txBox="1">
            <a:spLocks noChangeArrowheads="1"/>
          </p:cNvSpPr>
          <p:nvPr/>
        </p:nvSpPr>
        <p:spPr bwMode="auto">
          <a:xfrm>
            <a:off x="4067175" y="2393950"/>
            <a:ext cx="979488" cy="244475"/>
          </a:xfrm>
          <a:prstGeom prst="rect">
            <a:avLst/>
          </a:prstGeom>
          <a:noFill/>
          <a:ln w="9525" algn="ctr">
            <a:noFill/>
            <a:miter lim="800000"/>
            <a:headEnd/>
            <a:tailEnd/>
          </a:ln>
          <a:effectLst/>
        </p:spPr>
        <p:txBody>
          <a:bodyPr wrap="none">
            <a:spAutoFit/>
          </a:bodyPr>
          <a:lstStyle/>
          <a:p>
            <a:pPr algn="ctr" eaLnBrk="1" hangingPunct="1"/>
            <a:r>
              <a:rPr lang="en-GB" sz="1000" dirty="0">
                <a:solidFill>
                  <a:srgbClr val="777777"/>
                </a:solidFill>
              </a:rPr>
              <a:t>File &amp; Print</a:t>
            </a:r>
          </a:p>
        </p:txBody>
      </p:sp>
      <p:sp>
        <p:nvSpPr>
          <p:cNvPr id="35" name="Text Box 42"/>
          <p:cNvSpPr txBox="1">
            <a:spLocks noChangeArrowheads="1"/>
          </p:cNvSpPr>
          <p:nvPr/>
        </p:nvSpPr>
        <p:spPr bwMode="auto">
          <a:xfrm>
            <a:off x="5033963" y="2244725"/>
            <a:ext cx="1103312" cy="396875"/>
          </a:xfrm>
          <a:prstGeom prst="rect">
            <a:avLst/>
          </a:prstGeom>
          <a:noFill/>
          <a:ln w="9525" algn="ctr">
            <a:noFill/>
            <a:miter lim="800000"/>
            <a:headEnd/>
            <a:tailEnd/>
          </a:ln>
          <a:effectLst/>
        </p:spPr>
        <p:txBody>
          <a:bodyPr wrap="none">
            <a:spAutoFit/>
          </a:bodyPr>
          <a:lstStyle/>
          <a:p>
            <a:pPr algn="ctr" eaLnBrk="1" hangingPunct="1"/>
            <a:r>
              <a:rPr lang="en-GB" sz="1000" dirty="0">
                <a:solidFill>
                  <a:srgbClr val="777777"/>
                </a:solidFill>
              </a:rPr>
              <a:t>Document</a:t>
            </a:r>
          </a:p>
          <a:p>
            <a:pPr algn="ctr" eaLnBrk="1" hangingPunct="1"/>
            <a:r>
              <a:rPr lang="en-GB" sz="1000" dirty="0">
                <a:solidFill>
                  <a:srgbClr val="777777"/>
                </a:solidFill>
              </a:rPr>
              <a:t>Management</a:t>
            </a:r>
          </a:p>
        </p:txBody>
      </p:sp>
      <p:sp>
        <p:nvSpPr>
          <p:cNvPr id="36" name="Text Box 43"/>
          <p:cNvSpPr txBox="1">
            <a:spLocks noChangeArrowheads="1"/>
          </p:cNvSpPr>
          <p:nvPr/>
        </p:nvSpPr>
        <p:spPr bwMode="auto">
          <a:xfrm>
            <a:off x="6153150" y="2387600"/>
            <a:ext cx="730250" cy="244475"/>
          </a:xfrm>
          <a:prstGeom prst="rect">
            <a:avLst/>
          </a:prstGeom>
          <a:noFill/>
          <a:ln w="9525" algn="ctr">
            <a:noFill/>
            <a:miter lim="800000"/>
            <a:headEnd/>
            <a:tailEnd/>
          </a:ln>
          <a:effectLst/>
        </p:spPr>
        <p:txBody>
          <a:bodyPr wrap="none">
            <a:spAutoFit/>
          </a:bodyPr>
          <a:lstStyle/>
          <a:p>
            <a:pPr algn="ctr" eaLnBrk="1" hangingPunct="1"/>
            <a:r>
              <a:rPr lang="en-GB" sz="1000" dirty="0">
                <a:solidFill>
                  <a:srgbClr val="777777"/>
                </a:solidFill>
              </a:rPr>
              <a:t>Deleted</a:t>
            </a:r>
          </a:p>
        </p:txBody>
      </p:sp>
      <p:grpSp>
        <p:nvGrpSpPr>
          <p:cNvPr id="2" name="Group 210"/>
          <p:cNvGrpSpPr>
            <a:grpSpLocks/>
          </p:cNvGrpSpPr>
          <p:nvPr/>
        </p:nvGrpSpPr>
        <p:grpSpPr bwMode="auto">
          <a:xfrm>
            <a:off x="2627313" y="1654175"/>
            <a:ext cx="5184775" cy="144462"/>
            <a:chOff x="1655" y="981"/>
            <a:chExt cx="3266" cy="91"/>
          </a:xfrm>
        </p:grpSpPr>
        <p:sp>
          <p:nvSpPr>
            <p:cNvPr id="38" name="Rectangle 211"/>
            <p:cNvSpPr>
              <a:spLocks noChangeArrowheads="1"/>
            </p:cNvSpPr>
            <p:nvPr/>
          </p:nvSpPr>
          <p:spPr bwMode="auto">
            <a:xfrm>
              <a:off x="4468" y="981"/>
              <a:ext cx="453" cy="91"/>
            </a:xfrm>
            <a:prstGeom prst="rect">
              <a:avLst/>
            </a:prstGeom>
            <a:gradFill rotWithShape="1">
              <a:gsLst>
                <a:gs pos="0">
                  <a:schemeClr val="tx2"/>
                </a:gs>
                <a:gs pos="100000">
                  <a:schemeClr val="bg1"/>
                </a:gs>
              </a:gsLst>
              <a:lin ang="0" scaled="1"/>
            </a:gradFill>
            <a:ln w="9525" algn="ctr">
              <a:noFill/>
              <a:miter lim="800000"/>
              <a:headEnd/>
              <a:tailEnd/>
            </a:ln>
            <a:effectLst/>
          </p:spPr>
          <p:txBody>
            <a:bodyPr wrap="none" anchor="ctr"/>
            <a:lstStyle/>
            <a:p>
              <a:endParaRPr lang="en-GB" dirty="0"/>
            </a:p>
          </p:txBody>
        </p:sp>
        <p:sp>
          <p:nvSpPr>
            <p:cNvPr id="39" name="Rectangle 212"/>
            <p:cNvSpPr>
              <a:spLocks noChangeArrowheads="1"/>
            </p:cNvSpPr>
            <p:nvPr/>
          </p:nvSpPr>
          <p:spPr bwMode="auto">
            <a:xfrm>
              <a:off x="1655" y="981"/>
              <a:ext cx="2813" cy="91"/>
            </a:xfrm>
            <a:prstGeom prst="rect">
              <a:avLst/>
            </a:prstGeom>
            <a:solidFill>
              <a:schemeClr val="tx2"/>
            </a:solidFill>
            <a:ln w="9525" algn="ctr">
              <a:noFill/>
              <a:miter lim="800000"/>
              <a:headEnd/>
              <a:tailEnd/>
            </a:ln>
            <a:effectLst/>
          </p:spPr>
          <p:txBody>
            <a:bodyPr wrap="none" anchor="ctr"/>
            <a:lstStyle/>
            <a:p>
              <a:endParaRPr lang="en-GB" dirty="0"/>
            </a:p>
          </p:txBody>
        </p:sp>
      </p:grpSp>
      <p:grpSp>
        <p:nvGrpSpPr>
          <p:cNvPr id="3" name="Group 264"/>
          <p:cNvGrpSpPr/>
          <p:nvPr/>
        </p:nvGrpSpPr>
        <p:grpSpPr>
          <a:xfrm>
            <a:off x="2555875" y="1797050"/>
            <a:ext cx="4103689" cy="452437"/>
            <a:chOff x="2555875" y="1700213"/>
            <a:chExt cx="4103689" cy="452437"/>
          </a:xfrm>
        </p:grpSpPr>
        <p:sp>
          <p:nvSpPr>
            <p:cNvPr id="41" name="AutoShape 214"/>
            <p:cNvSpPr>
              <a:spLocks noChangeArrowheads="1"/>
            </p:cNvSpPr>
            <p:nvPr/>
          </p:nvSpPr>
          <p:spPr bwMode="auto">
            <a:xfrm rot="5400000">
              <a:off x="2473325" y="1782763"/>
              <a:ext cx="452437" cy="287338"/>
            </a:xfrm>
            <a:custGeom>
              <a:avLst/>
              <a:gdLst>
                <a:gd name="G0" fmla="+- 15157 0 0"/>
                <a:gd name="G1" fmla="+- 5847 0 0"/>
                <a:gd name="G2" fmla="+- 21600 0 5847"/>
                <a:gd name="G3" fmla="+- 10800 0 5847"/>
                <a:gd name="G4" fmla="+- 21600 0 15157"/>
                <a:gd name="G5" fmla="*/ G4 G3 10800"/>
                <a:gd name="G6" fmla="+- 21600 0 G5"/>
                <a:gd name="T0" fmla="*/ 15157 w 21600"/>
                <a:gd name="T1" fmla="*/ 0 h 21600"/>
                <a:gd name="T2" fmla="*/ 0 w 21600"/>
                <a:gd name="T3" fmla="*/ 10800 h 21600"/>
                <a:gd name="T4" fmla="*/ 1515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157" y="0"/>
                  </a:moveTo>
                  <a:lnTo>
                    <a:pt x="15157" y="5847"/>
                  </a:lnTo>
                  <a:lnTo>
                    <a:pt x="3375" y="5847"/>
                  </a:lnTo>
                  <a:lnTo>
                    <a:pt x="3375" y="15753"/>
                  </a:lnTo>
                  <a:lnTo>
                    <a:pt x="15157" y="15753"/>
                  </a:lnTo>
                  <a:lnTo>
                    <a:pt x="15157" y="21600"/>
                  </a:lnTo>
                  <a:lnTo>
                    <a:pt x="21600" y="10800"/>
                  </a:lnTo>
                  <a:close/>
                </a:path>
                <a:path w="21600" h="21600">
                  <a:moveTo>
                    <a:pt x="1350" y="5847"/>
                  </a:moveTo>
                  <a:lnTo>
                    <a:pt x="1350" y="15753"/>
                  </a:lnTo>
                  <a:lnTo>
                    <a:pt x="2700" y="15753"/>
                  </a:lnTo>
                  <a:lnTo>
                    <a:pt x="2700" y="5847"/>
                  </a:lnTo>
                  <a:close/>
                </a:path>
                <a:path w="21600" h="21600">
                  <a:moveTo>
                    <a:pt x="0" y="5847"/>
                  </a:moveTo>
                  <a:lnTo>
                    <a:pt x="0" y="15753"/>
                  </a:lnTo>
                  <a:lnTo>
                    <a:pt x="675" y="15753"/>
                  </a:lnTo>
                  <a:lnTo>
                    <a:pt x="675" y="5847"/>
                  </a:lnTo>
                  <a:close/>
                </a:path>
              </a:pathLst>
            </a:custGeom>
            <a:solidFill>
              <a:schemeClr val="tx2"/>
            </a:solidFill>
            <a:ln w="0" algn="ctr">
              <a:noFill/>
              <a:miter lim="800000"/>
              <a:headEnd/>
              <a:tailEnd/>
            </a:ln>
            <a:effectLst/>
          </p:spPr>
          <p:txBody>
            <a:bodyPr wrap="none" anchor="ctr"/>
            <a:lstStyle/>
            <a:p>
              <a:endParaRPr lang="en-GB" dirty="0"/>
            </a:p>
          </p:txBody>
        </p:sp>
        <p:sp>
          <p:nvSpPr>
            <p:cNvPr id="42" name="AutoShape 215"/>
            <p:cNvSpPr>
              <a:spLocks noChangeArrowheads="1"/>
            </p:cNvSpPr>
            <p:nvPr/>
          </p:nvSpPr>
          <p:spPr bwMode="auto">
            <a:xfrm rot="5400000">
              <a:off x="3440112" y="1782763"/>
              <a:ext cx="452437" cy="287338"/>
            </a:xfrm>
            <a:custGeom>
              <a:avLst/>
              <a:gdLst>
                <a:gd name="G0" fmla="+- 15157 0 0"/>
                <a:gd name="G1" fmla="+- 5847 0 0"/>
                <a:gd name="G2" fmla="+- 21600 0 5847"/>
                <a:gd name="G3" fmla="+- 10800 0 5847"/>
                <a:gd name="G4" fmla="+- 21600 0 15157"/>
                <a:gd name="G5" fmla="*/ G4 G3 10800"/>
                <a:gd name="G6" fmla="+- 21600 0 G5"/>
                <a:gd name="T0" fmla="*/ 15157 w 21600"/>
                <a:gd name="T1" fmla="*/ 0 h 21600"/>
                <a:gd name="T2" fmla="*/ 0 w 21600"/>
                <a:gd name="T3" fmla="*/ 10800 h 21600"/>
                <a:gd name="T4" fmla="*/ 1515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157" y="0"/>
                  </a:moveTo>
                  <a:lnTo>
                    <a:pt x="15157" y="5847"/>
                  </a:lnTo>
                  <a:lnTo>
                    <a:pt x="3375" y="5847"/>
                  </a:lnTo>
                  <a:lnTo>
                    <a:pt x="3375" y="15753"/>
                  </a:lnTo>
                  <a:lnTo>
                    <a:pt x="15157" y="15753"/>
                  </a:lnTo>
                  <a:lnTo>
                    <a:pt x="15157" y="21600"/>
                  </a:lnTo>
                  <a:lnTo>
                    <a:pt x="21600" y="10800"/>
                  </a:lnTo>
                  <a:close/>
                </a:path>
                <a:path w="21600" h="21600">
                  <a:moveTo>
                    <a:pt x="1350" y="5847"/>
                  </a:moveTo>
                  <a:lnTo>
                    <a:pt x="1350" y="15753"/>
                  </a:lnTo>
                  <a:lnTo>
                    <a:pt x="2700" y="15753"/>
                  </a:lnTo>
                  <a:lnTo>
                    <a:pt x="2700" y="5847"/>
                  </a:lnTo>
                  <a:close/>
                </a:path>
                <a:path w="21600" h="21600">
                  <a:moveTo>
                    <a:pt x="0" y="5847"/>
                  </a:moveTo>
                  <a:lnTo>
                    <a:pt x="0" y="15753"/>
                  </a:lnTo>
                  <a:lnTo>
                    <a:pt x="675" y="15753"/>
                  </a:lnTo>
                  <a:lnTo>
                    <a:pt x="675" y="5847"/>
                  </a:lnTo>
                  <a:close/>
                </a:path>
              </a:pathLst>
            </a:custGeom>
            <a:solidFill>
              <a:schemeClr val="tx2"/>
            </a:solidFill>
            <a:ln w="0" algn="ctr">
              <a:noFill/>
              <a:miter lim="800000"/>
              <a:headEnd/>
              <a:tailEnd/>
            </a:ln>
            <a:effectLst/>
          </p:spPr>
          <p:txBody>
            <a:bodyPr wrap="none" anchor="ctr"/>
            <a:lstStyle/>
            <a:p>
              <a:endParaRPr lang="en-GB" dirty="0"/>
            </a:p>
          </p:txBody>
        </p:sp>
        <p:sp>
          <p:nvSpPr>
            <p:cNvPr id="43" name="AutoShape 216"/>
            <p:cNvSpPr>
              <a:spLocks noChangeArrowheads="1"/>
            </p:cNvSpPr>
            <p:nvPr/>
          </p:nvSpPr>
          <p:spPr bwMode="auto">
            <a:xfrm rot="5400000">
              <a:off x="4413251" y="1782763"/>
              <a:ext cx="452437" cy="287338"/>
            </a:xfrm>
            <a:custGeom>
              <a:avLst/>
              <a:gdLst>
                <a:gd name="G0" fmla="+- 15157 0 0"/>
                <a:gd name="G1" fmla="+- 5847 0 0"/>
                <a:gd name="G2" fmla="+- 21600 0 5847"/>
                <a:gd name="G3" fmla="+- 10800 0 5847"/>
                <a:gd name="G4" fmla="+- 21600 0 15157"/>
                <a:gd name="G5" fmla="*/ G4 G3 10800"/>
                <a:gd name="G6" fmla="+- 21600 0 G5"/>
                <a:gd name="T0" fmla="*/ 15157 w 21600"/>
                <a:gd name="T1" fmla="*/ 0 h 21600"/>
                <a:gd name="T2" fmla="*/ 0 w 21600"/>
                <a:gd name="T3" fmla="*/ 10800 h 21600"/>
                <a:gd name="T4" fmla="*/ 1515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157" y="0"/>
                  </a:moveTo>
                  <a:lnTo>
                    <a:pt x="15157" y="5847"/>
                  </a:lnTo>
                  <a:lnTo>
                    <a:pt x="3375" y="5847"/>
                  </a:lnTo>
                  <a:lnTo>
                    <a:pt x="3375" y="15753"/>
                  </a:lnTo>
                  <a:lnTo>
                    <a:pt x="15157" y="15753"/>
                  </a:lnTo>
                  <a:lnTo>
                    <a:pt x="15157" y="21600"/>
                  </a:lnTo>
                  <a:lnTo>
                    <a:pt x="21600" y="10800"/>
                  </a:lnTo>
                  <a:close/>
                </a:path>
                <a:path w="21600" h="21600">
                  <a:moveTo>
                    <a:pt x="1350" y="5847"/>
                  </a:moveTo>
                  <a:lnTo>
                    <a:pt x="1350" y="15753"/>
                  </a:lnTo>
                  <a:lnTo>
                    <a:pt x="2700" y="15753"/>
                  </a:lnTo>
                  <a:lnTo>
                    <a:pt x="2700" y="5847"/>
                  </a:lnTo>
                  <a:close/>
                </a:path>
                <a:path w="21600" h="21600">
                  <a:moveTo>
                    <a:pt x="0" y="5847"/>
                  </a:moveTo>
                  <a:lnTo>
                    <a:pt x="0" y="15753"/>
                  </a:lnTo>
                  <a:lnTo>
                    <a:pt x="675" y="15753"/>
                  </a:lnTo>
                  <a:lnTo>
                    <a:pt x="675" y="5847"/>
                  </a:lnTo>
                  <a:close/>
                </a:path>
              </a:pathLst>
            </a:custGeom>
            <a:solidFill>
              <a:schemeClr val="tx2"/>
            </a:solidFill>
            <a:ln w="0" algn="ctr">
              <a:noFill/>
              <a:miter lim="800000"/>
              <a:headEnd/>
              <a:tailEnd/>
            </a:ln>
            <a:effectLst/>
          </p:spPr>
          <p:txBody>
            <a:bodyPr wrap="none" anchor="ctr"/>
            <a:lstStyle/>
            <a:p>
              <a:endParaRPr lang="en-GB" dirty="0"/>
            </a:p>
          </p:txBody>
        </p:sp>
        <p:sp>
          <p:nvSpPr>
            <p:cNvPr id="44" name="AutoShape 217"/>
            <p:cNvSpPr>
              <a:spLocks noChangeArrowheads="1"/>
            </p:cNvSpPr>
            <p:nvPr/>
          </p:nvSpPr>
          <p:spPr bwMode="auto">
            <a:xfrm rot="5400000">
              <a:off x="5327651" y="1782763"/>
              <a:ext cx="452437" cy="287338"/>
            </a:xfrm>
            <a:custGeom>
              <a:avLst/>
              <a:gdLst>
                <a:gd name="G0" fmla="+- 15157 0 0"/>
                <a:gd name="G1" fmla="+- 5847 0 0"/>
                <a:gd name="G2" fmla="+- 21600 0 5847"/>
                <a:gd name="G3" fmla="+- 10800 0 5847"/>
                <a:gd name="G4" fmla="+- 21600 0 15157"/>
                <a:gd name="G5" fmla="*/ G4 G3 10800"/>
                <a:gd name="G6" fmla="+- 21600 0 G5"/>
                <a:gd name="T0" fmla="*/ 15157 w 21600"/>
                <a:gd name="T1" fmla="*/ 0 h 21600"/>
                <a:gd name="T2" fmla="*/ 0 w 21600"/>
                <a:gd name="T3" fmla="*/ 10800 h 21600"/>
                <a:gd name="T4" fmla="*/ 1515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157" y="0"/>
                  </a:moveTo>
                  <a:lnTo>
                    <a:pt x="15157" y="5847"/>
                  </a:lnTo>
                  <a:lnTo>
                    <a:pt x="3375" y="5847"/>
                  </a:lnTo>
                  <a:lnTo>
                    <a:pt x="3375" y="15753"/>
                  </a:lnTo>
                  <a:lnTo>
                    <a:pt x="15157" y="15753"/>
                  </a:lnTo>
                  <a:lnTo>
                    <a:pt x="15157" y="21600"/>
                  </a:lnTo>
                  <a:lnTo>
                    <a:pt x="21600" y="10800"/>
                  </a:lnTo>
                  <a:close/>
                </a:path>
                <a:path w="21600" h="21600">
                  <a:moveTo>
                    <a:pt x="1350" y="5847"/>
                  </a:moveTo>
                  <a:lnTo>
                    <a:pt x="1350" y="15753"/>
                  </a:lnTo>
                  <a:lnTo>
                    <a:pt x="2700" y="15753"/>
                  </a:lnTo>
                  <a:lnTo>
                    <a:pt x="2700" y="5847"/>
                  </a:lnTo>
                  <a:close/>
                </a:path>
                <a:path w="21600" h="21600">
                  <a:moveTo>
                    <a:pt x="0" y="5847"/>
                  </a:moveTo>
                  <a:lnTo>
                    <a:pt x="0" y="15753"/>
                  </a:lnTo>
                  <a:lnTo>
                    <a:pt x="675" y="15753"/>
                  </a:lnTo>
                  <a:lnTo>
                    <a:pt x="675" y="5847"/>
                  </a:lnTo>
                  <a:close/>
                </a:path>
              </a:pathLst>
            </a:custGeom>
            <a:solidFill>
              <a:schemeClr val="tx2"/>
            </a:solidFill>
            <a:ln w="0" algn="ctr">
              <a:noFill/>
              <a:miter lim="800000"/>
              <a:headEnd/>
              <a:tailEnd/>
            </a:ln>
            <a:effectLst/>
          </p:spPr>
          <p:txBody>
            <a:bodyPr wrap="none" anchor="ctr"/>
            <a:lstStyle/>
            <a:p>
              <a:endParaRPr lang="en-GB" dirty="0"/>
            </a:p>
          </p:txBody>
        </p:sp>
        <p:sp>
          <p:nvSpPr>
            <p:cNvPr id="45" name="AutoShape 218"/>
            <p:cNvSpPr>
              <a:spLocks noChangeArrowheads="1"/>
            </p:cNvSpPr>
            <p:nvPr/>
          </p:nvSpPr>
          <p:spPr bwMode="auto">
            <a:xfrm rot="5400000">
              <a:off x="6289676" y="1782763"/>
              <a:ext cx="452437" cy="287338"/>
            </a:xfrm>
            <a:custGeom>
              <a:avLst/>
              <a:gdLst>
                <a:gd name="G0" fmla="+- 15157 0 0"/>
                <a:gd name="G1" fmla="+- 5847 0 0"/>
                <a:gd name="G2" fmla="+- 21600 0 5847"/>
                <a:gd name="G3" fmla="+- 10800 0 5847"/>
                <a:gd name="G4" fmla="+- 21600 0 15157"/>
                <a:gd name="G5" fmla="*/ G4 G3 10800"/>
                <a:gd name="G6" fmla="+- 21600 0 G5"/>
                <a:gd name="T0" fmla="*/ 15157 w 21600"/>
                <a:gd name="T1" fmla="*/ 0 h 21600"/>
                <a:gd name="T2" fmla="*/ 0 w 21600"/>
                <a:gd name="T3" fmla="*/ 10800 h 21600"/>
                <a:gd name="T4" fmla="*/ 1515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157" y="0"/>
                  </a:moveTo>
                  <a:lnTo>
                    <a:pt x="15157" y="5847"/>
                  </a:lnTo>
                  <a:lnTo>
                    <a:pt x="3375" y="5847"/>
                  </a:lnTo>
                  <a:lnTo>
                    <a:pt x="3375" y="15753"/>
                  </a:lnTo>
                  <a:lnTo>
                    <a:pt x="15157" y="15753"/>
                  </a:lnTo>
                  <a:lnTo>
                    <a:pt x="15157" y="21600"/>
                  </a:lnTo>
                  <a:lnTo>
                    <a:pt x="21600" y="10800"/>
                  </a:lnTo>
                  <a:close/>
                </a:path>
                <a:path w="21600" h="21600">
                  <a:moveTo>
                    <a:pt x="1350" y="5847"/>
                  </a:moveTo>
                  <a:lnTo>
                    <a:pt x="1350" y="15753"/>
                  </a:lnTo>
                  <a:lnTo>
                    <a:pt x="2700" y="15753"/>
                  </a:lnTo>
                  <a:lnTo>
                    <a:pt x="2700" y="5847"/>
                  </a:lnTo>
                  <a:close/>
                </a:path>
                <a:path w="21600" h="21600">
                  <a:moveTo>
                    <a:pt x="0" y="5847"/>
                  </a:moveTo>
                  <a:lnTo>
                    <a:pt x="0" y="15753"/>
                  </a:lnTo>
                  <a:lnTo>
                    <a:pt x="675" y="15753"/>
                  </a:lnTo>
                  <a:lnTo>
                    <a:pt x="675" y="5847"/>
                  </a:lnTo>
                  <a:close/>
                </a:path>
              </a:pathLst>
            </a:custGeom>
            <a:solidFill>
              <a:schemeClr val="tx2"/>
            </a:solidFill>
            <a:ln w="0" algn="ctr">
              <a:noFill/>
              <a:miter lim="800000"/>
              <a:headEnd/>
              <a:tailEnd/>
            </a:ln>
            <a:effectLst/>
          </p:spPr>
          <p:txBody>
            <a:bodyPr wrap="none" anchor="ctr"/>
            <a:lstStyle/>
            <a:p>
              <a:endParaRPr lang="en-GB" dirty="0"/>
            </a:p>
          </p:txBody>
        </p:sp>
      </p:grpSp>
      <p:pic>
        <p:nvPicPr>
          <p:cNvPr id="46" name="Picture 2" descr="D:\My Software\iconexperience\v_collections_png\objects_people_industries\256x256\plain\user_monitor.png"/>
          <p:cNvPicPr>
            <a:picLocks noChangeAspect="1" noChangeArrowheads="1"/>
          </p:cNvPicPr>
          <p:nvPr/>
        </p:nvPicPr>
        <p:blipFill>
          <a:blip r:embed="rId4"/>
          <a:srcRect/>
          <a:stretch>
            <a:fillRect/>
          </a:stretch>
        </p:blipFill>
        <p:spPr bwMode="auto">
          <a:xfrm>
            <a:off x="7812089" y="1458911"/>
            <a:ext cx="1052514" cy="1052514"/>
          </a:xfrm>
          <a:prstGeom prst="rect">
            <a:avLst/>
          </a:prstGeom>
          <a:noFill/>
        </p:spPr>
      </p:pic>
      <p:grpSp>
        <p:nvGrpSpPr>
          <p:cNvPr id="4" name="Group 285"/>
          <p:cNvGrpSpPr/>
          <p:nvPr/>
        </p:nvGrpSpPr>
        <p:grpSpPr>
          <a:xfrm>
            <a:off x="2235521" y="2667000"/>
            <a:ext cx="4774879" cy="1120235"/>
            <a:chOff x="2138363" y="2743200"/>
            <a:chExt cx="4774879" cy="1120235"/>
          </a:xfrm>
        </p:grpSpPr>
        <p:pic>
          <p:nvPicPr>
            <p:cNvPr id="48" name="Picture 4" descr="D:\My Software\iconexperience\v_collections_png\computer_network_security\256x256\plain\server_document.png"/>
            <p:cNvPicPr>
              <a:picLocks noChangeAspect="1" noChangeArrowheads="1"/>
            </p:cNvPicPr>
            <p:nvPr/>
          </p:nvPicPr>
          <p:blipFill>
            <a:blip r:embed="rId5"/>
            <a:srcRect/>
            <a:stretch>
              <a:fillRect/>
            </a:stretch>
          </p:blipFill>
          <p:spPr bwMode="auto">
            <a:xfrm>
              <a:off x="5049159" y="2743200"/>
              <a:ext cx="1046841" cy="1046841"/>
            </a:xfrm>
            <a:prstGeom prst="rect">
              <a:avLst/>
            </a:prstGeom>
            <a:noFill/>
          </p:spPr>
        </p:pic>
        <p:pic>
          <p:nvPicPr>
            <p:cNvPr id="49" name="Picture 6" descr="D:\My Software\iconexperience\v_collections_png\computer_network_security\256x256\plain\server_unknown.png"/>
            <p:cNvPicPr>
              <a:picLocks noChangeAspect="1" noChangeArrowheads="1"/>
            </p:cNvPicPr>
            <p:nvPr/>
          </p:nvPicPr>
          <p:blipFill>
            <a:blip r:embed="rId6"/>
            <a:srcRect/>
            <a:stretch>
              <a:fillRect/>
            </a:stretch>
          </p:blipFill>
          <p:spPr bwMode="auto">
            <a:xfrm>
              <a:off x="6009580" y="2743200"/>
              <a:ext cx="903662" cy="903662"/>
            </a:xfrm>
            <a:prstGeom prst="rect">
              <a:avLst/>
            </a:prstGeom>
            <a:noFill/>
          </p:spPr>
        </p:pic>
        <p:grpSp>
          <p:nvGrpSpPr>
            <p:cNvPr id="5" name="Group 273"/>
            <p:cNvGrpSpPr/>
            <p:nvPr/>
          </p:nvGrpSpPr>
          <p:grpSpPr>
            <a:xfrm>
              <a:off x="2138363" y="2743200"/>
              <a:ext cx="1062037" cy="1046840"/>
              <a:chOff x="-1257300" y="-153988"/>
              <a:chExt cx="3597275" cy="3540919"/>
            </a:xfrm>
          </p:grpSpPr>
          <p:pic>
            <p:nvPicPr>
              <p:cNvPr id="55" name="Picture 7" descr="D:\My Software\iconexperience\v_collections_png\computer_network_security\256x256\plain\server.png"/>
              <p:cNvPicPr>
                <a:picLocks noChangeAspect="1" noChangeArrowheads="1"/>
              </p:cNvPicPr>
              <p:nvPr/>
            </p:nvPicPr>
            <p:blipFill>
              <a:blip r:embed="rId7"/>
              <a:srcRect/>
              <a:stretch>
                <a:fillRect/>
              </a:stretch>
            </p:blipFill>
            <p:spPr bwMode="auto">
              <a:xfrm>
                <a:off x="-1257300" y="-153988"/>
                <a:ext cx="3251200" cy="3251201"/>
              </a:xfrm>
              <a:prstGeom prst="rect">
                <a:avLst/>
              </a:prstGeom>
              <a:noFill/>
            </p:spPr>
          </p:pic>
          <p:pic>
            <p:nvPicPr>
              <p:cNvPr id="56" name="Picture 9" descr="D:\My Software\iconexperience\v_collections_png\business_finance_data\256x256\plain\data.png"/>
              <p:cNvPicPr>
                <a:picLocks noChangeAspect="1" noChangeArrowheads="1"/>
              </p:cNvPicPr>
              <p:nvPr/>
            </p:nvPicPr>
            <p:blipFill>
              <a:blip r:embed="rId8" cstate="print"/>
              <a:srcRect/>
              <a:stretch>
                <a:fillRect/>
              </a:stretch>
            </p:blipFill>
            <p:spPr bwMode="auto">
              <a:xfrm>
                <a:off x="69851" y="1116807"/>
                <a:ext cx="2270124" cy="2270124"/>
              </a:xfrm>
              <a:prstGeom prst="rect">
                <a:avLst/>
              </a:prstGeom>
              <a:noFill/>
            </p:spPr>
          </p:pic>
        </p:grpSp>
        <p:grpSp>
          <p:nvGrpSpPr>
            <p:cNvPr id="6" name="Group 281"/>
            <p:cNvGrpSpPr/>
            <p:nvPr/>
          </p:nvGrpSpPr>
          <p:grpSpPr>
            <a:xfrm>
              <a:off x="4069336" y="2747879"/>
              <a:ext cx="1036064" cy="1115556"/>
              <a:chOff x="4069336" y="2747879"/>
              <a:chExt cx="1036064" cy="1115556"/>
            </a:xfrm>
          </p:grpSpPr>
          <p:pic>
            <p:nvPicPr>
              <p:cNvPr id="53" name="Picture 7" descr="D:\My Software\iconexperience\v_collections_png\computer_network_security\256x256\plain\server.png"/>
              <p:cNvPicPr>
                <a:picLocks noChangeAspect="1" noChangeArrowheads="1"/>
              </p:cNvPicPr>
              <p:nvPr/>
            </p:nvPicPr>
            <p:blipFill>
              <a:blip r:embed="rId7"/>
              <a:srcRect/>
              <a:stretch>
                <a:fillRect/>
              </a:stretch>
            </p:blipFill>
            <p:spPr bwMode="auto">
              <a:xfrm>
                <a:off x="4069336" y="2747879"/>
                <a:ext cx="959864" cy="961188"/>
              </a:xfrm>
              <a:prstGeom prst="rect">
                <a:avLst/>
              </a:prstGeom>
              <a:noFill/>
            </p:spPr>
          </p:pic>
          <p:pic>
            <p:nvPicPr>
              <p:cNvPr id="54" name="Picture 12" descr="D:\My Software\iconexperience\v_collections_png\business_finance_data\256x256\plain\index.png"/>
              <p:cNvPicPr>
                <a:picLocks noChangeAspect="1" noChangeArrowheads="1"/>
              </p:cNvPicPr>
              <p:nvPr/>
            </p:nvPicPr>
            <p:blipFill>
              <a:blip r:embed="rId9" cstate="print"/>
              <a:srcRect/>
              <a:stretch>
                <a:fillRect/>
              </a:stretch>
            </p:blipFill>
            <p:spPr bwMode="auto">
              <a:xfrm>
                <a:off x="4360863" y="3118898"/>
                <a:ext cx="744537" cy="744537"/>
              </a:xfrm>
              <a:prstGeom prst="rect">
                <a:avLst/>
              </a:prstGeom>
              <a:noFill/>
            </p:spPr>
          </p:pic>
        </p:grpSp>
        <p:pic>
          <p:nvPicPr>
            <p:cNvPr id="52" name="Picture 13" descr="D:\My Software\iconexperience\v_collections_png\computer_network_security\256x256\plain\server_mail.png"/>
            <p:cNvPicPr>
              <a:picLocks noChangeAspect="1" noChangeArrowheads="1"/>
            </p:cNvPicPr>
            <p:nvPr/>
          </p:nvPicPr>
          <p:blipFill>
            <a:blip r:embed="rId10"/>
            <a:srcRect/>
            <a:stretch>
              <a:fillRect/>
            </a:stretch>
          </p:blipFill>
          <p:spPr bwMode="auto">
            <a:xfrm>
              <a:off x="3124200" y="2747879"/>
              <a:ext cx="998538" cy="998538"/>
            </a:xfrm>
            <a:prstGeom prst="rect">
              <a:avLst/>
            </a:prstGeom>
            <a:noFill/>
          </p:spPr>
        </p:pic>
      </p:grpSp>
      <p:pic>
        <p:nvPicPr>
          <p:cNvPr id="8199" name="Picture 7" descr="D:\My Software\iconexperience\v_collections_png\business_finance_data\256x256\plain\data_copy.png"/>
          <p:cNvPicPr>
            <a:picLocks noChangeAspect="1" noChangeArrowheads="1"/>
          </p:cNvPicPr>
          <p:nvPr/>
        </p:nvPicPr>
        <p:blipFill>
          <a:blip r:embed="rId11"/>
          <a:srcRect/>
          <a:stretch>
            <a:fillRect/>
          </a:stretch>
        </p:blipFill>
        <p:spPr bwMode="auto">
          <a:xfrm>
            <a:off x="3657600" y="5029200"/>
            <a:ext cx="1371600" cy="1371600"/>
          </a:xfrm>
          <a:prstGeom prst="rect">
            <a:avLst/>
          </a:prstGeom>
          <a:noFill/>
        </p:spPr>
      </p:pic>
      <p:grpSp>
        <p:nvGrpSpPr>
          <p:cNvPr id="7" name="Group 107"/>
          <p:cNvGrpSpPr/>
          <p:nvPr/>
        </p:nvGrpSpPr>
        <p:grpSpPr>
          <a:xfrm>
            <a:off x="1143000" y="3810000"/>
            <a:ext cx="1371600" cy="1371600"/>
            <a:chOff x="1143000" y="3733800"/>
            <a:chExt cx="1371600" cy="1371600"/>
          </a:xfrm>
        </p:grpSpPr>
        <p:pic>
          <p:nvPicPr>
            <p:cNvPr id="8203" name="Picture 11" descr="D:\My Software\iconexperience\v_collections_png\basic_foundation\256x256\plain\nav_refresh_blue.png"/>
            <p:cNvPicPr>
              <a:picLocks noChangeAspect="1" noChangeArrowheads="1"/>
            </p:cNvPicPr>
            <p:nvPr/>
          </p:nvPicPr>
          <p:blipFill>
            <a:blip r:embed="rId12"/>
            <a:srcRect/>
            <a:stretch>
              <a:fillRect/>
            </a:stretch>
          </p:blipFill>
          <p:spPr bwMode="auto">
            <a:xfrm>
              <a:off x="1143000" y="3733800"/>
              <a:ext cx="1371600" cy="1371600"/>
            </a:xfrm>
            <a:prstGeom prst="rect">
              <a:avLst/>
            </a:prstGeom>
            <a:noFill/>
          </p:spPr>
        </p:pic>
        <p:sp>
          <p:nvSpPr>
            <p:cNvPr id="85" name="TextBox 84"/>
            <p:cNvSpPr txBox="1"/>
            <p:nvPr/>
          </p:nvSpPr>
          <p:spPr>
            <a:xfrm>
              <a:off x="1515264" y="3886200"/>
              <a:ext cx="569387"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Copy</a:t>
              </a:r>
              <a:endParaRPr lang="en-GB" sz="1200" b="1" dirty="0">
                <a:solidFill>
                  <a:schemeClr val="bg1"/>
                </a:solidFill>
                <a:effectLst>
                  <a:outerShdw blurRad="38100" dist="38100" dir="2700000" algn="tl">
                    <a:srgbClr val="000000">
                      <a:alpha val="43137"/>
                    </a:srgbClr>
                  </a:outerShdw>
                </a:effectLst>
              </a:endParaRPr>
            </a:p>
          </p:txBody>
        </p:sp>
        <p:sp>
          <p:nvSpPr>
            <p:cNvPr id="86" name="TextBox 85"/>
            <p:cNvSpPr txBox="1"/>
            <p:nvPr/>
          </p:nvSpPr>
          <p:spPr>
            <a:xfrm>
              <a:off x="1524000" y="4648200"/>
              <a:ext cx="577402" cy="276999"/>
            </a:xfrm>
            <a:prstGeom prst="rect">
              <a:avLst/>
            </a:prstGeom>
            <a:noFill/>
            <a:ln>
              <a:noFill/>
            </a:ln>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Move</a:t>
              </a:r>
              <a:endParaRPr lang="en-GB" sz="1200" b="1" dirty="0">
                <a:solidFill>
                  <a:schemeClr val="bg1"/>
                </a:solidFill>
                <a:effectLst>
                  <a:outerShdw blurRad="38100" dist="38100" dir="2700000" algn="tl">
                    <a:srgbClr val="000000">
                      <a:alpha val="43137"/>
                    </a:srgbClr>
                  </a:outerShdw>
                </a:effectLst>
              </a:endParaRPr>
            </a:p>
          </p:txBody>
        </p:sp>
      </p:grpSp>
      <p:pic>
        <p:nvPicPr>
          <p:cNvPr id="8204" name="Picture 12" descr="D:\My Software\iconexperience\v_collections_png\business_finance_data\256x256\plain\data_gear.png"/>
          <p:cNvPicPr>
            <a:picLocks noChangeAspect="1" noChangeArrowheads="1"/>
          </p:cNvPicPr>
          <p:nvPr/>
        </p:nvPicPr>
        <p:blipFill>
          <a:blip r:embed="rId13"/>
          <a:srcRect/>
          <a:stretch>
            <a:fillRect/>
          </a:stretch>
        </p:blipFill>
        <p:spPr bwMode="auto">
          <a:xfrm>
            <a:off x="4724400" y="5257800"/>
            <a:ext cx="1143000" cy="1143000"/>
          </a:xfrm>
          <a:prstGeom prst="rect">
            <a:avLst/>
          </a:prstGeom>
          <a:noFill/>
        </p:spPr>
      </p:pic>
      <p:sp>
        <p:nvSpPr>
          <p:cNvPr id="88" name="AutoShape 38"/>
          <p:cNvSpPr>
            <a:spLocks noChangeArrowheads="1"/>
          </p:cNvSpPr>
          <p:nvPr/>
        </p:nvSpPr>
        <p:spPr bwMode="auto">
          <a:xfrm>
            <a:off x="7848600" y="3733800"/>
            <a:ext cx="1142999" cy="1524000"/>
          </a:xfrm>
          <a:prstGeom prst="roundRect">
            <a:avLst>
              <a:gd name="adj" fmla="val 12500"/>
            </a:avLst>
          </a:prstGeom>
          <a:gradFill>
            <a:gsLst>
              <a:gs pos="0">
                <a:srgbClr val="6699FF">
                  <a:alpha val="70000"/>
                </a:srgbClr>
              </a:gs>
              <a:gs pos="50000">
                <a:schemeClr val="bg1">
                  <a:alpha val="50000"/>
                </a:schemeClr>
              </a:gs>
              <a:gs pos="100000">
                <a:srgbClr val="A50021">
                  <a:alpha val="70000"/>
                </a:srgbClr>
              </a:gs>
            </a:gsLst>
            <a:lin ang="5400000" scaled="1"/>
          </a:gradFill>
          <a:ln>
            <a:headEnd/>
            <a:tailEnd/>
          </a:ln>
        </p:spPr>
        <p:style>
          <a:lnRef idx="3">
            <a:schemeClr val="lt1"/>
          </a:lnRef>
          <a:fillRef idx="1">
            <a:schemeClr val="accent1"/>
          </a:fillRef>
          <a:effectRef idx="1">
            <a:schemeClr val="accent1"/>
          </a:effectRef>
          <a:fontRef idx="minor">
            <a:schemeClr val="lt1"/>
          </a:fontRef>
        </p:style>
        <p:txBody>
          <a:bodyPr wrap="none" lIns="90488" tIns="44450" rIns="90488" bIns="44450"/>
          <a:lstStyle/>
          <a:p>
            <a:pPr algn="r"/>
            <a:endParaRPr lang="en-US" sz="400" b="1" dirty="0" smtClean="0">
              <a:solidFill>
                <a:schemeClr val="bg1"/>
              </a:solidFill>
              <a:effectLst>
                <a:outerShdw blurRad="38100" dist="38100" dir="2700000" algn="tl">
                  <a:srgbClr val="000000">
                    <a:alpha val="43137"/>
                  </a:srgbClr>
                </a:outerShdw>
              </a:effectLst>
              <a:latin typeface="Tahoma" pitchFamily="34" charset="0"/>
            </a:endParaRPr>
          </a:p>
          <a:p>
            <a:pPr algn="r"/>
            <a:r>
              <a:rPr lang="en-US" sz="1000" b="1" dirty="0" smtClean="0">
                <a:solidFill>
                  <a:schemeClr val="bg1"/>
                </a:solidFill>
                <a:effectLst>
                  <a:outerShdw blurRad="38100" dist="38100" dir="2700000" algn="tl">
                    <a:srgbClr val="000000">
                      <a:alpha val="43137"/>
                    </a:srgbClr>
                  </a:outerShdw>
                </a:effectLst>
                <a:latin typeface="Tahoma" pitchFamily="34" charset="0"/>
              </a:rPr>
              <a:t>Content Index</a:t>
            </a:r>
            <a:endParaRPr lang="en-GB" sz="1000" dirty="0" smtClean="0">
              <a:solidFill>
                <a:schemeClr val="bg1"/>
              </a:solidFill>
              <a:effectLst>
                <a:outerShdw blurRad="38100" dist="38100" dir="2700000" algn="tl">
                  <a:srgbClr val="000000">
                    <a:alpha val="43137"/>
                  </a:srgbClr>
                </a:outerShdw>
              </a:effectLst>
              <a:latin typeface="Tahoma" pitchFamily="34" charset="0"/>
            </a:endParaRPr>
          </a:p>
          <a:p>
            <a:pPr algn="r"/>
            <a:endParaRPr lang="en-GB" sz="400" dirty="0" smtClean="0">
              <a:solidFill>
                <a:schemeClr val="bg1"/>
              </a:solidFill>
              <a:effectLst>
                <a:outerShdw blurRad="38100" dist="38100" dir="2700000" algn="tl">
                  <a:srgbClr val="000000">
                    <a:alpha val="43137"/>
                  </a:srgbClr>
                </a:outerShdw>
              </a:effectLst>
              <a:latin typeface="Tahoma" pitchFamily="34" charset="0"/>
            </a:endParaRPr>
          </a:p>
          <a:p>
            <a:pPr algn="r"/>
            <a:r>
              <a:rPr lang="en-GB" sz="1100" dirty="0" smtClean="0">
                <a:solidFill>
                  <a:schemeClr val="bg1"/>
                </a:solidFill>
                <a:effectLst>
                  <a:outerShdw blurRad="38100" dist="38100" dir="2700000" algn="tl">
                    <a:srgbClr val="000000">
                      <a:alpha val="43137"/>
                    </a:srgbClr>
                  </a:outerShdw>
                </a:effectLst>
                <a:latin typeface="Tahoma" pitchFamily="34" charset="0"/>
              </a:rPr>
              <a:t>Search</a:t>
            </a:r>
          </a:p>
          <a:p>
            <a:pPr algn="r"/>
            <a:r>
              <a:rPr lang="en-GB" sz="1100" dirty="0" smtClean="0">
                <a:solidFill>
                  <a:schemeClr val="bg1"/>
                </a:solidFill>
                <a:effectLst>
                  <a:outerShdw blurRad="38100" dist="38100" dir="2700000" algn="tl">
                    <a:srgbClr val="000000">
                      <a:alpha val="43137"/>
                    </a:srgbClr>
                  </a:outerShdw>
                </a:effectLst>
                <a:latin typeface="Tahoma" pitchFamily="34" charset="0"/>
              </a:rPr>
              <a:t>Discover</a:t>
            </a:r>
          </a:p>
          <a:p>
            <a:pPr algn="r"/>
            <a:r>
              <a:rPr lang="en-GB" sz="1100" dirty="0" smtClean="0">
                <a:solidFill>
                  <a:schemeClr val="bg1"/>
                </a:solidFill>
                <a:effectLst>
                  <a:outerShdw blurRad="38100" dist="38100" dir="2700000" algn="tl">
                    <a:srgbClr val="000000">
                      <a:alpha val="43137"/>
                    </a:srgbClr>
                  </a:outerShdw>
                </a:effectLst>
                <a:latin typeface="Tahoma" pitchFamily="34" charset="0"/>
              </a:rPr>
              <a:t>Retrieve</a:t>
            </a:r>
          </a:p>
          <a:p>
            <a:pPr algn="r"/>
            <a:r>
              <a:rPr lang="en-GB" sz="1100" dirty="0" smtClean="0">
                <a:solidFill>
                  <a:schemeClr val="bg1"/>
                </a:solidFill>
                <a:effectLst>
                  <a:outerShdw blurRad="38100" dist="38100" dir="2700000" algn="tl">
                    <a:srgbClr val="000000">
                      <a:alpha val="43137"/>
                    </a:srgbClr>
                  </a:outerShdw>
                </a:effectLst>
                <a:latin typeface="Tahoma" pitchFamily="34" charset="0"/>
              </a:rPr>
              <a:t>Analyse</a:t>
            </a:r>
          </a:p>
          <a:p>
            <a:pPr algn="r"/>
            <a:r>
              <a:rPr lang="en-GB" sz="1100" dirty="0" smtClean="0">
                <a:solidFill>
                  <a:schemeClr val="bg1"/>
                </a:solidFill>
                <a:effectLst>
                  <a:outerShdw blurRad="38100" dist="38100" dir="2700000" algn="tl">
                    <a:srgbClr val="000000">
                      <a:alpha val="43137"/>
                    </a:srgbClr>
                  </a:outerShdw>
                </a:effectLst>
                <a:latin typeface="Tahoma" pitchFamily="34" charset="0"/>
              </a:rPr>
              <a:t>Purge</a:t>
            </a:r>
          </a:p>
          <a:p>
            <a:pPr algn="r"/>
            <a:r>
              <a:rPr lang="en-GB" sz="1100" dirty="0" smtClean="0">
                <a:solidFill>
                  <a:schemeClr val="bg1"/>
                </a:solidFill>
                <a:effectLst>
                  <a:outerShdw blurRad="38100" dist="38100" dir="2700000" algn="tl">
                    <a:srgbClr val="000000">
                      <a:alpha val="43137"/>
                    </a:srgbClr>
                  </a:outerShdw>
                </a:effectLst>
                <a:latin typeface="Tahoma" pitchFamily="34" charset="0"/>
              </a:rPr>
              <a:t>Audit</a:t>
            </a:r>
          </a:p>
        </p:txBody>
      </p:sp>
      <p:grpSp>
        <p:nvGrpSpPr>
          <p:cNvPr id="8" name="Group 106"/>
          <p:cNvGrpSpPr/>
          <p:nvPr/>
        </p:nvGrpSpPr>
        <p:grpSpPr>
          <a:xfrm>
            <a:off x="7543800" y="2743200"/>
            <a:ext cx="1531937" cy="838200"/>
            <a:chOff x="7231063" y="2514600"/>
            <a:chExt cx="1531937" cy="838200"/>
          </a:xfrm>
        </p:grpSpPr>
        <p:sp>
          <p:nvSpPr>
            <p:cNvPr id="94" name="Rectangle 93"/>
            <p:cNvSpPr/>
            <p:nvPr/>
          </p:nvSpPr>
          <p:spPr>
            <a:xfrm>
              <a:off x="7312820" y="2514600"/>
              <a:ext cx="10922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5" name="Picture 2"/>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7231063" y="2514600"/>
              <a:ext cx="1531937" cy="838200"/>
            </a:xfrm>
            <a:prstGeom prst="rect">
              <a:avLst/>
            </a:prstGeom>
            <a:noFill/>
            <a:ln w="9525">
              <a:noFill/>
              <a:miter lim="800000"/>
              <a:headEnd/>
              <a:tailEnd/>
            </a:ln>
            <a:effectLst/>
          </p:spPr>
        </p:pic>
      </p:grpSp>
      <p:grpSp>
        <p:nvGrpSpPr>
          <p:cNvPr id="9" name="Group 116"/>
          <p:cNvGrpSpPr/>
          <p:nvPr/>
        </p:nvGrpSpPr>
        <p:grpSpPr>
          <a:xfrm>
            <a:off x="3505200" y="6103938"/>
            <a:ext cx="2278062" cy="601662"/>
            <a:chOff x="3505200" y="6103938"/>
            <a:chExt cx="2278062" cy="601662"/>
          </a:xfrm>
        </p:grpSpPr>
        <p:pic>
          <p:nvPicPr>
            <p:cNvPr id="8214" name="Picture 22" descr="D:\My Software\iconexperience\v_collections_png\software_graphics_media\256x256\plain\shape_rectangle.png"/>
            <p:cNvPicPr>
              <a:picLocks noChangeAspect="1" noChangeArrowheads="1"/>
            </p:cNvPicPr>
            <p:nvPr/>
          </p:nvPicPr>
          <p:blipFill>
            <a:blip r:embed="rId15"/>
            <a:srcRect/>
            <a:stretch>
              <a:fillRect/>
            </a:stretch>
          </p:blipFill>
          <p:spPr bwMode="auto">
            <a:xfrm>
              <a:off x="3505200" y="6103938"/>
              <a:ext cx="2278062" cy="601662"/>
            </a:xfrm>
            <a:prstGeom prst="rect">
              <a:avLst/>
            </a:prstGeom>
            <a:noFill/>
          </p:spPr>
        </p:pic>
        <p:sp>
          <p:nvSpPr>
            <p:cNvPr id="105" name="TextBox 104"/>
            <p:cNvSpPr txBox="1"/>
            <p:nvPr/>
          </p:nvSpPr>
          <p:spPr>
            <a:xfrm>
              <a:off x="3657600" y="6248400"/>
              <a:ext cx="2057400" cy="381000"/>
            </a:xfrm>
            <a:prstGeom prst="rect">
              <a:avLst/>
            </a:prstGeom>
            <a:noFill/>
            <a:effectLst>
              <a:outerShdw blurRad="50800" dist="50800" dir="5400000" algn="ctr" rotWithShape="0">
                <a:srgbClr val="000000">
                  <a:alpha val="50000"/>
                </a:srgbClr>
              </a:outerShdw>
            </a:effectLst>
          </p:spPr>
          <p:txBody>
            <a:bodyPr wrap="square" rtlCol="0">
              <a:normAutofit fontScale="62500" lnSpcReduction="20000"/>
            </a:bodyPr>
            <a:lstStyle/>
            <a:p>
              <a:pPr algn="ctr"/>
              <a:r>
                <a:rPr lang="en-US" dirty="0" smtClean="0">
                  <a:solidFill>
                    <a:schemeClr val="bg1"/>
                  </a:solidFill>
                  <a:latin typeface="Tahoma" pitchFamily="34" charset="0"/>
                  <a:cs typeface="Tahoma" pitchFamily="34" charset="0"/>
                </a:rPr>
                <a:t>Single Consolidated Pool of Managed Data</a:t>
              </a:r>
              <a:endParaRPr lang="en-GB" dirty="0">
                <a:solidFill>
                  <a:schemeClr val="bg1"/>
                </a:solidFill>
                <a:latin typeface="Tahoma" pitchFamily="34" charset="0"/>
                <a:cs typeface="Tahoma" pitchFamily="34" charset="0"/>
              </a:endParaRPr>
            </a:p>
          </p:txBody>
        </p:sp>
      </p:grpSp>
      <p:grpSp>
        <p:nvGrpSpPr>
          <p:cNvPr id="10" name="Group 108"/>
          <p:cNvGrpSpPr/>
          <p:nvPr/>
        </p:nvGrpSpPr>
        <p:grpSpPr>
          <a:xfrm>
            <a:off x="6781800" y="3810000"/>
            <a:ext cx="1371600" cy="1371600"/>
            <a:chOff x="6781800" y="3733800"/>
            <a:chExt cx="1371600" cy="1371600"/>
          </a:xfrm>
        </p:grpSpPr>
        <p:pic>
          <p:nvPicPr>
            <p:cNvPr id="8209" name="Picture 17" descr="D:\My Software\iconexperience\v_collections_png\basic_foundation\256x256\plain\information.png"/>
            <p:cNvPicPr>
              <a:picLocks noChangeAspect="1" noChangeArrowheads="1"/>
            </p:cNvPicPr>
            <p:nvPr/>
          </p:nvPicPr>
          <p:blipFill>
            <a:blip r:embed="rId16"/>
            <a:srcRect/>
            <a:stretch>
              <a:fillRect/>
            </a:stretch>
          </p:blipFill>
          <p:spPr bwMode="auto">
            <a:xfrm>
              <a:off x="6781800" y="3733800"/>
              <a:ext cx="1371600" cy="1371600"/>
            </a:xfrm>
            <a:prstGeom prst="rect">
              <a:avLst/>
            </a:prstGeom>
            <a:noFill/>
          </p:spPr>
        </p:pic>
        <p:sp>
          <p:nvSpPr>
            <p:cNvPr id="106" name="TextBox 105"/>
            <p:cNvSpPr txBox="1"/>
            <p:nvPr/>
          </p:nvSpPr>
          <p:spPr>
            <a:xfrm rot="16200000">
              <a:off x="6844661" y="4253861"/>
              <a:ext cx="511679" cy="276999"/>
            </a:xfrm>
            <a:prstGeom prst="rect">
              <a:avLst/>
            </a:prstGeom>
            <a:noFill/>
            <a:ln>
              <a:noFill/>
            </a:ln>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Find</a:t>
              </a:r>
              <a:endParaRPr lang="en-GB" sz="1200" b="1" dirty="0">
                <a:solidFill>
                  <a:schemeClr val="bg1"/>
                </a:solidFill>
                <a:effectLst>
                  <a:outerShdw blurRad="38100" dist="38100" dir="2700000" algn="tl">
                    <a:srgbClr val="000000">
                      <a:alpha val="43137"/>
                    </a:srgbClr>
                  </a:outerShdw>
                </a:effectLst>
              </a:endParaRPr>
            </a:p>
          </p:txBody>
        </p:sp>
        <p:sp>
          <p:nvSpPr>
            <p:cNvPr id="107" name="TextBox 106"/>
            <p:cNvSpPr txBox="1"/>
            <p:nvPr/>
          </p:nvSpPr>
          <p:spPr>
            <a:xfrm rot="5400000">
              <a:off x="7493816" y="4268785"/>
              <a:ext cx="584968" cy="276999"/>
            </a:xfrm>
            <a:prstGeom prst="rect">
              <a:avLst/>
            </a:prstGeom>
            <a:noFill/>
            <a:ln>
              <a:noFill/>
            </a:ln>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Trace</a:t>
              </a:r>
              <a:endParaRPr lang="en-GB" sz="1200" b="1" dirty="0">
                <a:solidFill>
                  <a:schemeClr val="bg1"/>
                </a:solidFill>
                <a:effectLst>
                  <a:outerShdw blurRad="38100" dist="38100" dir="2700000" algn="tl">
                    <a:srgbClr val="000000">
                      <a:alpha val="43137"/>
                    </a:srgbClr>
                  </a:outerShdw>
                </a:effectLst>
              </a:endParaRPr>
            </a:p>
          </p:txBody>
        </p:sp>
      </p:grpSp>
      <p:grpSp>
        <p:nvGrpSpPr>
          <p:cNvPr id="11" name="Group 107"/>
          <p:cNvGrpSpPr/>
          <p:nvPr/>
        </p:nvGrpSpPr>
        <p:grpSpPr>
          <a:xfrm>
            <a:off x="2819400" y="3810000"/>
            <a:ext cx="3648546" cy="1195871"/>
            <a:chOff x="1123950" y="2198596"/>
            <a:chExt cx="7165975" cy="2751229"/>
          </a:xfrm>
        </p:grpSpPr>
        <p:pic>
          <p:nvPicPr>
            <p:cNvPr id="109" name="Picture 108" descr="cp-dropdown-content.png"/>
            <p:cNvPicPr>
              <a:picLocks noChangeAspect="1"/>
            </p:cNvPicPr>
            <p:nvPr/>
          </p:nvPicPr>
          <p:blipFill>
            <a:blip r:embed="rId17" cstate="print"/>
            <a:srcRect/>
            <a:stretch>
              <a:fillRect/>
            </a:stretch>
          </p:blipFill>
          <p:spPr bwMode="auto">
            <a:xfrm>
              <a:off x="1219200" y="3733800"/>
              <a:ext cx="6964363" cy="1216025"/>
            </a:xfrm>
            <a:prstGeom prst="rect">
              <a:avLst/>
            </a:prstGeom>
            <a:noFill/>
            <a:ln w="9525">
              <a:noFill/>
              <a:miter lim="800000"/>
              <a:headEnd/>
              <a:tailEnd/>
            </a:ln>
          </p:spPr>
        </p:pic>
        <p:pic>
          <p:nvPicPr>
            <p:cNvPr id="113" name="Picture 112" descr="CP-platform2.png"/>
            <p:cNvPicPr>
              <a:picLocks noChangeAspect="1"/>
            </p:cNvPicPr>
            <p:nvPr/>
          </p:nvPicPr>
          <p:blipFill>
            <a:blip r:embed="rId18" cstate="print"/>
            <a:srcRect/>
            <a:stretch>
              <a:fillRect/>
            </a:stretch>
          </p:blipFill>
          <p:spPr bwMode="auto">
            <a:xfrm>
              <a:off x="1123950" y="3035300"/>
              <a:ext cx="7165975" cy="914400"/>
            </a:xfrm>
            <a:prstGeom prst="rect">
              <a:avLst/>
            </a:prstGeom>
            <a:noFill/>
            <a:ln w="9525">
              <a:noFill/>
              <a:miter lim="800000"/>
              <a:headEnd/>
              <a:tailEnd/>
            </a:ln>
          </p:spPr>
        </p:pic>
        <p:pic>
          <p:nvPicPr>
            <p:cNvPr id="114" name="Picture 113" descr="cp-spheres-pegged.png"/>
            <p:cNvPicPr>
              <a:picLocks noChangeAspect="1"/>
            </p:cNvPicPr>
            <p:nvPr/>
          </p:nvPicPr>
          <p:blipFill>
            <a:blip r:embed="rId19" cstate="print"/>
            <a:srcRect l="20506" r="61549"/>
            <a:stretch>
              <a:fillRect/>
            </a:stretch>
          </p:blipFill>
          <p:spPr bwMode="auto">
            <a:xfrm>
              <a:off x="2941637" y="2198596"/>
              <a:ext cx="1066801" cy="1554163"/>
            </a:xfrm>
            <a:prstGeom prst="rect">
              <a:avLst/>
            </a:prstGeom>
            <a:noFill/>
            <a:ln w="9525">
              <a:noFill/>
              <a:miter lim="800000"/>
              <a:headEnd/>
              <a:tailEnd/>
            </a:ln>
          </p:spPr>
        </p:pic>
        <p:pic>
          <p:nvPicPr>
            <p:cNvPr id="117" name="Picture 116" descr="cp-spheres-pegged.png"/>
            <p:cNvPicPr>
              <a:picLocks noChangeAspect="1"/>
            </p:cNvPicPr>
            <p:nvPr/>
          </p:nvPicPr>
          <p:blipFill>
            <a:blip r:embed="rId19" cstate="print"/>
            <a:srcRect l="41173" r="40562"/>
            <a:stretch>
              <a:fillRect/>
            </a:stretch>
          </p:blipFill>
          <p:spPr bwMode="auto">
            <a:xfrm>
              <a:off x="4181476" y="2198596"/>
              <a:ext cx="1085850" cy="1554163"/>
            </a:xfrm>
            <a:prstGeom prst="rect">
              <a:avLst/>
            </a:prstGeom>
            <a:noFill/>
            <a:ln w="9525">
              <a:noFill/>
              <a:miter lim="800000"/>
              <a:headEnd/>
              <a:tailEnd/>
            </a:ln>
          </p:spPr>
        </p:pic>
        <p:pic>
          <p:nvPicPr>
            <p:cNvPr id="122" name="Picture 121" descr="cp-spheres-pegged.png"/>
            <p:cNvPicPr>
              <a:picLocks noChangeAspect="1"/>
            </p:cNvPicPr>
            <p:nvPr/>
          </p:nvPicPr>
          <p:blipFill>
            <a:blip r:embed="rId19" cstate="print"/>
            <a:srcRect l="61681" r="20056"/>
            <a:stretch>
              <a:fillRect/>
            </a:stretch>
          </p:blipFill>
          <p:spPr bwMode="auto">
            <a:xfrm>
              <a:off x="5402263" y="2198596"/>
              <a:ext cx="1085850" cy="1554163"/>
            </a:xfrm>
            <a:prstGeom prst="rect">
              <a:avLst/>
            </a:prstGeom>
            <a:noFill/>
            <a:ln w="9525">
              <a:noFill/>
              <a:miter lim="800000"/>
              <a:headEnd/>
              <a:tailEnd/>
            </a:ln>
          </p:spPr>
        </p:pic>
        <p:pic>
          <p:nvPicPr>
            <p:cNvPr id="123" name="Picture 122" descr="cp-spheres-pegged.png"/>
            <p:cNvPicPr>
              <a:picLocks noChangeAspect="1"/>
            </p:cNvPicPr>
            <p:nvPr/>
          </p:nvPicPr>
          <p:blipFill>
            <a:blip r:embed="rId19" cstate="print"/>
            <a:srcRect l="81866" r="-130"/>
            <a:stretch>
              <a:fillRect/>
            </a:stretch>
          </p:blipFill>
          <p:spPr bwMode="auto">
            <a:xfrm>
              <a:off x="6596064" y="2198596"/>
              <a:ext cx="1085850" cy="1554163"/>
            </a:xfrm>
            <a:prstGeom prst="rect">
              <a:avLst/>
            </a:prstGeom>
            <a:noFill/>
            <a:ln w="9525">
              <a:noFill/>
              <a:miter lim="800000"/>
              <a:headEnd/>
              <a:tailEnd/>
            </a:ln>
          </p:spPr>
        </p:pic>
        <p:pic>
          <p:nvPicPr>
            <p:cNvPr id="125" name="Picture 124" descr="cp-spheres-pegged.png"/>
            <p:cNvPicPr>
              <a:picLocks noChangeAspect="1"/>
            </p:cNvPicPr>
            <p:nvPr/>
          </p:nvPicPr>
          <p:blipFill>
            <a:blip r:embed="rId19" cstate="print"/>
            <a:srcRect r="82378"/>
            <a:stretch>
              <a:fillRect/>
            </a:stretch>
          </p:blipFill>
          <p:spPr bwMode="auto">
            <a:xfrm>
              <a:off x="1738313" y="2198596"/>
              <a:ext cx="1047749" cy="1554163"/>
            </a:xfrm>
            <a:prstGeom prst="rect">
              <a:avLst/>
            </a:prstGeom>
            <a:noFill/>
            <a:ln w="9525">
              <a:noFill/>
              <a:miter lim="800000"/>
              <a:headEnd/>
              <a:tailEnd/>
            </a:ln>
          </p:spPr>
        </p:pic>
        <p:pic>
          <p:nvPicPr>
            <p:cNvPr id="131" name="Picture 130" descr="CP-platform2.png"/>
            <p:cNvPicPr>
              <a:picLocks noChangeAspect="1"/>
            </p:cNvPicPr>
            <p:nvPr/>
          </p:nvPicPr>
          <p:blipFill>
            <a:blip r:embed="rId18" cstate="print"/>
            <a:srcRect t="29167"/>
            <a:stretch>
              <a:fillRect/>
            </a:stretch>
          </p:blipFill>
          <p:spPr bwMode="auto">
            <a:xfrm>
              <a:off x="1123950" y="3302000"/>
              <a:ext cx="7165975" cy="647700"/>
            </a:xfrm>
            <a:prstGeom prst="rect">
              <a:avLst/>
            </a:prstGeom>
            <a:noFill/>
            <a:ln w="9525">
              <a:noFill/>
              <a:miter lim="800000"/>
              <a:headEnd/>
              <a:tailEnd/>
            </a:ln>
          </p:spPr>
        </p:pic>
      </p:grpSp>
      <p:grpSp>
        <p:nvGrpSpPr>
          <p:cNvPr id="12" name="Group 263"/>
          <p:cNvGrpSpPr/>
          <p:nvPr/>
        </p:nvGrpSpPr>
        <p:grpSpPr>
          <a:xfrm>
            <a:off x="212815" y="2030105"/>
            <a:ext cx="1816284" cy="1914098"/>
            <a:chOff x="2287275" y="2590800"/>
            <a:chExt cx="1816284" cy="1914098"/>
          </a:xfrm>
          <a:solidFill>
            <a:schemeClr val="accent1">
              <a:lumMod val="20000"/>
              <a:lumOff val="80000"/>
            </a:schemeClr>
          </a:solidFill>
        </p:grpSpPr>
        <p:grpSp>
          <p:nvGrpSpPr>
            <p:cNvPr id="13" name="Group 249"/>
            <p:cNvGrpSpPr>
              <a:grpSpLocks/>
            </p:cNvGrpSpPr>
            <p:nvPr/>
          </p:nvGrpSpPr>
          <p:grpSpPr bwMode="auto">
            <a:xfrm>
              <a:off x="2287275" y="2590800"/>
              <a:ext cx="1816284" cy="1416050"/>
              <a:chOff x="4636" y="1336"/>
              <a:chExt cx="716" cy="681"/>
            </a:xfrm>
            <a:grpFill/>
          </p:grpSpPr>
          <p:grpSp>
            <p:nvGrpSpPr>
              <p:cNvPr id="14" name="Group 250"/>
              <p:cNvGrpSpPr>
                <a:grpSpLocks/>
              </p:cNvGrpSpPr>
              <p:nvPr/>
            </p:nvGrpSpPr>
            <p:grpSpPr bwMode="auto">
              <a:xfrm>
                <a:off x="4638" y="1336"/>
                <a:ext cx="710" cy="681"/>
                <a:chOff x="25" y="3065"/>
                <a:chExt cx="959" cy="1082"/>
              </a:xfrm>
              <a:grpFill/>
            </p:grpSpPr>
            <p:sp>
              <p:nvSpPr>
                <p:cNvPr id="92" name="Freeform 252"/>
                <p:cNvSpPr>
                  <a:spLocks/>
                </p:cNvSpPr>
                <p:nvPr/>
              </p:nvSpPr>
              <p:spPr bwMode="auto">
                <a:xfrm>
                  <a:off x="39" y="3072"/>
                  <a:ext cx="926" cy="1066"/>
                </a:xfrm>
                <a:custGeom>
                  <a:avLst/>
                  <a:gdLst/>
                  <a:ahLst/>
                  <a:cxnLst>
                    <a:cxn ang="0">
                      <a:pos x="906" y="0"/>
                    </a:cxn>
                    <a:cxn ang="0">
                      <a:pos x="29" y="0"/>
                    </a:cxn>
                    <a:cxn ang="0">
                      <a:pos x="0" y="29"/>
                    </a:cxn>
                    <a:cxn ang="0">
                      <a:pos x="0" y="746"/>
                    </a:cxn>
                    <a:cxn ang="0">
                      <a:pos x="29" y="774"/>
                    </a:cxn>
                    <a:cxn ang="0">
                      <a:pos x="906" y="774"/>
                    </a:cxn>
                    <a:cxn ang="0">
                      <a:pos x="935" y="746"/>
                    </a:cxn>
                    <a:cxn ang="0">
                      <a:pos x="935" y="29"/>
                    </a:cxn>
                    <a:cxn ang="0">
                      <a:pos x="906" y="0"/>
                    </a:cxn>
                  </a:cxnLst>
                  <a:rect l="0" t="0" r="r" b="b"/>
                  <a:pathLst>
                    <a:path w="935" h="774">
                      <a:moveTo>
                        <a:pt x="906" y="0"/>
                      </a:moveTo>
                      <a:cubicBezTo>
                        <a:pt x="29" y="0"/>
                        <a:pt x="29" y="0"/>
                        <a:pt x="29" y="0"/>
                      </a:cubicBezTo>
                      <a:cubicBezTo>
                        <a:pt x="13" y="0"/>
                        <a:pt x="0" y="13"/>
                        <a:pt x="0" y="29"/>
                      </a:cubicBezTo>
                      <a:cubicBezTo>
                        <a:pt x="0" y="746"/>
                        <a:pt x="0" y="746"/>
                        <a:pt x="0" y="746"/>
                      </a:cubicBezTo>
                      <a:cubicBezTo>
                        <a:pt x="0" y="761"/>
                        <a:pt x="13" y="774"/>
                        <a:pt x="29" y="774"/>
                      </a:cubicBezTo>
                      <a:cubicBezTo>
                        <a:pt x="906" y="774"/>
                        <a:pt x="906" y="774"/>
                        <a:pt x="906" y="774"/>
                      </a:cubicBezTo>
                      <a:cubicBezTo>
                        <a:pt x="922" y="774"/>
                        <a:pt x="935" y="761"/>
                        <a:pt x="935" y="746"/>
                      </a:cubicBezTo>
                      <a:cubicBezTo>
                        <a:pt x="935" y="29"/>
                        <a:pt x="935" y="29"/>
                        <a:pt x="935" y="29"/>
                      </a:cubicBezTo>
                      <a:cubicBezTo>
                        <a:pt x="935" y="13"/>
                        <a:pt x="922" y="0"/>
                        <a:pt x="906" y="0"/>
                      </a:cubicBezTo>
                    </a:path>
                  </a:pathLst>
                </a:custGeom>
                <a:grpFill/>
                <a:ln w="9525">
                  <a:noFill/>
                  <a:round/>
                  <a:headEnd/>
                  <a:tailEnd/>
                </a:ln>
              </p:spPr>
              <p:txBody>
                <a:bodyPr/>
                <a:lstStyle/>
                <a:p>
                  <a:endParaRPr lang="en-GB" dirty="0"/>
                </a:p>
              </p:txBody>
            </p:sp>
            <p:sp>
              <p:nvSpPr>
                <p:cNvPr id="98" name="Freeform 254"/>
                <p:cNvSpPr>
                  <a:spLocks/>
                </p:cNvSpPr>
                <p:nvPr/>
              </p:nvSpPr>
              <p:spPr bwMode="auto">
                <a:xfrm>
                  <a:off x="25" y="3065"/>
                  <a:ext cx="959" cy="1082"/>
                </a:xfrm>
                <a:custGeom>
                  <a:avLst/>
                  <a:gdLst/>
                  <a:ahLst/>
                  <a:cxnLst>
                    <a:cxn ang="0">
                      <a:pos x="941" y="752"/>
                    </a:cxn>
                    <a:cxn ang="0">
                      <a:pos x="935" y="752"/>
                    </a:cxn>
                    <a:cxn ang="0">
                      <a:pos x="928" y="768"/>
                    </a:cxn>
                    <a:cxn ang="0">
                      <a:pos x="912" y="774"/>
                    </a:cxn>
                    <a:cxn ang="0">
                      <a:pos x="35" y="774"/>
                    </a:cxn>
                    <a:cxn ang="0">
                      <a:pos x="19" y="768"/>
                    </a:cxn>
                    <a:cxn ang="0">
                      <a:pos x="12" y="752"/>
                    </a:cxn>
                    <a:cxn ang="0">
                      <a:pos x="12" y="35"/>
                    </a:cxn>
                    <a:cxn ang="0">
                      <a:pos x="19" y="19"/>
                    </a:cxn>
                    <a:cxn ang="0">
                      <a:pos x="35" y="12"/>
                    </a:cxn>
                    <a:cxn ang="0">
                      <a:pos x="912" y="12"/>
                    </a:cxn>
                    <a:cxn ang="0">
                      <a:pos x="928" y="19"/>
                    </a:cxn>
                    <a:cxn ang="0">
                      <a:pos x="935" y="35"/>
                    </a:cxn>
                    <a:cxn ang="0">
                      <a:pos x="935" y="752"/>
                    </a:cxn>
                    <a:cxn ang="0">
                      <a:pos x="941" y="752"/>
                    </a:cxn>
                    <a:cxn ang="0">
                      <a:pos x="947" y="752"/>
                    </a:cxn>
                    <a:cxn ang="0">
                      <a:pos x="947" y="35"/>
                    </a:cxn>
                    <a:cxn ang="0">
                      <a:pos x="912" y="0"/>
                    </a:cxn>
                    <a:cxn ang="0">
                      <a:pos x="35" y="0"/>
                    </a:cxn>
                    <a:cxn ang="0">
                      <a:pos x="0" y="35"/>
                    </a:cxn>
                    <a:cxn ang="0">
                      <a:pos x="0" y="752"/>
                    </a:cxn>
                    <a:cxn ang="0">
                      <a:pos x="35" y="786"/>
                    </a:cxn>
                    <a:cxn ang="0">
                      <a:pos x="912" y="786"/>
                    </a:cxn>
                    <a:cxn ang="0">
                      <a:pos x="947" y="752"/>
                    </a:cxn>
                    <a:cxn ang="0">
                      <a:pos x="941" y="752"/>
                    </a:cxn>
                  </a:cxnLst>
                  <a:rect l="0" t="0" r="r" b="b"/>
                  <a:pathLst>
                    <a:path w="947" h="786">
                      <a:moveTo>
                        <a:pt x="941" y="752"/>
                      </a:moveTo>
                      <a:cubicBezTo>
                        <a:pt x="935" y="752"/>
                        <a:pt x="935" y="752"/>
                        <a:pt x="935" y="752"/>
                      </a:cubicBezTo>
                      <a:cubicBezTo>
                        <a:pt x="935" y="758"/>
                        <a:pt x="933" y="764"/>
                        <a:pt x="928" y="768"/>
                      </a:cubicBezTo>
                      <a:cubicBezTo>
                        <a:pt x="924" y="772"/>
                        <a:pt x="919" y="774"/>
                        <a:pt x="912" y="774"/>
                      </a:cubicBezTo>
                      <a:cubicBezTo>
                        <a:pt x="35" y="774"/>
                        <a:pt x="35" y="774"/>
                        <a:pt x="35" y="774"/>
                      </a:cubicBezTo>
                      <a:cubicBezTo>
                        <a:pt x="29" y="774"/>
                        <a:pt x="23" y="772"/>
                        <a:pt x="19" y="768"/>
                      </a:cubicBezTo>
                      <a:cubicBezTo>
                        <a:pt x="15" y="764"/>
                        <a:pt x="12" y="758"/>
                        <a:pt x="12" y="752"/>
                      </a:cubicBezTo>
                      <a:cubicBezTo>
                        <a:pt x="12" y="35"/>
                        <a:pt x="12" y="35"/>
                        <a:pt x="12" y="35"/>
                      </a:cubicBezTo>
                      <a:cubicBezTo>
                        <a:pt x="12" y="29"/>
                        <a:pt x="15" y="23"/>
                        <a:pt x="19" y="19"/>
                      </a:cubicBezTo>
                      <a:cubicBezTo>
                        <a:pt x="23" y="15"/>
                        <a:pt x="29" y="12"/>
                        <a:pt x="35" y="12"/>
                      </a:cubicBezTo>
                      <a:cubicBezTo>
                        <a:pt x="912" y="12"/>
                        <a:pt x="912" y="12"/>
                        <a:pt x="912" y="12"/>
                      </a:cubicBezTo>
                      <a:cubicBezTo>
                        <a:pt x="919" y="12"/>
                        <a:pt x="924" y="15"/>
                        <a:pt x="928" y="19"/>
                      </a:cubicBezTo>
                      <a:cubicBezTo>
                        <a:pt x="933" y="23"/>
                        <a:pt x="935" y="29"/>
                        <a:pt x="935" y="35"/>
                      </a:cubicBezTo>
                      <a:cubicBezTo>
                        <a:pt x="935" y="752"/>
                        <a:pt x="935" y="752"/>
                        <a:pt x="935" y="752"/>
                      </a:cubicBezTo>
                      <a:cubicBezTo>
                        <a:pt x="941" y="752"/>
                        <a:pt x="941" y="752"/>
                        <a:pt x="941" y="752"/>
                      </a:cubicBezTo>
                      <a:cubicBezTo>
                        <a:pt x="947" y="752"/>
                        <a:pt x="947" y="752"/>
                        <a:pt x="947" y="752"/>
                      </a:cubicBezTo>
                      <a:cubicBezTo>
                        <a:pt x="947" y="35"/>
                        <a:pt x="947" y="35"/>
                        <a:pt x="947" y="35"/>
                      </a:cubicBezTo>
                      <a:cubicBezTo>
                        <a:pt x="947" y="16"/>
                        <a:pt x="932" y="0"/>
                        <a:pt x="912" y="0"/>
                      </a:cubicBezTo>
                      <a:cubicBezTo>
                        <a:pt x="35" y="0"/>
                        <a:pt x="35" y="0"/>
                        <a:pt x="35" y="0"/>
                      </a:cubicBezTo>
                      <a:cubicBezTo>
                        <a:pt x="16" y="0"/>
                        <a:pt x="0" y="16"/>
                        <a:pt x="0" y="35"/>
                      </a:cubicBezTo>
                      <a:cubicBezTo>
                        <a:pt x="0" y="752"/>
                        <a:pt x="0" y="752"/>
                        <a:pt x="0" y="752"/>
                      </a:cubicBezTo>
                      <a:cubicBezTo>
                        <a:pt x="0" y="771"/>
                        <a:pt x="16" y="786"/>
                        <a:pt x="35" y="786"/>
                      </a:cubicBezTo>
                      <a:cubicBezTo>
                        <a:pt x="912" y="786"/>
                        <a:pt x="912" y="786"/>
                        <a:pt x="912" y="786"/>
                      </a:cubicBezTo>
                      <a:cubicBezTo>
                        <a:pt x="932" y="786"/>
                        <a:pt x="947" y="771"/>
                        <a:pt x="947" y="752"/>
                      </a:cubicBezTo>
                      <a:cubicBezTo>
                        <a:pt x="941" y="752"/>
                        <a:pt x="941" y="752"/>
                        <a:pt x="941" y="752"/>
                      </a:cubicBezTo>
                    </a:path>
                  </a:pathLst>
                </a:custGeom>
                <a:grpFill/>
                <a:ln w="9525">
                  <a:noFill/>
                  <a:round/>
                  <a:headEnd/>
                  <a:tailEnd/>
                </a:ln>
              </p:spPr>
              <p:txBody>
                <a:bodyPr/>
                <a:lstStyle/>
                <a:p>
                  <a:endParaRPr lang="en-GB" dirty="0"/>
                </a:p>
              </p:txBody>
            </p:sp>
          </p:grpSp>
          <p:sp>
            <p:nvSpPr>
              <p:cNvPr id="90" name="Text Box 255"/>
              <p:cNvSpPr txBox="1">
                <a:spLocks noChangeArrowheads="1"/>
              </p:cNvSpPr>
              <p:nvPr/>
            </p:nvSpPr>
            <p:spPr bwMode="auto">
              <a:xfrm>
                <a:off x="4636" y="1350"/>
                <a:ext cx="716" cy="644"/>
              </a:xfrm>
              <a:prstGeom prst="rect">
                <a:avLst/>
              </a:prstGeom>
              <a:grpFill/>
              <a:ln w="9525">
                <a:noFill/>
                <a:miter lim="800000"/>
                <a:headEnd/>
                <a:tailEnd/>
              </a:ln>
              <a:effectLst/>
            </p:spPr>
            <p:txBody>
              <a:bodyPr wrap="square">
                <a:spAutoFit/>
              </a:bodyPr>
              <a:lstStyle/>
              <a:p>
                <a:pPr marL="114300" indent="-114300">
                  <a:lnSpc>
                    <a:spcPct val="90000"/>
                  </a:lnSpc>
                </a:pPr>
                <a:r>
                  <a:rPr lang="en-US" sz="1000" b="1" dirty="0">
                    <a:solidFill>
                      <a:schemeClr val="tx2"/>
                    </a:solidFill>
                    <a:latin typeface="+mn-lt"/>
                  </a:rPr>
                  <a:t>Common Infrastructure</a:t>
                </a:r>
              </a:p>
              <a:p>
                <a:pPr marL="114300" indent="-114300">
                  <a:buFontTx/>
                  <a:buChar char="•"/>
                </a:pPr>
                <a:endParaRPr kumimoji="1" lang="en-US" sz="200" dirty="0">
                  <a:solidFill>
                    <a:schemeClr val="bg2"/>
                  </a:solidFill>
                  <a:latin typeface="+mn-lt"/>
                </a:endParaRPr>
              </a:p>
              <a:p>
                <a:pPr marL="114300" indent="-114300">
                  <a:buFontTx/>
                  <a:buChar char="•"/>
                </a:pPr>
                <a:r>
                  <a:rPr kumimoji="1" lang="en-US" sz="1000" dirty="0">
                    <a:solidFill>
                      <a:schemeClr val="tx2"/>
                    </a:solidFill>
                    <a:latin typeface="+mn-lt"/>
                  </a:rPr>
                  <a:t> </a:t>
                </a:r>
                <a:r>
                  <a:rPr kumimoji="1" lang="en-US" sz="1000" b="0" dirty="0">
                    <a:solidFill>
                      <a:schemeClr val="tx2"/>
                    </a:solidFill>
                    <a:latin typeface="+mn-lt"/>
                  </a:rPr>
                  <a:t>Security</a:t>
                </a:r>
              </a:p>
              <a:p>
                <a:pPr marL="114300" indent="-114300">
                  <a:buFontTx/>
                  <a:buChar char="•"/>
                </a:pPr>
                <a:r>
                  <a:rPr kumimoji="1" lang="en-US" sz="1000" dirty="0">
                    <a:solidFill>
                      <a:schemeClr val="tx2"/>
                    </a:solidFill>
                    <a:latin typeface="+mn-lt"/>
                  </a:rPr>
                  <a:t> </a:t>
                </a:r>
                <a:r>
                  <a:rPr kumimoji="1" lang="en-US" sz="1000" b="0" dirty="0">
                    <a:solidFill>
                      <a:schemeClr val="tx2"/>
                    </a:solidFill>
                    <a:latin typeface="+mn-lt"/>
                  </a:rPr>
                  <a:t>Compression</a:t>
                </a:r>
              </a:p>
              <a:p>
                <a:pPr marL="114300" indent="-114300">
                  <a:buFontTx/>
                  <a:buChar char="•"/>
                </a:pPr>
                <a:r>
                  <a:rPr kumimoji="1" lang="en-US" sz="1000" b="0" dirty="0">
                    <a:solidFill>
                      <a:schemeClr val="tx2"/>
                    </a:solidFill>
                    <a:latin typeface="+mn-lt"/>
                  </a:rPr>
                  <a:t> Encryption</a:t>
                </a:r>
              </a:p>
              <a:p>
                <a:pPr marL="114300" indent="-114300">
                  <a:buFontTx/>
                  <a:buChar char="•"/>
                </a:pPr>
                <a:r>
                  <a:rPr kumimoji="1" lang="en-US" sz="1000" b="0" dirty="0">
                    <a:solidFill>
                      <a:schemeClr val="tx2"/>
                    </a:solidFill>
                    <a:latin typeface="+mn-lt"/>
                  </a:rPr>
                  <a:t> </a:t>
                </a:r>
                <a:r>
                  <a:rPr kumimoji="1" lang="en-US" sz="1000" b="0" dirty="0" smtClean="0">
                    <a:solidFill>
                      <a:schemeClr val="tx2"/>
                    </a:solidFill>
                    <a:latin typeface="+mn-lt"/>
                  </a:rPr>
                  <a:t>De-Duplication (object)</a:t>
                </a:r>
                <a:endParaRPr kumimoji="1" lang="en-US" sz="1000" b="0" dirty="0">
                  <a:solidFill>
                    <a:schemeClr val="tx2"/>
                  </a:solidFill>
                  <a:latin typeface="+mn-lt"/>
                </a:endParaRPr>
              </a:p>
              <a:p>
                <a:pPr marL="114300" indent="-114300">
                  <a:buFontTx/>
                  <a:buChar char="•"/>
                </a:pPr>
                <a:r>
                  <a:rPr kumimoji="1" lang="en-US" sz="1000" b="0" dirty="0">
                    <a:solidFill>
                      <a:schemeClr val="tx2"/>
                    </a:solidFill>
                    <a:latin typeface="+mn-lt"/>
                  </a:rPr>
                  <a:t> Load </a:t>
                </a:r>
                <a:r>
                  <a:rPr kumimoji="1" lang="en-US" sz="1000" b="0" dirty="0" smtClean="0">
                    <a:solidFill>
                      <a:schemeClr val="tx2"/>
                    </a:solidFill>
                    <a:latin typeface="+mn-lt"/>
                  </a:rPr>
                  <a:t>Balancing</a:t>
                </a:r>
              </a:p>
              <a:p>
                <a:pPr marL="114300" indent="-114300">
                  <a:buFontTx/>
                  <a:buChar char="•"/>
                </a:pPr>
                <a:r>
                  <a:rPr kumimoji="1" lang="en-US" sz="1000" dirty="0" smtClean="0">
                    <a:solidFill>
                      <a:schemeClr val="tx2"/>
                    </a:solidFill>
                    <a:latin typeface="+mn-lt"/>
                  </a:rPr>
                  <a:t>State Persistence</a:t>
                </a:r>
              </a:p>
              <a:p>
                <a:pPr marL="114300" indent="-114300">
                  <a:buFontTx/>
                  <a:buChar char="•"/>
                </a:pPr>
                <a:r>
                  <a:rPr kumimoji="1" lang="en-US" sz="1000" dirty="0" smtClean="0">
                    <a:solidFill>
                      <a:schemeClr val="tx2"/>
                    </a:solidFill>
                    <a:latin typeface="+mn-lt"/>
                  </a:rPr>
                  <a:t>Intelligent Agents</a:t>
                </a:r>
                <a:endParaRPr kumimoji="1" lang="en-GB" sz="1000" b="0" dirty="0">
                  <a:solidFill>
                    <a:schemeClr val="tx2"/>
                  </a:solidFill>
                  <a:latin typeface="+mn-lt"/>
                </a:endParaRPr>
              </a:p>
            </p:txBody>
          </p:sp>
        </p:grpSp>
        <p:sp>
          <p:nvSpPr>
            <p:cNvPr id="87" name="Line 260"/>
            <p:cNvSpPr>
              <a:spLocks noChangeShapeType="1"/>
            </p:cNvSpPr>
            <p:nvPr/>
          </p:nvSpPr>
          <p:spPr bwMode="auto">
            <a:xfrm flipV="1">
              <a:off x="3133734" y="3988096"/>
              <a:ext cx="45719" cy="516802"/>
            </a:xfrm>
            <a:prstGeom prst="line">
              <a:avLst/>
            </a:prstGeom>
            <a:grpFill/>
            <a:ln w="28575">
              <a:solidFill>
                <a:schemeClr val="tx2"/>
              </a:solidFill>
              <a:round/>
              <a:headEnd type="oval" w="med" len="med"/>
              <a:tailEnd/>
            </a:ln>
            <a:effectLst/>
          </p:spPr>
          <p:txBody>
            <a:bodyPr wrap="none"/>
            <a:lstStyle/>
            <a:p>
              <a:endParaRPr lang="en-GB" dirty="0"/>
            </a:p>
          </p:txBody>
        </p:sp>
      </p:grpSp>
      <p:grpSp>
        <p:nvGrpSpPr>
          <p:cNvPr id="15" name="Group 265"/>
          <p:cNvGrpSpPr>
            <a:grpSpLocks/>
          </p:cNvGrpSpPr>
          <p:nvPr/>
        </p:nvGrpSpPr>
        <p:grpSpPr bwMode="auto">
          <a:xfrm>
            <a:off x="6383911" y="5332004"/>
            <a:ext cx="2237025" cy="1230743"/>
            <a:chOff x="2789" y="2167"/>
            <a:chExt cx="1445" cy="1103"/>
          </a:xfrm>
        </p:grpSpPr>
        <p:grpSp>
          <p:nvGrpSpPr>
            <p:cNvPr id="16" name="Group 266"/>
            <p:cNvGrpSpPr>
              <a:grpSpLocks/>
            </p:cNvGrpSpPr>
            <p:nvPr/>
          </p:nvGrpSpPr>
          <p:grpSpPr bwMode="auto">
            <a:xfrm>
              <a:off x="2789" y="2450"/>
              <a:ext cx="1407" cy="801"/>
              <a:chOff x="25" y="3233"/>
              <a:chExt cx="1303" cy="955"/>
            </a:xfrm>
          </p:grpSpPr>
          <p:sp>
            <p:nvSpPr>
              <p:cNvPr id="104" name="Freeform 267"/>
              <p:cNvSpPr>
                <a:spLocks/>
              </p:cNvSpPr>
              <p:nvPr/>
            </p:nvSpPr>
            <p:spPr bwMode="auto">
              <a:xfrm>
                <a:off x="33" y="3274"/>
                <a:ext cx="1286" cy="631"/>
              </a:xfrm>
              <a:custGeom>
                <a:avLst/>
                <a:gdLst/>
                <a:ahLst/>
                <a:cxnLst>
                  <a:cxn ang="0">
                    <a:pos x="935" y="746"/>
                  </a:cxn>
                  <a:cxn ang="0">
                    <a:pos x="906" y="774"/>
                  </a:cxn>
                  <a:cxn ang="0">
                    <a:pos x="29" y="774"/>
                  </a:cxn>
                  <a:cxn ang="0">
                    <a:pos x="0" y="746"/>
                  </a:cxn>
                  <a:cxn ang="0">
                    <a:pos x="0" y="29"/>
                  </a:cxn>
                  <a:cxn ang="0">
                    <a:pos x="29" y="0"/>
                  </a:cxn>
                  <a:cxn ang="0">
                    <a:pos x="906" y="0"/>
                  </a:cxn>
                  <a:cxn ang="0">
                    <a:pos x="935" y="29"/>
                  </a:cxn>
                  <a:cxn ang="0">
                    <a:pos x="935" y="746"/>
                  </a:cxn>
                </a:cxnLst>
                <a:rect l="0" t="0" r="r" b="b"/>
                <a:pathLst>
                  <a:path w="935" h="774">
                    <a:moveTo>
                      <a:pt x="935" y="746"/>
                    </a:moveTo>
                    <a:cubicBezTo>
                      <a:pt x="935" y="761"/>
                      <a:pt x="922" y="774"/>
                      <a:pt x="906" y="774"/>
                    </a:cubicBezTo>
                    <a:cubicBezTo>
                      <a:pt x="29" y="774"/>
                      <a:pt x="29" y="774"/>
                      <a:pt x="29" y="774"/>
                    </a:cubicBezTo>
                    <a:cubicBezTo>
                      <a:pt x="13" y="774"/>
                      <a:pt x="0" y="761"/>
                      <a:pt x="0" y="746"/>
                    </a:cubicBezTo>
                    <a:cubicBezTo>
                      <a:pt x="0" y="29"/>
                      <a:pt x="0" y="29"/>
                      <a:pt x="0" y="29"/>
                    </a:cubicBezTo>
                    <a:cubicBezTo>
                      <a:pt x="0" y="13"/>
                      <a:pt x="13" y="0"/>
                      <a:pt x="29" y="0"/>
                    </a:cubicBezTo>
                    <a:cubicBezTo>
                      <a:pt x="906" y="0"/>
                      <a:pt x="906" y="0"/>
                      <a:pt x="906" y="0"/>
                    </a:cubicBezTo>
                    <a:cubicBezTo>
                      <a:pt x="922" y="0"/>
                      <a:pt x="935" y="13"/>
                      <a:pt x="935" y="29"/>
                    </a:cubicBezTo>
                    <a:cubicBezTo>
                      <a:pt x="935" y="746"/>
                      <a:pt x="935" y="746"/>
                      <a:pt x="935" y="746"/>
                    </a:cubicBezTo>
                  </a:path>
                </a:pathLst>
              </a:custGeom>
              <a:solidFill>
                <a:srgbClr val="E21D39"/>
              </a:solidFill>
              <a:ln w="9525">
                <a:noFill/>
                <a:round/>
                <a:headEnd/>
                <a:tailEnd/>
              </a:ln>
            </p:spPr>
            <p:txBody>
              <a:bodyPr/>
              <a:lstStyle/>
              <a:p>
                <a:endParaRPr lang="en-GB" dirty="0">
                  <a:solidFill>
                    <a:schemeClr val="tx2"/>
                  </a:solidFill>
                </a:endParaRPr>
              </a:p>
            </p:txBody>
          </p:sp>
          <p:sp>
            <p:nvSpPr>
              <p:cNvPr id="111" name="Freeform 269"/>
              <p:cNvSpPr>
                <a:spLocks/>
              </p:cNvSpPr>
              <p:nvPr/>
            </p:nvSpPr>
            <p:spPr bwMode="auto">
              <a:xfrm>
                <a:off x="39" y="3286"/>
                <a:ext cx="1275" cy="850"/>
              </a:xfrm>
              <a:custGeom>
                <a:avLst/>
                <a:gdLst/>
                <a:ahLst/>
                <a:cxnLst>
                  <a:cxn ang="0">
                    <a:pos x="4" y="742"/>
                  </a:cxn>
                  <a:cxn ang="0">
                    <a:pos x="8" y="742"/>
                  </a:cxn>
                  <a:cxn ang="0">
                    <a:pos x="8" y="25"/>
                  </a:cxn>
                  <a:cxn ang="0">
                    <a:pos x="13" y="13"/>
                  </a:cxn>
                  <a:cxn ang="0">
                    <a:pos x="25" y="8"/>
                  </a:cxn>
                  <a:cxn ang="0">
                    <a:pos x="902" y="8"/>
                  </a:cxn>
                  <a:cxn ang="0">
                    <a:pos x="914" y="13"/>
                  </a:cxn>
                  <a:cxn ang="0">
                    <a:pos x="919" y="25"/>
                  </a:cxn>
                  <a:cxn ang="0">
                    <a:pos x="919" y="742"/>
                  </a:cxn>
                  <a:cxn ang="0">
                    <a:pos x="914" y="753"/>
                  </a:cxn>
                  <a:cxn ang="0">
                    <a:pos x="902" y="758"/>
                  </a:cxn>
                  <a:cxn ang="0">
                    <a:pos x="25" y="758"/>
                  </a:cxn>
                  <a:cxn ang="0">
                    <a:pos x="13" y="753"/>
                  </a:cxn>
                  <a:cxn ang="0">
                    <a:pos x="8" y="742"/>
                  </a:cxn>
                  <a:cxn ang="0">
                    <a:pos x="4" y="742"/>
                  </a:cxn>
                  <a:cxn ang="0">
                    <a:pos x="0" y="742"/>
                  </a:cxn>
                  <a:cxn ang="0">
                    <a:pos x="25" y="766"/>
                  </a:cxn>
                  <a:cxn ang="0">
                    <a:pos x="902" y="766"/>
                  </a:cxn>
                  <a:cxn ang="0">
                    <a:pos x="927" y="742"/>
                  </a:cxn>
                  <a:cxn ang="0">
                    <a:pos x="927" y="25"/>
                  </a:cxn>
                  <a:cxn ang="0">
                    <a:pos x="902" y="0"/>
                  </a:cxn>
                  <a:cxn ang="0">
                    <a:pos x="25" y="0"/>
                  </a:cxn>
                  <a:cxn ang="0">
                    <a:pos x="0" y="25"/>
                  </a:cxn>
                  <a:cxn ang="0">
                    <a:pos x="0" y="742"/>
                  </a:cxn>
                  <a:cxn ang="0">
                    <a:pos x="4" y="742"/>
                  </a:cxn>
                </a:cxnLst>
                <a:rect l="0" t="0" r="r" b="b"/>
                <a:pathLst>
                  <a:path w="927" h="766">
                    <a:moveTo>
                      <a:pt x="4" y="742"/>
                    </a:moveTo>
                    <a:cubicBezTo>
                      <a:pt x="8" y="742"/>
                      <a:pt x="8" y="742"/>
                      <a:pt x="8" y="742"/>
                    </a:cubicBezTo>
                    <a:cubicBezTo>
                      <a:pt x="8" y="25"/>
                      <a:pt x="8" y="25"/>
                      <a:pt x="8" y="25"/>
                    </a:cubicBezTo>
                    <a:cubicBezTo>
                      <a:pt x="8" y="21"/>
                      <a:pt x="10" y="16"/>
                      <a:pt x="13" y="13"/>
                    </a:cubicBezTo>
                    <a:cubicBezTo>
                      <a:pt x="16" y="10"/>
                      <a:pt x="21" y="8"/>
                      <a:pt x="25" y="8"/>
                    </a:cubicBezTo>
                    <a:cubicBezTo>
                      <a:pt x="902" y="8"/>
                      <a:pt x="902" y="8"/>
                      <a:pt x="902" y="8"/>
                    </a:cubicBezTo>
                    <a:cubicBezTo>
                      <a:pt x="907" y="8"/>
                      <a:pt x="911" y="10"/>
                      <a:pt x="914" y="13"/>
                    </a:cubicBezTo>
                    <a:cubicBezTo>
                      <a:pt x="917" y="16"/>
                      <a:pt x="919" y="21"/>
                      <a:pt x="919" y="25"/>
                    </a:cubicBezTo>
                    <a:cubicBezTo>
                      <a:pt x="919" y="742"/>
                      <a:pt x="919" y="742"/>
                      <a:pt x="919" y="742"/>
                    </a:cubicBezTo>
                    <a:cubicBezTo>
                      <a:pt x="919" y="746"/>
                      <a:pt x="917" y="750"/>
                      <a:pt x="914" y="753"/>
                    </a:cubicBezTo>
                    <a:cubicBezTo>
                      <a:pt x="911" y="756"/>
                      <a:pt x="907" y="758"/>
                      <a:pt x="902" y="758"/>
                    </a:cubicBezTo>
                    <a:cubicBezTo>
                      <a:pt x="25" y="758"/>
                      <a:pt x="25" y="758"/>
                      <a:pt x="25" y="758"/>
                    </a:cubicBezTo>
                    <a:cubicBezTo>
                      <a:pt x="21" y="758"/>
                      <a:pt x="16" y="756"/>
                      <a:pt x="13" y="753"/>
                    </a:cubicBezTo>
                    <a:cubicBezTo>
                      <a:pt x="10" y="750"/>
                      <a:pt x="8" y="746"/>
                      <a:pt x="8" y="742"/>
                    </a:cubicBezTo>
                    <a:cubicBezTo>
                      <a:pt x="4" y="742"/>
                      <a:pt x="4" y="742"/>
                      <a:pt x="4" y="742"/>
                    </a:cubicBezTo>
                    <a:cubicBezTo>
                      <a:pt x="0" y="742"/>
                      <a:pt x="0" y="742"/>
                      <a:pt x="0" y="742"/>
                    </a:cubicBezTo>
                    <a:cubicBezTo>
                      <a:pt x="0" y="755"/>
                      <a:pt x="11" y="766"/>
                      <a:pt x="25" y="766"/>
                    </a:cubicBezTo>
                    <a:cubicBezTo>
                      <a:pt x="902" y="766"/>
                      <a:pt x="902" y="766"/>
                      <a:pt x="902" y="766"/>
                    </a:cubicBezTo>
                    <a:cubicBezTo>
                      <a:pt x="916" y="766"/>
                      <a:pt x="927" y="755"/>
                      <a:pt x="927" y="742"/>
                    </a:cubicBezTo>
                    <a:cubicBezTo>
                      <a:pt x="927" y="25"/>
                      <a:pt x="927" y="25"/>
                      <a:pt x="927" y="25"/>
                    </a:cubicBezTo>
                    <a:cubicBezTo>
                      <a:pt x="927" y="11"/>
                      <a:pt x="916" y="0"/>
                      <a:pt x="902" y="0"/>
                    </a:cubicBezTo>
                    <a:cubicBezTo>
                      <a:pt x="25" y="0"/>
                      <a:pt x="25" y="0"/>
                      <a:pt x="25" y="0"/>
                    </a:cubicBezTo>
                    <a:cubicBezTo>
                      <a:pt x="11" y="0"/>
                      <a:pt x="0" y="11"/>
                      <a:pt x="0" y="25"/>
                    </a:cubicBezTo>
                    <a:cubicBezTo>
                      <a:pt x="0" y="742"/>
                      <a:pt x="0" y="742"/>
                      <a:pt x="0" y="742"/>
                    </a:cubicBezTo>
                    <a:cubicBezTo>
                      <a:pt x="4" y="742"/>
                      <a:pt x="4" y="742"/>
                      <a:pt x="4" y="742"/>
                    </a:cubicBezTo>
                  </a:path>
                </a:pathLst>
              </a:custGeom>
              <a:solidFill>
                <a:srgbClr val="FFFFFF"/>
              </a:solidFill>
              <a:ln w="9525">
                <a:noFill/>
                <a:round/>
                <a:headEnd/>
                <a:tailEnd/>
              </a:ln>
            </p:spPr>
            <p:txBody>
              <a:bodyPr/>
              <a:lstStyle/>
              <a:p>
                <a:endParaRPr lang="en-GB" dirty="0">
                  <a:solidFill>
                    <a:schemeClr val="tx2"/>
                  </a:solidFill>
                </a:endParaRPr>
              </a:p>
            </p:txBody>
          </p:sp>
          <p:sp>
            <p:nvSpPr>
              <p:cNvPr id="112" name="Freeform 270"/>
              <p:cNvSpPr>
                <a:spLocks/>
              </p:cNvSpPr>
              <p:nvPr/>
            </p:nvSpPr>
            <p:spPr bwMode="auto">
              <a:xfrm>
                <a:off x="25" y="3233"/>
                <a:ext cx="1303" cy="955"/>
              </a:xfrm>
              <a:custGeom>
                <a:avLst/>
                <a:gdLst/>
                <a:ahLst/>
                <a:cxnLst>
                  <a:cxn ang="0">
                    <a:pos x="941" y="752"/>
                  </a:cxn>
                  <a:cxn ang="0">
                    <a:pos x="935" y="752"/>
                  </a:cxn>
                  <a:cxn ang="0">
                    <a:pos x="928" y="768"/>
                  </a:cxn>
                  <a:cxn ang="0">
                    <a:pos x="912" y="774"/>
                  </a:cxn>
                  <a:cxn ang="0">
                    <a:pos x="35" y="774"/>
                  </a:cxn>
                  <a:cxn ang="0">
                    <a:pos x="19" y="768"/>
                  </a:cxn>
                  <a:cxn ang="0">
                    <a:pos x="12" y="752"/>
                  </a:cxn>
                  <a:cxn ang="0">
                    <a:pos x="12" y="35"/>
                  </a:cxn>
                  <a:cxn ang="0">
                    <a:pos x="19" y="19"/>
                  </a:cxn>
                  <a:cxn ang="0">
                    <a:pos x="35" y="12"/>
                  </a:cxn>
                  <a:cxn ang="0">
                    <a:pos x="912" y="12"/>
                  </a:cxn>
                  <a:cxn ang="0">
                    <a:pos x="928" y="19"/>
                  </a:cxn>
                  <a:cxn ang="0">
                    <a:pos x="935" y="35"/>
                  </a:cxn>
                  <a:cxn ang="0">
                    <a:pos x="935" y="752"/>
                  </a:cxn>
                  <a:cxn ang="0">
                    <a:pos x="941" y="752"/>
                  </a:cxn>
                  <a:cxn ang="0">
                    <a:pos x="947" y="752"/>
                  </a:cxn>
                  <a:cxn ang="0">
                    <a:pos x="947" y="35"/>
                  </a:cxn>
                  <a:cxn ang="0">
                    <a:pos x="912" y="0"/>
                  </a:cxn>
                  <a:cxn ang="0">
                    <a:pos x="35" y="0"/>
                  </a:cxn>
                  <a:cxn ang="0">
                    <a:pos x="0" y="35"/>
                  </a:cxn>
                  <a:cxn ang="0">
                    <a:pos x="0" y="752"/>
                  </a:cxn>
                  <a:cxn ang="0">
                    <a:pos x="35" y="786"/>
                  </a:cxn>
                  <a:cxn ang="0">
                    <a:pos x="912" y="786"/>
                  </a:cxn>
                  <a:cxn ang="0">
                    <a:pos x="947" y="752"/>
                  </a:cxn>
                  <a:cxn ang="0">
                    <a:pos x="941" y="752"/>
                  </a:cxn>
                </a:cxnLst>
                <a:rect l="0" t="0" r="r" b="b"/>
                <a:pathLst>
                  <a:path w="947" h="786">
                    <a:moveTo>
                      <a:pt x="941" y="752"/>
                    </a:moveTo>
                    <a:cubicBezTo>
                      <a:pt x="935" y="752"/>
                      <a:pt x="935" y="752"/>
                      <a:pt x="935" y="752"/>
                    </a:cubicBezTo>
                    <a:cubicBezTo>
                      <a:pt x="935" y="758"/>
                      <a:pt x="933" y="764"/>
                      <a:pt x="928" y="768"/>
                    </a:cubicBezTo>
                    <a:cubicBezTo>
                      <a:pt x="924" y="772"/>
                      <a:pt x="919" y="774"/>
                      <a:pt x="912" y="774"/>
                    </a:cubicBezTo>
                    <a:cubicBezTo>
                      <a:pt x="35" y="774"/>
                      <a:pt x="35" y="774"/>
                      <a:pt x="35" y="774"/>
                    </a:cubicBezTo>
                    <a:cubicBezTo>
                      <a:pt x="29" y="774"/>
                      <a:pt x="23" y="772"/>
                      <a:pt x="19" y="768"/>
                    </a:cubicBezTo>
                    <a:cubicBezTo>
                      <a:pt x="15" y="764"/>
                      <a:pt x="12" y="758"/>
                      <a:pt x="12" y="752"/>
                    </a:cubicBezTo>
                    <a:cubicBezTo>
                      <a:pt x="12" y="35"/>
                      <a:pt x="12" y="35"/>
                      <a:pt x="12" y="35"/>
                    </a:cubicBezTo>
                    <a:cubicBezTo>
                      <a:pt x="12" y="29"/>
                      <a:pt x="15" y="23"/>
                      <a:pt x="19" y="19"/>
                    </a:cubicBezTo>
                    <a:cubicBezTo>
                      <a:pt x="23" y="15"/>
                      <a:pt x="29" y="12"/>
                      <a:pt x="35" y="12"/>
                    </a:cubicBezTo>
                    <a:cubicBezTo>
                      <a:pt x="912" y="12"/>
                      <a:pt x="912" y="12"/>
                      <a:pt x="912" y="12"/>
                    </a:cubicBezTo>
                    <a:cubicBezTo>
                      <a:pt x="919" y="12"/>
                      <a:pt x="924" y="15"/>
                      <a:pt x="928" y="19"/>
                    </a:cubicBezTo>
                    <a:cubicBezTo>
                      <a:pt x="933" y="23"/>
                      <a:pt x="935" y="29"/>
                      <a:pt x="935" y="35"/>
                    </a:cubicBezTo>
                    <a:cubicBezTo>
                      <a:pt x="935" y="752"/>
                      <a:pt x="935" y="752"/>
                      <a:pt x="935" y="752"/>
                    </a:cubicBezTo>
                    <a:cubicBezTo>
                      <a:pt x="941" y="752"/>
                      <a:pt x="941" y="752"/>
                      <a:pt x="941" y="752"/>
                    </a:cubicBezTo>
                    <a:cubicBezTo>
                      <a:pt x="947" y="752"/>
                      <a:pt x="947" y="752"/>
                      <a:pt x="947" y="752"/>
                    </a:cubicBezTo>
                    <a:cubicBezTo>
                      <a:pt x="947" y="35"/>
                      <a:pt x="947" y="35"/>
                      <a:pt x="947" y="35"/>
                    </a:cubicBezTo>
                    <a:cubicBezTo>
                      <a:pt x="947" y="16"/>
                      <a:pt x="932" y="0"/>
                      <a:pt x="912" y="0"/>
                    </a:cubicBezTo>
                    <a:cubicBezTo>
                      <a:pt x="35" y="0"/>
                      <a:pt x="35" y="0"/>
                      <a:pt x="35" y="0"/>
                    </a:cubicBezTo>
                    <a:cubicBezTo>
                      <a:pt x="16" y="0"/>
                      <a:pt x="0" y="16"/>
                      <a:pt x="0" y="35"/>
                    </a:cubicBezTo>
                    <a:cubicBezTo>
                      <a:pt x="0" y="752"/>
                      <a:pt x="0" y="752"/>
                      <a:pt x="0" y="752"/>
                    </a:cubicBezTo>
                    <a:cubicBezTo>
                      <a:pt x="0" y="771"/>
                      <a:pt x="16" y="786"/>
                      <a:pt x="35" y="786"/>
                    </a:cubicBezTo>
                    <a:cubicBezTo>
                      <a:pt x="912" y="786"/>
                      <a:pt x="912" y="786"/>
                      <a:pt x="912" y="786"/>
                    </a:cubicBezTo>
                    <a:cubicBezTo>
                      <a:pt x="932" y="786"/>
                      <a:pt x="947" y="771"/>
                      <a:pt x="947" y="752"/>
                    </a:cubicBezTo>
                    <a:cubicBezTo>
                      <a:pt x="941" y="752"/>
                      <a:pt x="941" y="752"/>
                      <a:pt x="941" y="752"/>
                    </a:cubicBezTo>
                  </a:path>
                </a:pathLst>
              </a:custGeom>
              <a:solidFill>
                <a:schemeClr val="tx2"/>
              </a:solidFill>
              <a:ln w="9525">
                <a:noFill/>
                <a:round/>
                <a:headEnd/>
                <a:tailEnd/>
              </a:ln>
            </p:spPr>
            <p:txBody>
              <a:bodyPr/>
              <a:lstStyle/>
              <a:p>
                <a:endParaRPr lang="en-GB" dirty="0">
                  <a:solidFill>
                    <a:schemeClr val="tx2"/>
                  </a:solidFill>
                </a:endParaRPr>
              </a:p>
            </p:txBody>
          </p:sp>
        </p:grpSp>
        <p:sp>
          <p:nvSpPr>
            <p:cNvPr id="102" name="Line 271"/>
            <p:cNvSpPr>
              <a:spLocks noChangeShapeType="1"/>
            </p:cNvSpPr>
            <p:nvPr/>
          </p:nvSpPr>
          <p:spPr bwMode="auto">
            <a:xfrm flipH="1">
              <a:off x="3851" y="2167"/>
              <a:ext cx="116" cy="298"/>
            </a:xfrm>
            <a:prstGeom prst="line">
              <a:avLst/>
            </a:prstGeom>
            <a:noFill/>
            <a:ln w="28575">
              <a:solidFill>
                <a:schemeClr val="tx2"/>
              </a:solidFill>
              <a:round/>
              <a:headEnd type="oval" w="med" len="med"/>
              <a:tailEnd/>
            </a:ln>
            <a:effectLst/>
          </p:spPr>
          <p:txBody>
            <a:bodyPr wrap="none"/>
            <a:lstStyle/>
            <a:p>
              <a:endParaRPr lang="en-GB" dirty="0">
                <a:solidFill>
                  <a:schemeClr val="tx2"/>
                </a:solidFill>
              </a:endParaRPr>
            </a:p>
          </p:txBody>
        </p:sp>
        <p:sp>
          <p:nvSpPr>
            <p:cNvPr id="103" name="Text Box 272"/>
            <p:cNvSpPr txBox="1">
              <a:spLocks noChangeArrowheads="1"/>
            </p:cNvSpPr>
            <p:nvPr/>
          </p:nvSpPr>
          <p:spPr bwMode="auto">
            <a:xfrm>
              <a:off x="2789" y="2418"/>
              <a:ext cx="1445" cy="852"/>
            </a:xfrm>
            <a:prstGeom prst="rect">
              <a:avLst/>
            </a:prstGeom>
            <a:solidFill>
              <a:schemeClr val="accent1">
                <a:lumMod val="20000"/>
                <a:lumOff val="80000"/>
              </a:schemeClr>
            </a:solidFill>
            <a:ln w="9525">
              <a:noFill/>
              <a:miter lim="800000"/>
              <a:headEnd/>
              <a:tailEnd/>
            </a:ln>
            <a:effectLst/>
          </p:spPr>
          <p:txBody>
            <a:bodyPr wrap="square">
              <a:spAutoFit/>
            </a:bodyPr>
            <a:lstStyle/>
            <a:p>
              <a:pPr marL="114300" indent="-114300">
                <a:lnSpc>
                  <a:spcPct val="90000"/>
                </a:lnSpc>
              </a:pPr>
              <a:r>
                <a:rPr lang="en-US" sz="1000" b="1" dirty="0" smtClean="0">
                  <a:solidFill>
                    <a:schemeClr val="tx2"/>
                  </a:solidFill>
                  <a:latin typeface="+mn-lt"/>
                </a:rPr>
                <a:t>Index </a:t>
              </a:r>
              <a:r>
                <a:rPr lang="en-US" sz="1000" b="1" dirty="0">
                  <a:solidFill>
                    <a:schemeClr val="tx2"/>
                  </a:solidFill>
                  <a:latin typeface="+mn-lt"/>
                </a:rPr>
                <a:t>&amp; Search</a:t>
              </a:r>
            </a:p>
            <a:p>
              <a:pPr marL="114300" indent="-114300">
                <a:lnSpc>
                  <a:spcPct val="90000"/>
                </a:lnSpc>
                <a:buFontTx/>
                <a:buChar char="•"/>
              </a:pPr>
              <a:endParaRPr lang="en-GB" sz="200" b="0" dirty="0">
                <a:solidFill>
                  <a:schemeClr val="tx2"/>
                </a:solidFill>
                <a:latin typeface="+mn-lt"/>
              </a:endParaRPr>
            </a:p>
            <a:p>
              <a:pPr marL="114300" indent="-114300">
                <a:lnSpc>
                  <a:spcPct val="90000"/>
                </a:lnSpc>
                <a:buFontTx/>
                <a:buChar char="•"/>
              </a:pPr>
              <a:r>
                <a:rPr lang="en-GB" sz="1000" b="0" dirty="0">
                  <a:solidFill>
                    <a:schemeClr val="tx2"/>
                  </a:solidFill>
                  <a:latin typeface="+mn-lt"/>
                </a:rPr>
                <a:t>Content Index (File, File metadata, platform metadata and tags)</a:t>
              </a:r>
            </a:p>
            <a:p>
              <a:pPr marL="114300" indent="-114300">
                <a:lnSpc>
                  <a:spcPct val="90000"/>
                </a:lnSpc>
                <a:buFontTx/>
                <a:buChar char="•"/>
              </a:pPr>
              <a:r>
                <a:rPr lang="en-GB" sz="1000" dirty="0" smtClean="0">
                  <a:solidFill>
                    <a:schemeClr val="tx2"/>
                  </a:solidFill>
                  <a:latin typeface="+mn-lt"/>
                </a:rPr>
                <a:t>401</a:t>
              </a:r>
              <a:r>
                <a:rPr lang="en-GB" sz="1000" b="0" dirty="0" smtClean="0">
                  <a:solidFill>
                    <a:schemeClr val="tx2"/>
                  </a:solidFill>
                  <a:latin typeface="+mn-lt"/>
                </a:rPr>
                <a:t> </a:t>
              </a:r>
              <a:r>
                <a:rPr lang="en-GB" sz="1000" b="0" dirty="0">
                  <a:solidFill>
                    <a:schemeClr val="tx2"/>
                  </a:solidFill>
                  <a:latin typeface="+mn-lt"/>
                </a:rPr>
                <a:t>File </a:t>
              </a:r>
              <a:r>
                <a:rPr lang="en-GB" sz="1000" b="0" dirty="0" smtClean="0">
                  <a:solidFill>
                    <a:schemeClr val="tx2"/>
                  </a:solidFill>
                  <a:latin typeface="+mn-lt"/>
                </a:rPr>
                <a:t>Formats, </a:t>
              </a:r>
              <a:r>
                <a:rPr lang="en-GB" sz="1000" dirty="0" smtClean="0">
                  <a:solidFill>
                    <a:schemeClr val="tx2"/>
                  </a:solidFill>
                  <a:latin typeface="+mn-lt"/>
                </a:rPr>
                <a:t>88</a:t>
              </a:r>
              <a:r>
                <a:rPr lang="en-GB" sz="1000" b="0" dirty="0" smtClean="0">
                  <a:solidFill>
                    <a:schemeClr val="tx2"/>
                  </a:solidFill>
                  <a:latin typeface="+mn-lt"/>
                </a:rPr>
                <a:t> </a:t>
              </a:r>
              <a:r>
                <a:rPr lang="en-GB" sz="1000" b="0" dirty="0">
                  <a:solidFill>
                    <a:schemeClr val="tx2"/>
                  </a:solidFill>
                  <a:latin typeface="+mn-lt"/>
                </a:rPr>
                <a:t>Languages</a:t>
              </a:r>
            </a:p>
            <a:p>
              <a:pPr marL="114300" indent="-114300">
                <a:lnSpc>
                  <a:spcPct val="90000"/>
                </a:lnSpc>
                <a:buFontTx/>
                <a:buChar char="•"/>
              </a:pPr>
              <a:r>
                <a:rPr lang="en-GB" sz="1000" b="0" dirty="0">
                  <a:solidFill>
                    <a:schemeClr val="tx2"/>
                  </a:solidFill>
                  <a:latin typeface="+mn-lt"/>
                </a:rPr>
                <a:t>Web Search &amp; View</a:t>
              </a:r>
            </a:p>
            <a:p>
              <a:pPr marL="114300" indent="-114300">
                <a:lnSpc>
                  <a:spcPct val="90000"/>
                </a:lnSpc>
                <a:buFontTx/>
                <a:buChar char="•"/>
              </a:pPr>
              <a:r>
                <a:rPr lang="en-GB" sz="1000" b="0" dirty="0">
                  <a:solidFill>
                    <a:schemeClr val="tx2"/>
                  </a:solidFill>
                  <a:latin typeface="+mn-lt"/>
                </a:rPr>
                <a:t>Web Folder </a:t>
              </a:r>
              <a:r>
                <a:rPr lang="en-GB" sz="1000" b="0" dirty="0" smtClean="0">
                  <a:solidFill>
                    <a:schemeClr val="tx2"/>
                  </a:solidFill>
                  <a:latin typeface="+mn-lt"/>
                </a:rPr>
                <a:t>Structure</a:t>
              </a:r>
              <a:endParaRPr lang="en-GB" sz="1000" b="0" dirty="0">
                <a:solidFill>
                  <a:schemeClr val="tx2"/>
                </a:solidFill>
                <a:latin typeface="+mn-lt"/>
              </a:endParaRPr>
            </a:p>
          </p:txBody>
        </p:sp>
      </p:grpSp>
      <p:grpSp>
        <p:nvGrpSpPr>
          <p:cNvPr id="17" name="Group 278"/>
          <p:cNvGrpSpPr>
            <a:grpSpLocks/>
          </p:cNvGrpSpPr>
          <p:nvPr/>
        </p:nvGrpSpPr>
        <p:grpSpPr bwMode="auto">
          <a:xfrm flipH="1">
            <a:off x="5807732" y="617507"/>
            <a:ext cx="2611870" cy="997527"/>
            <a:chOff x="4311" y="2024"/>
            <a:chExt cx="1363" cy="1019"/>
          </a:xfrm>
        </p:grpSpPr>
        <p:grpSp>
          <p:nvGrpSpPr>
            <p:cNvPr id="18" name="Group 279"/>
            <p:cNvGrpSpPr>
              <a:grpSpLocks/>
            </p:cNvGrpSpPr>
            <p:nvPr/>
          </p:nvGrpSpPr>
          <p:grpSpPr bwMode="auto">
            <a:xfrm>
              <a:off x="4468" y="2024"/>
              <a:ext cx="1179" cy="816"/>
              <a:chOff x="25" y="3065"/>
              <a:chExt cx="1303" cy="1082"/>
            </a:xfrm>
          </p:grpSpPr>
          <p:sp>
            <p:nvSpPr>
              <p:cNvPr id="118" name="Freeform 280"/>
              <p:cNvSpPr>
                <a:spLocks/>
              </p:cNvSpPr>
              <p:nvPr/>
            </p:nvSpPr>
            <p:spPr bwMode="auto">
              <a:xfrm>
                <a:off x="33" y="3072"/>
                <a:ext cx="1286" cy="758"/>
              </a:xfrm>
              <a:custGeom>
                <a:avLst/>
                <a:gdLst/>
                <a:ahLst/>
                <a:cxnLst>
                  <a:cxn ang="0">
                    <a:pos x="935" y="746"/>
                  </a:cxn>
                  <a:cxn ang="0">
                    <a:pos x="906" y="774"/>
                  </a:cxn>
                  <a:cxn ang="0">
                    <a:pos x="29" y="774"/>
                  </a:cxn>
                  <a:cxn ang="0">
                    <a:pos x="0" y="746"/>
                  </a:cxn>
                  <a:cxn ang="0">
                    <a:pos x="0" y="29"/>
                  </a:cxn>
                  <a:cxn ang="0">
                    <a:pos x="29" y="0"/>
                  </a:cxn>
                  <a:cxn ang="0">
                    <a:pos x="906" y="0"/>
                  </a:cxn>
                  <a:cxn ang="0">
                    <a:pos x="935" y="29"/>
                  </a:cxn>
                  <a:cxn ang="0">
                    <a:pos x="935" y="746"/>
                  </a:cxn>
                </a:cxnLst>
                <a:rect l="0" t="0" r="r" b="b"/>
                <a:pathLst>
                  <a:path w="935" h="774">
                    <a:moveTo>
                      <a:pt x="935" y="746"/>
                    </a:moveTo>
                    <a:cubicBezTo>
                      <a:pt x="935" y="761"/>
                      <a:pt x="922" y="774"/>
                      <a:pt x="906" y="774"/>
                    </a:cubicBezTo>
                    <a:cubicBezTo>
                      <a:pt x="29" y="774"/>
                      <a:pt x="29" y="774"/>
                      <a:pt x="29" y="774"/>
                    </a:cubicBezTo>
                    <a:cubicBezTo>
                      <a:pt x="13" y="774"/>
                      <a:pt x="0" y="761"/>
                      <a:pt x="0" y="746"/>
                    </a:cubicBezTo>
                    <a:cubicBezTo>
                      <a:pt x="0" y="29"/>
                      <a:pt x="0" y="29"/>
                      <a:pt x="0" y="29"/>
                    </a:cubicBezTo>
                    <a:cubicBezTo>
                      <a:pt x="0" y="13"/>
                      <a:pt x="13" y="0"/>
                      <a:pt x="29" y="0"/>
                    </a:cubicBezTo>
                    <a:cubicBezTo>
                      <a:pt x="906" y="0"/>
                      <a:pt x="906" y="0"/>
                      <a:pt x="906" y="0"/>
                    </a:cubicBezTo>
                    <a:cubicBezTo>
                      <a:pt x="922" y="0"/>
                      <a:pt x="935" y="13"/>
                      <a:pt x="935" y="29"/>
                    </a:cubicBezTo>
                    <a:cubicBezTo>
                      <a:pt x="935" y="746"/>
                      <a:pt x="935" y="746"/>
                      <a:pt x="935" y="746"/>
                    </a:cubicBezTo>
                  </a:path>
                </a:pathLst>
              </a:custGeom>
              <a:solidFill>
                <a:srgbClr val="E21D39"/>
              </a:solidFill>
              <a:ln w="9525">
                <a:noFill/>
                <a:round/>
                <a:headEnd/>
                <a:tailEnd/>
              </a:ln>
            </p:spPr>
            <p:txBody>
              <a:bodyPr/>
              <a:lstStyle/>
              <a:p>
                <a:endParaRPr lang="en-GB" dirty="0">
                  <a:solidFill>
                    <a:schemeClr val="tx2"/>
                  </a:solidFill>
                </a:endParaRPr>
              </a:p>
            </p:txBody>
          </p:sp>
          <p:sp>
            <p:nvSpPr>
              <p:cNvPr id="119" name="Freeform 281"/>
              <p:cNvSpPr>
                <a:spLocks/>
              </p:cNvSpPr>
              <p:nvPr/>
            </p:nvSpPr>
            <p:spPr bwMode="auto">
              <a:xfrm>
                <a:off x="33" y="3072"/>
                <a:ext cx="1286" cy="766"/>
              </a:xfrm>
              <a:custGeom>
                <a:avLst/>
                <a:gdLst/>
                <a:ahLst/>
                <a:cxnLst>
                  <a:cxn ang="0">
                    <a:pos x="906" y="0"/>
                  </a:cxn>
                  <a:cxn ang="0">
                    <a:pos x="29" y="0"/>
                  </a:cxn>
                  <a:cxn ang="0">
                    <a:pos x="0" y="29"/>
                  </a:cxn>
                  <a:cxn ang="0">
                    <a:pos x="0" y="746"/>
                  </a:cxn>
                  <a:cxn ang="0">
                    <a:pos x="29" y="774"/>
                  </a:cxn>
                  <a:cxn ang="0">
                    <a:pos x="906" y="774"/>
                  </a:cxn>
                  <a:cxn ang="0">
                    <a:pos x="935" y="746"/>
                  </a:cxn>
                  <a:cxn ang="0">
                    <a:pos x="935" y="29"/>
                  </a:cxn>
                  <a:cxn ang="0">
                    <a:pos x="906" y="0"/>
                  </a:cxn>
                </a:cxnLst>
                <a:rect l="0" t="0" r="r" b="b"/>
                <a:pathLst>
                  <a:path w="935" h="774">
                    <a:moveTo>
                      <a:pt x="906" y="0"/>
                    </a:moveTo>
                    <a:cubicBezTo>
                      <a:pt x="29" y="0"/>
                      <a:pt x="29" y="0"/>
                      <a:pt x="29" y="0"/>
                    </a:cubicBezTo>
                    <a:cubicBezTo>
                      <a:pt x="13" y="0"/>
                      <a:pt x="0" y="13"/>
                      <a:pt x="0" y="29"/>
                    </a:cubicBezTo>
                    <a:cubicBezTo>
                      <a:pt x="0" y="746"/>
                      <a:pt x="0" y="746"/>
                      <a:pt x="0" y="746"/>
                    </a:cubicBezTo>
                    <a:cubicBezTo>
                      <a:pt x="0" y="761"/>
                      <a:pt x="13" y="774"/>
                      <a:pt x="29" y="774"/>
                    </a:cubicBezTo>
                    <a:cubicBezTo>
                      <a:pt x="906" y="774"/>
                      <a:pt x="906" y="774"/>
                      <a:pt x="906" y="774"/>
                    </a:cubicBezTo>
                    <a:cubicBezTo>
                      <a:pt x="922" y="774"/>
                      <a:pt x="935" y="761"/>
                      <a:pt x="935" y="746"/>
                    </a:cubicBezTo>
                    <a:cubicBezTo>
                      <a:pt x="935" y="29"/>
                      <a:pt x="935" y="29"/>
                      <a:pt x="935" y="29"/>
                    </a:cubicBezTo>
                    <a:cubicBezTo>
                      <a:pt x="935" y="13"/>
                      <a:pt x="922" y="0"/>
                      <a:pt x="906" y="0"/>
                    </a:cubicBezTo>
                  </a:path>
                </a:pathLst>
              </a:custGeom>
              <a:solidFill>
                <a:srgbClr val="6699FF"/>
              </a:solidFill>
              <a:ln w="9525">
                <a:noFill/>
                <a:round/>
                <a:headEnd/>
                <a:tailEnd/>
              </a:ln>
            </p:spPr>
            <p:txBody>
              <a:bodyPr/>
              <a:lstStyle/>
              <a:p>
                <a:endParaRPr lang="en-GB" dirty="0">
                  <a:solidFill>
                    <a:schemeClr val="tx2"/>
                  </a:solidFill>
                </a:endParaRPr>
              </a:p>
            </p:txBody>
          </p:sp>
          <p:sp>
            <p:nvSpPr>
              <p:cNvPr id="120" name="Freeform 282"/>
              <p:cNvSpPr>
                <a:spLocks/>
              </p:cNvSpPr>
              <p:nvPr/>
            </p:nvSpPr>
            <p:spPr bwMode="auto">
              <a:xfrm>
                <a:off x="39" y="3079"/>
                <a:ext cx="1275" cy="1054"/>
              </a:xfrm>
              <a:custGeom>
                <a:avLst/>
                <a:gdLst/>
                <a:ahLst/>
                <a:cxnLst>
                  <a:cxn ang="0">
                    <a:pos x="4" y="742"/>
                  </a:cxn>
                  <a:cxn ang="0">
                    <a:pos x="8" y="742"/>
                  </a:cxn>
                  <a:cxn ang="0">
                    <a:pos x="8" y="25"/>
                  </a:cxn>
                  <a:cxn ang="0">
                    <a:pos x="13" y="13"/>
                  </a:cxn>
                  <a:cxn ang="0">
                    <a:pos x="25" y="8"/>
                  </a:cxn>
                  <a:cxn ang="0">
                    <a:pos x="902" y="8"/>
                  </a:cxn>
                  <a:cxn ang="0">
                    <a:pos x="914" y="13"/>
                  </a:cxn>
                  <a:cxn ang="0">
                    <a:pos x="919" y="25"/>
                  </a:cxn>
                  <a:cxn ang="0">
                    <a:pos x="919" y="742"/>
                  </a:cxn>
                  <a:cxn ang="0">
                    <a:pos x="914" y="753"/>
                  </a:cxn>
                  <a:cxn ang="0">
                    <a:pos x="902" y="758"/>
                  </a:cxn>
                  <a:cxn ang="0">
                    <a:pos x="25" y="758"/>
                  </a:cxn>
                  <a:cxn ang="0">
                    <a:pos x="13" y="753"/>
                  </a:cxn>
                  <a:cxn ang="0">
                    <a:pos x="8" y="742"/>
                  </a:cxn>
                  <a:cxn ang="0">
                    <a:pos x="4" y="742"/>
                  </a:cxn>
                  <a:cxn ang="0">
                    <a:pos x="0" y="742"/>
                  </a:cxn>
                  <a:cxn ang="0">
                    <a:pos x="25" y="766"/>
                  </a:cxn>
                  <a:cxn ang="0">
                    <a:pos x="902" y="766"/>
                  </a:cxn>
                  <a:cxn ang="0">
                    <a:pos x="927" y="742"/>
                  </a:cxn>
                  <a:cxn ang="0">
                    <a:pos x="927" y="25"/>
                  </a:cxn>
                  <a:cxn ang="0">
                    <a:pos x="902" y="0"/>
                  </a:cxn>
                  <a:cxn ang="0">
                    <a:pos x="25" y="0"/>
                  </a:cxn>
                  <a:cxn ang="0">
                    <a:pos x="0" y="25"/>
                  </a:cxn>
                  <a:cxn ang="0">
                    <a:pos x="0" y="742"/>
                  </a:cxn>
                  <a:cxn ang="0">
                    <a:pos x="4" y="742"/>
                  </a:cxn>
                </a:cxnLst>
                <a:rect l="0" t="0" r="r" b="b"/>
                <a:pathLst>
                  <a:path w="927" h="766">
                    <a:moveTo>
                      <a:pt x="4" y="742"/>
                    </a:moveTo>
                    <a:cubicBezTo>
                      <a:pt x="8" y="742"/>
                      <a:pt x="8" y="742"/>
                      <a:pt x="8" y="742"/>
                    </a:cubicBezTo>
                    <a:cubicBezTo>
                      <a:pt x="8" y="25"/>
                      <a:pt x="8" y="25"/>
                      <a:pt x="8" y="25"/>
                    </a:cubicBezTo>
                    <a:cubicBezTo>
                      <a:pt x="8" y="21"/>
                      <a:pt x="10" y="16"/>
                      <a:pt x="13" y="13"/>
                    </a:cubicBezTo>
                    <a:cubicBezTo>
                      <a:pt x="16" y="10"/>
                      <a:pt x="21" y="8"/>
                      <a:pt x="25" y="8"/>
                    </a:cubicBezTo>
                    <a:cubicBezTo>
                      <a:pt x="902" y="8"/>
                      <a:pt x="902" y="8"/>
                      <a:pt x="902" y="8"/>
                    </a:cubicBezTo>
                    <a:cubicBezTo>
                      <a:pt x="907" y="8"/>
                      <a:pt x="911" y="10"/>
                      <a:pt x="914" y="13"/>
                    </a:cubicBezTo>
                    <a:cubicBezTo>
                      <a:pt x="917" y="16"/>
                      <a:pt x="919" y="21"/>
                      <a:pt x="919" y="25"/>
                    </a:cubicBezTo>
                    <a:cubicBezTo>
                      <a:pt x="919" y="742"/>
                      <a:pt x="919" y="742"/>
                      <a:pt x="919" y="742"/>
                    </a:cubicBezTo>
                    <a:cubicBezTo>
                      <a:pt x="919" y="746"/>
                      <a:pt x="917" y="750"/>
                      <a:pt x="914" y="753"/>
                    </a:cubicBezTo>
                    <a:cubicBezTo>
                      <a:pt x="911" y="756"/>
                      <a:pt x="907" y="758"/>
                      <a:pt x="902" y="758"/>
                    </a:cubicBezTo>
                    <a:cubicBezTo>
                      <a:pt x="25" y="758"/>
                      <a:pt x="25" y="758"/>
                      <a:pt x="25" y="758"/>
                    </a:cubicBezTo>
                    <a:cubicBezTo>
                      <a:pt x="21" y="758"/>
                      <a:pt x="16" y="756"/>
                      <a:pt x="13" y="753"/>
                    </a:cubicBezTo>
                    <a:cubicBezTo>
                      <a:pt x="10" y="750"/>
                      <a:pt x="8" y="746"/>
                      <a:pt x="8" y="742"/>
                    </a:cubicBezTo>
                    <a:cubicBezTo>
                      <a:pt x="4" y="742"/>
                      <a:pt x="4" y="742"/>
                      <a:pt x="4" y="742"/>
                    </a:cubicBezTo>
                    <a:cubicBezTo>
                      <a:pt x="0" y="742"/>
                      <a:pt x="0" y="742"/>
                      <a:pt x="0" y="742"/>
                    </a:cubicBezTo>
                    <a:cubicBezTo>
                      <a:pt x="0" y="755"/>
                      <a:pt x="11" y="766"/>
                      <a:pt x="25" y="766"/>
                    </a:cubicBezTo>
                    <a:cubicBezTo>
                      <a:pt x="902" y="766"/>
                      <a:pt x="902" y="766"/>
                      <a:pt x="902" y="766"/>
                    </a:cubicBezTo>
                    <a:cubicBezTo>
                      <a:pt x="916" y="766"/>
                      <a:pt x="927" y="755"/>
                      <a:pt x="927" y="742"/>
                    </a:cubicBezTo>
                    <a:cubicBezTo>
                      <a:pt x="927" y="25"/>
                      <a:pt x="927" y="25"/>
                      <a:pt x="927" y="25"/>
                    </a:cubicBezTo>
                    <a:cubicBezTo>
                      <a:pt x="927" y="11"/>
                      <a:pt x="916" y="0"/>
                      <a:pt x="902" y="0"/>
                    </a:cubicBezTo>
                    <a:cubicBezTo>
                      <a:pt x="25" y="0"/>
                      <a:pt x="25" y="0"/>
                      <a:pt x="25" y="0"/>
                    </a:cubicBezTo>
                    <a:cubicBezTo>
                      <a:pt x="11" y="0"/>
                      <a:pt x="0" y="11"/>
                      <a:pt x="0" y="25"/>
                    </a:cubicBezTo>
                    <a:cubicBezTo>
                      <a:pt x="0" y="742"/>
                      <a:pt x="0" y="742"/>
                      <a:pt x="0" y="742"/>
                    </a:cubicBezTo>
                    <a:cubicBezTo>
                      <a:pt x="4" y="742"/>
                      <a:pt x="4" y="742"/>
                      <a:pt x="4" y="742"/>
                    </a:cubicBezTo>
                  </a:path>
                </a:pathLst>
              </a:custGeom>
              <a:solidFill>
                <a:srgbClr val="FFFFFF"/>
              </a:solidFill>
              <a:ln w="9525">
                <a:noFill/>
                <a:round/>
                <a:headEnd/>
                <a:tailEnd/>
              </a:ln>
            </p:spPr>
            <p:txBody>
              <a:bodyPr/>
              <a:lstStyle/>
              <a:p>
                <a:endParaRPr lang="en-GB" dirty="0">
                  <a:solidFill>
                    <a:schemeClr val="tx2"/>
                  </a:solidFill>
                </a:endParaRPr>
              </a:p>
            </p:txBody>
          </p:sp>
          <p:sp>
            <p:nvSpPr>
              <p:cNvPr id="121" name="Freeform 283"/>
              <p:cNvSpPr>
                <a:spLocks/>
              </p:cNvSpPr>
              <p:nvPr/>
            </p:nvSpPr>
            <p:spPr bwMode="auto">
              <a:xfrm>
                <a:off x="25" y="3065"/>
                <a:ext cx="1303" cy="1082"/>
              </a:xfrm>
              <a:custGeom>
                <a:avLst/>
                <a:gdLst/>
                <a:ahLst/>
                <a:cxnLst>
                  <a:cxn ang="0">
                    <a:pos x="941" y="752"/>
                  </a:cxn>
                  <a:cxn ang="0">
                    <a:pos x="935" y="752"/>
                  </a:cxn>
                  <a:cxn ang="0">
                    <a:pos x="928" y="768"/>
                  </a:cxn>
                  <a:cxn ang="0">
                    <a:pos x="912" y="774"/>
                  </a:cxn>
                  <a:cxn ang="0">
                    <a:pos x="35" y="774"/>
                  </a:cxn>
                  <a:cxn ang="0">
                    <a:pos x="19" y="768"/>
                  </a:cxn>
                  <a:cxn ang="0">
                    <a:pos x="12" y="752"/>
                  </a:cxn>
                  <a:cxn ang="0">
                    <a:pos x="12" y="35"/>
                  </a:cxn>
                  <a:cxn ang="0">
                    <a:pos x="19" y="19"/>
                  </a:cxn>
                  <a:cxn ang="0">
                    <a:pos x="35" y="12"/>
                  </a:cxn>
                  <a:cxn ang="0">
                    <a:pos x="912" y="12"/>
                  </a:cxn>
                  <a:cxn ang="0">
                    <a:pos x="928" y="19"/>
                  </a:cxn>
                  <a:cxn ang="0">
                    <a:pos x="935" y="35"/>
                  </a:cxn>
                  <a:cxn ang="0">
                    <a:pos x="935" y="752"/>
                  </a:cxn>
                  <a:cxn ang="0">
                    <a:pos x="941" y="752"/>
                  </a:cxn>
                  <a:cxn ang="0">
                    <a:pos x="947" y="752"/>
                  </a:cxn>
                  <a:cxn ang="0">
                    <a:pos x="947" y="35"/>
                  </a:cxn>
                  <a:cxn ang="0">
                    <a:pos x="912" y="0"/>
                  </a:cxn>
                  <a:cxn ang="0">
                    <a:pos x="35" y="0"/>
                  </a:cxn>
                  <a:cxn ang="0">
                    <a:pos x="0" y="35"/>
                  </a:cxn>
                  <a:cxn ang="0">
                    <a:pos x="0" y="752"/>
                  </a:cxn>
                  <a:cxn ang="0">
                    <a:pos x="35" y="786"/>
                  </a:cxn>
                  <a:cxn ang="0">
                    <a:pos x="912" y="786"/>
                  </a:cxn>
                  <a:cxn ang="0">
                    <a:pos x="947" y="752"/>
                  </a:cxn>
                  <a:cxn ang="0">
                    <a:pos x="941" y="752"/>
                  </a:cxn>
                </a:cxnLst>
                <a:rect l="0" t="0" r="r" b="b"/>
                <a:pathLst>
                  <a:path w="947" h="786">
                    <a:moveTo>
                      <a:pt x="941" y="752"/>
                    </a:moveTo>
                    <a:cubicBezTo>
                      <a:pt x="935" y="752"/>
                      <a:pt x="935" y="752"/>
                      <a:pt x="935" y="752"/>
                    </a:cubicBezTo>
                    <a:cubicBezTo>
                      <a:pt x="935" y="758"/>
                      <a:pt x="933" y="764"/>
                      <a:pt x="928" y="768"/>
                    </a:cubicBezTo>
                    <a:cubicBezTo>
                      <a:pt x="924" y="772"/>
                      <a:pt x="919" y="774"/>
                      <a:pt x="912" y="774"/>
                    </a:cubicBezTo>
                    <a:cubicBezTo>
                      <a:pt x="35" y="774"/>
                      <a:pt x="35" y="774"/>
                      <a:pt x="35" y="774"/>
                    </a:cubicBezTo>
                    <a:cubicBezTo>
                      <a:pt x="29" y="774"/>
                      <a:pt x="23" y="772"/>
                      <a:pt x="19" y="768"/>
                    </a:cubicBezTo>
                    <a:cubicBezTo>
                      <a:pt x="15" y="764"/>
                      <a:pt x="12" y="758"/>
                      <a:pt x="12" y="752"/>
                    </a:cubicBezTo>
                    <a:cubicBezTo>
                      <a:pt x="12" y="35"/>
                      <a:pt x="12" y="35"/>
                      <a:pt x="12" y="35"/>
                    </a:cubicBezTo>
                    <a:cubicBezTo>
                      <a:pt x="12" y="29"/>
                      <a:pt x="15" y="23"/>
                      <a:pt x="19" y="19"/>
                    </a:cubicBezTo>
                    <a:cubicBezTo>
                      <a:pt x="23" y="15"/>
                      <a:pt x="29" y="12"/>
                      <a:pt x="35" y="12"/>
                    </a:cubicBezTo>
                    <a:cubicBezTo>
                      <a:pt x="912" y="12"/>
                      <a:pt x="912" y="12"/>
                      <a:pt x="912" y="12"/>
                    </a:cubicBezTo>
                    <a:cubicBezTo>
                      <a:pt x="919" y="12"/>
                      <a:pt x="924" y="15"/>
                      <a:pt x="928" y="19"/>
                    </a:cubicBezTo>
                    <a:cubicBezTo>
                      <a:pt x="933" y="23"/>
                      <a:pt x="935" y="29"/>
                      <a:pt x="935" y="35"/>
                    </a:cubicBezTo>
                    <a:cubicBezTo>
                      <a:pt x="935" y="752"/>
                      <a:pt x="935" y="752"/>
                      <a:pt x="935" y="752"/>
                    </a:cubicBezTo>
                    <a:cubicBezTo>
                      <a:pt x="941" y="752"/>
                      <a:pt x="941" y="752"/>
                      <a:pt x="941" y="752"/>
                    </a:cubicBezTo>
                    <a:cubicBezTo>
                      <a:pt x="947" y="752"/>
                      <a:pt x="947" y="752"/>
                      <a:pt x="947" y="752"/>
                    </a:cubicBezTo>
                    <a:cubicBezTo>
                      <a:pt x="947" y="35"/>
                      <a:pt x="947" y="35"/>
                      <a:pt x="947" y="35"/>
                    </a:cubicBezTo>
                    <a:cubicBezTo>
                      <a:pt x="947" y="16"/>
                      <a:pt x="932" y="0"/>
                      <a:pt x="912" y="0"/>
                    </a:cubicBezTo>
                    <a:cubicBezTo>
                      <a:pt x="35" y="0"/>
                      <a:pt x="35" y="0"/>
                      <a:pt x="35" y="0"/>
                    </a:cubicBezTo>
                    <a:cubicBezTo>
                      <a:pt x="16" y="0"/>
                      <a:pt x="0" y="16"/>
                      <a:pt x="0" y="35"/>
                    </a:cubicBezTo>
                    <a:cubicBezTo>
                      <a:pt x="0" y="752"/>
                      <a:pt x="0" y="752"/>
                      <a:pt x="0" y="752"/>
                    </a:cubicBezTo>
                    <a:cubicBezTo>
                      <a:pt x="0" y="771"/>
                      <a:pt x="16" y="786"/>
                      <a:pt x="35" y="786"/>
                    </a:cubicBezTo>
                    <a:cubicBezTo>
                      <a:pt x="912" y="786"/>
                      <a:pt x="912" y="786"/>
                      <a:pt x="912" y="786"/>
                    </a:cubicBezTo>
                    <a:cubicBezTo>
                      <a:pt x="932" y="786"/>
                      <a:pt x="947" y="771"/>
                      <a:pt x="947" y="752"/>
                    </a:cubicBezTo>
                    <a:cubicBezTo>
                      <a:pt x="941" y="752"/>
                      <a:pt x="941" y="752"/>
                      <a:pt x="941" y="752"/>
                    </a:cubicBezTo>
                  </a:path>
                </a:pathLst>
              </a:custGeom>
              <a:solidFill>
                <a:schemeClr val="tx2"/>
              </a:solidFill>
              <a:ln w="9525">
                <a:noFill/>
                <a:round/>
                <a:headEnd/>
                <a:tailEnd/>
              </a:ln>
            </p:spPr>
            <p:txBody>
              <a:bodyPr/>
              <a:lstStyle/>
              <a:p>
                <a:endParaRPr lang="en-GB" dirty="0">
                  <a:solidFill>
                    <a:schemeClr val="tx2"/>
                  </a:solidFill>
                </a:endParaRPr>
              </a:p>
            </p:txBody>
          </p:sp>
        </p:grpSp>
        <p:sp>
          <p:nvSpPr>
            <p:cNvPr id="115" name="Line 284"/>
            <p:cNvSpPr>
              <a:spLocks noChangeShapeType="1"/>
            </p:cNvSpPr>
            <p:nvPr/>
          </p:nvSpPr>
          <p:spPr bwMode="auto">
            <a:xfrm flipV="1">
              <a:off x="4311" y="2811"/>
              <a:ext cx="170" cy="232"/>
            </a:xfrm>
            <a:prstGeom prst="line">
              <a:avLst/>
            </a:prstGeom>
            <a:noFill/>
            <a:ln w="28575">
              <a:solidFill>
                <a:schemeClr val="tx2"/>
              </a:solidFill>
              <a:round/>
              <a:headEnd type="oval" w="med" len="med"/>
              <a:tailEnd/>
            </a:ln>
            <a:effectLst/>
          </p:spPr>
          <p:txBody>
            <a:bodyPr wrap="none"/>
            <a:lstStyle/>
            <a:p>
              <a:endParaRPr lang="en-GB" dirty="0">
                <a:solidFill>
                  <a:schemeClr val="tx2"/>
                </a:solidFill>
              </a:endParaRPr>
            </a:p>
          </p:txBody>
        </p:sp>
        <p:sp>
          <p:nvSpPr>
            <p:cNvPr id="116" name="Text Box 285"/>
            <p:cNvSpPr txBox="1">
              <a:spLocks noChangeArrowheads="1"/>
            </p:cNvSpPr>
            <p:nvPr/>
          </p:nvSpPr>
          <p:spPr bwMode="auto">
            <a:xfrm>
              <a:off x="4373" y="2024"/>
              <a:ext cx="1301" cy="830"/>
            </a:xfrm>
            <a:prstGeom prst="rect">
              <a:avLst/>
            </a:prstGeom>
            <a:solidFill>
              <a:schemeClr val="accent1">
                <a:lumMod val="20000"/>
                <a:lumOff val="80000"/>
              </a:schemeClr>
            </a:solidFill>
            <a:ln w="9525">
              <a:noFill/>
              <a:miter lim="800000"/>
              <a:headEnd/>
              <a:tailEnd/>
            </a:ln>
            <a:effectLst/>
          </p:spPr>
          <p:txBody>
            <a:bodyPr wrap="square">
              <a:spAutoFit/>
            </a:bodyPr>
            <a:lstStyle/>
            <a:p>
              <a:pPr marL="114300" indent="-114300">
                <a:lnSpc>
                  <a:spcPct val="90000"/>
                </a:lnSpc>
              </a:pPr>
              <a:r>
                <a:rPr lang="en-US" sz="1000" b="1" dirty="0">
                  <a:solidFill>
                    <a:schemeClr val="tx2"/>
                  </a:solidFill>
                  <a:latin typeface="+mn-lt"/>
                </a:rPr>
                <a:t>Extended Search</a:t>
              </a:r>
            </a:p>
            <a:p>
              <a:pPr marL="114300" indent="-114300">
                <a:lnSpc>
                  <a:spcPct val="90000"/>
                </a:lnSpc>
              </a:pPr>
              <a:endParaRPr lang="en-US" sz="200" dirty="0">
                <a:solidFill>
                  <a:schemeClr val="tx2"/>
                </a:solidFill>
                <a:latin typeface="+mn-lt"/>
              </a:endParaRPr>
            </a:p>
            <a:p>
              <a:pPr marL="114300" indent="-114300">
                <a:lnSpc>
                  <a:spcPct val="90000"/>
                </a:lnSpc>
                <a:buFontTx/>
                <a:buChar char="•"/>
              </a:pPr>
              <a:r>
                <a:rPr lang="en-GB" sz="1000" b="0" dirty="0">
                  <a:solidFill>
                    <a:schemeClr val="tx2"/>
                  </a:solidFill>
                  <a:latin typeface="+mn-lt"/>
                </a:rPr>
                <a:t>Legal Discovery </a:t>
              </a:r>
              <a:r>
                <a:rPr lang="en-GB" sz="1000" b="0" dirty="0" smtClean="0">
                  <a:solidFill>
                    <a:schemeClr val="tx2"/>
                  </a:solidFill>
                  <a:latin typeface="+mn-lt"/>
                </a:rPr>
                <a:t>Search &amp; Hold</a:t>
              </a:r>
              <a:endParaRPr lang="en-GB" sz="1000" b="0" dirty="0">
                <a:solidFill>
                  <a:schemeClr val="tx2"/>
                </a:solidFill>
                <a:latin typeface="+mn-lt"/>
              </a:endParaRPr>
            </a:p>
            <a:p>
              <a:pPr marL="114300" indent="-114300">
                <a:lnSpc>
                  <a:spcPct val="90000"/>
                </a:lnSpc>
                <a:buFontTx/>
                <a:buChar char="•"/>
              </a:pPr>
              <a:r>
                <a:rPr lang="en-GB" sz="1000" b="0" dirty="0">
                  <a:solidFill>
                    <a:schemeClr val="tx2"/>
                  </a:solidFill>
                  <a:latin typeface="+mn-lt"/>
                </a:rPr>
                <a:t>User Self-Serve Search and Restore</a:t>
              </a:r>
            </a:p>
            <a:p>
              <a:pPr marL="114300" indent="-114300">
                <a:lnSpc>
                  <a:spcPct val="90000"/>
                </a:lnSpc>
                <a:buFontTx/>
                <a:buChar char="•"/>
              </a:pPr>
              <a:r>
                <a:rPr lang="en-GB" sz="1000" b="0" dirty="0">
                  <a:solidFill>
                    <a:schemeClr val="tx2"/>
                  </a:solidFill>
                  <a:latin typeface="+mn-lt"/>
                </a:rPr>
                <a:t>Complete search coverage across </a:t>
              </a:r>
              <a:r>
                <a:rPr lang="en-GB" sz="1000" b="0" dirty="0" smtClean="0">
                  <a:solidFill>
                    <a:schemeClr val="tx2"/>
                  </a:solidFill>
                  <a:latin typeface="+mn-lt"/>
                </a:rPr>
                <a:t>archive </a:t>
              </a:r>
              <a:r>
                <a:rPr lang="en-GB" sz="1000" b="0" dirty="0">
                  <a:solidFill>
                    <a:schemeClr val="tx2"/>
                  </a:solidFill>
                  <a:latin typeface="+mn-lt"/>
                </a:rPr>
                <a:t>and </a:t>
              </a:r>
              <a:r>
                <a:rPr lang="en-GB" sz="1000" b="0" dirty="0" smtClean="0">
                  <a:solidFill>
                    <a:schemeClr val="tx2"/>
                  </a:solidFill>
                  <a:latin typeface="+mn-lt"/>
                </a:rPr>
                <a:t>backup </a:t>
              </a:r>
              <a:r>
                <a:rPr lang="en-GB" sz="1000" b="0" dirty="0">
                  <a:solidFill>
                    <a:schemeClr val="tx2"/>
                  </a:solidFill>
                  <a:latin typeface="+mn-lt"/>
                </a:rPr>
                <a:t>data</a:t>
              </a:r>
            </a:p>
          </p:txBody>
        </p:sp>
      </p:grpSp>
      <p:grpSp>
        <p:nvGrpSpPr>
          <p:cNvPr id="19" name="Group 238"/>
          <p:cNvGrpSpPr>
            <a:grpSpLocks/>
          </p:cNvGrpSpPr>
          <p:nvPr/>
        </p:nvGrpSpPr>
        <p:grpSpPr bwMode="auto">
          <a:xfrm flipH="1">
            <a:off x="569683" y="5340007"/>
            <a:ext cx="2803159" cy="1298299"/>
            <a:chOff x="692" y="3113"/>
            <a:chExt cx="1536" cy="726"/>
          </a:xfrm>
          <a:solidFill>
            <a:schemeClr val="accent1">
              <a:lumMod val="20000"/>
              <a:lumOff val="80000"/>
            </a:schemeClr>
          </a:solidFill>
        </p:grpSpPr>
        <p:grpSp>
          <p:nvGrpSpPr>
            <p:cNvPr id="20" name="Group 239"/>
            <p:cNvGrpSpPr>
              <a:grpSpLocks/>
            </p:cNvGrpSpPr>
            <p:nvPr/>
          </p:nvGrpSpPr>
          <p:grpSpPr bwMode="auto">
            <a:xfrm>
              <a:off x="978" y="3113"/>
              <a:ext cx="1250" cy="726"/>
              <a:chOff x="5027" y="1336"/>
              <a:chExt cx="577" cy="681"/>
            </a:xfrm>
            <a:grpFill/>
          </p:grpSpPr>
          <p:grpSp>
            <p:nvGrpSpPr>
              <p:cNvPr id="21" name="Group 240"/>
              <p:cNvGrpSpPr>
                <a:grpSpLocks/>
              </p:cNvGrpSpPr>
              <p:nvPr/>
            </p:nvGrpSpPr>
            <p:grpSpPr bwMode="auto">
              <a:xfrm>
                <a:off x="5033" y="1336"/>
                <a:ext cx="571" cy="681"/>
                <a:chOff x="560" y="3065"/>
                <a:chExt cx="768" cy="1082"/>
              </a:xfrm>
              <a:grpFill/>
            </p:grpSpPr>
            <p:sp>
              <p:nvSpPr>
                <p:cNvPr id="127" name="Freeform 241"/>
                <p:cNvSpPr>
                  <a:spLocks/>
                </p:cNvSpPr>
                <p:nvPr/>
              </p:nvSpPr>
              <p:spPr bwMode="auto">
                <a:xfrm>
                  <a:off x="564" y="3072"/>
                  <a:ext cx="755" cy="1066"/>
                </a:xfrm>
                <a:custGeom>
                  <a:avLst/>
                  <a:gdLst/>
                  <a:ahLst/>
                  <a:cxnLst>
                    <a:cxn ang="0">
                      <a:pos x="935" y="746"/>
                    </a:cxn>
                    <a:cxn ang="0">
                      <a:pos x="906" y="774"/>
                    </a:cxn>
                    <a:cxn ang="0">
                      <a:pos x="29" y="774"/>
                    </a:cxn>
                    <a:cxn ang="0">
                      <a:pos x="0" y="746"/>
                    </a:cxn>
                    <a:cxn ang="0">
                      <a:pos x="0" y="29"/>
                    </a:cxn>
                    <a:cxn ang="0">
                      <a:pos x="29" y="0"/>
                    </a:cxn>
                    <a:cxn ang="0">
                      <a:pos x="906" y="0"/>
                    </a:cxn>
                    <a:cxn ang="0">
                      <a:pos x="935" y="29"/>
                    </a:cxn>
                    <a:cxn ang="0">
                      <a:pos x="935" y="746"/>
                    </a:cxn>
                  </a:cxnLst>
                  <a:rect l="0" t="0" r="r" b="b"/>
                  <a:pathLst>
                    <a:path w="935" h="774">
                      <a:moveTo>
                        <a:pt x="935" y="746"/>
                      </a:moveTo>
                      <a:cubicBezTo>
                        <a:pt x="935" y="761"/>
                        <a:pt x="922" y="774"/>
                        <a:pt x="906" y="774"/>
                      </a:cubicBezTo>
                      <a:cubicBezTo>
                        <a:pt x="29" y="774"/>
                        <a:pt x="29" y="774"/>
                        <a:pt x="29" y="774"/>
                      </a:cubicBezTo>
                      <a:cubicBezTo>
                        <a:pt x="13" y="774"/>
                        <a:pt x="0" y="761"/>
                        <a:pt x="0" y="746"/>
                      </a:cubicBezTo>
                      <a:cubicBezTo>
                        <a:pt x="0" y="29"/>
                        <a:pt x="0" y="29"/>
                        <a:pt x="0" y="29"/>
                      </a:cubicBezTo>
                      <a:cubicBezTo>
                        <a:pt x="0" y="13"/>
                        <a:pt x="13" y="0"/>
                        <a:pt x="29" y="0"/>
                      </a:cubicBezTo>
                      <a:cubicBezTo>
                        <a:pt x="906" y="0"/>
                        <a:pt x="906" y="0"/>
                        <a:pt x="906" y="0"/>
                      </a:cubicBezTo>
                      <a:cubicBezTo>
                        <a:pt x="922" y="0"/>
                        <a:pt x="935" y="13"/>
                        <a:pt x="935" y="29"/>
                      </a:cubicBezTo>
                      <a:cubicBezTo>
                        <a:pt x="935" y="746"/>
                        <a:pt x="935" y="746"/>
                        <a:pt x="935" y="746"/>
                      </a:cubicBezTo>
                    </a:path>
                  </a:pathLst>
                </a:custGeom>
                <a:grpFill/>
                <a:ln w="9525">
                  <a:noFill/>
                  <a:round/>
                  <a:headEnd/>
                  <a:tailEnd/>
                </a:ln>
              </p:spPr>
              <p:txBody>
                <a:bodyPr/>
                <a:lstStyle/>
                <a:p>
                  <a:endParaRPr lang="en-GB" dirty="0"/>
                </a:p>
              </p:txBody>
            </p:sp>
            <p:sp>
              <p:nvSpPr>
                <p:cNvPr id="128" name="Freeform 242"/>
                <p:cNvSpPr>
                  <a:spLocks/>
                </p:cNvSpPr>
                <p:nvPr/>
              </p:nvSpPr>
              <p:spPr bwMode="auto">
                <a:xfrm>
                  <a:off x="609" y="3072"/>
                  <a:ext cx="693" cy="1066"/>
                </a:xfrm>
                <a:custGeom>
                  <a:avLst/>
                  <a:gdLst/>
                  <a:ahLst/>
                  <a:cxnLst>
                    <a:cxn ang="0">
                      <a:pos x="906" y="0"/>
                    </a:cxn>
                    <a:cxn ang="0">
                      <a:pos x="29" y="0"/>
                    </a:cxn>
                    <a:cxn ang="0">
                      <a:pos x="0" y="29"/>
                    </a:cxn>
                    <a:cxn ang="0">
                      <a:pos x="0" y="746"/>
                    </a:cxn>
                    <a:cxn ang="0">
                      <a:pos x="29" y="774"/>
                    </a:cxn>
                    <a:cxn ang="0">
                      <a:pos x="906" y="774"/>
                    </a:cxn>
                    <a:cxn ang="0">
                      <a:pos x="935" y="746"/>
                    </a:cxn>
                    <a:cxn ang="0">
                      <a:pos x="935" y="29"/>
                    </a:cxn>
                    <a:cxn ang="0">
                      <a:pos x="906" y="0"/>
                    </a:cxn>
                  </a:cxnLst>
                  <a:rect l="0" t="0" r="r" b="b"/>
                  <a:pathLst>
                    <a:path w="935" h="774">
                      <a:moveTo>
                        <a:pt x="906" y="0"/>
                      </a:moveTo>
                      <a:cubicBezTo>
                        <a:pt x="29" y="0"/>
                        <a:pt x="29" y="0"/>
                        <a:pt x="29" y="0"/>
                      </a:cubicBezTo>
                      <a:cubicBezTo>
                        <a:pt x="13" y="0"/>
                        <a:pt x="0" y="13"/>
                        <a:pt x="0" y="29"/>
                      </a:cubicBezTo>
                      <a:cubicBezTo>
                        <a:pt x="0" y="746"/>
                        <a:pt x="0" y="746"/>
                        <a:pt x="0" y="746"/>
                      </a:cubicBezTo>
                      <a:cubicBezTo>
                        <a:pt x="0" y="761"/>
                        <a:pt x="13" y="774"/>
                        <a:pt x="29" y="774"/>
                      </a:cubicBezTo>
                      <a:cubicBezTo>
                        <a:pt x="906" y="774"/>
                        <a:pt x="906" y="774"/>
                        <a:pt x="906" y="774"/>
                      </a:cubicBezTo>
                      <a:cubicBezTo>
                        <a:pt x="922" y="774"/>
                        <a:pt x="935" y="761"/>
                        <a:pt x="935" y="746"/>
                      </a:cubicBezTo>
                      <a:cubicBezTo>
                        <a:pt x="935" y="29"/>
                        <a:pt x="935" y="29"/>
                        <a:pt x="935" y="29"/>
                      </a:cubicBezTo>
                      <a:cubicBezTo>
                        <a:pt x="935" y="13"/>
                        <a:pt x="922" y="0"/>
                        <a:pt x="906" y="0"/>
                      </a:cubicBezTo>
                    </a:path>
                  </a:pathLst>
                </a:custGeom>
                <a:grpFill/>
                <a:ln w="9525">
                  <a:noFill/>
                  <a:round/>
                  <a:headEnd/>
                  <a:tailEnd/>
                </a:ln>
              </p:spPr>
              <p:txBody>
                <a:bodyPr/>
                <a:lstStyle/>
                <a:p>
                  <a:endParaRPr lang="en-GB" dirty="0"/>
                </a:p>
              </p:txBody>
            </p:sp>
            <p:sp>
              <p:nvSpPr>
                <p:cNvPr id="129" name="Freeform 243"/>
                <p:cNvSpPr>
                  <a:spLocks/>
                </p:cNvSpPr>
                <p:nvPr/>
              </p:nvSpPr>
              <p:spPr bwMode="auto">
                <a:xfrm>
                  <a:off x="560" y="3079"/>
                  <a:ext cx="752" cy="1054"/>
                </a:xfrm>
                <a:custGeom>
                  <a:avLst/>
                  <a:gdLst/>
                  <a:ahLst/>
                  <a:cxnLst>
                    <a:cxn ang="0">
                      <a:pos x="4" y="742"/>
                    </a:cxn>
                    <a:cxn ang="0">
                      <a:pos x="8" y="742"/>
                    </a:cxn>
                    <a:cxn ang="0">
                      <a:pos x="8" y="25"/>
                    </a:cxn>
                    <a:cxn ang="0">
                      <a:pos x="13" y="13"/>
                    </a:cxn>
                    <a:cxn ang="0">
                      <a:pos x="25" y="8"/>
                    </a:cxn>
                    <a:cxn ang="0">
                      <a:pos x="902" y="8"/>
                    </a:cxn>
                    <a:cxn ang="0">
                      <a:pos x="914" y="13"/>
                    </a:cxn>
                    <a:cxn ang="0">
                      <a:pos x="919" y="25"/>
                    </a:cxn>
                    <a:cxn ang="0">
                      <a:pos x="919" y="742"/>
                    </a:cxn>
                    <a:cxn ang="0">
                      <a:pos x="914" y="753"/>
                    </a:cxn>
                    <a:cxn ang="0">
                      <a:pos x="902" y="758"/>
                    </a:cxn>
                    <a:cxn ang="0">
                      <a:pos x="25" y="758"/>
                    </a:cxn>
                    <a:cxn ang="0">
                      <a:pos x="13" y="753"/>
                    </a:cxn>
                    <a:cxn ang="0">
                      <a:pos x="8" y="742"/>
                    </a:cxn>
                    <a:cxn ang="0">
                      <a:pos x="4" y="742"/>
                    </a:cxn>
                    <a:cxn ang="0">
                      <a:pos x="0" y="742"/>
                    </a:cxn>
                    <a:cxn ang="0">
                      <a:pos x="25" y="766"/>
                    </a:cxn>
                    <a:cxn ang="0">
                      <a:pos x="902" y="766"/>
                    </a:cxn>
                    <a:cxn ang="0">
                      <a:pos x="927" y="742"/>
                    </a:cxn>
                    <a:cxn ang="0">
                      <a:pos x="927" y="25"/>
                    </a:cxn>
                    <a:cxn ang="0">
                      <a:pos x="902" y="0"/>
                    </a:cxn>
                    <a:cxn ang="0">
                      <a:pos x="25" y="0"/>
                    </a:cxn>
                    <a:cxn ang="0">
                      <a:pos x="0" y="25"/>
                    </a:cxn>
                    <a:cxn ang="0">
                      <a:pos x="0" y="742"/>
                    </a:cxn>
                    <a:cxn ang="0">
                      <a:pos x="4" y="742"/>
                    </a:cxn>
                  </a:cxnLst>
                  <a:rect l="0" t="0" r="r" b="b"/>
                  <a:pathLst>
                    <a:path w="927" h="766">
                      <a:moveTo>
                        <a:pt x="4" y="742"/>
                      </a:moveTo>
                      <a:cubicBezTo>
                        <a:pt x="8" y="742"/>
                        <a:pt x="8" y="742"/>
                        <a:pt x="8" y="742"/>
                      </a:cubicBezTo>
                      <a:cubicBezTo>
                        <a:pt x="8" y="25"/>
                        <a:pt x="8" y="25"/>
                        <a:pt x="8" y="25"/>
                      </a:cubicBezTo>
                      <a:cubicBezTo>
                        <a:pt x="8" y="21"/>
                        <a:pt x="10" y="16"/>
                        <a:pt x="13" y="13"/>
                      </a:cubicBezTo>
                      <a:cubicBezTo>
                        <a:pt x="16" y="10"/>
                        <a:pt x="21" y="8"/>
                        <a:pt x="25" y="8"/>
                      </a:cubicBezTo>
                      <a:cubicBezTo>
                        <a:pt x="902" y="8"/>
                        <a:pt x="902" y="8"/>
                        <a:pt x="902" y="8"/>
                      </a:cubicBezTo>
                      <a:cubicBezTo>
                        <a:pt x="907" y="8"/>
                        <a:pt x="911" y="10"/>
                        <a:pt x="914" y="13"/>
                      </a:cubicBezTo>
                      <a:cubicBezTo>
                        <a:pt x="917" y="16"/>
                        <a:pt x="919" y="21"/>
                        <a:pt x="919" y="25"/>
                      </a:cubicBezTo>
                      <a:cubicBezTo>
                        <a:pt x="919" y="742"/>
                        <a:pt x="919" y="742"/>
                        <a:pt x="919" y="742"/>
                      </a:cubicBezTo>
                      <a:cubicBezTo>
                        <a:pt x="919" y="746"/>
                        <a:pt x="917" y="750"/>
                        <a:pt x="914" y="753"/>
                      </a:cubicBezTo>
                      <a:cubicBezTo>
                        <a:pt x="911" y="756"/>
                        <a:pt x="907" y="758"/>
                        <a:pt x="902" y="758"/>
                      </a:cubicBezTo>
                      <a:cubicBezTo>
                        <a:pt x="25" y="758"/>
                        <a:pt x="25" y="758"/>
                        <a:pt x="25" y="758"/>
                      </a:cubicBezTo>
                      <a:cubicBezTo>
                        <a:pt x="21" y="758"/>
                        <a:pt x="16" y="756"/>
                        <a:pt x="13" y="753"/>
                      </a:cubicBezTo>
                      <a:cubicBezTo>
                        <a:pt x="10" y="750"/>
                        <a:pt x="8" y="746"/>
                        <a:pt x="8" y="742"/>
                      </a:cubicBezTo>
                      <a:cubicBezTo>
                        <a:pt x="4" y="742"/>
                        <a:pt x="4" y="742"/>
                        <a:pt x="4" y="742"/>
                      </a:cubicBezTo>
                      <a:cubicBezTo>
                        <a:pt x="0" y="742"/>
                        <a:pt x="0" y="742"/>
                        <a:pt x="0" y="742"/>
                      </a:cubicBezTo>
                      <a:cubicBezTo>
                        <a:pt x="0" y="755"/>
                        <a:pt x="11" y="766"/>
                        <a:pt x="25" y="766"/>
                      </a:cubicBezTo>
                      <a:cubicBezTo>
                        <a:pt x="902" y="766"/>
                        <a:pt x="902" y="766"/>
                        <a:pt x="902" y="766"/>
                      </a:cubicBezTo>
                      <a:cubicBezTo>
                        <a:pt x="916" y="766"/>
                        <a:pt x="927" y="755"/>
                        <a:pt x="927" y="742"/>
                      </a:cubicBezTo>
                      <a:cubicBezTo>
                        <a:pt x="927" y="25"/>
                        <a:pt x="927" y="25"/>
                        <a:pt x="927" y="25"/>
                      </a:cubicBezTo>
                      <a:cubicBezTo>
                        <a:pt x="927" y="11"/>
                        <a:pt x="916" y="0"/>
                        <a:pt x="902" y="0"/>
                      </a:cubicBezTo>
                      <a:cubicBezTo>
                        <a:pt x="25" y="0"/>
                        <a:pt x="25" y="0"/>
                        <a:pt x="25" y="0"/>
                      </a:cubicBezTo>
                      <a:cubicBezTo>
                        <a:pt x="11" y="0"/>
                        <a:pt x="0" y="11"/>
                        <a:pt x="0" y="25"/>
                      </a:cubicBezTo>
                      <a:cubicBezTo>
                        <a:pt x="0" y="742"/>
                        <a:pt x="0" y="742"/>
                        <a:pt x="0" y="742"/>
                      </a:cubicBezTo>
                      <a:cubicBezTo>
                        <a:pt x="4" y="742"/>
                        <a:pt x="4" y="742"/>
                        <a:pt x="4" y="742"/>
                      </a:cubicBezTo>
                    </a:path>
                  </a:pathLst>
                </a:custGeom>
                <a:grpFill/>
                <a:ln w="9525">
                  <a:noFill/>
                  <a:round/>
                  <a:headEnd/>
                  <a:tailEnd/>
                </a:ln>
              </p:spPr>
              <p:txBody>
                <a:bodyPr/>
                <a:lstStyle/>
                <a:p>
                  <a:endParaRPr lang="en-GB" dirty="0"/>
                </a:p>
              </p:txBody>
            </p:sp>
            <p:sp>
              <p:nvSpPr>
                <p:cNvPr id="130" name="Freeform 244"/>
                <p:cNvSpPr>
                  <a:spLocks/>
                </p:cNvSpPr>
                <p:nvPr/>
              </p:nvSpPr>
              <p:spPr bwMode="auto">
                <a:xfrm>
                  <a:off x="560" y="3065"/>
                  <a:ext cx="768" cy="1082"/>
                </a:xfrm>
                <a:custGeom>
                  <a:avLst/>
                  <a:gdLst/>
                  <a:ahLst/>
                  <a:cxnLst>
                    <a:cxn ang="0">
                      <a:pos x="941" y="752"/>
                    </a:cxn>
                    <a:cxn ang="0">
                      <a:pos x="935" y="752"/>
                    </a:cxn>
                    <a:cxn ang="0">
                      <a:pos x="928" y="768"/>
                    </a:cxn>
                    <a:cxn ang="0">
                      <a:pos x="912" y="774"/>
                    </a:cxn>
                    <a:cxn ang="0">
                      <a:pos x="35" y="774"/>
                    </a:cxn>
                    <a:cxn ang="0">
                      <a:pos x="19" y="768"/>
                    </a:cxn>
                    <a:cxn ang="0">
                      <a:pos x="12" y="752"/>
                    </a:cxn>
                    <a:cxn ang="0">
                      <a:pos x="12" y="35"/>
                    </a:cxn>
                    <a:cxn ang="0">
                      <a:pos x="19" y="19"/>
                    </a:cxn>
                    <a:cxn ang="0">
                      <a:pos x="35" y="12"/>
                    </a:cxn>
                    <a:cxn ang="0">
                      <a:pos x="912" y="12"/>
                    </a:cxn>
                    <a:cxn ang="0">
                      <a:pos x="928" y="19"/>
                    </a:cxn>
                    <a:cxn ang="0">
                      <a:pos x="935" y="35"/>
                    </a:cxn>
                    <a:cxn ang="0">
                      <a:pos x="935" y="752"/>
                    </a:cxn>
                    <a:cxn ang="0">
                      <a:pos x="941" y="752"/>
                    </a:cxn>
                    <a:cxn ang="0">
                      <a:pos x="947" y="752"/>
                    </a:cxn>
                    <a:cxn ang="0">
                      <a:pos x="947" y="35"/>
                    </a:cxn>
                    <a:cxn ang="0">
                      <a:pos x="912" y="0"/>
                    </a:cxn>
                    <a:cxn ang="0">
                      <a:pos x="35" y="0"/>
                    </a:cxn>
                    <a:cxn ang="0">
                      <a:pos x="0" y="35"/>
                    </a:cxn>
                    <a:cxn ang="0">
                      <a:pos x="0" y="752"/>
                    </a:cxn>
                    <a:cxn ang="0">
                      <a:pos x="35" y="786"/>
                    </a:cxn>
                    <a:cxn ang="0">
                      <a:pos x="912" y="786"/>
                    </a:cxn>
                    <a:cxn ang="0">
                      <a:pos x="947" y="752"/>
                    </a:cxn>
                    <a:cxn ang="0">
                      <a:pos x="941" y="752"/>
                    </a:cxn>
                  </a:cxnLst>
                  <a:rect l="0" t="0" r="r" b="b"/>
                  <a:pathLst>
                    <a:path w="947" h="786">
                      <a:moveTo>
                        <a:pt x="941" y="752"/>
                      </a:moveTo>
                      <a:cubicBezTo>
                        <a:pt x="935" y="752"/>
                        <a:pt x="935" y="752"/>
                        <a:pt x="935" y="752"/>
                      </a:cubicBezTo>
                      <a:cubicBezTo>
                        <a:pt x="935" y="758"/>
                        <a:pt x="933" y="764"/>
                        <a:pt x="928" y="768"/>
                      </a:cubicBezTo>
                      <a:cubicBezTo>
                        <a:pt x="924" y="772"/>
                        <a:pt x="919" y="774"/>
                        <a:pt x="912" y="774"/>
                      </a:cubicBezTo>
                      <a:cubicBezTo>
                        <a:pt x="35" y="774"/>
                        <a:pt x="35" y="774"/>
                        <a:pt x="35" y="774"/>
                      </a:cubicBezTo>
                      <a:cubicBezTo>
                        <a:pt x="29" y="774"/>
                        <a:pt x="23" y="772"/>
                        <a:pt x="19" y="768"/>
                      </a:cubicBezTo>
                      <a:cubicBezTo>
                        <a:pt x="15" y="764"/>
                        <a:pt x="12" y="758"/>
                        <a:pt x="12" y="752"/>
                      </a:cubicBezTo>
                      <a:cubicBezTo>
                        <a:pt x="12" y="35"/>
                        <a:pt x="12" y="35"/>
                        <a:pt x="12" y="35"/>
                      </a:cubicBezTo>
                      <a:cubicBezTo>
                        <a:pt x="12" y="29"/>
                        <a:pt x="15" y="23"/>
                        <a:pt x="19" y="19"/>
                      </a:cubicBezTo>
                      <a:cubicBezTo>
                        <a:pt x="23" y="15"/>
                        <a:pt x="29" y="12"/>
                        <a:pt x="35" y="12"/>
                      </a:cubicBezTo>
                      <a:cubicBezTo>
                        <a:pt x="912" y="12"/>
                        <a:pt x="912" y="12"/>
                        <a:pt x="912" y="12"/>
                      </a:cubicBezTo>
                      <a:cubicBezTo>
                        <a:pt x="919" y="12"/>
                        <a:pt x="924" y="15"/>
                        <a:pt x="928" y="19"/>
                      </a:cubicBezTo>
                      <a:cubicBezTo>
                        <a:pt x="933" y="23"/>
                        <a:pt x="935" y="29"/>
                        <a:pt x="935" y="35"/>
                      </a:cubicBezTo>
                      <a:cubicBezTo>
                        <a:pt x="935" y="752"/>
                        <a:pt x="935" y="752"/>
                        <a:pt x="935" y="752"/>
                      </a:cubicBezTo>
                      <a:cubicBezTo>
                        <a:pt x="941" y="752"/>
                        <a:pt x="941" y="752"/>
                        <a:pt x="941" y="752"/>
                      </a:cubicBezTo>
                      <a:cubicBezTo>
                        <a:pt x="947" y="752"/>
                        <a:pt x="947" y="752"/>
                        <a:pt x="947" y="752"/>
                      </a:cubicBezTo>
                      <a:cubicBezTo>
                        <a:pt x="947" y="35"/>
                        <a:pt x="947" y="35"/>
                        <a:pt x="947" y="35"/>
                      </a:cubicBezTo>
                      <a:cubicBezTo>
                        <a:pt x="947" y="16"/>
                        <a:pt x="932" y="0"/>
                        <a:pt x="912" y="0"/>
                      </a:cubicBezTo>
                      <a:cubicBezTo>
                        <a:pt x="35" y="0"/>
                        <a:pt x="35" y="0"/>
                        <a:pt x="35" y="0"/>
                      </a:cubicBezTo>
                      <a:cubicBezTo>
                        <a:pt x="16" y="0"/>
                        <a:pt x="0" y="16"/>
                        <a:pt x="0" y="35"/>
                      </a:cubicBezTo>
                      <a:cubicBezTo>
                        <a:pt x="0" y="752"/>
                        <a:pt x="0" y="752"/>
                        <a:pt x="0" y="752"/>
                      </a:cubicBezTo>
                      <a:cubicBezTo>
                        <a:pt x="0" y="771"/>
                        <a:pt x="16" y="786"/>
                        <a:pt x="35" y="786"/>
                      </a:cubicBezTo>
                      <a:cubicBezTo>
                        <a:pt x="912" y="786"/>
                        <a:pt x="912" y="786"/>
                        <a:pt x="912" y="786"/>
                      </a:cubicBezTo>
                      <a:cubicBezTo>
                        <a:pt x="932" y="786"/>
                        <a:pt x="947" y="771"/>
                        <a:pt x="947" y="752"/>
                      </a:cubicBezTo>
                      <a:cubicBezTo>
                        <a:pt x="941" y="752"/>
                        <a:pt x="941" y="752"/>
                        <a:pt x="941" y="752"/>
                      </a:cubicBezTo>
                    </a:path>
                  </a:pathLst>
                </a:custGeom>
                <a:grpFill/>
                <a:ln w="9525">
                  <a:noFill/>
                  <a:round/>
                  <a:headEnd/>
                  <a:tailEnd/>
                </a:ln>
              </p:spPr>
              <p:txBody>
                <a:bodyPr/>
                <a:lstStyle/>
                <a:p>
                  <a:endParaRPr lang="en-GB" dirty="0"/>
                </a:p>
              </p:txBody>
            </p:sp>
          </p:grpSp>
          <p:sp>
            <p:nvSpPr>
              <p:cNvPr id="126" name="Text Box 245"/>
              <p:cNvSpPr txBox="1">
                <a:spLocks noChangeArrowheads="1"/>
              </p:cNvSpPr>
              <p:nvPr/>
            </p:nvSpPr>
            <p:spPr bwMode="auto">
              <a:xfrm>
                <a:off x="5027" y="1355"/>
                <a:ext cx="556" cy="560"/>
              </a:xfrm>
              <a:prstGeom prst="rect">
                <a:avLst/>
              </a:prstGeom>
              <a:grpFill/>
              <a:ln w="9525">
                <a:noFill/>
                <a:miter lim="800000"/>
                <a:headEnd/>
                <a:tailEnd/>
              </a:ln>
              <a:effectLst/>
            </p:spPr>
            <p:txBody>
              <a:bodyPr wrap="square">
                <a:spAutoFit/>
              </a:bodyPr>
              <a:lstStyle/>
              <a:p>
                <a:pPr marL="114300" indent="-114300">
                  <a:lnSpc>
                    <a:spcPct val="90000"/>
                  </a:lnSpc>
                </a:pPr>
                <a:r>
                  <a:rPr lang="en-US" sz="1000" b="1" dirty="0" smtClean="0">
                    <a:solidFill>
                      <a:schemeClr val="tx2"/>
                    </a:solidFill>
                    <a:latin typeface="+mn-lt"/>
                  </a:rPr>
                  <a:t>Unified Management</a:t>
                </a:r>
                <a:endParaRPr lang="en-US" sz="1000" b="1" dirty="0">
                  <a:solidFill>
                    <a:schemeClr val="tx2"/>
                  </a:solidFill>
                  <a:latin typeface="+mn-lt"/>
                </a:endParaRPr>
              </a:p>
              <a:p>
                <a:pPr marL="114300" indent="-114300">
                  <a:buFontTx/>
                  <a:buChar char="•"/>
                </a:pPr>
                <a:endParaRPr kumimoji="1" lang="en-US" sz="200" dirty="0">
                  <a:solidFill>
                    <a:schemeClr val="tx2"/>
                  </a:solidFill>
                  <a:latin typeface="+mn-lt"/>
                </a:endParaRPr>
              </a:p>
              <a:p>
                <a:pPr marL="114300" indent="-114300">
                  <a:buFontTx/>
                  <a:buChar char="•"/>
                </a:pPr>
                <a:r>
                  <a:rPr kumimoji="1" lang="en-US" sz="1000" b="0" dirty="0">
                    <a:solidFill>
                      <a:schemeClr val="tx2"/>
                    </a:solidFill>
                    <a:latin typeface="+mn-lt"/>
                  </a:rPr>
                  <a:t> Single </a:t>
                </a:r>
                <a:r>
                  <a:rPr kumimoji="1" lang="en-GB" sz="1000" b="0" dirty="0">
                    <a:solidFill>
                      <a:schemeClr val="tx2"/>
                    </a:solidFill>
                    <a:latin typeface="+mn-lt"/>
                  </a:rPr>
                  <a:t>Unified </a:t>
                </a:r>
                <a:r>
                  <a:rPr kumimoji="1" lang="en-GB" sz="1000" b="0" dirty="0" smtClean="0">
                    <a:solidFill>
                      <a:schemeClr val="tx2"/>
                    </a:solidFill>
                    <a:latin typeface="+mn-lt"/>
                  </a:rPr>
                  <a:t>GUI</a:t>
                </a:r>
                <a:endParaRPr kumimoji="1" lang="en-GB" sz="1000" b="0" dirty="0">
                  <a:solidFill>
                    <a:schemeClr val="tx2"/>
                  </a:solidFill>
                  <a:latin typeface="+mn-lt"/>
                </a:endParaRPr>
              </a:p>
              <a:p>
                <a:pPr marL="114300" indent="-114300">
                  <a:buFontTx/>
                  <a:buChar char="•"/>
                </a:pPr>
                <a:r>
                  <a:rPr kumimoji="1" lang="en-GB" sz="1000" b="0" dirty="0">
                    <a:solidFill>
                      <a:schemeClr val="tx2"/>
                    </a:solidFill>
                    <a:latin typeface="+mn-lt"/>
                  </a:rPr>
                  <a:t> Policy automation</a:t>
                </a:r>
              </a:p>
              <a:p>
                <a:pPr marL="114300" indent="-114300">
                  <a:buFontTx/>
                  <a:buChar char="•"/>
                </a:pPr>
                <a:r>
                  <a:rPr kumimoji="1" lang="en-GB" sz="1000" b="0" dirty="0">
                    <a:solidFill>
                      <a:schemeClr val="tx2"/>
                    </a:solidFill>
                    <a:latin typeface="+mn-lt"/>
                  </a:rPr>
                  <a:t> Task / role subdivision</a:t>
                </a:r>
              </a:p>
              <a:p>
                <a:pPr marL="114300" indent="-114300">
                  <a:buFontTx/>
                  <a:buChar char="•"/>
                </a:pPr>
                <a:r>
                  <a:rPr kumimoji="1" lang="en-GB" sz="1000" b="0" dirty="0">
                    <a:solidFill>
                      <a:schemeClr val="tx2"/>
                    </a:solidFill>
                    <a:latin typeface="+mn-lt"/>
                  </a:rPr>
                  <a:t> Integrated Proactive Reporting</a:t>
                </a:r>
              </a:p>
              <a:p>
                <a:pPr marL="114300" indent="-114300">
                  <a:buFontTx/>
                  <a:buChar char="•"/>
                </a:pPr>
                <a:r>
                  <a:rPr kumimoji="1" lang="en-GB" sz="1000" b="0" dirty="0">
                    <a:solidFill>
                      <a:schemeClr val="tx2"/>
                    </a:solidFill>
                    <a:latin typeface="+mn-lt"/>
                  </a:rPr>
                  <a:t> Auditing &amp; Alerting</a:t>
                </a:r>
              </a:p>
              <a:p>
                <a:pPr marL="114300" indent="-114300">
                  <a:buFontTx/>
                  <a:buChar char="•"/>
                </a:pPr>
                <a:r>
                  <a:rPr kumimoji="1" lang="en-GB" sz="1000" b="0" dirty="0">
                    <a:solidFill>
                      <a:schemeClr val="tx2"/>
                    </a:solidFill>
                    <a:latin typeface="+mn-lt"/>
                  </a:rPr>
                  <a:t> SNMP Compliant</a:t>
                </a:r>
              </a:p>
            </p:txBody>
          </p:sp>
        </p:grpSp>
        <p:sp>
          <p:nvSpPr>
            <p:cNvPr id="124" name="Line 246"/>
            <p:cNvSpPr>
              <a:spLocks noChangeShapeType="1"/>
            </p:cNvSpPr>
            <p:nvPr/>
          </p:nvSpPr>
          <p:spPr bwMode="auto">
            <a:xfrm>
              <a:off x="692" y="3535"/>
              <a:ext cx="267" cy="39"/>
            </a:xfrm>
            <a:prstGeom prst="line">
              <a:avLst/>
            </a:prstGeom>
            <a:grpFill/>
            <a:ln w="28575">
              <a:solidFill>
                <a:schemeClr val="tx2"/>
              </a:solidFill>
              <a:round/>
              <a:headEnd type="oval" w="med" len="med"/>
              <a:tailEnd/>
            </a:ln>
            <a:effectLst/>
          </p:spPr>
          <p:txBody>
            <a:bodyPr wrap="none"/>
            <a:lstStyle/>
            <a:p>
              <a:endParaRPr lang="en-GB" dirty="0"/>
            </a:p>
          </p:txBody>
        </p:sp>
      </p:grpSp>
    </p:spTree>
    <p:extLst>
      <p:ext uri="{BB962C8B-B14F-4D97-AF65-F5344CB8AC3E}">
        <p14:creationId xmlns:p14="http://schemas.microsoft.com/office/powerpoint/2010/main" val="4400353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dissolve">
                                      <p:cBhvr>
                                        <p:cTn id="19" dur="500"/>
                                        <p:tgtEl>
                                          <p:spTgt spid="3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0-#ppt_w/2"/>
                                          </p:val>
                                        </p:tav>
                                        <p:tav tm="100000">
                                          <p:val>
                                            <p:strVal val="#ppt_x"/>
                                          </p:val>
                                        </p:tav>
                                      </p:tavLst>
                                    </p:anim>
                                    <p:anim calcmode="lin" valueType="num">
                                      <p:cBhvr additive="base">
                                        <p:cTn id="47" dur="500" fill="hold"/>
                                        <p:tgtEl>
                                          <p:spTgt spid="66"/>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0-#ppt_w/2"/>
                                          </p:val>
                                        </p:tav>
                                        <p:tav tm="100000">
                                          <p:val>
                                            <p:strVal val="#ppt_x"/>
                                          </p:val>
                                        </p:tav>
                                      </p:tavLst>
                                    </p:anim>
                                    <p:anim calcmode="lin" valueType="num">
                                      <p:cBhvr additive="base">
                                        <p:cTn id="51" dur="500" fill="hold"/>
                                        <p:tgtEl>
                                          <p:spTgt spid="67"/>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500" fill="hold"/>
                                        <p:tgtEl>
                                          <p:spTgt spid="68"/>
                                        </p:tgtEl>
                                        <p:attrNameLst>
                                          <p:attrName>ppt_x</p:attrName>
                                        </p:attrNameLst>
                                      </p:cBhvr>
                                      <p:tavLst>
                                        <p:tav tm="0">
                                          <p:val>
                                            <p:strVal val="0-#ppt_w/2"/>
                                          </p:val>
                                        </p:tav>
                                        <p:tav tm="100000">
                                          <p:val>
                                            <p:strVal val="#ppt_x"/>
                                          </p:val>
                                        </p:tav>
                                      </p:tavLst>
                                    </p:anim>
                                    <p:anim calcmode="lin" valueType="num">
                                      <p:cBhvr additive="base">
                                        <p:cTn id="55" dur="500" fill="hold"/>
                                        <p:tgtEl>
                                          <p:spTgt spid="68"/>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0-#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additive="base">
                                        <p:cTn id="62" dur="500" fill="hold"/>
                                        <p:tgtEl>
                                          <p:spTgt spid="76"/>
                                        </p:tgtEl>
                                        <p:attrNameLst>
                                          <p:attrName>ppt_x</p:attrName>
                                        </p:attrNameLst>
                                      </p:cBhvr>
                                      <p:tavLst>
                                        <p:tav tm="0">
                                          <p:val>
                                            <p:strVal val="0-#ppt_w/2"/>
                                          </p:val>
                                        </p:tav>
                                        <p:tav tm="100000">
                                          <p:val>
                                            <p:strVal val="#ppt_x"/>
                                          </p:val>
                                        </p:tav>
                                      </p:tavLst>
                                    </p:anim>
                                    <p:anim calcmode="lin" valueType="num">
                                      <p:cBhvr additive="base">
                                        <p:cTn id="63" dur="500" fill="hold"/>
                                        <p:tgtEl>
                                          <p:spTgt spid="76"/>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0-#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53"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8204"/>
                                        </p:tgtEl>
                                        <p:attrNameLst>
                                          <p:attrName>style.visibility</p:attrName>
                                        </p:attrNameLst>
                                      </p:cBhvr>
                                      <p:to>
                                        <p:strVal val="visible"/>
                                      </p:to>
                                    </p:set>
                                    <p:animEffect transition="in" filter="fade">
                                      <p:cBhvr>
                                        <p:cTn id="78" dur="1000"/>
                                        <p:tgtEl>
                                          <p:spTgt spid="8204"/>
                                        </p:tgtEl>
                                      </p:cBhvr>
                                    </p:animEffect>
                                    <p:anim calcmode="lin" valueType="num">
                                      <p:cBhvr>
                                        <p:cTn id="79" dur="1000" fill="hold"/>
                                        <p:tgtEl>
                                          <p:spTgt spid="8204"/>
                                        </p:tgtEl>
                                        <p:attrNameLst>
                                          <p:attrName>ppt_x</p:attrName>
                                        </p:attrNameLst>
                                      </p:cBhvr>
                                      <p:tavLst>
                                        <p:tav tm="0">
                                          <p:val>
                                            <p:strVal val="#ppt_x"/>
                                          </p:val>
                                        </p:tav>
                                        <p:tav tm="100000">
                                          <p:val>
                                            <p:strVal val="#ppt_x"/>
                                          </p:val>
                                        </p:tav>
                                      </p:tavLst>
                                    </p:anim>
                                    <p:anim calcmode="lin" valueType="num">
                                      <p:cBhvr>
                                        <p:cTn id="80" dur="1000" fill="hold"/>
                                        <p:tgtEl>
                                          <p:spTgt spid="820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199"/>
                                        </p:tgtEl>
                                        <p:attrNameLst>
                                          <p:attrName>style.visibility</p:attrName>
                                        </p:attrNameLst>
                                      </p:cBhvr>
                                      <p:to>
                                        <p:strVal val="visible"/>
                                      </p:to>
                                    </p:set>
                                    <p:animEffect transition="in" filter="fade">
                                      <p:cBhvr>
                                        <p:cTn id="83" dur="1000"/>
                                        <p:tgtEl>
                                          <p:spTgt spid="8199"/>
                                        </p:tgtEl>
                                      </p:cBhvr>
                                    </p:animEffect>
                                    <p:anim calcmode="lin" valueType="num">
                                      <p:cBhvr>
                                        <p:cTn id="84" dur="1000" fill="hold"/>
                                        <p:tgtEl>
                                          <p:spTgt spid="8199"/>
                                        </p:tgtEl>
                                        <p:attrNameLst>
                                          <p:attrName>ppt_x</p:attrName>
                                        </p:attrNameLst>
                                      </p:cBhvr>
                                      <p:tavLst>
                                        <p:tav tm="0">
                                          <p:val>
                                            <p:strVal val="#ppt_x"/>
                                          </p:val>
                                        </p:tav>
                                        <p:tav tm="100000">
                                          <p:val>
                                            <p:strVal val="#ppt_x"/>
                                          </p:val>
                                        </p:tav>
                                      </p:tavLst>
                                    </p:anim>
                                    <p:anim calcmode="lin" valueType="num">
                                      <p:cBhvr>
                                        <p:cTn id="85" dur="1000" fill="hold"/>
                                        <p:tgtEl>
                                          <p:spTgt spid="8199"/>
                                        </p:tgtEl>
                                        <p:attrNameLst>
                                          <p:attrName>ppt_y</p:attrName>
                                        </p:attrNameLst>
                                      </p:cBhvr>
                                      <p:tavLst>
                                        <p:tav tm="0">
                                          <p:val>
                                            <p:strVal val="#ppt_y+.1"/>
                                          </p:val>
                                        </p:tav>
                                        <p:tav tm="100000">
                                          <p:val>
                                            <p:strVal val="#ppt_y"/>
                                          </p:val>
                                        </p:tav>
                                      </p:tavLst>
                                    </p:anim>
                                  </p:childTnLst>
                                </p:cTn>
                              </p:par>
                              <p:par>
                                <p:cTn id="86" presetID="55" presetClass="entr" presetSubtype="0" fill="hold" nodeType="withEffect">
                                  <p:stCondLst>
                                    <p:cond delay="0"/>
                                  </p:stCondLst>
                                  <p:childTnLst>
                                    <p:set>
                                      <p:cBhvr>
                                        <p:cTn id="87" dur="1" fill="hold">
                                          <p:stCondLst>
                                            <p:cond delay="0"/>
                                          </p:stCondLst>
                                        </p:cTn>
                                        <p:tgtEl>
                                          <p:spTgt spid="100"/>
                                        </p:tgtEl>
                                        <p:attrNameLst>
                                          <p:attrName>style.visibility</p:attrName>
                                        </p:attrNameLst>
                                      </p:cBhvr>
                                      <p:to>
                                        <p:strVal val="visible"/>
                                      </p:to>
                                    </p:set>
                                    <p:anim calcmode="lin" valueType="num">
                                      <p:cBhvr>
                                        <p:cTn id="88" dur="1000" fill="hold"/>
                                        <p:tgtEl>
                                          <p:spTgt spid="100"/>
                                        </p:tgtEl>
                                        <p:attrNameLst>
                                          <p:attrName>ppt_w</p:attrName>
                                        </p:attrNameLst>
                                      </p:cBhvr>
                                      <p:tavLst>
                                        <p:tav tm="0">
                                          <p:val>
                                            <p:strVal val="#ppt_w*0.70"/>
                                          </p:val>
                                        </p:tav>
                                        <p:tav tm="100000">
                                          <p:val>
                                            <p:strVal val="#ppt_w"/>
                                          </p:val>
                                        </p:tav>
                                      </p:tavLst>
                                    </p:anim>
                                    <p:anim calcmode="lin" valueType="num">
                                      <p:cBhvr>
                                        <p:cTn id="89" dur="1000" fill="hold"/>
                                        <p:tgtEl>
                                          <p:spTgt spid="100"/>
                                        </p:tgtEl>
                                        <p:attrNameLst>
                                          <p:attrName>ppt_h</p:attrName>
                                        </p:attrNameLst>
                                      </p:cBhvr>
                                      <p:tavLst>
                                        <p:tav tm="0">
                                          <p:val>
                                            <p:strVal val="#ppt_h"/>
                                          </p:val>
                                        </p:tav>
                                        <p:tav tm="100000">
                                          <p:val>
                                            <p:strVal val="#ppt_h"/>
                                          </p:val>
                                        </p:tav>
                                      </p:tavLst>
                                    </p:anim>
                                    <p:animEffect transition="in" filter="fade">
                                      <p:cBhvr>
                                        <p:cTn id="90" dur="1000"/>
                                        <p:tgtEl>
                                          <p:spTgt spid="100"/>
                                        </p:tgtEl>
                                      </p:cBhvr>
                                    </p:animEffect>
                                  </p:childTnLst>
                                </p:cTn>
                              </p:par>
                            </p:childTnLst>
                          </p:cTn>
                        </p:par>
                        <p:par>
                          <p:cTn id="91" fill="hold">
                            <p:stCondLst>
                              <p:cond delay="1000"/>
                            </p:stCondLst>
                            <p:childTnLst>
                              <p:par>
                                <p:cTn id="92" presetID="47" presetClass="entr" presetSubtype="0"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000"/>
                                        <p:tgtEl>
                                          <p:spTgt spid="9"/>
                                        </p:tgtEl>
                                      </p:cBhvr>
                                    </p:animEffect>
                                    <p:anim calcmode="lin" valueType="num">
                                      <p:cBhvr>
                                        <p:cTn id="95" dur="1000" fill="hold"/>
                                        <p:tgtEl>
                                          <p:spTgt spid="9"/>
                                        </p:tgtEl>
                                        <p:attrNameLst>
                                          <p:attrName>ppt_x</p:attrName>
                                        </p:attrNameLst>
                                      </p:cBhvr>
                                      <p:tavLst>
                                        <p:tav tm="0">
                                          <p:val>
                                            <p:strVal val="#ppt_x"/>
                                          </p:val>
                                        </p:tav>
                                        <p:tav tm="100000">
                                          <p:val>
                                            <p:strVal val="#ppt_x"/>
                                          </p:val>
                                        </p:tav>
                                      </p:tavLst>
                                    </p:anim>
                                    <p:anim calcmode="lin" valueType="num">
                                      <p:cBhvr>
                                        <p:cTn id="9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500"/>
                                        <p:tgtEl>
                                          <p:spTgt spid="12"/>
                                        </p:tgtEl>
                                      </p:cBhvr>
                                    </p:animEffect>
                                    <p:set>
                                      <p:cBhvr>
                                        <p:cTn id="110" dur="1" fill="hold">
                                          <p:stCondLst>
                                            <p:cond delay="499"/>
                                          </p:stCondLst>
                                        </p:cTn>
                                        <p:tgtEl>
                                          <p:spTgt spid="1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9"/>
                                        </p:tgtEl>
                                      </p:cBhvr>
                                    </p:animEffect>
                                    <p:set>
                                      <p:cBhvr>
                                        <p:cTn id="113" dur="1" fill="hold">
                                          <p:stCondLst>
                                            <p:cond delay="499"/>
                                          </p:stCondLst>
                                        </p:cTn>
                                        <p:tgtEl>
                                          <p:spTgt spid="19"/>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ntr" presetSubtype="2" fill="hold" nodeType="clickEffect">
                                  <p:stCondLst>
                                    <p:cond delay="0"/>
                                  </p:stCondLst>
                                  <p:childTnLst>
                                    <p:set>
                                      <p:cBhvr>
                                        <p:cTn id="117" dur="1" fill="hold">
                                          <p:stCondLst>
                                            <p:cond delay="0"/>
                                          </p:stCondLst>
                                        </p:cTn>
                                        <p:tgtEl>
                                          <p:spTgt spid="78"/>
                                        </p:tgtEl>
                                        <p:attrNameLst>
                                          <p:attrName>style.visibility</p:attrName>
                                        </p:attrNameLst>
                                      </p:cBhvr>
                                      <p:to>
                                        <p:strVal val="visible"/>
                                      </p:to>
                                    </p:set>
                                    <p:anim calcmode="lin" valueType="num">
                                      <p:cBhvr additive="base">
                                        <p:cTn id="118" dur="500" fill="hold"/>
                                        <p:tgtEl>
                                          <p:spTgt spid="78"/>
                                        </p:tgtEl>
                                        <p:attrNameLst>
                                          <p:attrName>ppt_x</p:attrName>
                                        </p:attrNameLst>
                                      </p:cBhvr>
                                      <p:tavLst>
                                        <p:tav tm="0">
                                          <p:val>
                                            <p:strVal val="1+#ppt_w/2"/>
                                          </p:val>
                                        </p:tav>
                                        <p:tav tm="100000">
                                          <p:val>
                                            <p:strVal val="#ppt_x"/>
                                          </p:val>
                                        </p:tav>
                                      </p:tavLst>
                                    </p:anim>
                                    <p:anim calcmode="lin" valueType="num">
                                      <p:cBhvr additive="base">
                                        <p:cTn id="119" dur="500" fill="hold"/>
                                        <p:tgtEl>
                                          <p:spTgt spid="78"/>
                                        </p:tgtEl>
                                        <p:attrNameLst>
                                          <p:attrName>ppt_y</p:attrName>
                                        </p:attrNameLst>
                                      </p:cBhvr>
                                      <p:tavLst>
                                        <p:tav tm="0">
                                          <p:val>
                                            <p:strVal val="#ppt_y"/>
                                          </p:val>
                                        </p:tav>
                                        <p:tav tm="100000">
                                          <p:val>
                                            <p:strVal val="#ppt_y"/>
                                          </p:val>
                                        </p:tav>
                                      </p:tavLst>
                                    </p:anim>
                                  </p:childTnLst>
                                </p:cTn>
                              </p:par>
                              <p:par>
                                <p:cTn id="120" presetID="2" presetClass="entr" presetSubtype="2" fill="hold" nodeType="withEffect">
                                  <p:stCondLst>
                                    <p:cond delay="0"/>
                                  </p:stCondLst>
                                  <p:childTnLst>
                                    <p:set>
                                      <p:cBhvr>
                                        <p:cTn id="121" dur="1" fill="hold">
                                          <p:stCondLst>
                                            <p:cond delay="0"/>
                                          </p:stCondLst>
                                        </p:cTn>
                                        <p:tgtEl>
                                          <p:spTgt spid="79"/>
                                        </p:tgtEl>
                                        <p:attrNameLst>
                                          <p:attrName>style.visibility</p:attrName>
                                        </p:attrNameLst>
                                      </p:cBhvr>
                                      <p:to>
                                        <p:strVal val="visible"/>
                                      </p:to>
                                    </p:set>
                                    <p:anim calcmode="lin" valueType="num">
                                      <p:cBhvr additive="base">
                                        <p:cTn id="122" dur="500" fill="hold"/>
                                        <p:tgtEl>
                                          <p:spTgt spid="79"/>
                                        </p:tgtEl>
                                        <p:attrNameLst>
                                          <p:attrName>ppt_x</p:attrName>
                                        </p:attrNameLst>
                                      </p:cBhvr>
                                      <p:tavLst>
                                        <p:tav tm="0">
                                          <p:val>
                                            <p:strVal val="1+#ppt_w/2"/>
                                          </p:val>
                                        </p:tav>
                                        <p:tav tm="100000">
                                          <p:val>
                                            <p:strVal val="#ppt_x"/>
                                          </p:val>
                                        </p:tav>
                                      </p:tavLst>
                                    </p:anim>
                                    <p:anim calcmode="lin" valueType="num">
                                      <p:cBhvr additive="base">
                                        <p:cTn id="123" dur="500" fill="hold"/>
                                        <p:tgtEl>
                                          <p:spTgt spid="79"/>
                                        </p:tgtEl>
                                        <p:attrNameLst>
                                          <p:attrName>ppt_y</p:attrName>
                                        </p:attrNameLst>
                                      </p:cBhvr>
                                      <p:tavLst>
                                        <p:tav tm="0">
                                          <p:val>
                                            <p:strVal val="#ppt_y"/>
                                          </p:val>
                                        </p:tav>
                                        <p:tav tm="100000">
                                          <p:val>
                                            <p:strVal val="#ppt_y"/>
                                          </p:val>
                                        </p:tav>
                                      </p:tavLst>
                                    </p:anim>
                                  </p:childTnLst>
                                </p:cTn>
                              </p:par>
                              <p:par>
                                <p:cTn id="124" presetID="2" presetClass="entr" presetSubtype="2" fill="hold" nodeType="with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1+#ppt_w/2"/>
                                          </p:val>
                                        </p:tav>
                                        <p:tav tm="100000">
                                          <p:val>
                                            <p:strVal val="#ppt_x"/>
                                          </p:val>
                                        </p:tav>
                                      </p:tavLst>
                                    </p:anim>
                                    <p:anim calcmode="lin" valueType="num">
                                      <p:cBhvr additive="base">
                                        <p:cTn id="127" dur="500" fill="hold"/>
                                        <p:tgtEl>
                                          <p:spTgt spid="80"/>
                                        </p:tgtEl>
                                        <p:attrNameLst>
                                          <p:attrName>ppt_y</p:attrName>
                                        </p:attrNameLst>
                                      </p:cBhvr>
                                      <p:tavLst>
                                        <p:tav tm="0">
                                          <p:val>
                                            <p:strVal val="#ppt_y"/>
                                          </p:val>
                                        </p:tav>
                                        <p:tav tm="100000">
                                          <p:val>
                                            <p:strVal val="#ppt_y"/>
                                          </p:val>
                                        </p:tav>
                                      </p:tavLst>
                                    </p:anim>
                                  </p:childTnLst>
                                </p:cTn>
                              </p:par>
                              <p:par>
                                <p:cTn id="128" presetID="2" presetClass="entr" presetSubtype="2" fill="hold" nodeType="withEffect">
                                  <p:stCondLst>
                                    <p:cond delay="0"/>
                                  </p:stCondLst>
                                  <p:childTnLst>
                                    <p:set>
                                      <p:cBhvr>
                                        <p:cTn id="129" dur="1" fill="hold">
                                          <p:stCondLst>
                                            <p:cond delay="0"/>
                                          </p:stCondLst>
                                        </p:cTn>
                                        <p:tgtEl>
                                          <p:spTgt spid="81"/>
                                        </p:tgtEl>
                                        <p:attrNameLst>
                                          <p:attrName>style.visibility</p:attrName>
                                        </p:attrNameLst>
                                      </p:cBhvr>
                                      <p:to>
                                        <p:strVal val="visible"/>
                                      </p:to>
                                    </p:set>
                                    <p:anim calcmode="lin" valueType="num">
                                      <p:cBhvr additive="base">
                                        <p:cTn id="130" dur="500" fill="hold"/>
                                        <p:tgtEl>
                                          <p:spTgt spid="81"/>
                                        </p:tgtEl>
                                        <p:attrNameLst>
                                          <p:attrName>ppt_x</p:attrName>
                                        </p:attrNameLst>
                                      </p:cBhvr>
                                      <p:tavLst>
                                        <p:tav tm="0">
                                          <p:val>
                                            <p:strVal val="1+#ppt_w/2"/>
                                          </p:val>
                                        </p:tav>
                                        <p:tav tm="100000">
                                          <p:val>
                                            <p:strVal val="#ppt_x"/>
                                          </p:val>
                                        </p:tav>
                                      </p:tavLst>
                                    </p:anim>
                                    <p:anim calcmode="lin" valueType="num">
                                      <p:cBhvr additive="base">
                                        <p:cTn id="131" dur="500" fill="hold"/>
                                        <p:tgtEl>
                                          <p:spTgt spid="81"/>
                                        </p:tgtEl>
                                        <p:attrNameLst>
                                          <p:attrName>ppt_y</p:attrName>
                                        </p:attrNameLst>
                                      </p:cBhvr>
                                      <p:tavLst>
                                        <p:tav tm="0">
                                          <p:val>
                                            <p:strVal val="#ppt_y"/>
                                          </p:val>
                                        </p:tav>
                                        <p:tav tm="100000">
                                          <p:val>
                                            <p:strVal val="#ppt_y"/>
                                          </p:val>
                                        </p:tav>
                                      </p:tavLst>
                                    </p:anim>
                                  </p:childTnLst>
                                </p:cTn>
                              </p:par>
                              <p:par>
                                <p:cTn id="132" presetID="2" presetClass="entr" presetSubtype="2" fill="hold" nodeType="withEffect">
                                  <p:stCondLst>
                                    <p:cond delay="0"/>
                                  </p:stCondLst>
                                  <p:childTnLst>
                                    <p:set>
                                      <p:cBhvr>
                                        <p:cTn id="133" dur="1" fill="hold">
                                          <p:stCondLst>
                                            <p:cond delay="0"/>
                                          </p:stCondLst>
                                        </p:cTn>
                                        <p:tgtEl>
                                          <p:spTgt spid="82"/>
                                        </p:tgtEl>
                                        <p:attrNameLst>
                                          <p:attrName>style.visibility</p:attrName>
                                        </p:attrNameLst>
                                      </p:cBhvr>
                                      <p:to>
                                        <p:strVal val="visible"/>
                                      </p:to>
                                    </p:set>
                                    <p:anim calcmode="lin" valueType="num">
                                      <p:cBhvr additive="base">
                                        <p:cTn id="134" dur="500" fill="hold"/>
                                        <p:tgtEl>
                                          <p:spTgt spid="82"/>
                                        </p:tgtEl>
                                        <p:attrNameLst>
                                          <p:attrName>ppt_x</p:attrName>
                                        </p:attrNameLst>
                                      </p:cBhvr>
                                      <p:tavLst>
                                        <p:tav tm="0">
                                          <p:val>
                                            <p:strVal val="1+#ppt_w/2"/>
                                          </p:val>
                                        </p:tav>
                                        <p:tav tm="100000">
                                          <p:val>
                                            <p:strVal val="#ppt_x"/>
                                          </p:val>
                                        </p:tav>
                                      </p:tavLst>
                                    </p:anim>
                                    <p:anim calcmode="lin" valueType="num">
                                      <p:cBhvr additive="base">
                                        <p:cTn id="135" dur="500" fill="hold"/>
                                        <p:tgtEl>
                                          <p:spTgt spid="82"/>
                                        </p:tgtEl>
                                        <p:attrNameLst>
                                          <p:attrName>ppt_y</p:attrName>
                                        </p:attrNameLst>
                                      </p:cBhvr>
                                      <p:tavLst>
                                        <p:tav tm="0">
                                          <p:val>
                                            <p:strVal val="#ppt_y"/>
                                          </p:val>
                                        </p:tav>
                                        <p:tav tm="100000">
                                          <p:val>
                                            <p:strVal val="#ppt_y"/>
                                          </p:val>
                                        </p:tav>
                                      </p:tavLst>
                                    </p:anim>
                                  </p:childTnLst>
                                </p:cTn>
                              </p:par>
                              <p:par>
                                <p:cTn id="136" presetID="2" presetClass="entr" presetSubtype="2" fill="hold" nodeType="withEffect">
                                  <p:stCondLst>
                                    <p:cond delay="0"/>
                                  </p:stCondLst>
                                  <p:childTnLst>
                                    <p:set>
                                      <p:cBhvr>
                                        <p:cTn id="137" dur="1" fill="hold">
                                          <p:stCondLst>
                                            <p:cond delay="0"/>
                                          </p:stCondLst>
                                        </p:cTn>
                                        <p:tgtEl>
                                          <p:spTgt spid="83"/>
                                        </p:tgtEl>
                                        <p:attrNameLst>
                                          <p:attrName>style.visibility</p:attrName>
                                        </p:attrNameLst>
                                      </p:cBhvr>
                                      <p:to>
                                        <p:strVal val="visible"/>
                                      </p:to>
                                    </p:set>
                                    <p:anim calcmode="lin" valueType="num">
                                      <p:cBhvr additive="base">
                                        <p:cTn id="138" dur="500" fill="hold"/>
                                        <p:tgtEl>
                                          <p:spTgt spid="83"/>
                                        </p:tgtEl>
                                        <p:attrNameLst>
                                          <p:attrName>ppt_x</p:attrName>
                                        </p:attrNameLst>
                                      </p:cBhvr>
                                      <p:tavLst>
                                        <p:tav tm="0">
                                          <p:val>
                                            <p:strVal val="1+#ppt_w/2"/>
                                          </p:val>
                                        </p:tav>
                                        <p:tav tm="100000">
                                          <p:val>
                                            <p:strVal val="#ppt_x"/>
                                          </p:val>
                                        </p:tav>
                                      </p:tavLst>
                                    </p:anim>
                                    <p:anim calcmode="lin" valueType="num">
                                      <p:cBhvr additive="base">
                                        <p:cTn id="139" dur="500" fill="hold"/>
                                        <p:tgtEl>
                                          <p:spTgt spid="83"/>
                                        </p:tgtEl>
                                        <p:attrNameLst>
                                          <p:attrName>ppt_y</p:attrName>
                                        </p:attrNameLst>
                                      </p:cBhvr>
                                      <p:tavLst>
                                        <p:tav tm="0">
                                          <p:val>
                                            <p:strVal val="#ppt_y"/>
                                          </p:val>
                                        </p:tav>
                                        <p:tav tm="100000">
                                          <p:val>
                                            <p:strVal val="#ppt_y"/>
                                          </p:val>
                                        </p:tav>
                                      </p:tavLst>
                                    </p:anim>
                                  </p:childTnLst>
                                </p:cTn>
                              </p:par>
                              <p:par>
                                <p:cTn id="140" presetID="53" presetClass="entr" presetSubtype="0" fill="hold" grpId="0" nodeType="withEffect">
                                  <p:stCondLst>
                                    <p:cond delay="0"/>
                                  </p:stCondLst>
                                  <p:childTnLst>
                                    <p:set>
                                      <p:cBhvr>
                                        <p:cTn id="141" dur="1" fill="hold">
                                          <p:stCondLst>
                                            <p:cond delay="0"/>
                                          </p:stCondLst>
                                        </p:cTn>
                                        <p:tgtEl>
                                          <p:spTgt spid="88"/>
                                        </p:tgtEl>
                                        <p:attrNameLst>
                                          <p:attrName>style.visibility</p:attrName>
                                        </p:attrNameLst>
                                      </p:cBhvr>
                                      <p:to>
                                        <p:strVal val="visible"/>
                                      </p:to>
                                    </p:set>
                                    <p:anim calcmode="lin" valueType="num">
                                      <p:cBhvr>
                                        <p:cTn id="142" dur="500" fill="hold"/>
                                        <p:tgtEl>
                                          <p:spTgt spid="88"/>
                                        </p:tgtEl>
                                        <p:attrNameLst>
                                          <p:attrName>ppt_w</p:attrName>
                                        </p:attrNameLst>
                                      </p:cBhvr>
                                      <p:tavLst>
                                        <p:tav tm="0">
                                          <p:val>
                                            <p:fltVal val="0"/>
                                          </p:val>
                                        </p:tav>
                                        <p:tav tm="100000">
                                          <p:val>
                                            <p:strVal val="#ppt_w"/>
                                          </p:val>
                                        </p:tav>
                                      </p:tavLst>
                                    </p:anim>
                                    <p:anim calcmode="lin" valueType="num">
                                      <p:cBhvr>
                                        <p:cTn id="143" dur="500" fill="hold"/>
                                        <p:tgtEl>
                                          <p:spTgt spid="88"/>
                                        </p:tgtEl>
                                        <p:attrNameLst>
                                          <p:attrName>ppt_h</p:attrName>
                                        </p:attrNameLst>
                                      </p:cBhvr>
                                      <p:tavLst>
                                        <p:tav tm="0">
                                          <p:val>
                                            <p:fltVal val="0"/>
                                          </p:val>
                                        </p:tav>
                                        <p:tav tm="100000">
                                          <p:val>
                                            <p:strVal val="#ppt_h"/>
                                          </p:val>
                                        </p:tav>
                                      </p:tavLst>
                                    </p:anim>
                                    <p:animEffect transition="in" filter="fade">
                                      <p:cBhvr>
                                        <p:cTn id="144" dur="500"/>
                                        <p:tgtEl>
                                          <p:spTgt spid="88"/>
                                        </p:tgtEl>
                                      </p:cBhvr>
                                    </p:animEffect>
                                  </p:childTnLst>
                                </p:cTn>
                              </p:par>
                            </p:childTnLst>
                          </p:cTn>
                        </p:par>
                        <p:par>
                          <p:cTn id="145" fill="hold">
                            <p:stCondLst>
                              <p:cond delay="1000"/>
                            </p:stCondLst>
                            <p:childTnLst>
                              <p:par>
                                <p:cTn id="146" presetID="53" presetClass="entr" presetSubtype="0" fill="hold" nodeType="after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p:cTn id="148" dur="500" fill="hold"/>
                                        <p:tgtEl>
                                          <p:spTgt spid="10"/>
                                        </p:tgtEl>
                                        <p:attrNameLst>
                                          <p:attrName>ppt_w</p:attrName>
                                        </p:attrNameLst>
                                      </p:cBhvr>
                                      <p:tavLst>
                                        <p:tav tm="0">
                                          <p:val>
                                            <p:fltVal val="0"/>
                                          </p:val>
                                        </p:tav>
                                        <p:tav tm="100000">
                                          <p:val>
                                            <p:strVal val="#ppt_w"/>
                                          </p:val>
                                        </p:tav>
                                      </p:tavLst>
                                    </p:anim>
                                    <p:anim calcmode="lin" valueType="num">
                                      <p:cBhvr>
                                        <p:cTn id="149" dur="500" fill="hold"/>
                                        <p:tgtEl>
                                          <p:spTgt spid="10"/>
                                        </p:tgtEl>
                                        <p:attrNameLst>
                                          <p:attrName>ppt_h</p:attrName>
                                        </p:attrNameLst>
                                      </p:cBhvr>
                                      <p:tavLst>
                                        <p:tav tm="0">
                                          <p:val>
                                            <p:fltVal val="0"/>
                                          </p:val>
                                        </p:tav>
                                        <p:tav tm="100000">
                                          <p:val>
                                            <p:strVal val="#ppt_h"/>
                                          </p:val>
                                        </p:tav>
                                      </p:tavLst>
                                    </p:anim>
                                    <p:animEffect transition="in" filter="fade">
                                      <p:cBhvr>
                                        <p:cTn id="150" dur="500"/>
                                        <p:tgtEl>
                                          <p:spTgt spid="10"/>
                                        </p:tgtEl>
                                      </p:cBhvr>
                                    </p:animEffect>
                                  </p:childTnLst>
                                </p:cTn>
                              </p:par>
                            </p:childTnLst>
                          </p:cTn>
                        </p:par>
                        <p:par>
                          <p:cTn id="151" fill="hold">
                            <p:stCondLst>
                              <p:cond delay="1500"/>
                            </p:stCondLst>
                            <p:childTnLst>
                              <p:par>
                                <p:cTn id="152" presetID="10" presetClass="entr" presetSubtype="0" fill="hold" nodeType="after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8"/>
                                        </p:tgtEl>
                                        <p:attrNameLst>
                                          <p:attrName>style.visibility</p:attrName>
                                        </p:attrNameLst>
                                      </p:cBhvr>
                                      <p:to>
                                        <p:strVal val="visible"/>
                                      </p:to>
                                    </p:set>
                                    <p:animEffect transition="in" filter="fade">
                                      <p:cBhvr>
                                        <p:cTn id="159" dur="500"/>
                                        <p:tgtEl>
                                          <p:spTgt spid="8"/>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96"/>
                                        </p:tgtEl>
                                        <p:attrNameLst>
                                          <p:attrName>style.visibility</p:attrName>
                                        </p:attrNameLst>
                                      </p:cBhvr>
                                      <p:to>
                                        <p:strVal val="visible"/>
                                      </p:to>
                                    </p:set>
                                    <p:animEffect transition="in" filter="wipe(down)">
                                      <p:cBhvr>
                                        <p:cTn id="162" dur="500"/>
                                        <p:tgtEl>
                                          <p:spTgt spid="96"/>
                                        </p:tgtEl>
                                      </p:cBhvr>
                                    </p:animEffect>
                                  </p:childTnLst>
                                </p:cTn>
                              </p:par>
                            </p:childTnLst>
                          </p:cTn>
                        </p:par>
                        <p:par>
                          <p:cTn id="163" fill="hold">
                            <p:stCondLst>
                              <p:cond delay="500"/>
                            </p:stCondLst>
                            <p:childTnLst>
                              <p:par>
                                <p:cTn id="164" presetID="10" presetClass="entr" presetSubtype="0" fill="hold" nodeType="afterEffect">
                                  <p:stCondLst>
                                    <p:cond delay="0"/>
                                  </p:stCondLst>
                                  <p:childTnLst>
                                    <p:set>
                                      <p:cBhvr>
                                        <p:cTn id="165" dur="1" fill="hold">
                                          <p:stCondLst>
                                            <p:cond delay="0"/>
                                          </p:stCondLst>
                                        </p:cTn>
                                        <p:tgtEl>
                                          <p:spTgt spid="17"/>
                                        </p:tgtEl>
                                        <p:attrNameLst>
                                          <p:attrName>style.visibility</p:attrName>
                                        </p:attrNameLst>
                                      </p:cBhvr>
                                      <p:to>
                                        <p:strVal val="visible"/>
                                      </p:to>
                                    </p:set>
                                    <p:animEffect transition="in" filter="fade">
                                      <p:cBhvr>
                                        <p:cTn id="1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25" grpId="0"/>
      <p:bldP spid="33" grpId="0"/>
      <p:bldP spid="34" grpId="0"/>
      <p:bldP spid="35" grpId="0"/>
      <p:bldP spid="36"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Strategic Expansion of Available Market</a:t>
            </a:r>
            <a:r>
              <a:rPr lang="en-US" sz="2800" dirty="0"/>
              <a:t/>
            </a:r>
            <a:br>
              <a:rPr lang="en-US" sz="2800" dirty="0"/>
            </a:br>
            <a:r>
              <a:rPr lang="en-US" sz="2000" dirty="0"/>
              <a:t>Offerings in 8+ Gartner Magic Quadrants</a:t>
            </a:r>
            <a:endParaRPr lang="en-US" sz="1600" dirty="0">
              <a:solidFill>
                <a:schemeClr val="accent2"/>
              </a:solidFill>
            </a:endParaRPr>
          </a:p>
        </p:txBody>
      </p:sp>
      <p:sp>
        <p:nvSpPr>
          <p:cNvPr id="12" name="Content Placeholder 2"/>
          <p:cNvSpPr txBox="1">
            <a:spLocks/>
          </p:cNvSpPr>
          <p:nvPr/>
        </p:nvSpPr>
        <p:spPr bwMode="auto">
          <a:xfrm>
            <a:off x="6073722" y="1973307"/>
            <a:ext cx="3046833" cy="4896477"/>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200" b="1" dirty="0" smtClean="0">
                <a:solidFill>
                  <a:srgbClr val="000000"/>
                </a:solidFill>
                <a:latin typeface="Arial" pitchFamily="34" charset="0"/>
                <a:cs typeface="Arial" pitchFamily="34" charset="0"/>
              </a:rPr>
              <a:t>Strategic Archive</a:t>
            </a:r>
          </a:p>
          <a:p>
            <a:pPr marL="342900" indent="-342900">
              <a:spcBef>
                <a:spcPct val="20000"/>
              </a:spcBef>
              <a:defRPr/>
            </a:pPr>
            <a:endParaRPr lang="en-US" b="1" dirty="0" smtClean="0">
              <a:solidFill>
                <a:srgbClr val="000000"/>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000000"/>
                </a:solidFill>
                <a:latin typeface="Arial" pitchFamily="34" charset="0"/>
                <a:cs typeface="Arial" pitchFamily="34" charset="0"/>
              </a:rPr>
              <a:t>10% -15% long term growth</a:t>
            </a:r>
          </a:p>
          <a:p>
            <a:pPr marL="342900" indent="-342900">
              <a:spcBef>
                <a:spcPct val="20000"/>
              </a:spcBef>
              <a:buFont typeface="Arial" pitchFamily="34" charset="0"/>
              <a:buChar char="•"/>
              <a:defRPr/>
            </a:pPr>
            <a:endParaRPr lang="en-US" dirty="0" smtClean="0">
              <a:solidFill>
                <a:srgbClr val="000000"/>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000000"/>
                </a:solidFill>
                <a:latin typeface="Arial" pitchFamily="34" charset="0"/>
                <a:cs typeface="Arial" pitchFamily="34" charset="0"/>
              </a:rPr>
              <a:t>Evolution from e-Mail to Information Archiving for long term retention</a:t>
            </a:r>
          </a:p>
          <a:p>
            <a:pPr marL="342900" indent="-342900">
              <a:spcBef>
                <a:spcPct val="20000"/>
              </a:spcBef>
              <a:defRPr/>
            </a:pPr>
            <a:endParaRPr lang="en-US" dirty="0" smtClean="0">
              <a:solidFill>
                <a:srgbClr val="000000"/>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000000"/>
                </a:solidFill>
                <a:latin typeface="Arial" pitchFamily="34" charset="0"/>
                <a:cs typeface="Arial" pitchFamily="34" charset="0"/>
              </a:rPr>
              <a:t>Vertical apps – healthcare, Sciences, SPP</a:t>
            </a:r>
          </a:p>
        </p:txBody>
      </p:sp>
      <p:sp>
        <p:nvSpPr>
          <p:cNvPr id="15" name="Content Placeholder 2"/>
          <p:cNvSpPr txBox="1">
            <a:spLocks/>
          </p:cNvSpPr>
          <p:nvPr/>
        </p:nvSpPr>
        <p:spPr bwMode="auto">
          <a:xfrm>
            <a:off x="6073722" y="2398836"/>
            <a:ext cx="3046833" cy="4464874"/>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200" b="1" dirty="0" smtClean="0">
                <a:solidFill>
                  <a:srgbClr val="000000"/>
                </a:solidFill>
                <a:latin typeface="Arial" pitchFamily="34" charset="0"/>
                <a:cs typeface="Arial" pitchFamily="34" charset="0"/>
              </a:rPr>
              <a:t>Info  Governance</a:t>
            </a:r>
          </a:p>
          <a:p>
            <a:pPr marL="342900" indent="-342900">
              <a:spcBef>
                <a:spcPct val="20000"/>
              </a:spcBef>
              <a:defRPr/>
            </a:pPr>
            <a:endParaRPr lang="en-US" b="1" dirty="0" smtClean="0">
              <a:solidFill>
                <a:srgbClr val="C00000"/>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000000"/>
                </a:solidFill>
                <a:latin typeface="Arial" pitchFamily="34" charset="0"/>
                <a:cs typeface="Arial" pitchFamily="34" charset="0"/>
              </a:rPr>
              <a:t>8% - 10%% long term growth</a:t>
            </a:r>
          </a:p>
          <a:p>
            <a:pPr marL="342900" indent="-342900">
              <a:spcBef>
                <a:spcPct val="20000"/>
              </a:spcBef>
              <a:buFont typeface="Arial" pitchFamily="34" charset="0"/>
              <a:buChar char="•"/>
              <a:defRPr/>
            </a:pPr>
            <a:endParaRPr lang="en-US" dirty="0" smtClean="0">
              <a:solidFill>
                <a:srgbClr val="000000"/>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000000"/>
                </a:solidFill>
                <a:latin typeface="Arial" pitchFamily="34" charset="0"/>
                <a:cs typeface="Arial" pitchFamily="34" charset="0"/>
              </a:rPr>
              <a:t>E-Discovery &amp; Legal Hold important market drivers</a:t>
            </a:r>
          </a:p>
          <a:p>
            <a:pPr marL="342900" indent="-342900">
              <a:spcBef>
                <a:spcPct val="20000"/>
              </a:spcBef>
              <a:buFont typeface="Arial" pitchFamily="34" charset="0"/>
              <a:buChar char="•"/>
              <a:defRPr/>
            </a:pPr>
            <a:endParaRPr lang="en-US" dirty="0" smtClean="0">
              <a:solidFill>
                <a:srgbClr val="000000"/>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000000"/>
                </a:solidFill>
                <a:latin typeface="Arial" pitchFamily="34" charset="0"/>
                <a:cs typeface="Arial" pitchFamily="34" charset="0"/>
              </a:rPr>
              <a:t>Retention of Info Assets for Business/IT Governance</a:t>
            </a:r>
          </a:p>
        </p:txBody>
      </p:sp>
      <p:sp>
        <p:nvSpPr>
          <p:cNvPr id="21" name="Rounded Rectangle 20"/>
          <p:cNvSpPr/>
          <p:nvPr/>
        </p:nvSpPr>
        <p:spPr>
          <a:xfrm>
            <a:off x="398585" y="1533938"/>
            <a:ext cx="5675137" cy="3693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auto">
              <a:spcBef>
                <a:spcPts val="0"/>
              </a:spcBef>
              <a:spcAft>
                <a:spcPts val="0"/>
              </a:spcAft>
            </a:pPr>
            <a:endParaRPr lang="en-US">
              <a:solidFill>
                <a:srgbClr val="000000"/>
              </a:solidFill>
            </a:endParaRPr>
          </a:p>
        </p:txBody>
      </p:sp>
      <p:pic>
        <p:nvPicPr>
          <p:cNvPr id="4" name="Picture 3"/>
          <p:cNvPicPr>
            <a:picLocks noChangeAspect="1" noChangeArrowheads="1"/>
          </p:cNvPicPr>
          <p:nvPr/>
        </p:nvPicPr>
        <p:blipFill>
          <a:blip r:embed="rId3"/>
          <a:srcRect/>
          <a:stretch>
            <a:fillRect/>
          </a:stretch>
        </p:blipFill>
        <p:spPr bwMode="auto">
          <a:xfrm>
            <a:off x="297439" y="4232031"/>
            <a:ext cx="2635046" cy="234338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5"/>
          <p:cNvPicPr>
            <a:picLocks noChangeAspect="1" noChangeArrowheads="1"/>
          </p:cNvPicPr>
          <p:nvPr/>
        </p:nvPicPr>
        <p:blipFill>
          <a:blip r:embed="rId4"/>
          <a:srcRect/>
          <a:stretch>
            <a:fillRect/>
          </a:stretch>
        </p:blipFill>
        <p:spPr bwMode="auto">
          <a:xfrm>
            <a:off x="945689" y="2202319"/>
            <a:ext cx="2198686" cy="18421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7"/>
          <p:cNvPicPr>
            <a:picLocks noChangeAspect="1" noChangeArrowheads="1"/>
          </p:cNvPicPr>
          <p:nvPr/>
        </p:nvPicPr>
        <p:blipFill>
          <a:blip r:embed="rId5" cstate="print"/>
          <a:srcRect/>
          <a:stretch>
            <a:fillRect/>
          </a:stretch>
        </p:blipFill>
        <p:spPr bwMode="auto">
          <a:xfrm>
            <a:off x="2392836" y="4404686"/>
            <a:ext cx="2110287" cy="175914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 name="Picture 6"/>
          <p:cNvPicPr>
            <a:picLocks noChangeAspect="1" noChangeArrowheads="1"/>
          </p:cNvPicPr>
          <p:nvPr/>
        </p:nvPicPr>
        <p:blipFill>
          <a:blip r:embed="rId6" cstate="print"/>
          <a:srcRect/>
          <a:stretch>
            <a:fillRect/>
          </a:stretch>
        </p:blipFill>
        <p:spPr bwMode="auto">
          <a:xfrm>
            <a:off x="3502638" y="2588315"/>
            <a:ext cx="2200683" cy="175775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398585" y="1533938"/>
            <a:ext cx="800219" cy="369332"/>
          </a:xfrm>
          <a:prstGeom prst="rect">
            <a:avLst/>
          </a:prstGeom>
          <a:noFill/>
          <a:effectLst/>
        </p:spPr>
        <p:txBody>
          <a:bodyPr wrap="none" rtlCol="0">
            <a:spAutoFit/>
          </a:bodyPr>
          <a:lstStyle/>
          <a:p>
            <a:pPr defTabSz="914400" fontAlgn="auto">
              <a:spcBef>
                <a:spcPts val="0"/>
              </a:spcBef>
              <a:spcAft>
                <a:spcPts val="0"/>
              </a:spcAft>
            </a:pPr>
            <a:r>
              <a:rPr lang="en-US" b="1" i="1" dirty="0" smtClean="0">
                <a:solidFill>
                  <a:srgbClr val="C00000"/>
                </a:solidFill>
                <a:latin typeface="Arial"/>
                <a:cs typeface="Arial"/>
              </a:rPr>
              <a:t>$3.0B</a:t>
            </a:r>
            <a:endParaRPr lang="en-US" b="1" i="1" dirty="0">
              <a:solidFill>
                <a:srgbClr val="C00000"/>
              </a:solidFill>
              <a:latin typeface="Arial"/>
              <a:cs typeface="Arial"/>
            </a:endParaRPr>
          </a:p>
        </p:txBody>
      </p:sp>
      <p:sp>
        <p:nvSpPr>
          <p:cNvPr id="8" name="TextBox 7"/>
          <p:cNvSpPr txBox="1"/>
          <p:nvPr/>
        </p:nvSpPr>
        <p:spPr>
          <a:xfrm>
            <a:off x="1614830" y="1533938"/>
            <a:ext cx="800219" cy="369332"/>
          </a:xfrm>
          <a:prstGeom prst="rect">
            <a:avLst/>
          </a:prstGeom>
          <a:noFill/>
          <a:effectLst/>
        </p:spPr>
        <p:txBody>
          <a:bodyPr wrap="none" rtlCol="0">
            <a:spAutoFit/>
          </a:bodyPr>
          <a:lstStyle/>
          <a:p>
            <a:pPr defTabSz="914400" fontAlgn="auto">
              <a:spcBef>
                <a:spcPts val="0"/>
              </a:spcBef>
              <a:spcAft>
                <a:spcPts val="0"/>
              </a:spcAft>
            </a:pPr>
            <a:r>
              <a:rPr lang="en-US" b="1" i="1" dirty="0" smtClean="0">
                <a:solidFill>
                  <a:srgbClr val="C00000"/>
                </a:solidFill>
                <a:latin typeface="Arial"/>
                <a:cs typeface="Arial"/>
              </a:rPr>
              <a:t>$5.3B</a:t>
            </a:r>
            <a:endParaRPr lang="en-US" b="1" i="1" dirty="0">
              <a:solidFill>
                <a:srgbClr val="C00000"/>
              </a:solidFill>
              <a:latin typeface="Arial"/>
              <a:cs typeface="Arial"/>
            </a:endParaRPr>
          </a:p>
        </p:txBody>
      </p:sp>
      <p:pic>
        <p:nvPicPr>
          <p:cNvPr id="7" name="Picture 3"/>
          <p:cNvPicPr>
            <a:picLocks noChangeAspect="1" noChangeArrowheads="1"/>
          </p:cNvPicPr>
          <p:nvPr/>
        </p:nvPicPr>
        <p:blipFill>
          <a:blip r:embed="rId7"/>
          <a:srcRect/>
          <a:stretch>
            <a:fillRect/>
          </a:stretch>
        </p:blipFill>
        <p:spPr bwMode="auto">
          <a:xfrm>
            <a:off x="2292980" y="2811961"/>
            <a:ext cx="2310000" cy="2465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2"/>
          <p:cNvPicPr>
            <a:picLocks noChangeAspect="1" noChangeArrowheads="1"/>
          </p:cNvPicPr>
          <p:nvPr/>
        </p:nvPicPr>
        <p:blipFill>
          <a:blip r:embed="rId8"/>
          <a:srcRect/>
          <a:stretch>
            <a:fillRect/>
          </a:stretch>
        </p:blipFill>
        <p:spPr bwMode="auto">
          <a:xfrm>
            <a:off x="3748994" y="4582899"/>
            <a:ext cx="1707971" cy="184134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 name="TextBox 13"/>
          <p:cNvSpPr txBox="1"/>
          <p:nvPr/>
        </p:nvSpPr>
        <p:spPr>
          <a:xfrm>
            <a:off x="2831075" y="1533938"/>
            <a:ext cx="800219" cy="369332"/>
          </a:xfrm>
          <a:prstGeom prst="rect">
            <a:avLst/>
          </a:prstGeom>
          <a:noFill/>
          <a:effectLst/>
        </p:spPr>
        <p:txBody>
          <a:bodyPr wrap="none" rtlCol="0">
            <a:spAutoFit/>
          </a:bodyPr>
          <a:lstStyle/>
          <a:p>
            <a:pPr defTabSz="914400" fontAlgn="auto">
              <a:spcBef>
                <a:spcPts val="0"/>
              </a:spcBef>
              <a:spcAft>
                <a:spcPts val="0"/>
              </a:spcAft>
            </a:pPr>
            <a:r>
              <a:rPr lang="en-US" b="1" i="1" dirty="0" smtClean="0">
                <a:solidFill>
                  <a:srgbClr val="C00000"/>
                </a:solidFill>
                <a:latin typeface="Arial"/>
                <a:cs typeface="Arial"/>
              </a:rPr>
              <a:t>$7.8B</a:t>
            </a:r>
            <a:endParaRPr lang="en-US" b="1" i="1" dirty="0">
              <a:solidFill>
                <a:srgbClr val="C00000"/>
              </a:solidFill>
              <a:latin typeface="Arial"/>
              <a:cs typeface="Arial"/>
            </a:endParaRPr>
          </a:p>
        </p:txBody>
      </p:sp>
      <p:sp>
        <p:nvSpPr>
          <p:cNvPr id="16" name="TextBox 15"/>
          <p:cNvSpPr txBox="1"/>
          <p:nvPr/>
        </p:nvSpPr>
        <p:spPr>
          <a:xfrm>
            <a:off x="4047320" y="1533938"/>
            <a:ext cx="800219" cy="369332"/>
          </a:xfrm>
          <a:prstGeom prst="rect">
            <a:avLst/>
          </a:prstGeom>
          <a:noFill/>
          <a:effectLst/>
        </p:spPr>
        <p:txBody>
          <a:bodyPr wrap="none" rtlCol="0">
            <a:spAutoFit/>
          </a:bodyPr>
          <a:lstStyle/>
          <a:p>
            <a:pPr defTabSz="914400" fontAlgn="auto">
              <a:spcBef>
                <a:spcPts val="0"/>
              </a:spcBef>
              <a:spcAft>
                <a:spcPts val="0"/>
              </a:spcAft>
            </a:pPr>
            <a:r>
              <a:rPr lang="en-US" b="1" i="1" dirty="0" smtClean="0">
                <a:solidFill>
                  <a:srgbClr val="C00000"/>
                </a:solidFill>
                <a:latin typeface="Arial"/>
                <a:cs typeface="Arial"/>
              </a:rPr>
              <a:t>$9.1B</a:t>
            </a:r>
            <a:endParaRPr lang="en-US" b="1" i="1" dirty="0">
              <a:solidFill>
                <a:srgbClr val="C00000"/>
              </a:solidFill>
              <a:latin typeface="Arial"/>
              <a:cs typeface="Arial"/>
            </a:endParaRPr>
          </a:p>
        </p:txBody>
      </p:sp>
      <p:pic>
        <p:nvPicPr>
          <p:cNvPr id="17" name="Picture 8"/>
          <p:cNvPicPr>
            <a:picLocks noChangeAspect="1" noChangeArrowheads="1"/>
          </p:cNvPicPr>
          <p:nvPr/>
        </p:nvPicPr>
        <p:blipFill>
          <a:blip r:embed="rId9" cstate="print"/>
          <a:srcRect/>
          <a:stretch>
            <a:fillRect/>
          </a:stretch>
        </p:blipFill>
        <p:spPr bwMode="auto">
          <a:xfrm>
            <a:off x="4850146" y="2061290"/>
            <a:ext cx="1213637" cy="123083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9"/>
          <p:cNvPicPr>
            <a:picLocks noChangeAspect="1" noChangeArrowheads="1"/>
          </p:cNvPicPr>
          <p:nvPr/>
        </p:nvPicPr>
        <p:blipFill>
          <a:blip r:embed="rId10" cstate="print"/>
          <a:srcRect/>
          <a:stretch>
            <a:fillRect/>
          </a:stretch>
        </p:blipFill>
        <p:spPr bwMode="auto">
          <a:xfrm>
            <a:off x="4037007" y="1930973"/>
            <a:ext cx="1131946" cy="114805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TextBox 18"/>
          <p:cNvSpPr txBox="1"/>
          <p:nvPr/>
        </p:nvSpPr>
        <p:spPr>
          <a:xfrm>
            <a:off x="5263564" y="1533938"/>
            <a:ext cx="800219" cy="369332"/>
          </a:xfrm>
          <a:prstGeom prst="rect">
            <a:avLst/>
          </a:prstGeom>
          <a:noFill/>
          <a:effectLst/>
        </p:spPr>
        <p:txBody>
          <a:bodyPr wrap="none" rtlCol="0">
            <a:spAutoFit/>
          </a:bodyPr>
          <a:lstStyle/>
          <a:p>
            <a:pPr defTabSz="914400" fontAlgn="auto">
              <a:spcBef>
                <a:spcPts val="0"/>
              </a:spcBef>
              <a:spcAft>
                <a:spcPts val="0"/>
              </a:spcAft>
            </a:pPr>
            <a:r>
              <a:rPr lang="en-US" b="1" i="1" dirty="0" smtClean="0">
                <a:solidFill>
                  <a:srgbClr val="C00000"/>
                </a:solidFill>
                <a:latin typeface="Arial"/>
                <a:cs typeface="Arial"/>
              </a:rPr>
              <a:t>$9.6B</a:t>
            </a:r>
            <a:endParaRPr lang="en-US" b="1" i="1" dirty="0">
              <a:solidFill>
                <a:srgbClr val="C00000"/>
              </a:solidFill>
              <a:latin typeface="Arial"/>
              <a:cs typeface="Arial"/>
            </a:endParaRPr>
          </a:p>
        </p:txBody>
      </p:sp>
      <p:sp>
        <p:nvSpPr>
          <p:cNvPr id="20" name="Content Placeholder 2"/>
          <p:cNvSpPr txBox="1">
            <a:spLocks/>
          </p:cNvSpPr>
          <p:nvPr/>
        </p:nvSpPr>
        <p:spPr bwMode="auto">
          <a:xfrm>
            <a:off x="6073722" y="2798654"/>
            <a:ext cx="3046833" cy="405934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2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IT Ops Management</a:t>
            </a:r>
          </a:p>
          <a:p>
            <a:pPr marL="342900" indent="-342900">
              <a:spcBef>
                <a:spcPct val="20000"/>
              </a:spcBef>
              <a:defRPr/>
            </a:pPr>
            <a:endParaRPr lang="en-US" b="1" dirty="0" smtClean="0">
              <a:solidFill>
                <a:srgbClr val="FFFFFF"/>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FFFFFF"/>
                </a:solidFill>
                <a:latin typeface="Arial" pitchFamily="34" charset="0"/>
                <a:cs typeface="Arial" pitchFamily="34" charset="0"/>
              </a:rPr>
              <a:t>12% - 14% long term growth</a:t>
            </a:r>
          </a:p>
          <a:p>
            <a:pPr marL="342900" indent="-342900">
              <a:spcBef>
                <a:spcPct val="20000"/>
              </a:spcBef>
              <a:buFont typeface="Arial" pitchFamily="34" charset="0"/>
              <a:buChar char="•"/>
              <a:defRPr/>
            </a:pPr>
            <a:endParaRPr lang="en-US" dirty="0" smtClean="0">
              <a:solidFill>
                <a:srgbClr val="FFFFFF"/>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FFFFFF"/>
                </a:solidFill>
                <a:latin typeface="Arial" pitchFamily="34" charset="0"/>
                <a:cs typeface="Arial" pitchFamily="34" charset="0"/>
              </a:rPr>
              <a:t>Virtualization &amp; Cloud breaks traditional solutions</a:t>
            </a:r>
          </a:p>
          <a:p>
            <a:pPr marL="342900" indent="-342900">
              <a:spcBef>
                <a:spcPct val="20000"/>
              </a:spcBef>
              <a:buFont typeface="Arial" pitchFamily="34" charset="0"/>
              <a:buChar char="•"/>
              <a:defRPr/>
            </a:pPr>
            <a:endParaRPr lang="en-US" dirty="0" smtClean="0">
              <a:solidFill>
                <a:srgbClr val="FFFFFF"/>
              </a:solidFill>
              <a:latin typeface="Arial" pitchFamily="34" charset="0"/>
              <a:cs typeface="Arial" pitchFamily="34" charset="0"/>
            </a:endParaRPr>
          </a:p>
          <a:p>
            <a:pPr marL="342900" indent="-342900">
              <a:spcBef>
                <a:spcPct val="20000"/>
              </a:spcBef>
              <a:buFont typeface="Arial" pitchFamily="34" charset="0"/>
              <a:buChar char="•"/>
              <a:defRPr/>
            </a:pPr>
            <a:r>
              <a:rPr lang="en-US" dirty="0" smtClean="0">
                <a:solidFill>
                  <a:srgbClr val="FFFFFF"/>
                </a:solidFill>
                <a:latin typeface="Arial" pitchFamily="34" charset="0"/>
                <a:cs typeface="Arial" pitchFamily="34" charset="0"/>
              </a:rPr>
              <a:t>IT Ops market open to new solutions</a:t>
            </a:r>
          </a:p>
        </p:txBody>
      </p:sp>
    </p:spTree>
    <p:extLst>
      <p:ext uri="{BB962C8B-B14F-4D97-AF65-F5344CB8AC3E}">
        <p14:creationId xmlns:p14="http://schemas.microsoft.com/office/powerpoint/2010/main" val="32498486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9"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5436096" y="2276872"/>
            <a:ext cx="3250704" cy="3849291"/>
          </a:xfrm>
        </p:spPr>
        <p:txBody>
          <a:bodyPr>
            <a:normAutofit fontScale="92500"/>
          </a:bodyPr>
          <a:lstStyle/>
          <a:p>
            <a:pPr marL="0" indent="0">
              <a:buNone/>
            </a:pPr>
            <a:r>
              <a:rPr lang="en-US" sz="2600" dirty="0" smtClean="0"/>
              <a:t>Markets </a:t>
            </a:r>
            <a:r>
              <a:rPr lang="en-US" sz="2600" dirty="0"/>
              <a:t>and products are combining into </a:t>
            </a:r>
            <a:r>
              <a:rPr lang="en-US" sz="2600" dirty="0" smtClean="0"/>
              <a:t>a single</a:t>
            </a:r>
            <a:r>
              <a:rPr lang="en-US" sz="2600" dirty="0"/>
              <a:t>, </a:t>
            </a:r>
            <a:r>
              <a:rPr lang="en-US" sz="2600" dirty="0" smtClean="0"/>
              <a:t>comprehensive solution</a:t>
            </a:r>
            <a:br>
              <a:rPr lang="en-US" sz="2600" dirty="0" smtClean="0"/>
            </a:br>
            <a:endParaRPr lang="en-US" sz="2600" dirty="0" smtClean="0"/>
          </a:p>
          <a:p>
            <a:pPr marL="0" indent="0">
              <a:buNone/>
            </a:pPr>
            <a:endParaRPr lang="en-US" sz="2600" dirty="0"/>
          </a:p>
          <a:p>
            <a:pPr marL="0" indent="0">
              <a:buNone/>
            </a:pPr>
            <a:r>
              <a:rPr lang="en-US" sz="2600" dirty="0" err="1" smtClean="0"/>
              <a:t>Commvault</a:t>
            </a:r>
            <a:r>
              <a:rPr lang="en-US" sz="2600" dirty="0" smtClean="0"/>
              <a:t> </a:t>
            </a:r>
            <a:r>
              <a:rPr lang="en-US" sz="2600" dirty="0"/>
              <a:t>will be the </a:t>
            </a:r>
            <a:r>
              <a:rPr lang="en-US" sz="2600" b="1" dirty="0" smtClean="0">
                <a:solidFill>
                  <a:schemeClr val="accent2"/>
                </a:solidFill>
              </a:rPr>
              <a:t>leader</a:t>
            </a:r>
            <a:r>
              <a:rPr lang="en-US" sz="2600" dirty="0" smtClean="0"/>
              <a:t> </a:t>
            </a:r>
            <a:r>
              <a:rPr lang="en-US" sz="2600" dirty="0"/>
              <a:t>in </a:t>
            </a:r>
            <a:r>
              <a:rPr lang="en-US" sz="2600" dirty="0" smtClean="0"/>
              <a:t>this new</a:t>
            </a:r>
            <a:r>
              <a:rPr lang="en-US" sz="2600" dirty="0"/>
              <a:t>, combined </a:t>
            </a:r>
            <a:r>
              <a:rPr lang="en-US" sz="2600" dirty="0" smtClean="0"/>
              <a:t>market</a:t>
            </a:r>
            <a:endParaRPr lang="en-US" sz="2600" dirty="0"/>
          </a:p>
        </p:txBody>
      </p:sp>
      <p:pic>
        <p:nvPicPr>
          <p:cNvPr id="5" name="Picture 4" descr="ch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79" y="2141185"/>
            <a:ext cx="5161550" cy="3866559"/>
          </a:xfrm>
          <a:prstGeom prst="rect">
            <a:avLst/>
          </a:prstGeom>
        </p:spPr>
      </p:pic>
      <p:sp>
        <p:nvSpPr>
          <p:cNvPr id="6" name="Title 3"/>
          <p:cNvSpPr txBox="1">
            <a:spLocks/>
          </p:cNvSpPr>
          <p:nvPr/>
        </p:nvSpPr>
        <p:spPr>
          <a:xfrm>
            <a:off x="457200" y="34178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AU" dirty="0"/>
              <a:t>Our Vision </a:t>
            </a:r>
            <a:br>
              <a:rPr lang="en-AU" dirty="0"/>
            </a:br>
            <a:r>
              <a:rPr lang="en-AU" sz="2000" dirty="0"/>
              <a:t>Leadership in a Market of </a:t>
            </a:r>
            <a:r>
              <a:rPr lang="en-AU" sz="2000" dirty="0" smtClean="0"/>
              <a:t>One</a:t>
            </a:r>
            <a:endParaRPr lang="en-US" sz="1200" dirty="0"/>
          </a:p>
        </p:txBody>
      </p:sp>
    </p:spTree>
    <p:extLst>
      <p:ext uri="{BB962C8B-B14F-4D97-AF65-F5344CB8AC3E}">
        <p14:creationId xmlns:p14="http://schemas.microsoft.com/office/powerpoint/2010/main" val="2435363954"/>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Hyper-V – Data and Information Management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82305471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33674" y="1738237"/>
            <a:ext cx="6957509" cy="4900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pPr>
              <a:tabLst>
                <a:tab pos="7254875" algn="l"/>
              </a:tabLst>
            </a:pPr>
            <a:r>
              <a:rPr lang="en-US" dirty="0" smtClean="0"/>
              <a:t>IT Infrastructure Evolution</a:t>
            </a:r>
            <a:endParaRPr lang="en-US" sz="1600" dirty="0"/>
          </a:p>
        </p:txBody>
      </p:sp>
      <p:pic>
        <p:nvPicPr>
          <p:cNvPr id="1028" name="Picture 4"/>
          <p:cNvPicPr>
            <a:picLocks noChangeAspect="1" noChangeArrowheads="1"/>
          </p:cNvPicPr>
          <p:nvPr/>
        </p:nvPicPr>
        <p:blipFill>
          <a:blip r:embed="rId3" cstate="print"/>
          <a:srcRect/>
          <a:stretch>
            <a:fillRect/>
          </a:stretch>
        </p:blipFill>
        <p:spPr bwMode="auto">
          <a:xfrm>
            <a:off x="545562" y="3127306"/>
            <a:ext cx="3178421" cy="2435294"/>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324183" y="3124200"/>
            <a:ext cx="3283585" cy="2438400"/>
          </a:xfrm>
          <a:prstGeom prst="rect">
            <a:avLst/>
          </a:prstGeom>
          <a:noFill/>
          <a:ln w="9525">
            <a:solidFill>
              <a:schemeClr val="tx1"/>
            </a:solidFill>
            <a:miter lim="800000"/>
            <a:headEnd/>
            <a:tailEnd/>
          </a:ln>
        </p:spPr>
      </p:pic>
      <p:sp>
        <p:nvSpPr>
          <p:cNvPr id="53" name="TextBox 52"/>
          <p:cNvSpPr txBox="1"/>
          <p:nvPr/>
        </p:nvSpPr>
        <p:spPr>
          <a:xfrm>
            <a:off x="752183" y="2362200"/>
            <a:ext cx="2769675" cy="646331"/>
          </a:xfrm>
          <a:prstGeom prst="rect">
            <a:avLst/>
          </a:prstGeom>
          <a:noFill/>
        </p:spPr>
        <p:txBody>
          <a:bodyPr wrap="square" rtlCol="0">
            <a:spAutoFit/>
          </a:bodyPr>
          <a:lstStyle/>
          <a:p>
            <a:pPr algn="ctr">
              <a:buClr>
                <a:srgbClr val="E31838"/>
              </a:buClr>
            </a:pPr>
            <a:r>
              <a:rPr lang="en-US" sz="1800" b="1" dirty="0" smtClean="0">
                <a:solidFill>
                  <a:schemeClr val="tx2"/>
                </a:solidFill>
              </a:rPr>
              <a:t>High Rates of Data Growth</a:t>
            </a:r>
          </a:p>
        </p:txBody>
      </p:sp>
      <p:sp>
        <p:nvSpPr>
          <p:cNvPr id="54" name="TextBox 53"/>
          <p:cNvSpPr txBox="1"/>
          <p:nvPr/>
        </p:nvSpPr>
        <p:spPr>
          <a:xfrm>
            <a:off x="5763612" y="2362200"/>
            <a:ext cx="2227571" cy="646331"/>
          </a:xfrm>
          <a:prstGeom prst="rect">
            <a:avLst/>
          </a:prstGeom>
          <a:noFill/>
        </p:spPr>
        <p:txBody>
          <a:bodyPr wrap="square" rtlCol="0">
            <a:spAutoFit/>
          </a:bodyPr>
          <a:lstStyle/>
          <a:p>
            <a:pPr algn="ctr">
              <a:buClr>
                <a:srgbClr val="E31838"/>
              </a:buClr>
            </a:pPr>
            <a:r>
              <a:rPr lang="en-US" sz="1800" b="1" dirty="0" smtClean="0">
                <a:solidFill>
                  <a:schemeClr val="tx2"/>
                </a:solidFill>
              </a:rPr>
              <a:t>High Density VM Environments</a:t>
            </a:r>
          </a:p>
        </p:txBody>
      </p:sp>
      <p:sp>
        <p:nvSpPr>
          <p:cNvPr id="27" name="TextBox 26"/>
          <p:cNvSpPr txBox="1"/>
          <p:nvPr/>
        </p:nvSpPr>
        <p:spPr>
          <a:xfrm>
            <a:off x="599783" y="5715000"/>
            <a:ext cx="2895600" cy="1046440"/>
          </a:xfrm>
          <a:prstGeom prst="rect">
            <a:avLst/>
          </a:prstGeom>
          <a:noFill/>
        </p:spPr>
        <p:txBody>
          <a:bodyPr wrap="square" rtlCol="0">
            <a:spAutoFit/>
          </a:bodyPr>
          <a:lstStyle/>
          <a:p>
            <a:pPr indent="-182880">
              <a:spcBef>
                <a:spcPts val="1200"/>
              </a:spcBef>
              <a:buClr>
                <a:srgbClr val="E31838"/>
              </a:buClr>
              <a:buFont typeface="Wingdings" pitchFamily="2" charset="2"/>
              <a:buChar char="Ø"/>
            </a:pPr>
            <a:r>
              <a:rPr lang="en-US" sz="1400" dirty="0" smtClean="0">
                <a:solidFill>
                  <a:schemeClr val="tx2"/>
                </a:solidFill>
              </a:rPr>
              <a:t>Manageable work loads</a:t>
            </a:r>
          </a:p>
          <a:p>
            <a:pPr indent="-182880">
              <a:spcBef>
                <a:spcPts val="1200"/>
              </a:spcBef>
              <a:buClr>
                <a:srgbClr val="E31838"/>
              </a:buClr>
              <a:buFont typeface="Wingdings" pitchFamily="2" charset="2"/>
              <a:buChar char="Ø"/>
            </a:pPr>
            <a:r>
              <a:rPr lang="en-US" sz="1400" dirty="0" smtClean="0">
                <a:solidFill>
                  <a:schemeClr val="tx2"/>
                </a:solidFill>
              </a:rPr>
              <a:t>Dedicated resources</a:t>
            </a:r>
          </a:p>
          <a:p>
            <a:pPr indent="-182880">
              <a:spcBef>
                <a:spcPts val="1200"/>
              </a:spcBef>
              <a:buClr>
                <a:srgbClr val="E31838"/>
              </a:buClr>
              <a:buFont typeface="Wingdings" pitchFamily="2" charset="2"/>
              <a:buChar char="Ø"/>
            </a:pPr>
            <a:r>
              <a:rPr lang="en-US" sz="1400" dirty="0" smtClean="0">
                <a:solidFill>
                  <a:schemeClr val="tx2"/>
                </a:solidFill>
              </a:rPr>
              <a:t>Dedicated operating window</a:t>
            </a:r>
          </a:p>
        </p:txBody>
      </p:sp>
      <p:sp>
        <p:nvSpPr>
          <p:cNvPr id="28" name="TextBox 27"/>
          <p:cNvSpPr txBox="1"/>
          <p:nvPr/>
        </p:nvSpPr>
        <p:spPr>
          <a:xfrm>
            <a:off x="5476583" y="5735360"/>
            <a:ext cx="3048000" cy="1046440"/>
          </a:xfrm>
          <a:prstGeom prst="rect">
            <a:avLst/>
          </a:prstGeom>
          <a:noFill/>
        </p:spPr>
        <p:txBody>
          <a:bodyPr wrap="square" rtlCol="0">
            <a:spAutoFit/>
          </a:bodyPr>
          <a:lstStyle/>
          <a:p>
            <a:pPr indent="-182880">
              <a:spcBef>
                <a:spcPts val="1200"/>
              </a:spcBef>
              <a:buClr>
                <a:srgbClr val="E31838"/>
              </a:buClr>
              <a:buFont typeface="Wingdings" pitchFamily="2" charset="2"/>
              <a:buChar char="Ø"/>
            </a:pPr>
            <a:r>
              <a:rPr lang="en-US" sz="1400" dirty="0" smtClean="0">
                <a:solidFill>
                  <a:schemeClr val="tx2"/>
                </a:solidFill>
              </a:rPr>
              <a:t>Highly consolidated &amp; automated</a:t>
            </a:r>
          </a:p>
          <a:p>
            <a:pPr indent="-182880">
              <a:spcBef>
                <a:spcPts val="1200"/>
              </a:spcBef>
              <a:buClr>
                <a:srgbClr val="E31838"/>
              </a:buClr>
              <a:buFont typeface="Wingdings" pitchFamily="2" charset="2"/>
              <a:buChar char="Ø"/>
            </a:pPr>
            <a:r>
              <a:rPr lang="en-US" sz="1400" dirty="0" smtClean="0">
                <a:solidFill>
                  <a:schemeClr val="tx2"/>
                </a:solidFill>
              </a:rPr>
              <a:t>Shared physical resources</a:t>
            </a:r>
          </a:p>
          <a:p>
            <a:pPr indent="-182880">
              <a:spcBef>
                <a:spcPts val="1200"/>
              </a:spcBef>
              <a:buClr>
                <a:srgbClr val="E31838"/>
              </a:buClr>
              <a:buFont typeface="Wingdings" pitchFamily="2" charset="2"/>
              <a:buChar char="Ø"/>
            </a:pPr>
            <a:r>
              <a:rPr lang="en-US" sz="1400" dirty="0" smtClean="0">
                <a:solidFill>
                  <a:schemeClr val="tx2"/>
                </a:solidFill>
              </a:rPr>
              <a:t>24x7 Operations</a:t>
            </a:r>
          </a:p>
        </p:txBody>
      </p:sp>
      <p:sp>
        <p:nvSpPr>
          <p:cNvPr id="9" name="Rectangle 8"/>
          <p:cNvSpPr/>
          <p:nvPr/>
        </p:nvSpPr>
        <p:spPr>
          <a:xfrm>
            <a:off x="1033950" y="1780841"/>
            <a:ext cx="6957233" cy="447428"/>
          </a:xfrm>
          <a:prstGeom prst="rect">
            <a:avLst/>
          </a:prstGeom>
          <a:noFill/>
          <a:ln w="12700">
            <a:noFill/>
            <a:headEnd type="none" w="med" len="med"/>
            <a:tailEnd type="none" w="med" len="med"/>
          </a:ln>
          <a:effectLst>
            <a:outerShdw blurRad="50800" dist="25400" dir="5400000" sx="99000" sy="99000" algn="t" rotWithShape="0">
              <a:prstClr val="black">
                <a:alpha val="29000"/>
              </a:prstClr>
            </a:outerShdw>
          </a:effectLst>
        </p:spPr>
        <p:style>
          <a:lnRef idx="1">
            <a:schemeClr val="accent4"/>
          </a:lnRef>
          <a:fillRef idx="3">
            <a:schemeClr val="accent4"/>
          </a:fillRef>
          <a:effectRef idx="2">
            <a:schemeClr val="accent4"/>
          </a:effectRef>
          <a:fontRef idx="minor">
            <a:schemeClr val="lt1"/>
          </a:fontRef>
        </p:style>
        <p:txBody>
          <a:bodyPr anchor="ctr"/>
          <a:lstStyle/>
          <a:p>
            <a:r>
              <a:rPr lang="en-US" sz="1800" b="1" dirty="0" smtClean="0">
                <a:solidFill>
                  <a:srgbClr val="010204"/>
                </a:solidFill>
              </a:rPr>
              <a:t>The modern data center is adding new storage management challenges</a:t>
            </a:r>
            <a:endParaRPr lang="en-US" sz="1800" b="1" dirty="0">
              <a:solidFill>
                <a:srgbClr val="010204"/>
              </a:solidFill>
            </a:endParaRPr>
          </a:p>
        </p:txBody>
      </p:sp>
      <p:sp>
        <p:nvSpPr>
          <p:cNvPr id="12" name="Striped Right Arrow 11"/>
          <p:cNvSpPr/>
          <p:nvPr/>
        </p:nvSpPr>
        <p:spPr>
          <a:xfrm>
            <a:off x="4104983" y="4038600"/>
            <a:ext cx="914400" cy="685800"/>
          </a:xfrm>
          <a:prstGeom prst="stripedRightArrow">
            <a:avLst>
              <a:gd name="adj1" fmla="val 5398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284679" y="2438400"/>
            <a:ext cx="609600" cy="461665"/>
          </a:xfrm>
          <a:prstGeom prst="rect">
            <a:avLst/>
          </a:prstGeom>
          <a:noFill/>
        </p:spPr>
        <p:txBody>
          <a:bodyPr wrap="square" rtlCol="0">
            <a:spAutoFit/>
          </a:bodyPr>
          <a:lstStyle/>
          <a:p>
            <a:pPr>
              <a:buClr>
                <a:srgbClr val="E31838"/>
              </a:buClr>
            </a:pPr>
            <a:r>
              <a:rPr lang="en-US" b="1" dirty="0" smtClean="0">
                <a:solidFill>
                  <a:schemeClr val="tx2"/>
                </a:solidFill>
              </a:rPr>
              <a:t> +</a:t>
            </a:r>
          </a:p>
        </p:txBody>
      </p:sp>
    </p:spTree>
    <p:extLst>
      <p:ext uri="{BB962C8B-B14F-4D97-AF65-F5344CB8AC3E}">
        <p14:creationId xmlns:p14="http://schemas.microsoft.com/office/powerpoint/2010/main" val="122394450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Way Just Does Not Fit</a:t>
            </a:r>
            <a:endParaRPr lang="en-US" i="1" dirty="0"/>
          </a:p>
        </p:txBody>
      </p:sp>
      <p:pic>
        <p:nvPicPr>
          <p:cNvPr id="8"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07999" y="2731882"/>
            <a:ext cx="2892995" cy="344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5334000"/>
            <a:ext cx="1810347" cy="584776"/>
          </a:xfrm>
          <a:prstGeom prst="rect">
            <a:avLst/>
          </a:prstGeom>
          <a:noFill/>
        </p:spPr>
        <p:txBody>
          <a:bodyPr wrap="square" rtlCol="0">
            <a:spAutoFit/>
          </a:bodyPr>
          <a:lstStyle/>
          <a:p>
            <a:r>
              <a:rPr lang="en-US" sz="1600" dirty="0" smtClean="0"/>
              <a:t>Modern Data Center</a:t>
            </a:r>
            <a:endParaRPr lang="en-US" sz="1600" dirty="0"/>
          </a:p>
        </p:txBody>
      </p:sp>
      <p:sp>
        <p:nvSpPr>
          <p:cNvPr id="6" name="TextBox 5"/>
          <p:cNvSpPr txBox="1"/>
          <p:nvPr/>
        </p:nvSpPr>
        <p:spPr>
          <a:xfrm>
            <a:off x="1752600" y="3301424"/>
            <a:ext cx="1387213" cy="584776"/>
          </a:xfrm>
          <a:prstGeom prst="rect">
            <a:avLst/>
          </a:prstGeom>
          <a:noFill/>
        </p:spPr>
        <p:txBody>
          <a:bodyPr wrap="square" rtlCol="0">
            <a:spAutoFit/>
          </a:bodyPr>
          <a:lstStyle/>
          <a:p>
            <a:pPr algn="ctr"/>
            <a:r>
              <a:rPr lang="en-US" sz="1600" dirty="0" smtClean="0"/>
              <a:t>Legacy Data Protection</a:t>
            </a:r>
            <a:endParaRPr lang="en-US" sz="1600" dirty="0"/>
          </a:p>
        </p:txBody>
      </p:sp>
      <p:sp>
        <p:nvSpPr>
          <p:cNvPr id="16" name="Content Placeholder 2"/>
          <p:cNvSpPr txBox="1">
            <a:spLocks/>
          </p:cNvSpPr>
          <p:nvPr/>
        </p:nvSpPr>
        <p:spPr bwMode="auto">
          <a:xfrm>
            <a:off x="4096983" y="2697595"/>
            <a:ext cx="4655127" cy="3129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800000"/>
              </a:buClr>
              <a:buSzPct val="100000"/>
              <a:buFont typeface="Webdings" pitchFamily="18" charset="2"/>
              <a:buChar char=""/>
              <a:defRPr sz="2800" kern="1200">
                <a:solidFill>
                  <a:schemeClr val="tx1"/>
                </a:solidFill>
                <a:latin typeface="+mn-lt"/>
                <a:ea typeface="MS PGothic" pitchFamily="34"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chemeClr val="tx2"/>
                </a:solidFill>
              </a:rPr>
              <a:t>Not enough time to move data</a:t>
            </a:r>
          </a:p>
          <a:p>
            <a:pPr lvl="1">
              <a:spcBef>
                <a:spcPts val="600"/>
              </a:spcBef>
              <a:spcAft>
                <a:spcPts val="600"/>
              </a:spcAft>
            </a:pPr>
            <a:r>
              <a:rPr lang="en-US" sz="1600" dirty="0">
                <a:solidFill>
                  <a:schemeClr val="tx2"/>
                </a:solidFill>
              </a:rPr>
              <a:t>Too much data per host</a:t>
            </a:r>
          </a:p>
          <a:p>
            <a:pPr>
              <a:spcBef>
                <a:spcPts val="1200"/>
              </a:spcBef>
            </a:pPr>
            <a:r>
              <a:rPr lang="en-US" sz="1800" dirty="0" smtClean="0">
                <a:solidFill>
                  <a:schemeClr val="tx2"/>
                </a:solidFill>
              </a:rPr>
              <a:t>Insufficient resources for operation</a:t>
            </a:r>
          </a:p>
          <a:p>
            <a:pPr lvl="1">
              <a:spcBef>
                <a:spcPts val="600"/>
              </a:spcBef>
              <a:spcAft>
                <a:spcPts val="600"/>
              </a:spcAft>
            </a:pPr>
            <a:r>
              <a:rPr lang="en-US" sz="1600" dirty="0" smtClean="0">
                <a:solidFill>
                  <a:schemeClr val="tx2"/>
                </a:solidFill>
              </a:rPr>
              <a:t>Hosts, VMs and Storage systems cannot divert resources for intense IO operations</a:t>
            </a:r>
          </a:p>
          <a:p>
            <a:pPr>
              <a:spcBef>
                <a:spcPts val="1200"/>
              </a:spcBef>
            </a:pPr>
            <a:r>
              <a:rPr lang="en-US" sz="1800" dirty="0" smtClean="0">
                <a:solidFill>
                  <a:schemeClr val="tx2"/>
                </a:solidFill>
              </a:rPr>
              <a:t>Agent based operations too cumbersome and time consuming</a:t>
            </a:r>
          </a:p>
          <a:p>
            <a:pPr lvl="1">
              <a:spcBef>
                <a:spcPts val="600"/>
              </a:spcBef>
              <a:spcAft>
                <a:spcPts val="600"/>
              </a:spcAft>
            </a:pPr>
            <a:r>
              <a:rPr lang="en-US" sz="1600" dirty="0" smtClean="0">
                <a:solidFill>
                  <a:schemeClr val="tx2"/>
                </a:solidFill>
              </a:rPr>
              <a:t>No time to maintain and monitor each VM and software within it individually</a:t>
            </a:r>
          </a:p>
        </p:txBody>
      </p:sp>
      <p:sp>
        <p:nvSpPr>
          <p:cNvPr id="10" name="Rectangle 9"/>
          <p:cNvSpPr/>
          <p:nvPr/>
        </p:nvSpPr>
        <p:spPr>
          <a:xfrm>
            <a:off x="523658" y="1652782"/>
            <a:ext cx="8088092" cy="51163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523934" y="1695386"/>
            <a:ext cx="8087816" cy="469032"/>
          </a:xfrm>
          <a:prstGeom prst="rect">
            <a:avLst/>
          </a:prstGeom>
          <a:noFill/>
          <a:ln w="12700">
            <a:noFill/>
            <a:headEnd type="none" w="med" len="med"/>
            <a:tailEnd type="none" w="med" len="med"/>
          </a:ln>
          <a:effectLst>
            <a:outerShdw blurRad="50800" dist="25400" dir="5400000" sx="99000" sy="99000" algn="t" rotWithShape="0">
              <a:prstClr val="black">
                <a:alpha val="29000"/>
              </a:prstClr>
            </a:outerShdw>
          </a:effectLst>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ctr">
              <a:defRPr sz="1800" b="1">
                <a:solidFill>
                  <a:srgbClr val="FFFFFF"/>
                </a:solidFill>
              </a:defRPr>
            </a:lvl1pPr>
          </a:lstStyle>
          <a:p>
            <a:pPr algn="l"/>
            <a:r>
              <a:rPr lang="en-US" dirty="0" smtClean="0">
                <a:solidFill>
                  <a:schemeClr val="tx2"/>
                </a:solidFill>
              </a:rPr>
              <a:t>Legacy data protection techniques often complicate the transition to virtualization</a:t>
            </a:r>
          </a:p>
        </p:txBody>
      </p:sp>
    </p:spTree>
    <p:extLst>
      <p:ext uri="{BB962C8B-B14F-4D97-AF65-F5344CB8AC3E}">
        <p14:creationId xmlns:p14="http://schemas.microsoft.com/office/powerpoint/2010/main" val="4275684567"/>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Data Protection Challenges in VMware environments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595731"/>
              </p:ext>
            </p:extLst>
          </p:nvPr>
        </p:nvGraphicFramePr>
        <p:xfrm>
          <a:off x="467544" y="1916832"/>
          <a:ext cx="8229367" cy="4754880"/>
        </p:xfrm>
        <a:graphic>
          <a:graphicData uri="http://schemas.openxmlformats.org/drawingml/2006/table">
            <a:tbl>
              <a:tblPr firstRow="1" bandRow="1">
                <a:tableStyleId>{8EC20E35-A176-4012-BC5E-935CFFF8708E}</a:tableStyleId>
              </a:tblPr>
              <a:tblGrid>
                <a:gridCol w="2123797"/>
                <a:gridCol w="6105570"/>
              </a:tblGrid>
              <a:tr h="370840">
                <a:tc>
                  <a:txBody>
                    <a:bodyPr/>
                    <a:lstStyle/>
                    <a:p>
                      <a:r>
                        <a:rPr lang="en-US" sz="1600" dirty="0" smtClean="0"/>
                        <a:t>Challenge</a:t>
                      </a:r>
                      <a:endParaRPr lang="en-US" sz="1600" dirty="0"/>
                    </a:p>
                  </a:txBody>
                  <a:tcPr marL="126497" marR="126497" marT="137160" marB="137160"/>
                </a:tc>
                <a:tc>
                  <a:txBody>
                    <a:bodyPr/>
                    <a:lstStyle/>
                    <a:p>
                      <a:r>
                        <a:rPr lang="en-US" sz="1600" dirty="0" smtClean="0"/>
                        <a:t>Details</a:t>
                      </a:r>
                      <a:endParaRPr lang="en-US" sz="1600" dirty="0"/>
                    </a:p>
                  </a:txBody>
                  <a:tcPr marL="126497" marR="126497" marT="137160" marB="137160"/>
                </a:tc>
              </a:tr>
              <a:tr h="370840">
                <a:tc>
                  <a:txBody>
                    <a:bodyPr/>
                    <a:lstStyle/>
                    <a:p>
                      <a:r>
                        <a:rPr lang="en-US" sz="1600" dirty="0" smtClean="0">
                          <a:solidFill>
                            <a:schemeClr val="tx2"/>
                          </a:solidFill>
                        </a:rPr>
                        <a:t>Operational Overhead caused by VM sprawl</a:t>
                      </a:r>
                      <a:endParaRPr lang="en-US" sz="1600" dirty="0">
                        <a:solidFill>
                          <a:schemeClr val="tx2"/>
                        </a:solidFill>
                      </a:endParaRPr>
                    </a:p>
                  </a:txBody>
                  <a:tcPr marL="126497" marR="126497" marT="137160" marB="137160"/>
                </a:tc>
                <a:tc>
                  <a:txBody>
                    <a:bodyPr/>
                    <a:lstStyle/>
                    <a:p>
                      <a:pPr marL="285750" indent="-285750">
                        <a:buFont typeface="Arial" pitchFamily="34" charset="0"/>
                        <a:buChar char="•"/>
                      </a:pPr>
                      <a:r>
                        <a:rPr lang="en-US" sz="1600" dirty="0" smtClean="0">
                          <a:solidFill>
                            <a:schemeClr val="tx2"/>
                          </a:solidFill>
                        </a:rPr>
                        <a:t>Critical admin</a:t>
                      </a:r>
                      <a:r>
                        <a:rPr lang="en-US" sz="1600" baseline="0" dirty="0" smtClean="0">
                          <a:solidFill>
                            <a:schemeClr val="tx2"/>
                          </a:solidFill>
                        </a:rPr>
                        <a:t> time is spent manually discovering and configuring new VMs for data protection</a:t>
                      </a:r>
                    </a:p>
                    <a:p>
                      <a:pPr marL="285750" indent="-285750">
                        <a:buFont typeface="Arial" pitchFamily="34" charset="0"/>
                        <a:buChar char="•"/>
                      </a:pPr>
                      <a:r>
                        <a:rPr lang="en-US" sz="1600" baseline="0" dirty="0" smtClean="0">
                          <a:solidFill>
                            <a:schemeClr val="tx2"/>
                          </a:solidFill>
                        </a:rPr>
                        <a:t>VMs created without admin knowledge need automatic protection </a:t>
                      </a:r>
                    </a:p>
                    <a:p>
                      <a:pPr marL="285750" indent="-285750">
                        <a:buFont typeface="Arial" pitchFamily="34" charset="0"/>
                        <a:buChar char="•"/>
                      </a:pPr>
                      <a:r>
                        <a:rPr lang="en-US" sz="1600" baseline="0" dirty="0" smtClean="0">
                          <a:solidFill>
                            <a:schemeClr val="tx2"/>
                          </a:solidFill>
                        </a:rPr>
                        <a:t>Unimportant VMs should be backed up less frequently or not at all.</a:t>
                      </a:r>
                    </a:p>
                  </a:txBody>
                  <a:tcPr marL="126497" marR="126497" marT="137160" marB="137160"/>
                </a:tc>
              </a:tr>
              <a:tr h="370840">
                <a:tc>
                  <a:txBody>
                    <a:bodyPr/>
                    <a:lstStyle/>
                    <a:p>
                      <a:r>
                        <a:rPr lang="en-US" sz="1600" dirty="0" smtClean="0">
                          <a:solidFill>
                            <a:schemeClr val="tx2"/>
                          </a:solidFill>
                        </a:rPr>
                        <a:t>Impact</a:t>
                      </a:r>
                      <a:r>
                        <a:rPr lang="en-US" sz="1600" baseline="0" dirty="0" smtClean="0">
                          <a:solidFill>
                            <a:schemeClr val="tx2"/>
                          </a:solidFill>
                        </a:rPr>
                        <a:t> on Virtual Infrastructure</a:t>
                      </a:r>
                      <a:endParaRPr lang="en-US" sz="1600" dirty="0">
                        <a:solidFill>
                          <a:schemeClr val="tx2"/>
                        </a:solidFill>
                      </a:endParaRPr>
                    </a:p>
                  </a:txBody>
                  <a:tcPr marL="126497" marR="126497" marT="137160" marB="137160"/>
                </a:tc>
                <a:tc>
                  <a:txBody>
                    <a:bodyPr/>
                    <a:lstStyle/>
                    <a:p>
                      <a:pPr marL="285750" indent="-285750">
                        <a:buFont typeface="Arial" pitchFamily="34" charset="0"/>
                        <a:buChar char="•"/>
                      </a:pPr>
                      <a:r>
                        <a:rPr lang="en-US" sz="1600" dirty="0" smtClean="0">
                          <a:solidFill>
                            <a:schemeClr val="tx2"/>
                          </a:solidFill>
                        </a:rPr>
                        <a:t>Off load</a:t>
                      </a:r>
                      <a:r>
                        <a:rPr lang="en-US" sz="1600" baseline="0" dirty="0" smtClean="0">
                          <a:solidFill>
                            <a:schemeClr val="tx2"/>
                          </a:solidFill>
                        </a:rPr>
                        <a:t> backup load from production systems and servers</a:t>
                      </a:r>
                    </a:p>
                    <a:p>
                      <a:pPr marL="285750" indent="-285750">
                        <a:buFont typeface="Arial" pitchFamily="34" charset="0"/>
                        <a:buChar char="•"/>
                      </a:pPr>
                      <a:r>
                        <a:rPr lang="en-US" sz="1600" baseline="0" dirty="0" smtClean="0">
                          <a:solidFill>
                            <a:schemeClr val="tx2"/>
                          </a:solidFill>
                        </a:rPr>
                        <a:t>Distribute backup workload evenly across all available resources for maximum throughput</a:t>
                      </a:r>
                    </a:p>
                    <a:p>
                      <a:pPr marL="285750" indent="-285750">
                        <a:buFont typeface="Arial" pitchFamily="34" charset="0"/>
                        <a:buChar char="•"/>
                      </a:pPr>
                      <a:r>
                        <a:rPr lang="en-US" sz="1600" baseline="0" dirty="0" smtClean="0">
                          <a:solidFill>
                            <a:schemeClr val="tx2"/>
                          </a:solidFill>
                        </a:rPr>
                        <a:t>Minimize the impact of snapshots on infrastructure</a:t>
                      </a:r>
                      <a:endParaRPr lang="en-US" sz="1600" dirty="0">
                        <a:solidFill>
                          <a:schemeClr val="tx2"/>
                        </a:solidFill>
                      </a:endParaRPr>
                    </a:p>
                  </a:txBody>
                  <a:tcPr marL="126497" marR="126497" marT="137160" marB="137160"/>
                </a:tc>
              </a:tr>
              <a:tr h="370840">
                <a:tc>
                  <a:txBody>
                    <a:bodyPr/>
                    <a:lstStyle/>
                    <a:p>
                      <a:r>
                        <a:rPr lang="en-US" sz="1600" dirty="0" smtClean="0">
                          <a:solidFill>
                            <a:schemeClr val="tx2"/>
                          </a:solidFill>
                        </a:rPr>
                        <a:t>Balancing</a:t>
                      </a:r>
                      <a:r>
                        <a:rPr lang="en-US" sz="1600" baseline="0" dirty="0" smtClean="0">
                          <a:solidFill>
                            <a:schemeClr val="tx2"/>
                          </a:solidFill>
                        </a:rPr>
                        <a:t> short term recovery and DR objectives with long term retention needs</a:t>
                      </a:r>
                      <a:endParaRPr lang="en-US" sz="1600" dirty="0">
                        <a:solidFill>
                          <a:schemeClr val="tx2"/>
                        </a:solidFill>
                      </a:endParaRPr>
                    </a:p>
                  </a:txBody>
                  <a:tcPr marL="126497" marR="126497" marT="137160" marB="137160"/>
                </a:tc>
                <a:tc>
                  <a:txBody>
                    <a:bodyPr/>
                    <a:lstStyle/>
                    <a:p>
                      <a:pPr marL="285750" indent="-285750">
                        <a:buFont typeface="Arial" pitchFamily="34" charset="0"/>
                        <a:buChar char="•"/>
                      </a:pPr>
                      <a:r>
                        <a:rPr lang="en-US" sz="1600" dirty="0" smtClean="0">
                          <a:solidFill>
                            <a:schemeClr val="tx2"/>
                          </a:solidFill>
                        </a:rPr>
                        <a:t>Single</a:t>
                      </a:r>
                      <a:r>
                        <a:rPr lang="en-US" sz="1600" baseline="0" dirty="0" smtClean="0">
                          <a:solidFill>
                            <a:schemeClr val="tx2"/>
                          </a:solidFill>
                        </a:rPr>
                        <a:t> pass backup that provides full VM and granular recovery capabilities with no restaging of full VMDK.</a:t>
                      </a:r>
                    </a:p>
                    <a:p>
                      <a:pPr marL="285750" indent="-285750">
                        <a:buFont typeface="Arial" pitchFamily="34" charset="0"/>
                        <a:buChar char="•"/>
                      </a:pPr>
                      <a:r>
                        <a:rPr lang="en-US" sz="1600" baseline="0" dirty="0" smtClean="0">
                          <a:solidFill>
                            <a:schemeClr val="tx2"/>
                          </a:solidFill>
                        </a:rPr>
                        <a:t>Create second copy at DR site without impacting production environment</a:t>
                      </a:r>
                    </a:p>
                    <a:p>
                      <a:pPr marL="285750" indent="-285750">
                        <a:buFont typeface="Arial" pitchFamily="34" charset="0"/>
                        <a:buChar char="•"/>
                      </a:pPr>
                      <a:r>
                        <a:rPr lang="en-US" sz="1600" baseline="0" dirty="0" smtClean="0">
                          <a:solidFill>
                            <a:schemeClr val="tx2"/>
                          </a:solidFill>
                        </a:rPr>
                        <a:t>Copy data to tier 2 storage for offline storage and long term retention</a:t>
                      </a:r>
                      <a:endParaRPr lang="en-US" sz="1600" dirty="0">
                        <a:solidFill>
                          <a:schemeClr val="tx2"/>
                        </a:solidFill>
                      </a:endParaRPr>
                    </a:p>
                  </a:txBody>
                  <a:tcPr marL="126497" marR="126497" marT="137160" marB="137160"/>
                </a:tc>
              </a:tr>
            </a:tbl>
          </a:graphicData>
        </a:graphic>
      </p:graphicFrame>
    </p:spTree>
    <p:extLst>
      <p:ext uri="{BB962C8B-B14F-4D97-AF65-F5344CB8AC3E}">
        <p14:creationId xmlns:p14="http://schemas.microsoft.com/office/powerpoint/2010/main" val="1109064443"/>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6355251" cy="1143000"/>
          </a:xfrm>
        </p:spPr>
        <p:txBody>
          <a:bodyPr>
            <a:normAutofit/>
          </a:bodyPr>
          <a:lstStyle/>
          <a:p>
            <a:r>
              <a:rPr lang="en-US" sz="2800" dirty="0" smtClean="0"/>
              <a:t>Simpana 9 Enables Rapid Hyper-V Deployments</a:t>
            </a:r>
            <a:endParaRPr lang="en-US" sz="2800" i="1" dirty="0">
              <a:latin typeface="+mn-lt"/>
            </a:endParaRPr>
          </a:p>
        </p:txBody>
      </p:sp>
      <p:sp>
        <p:nvSpPr>
          <p:cNvPr id="58" name="TextBox 57"/>
          <p:cNvSpPr txBox="1"/>
          <p:nvPr/>
        </p:nvSpPr>
        <p:spPr>
          <a:xfrm>
            <a:off x="4235739" y="2224035"/>
            <a:ext cx="531132" cy="430887"/>
          </a:xfrm>
          <a:prstGeom prst="rect">
            <a:avLst/>
          </a:prstGeom>
          <a:noFill/>
        </p:spPr>
        <p:txBody>
          <a:bodyPr wrap="square" rtlCol="0">
            <a:spAutoFit/>
          </a:bodyPr>
          <a:lstStyle/>
          <a:p>
            <a:pPr algn="r"/>
            <a:r>
              <a:rPr lang="en-US" sz="1100" b="1" dirty="0" smtClean="0">
                <a:latin typeface="+mn-lt"/>
              </a:rPr>
              <a:t># of VMs</a:t>
            </a:r>
            <a:endParaRPr lang="en-US" sz="1100" b="1" dirty="0" smtClean="0">
              <a:solidFill>
                <a:schemeClr val="tx1"/>
              </a:solidFill>
              <a:latin typeface="+mn-lt"/>
            </a:endParaRPr>
          </a:p>
        </p:txBody>
      </p:sp>
      <p:grpSp>
        <p:nvGrpSpPr>
          <p:cNvPr id="3" name="Group 197"/>
          <p:cNvGrpSpPr/>
          <p:nvPr/>
        </p:nvGrpSpPr>
        <p:grpSpPr>
          <a:xfrm>
            <a:off x="5200570" y="2749123"/>
            <a:ext cx="759272" cy="631970"/>
            <a:chOff x="4849143" y="2164473"/>
            <a:chExt cx="759272" cy="631970"/>
          </a:xfrm>
        </p:grpSpPr>
        <p:sp>
          <p:nvSpPr>
            <p:cNvPr id="41" name="TextBox 40"/>
            <p:cNvSpPr txBox="1"/>
            <p:nvPr/>
          </p:nvSpPr>
          <p:spPr>
            <a:xfrm>
              <a:off x="4849143" y="2164473"/>
              <a:ext cx="759272" cy="430887"/>
            </a:xfrm>
            <a:prstGeom prst="rect">
              <a:avLst/>
            </a:prstGeom>
            <a:noFill/>
          </p:spPr>
          <p:txBody>
            <a:bodyPr wrap="square" rtlCol="0">
              <a:spAutoFit/>
            </a:bodyPr>
            <a:lstStyle/>
            <a:p>
              <a:pPr algn="ctr"/>
              <a:r>
                <a:rPr lang="en-US" sz="1100" b="1" dirty="0" smtClean="0">
                  <a:latin typeface="+mn-lt"/>
                </a:rPr>
                <a:t>Agent in Guest</a:t>
              </a:r>
              <a:endParaRPr lang="en-US" sz="1100" b="1" dirty="0" smtClean="0">
                <a:solidFill>
                  <a:schemeClr val="tx1"/>
                </a:solidFill>
                <a:latin typeface="+mn-lt"/>
              </a:endParaRPr>
            </a:p>
          </p:txBody>
        </p:sp>
        <p:sp>
          <p:nvSpPr>
            <p:cNvPr id="49" name="Flowchart: Connector 48"/>
            <p:cNvSpPr/>
            <p:nvPr/>
          </p:nvSpPr>
          <p:spPr bwMode="auto">
            <a:xfrm>
              <a:off x="5125858" y="2659283"/>
              <a:ext cx="137160" cy="137160"/>
            </a:xfrm>
            <a:prstGeom prst="flowChartConnector">
              <a:avLst/>
            </a:prstGeom>
            <a:solidFill>
              <a:srgbClr val="C00000"/>
            </a:solidFill>
            <a:ln>
              <a:solidFill>
                <a:srgbClr val="C00000"/>
              </a:solidFill>
              <a:headEnd/>
              <a:tailEnd/>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53" name="TextBox 52"/>
          <p:cNvSpPr txBox="1"/>
          <p:nvPr/>
        </p:nvSpPr>
        <p:spPr>
          <a:xfrm>
            <a:off x="6411699" y="2364402"/>
            <a:ext cx="683015" cy="600164"/>
          </a:xfrm>
          <a:prstGeom prst="rect">
            <a:avLst/>
          </a:prstGeom>
          <a:noFill/>
        </p:spPr>
        <p:txBody>
          <a:bodyPr wrap="square" rtlCol="0">
            <a:spAutoFit/>
          </a:bodyPr>
          <a:lstStyle/>
          <a:p>
            <a:pPr algn="ctr"/>
            <a:r>
              <a:rPr lang="en-US" sz="1100" b="1" dirty="0" smtClean="0">
                <a:latin typeface="+mn-lt"/>
              </a:rPr>
              <a:t>Hyper-V Backup API’s</a:t>
            </a:r>
            <a:endParaRPr lang="en-US" sz="1100" b="1" dirty="0" smtClean="0">
              <a:solidFill>
                <a:schemeClr val="tx1"/>
              </a:solidFill>
              <a:latin typeface="+mn-lt"/>
            </a:endParaRPr>
          </a:p>
        </p:txBody>
      </p:sp>
      <p:sp>
        <p:nvSpPr>
          <p:cNvPr id="61" name="Flowchart: Connector 60"/>
          <p:cNvSpPr/>
          <p:nvPr/>
        </p:nvSpPr>
        <p:spPr bwMode="auto">
          <a:xfrm>
            <a:off x="6688915" y="2975360"/>
            <a:ext cx="137160" cy="137160"/>
          </a:xfrm>
          <a:prstGeom prst="flowChartConnector">
            <a:avLst/>
          </a:prstGeom>
          <a:solidFill>
            <a:schemeClr val="tx1">
              <a:lumMod val="75000"/>
              <a:lumOff val="25000"/>
            </a:schemeClr>
          </a:solidFill>
          <a:ln>
            <a:solidFill>
              <a:schemeClr val="tx1">
                <a:lumMod val="75000"/>
                <a:lumOff val="25000"/>
              </a:schemeClr>
            </a:solidFill>
            <a:headEnd/>
            <a:tailEnd/>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65" name="TextBox 64"/>
          <p:cNvSpPr txBox="1"/>
          <p:nvPr/>
        </p:nvSpPr>
        <p:spPr>
          <a:xfrm>
            <a:off x="4235739" y="4392595"/>
            <a:ext cx="531132" cy="261610"/>
          </a:xfrm>
          <a:prstGeom prst="rect">
            <a:avLst/>
          </a:prstGeom>
          <a:noFill/>
        </p:spPr>
        <p:txBody>
          <a:bodyPr wrap="square" rtlCol="0">
            <a:spAutoFit/>
          </a:bodyPr>
          <a:lstStyle/>
          <a:p>
            <a:pPr algn="r"/>
            <a:r>
              <a:rPr lang="en-US" sz="1100" b="1" dirty="0" smtClean="0">
                <a:latin typeface="+mn-lt"/>
              </a:rPr>
              <a:t>Time</a:t>
            </a:r>
            <a:endParaRPr lang="en-US" sz="1100" b="1" dirty="0" smtClean="0">
              <a:solidFill>
                <a:schemeClr val="tx1"/>
              </a:solidFill>
              <a:latin typeface="+mn-lt"/>
            </a:endParaRPr>
          </a:p>
        </p:txBody>
      </p:sp>
      <p:sp>
        <p:nvSpPr>
          <p:cNvPr id="78" name="TextBox 77"/>
          <p:cNvSpPr txBox="1"/>
          <p:nvPr/>
        </p:nvSpPr>
        <p:spPr>
          <a:xfrm>
            <a:off x="4076882" y="5991900"/>
            <a:ext cx="658304" cy="430887"/>
          </a:xfrm>
          <a:prstGeom prst="rect">
            <a:avLst/>
          </a:prstGeom>
          <a:noFill/>
        </p:spPr>
        <p:txBody>
          <a:bodyPr wrap="square" rtlCol="0">
            <a:spAutoFit/>
          </a:bodyPr>
          <a:lstStyle/>
          <a:p>
            <a:pPr algn="r"/>
            <a:r>
              <a:rPr lang="en-US" sz="1100" b="1" dirty="0" smtClean="0">
                <a:latin typeface="+mn-lt"/>
              </a:rPr>
              <a:t>Server Load</a:t>
            </a:r>
            <a:endParaRPr lang="en-US" sz="1100" b="1" dirty="0" smtClean="0">
              <a:solidFill>
                <a:schemeClr val="tx1"/>
              </a:solidFill>
              <a:latin typeface="+mn-lt"/>
            </a:endParaRPr>
          </a:p>
        </p:txBody>
      </p:sp>
      <p:grpSp>
        <p:nvGrpSpPr>
          <p:cNvPr id="6" name="Group 225"/>
          <p:cNvGrpSpPr/>
          <p:nvPr/>
        </p:nvGrpSpPr>
        <p:grpSpPr>
          <a:xfrm>
            <a:off x="5030829" y="3769410"/>
            <a:ext cx="738698" cy="1341632"/>
            <a:chOff x="4832992" y="3396278"/>
            <a:chExt cx="738698" cy="1341632"/>
          </a:xfrm>
        </p:grpSpPr>
        <p:grpSp>
          <p:nvGrpSpPr>
            <p:cNvPr id="7" name="Group 99"/>
            <p:cNvGrpSpPr/>
            <p:nvPr/>
          </p:nvGrpSpPr>
          <p:grpSpPr>
            <a:xfrm>
              <a:off x="5018227" y="3739204"/>
              <a:ext cx="381951" cy="998706"/>
              <a:chOff x="3662421" y="3279569"/>
              <a:chExt cx="381951" cy="998706"/>
            </a:xfrm>
          </p:grpSpPr>
          <p:sp>
            <p:nvSpPr>
              <p:cNvPr id="66" name="Rectangle 65"/>
              <p:cNvSpPr/>
              <p:nvPr/>
            </p:nvSpPr>
            <p:spPr bwMode="auto">
              <a:xfrm>
                <a:off x="3662421" y="3941250"/>
                <a:ext cx="137160" cy="337025"/>
              </a:xfrm>
              <a:prstGeom prst="rect">
                <a:avLst/>
              </a:prstGeom>
              <a:solidFill>
                <a:srgbClr val="C00000"/>
              </a:solidFill>
              <a:ln w="9525">
                <a:noFill/>
                <a:miter lim="800000"/>
                <a:headEnd/>
                <a:tailEnd/>
              </a:ln>
            </p:spPr>
            <p:txBody>
              <a:bodyPr wrap="square" rtlCol="0" anchor="ctr">
                <a:normAutofit fontScale="925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68" name="Rectangle 67"/>
              <p:cNvSpPr/>
              <p:nvPr/>
            </p:nvSpPr>
            <p:spPr bwMode="auto">
              <a:xfrm flipH="1">
                <a:off x="3907212" y="3279569"/>
                <a:ext cx="137160" cy="998706"/>
              </a:xfrm>
              <a:prstGeom prst="rect">
                <a:avLst/>
              </a:prstGeom>
              <a:solidFill>
                <a:srgbClr val="C00000"/>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193" name="TextBox 192"/>
            <p:cNvSpPr txBox="1"/>
            <p:nvPr/>
          </p:nvSpPr>
          <p:spPr>
            <a:xfrm>
              <a:off x="4832992" y="4068555"/>
              <a:ext cx="489633" cy="400110"/>
            </a:xfrm>
            <a:prstGeom prst="rect">
              <a:avLst/>
            </a:prstGeom>
            <a:noFill/>
          </p:spPr>
          <p:txBody>
            <a:bodyPr wrap="square" rtlCol="0">
              <a:spAutoFit/>
            </a:bodyPr>
            <a:lstStyle/>
            <a:p>
              <a:pPr algn="ctr"/>
              <a:r>
                <a:rPr lang="en-US" sz="1000" b="1" dirty="0" smtClean="0">
                  <a:latin typeface="+mn-lt"/>
                </a:rPr>
                <a:t>50</a:t>
              </a:r>
              <a:endParaRPr lang="en-US" sz="1000" b="1" dirty="0">
                <a:latin typeface="+mn-lt"/>
              </a:endParaRPr>
            </a:p>
            <a:p>
              <a:pPr algn="ctr"/>
              <a:r>
                <a:rPr lang="en-US" sz="1000" b="1" dirty="0" smtClean="0">
                  <a:latin typeface="+mn-lt"/>
                </a:rPr>
                <a:t>VMs</a:t>
              </a:r>
            </a:p>
          </p:txBody>
        </p:sp>
        <p:sp>
          <p:nvSpPr>
            <p:cNvPr id="194" name="TextBox 193"/>
            <p:cNvSpPr txBox="1"/>
            <p:nvPr/>
          </p:nvSpPr>
          <p:spPr>
            <a:xfrm>
              <a:off x="5115255" y="3396278"/>
              <a:ext cx="456435" cy="400110"/>
            </a:xfrm>
            <a:prstGeom prst="rect">
              <a:avLst/>
            </a:prstGeom>
            <a:noFill/>
          </p:spPr>
          <p:txBody>
            <a:bodyPr wrap="square" rtlCol="0">
              <a:spAutoFit/>
            </a:bodyPr>
            <a:lstStyle/>
            <a:p>
              <a:pPr algn="ctr"/>
              <a:r>
                <a:rPr lang="en-US" sz="1000" b="1" dirty="0" smtClean="0">
                  <a:latin typeface="+mn-lt"/>
                </a:rPr>
                <a:t>500</a:t>
              </a:r>
            </a:p>
            <a:p>
              <a:pPr algn="ctr"/>
              <a:r>
                <a:rPr lang="en-US" sz="1000" b="1" dirty="0" smtClean="0">
                  <a:solidFill>
                    <a:schemeClr val="tx1"/>
                  </a:solidFill>
                  <a:latin typeface="+mn-lt"/>
                </a:rPr>
                <a:t>VMs</a:t>
              </a:r>
            </a:p>
          </p:txBody>
        </p:sp>
      </p:grpSp>
      <p:grpSp>
        <p:nvGrpSpPr>
          <p:cNvPr id="8" name="Group 226"/>
          <p:cNvGrpSpPr/>
          <p:nvPr/>
        </p:nvGrpSpPr>
        <p:grpSpPr>
          <a:xfrm>
            <a:off x="5051056" y="5314330"/>
            <a:ext cx="725723" cy="1335678"/>
            <a:chOff x="4845968" y="4955305"/>
            <a:chExt cx="725723" cy="1335678"/>
          </a:xfrm>
        </p:grpSpPr>
        <p:grpSp>
          <p:nvGrpSpPr>
            <p:cNvPr id="9" name="Group 100"/>
            <p:cNvGrpSpPr/>
            <p:nvPr/>
          </p:nvGrpSpPr>
          <p:grpSpPr>
            <a:xfrm>
              <a:off x="5018227" y="5292277"/>
              <a:ext cx="371093" cy="998706"/>
              <a:chOff x="3662421" y="4400475"/>
              <a:chExt cx="381951" cy="998706"/>
            </a:xfrm>
          </p:grpSpPr>
          <p:sp>
            <p:nvSpPr>
              <p:cNvPr id="90" name="Rectangle 89"/>
              <p:cNvSpPr/>
              <p:nvPr/>
            </p:nvSpPr>
            <p:spPr bwMode="auto">
              <a:xfrm>
                <a:off x="3662421" y="5062156"/>
                <a:ext cx="137160" cy="337025"/>
              </a:xfrm>
              <a:prstGeom prst="rect">
                <a:avLst/>
              </a:prstGeom>
              <a:solidFill>
                <a:srgbClr val="C00000"/>
              </a:solidFill>
              <a:ln w="9525">
                <a:noFill/>
                <a:miter lim="800000"/>
                <a:headEnd/>
                <a:tailEnd/>
              </a:ln>
            </p:spPr>
            <p:txBody>
              <a:bodyPr wrap="square" rtlCol="0" anchor="ctr">
                <a:normAutofit fontScale="925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91" name="Rectangle 90"/>
              <p:cNvSpPr/>
              <p:nvPr/>
            </p:nvSpPr>
            <p:spPr bwMode="auto">
              <a:xfrm flipH="1">
                <a:off x="3907212" y="4400475"/>
                <a:ext cx="137160" cy="998706"/>
              </a:xfrm>
              <a:prstGeom prst="rect">
                <a:avLst/>
              </a:prstGeom>
              <a:solidFill>
                <a:srgbClr val="C00000"/>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202" name="TextBox 201"/>
            <p:cNvSpPr txBox="1"/>
            <p:nvPr/>
          </p:nvSpPr>
          <p:spPr>
            <a:xfrm>
              <a:off x="4845968" y="5627582"/>
              <a:ext cx="475714" cy="400110"/>
            </a:xfrm>
            <a:prstGeom prst="rect">
              <a:avLst/>
            </a:prstGeom>
            <a:noFill/>
          </p:spPr>
          <p:txBody>
            <a:bodyPr wrap="square" rtlCol="0">
              <a:spAutoFit/>
            </a:bodyPr>
            <a:lstStyle/>
            <a:p>
              <a:pPr algn="ctr"/>
              <a:r>
                <a:rPr lang="en-US" sz="1000" b="1" dirty="0" smtClean="0">
                  <a:latin typeface="+mn-lt"/>
                </a:rPr>
                <a:t>50</a:t>
              </a:r>
              <a:endParaRPr lang="en-US" sz="1000" b="1" dirty="0">
                <a:latin typeface="+mn-lt"/>
              </a:endParaRPr>
            </a:p>
            <a:p>
              <a:pPr algn="ctr"/>
              <a:r>
                <a:rPr lang="en-US" sz="1000" b="1" dirty="0" smtClean="0">
                  <a:latin typeface="+mn-lt"/>
                </a:rPr>
                <a:t>VMs</a:t>
              </a:r>
            </a:p>
          </p:txBody>
        </p:sp>
        <p:sp>
          <p:nvSpPr>
            <p:cNvPr id="203" name="TextBox 202"/>
            <p:cNvSpPr txBox="1"/>
            <p:nvPr/>
          </p:nvSpPr>
          <p:spPr>
            <a:xfrm>
              <a:off x="5128231" y="4955305"/>
              <a:ext cx="443460" cy="400110"/>
            </a:xfrm>
            <a:prstGeom prst="rect">
              <a:avLst/>
            </a:prstGeom>
            <a:noFill/>
          </p:spPr>
          <p:txBody>
            <a:bodyPr wrap="square" rtlCol="0">
              <a:spAutoFit/>
            </a:bodyPr>
            <a:lstStyle/>
            <a:p>
              <a:pPr algn="ctr"/>
              <a:r>
                <a:rPr lang="en-US" sz="1000" b="1" dirty="0" smtClean="0">
                  <a:latin typeface="+mn-lt"/>
                </a:rPr>
                <a:t>500</a:t>
              </a:r>
            </a:p>
            <a:p>
              <a:pPr algn="ctr"/>
              <a:r>
                <a:rPr lang="en-US" sz="1000" b="1" dirty="0" smtClean="0">
                  <a:solidFill>
                    <a:schemeClr val="tx1"/>
                  </a:solidFill>
                  <a:latin typeface="+mn-lt"/>
                </a:rPr>
                <a:t>VMs</a:t>
              </a:r>
            </a:p>
          </p:txBody>
        </p:sp>
      </p:grpSp>
      <p:grpSp>
        <p:nvGrpSpPr>
          <p:cNvPr id="14" name="Group 229"/>
          <p:cNvGrpSpPr/>
          <p:nvPr/>
        </p:nvGrpSpPr>
        <p:grpSpPr>
          <a:xfrm>
            <a:off x="6320791" y="4217848"/>
            <a:ext cx="767810" cy="866261"/>
            <a:chOff x="6793328" y="3871649"/>
            <a:chExt cx="767810" cy="866261"/>
          </a:xfrm>
        </p:grpSpPr>
        <p:grpSp>
          <p:nvGrpSpPr>
            <p:cNvPr id="15" name="Group 103"/>
            <p:cNvGrpSpPr/>
            <p:nvPr/>
          </p:nvGrpSpPr>
          <p:grpSpPr>
            <a:xfrm>
              <a:off x="6986595" y="4244134"/>
              <a:ext cx="381951" cy="493776"/>
              <a:chOff x="6116936" y="3789504"/>
              <a:chExt cx="381951" cy="493776"/>
            </a:xfrm>
          </p:grpSpPr>
          <p:sp>
            <p:nvSpPr>
              <p:cNvPr id="96" name="Rectangle 95"/>
              <p:cNvSpPr/>
              <p:nvPr/>
            </p:nvSpPr>
            <p:spPr bwMode="auto">
              <a:xfrm>
                <a:off x="6116936" y="4118688"/>
                <a:ext cx="137160" cy="164592"/>
              </a:xfrm>
              <a:prstGeom prst="rect">
                <a:avLst/>
              </a:prstGeom>
              <a:solidFill>
                <a:schemeClr val="tx1">
                  <a:lumMod val="75000"/>
                  <a:lumOff val="25000"/>
                </a:schemeClr>
              </a:solidFill>
              <a:ln w="9525">
                <a:noFill/>
                <a:miter lim="800000"/>
                <a:headEnd/>
                <a:tailEnd/>
              </a:ln>
            </p:spPr>
            <p:txBody>
              <a:bodyPr wrap="square" rtlCol="0" anchor="ctr">
                <a:normAutofit fontScale="250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97" name="Rectangle 96"/>
              <p:cNvSpPr/>
              <p:nvPr/>
            </p:nvSpPr>
            <p:spPr bwMode="auto">
              <a:xfrm flipH="1">
                <a:off x="6361727" y="3789504"/>
                <a:ext cx="137160" cy="493776"/>
              </a:xfrm>
              <a:prstGeom prst="rect">
                <a:avLst/>
              </a:prstGeom>
              <a:solidFill>
                <a:schemeClr val="tx1">
                  <a:lumMod val="75000"/>
                  <a:lumOff val="25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208" name="TextBox 207"/>
            <p:cNvSpPr txBox="1"/>
            <p:nvPr/>
          </p:nvSpPr>
          <p:spPr>
            <a:xfrm>
              <a:off x="6793328" y="4209129"/>
              <a:ext cx="489633" cy="400110"/>
            </a:xfrm>
            <a:prstGeom prst="rect">
              <a:avLst/>
            </a:prstGeom>
            <a:noFill/>
          </p:spPr>
          <p:txBody>
            <a:bodyPr wrap="square" rtlCol="0">
              <a:spAutoFit/>
            </a:bodyPr>
            <a:lstStyle/>
            <a:p>
              <a:pPr algn="ctr"/>
              <a:r>
                <a:rPr lang="en-US" sz="1000" b="1" dirty="0" smtClean="0">
                  <a:latin typeface="+mn-lt"/>
                </a:rPr>
                <a:t>50</a:t>
              </a:r>
              <a:endParaRPr lang="en-US" sz="1000" b="1" dirty="0">
                <a:latin typeface="+mn-lt"/>
              </a:endParaRPr>
            </a:p>
            <a:p>
              <a:pPr algn="ctr"/>
              <a:r>
                <a:rPr lang="en-US" sz="1000" b="1" dirty="0" smtClean="0">
                  <a:latin typeface="+mn-lt"/>
                </a:rPr>
                <a:t>VMs</a:t>
              </a:r>
            </a:p>
          </p:txBody>
        </p:sp>
        <p:sp>
          <p:nvSpPr>
            <p:cNvPr id="209" name="TextBox 208"/>
            <p:cNvSpPr txBox="1"/>
            <p:nvPr/>
          </p:nvSpPr>
          <p:spPr>
            <a:xfrm>
              <a:off x="7104703" y="3871649"/>
              <a:ext cx="456435" cy="400110"/>
            </a:xfrm>
            <a:prstGeom prst="rect">
              <a:avLst/>
            </a:prstGeom>
            <a:noFill/>
          </p:spPr>
          <p:txBody>
            <a:bodyPr wrap="square" rtlCol="0">
              <a:spAutoFit/>
            </a:bodyPr>
            <a:lstStyle/>
            <a:p>
              <a:pPr algn="ctr"/>
              <a:r>
                <a:rPr lang="en-US" sz="1000" b="1" dirty="0" smtClean="0">
                  <a:latin typeface="+mn-lt"/>
                </a:rPr>
                <a:t>500</a:t>
              </a:r>
            </a:p>
            <a:p>
              <a:pPr algn="ctr"/>
              <a:r>
                <a:rPr lang="en-US" sz="1000" b="1" dirty="0" smtClean="0">
                  <a:solidFill>
                    <a:schemeClr val="tx1"/>
                  </a:solidFill>
                  <a:latin typeface="+mn-lt"/>
                </a:rPr>
                <a:t>VMs</a:t>
              </a:r>
            </a:p>
          </p:txBody>
        </p:sp>
      </p:grpSp>
      <p:grpSp>
        <p:nvGrpSpPr>
          <p:cNvPr id="16" name="Group 231"/>
          <p:cNvGrpSpPr/>
          <p:nvPr/>
        </p:nvGrpSpPr>
        <p:grpSpPr>
          <a:xfrm>
            <a:off x="6281869" y="5929883"/>
            <a:ext cx="738698" cy="701206"/>
            <a:chOff x="6812451" y="5597400"/>
            <a:chExt cx="738698" cy="701206"/>
          </a:xfrm>
        </p:grpSpPr>
        <p:grpSp>
          <p:nvGrpSpPr>
            <p:cNvPr id="17" name="Group 104"/>
            <p:cNvGrpSpPr/>
            <p:nvPr/>
          </p:nvGrpSpPr>
          <p:grpSpPr>
            <a:xfrm>
              <a:off x="6986595" y="5964590"/>
              <a:ext cx="381951" cy="334016"/>
              <a:chOff x="6116936" y="5074025"/>
              <a:chExt cx="381951" cy="334016"/>
            </a:xfrm>
          </p:grpSpPr>
          <p:sp>
            <p:nvSpPr>
              <p:cNvPr id="83" name="Rectangle 82"/>
              <p:cNvSpPr/>
              <p:nvPr/>
            </p:nvSpPr>
            <p:spPr bwMode="auto">
              <a:xfrm>
                <a:off x="6116936" y="5310335"/>
                <a:ext cx="137160" cy="97706"/>
              </a:xfrm>
              <a:prstGeom prst="rect">
                <a:avLst/>
              </a:prstGeom>
              <a:solidFill>
                <a:schemeClr val="tx1">
                  <a:lumMod val="75000"/>
                  <a:lumOff val="25000"/>
                </a:schemeClr>
              </a:solidFill>
              <a:ln w="9525">
                <a:noFill/>
                <a:miter lim="800000"/>
                <a:headEnd/>
                <a:tailEnd/>
              </a:ln>
            </p:spPr>
            <p:txBody>
              <a:bodyPr wrap="square" rtlCol="0" anchor="ctr">
                <a:normAutofit fontScale="250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84" name="Rectangle 83"/>
              <p:cNvSpPr/>
              <p:nvPr/>
            </p:nvSpPr>
            <p:spPr bwMode="auto">
              <a:xfrm>
                <a:off x="6361727" y="5074025"/>
                <a:ext cx="137160" cy="334015"/>
              </a:xfrm>
              <a:prstGeom prst="rect">
                <a:avLst/>
              </a:prstGeom>
              <a:solidFill>
                <a:schemeClr val="tx1">
                  <a:lumMod val="75000"/>
                  <a:lumOff val="25000"/>
                </a:schemeClr>
              </a:solidFill>
              <a:ln w="9525">
                <a:noFill/>
                <a:miter lim="800000"/>
                <a:headEnd/>
                <a:tailEnd/>
              </a:ln>
            </p:spPr>
            <p:txBody>
              <a:bodyPr wrap="square" rtlCol="0" anchor="ctr">
                <a:normAutofit fontScale="925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210" name="TextBox 209"/>
            <p:cNvSpPr txBox="1"/>
            <p:nvPr/>
          </p:nvSpPr>
          <p:spPr>
            <a:xfrm>
              <a:off x="6812451" y="5842177"/>
              <a:ext cx="489633" cy="400110"/>
            </a:xfrm>
            <a:prstGeom prst="rect">
              <a:avLst/>
            </a:prstGeom>
            <a:noFill/>
          </p:spPr>
          <p:txBody>
            <a:bodyPr wrap="square" rtlCol="0">
              <a:spAutoFit/>
            </a:bodyPr>
            <a:lstStyle/>
            <a:p>
              <a:pPr algn="ctr"/>
              <a:r>
                <a:rPr lang="en-US" sz="1000" b="1" dirty="0" smtClean="0">
                  <a:latin typeface="+mn-lt"/>
                </a:rPr>
                <a:t>50</a:t>
              </a:r>
              <a:endParaRPr lang="en-US" sz="1000" b="1" dirty="0">
                <a:latin typeface="+mn-lt"/>
              </a:endParaRPr>
            </a:p>
            <a:p>
              <a:pPr algn="ctr"/>
              <a:r>
                <a:rPr lang="en-US" sz="1000" b="1" dirty="0" smtClean="0">
                  <a:latin typeface="+mn-lt"/>
                </a:rPr>
                <a:t>VMs</a:t>
              </a:r>
            </a:p>
          </p:txBody>
        </p:sp>
        <p:sp>
          <p:nvSpPr>
            <p:cNvPr id="211" name="TextBox 210"/>
            <p:cNvSpPr txBox="1"/>
            <p:nvPr/>
          </p:nvSpPr>
          <p:spPr>
            <a:xfrm>
              <a:off x="7094714" y="5597400"/>
              <a:ext cx="456435" cy="400110"/>
            </a:xfrm>
            <a:prstGeom prst="rect">
              <a:avLst/>
            </a:prstGeom>
            <a:noFill/>
          </p:spPr>
          <p:txBody>
            <a:bodyPr wrap="square" rtlCol="0">
              <a:spAutoFit/>
            </a:bodyPr>
            <a:lstStyle/>
            <a:p>
              <a:pPr algn="ctr"/>
              <a:r>
                <a:rPr lang="en-US" sz="1000" b="1" dirty="0" smtClean="0">
                  <a:latin typeface="+mn-lt"/>
                </a:rPr>
                <a:t>500</a:t>
              </a:r>
            </a:p>
            <a:p>
              <a:pPr algn="ctr"/>
              <a:r>
                <a:rPr lang="en-US" sz="1000" b="1" dirty="0" smtClean="0">
                  <a:solidFill>
                    <a:schemeClr val="tx1"/>
                  </a:solidFill>
                  <a:latin typeface="+mn-lt"/>
                </a:rPr>
                <a:t>VMs</a:t>
              </a:r>
            </a:p>
          </p:txBody>
        </p:sp>
      </p:grpSp>
      <p:sp>
        <p:nvSpPr>
          <p:cNvPr id="216" name="Content Placeholder 2"/>
          <p:cNvSpPr txBox="1">
            <a:spLocks/>
          </p:cNvSpPr>
          <p:nvPr/>
        </p:nvSpPr>
        <p:spPr>
          <a:xfrm>
            <a:off x="407906" y="1757824"/>
            <a:ext cx="4050083" cy="4511434"/>
          </a:xfrm>
          <a:prstGeom prst="rect">
            <a:avLst/>
          </a:prstGeom>
        </p:spPr>
        <p:txBody>
          <a:bodyPr/>
          <a:lstStyle>
            <a:lvl1pPr marL="342900" indent="-342900" algn="l" defTabSz="457200" rtl="0" eaLnBrk="0" fontAlgn="base" hangingPunct="0">
              <a:spcBef>
                <a:spcPct val="20000"/>
              </a:spcBef>
              <a:spcAft>
                <a:spcPct val="0"/>
              </a:spcAft>
              <a:buClr>
                <a:srgbClr val="800000"/>
              </a:buClr>
              <a:buSzPct val="100000"/>
              <a:buFont typeface="Webdings" pitchFamily="18" charset="2"/>
              <a:buChar char=""/>
              <a:defRPr sz="28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2000" dirty="0" smtClean="0">
                <a:solidFill>
                  <a:schemeClr val="tx2"/>
                </a:solidFill>
              </a:rPr>
              <a:t>Easily handles:</a:t>
            </a:r>
          </a:p>
          <a:p>
            <a:r>
              <a:rPr lang="en-US" sz="2000" dirty="0" smtClean="0">
                <a:solidFill>
                  <a:srgbClr val="C00000"/>
                </a:solidFill>
              </a:rPr>
              <a:t>Scale</a:t>
            </a:r>
          </a:p>
          <a:p>
            <a:pPr lvl="1">
              <a:spcBef>
                <a:spcPts val="1200"/>
              </a:spcBef>
              <a:buFont typeface="Wingdings" pitchFamily="2" charset="2"/>
              <a:buChar char=""/>
            </a:pPr>
            <a:r>
              <a:rPr lang="en-US" sz="1800" dirty="0" smtClean="0"/>
              <a:t>Immune to VM Sprawl</a:t>
            </a:r>
          </a:p>
          <a:p>
            <a:pPr lvl="1">
              <a:spcBef>
                <a:spcPts val="600"/>
              </a:spcBef>
              <a:spcAft>
                <a:spcPts val="0"/>
              </a:spcAft>
              <a:buFont typeface="Wingdings" pitchFamily="2" charset="2"/>
              <a:buChar char=""/>
            </a:pPr>
            <a:r>
              <a:rPr lang="en-US" sz="1800" dirty="0" smtClean="0"/>
              <a:t>No admin intervention</a:t>
            </a:r>
          </a:p>
          <a:p>
            <a:pPr>
              <a:spcBef>
                <a:spcPts val="2400"/>
              </a:spcBef>
            </a:pPr>
            <a:r>
              <a:rPr lang="en-US" sz="2000" dirty="0" smtClean="0">
                <a:solidFill>
                  <a:srgbClr val="C00000"/>
                </a:solidFill>
              </a:rPr>
              <a:t>Time to Protect</a:t>
            </a:r>
          </a:p>
          <a:p>
            <a:pPr lvl="1">
              <a:spcBef>
                <a:spcPts val="600"/>
              </a:spcBef>
              <a:buFont typeface="Wingdings" pitchFamily="2" charset="2"/>
              <a:buChar char=""/>
            </a:pPr>
            <a:r>
              <a:rPr lang="en-US" sz="1800" dirty="0" smtClean="0"/>
              <a:t>Create </a:t>
            </a:r>
            <a:r>
              <a:rPr lang="en-US" sz="1800" dirty="0"/>
              <a:t>protection copies in </a:t>
            </a:r>
            <a:r>
              <a:rPr lang="en-US" sz="1800" dirty="0" smtClean="0"/>
              <a:t>minutes</a:t>
            </a:r>
          </a:p>
          <a:p>
            <a:pPr>
              <a:spcBef>
                <a:spcPts val="2400"/>
              </a:spcBef>
            </a:pPr>
            <a:r>
              <a:rPr lang="en-US" sz="2000" dirty="0" smtClean="0">
                <a:solidFill>
                  <a:srgbClr val="C00000"/>
                </a:solidFill>
              </a:rPr>
              <a:t>Infrastructure Impact</a:t>
            </a:r>
          </a:p>
          <a:p>
            <a:pPr lvl="1">
              <a:buFont typeface="Wingdings" pitchFamily="2" charset="2"/>
              <a:buChar char=""/>
            </a:pPr>
            <a:r>
              <a:rPr lang="en-US" sz="1800" dirty="0"/>
              <a:t>Minimal physical and virtual server load</a:t>
            </a:r>
          </a:p>
          <a:p>
            <a:pPr lvl="1">
              <a:buFont typeface="Wingdings" pitchFamily="2" charset="2"/>
              <a:buChar char=""/>
            </a:pPr>
            <a:r>
              <a:rPr lang="en-US" sz="1800" dirty="0"/>
              <a:t>Best utilization of expensive resources</a:t>
            </a:r>
          </a:p>
        </p:txBody>
      </p:sp>
      <p:sp>
        <p:nvSpPr>
          <p:cNvPr id="220" name="Up Arrow 219"/>
          <p:cNvSpPr/>
          <p:nvPr/>
        </p:nvSpPr>
        <p:spPr bwMode="auto">
          <a:xfrm>
            <a:off x="4754072" y="1714358"/>
            <a:ext cx="137160" cy="1772801"/>
          </a:xfrm>
          <a:prstGeom prst="upArrow">
            <a:avLst>
              <a:gd name="adj1" fmla="val 50000"/>
              <a:gd name="adj2" fmla="val 82143"/>
            </a:avLst>
          </a:prstGeom>
          <a:solidFill>
            <a:schemeClr val="bg1">
              <a:lumMod val="50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a:solidFill>
                <a:srgbClr val="000000"/>
              </a:solidFill>
              <a:latin typeface="Arial" pitchFamily="-112" charset="0"/>
              <a:ea typeface="ＭＳ Ｐゴシック" pitchFamily="-112" charset="-128"/>
            </a:endParaRPr>
          </a:p>
        </p:txBody>
      </p:sp>
      <p:sp>
        <p:nvSpPr>
          <p:cNvPr id="221" name="Up Arrow 220"/>
          <p:cNvSpPr/>
          <p:nvPr/>
        </p:nvSpPr>
        <p:spPr bwMode="auto">
          <a:xfrm>
            <a:off x="4754072" y="3974158"/>
            <a:ext cx="137160" cy="1140493"/>
          </a:xfrm>
          <a:prstGeom prst="upArrow">
            <a:avLst>
              <a:gd name="adj1" fmla="val 50000"/>
              <a:gd name="adj2" fmla="val 82143"/>
            </a:avLst>
          </a:prstGeom>
          <a:solidFill>
            <a:schemeClr val="bg1">
              <a:lumMod val="50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222" name="Up Arrow 221"/>
          <p:cNvSpPr/>
          <p:nvPr/>
        </p:nvSpPr>
        <p:spPr bwMode="auto">
          <a:xfrm>
            <a:off x="4754072" y="5518586"/>
            <a:ext cx="137160" cy="1140493"/>
          </a:xfrm>
          <a:prstGeom prst="upArrow">
            <a:avLst>
              <a:gd name="adj1" fmla="val 50000"/>
              <a:gd name="adj2" fmla="val 82143"/>
            </a:avLst>
          </a:prstGeom>
          <a:solidFill>
            <a:schemeClr val="bg1">
              <a:lumMod val="50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a:solidFill>
                <a:srgbClr val="000000"/>
              </a:solidFill>
              <a:latin typeface="Arial" pitchFamily="-112" charset="0"/>
              <a:ea typeface="ＭＳ Ｐゴシック" pitchFamily="-112" charset="-128"/>
            </a:endParaRPr>
          </a:p>
        </p:txBody>
      </p:sp>
      <p:sp>
        <p:nvSpPr>
          <p:cNvPr id="234" name="Rectangle 233"/>
          <p:cNvSpPr/>
          <p:nvPr/>
        </p:nvSpPr>
        <p:spPr bwMode="auto">
          <a:xfrm>
            <a:off x="7561138" y="1749983"/>
            <a:ext cx="1100088" cy="4899172"/>
          </a:xfrm>
          <a:prstGeom prst="rect">
            <a:avLst/>
          </a:prstGeom>
          <a:solidFill>
            <a:schemeClr val="tx2">
              <a:lumMod val="20000"/>
              <a:lumOff val="80000"/>
            </a:schemeClr>
          </a:solidFill>
          <a:ln w="9525">
            <a:noFill/>
            <a:miter lim="800000"/>
            <a:headEnd/>
            <a:tailEnd/>
          </a:ln>
        </p:spPr>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nvGrpSpPr>
          <p:cNvPr id="19" name="Group 239"/>
          <p:cNvGrpSpPr/>
          <p:nvPr/>
        </p:nvGrpSpPr>
        <p:grpSpPr>
          <a:xfrm>
            <a:off x="7584428" y="2048269"/>
            <a:ext cx="938106" cy="675428"/>
            <a:chOff x="7584428" y="1689244"/>
            <a:chExt cx="938106" cy="675428"/>
          </a:xfrm>
        </p:grpSpPr>
        <p:sp>
          <p:nvSpPr>
            <p:cNvPr id="62" name="Flowchart: Connector 61"/>
            <p:cNvSpPr/>
            <p:nvPr/>
          </p:nvSpPr>
          <p:spPr bwMode="auto">
            <a:xfrm>
              <a:off x="7988686" y="1689244"/>
              <a:ext cx="137160" cy="137160"/>
            </a:xfrm>
            <a:prstGeom prst="flowChartConnector">
              <a:avLst/>
            </a:prstGeom>
            <a:solidFill>
              <a:schemeClr val="tx2"/>
            </a:solidFill>
            <a:ln>
              <a:solidFill>
                <a:srgbClr val="002060"/>
              </a:solidFill>
              <a:headEnd/>
              <a:tailEnd/>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235" name="TextBox 234"/>
            <p:cNvSpPr txBox="1"/>
            <p:nvPr/>
          </p:nvSpPr>
          <p:spPr>
            <a:xfrm>
              <a:off x="7584428" y="1933785"/>
              <a:ext cx="938106" cy="430887"/>
            </a:xfrm>
            <a:prstGeom prst="rect">
              <a:avLst/>
            </a:prstGeom>
            <a:noFill/>
          </p:spPr>
          <p:txBody>
            <a:bodyPr wrap="square" rtlCol="0">
              <a:spAutoFit/>
            </a:bodyPr>
            <a:lstStyle/>
            <a:p>
              <a:pPr algn="ctr"/>
              <a:r>
                <a:rPr lang="en-US" sz="1100" b="1" dirty="0" smtClean="0">
                  <a:solidFill>
                    <a:srgbClr val="C00000"/>
                  </a:solidFill>
                  <a:latin typeface="+mn-lt"/>
                </a:rPr>
                <a:t>Thousands of VMs</a:t>
              </a:r>
            </a:p>
          </p:txBody>
        </p:sp>
      </p:grpSp>
      <p:grpSp>
        <p:nvGrpSpPr>
          <p:cNvPr id="20" name="Group 240"/>
          <p:cNvGrpSpPr/>
          <p:nvPr/>
        </p:nvGrpSpPr>
        <p:grpSpPr>
          <a:xfrm>
            <a:off x="7656793" y="3882785"/>
            <a:ext cx="938106" cy="1214150"/>
            <a:chOff x="7656793" y="3523760"/>
            <a:chExt cx="938106" cy="1214150"/>
          </a:xfrm>
        </p:grpSpPr>
        <p:grpSp>
          <p:nvGrpSpPr>
            <p:cNvPr id="21" name="Group 230"/>
            <p:cNvGrpSpPr/>
            <p:nvPr/>
          </p:nvGrpSpPr>
          <p:grpSpPr>
            <a:xfrm>
              <a:off x="7770313" y="4092875"/>
              <a:ext cx="743016" cy="645035"/>
              <a:chOff x="7770313" y="4092875"/>
              <a:chExt cx="743016" cy="645035"/>
            </a:xfrm>
          </p:grpSpPr>
          <p:grpSp>
            <p:nvGrpSpPr>
              <p:cNvPr id="22" name="Group 154"/>
              <p:cNvGrpSpPr/>
              <p:nvPr/>
            </p:nvGrpSpPr>
            <p:grpSpPr>
              <a:xfrm>
                <a:off x="7946550" y="4628182"/>
                <a:ext cx="381951" cy="109728"/>
                <a:chOff x="7516365" y="4111680"/>
                <a:chExt cx="381951" cy="109728"/>
              </a:xfrm>
            </p:grpSpPr>
            <p:sp>
              <p:nvSpPr>
                <p:cNvPr id="73" name="Rectangle 72"/>
                <p:cNvSpPr/>
                <p:nvPr/>
              </p:nvSpPr>
              <p:spPr bwMode="auto">
                <a:xfrm>
                  <a:off x="7516365" y="4135430"/>
                  <a:ext cx="137160" cy="73152"/>
                </a:xfrm>
                <a:prstGeom prst="rect">
                  <a:avLst/>
                </a:prstGeom>
                <a:solidFill>
                  <a:schemeClr val="tx2"/>
                </a:solidFill>
                <a:ln w="9525">
                  <a:noFill/>
                  <a:miter lim="800000"/>
                  <a:headEnd/>
                  <a:tailEnd/>
                </a:ln>
              </p:spPr>
              <p:txBody>
                <a:bodyPr wrap="square" rtlCol="0" anchor="ctr">
                  <a:normAutofit fontScale="250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74" name="Rectangle 73"/>
                <p:cNvSpPr/>
                <p:nvPr/>
              </p:nvSpPr>
              <p:spPr bwMode="auto">
                <a:xfrm>
                  <a:off x="7761156" y="4111680"/>
                  <a:ext cx="137160" cy="109728"/>
                </a:xfrm>
                <a:prstGeom prst="rect">
                  <a:avLst/>
                </a:prstGeom>
                <a:solidFill>
                  <a:schemeClr val="tx2"/>
                </a:solidFill>
                <a:ln w="9525">
                  <a:noFill/>
                  <a:miter lim="800000"/>
                  <a:headEnd/>
                  <a:tailEnd/>
                </a:ln>
              </p:spPr>
              <p:txBody>
                <a:bodyPr wrap="square" rtlCol="0" anchor="ctr">
                  <a:normAutofit fontScale="250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212" name="TextBox 211"/>
              <p:cNvSpPr txBox="1"/>
              <p:nvPr/>
            </p:nvSpPr>
            <p:spPr>
              <a:xfrm>
                <a:off x="8056894" y="4092875"/>
                <a:ext cx="456435" cy="400110"/>
              </a:xfrm>
              <a:prstGeom prst="rect">
                <a:avLst/>
              </a:prstGeom>
              <a:noFill/>
            </p:spPr>
            <p:txBody>
              <a:bodyPr wrap="square" rtlCol="0">
                <a:spAutoFit/>
              </a:bodyPr>
              <a:lstStyle/>
              <a:p>
                <a:pPr algn="ctr"/>
                <a:r>
                  <a:rPr lang="en-US" sz="1000" b="1" dirty="0" smtClean="0">
                    <a:latin typeface="+mn-lt"/>
                  </a:rPr>
                  <a:t>500</a:t>
                </a:r>
              </a:p>
              <a:p>
                <a:pPr algn="ctr"/>
                <a:r>
                  <a:rPr lang="en-US" sz="1000" b="1" dirty="0" smtClean="0">
                    <a:solidFill>
                      <a:schemeClr val="tx1"/>
                    </a:solidFill>
                    <a:latin typeface="+mn-lt"/>
                  </a:rPr>
                  <a:t>VMs</a:t>
                </a:r>
              </a:p>
            </p:txBody>
          </p:sp>
          <p:sp>
            <p:nvSpPr>
              <p:cNvPr id="213" name="TextBox 212"/>
              <p:cNvSpPr txBox="1"/>
              <p:nvPr/>
            </p:nvSpPr>
            <p:spPr>
              <a:xfrm>
                <a:off x="7770313" y="4230829"/>
                <a:ext cx="489633" cy="400110"/>
              </a:xfrm>
              <a:prstGeom prst="rect">
                <a:avLst/>
              </a:prstGeom>
              <a:noFill/>
            </p:spPr>
            <p:txBody>
              <a:bodyPr wrap="square" rtlCol="0">
                <a:spAutoFit/>
              </a:bodyPr>
              <a:lstStyle/>
              <a:p>
                <a:pPr algn="ctr"/>
                <a:r>
                  <a:rPr lang="en-US" sz="1000" b="1" dirty="0" smtClean="0">
                    <a:latin typeface="+mn-lt"/>
                  </a:rPr>
                  <a:t>50</a:t>
                </a:r>
                <a:endParaRPr lang="en-US" sz="1000" b="1" dirty="0">
                  <a:latin typeface="+mn-lt"/>
                </a:endParaRPr>
              </a:p>
              <a:p>
                <a:pPr algn="ctr"/>
                <a:r>
                  <a:rPr lang="en-US" sz="1000" b="1" dirty="0" smtClean="0">
                    <a:latin typeface="+mn-lt"/>
                  </a:rPr>
                  <a:t>VMs</a:t>
                </a:r>
              </a:p>
            </p:txBody>
          </p:sp>
        </p:grpSp>
        <p:sp>
          <p:nvSpPr>
            <p:cNvPr id="236" name="TextBox 235"/>
            <p:cNvSpPr txBox="1"/>
            <p:nvPr/>
          </p:nvSpPr>
          <p:spPr>
            <a:xfrm>
              <a:off x="7656793" y="3523760"/>
              <a:ext cx="938106" cy="430887"/>
            </a:xfrm>
            <a:prstGeom prst="rect">
              <a:avLst/>
            </a:prstGeom>
            <a:noFill/>
          </p:spPr>
          <p:txBody>
            <a:bodyPr wrap="square" rtlCol="0">
              <a:spAutoFit/>
            </a:bodyPr>
            <a:lstStyle/>
            <a:p>
              <a:pPr algn="ctr"/>
              <a:r>
                <a:rPr lang="en-US" sz="1100" b="1" dirty="0" smtClean="0">
                  <a:solidFill>
                    <a:srgbClr val="C00000"/>
                  </a:solidFill>
                  <a:latin typeface="+mn-lt"/>
                </a:rPr>
                <a:t>Protects in minutes</a:t>
              </a:r>
            </a:p>
          </p:txBody>
        </p:sp>
      </p:grpSp>
      <p:grpSp>
        <p:nvGrpSpPr>
          <p:cNvPr id="23" name="Group 241"/>
          <p:cNvGrpSpPr/>
          <p:nvPr/>
        </p:nvGrpSpPr>
        <p:grpSpPr>
          <a:xfrm>
            <a:off x="7679265" y="5498996"/>
            <a:ext cx="938106" cy="1180322"/>
            <a:chOff x="7679265" y="5139971"/>
            <a:chExt cx="938106" cy="1180322"/>
          </a:xfrm>
        </p:grpSpPr>
        <p:grpSp>
          <p:nvGrpSpPr>
            <p:cNvPr id="24" name="Group 232"/>
            <p:cNvGrpSpPr/>
            <p:nvPr/>
          </p:nvGrpSpPr>
          <p:grpSpPr>
            <a:xfrm>
              <a:off x="7791545" y="5753903"/>
              <a:ext cx="730989" cy="566390"/>
              <a:chOff x="7791545" y="5753903"/>
              <a:chExt cx="730989" cy="566390"/>
            </a:xfrm>
          </p:grpSpPr>
          <p:grpSp>
            <p:nvGrpSpPr>
              <p:cNvPr id="25" name="Group 142"/>
              <p:cNvGrpSpPr/>
              <p:nvPr/>
            </p:nvGrpSpPr>
            <p:grpSpPr>
              <a:xfrm>
                <a:off x="7971741" y="6199641"/>
                <a:ext cx="381951" cy="120652"/>
                <a:chOff x="7516365" y="5461072"/>
                <a:chExt cx="381951" cy="120652"/>
              </a:xfrm>
            </p:grpSpPr>
            <p:sp>
              <p:nvSpPr>
                <p:cNvPr id="98" name="Rectangle 97"/>
                <p:cNvSpPr/>
                <p:nvPr/>
              </p:nvSpPr>
              <p:spPr bwMode="auto">
                <a:xfrm>
                  <a:off x="7516365" y="5508572"/>
                  <a:ext cx="137160" cy="73152"/>
                </a:xfrm>
                <a:prstGeom prst="rect">
                  <a:avLst/>
                </a:prstGeom>
                <a:solidFill>
                  <a:schemeClr val="tx2"/>
                </a:solidFill>
                <a:ln w="9525">
                  <a:noFill/>
                  <a:miter lim="800000"/>
                  <a:headEnd/>
                  <a:tailEnd/>
                </a:ln>
              </p:spPr>
              <p:txBody>
                <a:bodyPr wrap="square" rtlCol="0" anchor="ctr">
                  <a:normAutofit fontScale="250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99" name="Rectangle 98"/>
                <p:cNvSpPr/>
                <p:nvPr/>
              </p:nvSpPr>
              <p:spPr bwMode="auto">
                <a:xfrm>
                  <a:off x="7761156" y="5461072"/>
                  <a:ext cx="137160" cy="109728"/>
                </a:xfrm>
                <a:prstGeom prst="rect">
                  <a:avLst/>
                </a:prstGeom>
                <a:solidFill>
                  <a:schemeClr val="tx2"/>
                </a:solidFill>
                <a:ln w="9525">
                  <a:noFill/>
                  <a:miter lim="800000"/>
                  <a:headEnd/>
                  <a:tailEnd/>
                </a:ln>
              </p:spPr>
              <p:txBody>
                <a:bodyPr wrap="square" rtlCol="0" anchor="ctr">
                  <a:normAutofit fontScale="25000" lnSpcReduction="20000"/>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214" name="TextBox 213"/>
              <p:cNvSpPr txBox="1"/>
              <p:nvPr/>
            </p:nvSpPr>
            <p:spPr>
              <a:xfrm>
                <a:off x="8066099" y="5753903"/>
                <a:ext cx="456435" cy="400110"/>
              </a:xfrm>
              <a:prstGeom prst="rect">
                <a:avLst/>
              </a:prstGeom>
              <a:noFill/>
            </p:spPr>
            <p:txBody>
              <a:bodyPr wrap="square" rtlCol="0">
                <a:spAutoFit/>
              </a:bodyPr>
              <a:lstStyle/>
              <a:p>
                <a:pPr algn="ctr"/>
                <a:r>
                  <a:rPr lang="en-US" sz="1000" b="1" dirty="0" smtClean="0">
                    <a:latin typeface="+mn-lt"/>
                  </a:rPr>
                  <a:t>500</a:t>
                </a:r>
              </a:p>
              <a:p>
                <a:pPr algn="ctr"/>
                <a:r>
                  <a:rPr lang="en-US" sz="1000" b="1" dirty="0" smtClean="0">
                    <a:solidFill>
                      <a:schemeClr val="tx1"/>
                    </a:solidFill>
                    <a:latin typeface="+mn-lt"/>
                  </a:rPr>
                  <a:t>VMs</a:t>
                </a:r>
              </a:p>
            </p:txBody>
          </p:sp>
          <p:sp>
            <p:nvSpPr>
              <p:cNvPr id="215" name="TextBox 214"/>
              <p:cNvSpPr txBox="1"/>
              <p:nvPr/>
            </p:nvSpPr>
            <p:spPr>
              <a:xfrm>
                <a:off x="7791545" y="5894279"/>
                <a:ext cx="489633" cy="400110"/>
              </a:xfrm>
              <a:prstGeom prst="rect">
                <a:avLst/>
              </a:prstGeom>
              <a:noFill/>
            </p:spPr>
            <p:txBody>
              <a:bodyPr wrap="square" rtlCol="0">
                <a:spAutoFit/>
              </a:bodyPr>
              <a:lstStyle/>
              <a:p>
                <a:pPr algn="ctr"/>
                <a:r>
                  <a:rPr lang="en-US" sz="1000" b="1" dirty="0" smtClean="0">
                    <a:latin typeface="+mn-lt"/>
                  </a:rPr>
                  <a:t>50</a:t>
                </a:r>
                <a:endParaRPr lang="en-US" sz="1000" b="1" dirty="0">
                  <a:latin typeface="+mn-lt"/>
                </a:endParaRPr>
              </a:p>
              <a:p>
                <a:pPr algn="ctr"/>
                <a:r>
                  <a:rPr lang="en-US" sz="1000" b="1" dirty="0" smtClean="0">
                    <a:latin typeface="+mn-lt"/>
                  </a:rPr>
                  <a:t>VMs</a:t>
                </a:r>
              </a:p>
            </p:txBody>
          </p:sp>
        </p:grpSp>
        <p:sp>
          <p:nvSpPr>
            <p:cNvPr id="237" name="TextBox 236"/>
            <p:cNvSpPr txBox="1"/>
            <p:nvPr/>
          </p:nvSpPr>
          <p:spPr>
            <a:xfrm>
              <a:off x="7679265" y="5139971"/>
              <a:ext cx="938106" cy="430887"/>
            </a:xfrm>
            <a:prstGeom prst="rect">
              <a:avLst/>
            </a:prstGeom>
            <a:noFill/>
          </p:spPr>
          <p:txBody>
            <a:bodyPr wrap="square" rtlCol="0">
              <a:spAutoFit/>
            </a:bodyPr>
            <a:lstStyle/>
            <a:p>
              <a:pPr algn="ctr"/>
              <a:r>
                <a:rPr lang="en-US" sz="1100" b="1" dirty="0" smtClean="0">
                  <a:solidFill>
                    <a:srgbClr val="C00000"/>
                  </a:solidFill>
                  <a:latin typeface="+mn-lt"/>
                </a:rPr>
                <a:t>Minimal Impact</a:t>
              </a:r>
            </a:p>
          </p:txBody>
        </p:sp>
      </p:grpSp>
      <p:sp>
        <p:nvSpPr>
          <p:cNvPr id="223" name="Up Arrow 222"/>
          <p:cNvSpPr/>
          <p:nvPr/>
        </p:nvSpPr>
        <p:spPr bwMode="auto">
          <a:xfrm rot="5400000">
            <a:off x="6735369" y="1473101"/>
            <a:ext cx="137160" cy="4005072"/>
          </a:xfrm>
          <a:prstGeom prst="upArrow">
            <a:avLst>
              <a:gd name="adj1" fmla="val 50000"/>
              <a:gd name="adj2" fmla="val 82143"/>
            </a:avLst>
          </a:prstGeom>
          <a:solidFill>
            <a:schemeClr val="bg1">
              <a:lumMod val="50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a:solidFill>
                <a:srgbClr val="000000"/>
              </a:solidFill>
              <a:latin typeface="Arial" pitchFamily="-112" charset="0"/>
              <a:ea typeface="ＭＳ Ｐゴシック" pitchFamily="-112" charset="-128"/>
            </a:endParaRPr>
          </a:p>
        </p:txBody>
      </p:sp>
      <p:sp>
        <p:nvSpPr>
          <p:cNvPr id="224" name="Up Arrow 223"/>
          <p:cNvSpPr/>
          <p:nvPr/>
        </p:nvSpPr>
        <p:spPr bwMode="auto">
          <a:xfrm rot="5400000">
            <a:off x="6719494" y="3120592"/>
            <a:ext cx="137160" cy="4005072"/>
          </a:xfrm>
          <a:prstGeom prst="upArrow">
            <a:avLst>
              <a:gd name="adj1" fmla="val 50000"/>
              <a:gd name="adj2" fmla="val 82143"/>
            </a:avLst>
          </a:prstGeom>
          <a:solidFill>
            <a:schemeClr val="bg1">
              <a:lumMod val="50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225" name="Up Arrow 224"/>
          <p:cNvSpPr/>
          <p:nvPr/>
        </p:nvSpPr>
        <p:spPr bwMode="auto">
          <a:xfrm rot="5400000">
            <a:off x="6727603" y="4672455"/>
            <a:ext cx="137160" cy="4005072"/>
          </a:xfrm>
          <a:prstGeom prst="upArrow">
            <a:avLst>
              <a:gd name="adj1" fmla="val 50000"/>
              <a:gd name="adj2" fmla="val 82143"/>
            </a:avLst>
          </a:prstGeom>
          <a:solidFill>
            <a:schemeClr val="bg1">
              <a:lumMod val="50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pic>
        <p:nvPicPr>
          <p:cNvPr id="80" name="Picture 3" descr="C:\CommVault\Marketing\Logos\Simpana.png"/>
          <p:cNvPicPr>
            <a:picLocks noChangeAspect="1" noChangeArrowheads="1"/>
          </p:cNvPicPr>
          <p:nvPr/>
        </p:nvPicPr>
        <p:blipFill>
          <a:blip r:embed="rId3" cstate="print"/>
          <a:srcRect l="4381" t="14890" r="4009" b="18497"/>
          <a:stretch>
            <a:fillRect/>
          </a:stretch>
        </p:blipFill>
        <p:spPr bwMode="auto">
          <a:xfrm>
            <a:off x="7573563" y="1686054"/>
            <a:ext cx="1047102" cy="317241"/>
          </a:xfrm>
          <a:prstGeom prst="rect">
            <a:avLst/>
          </a:prstGeom>
          <a:noFill/>
        </p:spPr>
      </p:pic>
    </p:spTree>
    <p:extLst>
      <p:ext uri="{BB962C8B-B14F-4D97-AF65-F5344CB8AC3E}">
        <p14:creationId xmlns:p14="http://schemas.microsoft.com/office/powerpoint/2010/main" val="23247840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sz="3600" dirty="0" smtClean="0">
                <a:solidFill>
                  <a:schemeClr val="accent2"/>
                </a:solidFill>
              </a:rPr>
              <a:t>Agenda Subtitle</a:t>
            </a:r>
            <a:endParaRPr lang="en-US" dirty="0">
              <a:solidFill>
                <a:schemeClr val="accent2"/>
              </a:solidFill>
            </a:endParaRPr>
          </a:p>
        </p:txBody>
      </p:sp>
      <p:sp>
        <p:nvSpPr>
          <p:cNvPr id="3" name="Text Placeholder 2"/>
          <p:cNvSpPr>
            <a:spLocks noGrp="1"/>
          </p:cNvSpPr>
          <p:nvPr>
            <p:ph idx="1"/>
          </p:nvPr>
        </p:nvSpPr>
        <p:spPr/>
        <p:txBody>
          <a:bodyPr>
            <a:normAutofit fontScale="92500"/>
          </a:bodyPr>
          <a:lstStyle/>
          <a:p>
            <a:r>
              <a:rPr lang="en-US" dirty="0" smtClean="0"/>
              <a:t>Who is CommVault</a:t>
            </a:r>
          </a:p>
          <a:p>
            <a:pPr lvl="1"/>
            <a:r>
              <a:rPr lang="en-US" dirty="0" smtClean="0"/>
              <a:t>Why are we talking to you</a:t>
            </a:r>
          </a:p>
          <a:p>
            <a:r>
              <a:rPr lang="en-US" dirty="0" smtClean="0"/>
              <a:t>Data and Information Management in a Hyper-V Environment</a:t>
            </a:r>
          </a:p>
          <a:p>
            <a:pPr lvl="1"/>
            <a:r>
              <a:rPr lang="en-US" dirty="0" smtClean="0"/>
              <a:t>Best in class solutions for backup, archive and information access</a:t>
            </a:r>
          </a:p>
          <a:p>
            <a:r>
              <a:rPr lang="en-US" dirty="0" smtClean="0"/>
              <a:t>Its not about the data, its all about the information</a:t>
            </a:r>
          </a:p>
          <a:p>
            <a:pPr lvl="1"/>
            <a:r>
              <a:rPr lang="en-US" dirty="0" smtClean="0"/>
              <a:t>Increasing user productivity with access to information</a:t>
            </a:r>
          </a:p>
          <a:p>
            <a:pPr marL="0" indent="0">
              <a:buNone/>
            </a:pPr>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2"/>
          <p:cNvSpPr>
            <a:spLocks noChangeAspect="1" noChangeArrowheads="1"/>
          </p:cNvSpPr>
          <p:nvPr/>
        </p:nvSpPr>
        <p:spPr bwMode="auto">
          <a:xfrm>
            <a:off x="923925" y="1638300"/>
            <a:ext cx="2438400" cy="552450"/>
          </a:xfrm>
          <a:prstGeom prst="roundRect">
            <a:avLst>
              <a:gd name="adj" fmla="val 2458"/>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noAutofit/>
          </a:bodyPr>
          <a:lstStyle/>
          <a:p>
            <a:pPr algn="ctr" defTabSz="457200" rtl="0" fontAlgn="base">
              <a:spcBef>
                <a:spcPct val="0"/>
              </a:spcBef>
              <a:spcAft>
                <a:spcPct val="0"/>
              </a:spcAft>
              <a:defRPr/>
            </a:pPr>
            <a:r>
              <a:rPr lang="en-US" kern="1200" dirty="0" smtClean="0">
                <a:solidFill>
                  <a:schemeClr val="bg1"/>
                </a:solidFill>
                <a:latin typeface="Arial"/>
                <a:ea typeface="ＭＳ Ｐゴシック" pitchFamily="-112" charset="-128"/>
                <a:cs typeface="Arial"/>
              </a:rPr>
              <a:t>Snapshots</a:t>
            </a:r>
            <a:endParaRPr lang="en-US" kern="1200" dirty="0">
              <a:solidFill>
                <a:schemeClr val="bg1"/>
              </a:solidFill>
              <a:latin typeface="Arial"/>
              <a:ea typeface="ＭＳ Ｐゴシック" pitchFamily="-112" charset="-128"/>
              <a:cs typeface="Arial"/>
            </a:endParaRPr>
          </a:p>
        </p:txBody>
      </p:sp>
      <p:sp>
        <p:nvSpPr>
          <p:cNvPr id="25" name="AutoShape 2"/>
          <p:cNvSpPr>
            <a:spLocks noChangeAspect="1" noChangeArrowheads="1"/>
          </p:cNvSpPr>
          <p:nvPr/>
        </p:nvSpPr>
        <p:spPr bwMode="auto">
          <a:xfrm>
            <a:off x="5484811" y="1609725"/>
            <a:ext cx="2438400" cy="552450"/>
          </a:xfrm>
          <a:prstGeom prst="roundRect">
            <a:avLst>
              <a:gd name="adj" fmla="val 2458"/>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defTabSz="457200" rtl="0" fontAlgn="base">
              <a:spcBef>
                <a:spcPct val="0"/>
              </a:spcBef>
              <a:spcAft>
                <a:spcPct val="0"/>
              </a:spcAft>
              <a:defRPr/>
            </a:pPr>
            <a:r>
              <a:rPr lang="en-US" sz="2000" b="1" kern="1200" dirty="0" smtClean="0">
                <a:solidFill>
                  <a:schemeClr val="tx2"/>
                </a:solidFill>
                <a:latin typeface="Arial"/>
                <a:ea typeface="ＭＳ Ｐゴシック" pitchFamily="-112" charset="-128"/>
                <a:cs typeface="Arial"/>
              </a:rPr>
              <a:t>Data Management</a:t>
            </a:r>
            <a:endParaRPr lang="en-US" sz="2000" b="1" kern="1200" dirty="0">
              <a:solidFill>
                <a:schemeClr val="tx2"/>
              </a:solidFill>
              <a:latin typeface="Arial"/>
              <a:ea typeface="ＭＳ Ｐゴシック" pitchFamily="-112" charset="-128"/>
              <a:cs typeface="Arial"/>
            </a:endParaRPr>
          </a:p>
        </p:txBody>
      </p:sp>
      <p:cxnSp>
        <p:nvCxnSpPr>
          <p:cNvPr id="26" name="Straight Connector 25"/>
          <p:cNvCxnSpPr/>
          <p:nvPr/>
        </p:nvCxnSpPr>
        <p:spPr>
          <a:xfrm rot="16200000" flipH="1">
            <a:off x="3143647" y="2895997"/>
            <a:ext cx="2818606" cy="1"/>
          </a:xfrm>
          <a:prstGeom prst="line">
            <a:avLst/>
          </a:prstGeom>
        </p:spPr>
        <p:style>
          <a:lnRef idx="2">
            <a:schemeClr val="accent1"/>
          </a:lnRef>
          <a:fillRef idx="0">
            <a:schemeClr val="accent1"/>
          </a:fillRef>
          <a:effectRef idx="1">
            <a:schemeClr val="accent1"/>
          </a:effectRef>
          <a:fontRef idx="minor">
            <a:schemeClr val="tx1"/>
          </a:fontRef>
        </p:style>
      </p:cxnSp>
      <p:pic>
        <p:nvPicPr>
          <p:cNvPr id="49" name="Picture 48" descr="PS6000_PS6500_Stacked_Right.gif"/>
          <p:cNvPicPr>
            <a:picLocks noChangeAspect="1"/>
          </p:cNvPicPr>
          <p:nvPr/>
        </p:nvPicPr>
        <p:blipFill>
          <a:blip r:embed="rId3" cstate="print"/>
          <a:stretch>
            <a:fillRect/>
          </a:stretch>
        </p:blipFill>
        <p:spPr>
          <a:xfrm>
            <a:off x="1333500" y="2419350"/>
            <a:ext cx="1474932" cy="609600"/>
          </a:xfrm>
          <a:prstGeom prst="rect">
            <a:avLst/>
          </a:prstGeom>
        </p:spPr>
      </p:pic>
      <p:sp>
        <p:nvSpPr>
          <p:cNvPr id="16" name="Rectangle 3"/>
          <p:cNvSpPr txBox="1">
            <a:spLocks noChangeArrowheads="1"/>
          </p:cNvSpPr>
          <p:nvPr/>
        </p:nvSpPr>
        <p:spPr bwMode="auto">
          <a:xfrm>
            <a:off x="4714874" y="2371725"/>
            <a:ext cx="4276725"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lang="en-US" sz="2000" b="0" dirty="0" smtClean="0">
                <a:solidFill>
                  <a:srgbClr val="010204"/>
                </a:solidFill>
                <a:latin typeface="+mn-lt"/>
                <a:ea typeface="MS PGothic"/>
                <a:cs typeface="MS PGothic"/>
              </a:rPr>
              <a:t>Recovery</a:t>
            </a:r>
          </a:p>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kumimoji="0" lang="en-US" sz="2000" b="0" i="0" u="none" strike="noStrike" kern="1200" cap="none" spc="0" normalizeH="0" baseline="0" noProof="0" dirty="0" smtClean="0">
                <a:ln>
                  <a:noFill/>
                </a:ln>
                <a:solidFill>
                  <a:srgbClr val="010204"/>
                </a:solidFill>
                <a:effectLst/>
                <a:uLnTx/>
                <a:uFillTx/>
                <a:latin typeface="+mn-lt"/>
                <a:ea typeface="MS PGothic"/>
                <a:cs typeface="MS PGothic"/>
              </a:rPr>
              <a:t>Backup/Archive/Replication</a:t>
            </a:r>
          </a:p>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lang="en-US" sz="2000" b="0" dirty="0" smtClean="0">
                <a:solidFill>
                  <a:srgbClr val="010204"/>
                </a:solidFill>
                <a:latin typeface="+mn-lt"/>
                <a:ea typeface="MS PGothic"/>
                <a:cs typeface="MS PGothic"/>
              </a:rPr>
              <a:t>Multiple copies across tiered storage</a:t>
            </a:r>
            <a:endParaRPr kumimoji="0" lang="en-US" sz="2000" b="0" i="0" u="none" strike="noStrike" kern="1200" cap="none" spc="0" normalizeH="0" baseline="0" noProof="0" dirty="0" smtClean="0">
              <a:ln>
                <a:noFill/>
              </a:ln>
              <a:solidFill>
                <a:srgbClr val="010204"/>
              </a:solidFill>
              <a:effectLst/>
              <a:uLnTx/>
              <a:uFillTx/>
              <a:latin typeface="+mn-lt"/>
              <a:ea typeface="MS PGothic"/>
              <a:cs typeface="MS PGothic"/>
            </a:endParaRPr>
          </a:p>
        </p:txBody>
      </p:sp>
      <p:sp>
        <p:nvSpPr>
          <p:cNvPr id="17" name="Rectangle 3"/>
          <p:cNvSpPr txBox="1">
            <a:spLocks noChangeArrowheads="1"/>
          </p:cNvSpPr>
          <p:nvPr/>
        </p:nvSpPr>
        <p:spPr bwMode="auto">
          <a:xfrm>
            <a:off x="200024" y="3028950"/>
            <a:ext cx="4363183"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lang="en-US" sz="2000" b="0" dirty="0" smtClean="0">
                <a:solidFill>
                  <a:srgbClr val="010204"/>
                </a:solidFill>
                <a:latin typeface="+mn-lt"/>
                <a:ea typeface="MS PGothic"/>
                <a:cs typeface="MS PGothic"/>
              </a:rPr>
              <a:t>Instant Application-Aware Protection</a:t>
            </a:r>
            <a:endParaRPr kumimoji="0" lang="en-US" sz="2000" b="0" i="0" u="none" strike="noStrike" kern="1200" cap="none" spc="0" normalizeH="0" baseline="0" noProof="0" dirty="0" smtClean="0">
              <a:ln>
                <a:noFill/>
              </a:ln>
              <a:solidFill>
                <a:srgbClr val="010204"/>
              </a:solidFill>
              <a:effectLst/>
              <a:uLnTx/>
              <a:uFillTx/>
              <a:latin typeface="+mn-lt"/>
              <a:ea typeface="MS PGothic"/>
              <a:cs typeface="MS PGothic"/>
            </a:endParaRPr>
          </a:p>
        </p:txBody>
      </p:sp>
      <p:grpSp>
        <p:nvGrpSpPr>
          <p:cNvPr id="2" name="Group 18"/>
          <p:cNvGrpSpPr/>
          <p:nvPr/>
        </p:nvGrpSpPr>
        <p:grpSpPr>
          <a:xfrm>
            <a:off x="1657350" y="3667125"/>
            <a:ext cx="6735640" cy="2952750"/>
            <a:chOff x="1628775" y="3667125"/>
            <a:chExt cx="6735640" cy="2952750"/>
          </a:xfrm>
        </p:grpSpPr>
        <p:grpSp>
          <p:nvGrpSpPr>
            <p:cNvPr id="3" name="Group 20"/>
            <p:cNvGrpSpPr/>
            <p:nvPr/>
          </p:nvGrpSpPr>
          <p:grpSpPr>
            <a:xfrm>
              <a:off x="1628775" y="5019675"/>
              <a:ext cx="1981200" cy="1600200"/>
              <a:chOff x="720966" y="1752600"/>
              <a:chExt cx="4876802" cy="5045740"/>
            </a:xfrm>
          </p:grpSpPr>
          <p:pic>
            <p:nvPicPr>
              <p:cNvPr id="57" name="Picture 6"/>
              <p:cNvPicPr>
                <a:picLocks noChangeAspect="1" noChangeArrowheads="1"/>
              </p:cNvPicPr>
              <p:nvPr/>
            </p:nvPicPr>
            <p:blipFill>
              <a:blip r:embed="rId4" cstate="print"/>
              <a:srcRect/>
              <a:stretch>
                <a:fillRect/>
              </a:stretch>
            </p:blipFill>
            <p:spPr bwMode="auto">
              <a:xfrm>
                <a:off x="720966" y="1752600"/>
                <a:ext cx="4049547" cy="3509965"/>
              </a:xfrm>
              <a:prstGeom prst="rect">
                <a:avLst/>
              </a:prstGeom>
              <a:noFill/>
              <a:ln w="9525">
                <a:noFill/>
                <a:miter lim="800000"/>
                <a:headEnd/>
                <a:tailEnd/>
              </a:ln>
              <a:effectLst/>
            </p:spPr>
          </p:pic>
          <p:pic>
            <p:nvPicPr>
              <p:cNvPr id="58" name="Picture 7"/>
              <p:cNvPicPr>
                <a:picLocks noChangeAspect="1" noChangeArrowheads="1"/>
              </p:cNvPicPr>
              <p:nvPr/>
            </p:nvPicPr>
            <p:blipFill>
              <a:blip r:embed="rId5" cstate="print"/>
              <a:srcRect/>
              <a:stretch>
                <a:fillRect/>
              </a:stretch>
            </p:blipFill>
            <p:spPr bwMode="auto">
              <a:xfrm>
                <a:off x="1025766" y="2286000"/>
                <a:ext cx="3962401" cy="3544741"/>
              </a:xfrm>
              <a:prstGeom prst="rect">
                <a:avLst/>
              </a:prstGeom>
              <a:noFill/>
              <a:ln w="9525">
                <a:noFill/>
                <a:miter lim="800000"/>
                <a:headEnd/>
                <a:tailEnd/>
              </a:ln>
              <a:effectLst/>
            </p:spPr>
          </p:pic>
          <p:pic>
            <p:nvPicPr>
              <p:cNvPr id="59" name="Picture 8"/>
              <p:cNvPicPr>
                <a:picLocks noChangeAspect="1" noChangeArrowheads="1"/>
              </p:cNvPicPr>
              <p:nvPr/>
            </p:nvPicPr>
            <p:blipFill>
              <a:blip r:embed="rId6" cstate="print"/>
              <a:srcRect/>
              <a:stretch>
                <a:fillRect/>
              </a:stretch>
            </p:blipFill>
            <p:spPr bwMode="auto">
              <a:xfrm>
                <a:off x="1406766" y="2971801"/>
                <a:ext cx="3886200" cy="3164898"/>
              </a:xfrm>
              <a:prstGeom prst="rect">
                <a:avLst/>
              </a:prstGeom>
              <a:noFill/>
              <a:ln w="9525">
                <a:noFill/>
                <a:miter lim="800000"/>
                <a:headEnd/>
                <a:tailEnd/>
              </a:ln>
              <a:effectLst/>
            </p:spPr>
          </p:pic>
          <p:pic>
            <p:nvPicPr>
              <p:cNvPr id="60" name="Picture 9"/>
              <p:cNvPicPr>
                <a:picLocks noChangeAspect="1" noChangeArrowheads="1"/>
              </p:cNvPicPr>
              <p:nvPr/>
            </p:nvPicPr>
            <p:blipFill>
              <a:blip r:embed="rId7" cstate="print"/>
              <a:srcRect/>
              <a:stretch>
                <a:fillRect/>
              </a:stretch>
            </p:blipFill>
            <p:spPr bwMode="auto">
              <a:xfrm>
                <a:off x="1787768" y="3505198"/>
                <a:ext cx="3810000" cy="3293142"/>
              </a:xfrm>
              <a:prstGeom prst="rect">
                <a:avLst/>
              </a:prstGeom>
              <a:noFill/>
              <a:ln w="9525">
                <a:noFill/>
                <a:miter lim="800000"/>
                <a:headEnd/>
                <a:tailEnd/>
              </a:ln>
              <a:effectLst/>
            </p:spPr>
          </p:pic>
        </p:grpSp>
        <p:sp>
          <p:nvSpPr>
            <p:cNvPr id="53" name="Rectangle 3"/>
            <p:cNvSpPr txBox="1">
              <a:spLocks noChangeArrowheads="1"/>
            </p:cNvSpPr>
            <p:nvPr/>
          </p:nvSpPr>
          <p:spPr bwMode="auto">
            <a:xfrm>
              <a:off x="4173415" y="5054112"/>
              <a:ext cx="4191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kumimoji="0" lang="en-GB" sz="2000" b="0" i="0" u="none" strike="noStrike" kern="1200" cap="none" spc="0" normalizeH="0" baseline="0" noProof="0" dirty="0" smtClean="0">
                  <a:ln>
                    <a:noFill/>
                  </a:ln>
                  <a:solidFill>
                    <a:srgbClr val="010204"/>
                  </a:solidFill>
                  <a:effectLst/>
                  <a:uLnTx/>
                  <a:uFillTx/>
                  <a:latin typeface="+mn-lt"/>
                  <a:ea typeface="MS PGothic"/>
                  <a:cs typeface="MS PGothic"/>
                </a:rPr>
                <a:t>Scripting</a:t>
              </a:r>
              <a:endParaRPr lang="en-GB" sz="2000" b="0" dirty="0" smtClean="0">
                <a:solidFill>
                  <a:srgbClr val="010204"/>
                </a:solidFill>
                <a:latin typeface="+mn-lt"/>
                <a:ea typeface="MS PGothic"/>
                <a:cs typeface="MS PGothic"/>
              </a:endParaRPr>
            </a:p>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kumimoji="0" lang="en-GB" sz="2000" b="0" i="0" u="none" strike="noStrike" kern="1200" cap="none" spc="0" normalizeH="0" baseline="0" noProof="0" dirty="0" smtClean="0">
                  <a:ln>
                    <a:noFill/>
                  </a:ln>
                  <a:solidFill>
                    <a:srgbClr val="010204"/>
                  </a:solidFill>
                  <a:effectLst/>
                  <a:uLnTx/>
                  <a:uFillTx/>
                  <a:latin typeface="+mn-lt"/>
                  <a:ea typeface="MS PGothic"/>
                  <a:cs typeface="MS PGothic"/>
                </a:rPr>
                <a:t>No application integration</a:t>
              </a:r>
            </a:p>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lang="en-GB" sz="2000" b="0" noProof="0" dirty="0" smtClean="0">
                  <a:solidFill>
                    <a:srgbClr val="010204"/>
                  </a:solidFill>
                  <a:latin typeface="+mn-lt"/>
                  <a:ea typeface="MS PGothic"/>
                  <a:cs typeface="MS PGothic"/>
                </a:rPr>
                <a:t>Multiple user interfaces</a:t>
              </a:r>
            </a:p>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r>
                <a:rPr kumimoji="0" lang="en-GB" sz="2000" i="0" u="none" strike="noStrike" kern="1200" cap="none" spc="0" normalizeH="0" baseline="0" dirty="0" smtClean="0">
                  <a:ln>
                    <a:noFill/>
                  </a:ln>
                  <a:solidFill>
                    <a:srgbClr val="010204"/>
                  </a:solidFill>
                  <a:effectLst/>
                  <a:uLnTx/>
                  <a:uFillTx/>
                  <a:latin typeface="+mn-lt"/>
                  <a:ea typeface="MS PGothic"/>
                  <a:cs typeface="MS PGothic"/>
                </a:rPr>
                <a:t>Multi-step restore</a:t>
              </a:r>
              <a:endParaRPr kumimoji="0" lang="en-GB" sz="2000" b="0" i="0" u="none" strike="noStrike" kern="1200" cap="none" spc="0" normalizeH="0" baseline="0" noProof="0" dirty="0" smtClean="0">
                <a:ln>
                  <a:noFill/>
                </a:ln>
                <a:solidFill>
                  <a:srgbClr val="010204"/>
                </a:solidFill>
                <a:effectLst/>
                <a:uLnTx/>
                <a:uFillTx/>
                <a:latin typeface="+mn-lt"/>
                <a:ea typeface="MS PGothic"/>
                <a:cs typeface="MS PGothic"/>
              </a:endParaRPr>
            </a:p>
            <a:p>
              <a:pPr marL="342900" lvl="0" indent="-342900">
                <a:spcBef>
                  <a:spcPct val="20000"/>
                </a:spcBef>
                <a:buClr>
                  <a:srgbClr val="800000"/>
                </a:buClr>
                <a:buSzPct val="100000"/>
                <a:buFont typeface="Webdings" pitchFamily="18" charset="2"/>
                <a:buChar char=""/>
                <a:defRPr/>
              </a:pPr>
              <a:endParaRPr lang="en-GB" sz="2000" dirty="0" smtClean="0">
                <a:solidFill>
                  <a:srgbClr val="010204"/>
                </a:solidFill>
              </a:endParaRPr>
            </a:p>
            <a:p>
              <a:pPr marL="342900" marR="0" lvl="0" indent="-342900" algn="l" defTabSz="457200" rtl="0" eaLnBrk="1" fontAlgn="base" latinLnBrk="0" hangingPunct="1">
                <a:lnSpc>
                  <a:spcPct val="100000"/>
                </a:lnSpc>
                <a:spcBef>
                  <a:spcPct val="20000"/>
                </a:spcBef>
                <a:spcAft>
                  <a:spcPct val="0"/>
                </a:spcAft>
                <a:buClr>
                  <a:srgbClr val="800000"/>
                </a:buClr>
                <a:buSzPct val="100000"/>
                <a:buFont typeface="Webdings" pitchFamily="18" charset="2"/>
                <a:buChar char=""/>
                <a:tabLst/>
                <a:defRPr/>
              </a:pPr>
              <a:endParaRPr kumimoji="0" lang="en-GB" sz="2000" b="0" i="0" u="none" strike="noStrike" kern="1200" cap="none" spc="0" normalizeH="0" baseline="0" noProof="0" dirty="0" smtClean="0">
                <a:ln>
                  <a:noFill/>
                </a:ln>
                <a:solidFill>
                  <a:srgbClr val="010204"/>
                </a:solidFill>
                <a:effectLst/>
                <a:uLnTx/>
                <a:uFillTx/>
                <a:latin typeface="+mn-lt"/>
                <a:ea typeface="MS PGothic"/>
                <a:cs typeface="MS PGothic"/>
              </a:endParaRPr>
            </a:p>
          </p:txBody>
        </p:sp>
        <p:sp>
          <p:nvSpPr>
            <p:cNvPr id="55" name="Left-Right Arrow 54"/>
            <p:cNvSpPr/>
            <p:nvPr/>
          </p:nvSpPr>
          <p:spPr>
            <a:xfrm>
              <a:off x="1828800" y="3667125"/>
              <a:ext cx="5410200" cy="1295400"/>
            </a:xfrm>
            <a:prstGeom prst="leftRightArrow">
              <a:avLst/>
            </a:prstGeom>
            <a:solidFill>
              <a:srgbClr val="A8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solidFill>
                    <a:schemeClr val="bg1"/>
                  </a:solidFill>
                </a:rPr>
                <a:t>Integrating these two is NOT EASY</a:t>
              </a:r>
            </a:p>
          </p:txBody>
        </p:sp>
      </p:grpSp>
      <p:sp>
        <p:nvSpPr>
          <p:cNvPr id="4" name="Title 3"/>
          <p:cNvSpPr>
            <a:spLocks noGrp="1"/>
          </p:cNvSpPr>
          <p:nvPr>
            <p:ph type="title"/>
          </p:nvPr>
        </p:nvSpPr>
        <p:spPr/>
        <p:txBody>
          <a:bodyPr>
            <a:normAutofit fontScale="90000"/>
          </a:bodyPr>
          <a:lstStyle/>
          <a:p>
            <a:r>
              <a:rPr lang="en-AU" dirty="0"/>
              <a:t>The Snapshot Problem</a:t>
            </a:r>
            <a:br>
              <a:rPr lang="en-AU" dirty="0"/>
            </a:br>
            <a:endParaRPr lang="en-AU" dirty="0"/>
          </a:p>
        </p:txBody>
      </p:sp>
    </p:spTree>
    <p:extLst>
      <p:ext uri="{BB962C8B-B14F-4D97-AF65-F5344CB8AC3E}">
        <p14:creationId xmlns:p14="http://schemas.microsoft.com/office/powerpoint/2010/main" val="2997133425"/>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p:cNvGrpSpPr/>
          <p:nvPr/>
        </p:nvGrpSpPr>
        <p:grpSpPr>
          <a:xfrm>
            <a:off x="5330210" y="2312204"/>
            <a:ext cx="3517900" cy="4131878"/>
            <a:chOff x="5308600" y="2095500"/>
            <a:chExt cx="3517900" cy="4131878"/>
          </a:xfrm>
        </p:grpSpPr>
        <p:grpSp>
          <p:nvGrpSpPr>
            <p:cNvPr id="103" name="Group 61"/>
            <p:cNvGrpSpPr/>
            <p:nvPr/>
          </p:nvGrpSpPr>
          <p:grpSpPr>
            <a:xfrm>
              <a:off x="5308600" y="2095500"/>
              <a:ext cx="2057402" cy="4131878"/>
              <a:chOff x="7010400" y="1523999"/>
              <a:chExt cx="2057402" cy="4800603"/>
            </a:xfrm>
          </p:grpSpPr>
          <p:sp>
            <p:nvSpPr>
              <p:cNvPr id="104" name="Curved Up Arrow 103"/>
              <p:cNvSpPr/>
              <p:nvPr/>
            </p:nvSpPr>
            <p:spPr>
              <a:xfrm rot="16200000">
                <a:off x="6210300" y="2476500"/>
                <a:ext cx="3429000" cy="1676400"/>
              </a:xfrm>
              <a:prstGeom prst="curvedUp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black"/>
                  </a:solidFill>
                </a:endParaRPr>
              </a:p>
            </p:txBody>
          </p:sp>
          <p:sp>
            <p:nvSpPr>
              <p:cNvPr id="105" name="Curved Up Arrow 104"/>
              <p:cNvSpPr/>
              <p:nvPr/>
            </p:nvSpPr>
            <p:spPr>
              <a:xfrm rot="16200000">
                <a:off x="6819900" y="1943100"/>
                <a:ext cx="1905000" cy="1524000"/>
              </a:xfrm>
              <a:prstGeom prst="curvedUpArrow">
                <a:avLst>
                  <a:gd name="adj1" fmla="val 22972"/>
                  <a:gd name="adj2" fmla="val 32818"/>
                  <a:gd name="adj3" fmla="val 3863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black"/>
                  </a:solidFill>
                </a:endParaRPr>
              </a:p>
            </p:txBody>
          </p:sp>
          <p:sp>
            <p:nvSpPr>
              <p:cNvPr id="107" name="Curved Up Arrow 106"/>
              <p:cNvSpPr/>
              <p:nvPr/>
            </p:nvSpPr>
            <p:spPr>
              <a:xfrm rot="16200000">
                <a:off x="5638801" y="2895602"/>
                <a:ext cx="4800603" cy="2057398"/>
              </a:xfrm>
              <a:prstGeom prst="curvedUpArrow">
                <a:avLst>
                  <a:gd name="adj1" fmla="val 29101"/>
                  <a:gd name="adj2" fmla="val 47200"/>
                  <a:gd name="adj3"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black"/>
                  </a:solidFill>
                </a:endParaRPr>
              </a:p>
            </p:txBody>
          </p:sp>
        </p:grpSp>
        <p:sp>
          <p:nvSpPr>
            <p:cNvPr id="110" name="Rounded Rectangle 109"/>
            <p:cNvSpPr/>
            <p:nvPr/>
          </p:nvSpPr>
          <p:spPr>
            <a:xfrm>
              <a:off x="5918200" y="3327400"/>
              <a:ext cx="2908300" cy="2349500"/>
            </a:xfrm>
            <a:prstGeom prst="roundRect">
              <a:avLst>
                <a:gd name="adj" fmla="val 7478"/>
              </a:avLst>
            </a:prstGeom>
            <a:solidFill>
              <a:schemeClr val="bg1"/>
            </a:solidFill>
            <a:effectLst>
              <a:glow rad="1016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pic>
          <p:nvPicPr>
            <p:cNvPr id="1026" name="Picture 2"/>
            <p:cNvPicPr>
              <a:picLocks noChangeAspect="1" noChangeArrowheads="1"/>
            </p:cNvPicPr>
            <p:nvPr/>
          </p:nvPicPr>
          <p:blipFill>
            <a:blip r:embed="rId3"/>
            <a:srcRect/>
            <a:stretch>
              <a:fillRect/>
            </a:stretch>
          </p:blipFill>
          <p:spPr bwMode="auto">
            <a:xfrm>
              <a:off x="6111875" y="3789363"/>
              <a:ext cx="1543050" cy="1514475"/>
            </a:xfrm>
            <a:prstGeom prst="rect">
              <a:avLst/>
            </a:prstGeom>
            <a:noFill/>
            <a:ln w="9525">
              <a:noFill/>
              <a:miter lim="800000"/>
              <a:headEnd/>
              <a:tailEnd/>
            </a:ln>
          </p:spPr>
        </p:pic>
        <p:pic>
          <p:nvPicPr>
            <p:cNvPr id="109" name="Picture 2"/>
            <p:cNvPicPr>
              <a:picLocks noChangeAspect="1" noChangeArrowheads="1"/>
            </p:cNvPicPr>
            <p:nvPr/>
          </p:nvPicPr>
          <p:blipFill>
            <a:blip r:embed="rId4" cstate="print"/>
            <a:srcRect/>
            <a:stretch>
              <a:fillRect/>
            </a:stretch>
          </p:blipFill>
          <p:spPr bwMode="auto">
            <a:xfrm>
              <a:off x="7298298" y="4537746"/>
              <a:ext cx="1337702" cy="1059751"/>
            </a:xfrm>
            <a:prstGeom prst="rect">
              <a:avLst/>
            </a:prstGeom>
            <a:noFill/>
            <a:ln w="9525">
              <a:noFill/>
              <a:miter lim="800000"/>
              <a:headEnd/>
              <a:tailEnd/>
            </a:ln>
            <a:effectLst/>
          </p:spPr>
        </p:pic>
        <p:sp>
          <p:nvSpPr>
            <p:cNvPr id="111" name="TextBox 14"/>
            <p:cNvSpPr txBox="1">
              <a:spLocks noChangeArrowheads="1"/>
            </p:cNvSpPr>
            <p:nvPr/>
          </p:nvSpPr>
          <p:spPr bwMode="auto">
            <a:xfrm>
              <a:off x="6054275" y="3393705"/>
              <a:ext cx="2708725" cy="276999"/>
            </a:xfrm>
            <a:prstGeom prst="rect">
              <a:avLst/>
            </a:prstGeom>
            <a:noFill/>
            <a:ln w="9525">
              <a:noFill/>
              <a:miter lim="800000"/>
              <a:headEnd/>
              <a:tailEnd/>
            </a:ln>
          </p:spPr>
          <p:txBody>
            <a:bodyPr wrap="square">
              <a:spAutoFit/>
            </a:bodyPr>
            <a:lstStyle/>
            <a:p>
              <a:pPr marL="231775" indent="-231775" defTabSz="914400" fontAlgn="base">
                <a:spcBef>
                  <a:spcPct val="0"/>
                </a:spcBef>
                <a:spcAft>
                  <a:spcPct val="0"/>
                </a:spcAft>
              </a:pPr>
              <a:r>
                <a:rPr lang="en-US" sz="1200" b="1" dirty="0" smtClean="0">
                  <a:solidFill>
                    <a:srgbClr val="000000"/>
                  </a:solidFill>
                  <a:ea typeface="ＭＳ Ｐゴシック"/>
                  <a:cs typeface="Arial" pitchFamily="34" charset="0"/>
                </a:rPr>
                <a:t>Simplified Restore from Any TIER</a:t>
              </a:r>
            </a:p>
          </p:txBody>
        </p:sp>
      </p:grpSp>
      <p:sp>
        <p:nvSpPr>
          <p:cNvPr id="66" name="TextBox 14"/>
          <p:cNvSpPr txBox="1">
            <a:spLocks noChangeArrowheads="1"/>
          </p:cNvSpPr>
          <p:nvPr/>
        </p:nvSpPr>
        <p:spPr bwMode="auto">
          <a:xfrm>
            <a:off x="586298" y="2702903"/>
            <a:ext cx="1863307" cy="261610"/>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100" b="1" dirty="0" smtClean="0">
                <a:solidFill>
                  <a:srgbClr val="000000"/>
                </a:solidFill>
                <a:latin typeface="Calibri" pitchFamily="34" charset="0"/>
                <a:ea typeface="ＭＳ Ｐゴシック"/>
                <a:cs typeface="Calibri" pitchFamily="34" charset="0"/>
              </a:rPr>
              <a:t>Production Volumes</a:t>
            </a:r>
          </a:p>
        </p:txBody>
      </p:sp>
      <p:pic>
        <p:nvPicPr>
          <p:cNvPr id="54" name="Picture 8" descr="icon-disk-volumes-1"/>
          <p:cNvPicPr>
            <a:picLocks noChangeAspect="1" noChangeArrowheads="1"/>
          </p:cNvPicPr>
          <p:nvPr/>
        </p:nvPicPr>
        <p:blipFill>
          <a:blip r:embed="rId5" cstate="print"/>
          <a:srcRect/>
          <a:stretch>
            <a:fillRect/>
          </a:stretch>
        </p:blipFill>
        <p:spPr bwMode="auto">
          <a:xfrm>
            <a:off x="210536" y="2438154"/>
            <a:ext cx="462830" cy="462830"/>
          </a:xfrm>
          <a:prstGeom prst="rect">
            <a:avLst/>
          </a:prstGeom>
          <a:noFill/>
          <a:ln w="9525">
            <a:noFill/>
            <a:miter lim="800000"/>
            <a:headEnd/>
            <a:tailEnd/>
          </a:ln>
        </p:spPr>
      </p:pic>
      <p:sp>
        <p:nvSpPr>
          <p:cNvPr id="113" name="Rectangle 112"/>
          <p:cNvSpPr/>
          <p:nvPr/>
        </p:nvSpPr>
        <p:spPr>
          <a:xfrm>
            <a:off x="5018334" y="2230562"/>
            <a:ext cx="3969476" cy="464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pitchFamily="34" charset="0"/>
              <a:cs typeface="Calibri" pitchFamily="34" charset="0"/>
            </a:endParaRPr>
          </a:p>
        </p:txBody>
      </p:sp>
      <p:grpSp>
        <p:nvGrpSpPr>
          <p:cNvPr id="114" name="Group 113"/>
          <p:cNvGrpSpPr/>
          <p:nvPr/>
        </p:nvGrpSpPr>
        <p:grpSpPr>
          <a:xfrm>
            <a:off x="5662250" y="2998792"/>
            <a:ext cx="3371155" cy="3926895"/>
            <a:chOff x="5640640" y="2782088"/>
            <a:chExt cx="3371155" cy="3926895"/>
          </a:xfrm>
        </p:grpSpPr>
        <p:sp>
          <p:nvSpPr>
            <p:cNvPr id="62" name="TextBox 14"/>
            <p:cNvSpPr txBox="1">
              <a:spLocks noChangeArrowheads="1"/>
            </p:cNvSpPr>
            <p:nvPr/>
          </p:nvSpPr>
          <p:spPr bwMode="auto">
            <a:xfrm>
              <a:off x="5640640" y="2782088"/>
              <a:ext cx="1564390" cy="1131079"/>
            </a:xfrm>
            <a:prstGeom prst="rect">
              <a:avLst/>
            </a:prstGeom>
            <a:noFill/>
            <a:ln w="9525">
              <a:noFill/>
              <a:miter lim="800000"/>
              <a:headEnd/>
              <a:tailEnd/>
            </a:ln>
          </p:spPr>
          <p:txBody>
            <a:bodyPr wrap="square">
              <a:spAutoFit/>
            </a:bodyPr>
            <a:lstStyle/>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EMC (DMX, CX, NAS, VMAX, )</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NetApp</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HDS (VSP, USP, AMS)</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Dell (</a:t>
              </a:r>
              <a:r>
                <a:rPr lang="en-US" sz="1000" b="1" dirty="0" err="1" smtClean="0">
                  <a:latin typeface="Calibri" pitchFamily="34" charset="0"/>
                  <a:ea typeface="ＭＳ Ｐゴシック"/>
                  <a:cs typeface="Calibri" pitchFamily="34" charset="0"/>
                </a:rPr>
                <a:t>EqualLogic</a:t>
              </a:r>
              <a:r>
                <a:rPr lang="en-US" sz="1000" b="1" dirty="0" smtClean="0">
                  <a:latin typeface="Calibri" pitchFamily="34" charset="0"/>
                  <a:ea typeface="ＭＳ Ｐゴシック"/>
                  <a:cs typeface="Calibri" pitchFamily="34" charset="0"/>
                </a:rPr>
                <a:t>, </a:t>
              </a:r>
              <a:r>
                <a:rPr lang="en-US" sz="1000" b="1" dirty="0" err="1" smtClean="0">
                  <a:latin typeface="Calibri" pitchFamily="34" charset="0"/>
                  <a:ea typeface="ＭＳ Ｐゴシック"/>
                  <a:cs typeface="Calibri" pitchFamily="34" charset="0"/>
                </a:rPr>
                <a:t>Compellent</a:t>
              </a:r>
              <a:r>
                <a:rPr lang="en-US" sz="1000" b="1" dirty="0" smtClean="0">
                  <a:latin typeface="Calibri" pitchFamily="34" charset="0"/>
                  <a:ea typeface="ＭＳ Ｐゴシック"/>
                  <a:cs typeface="Calibri" pitchFamily="34" charset="0"/>
                </a:rPr>
                <a:t>, MD)</a:t>
              </a:r>
            </a:p>
          </p:txBody>
        </p:sp>
        <p:sp>
          <p:nvSpPr>
            <p:cNvPr id="63" name="TextBox 14"/>
            <p:cNvSpPr txBox="1">
              <a:spLocks noChangeArrowheads="1"/>
            </p:cNvSpPr>
            <p:nvPr/>
          </p:nvSpPr>
          <p:spPr bwMode="auto">
            <a:xfrm>
              <a:off x="5640640" y="5308600"/>
              <a:ext cx="1432193" cy="1400383"/>
            </a:xfrm>
            <a:prstGeom prst="rect">
              <a:avLst/>
            </a:prstGeom>
            <a:noFill/>
            <a:ln w="9525">
              <a:noFill/>
              <a:miter lim="800000"/>
              <a:headEnd/>
              <a:tailEnd/>
            </a:ln>
          </p:spPr>
          <p:txBody>
            <a:bodyPr wrap="square">
              <a:spAutoFit/>
            </a:bodyPr>
            <a:lstStyle/>
            <a:p>
              <a:pPr marL="115888" indent="-115888" defTabSz="914400" fontAlgn="base">
                <a:spcBef>
                  <a:spcPts val="300"/>
                </a:spcBef>
                <a:spcAft>
                  <a:spcPct val="0"/>
                </a:spcAft>
              </a:pPr>
              <a:r>
                <a:rPr lang="en-US" sz="1000" b="1" u="sng" dirty="0" smtClean="0">
                  <a:solidFill>
                    <a:srgbClr val="000000"/>
                  </a:solidFill>
                  <a:latin typeface="Calibri" pitchFamily="34" charset="0"/>
                  <a:ea typeface="ＭＳ Ｐゴシック"/>
                  <a:cs typeface="Calibri" pitchFamily="34" charset="0"/>
                </a:rPr>
                <a:t>REST /Service</a:t>
              </a:r>
            </a:p>
            <a:p>
              <a:pPr marL="115888" indent="-115888" defTabSz="914400" fontAlgn="base">
                <a:spcBef>
                  <a:spcPts val="3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Amazon</a:t>
              </a:r>
            </a:p>
            <a:p>
              <a:pPr marL="115888" indent="-115888" defTabSz="914400" fontAlgn="base">
                <a:spcBef>
                  <a:spcPts val="3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Azure</a:t>
              </a:r>
            </a:p>
            <a:p>
              <a:pPr marL="115888" indent="-115888" defTabSz="914400" fontAlgn="base">
                <a:spcBef>
                  <a:spcPts val="3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Rackspace</a:t>
              </a:r>
            </a:p>
            <a:p>
              <a:pPr marL="115888" indent="-115888" defTabSz="914400" fontAlgn="base">
                <a:spcBef>
                  <a:spcPts val="3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Iron Mountain</a:t>
              </a:r>
            </a:p>
            <a:p>
              <a:pPr marL="115888" indent="-115888" defTabSz="914400" fontAlgn="base">
                <a:spcBef>
                  <a:spcPts val="3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Nirvanix</a:t>
              </a:r>
            </a:p>
            <a:p>
              <a:pPr marL="115888" indent="-115888" defTabSz="914400" fontAlgn="base">
                <a:spcBef>
                  <a:spcPts val="300"/>
                </a:spcBef>
                <a:spcAft>
                  <a:spcPct val="0"/>
                </a:spcAft>
              </a:pPr>
              <a:endParaRPr lang="en-US" sz="1000" b="1" dirty="0" smtClean="0">
                <a:solidFill>
                  <a:srgbClr val="3366FF">
                    <a:lumMod val="50000"/>
                  </a:srgbClr>
                </a:solidFill>
                <a:latin typeface="Calibri" pitchFamily="34" charset="0"/>
                <a:ea typeface="ＭＳ Ｐゴシック"/>
                <a:cs typeface="Calibri" pitchFamily="34" charset="0"/>
              </a:endParaRPr>
            </a:p>
          </p:txBody>
        </p:sp>
        <p:sp>
          <p:nvSpPr>
            <p:cNvPr id="98" name="Rectangle 97"/>
            <p:cNvSpPr/>
            <p:nvPr/>
          </p:nvSpPr>
          <p:spPr>
            <a:xfrm>
              <a:off x="7205030" y="5308600"/>
              <a:ext cx="1217364" cy="1015663"/>
            </a:xfrm>
            <a:prstGeom prst="rect">
              <a:avLst/>
            </a:prstGeom>
          </p:spPr>
          <p:txBody>
            <a:bodyPr wrap="square">
              <a:spAutoFit/>
            </a:bodyPr>
            <a:lstStyle/>
            <a:p>
              <a:pPr marL="115888" indent="-115888" defTabSz="914400" fontAlgn="base">
                <a:spcBef>
                  <a:spcPts val="300"/>
                </a:spcBef>
                <a:spcAft>
                  <a:spcPct val="0"/>
                </a:spcAft>
              </a:pPr>
              <a:r>
                <a:rPr lang="en-US" sz="1000" b="1" u="sng" dirty="0" smtClean="0">
                  <a:latin typeface="Calibri" pitchFamily="34" charset="0"/>
                  <a:ea typeface="ＭＳ Ｐゴシック"/>
                  <a:cs typeface="Calibri" pitchFamily="34" charset="0"/>
                </a:rPr>
                <a:t>REST /Platform</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EMC (Atmos)</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Dell (DX)</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HDS (HCP)</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Mezeo</a:t>
              </a:r>
              <a:endParaRPr lang="en-US" sz="1000" dirty="0" smtClean="0">
                <a:latin typeface="Calibri" pitchFamily="34" charset="0"/>
                <a:ea typeface="ＭＳ Ｐゴシック"/>
                <a:cs typeface="Calibri" pitchFamily="34" charset="0"/>
              </a:endParaRPr>
            </a:p>
          </p:txBody>
        </p:sp>
        <p:sp>
          <p:nvSpPr>
            <p:cNvPr id="102" name="TextBox 14"/>
            <p:cNvSpPr txBox="1">
              <a:spLocks noChangeArrowheads="1"/>
            </p:cNvSpPr>
            <p:nvPr/>
          </p:nvSpPr>
          <p:spPr bwMode="auto">
            <a:xfrm>
              <a:off x="7205030" y="2782088"/>
              <a:ext cx="1806765" cy="630942"/>
            </a:xfrm>
            <a:prstGeom prst="rect">
              <a:avLst/>
            </a:prstGeom>
            <a:noFill/>
            <a:ln w="9525">
              <a:noFill/>
              <a:miter lim="800000"/>
              <a:headEnd/>
              <a:tailEnd/>
            </a:ln>
          </p:spPr>
          <p:txBody>
            <a:bodyPr wrap="square">
              <a:spAutoFit/>
            </a:bodyPr>
            <a:lstStyle/>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HP (EVA, 3PAR, MSA, XP)</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IBM  (DS,  SVC, XIV)</a:t>
              </a:r>
            </a:p>
            <a:p>
              <a:pPr marL="115888" indent="-115888" defTabSz="914400" fontAlgn="base">
                <a:spcBef>
                  <a:spcPts val="300"/>
                </a:spcBef>
                <a:spcAft>
                  <a:spcPct val="0"/>
                </a:spcAft>
                <a:buFont typeface="Wingdings" pitchFamily="2" charset="2"/>
                <a:buChar char="ü"/>
              </a:pPr>
              <a:r>
                <a:rPr lang="en-US" sz="1000" b="1" dirty="0" smtClean="0">
                  <a:latin typeface="Calibri" pitchFamily="34" charset="0"/>
                  <a:ea typeface="ＭＳ Ｐゴシック"/>
                  <a:cs typeface="Calibri" pitchFamily="34" charset="0"/>
                </a:rPr>
                <a:t>LSI  (IBM, Dell, SUN...)</a:t>
              </a:r>
            </a:p>
          </p:txBody>
        </p:sp>
        <p:sp>
          <p:nvSpPr>
            <p:cNvPr id="118" name="TextBox 14"/>
            <p:cNvSpPr txBox="1">
              <a:spLocks noChangeArrowheads="1"/>
            </p:cNvSpPr>
            <p:nvPr/>
          </p:nvSpPr>
          <p:spPr bwMode="auto">
            <a:xfrm>
              <a:off x="5640640" y="4140988"/>
              <a:ext cx="3173160" cy="1054135"/>
            </a:xfrm>
            <a:prstGeom prst="rect">
              <a:avLst/>
            </a:prstGeom>
            <a:noFill/>
            <a:ln w="9525">
              <a:noFill/>
              <a:miter lim="800000"/>
              <a:headEnd/>
              <a:tailEnd/>
            </a:ln>
          </p:spPr>
          <p:txBody>
            <a:bodyPr wrap="square">
              <a:spAutoFit/>
            </a:bodyPr>
            <a:lstStyle/>
            <a:p>
              <a:pPr marL="115888" indent="-115888" defTabSz="914400" fontAlgn="base">
                <a:spcBef>
                  <a:spcPts val="6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Any Disk ( DAS, SAN, NAS, JBOD… )</a:t>
              </a:r>
              <a:endParaRPr lang="en-US" sz="1000" b="1" dirty="0" smtClean="0">
                <a:solidFill>
                  <a:srgbClr val="002060"/>
                </a:solidFill>
                <a:latin typeface="Calibri" pitchFamily="34" charset="0"/>
                <a:ea typeface="ＭＳ Ｐゴシック"/>
                <a:cs typeface="Calibri" pitchFamily="34" charset="0"/>
              </a:endParaRPr>
            </a:p>
            <a:p>
              <a:pPr marL="115888" indent="-115888" defTabSz="914400" fontAlgn="base">
                <a:spcBef>
                  <a:spcPts val="6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Dedicated or Shared</a:t>
              </a:r>
            </a:p>
            <a:p>
              <a:pPr marL="115888" indent="-115888" defTabSz="914400" fontAlgn="base">
                <a:spcBef>
                  <a:spcPts val="600"/>
                </a:spcBef>
                <a:spcAft>
                  <a:spcPct val="0"/>
                </a:spcAft>
                <a:buFont typeface="Wingdings" pitchFamily="2" charset="2"/>
                <a:buChar char="ü"/>
              </a:pPr>
              <a:r>
                <a:rPr lang="en-US" sz="1000" b="1" dirty="0" smtClean="0">
                  <a:solidFill>
                    <a:srgbClr val="000000"/>
                  </a:solidFill>
                  <a:latin typeface="Calibri" pitchFamily="34" charset="0"/>
                  <a:ea typeface="ＭＳ Ｐゴシック"/>
                  <a:cs typeface="Calibri" pitchFamily="34" charset="0"/>
                </a:rPr>
                <a:t>Dell DL2200 (HW) Appliance (auto disk provisioning/mgmt, 220TB capacity, 3.3 T/H)</a:t>
              </a:r>
            </a:p>
            <a:p>
              <a:pPr marL="115888" indent="-115888" defTabSz="914400" fontAlgn="base">
                <a:spcBef>
                  <a:spcPts val="300"/>
                </a:spcBef>
                <a:spcAft>
                  <a:spcPct val="0"/>
                </a:spcAft>
              </a:pPr>
              <a:endParaRPr lang="en-US" sz="1000" b="1" dirty="0" smtClean="0">
                <a:solidFill>
                  <a:srgbClr val="000000"/>
                </a:solidFill>
                <a:latin typeface="Calibri" pitchFamily="34" charset="0"/>
                <a:ea typeface="ＭＳ Ｐゴシック"/>
                <a:cs typeface="Calibri" pitchFamily="34" charset="0"/>
              </a:endParaRPr>
            </a:p>
          </p:txBody>
        </p:sp>
      </p:grpSp>
      <p:pic>
        <p:nvPicPr>
          <p:cNvPr id="40" name="Picture 4" descr="File and E-mail Archival Agents Reduce Primary Storage Use"/>
          <p:cNvPicPr>
            <a:picLocks noChangeAspect="1" noChangeArrowheads="1"/>
          </p:cNvPicPr>
          <p:nvPr/>
        </p:nvPicPr>
        <p:blipFill>
          <a:blip r:embed="rId6" cstate="print"/>
          <a:srcRect/>
          <a:stretch>
            <a:fillRect/>
          </a:stretch>
        </p:blipFill>
        <p:spPr bwMode="auto">
          <a:xfrm>
            <a:off x="7433188" y="1567954"/>
            <a:ext cx="1356012" cy="1286624"/>
          </a:xfrm>
          <a:prstGeom prst="rect">
            <a:avLst/>
          </a:prstGeom>
          <a:noFill/>
          <a:ln w="9525">
            <a:noFill/>
            <a:miter lim="800000"/>
            <a:headEnd/>
            <a:tailEnd/>
          </a:ln>
          <a:scene3d>
            <a:camera prst="orthographicFront">
              <a:rot lat="0" lon="599958" rev="0"/>
            </a:camera>
            <a:lightRig rig="threePt" dir="t"/>
          </a:scene3d>
        </p:spPr>
      </p:pic>
      <p:grpSp>
        <p:nvGrpSpPr>
          <p:cNvPr id="5" name="Group 80"/>
          <p:cNvGrpSpPr/>
          <p:nvPr/>
        </p:nvGrpSpPr>
        <p:grpSpPr>
          <a:xfrm>
            <a:off x="250210" y="2662335"/>
            <a:ext cx="5168901" cy="1465969"/>
            <a:chOff x="865838" y="2213630"/>
            <a:chExt cx="5168901" cy="1465969"/>
          </a:xfrm>
        </p:grpSpPr>
        <p:sp>
          <p:nvSpPr>
            <p:cNvPr id="46" name="Rounded Rectangle 45"/>
            <p:cNvSpPr/>
            <p:nvPr/>
          </p:nvSpPr>
          <p:spPr>
            <a:xfrm>
              <a:off x="865838" y="2514600"/>
              <a:ext cx="5168901" cy="1164999"/>
            </a:xfrm>
            <a:prstGeom prst="roundRect">
              <a:avLst>
                <a:gd name="adj" fmla="val 6358"/>
              </a:avLst>
            </a:prstGeom>
            <a:solidFill>
              <a:schemeClr val="bg1"/>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fontAlgn="base">
                <a:spcBef>
                  <a:spcPct val="0"/>
                </a:spcBef>
                <a:spcAft>
                  <a:spcPct val="0"/>
                </a:spcAft>
              </a:pPr>
              <a:endParaRPr lang="en-US" sz="2400" dirty="0">
                <a:solidFill>
                  <a:prstClr val="black"/>
                </a:solidFill>
                <a:latin typeface="Calibri" pitchFamily="34" charset="0"/>
                <a:cs typeface="Calibri" pitchFamily="34" charset="0"/>
              </a:endParaRPr>
            </a:p>
          </p:txBody>
        </p:sp>
        <p:pic>
          <p:nvPicPr>
            <p:cNvPr id="56" name="Picture 8" descr="icon-disk-volumes-1"/>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1524000" y="2710190"/>
              <a:ext cx="457200" cy="457200"/>
            </a:xfrm>
            <a:prstGeom prst="rect">
              <a:avLst/>
            </a:prstGeom>
            <a:noFill/>
            <a:ln w="9525">
              <a:noFill/>
              <a:miter lim="800000"/>
              <a:headEnd/>
              <a:tailEnd/>
            </a:ln>
          </p:spPr>
        </p:pic>
        <p:pic>
          <p:nvPicPr>
            <p:cNvPr id="57" name="Picture 8" descr="icon-disk-volumes-1"/>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2046383" y="2710190"/>
              <a:ext cx="457200" cy="457200"/>
            </a:xfrm>
            <a:prstGeom prst="rect">
              <a:avLst/>
            </a:prstGeom>
            <a:noFill/>
            <a:ln w="9525">
              <a:noFill/>
              <a:miter lim="800000"/>
              <a:headEnd/>
              <a:tailEnd/>
            </a:ln>
          </p:spPr>
        </p:pic>
        <p:sp>
          <p:nvSpPr>
            <p:cNvPr id="67" name="TextBox 14"/>
            <p:cNvSpPr txBox="1">
              <a:spLocks noChangeArrowheads="1"/>
            </p:cNvSpPr>
            <p:nvPr/>
          </p:nvSpPr>
          <p:spPr bwMode="auto">
            <a:xfrm>
              <a:off x="914400" y="3134380"/>
              <a:ext cx="609600" cy="261610"/>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100" b="1" dirty="0" smtClean="0">
                  <a:solidFill>
                    <a:srgbClr val="000000"/>
                  </a:solidFill>
                  <a:latin typeface="Calibri" pitchFamily="34" charset="0"/>
                  <a:ea typeface="ＭＳ Ｐゴシック"/>
                  <a:cs typeface="Calibri" pitchFamily="34" charset="0"/>
                </a:rPr>
                <a:t>8 AM</a:t>
              </a:r>
            </a:p>
          </p:txBody>
        </p:sp>
        <p:sp>
          <p:nvSpPr>
            <p:cNvPr id="42" name="TextBox 14"/>
            <p:cNvSpPr txBox="1">
              <a:spLocks noChangeArrowheads="1"/>
            </p:cNvSpPr>
            <p:nvPr/>
          </p:nvSpPr>
          <p:spPr bwMode="auto">
            <a:xfrm>
              <a:off x="1447800" y="3134380"/>
              <a:ext cx="609600" cy="261610"/>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100" b="1" dirty="0" smtClean="0">
                  <a:solidFill>
                    <a:srgbClr val="000000"/>
                  </a:solidFill>
                  <a:latin typeface="Calibri" pitchFamily="34" charset="0"/>
                  <a:ea typeface="ＭＳ Ｐゴシック"/>
                  <a:cs typeface="Calibri" pitchFamily="34" charset="0"/>
                </a:rPr>
                <a:t>12 PM</a:t>
              </a:r>
            </a:p>
          </p:txBody>
        </p:sp>
        <p:sp>
          <p:nvSpPr>
            <p:cNvPr id="43" name="TextBox 14"/>
            <p:cNvSpPr txBox="1">
              <a:spLocks noChangeArrowheads="1"/>
            </p:cNvSpPr>
            <p:nvPr/>
          </p:nvSpPr>
          <p:spPr bwMode="auto">
            <a:xfrm>
              <a:off x="1981200" y="3134380"/>
              <a:ext cx="609600" cy="261610"/>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100" b="1" dirty="0" smtClean="0">
                  <a:solidFill>
                    <a:srgbClr val="000000"/>
                  </a:solidFill>
                  <a:latin typeface="Calibri" pitchFamily="34" charset="0"/>
                  <a:ea typeface="ＭＳ Ｐゴシック"/>
                  <a:cs typeface="Calibri" pitchFamily="34" charset="0"/>
                </a:rPr>
                <a:t>4 PM</a:t>
              </a:r>
            </a:p>
          </p:txBody>
        </p:sp>
        <p:sp>
          <p:nvSpPr>
            <p:cNvPr id="47" name="TextBox 14"/>
            <p:cNvSpPr txBox="1">
              <a:spLocks noChangeArrowheads="1"/>
            </p:cNvSpPr>
            <p:nvPr/>
          </p:nvSpPr>
          <p:spPr bwMode="auto">
            <a:xfrm>
              <a:off x="2532814" y="3373458"/>
              <a:ext cx="3165989" cy="27699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4HR SnapCopy – retain for 3 days</a:t>
              </a:r>
            </a:p>
          </p:txBody>
        </p:sp>
        <p:sp>
          <p:nvSpPr>
            <p:cNvPr id="50" name="TextBox 14"/>
            <p:cNvSpPr txBox="1">
              <a:spLocks noChangeArrowheads="1"/>
            </p:cNvSpPr>
            <p:nvPr/>
          </p:nvSpPr>
          <p:spPr bwMode="auto">
            <a:xfrm>
              <a:off x="2491947" y="2571289"/>
              <a:ext cx="3506986" cy="807913"/>
            </a:xfrm>
            <a:prstGeom prst="rect">
              <a:avLst/>
            </a:prstGeom>
            <a:noFill/>
            <a:ln w="9525">
              <a:noFill/>
              <a:miter lim="800000"/>
              <a:headEnd/>
              <a:tailEnd/>
            </a:ln>
          </p:spPr>
          <p:txBody>
            <a:bodyPr wrap="square">
              <a:spAutoFit/>
            </a:bodyPr>
            <a:lstStyle/>
            <a:p>
              <a:pPr marL="231775" indent="-231775"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RECOVERY TIER (Tight Array Integration)</a:t>
              </a:r>
            </a:p>
            <a:p>
              <a:pPr marL="109538" indent="-109538" defTabSz="914400" fontAlgn="base">
                <a:spcBef>
                  <a:spcPts val="300"/>
                </a:spcBef>
                <a:spcAft>
                  <a:spcPct val="0"/>
                </a:spcAft>
                <a:buFontTx/>
                <a:buChar char="-"/>
              </a:pPr>
              <a:r>
                <a:rPr lang="en-US" sz="900" dirty="0" smtClean="0">
                  <a:solidFill>
                    <a:srgbClr val="000000"/>
                  </a:solidFill>
                  <a:latin typeface="Calibri" pitchFamily="34" charset="0"/>
                  <a:ea typeface="ＭＳ Ｐゴシック"/>
                  <a:cs typeface="Calibri" pitchFamily="34" charset="0"/>
                </a:rPr>
                <a:t>Application consistent for rapid recovery </a:t>
              </a:r>
            </a:p>
            <a:p>
              <a:pPr marL="109538" indent="-109538" defTabSz="914400" fontAlgn="base">
                <a:spcBef>
                  <a:spcPts val="300"/>
                </a:spcBef>
                <a:spcAft>
                  <a:spcPct val="0"/>
                </a:spcAft>
                <a:buFontTx/>
                <a:buChar char="-"/>
              </a:pPr>
              <a:r>
                <a:rPr lang="en-US" sz="900" dirty="0" smtClean="0">
                  <a:solidFill>
                    <a:srgbClr val="000000"/>
                  </a:solidFill>
                  <a:latin typeface="Calibri" pitchFamily="34" charset="0"/>
                  <a:ea typeface="ＭＳ Ｐゴシック"/>
                  <a:cs typeface="Calibri" pitchFamily="34" charset="0"/>
                </a:rPr>
                <a:t>Content-aware /cataloged jobs (offload processing)</a:t>
              </a:r>
            </a:p>
            <a:p>
              <a:pPr marL="109538" indent="-109538" defTabSz="914400" fontAlgn="base">
                <a:spcBef>
                  <a:spcPts val="300"/>
                </a:spcBef>
                <a:spcAft>
                  <a:spcPct val="0"/>
                </a:spcAft>
                <a:buFontTx/>
                <a:buChar char="-"/>
              </a:pPr>
              <a:r>
                <a:rPr lang="en-US" sz="900" dirty="0" smtClean="0">
                  <a:solidFill>
                    <a:srgbClr val="000000"/>
                  </a:solidFill>
                  <a:latin typeface="Calibri" pitchFamily="34" charset="0"/>
                  <a:ea typeface="ＭＳ Ｐゴシック"/>
                  <a:cs typeface="Calibri" pitchFamily="34" charset="0"/>
                </a:rPr>
                <a:t>Searchable data for granular recovery</a:t>
              </a:r>
            </a:p>
          </p:txBody>
        </p:sp>
        <p:pic>
          <p:nvPicPr>
            <p:cNvPr id="55" name="Picture 8" descr="icon-disk-volumes-1"/>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990600" y="2710190"/>
              <a:ext cx="457200" cy="457200"/>
            </a:xfrm>
            <a:prstGeom prst="rect">
              <a:avLst/>
            </a:prstGeom>
            <a:noFill/>
            <a:ln w="9525">
              <a:noFill/>
              <a:miter lim="800000"/>
              <a:headEnd/>
              <a:tailEnd/>
            </a:ln>
          </p:spPr>
        </p:pic>
        <p:cxnSp>
          <p:nvCxnSpPr>
            <p:cNvPr id="72" name="Straight Arrow Connector 71"/>
            <p:cNvCxnSpPr/>
            <p:nvPr/>
          </p:nvCxnSpPr>
          <p:spPr>
            <a:xfrm rot="5400000">
              <a:off x="798784" y="2631936"/>
              <a:ext cx="838200" cy="1588"/>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nvSpPr>
        <p:spPr>
          <a:xfrm>
            <a:off x="880773" y="3125318"/>
            <a:ext cx="506833" cy="736286"/>
          </a:xfrm>
          <a:prstGeom prst="roundRect">
            <a:avLst>
              <a:gd name="adj" fmla="val 6358"/>
            </a:avLst>
          </a:prstGeom>
          <a:no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fontAlgn="base">
              <a:spcBef>
                <a:spcPct val="0"/>
              </a:spcBef>
              <a:spcAft>
                <a:spcPct val="0"/>
              </a:spcAft>
            </a:pPr>
            <a:endParaRPr lang="en-US" sz="2400" dirty="0">
              <a:solidFill>
                <a:prstClr val="black"/>
              </a:solidFill>
              <a:latin typeface="Calibri" pitchFamily="34" charset="0"/>
              <a:cs typeface="Calibri" pitchFamily="34" charset="0"/>
            </a:endParaRPr>
          </a:p>
        </p:txBody>
      </p:sp>
      <p:sp>
        <p:nvSpPr>
          <p:cNvPr id="65" name="TextBox 14"/>
          <p:cNvSpPr txBox="1">
            <a:spLocks noChangeArrowheads="1"/>
          </p:cNvSpPr>
          <p:nvPr/>
        </p:nvSpPr>
        <p:spPr bwMode="auto">
          <a:xfrm>
            <a:off x="5007660" y="1690875"/>
            <a:ext cx="2429352" cy="707886"/>
          </a:xfrm>
          <a:prstGeom prst="rect">
            <a:avLst/>
          </a:prstGeom>
          <a:noFill/>
          <a:ln w="9525">
            <a:noFill/>
            <a:miter lim="800000"/>
            <a:headEnd/>
            <a:tailEnd/>
          </a:ln>
        </p:spPr>
        <p:txBody>
          <a:bodyPr wrap="square">
            <a:spAutoFit/>
          </a:bodyPr>
          <a:lstStyle/>
          <a:p>
            <a:pPr algn="ctr" defTabSz="914400" fontAlgn="base">
              <a:lnSpc>
                <a:spcPts val="1600"/>
              </a:lnSpc>
              <a:spcBef>
                <a:spcPct val="0"/>
              </a:spcBef>
              <a:spcAft>
                <a:spcPct val="0"/>
              </a:spcAft>
            </a:pPr>
            <a:r>
              <a:rPr lang="en-US" sz="1050" b="1" dirty="0" smtClean="0">
                <a:latin typeface="Calibri" pitchFamily="34" charset="0"/>
                <a:ea typeface="ＭＳ Ｐゴシック"/>
                <a:cs typeface="Calibri" pitchFamily="34" charset="0"/>
              </a:rPr>
              <a:t>Windows, Linux, Unix</a:t>
            </a:r>
          </a:p>
          <a:p>
            <a:pPr algn="ctr" defTabSz="914400" fontAlgn="base">
              <a:lnSpc>
                <a:spcPts val="1600"/>
              </a:lnSpc>
              <a:spcBef>
                <a:spcPct val="0"/>
              </a:spcBef>
              <a:spcAft>
                <a:spcPct val="0"/>
              </a:spcAft>
            </a:pPr>
            <a:r>
              <a:rPr lang="en-US" sz="1050" b="1" dirty="0" smtClean="0">
                <a:latin typeface="Calibri" pitchFamily="34" charset="0"/>
                <a:ea typeface="ＭＳ Ｐゴシック"/>
                <a:cs typeface="Calibri" pitchFamily="34" charset="0"/>
              </a:rPr>
              <a:t>VMware and MS Hyper-V</a:t>
            </a:r>
          </a:p>
          <a:p>
            <a:pPr algn="ctr" defTabSz="914400" fontAlgn="base">
              <a:lnSpc>
                <a:spcPts val="1600"/>
              </a:lnSpc>
              <a:spcBef>
                <a:spcPct val="0"/>
              </a:spcBef>
              <a:spcAft>
                <a:spcPct val="0"/>
              </a:spcAft>
            </a:pPr>
            <a:r>
              <a:rPr lang="en-US" sz="1050" b="1" dirty="0" smtClean="0">
                <a:latin typeface="Calibri" pitchFamily="34" charset="0"/>
                <a:ea typeface="ＭＳ Ｐゴシック"/>
                <a:cs typeface="Calibri" pitchFamily="34" charset="0"/>
              </a:rPr>
              <a:t> Exchange, SQL, Oracle, DB2, SAP</a:t>
            </a:r>
          </a:p>
        </p:txBody>
      </p:sp>
      <p:pic>
        <p:nvPicPr>
          <p:cNvPr id="64" name="Picture 22" descr="icon-server-tower"/>
          <p:cNvPicPr>
            <a:picLocks noChangeAspect="1" noChangeArrowheads="1"/>
          </p:cNvPicPr>
          <p:nvPr/>
        </p:nvPicPr>
        <p:blipFill>
          <a:blip r:embed="rId7" cstate="screen"/>
          <a:srcRect/>
          <a:stretch>
            <a:fillRect/>
          </a:stretch>
        </p:blipFill>
        <p:spPr bwMode="auto">
          <a:xfrm>
            <a:off x="154577" y="1941320"/>
            <a:ext cx="490441" cy="595068"/>
          </a:xfrm>
          <a:prstGeom prst="rect">
            <a:avLst/>
          </a:prstGeom>
          <a:noFill/>
          <a:ln w="3175">
            <a:noFill/>
            <a:miter lim="800000"/>
            <a:headEnd/>
            <a:tailEnd/>
          </a:ln>
        </p:spPr>
      </p:pic>
      <p:grpSp>
        <p:nvGrpSpPr>
          <p:cNvPr id="4" name="Group 138"/>
          <p:cNvGrpSpPr/>
          <p:nvPr/>
        </p:nvGrpSpPr>
        <p:grpSpPr>
          <a:xfrm>
            <a:off x="184867" y="1780088"/>
            <a:ext cx="453454" cy="325304"/>
            <a:chOff x="4678878" y="1567791"/>
            <a:chExt cx="605641" cy="367887"/>
          </a:xfrm>
        </p:grpSpPr>
        <p:sp>
          <p:nvSpPr>
            <p:cNvPr id="69" name="Rounded Rectangle 68"/>
            <p:cNvSpPr/>
            <p:nvPr/>
          </p:nvSpPr>
          <p:spPr>
            <a:xfrm>
              <a:off x="4738255" y="1603168"/>
              <a:ext cx="475013" cy="2968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2400" dirty="0">
                <a:solidFill>
                  <a:prstClr val="white"/>
                </a:solidFill>
                <a:latin typeface="Calibri" pitchFamily="34" charset="0"/>
                <a:cs typeface="Calibri" pitchFamily="34" charset="0"/>
              </a:endParaRPr>
            </a:p>
          </p:txBody>
        </p:sp>
        <p:pic>
          <p:nvPicPr>
            <p:cNvPr id="70" name="Picture 2"/>
            <p:cNvPicPr>
              <a:picLocks noChangeAspect="1" noChangeArrowheads="1"/>
            </p:cNvPicPr>
            <p:nvPr/>
          </p:nvPicPr>
          <p:blipFill>
            <a:blip r:embed="rId8" cstate="print">
              <a:clrChange>
                <a:clrFrom>
                  <a:srgbClr val="FFFFFF"/>
                </a:clrFrom>
                <a:clrTo>
                  <a:srgbClr val="FFFFFF">
                    <a:alpha val="0"/>
                  </a:srgbClr>
                </a:clrTo>
              </a:clrChange>
            </a:blip>
            <a:srcRect l="11164" r="10722" b="43923"/>
            <a:stretch>
              <a:fillRect/>
            </a:stretch>
          </p:blipFill>
          <p:spPr bwMode="auto">
            <a:xfrm>
              <a:off x="4678878" y="1567791"/>
              <a:ext cx="605641" cy="367887"/>
            </a:xfrm>
            <a:prstGeom prst="rect">
              <a:avLst/>
            </a:prstGeom>
            <a:noFill/>
            <a:ln w="9525">
              <a:noFill/>
              <a:miter lim="800000"/>
              <a:headEnd/>
              <a:tailEnd/>
            </a:ln>
          </p:spPr>
        </p:pic>
      </p:grpSp>
      <p:grpSp>
        <p:nvGrpSpPr>
          <p:cNvPr id="91" name="Group 90"/>
          <p:cNvGrpSpPr/>
          <p:nvPr/>
        </p:nvGrpSpPr>
        <p:grpSpPr>
          <a:xfrm>
            <a:off x="334673" y="3112618"/>
            <a:ext cx="506833" cy="1218886"/>
            <a:chOff x="160663" y="2921314"/>
            <a:chExt cx="506833" cy="1218886"/>
          </a:xfrm>
        </p:grpSpPr>
        <p:sp>
          <p:nvSpPr>
            <p:cNvPr id="86" name="Rounded Rectangle 85"/>
            <p:cNvSpPr/>
            <p:nvPr/>
          </p:nvSpPr>
          <p:spPr>
            <a:xfrm>
              <a:off x="160663" y="2921314"/>
              <a:ext cx="506833" cy="736286"/>
            </a:xfrm>
            <a:prstGeom prst="roundRect">
              <a:avLst>
                <a:gd name="adj" fmla="val 6358"/>
              </a:avLst>
            </a:prstGeom>
            <a:no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fontAlgn="base">
                <a:spcBef>
                  <a:spcPct val="0"/>
                </a:spcBef>
                <a:spcAft>
                  <a:spcPct val="0"/>
                </a:spcAft>
              </a:pPr>
              <a:endParaRPr lang="en-US" sz="2400" dirty="0">
                <a:solidFill>
                  <a:prstClr val="black"/>
                </a:solidFill>
                <a:latin typeface="Calibri" pitchFamily="34" charset="0"/>
                <a:cs typeface="Calibri" pitchFamily="34" charset="0"/>
              </a:endParaRPr>
            </a:p>
          </p:txBody>
        </p:sp>
        <p:sp>
          <p:nvSpPr>
            <p:cNvPr id="90" name="Freeform 89"/>
            <p:cNvSpPr/>
            <p:nvPr/>
          </p:nvSpPr>
          <p:spPr>
            <a:xfrm>
              <a:off x="241300" y="3657600"/>
              <a:ext cx="215900" cy="482600"/>
            </a:xfrm>
            <a:custGeom>
              <a:avLst/>
              <a:gdLst>
                <a:gd name="connsiteX0" fmla="*/ 0 w 215900"/>
                <a:gd name="connsiteY0" fmla="*/ 482600 h 482600"/>
                <a:gd name="connsiteX1" fmla="*/ 177800 w 215900"/>
                <a:gd name="connsiteY1" fmla="*/ 254000 h 482600"/>
                <a:gd name="connsiteX2" fmla="*/ 215900 w 215900"/>
                <a:gd name="connsiteY2" fmla="*/ 0 h 482600"/>
              </a:gdLst>
              <a:ahLst/>
              <a:cxnLst>
                <a:cxn ang="0">
                  <a:pos x="connsiteX0" y="connsiteY0"/>
                </a:cxn>
                <a:cxn ang="0">
                  <a:pos x="connsiteX1" y="connsiteY1"/>
                </a:cxn>
                <a:cxn ang="0">
                  <a:pos x="connsiteX2" y="connsiteY2"/>
                </a:cxn>
              </a:cxnLst>
              <a:rect l="l" t="t" r="r" b="b"/>
              <a:pathLst>
                <a:path w="215900" h="482600">
                  <a:moveTo>
                    <a:pt x="0" y="482600"/>
                  </a:moveTo>
                  <a:cubicBezTo>
                    <a:pt x="70908" y="408516"/>
                    <a:pt x="141817" y="334433"/>
                    <a:pt x="177800" y="254000"/>
                  </a:cubicBezTo>
                  <a:cubicBezTo>
                    <a:pt x="213783" y="173567"/>
                    <a:pt x="214841" y="86783"/>
                    <a:pt x="215900" y="0"/>
                  </a:cubicBezTo>
                </a:path>
              </a:pathLst>
            </a:custGeom>
            <a:ln w="28575" cmpd="sng">
              <a:solidFill>
                <a:srgbClr val="C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626262"/>
                </a:solidFill>
                <a:latin typeface="Calibri" pitchFamily="34" charset="0"/>
                <a:cs typeface="Calibri" pitchFamily="34" charset="0"/>
              </a:endParaRPr>
            </a:p>
          </p:txBody>
        </p:sp>
      </p:grpSp>
      <p:grpSp>
        <p:nvGrpSpPr>
          <p:cNvPr id="106" name="Group 105"/>
          <p:cNvGrpSpPr/>
          <p:nvPr/>
        </p:nvGrpSpPr>
        <p:grpSpPr>
          <a:xfrm>
            <a:off x="230931" y="3855394"/>
            <a:ext cx="5188179" cy="1674024"/>
            <a:chOff x="209321" y="3638690"/>
            <a:chExt cx="5188179" cy="1674024"/>
          </a:xfrm>
        </p:grpSpPr>
        <p:grpSp>
          <p:nvGrpSpPr>
            <p:cNvPr id="97" name="Group 96"/>
            <p:cNvGrpSpPr/>
            <p:nvPr/>
          </p:nvGrpSpPr>
          <p:grpSpPr>
            <a:xfrm>
              <a:off x="209321" y="3638690"/>
              <a:ext cx="5188179" cy="1674024"/>
              <a:chOff x="209321" y="3638690"/>
              <a:chExt cx="5188179" cy="1674024"/>
            </a:xfrm>
          </p:grpSpPr>
          <p:sp>
            <p:nvSpPr>
              <p:cNvPr id="51" name="TextBox 14"/>
              <p:cNvSpPr txBox="1">
                <a:spLocks noChangeArrowheads="1"/>
              </p:cNvSpPr>
              <p:nvPr/>
            </p:nvSpPr>
            <p:spPr bwMode="auto">
              <a:xfrm>
                <a:off x="1673393" y="4194125"/>
                <a:ext cx="3724107" cy="769441"/>
              </a:xfrm>
              <a:prstGeom prst="rect">
                <a:avLst/>
              </a:prstGeom>
              <a:noFill/>
              <a:ln w="9525">
                <a:noFill/>
                <a:miter lim="800000"/>
                <a:headEnd/>
                <a:tailEnd/>
              </a:ln>
            </p:spPr>
            <p:txBody>
              <a:bodyPr wrap="square">
                <a:spAutoFit/>
              </a:bodyPr>
              <a:lstStyle/>
              <a:p>
                <a:pPr marL="231775" indent="-231775"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PROTECTION TIER (Any Open Disk Target)</a:t>
                </a:r>
              </a:p>
              <a:p>
                <a:pPr marL="109538" indent="-109538" defTabSz="914400" fontAlgn="base">
                  <a:spcBef>
                    <a:spcPts val="300"/>
                  </a:spcBef>
                  <a:spcAft>
                    <a:spcPct val="0"/>
                  </a:spcAft>
                  <a:buFontTx/>
                  <a:buChar char="-"/>
                </a:pPr>
                <a:r>
                  <a:rPr lang="en-US" sz="900" dirty="0" smtClean="0">
                    <a:solidFill>
                      <a:srgbClr val="000000"/>
                    </a:solidFill>
                    <a:latin typeface="Calibri" pitchFamily="34" charset="0"/>
                    <a:ea typeface="ＭＳ Ｐゴシック"/>
                    <a:cs typeface="Calibri" pitchFamily="34" charset="0"/>
                  </a:rPr>
                  <a:t>Mount Snap /Extract job relevant contents only to create daily backup retention copy</a:t>
                </a:r>
              </a:p>
              <a:p>
                <a:pPr marL="109538" indent="-109538" defTabSz="914400" fontAlgn="base">
                  <a:spcBef>
                    <a:spcPts val="300"/>
                  </a:spcBef>
                  <a:spcAft>
                    <a:spcPct val="0"/>
                  </a:spcAft>
                  <a:buFontTx/>
                  <a:buChar char="-"/>
                </a:pPr>
                <a:r>
                  <a:rPr lang="en-US" sz="900" dirty="0" smtClean="0">
                    <a:solidFill>
                      <a:srgbClr val="000000"/>
                    </a:solidFill>
                    <a:latin typeface="Calibri" pitchFamily="34" charset="0"/>
                    <a:ea typeface="ＭＳ Ｐゴシック"/>
                    <a:cs typeface="Calibri" pitchFamily="34" charset="0"/>
                  </a:rPr>
                  <a:t>Deduplicate ,Encrypt, Verification</a:t>
                </a:r>
                <a:endParaRPr lang="en-US" sz="900" b="1" dirty="0" smtClean="0">
                  <a:solidFill>
                    <a:srgbClr val="000000"/>
                  </a:solidFill>
                  <a:latin typeface="Calibri" pitchFamily="34" charset="0"/>
                  <a:ea typeface="ＭＳ Ｐゴシック"/>
                  <a:cs typeface="Calibri" pitchFamily="34" charset="0"/>
                </a:endParaRPr>
              </a:p>
            </p:txBody>
          </p:sp>
          <p:grpSp>
            <p:nvGrpSpPr>
              <p:cNvPr id="79" name="Group 78"/>
              <p:cNvGrpSpPr/>
              <p:nvPr/>
            </p:nvGrpSpPr>
            <p:grpSpPr>
              <a:xfrm>
                <a:off x="209321" y="3638690"/>
                <a:ext cx="5177928" cy="1674024"/>
                <a:chOff x="209321" y="3638690"/>
                <a:chExt cx="5177928" cy="1674024"/>
              </a:xfrm>
            </p:grpSpPr>
            <p:sp>
              <p:nvSpPr>
                <p:cNvPr id="71" name="Rounded Rectangle 70"/>
                <p:cNvSpPr/>
                <p:nvPr/>
              </p:nvSpPr>
              <p:spPr>
                <a:xfrm>
                  <a:off x="209321" y="4156570"/>
                  <a:ext cx="5177928" cy="1156144"/>
                </a:xfrm>
                <a:prstGeom prst="roundRect">
                  <a:avLst>
                    <a:gd name="adj" fmla="val 6358"/>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fontAlgn="base">
                    <a:spcBef>
                      <a:spcPct val="0"/>
                    </a:spcBef>
                    <a:spcAft>
                      <a:spcPct val="0"/>
                    </a:spcAft>
                  </a:pPr>
                  <a:endParaRPr lang="en-US" sz="2400" dirty="0">
                    <a:solidFill>
                      <a:prstClr val="black"/>
                    </a:solidFill>
                    <a:latin typeface="Calibri" pitchFamily="34" charset="0"/>
                    <a:cs typeface="Calibri" pitchFamily="34" charset="0"/>
                  </a:endParaRPr>
                </a:p>
              </p:txBody>
            </p:sp>
            <p:pic>
              <p:nvPicPr>
                <p:cNvPr id="92" name="Picture 1"/>
                <p:cNvPicPr>
                  <a:picLocks noChangeAspect="1" noChangeArrowheads="1"/>
                </p:cNvPicPr>
                <p:nvPr/>
              </p:nvPicPr>
              <p:blipFill>
                <a:blip r:embed="rId9" cstate="screen"/>
                <a:srcRect/>
                <a:stretch>
                  <a:fillRect/>
                </a:stretch>
              </p:blipFill>
              <p:spPr bwMode="auto">
                <a:xfrm>
                  <a:off x="765007" y="4408642"/>
                  <a:ext cx="830992" cy="163358"/>
                </a:xfrm>
                <a:prstGeom prst="rect">
                  <a:avLst/>
                </a:prstGeom>
                <a:solidFill>
                  <a:schemeClr val="bg1">
                    <a:alpha val="58823"/>
                  </a:schemeClr>
                </a:solidFill>
                <a:ln w="9525">
                  <a:solidFill>
                    <a:schemeClr val="bg1"/>
                  </a:solidFill>
                  <a:miter lim="800000"/>
                  <a:headEnd/>
                  <a:tailEnd/>
                </a:ln>
              </p:spPr>
            </p:pic>
            <p:pic>
              <p:nvPicPr>
                <p:cNvPr id="95" name="Picture 8" descr="icon-disk-volumes-1"/>
                <p:cNvPicPr>
                  <a:picLocks noChangeAspect="1" noChangeArrowheads="1"/>
                </p:cNvPicPr>
                <p:nvPr/>
              </p:nvPicPr>
              <p:blipFill>
                <a:blip r:embed="rId5" cstate="print"/>
                <a:srcRect/>
                <a:stretch>
                  <a:fillRect/>
                </a:stretch>
              </p:blipFill>
              <p:spPr bwMode="auto">
                <a:xfrm>
                  <a:off x="804229" y="4722714"/>
                  <a:ext cx="583894" cy="314600"/>
                </a:xfrm>
                <a:prstGeom prst="rect">
                  <a:avLst/>
                </a:prstGeom>
                <a:noFill/>
                <a:ln w="9525">
                  <a:noFill/>
                  <a:miter lim="800000"/>
                  <a:headEnd/>
                  <a:tailEnd/>
                </a:ln>
              </p:spPr>
            </p:pic>
            <p:sp>
              <p:nvSpPr>
                <p:cNvPr id="96" name="TextBox 14"/>
                <p:cNvSpPr txBox="1">
                  <a:spLocks noChangeArrowheads="1"/>
                </p:cNvSpPr>
                <p:nvPr/>
              </p:nvSpPr>
              <p:spPr bwMode="auto">
                <a:xfrm>
                  <a:off x="796097" y="4986561"/>
                  <a:ext cx="609600" cy="27699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SATA</a:t>
                  </a:r>
                </a:p>
              </p:txBody>
            </p:sp>
            <p:sp>
              <p:nvSpPr>
                <p:cNvPr id="100" name="Freeform 99"/>
                <p:cNvSpPr/>
                <p:nvPr/>
              </p:nvSpPr>
              <p:spPr>
                <a:xfrm>
                  <a:off x="539827" y="3638690"/>
                  <a:ext cx="517792" cy="1123720"/>
                </a:xfrm>
                <a:custGeom>
                  <a:avLst/>
                  <a:gdLst>
                    <a:gd name="connsiteX0" fmla="*/ 407624 w 517792"/>
                    <a:gd name="connsiteY0" fmla="*/ 0 h 1123720"/>
                    <a:gd name="connsiteX1" fmla="*/ 44067 w 517792"/>
                    <a:gd name="connsiteY1" fmla="*/ 672029 h 1123720"/>
                    <a:gd name="connsiteX2" fmla="*/ 143219 w 517792"/>
                    <a:gd name="connsiteY2" fmla="*/ 892366 h 1123720"/>
                    <a:gd name="connsiteX3" fmla="*/ 517792 w 517792"/>
                    <a:gd name="connsiteY3" fmla="*/ 1123720 h 1123720"/>
                  </a:gdLst>
                  <a:ahLst/>
                  <a:cxnLst>
                    <a:cxn ang="0">
                      <a:pos x="connsiteX0" y="connsiteY0"/>
                    </a:cxn>
                    <a:cxn ang="0">
                      <a:pos x="connsiteX1" y="connsiteY1"/>
                    </a:cxn>
                    <a:cxn ang="0">
                      <a:pos x="connsiteX2" y="connsiteY2"/>
                    </a:cxn>
                    <a:cxn ang="0">
                      <a:pos x="connsiteX3" y="connsiteY3"/>
                    </a:cxn>
                  </a:cxnLst>
                  <a:rect l="l" t="t" r="r" b="b"/>
                  <a:pathLst>
                    <a:path w="517792" h="1123720">
                      <a:moveTo>
                        <a:pt x="407624" y="0"/>
                      </a:moveTo>
                      <a:cubicBezTo>
                        <a:pt x="247879" y="261650"/>
                        <a:pt x="88134" y="523301"/>
                        <a:pt x="44067" y="672029"/>
                      </a:cubicBezTo>
                      <a:cubicBezTo>
                        <a:pt x="0" y="820757"/>
                        <a:pt x="64265" y="817084"/>
                        <a:pt x="143219" y="892366"/>
                      </a:cubicBezTo>
                      <a:cubicBezTo>
                        <a:pt x="222173" y="967648"/>
                        <a:pt x="462708" y="1085161"/>
                        <a:pt x="517792" y="1123720"/>
                      </a:cubicBezTo>
                    </a:path>
                  </a:pathLst>
                </a:cu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626262"/>
                    </a:solidFill>
                    <a:latin typeface="Calibri" pitchFamily="34" charset="0"/>
                    <a:cs typeface="Calibri" pitchFamily="34" charset="0"/>
                  </a:endParaRPr>
                </a:p>
              </p:txBody>
            </p:sp>
            <p:sp>
              <p:nvSpPr>
                <p:cNvPr id="75" name="Flowchart: Document 74"/>
                <p:cNvSpPr/>
                <p:nvPr/>
              </p:nvSpPr>
              <p:spPr>
                <a:xfrm>
                  <a:off x="533400" y="3835400"/>
                  <a:ext cx="457200" cy="228600"/>
                </a:xfrm>
                <a:prstGeom prst="flowChartDocumen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700" dirty="0" smtClean="0">
                      <a:solidFill>
                        <a:srgbClr val="010204"/>
                      </a:solidFill>
                      <a:latin typeface="Calibri" pitchFamily="34" charset="0"/>
                      <a:cs typeface="Calibri" pitchFamily="34" charset="0"/>
                    </a:rPr>
                    <a:t>Contents</a:t>
                  </a:r>
                  <a:endParaRPr lang="en-US" sz="700" dirty="0">
                    <a:solidFill>
                      <a:srgbClr val="010204"/>
                    </a:solidFill>
                    <a:latin typeface="Calibri" pitchFamily="34" charset="0"/>
                    <a:cs typeface="Calibri" pitchFamily="34" charset="0"/>
                  </a:endParaRPr>
                </a:p>
              </p:txBody>
            </p:sp>
          </p:grpSp>
        </p:grpSp>
        <p:sp>
          <p:nvSpPr>
            <p:cNvPr id="94" name="TextBox 14"/>
            <p:cNvSpPr txBox="1">
              <a:spLocks noChangeArrowheads="1"/>
            </p:cNvSpPr>
            <p:nvPr/>
          </p:nvSpPr>
          <p:spPr bwMode="auto">
            <a:xfrm>
              <a:off x="1832076" y="5002459"/>
              <a:ext cx="3165989" cy="27699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Daily Backup Copy – retain for 60 days</a:t>
              </a:r>
            </a:p>
          </p:txBody>
        </p:sp>
      </p:grpSp>
      <p:grpSp>
        <p:nvGrpSpPr>
          <p:cNvPr id="108" name="Group 107"/>
          <p:cNvGrpSpPr/>
          <p:nvPr/>
        </p:nvGrpSpPr>
        <p:grpSpPr>
          <a:xfrm>
            <a:off x="250211" y="5097176"/>
            <a:ext cx="5245098" cy="1783286"/>
            <a:chOff x="228601" y="4880472"/>
            <a:chExt cx="5245098" cy="1783286"/>
          </a:xfrm>
        </p:grpSpPr>
        <p:grpSp>
          <p:nvGrpSpPr>
            <p:cNvPr id="82" name="Group 81"/>
            <p:cNvGrpSpPr/>
            <p:nvPr/>
          </p:nvGrpSpPr>
          <p:grpSpPr>
            <a:xfrm>
              <a:off x="228601" y="4880472"/>
              <a:ext cx="5245098" cy="1774328"/>
              <a:chOff x="228601" y="4880472"/>
              <a:chExt cx="5245098" cy="1774328"/>
            </a:xfrm>
          </p:grpSpPr>
          <p:grpSp>
            <p:nvGrpSpPr>
              <p:cNvPr id="117" name="Group 116"/>
              <p:cNvGrpSpPr/>
              <p:nvPr/>
            </p:nvGrpSpPr>
            <p:grpSpPr>
              <a:xfrm>
                <a:off x="228601" y="4880472"/>
                <a:ext cx="5245098" cy="1774328"/>
                <a:chOff x="228601" y="4880472"/>
                <a:chExt cx="5245098" cy="1774328"/>
              </a:xfrm>
            </p:grpSpPr>
            <p:grpSp>
              <p:nvGrpSpPr>
                <p:cNvPr id="8" name="Group 68"/>
                <p:cNvGrpSpPr/>
                <p:nvPr/>
              </p:nvGrpSpPr>
              <p:grpSpPr>
                <a:xfrm>
                  <a:off x="228601" y="5444374"/>
                  <a:ext cx="5245098" cy="1210426"/>
                  <a:chOff x="1405634" y="5321743"/>
                  <a:chExt cx="5268171" cy="1391213"/>
                </a:xfrm>
              </p:grpSpPr>
              <p:sp>
                <p:nvSpPr>
                  <p:cNvPr id="83" name="Rounded Rectangle 82"/>
                  <p:cNvSpPr/>
                  <p:nvPr/>
                </p:nvSpPr>
                <p:spPr>
                  <a:xfrm>
                    <a:off x="1405634" y="5334000"/>
                    <a:ext cx="5192407" cy="1378956"/>
                  </a:xfrm>
                  <a:prstGeom prst="roundRect">
                    <a:avLst>
                      <a:gd name="adj" fmla="val 6358"/>
                    </a:avLst>
                  </a:prstGeom>
                  <a:solidFill>
                    <a:schemeClr val="bg1"/>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defTabSz="914400" fontAlgn="base">
                      <a:spcBef>
                        <a:spcPct val="0"/>
                      </a:spcBef>
                      <a:spcAft>
                        <a:spcPct val="0"/>
                      </a:spcAft>
                    </a:pPr>
                    <a:endParaRPr lang="en-US" sz="2400" dirty="0">
                      <a:solidFill>
                        <a:prstClr val="black"/>
                      </a:solidFill>
                      <a:latin typeface="Calibri" pitchFamily="34" charset="0"/>
                      <a:cs typeface="Calibri" pitchFamily="34" charset="0"/>
                    </a:endParaRPr>
                  </a:p>
                </p:txBody>
              </p:sp>
              <p:pic>
                <p:nvPicPr>
                  <p:cNvPr id="37" name="Picture 2" descr="C:\CommVault\Presentations\CommVault Icon Library\equip-network-cloud.png"/>
                  <p:cNvPicPr>
                    <a:picLocks noChangeAspect="1" noChangeArrowheads="1"/>
                  </p:cNvPicPr>
                  <p:nvPr/>
                </p:nvPicPr>
                <p:blipFill>
                  <a:blip r:embed="rId10" cstate="print"/>
                  <a:srcRect/>
                  <a:stretch>
                    <a:fillRect/>
                  </a:stretch>
                </p:blipFill>
                <p:spPr bwMode="auto">
                  <a:xfrm>
                    <a:off x="1567149" y="5321743"/>
                    <a:ext cx="1143000" cy="654983"/>
                  </a:xfrm>
                  <a:prstGeom prst="rect">
                    <a:avLst/>
                  </a:prstGeom>
                  <a:noFill/>
                  <a:ln w="9525">
                    <a:noFill/>
                    <a:miter lim="800000"/>
                    <a:headEnd/>
                    <a:tailEnd/>
                  </a:ln>
                </p:spPr>
              </p:pic>
              <p:sp>
                <p:nvSpPr>
                  <p:cNvPr id="76" name="TextBox 14"/>
                  <p:cNvSpPr txBox="1">
                    <a:spLocks noChangeArrowheads="1"/>
                  </p:cNvSpPr>
                  <p:nvPr/>
                </p:nvSpPr>
                <p:spPr bwMode="auto">
                  <a:xfrm>
                    <a:off x="1807684" y="5449316"/>
                    <a:ext cx="890385" cy="318371"/>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CLOUD</a:t>
                    </a:r>
                  </a:p>
                </p:txBody>
              </p:sp>
              <p:grpSp>
                <p:nvGrpSpPr>
                  <p:cNvPr id="9" name="Group 83"/>
                  <p:cNvGrpSpPr/>
                  <p:nvPr/>
                </p:nvGrpSpPr>
                <p:grpSpPr>
                  <a:xfrm>
                    <a:off x="1729636" y="5833523"/>
                    <a:ext cx="1263897" cy="668222"/>
                    <a:chOff x="1805836" y="5969152"/>
                    <a:chExt cx="1263897" cy="726651"/>
                  </a:xfrm>
                </p:grpSpPr>
                <p:pic>
                  <p:nvPicPr>
                    <p:cNvPr id="34" name="Picture 42" descr="single-tape"/>
                    <p:cNvPicPr>
                      <a:picLocks noChangeAspect="1" noChangeArrowheads="1"/>
                    </p:cNvPicPr>
                    <p:nvPr/>
                  </p:nvPicPr>
                  <p:blipFill>
                    <a:blip r:embed="rId11" cstate="screen">
                      <a:grayscl/>
                    </a:blip>
                    <a:srcRect/>
                    <a:stretch>
                      <a:fillRect/>
                    </a:stretch>
                  </p:blipFill>
                  <p:spPr bwMode="auto">
                    <a:xfrm>
                      <a:off x="1805836" y="6098524"/>
                      <a:ext cx="336811" cy="335089"/>
                    </a:xfrm>
                    <a:prstGeom prst="rect">
                      <a:avLst/>
                    </a:prstGeom>
                    <a:noFill/>
                    <a:ln w="9525">
                      <a:noFill/>
                      <a:miter lim="800000"/>
                      <a:headEnd/>
                      <a:tailEnd/>
                    </a:ln>
                  </p:spPr>
                </p:pic>
                <p:pic>
                  <p:nvPicPr>
                    <p:cNvPr id="35" name="Picture 42" descr="single-tape"/>
                    <p:cNvPicPr>
                      <a:picLocks noChangeAspect="1" noChangeArrowheads="1"/>
                    </p:cNvPicPr>
                    <p:nvPr/>
                  </p:nvPicPr>
                  <p:blipFill>
                    <a:blip r:embed="rId11" cstate="screen">
                      <a:grayscl/>
                    </a:blip>
                    <a:srcRect/>
                    <a:stretch>
                      <a:fillRect/>
                    </a:stretch>
                  </p:blipFill>
                  <p:spPr bwMode="auto">
                    <a:xfrm>
                      <a:off x="1958236" y="6208541"/>
                      <a:ext cx="336811" cy="335089"/>
                    </a:xfrm>
                    <a:prstGeom prst="rect">
                      <a:avLst/>
                    </a:prstGeom>
                    <a:noFill/>
                    <a:ln w="9525">
                      <a:noFill/>
                      <a:miter lim="800000"/>
                      <a:headEnd/>
                      <a:tailEnd/>
                    </a:ln>
                  </p:spPr>
                </p:pic>
                <p:pic>
                  <p:nvPicPr>
                    <p:cNvPr id="36" name="Picture 42" descr="single-tape"/>
                    <p:cNvPicPr>
                      <a:picLocks noChangeAspect="1" noChangeArrowheads="1"/>
                    </p:cNvPicPr>
                    <p:nvPr/>
                  </p:nvPicPr>
                  <p:blipFill>
                    <a:blip r:embed="rId11" cstate="screen">
                      <a:grayscl/>
                    </a:blip>
                    <a:srcRect/>
                    <a:stretch>
                      <a:fillRect/>
                    </a:stretch>
                  </p:blipFill>
                  <p:spPr bwMode="auto">
                    <a:xfrm>
                      <a:off x="2110636" y="6319633"/>
                      <a:ext cx="336811" cy="335090"/>
                    </a:xfrm>
                    <a:prstGeom prst="rect">
                      <a:avLst/>
                    </a:prstGeom>
                    <a:noFill/>
                    <a:ln w="9525">
                      <a:noFill/>
                      <a:miter lim="800000"/>
                      <a:headEnd/>
                      <a:tailEnd/>
                    </a:ln>
                  </p:spPr>
                </p:pic>
                <p:sp>
                  <p:nvSpPr>
                    <p:cNvPr id="78" name="TextBox 14"/>
                    <p:cNvSpPr txBox="1">
                      <a:spLocks noChangeArrowheads="1"/>
                    </p:cNvSpPr>
                    <p:nvPr/>
                  </p:nvSpPr>
                  <p:spPr bwMode="auto">
                    <a:xfrm>
                      <a:off x="2450821" y="6349594"/>
                      <a:ext cx="618912" cy="34620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TAPE</a:t>
                      </a:r>
                    </a:p>
                  </p:txBody>
                </p:sp>
                <p:sp>
                  <p:nvSpPr>
                    <p:cNvPr id="119" name="TextBox 14"/>
                    <p:cNvSpPr txBox="1">
                      <a:spLocks noChangeArrowheads="1"/>
                    </p:cNvSpPr>
                    <p:nvPr/>
                  </p:nvSpPr>
                  <p:spPr bwMode="auto">
                    <a:xfrm>
                      <a:off x="2257837" y="5969152"/>
                      <a:ext cx="618911" cy="34620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DISK</a:t>
                      </a:r>
                    </a:p>
                  </p:txBody>
                </p:sp>
              </p:grpSp>
              <p:sp>
                <p:nvSpPr>
                  <p:cNvPr id="68" name="TextBox 14"/>
                  <p:cNvSpPr txBox="1">
                    <a:spLocks noChangeArrowheads="1"/>
                  </p:cNvSpPr>
                  <p:nvPr/>
                </p:nvSpPr>
                <p:spPr bwMode="auto">
                  <a:xfrm>
                    <a:off x="2853464" y="5366635"/>
                    <a:ext cx="3820341" cy="1043549"/>
                  </a:xfrm>
                  <a:prstGeom prst="rect">
                    <a:avLst/>
                  </a:prstGeom>
                  <a:noFill/>
                  <a:ln w="9525">
                    <a:noFill/>
                    <a:miter lim="800000"/>
                    <a:headEnd/>
                    <a:tailEnd/>
                  </a:ln>
                </p:spPr>
                <p:txBody>
                  <a:bodyPr wrap="square">
                    <a:spAutoFit/>
                  </a:bodyPr>
                  <a:lstStyle/>
                  <a:p>
                    <a:pPr marL="231775" indent="-231775"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COMPLIANCE TIER (Disk, Tape, Cloud)</a:t>
                    </a:r>
                  </a:p>
                  <a:p>
                    <a:pPr marL="109538" indent="-109538" defTabSz="914400" fontAlgn="base">
                      <a:spcBef>
                        <a:spcPts val="300"/>
                      </a:spcBef>
                      <a:spcAft>
                        <a:spcPct val="0"/>
                      </a:spcAft>
                      <a:buFontTx/>
                      <a:buChar char="-"/>
                    </a:pPr>
                    <a:r>
                      <a:rPr lang="en-US" sz="900" dirty="0" smtClean="0">
                        <a:solidFill>
                          <a:srgbClr val="000000"/>
                        </a:solidFill>
                        <a:latin typeface="Calibri" pitchFamily="34" charset="0"/>
                        <a:ea typeface="ＭＳ Ｐゴシック"/>
                        <a:cs typeface="Calibri" pitchFamily="34" charset="0"/>
                      </a:rPr>
                      <a:t>Selective jobs to lowest-cost storage for long term retention; preserving dedupe, encryption</a:t>
                    </a:r>
                  </a:p>
                  <a:p>
                    <a:pPr marL="109538" indent="-109538" defTabSz="914400" fontAlgn="base">
                      <a:spcBef>
                        <a:spcPts val="300"/>
                      </a:spcBef>
                      <a:spcAft>
                        <a:spcPct val="0"/>
                      </a:spcAft>
                      <a:buFontTx/>
                      <a:buChar char="-"/>
                    </a:pPr>
                    <a:r>
                      <a:rPr lang="en-US" sz="900" dirty="0" smtClean="0">
                        <a:solidFill>
                          <a:srgbClr val="000000"/>
                        </a:solidFill>
                        <a:latin typeface="Calibri" pitchFamily="34" charset="0"/>
                        <a:ea typeface="ＭＳ Ｐゴシック"/>
                        <a:cs typeface="Calibri" pitchFamily="34" charset="0"/>
                      </a:rPr>
                      <a:t>CommVault was the first to integrate w/ cloud storage (HTTP / service or platform) offerings</a:t>
                    </a:r>
                  </a:p>
                </p:txBody>
              </p:sp>
            </p:grpSp>
            <p:sp>
              <p:nvSpPr>
                <p:cNvPr id="101" name="Freeform 100"/>
                <p:cNvSpPr/>
                <p:nvPr/>
              </p:nvSpPr>
              <p:spPr>
                <a:xfrm>
                  <a:off x="512284" y="4880472"/>
                  <a:ext cx="457200" cy="1035586"/>
                </a:xfrm>
                <a:custGeom>
                  <a:avLst/>
                  <a:gdLst>
                    <a:gd name="connsiteX0" fmla="*/ 457200 w 457200"/>
                    <a:gd name="connsiteY0" fmla="*/ 0 h 1035586"/>
                    <a:gd name="connsiteX1" fmla="*/ 38559 w 457200"/>
                    <a:gd name="connsiteY1" fmla="*/ 473726 h 1035586"/>
                    <a:gd name="connsiteX2" fmla="*/ 225846 w 457200"/>
                    <a:gd name="connsiteY2" fmla="*/ 1035586 h 1035586"/>
                  </a:gdLst>
                  <a:ahLst/>
                  <a:cxnLst>
                    <a:cxn ang="0">
                      <a:pos x="connsiteX0" y="connsiteY0"/>
                    </a:cxn>
                    <a:cxn ang="0">
                      <a:pos x="connsiteX1" y="connsiteY1"/>
                    </a:cxn>
                    <a:cxn ang="0">
                      <a:pos x="connsiteX2" y="connsiteY2"/>
                    </a:cxn>
                  </a:cxnLst>
                  <a:rect l="l" t="t" r="r" b="b"/>
                  <a:pathLst>
                    <a:path w="457200" h="1035586">
                      <a:moveTo>
                        <a:pt x="457200" y="0"/>
                      </a:moveTo>
                      <a:cubicBezTo>
                        <a:pt x="267159" y="150564"/>
                        <a:pt x="77118" y="301128"/>
                        <a:pt x="38559" y="473726"/>
                      </a:cubicBezTo>
                      <a:cubicBezTo>
                        <a:pt x="0" y="646324"/>
                        <a:pt x="112923" y="840955"/>
                        <a:pt x="225846" y="1035586"/>
                      </a:cubicBezTo>
                    </a:path>
                  </a:pathLst>
                </a:cu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2400">
                    <a:solidFill>
                      <a:srgbClr val="626262"/>
                    </a:solidFill>
                    <a:latin typeface="Calibri" pitchFamily="34" charset="0"/>
                    <a:cs typeface="Calibri" pitchFamily="34" charset="0"/>
                  </a:endParaRPr>
                </a:p>
              </p:txBody>
            </p:sp>
          </p:grpSp>
          <p:sp>
            <p:nvSpPr>
              <p:cNvPr id="77" name="Flowchart: Document 76"/>
              <p:cNvSpPr/>
              <p:nvPr/>
            </p:nvSpPr>
            <p:spPr>
              <a:xfrm>
                <a:off x="317500" y="5359400"/>
                <a:ext cx="457200" cy="228600"/>
              </a:xfrm>
              <a:prstGeom prst="flowChartDocumen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fontAlgn="base">
                  <a:spcBef>
                    <a:spcPct val="0"/>
                  </a:spcBef>
                  <a:spcAft>
                    <a:spcPct val="0"/>
                  </a:spcAft>
                </a:pPr>
                <a:r>
                  <a:rPr lang="en-US" sz="700" dirty="0" smtClean="0">
                    <a:solidFill>
                      <a:srgbClr val="010204"/>
                    </a:solidFill>
                    <a:latin typeface="Calibri" pitchFamily="34" charset="0"/>
                    <a:cs typeface="Calibri" pitchFamily="34" charset="0"/>
                  </a:rPr>
                  <a:t>Contents</a:t>
                </a:r>
                <a:endParaRPr lang="en-US" sz="700" dirty="0">
                  <a:solidFill>
                    <a:srgbClr val="010204"/>
                  </a:solidFill>
                  <a:latin typeface="Calibri" pitchFamily="34" charset="0"/>
                  <a:cs typeface="Calibri" pitchFamily="34" charset="0"/>
                </a:endParaRPr>
              </a:p>
            </p:txBody>
          </p:sp>
        </p:grpSp>
        <p:sp>
          <p:nvSpPr>
            <p:cNvPr id="99" name="TextBox 14"/>
            <p:cNvSpPr txBox="1">
              <a:spLocks noChangeArrowheads="1"/>
            </p:cNvSpPr>
            <p:nvPr/>
          </p:nvSpPr>
          <p:spPr bwMode="auto">
            <a:xfrm>
              <a:off x="1806676" y="6386759"/>
              <a:ext cx="3374924" cy="27699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b="1" dirty="0" smtClean="0">
                  <a:solidFill>
                    <a:srgbClr val="000000"/>
                  </a:solidFill>
                  <a:latin typeface="Calibri" pitchFamily="34" charset="0"/>
                  <a:ea typeface="ＭＳ Ｐゴシック"/>
                  <a:cs typeface="Calibri" pitchFamily="34" charset="0"/>
                </a:rPr>
                <a:t>Month end Vault Copy – retain for 7 years</a:t>
              </a:r>
            </a:p>
          </p:txBody>
        </p:sp>
      </p:grpSp>
      <p:pic>
        <p:nvPicPr>
          <p:cNvPr id="87" name="Picture 22" descr="icon-server-tower"/>
          <p:cNvPicPr>
            <a:picLocks noChangeAspect="1" noChangeArrowheads="1"/>
          </p:cNvPicPr>
          <p:nvPr/>
        </p:nvPicPr>
        <p:blipFill>
          <a:blip r:embed="rId7" cstate="screen"/>
          <a:srcRect/>
          <a:stretch>
            <a:fillRect/>
          </a:stretch>
        </p:blipFill>
        <p:spPr bwMode="auto">
          <a:xfrm>
            <a:off x="21610" y="4291432"/>
            <a:ext cx="490441" cy="595068"/>
          </a:xfrm>
          <a:prstGeom prst="rect">
            <a:avLst/>
          </a:prstGeom>
          <a:noFill/>
          <a:ln w="3175">
            <a:noFill/>
            <a:miter lim="800000"/>
            <a:headEnd/>
            <a:tailEnd/>
          </a:ln>
        </p:spPr>
      </p:pic>
      <p:grpSp>
        <p:nvGrpSpPr>
          <p:cNvPr id="81" name="Group 65"/>
          <p:cNvGrpSpPr/>
          <p:nvPr/>
        </p:nvGrpSpPr>
        <p:grpSpPr>
          <a:xfrm>
            <a:off x="62800" y="4367737"/>
            <a:ext cx="449251" cy="236869"/>
            <a:chOff x="5897888" y="629906"/>
            <a:chExt cx="449251" cy="236869"/>
          </a:xfrm>
          <a:effectLst>
            <a:glow rad="101600">
              <a:schemeClr val="tx2">
                <a:lumMod val="20000"/>
                <a:lumOff val="80000"/>
                <a:alpha val="60000"/>
              </a:schemeClr>
            </a:glow>
          </a:effectLst>
        </p:grpSpPr>
        <p:sp>
          <p:nvSpPr>
            <p:cNvPr id="84" name="Rounded Rectangle 83"/>
            <p:cNvSpPr/>
            <p:nvPr/>
          </p:nvSpPr>
          <p:spPr bwMode="auto">
            <a:xfrm flipH="1">
              <a:off x="5960177" y="629906"/>
              <a:ext cx="324672" cy="236869"/>
            </a:xfrm>
            <a:prstGeom prst="roundRect">
              <a:avLst/>
            </a:prstGeom>
            <a:solidFill>
              <a:srgbClr val="00990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sz="2000" dirty="0">
                <a:solidFill>
                  <a:prstClr val="white"/>
                </a:solidFill>
                <a:latin typeface="Calibri" pitchFamily="34" charset="0"/>
                <a:cs typeface="Calibri" pitchFamily="34" charset="0"/>
              </a:endParaRPr>
            </a:p>
          </p:txBody>
        </p:sp>
        <p:sp>
          <p:nvSpPr>
            <p:cNvPr id="85" name="TextBox 54"/>
            <p:cNvSpPr txBox="1"/>
            <p:nvPr/>
          </p:nvSpPr>
          <p:spPr bwMode="auto">
            <a:xfrm flipH="1">
              <a:off x="5897888" y="667570"/>
              <a:ext cx="449251" cy="161583"/>
            </a:xfrm>
            <a:prstGeom prst="rect">
              <a:avLst/>
            </a:prstGeom>
            <a:noFill/>
            <a:ln>
              <a:noFill/>
            </a:ln>
          </p:spPr>
          <p:txBody>
            <a:bodyPr wrap="square" lIns="0" tIns="0" rIns="0" bIns="0">
              <a:spAutoFit/>
            </a:bodyPr>
            <a:lstStyle>
              <a:defPPr>
                <a:defRPr lang="en-US"/>
              </a:defPPr>
              <a:lvl1pPr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1pPr>
              <a:lvl2pPr marL="4572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2pPr>
              <a:lvl3pPr marL="9144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3pPr>
              <a:lvl4pPr marL="13716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4pPr>
              <a:lvl5pPr marL="18288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5pPr>
              <a:lvl6pPr marL="2286000" algn="l" defTabSz="914400" rtl="0" eaLnBrk="1" latinLnBrk="0" hangingPunct="1">
                <a:defRPr kern="1200">
                  <a:solidFill>
                    <a:srgbClr val="FFFFFF"/>
                  </a:solidFill>
                  <a:latin typeface="Calibri" pitchFamily="34" charset="0"/>
                  <a:ea typeface="MS PGothic" pitchFamily="34" charset="-128"/>
                  <a:cs typeface="+mn-cs"/>
                </a:defRPr>
              </a:lvl6pPr>
              <a:lvl7pPr marL="2743200" algn="l" defTabSz="914400" rtl="0" eaLnBrk="1" latinLnBrk="0" hangingPunct="1">
                <a:defRPr kern="1200">
                  <a:solidFill>
                    <a:srgbClr val="FFFFFF"/>
                  </a:solidFill>
                  <a:latin typeface="Calibri" pitchFamily="34" charset="0"/>
                  <a:ea typeface="MS PGothic" pitchFamily="34" charset="-128"/>
                  <a:cs typeface="+mn-cs"/>
                </a:defRPr>
              </a:lvl7pPr>
              <a:lvl8pPr marL="3200400" algn="l" defTabSz="914400" rtl="0" eaLnBrk="1" latinLnBrk="0" hangingPunct="1">
                <a:defRPr kern="1200">
                  <a:solidFill>
                    <a:srgbClr val="FFFFFF"/>
                  </a:solidFill>
                  <a:latin typeface="Calibri" pitchFamily="34" charset="0"/>
                  <a:ea typeface="MS PGothic" pitchFamily="34" charset="-128"/>
                  <a:cs typeface="+mn-cs"/>
                </a:defRPr>
              </a:lvl8pPr>
              <a:lvl9pPr marL="3657600" algn="l" defTabSz="914400" rtl="0" eaLnBrk="1" latinLnBrk="0" hangingPunct="1">
                <a:defRPr kern="1200">
                  <a:solidFill>
                    <a:srgbClr val="FFFFFF"/>
                  </a:solidFill>
                  <a:latin typeface="Calibri" pitchFamily="34" charset="0"/>
                  <a:ea typeface="MS PGothic" pitchFamily="34" charset="-128"/>
                  <a:cs typeface="+mn-cs"/>
                </a:defRPr>
              </a:lvl9pPr>
            </a:lstStyle>
            <a:p>
              <a:pPr>
                <a:buFont typeface="Arial" charset="0"/>
                <a:buNone/>
                <a:defRPr/>
              </a:pPr>
              <a:r>
                <a:rPr lang="en-US" sz="1050" b="1" dirty="0" smtClean="0">
                  <a:solidFill>
                    <a:prstClr val="white"/>
                  </a:solidFill>
                  <a:effectLst>
                    <a:outerShdw blurRad="38100" dist="38100" dir="2700000" algn="tl">
                      <a:srgbClr val="000000">
                        <a:alpha val="43137"/>
                      </a:srgbClr>
                    </a:outerShdw>
                  </a:effectLst>
                  <a:ea typeface="ＭＳ Ｐゴシック"/>
                  <a:cs typeface="Calibri" pitchFamily="34" charset="0"/>
                </a:rPr>
                <a:t>MA</a:t>
              </a:r>
              <a:endParaRPr lang="en-US" sz="1050" b="1" dirty="0">
                <a:solidFill>
                  <a:prstClr val="white"/>
                </a:solidFill>
                <a:effectLst>
                  <a:outerShdw blurRad="38100" dist="38100" dir="2700000" algn="tl">
                    <a:srgbClr val="000000">
                      <a:alpha val="43137"/>
                    </a:srgbClr>
                  </a:outerShdw>
                </a:effectLst>
                <a:ea typeface="ＭＳ Ｐゴシック"/>
                <a:cs typeface="Calibri" pitchFamily="34" charset="0"/>
              </a:endParaRPr>
            </a:p>
          </p:txBody>
        </p:sp>
      </p:grpSp>
      <p:sp>
        <p:nvSpPr>
          <p:cNvPr id="88" name="Rectangle 87"/>
          <p:cNvSpPr/>
          <p:nvPr/>
        </p:nvSpPr>
        <p:spPr>
          <a:xfrm>
            <a:off x="834410" y="1651804"/>
            <a:ext cx="4064000" cy="1003300"/>
          </a:xfrm>
          <a:prstGeom prst="rect">
            <a:avLst/>
          </a:prstGeom>
          <a:solidFill>
            <a:srgbClr val="C00000"/>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pitchFamily="34" charset="0"/>
              <a:cs typeface="Calibri" pitchFamily="34" charset="0"/>
            </a:endParaRPr>
          </a:p>
        </p:txBody>
      </p:sp>
      <p:sp>
        <p:nvSpPr>
          <p:cNvPr id="89" name="Rounded Rectangle 88"/>
          <p:cNvSpPr/>
          <p:nvPr/>
        </p:nvSpPr>
        <p:spPr>
          <a:xfrm>
            <a:off x="887812" y="1461304"/>
            <a:ext cx="1003300" cy="190500"/>
          </a:xfrm>
          <a:prstGeom prst="roundRect">
            <a:avLst/>
          </a:prstGeom>
          <a:solidFill>
            <a:srgbClr val="C00000"/>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b="1" dirty="0" smtClean="0">
                <a:solidFill>
                  <a:prstClr val="white"/>
                </a:solidFill>
                <a:latin typeface="Calibri" pitchFamily="34" charset="0"/>
                <a:cs typeface="Calibri" pitchFamily="34" charset="0"/>
              </a:rPr>
              <a:t>Policy</a:t>
            </a:r>
            <a:endParaRPr lang="en-US" sz="1400" b="1" dirty="0">
              <a:solidFill>
                <a:prstClr val="white"/>
              </a:solidFill>
              <a:latin typeface="Calibri" pitchFamily="34" charset="0"/>
              <a:cs typeface="Calibri" pitchFamily="34" charset="0"/>
            </a:endParaRPr>
          </a:p>
        </p:txBody>
      </p:sp>
      <p:sp>
        <p:nvSpPr>
          <p:cNvPr id="49" name="TextBox 14"/>
          <p:cNvSpPr txBox="1">
            <a:spLocks noChangeArrowheads="1"/>
          </p:cNvSpPr>
          <p:nvPr/>
        </p:nvSpPr>
        <p:spPr bwMode="auto">
          <a:xfrm>
            <a:off x="894284" y="1730809"/>
            <a:ext cx="3978726" cy="846386"/>
          </a:xfrm>
          <a:prstGeom prst="rect">
            <a:avLst/>
          </a:prstGeom>
          <a:noFill/>
          <a:ln w="9525">
            <a:noFill/>
            <a:miter lim="800000"/>
            <a:headEnd/>
            <a:tailEnd/>
          </a:ln>
        </p:spPr>
        <p:txBody>
          <a:bodyPr wrap="square">
            <a:spAutoFit/>
          </a:bodyPr>
          <a:lstStyle/>
          <a:p>
            <a:pPr marL="109538" indent="-109538" defTabSz="914400" fontAlgn="base">
              <a:spcBef>
                <a:spcPts val="300"/>
              </a:spcBef>
              <a:spcAft>
                <a:spcPct val="0"/>
              </a:spcAft>
              <a:buFontTx/>
              <a:buChar char="-"/>
            </a:pPr>
            <a:r>
              <a:rPr lang="en-US" sz="1050" dirty="0" smtClean="0">
                <a:solidFill>
                  <a:prstClr val="white"/>
                </a:solidFill>
                <a:latin typeface="Calibri" pitchFamily="34" charset="0"/>
                <a:ea typeface="ＭＳ Ｐゴシック"/>
                <a:cs typeface="Calibri" pitchFamily="34" charset="0"/>
              </a:rPr>
              <a:t>Protection job, quiesce the source, trigger snapshot, catalog contents, enables reporting and alerting </a:t>
            </a:r>
          </a:p>
          <a:p>
            <a:pPr marL="109538" indent="-109538" defTabSz="914400" fontAlgn="base">
              <a:spcBef>
                <a:spcPts val="300"/>
              </a:spcBef>
              <a:spcAft>
                <a:spcPct val="0"/>
              </a:spcAft>
              <a:buFontTx/>
              <a:buChar char="-"/>
            </a:pPr>
            <a:r>
              <a:rPr lang="en-US" sz="1050" dirty="0" smtClean="0">
                <a:solidFill>
                  <a:prstClr val="white"/>
                </a:solidFill>
                <a:latin typeface="Calibri" pitchFamily="34" charset="0"/>
                <a:ea typeface="ＭＳ Ｐゴシック"/>
                <a:cs typeface="Calibri" pitchFamily="34" charset="0"/>
              </a:rPr>
              <a:t>Provides Application and File Level Consistency</a:t>
            </a:r>
          </a:p>
          <a:p>
            <a:pPr marL="109538" indent="-109538" defTabSz="914400" fontAlgn="base">
              <a:spcBef>
                <a:spcPts val="300"/>
              </a:spcBef>
              <a:spcAft>
                <a:spcPct val="0"/>
              </a:spcAft>
              <a:buFontTx/>
              <a:buChar char="-"/>
            </a:pPr>
            <a:r>
              <a:rPr lang="en-US" sz="1050" dirty="0" smtClean="0">
                <a:solidFill>
                  <a:prstClr val="white"/>
                </a:solidFill>
                <a:latin typeface="Calibri" pitchFamily="34" charset="0"/>
                <a:ea typeface="ＭＳ Ｐゴシック"/>
                <a:cs typeface="Calibri" pitchFamily="34" charset="0"/>
              </a:rPr>
              <a:t>Align retention to drive storage economics across ALL tiers</a:t>
            </a:r>
          </a:p>
        </p:txBody>
      </p:sp>
      <p:sp>
        <p:nvSpPr>
          <p:cNvPr id="6" name="Title 5"/>
          <p:cNvSpPr>
            <a:spLocks noGrp="1"/>
          </p:cNvSpPr>
          <p:nvPr>
            <p:ph type="title"/>
          </p:nvPr>
        </p:nvSpPr>
        <p:spPr>
          <a:xfrm>
            <a:off x="199787" y="147848"/>
            <a:ext cx="8229600" cy="1143000"/>
          </a:xfrm>
        </p:spPr>
        <p:txBody>
          <a:bodyPr/>
          <a:lstStyle/>
          <a:p>
            <a:r>
              <a:rPr lang="en-AU" dirty="0" smtClean="0"/>
              <a:t>CommVault SnapProtect</a:t>
            </a:r>
            <a:endParaRPr lang="en-AU" dirty="0"/>
          </a:p>
        </p:txBody>
      </p:sp>
    </p:spTree>
    <p:extLst>
      <p:ext uri="{BB962C8B-B14F-4D97-AF65-F5344CB8AC3E}">
        <p14:creationId xmlns:p14="http://schemas.microsoft.com/office/powerpoint/2010/main" val="1805292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0"/>
                                          </p:stCondLst>
                                        </p:cTn>
                                        <p:tgtEl>
                                          <p:spTgt spid="1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22" presetClass="entr" presetSubtype="8"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wipe(left)">
                                      <p:cBhvr>
                                        <p:cTn id="17" dur="500"/>
                                        <p:tgtEl>
                                          <p:spTgt spid="106"/>
                                        </p:tgtEl>
                                      </p:cBhvr>
                                    </p:animEffect>
                                  </p:childTnLst>
                                </p:cTn>
                              </p:par>
                              <p:par>
                                <p:cTn id="18" presetID="1" presetClass="exit" presetSubtype="0" fill="hold" nodeType="withEffect">
                                  <p:stCondLst>
                                    <p:cond delay="0"/>
                                  </p:stCondLst>
                                  <p:childTnLst>
                                    <p:set>
                                      <p:cBhvr>
                                        <p:cTn id="19" dur="1" fill="hold">
                                          <p:stCondLst>
                                            <p:cond delay="0"/>
                                          </p:stCondLst>
                                        </p:cTn>
                                        <p:tgtEl>
                                          <p:spTgt spid="9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left)">
                                      <p:cBhvr>
                                        <p:cTn id="24" dur="500"/>
                                        <p:tgtEl>
                                          <p:spTgt spid="108"/>
                                        </p:tgtEl>
                                      </p:cBhvr>
                                    </p:animEffect>
                                  </p:childTnLst>
                                </p:cTn>
                              </p:par>
                              <p:par>
                                <p:cTn id="25" presetID="22" presetClass="entr" presetSubtype="4"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down)">
                                      <p:cBhvr>
                                        <p:cTn id="27" dur="500"/>
                                        <p:tgtEl>
                                          <p:spTgt spid="1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blinds(horizontal)">
                                      <p:cBhvr>
                                        <p:cTn id="32" dur="500"/>
                                        <p:tgtEl>
                                          <p:spTgt spid="114"/>
                                        </p:tgtEl>
                                      </p:cBhvr>
                                    </p:animEffect>
                                  </p:childTnLst>
                                </p:cTn>
                              </p:par>
                              <p:par>
                                <p:cTn id="33" presetID="1" presetClass="entr" presetSubtype="0" fill="hold" grpId="1"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3" grpId="1"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65"/>
          <p:cNvGrpSpPr/>
          <p:nvPr/>
        </p:nvGrpSpPr>
        <p:grpSpPr>
          <a:xfrm>
            <a:off x="2743686" y="6143575"/>
            <a:ext cx="3860800" cy="656516"/>
            <a:chOff x="2768600" y="5934784"/>
            <a:chExt cx="3860800" cy="656516"/>
          </a:xfrm>
        </p:grpSpPr>
        <p:sp>
          <p:nvSpPr>
            <p:cNvPr id="238" name="Rounded Rectangle 237"/>
            <p:cNvSpPr/>
            <p:nvPr/>
          </p:nvSpPr>
          <p:spPr>
            <a:xfrm>
              <a:off x="2768600" y="5943600"/>
              <a:ext cx="3860800" cy="647700"/>
            </a:xfrm>
            <a:prstGeom prst="roundRect">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235" name="Rectangle 234"/>
            <p:cNvSpPr/>
            <p:nvPr/>
          </p:nvSpPr>
          <p:spPr>
            <a:xfrm>
              <a:off x="2792984" y="5934784"/>
              <a:ext cx="3544316" cy="559127"/>
            </a:xfrm>
            <a:prstGeom prst="rect">
              <a:avLst/>
            </a:prstGeom>
          </p:spPr>
          <p:txBody>
            <a:bodyPr wrap="square">
              <a:spAutoFit/>
            </a:bodyPr>
            <a:lstStyle/>
            <a:p>
              <a:pPr algn="l" eaLnBrk="0" hangingPunct="0">
                <a:spcBef>
                  <a:spcPts val="600"/>
                </a:spcBef>
                <a:buClr>
                  <a:srgbClr val="800000"/>
                </a:buClr>
                <a:buSzPct val="100000"/>
              </a:pPr>
              <a:r>
                <a:rPr lang="en-US" sz="1100" b="1" dirty="0" smtClean="0">
                  <a:solidFill>
                    <a:srgbClr val="000000"/>
                  </a:solidFill>
                  <a:latin typeface="Arial"/>
                  <a:ea typeface="ＭＳ Ｐゴシック" pitchFamily="-112" charset="-128"/>
                </a:rPr>
                <a:t>BackupCopy: Jobs (/24hrs)  90 day retain</a:t>
              </a:r>
            </a:p>
            <a:p>
              <a:pPr marL="285750" indent="-176213" algn="l" eaLnBrk="0" hangingPunct="0">
                <a:spcBef>
                  <a:spcPts val="200"/>
                </a:spcBef>
                <a:buClr>
                  <a:srgbClr val="800000"/>
                </a:buClr>
                <a:buSzPct val="100000"/>
                <a:buFont typeface="Arial" pitchFamily="34" charset="0"/>
                <a:buChar char="•"/>
              </a:pPr>
              <a:r>
                <a:rPr lang="en-US" sz="800" dirty="0" smtClean="0">
                  <a:solidFill>
                    <a:srgbClr val="000000"/>
                  </a:solidFill>
                  <a:latin typeface="Arial"/>
                  <a:ea typeface="ＭＳ Ｐゴシック" pitchFamily="-112" charset="-128"/>
                </a:rPr>
                <a:t>Deduped Data+Catalog/Granular index</a:t>
              </a:r>
            </a:p>
            <a:p>
              <a:pPr marL="285750" indent="-176213" algn="l" eaLnBrk="0" hangingPunct="0">
                <a:spcBef>
                  <a:spcPts val="200"/>
                </a:spcBef>
                <a:buClr>
                  <a:srgbClr val="800000"/>
                </a:buClr>
                <a:buSzPct val="100000"/>
                <a:buFont typeface="Arial" pitchFamily="34" charset="0"/>
                <a:buChar char="•"/>
              </a:pPr>
              <a:r>
                <a:rPr lang="en-US" sz="800" dirty="0" smtClean="0">
                  <a:solidFill>
                    <a:srgbClr val="000000"/>
                  </a:solidFill>
                  <a:latin typeface="Arial"/>
                  <a:ea typeface="ＭＳ Ｐゴシック" pitchFamily="-112" charset="-128"/>
                </a:rPr>
                <a:t>Recovery whole VM, Files or App Mining</a:t>
              </a:r>
              <a:endParaRPr lang="en-US" sz="800" dirty="0">
                <a:solidFill>
                  <a:srgbClr val="000000"/>
                </a:solidFill>
                <a:latin typeface="Arial"/>
                <a:ea typeface="ＭＳ Ｐゴシック" pitchFamily="-112" charset="-128"/>
              </a:endParaRPr>
            </a:p>
          </p:txBody>
        </p:sp>
        <p:pic>
          <p:nvPicPr>
            <p:cNvPr id="255" name="Picture 8" descr="icon-disk-volumes-1"/>
            <p:cNvPicPr>
              <a:picLocks noChangeAspect="1" noChangeArrowheads="1"/>
            </p:cNvPicPr>
            <p:nvPr/>
          </p:nvPicPr>
          <p:blipFill>
            <a:blip r:embed="rId3" cstate="print"/>
            <a:srcRect/>
            <a:stretch>
              <a:fillRect/>
            </a:stretch>
          </p:blipFill>
          <p:spPr bwMode="auto">
            <a:xfrm>
              <a:off x="5846129" y="6284814"/>
              <a:ext cx="314419" cy="128686"/>
            </a:xfrm>
            <a:prstGeom prst="rect">
              <a:avLst/>
            </a:prstGeom>
            <a:noFill/>
            <a:ln w="9525">
              <a:noFill/>
              <a:miter lim="800000"/>
              <a:headEnd/>
              <a:tailEnd/>
            </a:ln>
          </p:spPr>
        </p:pic>
        <p:pic>
          <p:nvPicPr>
            <p:cNvPr id="256" name="Picture 1"/>
            <p:cNvPicPr>
              <a:picLocks noChangeAspect="1" noChangeArrowheads="1"/>
            </p:cNvPicPr>
            <p:nvPr/>
          </p:nvPicPr>
          <p:blipFill>
            <a:blip r:embed="rId4" cstate="screen"/>
            <a:srcRect/>
            <a:stretch>
              <a:fillRect/>
            </a:stretch>
          </p:blipFill>
          <p:spPr bwMode="auto">
            <a:xfrm>
              <a:off x="5794207" y="6085042"/>
              <a:ext cx="622809" cy="93003"/>
            </a:xfrm>
            <a:prstGeom prst="rect">
              <a:avLst/>
            </a:prstGeom>
            <a:solidFill>
              <a:schemeClr val="bg1">
                <a:alpha val="58823"/>
              </a:schemeClr>
            </a:solidFill>
            <a:ln w="9525">
              <a:solidFill>
                <a:schemeClr val="bg1"/>
              </a:solidFill>
              <a:miter lim="800000"/>
              <a:headEnd/>
              <a:tailEnd/>
            </a:ln>
          </p:spPr>
        </p:pic>
        <p:pic>
          <p:nvPicPr>
            <p:cNvPr id="257" name="Picture 2" descr="C:\CommVault\Presentations\CommVault Icon Library\equip-network-cloud.png"/>
            <p:cNvPicPr>
              <a:picLocks noChangeAspect="1" noChangeArrowheads="1"/>
            </p:cNvPicPr>
            <p:nvPr/>
          </p:nvPicPr>
          <p:blipFill>
            <a:blip r:embed="rId5" cstate="print"/>
            <a:srcRect/>
            <a:stretch>
              <a:fillRect/>
            </a:stretch>
          </p:blipFill>
          <p:spPr bwMode="auto">
            <a:xfrm>
              <a:off x="6142508" y="6303765"/>
              <a:ext cx="422026" cy="160535"/>
            </a:xfrm>
            <a:prstGeom prst="rect">
              <a:avLst/>
            </a:prstGeom>
            <a:noFill/>
            <a:ln w="9525">
              <a:noFill/>
              <a:miter lim="800000"/>
              <a:headEnd/>
              <a:tailEnd/>
            </a:ln>
          </p:spPr>
        </p:pic>
        <p:pic>
          <p:nvPicPr>
            <p:cNvPr id="258" name="Picture 42" descr="single-tape"/>
            <p:cNvPicPr>
              <a:picLocks noChangeAspect="1" noChangeArrowheads="1"/>
            </p:cNvPicPr>
            <p:nvPr/>
          </p:nvPicPr>
          <p:blipFill>
            <a:blip r:embed="rId6" cstate="screen">
              <a:grayscl/>
            </a:blip>
            <a:srcRect/>
            <a:stretch>
              <a:fillRect/>
            </a:stretch>
          </p:blipFill>
          <p:spPr bwMode="auto">
            <a:xfrm>
              <a:off x="6125148" y="6227938"/>
              <a:ext cx="197077" cy="119689"/>
            </a:xfrm>
            <a:prstGeom prst="rect">
              <a:avLst/>
            </a:prstGeom>
            <a:noFill/>
            <a:ln w="9525">
              <a:noFill/>
              <a:miter lim="800000"/>
              <a:headEnd/>
              <a:tailEnd/>
            </a:ln>
          </p:spPr>
        </p:pic>
      </p:grpSp>
      <p:cxnSp>
        <p:nvCxnSpPr>
          <p:cNvPr id="11" name="Elbow Connector 10"/>
          <p:cNvCxnSpPr/>
          <p:nvPr/>
        </p:nvCxnSpPr>
        <p:spPr>
          <a:xfrm>
            <a:off x="722421" y="4029082"/>
            <a:ext cx="636624" cy="303932"/>
          </a:xfrm>
          <a:prstGeom prst="bentConnector3">
            <a:avLst>
              <a:gd name="adj1" fmla="val 77929"/>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a:endCxn id="157" idx="0"/>
          </p:cNvCxnSpPr>
          <p:nvPr/>
        </p:nvCxnSpPr>
        <p:spPr>
          <a:xfrm rot="16200000" flipH="1">
            <a:off x="1485847" y="5000713"/>
            <a:ext cx="898812" cy="3999"/>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oup 190"/>
          <p:cNvGrpSpPr/>
          <p:nvPr/>
        </p:nvGrpSpPr>
        <p:grpSpPr>
          <a:xfrm>
            <a:off x="1153891" y="2653593"/>
            <a:ext cx="2560313" cy="827208"/>
            <a:chOff x="1178805" y="2444802"/>
            <a:chExt cx="2560313" cy="827208"/>
          </a:xfrm>
        </p:grpSpPr>
        <p:grpSp>
          <p:nvGrpSpPr>
            <p:cNvPr id="7" name="Group 181"/>
            <p:cNvGrpSpPr/>
            <p:nvPr/>
          </p:nvGrpSpPr>
          <p:grpSpPr>
            <a:xfrm>
              <a:off x="1195566" y="2444802"/>
              <a:ext cx="2517379" cy="193729"/>
              <a:chOff x="1195566" y="2367683"/>
              <a:chExt cx="2517379" cy="193729"/>
            </a:xfrm>
          </p:grpSpPr>
          <p:cxnSp>
            <p:nvCxnSpPr>
              <p:cNvPr id="172" name="Straight Connector 171"/>
              <p:cNvCxnSpPr/>
              <p:nvPr/>
            </p:nvCxnSpPr>
            <p:spPr>
              <a:xfrm rot="16200000" flipH="1">
                <a:off x="1098701" y="2464548"/>
                <a:ext cx="193729" cy="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16200000" flipH="1">
                <a:off x="1912121" y="2464548"/>
                <a:ext cx="193729" cy="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16200000" flipH="1">
                <a:off x="2758592" y="2464548"/>
                <a:ext cx="193729" cy="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16200000" flipH="1">
                <a:off x="3616080" y="2464548"/>
                <a:ext cx="193729" cy="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180"/>
            <p:cNvGrpSpPr/>
            <p:nvPr/>
          </p:nvGrpSpPr>
          <p:grpSpPr>
            <a:xfrm>
              <a:off x="1338776" y="2639432"/>
              <a:ext cx="2107923" cy="632578"/>
              <a:chOff x="1338776" y="2639432"/>
              <a:chExt cx="2107923" cy="193729"/>
            </a:xfrm>
          </p:grpSpPr>
          <p:cxnSp>
            <p:nvCxnSpPr>
              <p:cNvPr id="178" name="Straight Connector 177"/>
              <p:cNvCxnSpPr/>
              <p:nvPr/>
            </p:nvCxnSpPr>
            <p:spPr>
              <a:xfrm rot="16200000" flipH="1">
                <a:off x="3349834" y="2736297"/>
                <a:ext cx="193729" cy="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16200000" flipH="1">
                <a:off x="2246296" y="2736297"/>
                <a:ext cx="193729" cy="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16200000" flipH="1">
                <a:off x="1241911" y="2736297"/>
                <a:ext cx="193729" cy="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85" name="Straight Connector 184"/>
            <p:cNvCxnSpPr/>
            <p:nvPr/>
          </p:nvCxnSpPr>
          <p:spPr>
            <a:xfrm flipV="1">
              <a:off x="1178805" y="2645415"/>
              <a:ext cx="2560313" cy="9650"/>
            </a:xfrm>
            <a:prstGeom prst="line">
              <a:avLst/>
            </a:prstGeom>
            <a:ln w="254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40" name="Picture 11" descr="disk-array"/>
          <p:cNvPicPr>
            <a:picLocks noChangeAspect="1" noChangeArrowheads="1"/>
          </p:cNvPicPr>
          <p:nvPr/>
        </p:nvPicPr>
        <p:blipFill>
          <a:blip r:embed="rId7" cstate="print"/>
          <a:srcRect/>
          <a:stretch>
            <a:fillRect/>
          </a:stretch>
        </p:blipFill>
        <p:spPr bwMode="auto">
          <a:xfrm>
            <a:off x="150471" y="3724514"/>
            <a:ext cx="533850" cy="609136"/>
          </a:xfrm>
          <a:prstGeom prst="rect">
            <a:avLst/>
          </a:prstGeom>
          <a:noFill/>
          <a:ln w="9525">
            <a:noFill/>
            <a:miter lim="800000"/>
            <a:headEnd/>
            <a:tailEnd/>
          </a:ln>
        </p:spPr>
      </p:pic>
      <p:sp>
        <p:nvSpPr>
          <p:cNvPr id="3" name="Rounded Rectangle 2"/>
          <p:cNvSpPr/>
          <p:nvPr/>
        </p:nvSpPr>
        <p:spPr bwMode="auto">
          <a:xfrm>
            <a:off x="1050334" y="3394745"/>
            <a:ext cx="2778295" cy="1490549"/>
          </a:xfrm>
          <a:prstGeom prst="roundRect">
            <a:avLst>
              <a:gd name="adj" fmla="val 4398"/>
            </a:avLst>
          </a:prstGeom>
          <a:solidFill>
            <a:schemeClr val="tx2">
              <a:lumMod val="20000"/>
              <a:lumOff val="80000"/>
            </a:schemeClr>
          </a:solidFill>
          <a:ln>
            <a:solidFill>
              <a:schemeClr val="tx2">
                <a:lumMod val="40000"/>
                <a:lumOff val="60000"/>
              </a:schemeClr>
            </a:solidFill>
            <a:headEnd/>
            <a:tailEnd/>
          </a:ln>
        </p:spPr>
        <p:style>
          <a:lnRef idx="2">
            <a:schemeClr val="dk1"/>
          </a:lnRef>
          <a:fillRef idx="1">
            <a:schemeClr val="lt1"/>
          </a:fillRef>
          <a:effectRef idx="0">
            <a:schemeClr val="dk1"/>
          </a:effectRef>
          <a:fontRef idx="minor">
            <a:schemeClr val="dk1"/>
          </a:fontRef>
        </p:style>
        <p:txBody>
          <a:bodyPr wrap="square" rtlCol="0" anchor="ctr">
            <a:noAutofit/>
          </a:bodyPr>
          <a:lstStyle/>
          <a:p>
            <a:pPr eaLnBrk="0" hangingPunct="0">
              <a:spcBef>
                <a:spcPts val="600"/>
              </a:spcBef>
              <a:buClr>
                <a:srgbClr val="800000"/>
              </a:buClr>
              <a:buSzPct val="100000"/>
            </a:pPr>
            <a:r>
              <a:rPr lang="en-US" sz="1000" b="1" dirty="0" smtClean="0">
                <a:solidFill>
                  <a:srgbClr val="000000"/>
                </a:solidFill>
                <a:ea typeface="ＭＳ Ｐゴシック" pitchFamily="-112" charset="-128"/>
              </a:rPr>
              <a:t>VMDKs on VMFS</a:t>
            </a:r>
          </a:p>
        </p:txBody>
      </p:sp>
      <p:sp>
        <p:nvSpPr>
          <p:cNvPr id="350" name="Rounded Rectangle 349"/>
          <p:cNvSpPr/>
          <p:nvPr/>
        </p:nvSpPr>
        <p:spPr bwMode="auto">
          <a:xfrm>
            <a:off x="1085428" y="3561449"/>
            <a:ext cx="2677887" cy="1140966"/>
          </a:xfrm>
          <a:prstGeom prst="roundRect">
            <a:avLst>
              <a:gd name="adj" fmla="val 2676"/>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square" rtlCol="0" anchor="b" anchorCtr="1">
            <a:normAutofit/>
          </a:bodyPr>
          <a:lstStyle/>
          <a:p>
            <a:pPr eaLnBrk="0" hangingPunct="0">
              <a:spcBef>
                <a:spcPts val="600"/>
              </a:spcBef>
              <a:buClr>
                <a:srgbClr val="800000"/>
              </a:buClr>
              <a:buSzPct val="100000"/>
            </a:pPr>
            <a:r>
              <a:rPr lang="en-US" sz="1000" b="1" dirty="0" smtClean="0">
                <a:solidFill>
                  <a:srgbClr val="000000"/>
                </a:solidFill>
                <a:ea typeface="ＭＳ Ｐゴシック" pitchFamily="-112" charset="-128"/>
              </a:rPr>
              <a:t>Data Store Pool</a:t>
            </a:r>
          </a:p>
        </p:txBody>
      </p:sp>
      <p:sp>
        <p:nvSpPr>
          <p:cNvPr id="2" name="Title 1"/>
          <p:cNvSpPr>
            <a:spLocks noGrp="1"/>
          </p:cNvSpPr>
          <p:nvPr>
            <p:ph type="title"/>
          </p:nvPr>
        </p:nvSpPr>
        <p:spPr/>
        <p:txBody>
          <a:bodyPr>
            <a:normAutofit/>
          </a:bodyPr>
          <a:lstStyle/>
          <a:p>
            <a:r>
              <a:rPr lang="en-US" dirty="0" smtClean="0"/>
              <a:t>Modernized Virtual Protection</a:t>
            </a:r>
            <a:br>
              <a:rPr lang="en-US" dirty="0" smtClean="0"/>
            </a:br>
            <a:r>
              <a:rPr lang="en-AU" sz="1800" dirty="0" smtClean="0"/>
              <a:t>Scaling-Up </a:t>
            </a:r>
            <a:r>
              <a:rPr lang="en-AU" sz="1800" dirty="0"/>
              <a:t>while Collapsing the Backup Window</a:t>
            </a:r>
            <a:endParaRPr lang="en-US" sz="1600" dirty="0">
              <a:latin typeface="+mn-lt"/>
            </a:endParaRPr>
          </a:p>
        </p:txBody>
      </p:sp>
      <p:sp>
        <p:nvSpPr>
          <p:cNvPr id="155" name="Slide Number Placeholder 154"/>
          <p:cNvSpPr>
            <a:spLocks noGrp="1"/>
          </p:cNvSpPr>
          <p:nvPr>
            <p:ph type="sldNum" sz="quarter" idx="12"/>
          </p:nvPr>
        </p:nvSpPr>
        <p:spPr>
          <a:xfrm>
            <a:off x="6528286" y="6565141"/>
            <a:ext cx="2133600" cy="365125"/>
          </a:xfrm>
        </p:spPr>
        <p:txBody>
          <a:bodyPr vert="horz" wrap="square" lIns="91440" tIns="45720" rIns="91440" bIns="45720" numCol="1" anchor="t" anchorCtr="0" compatLnSpc="1">
            <a:prstTxWarp prst="textNoShape">
              <a:avLst/>
            </a:prstTxWarp>
          </a:bodyPr>
          <a:lstStyle/>
          <a:p>
            <a:pPr algn="r">
              <a:defRPr/>
            </a:pPr>
            <a:fld id="{8BC5CC85-BE6F-E449-88D4-5006AB32D525}" type="slidenum">
              <a:rPr lang="en-US" smtClean="0">
                <a:solidFill>
                  <a:srgbClr val="626262"/>
                </a:solidFill>
                <a:latin typeface="Arial"/>
              </a:rPr>
              <a:pPr algn="r">
                <a:defRPr/>
              </a:pPr>
              <a:t>22</a:t>
            </a:fld>
            <a:endParaRPr lang="en-US" dirty="0">
              <a:solidFill>
                <a:srgbClr val="626262"/>
              </a:solidFill>
              <a:latin typeface="Arial"/>
            </a:endParaRPr>
          </a:p>
        </p:txBody>
      </p:sp>
      <p:pic>
        <p:nvPicPr>
          <p:cNvPr id="49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4101" y="5218329"/>
            <a:ext cx="898771" cy="23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6" name="TextBox 725"/>
          <p:cNvSpPr txBox="1"/>
          <p:nvPr/>
        </p:nvSpPr>
        <p:spPr>
          <a:xfrm>
            <a:off x="5549774" y="1536283"/>
            <a:ext cx="3569312" cy="815608"/>
          </a:xfrm>
          <a:prstGeom prst="rect">
            <a:avLst/>
          </a:prstGeom>
          <a:noFill/>
        </p:spPr>
        <p:txBody>
          <a:bodyPr wrap="square" rtlCol="0">
            <a:spAutoFit/>
          </a:bodyPr>
          <a:lstStyle/>
          <a:p>
            <a:pPr algn="l" defTabSz="914400" fontAlgn="auto">
              <a:spcBef>
                <a:spcPts val="0"/>
              </a:spcBef>
              <a:spcAft>
                <a:spcPts val="0"/>
              </a:spcAft>
              <a:buClr>
                <a:srgbClr val="E31838"/>
              </a:buClr>
              <a:defRPr/>
            </a:pPr>
            <a:r>
              <a:rPr lang="en-US" sz="1200" b="1" dirty="0" smtClean="0">
                <a:solidFill>
                  <a:srgbClr val="C00000"/>
                </a:solidFill>
                <a:latin typeface="Arial" pitchFamily="-112" charset="0"/>
                <a:ea typeface="ＭＳ Ｐゴシック" pitchFamily="-112" charset="-128"/>
              </a:rPr>
              <a:t>Auto-Discovery:</a:t>
            </a:r>
            <a:r>
              <a:rPr lang="en-US" sz="1200" b="1" kern="0" dirty="0" smtClean="0">
                <a:solidFill>
                  <a:srgbClr val="010204"/>
                </a:solidFill>
                <a:latin typeface="Arial"/>
                <a:ea typeface="ＭＳ Ｐゴシック" pitchFamily="-112" charset="-128"/>
                <a:cs typeface="Arial" pitchFamily="34" charset="0"/>
              </a:rPr>
              <a:t>  </a:t>
            </a:r>
            <a:r>
              <a:rPr lang="en-US" sz="1200" kern="0" dirty="0" smtClean="0">
                <a:solidFill>
                  <a:srgbClr val="010204"/>
                </a:solidFill>
                <a:latin typeface="Arial"/>
                <a:ea typeface="ＭＳ Ｐゴシック" pitchFamily="-112" charset="-128"/>
                <a:cs typeface="Arial" pitchFamily="34" charset="0"/>
              </a:rPr>
              <a:t>Policy discovers new VMs and adds matches, that group is protected as a set in a “job” </a:t>
            </a:r>
            <a:r>
              <a:rPr lang="en-US" sz="1200" b="1" kern="0" dirty="0" smtClean="0">
                <a:solidFill>
                  <a:srgbClr val="010204"/>
                </a:solidFill>
                <a:latin typeface="Arial"/>
                <a:ea typeface="ＭＳ Ｐゴシック" pitchFamily="-112" charset="-128"/>
                <a:cs typeface="Arial" pitchFamily="34" charset="0"/>
              </a:rPr>
              <a:t>(control sprawl )</a:t>
            </a:r>
          </a:p>
          <a:p>
            <a:pPr algn="l" defTabSz="914400" fontAlgn="auto">
              <a:spcBef>
                <a:spcPts val="0"/>
              </a:spcBef>
              <a:spcAft>
                <a:spcPts val="0"/>
              </a:spcAft>
              <a:buClr>
                <a:srgbClr val="E31838"/>
              </a:buClr>
              <a:defRPr/>
            </a:pPr>
            <a:endParaRPr lang="en-US" sz="1100" b="1" kern="0" dirty="0" smtClean="0">
              <a:solidFill>
                <a:srgbClr val="010204"/>
              </a:solidFill>
              <a:latin typeface="Arial"/>
              <a:ea typeface="ＭＳ Ｐゴシック"/>
              <a:cs typeface="Arial" pitchFamily="34" charset="0"/>
            </a:endParaRPr>
          </a:p>
        </p:txBody>
      </p:sp>
      <p:sp>
        <p:nvSpPr>
          <p:cNvPr id="341" name="TextBox 340"/>
          <p:cNvSpPr txBox="1"/>
          <p:nvPr/>
        </p:nvSpPr>
        <p:spPr>
          <a:xfrm>
            <a:off x="205255" y="4349413"/>
            <a:ext cx="728298" cy="577081"/>
          </a:xfrm>
          <a:prstGeom prst="rect">
            <a:avLst/>
          </a:prstGeom>
          <a:noFill/>
        </p:spPr>
        <p:txBody>
          <a:bodyPr wrap="square" rtlCol="0">
            <a:spAutoFit/>
          </a:bodyPr>
          <a:lstStyle/>
          <a:p>
            <a:pPr algn="ctr" fontAlgn="auto">
              <a:spcBef>
                <a:spcPts val="0"/>
              </a:spcBef>
              <a:spcAft>
                <a:spcPts val="0"/>
              </a:spcAft>
            </a:pPr>
            <a:r>
              <a:rPr lang="en-US" sz="1050" b="1" dirty="0" smtClean="0">
                <a:solidFill>
                  <a:prstClr val="black"/>
                </a:solidFill>
                <a:latin typeface="Arial"/>
                <a:ea typeface="ＭＳ Ｐゴシック"/>
              </a:rPr>
              <a:t>SAN Storage</a:t>
            </a:r>
          </a:p>
          <a:p>
            <a:pPr fontAlgn="auto">
              <a:spcBef>
                <a:spcPts val="0"/>
              </a:spcBef>
              <a:spcAft>
                <a:spcPts val="0"/>
              </a:spcAft>
            </a:pPr>
            <a:endParaRPr lang="en-US" sz="1050" b="1" dirty="0">
              <a:solidFill>
                <a:prstClr val="black"/>
              </a:solidFill>
              <a:latin typeface="Arial"/>
              <a:ea typeface="ＭＳ Ｐゴシック"/>
            </a:endParaRPr>
          </a:p>
        </p:txBody>
      </p:sp>
      <p:pic>
        <p:nvPicPr>
          <p:cNvPr id="35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440" y="2903895"/>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7898" y="2903895"/>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5718" y="2903895"/>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157"/>
          <p:cNvGrpSpPr/>
          <p:nvPr/>
        </p:nvGrpSpPr>
        <p:grpSpPr>
          <a:xfrm>
            <a:off x="1375019" y="3661066"/>
            <a:ext cx="1818639" cy="366832"/>
            <a:chOff x="1399933" y="3452275"/>
            <a:chExt cx="1818639" cy="366832"/>
          </a:xfrm>
        </p:grpSpPr>
        <p:sp>
          <p:nvSpPr>
            <p:cNvPr id="20" name="Flowchart: Magnetic Disk 19"/>
            <p:cNvSpPr/>
            <p:nvPr/>
          </p:nvSpPr>
          <p:spPr bwMode="auto">
            <a:xfrm>
              <a:off x="1399933" y="3452275"/>
              <a:ext cx="335377" cy="366832"/>
            </a:xfrm>
            <a:prstGeom prst="flowChartMagneticDisk">
              <a:avLst/>
            </a:prstGeom>
            <a:solidFill>
              <a:schemeClr val="bg1">
                <a:lumMod val="50000"/>
              </a:schemeClr>
            </a:solidFill>
            <a:ln>
              <a:solidFill>
                <a:schemeClr val="tx2"/>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600" dirty="0" smtClean="0">
                <a:solidFill>
                  <a:srgbClr val="000000"/>
                </a:solidFill>
                <a:ea typeface="ＭＳ Ｐゴシック" pitchFamily="-112" charset="-128"/>
              </a:endParaRPr>
            </a:p>
          </p:txBody>
        </p:sp>
        <p:sp>
          <p:nvSpPr>
            <p:cNvPr id="547" name="Flowchart: Magnetic Disk 546"/>
            <p:cNvSpPr/>
            <p:nvPr/>
          </p:nvSpPr>
          <p:spPr bwMode="auto">
            <a:xfrm>
              <a:off x="2141564" y="3452275"/>
              <a:ext cx="335377" cy="366832"/>
            </a:xfrm>
            <a:prstGeom prst="flowChartMagneticDisk">
              <a:avLst/>
            </a:prstGeom>
            <a:ln>
              <a:solidFill>
                <a:schemeClr val="tx2"/>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600" dirty="0" smtClean="0">
                <a:solidFill>
                  <a:srgbClr val="000000"/>
                </a:solidFill>
                <a:ea typeface="ＭＳ Ｐゴシック" pitchFamily="-112" charset="-128"/>
              </a:endParaRPr>
            </a:p>
          </p:txBody>
        </p:sp>
        <p:sp>
          <p:nvSpPr>
            <p:cNvPr id="548" name="Flowchart: Magnetic Disk 547"/>
            <p:cNvSpPr/>
            <p:nvPr/>
          </p:nvSpPr>
          <p:spPr bwMode="auto">
            <a:xfrm>
              <a:off x="2883195" y="3452275"/>
              <a:ext cx="335377" cy="366832"/>
            </a:xfrm>
            <a:prstGeom prst="flowChartMagneticDisk">
              <a:avLst/>
            </a:prstGeom>
            <a:ln>
              <a:solidFill>
                <a:schemeClr val="tx2"/>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600" dirty="0" smtClean="0">
                <a:solidFill>
                  <a:srgbClr val="000000"/>
                </a:solidFill>
                <a:ea typeface="ＭＳ Ｐゴシック" pitchFamily="-112" charset="-128"/>
              </a:endParaRPr>
            </a:p>
          </p:txBody>
        </p:sp>
      </p:grpSp>
      <p:grpSp>
        <p:nvGrpSpPr>
          <p:cNvPr id="10" name="Group 49"/>
          <p:cNvGrpSpPr/>
          <p:nvPr/>
        </p:nvGrpSpPr>
        <p:grpSpPr>
          <a:xfrm>
            <a:off x="1122166" y="3813466"/>
            <a:ext cx="704534" cy="366832"/>
            <a:chOff x="454299" y="4223266"/>
            <a:chExt cx="704534" cy="366832"/>
          </a:xfrm>
        </p:grpSpPr>
        <p:sp>
          <p:nvSpPr>
            <p:cNvPr id="551" name="Flowchart: Magnetic Disk 550"/>
            <p:cNvSpPr/>
            <p:nvPr/>
          </p:nvSpPr>
          <p:spPr bwMode="auto">
            <a:xfrm>
              <a:off x="823456" y="4223266"/>
              <a:ext cx="335377" cy="366832"/>
            </a:xfrm>
            <a:prstGeom prst="flowChartMagneticDisk">
              <a:avLst/>
            </a:prstGeom>
            <a:solidFill>
              <a:schemeClr val="tx2">
                <a:lumMod val="25000"/>
                <a:lumOff val="75000"/>
              </a:schemeClr>
            </a:solidFill>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600" dirty="0" smtClean="0">
                <a:solidFill>
                  <a:srgbClr val="000000"/>
                </a:solidFill>
                <a:ea typeface="ＭＳ Ｐゴシック" pitchFamily="-112" charset="-128"/>
              </a:endParaRPr>
            </a:p>
          </p:txBody>
        </p:sp>
        <p:sp>
          <p:nvSpPr>
            <p:cNvPr id="568" name="TextBox 567"/>
            <p:cNvSpPr txBox="1"/>
            <p:nvPr/>
          </p:nvSpPr>
          <p:spPr>
            <a:xfrm>
              <a:off x="454299" y="4323625"/>
              <a:ext cx="506216"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Arial"/>
                  <a:ea typeface="ＭＳ Ｐゴシック"/>
                </a:rPr>
                <a:t>8 hr</a:t>
              </a:r>
              <a:endParaRPr lang="en-US" sz="900" dirty="0">
                <a:solidFill>
                  <a:prstClr val="black"/>
                </a:solidFill>
                <a:latin typeface="Arial"/>
                <a:ea typeface="ＭＳ Ｐゴシック"/>
              </a:endParaRPr>
            </a:p>
          </p:txBody>
        </p:sp>
      </p:grpSp>
      <p:grpSp>
        <p:nvGrpSpPr>
          <p:cNvPr id="12" name="Group 48"/>
          <p:cNvGrpSpPr/>
          <p:nvPr/>
        </p:nvGrpSpPr>
        <p:grpSpPr>
          <a:xfrm>
            <a:off x="1179880" y="4014201"/>
            <a:ext cx="2293499" cy="336262"/>
            <a:chOff x="500996" y="4390951"/>
            <a:chExt cx="2293499" cy="336262"/>
          </a:xfrm>
        </p:grpSpPr>
        <p:sp>
          <p:nvSpPr>
            <p:cNvPr id="560" name="Flowchart: Magnetic Disk 559"/>
            <p:cNvSpPr/>
            <p:nvPr/>
          </p:nvSpPr>
          <p:spPr bwMode="auto">
            <a:xfrm>
              <a:off x="975856" y="4390951"/>
              <a:ext cx="335377" cy="336262"/>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500" dirty="0" smtClean="0">
                <a:solidFill>
                  <a:srgbClr val="000000"/>
                </a:solidFill>
                <a:ea typeface="ＭＳ Ｐゴシック" pitchFamily="-112" charset="-128"/>
              </a:endParaRPr>
            </a:p>
          </p:txBody>
        </p:sp>
        <p:sp>
          <p:nvSpPr>
            <p:cNvPr id="561" name="Flowchart: Magnetic Disk 560"/>
            <p:cNvSpPr/>
            <p:nvPr/>
          </p:nvSpPr>
          <p:spPr bwMode="auto">
            <a:xfrm>
              <a:off x="1717487" y="4390951"/>
              <a:ext cx="335377" cy="336262"/>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500" dirty="0" smtClean="0">
                <a:solidFill>
                  <a:srgbClr val="000000"/>
                </a:solidFill>
                <a:ea typeface="ＭＳ Ｐゴシック" pitchFamily="-112" charset="-128"/>
              </a:endParaRPr>
            </a:p>
          </p:txBody>
        </p:sp>
        <p:sp>
          <p:nvSpPr>
            <p:cNvPr id="562" name="Flowchart: Magnetic Disk 561"/>
            <p:cNvSpPr/>
            <p:nvPr/>
          </p:nvSpPr>
          <p:spPr bwMode="auto">
            <a:xfrm>
              <a:off x="2459118" y="4390951"/>
              <a:ext cx="335377" cy="336262"/>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500" dirty="0" smtClean="0">
                <a:solidFill>
                  <a:srgbClr val="000000"/>
                </a:solidFill>
                <a:ea typeface="ＭＳ Ｐゴシック" pitchFamily="-112" charset="-128"/>
              </a:endParaRPr>
            </a:p>
          </p:txBody>
        </p:sp>
        <p:sp>
          <p:nvSpPr>
            <p:cNvPr id="569" name="TextBox 568"/>
            <p:cNvSpPr txBox="1"/>
            <p:nvPr/>
          </p:nvSpPr>
          <p:spPr>
            <a:xfrm>
              <a:off x="500996" y="4478062"/>
              <a:ext cx="575654"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Arial"/>
                  <a:ea typeface="ＭＳ Ｐゴシック"/>
                </a:rPr>
                <a:t>16 hr</a:t>
              </a:r>
              <a:endParaRPr lang="en-US" sz="900" dirty="0">
                <a:solidFill>
                  <a:prstClr val="black"/>
                </a:solidFill>
                <a:latin typeface="Arial"/>
                <a:ea typeface="ＭＳ Ｐゴシック"/>
              </a:endParaRPr>
            </a:p>
          </p:txBody>
        </p:sp>
      </p:grpSp>
      <p:grpSp>
        <p:nvGrpSpPr>
          <p:cNvPr id="13" name="Group 47"/>
          <p:cNvGrpSpPr/>
          <p:nvPr/>
        </p:nvGrpSpPr>
        <p:grpSpPr>
          <a:xfrm>
            <a:off x="1383106" y="4133551"/>
            <a:ext cx="2231656" cy="356043"/>
            <a:chOff x="715239" y="4543351"/>
            <a:chExt cx="2231656" cy="356043"/>
          </a:xfrm>
        </p:grpSpPr>
        <p:sp>
          <p:nvSpPr>
            <p:cNvPr id="564" name="Flowchart: Magnetic Disk 563"/>
            <p:cNvSpPr/>
            <p:nvPr/>
          </p:nvSpPr>
          <p:spPr bwMode="auto">
            <a:xfrm>
              <a:off x="1128256" y="4543351"/>
              <a:ext cx="335377" cy="336262"/>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500" dirty="0" smtClean="0">
                <a:solidFill>
                  <a:srgbClr val="000000"/>
                </a:solidFill>
                <a:ea typeface="ＭＳ Ｐゴシック" pitchFamily="-112" charset="-128"/>
              </a:endParaRPr>
            </a:p>
          </p:txBody>
        </p:sp>
        <p:sp>
          <p:nvSpPr>
            <p:cNvPr id="565" name="Flowchart: Magnetic Disk 564"/>
            <p:cNvSpPr/>
            <p:nvPr/>
          </p:nvSpPr>
          <p:spPr bwMode="auto">
            <a:xfrm>
              <a:off x="1869887" y="4543351"/>
              <a:ext cx="335377" cy="336262"/>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500" dirty="0" smtClean="0">
                <a:solidFill>
                  <a:srgbClr val="000000"/>
                </a:solidFill>
                <a:ea typeface="ＭＳ Ｐゴシック" pitchFamily="-112" charset="-128"/>
              </a:endParaRPr>
            </a:p>
          </p:txBody>
        </p:sp>
        <p:sp>
          <p:nvSpPr>
            <p:cNvPr id="566" name="Flowchart: Magnetic Disk 565"/>
            <p:cNvSpPr/>
            <p:nvPr/>
          </p:nvSpPr>
          <p:spPr bwMode="auto">
            <a:xfrm>
              <a:off x="2611518" y="4543351"/>
              <a:ext cx="335377" cy="336262"/>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eaLnBrk="0" hangingPunct="0">
                <a:spcBef>
                  <a:spcPts val="600"/>
                </a:spcBef>
                <a:buClr>
                  <a:srgbClr val="800000"/>
                </a:buClr>
                <a:buSzPct val="100000"/>
                <a:buFont typeface="Webdings" pitchFamily="18" charset="2"/>
                <a:buChar char=""/>
              </a:pPr>
              <a:endParaRPr lang="en-US" sz="500" dirty="0" smtClean="0">
                <a:solidFill>
                  <a:srgbClr val="000000"/>
                </a:solidFill>
                <a:ea typeface="ＭＳ Ｐゴシック" pitchFamily="-112" charset="-128"/>
              </a:endParaRPr>
            </a:p>
          </p:txBody>
        </p:sp>
        <p:sp>
          <p:nvSpPr>
            <p:cNvPr id="570" name="TextBox 569"/>
            <p:cNvSpPr txBox="1"/>
            <p:nvPr/>
          </p:nvSpPr>
          <p:spPr>
            <a:xfrm>
              <a:off x="715239" y="4668562"/>
              <a:ext cx="550381" cy="230832"/>
            </a:xfrm>
            <a:prstGeom prst="rect">
              <a:avLst/>
            </a:prstGeom>
            <a:noFill/>
          </p:spPr>
          <p:txBody>
            <a:bodyPr wrap="square" rtlCol="0">
              <a:spAutoFit/>
            </a:bodyPr>
            <a:lstStyle/>
            <a:p>
              <a:pPr algn="l" fontAlgn="auto">
                <a:spcBef>
                  <a:spcPts val="0"/>
                </a:spcBef>
                <a:spcAft>
                  <a:spcPts val="0"/>
                </a:spcAft>
              </a:pPr>
              <a:r>
                <a:rPr lang="en-US" sz="900" dirty="0" smtClean="0">
                  <a:solidFill>
                    <a:prstClr val="black"/>
                  </a:solidFill>
                  <a:latin typeface="Arial"/>
                  <a:ea typeface="ＭＳ Ｐゴシック"/>
                </a:rPr>
                <a:t>24 hr</a:t>
              </a:r>
              <a:endParaRPr lang="en-US" sz="900" dirty="0">
                <a:solidFill>
                  <a:prstClr val="black"/>
                </a:solidFill>
                <a:latin typeface="Arial"/>
                <a:ea typeface="ＭＳ Ｐゴシック"/>
              </a:endParaRPr>
            </a:p>
          </p:txBody>
        </p:sp>
      </p:grpSp>
      <p:sp>
        <p:nvSpPr>
          <p:cNvPr id="157" name="Rounded Rectangle 156"/>
          <p:cNvSpPr/>
          <p:nvPr/>
        </p:nvSpPr>
        <p:spPr>
          <a:xfrm>
            <a:off x="1689373" y="5452119"/>
            <a:ext cx="495759" cy="661012"/>
          </a:xfrm>
          <a:prstGeom prst="roundRect">
            <a:avLst/>
          </a:prstGeom>
          <a:solidFill>
            <a:schemeClr val="tx2">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grpSp>
        <p:nvGrpSpPr>
          <p:cNvPr id="14" name="Group 195"/>
          <p:cNvGrpSpPr/>
          <p:nvPr/>
        </p:nvGrpSpPr>
        <p:grpSpPr>
          <a:xfrm>
            <a:off x="1712627" y="5810856"/>
            <a:ext cx="449251" cy="236869"/>
            <a:chOff x="4380713" y="3729666"/>
            <a:chExt cx="449251" cy="236869"/>
          </a:xfrm>
        </p:grpSpPr>
        <p:sp>
          <p:nvSpPr>
            <p:cNvPr id="190" name="Rounded Rectangle 189"/>
            <p:cNvSpPr/>
            <p:nvPr/>
          </p:nvSpPr>
          <p:spPr bwMode="auto">
            <a:xfrm flipH="1">
              <a:off x="4443002" y="3729666"/>
              <a:ext cx="324672" cy="236869"/>
            </a:xfrm>
            <a:prstGeom prst="roundRect">
              <a:avLst/>
            </a:prstGeom>
            <a:solidFill>
              <a:sysClr val="window" lastClr="FFFFFF"/>
            </a:solidFill>
            <a:ln w="12700" cap="flat" cmpd="sng" algn="ctr">
              <a:solidFill>
                <a:srgbClr val="3366FF"/>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l" defTabSz="914400" fontAlgn="auto">
                <a:spcBef>
                  <a:spcPts val="0"/>
                </a:spcBef>
                <a:spcAft>
                  <a:spcPts val="0"/>
                </a:spcAft>
                <a:defRPr/>
              </a:pPr>
              <a:endParaRPr lang="en-US" sz="2000" kern="0" dirty="0">
                <a:solidFill>
                  <a:prstClr val="white"/>
                </a:solidFill>
                <a:latin typeface="Arial"/>
                <a:ea typeface="ＭＳ Ｐゴシック"/>
              </a:endParaRPr>
            </a:p>
          </p:txBody>
        </p:sp>
        <p:grpSp>
          <p:nvGrpSpPr>
            <p:cNvPr id="15" name="Group 81"/>
            <p:cNvGrpSpPr/>
            <p:nvPr/>
          </p:nvGrpSpPr>
          <p:grpSpPr>
            <a:xfrm>
              <a:off x="4380713" y="3771900"/>
              <a:ext cx="449251" cy="152400"/>
              <a:chOff x="4347375" y="3505200"/>
              <a:chExt cx="449251" cy="152400"/>
            </a:xfrm>
          </p:grpSpPr>
          <p:sp>
            <p:nvSpPr>
              <p:cNvPr id="192" name="TextBox 54"/>
              <p:cNvSpPr txBox="1"/>
              <p:nvPr/>
            </p:nvSpPr>
            <p:spPr bwMode="auto">
              <a:xfrm flipH="1">
                <a:off x="4347375" y="3519101"/>
                <a:ext cx="449251" cy="138499"/>
              </a:xfrm>
              <a:prstGeom prst="rect">
                <a:avLst/>
              </a:prstGeom>
              <a:noFill/>
              <a:ln>
                <a:noFill/>
              </a:ln>
            </p:spPr>
            <p:txBody>
              <a:bodyPr wrap="square" lIns="0" tIns="0" rIns="0" bIns="0">
                <a:spAutoFit/>
              </a:bodyPr>
              <a:lstStyle>
                <a:defPPr>
                  <a:defRPr lang="en-US"/>
                </a:defPPr>
                <a:lvl1pPr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1pPr>
                <a:lvl2pPr marL="4572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2pPr>
                <a:lvl3pPr marL="9144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3pPr>
                <a:lvl4pPr marL="13716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4pPr>
                <a:lvl5pPr marL="18288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5pPr>
                <a:lvl6pPr marL="2286000" algn="l" defTabSz="914400" rtl="0" eaLnBrk="1" latinLnBrk="0" hangingPunct="1">
                  <a:defRPr kern="1200">
                    <a:solidFill>
                      <a:srgbClr val="FFFFFF"/>
                    </a:solidFill>
                    <a:latin typeface="Calibri" pitchFamily="34" charset="0"/>
                    <a:ea typeface="MS PGothic" pitchFamily="34" charset="-128"/>
                    <a:cs typeface="+mn-cs"/>
                  </a:defRPr>
                </a:lvl6pPr>
                <a:lvl7pPr marL="2743200" algn="l" defTabSz="914400" rtl="0" eaLnBrk="1" latinLnBrk="0" hangingPunct="1">
                  <a:defRPr kern="1200">
                    <a:solidFill>
                      <a:srgbClr val="FFFFFF"/>
                    </a:solidFill>
                    <a:latin typeface="Calibri" pitchFamily="34" charset="0"/>
                    <a:ea typeface="MS PGothic" pitchFamily="34" charset="-128"/>
                    <a:cs typeface="+mn-cs"/>
                  </a:defRPr>
                </a:lvl7pPr>
                <a:lvl8pPr marL="3200400" algn="l" defTabSz="914400" rtl="0" eaLnBrk="1" latinLnBrk="0" hangingPunct="1">
                  <a:defRPr kern="1200">
                    <a:solidFill>
                      <a:srgbClr val="FFFFFF"/>
                    </a:solidFill>
                    <a:latin typeface="Calibri" pitchFamily="34" charset="0"/>
                    <a:ea typeface="MS PGothic" pitchFamily="34" charset="-128"/>
                    <a:cs typeface="+mn-cs"/>
                  </a:defRPr>
                </a:lvl8pPr>
                <a:lvl9pPr marL="3657600" algn="l" defTabSz="914400" rtl="0" eaLnBrk="1" latinLnBrk="0" hangingPunct="1">
                  <a:defRPr kern="1200">
                    <a:solidFill>
                      <a:srgbClr val="FFFFFF"/>
                    </a:solidFill>
                    <a:latin typeface="Calibri" pitchFamily="34" charset="0"/>
                    <a:ea typeface="MS PGothic" pitchFamily="34" charset="-128"/>
                    <a:cs typeface="+mn-cs"/>
                  </a:defRPr>
                </a:lvl9pPr>
              </a:lstStyle>
              <a:p>
                <a:pPr>
                  <a:buFont typeface="Arial" charset="0"/>
                  <a:buNone/>
                  <a:defRPr/>
                </a:pPr>
                <a:r>
                  <a:rPr lang="en-US" sz="900" b="1" dirty="0" smtClean="0">
                    <a:solidFill>
                      <a:srgbClr val="3366FF"/>
                    </a:solidFill>
                    <a:latin typeface="Arial"/>
                    <a:ea typeface="ＭＳ Ｐゴシック"/>
                    <a:cs typeface="Arial" pitchFamily="34" charset="0"/>
                  </a:rPr>
                  <a:t>SPC</a:t>
                </a:r>
                <a:endParaRPr lang="en-US" sz="900" b="1" dirty="0">
                  <a:solidFill>
                    <a:srgbClr val="3366FF"/>
                  </a:solidFill>
                  <a:latin typeface="Arial"/>
                  <a:ea typeface="ＭＳ Ｐゴシック"/>
                  <a:cs typeface="Arial" pitchFamily="34" charset="0"/>
                </a:endParaRPr>
              </a:p>
            </p:txBody>
          </p:sp>
          <p:cxnSp>
            <p:nvCxnSpPr>
              <p:cNvPr id="193" name="Straight Connector 192"/>
              <p:cNvCxnSpPr/>
              <p:nvPr/>
            </p:nvCxnSpPr>
            <p:spPr>
              <a:xfrm>
                <a:off x="4457700" y="3505200"/>
                <a:ext cx="228600" cy="0"/>
              </a:xfrm>
              <a:prstGeom prst="line">
                <a:avLst/>
              </a:prstGeom>
              <a:noFill/>
              <a:ln w="9525" cap="flat" cmpd="sng" algn="ctr">
                <a:solidFill>
                  <a:srgbClr val="0066FF"/>
                </a:solidFill>
                <a:prstDash val="solid"/>
              </a:ln>
              <a:effectLst/>
            </p:spPr>
          </p:cxnSp>
          <p:cxnSp>
            <p:nvCxnSpPr>
              <p:cNvPr id="194" name="Straight Connector 193"/>
              <p:cNvCxnSpPr/>
              <p:nvPr/>
            </p:nvCxnSpPr>
            <p:spPr>
              <a:xfrm>
                <a:off x="4457700" y="3657600"/>
                <a:ext cx="228600" cy="0"/>
              </a:xfrm>
              <a:prstGeom prst="line">
                <a:avLst/>
              </a:prstGeom>
              <a:noFill/>
              <a:ln w="9525" cap="flat" cmpd="sng" algn="ctr">
                <a:solidFill>
                  <a:srgbClr val="0066FF"/>
                </a:solidFill>
                <a:prstDash val="solid"/>
              </a:ln>
              <a:effectLst/>
            </p:spPr>
          </p:cxnSp>
        </p:grpSp>
      </p:grpSp>
      <p:sp>
        <p:nvSpPr>
          <p:cNvPr id="199" name="TextBox 198"/>
          <p:cNvSpPr txBox="1"/>
          <p:nvPr/>
        </p:nvSpPr>
        <p:spPr>
          <a:xfrm>
            <a:off x="52204" y="2808779"/>
            <a:ext cx="881349" cy="400110"/>
          </a:xfrm>
          <a:prstGeom prst="rect">
            <a:avLst/>
          </a:prstGeom>
          <a:noFill/>
        </p:spPr>
        <p:txBody>
          <a:bodyPr wrap="square" rtlCol="0">
            <a:spAutoFit/>
          </a:bodyPr>
          <a:lstStyle/>
          <a:p>
            <a:pPr algn="ctr"/>
            <a:r>
              <a:rPr lang="en-US" sz="1000" b="1" dirty="0" smtClean="0">
                <a:solidFill>
                  <a:prstClr val="black"/>
                </a:solidFill>
                <a:latin typeface="Arial"/>
                <a:ea typeface="ＭＳ Ｐゴシック"/>
              </a:rPr>
              <a:t>Hyper-V</a:t>
            </a:r>
          </a:p>
          <a:p>
            <a:pPr algn="ctr"/>
            <a:r>
              <a:rPr lang="en-US" sz="1000" b="1" dirty="0" smtClean="0">
                <a:solidFill>
                  <a:prstClr val="black"/>
                </a:solidFill>
                <a:latin typeface="Arial"/>
                <a:ea typeface="ＭＳ Ｐゴシック"/>
              </a:rPr>
              <a:t>Pool</a:t>
            </a:r>
          </a:p>
        </p:txBody>
      </p:sp>
      <p:sp>
        <p:nvSpPr>
          <p:cNvPr id="156" name="Oval 155"/>
          <p:cNvSpPr/>
          <p:nvPr/>
        </p:nvSpPr>
        <p:spPr>
          <a:xfrm>
            <a:off x="5186218" y="1605631"/>
            <a:ext cx="308473" cy="29745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prstClr val="white"/>
                </a:solidFill>
                <a:latin typeface="Arial Black" pitchFamily="34" charset="0"/>
              </a:rPr>
              <a:t>1</a:t>
            </a:r>
            <a:endParaRPr lang="en-US" sz="1400" b="1" dirty="0">
              <a:solidFill>
                <a:prstClr val="white"/>
              </a:solidFill>
              <a:latin typeface="Arial Black" pitchFamily="34" charset="0"/>
            </a:endParaRPr>
          </a:p>
        </p:txBody>
      </p:sp>
      <p:grpSp>
        <p:nvGrpSpPr>
          <p:cNvPr id="16" name="Group 158"/>
          <p:cNvGrpSpPr/>
          <p:nvPr/>
        </p:nvGrpSpPr>
        <p:grpSpPr>
          <a:xfrm>
            <a:off x="444986" y="1685138"/>
            <a:ext cx="3860800" cy="559264"/>
            <a:chOff x="3087976" y="1485946"/>
            <a:chExt cx="2848132" cy="559264"/>
          </a:xfrm>
        </p:grpSpPr>
        <p:sp>
          <p:nvSpPr>
            <p:cNvPr id="160" name="TextBox 159"/>
            <p:cNvSpPr txBox="1"/>
            <p:nvPr/>
          </p:nvSpPr>
          <p:spPr>
            <a:xfrm>
              <a:off x="3429553" y="1768211"/>
              <a:ext cx="2163654" cy="276999"/>
            </a:xfrm>
            <a:prstGeom prst="rect">
              <a:avLst/>
            </a:prstGeom>
            <a:noFill/>
          </p:spPr>
          <p:txBody>
            <a:bodyPr wrap="square" rtlCol="0">
              <a:spAutoFit/>
            </a:bodyPr>
            <a:lstStyle/>
            <a:p>
              <a:r>
                <a:rPr lang="en-US" sz="1200" b="1" dirty="0" smtClean="0">
                  <a:solidFill>
                    <a:srgbClr val="0033CC"/>
                  </a:solidFill>
                  <a:latin typeface="Arial Black" pitchFamily="34" charset="0"/>
                  <a:ea typeface="ＭＳ Ｐゴシック" pitchFamily="-112" charset="-128"/>
                </a:rPr>
                <a:t>VM Server Pool</a:t>
              </a:r>
            </a:p>
          </p:txBody>
        </p:sp>
        <p:grpSp>
          <p:nvGrpSpPr>
            <p:cNvPr id="17" name="Group 168"/>
            <p:cNvGrpSpPr/>
            <p:nvPr/>
          </p:nvGrpSpPr>
          <p:grpSpPr>
            <a:xfrm>
              <a:off x="4395430" y="1485946"/>
              <a:ext cx="268377" cy="188859"/>
              <a:chOff x="5022761" y="713635"/>
              <a:chExt cx="515154" cy="303796"/>
            </a:xfrm>
          </p:grpSpPr>
          <p:sp>
            <p:nvSpPr>
              <p:cNvPr id="163" name="Rounded Rectangle 162"/>
              <p:cNvSpPr/>
              <p:nvPr/>
            </p:nvSpPr>
            <p:spPr bwMode="auto">
              <a:xfrm>
                <a:off x="5022761" y="746975"/>
                <a:ext cx="515154" cy="270456"/>
              </a:xfrm>
              <a:prstGeom prst="roundRect">
                <a:avLst>
                  <a:gd name="adj" fmla="val 9623"/>
                </a:avLst>
              </a:prstGeom>
              <a:solidFill>
                <a:srgbClr val="C00000"/>
              </a:solidFill>
              <a:ln w="9525">
                <a:noFill/>
                <a:miter lim="800000"/>
                <a:headEnd/>
                <a:tailEnd/>
              </a:ln>
            </p:spPr>
            <p:txBody>
              <a:bodyPr wrap="square" rtlCol="0" anchor="ctr">
                <a:noAutofit/>
              </a:bodyPr>
              <a:lstStyle/>
              <a:p>
                <a:pPr marL="342900" indent="-342900"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164" name="Rounded Rectangle 163"/>
              <p:cNvSpPr/>
              <p:nvPr/>
            </p:nvSpPr>
            <p:spPr bwMode="auto">
              <a:xfrm>
                <a:off x="5025142" y="713635"/>
                <a:ext cx="170745" cy="86462"/>
              </a:xfrm>
              <a:prstGeom prst="roundRect">
                <a:avLst>
                  <a:gd name="adj" fmla="val 9623"/>
                </a:avLst>
              </a:prstGeom>
              <a:solidFill>
                <a:srgbClr val="C00000"/>
              </a:solidFill>
              <a:ln w="9525">
                <a:noFill/>
                <a:miter lim="800000"/>
                <a:headEnd/>
                <a:tailEnd/>
              </a:ln>
            </p:spPr>
            <p:txBody>
              <a:bodyPr wrap="square" rtlCol="0" anchor="ctr">
                <a:noAutofit/>
              </a:bodyPr>
              <a:lstStyle/>
              <a:p>
                <a:pPr marL="342900" indent="-342900"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sp>
          <p:nvSpPr>
            <p:cNvPr id="162" name="Left Brace 161"/>
            <p:cNvSpPr/>
            <p:nvPr/>
          </p:nvSpPr>
          <p:spPr>
            <a:xfrm rot="5400000">
              <a:off x="4310202" y="352798"/>
              <a:ext cx="403679" cy="2848132"/>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endParaRPr lang="en-US" sz="2400" dirty="0">
                <a:solidFill>
                  <a:srgbClr val="626262"/>
                </a:solidFill>
              </a:endParaRPr>
            </a:p>
          </p:txBody>
        </p:sp>
      </p:grpSp>
      <p:sp>
        <p:nvSpPr>
          <p:cNvPr id="196" name="Rectangle 195"/>
          <p:cNvSpPr/>
          <p:nvPr/>
        </p:nvSpPr>
        <p:spPr>
          <a:xfrm>
            <a:off x="169064" y="5235494"/>
            <a:ext cx="1298643" cy="923330"/>
          </a:xfrm>
          <a:prstGeom prst="rect">
            <a:avLst/>
          </a:prstGeom>
        </p:spPr>
        <p:txBody>
          <a:bodyPr wrap="square">
            <a:spAutoFit/>
          </a:bodyPr>
          <a:lstStyle/>
          <a:p>
            <a:pPr algn="ctr" eaLnBrk="0" hangingPunct="0">
              <a:spcBef>
                <a:spcPts val="0"/>
              </a:spcBef>
              <a:buClr>
                <a:srgbClr val="800000"/>
              </a:buClr>
              <a:buSzPct val="100000"/>
            </a:pPr>
            <a:r>
              <a:rPr lang="en-US" sz="900" b="1" dirty="0" smtClean="0">
                <a:solidFill>
                  <a:srgbClr val="000000"/>
                </a:solidFill>
                <a:latin typeface="Arial"/>
                <a:ea typeface="ＭＳ Ｐゴシック" pitchFamily="-112" charset="-128"/>
              </a:rPr>
              <a:t>Optional Hyper-V  Proxy off-loader running </a:t>
            </a:r>
            <a:r>
              <a:rPr lang="en-US" sz="900" b="1" dirty="0" err="1" smtClean="0">
                <a:solidFill>
                  <a:srgbClr val="000000"/>
                </a:solidFill>
                <a:latin typeface="Arial"/>
                <a:ea typeface="ＭＳ Ｐゴシック" pitchFamily="-112" charset="-128"/>
              </a:rPr>
              <a:t>Virtualisation</a:t>
            </a:r>
            <a:r>
              <a:rPr lang="en-US" sz="900" b="1" dirty="0" smtClean="0">
                <a:solidFill>
                  <a:srgbClr val="000000"/>
                </a:solidFill>
                <a:latin typeface="Arial"/>
                <a:ea typeface="ＭＳ Ｐゴシック" pitchFamily="-112" charset="-128"/>
              </a:rPr>
              <a:t> and SnapProtect Client</a:t>
            </a:r>
          </a:p>
          <a:p>
            <a:pPr eaLnBrk="0" hangingPunct="0">
              <a:spcBef>
                <a:spcPts val="0"/>
              </a:spcBef>
              <a:buClr>
                <a:srgbClr val="800000"/>
              </a:buClr>
              <a:buSzPct val="100000"/>
            </a:pPr>
            <a:endParaRPr lang="en-US" sz="900" b="1" dirty="0">
              <a:solidFill>
                <a:srgbClr val="000000"/>
              </a:solidFill>
              <a:latin typeface="Arial"/>
              <a:ea typeface="ＭＳ Ｐゴシック" pitchFamily="-112" charset="-128"/>
            </a:endParaRPr>
          </a:p>
        </p:txBody>
      </p:sp>
      <p:cxnSp>
        <p:nvCxnSpPr>
          <p:cNvPr id="223" name="Straight Connector 222"/>
          <p:cNvCxnSpPr/>
          <p:nvPr/>
        </p:nvCxnSpPr>
        <p:spPr>
          <a:xfrm flipV="1">
            <a:off x="5677386" y="2262911"/>
            <a:ext cx="2425700" cy="0"/>
          </a:xfrm>
          <a:prstGeom prst="line">
            <a:avLst/>
          </a:prstGeom>
          <a:ln w="12700" cmpd="sng">
            <a:solidFill>
              <a:srgbClr val="76AAC4"/>
            </a:solidFill>
          </a:ln>
          <a:effectLst/>
        </p:spPr>
        <p:style>
          <a:lnRef idx="2">
            <a:schemeClr val="accent1"/>
          </a:lnRef>
          <a:fillRef idx="0">
            <a:schemeClr val="accent1"/>
          </a:fillRef>
          <a:effectRef idx="1">
            <a:schemeClr val="accent1"/>
          </a:effectRef>
          <a:fontRef idx="minor">
            <a:schemeClr val="tx1"/>
          </a:fontRef>
        </p:style>
      </p:cxnSp>
      <p:sp>
        <p:nvSpPr>
          <p:cNvPr id="226" name="TextBox 225"/>
          <p:cNvSpPr txBox="1"/>
          <p:nvPr/>
        </p:nvSpPr>
        <p:spPr>
          <a:xfrm>
            <a:off x="1558226" y="3378694"/>
            <a:ext cx="1521034" cy="200055"/>
          </a:xfrm>
          <a:prstGeom prst="rect">
            <a:avLst/>
          </a:prstGeom>
          <a:noFill/>
        </p:spPr>
        <p:txBody>
          <a:bodyPr wrap="square" rtlCol="0">
            <a:spAutoFit/>
          </a:bodyPr>
          <a:lstStyle/>
          <a:p>
            <a:pPr>
              <a:buClr>
                <a:srgbClr val="E31838"/>
              </a:buClr>
            </a:pPr>
            <a:r>
              <a:rPr lang="en-US" sz="700" b="1" dirty="0" smtClean="0">
                <a:solidFill>
                  <a:srgbClr val="010204"/>
                </a:solidFill>
                <a:latin typeface="Arial" pitchFamily="-112" charset="0"/>
                <a:ea typeface="ＭＳ Ｐゴシック" pitchFamily="-112" charset="-128"/>
              </a:rPr>
              <a:t>Cluster Shared Volume (CSV)</a:t>
            </a:r>
          </a:p>
        </p:txBody>
      </p:sp>
      <p:grpSp>
        <p:nvGrpSpPr>
          <p:cNvPr id="18" name="Group 262"/>
          <p:cNvGrpSpPr/>
          <p:nvPr/>
        </p:nvGrpSpPr>
        <p:grpSpPr>
          <a:xfrm>
            <a:off x="5198918" y="2366473"/>
            <a:ext cx="3920168" cy="815608"/>
            <a:chOff x="5223832" y="2059362"/>
            <a:chExt cx="3920168" cy="815608"/>
          </a:xfrm>
        </p:grpSpPr>
        <p:sp>
          <p:nvSpPr>
            <p:cNvPr id="168" name="TextBox 167"/>
            <p:cNvSpPr txBox="1"/>
            <p:nvPr/>
          </p:nvSpPr>
          <p:spPr>
            <a:xfrm>
              <a:off x="5572850" y="2059362"/>
              <a:ext cx="3571150" cy="815608"/>
            </a:xfrm>
            <a:prstGeom prst="rect">
              <a:avLst/>
            </a:prstGeom>
            <a:noFill/>
          </p:spPr>
          <p:txBody>
            <a:bodyPr wrap="square" rtlCol="0">
              <a:spAutoFit/>
            </a:bodyPr>
            <a:lstStyle/>
            <a:p>
              <a:pPr algn="l" defTabSz="914400" fontAlgn="auto">
                <a:spcBef>
                  <a:spcPts val="0"/>
                </a:spcBef>
                <a:spcAft>
                  <a:spcPts val="0"/>
                </a:spcAft>
                <a:buClr>
                  <a:srgbClr val="E31838"/>
                </a:buClr>
                <a:defRPr/>
              </a:pPr>
              <a:r>
                <a:rPr lang="en-US" sz="1200" b="1" dirty="0" smtClean="0">
                  <a:solidFill>
                    <a:srgbClr val="C00000"/>
                  </a:solidFill>
                  <a:latin typeface="Arial" pitchFamily="-112" charset="0"/>
                  <a:ea typeface="ＭＳ Ｐゴシック" pitchFamily="-112" charset="-128"/>
                </a:rPr>
                <a:t>SnapProtect Job: </a:t>
              </a:r>
              <a:r>
                <a:rPr lang="en-US" sz="1200" kern="0" dirty="0" smtClean="0">
                  <a:solidFill>
                    <a:srgbClr val="010204"/>
                  </a:solidFill>
                  <a:latin typeface="Arial"/>
                  <a:ea typeface="ＭＳ Ｐゴシック" pitchFamily="-112" charset="-128"/>
                  <a:cs typeface="Arial" pitchFamily="34" charset="0"/>
                </a:rPr>
                <a:t>Quiesce VM set, ensuring application consistency, trigger snapshot of VM CSV(s) </a:t>
              </a:r>
              <a:r>
                <a:rPr lang="en-US" sz="1200" b="1" kern="0" dirty="0" smtClean="0">
                  <a:solidFill>
                    <a:srgbClr val="010204"/>
                  </a:solidFill>
                  <a:latin typeface="Arial"/>
                  <a:ea typeface="ＭＳ Ｐゴシック" pitchFamily="-112" charset="-128"/>
                  <a:cs typeface="Arial" pitchFamily="34" charset="0"/>
                </a:rPr>
                <a:t>(minutes per store)</a:t>
              </a:r>
            </a:p>
            <a:p>
              <a:pPr algn="l" defTabSz="914400" fontAlgn="auto">
                <a:spcBef>
                  <a:spcPts val="0"/>
                </a:spcBef>
                <a:spcAft>
                  <a:spcPts val="0"/>
                </a:spcAft>
                <a:buClr>
                  <a:srgbClr val="E31838"/>
                </a:buClr>
                <a:defRPr/>
              </a:pPr>
              <a:endParaRPr lang="en-US" sz="1100" b="1" kern="0" dirty="0" smtClean="0">
                <a:solidFill>
                  <a:srgbClr val="010204"/>
                </a:solidFill>
                <a:latin typeface="Arial"/>
                <a:ea typeface="ＭＳ Ｐゴシック"/>
                <a:cs typeface="Arial" pitchFamily="34" charset="0"/>
              </a:endParaRPr>
            </a:p>
          </p:txBody>
        </p:sp>
        <p:cxnSp>
          <p:nvCxnSpPr>
            <p:cNvPr id="233" name="Straight Connector 232"/>
            <p:cNvCxnSpPr/>
            <p:nvPr/>
          </p:nvCxnSpPr>
          <p:spPr>
            <a:xfrm flipV="1">
              <a:off x="5715000" y="2781300"/>
              <a:ext cx="2425700" cy="0"/>
            </a:xfrm>
            <a:prstGeom prst="line">
              <a:avLst/>
            </a:prstGeom>
            <a:ln w="12700" cmpd="sng">
              <a:solidFill>
                <a:srgbClr val="76AAC4"/>
              </a:solidFill>
            </a:ln>
            <a:effectLst/>
          </p:spPr>
          <p:style>
            <a:lnRef idx="2">
              <a:schemeClr val="accent1"/>
            </a:lnRef>
            <a:fillRef idx="0">
              <a:schemeClr val="accent1"/>
            </a:fillRef>
            <a:effectRef idx="1">
              <a:schemeClr val="accent1"/>
            </a:effectRef>
            <a:fontRef idx="minor">
              <a:schemeClr val="tx1"/>
            </a:fontRef>
          </p:style>
        </p:cxnSp>
        <p:sp>
          <p:nvSpPr>
            <p:cNvPr id="241" name="Oval 240"/>
            <p:cNvSpPr/>
            <p:nvPr/>
          </p:nvSpPr>
          <p:spPr>
            <a:xfrm>
              <a:off x="5223832" y="2237496"/>
              <a:ext cx="308473" cy="29745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prstClr val="white"/>
                  </a:solidFill>
                  <a:latin typeface="Arial Black" pitchFamily="34" charset="0"/>
                </a:rPr>
                <a:t>2</a:t>
              </a:r>
              <a:endParaRPr lang="en-US" sz="1400" b="1" dirty="0">
                <a:solidFill>
                  <a:prstClr val="white"/>
                </a:solidFill>
                <a:latin typeface="Arial Black" pitchFamily="34" charset="0"/>
              </a:endParaRPr>
            </a:p>
          </p:txBody>
        </p:sp>
      </p:grpSp>
      <p:grpSp>
        <p:nvGrpSpPr>
          <p:cNvPr id="19" name="Group 263"/>
          <p:cNvGrpSpPr/>
          <p:nvPr/>
        </p:nvGrpSpPr>
        <p:grpSpPr>
          <a:xfrm>
            <a:off x="5211618" y="3188617"/>
            <a:ext cx="3907467" cy="807913"/>
            <a:chOff x="5236532" y="2832346"/>
            <a:chExt cx="3907467" cy="807913"/>
          </a:xfrm>
        </p:grpSpPr>
        <p:sp>
          <p:nvSpPr>
            <p:cNvPr id="169" name="TextBox 168"/>
            <p:cNvSpPr txBox="1"/>
            <p:nvPr/>
          </p:nvSpPr>
          <p:spPr>
            <a:xfrm>
              <a:off x="5604062" y="2832346"/>
              <a:ext cx="3539937" cy="807913"/>
            </a:xfrm>
            <a:prstGeom prst="rect">
              <a:avLst/>
            </a:prstGeom>
            <a:noFill/>
          </p:spPr>
          <p:txBody>
            <a:bodyPr wrap="square" rtlCol="0">
              <a:spAutoFit/>
            </a:bodyPr>
            <a:lstStyle/>
            <a:p>
              <a:pPr algn="l" defTabSz="914400" fontAlgn="auto">
                <a:spcBef>
                  <a:spcPts val="0"/>
                </a:spcBef>
                <a:spcAft>
                  <a:spcPts val="0"/>
                </a:spcAft>
                <a:buClr>
                  <a:srgbClr val="E31838"/>
                </a:buClr>
                <a:defRPr/>
              </a:pPr>
              <a:r>
                <a:rPr lang="en-US" sz="1200" b="1" dirty="0" smtClean="0">
                  <a:solidFill>
                    <a:srgbClr val="C00000"/>
                  </a:solidFill>
                  <a:latin typeface="Arial" pitchFamily="-112" charset="0"/>
                  <a:ea typeface="ＭＳ Ｐゴシック" pitchFamily="-112" charset="-128"/>
                </a:rPr>
                <a:t>Recovery Ready:</a:t>
              </a:r>
              <a:r>
                <a:rPr lang="en-US" sz="1200" kern="0" dirty="0" smtClean="0">
                  <a:solidFill>
                    <a:srgbClr val="010204"/>
                  </a:solidFill>
                  <a:latin typeface="Arial"/>
                  <a:ea typeface="ＭＳ Ｐゴシック" pitchFamily="-112" charset="-128"/>
                  <a:cs typeface="Arial" pitchFamily="34" charset="0"/>
                </a:rPr>
                <a:t> Mount snap/image and catalog each for VM recovery = SnapCopy </a:t>
              </a:r>
              <a:r>
                <a:rPr lang="en-US" sz="1200" b="1" kern="0" dirty="0" smtClean="0">
                  <a:solidFill>
                    <a:srgbClr val="010204"/>
                  </a:solidFill>
                  <a:latin typeface="Arial"/>
                  <a:ea typeface="ＭＳ Ｐゴシック" pitchFamily="-112" charset="-128"/>
                  <a:cs typeface="Arial" pitchFamily="34" charset="0"/>
                </a:rPr>
                <a:t>(offloaded to virtual client on Hyper-V proxy)</a:t>
              </a:r>
            </a:p>
            <a:p>
              <a:pPr algn="l" defTabSz="914400" fontAlgn="auto">
                <a:spcBef>
                  <a:spcPts val="0"/>
                </a:spcBef>
                <a:spcAft>
                  <a:spcPts val="0"/>
                </a:spcAft>
                <a:buClr>
                  <a:srgbClr val="E31838"/>
                </a:buClr>
                <a:defRPr/>
              </a:pPr>
              <a:endParaRPr lang="en-US" sz="1100" b="1" kern="0" dirty="0" smtClean="0">
                <a:solidFill>
                  <a:srgbClr val="010204"/>
                </a:solidFill>
                <a:latin typeface="Arial"/>
                <a:ea typeface="ＭＳ Ｐゴシック"/>
                <a:cs typeface="Arial" pitchFamily="34" charset="0"/>
              </a:endParaRPr>
            </a:p>
          </p:txBody>
        </p:sp>
        <p:cxnSp>
          <p:nvCxnSpPr>
            <p:cNvPr id="234" name="Straight Connector 233"/>
            <p:cNvCxnSpPr/>
            <p:nvPr/>
          </p:nvCxnSpPr>
          <p:spPr>
            <a:xfrm flipV="1">
              <a:off x="5753100" y="3543300"/>
              <a:ext cx="2425700" cy="0"/>
            </a:xfrm>
            <a:prstGeom prst="line">
              <a:avLst/>
            </a:prstGeom>
            <a:ln w="12700" cmpd="sng">
              <a:solidFill>
                <a:srgbClr val="76AAC4"/>
              </a:solidFill>
            </a:ln>
            <a:effectLst/>
          </p:spPr>
          <p:style>
            <a:lnRef idx="2">
              <a:schemeClr val="accent1"/>
            </a:lnRef>
            <a:fillRef idx="0">
              <a:schemeClr val="accent1"/>
            </a:fillRef>
            <a:effectRef idx="1">
              <a:schemeClr val="accent1"/>
            </a:effectRef>
            <a:fontRef idx="minor">
              <a:schemeClr val="tx1"/>
            </a:fontRef>
          </p:style>
        </p:cxnSp>
        <p:sp>
          <p:nvSpPr>
            <p:cNvPr id="242" name="Oval 241"/>
            <p:cNvSpPr/>
            <p:nvPr/>
          </p:nvSpPr>
          <p:spPr>
            <a:xfrm>
              <a:off x="5236532" y="2961396"/>
              <a:ext cx="308473" cy="29745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prstClr val="white"/>
                  </a:solidFill>
                  <a:latin typeface="Arial Black" pitchFamily="34" charset="0"/>
                </a:rPr>
                <a:t>3</a:t>
              </a:r>
              <a:endParaRPr lang="en-US" sz="1400" b="1" dirty="0">
                <a:solidFill>
                  <a:prstClr val="white"/>
                </a:solidFill>
                <a:latin typeface="Arial Black" pitchFamily="34" charset="0"/>
              </a:endParaRPr>
            </a:p>
          </p:txBody>
        </p:sp>
      </p:grpSp>
      <p:grpSp>
        <p:nvGrpSpPr>
          <p:cNvPr id="21" name="Group 264"/>
          <p:cNvGrpSpPr/>
          <p:nvPr/>
        </p:nvGrpSpPr>
        <p:grpSpPr>
          <a:xfrm>
            <a:off x="5224318" y="3965929"/>
            <a:ext cx="3894768" cy="1184940"/>
            <a:chOff x="5249232" y="3609658"/>
            <a:chExt cx="3894768" cy="1184940"/>
          </a:xfrm>
        </p:grpSpPr>
        <p:sp>
          <p:nvSpPr>
            <p:cNvPr id="170" name="TextBox 169"/>
            <p:cNvSpPr txBox="1"/>
            <p:nvPr/>
          </p:nvSpPr>
          <p:spPr>
            <a:xfrm>
              <a:off x="5598859" y="3609658"/>
              <a:ext cx="3545141" cy="1184940"/>
            </a:xfrm>
            <a:prstGeom prst="rect">
              <a:avLst/>
            </a:prstGeom>
            <a:noFill/>
          </p:spPr>
          <p:txBody>
            <a:bodyPr wrap="square" rtlCol="0">
              <a:spAutoFit/>
            </a:bodyPr>
            <a:lstStyle/>
            <a:p>
              <a:pPr algn="l" defTabSz="914400" fontAlgn="auto">
                <a:spcBef>
                  <a:spcPts val="0"/>
                </a:spcBef>
                <a:spcAft>
                  <a:spcPts val="0"/>
                </a:spcAft>
                <a:buClr>
                  <a:srgbClr val="E31838"/>
                </a:buClr>
                <a:defRPr/>
              </a:pPr>
              <a:r>
                <a:rPr lang="en-US" sz="1200" b="1" dirty="0" smtClean="0">
                  <a:solidFill>
                    <a:srgbClr val="C00000"/>
                  </a:solidFill>
                  <a:latin typeface="Arial" pitchFamily="-112" charset="0"/>
                  <a:ea typeface="ＭＳ Ｐゴシック" pitchFamily="-112" charset="-128"/>
                </a:rPr>
                <a:t>Daily Backup Copy:  </a:t>
              </a:r>
              <a:r>
                <a:rPr lang="en-US" sz="1200" kern="0" dirty="0" smtClean="0">
                  <a:solidFill>
                    <a:srgbClr val="010204"/>
                  </a:solidFill>
                  <a:latin typeface="Arial"/>
                  <a:ea typeface="ＭＳ Ｐゴシック" pitchFamily="-112" charset="-128"/>
                  <a:cs typeface="Arial" pitchFamily="34" charset="0"/>
                </a:rPr>
                <a:t>Create backup instance, inline or post-process, mount snap, run Hyper-V backup --chg blks + dedupe + file lvl index-- and write to backup target  </a:t>
              </a:r>
              <a:r>
                <a:rPr lang="en-US" sz="1200" b="1" kern="0" dirty="0" smtClean="0">
                  <a:solidFill>
                    <a:srgbClr val="010204"/>
                  </a:solidFill>
                  <a:latin typeface="Arial"/>
                  <a:ea typeface="ＭＳ Ｐゴシック" pitchFamily="-112" charset="-128"/>
                  <a:cs typeface="Arial" pitchFamily="34" charset="0"/>
                </a:rPr>
                <a:t>(zero impact on production tier VMs or Hyper-V hosts)</a:t>
              </a:r>
            </a:p>
            <a:p>
              <a:pPr algn="l" defTabSz="914400" fontAlgn="auto">
                <a:spcBef>
                  <a:spcPts val="0"/>
                </a:spcBef>
                <a:spcAft>
                  <a:spcPts val="0"/>
                </a:spcAft>
                <a:buClr>
                  <a:srgbClr val="E31838"/>
                </a:buClr>
                <a:defRPr/>
              </a:pPr>
              <a:endParaRPr lang="en-US" sz="1100" b="1" kern="0" dirty="0" smtClean="0">
                <a:solidFill>
                  <a:srgbClr val="010204"/>
                </a:solidFill>
                <a:latin typeface="Arial"/>
                <a:ea typeface="ＭＳ Ｐゴシック"/>
                <a:cs typeface="Arial" pitchFamily="34" charset="0"/>
              </a:endParaRPr>
            </a:p>
          </p:txBody>
        </p:sp>
        <p:sp>
          <p:nvSpPr>
            <p:cNvPr id="243" name="Oval 242"/>
            <p:cNvSpPr/>
            <p:nvPr/>
          </p:nvSpPr>
          <p:spPr>
            <a:xfrm>
              <a:off x="5249232" y="3717660"/>
              <a:ext cx="308473" cy="29745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prstClr val="white"/>
                  </a:solidFill>
                  <a:latin typeface="Arial Black" pitchFamily="34" charset="0"/>
                </a:rPr>
                <a:t>4</a:t>
              </a:r>
              <a:endParaRPr lang="en-US" sz="1400" b="1" dirty="0">
                <a:solidFill>
                  <a:prstClr val="white"/>
                </a:solidFill>
                <a:latin typeface="Arial Black" pitchFamily="34" charset="0"/>
              </a:endParaRPr>
            </a:p>
          </p:txBody>
        </p:sp>
      </p:grpSp>
      <p:sp>
        <p:nvSpPr>
          <p:cNvPr id="244" name="Oval 243"/>
          <p:cNvSpPr/>
          <p:nvPr/>
        </p:nvSpPr>
        <p:spPr>
          <a:xfrm>
            <a:off x="1867386" y="1581316"/>
            <a:ext cx="228600" cy="238036"/>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en-US" sz="1100" b="1" dirty="0" smtClean="0">
                <a:solidFill>
                  <a:prstClr val="white"/>
                </a:solidFill>
                <a:latin typeface="Arial Black" pitchFamily="34" charset="0"/>
              </a:rPr>
              <a:t>1</a:t>
            </a:r>
            <a:endParaRPr lang="en-US" sz="1100" b="1" dirty="0">
              <a:solidFill>
                <a:prstClr val="white"/>
              </a:solidFill>
              <a:latin typeface="Arial Black" pitchFamily="34" charset="0"/>
            </a:endParaRPr>
          </a:p>
        </p:txBody>
      </p:sp>
      <p:sp>
        <p:nvSpPr>
          <p:cNvPr id="245" name="Oval 244"/>
          <p:cNvSpPr/>
          <p:nvPr/>
        </p:nvSpPr>
        <p:spPr>
          <a:xfrm>
            <a:off x="1016486" y="2952916"/>
            <a:ext cx="228600" cy="238036"/>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en-US" sz="1100" b="1" dirty="0" smtClean="0">
                <a:solidFill>
                  <a:prstClr val="white"/>
                </a:solidFill>
                <a:latin typeface="Arial Black" pitchFamily="34" charset="0"/>
              </a:rPr>
              <a:t>2</a:t>
            </a:r>
            <a:endParaRPr lang="en-US" sz="1100" b="1" dirty="0">
              <a:solidFill>
                <a:prstClr val="white"/>
              </a:solidFill>
              <a:latin typeface="Arial Black" pitchFamily="34" charset="0"/>
            </a:endParaRPr>
          </a:p>
        </p:txBody>
      </p:sp>
      <p:sp>
        <p:nvSpPr>
          <p:cNvPr id="251" name="Freeform 250"/>
          <p:cNvSpPr/>
          <p:nvPr/>
        </p:nvSpPr>
        <p:spPr>
          <a:xfrm>
            <a:off x="1587986" y="4031491"/>
            <a:ext cx="1231900" cy="2533650"/>
          </a:xfrm>
          <a:custGeom>
            <a:avLst/>
            <a:gdLst>
              <a:gd name="connsiteX0" fmla="*/ 0 w 1231900"/>
              <a:gd name="connsiteY0" fmla="*/ 0 h 2533650"/>
              <a:gd name="connsiteX1" fmla="*/ 368300 w 1231900"/>
              <a:gd name="connsiteY1" fmla="*/ 342900 h 2533650"/>
              <a:gd name="connsiteX2" fmla="*/ 355600 w 1231900"/>
              <a:gd name="connsiteY2" fmla="*/ 1181100 h 2533650"/>
              <a:gd name="connsiteX3" fmla="*/ 292100 w 1231900"/>
              <a:gd name="connsiteY3" fmla="*/ 1714500 h 2533650"/>
              <a:gd name="connsiteX4" fmla="*/ 635000 w 1231900"/>
              <a:gd name="connsiteY4" fmla="*/ 2400300 h 2533650"/>
              <a:gd name="connsiteX5" fmla="*/ 1231900 w 1231900"/>
              <a:gd name="connsiteY5" fmla="*/ 251460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900" h="2533650">
                <a:moveTo>
                  <a:pt x="0" y="0"/>
                </a:moveTo>
                <a:cubicBezTo>
                  <a:pt x="154516" y="73025"/>
                  <a:pt x="309033" y="146050"/>
                  <a:pt x="368300" y="342900"/>
                </a:cubicBezTo>
                <a:cubicBezTo>
                  <a:pt x="427567" y="539750"/>
                  <a:pt x="368300" y="952500"/>
                  <a:pt x="355600" y="1181100"/>
                </a:cubicBezTo>
                <a:cubicBezTo>
                  <a:pt x="342900" y="1409700"/>
                  <a:pt x="245533" y="1511300"/>
                  <a:pt x="292100" y="1714500"/>
                </a:cubicBezTo>
                <a:cubicBezTo>
                  <a:pt x="338667" y="1917700"/>
                  <a:pt x="478367" y="2266950"/>
                  <a:pt x="635000" y="2400300"/>
                </a:cubicBezTo>
                <a:cubicBezTo>
                  <a:pt x="791633" y="2533650"/>
                  <a:pt x="1123950" y="2493433"/>
                  <a:pt x="1231900" y="2514600"/>
                </a:cubicBezTo>
              </a:path>
            </a:pathLst>
          </a:cu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109538" indent="-109538" algn="l" defTabSz="914400">
              <a:spcBef>
                <a:spcPts val="300"/>
              </a:spcBef>
              <a:buFontTx/>
              <a:buChar char="-"/>
            </a:pPr>
            <a:endParaRPr lang="en-US" sz="1100" dirty="0" smtClean="0">
              <a:solidFill>
                <a:srgbClr val="000000"/>
              </a:solidFill>
              <a:ea typeface="ＭＳ Ｐゴシック"/>
              <a:cs typeface="Arial" pitchFamily="34" charset="0"/>
            </a:endParaRPr>
          </a:p>
        </p:txBody>
      </p:sp>
      <p:sp>
        <p:nvSpPr>
          <p:cNvPr id="247" name="Oval 246"/>
          <p:cNvSpPr/>
          <p:nvPr/>
        </p:nvSpPr>
        <p:spPr>
          <a:xfrm>
            <a:off x="2108686" y="6305716"/>
            <a:ext cx="228600" cy="238036"/>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en-US" sz="1100" b="1" dirty="0" smtClean="0">
                <a:solidFill>
                  <a:prstClr val="white"/>
                </a:solidFill>
                <a:latin typeface="Arial Black" pitchFamily="34" charset="0"/>
              </a:rPr>
              <a:t>4</a:t>
            </a:r>
            <a:endParaRPr lang="en-US" sz="1100" b="1" dirty="0">
              <a:solidFill>
                <a:prstClr val="white"/>
              </a:solidFill>
              <a:latin typeface="Arial Black" pitchFamily="34" charset="0"/>
            </a:endParaRPr>
          </a:p>
        </p:txBody>
      </p:sp>
      <p:grpSp>
        <p:nvGrpSpPr>
          <p:cNvPr id="22" name="Group 194"/>
          <p:cNvGrpSpPr/>
          <p:nvPr/>
        </p:nvGrpSpPr>
        <p:grpSpPr>
          <a:xfrm>
            <a:off x="1712627" y="5531420"/>
            <a:ext cx="449251" cy="236869"/>
            <a:chOff x="4380713" y="3262941"/>
            <a:chExt cx="449251" cy="236869"/>
          </a:xfrm>
        </p:grpSpPr>
        <p:sp>
          <p:nvSpPr>
            <p:cNvPr id="184" name="Rounded Rectangle 183"/>
            <p:cNvSpPr/>
            <p:nvPr/>
          </p:nvSpPr>
          <p:spPr bwMode="auto">
            <a:xfrm flipH="1">
              <a:off x="4443002" y="3262941"/>
              <a:ext cx="324672" cy="236869"/>
            </a:xfrm>
            <a:prstGeom prst="roundRect">
              <a:avLst/>
            </a:prstGeom>
            <a:solidFill>
              <a:sysClr val="window" lastClr="FFFFFF"/>
            </a:solidFill>
            <a:ln w="12700" cap="flat" cmpd="sng" algn="ctr">
              <a:solidFill>
                <a:srgbClr val="3366FF"/>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l" defTabSz="914400" fontAlgn="auto">
                <a:spcBef>
                  <a:spcPts val="0"/>
                </a:spcBef>
                <a:spcAft>
                  <a:spcPts val="0"/>
                </a:spcAft>
                <a:defRPr/>
              </a:pPr>
              <a:endParaRPr lang="en-US" sz="2000" kern="0" dirty="0">
                <a:solidFill>
                  <a:prstClr val="white"/>
                </a:solidFill>
                <a:latin typeface="Arial"/>
                <a:ea typeface="ＭＳ Ｐゴシック"/>
              </a:endParaRPr>
            </a:p>
          </p:txBody>
        </p:sp>
        <p:grpSp>
          <p:nvGrpSpPr>
            <p:cNvPr id="23" name="Group 79"/>
            <p:cNvGrpSpPr/>
            <p:nvPr/>
          </p:nvGrpSpPr>
          <p:grpSpPr>
            <a:xfrm>
              <a:off x="4380713" y="3305175"/>
              <a:ext cx="449251" cy="152400"/>
              <a:chOff x="4347375" y="3505200"/>
              <a:chExt cx="449251" cy="152400"/>
            </a:xfrm>
          </p:grpSpPr>
          <p:sp>
            <p:nvSpPr>
              <p:cNvPr id="186" name="TextBox 54"/>
              <p:cNvSpPr txBox="1"/>
              <p:nvPr/>
            </p:nvSpPr>
            <p:spPr bwMode="auto">
              <a:xfrm flipH="1">
                <a:off x="4347375" y="3519101"/>
                <a:ext cx="449251" cy="138499"/>
              </a:xfrm>
              <a:prstGeom prst="rect">
                <a:avLst/>
              </a:prstGeom>
              <a:noFill/>
              <a:ln>
                <a:noFill/>
              </a:ln>
            </p:spPr>
            <p:txBody>
              <a:bodyPr wrap="square" lIns="0" tIns="0" rIns="0" bIns="0">
                <a:spAutoFit/>
              </a:bodyPr>
              <a:lstStyle>
                <a:defPPr>
                  <a:defRPr lang="en-US"/>
                </a:defPPr>
                <a:lvl1pPr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1pPr>
                <a:lvl2pPr marL="4572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2pPr>
                <a:lvl3pPr marL="9144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3pPr>
                <a:lvl4pPr marL="13716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4pPr>
                <a:lvl5pPr marL="1828800" algn="ctr" defTabSz="457200" rtl="0" fontAlgn="base">
                  <a:spcBef>
                    <a:spcPct val="0"/>
                  </a:spcBef>
                  <a:spcAft>
                    <a:spcPct val="0"/>
                  </a:spcAft>
                  <a:defRPr kern="1200">
                    <a:solidFill>
                      <a:srgbClr val="FFFFFF"/>
                    </a:solidFill>
                    <a:latin typeface="Calibri" pitchFamily="34" charset="0"/>
                    <a:ea typeface="MS PGothic" pitchFamily="34" charset="-128"/>
                    <a:cs typeface="+mn-cs"/>
                  </a:defRPr>
                </a:lvl5pPr>
                <a:lvl6pPr marL="2286000" algn="l" defTabSz="914400" rtl="0" eaLnBrk="1" latinLnBrk="0" hangingPunct="1">
                  <a:defRPr kern="1200">
                    <a:solidFill>
                      <a:srgbClr val="FFFFFF"/>
                    </a:solidFill>
                    <a:latin typeface="Calibri" pitchFamily="34" charset="0"/>
                    <a:ea typeface="MS PGothic" pitchFamily="34" charset="-128"/>
                    <a:cs typeface="+mn-cs"/>
                  </a:defRPr>
                </a:lvl6pPr>
                <a:lvl7pPr marL="2743200" algn="l" defTabSz="914400" rtl="0" eaLnBrk="1" latinLnBrk="0" hangingPunct="1">
                  <a:defRPr kern="1200">
                    <a:solidFill>
                      <a:srgbClr val="FFFFFF"/>
                    </a:solidFill>
                    <a:latin typeface="Calibri" pitchFamily="34" charset="0"/>
                    <a:ea typeface="MS PGothic" pitchFamily="34" charset="-128"/>
                    <a:cs typeface="+mn-cs"/>
                  </a:defRPr>
                </a:lvl7pPr>
                <a:lvl8pPr marL="3200400" algn="l" defTabSz="914400" rtl="0" eaLnBrk="1" latinLnBrk="0" hangingPunct="1">
                  <a:defRPr kern="1200">
                    <a:solidFill>
                      <a:srgbClr val="FFFFFF"/>
                    </a:solidFill>
                    <a:latin typeface="Calibri" pitchFamily="34" charset="0"/>
                    <a:ea typeface="MS PGothic" pitchFamily="34" charset="-128"/>
                    <a:cs typeface="+mn-cs"/>
                  </a:defRPr>
                </a:lvl8pPr>
                <a:lvl9pPr marL="3657600" algn="l" defTabSz="914400" rtl="0" eaLnBrk="1" latinLnBrk="0" hangingPunct="1">
                  <a:defRPr kern="1200">
                    <a:solidFill>
                      <a:srgbClr val="FFFFFF"/>
                    </a:solidFill>
                    <a:latin typeface="Calibri" pitchFamily="34" charset="0"/>
                    <a:ea typeface="MS PGothic" pitchFamily="34" charset="-128"/>
                    <a:cs typeface="+mn-cs"/>
                  </a:defRPr>
                </a:lvl9pPr>
              </a:lstStyle>
              <a:p>
                <a:pPr>
                  <a:buFont typeface="Arial" charset="0"/>
                  <a:buNone/>
                  <a:defRPr/>
                </a:pPr>
                <a:r>
                  <a:rPr lang="en-US" sz="900" b="1" dirty="0" smtClean="0">
                    <a:solidFill>
                      <a:srgbClr val="3366FF"/>
                    </a:solidFill>
                    <a:latin typeface="Arial"/>
                    <a:ea typeface="ＭＳ Ｐゴシック"/>
                    <a:cs typeface="Arial" pitchFamily="34" charset="0"/>
                  </a:rPr>
                  <a:t>VSA</a:t>
                </a:r>
                <a:endParaRPr lang="en-US" sz="900" b="1" dirty="0">
                  <a:solidFill>
                    <a:srgbClr val="3366FF"/>
                  </a:solidFill>
                  <a:latin typeface="Arial"/>
                  <a:ea typeface="ＭＳ Ｐゴシック"/>
                  <a:cs typeface="Arial" pitchFamily="34" charset="0"/>
                </a:endParaRPr>
              </a:p>
            </p:txBody>
          </p:sp>
          <p:cxnSp>
            <p:nvCxnSpPr>
              <p:cNvPr id="187" name="Straight Connector 186"/>
              <p:cNvCxnSpPr/>
              <p:nvPr/>
            </p:nvCxnSpPr>
            <p:spPr>
              <a:xfrm>
                <a:off x="4457700" y="3505200"/>
                <a:ext cx="228600" cy="0"/>
              </a:xfrm>
              <a:prstGeom prst="line">
                <a:avLst/>
              </a:prstGeom>
              <a:noFill/>
              <a:ln w="9525" cap="flat" cmpd="sng" algn="ctr">
                <a:solidFill>
                  <a:srgbClr val="0066FF"/>
                </a:solidFill>
                <a:prstDash val="solid"/>
              </a:ln>
              <a:effectLst/>
            </p:spPr>
          </p:cxnSp>
          <p:cxnSp>
            <p:nvCxnSpPr>
              <p:cNvPr id="188" name="Straight Connector 187"/>
              <p:cNvCxnSpPr/>
              <p:nvPr/>
            </p:nvCxnSpPr>
            <p:spPr>
              <a:xfrm>
                <a:off x="4457700" y="3657600"/>
                <a:ext cx="228600" cy="0"/>
              </a:xfrm>
              <a:prstGeom prst="line">
                <a:avLst/>
              </a:prstGeom>
              <a:noFill/>
              <a:ln w="9525" cap="flat" cmpd="sng" algn="ctr">
                <a:solidFill>
                  <a:srgbClr val="0066FF"/>
                </a:solidFill>
                <a:prstDash val="solid"/>
              </a:ln>
              <a:effectLst/>
            </p:spPr>
          </p:cxnSp>
        </p:grpSp>
      </p:grpSp>
      <p:grpSp>
        <p:nvGrpSpPr>
          <p:cNvPr id="24" name="Group 261"/>
          <p:cNvGrpSpPr/>
          <p:nvPr/>
        </p:nvGrpSpPr>
        <p:grpSpPr>
          <a:xfrm>
            <a:off x="700568" y="2325552"/>
            <a:ext cx="3514417" cy="420010"/>
            <a:chOff x="700082" y="2129461"/>
            <a:chExt cx="3514417" cy="420010"/>
          </a:xfrm>
        </p:grpSpPr>
        <p:grpSp>
          <p:nvGrpSpPr>
            <p:cNvPr id="25" name="Group 454"/>
            <p:cNvGrpSpPr/>
            <p:nvPr/>
          </p:nvGrpSpPr>
          <p:grpSpPr>
            <a:xfrm>
              <a:off x="1408564" y="2129461"/>
              <a:ext cx="680488" cy="420010"/>
              <a:chOff x="687400" y="4162132"/>
              <a:chExt cx="588884" cy="386382"/>
            </a:xfrm>
          </p:grpSpPr>
          <p:grpSp>
            <p:nvGrpSpPr>
              <p:cNvPr id="26" name="Group 455"/>
              <p:cNvGrpSpPr/>
              <p:nvPr/>
            </p:nvGrpSpPr>
            <p:grpSpPr>
              <a:xfrm>
                <a:off x="687400" y="4162132"/>
                <a:ext cx="588884" cy="137160"/>
                <a:chOff x="2159633" y="4456525"/>
                <a:chExt cx="588884" cy="137160"/>
              </a:xfrm>
            </p:grpSpPr>
            <p:pic>
              <p:nvPicPr>
                <p:cNvPr id="46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456"/>
              <p:cNvGrpSpPr/>
              <p:nvPr/>
            </p:nvGrpSpPr>
            <p:grpSpPr>
              <a:xfrm>
                <a:off x="687400" y="4286743"/>
                <a:ext cx="588884" cy="137160"/>
                <a:chOff x="2159633" y="4456525"/>
                <a:chExt cx="588884" cy="137160"/>
              </a:xfrm>
            </p:grpSpPr>
            <p:pic>
              <p:nvPicPr>
                <p:cNvPr id="46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457"/>
              <p:cNvGrpSpPr/>
              <p:nvPr/>
            </p:nvGrpSpPr>
            <p:grpSpPr>
              <a:xfrm>
                <a:off x="687400" y="4411354"/>
                <a:ext cx="588884" cy="137160"/>
                <a:chOff x="2159633" y="4456525"/>
                <a:chExt cx="588884" cy="137160"/>
              </a:xfrm>
            </p:grpSpPr>
            <p:pic>
              <p:nvPicPr>
                <p:cNvPr id="45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9" name="Group 470"/>
            <p:cNvGrpSpPr/>
            <p:nvPr/>
          </p:nvGrpSpPr>
          <p:grpSpPr>
            <a:xfrm>
              <a:off x="2117046" y="2129461"/>
              <a:ext cx="680488" cy="420010"/>
              <a:chOff x="687400" y="4162132"/>
              <a:chExt cx="588884" cy="386382"/>
            </a:xfrm>
          </p:grpSpPr>
          <p:grpSp>
            <p:nvGrpSpPr>
              <p:cNvPr id="30" name="Group 471"/>
              <p:cNvGrpSpPr/>
              <p:nvPr/>
            </p:nvGrpSpPr>
            <p:grpSpPr>
              <a:xfrm>
                <a:off x="687400" y="4162132"/>
                <a:ext cx="588884" cy="137160"/>
                <a:chOff x="2159633" y="4456525"/>
                <a:chExt cx="588884" cy="137160"/>
              </a:xfrm>
            </p:grpSpPr>
            <p:pic>
              <p:nvPicPr>
                <p:cNvPr id="48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472"/>
              <p:cNvGrpSpPr/>
              <p:nvPr/>
            </p:nvGrpSpPr>
            <p:grpSpPr>
              <a:xfrm>
                <a:off x="687400" y="4286743"/>
                <a:ext cx="588884" cy="137160"/>
                <a:chOff x="2159633" y="4456525"/>
                <a:chExt cx="588884" cy="137160"/>
              </a:xfrm>
            </p:grpSpPr>
            <p:pic>
              <p:nvPicPr>
                <p:cNvPr id="47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8" name="Group 473"/>
              <p:cNvGrpSpPr/>
              <p:nvPr/>
            </p:nvGrpSpPr>
            <p:grpSpPr>
              <a:xfrm>
                <a:off x="687400" y="4411354"/>
                <a:ext cx="588884" cy="137160"/>
                <a:chOff x="2159633" y="4456525"/>
                <a:chExt cx="588884" cy="137160"/>
              </a:xfrm>
            </p:grpSpPr>
            <p:pic>
              <p:nvPicPr>
                <p:cNvPr id="47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9" name="Group 486"/>
            <p:cNvGrpSpPr/>
            <p:nvPr/>
          </p:nvGrpSpPr>
          <p:grpSpPr>
            <a:xfrm>
              <a:off x="2825528" y="2129461"/>
              <a:ext cx="680488" cy="420010"/>
              <a:chOff x="687400" y="4162132"/>
              <a:chExt cx="588884" cy="386382"/>
            </a:xfrm>
          </p:grpSpPr>
          <p:grpSp>
            <p:nvGrpSpPr>
              <p:cNvPr id="130" name="Group 487"/>
              <p:cNvGrpSpPr/>
              <p:nvPr/>
            </p:nvGrpSpPr>
            <p:grpSpPr>
              <a:xfrm>
                <a:off x="687400" y="4162132"/>
                <a:ext cx="588884" cy="137160"/>
                <a:chOff x="2159633" y="4456525"/>
                <a:chExt cx="588884" cy="137160"/>
              </a:xfrm>
            </p:grpSpPr>
            <p:pic>
              <p:nvPicPr>
                <p:cNvPr id="50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1" name="Group 488"/>
              <p:cNvGrpSpPr/>
              <p:nvPr/>
            </p:nvGrpSpPr>
            <p:grpSpPr>
              <a:xfrm>
                <a:off x="687400" y="4286743"/>
                <a:ext cx="588884" cy="137160"/>
                <a:chOff x="2159633" y="4456525"/>
                <a:chExt cx="588884" cy="137160"/>
              </a:xfrm>
            </p:grpSpPr>
            <p:pic>
              <p:nvPicPr>
                <p:cNvPr id="49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2" name="Group 489"/>
              <p:cNvGrpSpPr/>
              <p:nvPr/>
            </p:nvGrpSpPr>
            <p:grpSpPr>
              <a:xfrm>
                <a:off x="687400" y="4411354"/>
                <a:ext cx="588884" cy="137160"/>
                <a:chOff x="2159633" y="4456525"/>
                <a:chExt cx="588884" cy="137160"/>
              </a:xfrm>
            </p:grpSpPr>
            <p:pic>
              <p:nvPicPr>
                <p:cNvPr id="49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3" name="Group 404"/>
            <p:cNvGrpSpPr/>
            <p:nvPr/>
          </p:nvGrpSpPr>
          <p:grpSpPr>
            <a:xfrm>
              <a:off x="700082" y="2129461"/>
              <a:ext cx="680488" cy="420010"/>
              <a:chOff x="687400" y="4162132"/>
              <a:chExt cx="588884" cy="386382"/>
            </a:xfrm>
          </p:grpSpPr>
          <p:grpSp>
            <p:nvGrpSpPr>
              <p:cNvPr id="134" name="Group 405"/>
              <p:cNvGrpSpPr/>
              <p:nvPr/>
            </p:nvGrpSpPr>
            <p:grpSpPr>
              <a:xfrm>
                <a:off x="687400" y="4162132"/>
                <a:ext cx="588884" cy="137160"/>
                <a:chOff x="2159633" y="4456525"/>
                <a:chExt cx="588884" cy="137160"/>
              </a:xfrm>
            </p:grpSpPr>
            <p:pic>
              <p:nvPicPr>
                <p:cNvPr id="4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5" name="Group 406"/>
              <p:cNvGrpSpPr/>
              <p:nvPr/>
            </p:nvGrpSpPr>
            <p:grpSpPr>
              <a:xfrm>
                <a:off x="687400" y="4286743"/>
                <a:ext cx="588884" cy="137160"/>
                <a:chOff x="2159633" y="4456525"/>
                <a:chExt cx="588884" cy="137160"/>
              </a:xfrm>
            </p:grpSpPr>
            <p:pic>
              <p:nvPicPr>
                <p:cNvPr id="4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6" name="Group 407"/>
              <p:cNvGrpSpPr/>
              <p:nvPr/>
            </p:nvGrpSpPr>
            <p:grpSpPr>
              <a:xfrm>
                <a:off x="687400" y="4411354"/>
                <a:ext cx="588884" cy="137160"/>
                <a:chOff x="2159633" y="4456525"/>
                <a:chExt cx="588884" cy="137160"/>
              </a:xfrm>
            </p:grpSpPr>
            <p:pic>
              <p:nvPicPr>
                <p:cNvPr id="40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7" name="Group 486"/>
            <p:cNvGrpSpPr/>
            <p:nvPr/>
          </p:nvGrpSpPr>
          <p:grpSpPr>
            <a:xfrm>
              <a:off x="3534011" y="2129461"/>
              <a:ext cx="680488" cy="420010"/>
              <a:chOff x="687400" y="4162132"/>
              <a:chExt cx="588884" cy="386382"/>
            </a:xfrm>
          </p:grpSpPr>
          <p:grpSp>
            <p:nvGrpSpPr>
              <p:cNvPr id="138" name="Group 487"/>
              <p:cNvGrpSpPr/>
              <p:nvPr/>
            </p:nvGrpSpPr>
            <p:grpSpPr>
              <a:xfrm>
                <a:off x="687400" y="4162132"/>
                <a:ext cx="588884" cy="137160"/>
                <a:chOff x="2159633" y="4456525"/>
                <a:chExt cx="588884" cy="137160"/>
              </a:xfrm>
            </p:grpSpPr>
            <p:pic>
              <p:nvPicPr>
                <p:cNvPr id="2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9" name="Group 488"/>
              <p:cNvGrpSpPr/>
              <p:nvPr/>
            </p:nvGrpSpPr>
            <p:grpSpPr>
              <a:xfrm>
                <a:off x="687400" y="4286743"/>
                <a:ext cx="588884" cy="137160"/>
                <a:chOff x="2159633" y="4456525"/>
                <a:chExt cx="588884" cy="137160"/>
              </a:xfrm>
            </p:grpSpPr>
            <p:pic>
              <p:nvPicPr>
                <p:cNvPr id="2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0" name="Group 489"/>
              <p:cNvGrpSpPr/>
              <p:nvPr/>
            </p:nvGrpSpPr>
            <p:grpSpPr>
              <a:xfrm>
                <a:off x="687400" y="4411354"/>
                <a:ext cx="588884" cy="137160"/>
                <a:chOff x="2159633" y="4456525"/>
                <a:chExt cx="588884" cy="137160"/>
              </a:xfrm>
            </p:grpSpPr>
            <p:pic>
              <p:nvPicPr>
                <p:cNvPr id="20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141" name="Group 251"/>
          <p:cNvGrpSpPr/>
          <p:nvPr/>
        </p:nvGrpSpPr>
        <p:grpSpPr>
          <a:xfrm>
            <a:off x="832919" y="2242306"/>
            <a:ext cx="725307" cy="1627550"/>
            <a:chOff x="857833" y="2033515"/>
            <a:chExt cx="725307" cy="1627550"/>
          </a:xfrm>
        </p:grpSpPr>
        <p:sp>
          <p:nvSpPr>
            <p:cNvPr id="203" name="Rounded Rectangle 202"/>
            <p:cNvSpPr/>
            <p:nvPr/>
          </p:nvSpPr>
          <p:spPr>
            <a:xfrm>
              <a:off x="857833" y="2033515"/>
              <a:ext cx="725307" cy="573205"/>
            </a:xfrm>
            <a:prstGeom prst="roundRect">
              <a:avLst>
                <a:gd name="adj" fmla="val 6358"/>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l" defTabSz="914400"/>
              <a:endParaRPr lang="en-US" sz="2400" dirty="0">
                <a:solidFill>
                  <a:prstClr val="black"/>
                </a:solidFill>
              </a:endParaRPr>
            </a:p>
          </p:txBody>
        </p:sp>
        <p:cxnSp>
          <p:nvCxnSpPr>
            <p:cNvPr id="221" name="Straight Connector 220"/>
            <p:cNvCxnSpPr>
              <a:endCxn id="20" idx="1"/>
            </p:cNvCxnSpPr>
            <p:nvPr/>
          </p:nvCxnSpPr>
          <p:spPr>
            <a:xfrm rot="16200000" flipH="1">
              <a:off x="939539" y="3057896"/>
              <a:ext cx="859203" cy="347136"/>
            </a:xfrm>
            <a:prstGeom prst="line">
              <a:avLst/>
            </a:prstGeom>
            <a:noFill/>
            <a:ln w="38100">
              <a:solidFill>
                <a:srgbClr val="C00000"/>
              </a:solidFill>
            </a:ln>
          </p:spPr>
          <p:style>
            <a:lnRef idx="2">
              <a:schemeClr val="accent1"/>
            </a:lnRef>
            <a:fillRef idx="1">
              <a:schemeClr val="lt1"/>
            </a:fillRef>
            <a:effectRef idx="0">
              <a:schemeClr val="accent1"/>
            </a:effectRef>
            <a:fontRef idx="minor">
              <a:schemeClr val="dk1"/>
            </a:fontRef>
          </p:style>
        </p:cxnSp>
      </p:grpSp>
      <p:grpSp>
        <p:nvGrpSpPr>
          <p:cNvPr id="142" name="Group 267"/>
          <p:cNvGrpSpPr/>
          <p:nvPr/>
        </p:nvGrpSpPr>
        <p:grpSpPr>
          <a:xfrm>
            <a:off x="2743686" y="3603192"/>
            <a:ext cx="2794000" cy="2147083"/>
            <a:chOff x="2768600" y="3394401"/>
            <a:chExt cx="2794000" cy="2147083"/>
          </a:xfrm>
        </p:grpSpPr>
        <p:grpSp>
          <p:nvGrpSpPr>
            <p:cNvPr id="143" name="Group 260"/>
            <p:cNvGrpSpPr/>
            <p:nvPr/>
          </p:nvGrpSpPr>
          <p:grpSpPr>
            <a:xfrm>
              <a:off x="2768600" y="3394401"/>
              <a:ext cx="2794000" cy="2147083"/>
              <a:chOff x="2768600" y="3394401"/>
              <a:chExt cx="2794000" cy="2147083"/>
            </a:xfrm>
          </p:grpSpPr>
          <p:sp>
            <p:nvSpPr>
              <p:cNvPr id="254" name="Trapezoid 253"/>
              <p:cNvSpPr/>
              <p:nvPr/>
            </p:nvSpPr>
            <p:spPr>
              <a:xfrm>
                <a:off x="3657600" y="4356100"/>
                <a:ext cx="1587500" cy="863600"/>
              </a:xfrm>
              <a:prstGeom prst="trapezoid">
                <a:avLst>
                  <a:gd name="adj" fmla="val 64261"/>
                </a:avLst>
              </a:prstGeom>
              <a:solidFill>
                <a:schemeClr val="bg1">
                  <a:lumMod val="85000"/>
                </a:schemeClr>
              </a:solidFill>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231" name="Rounded Rectangle 230"/>
              <p:cNvSpPr/>
              <p:nvPr/>
            </p:nvSpPr>
            <p:spPr>
              <a:xfrm>
                <a:off x="2768600" y="4787900"/>
                <a:ext cx="2781300" cy="753584"/>
              </a:xfrm>
              <a:prstGeom prst="roundRect">
                <a:avLst/>
              </a:prstGeom>
              <a:solidFill>
                <a:schemeClr val="bg1"/>
              </a:solid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033" name="Rectangle 1032"/>
              <p:cNvSpPr/>
              <p:nvPr/>
            </p:nvSpPr>
            <p:spPr>
              <a:xfrm>
                <a:off x="3792492" y="3394401"/>
                <a:ext cx="1351008" cy="1184940"/>
              </a:xfrm>
              <a:prstGeom prst="rect">
                <a:avLst/>
              </a:prstGeom>
            </p:spPr>
            <p:txBody>
              <a:bodyPr wrap="square">
                <a:spAutoFit/>
              </a:bodyPr>
              <a:lstStyle/>
              <a:p>
                <a:pPr eaLnBrk="0" hangingPunct="0">
                  <a:spcBef>
                    <a:spcPts val="600"/>
                  </a:spcBef>
                  <a:buClr>
                    <a:srgbClr val="800000"/>
                  </a:buClr>
                  <a:buSzPct val="100000"/>
                </a:pPr>
                <a:endParaRPr lang="en-US" sz="1100" b="1" dirty="0" smtClean="0">
                  <a:solidFill>
                    <a:srgbClr val="000000"/>
                  </a:solidFill>
                  <a:latin typeface="Arial"/>
                  <a:ea typeface="ＭＳ Ｐゴシック" pitchFamily="-112" charset="-128"/>
                </a:endParaRPr>
              </a:p>
              <a:p>
                <a:pPr eaLnBrk="0" hangingPunct="0">
                  <a:spcBef>
                    <a:spcPts val="600"/>
                  </a:spcBef>
                  <a:buClr>
                    <a:srgbClr val="800000"/>
                  </a:buClr>
                  <a:buSzPct val="100000"/>
                </a:pPr>
                <a:r>
                  <a:rPr lang="en-US" sz="1100" b="1" dirty="0" smtClean="0">
                    <a:solidFill>
                      <a:srgbClr val="000000"/>
                    </a:solidFill>
                    <a:latin typeface="Arial"/>
                    <a:ea typeface="ＭＳ Ｐゴシック" pitchFamily="-112" charset="-128"/>
                  </a:rPr>
                  <a:t>Persistent HW Snapshots containing Rapid Recovery VM Images</a:t>
                </a:r>
                <a:endParaRPr lang="en-US" sz="1100" b="1" dirty="0">
                  <a:solidFill>
                    <a:srgbClr val="000000"/>
                  </a:solidFill>
                  <a:latin typeface="Arial"/>
                  <a:ea typeface="ＭＳ Ｐゴシック" pitchFamily="-112" charset="-128"/>
                </a:endParaRPr>
              </a:p>
            </p:txBody>
          </p:sp>
          <p:sp>
            <p:nvSpPr>
              <p:cNvPr id="232" name="Rectangle 231"/>
              <p:cNvSpPr/>
              <p:nvPr/>
            </p:nvSpPr>
            <p:spPr>
              <a:xfrm>
                <a:off x="2818384" y="4779084"/>
                <a:ext cx="2744216" cy="707886"/>
              </a:xfrm>
              <a:prstGeom prst="rect">
                <a:avLst/>
              </a:prstGeom>
            </p:spPr>
            <p:txBody>
              <a:bodyPr wrap="square">
                <a:spAutoFit/>
              </a:bodyPr>
              <a:lstStyle/>
              <a:p>
                <a:pPr algn="l" eaLnBrk="0" hangingPunct="0">
                  <a:spcBef>
                    <a:spcPts val="600"/>
                  </a:spcBef>
                  <a:buClr>
                    <a:srgbClr val="800000"/>
                  </a:buClr>
                  <a:buSzPct val="100000"/>
                </a:pPr>
                <a:r>
                  <a:rPr lang="en-US" sz="1100" b="1" dirty="0" smtClean="0">
                    <a:solidFill>
                      <a:srgbClr val="000000"/>
                    </a:solidFill>
                    <a:latin typeface="Arial"/>
                    <a:ea typeface="ＭＳ Ｐゴシック" pitchFamily="-112" charset="-128"/>
                  </a:rPr>
                  <a:t>SnapCopy: Images (/8hrs) 3 day retain</a:t>
                </a:r>
              </a:p>
              <a:p>
                <a:pPr marL="231775" indent="-122238" algn="l" eaLnBrk="0" hangingPunct="0">
                  <a:spcBef>
                    <a:spcPts val="200"/>
                  </a:spcBef>
                  <a:buClr>
                    <a:srgbClr val="800000"/>
                  </a:buClr>
                  <a:buSzPct val="100000"/>
                  <a:buFont typeface="Arial" pitchFamily="34" charset="0"/>
                  <a:buChar char="•"/>
                </a:pPr>
                <a:r>
                  <a:rPr lang="en-US" sz="800" dirty="0" smtClean="0">
                    <a:solidFill>
                      <a:srgbClr val="000000"/>
                    </a:solidFill>
                    <a:latin typeface="Arial"/>
                    <a:ea typeface="ＭＳ Ｐゴシック" pitchFamily="-112" charset="-128"/>
                  </a:rPr>
                  <a:t>Data Blocks/Array + Catalog/Index</a:t>
                </a:r>
              </a:p>
              <a:p>
                <a:pPr marL="231775" indent="-122238" algn="l" eaLnBrk="0" hangingPunct="0">
                  <a:spcBef>
                    <a:spcPts val="200"/>
                  </a:spcBef>
                  <a:buClr>
                    <a:srgbClr val="800000"/>
                  </a:buClr>
                  <a:buSzPct val="100000"/>
                  <a:buFont typeface="Arial" pitchFamily="34" charset="0"/>
                  <a:buChar char="•"/>
                </a:pPr>
                <a:r>
                  <a:rPr lang="en-US" sz="800" dirty="0" smtClean="0">
                    <a:solidFill>
                      <a:srgbClr val="000000"/>
                    </a:solidFill>
                    <a:latin typeface="Arial"/>
                    <a:ea typeface="ＭＳ Ｐゴシック" pitchFamily="-112" charset="-128"/>
                  </a:rPr>
                  <a:t>Recover whole VM or the Store Vols</a:t>
                </a:r>
              </a:p>
              <a:p>
                <a:pPr marL="231775" indent="-122238" algn="l" eaLnBrk="0" hangingPunct="0">
                  <a:spcBef>
                    <a:spcPts val="200"/>
                  </a:spcBef>
                  <a:buClr>
                    <a:srgbClr val="800000"/>
                  </a:buClr>
                  <a:buSzPct val="100000"/>
                  <a:buFont typeface="Arial" pitchFamily="34" charset="0"/>
                  <a:buChar char="•"/>
                </a:pPr>
                <a:r>
                  <a:rPr lang="en-US" sz="800" dirty="0" smtClean="0">
                    <a:solidFill>
                      <a:srgbClr val="000000"/>
                    </a:solidFill>
                    <a:latin typeface="Arial"/>
                    <a:ea typeface="ＭＳ Ｐゴシック" pitchFamily="-112" charset="-128"/>
                  </a:rPr>
                  <a:t>Target with App Info Mining</a:t>
                </a:r>
                <a:endParaRPr lang="en-US" sz="800" dirty="0">
                  <a:solidFill>
                    <a:srgbClr val="000000"/>
                  </a:solidFill>
                  <a:latin typeface="Arial"/>
                  <a:ea typeface="ＭＳ Ｐゴシック" pitchFamily="-112" charset="-128"/>
                </a:endParaRPr>
              </a:p>
            </p:txBody>
          </p:sp>
        </p:grpSp>
        <p:sp>
          <p:nvSpPr>
            <p:cNvPr id="267" name="Right Brace 266"/>
            <p:cNvSpPr/>
            <p:nvPr/>
          </p:nvSpPr>
          <p:spPr>
            <a:xfrm>
              <a:off x="3670300" y="3695700"/>
              <a:ext cx="241300" cy="635000"/>
            </a:xfrm>
            <a:prstGeom prst="rightBrac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endParaRPr lang="en-US" sz="2400" dirty="0">
                <a:solidFill>
                  <a:srgbClr val="626262"/>
                </a:solidFill>
              </a:endParaRPr>
            </a:p>
          </p:txBody>
        </p:sp>
      </p:grpSp>
      <p:sp>
        <p:nvSpPr>
          <p:cNvPr id="249" name="Freeform 248"/>
          <p:cNvSpPr/>
          <p:nvPr/>
        </p:nvSpPr>
        <p:spPr>
          <a:xfrm>
            <a:off x="1600686" y="4018791"/>
            <a:ext cx="1219200" cy="1758950"/>
          </a:xfrm>
          <a:custGeom>
            <a:avLst/>
            <a:gdLst>
              <a:gd name="connsiteX0" fmla="*/ 0 w 1219200"/>
              <a:gd name="connsiteY0" fmla="*/ 0 h 1758950"/>
              <a:gd name="connsiteX1" fmla="*/ 292100 w 1219200"/>
              <a:gd name="connsiteY1" fmla="*/ 266700 h 1758950"/>
              <a:gd name="connsiteX2" fmla="*/ 342900 w 1219200"/>
              <a:gd name="connsiteY2" fmla="*/ 431800 h 1758950"/>
              <a:gd name="connsiteX3" fmla="*/ 342900 w 1219200"/>
              <a:gd name="connsiteY3" fmla="*/ 1079500 h 1758950"/>
              <a:gd name="connsiteX4" fmla="*/ 317500 w 1219200"/>
              <a:gd name="connsiteY4" fmla="*/ 1689100 h 1758950"/>
              <a:gd name="connsiteX5" fmla="*/ 901700 w 1219200"/>
              <a:gd name="connsiteY5" fmla="*/ 1498600 h 1758950"/>
              <a:gd name="connsiteX6" fmla="*/ 1219200 w 1219200"/>
              <a:gd name="connsiteY6" fmla="*/ 1498600 h 175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1758950">
                <a:moveTo>
                  <a:pt x="0" y="0"/>
                </a:moveTo>
                <a:cubicBezTo>
                  <a:pt x="117475" y="97366"/>
                  <a:pt x="234950" y="194733"/>
                  <a:pt x="292100" y="266700"/>
                </a:cubicBezTo>
                <a:cubicBezTo>
                  <a:pt x="349250" y="338667"/>
                  <a:pt x="334433" y="296333"/>
                  <a:pt x="342900" y="431800"/>
                </a:cubicBezTo>
                <a:cubicBezTo>
                  <a:pt x="351367" y="567267"/>
                  <a:pt x="347133" y="869950"/>
                  <a:pt x="342900" y="1079500"/>
                </a:cubicBezTo>
                <a:cubicBezTo>
                  <a:pt x="338667" y="1289050"/>
                  <a:pt x="224367" y="1619250"/>
                  <a:pt x="317500" y="1689100"/>
                </a:cubicBezTo>
                <a:cubicBezTo>
                  <a:pt x="410633" y="1758950"/>
                  <a:pt x="751417" y="1530350"/>
                  <a:pt x="901700" y="1498600"/>
                </a:cubicBezTo>
                <a:cubicBezTo>
                  <a:pt x="1051983" y="1466850"/>
                  <a:pt x="1168400" y="1496483"/>
                  <a:pt x="1219200" y="1498600"/>
                </a:cubicBezTo>
              </a:path>
            </a:pathLst>
          </a:cu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marL="109538" indent="-109538" algn="l" defTabSz="914400">
              <a:spcBef>
                <a:spcPts val="300"/>
              </a:spcBef>
              <a:buFontTx/>
              <a:buChar char="-"/>
            </a:pPr>
            <a:endParaRPr lang="en-US" sz="1100" dirty="0" smtClean="0">
              <a:solidFill>
                <a:srgbClr val="000000"/>
              </a:solidFill>
              <a:ea typeface="ＭＳ Ｐゴシック"/>
              <a:cs typeface="Arial" pitchFamily="34" charset="0"/>
            </a:endParaRPr>
          </a:p>
        </p:txBody>
      </p:sp>
      <p:sp>
        <p:nvSpPr>
          <p:cNvPr id="246" name="Oval 245"/>
          <p:cNvSpPr/>
          <p:nvPr/>
        </p:nvSpPr>
        <p:spPr>
          <a:xfrm>
            <a:off x="2299186" y="5404016"/>
            <a:ext cx="228600" cy="238036"/>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en-US" sz="1100" b="1" dirty="0" smtClean="0">
                <a:solidFill>
                  <a:prstClr val="white"/>
                </a:solidFill>
                <a:latin typeface="Arial Black" pitchFamily="34" charset="0"/>
              </a:rPr>
              <a:t>3</a:t>
            </a:r>
            <a:endParaRPr lang="en-US" sz="1100" b="1" dirty="0">
              <a:solidFill>
                <a:prstClr val="white"/>
              </a:solidFill>
              <a:latin typeface="Arial Black" pitchFamily="34" charset="0"/>
            </a:endParaRPr>
          </a:p>
        </p:txBody>
      </p:sp>
      <p:grpSp>
        <p:nvGrpSpPr>
          <p:cNvPr id="144" name="Group 273"/>
          <p:cNvGrpSpPr/>
          <p:nvPr/>
        </p:nvGrpSpPr>
        <p:grpSpPr>
          <a:xfrm>
            <a:off x="6690518" y="5187850"/>
            <a:ext cx="2258961" cy="1018619"/>
            <a:chOff x="6715432" y="4979059"/>
            <a:chExt cx="2258961" cy="1018619"/>
          </a:xfrm>
        </p:grpSpPr>
        <p:sp>
          <p:nvSpPr>
            <p:cNvPr id="4" name="Rectangle 3"/>
            <p:cNvSpPr/>
            <p:nvPr/>
          </p:nvSpPr>
          <p:spPr bwMode="auto">
            <a:xfrm>
              <a:off x="6715432" y="4979059"/>
              <a:ext cx="2258961" cy="1018619"/>
            </a:xfrm>
            <a:prstGeom prst="rect">
              <a:avLst/>
            </a:prstGeom>
            <a:ln>
              <a:solidFill>
                <a:schemeClr val="accent4"/>
              </a:solidFill>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ormAutofit fontScale="92500" lnSpcReduction="20000"/>
            </a:bodyPr>
            <a:lstStyle/>
            <a:p>
              <a:pPr eaLnBrk="0" hangingPunct="0">
                <a:spcBef>
                  <a:spcPts val="200"/>
                </a:spcBef>
                <a:buClr>
                  <a:srgbClr val="800000"/>
                </a:buClr>
                <a:buSzPct val="100000"/>
              </a:pPr>
              <a:endParaRPr lang="en-US" b="1" dirty="0" smtClean="0">
                <a:solidFill>
                  <a:srgbClr val="000000"/>
                </a:solidFill>
                <a:ea typeface="ＭＳ Ｐゴシック" pitchFamily="-112" charset="-128"/>
              </a:endParaRPr>
            </a:p>
            <a:p>
              <a:pPr algn="ctr" eaLnBrk="0" hangingPunct="0">
                <a:spcBef>
                  <a:spcPts val="200"/>
                </a:spcBef>
                <a:buClr>
                  <a:srgbClr val="800000"/>
                </a:buClr>
                <a:buSzPct val="100000"/>
              </a:pPr>
              <a:r>
                <a:rPr lang="en-US" b="1" dirty="0" smtClean="0">
                  <a:solidFill>
                    <a:srgbClr val="000000"/>
                  </a:solidFill>
                  <a:ea typeface="ＭＳ Ｐゴシック" pitchFamily="-112" charset="-128"/>
                </a:rPr>
                <a:t>500 VM’s Start to Finish </a:t>
              </a:r>
            </a:p>
            <a:p>
              <a:pPr algn="ctr" eaLnBrk="0" hangingPunct="0">
                <a:spcBef>
                  <a:spcPts val="200"/>
                </a:spcBef>
                <a:buClr>
                  <a:srgbClr val="800000"/>
                </a:buClr>
                <a:buSzPct val="100000"/>
              </a:pPr>
              <a:r>
                <a:rPr lang="en-US" b="1" dirty="0" smtClean="0">
                  <a:solidFill>
                    <a:srgbClr val="000000"/>
                  </a:solidFill>
                  <a:ea typeface="ＭＳ Ｐゴシック" pitchFamily="-112" charset="-128"/>
                </a:rPr>
                <a:t>17 minutes flat</a:t>
              </a:r>
            </a:p>
          </p:txBody>
        </p:sp>
        <p:sp>
          <p:nvSpPr>
            <p:cNvPr id="269" name="Oval 268"/>
            <p:cNvSpPr/>
            <p:nvPr/>
          </p:nvSpPr>
          <p:spPr>
            <a:xfrm>
              <a:off x="7462679" y="5016960"/>
              <a:ext cx="167148" cy="22363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en-US" sz="1000" b="1" dirty="0" smtClean="0">
                  <a:solidFill>
                    <a:prstClr val="white"/>
                  </a:solidFill>
                  <a:latin typeface="Arial Black" pitchFamily="34" charset="0"/>
                </a:rPr>
                <a:t>1</a:t>
              </a:r>
              <a:endParaRPr lang="en-US" sz="1000" b="1" dirty="0">
                <a:solidFill>
                  <a:prstClr val="white"/>
                </a:solidFill>
                <a:latin typeface="Arial Black" pitchFamily="34" charset="0"/>
              </a:endParaRPr>
            </a:p>
          </p:txBody>
        </p:sp>
        <p:sp>
          <p:nvSpPr>
            <p:cNvPr id="270" name="Oval 269"/>
            <p:cNvSpPr/>
            <p:nvPr/>
          </p:nvSpPr>
          <p:spPr>
            <a:xfrm>
              <a:off x="7791279" y="5016960"/>
              <a:ext cx="167148" cy="22363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en-US" sz="1000" b="1" dirty="0" smtClean="0">
                  <a:solidFill>
                    <a:prstClr val="white"/>
                  </a:solidFill>
                  <a:latin typeface="Arial Black" pitchFamily="34" charset="0"/>
                </a:rPr>
                <a:t>2</a:t>
              </a:r>
              <a:endParaRPr lang="en-US" sz="1000" b="1" dirty="0">
                <a:solidFill>
                  <a:prstClr val="white"/>
                </a:solidFill>
                <a:latin typeface="Arial Black" pitchFamily="34" charset="0"/>
              </a:endParaRPr>
            </a:p>
          </p:txBody>
        </p:sp>
        <p:sp>
          <p:nvSpPr>
            <p:cNvPr id="271" name="Oval 270"/>
            <p:cNvSpPr/>
            <p:nvPr/>
          </p:nvSpPr>
          <p:spPr>
            <a:xfrm>
              <a:off x="8119879" y="5020579"/>
              <a:ext cx="167148" cy="216396"/>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r>
                <a:rPr lang="en-US" sz="1000" b="1" dirty="0" smtClean="0">
                  <a:solidFill>
                    <a:prstClr val="white"/>
                  </a:solidFill>
                  <a:latin typeface="Arial Black" pitchFamily="34" charset="0"/>
                </a:rPr>
                <a:t>3</a:t>
              </a:r>
              <a:endParaRPr lang="en-US" sz="1000" b="1" dirty="0">
                <a:solidFill>
                  <a:prstClr val="white"/>
                </a:solidFill>
                <a:latin typeface="Arial Black" pitchFamily="34" charset="0"/>
              </a:endParaRPr>
            </a:p>
          </p:txBody>
        </p:sp>
        <p:sp>
          <p:nvSpPr>
            <p:cNvPr id="272" name="TextBox 271"/>
            <p:cNvSpPr txBox="1"/>
            <p:nvPr/>
          </p:nvSpPr>
          <p:spPr>
            <a:xfrm>
              <a:off x="7551174" y="5004618"/>
              <a:ext cx="294968" cy="261610"/>
            </a:xfrm>
            <a:prstGeom prst="rect">
              <a:avLst/>
            </a:prstGeom>
            <a:noFill/>
          </p:spPr>
          <p:txBody>
            <a:bodyPr wrap="square" rtlCol="0">
              <a:spAutoFit/>
            </a:bodyPr>
            <a:lstStyle/>
            <a:p>
              <a:pPr algn="l">
                <a:buClr>
                  <a:srgbClr val="E31838"/>
                </a:buClr>
              </a:pPr>
              <a:r>
                <a:rPr lang="en-US" sz="1100" b="1" dirty="0" smtClean="0">
                  <a:solidFill>
                    <a:srgbClr val="010204"/>
                  </a:solidFill>
                  <a:latin typeface="Arial Black" pitchFamily="34" charset="0"/>
                  <a:ea typeface="ＭＳ Ｐゴシック" pitchFamily="-112" charset="-128"/>
                </a:rPr>
                <a:t>—</a:t>
              </a:r>
            </a:p>
          </p:txBody>
        </p:sp>
        <p:sp>
          <p:nvSpPr>
            <p:cNvPr id="273" name="TextBox 272"/>
            <p:cNvSpPr txBox="1"/>
            <p:nvPr/>
          </p:nvSpPr>
          <p:spPr>
            <a:xfrm>
              <a:off x="7880550" y="5009538"/>
              <a:ext cx="294968" cy="261610"/>
            </a:xfrm>
            <a:prstGeom prst="rect">
              <a:avLst/>
            </a:prstGeom>
            <a:noFill/>
          </p:spPr>
          <p:txBody>
            <a:bodyPr wrap="square" rtlCol="0">
              <a:spAutoFit/>
            </a:bodyPr>
            <a:lstStyle/>
            <a:p>
              <a:pPr algn="l">
                <a:buClr>
                  <a:srgbClr val="E31838"/>
                </a:buClr>
              </a:pPr>
              <a:r>
                <a:rPr lang="en-US" sz="1100" b="1" dirty="0" smtClean="0">
                  <a:solidFill>
                    <a:srgbClr val="010204"/>
                  </a:solidFill>
                  <a:latin typeface="Arial Black" pitchFamily="34" charset="0"/>
                  <a:ea typeface="ＭＳ Ｐゴシック" pitchFamily="-112" charset="-128"/>
                </a:rPr>
                <a:t>—</a:t>
              </a:r>
            </a:p>
          </p:txBody>
        </p:sp>
      </p:grpSp>
      <p:sp>
        <p:nvSpPr>
          <p:cNvPr id="195" name="TextBox 194"/>
          <p:cNvSpPr txBox="1"/>
          <p:nvPr/>
        </p:nvSpPr>
        <p:spPr>
          <a:xfrm>
            <a:off x="1552892" y="4702415"/>
            <a:ext cx="1521034" cy="200055"/>
          </a:xfrm>
          <a:prstGeom prst="rect">
            <a:avLst/>
          </a:prstGeom>
          <a:noFill/>
        </p:spPr>
        <p:txBody>
          <a:bodyPr wrap="square" rtlCol="0">
            <a:spAutoFit/>
          </a:bodyPr>
          <a:lstStyle/>
          <a:p>
            <a:pPr>
              <a:buClr>
                <a:srgbClr val="E31838"/>
              </a:buClr>
            </a:pPr>
            <a:r>
              <a:rPr lang="en-US" sz="700" b="1" dirty="0" smtClean="0">
                <a:solidFill>
                  <a:srgbClr val="010204"/>
                </a:solidFill>
                <a:latin typeface="Arial" pitchFamily="-112" charset="0"/>
                <a:ea typeface="ＭＳ Ｐゴシック" pitchFamily="-112" charset="-128"/>
              </a:rPr>
              <a:t>Cluster Shared Volume (CSV)</a:t>
            </a:r>
          </a:p>
        </p:txBody>
      </p:sp>
    </p:spTree>
    <p:extLst>
      <p:ext uri="{BB962C8B-B14F-4D97-AF65-F5344CB8AC3E}">
        <p14:creationId xmlns:p14="http://schemas.microsoft.com/office/powerpoint/2010/main" val="29351872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up)">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
                                        </p:tgtEl>
                                        <p:attrNameLst>
                                          <p:attrName>style.visibility</p:attrName>
                                        </p:attrNameLst>
                                      </p:cBhvr>
                                      <p:to>
                                        <p:strVal val="visible"/>
                                      </p:to>
                                    </p:set>
                                    <p:animEffect transition="in" filter="fade">
                                      <p:cBhvr>
                                        <p:cTn id="18" dur="500"/>
                                        <p:tgtEl>
                                          <p:spTgt spid="2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9"/>
                                        </p:tgtEl>
                                        <p:attrNameLst>
                                          <p:attrName>style.visibility</p:attrName>
                                        </p:attrNameLst>
                                      </p:cBhvr>
                                      <p:to>
                                        <p:strVal val="visible"/>
                                      </p:to>
                                    </p:set>
                                    <p:animEffect transition="in" filter="wipe(up)">
                                      <p:cBhvr>
                                        <p:cTn id="23" dur="500"/>
                                        <p:tgtEl>
                                          <p:spTgt spid="249"/>
                                        </p:tgtEl>
                                      </p:cBhvr>
                                    </p:animEffect>
                                  </p:childTnLst>
                                </p:cTn>
                              </p:par>
                              <p:par>
                                <p:cTn id="24" presetID="9" presetClass="exit" presetSubtype="0" fill="hold" nodeType="withEffect">
                                  <p:stCondLst>
                                    <p:cond delay="0"/>
                                  </p:stCondLst>
                                  <p:childTnLst>
                                    <p:animEffect transition="out" filter="dissolve">
                                      <p:cBhvr>
                                        <p:cTn id="25" dur="500"/>
                                        <p:tgtEl>
                                          <p:spTgt spid="141"/>
                                        </p:tgtEl>
                                      </p:cBhvr>
                                    </p:animEffect>
                                    <p:set>
                                      <p:cBhvr>
                                        <p:cTn id="26" dur="1" fill="hold">
                                          <p:stCondLst>
                                            <p:cond delay="499"/>
                                          </p:stCondLst>
                                        </p:cTn>
                                        <p:tgtEl>
                                          <p:spTgt spid="14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6"/>
                                        </p:tgtEl>
                                        <p:attrNameLst>
                                          <p:attrName>style.visibility</p:attrName>
                                        </p:attrNameLst>
                                      </p:cBhvr>
                                      <p:to>
                                        <p:strVal val="visible"/>
                                      </p:to>
                                    </p:set>
                                    <p:animEffect transition="in" filter="fade">
                                      <p:cBhvr>
                                        <p:cTn id="32" dur="500"/>
                                        <p:tgtEl>
                                          <p:spTgt spid="246"/>
                                        </p:tgtEl>
                                      </p:cBhvr>
                                    </p:animEffect>
                                  </p:childTnLst>
                                </p:cTn>
                              </p:par>
                              <p:par>
                                <p:cTn id="33" presetID="22" presetClass="entr" presetSubtype="8" fill="hold" nodeType="with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ipe(left)">
                                      <p:cBhvr>
                                        <p:cTn id="35" dur="500"/>
                                        <p:tgtEl>
                                          <p:spTgt spid="1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51"/>
                                        </p:tgtEl>
                                        <p:attrNameLst>
                                          <p:attrName>style.visibility</p:attrName>
                                        </p:attrNameLst>
                                      </p:cBhvr>
                                      <p:to>
                                        <p:strVal val="visible"/>
                                      </p:to>
                                    </p:set>
                                    <p:animEffect transition="in" filter="wipe(up)">
                                      <p:cBhvr>
                                        <p:cTn id="40" dur="500"/>
                                        <p:tgtEl>
                                          <p:spTgt spid="251"/>
                                        </p:tgtEl>
                                      </p:cBhvr>
                                    </p:animEffect>
                                  </p:childTnLst>
                                </p:cTn>
                              </p:par>
                              <p:par>
                                <p:cTn id="41" presetID="9" presetClass="exit" presetSubtype="0" fill="hold" grpId="1" nodeType="withEffect">
                                  <p:stCondLst>
                                    <p:cond delay="0"/>
                                  </p:stCondLst>
                                  <p:childTnLst>
                                    <p:animEffect transition="out" filter="dissolve">
                                      <p:cBhvr>
                                        <p:cTn id="42" dur="500"/>
                                        <p:tgtEl>
                                          <p:spTgt spid="249"/>
                                        </p:tgtEl>
                                      </p:cBhvr>
                                    </p:animEffect>
                                    <p:set>
                                      <p:cBhvr>
                                        <p:cTn id="43" dur="1" fill="hold">
                                          <p:stCondLst>
                                            <p:cond delay="499"/>
                                          </p:stCondLst>
                                        </p:cTn>
                                        <p:tgtEl>
                                          <p:spTgt spid="249"/>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7"/>
                                        </p:tgtEl>
                                        <p:attrNameLst>
                                          <p:attrName>style.visibility</p:attrName>
                                        </p:attrNameLst>
                                      </p:cBhvr>
                                      <p:to>
                                        <p:strVal val="visible"/>
                                      </p:to>
                                    </p:set>
                                    <p:animEffect transition="in" filter="fade">
                                      <p:cBhvr>
                                        <p:cTn id="49" dur="500"/>
                                        <p:tgtEl>
                                          <p:spTgt spid="247"/>
                                        </p:tgtEl>
                                      </p:cBhvr>
                                    </p:animEffect>
                                  </p:childTnLst>
                                </p:cTn>
                              </p:par>
                              <p:par>
                                <p:cTn id="50" presetID="22" presetClass="entr" presetSubtype="8"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51"/>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251" grpId="0" animBg="1"/>
      <p:bldP spid="251" grpId="1" animBg="1"/>
      <p:bldP spid="247" grpId="0" animBg="1"/>
      <p:bldP spid="249" grpId="0" animBg="1"/>
      <p:bldP spid="249" grpId="1" animBg="1"/>
      <p:bldP spid="2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Rounded Rectangle 349"/>
          <p:cNvSpPr/>
          <p:nvPr/>
        </p:nvSpPr>
        <p:spPr bwMode="auto">
          <a:xfrm>
            <a:off x="511502" y="3969155"/>
            <a:ext cx="3555965" cy="1259916"/>
          </a:xfrm>
          <a:prstGeom prst="round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square" rtlCol="0" anchor="b" anchorCtr="1">
            <a:normAutofit/>
          </a:bodyPr>
          <a:lstStyle/>
          <a:p>
            <a:pPr algn="ctr" eaLnBrk="0" hangingPunct="0">
              <a:spcBef>
                <a:spcPts val="600"/>
              </a:spcBef>
              <a:buClr>
                <a:srgbClr val="800000"/>
              </a:buClr>
              <a:buSzPct val="100000"/>
            </a:pPr>
            <a:r>
              <a:rPr lang="en-US" sz="1050" b="1" dirty="0" smtClean="0">
                <a:solidFill>
                  <a:srgbClr val="000000"/>
                </a:solidFill>
                <a:ea typeface="ＭＳ Ｐゴシック" pitchFamily="-112" charset="-128"/>
              </a:rPr>
              <a:t>CSV Pool</a:t>
            </a:r>
          </a:p>
        </p:txBody>
      </p:sp>
      <p:sp>
        <p:nvSpPr>
          <p:cNvPr id="549" name="Rounded Rectangle 548"/>
          <p:cNvSpPr/>
          <p:nvPr/>
        </p:nvSpPr>
        <p:spPr>
          <a:xfrm>
            <a:off x="1655937" y="5356575"/>
            <a:ext cx="1310539" cy="611066"/>
          </a:xfrm>
          <a:prstGeom prst="roundRect">
            <a:avLst>
              <a:gd name="adj" fmla="val 5128"/>
            </a:avLst>
          </a:prstGeom>
          <a:ln/>
        </p:spPr>
        <p:style>
          <a:lnRef idx="1">
            <a:schemeClr val="dk1"/>
          </a:lnRef>
          <a:fillRef idx="2">
            <a:schemeClr val="dk1"/>
          </a:fillRef>
          <a:effectRef idx="1">
            <a:schemeClr val="dk1"/>
          </a:effectRef>
          <a:fontRef idx="minor">
            <a:schemeClr val="dk1"/>
          </a:fontRef>
        </p:style>
        <p:txBody>
          <a:bodyPr rtlCol="0" anchor="b"/>
          <a:lstStyle/>
          <a:p>
            <a:pPr algn="ctr" fontAlgn="auto">
              <a:spcBef>
                <a:spcPts val="0"/>
              </a:spcBef>
              <a:spcAft>
                <a:spcPts val="0"/>
              </a:spcAft>
            </a:pPr>
            <a:r>
              <a:rPr lang="en-US" sz="1000" b="1" dirty="0" smtClean="0">
                <a:solidFill>
                  <a:prstClr val="black"/>
                </a:solidFill>
              </a:rPr>
              <a:t>Hyper-V Proxy</a:t>
            </a:r>
            <a:endParaRPr lang="en-US" sz="1000" b="1" dirty="0">
              <a:solidFill>
                <a:prstClr val="black"/>
              </a:solidFill>
            </a:endParaRPr>
          </a:p>
        </p:txBody>
      </p:sp>
      <p:sp>
        <p:nvSpPr>
          <p:cNvPr id="2" name="Title 1"/>
          <p:cNvSpPr>
            <a:spLocks noGrp="1"/>
          </p:cNvSpPr>
          <p:nvPr>
            <p:ph type="title"/>
          </p:nvPr>
        </p:nvSpPr>
        <p:spPr/>
        <p:txBody>
          <a:bodyPr/>
          <a:lstStyle/>
          <a:p>
            <a:r>
              <a:rPr lang="en-US" dirty="0" smtClean="0"/>
              <a:t>SnapProtect for Virtual Servers</a:t>
            </a:r>
            <a:br>
              <a:rPr lang="en-US" dirty="0" smtClean="0"/>
            </a:br>
            <a:r>
              <a:rPr lang="en-US" sz="2000" i="1" dirty="0" smtClean="0"/>
              <a:t>Leverage Hardware Snapshots for fast recovery copies</a:t>
            </a:r>
            <a:endParaRPr lang="en-US" dirty="0"/>
          </a:p>
        </p:txBody>
      </p:sp>
      <p:sp>
        <p:nvSpPr>
          <p:cNvPr id="5" name="Rectangle 4"/>
          <p:cNvSpPr/>
          <p:nvPr/>
        </p:nvSpPr>
        <p:spPr bwMode="auto">
          <a:xfrm>
            <a:off x="176125" y="1537366"/>
            <a:ext cx="2086118" cy="290779"/>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marL="91440" defTabSz="914400"/>
            <a:r>
              <a:rPr lang="en-US" sz="1400" b="1" dirty="0" smtClean="0">
                <a:solidFill>
                  <a:srgbClr val="FFFFFF"/>
                </a:solidFill>
              </a:rPr>
              <a:t>Description</a:t>
            </a:r>
          </a:p>
        </p:txBody>
      </p:sp>
      <p:sp>
        <p:nvSpPr>
          <p:cNvPr id="6" name="Rectangle 5"/>
          <p:cNvSpPr/>
          <p:nvPr/>
        </p:nvSpPr>
        <p:spPr>
          <a:xfrm>
            <a:off x="183977" y="1840727"/>
            <a:ext cx="4649056" cy="83906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7" name="Rectangle 6"/>
          <p:cNvSpPr/>
          <p:nvPr/>
        </p:nvSpPr>
        <p:spPr bwMode="auto">
          <a:xfrm>
            <a:off x="5172060" y="1514758"/>
            <a:ext cx="2086118" cy="299479"/>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marL="91440" defTabSz="914400"/>
            <a:r>
              <a:rPr lang="en-US" sz="1400" b="1" dirty="0" smtClean="0">
                <a:solidFill>
                  <a:srgbClr val="FFFFFF"/>
                </a:solidFill>
              </a:rPr>
              <a:t>Benefits</a:t>
            </a:r>
          </a:p>
        </p:txBody>
      </p:sp>
      <p:sp>
        <p:nvSpPr>
          <p:cNvPr id="8" name="Rectangle 7"/>
          <p:cNvSpPr/>
          <p:nvPr/>
        </p:nvSpPr>
        <p:spPr>
          <a:xfrm>
            <a:off x="5172060" y="1815121"/>
            <a:ext cx="3811713" cy="46252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grpSp>
        <p:nvGrpSpPr>
          <p:cNvPr id="9" name="Group 17"/>
          <p:cNvGrpSpPr/>
          <p:nvPr/>
        </p:nvGrpSpPr>
        <p:grpSpPr>
          <a:xfrm>
            <a:off x="3722557" y="4362958"/>
            <a:ext cx="1040329" cy="718441"/>
            <a:chOff x="3931631" y="3829188"/>
            <a:chExt cx="1040329" cy="718441"/>
          </a:xfrm>
        </p:grpSpPr>
        <p:sp>
          <p:nvSpPr>
            <p:cNvPr id="1032" name="Right Brace 1031"/>
            <p:cNvSpPr/>
            <p:nvPr/>
          </p:nvSpPr>
          <p:spPr>
            <a:xfrm>
              <a:off x="3931631" y="3829188"/>
              <a:ext cx="257251" cy="718441"/>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solidFill>
                  <a:prstClr val="black"/>
                </a:solidFill>
              </a:endParaRPr>
            </a:p>
          </p:txBody>
        </p:sp>
        <p:sp>
          <p:nvSpPr>
            <p:cNvPr id="1033" name="Rectangle 1032"/>
            <p:cNvSpPr/>
            <p:nvPr/>
          </p:nvSpPr>
          <p:spPr>
            <a:xfrm>
              <a:off x="4060257" y="3905656"/>
              <a:ext cx="911703" cy="600164"/>
            </a:xfrm>
            <a:prstGeom prst="rect">
              <a:avLst/>
            </a:prstGeom>
          </p:spPr>
          <p:txBody>
            <a:bodyPr wrap="square">
              <a:spAutoFit/>
            </a:bodyPr>
            <a:lstStyle/>
            <a:p>
              <a:pPr algn="ctr" eaLnBrk="0" hangingPunct="0">
                <a:spcBef>
                  <a:spcPts val="600"/>
                </a:spcBef>
                <a:buClr>
                  <a:srgbClr val="800000"/>
                </a:buClr>
                <a:buSzPct val="100000"/>
              </a:pPr>
              <a:r>
                <a:rPr lang="en-US" sz="1100" b="1" dirty="0" smtClean="0">
                  <a:solidFill>
                    <a:srgbClr val="000000"/>
                  </a:solidFill>
                  <a:latin typeface="Calibri" pitchFamily="34" charset="0"/>
                  <a:ea typeface="ＭＳ Ｐゴシック" pitchFamily="-112" charset="-128"/>
                </a:rPr>
                <a:t>Fast Recovery Copies</a:t>
              </a:r>
              <a:endParaRPr lang="en-US" sz="1100" b="1" dirty="0">
                <a:solidFill>
                  <a:srgbClr val="000000"/>
                </a:solidFill>
                <a:latin typeface="Calibri" pitchFamily="34" charset="0"/>
                <a:ea typeface="ＭＳ Ｐゴシック" pitchFamily="-112" charset="-128"/>
              </a:endParaRPr>
            </a:p>
          </p:txBody>
        </p:sp>
      </p:grpSp>
      <p:pic>
        <p:nvPicPr>
          <p:cNvPr id="49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290" y="5452240"/>
            <a:ext cx="1163416" cy="2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4189"/>
          <p:cNvGrpSpPr/>
          <p:nvPr/>
        </p:nvGrpSpPr>
        <p:grpSpPr>
          <a:xfrm>
            <a:off x="1060135" y="6057066"/>
            <a:ext cx="2802736" cy="762000"/>
            <a:chOff x="1199087" y="5099549"/>
            <a:chExt cx="2802736" cy="762000"/>
          </a:xfrm>
        </p:grpSpPr>
        <p:sp>
          <p:nvSpPr>
            <p:cNvPr id="532" name="Rounded Rectangle 531"/>
            <p:cNvSpPr/>
            <p:nvPr/>
          </p:nvSpPr>
          <p:spPr>
            <a:xfrm>
              <a:off x="1199087" y="5099549"/>
              <a:ext cx="2802736" cy="762000"/>
            </a:xfrm>
            <a:prstGeom prst="roundRect">
              <a:avLst/>
            </a:prstGeom>
            <a:solidFill>
              <a:schemeClr val="bg1"/>
            </a:solidFill>
            <a:effectLst>
              <a:glow rad="101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endParaRPr lang="en-US" sz="1400" dirty="0">
                <a:solidFill>
                  <a:prstClr val="black"/>
                </a:solidFill>
              </a:endParaRPr>
            </a:p>
          </p:txBody>
        </p:sp>
        <p:pic>
          <p:nvPicPr>
            <p:cNvPr id="533" name="Picture 1"/>
            <p:cNvPicPr>
              <a:picLocks noChangeAspect="1" noChangeArrowheads="1"/>
            </p:cNvPicPr>
            <p:nvPr/>
          </p:nvPicPr>
          <p:blipFill>
            <a:blip r:embed="rId4" cstate="screen"/>
            <a:srcRect/>
            <a:stretch>
              <a:fillRect/>
            </a:stretch>
          </p:blipFill>
          <p:spPr bwMode="auto">
            <a:xfrm>
              <a:off x="1500475" y="5175749"/>
              <a:ext cx="685800" cy="178025"/>
            </a:xfrm>
            <a:prstGeom prst="rect">
              <a:avLst/>
            </a:prstGeom>
            <a:solidFill>
              <a:schemeClr val="bg1">
                <a:alpha val="58823"/>
              </a:schemeClr>
            </a:solidFill>
            <a:ln w="9525">
              <a:solidFill>
                <a:schemeClr val="bg1"/>
              </a:solidFill>
              <a:miter lim="800000"/>
              <a:headEnd/>
              <a:tailEnd/>
            </a:ln>
          </p:spPr>
        </p:pic>
        <p:sp>
          <p:nvSpPr>
            <p:cNvPr id="534" name="Rectangle 533"/>
            <p:cNvSpPr/>
            <p:nvPr/>
          </p:nvSpPr>
          <p:spPr>
            <a:xfrm>
              <a:off x="2560647" y="5112801"/>
              <a:ext cx="1440394" cy="276999"/>
            </a:xfrm>
            <a:prstGeom prst="rect">
              <a:avLst/>
            </a:prstGeom>
          </p:spPr>
          <p:txBody>
            <a:bodyPr wrap="none">
              <a:spAutoFit/>
            </a:bodyPr>
            <a:lstStyle/>
            <a:p>
              <a:pPr algn="r" fontAlgn="auto">
                <a:spcBef>
                  <a:spcPts val="0"/>
                </a:spcBef>
                <a:spcAft>
                  <a:spcPts val="0"/>
                </a:spcAft>
              </a:pPr>
              <a:r>
                <a:rPr lang="en-US" sz="1200" b="1" dirty="0" smtClean="0">
                  <a:solidFill>
                    <a:srgbClr val="002060"/>
                  </a:solidFill>
                  <a:latin typeface="Arial Black" pitchFamily="34" charset="0"/>
                  <a:cs typeface="Arial" pitchFamily="34" charset="0"/>
                </a:rPr>
                <a:t>Backup Copies</a:t>
              </a:r>
            </a:p>
          </p:txBody>
        </p:sp>
        <p:sp>
          <p:nvSpPr>
            <p:cNvPr id="535" name="Cloud Callout 534"/>
            <p:cNvSpPr/>
            <p:nvPr/>
          </p:nvSpPr>
          <p:spPr>
            <a:xfrm>
              <a:off x="2378431" y="5556750"/>
              <a:ext cx="539261" cy="228600"/>
            </a:xfrm>
            <a:prstGeom prst="cloudCallout">
              <a:avLst>
                <a:gd name="adj1" fmla="val -14311"/>
                <a:gd name="adj2" fmla="val 35473"/>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536" name="Can 535"/>
            <p:cNvSpPr/>
            <p:nvPr/>
          </p:nvSpPr>
          <p:spPr>
            <a:xfrm>
              <a:off x="1542217" y="5559638"/>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537" name="Can 536"/>
            <p:cNvSpPr/>
            <p:nvPr/>
          </p:nvSpPr>
          <p:spPr>
            <a:xfrm>
              <a:off x="1847017" y="5559638"/>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538" name="TextBox 537"/>
            <p:cNvSpPr txBox="1"/>
            <p:nvPr/>
          </p:nvSpPr>
          <p:spPr>
            <a:xfrm>
              <a:off x="1370166" y="5328149"/>
              <a:ext cx="926128"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a:solidFill>
                    <a:srgbClr val="010204"/>
                  </a:solidFill>
                  <a:latin typeface="Calibri"/>
                  <a:cs typeface="+mn-cs"/>
                </a:rPr>
                <a:t>Open Disk</a:t>
              </a:r>
            </a:p>
          </p:txBody>
        </p:sp>
        <p:sp>
          <p:nvSpPr>
            <p:cNvPr id="539" name="Can 538"/>
            <p:cNvSpPr/>
            <p:nvPr/>
          </p:nvSpPr>
          <p:spPr>
            <a:xfrm>
              <a:off x="1687401" y="5618254"/>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540" name="TextBox 539"/>
            <p:cNvSpPr txBox="1"/>
            <p:nvPr/>
          </p:nvSpPr>
          <p:spPr>
            <a:xfrm>
              <a:off x="3053783" y="5328149"/>
              <a:ext cx="580292"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smtClean="0">
                  <a:solidFill>
                    <a:srgbClr val="010204"/>
                  </a:solidFill>
                  <a:latin typeface="Calibri"/>
                  <a:cs typeface="+mn-cs"/>
                </a:rPr>
                <a:t>Tape</a:t>
              </a:r>
              <a:endParaRPr lang="en-US" sz="1050" b="1" dirty="0">
                <a:solidFill>
                  <a:srgbClr val="010204"/>
                </a:solidFill>
                <a:latin typeface="Calibri"/>
                <a:cs typeface="+mn-cs"/>
              </a:endParaRPr>
            </a:p>
          </p:txBody>
        </p:sp>
        <p:pic>
          <p:nvPicPr>
            <p:cNvPr id="541" name="Picture 42" descr="single-tape"/>
            <p:cNvPicPr>
              <a:picLocks noChangeAspect="1" noChangeArrowheads="1"/>
            </p:cNvPicPr>
            <p:nvPr/>
          </p:nvPicPr>
          <p:blipFill>
            <a:blip r:embed="rId5" cstate="screen"/>
            <a:srcRect/>
            <a:stretch>
              <a:fillRect/>
            </a:stretch>
          </p:blipFill>
          <p:spPr bwMode="auto">
            <a:xfrm>
              <a:off x="3155313" y="5567630"/>
              <a:ext cx="215935" cy="185991"/>
            </a:xfrm>
            <a:prstGeom prst="rect">
              <a:avLst/>
            </a:prstGeom>
            <a:noFill/>
            <a:ln w="9525">
              <a:noFill/>
              <a:miter lim="800000"/>
              <a:headEnd/>
              <a:tailEnd/>
            </a:ln>
          </p:spPr>
        </p:pic>
        <p:pic>
          <p:nvPicPr>
            <p:cNvPr id="542" name="Picture 42" descr="single-tape"/>
            <p:cNvPicPr>
              <a:picLocks noChangeAspect="1" noChangeArrowheads="1"/>
            </p:cNvPicPr>
            <p:nvPr/>
          </p:nvPicPr>
          <p:blipFill>
            <a:blip r:embed="rId5" cstate="screen"/>
            <a:srcRect/>
            <a:stretch>
              <a:fillRect/>
            </a:stretch>
          </p:blipFill>
          <p:spPr bwMode="auto">
            <a:xfrm>
              <a:off x="3229571" y="5579354"/>
              <a:ext cx="215935" cy="185991"/>
            </a:xfrm>
            <a:prstGeom prst="rect">
              <a:avLst/>
            </a:prstGeom>
            <a:noFill/>
            <a:ln w="9525">
              <a:noFill/>
              <a:miter lim="800000"/>
              <a:headEnd/>
              <a:tailEnd/>
            </a:ln>
          </p:spPr>
        </p:pic>
        <p:pic>
          <p:nvPicPr>
            <p:cNvPr id="543" name="Picture 42" descr="single-tape"/>
            <p:cNvPicPr>
              <a:picLocks noChangeAspect="1" noChangeArrowheads="1"/>
            </p:cNvPicPr>
            <p:nvPr/>
          </p:nvPicPr>
          <p:blipFill>
            <a:blip r:embed="rId5" cstate="screen"/>
            <a:srcRect/>
            <a:stretch>
              <a:fillRect/>
            </a:stretch>
          </p:blipFill>
          <p:spPr bwMode="auto">
            <a:xfrm>
              <a:off x="3295048" y="5591078"/>
              <a:ext cx="215935" cy="185991"/>
            </a:xfrm>
            <a:prstGeom prst="rect">
              <a:avLst/>
            </a:prstGeom>
            <a:noFill/>
            <a:ln w="9525">
              <a:noFill/>
              <a:miter lim="800000"/>
              <a:headEnd/>
              <a:tailEnd/>
            </a:ln>
          </p:spPr>
        </p:pic>
        <p:sp>
          <p:nvSpPr>
            <p:cNvPr id="544" name="TextBox 543"/>
            <p:cNvSpPr txBox="1"/>
            <p:nvPr/>
          </p:nvSpPr>
          <p:spPr>
            <a:xfrm>
              <a:off x="2159771" y="5328149"/>
              <a:ext cx="926128"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smtClean="0">
                  <a:solidFill>
                    <a:srgbClr val="010204"/>
                  </a:solidFill>
                  <a:latin typeface="Calibri"/>
                  <a:cs typeface="+mn-cs"/>
                </a:rPr>
                <a:t>Cloud</a:t>
              </a:r>
              <a:endParaRPr lang="en-US" sz="1050" b="1" dirty="0">
                <a:solidFill>
                  <a:srgbClr val="010204"/>
                </a:solidFill>
                <a:latin typeface="Calibri"/>
                <a:cs typeface="+mn-cs"/>
              </a:endParaRPr>
            </a:p>
          </p:txBody>
        </p:sp>
        <p:sp>
          <p:nvSpPr>
            <p:cNvPr id="545" name="Can 544"/>
            <p:cNvSpPr/>
            <p:nvPr/>
          </p:nvSpPr>
          <p:spPr>
            <a:xfrm>
              <a:off x="2543266" y="5618254"/>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cxnSp>
        <p:nvCxnSpPr>
          <p:cNvPr id="129" name="Straight Arrow Connector 128"/>
          <p:cNvCxnSpPr>
            <a:stCxn id="564" idx="3"/>
            <a:endCxn id="549" idx="0"/>
          </p:cNvCxnSpPr>
          <p:nvPr/>
        </p:nvCxnSpPr>
        <p:spPr>
          <a:xfrm>
            <a:off x="1329975" y="4986352"/>
            <a:ext cx="981232" cy="37022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565" idx="3"/>
            <a:endCxn id="549" idx="0"/>
          </p:cNvCxnSpPr>
          <p:nvPr/>
        </p:nvCxnSpPr>
        <p:spPr>
          <a:xfrm>
            <a:off x="2071606" y="4986352"/>
            <a:ext cx="239601" cy="37022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92" name="Straight Arrow Connector 491"/>
          <p:cNvCxnSpPr>
            <a:stCxn id="566" idx="3"/>
            <a:endCxn id="549" idx="0"/>
          </p:cNvCxnSpPr>
          <p:nvPr/>
        </p:nvCxnSpPr>
        <p:spPr>
          <a:xfrm flipH="1">
            <a:off x="2311207" y="4986352"/>
            <a:ext cx="502030" cy="37022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94" name="Straight Arrow Connector 493"/>
          <p:cNvCxnSpPr>
            <a:stCxn id="567" idx="3"/>
            <a:endCxn id="549" idx="0"/>
          </p:cNvCxnSpPr>
          <p:nvPr/>
        </p:nvCxnSpPr>
        <p:spPr>
          <a:xfrm flipH="1">
            <a:off x="2311207" y="4986352"/>
            <a:ext cx="1243662" cy="37022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nvGrpSpPr>
          <p:cNvPr id="12" name="Group 18"/>
          <p:cNvGrpSpPr/>
          <p:nvPr/>
        </p:nvGrpSpPr>
        <p:grpSpPr>
          <a:xfrm>
            <a:off x="2801037" y="5210980"/>
            <a:ext cx="2136373" cy="685800"/>
            <a:chOff x="2767007" y="5068200"/>
            <a:chExt cx="2136373" cy="685800"/>
          </a:xfrm>
        </p:grpSpPr>
        <p:grpSp>
          <p:nvGrpSpPr>
            <p:cNvPr id="13" name="Group 11"/>
            <p:cNvGrpSpPr/>
            <p:nvPr/>
          </p:nvGrpSpPr>
          <p:grpSpPr>
            <a:xfrm>
              <a:off x="2767007" y="5068200"/>
              <a:ext cx="1159366" cy="685800"/>
              <a:chOff x="2767007" y="5068200"/>
              <a:chExt cx="1159366" cy="685800"/>
            </a:xfrm>
          </p:grpSpPr>
          <p:sp>
            <p:nvSpPr>
              <p:cNvPr id="1055" name="Isosceles Triangle 1054"/>
              <p:cNvSpPr/>
              <p:nvPr/>
            </p:nvSpPr>
            <p:spPr bwMode="auto">
              <a:xfrm rot="15990072">
                <a:off x="2778698" y="5129381"/>
                <a:ext cx="605867" cy="629249"/>
              </a:xfrm>
              <a:prstGeom prst="triangle">
                <a:avLst/>
              </a:prstGeom>
              <a:solidFill>
                <a:schemeClr val="accent4">
                  <a:lumMod val="40000"/>
                  <a:lumOff val="60000"/>
                </a:schemeClr>
              </a:solidFill>
              <a:ln w="9525">
                <a:noFill/>
                <a:miter lim="800000"/>
                <a:headEnd/>
                <a:tailEnd/>
              </a:ln>
            </p:spPr>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nvGrpSpPr>
              <p:cNvPr id="14" name="Group 503"/>
              <p:cNvGrpSpPr/>
              <p:nvPr/>
            </p:nvGrpSpPr>
            <p:grpSpPr>
              <a:xfrm>
                <a:off x="3240573" y="5068200"/>
                <a:ext cx="685800" cy="685800"/>
                <a:chOff x="6917161" y="1787076"/>
                <a:chExt cx="1228725" cy="1225296"/>
              </a:xfrm>
            </p:grpSpPr>
            <p:sp>
              <p:nvSpPr>
                <p:cNvPr id="505" name="Rounded Rectangle 504"/>
                <p:cNvSpPr/>
                <p:nvPr/>
              </p:nvSpPr>
              <p:spPr>
                <a:xfrm>
                  <a:off x="6917161" y="1787076"/>
                  <a:ext cx="1228725" cy="1225296"/>
                </a:xfrm>
                <a:prstGeom prst="roundRect">
                  <a:avLst>
                    <a:gd name="adj" fmla="val 6383"/>
                  </a:avLst>
                </a:prstGeom>
                <a:gradFill flip="none" rotWithShape="1">
                  <a:gsLst>
                    <a:gs pos="0">
                      <a:schemeClr val="bg1">
                        <a:lumMod val="85000"/>
                      </a:schemeClr>
                    </a:gs>
                    <a:gs pos="58000">
                      <a:srgbClr val="E3E3E3"/>
                    </a:gs>
                    <a:gs pos="74000">
                      <a:schemeClr val="bg1">
                        <a:lumMod val="95000"/>
                      </a:schemeClr>
                    </a:gs>
                    <a:gs pos="100000">
                      <a:schemeClr val="bg1"/>
                    </a:gs>
                  </a:gsLst>
                  <a:lin ang="18900000" scaled="1"/>
                  <a:tileRect/>
                </a:gradFill>
                <a:ln>
                  <a:solidFill>
                    <a:schemeClr val="bg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506" name="Rectangle 505"/>
                <p:cNvSpPr/>
                <p:nvPr/>
              </p:nvSpPr>
              <p:spPr>
                <a:xfrm>
                  <a:off x="7087497" y="1874549"/>
                  <a:ext cx="888051" cy="351034"/>
                </a:xfrm>
                <a:prstGeom prst="rect">
                  <a:avLst/>
                </a:prstGeom>
                <a:solidFill>
                  <a:srgbClr val="F77E3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VSA</a:t>
                  </a:r>
                  <a:endParaRPr lang="en-US" sz="2000" b="1" dirty="0">
                    <a:solidFill>
                      <a:prstClr val="white"/>
                    </a:solidFill>
                  </a:endParaRPr>
                </a:p>
              </p:txBody>
            </p:sp>
            <p:sp>
              <p:nvSpPr>
                <p:cNvPr id="507" name="Rectangle 506"/>
                <p:cNvSpPr/>
                <p:nvPr/>
              </p:nvSpPr>
              <p:spPr>
                <a:xfrm>
                  <a:off x="7087497" y="2202466"/>
                  <a:ext cx="888051" cy="351034"/>
                </a:xfrm>
                <a:prstGeom prst="rect">
                  <a:avLst/>
                </a:prstGeom>
                <a:solidFill>
                  <a:srgbClr val="00B0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MA</a:t>
                  </a:r>
                  <a:endParaRPr lang="en-US" sz="2000" b="1" dirty="0">
                    <a:solidFill>
                      <a:prstClr val="white"/>
                    </a:solidFill>
                  </a:endParaRPr>
                </a:p>
              </p:txBody>
            </p:sp>
            <p:sp>
              <p:nvSpPr>
                <p:cNvPr id="508" name="Rectangle 507"/>
                <p:cNvSpPr/>
                <p:nvPr/>
              </p:nvSpPr>
              <p:spPr>
                <a:xfrm>
                  <a:off x="7087497" y="2540657"/>
                  <a:ext cx="888051" cy="351034"/>
                </a:xfrm>
                <a:prstGeom prst="rect">
                  <a:avLst/>
                </a:prstGeom>
                <a:solidFill>
                  <a:srgbClr val="0070C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SPC</a:t>
                  </a:r>
                  <a:endParaRPr lang="en-US" sz="2000" b="1" dirty="0">
                    <a:solidFill>
                      <a:prstClr val="white"/>
                    </a:solidFill>
                  </a:endParaRPr>
                </a:p>
              </p:txBody>
            </p:sp>
          </p:grpSp>
        </p:grpSp>
        <p:sp>
          <p:nvSpPr>
            <p:cNvPr id="559" name="Rectangle 558"/>
            <p:cNvSpPr/>
            <p:nvPr/>
          </p:nvSpPr>
          <p:spPr>
            <a:xfrm>
              <a:off x="3991677" y="5086290"/>
              <a:ext cx="911703" cy="600164"/>
            </a:xfrm>
            <a:prstGeom prst="rect">
              <a:avLst/>
            </a:prstGeom>
          </p:spPr>
          <p:txBody>
            <a:bodyPr wrap="square">
              <a:spAutoFit/>
            </a:bodyPr>
            <a:lstStyle/>
            <a:p>
              <a:pPr algn="ctr" eaLnBrk="0" hangingPunct="0">
                <a:spcBef>
                  <a:spcPts val="600"/>
                </a:spcBef>
                <a:buClr>
                  <a:srgbClr val="800000"/>
                </a:buClr>
                <a:buSzPct val="100000"/>
              </a:pPr>
              <a:r>
                <a:rPr lang="en-US" sz="1100" b="1" dirty="0" smtClean="0">
                  <a:solidFill>
                    <a:srgbClr val="000000"/>
                  </a:solidFill>
                  <a:latin typeface="Calibri" pitchFamily="34" charset="0"/>
                  <a:ea typeface="ＭＳ Ｐゴシック" pitchFamily="-112" charset="-128"/>
                </a:rPr>
                <a:t>SPC/VSA on Hyper-V Proxy</a:t>
              </a:r>
              <a:endParaRPr lang="en-US" sz="1100" b="1" dirty="0">
                <a:solidFill>
                  <a:srgbClr val="000000"/>
                </a:solidFill>
                <a:latin typeface="Calibri" pitchFamily="34" charset="0"/>
                <a:ea typeface="ＭＳ Ｐゴシック" pitchFamily="-112" charset="-128"/>
              </a:endParaRPr>
            </a:p>
          </p:txBody>
        </p:sp>
      </p:grpSp>
      <p:sp>
        <p:nvSpPr>
          <p:cNvPr id="726" name="TextBox 725"/>
          <p:cNvSpPr txBox="1"/>
          <p:nvPr/>
        </p:nvSpPr>
        <p:spPr>
          <a:xfrm>
            <a:off x="229810" y="1875708"/>
            <a:ext cx="4603223" cy="584775"/>
          </a:xfrm>
          <a:prstGeom prst="rect">
            <a:avLst/>
          </a:prstGeom>
          <a:noFill/>
        </p:spPr>
        <p:txBody>
          <a:bodyPr wrap="square" rtlCol="0">
            <a:spAutoFit/>
          </a:bodyPr>
          <a:lstStyle/>
          <a:p>
            <a:pPr defTabSz="914400" fontAlgn="auto">
              <a:spcBef>
                <a:spcPts val="0"/>
              </a:spcBef>
              <a:spcAft>
                <a:spcPts val="0"/>
              </a:spcAft>
              <a:buClr>
                <a:srgbClr val="E31838"/>
              </a:buClr>
              <a:defRPr/>
            </a:pPr>
            <a:r>
              <a:rPr lang="en-US" sz="1600" b="1" kern="0" dirty="0" smtClean="0">
                <a:solidFill>
                  <a:srgbClr val="010204"/>
                </a:solidFill>
                <a:latin typeface="Calibri" pitchFamily="34" charset="0"/>
              </a:rPr>
              <a:t>Rapid fire creation of persistent recovery copies using native snapshot technologies in storage arrays</a:t>
            </a:r>
          </a:p>
        </p:txBody>
      </p:sp>
      <p:sp>
        <p:nvSpPr>
          <p:cNvPr id="728" name="TextBox 727"/>
          <p:cNvSpPr txBox="1"/>
          <p:nvPr/>
        </p:nvSpPr>
        <p:spPr>
          <a:xfrm>
            <a:off x="5213156" y="1815141"/>
            <a:ext cx="3728568" cy="3447098"/>
          </a:xfrm>
          <a:prstGeom prst="rect">
            <a:avLst/>
          </a:prstGeom>
          <a:noFill/>
        </p:spPr>
        <p:txBody>
          <a:bodyPr wrap="square" rtlCol="0">
            <a:spAutoFit/>
          </a:bodyPr>
          <a:lstStyle/>
          <a:p>
            <a:pPr marL="182880" indent="-182880" defTabSz="914400" fontAlgn="auto">
              <a:spcBef>
                <a:spcPts val="1200"/>
              </a:spcBef>
              <a:spcAft>
                <a:spcPts val="0"/>
              </a:spcAft>
              <a:buClr>
                <a:srgbClr val="E31838"/>
              </a:buClr>
              <a:buFont typeface="Webdings" pitchFamily="18" charset="2"/>
              <a:buChar char=""/>
              <a:defRPr/>
            </a:pPr>
            <a:r>
              <a:rPr lang="en-US" sz="1800" b="1" kern="0" dirty="0" smtClean="0">
                <a:solidFill>
                  <a:srgbClr val="C00000"/>
                </a:solidFill>
                <a:latin typeface="Calibri" pitchFamily="34" charset="0"/>
              </a:rPr>
              <a:t>Protect 100s of VMs in minutes</a:t>
            </a:r>
            <a:r>
              <a:rPr lang="en-US" sz="1800" kern="0" dirty="0" smtClean="0">
                <a:solidFill>
                  <a:srgbClr val="010204"/>
                </a:solidFill>
                <a:latin typeface="Calibri" pitchFamily="34" charset="0"/>
              </a:rPr>
              <a:t>: </a:t>
            </a:r>
            <a:r>
              <a:rPr lang="en-US" sz="1400" kern="0" dirty="0" smtClean="0">
                <a:solidFill>
                  <a:srgbClr val="010204"/>
                </a:solidFill>
                <a:latin typeface="Calibri" pitchFamily="34" charset="0"/>
              </a:rPr>
              <a:t>With minimal impact on production VMs</a:t>
            </a:r>
          </a:p>
          <a:p>
            <a:pPr marL="182880" indent="-182880" defTabSz="914400" fontAlgn="auto">
              <a:spcBef>
                <a:spcPts val="1200"/>
              </a:spcBef>
              <a:spcAft>
                <a:spcPts val="0"/>
              </a:spcAft>
              <a:buClr>
                <a:srgbClr val="E31838"/>
              </a:buClr>
              <a:buFont typeface="Webdings" pitchFamily="18" charset="2"/>
              <a:buChar char=""/>
              <a:defRPr/>
            </a:pPr>
            <a:r>
              <a:rPr lang="en-US" sz="1800" b="1" kern="0" dirty="0" smtClean="0">
                <a:solidFill>
                  <a:srgbClr val="C00000"/>
                </a:solidFill>
                <a:latin typeface="Calibri" pitchFamily="34" charset="0"/>
              </a:rPr>
              <a:t>Multiple RPOs per day:</a:t>
            </a:r>
            <a:r>
              <a:rPr lang="en-US" sz="1800" kern="0" dirty="0" smtClean="0">
                <a:solidFill>
                  <a:srgbClr val="010204"/>
                </a:solidFill>
                <a:latin typeface="Calibri" pitchFamily="34" charset="0"/>
              </a:rPr>
              <a:t> </a:t>
            </a:r>
            <a:r>
              <a:rPr lang="en-US" sz="1400" kern="0" dirty="0" smtClean="0">
                <a:solidFill>
                  <a:srgbClr val="010204"/>
                </a:solidFill>
                <a:latin typeface="Calibri" pitchFamily="34" charset="0"/>
              </a:rPr>
              <a:t>Recover back to a few hours ago.</a:t>
            </a:r>
            <a:endParaRPr lang="en-US" sz="1800" kern="0" dirty="0" smtClean="0">
              <a:solidFill>
                <a:srgbClr val="010204"/>
              </a:solidFill>
              <a:latin typeface="Calibri" pitchFamily="34" charset="0"/>
            </a:endParaRPr>
          </a:p>
          <a:p>
            <a:pPr marL="182880" indent="-182880" defTabSz="914400" fontAlgn="auto">
              <a:spcBef>
                <a:spcPts val="1200"/>
              </a:spcBef>
              <a:spcAft>
                <a:spcPts val="0"/>
              </a:spcAft>
              <a:buClr>
                <a:srgbClr val="E31838"/>
              </a:buClr>
              <a:buFont typeface="Webdings" pitchFamily="18" charset="2"/>
              <a:buChar char=""/>
            </a:pPr>
            <a:r>
              <a:rPr lang="en-US" sz="1800" b="1" kern="0" dirty="0">
                <a:solidFill>
                  <a:srgbClr val="C00000"/>
                </a:solidFill>
                <a:latin typeface="Calibri" pitchFamily="34" charset="0"/>
              </a:rPr>
              <a:t>Hardware Independent:</a:t>
            </a:r>
            <a:r>
              <a:rPr lang="en-US" sz="1800" kern="0" dirty="0">
                <a:solidFill>
                  <a:srgbClr val="010204"/>
                </a:solidFill>
                <a:latin typeface="Calibri" pitchFamily="34" charset="0"/>
              </a:rPr>
              <a:t> </a:t>
            </a:r>
            <a:r>
              <a:rPr lang="en-US" sz="1400" kern="0" dirty="0">
                <a:solidFill>
                  <a:srgbClr val="010204"/>
                </a:solidFill>
                <a:latin typeface="Calibri" pitchFamily="34" charset="0"/>
              </a:rPr>
              <a:t>Supports a wide variety of Storage </a:t>
            </a:r>
            <a:r>
              <a:rPr lang="en-US" sz="1400" kern="0" dirty="0" smtClean="0">
                <a:solidFill>
                  <a:srgbClr val="010204"/>
                </a:solidFill>
                <a:latin typeface="Calibri" pitchFamily="34" charset="0"/>
              </a:rPr>
              <a:t>Arrays</a:t>
            </a:r>
            <a:endParaRPr lang="en-US" sz="1400" kern="0" dirty="0">
              <a:solidFill>
                <a:srgbClr val="010204"/>
              </a:solidFill>
              <a:latin typeface="Calibri" pitchFamily="34" charset="0"/>
            </a:endParaRPr>
          </a:p>
          <a:p>
            <a:pPr marL="182880" indent="-182880" defTabSz="914400" fontAlgn="auto">
              <a:spcBef>
                <a:spcPts val="1200"/>
              </a:spcBef>
              <a:spcAft>
                <a:spcPts val="0"/>
              </a:spcAft>
              <a:buClr>
                <a:srgbClr val="E31838"/>
              </a:buClr>
              <a:buFont typeface="Webdings" pitchFamily="18" charset="2"/>
              <a:buChar char=""/>
              <a:defRPr/>
            </a:pPr>
            <a:r>
              <a:rPr lang="en-US" sz="1800" b="1" kern="0" dirty="0" smtClean="0">
                <a:solidFill>
                  <a:srgbClr val="C00000"/>
                </a:solidFill>
                <a:latin typeface="Calibri" pitchFamily="34" charset="0"/>
              </a:rPr>
              <a:t>Selective Tier 2 Backups for DR:</a:t>
            </a:r>
            <a:r>
              <a:rPr lang="en-US" sz="1800" kern="0" dirty="0" smtClean="0">
                <a:solidFill>
                  <a:srgbClr val="010204"/>
                </a:solidFill>
                <a:latin typeface="Calibri" pitchFamily="34" charset="0"/>
              </a:rPr>
              <a:t> </a:t>
            </a:r>
            <a:r>
              <a:rPr lang="en-US" sz="1400" kern="0" dirty="0" smtClean="0">
                <a:solidFill>
                  <a:srgbClr val="010204"/>
                </a:solidFill>
                <a:latin typeface="Calibri" pitchFamily="34" charset="0"/>
              </a:rPr>
              <a:t>Move selective snapshots to backup copies using VADP</a:t>
            </a:r>
          </a:p>
          <a:p>
            <a:pPr marL="182880" indent="-182880" defTabSz="914400" fontAlgn="auto">
              <a:spcBef>
                <a:spcPts val="1200"/>
              </a:spcBef>
              <a:spcAft>
                <a:spcPts val="0"/>
              </a:spcAft>
              <a:buClr>
                <a:srgbClr val="E31838"/>
              </a:buClr>
              <a:buFont typeface="Webdings" pitchFamily="18" charset="2"/>
              <a:buChar char=""/>
            </a:pPr>
            <a:r>
              <a:rPr lang="en-US" sz="1800" b="1" kern="0" dirty="0">
                <a:solidFill>
                  <a:srgbClr val="C00000"/>
                </a:solidFill>
                <a:latin typeface="Calibri" pitchFamily="34" charset="0"/>
              </a:rPr>
              <a:t>Embedded Deduplication:</a:t>
            </a:r>
            <a:r>
              <a:rPr lang="en-US" sz="1800" kern="0" dirty="0">
                <a:solidFill>
                  <a:srgbClr val="010204"/>
                </a:solidFill>
                <a:latin typeface="Calibri" pitchFamily="34" charset="0"/>
              </a:rPr>
              <a:t> </a:t>
            </a:r>
            <a:r>
              <a:rPr lang="en-US" sz="1400" kern="0" dirty="0" smtClean="0">
                <a:solidFill>
                  <a:srgbClr val="010204"/>
                </a:solidFill>
                <a:latin typeface="Calibri" pitchFamily="34" charset="0"/>
              </a:rPr>
              <a:t>For secondary copies</a:t>
            </a:r>
            <a:endParaRPr lang="en-US" sz="1400" b="1" kern="0" dirty="0">
              <a:solidFill>
                <a:srgbClr val="010204"/>
              </a:solidFill>
              <a:latin typeface="Calibri" pitchFamily="34" charset="0"/>
            </a:endParaRPr>
          </a:p>
        </p:txBody>
      </p:sp>
      <p:sp>
        <p:nvSpPr>
          <p:cNvPr id="4" name="Rectangle 3"/>
          <p:cNvSpPr/>
          <p:nvPr/>
        </p:nvSpPr>
        <p:spPr bwMode="auto">
          <a:xfrm>
            <a:off x="5376593" y="5896780"/>
            <a:ext cx="3431567" cy="8548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rtlCol="0" anchor="ctr">
            <a:normAutofit fontScale="92500" lnSpcReduction="20000"/>
          </a:bodyPr>
          <a:lstStyle/>
          <a:p>
            <a:pPr algn="ctr" eaLnBrk="0" hangingPunct="0">
              <a:spcBef>
                <a:spcPts val="600"/>
              </a:spcBef>
              <a:buClr>
                <a:srgbClr val="800000"/>
              </a:buClr>
              <a:buSzPct val="100000"/>
            </a:pPr>
            <a:r>
              <a:rPr lang="en-US" sz="2000" dirty="0" smtClean="0">
                <a:solidFill>
                  <a:srgbClr val="000000"/>
                </a:solidFill>
                <a:ea typeface="ＭＳ Ｐゴシック" pitchFamily="-112" charset="-128"/>
              </a:rPr>
              <a:t>“Enable rapid switch to the modern data center with confidence”</a:t>
            </a:r>
          </a:p>
        </p:txBody>
      </p:sp>
      <p:pic>
        <p:nvPicPr>
          <p:cNvPr id="340" name="Picture 11" descr="disk-array"/>
          <p:cNvPicPr>
            <a:picLocks noChangeAspect="1" noChangeArrowheads="1"/>
          </p:cNvPicPr>
          <p:nvPr/>
        </p:nvPicPr>
        <p:blipFill>
          <a:blip r:embed="rId6" cstate="print"/>
          <a:srcRect/>
          <a:stretch>
            <a:fillRect/>
          </a:stretch>
        </p:blipFill>
        <p:spPr bwMode="auto">
          <a:xfrm>
            <a:off x="485463" y="5053608"/>
            <a:ext cx="533850" cy="609136"/>
          </a:xfrm>
          <a:prstGeom prst="rect">
            <a:avLst/>
          </a:prstGeom>
          <a:noFill/>
          <a:ln w="9525">
            <a:noFill/>
            <a:miter lim="800000"/>
            <a:headEnd/>
            <a:tailEnd/>
          </a:ln>
        </p:spPr>
      </p:pic>
      <p:sp>
        <p:nvSpPr>
          <p:cNvPr id="341" name="TextBox 340"/>
          <p:cNvSpPr txBox="1"/>
          <p:nvPr/>
        </p:nvSpPr>
        <p:spPr>
          <a:xfrm>
            <a:off x="362149" y="5728178"/>
            <a:ext cx="667042" cy="276999"/>
          </a:xfrm>
          <a:prstGeom prst="rect">
            <a:avLst/>
          </a:prstGeom>
          <a:noFill/>
        </p:spPr>
        <p:txBody>
          <a:bodyPr wrap="none" rtlCol="0">
            <a:spAutoFit/>
          </a:bodyPr>
          <a:lstStyle/>
          <a:p>
            <a:pPr algn="ctr" fontAlgn="auto">
              <a:spcBef>
                <a:spcPts val="0"/>
              </a:spcBef>
              <a:spcAft>
                <a:spcPts val="0"/>
              </a:spcAft>
            </a:pPr>
            <a:r>
              <a:rPr lang="en-US" sz="1200" b="1" dirty="0" smtClean="0">
                <a:solidFill>
                  <a:prstClr val="black"/>
                </a:solidFill>
                <a:latin typeface="Calibri"/>
                <a:cs typeface="+mn-cs"/>
              </a:rPr>
              <a:t>Storage</a:t>
            </a:r>
            <a:endParaRPr lang="en-US" sz="1200" b="1" dirty="0">
              <a:solidFill>
                <a:prstClr val="black"/>
              </a:solidFill>
              <a:latin typeface="Calibri"/>
              <a:cs typeface="+mn-cs"/>
            </a:endParaRPr>
          </a:p>
        </p:txBody>
      </p:sp>
      <p:cxnSp>
        <p:nvCxnSpPr>
          <p:cNvPr id="11" name="Elbow Connector 10"/>
          <p:cNvCxnSpPr>
            <a:stCxn id="340" idx="3"/>
            <a:endCxn id="549" idx="1"/>
          </p:cNvCxnSpPr>
          <p:nvPr/>
        </p:nvCxnSpPr>
        <p:spPr>
          <a:xfrm>
            <a:off x="1019313" y="5358176"/>
            <a:ext cx="636624" cy="303932"/>
          </a:xfrm>
          <a:prstGeom prst="bentConnector3">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349" name="Rounded Rectangle 348"/>
          <p:cNvSpPr/>
          <p:nvPr/>
        </p:nvSpPr>
        <p:spPr bwMode="auto">
          <a:xfrm>
            <a:off x="205746" y="2701591"/>
            <a:ext cx="4484504" cy="785968"/>
          </a:xfrm>
          <a:prstGeom prst="roundRect">
            <a:avLst/>
          </a:prstGeom>
          <a:solidFill>
            <a:schemeClr val="bg1"/>
          </a:solidFill>
          <a:ln>
            <a:headEnd/>
            <a:tailEnd/>
          </a:ln>
        </p:spPr>
        <p:style>
          <a:lnRef idx="1">
            <a:schemeClr val="accent1"/>
          </a:lnRef>
          <a:fillRef idx="3">
            <a:schemeClr val="accent1"/>
          </a:fillRef>
          <a:effectRef idx="2">
            <a:schemeClr val="accent1"/>
          </a:effectRef>
          <a:fontRef idx="minor">
            <a:schemeClr val="lt1"/>
          </a:fontRef>
        </p:style>
        <p:txBody>
          <a:bodyPr wrap="square" bIns="0" rtlCol="0" anchor="b" anchorCtr="0">
            <a:noAutofit/>
          </a:bodyPr>
          <a:lstStyle/>
          <a:p>
            <a:pPr algn="ctr" eaLnBrk="0" hangingPunct="0">
              <a:spcBef>
                <a:spcPts val="600"/>
              </a:spcBef>
              <a:buClr>
                <a:srgbClr val="800000"/>
              </a:buClr>
              <a:buSzPct val="100000"/>
            </a:pPr>
            <a:r>
              <a:rPr lang="en-US" sz="1000" b="1" dirty="0" smtClean="0">
                <a:solidFill>
                  <a:srgbClr val="000000"/>
                </a:solidFill>
                <a:ea typeface="ＭＳ Ｐゴシック" pitchFamily="-112" charset="-128"/>
              </a:rPr>
              <a:t>Virtual Machine Pool</a:t>
            </a:r>
          </a:p>
        </p:txBody>
      </p:sp>
      <p:sp>
        <p:nvSpPr>
          <p:cNvPr id="351" name="Rounded Rectangle 350"/>
          <p:cNvSpPr/>
          <p:nvPr/>
        </p:nvSpPr>
        <p:spPr bwMode="auto">
          <a:xfrm>
            <a:off x="531184" y="3439574"/>
            <a:ext cx="3563101" cy="532394"/>
          </a:xfrm>
          <a:prstGeom prst="round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62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square" rtlCol="0" anchor="b">
            <a:noAutofit/>
          </a:bodyPr>
          <a:lstStyle/>
          <a:p>
            <a:pPr algn="ctr" eaLnBrk="0" hangingPunct="0">
              <a:spcBef>
                <a:spcPts val="600"/>
              </a:spcBef>
              <a:buClr>
                <a:srgbClr val="800000"/>
              </a:buClr>
              <a:buSzPct val="100000"/>
            </a:pPr>
            <a:r>
              <a:rPr lang="en-US" sz="1000" b="1" dirty="0" smtClean="0">
                <a:solidFill>
                  <a:srgbClr val="000000"/>
                </a:solidFill>
                <a:ea typeface="ＭＳ Ｐゴシック" pitchFamily="-112" charset="-128"/>
              </a:rPr>
              <a:t>Hyper-V Server Pool</a:t>
            </a:r>
          </a:p>
        </p:txBody>
      </p:sp>
      <p:pic>
        <p:nvPicPr>
          <p:cNvPr id="3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127" y="3509909"/>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809" y="3509909"/>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492" y="3509909"/>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404"/>
          <p:cNvGrpSpPr/>
          <p:nvPr/>
        </p:nvGrpSpPr>
        <p:grpSpPr>
          <a:xfrm>
            <a:off x="372688" y="2766284"/>
            <a:ext cx="680488" cy="420010"/>
            <a:chOff x="687400" y="4162132"/>
            <a:chExt cx="588884" cy="386382"/>
          </a:xfrm>
        </p:grpSpPr>
        <p:grpSp>
          <p:nvGrpSpPr>
            <p:cNvPr id="16" name="Group 405"/>
            <p:cNvGrpSpPr/>
            <p:nvPr/>
          </p:nvGrpSpPr>
          <p:grpSpPr>
            <a:xfrm>
              <a:off x="687400" y="4162132"/>
              <a:ext cx="588884" cy="137160"/>
              <a:chOff x="2159633" y="4456525"/>
              <a:chExt cx="588884" cy="137160"/>
            </a:xfrm>
          </p:grpSpPr>
          <p:pic>
            <p:nvPicPr>
              <p:cNvPr id="4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406"/>
            <p:cNvGrpSpPr/>
            <p:nvPr/>
          </p:nvGrpSpPr>
          <p:grpSpPr>
            <a:xfrm>
              <a:off x="687400" y="4286743"/>
              <a:ext cx="588884" cy="137160"/>
              <a:chOff x="2159633" y="4456525"/>
              <a:chExt cx="588884" cy="137160"/>
            </a:xfrm>
          </p:grpSpPr>
          <p:pic>
            <p:nvPicPr>
              <p:cNvPr id="4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407"/>
            <p:cNvGrpSpPr/>
            <p:nvPr/>
          </p:nvGrpSpPr>
          <p:grpSpPr>
            <a:xfrm>
              <a:off x="687400" y="4411354"/>
              <a:ext cx="588884" cy="137160"/>
              <a:chOff x="2159633" y="4456525"/>
              <a:chExt cx="588884" cy="137160"/>
            </a:xfrm>
          </p:grpSpPr>
          <p:pic>
            <p:nvPicPr>
              <p:cNvPr id="40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 name="Group 420"/>
          <p:cNvGrpSpPr/>
          <p:nvPr/>
        </p:nvGrpSpPr>
        <p:grpSpPr>
          <a:xfrm>
            <a:off x="1076844" y="2766284"/>
            <a:ext cx="680488" cy="420010"/>
            <a:chOff x="687400" y="4162132"/>
            <a:chExt cx="588884" cy="386382"/>
          </a:xfrm>
        </p:grpSpPr>
        <p:grpSp>
          <p:nvGrpSpPr>
            <p:cNvPr id="21" name="Group 421"/>
            <p:cNvGrpSpPr/>
            <p:nvPr/>
          </p:nvGrpSpPr>
          <p:grpSpPr>
            <a:xfrm>
              <a:off x="687400" y="4162132"/>
              <a:ext cx="588884" cy="137160"/>
              <a:chOff x="2159633" y="4456525"/>
              <a:chExt cx="588884" cy="137160"/>
            </a:xfrm>
          </p:grpSpPr>
          <p:pic>
            <p:nvPicPr>
              <p:cNvPr id="43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422"/>
            <p:cNvGrpSpPr/>
            <p:nvPr/>
          </p:nvGrpSpPr>
          <p:grpSpPr>
            <a:xfrm>
              <a:off x="687400" y="4286743"/>
              <a:ext cx="588884" cy="137160"/>
              <a:chOff x="2159633" y="4456525"/>
              <a:chExt cx="588884" cy="137160"/>
            </a:xfrm>
          </p:grpSpPr>
          <p:pic>
            <p:nvPicPr>
              <p:cNvPr id="4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423"/>
            <p:cNvGrpSpPr/>
            <p:nvPr/>
          </p:nvGrpSpPr>
          <p:grpSpPr>
            <a:xfrm>
              <a:off x="687400" y="4411354"/>
              <a:ext cx="588884" cy="137160"/>
              <a:chOff x="2159633" y="4456525"/>
              <a:chExt cx="588884" cy="137160"/>
            </a:xfrm>
          </p:grpSpPr>
          <p:pic>
            <p:nvPicPr>
              <p:cNvPr id="4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4" name="Group 454"/>
          <p:cNvGrpSpPr/>
          <p:nvPr/>
        </p:nvGrpSpPr>
        <p:grpSpPr>
          <a:xfrm>
            <a:off x="1781000" y="2766284"/>
            <a:ext cx="680488" cy="420010"/>
            <a:chOff x="687400" y="4162132"/>
            <a:chExt cx="588884" cy="386382"/>
          </a:xfrm>
        </p:grpSpPr>
        <p:grpSp>
          <p:nvGrpSpPr>
            <p:cNvPr id="25" name="Group 455"/>
            <p:cNvGrpSpPr/>
            <p:nvPr/>
          </p:nvGrpSpPr>
          <p:grpSpPr>
            <a:xfrm>
              <a:off x="687400" y="4162132"/>
              <a:ext cx="588884" cy="137160"/>
              <a:chOff x="2159633" y="4456525"/>
              <a:chExt cx="588884" cy="137160"/>
            </a:xfrm>
          </p:grpSpPr>
          <p:pic>
            <p:nvPicPr>
              <p:cNvPr id="46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456"/>
            <p:cNvGrpSpPr/>
            <p:nvPr/>
          </p:nvGrpSpPr>
          <p:grpSpPr>
            <a:xfrm>
              <a:off x="687400" y="4286743"/>
              <a:ext cx="588884" cy="137160"/>
              <a:chOff x="2159633" y="4456525"/>
              <a:chExt cx="588884" cy="137160"/>
            </a:xfrm>
          </p:grpSpPr>
          <p:pic>
            <p:nvPicPr>
              <p:cNvPr id="46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457"/>
            <p:cNvGrpSpPr/>
            <p:nvPr/>
          </p:nvGrpSpPr>
          <p:grpSpPr>
            <a:xfrm>
              <a:off x="687400" y="4411354"/>
              <a:ext cx="588884" cy="137160"/>
              <a:chOff x="2159633" y="4456525"/>
              <a:chExt cx="588884" cy="137160"/>
            </a:xfrm>
          </p:grpSpPr>
          <p:pic>
            <p:nvPicPr>
              <p:cNvPr id="45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8" name="Group 470"/>
          <p:cNvGrpSpPr/>
          <p:nvPr/>
        </p:nvGrpSpPr>
        <p:grpSpPr>
          <a:xfrm>
            <a:off x="2485156" y="2766284"/>
            <a:ext cx="680488" cy="420010"/>
            <a:chOff x="687400" y="4162132"/>
            <a:chExt cx="588884" cy="386382"/>
          </a:xfrm>
        </p:grpSpPr>
        <p:grpSp>
          <p:nvGrpSpPr>
            <p:cNvPr id="29" name="Group 471"/>
            <p:cNvGrpSpPr/>
            <p:nvPr/>
          </p:nvGrpSpPr>
          <p:grpSpPr>
            <a:xfrm>
              <a:off x="687400" y="4162132"/>
              <a:ext cx="588884" cy="137160"/>
              <a:chOff x="2159633" y="4456525"/>
              <a:chExt cx="588884" cy="137160"/>
            </a:xfrm>
          </p:grpSpPr>
          <p:pic>
            <p:nvPicPr>
              <p:cNvPr id="48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472"/>
            <p:cNvGrpSpPr/>
            <p:nvPr/>
          </p:nvGrpSpPr>
          <p:grpSpPr>
            <a:xfrm>
              <a:off x="687400" y="4286743"/>
              <a:ext cx="588884" cy="137160"/>
              <a:chOff x="2159633" y="4456525"/>
              <a:chExt cx="588884" cy="137160"/>
            </a:xfrm>
          </p:grpSpPr>
          <p:pic>
            <p:nvPicPr>
              <p:cNvPr id="47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473"/>
            <p:cNvGrpSpPr/>
            <p:nvPr/>
          </p:nvGrpSpPr>
          <p:grpSpPr>
            <a:xfrm>
              <a:off x="687400" y="4411354"/>
              <a:ext cx="588884" cy="137160"/>
              <a:chOff x="2159633" y="4456525"/>
              <a:chExt cx="588884" cy="137160"/>
            </a:xfrm>
          </p:grpSpPr>
          <p:pic>
            <p:nvPicPr>
              <p:cNvPr id="47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8" name="Group 486"/>
          <p:cNvGrpSpPr/>
          <p:nvPr/>
        </p:nvGrpSpPr>
        <p:grpSpPr>
          <a:xfrm>
            <a:off x="3189312" y="2766284"/>
            <a:ext cx="680488" cy="420010"/>
            <a:chOff x="687400" y="4162132"/>
            <a:chExt cx="588884" cy="386382"/>
          </a:xfrm>
        </p:grpSpPr>
        <p:grpSp>
          <p:nvGrpSpPr>
            <p:cNvPr id="130" name="Group 487"/>
            <p:cNvGrpSpPr/>
            <p:nvPr/>
          </p:nvGrpSpPr>
          <p:grpSpPr>
            <a:xfrm>
              <a:off x="687400" y="4162132"/>
              <a:ext cx="588884" cy="137160"/>
              <a:chOff x="2159633" y="4456525"/>
              <a:chExt cx="588884" cy="137160"/>
            </a:xfrm>
          </p:grpSpPr>
          <p:pic>
            <p:nvPicPr>
              <p:cNvPr id="50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2" name="Group 488"/>
            <p:cNvGrpSpPr/>
            <p:nvPr/>
          </p:nvGrpSpPr>
          <p:grpSpPr>
            <a:xfrm>
              <a:off x="687400" y="4286743"/>
              <a:ext cx="588884" cy="137160"/>
              <a:chOff x="2159633" y="4456525"/>
              <a:chExt cx="588884" cy="137160"/>
            </a:xfrm>
          </p:grpSpPr>
          <p:pic>
            <p:nvPicPr>
              <p:cNvPr id="49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3" name="Group 489"/>
            <p:cNvGrpSpPr/>
            <p:nvPr/>
          </p:nvGrpSpPr>
          <p:grpSpPr>
            <a:xfrm>
              <a:off x="687400" y="4411354"/>
              <a:ext cx="588884" cy="137160"/>
              <a:chOff x="2159633" y="4456525"/>
              <a:chExt cx="588884" cy="137160"/>
            </a:xfrm>
          </p:grpSpPr>
          <p:pic>
            <p:nvPicPr>
              <p:cNvPr id="49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4" name="Group 511"/>
          <p:cNvGrpSpPr/>
          <p:nvPr/>
        </p:nvGrpSpPr>
        <p:grpSpPr>
          <a:xfrm>
            <a:off x="3893469" y="2766284"/>
            <a:ext cx="680488" cy="420010"/>
            <a:chOff x="687400" y="4162132"/>
            <a:chExt cx="588884" cy="386382"/>
          </a:xfrm>
        </p:grpSpPr>
        <p:grpSp>
          <p:nvGrpSpPr>
            <p:cNvPr id="135" name="Group 512"/>
            <p:cNvGrpSpPr/>
            <p:nvPr/>
          </p:nvGrpSpPr>
          <p:grpSpPr>
            <a:xfrm>
              <a:off x="687400" y="4162132"/>
              <a:ext cx="588884" cy="137160"/>
              <a:chOff x="2159633" y="4456525"/>
              <a:chExt cx="588884" cy="137160"/>
            </a:xfrm>
          </p:grpSpPr>
          <p:pic>
            <p:nvPicPr>
              <p:cNvPr id="52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6" name="Group 513"/>
            <p:cNvGrpSpPr/>
            <p:nvPr/>
          </p:nvGrpSpPr>
          <p:grpSpPr>
            <a:xfrm>
              <a:off x="687400" y="4286743"/>
              <a:ext cx="588884" cy="137160"/>
              <a:chOff x="2159633" y="4456525"/>
              <a:chExt cx="588884" cy="137160"/>
            </a:xfrm>
          </p:grpSpPr>
          <p:pic>
            <p:nvPicPr>
              <p:cNvPr id="5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7" name="Group 514"/>
            <p:cNvGrpSpPr/>
            <p:nvPr/>
          </p:nvGrpSpPr>
          <p:grpSpPr>
            <a:xfrm>
              <a:off x="687400" y="4411354"/>
              <a:ext cx="588884" cy="137160"/>
              <a:chOff x="2159633" y="4456525"/>
              <a:chExt cx="588884" cy="137160"/>
            </a:xfrm>
          </p:grpSpPr>
          <p:pic>
            <p:nvPicPr>
              <p:cNvPr id="5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963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0208"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783"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1357" y="4456525"/>
                <a:ext cx="137160" cy="1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Rounded Rectangle 2"/>
          <p:cNvSpPr/>
          <p:nvPr/>
        </p:nvSpPr>
        <p:spPr bwMode="auto">
          <a:xfrm>
            <a:off x="523534" y="3978803"/>
            <a:ext cx="3540463" cy="238363"/>
          </a:xfrm>
          <a:prstGeom prst="roundRect">
            <a:avLst/>
          </a:prstGeom>
          <a:solidFill>
            <a:schemeClr val="tx2">
              <a:lumMod val="20000"/>
              <a:lumOff val="80000"/>
            </a:schemeClr>
          </a:solidFill>
          <a:ln>
            <a:solidFill>
              <a:schemeClr val="tx2">
                <a:lumMod val="40000"/>
                <a:lumOff val="60000"/>
              </a:schemeClr>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eaLnBrk="0" hangingPunct="0">
              <a:spcBef>
                <a:spcPts val="600"/>
              </a:spcBef>
              <a:buClr>
                <a:srgbClr val="800000"/>
              </a:buClr>
              <a:buSzPct val="100000"/>
            </a:pPr>
            <a:r>
              <a:rPr lang="en-US" sz="800" b="1" dirty="0">
                <a:solidFill>
                  <a:srgbClr val="010204"/>
                </a:solidFill>
                <a:latin typeface="Arial" pitchFamily="-112" charset="0"/>
                <a:ea typeface="ＭＳ Ｐゴシック" pitchFamily="-112" charset="-128"/>
              </a:rPr>
              <a:t>Cluster Shared Volume (CSV</a:t>
            </a:r>
            <a:endParaRPr lang="en-US" sz="900" b="1" dirty="0" smtClean="0">
              <a:solidFill>
                <a:srgbClr val="000000"/>
              </a:solidFill>
              <a:ea typeface="ＭＳ Ｐゴシック" pitchFamily="-112" charset="-128"/>
            </a:endParaRPr>
          </a:p>
        </p:txBody>
      </p:sp>
      <p:sp>
        <p:nvSpPr>
          <p:cNvPr id="20" name="Flowchart: Magnetic Disk 19"/>
          <p:cNvSpPr/>
          <p:nvPr/>
        </p:nvSpPr>
        <p:spPr bwMode="auto">
          <a:xfrm>
            <a:off x="741182" y="4264979"/>
            <a:ext cx="335377" cy="264173"/>
          </a:xfrm>
          <a:prstGeom prst="flowChartMagneticDisk">
            <a:avLst/>
          </a:prstGeom>
          <a:ln>
            <a:solidFill>
              <a:schemeClr val="tx2"/>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47" name="Flowchart: Magnetic Disk 546"/>
          <p:cNvSpPr/>
          <p:nvPr/>
        </p:nvSpPr>
        <p:spPr bwMode="auto">
          <a:xfrm>
            <a:off x="1482813" y="4264979"/>
            <a:ext cx="335377" cy="264173"/>
          </a:xfrm>
          <a:prstGeom prst="flowChartMagneticDisk">
            <a:avLst/>
          </a:prstGeom>
          <a:ln>
            <a:solidFill>
              <a:schemeClr val="tx2"/>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48" name="Flowchart: Magnetic Disk 547"/>
          <p:cNvSpPr/>
          <p:nvPr/>
        </p:nvSpPr>
        <p:spPr bwMode="auto">
          <a:xfrm>
            <a:off x="2224444" y="4264979"/>
            <a:ext cx="335377" cy="264173"/>
          </a:xfrm>
          <a:prstGeom prst="flowChartMagneticDisk">
            <a:avLst/>
          </a:prstGeom>
          <a:ln>
            <a:solidFill>
              <a:schemeClr val="tx2"/>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50" name="Flowchart: Magnetic Disk 549"/>
          <p:cNvSpPr/>
          <p:nvPr/>
        </p:nvSpPr>
        <p:spPr bwMode="auto">
          <a:xfrm>
            <a:off x="2966076" y="4264979"/>
            <a:ext cx="335377" cy="264173"/>
          </a:xfrm>
          <a:prstGeom prst="flowChartMagneticDisk">
            <a:avLst/>
          </a:prstGeom>
          <a:ln>
            <a:solidFill>
              <a:schemeClr val="tx2"/>
            </a:solidFill>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grpSp>
        <p:nvGrpSpPr>
          <p:cNvPr id="138" name="Group 49"/>
          <p:cNvGrpSpPr/>
          <p:nvPr/>
        </p:nvGrpSpPr>
        <p:grpSpPr>
          <a:xfrm>
            <a:off x="256209" y="4417379"/>
            <a:ext cx="3161548" cy="264173"/>
            <a:chOff x="222179" y="4274599"/>
            <a:chExt cx="3161548" cy="264173"/>
          </a:xfrm>
        </p:grpSpPr>
        <p:sp>
          <p:nvSpPr>
            <p:cNvPr id="551" name="Flowchart: Magnetic Disk 550"/>
            <p:cNvSpPr/>
            <p:nvPr/>
          </p:nvSpPr>
          <p:spPr bwMode="auto">
            <a:xfrm>
              <a:off x="823456" y="42745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52" name="Flowchart: Magnetic Disk 551"/>
            <p:cNvSpPr/>
            <p:nvPr/>
          </p:nvSpPr>
          <p:spPr bwMode="auto">
            <a:xfrm>
              <a:off x="1565087" y="42745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53" name="Flowchart: Magnetic Disk 552"/>
            <p:cNvSpPr/>
            <p:nvPr/>
          </p:nvSpPr>
          <p:spPr bwMode="auto">
            <a:xfrm>
              <a:off x="2306718" y="42745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54" name="Flowchart: Magnetic Disk 553"/>
            <p:cNvSpPr/>
            <p:nvPr/>
          </p:nvSpPr>
          <p:spPr bwMode="auto">
            <a:xfrm>
              <a:off x="3048350" y="42745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8" name="TextBox 567"/>
            <p:cNvSpPr txBox="1"/>
            <p:nvPr/>
          </p:nvSpPr>
          <p:spPr>
            <a:xfrm>
              <a:off x="222179" y="4283574"/>
              <a:ext cx="391454" cy="246221"/>
            </a:xfrm>
            <a:prstGeom prst="rect">
              <a:avLst/>
            </a:prstGeom>
            <a:noFill/>
          </p:spPr>
          <p:txBody>
            <a:bodyPr wrap="none" rtlCol="0">
              <a:spAutoFit/>
            </a:bodyPr>
            <a:lstStyle/>
            <a:p>
              <a:pPr fontAlgn="auto">
                <a:spcBef>
                  <a:spcPts val="0"/>
                </a:spcBef>
                <a:spcAft>
                  <a:spcPts val="0"/>
                </a:spcAft>
              </a:pPr>
              <a:r>
                <a:rPr lang="en-US" sz="1000" dirty="0" smtClean="0">
                  <a:solidFill>
                    <a:prstClr val="black"/>
                  </a:solidFill>
                  <a:latin typeface="Calibri"/>
                  <a:cs typeface="+mn-cs"/>
                </a:rPr>
                <a:t>8 hr</a:t>
              </a:r>
              <a:endParaRPr lang="en-US" sz="1000" dirty="0">
                <a:solidFill>
                  <a:prstClr val="black"/>
                </a:solidFill>
                <a:latin typeface="Calibri"/>
                <a:cs typeface="+mn-cs"/>
              </a:endParaRPr>
            </a:p>
          </p:txBody>
        </p:sp>
      </p:grpSp>
      <p:grpSp>
        <p:nvGrpSpPr>
          <p:cNvPr id="139" name="Group 48"/>
          <p:cNvGrpSpPr/>
          <p:nvPr/>
        </p:nvGrpSpPr>
        <p:grpSpPr>
          <a:xfrm>
            <a:off x="385074" y="4569779"/>
            <a:ext cx="3185083" cy="273568"/>
            <a:chOff x="351044" y="4426999"/>
            <a:chExt cx="3185083" cy="273568"/>
          </a:xfrm>
        </p:grpSpPr>
        <p:sp>
          <p:nvSpPr>
            <p:cNvPr id="560" name="Flowchart: Magnetic Disk 559"/>
            <p:cNvSpPr/>
            <p:nvPr/>
          </p:nvSpPr>
          <p:spPr bwMode="auto">
            <a:xfrm>
              <a:off x="975856" y="44269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1" name="Flowchart: Magnetic Disk 560"/>
            <p:cNvSpPr/>
            <p:nvPr/>
          </p:nvSpPr>
          <p:spPr bwMode="auto">
            <a:xfrm>
              <a:off x="1717487" y="44269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2" name="Flowchart: Magnetic Disk 561"/>
            <p:cNvSpPr/>
            <p:nvPr/>
          </p:nvSpPr>
          <p:spPr bwMode="auto">
            <a:xfrm>
              <a:off x="2459118" y="44269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3" name="Flowchart: Magnetic Disk 562"/>
            <p:cNvSpPr/>
            <p:nvPr/>
          </p:nvSpPr>
          <p:spPr bwMode="auto">
            <a:xfrm>
              <a:off x="3200750" y="44269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9" name="TextBox 568"/>
            <p:cNvSpPr txBox="1"/>
            <p:nvPr/>
          </p:nvSpPr>
          <p:spPr>
            <a:xfrm>
              <a:off x="351044" y="4454346"/>
              <a:ext cx="457176" cy="246221"/>
            </a:xfrm>
            <a:prstGeom prst="rect">
              <a:avLst/>
            </a:prstGeom>
            <a:noFill/>
          </p:spPr>
          <p:txBody>
            <a:bodyPr wrap="none" rtlCol="0">
              <a:spAutoFit/>
            </a:bodyPr>
            <a:lstStyle/>
            <a:p>
              <a:pPr fontAlgn="auto">
                <a:spcBef>
                  <a:spcPts val="0"/>
                </a:spcBef>
                <a:spcAft>
                  <a:spcPts val="0"/>
                </a:spcAft>
              </a:pPr>
              <a:r>
                <a:rPr lang="en-US" sz="1000" dirty="0" smtClean="0">
                  <a:solidFill>
                    <a:prstClr val="black"/>
                  </a:solidFill>
                  <a:latin typeface="Calibri"/>
                  <a:cs typeface="+mn-cs"/>
                </a:rPr>
                <a:t>16 hr</a:t>
              </a:r>
              <a:endParaRPr lang="en-US" sz="1000" dirty="0">
                <a:solidFill>
                  <a:prstClr val="black"/>
                </a:solidFill>
                <a:latin typeface="Calibri"/>
                <a:cs typeface="+mn-cs"/>
              </a:endParaRPr>
            </a:p>
          </p:txBody>
        </p:sp>
      </p:grpSp>
      <p:grpSp>
        <p:nvGrpSpPr>
          <p:cNvPr id="140" name="Group 47"/>
          <p:cNvGrpSpPr/>
          <p:nvPr/>
        </p:nvGrpSpPr>
        <p:grpSpPr>
          <a:xfrm>
            <a:off x="597634" y="4722179"/>
            <a:ext cx="3124923" cy="273568"/>
            <a:chOff x="563604" y="4579399"/>
            <a:chExt cx="3124923" cy="273568"/>
          </a:xfrm>
        </p:grpSpPr>
        <p:sp>
          <p:nvSpPr>
            <p:cNvPr id="564" name="Flowchart: Magnetic Disk 563"/>
            <p:cNvSpPr/>
            <p:nvPr/>
          </p:nvSpPr>
          <p:spPr bwMode="auto">
            <a:xfrm>
              <a:off x="1128256"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5" name="Flowchart: Magnetic Disk 564"/>
            <p:cNvSpPr/>
            <p:nvPr/>
          </p:nvSpPr>
          <p:spPr bwMode="auto">
            <a:xfrm>
              <a:off x="1869887"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6" name="Flowchart: Magnetic Disk 565"/>
            <p:cNvSpPr/>
            <p:nvPr/>
          </p:nvSpPr>
          <p:spPr bwMode="auto">
            <a:xfrm>
              <a:off x="2611518"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67" name="Flowchart: Magnetic Disk 566"/>
            <p:cNvSpPr/>
            <p:nvPr/>
          </p:nvSpPr>
          <p:spPr bwMode="auto">
            <a:xfrm>
              <a:off x="3353150"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570" name="TextBox 569"/>
            <p:cNvSpPr txBox="1"/>
            <p:nvPr/>
          </p:nvSpPr>
          <p:spPr>
            <a:xfrm>
              <a:off x="563604" y="4606746"/>
              <a:ext cx="457176" cy="246221"/>
            </a:xfrm>
            <a:prstGeom prst="rect">
              <a:avLst/>
            </a:prstGeom>
            <a:noFill/>
          </p:spPr>
          <p:txBody>
            <a:bodyPr wrap="none" rtlCol="0">
              <a:spAutoFit/>
            </a:bodyPr>
            <a:lstStyle/>
            <a:p>
              <a:pPr fontAlgn="auto">
                <a:spcBef>
                  <a:spcPts val="0"/>
                </a:spcBef>
                <a:spcAft>
                  <a:spcPts val="0"/>
                </a:spcAft>
              </a:pPr>
              <a:r>
                <a:rPr lang="en-US" sz="1000" dirty="0" smtClean="0">
                  <a:solidFill>
                    <a:prstClr val="black"/>
                  </a:solidFill>
                  <a:latin typeface="Calibri"/>
                  <a:cs typeface="+mn-cs"/>
                </a:rPr>
                <a:t>24 hr</a:t>
              </a:r>
              <a:endParaRPr lang="en-US" sz="1000" dirty="0">
                <a:solidFill>
                  <a:prstClr val="black"/>
                </a:solidFill>
                <a:latin typeface="Calibri"/>
                <a:cs typeface="+mn-cs"/>
              </a:endParaRPr>
            </a:p>
          </p:txBody>
        </p:sp>
      </p:grpSp>
    </p:spTree>
    <p:extLst>
      <p:ext uri="{BB962C8B-B14F-4D97-AF65-F5344CB8AC3E}">
        <p14:creationId xmlns:p14="http://schemas.microsoft.com/office/powerpoint/2010/main" val="240095135"/>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Secondary Copies for DR and Retention</a:t>
            </a:r>
            <a:r>
              <a:rPr lang="en-US" sz="2800" dirty="0"/>
              <a:t/>
            </a:r>
            <a:br>
              <a:rPr lang="en-US" sz="2800" dirty="0"/>
            </a:br>
            <a:r>
              <a:rPr lang="en-US" sz="2000" i="1" dirty="0" smtClean="0"/>
              <a:t>Enable Granular Restores or Full VM Recovery</a:t>
            </a:r>
            <a:endParaRPr lang="en-US" sz="2800" i="1" dirty="0"/>
          </a:p>
        </p:txBody>
      </p:sp>
      <p:sp>
        <p:nvSpPr>
          <p:cNvPr id="104" name="Rectangle 103"/>
          <p:cNvSpPr/>
          <p:nvPr/>
        </p:nvSpPr>
        <p:spPr bwMode="auto">
          <a:xfrm>
            <a:off x="198052" y="1586513"/>
            <a:ext cx="2086118" cy="412250"/>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Description</a:t>
            </a:r>
          </a:p>
        </p:txBody>
      </p:sp>
      <p:sp>
        <p:nvSpPr>
          <p:cNvPr id="105" name="Rectangle 104"/>
          <p:cNvSpPr/>
          <p:nvPr/>
        </p:nvSpPr>
        <p:spPr>
          <a:xfrm>
            <a:off x="205904" y="2023858"/>
            <a:ext cx="4442601" cy="8532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6" name="TextBox 105"/>
          <p:cNvSpPr txBox="1"/>
          <p:nvPr/>
        </p:nvSpPr>
        <p:spPr>
          <a:xfrm>
            <a:off x="251737" y="2046078"/>
            <a:ext cx="4314575" cy="830997"/>
          </a:xfrm>
          <a:prstGeom prst="rect">
            <a:avLst/>
          </a:prstGeom>
          <a:noFill/>
        </p:spPr>
        <p:txBody>
          <a:bodyPr wrap="square" rtlCol="0">
            <a:spAutoFit/>
          </a:bodyPr>
          <a:lstStyle/>
          <a:p>
            <a:pPr>
              <a:buClr>
                <a:srgbClr val="E31838"/>
              </a:buClr>
            </a:pPr>
            <a:r>
              <a:rPr lang="en-US" sz="1600" b="1" dirty="0" smtClean="0">
                <a:solidFill>
                  <a:srgbClr val="010204"/>
                </a:solidFill>
              </a:rPr>
              <a:t>Selectively copy snapshot data to cheaper disk or tape. Full VM or granular file level recovery.</a:t>
            </a:r>
          </a:p>
        </p:txBody>
      </p:sp>
      <p:sp>
        <p:nvSpPr>
          <p:cNvPr id="108" name="Rectangle 107"/>
          <p:cNvSpPr/>
          <p:nvPr/>
        </p:nvSpPr>
        <p:spPr bwMode="auto">
          <a:xfrm>
            <a:off x="4937137" y="1586513"/>
            <a:ext cx="2086118" cy="424584"/>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Benefits</a:t>
            </a:r>
          </a:p>
        </p:txBody>
      </p:sp>
      <p:sp>
        <p:nvSpPr>
          <p:cNvPr id="109" name="Rectangle 108"/>
          <p:cNvSpPr/>
          <p:nvPr/>
        </p:nvSpPr>
        <p:spPr>
          <a:xfrm>
            <a:off x="4937137" y="1985491"/>
            <a:ext cx="3811713" cy="41777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p:nvSpPr>
        <p:spPr>
          <a:xfrm>
            <a:off x="4978709" y="2048821"/>
            <a:ext cx="3728568" cy="2769989"/>
          </a:xfrm>
          <a:prstGeom prst="rect">
            <a:avLst/>
          </a:prstGeom>
          <a:noFill/>
        </p:spPr>
        <p:txBody>
          <a:bodyPr wrap="square" rtlCol="0">
            <a:spAutoFit/>
          </a:bodyPr>
          <a:lstStyle/>
          <a:p>
            <a:pPr marL="182880" indent="-182880">
              <a:spcBef>
                <a:spcPts val="1200"/>
              </a:spcBef>
              <a:buClr>
                <a:srgbClr val="E31838"/>
              </a:buClr>
              <a:buFont typeface="Webdings" pitchFamily="18" charset="2"/>
              <a:buChar char=""/>
            </a:pPr>
            <a:r>
              <a:rPr lang="en-US" sz="1800" b="1" dirty="0" smtClean="0">
                <a:solidFill>
                  <a:srgbClr val="C00000"/>
                </a:solidFill>
              </a:rPr>
              <a:t>Tiered Data Management copies</a:t>
            </a:r>
            <a:endParaRPr lang="en-US" sz="1400" dirty="0" smtClean="0">
              <a:solidFill>
                <a:srgbClr val="010204"/>
              </a:solidFill>
            </a:endParaRPr>
          </a:p>
          <a:p>
            <a:pPr marL="182880" indent="-182880">
              <a:spcBef>
                <a:spcPts val="1200"/>
              </a:spcBef>
              <a:buClr>
                <a:srgbClr val="E31838"/>
              </a:buClr>
              <a:buFont typeface="Webdings" pitchFamily="18" charset="2"/>
              <a:buChar char=""/>
            </a:pPr>
            <a:r>
              <a:rPr lang="en-US" sz="1800" b="1" dirty="0" smtClean="0">
                <a:solidFill>
                  <a:srgbClr val="C00000"/>
                </a:solidFill>
              </a:rPr>
              <a:t>Limit number of snaps retained in production storage</a:t>
            </a:r>
            <a:endParaRPr lang="en-US" sz="1400" dirty="0" smtClean="0">
              <a:solidFill>
                <a:srgbClr val="010204"/>
              </a:solidFill>
            </a:endParaRPr>
          </a:p>
          <a:p>
            <a:pPr marL="182880" indent="-182880">
              <a:spcBef>
                <a:spcPts val="1200"/>
              </a:spcBef>
              <a:buClr>
                <a:srgbClr val="E31838"/>
              </a:buClr>
              <a:buFont typeface="Webdings" pitchFamily="18" charset="2"/>
              <a:buChar char=""/>
            </a:pPr>
            <a:r>
              <a:rPr lang="en-US" sz="1800" b="1" dirty="0">
                <a:solidFill>
                  <a:srgbClr val="C00000"/>
                </a:solidFill>
              </a:rPr>
              <a:t>Reduce hardware spend by eliminating expensive </a:t>
            </a:r>
            <a:r>
              <a:rPr lang="en-US" sz="1800" b="1" dirty="0" smtClean="0">
                <a:solidFill>
                  <a:srgbClr val="C00000"/>
                </a:solidFill>
              </a:rPr>
              <a:t>replication</a:t>
            </a:r>
          </a:p>
          <a:p>
            <a:pPr marL="182880" indent="-182880">
              <a:spcBef>
                <a:spcPts val="1200"/>
              </a:spcBef>
              <a:buClr>
                <a:srgbClr val="E31838"/>
              </a:buClr>
              <a:buFont typeface="Webdings" pitchFamily="18" charset="2"/>
              <a:buChar char=""/>
            </a:pPr>
            <a:r>
              <a:rPr lang="en-US" sz="1800" b="1" dirty="0" smtClean="0">
                <a:solidFill>
                  <a:srgbClr val="C00000"/>
                </a:solidFill>
              </a:rPr>
              <a:t>Full VM or Granular Recovery</a:t>
            </a:r>
            <a:endParaRPr lang="en-US" sz="1800" dirty="0" smtClean="0">
              <a:solidFill>
                <a:srgbClr val="010204"/>
              </a:solidFill>
            </a:endParaRPr>
          </a:p>
        </p:txBody>
      </p:sp>
      <p:sp>
        <p:nvSpPr>
          <p:cNvPr id="13" name="Rectangle 12"/>
          <p:cNvSpPr/>
          <p:nvPr/>
        </p:nvSpPr>
        <p:spPr bwMode="auto">
          <a:xfrm>
            <a:off x="5127209" y="5774016"/>
            <a:ext cx="3431567" cy="854899"/>
          </a:xfrm>
          <a:prstGeom prst="rect">
            <a:avLst/>
          </a:prstGeom>
          <a:solidFill>
            <a:sysClr val="window" lastClr="FFFFFF"/>
          </a:solidFill>
          <a:ln w="25400" cap="flat" cmpd="sng" algn="ctr">
            <a:solidFill>
              <a:srgbClr val="6466C0"/>
            </a:solidFill>
            <a:prstDash val="solid"/>
            <a:headEnd/>
            <a:tailEnd/>
          </a:ln>
          <a:effectLst/>
        </p:spPr>
        <p:txBody>
          <a:bodyPr wrap="square" rtlCol="0" anchor="ctr">
            <a:normAutofit/>
          </a:bodyPr>
          <a:lstStyle/>
          <a:p>
            <a:pPr algn="ctr" defTabSz="914400" eaLnBrk="0" fontAlgn="auto" hangingPunct="0">
              <a:spcBef>
                <a:spcPts val="600"/>
              </a:spcBef>
              <a:spcAft>
                <a:spcPts val="0"/>
              </a:spcAft>
              <a:buClr>
                <a:srgbClr val="800000"/>
              </a:buClr>
              <a:buSzPct val="100000"/>
              <a:defRPr/>
            </a:pPr>
            <a:r>
              <a:rPr lang="en-US" sz="2000" kern="0" dirty="0" smtClean="0">
                <a:solidFill>
                  <a:srgbClr val="000000"/>
                </a:solidFill>
                <a:latin typeface="Arial" pitchFamily="-112" charset="0"/>
                <a:ea typeface="ＭＳ Ｐゴシック" pitchFamily="-112" charset="-128"/>
                <a:cs typeface="+mn-cs"/>
              </a:rPr>
              <a:t>“DR and long term retention on commodity disk or tape”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04" y="2999776"/>
            <a:ext cx="2780805" cy="1959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904" y="5214563"/>
            <a:ext cx="4381500" cy="154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727239"/>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Auto-Discovery Rules</a:t>
            </a:r>
            <a:br>
              <a:rPr lang="en-US" sz="2800" dirty="0" smtClean="0"/>
            </a:br>
            <a:r>
              <a:rPr lang="en-US" sz="2000" i="1" dirty="0" smtClean="0"/>
              <a:t>Automated Data Protection with minimal intervention</a:t>
            </a:r>
            <a:endParaRPr lang="en-US" sz="2800" i="1" dirty="0"/>
          </a:p>
        </p:txBody>
      </p:sp>
      <p:sp>
        <p:nvSpPr>
          <p:cNvPr id="104" name="Rectangle 103"/>
          <p:cNvSpPr/>
          <p:nvPr/>
        </p:nvSpPr>
        <p:spPr bwMode="auto">
          <a:xfrm>
            <a:off x="183667" y="1624762"/>
            <a:ext cx="2086118" cy="412250"/>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Description</a:t>
            </a:r>
          </a:p>
        </p:txBody>
      </p:sp>
      <p:sp>
        <p:nvSpPr>
          <p:cNvPr id="105" name="Rectangle 104"/>
          <p:cNvSpPr/>
          <p:nvPr/>
        </p:nvSpPr>
        <p:spPr>
          <a:xfrm>
            <a:off x="191519" y="2062107"/>
            <a:ext cx="4442601" cy="13678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6" name="TextBox 105"/>
          <p:cNvSpPr txBox="1"/>
          <p:nvPr/>
        </p:nvSpPr>
        <p:spPr>
          <a:xfrm>
            <a:off x="237352" y="2084327"/>
            <a:ext cx="4314575" cy="1323439"/>
          </a:xfrm>
          <a:prstGeom prst="rect">
            <a:avLst/>
          </a:prstGeom>
          <a:noFill/>
        </p:spPr>
        <p:txBody>
          <a:bodyPr wrap="square" rtlCol="0">
            <a:spAutoFit/>
          </a:bodyPr>
          <a:lstStyle/>
          <a:p>
            <a:pPr>
              <a:buClr>
                <a:srgbClr val="E31838"/>
              </a:buClr>
            </a:pPr>
            <a:r>
              <a:rPr lang="en-US" sz="1600" b="1" dirty="0" smtClean="0">
                <a:solidFill>
                  <a:srgbClr val="010204"/>
                </a:solidFill>
              </a:rPr>
              <a:t>Automatically add new VMs to backup policies based on pre-defined rules. Catch-all policy protects VMs that do not qualify for any protection policy</a:t>
            </a:r>
          </a:p>
          <a:p>
            <a:pPr>
              <a:buClr>
                <a:srgbClr val="E31838"/>
              </a:buClr>
            </a:pPr>
            <a:endParaRPr lang="en-US" sz="1600" dirty="0" smtClean="0">
              <a:solidFill>
                <a:srgbClr val="010204"/>
              </a:solidFill>
            </a:endParaRPr>
          </a:p>
        </p:txBody>
      </p:sp>
      <p:sp>
        <p:nvSpPr>
          <p:cNvPr id="108" name="Rectangle 107"/>
          <p:cNvSpPr/>
          <p:nvPr/>
        </p:nvSpPr>
        <p:spPr bwMode="auto">
          <a:xfrm>
            <a:off x="4922752" y="1624762"/>
            <a:ext cx="2086118" cy="424584"/>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Benefits</a:t>
            </a:r>
          </a:p>
        </p:txBody>
      </p:sp>
      <p:sp>
        <p:nvSpPr>
          <p:cNvPr id="109" name="Rectangle 108"/>
          <p:cNvSpPr/>
          <p:nvPr/>
        </p:nvSpPr>
        <p:spPr>
          <a:xfrm>
            <a:off x="4922752" y="2023740"/>
            <a:ext cx="3811713" cy="41777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p:nvSpPr>
        <p:spPr>
          <a:xfrm>
            <a:off x="4964324" y="2087070"/>
            <a:ext cx="3728568" cy="3447098"/>
          </a:xfrm>
          <a:prstGeom prst="rect">
            <a:avLst/>
          </a:prstGeom>
          <a:noFill/>
        </p:spPr>
        <p:txBody>
          <a:bodyPr wrap="square" rtlCol="0">
            <a:spAutoFit/>
          </a:bodyPr>
          <a:lstStyle/>
          <a:p>
            <a:pPr marL="182880" indent="-182880">
              <a:spcBef>
                <a:spcPts val="1200"/>
              </a:spcBef>
              <a:buClr>
                <a:srgbClr val="E31838"/>
              </a:buClr>
              <a:buFont typeface="Webdings" pitchFamily="18" charset="2"/>
              <a:buChar char=""/>
            </a:pPr>
            <a:r>
              <a:rPr lang="en-US" sz="1800" b="1" dirty="0" smtClean="0">
                <a:solidFill>
                  <a:srgbClr val="C00000"/>
                </a:solidFill>
              </a:rPr>
              <a:t>No more Hunt, Deploy and Configure</a:t>
            </a:r>
            <a:r>
              <a:rPr lang="en-US" sz="1400" dirty="0" smtClean="0">
                <a:solidFill>
                  <a:srgbClr val="010204"/>
                </a:solidFill>
              </a:rPr>
              <a:t>: Auto-Discover and add to protection policy</a:t>
            </a:r>
          </a:p>
          <a:p>
            <a:pPr marL="182880" indent="-182880">
              <a:spcBef>
                <a:spcPts val="1200"/>
              </a:spcBef>
              <a:buClr>
                <a:srgbClr val="E31838"/>
              </a:buClr>
              <a:buFont typeface="Webdings" pitchFamily="18" charset="2"/>
              <a:buChar char=""/>
            </a:pPr>
            <a:r>
              <a:rPr lang="en-US" sz="1800" b="1" dirty="0" smtClean="0">
                <a:solidFill>
                  <a:srgbClr val="C00000"/>
                </a:solidFill>
              </a:rPr>
              <a:t>Customized SLA:</a:t>
            </a:r>
            <a:r>
              <a:rPr lang="en-US" sz="1800" dirty="0" smtClean="0">
                <a:solidFill>
                  <a:srgbClr val="010204"/>
                </a:solidFill>
              </a:rPr>
              <a:t> </a:t>
            </a:r>
            <a:r>
              <a:rPr lang="en-US" sz="1400" dirty="0" smtClean="0">
                <a:solidFill>
                  <a:srgbClr val="010204"/>
                </a:solidFill>
              </a:rPr>
              <a:t>Separate protection policies based on business rules</a:t>
            </a:r>
          </a:p>
          <a:p>
            <a:pPr marL="182880" indent="-182880">
              <a:spcBef>
                <a:spcPts val="1200"/>
              </a:spcBef>
              <a:buClr>
                <a:srgbClr val="E31838"/>
              </a:buClr>
              <a:buFont typeface="Webdings" pitchFamily="18" charset="2"/>
              <a:buChar char=""/>
            </a:pPr>
            <a:r>
              <a:rPr lang="en-US" sz="1800" b="1" dirty="0" smtClean="0">
                <a:solidFill>
                  <a:srgbClr val="C00000"/>
                </a:solidFill>
              </a:rPr>
              <a:t>Equal workload distribution:</a:t>
            </a:r>
            <a:endParaRPr lang="en-US" sz="1800" dirty="0" smtClean="0">
              <a:solidFill>
                <a:srgbClr val="010204"/>
              </a:solidFill>
            </a:endParaRPr>
          </a:p>
          <a:p>
            <a:pPr marL="182880" indent="-182880">
              <a:spcBef>
                <a:spcPts val="1200"/>
              </a:spcBef>
              <a:buClr>
                <a:srgbClr val="E31838"/>
              </a:buClr>
              <a:buFont typeface="Webdings" pitchFamily="18" charset="2"/>
              <a:buChar char=""/>
            </a:pPr>
            <a:r>
              <a:rPr lang="en-US" sz="1800" b="1" dirty="0" smtClean="0">
                <a:solidFill>
                  <a:srgbClr val="C00000"/>
                </a:solidFill>
              </a:rPr>
              <a:t>Variety of Rules available</a:t>
            </a:r>
            <a:r>
              <a:rPr lang="en-US" sz="1400" b="1" dirty="0" smtClean="0">
                <a:solidFill>
                  <a:srgbClr val="C00000"/>
                </a:solidFill>
              </a:rPr>
              <a:t>:</a:t>
            </a:r>
            <a:endParaRPr lang="en-US" sz="1400" dirty="0">
              <a:solidFill>
                <a:srgbClr val="010204"/>
              </a:solidFill>
            </a:endParaRPr>
          </a:p>
          <a:p>
            <a:pPr marL="182880" indent="-182880">
              <a:spcBef>
                <a:spcPts val="1200"/>
              </a:spcBef>
              <a:buClr>
                <a:srgbClr val="E31838"/>
              </a:buClr>
              <a:buFont typeface="Webdings" pitchFamily="18" charset="2"/>
              <a:buChar char=""/>
            </a:pPr>
            <a:r>
              <a:rPr lang="en-US" sz="1800" b="1" dirty="0" smtClean="0">
                <a:solidFill>
                  <a:srgbClr val="C00000"/>
                </a:solidFill>
              </a:rPr>
              <a:t>Manual Discovery Override</a:t>
            </a:r>
            <a:r>
              <a:rPr lang="en-US" sz="1400" b="1" dirty="0" smtClean="0">
                <a:solidFill>
                  <a:srgbClr val="C00000"/>
                </a:solidFill>
              </a:rPr>
              <a:t>: </a:t>
            </a:r>
            <a:r>
              <a:rPr lang="en-US" sz="1400" dirty="0" smtClean="0">
                <a:solidFill>
                  <a:srgbClr val="010204"/>
                </a:solidFill>
              </a:rPr>
              <a:t>Manually </a:t>
            </a:r>
            <a:r>
              <a:rPr lang="en-US" sz="1400" dirty="0">
                <a:solidFill>
                  <a:srgbClr val="010204"/>
                </a:solidFill>
              </a:rPr>
              <a:t>add VMs </a:t>
            </a:r>
            <a:r>
              <a:rPr lang="en-US" sz="1400" dirty="0" smtClean="0">
                <a:solidFill>
                  <a:srgbClr val="010204"/>
                </a:solidFill>
              </a:rPr>
              <a:t>for greater control for those critical, must watch VMs.</a:t>
            </a:r>
            <a:endParaRPr lang="en-US" sz="1400" dirty="0">
              <a:solidFill>
                <a:srgbClr val="010204"/>
              </a:solidFill>
            </a:endParaRPr>
          </a:p>
        </p:txBody>
      </p:sp>
      <p:sp>
        <p:nvSpPr>
          <p:cNvPr id="13" name="Rectangle 12"/>
          <p:cNvSpPr/>
          <p:nvPr/>
        </p:nvSpPr>
        <p:spPr bwMode="auto">
          <a:xfrm>
            <a:off x="5302898" y="5812266"/>
            <a:ext cx="3431567" cy="854899"/>
          </a:xfrm>
          <a:prstGeom prst="rect">
            <a:avLst/>
          </a:prstGeom>
          <a:solidFill>
            <a:sysClr val="window" lastClr="FFFFFF"/>
          </a:solidFill>
          <a:ln w="25400" cap="flat" cmpd="sng" algn="ctr">
            <a:solidFill>
              <a:srgbClr val="6466C0"/>
            </a:solidFill>
            <a:prstDash val="solid"/>
            <a:headEnd/>
            <a:tailEnd/>
          </a:ln>
          <a:effectLst/>
        </p:spPr>
        <p:txBody>
          <a:bodyPr wrap="square" rtlCol="0" anchor="ctr">
            <a:normAutofit/>
          </a:bodyPr>
          <a:lstStyle/>
          <a:p>
            <a:pPr algn="ctr" defTabSz="914400" eaLnBrk="0" fontAlgn="auto" hangingPunct="0">
              <a:spcBef>
                <a:spcPts val="600"/>
              </a:spcBef>
              <a:spcAft>
                <a:spcPts val="0"/>
              </a:spcAft>
              <a:buClr>
                <a:srgbClr val="800000"/>
              </a:buClr>
              <a:buSzPct val="100000"/>
              <a:defRPr/>
            </a:pPr>
            <a:r>
              <a:rPr lang="en-US" sz="2000" kern="0" dirty="0" smtClean="0">
                <a:solidFill>
                  <a:srgbClr val="000000"/>
                </a:solidFill>
                <a:latin typeface="Arial" pitchFamily="-112" charset="0"/>
                <a:ea typeface="ＭＳ Ｐゴシック" pitchFamily="-112" charset="-128"/>
                <a:cs typeface="+mn-cs"/>
              </a:rPr>
              <a:t>“Save time and effort hunting down VMs”</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53" y="3717032"/>
            <a:ext cx="350280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442532"/>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smtClean="0"/>
              <a:t>Granular Restores from Image Backups</a:t>
            </a:r>
            <a:endParaRPr lang="en-AU" sz="28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89040"/>
            <a:ext cx="6188149" cy="28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14313"/>
            <a:ext cx="43815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172664"/>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Granular Restores (</a:t>
            </a:r>
            <a:r>
              <a:rPr lang="en-AU" dirty="0" err="1" smtClean="0"/>
              <a:t>Cont</a:t>
            </a:r>
            <a:r>
              <a:rPr lang="en-AU" dirty="0" smtClean="0"/>
              <a: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34" y="1857375"/>
            <a:ext cx="41433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573016"/>
            <a:ext cx="44386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116290"/>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Container Level Restores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16" y="1844824"/>
            <a:ext cx="4320480" cy="12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22799"/>
            <a:ext cx="42291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892195"/>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flipV="1">
            <a:off x="230726" y="4820407"/>
            <a:ext cx="2374775" cy="5811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z="2800" dirty="0" smtClean="0"/>
              <a:t>Application Integrated Protection</a:t>
            </a:r>
            <a:endParaRPr lang="en-US" sz="2800" dirty="0"/>
          </a:p>
        </p:txBody>
      </p:sp>
      <p:sp>
        <p:nvSpPr>
          <p:cNvPr id="104" name="Rectangle 103"/>
          <p:cNvSpPr/>
          <p:nvPr/>
        </p:nvSpPr>
        <p:spPr bwMode="auto">
          <a:xfrm>
            <a:off x="257281" y="1574976"/>
            <a:ext cx="2086118" cy="412250"/>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Description</a:t>
            </a:r>
          </a:p>
        </p:txBody>
      </p:sp>
      <p:sp>
        <p:nvSpPr>
          <p:cNvPr id="105" name="Rectangle 104"/>
          <p:cNvSpPr/>
          <p:nvPr/>
        </p:nvSpPr>
        <p:spPr>
          <a:xfrm>
            <a:off x="265133" y="1973954"/>
            <a:ext cx="4442601" cy="104443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6" name="TextBox 105"/>
          <p:cNvSpPr txBox="1"/>
          <p:nvPr/>
        </p:nvSpPr>
        <p:spPr>
          <a:xfrm>
            <a:off x="310966" y="2034541"/>
            <a:ext cx="4314575" cy="954107"/>
          </a:xfrm>
          <a:prstGeom prst="rect">
            <a:avLst/>
          </a:prstGeom>
          <a:noFill/>
        </p:spPr>
        <p:txBody>
          <a:bodyPr wrap="square" rtlCol="0">
            <a:spAutoFit/>
          </a:bodyPr>
          <a:lstStyle/>
          <a:p>
            <a:pPr>
              <a:buClr>
                <a:srgbClr val="E31838"/>
              </a:buClr>
            </a:pPr>
            <a:r>
              <a:rPr lang="en-US" sz="1400" b="1" dirty="0" smtClean="0">
                <a:solidFill>
                  <a:srgbClr val="010204"/>
                </a:solidFill>
              </a:rPr>
              <a:t>Ensure 100% application integrated backup. Include Log Management capabilities using a lightweight agent inside the VM</a:t>
            </a:r>
          </a:p>
          <a:p>
            <a:pPr>
              <a:buClr>
                <a:srgbClr val="E31838"/>
              </a:buClr>
            </a:pPr>
            <a:endParaRPr lang="en-US" sz="1400" dirty="0" smtClean="0">
              <a:solidFill>
                <a:srgbClr val="010204"/>
              </a:solidFill>
            </a:endParaRPr>
          </a:p>
        </p:txBody>
      </p:sp>
      <p:sp>
        <p:nvSpPr>
          <p:cNvPr id="108" name="Rectangle 107"/>
          <p:cNvSpPr/>
          <p:nvPr/>
        </p:nvSpPr>
        <p:spPr bwMode="auto">
          <a:xfrm>
            <a:off x="5253216" y="1562642"/>
            <a:ext cx="2086118" cy="424584"/>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Benefits</a:t>
            </a:r>
          </a:p>
        </p:txBody>
      </p:sp>
      <p:sp>
        <p:nvSpPr>
          <p:cNvPr id="109" name="Rectangle 108"/>
          <p:cNvSpPr/>
          <p:nvPr/>
        </p:nvSpPr>
        <p:spPr>
          <a:xfrm>
            <a:off x="5253216" y="1973954"/>
            <a:ext cx="3554863" cy="45079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p:nvSpPr>
        <p:spPr>
          <a:xfrm>
            <a:off x="5172782" y="2037284"/>
            <a:ext cx="3593724" cy="3231654"/>
          </a:xfrm>
          <a:prstGeom prst="rect">
            <a:avLst/>
          </a:prstGeom>
          <a:noFill/>
        </p:spPr>
        <p:txBody>
          <a:bodyPr wrap="square" rtlCol="0">
            <a:spAutoFit/>
          </a:bodyPr>
          <a:lstStyle/>
          <a:p>
            <a:pPr marL="182880" indent="-182880">
              <a:spcBef>
                <a:spcPts val="1200"/>
              </a:spcBef>
              <a:buClr>
                <a:srgbClr val="E31838"/>
              </a:buClr>
              <a:buFont typeface="Webdings" pitchFamily="18" charset="2"/>
              <a:buChar char=""/>
            </a:pPr>
            <a:r>
              <a:rPr lang="en-US" sz="1400" b="1" dirty="0" smtClean="0">
                <a:solidFill>
                  <a:srgbClr val="C00000"/>
                </a:solidFill>
              </a:rPr>
              <a:t>Protect Apps running inside VMs</a:t>
            </a:r>
            <a:r>
              <a:rPr lang="en-US" sz="1400" dirty="0" smtClean="0">
                <a:solidFill>
                  <a:srgbClr val="010204"/>
                </a:solidFill>
              </a:rPr>
              <a:t>: 100% application integrated.</a:t>
            </a:r>
          </a:p>
          <a:p>
            <a:pPr marL="182880" indent="-182880">
              <a:spcBef>
                <a:spcPts val="1200"/>
              </a:spcBef>
              <a:buClr>
                <a:srgbClr val="E31838"/>
              </a:buClr>
              <a:buFont typeface="Webdings" pitchFamily="18" charset="2"/>
              <a:buChar char=""/>
            </a:pPr>
            <a:r>
              <a:rPr lang="en-US" sz="1400" b="1" dirty="0" smtClean="0">
                <a:solidFill>
                  <a:srgbClr val="C00000"/>
                </a:solidFill>
              </a:rPr>
              <a:t>Log Management and Log Truncation</a:t>
            </a:r>
            <a:endParaRPr lang="en-US" sz="1400" dirty="0" smtClean="0">
              <a:solidFill>
                <a:srgbClr val="010204"/>
              </a:solidFill>
            </a:endParaRPr>
          </a:p>
          <a:p>
            <a:pPr marL="182880" indent="-182880">
              <a:spcBef>
                <a:spcPts val="1200"/>
              </a:spcBef>
              <a:buClr>
                <a:srgbClr val="E31838"/>
              </a:buClr>
              <a:buFont typeface="Webdings" pitchFamily="18" charset="2"/>
              <a:buChar char=""/>
            </a:pPr>
            <a:r>
              <a:rPr lang="en-US" sz="1400" b="1" dirty="0" smtClean="0">
                <a:solidFill>
                  <a:srgbClr val="C00000"/>
                </a:solidFill>
              </a:rPr>
              <a:t>No Application Agent License: </a:t>
            </a:r>
            <a:r>
              <a:rPr lang="en-US" sz="1400" dirty="0" smtClean="0">
                <a:solidFill>
                  <a:srgbClr val="010204"/>
                </a:solidFill>
              </a:rPr>
              <a:t>Lightweight agent in restore only mode</a:t>
            </a:r>
          </a:p>
          <a:p>
            <a:pPr marL="182880" indent="-182880">
              <a:spcBef>
                <a:spcPts val="1200"/>
              </a:spcBef>
              <a:buClr>
                <a:srgbClr val="E31838"/>
              </a:buClr>
              <a:buFont typeface="Webdings" pitchFamily="18" charset="2"/>
              <a:buChar char=""/>
            </a:pPr>
            <a:r>
              <a:rPr lang="en-US" sz="1400" b="1" dirty="0" smtClean="0">
                <a:solidFill>
                  <a:srgbClr val="C00000"/>
                </a:solidFill>
              </a:rPr>
              <a:t>App Restore without restoring entire VM:</a:t>
            </a:r>
            <a:r>
              <a:rPr lang="en-US" sz="1400" dirty="0" smtClean="0">
                <a:solidFill>
                  <a:srgbClr val="010204"/>
                </a:solidFill>
              </a:rPr>
              <a:t> File Level Restore of App Data files</a:t>
            </a:r>
          </a:p>
          <a:p>
            <a:pPr marL="182880" indent="-182880">
              <a:spcBef>
                <a:spcPts val="1200"/>
              </a:spcBef>
              <a:buClr>
                <a:srgbClr val="E31838"/>
              </a:buClr>
              <a:buFont typeface="Webdings" pitchFamily="18" charset="2"/>
              <a:buChar char=""/>
            </a:pPr>
            <a:r>
              <a:rPr lang="en-US" sz="1400" b="1" dirty="0">
                <a:solidFill>
                  <a:srgbClr val="C00000"/>
                </a:solidFill>
              </a:rPr>
              <a:t>Information Mining for </a:t>
            </a:r>
            <a:r>
              <a:rPr lang="en-US" sz="1400" b="1" dirty="0" smtClean="0">
                <a:solidFill>
                  <a:srgbClr val="C00000"/>
                </a:solidFill>
              </a:rPr>
              <a:t>Granular Recovery and Long Term Retention: </a:t>
            </a:r>
            <a:endParaRPr lang="en-US" sz="1400" dirty="0" smtClean="0">
              <a:solidFill>
                <a:srgbClr val="010204"/>
              </a:solidFill>
            </a:endParaRPr>
          </a:p>
          <a:p>
            <a:pPr marL="182880" indent="-182880">
              <a:spcBef>
                <a:spcPts val="1200"/>
              </a:spcBef>
              <a:buClr>
                <a:srgbClr val="E31838"/>
              </a:buClr>
              <a:buFont typeface="Webdings" pitchFamily="18" charset="2"/>
              <a:buChar char=""/>
            </a:pPr>
            <a:r>
              <a:rPr lang="en-US" sz="1400" b="1" dirty="0" smtClean="0">
                <a:solidFill>
                  <a:srgbClr val="C00000"/>
                </a:solidFill>
              </a:rPr>
              <a:t>Key App Support: </a:t>
            </a:r>
            <a:r>
              <a:rPr lang="en-US" sz="1400" dirty="0">
                <a:solidFill>
                  <a:srgbClr val="010204"/>
                </a:solidFill>
              </a:rPr>
              <a:t>Support Exchange and </a:t>
            </a:r>
            <a:r>
              <a:rPr lang="en-US" sz="1400" dirty="0" smtClean="0">
                <a:solidFill>
                  <a:srgbClr val="010204"/>
                </a:solidFill>
              </a:rPr>
              <a:t>SQL, with more to follow</a:t>
            </a:r>
            <a:endParaRPr lang="en-US" sz="1400" dirty="0">
              <a:solidFill>
                <a:srgbClr val="010204"/>
              </a:solidFill>
            </a:endParaRPr>
          </a:p>
        </p:txBody>
      </p:sp>
      <p:sp>
        <p:nvSpPr>
          <p:cNvPr id="11" name="Rectangle 10"/>
          <p:cNvSpPr/>
          <p:nvPr/>
        </p:nvSpPr>
        <p:spPr bwMode="auto">
          <a:xfrm>
            <a:off x="5376512" y="5890916"/>
            <a:ext cx="3431567" cy="854899"/>
          </a:xfrm>
          <a:prstGeom prst="rect">
            <a:avLst/>
          </a:prstGeom>
          <a:solidFill>
            <a:sysClr val="window" lastClr="FFFFFF"/>
          </a:solidFill>
          <a:ln w="25400" cap="flat" cmpd="sng" algn="ctr">
            <a:solidFill>
              <a:srgbClr val="6466C0"/>
            </a:solidFill>
            <a:prstDash val="solid"/>
            <a:headEnd/>
            <a:tailEnd/>
          </a:ln>
          <a:effectLst/>
        </p:spPr>
        <p:txBody>
          <a:bodyPr wrap="square" rtlCol="0" anchor="ctr">
            <a:normAutofit fontScale="92500" lnSpcReduction="20000"/>
          </a:bodyPr>
          <a:lstStyle/>
          <a:p>
            <a:pPr algn="ctr" defTabSz="914400" eaLnBrk="0" fontAlgn="auto" hangingPunct="0">
              <a:spcBef>
                <a:spcPts val="600"/>
              </a:spcBef>
              <a:spcAft>
                <a:spcPts val="0"/>
              </a:spcAft>
              <a:buClr>
                <a:srgbClr val="800000"/>
              </a:buClr>
              <a:buSzPct val="100000"/>
              <a:defRPr/>
            </a:pPr>
            <a:r>
              <a:rPr lang="en-US" sz="2000" kern="0" dirty="0" smtClean="0">
                <a:solidFill>
                  <a:srgbClr val="000000"/>
                </a:solidFill>
                <a:latin typeface="Arial" pitchFamily="-112" charset="0"/>
                <a:ea typeface="ＭＳ Ｐゴシック" pitchFamily="-112" charset="-128"/>
                <a:cs typeface="+mn-cs"/>
              </a:rPr>
              <a:t>“App Integrated backups allow critical apps to be hosted in virtual machines”</a:t>
            </a:r>
          </a:p>
        </p:txBody>
      </p:sp>
      <p:sp>
        <p:nvSpPr>
          <p:cNvPr id="15" name="Rounded Rectangle 14"/>
          <p:cNvSpPr/>
          <p:nvPr/>
        </p:nvSpPr>
        <p:spPr bwMode="auto">
          <a:xfrm>
            <a:off x="230726" y="3675375"/>
            <a:ext cx="2438175" cy="1240325"/>
          </a:xfrm>
          <a:prstGeom prst="roundRect">
            <a:avLst/>
          </a:prstGeom>
          <a:solidFill>
            <a:schemeClr val="bg1"/>
          </a:solidFill>
          <a:ln>
            <a:headEnd/>
            <a:tailEnd/>
          </a:ln>
        </p:spPr>
        <p:style>
          <a:lnRef idx="1">
            <a:schemeClr val="accent1"/>
          </a:lnRef>
          <a:fillRef idx="3">
            <a:schemeClr val="accent1"/>
          </a:fillRef>
          <a:effectRef idx="2">
            <a:schemeClr val="accent1"/>
          </a:effectRef>
          <a:fontRef idx="minor">
            <a:schemeClr val="lt1"/>
          </a:fontRef>
        </p:style>
        <p:txBody>
          <a:bodyPr wrap="square" bIns="0" rtlCol="0" anchor="b" anchorCtr="0">
            <a:noAutofit/>
          </a:bodyPr>
          <a:lstStyle/>
          <a:p>
            <a:pPr algn="ctr" eaLnBrk="0" hangingPunct="0">
              <a:spcBef>
                <a:spcPts val="600"/>
              </a:spcBef>
              <a:buClr>
                <a:srgbClr val="800000"/>
              </a:buClr>
              <a:buSzPct val="100000"/>
            </a:pPr>
            <a:r>
              <a:rPr lang="en-US" sz="1000" b="1" dirty="0" smtClean="0">
                <a:solidFill>
                  <a:srgbClr val="000000"/>
                </a:solidFill>
                <a:ea typeface="ＭＳ Ｐゴシック" pitchFamily="-112" charset="-128"/>
              </a:rPr>
              <a:t>Virtual Machine Pool</a:t>
            </a:r>
          </a:p>
        </p:txBody>
      </p:sp>
      <p:sp>
        <p:nvSpPr>
          <p:cNvPr id="17" name="Rounded Rectangle 16"/>
          <p:cNvSpPr/>
          <p:nvPr/>
        </p:nvSpPr>
        <p:spPr bwMode="auto">
          <a:xfrm>
            <a:off x="362224" y="3054482"/>
            <a:ext cx="2143665" cy="689365"/>
          </a:xfrm>
          <a:prstGeom prst="round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62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square" rtlCol="0" anchor="b">
            <a:noAutofit/>
          </a:bodyPr>
          <a:lstStyle/>
          <a:p>
            <a:pPr algn="ctr" eaLnBrk="0" hangingPunct="0">
              <a:spcBef>
                <a:spcPts val="600"/>
              </a:spcBef>
              <a:buClr>
                <a:srgbClr val="800000"/>
              </a:buClr>
              <a:buSzPct val="100000"/>
            </a:pPr>
            <a:r>
              <a:rPr lang="en-US" sz="1000" b="1" dirty="0" smtClean="0">
                <a:solidFill>
                  <a:srgbClr val="000000"/>
                </a:solidFill>
                <a:ea typeface="ＭＳ Ｐゴシック" pitchFamily="-112" charset="-128"/>
              </a:rPr>
              <a:t>Hyper-V Pool</a:t>
            </a: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574" y="3084683"/>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358" y="3183082"/>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905" y="3260136"/>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0"/>
          <p:cNvGrpSpPr/>
          <p:nvPr/>
        </p:nvGrpSpPr>
        <p:grpSpPr>
          <a:xfrm>
            <a:off x="373154" y="3776525"/>
            <a:ext cx="2143665" cy="259511"/>
            <a:chOff x="796903" y="1604024"/>
            <a:chExt cx="2143665" cy="259511"/>
          </a:xfrm>
        </p:grpSpPr>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0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06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23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39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56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72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89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057"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29"/>
          <p:cNvGrpSpPr/>
          <p:nvPr/>
        </p:nvGrpSpPr>
        <p:grpSpPr>
          <a:xfrm>
            <a:off x="373154" y="4109238"/>
            <a:ext cx="2143665" cy="259511"/>
            <a:chOff x="796903" y="1604024"/>
            <a:chExt cx="2143665" cy="259511"/>
          </a:xfrm>
        </p:grpSpPr>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0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06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23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39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56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72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89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057"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38"/>
          <p:cNvGrpSpPr/>
          <p:nvPr/>
        </p:nvGrpSpPr>
        <p:grpSpPr>
          <a:xfrm>
            <a:off x="356703" y="4441951"/>
            <a:ext cx="2143665" cy="259511"/>
            <a:chOff x="796903" y="1604024"/>
            <a:chExt cx="2143665" cy="259511"/>
          </a:xfrm>
        </p:grpSpPr>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0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06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23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439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56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728"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893"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057" y="1604024"/>
              <a:ext cx="259511" cy="25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5" name="Isosceles Triangle 74"/>
          <p:cNvSpPr/>
          <p:nvPr/>
        </p:nvSpPr>
        <p:spPr bwMode="auto">
          <a:xfrm rot="15990072">
            <a:off x="2490418" y="3608902"/>
            <a:ext cx="605867" cy="629249"/>
          </a:xfrm>
          <a:prstGeom prst="triangle">
            <a:avLst/>
          </a:prstGeom>
          <a:solidFill>
            <a:schemeClr val="accent4">
              <a:lumMod val="40000"/>
              <a:lumOff val="60000"/>
            </a:schemeClr>
          </a:solidFill>
          <a:ln w="9525">
            <a:noFill/>
            <a:miter lim="800000"/>
            <a:headEnd/>
            <a:tailEnd/>
          </a:ln>
        </p:spPr>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grpSp>
        <p:nvGrpSpPr>
          <p:cNvPr id="7" name="Group 75"/>
          <p:cNvGrpSpPr/>
          <p:nvPr/>
        </p:nvGrpSpPr>
        <p:grpSpPr>
          <a:xfrm>
            <a:off x="3013974" y="3564380"/>
            <a:ext cx="685800" cy="685800"/>
            <a:chOff x="6917161" y="1787076"/>
            <a:chExt cx="1228725" cy="1225296"/>
          </a:xfrm>
        </p:grpSpPr>
        <p:sp>
          <p:nvSpPr>
            <p:cNvPr id="77" name="Rounded Rectangle 76"/>
            <p:cNvSpPr/>
            <p:nvPr/>
          </p:nvSpPr>
          <p:spPr>
            <a:xfrm>
              <a:off x="6917161" y="1787076"/>
              <a:ext cx="1228725" cy="1225296"/>
            </a:xfrm>
            <a:prstGeom prst="roundRect">
              <a:avLst>
                <a:gd name="adj" fmla="val 6383"/>
              </a:avLst>
            </a:prstGeom>
            <a:gradFill flip="none" rotWithShape="1">
              <a:gsLst>
                <a:gs pos="0">
                  <a:schemeClr val="bg1">
                    <a:lumMod val="85000"/>
                  </a:schemeClr>
                </a:gs>
                <a:gs pos="58000">
                  <a:srgbClr val="E3E3E3"/>
                </a:gs>
                <a:gs pos="74000">
                  <a:schemeClr val="bg1">
                    <a:lumMod val="95000"/>
                  </a:schemeClr>
                </a:gs>
                <a:gs pos="100000">
                  <a:schemeClr val="bg1"/>
                </a:gs>
              </a:gsLst>
              <a:lin ang="18900000" scaled="1"/>
              <a:tileRect/>
            </a:gradFill>
            <a:ln>
              <a:solidFill>
                <a:schemeClr val="bg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78" name="Rectangle 77"/>
            <p:cNvSpPr/>
            <p:nvPr/>
          </p:nvSpPr>
          <p:spPr>
            <a:xfrm>
              <a:off x="7087497" y="1874549"/>
              <a:ext cx="888051" cy="351034"/>
            </a:xfrm>
            <a:prstGeom prst="rect">
              <a:avLst/>
            </a:prstGeom>
            <a:solidFill>
              <a:srgbClr val="F77E3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iDA</a:t>
              </a:r>
              <a:endParaRPr lang="en-US" sz="2000" b="1" dirty="0">
                <a:solidFill>
                  <a:prstClr val="white"/>
                </a:solidFill>
              </a:endParaRPr>
            </a:p>
          </p:txBody>
        </p:sp>
        <p:sp>
          <p:nvSpPr>
            <p:cNvPr id="79" name="Rectangle 78"/>
            <p:cNvSpPr/>
            <p:nvPr/>
          </p:nvSpPr>
          <p:spPr>
            <a:xfrm>
              <a:off x="7087497" y="2202466"/>
              <a:ext cx="888051" cy="351034"/>
            </a:xfrm>
            <a:prstGeom prst="rect">
              <a:avLst/>
            </a:prstGeom>
            <a:solidFill>
              <a:srgbClr val="00B0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App</a:t>
              </a:r>
              <a:endParaRPr lang="en-US" sz="2000" b="1" dirty="0">
                <a:solidFill>
                  <a:prstClr val="white"/>
                </a:solidFill>
              </a:endParaRPr>
            </a:p>
          </p:txBody>
        </p:sp>
        <p:sp>
          <p:nvSpPr>
            <p:cNvPr id="80" name="Rectangle 79"/>
            <p:cNvSpPr/>
            <p:nvPr/>
          </p:nvSpPr>
          <p:spPr>
            <a:xfrm>
              <a:off x="7087497" y="2540657"/>
              <a:ext cx="888051" cy="351034"/>
            </a:xfrm>
            <a:prstGeom prst="rect">
              <a:avLst/>
            </a:prstGeom>
            <a:solidFill>
              <a:srgbClr val="0070C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Win</a:t>
              </a:r>
              <a:endParaRPr lang="en-US" sz="2000" b="1" dirty="0">
                <a:solidFill>
                  <a:prstClr val="white"/>
                </a:solidFill>
              </a:endParaRPr>
            </a:p>
          </p:txBody>
        </p:sp>
      </p:grpSp>
      <p:pic>
        <p:nvPicPr>
          <p:cNvPr id="81" name="Picture 42"/>
          <p:cNvPicPr>
            <a:picLocks noChangeAspect="1" noChangeArrowheads="1"/>
          </p:cNvPicPr>
          <p:nvPr/>
        </p:nvPicPr>
        <p:blipFill>
          <a:blip r:embed="rId5" cstate="print"/>
          <a:srcRect/>
          <a:stretch>
            <a:fillRect/>
          </a:stretch>
        </p:blipFill>
        <p:spPr bwMode="auto">
          <a:xfrm>
            <a:off x="3518982" y="3547405"/>
            <a:ext cx="313199" cy="289258"/>
          </a:xfrm>
          <a:prstGeom prst="rect">
            <a:avLst/>
          </a:prstGeom>
          <a:noFill/>
          <a:ln w="9525">
            <a:noFill/>
            <a:miter lim="800000"/>
            <a:headEnd/>
            <a:tailEnd/>
          </a:ln>
        </p:spPr>
      </p:pic>
      <p:sp>
        <p:nvSpPr>
          <p:cNvPr id="82" name="Isosceles Triangle 81"/>
          <p:cNvSpPr/>
          <p:nvPr/>
        </p:nvSpPr>
        <p:spPr bwMode="auto">
          <a:xfrm rot="15990072">
            <a:off x="1885001" y="5353836"/>
            <a:ext cx="605867" cy="629249"/>
          </a:xfrm>
          <a:prstGeom prst="triangle">
            <a:avLst/>
          </a:prstGeom>
          <a:solidFill>
            <a:schemeClr val="accent4">
              <a:lumMod val="40000"/>
              <a:lumOff val="60000"/>
            </a:schemeClr>
          </a:solidFill>
          <a:ln w="9525">
            <a:noFill/>
            <a:miter lim="800000"/>
            <a:headEnd/>
            <a:tailEnd/>
          </a:ln>
        </p:spPr>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83" name="Rounded Rectangle 82"/>
          <p:cNvSpPr/>
          <p:nvPr/>
        </p:nvSpPr>
        <p:spPr>
          <a:xfrm>
            <a:off x="728210" y="5390122"/>
            <a:ext cx="1310539" cy="611066"/>
          </a:xfrm>
          <a:prstGeom prst="roundRect">
            <a:avLst>
              <a:gd name="adj" fmla="val 5128"/>
            </a:avLst>
          </a:prstGeom>
          <a:ln/>
        </p:spPr>
        <p:style>
          <a:lnRef idx="1">
            <a:schemeClr val="dk1"/>
          </a:lnRef>
          <a:fillRef idx="2">
            <a:schemeClr val="dk1"/>
          </a:fillRef>
          <a:effectRef idx="1">
            <a:schemeClr val="dk1"/>
          </a:effectRef>
          <a:fontRef idx="minor">
            <a:schemeClr val="dk1"/>
          </a:fontRef>
        </p:style>
        <p:txBody>
          <a:bodyPr rtlCol="0" anchor="b"/>
          <a:lstStyle/>
          <a:p>
            <a:pPr algn="ctr" fontAlgn="auto">
              <a:spcBef>
                <a:spcPts val="0"/>
              </a:spcBef>
              <a:spcAft>
                <a:spcPts val="0"/>
              </a:spcAft>
            </a:pPr>
            <a:r>
              <a:rPr lang="en-US" sz="1000" b="1" dirty="0" smtClean="0">
                <a:solidFill>
                  <a:prstClr val="black"/>
                </a:solidFill>
              </a:rPr>
              <a:t>ESXi Proxy</a:t>
            </a:r>
            <a:endParaRPr lang="en-US" sz="1000" b="1" dirty="0">
              <a:solidFill>
                <a:prstClr val="black"/>
              </a:solidFill>
            </a:endParaRPr>
          </a:p>
        </p:txBody>
      </p:sp>
      <p:pic>
        <p:nvPicPr>
          <p:cNvPr id="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563" y="5485787"/>
            <a:ext cx="1163416" cy="2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84"/>
          <p:cNvGrpSpPr/>
          <p:nvPr/>
        </p:nvGrpSpPr>
        <p:grpSpPr>
          <a:xfrm>
            <a:off x="2346876" y="5292655"/>
            <a:ext cx="685800" cy="685800"/>
            <a:chOff x="6917161" y="1787076"/>
            <a:chExt cx="1228725" cy="1225296"/>
          </a:xfrm>
        </p:grpSpPr>
        <p:sp>
          <p:nvSpPr>
            <p:cNvPr id="86" name="Rounded Rectangle 85"/>
            <p:cNvSpPr/>
            <p:nvPr/>
          </p:nvSpPr>
          <p:spPr>
            <a:xfrm>
              <a:off x="6917161" y="1787076"/>
              <a:ext cx="1228725" cy="1225296"/>
            </a:xfrm>
            <a:prstGeom prst="roundRect">
              <a:avLst>
                <a:gd name="adj" fmla="val 6383"/>
              </a:avLst>
            </a:prstGeom>
            <a:gradFill flip="none" rotWithShape="1">
              <a:gsLst>
                <a:gs pos="0">
                  <a:schemeClr val="bg1">
                    <a:lumMod val="85000"/>
                  </a:schemeClr>
                </a:gs>
                <a:gs pos="58000">
                  <a:srgbClr val="E3E3E3"/>
                </a:gs>
                <a:gs pos="74000">
                  <a:schemeClr val="bg1">
                    <a:lumMod val="95000"/>
                  </a:schemeClr>
                </a:gs>
                <a:gs pos="100000">
                  <a:schemeClr val="bg1"/>
                </a:gs>
              </a:gsLst>
              <a:lin ang="18900000" scaled="1"/>
              <a:tileRect/>
            </a:gradFill>
            <a:ln>
              <a:solidFill>
                <a:schemeClr val="bg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87" name="Rectangle 86"/>
            <p:cNvSpPr/>
            <p:nvPr/>
          </p:nvSpPr>
          <p:spPr>
            <a:xfrm>
              <a:off x="7087497" y="1874549"/>
              <a:ext cx="888051" cy="351034"/>
            </a:xfrm>
            <a:prstGeom prst="rect">
              <a:avLst/>
            </a:prstGeom>
            <a:solidFill>
              <a:srgbClr val="F77E3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VSA</a:t>
              </a:r>
              <a:endParaRPr lang="en-US" sz="2000" b="1" dirty="0">
                <a:solidFill>
                  <a:prstClr val="white"/>
                </a:solidFill>
              </a:endParaRPr>
            </a:p>
          </p:txBody>
        </p:sp>
        <p:sp>
          <p:nvSpPr>
            <p:cNvPr id="88" name="Rectangle 87"/>
            <p:cNvSpPr/>
            <p:nvPr/>
          </p:nvSpPr>
          <p:spPr>
            <a:xfrm>
              <a:off x="7087497" y="2202466"/>
              <a:ext cx="888051" cy="351034"/>
            </a:xfrm>
            <a:prstGeom prst="rect">
              <a:avLst/>
            </a:prstGeom>
            <a:solidFill>
              <a:srgbClr val="00B0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MA</a:t>
              </a:r>
              <a:endParaRPr lang="en-US" sz="2000" b="1" dirty="0">
                <a:solidFill>
                  <a:prstClr val="white"/>
                </a:solidFill>
              </a:endParaRPr>
            </a:p>
          </p:txBody>
        </p:sp>
        <p:sp>
          <p:nvSpPr>
            <p:cNvPr id="89" name="Rectangle 88"/>
            <p:cNvSpPr/>
            <p:nvPr/>
          </p:nvSpPr>
          <p:spPr>
            <a:xfrm>
              <a:off x="7087497" y="2540657"/>
              <a:ext cx="888051" cy="351034"/>
            </a:xfrm>
            <a:prstGeom prst="rect">
              <a:avLst/>
            </a:prstGeom>
            <a:solidFill>
              <a:srgbClr val="0070C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SPC</a:t>
              </a:r>
              <a:endParaRPr lang="en-US" sz="2000" b="1" dirty="0">
                <a:solidFill>
                  <a:prstClr val="white"/>
                </a:solidFill>
              </a:endParaRPr>
            </a:p>
          </p:txBody>
        </p:sp>
      </p:grpSp>
      <p:grpSp>
        <p:nvGrpSpPr>
          <p:cNvPr id="9" name="Group 4189"/>
          <p:cNvGrpSpPr/>
          <p:nvPr/>
        </p:nvGrpSpPr>
        <p:grpSpPr>
          <a:xfrm>
            <a:off x="385080" y="6078581"/>
            <a:ext cx="2802736" cy="762000"/>
            <a:chOff x="1199087" y="5099549"/>
            <a:chExt cx="2802736" cy="762000"/>
          </a:xfrm>
        </p:grpSpPr>
        <p:sp>
          <p:nvSpPr>
            <p:cNvPr id="91" name="Rounded Rectangle 90"/>
            <p:cNvSpPr/>
            <p:nvPr/>
          </p:nvSpPr>
          <p:spPr>
            <a:xfrm>
              <a:off x="1199087" y="5099549"/>
              <a:ext cx="2802736" cy="762000"/>
            </a:xfrm>
            <a:prstGeom prst="roundRect">
              <a:avLst/>
            </a:prstGeom>
            <a:solidFill>
              <a:schemeClr val="bg1"/>
            </a:solidFill>
            <a:effectLst>
              <a:glow rad="101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endParaRPr lang="en-US" sz="1400" dirty="0">
                <a:solidFill>
                  <a:prstClr val="black"/>
                </a:solidFill>
              </a:endParaRPr>
            </a:p>
          </p:txBody>
        </p:sp>
        <p:pic>
          <p:nvPicPr>
            <p:cNvPr id="92" name="Picture 1"/>
            <p:cNvPicPr>
              <a:picLocks noChangeAspect="1" noChangeArrowheads="1"/>
            </p:cNvPicPr>
            <p:nvPr/>
          </p:nvPicPr>
          <p:blipFill>
            <a:blip r:embed="rId6" cstate="screen"/>
            <a:srcRect/>
            <a:stretch>
              <a:fillRect/>
            </a:stretch>
          </p:blipFill>
          <p:spPr bwMode="auto">
            <a:xfrm>
              <a:off x="1500475" y="5175749"/>
              <a:ext cx="685800" cy="178025"/>
            </a:xfrm>
            <a:prstGeom prst="rect">
              <a:avLst/>
            </a:prstGeom>
            <a:solidFill>
              <a:schemeClr val="bg1">
                <a:alpha val="58823"/>
              </a:schemeClr>
            </a:solidFill>
            <a:ln w="9525">
              <a:solidFill>
                <a:schemeClr val="bg1"/>
              </a:solidFill>
              <a:miter lim="800000"/>
              <a:headEnd/>
              <a:tailEnd/>
            </a:ln>
          </p:spPr>
        </p:pic>
        <p:sp>
          <p:nvSpPr>
            <p:cNvPr id="93" name="Rectangle 92"/>
            <p:cNvSpPr/>
            <p:nvPr/>
          </p:nvSpPr>
          <p:spPr>
            <a:xfrm>
              <a:off x="2560647" y="5112801"/>
              <a:ext cx="1440394" cy="276999"/>
            </a:xfrm>
            <a:prstGeom prst="rect">
              <a:avLst/>
            </a:prstGeom>
          </p:spPr>
          <p:txBody>
            <a:bodyPr wrap="none">
              <a:spAutoFit/>
            </a:bodyPr>
            <a:lstStyle/>
            <a:p>
              <a:pPr algn="r" fontAlgn="auto">
                <a:spcBef>
                  <a:spcPts val="0"/>
                </a:spcBef>
                <a:spcAft>
                  <a:spcPts val="0"/>
                </a:spcAft>
              </a:pPr>
              <a:r>
                <a:rPr lang="en-US" sz="1200" b="1" dirty="0" smtClean="0">
                  <a:solidFill>
                    <a:srgbClr val="002060"/>
                  </a:solidFill>
                  <a:latin typeface="Arial Black" pitchFamily="34" charset="0"/>
                  <a:cs typeface="Arial" pitchFamily="34" charset="0"/>
                </a:rPr>
                <a:t>Backup Copies</a:t>
              </a:r>
            </a:p>
          </p:txBody>
        </p:sp>
        <p:sp>
          <p:nvSpPr>
            <p:cNvPr id="94" name="Cloud Callout 93"/>
            <p:cNvSpPr/>
            <p:nvPr/>
          </p:nvSpPr>
          <p:spPr>
            <a:xfrm>
              <a:off x="2378431" y="5556750"/>
              <a:ext cx="539261" cy="228600"/>
            </a:xfrm>
            <a:prstGeom prst="cloudCallout">
              <a:avLst>
                <a:gd name="adj1" fmla="val -14311"/>
                <a:gd name="adj2" fmla="val 35473"/>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5" name="Can 94"/>
            <p:cNvSpPr/>
            <p:nvPr/>
          </p:nvSpPr>
          <p:spPr>
            <a:xfrm>
              <a:off x="1542217" y="5559638"/>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6" name="Can 95"/>
            <p:cNvSpPr/>
            <p:nvPr/>
          </p:nvSpPr>
          <p:spPr>
            <a:xfrm>
              <a:off x="1847017" y="5559638"/>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7" name="TextBox 96"/>
            <p:cNvSpPr txBox="1"/>
            <p:nvPr/>
          </p:nvSpPr>
          <p:spPr>
            <a:xfrm>
              <a:off x="1370166" y="5328149"/>
              <a:ext cx="926128"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a:solidFill>
                    <a:srgbClr val="010204"/>
                  </a:solidFill>
                  <a:latin typeface="Calibri"/>
                  <a:cs typeface="+mn-cs"/>
                </a:rPr>
                <a:t>Open Disk</a:t>
              </a:r>
            </a:p>
          </p:txBody>
        </p:sp>
        <p:sp>
          <p:nvSpPr>
            <p:cNvPr id="98" name="Can 97"/>
            <p:cNvSpPr/>
            <p:nvPr/>
          </p:nvSpPr>
          <p:spPr>
            <a:xfrm>
              <a:off x="1687401" y="5618254"/>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99" name="TextBox 98"/>
            <p:cNvSpPr txBox="1"/>
            <p:nvPr/>
          </p:nvSpPr>
          <p:spPr>
            <a:xfrm>
              <a:off x="3053783" y="5328149"/>
              <a:ext cx="580292"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smtClean="0">
                  <a:solidFill>
                    <a:srgbClr val="010204"/>
                  </a:solidFill>
                  <a:latin typeface="Calibri"/>
                  <a:cs typeface="+mn-cs"/>
                </a:rPr>
                <a:t>Tape</a:t>
              </a:r>
              <a:endParaRPr lang="en-US" sz="1050" b="1" dirty="0">
                <a:solidFill>
                  <a:srgbClr val="010204"/>
                </a:solidFill>
                <a:latin typeface="Calibri"/>
                <a:cs typeface="+mn-cs"/>
              </a:endParaRPr>
            </a:p>
          </p:txBody>
        </p:sp>
        <p:pic>
          <p:nvPicPr>
            <p:cNvPr id="100" name="Picture 42" descr="single-tape"/>
            <p:cNvPicPr>
              <a:picLocks noChangeAspect="1" noChangeArrowheads="1"/>
            </p:cNvPicPr>
            <p:nvPr/>
          </p:nvPicPr>
          <p:blipFill>
            <a:blip r:embed="rId7" cstate="screen"/>
            <a:srcRect/>
            <a:stretch>
              <a:fillRect/>
            </a:stretch>
          </p:blipFill>
          <p:spPr bwMode="auto">
            <a:xfrm>
              <a:off x="3155313" y="5567630"/>
              <a:ext cx="215935" cy="185991"/>
            </a:xfrm>
            <a:prstGeom prst="rect">
              <a:avLst/>
            </a:prstGeom>
            <a:noFill/>
            <a:ln w="9525">
              <a:noFill/>
              <a:miter lim="800000"/>
              <a:headEnd/>
              <a:tailEnd/>
            </a:ln>
          </p:spPr>
        </p:pic>
        <p:pic>
          <p:nvPicPr>
            <p:cNvPr id="101" name="Picture 42" descr="single-tape"/>
            <p:cNvPicPr>
              <a:picLocks noChangeAspect="1" noChangeArrowheads="1"/>
            </p:cNvPicPr>
            <p:nvPr/>
          </p:nvPicPr>
          <p:blipFill>
            <a:blip r:embed="rId7" cstate="screen"/>
            <a:srcRect/>
            <a:stretch>
              <a:fillRect/>
            </a:stretch>
          </p:blipFill>
          <p:spPr bwMode="auto">
            <a:xfrm>
              <a:off x="3229571" y="5579354"/>
              <a:ext cx="215935" cy="185991"/>
            </a:xfrm>
            <a:prstGeom prst="rect">
              <a:avLst/>
            </a:prstGeom>
            <a:noFill/>
            <a:ln w="9525">
              <a:noFill/>
              <a:miter lim="800000"/>
              <a:headEnd/>
              <a:tailEnd/>
            </a:ln>
          </p:spPr>
        </p:pic>
        <p:pic>
          <p:nvPicPr>
            <p:cNvPr id="102" name="Picture 42" descr="single-tape"/>
            <p:cNvPicPr>
              <a:picLocks noChangeAspect="1" noChangeArrowheads="1"/>
            </p:cNvPicPr>
            <p:nvPr/>
          </p:nvPicPr>
          <p:blipFill>
            <a:blip r:embed="rId7" cstate="screen"/>
            <a:srcRect/>
            <a:stretch>
              <a:fillRect/>
            </a:stretch>
          </p:blipFill>
          <p:spPr bwMode="auto">
            <a:xfrm>
              <a:off x="3295048" y="5591078"/>
              <a:ext cx="215935" cy="185991"/>
            </a:xfrm>
            <a:prstGeom prst="rect">
              <a:avLst/>
            </a:prstGeom>
            <a:noFill/>
            <a:ln w="9525">
              <a:noFill/>
              <a:miter lim="800000"/>
              <a:headEnd/>
              <a:tailEnd/>
            </a:ln>
          </p:spPr>
        </p:pic>
        <p:sp>
          <p:nvSpPr>
            <p:cNvPr id="103" name="TextBox 102"/>
            <p:cNvSpPr txBox="1"/>
            <p:nvPr/>
          </p:nvSpPr>
          <p:spPr>
            <a:xfrm>
              <a:off x="2159771" y="5328149"/>
              <a:ext cx="926128"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smtClean="0">
                  <a:solidFill>
                    <a:srgbClr val="010204"/>
                  </a:solidFill>
                  <a:latin typeface="Calibri"/>
                  <a:cs typeface="+mn-cs"/>
                </a:rPr>
                <a:t>Cloud</a:t>
              </a:r>
              <a:endParaRPr lang="en-US" sz="1050" b="1" dirty="0">
                <a:solidFill>
                  <a:srgbClr val="010204"/>
                </a:solidFill>
                <a:latin typeface="Calibri"/>
                <a:cs typeface="+mn-cs"/>
              </a:endParaRPr>
            </a:p>
          </p:txBody>
        </p:sp>
        <p:sp>
          <p:nvSpPr>
            <p:cNvPr id="107" name="Can 106"/>
            <p:cNvSpPr/>
            <p:nvPr/>
          </p:nvSpPr>
          <p:spPr>
            <a:xfrm>
              <a:off x="2543266" y="5618254"/>
              <a:ext cx="186858"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sp>
        <p:nvSpPr>
          <p:cNvPr id="110" name="Rectangle 109"/>
          <p:cNvSpPr/>
          <p:nvPr/>
        </p:nvSpPr>
        <p:spPr>
          <a:xfrm>
            <a:off x="3292690" y="5238665"/>
            <a:ext cx="2083822" cy="1246495"/>
          </a:xfrm>
          <a:prstGeom prst="rect">
            <a:avLst/>
          </a:prstGeom>
        </p:spPr>
        <p:txBody>
          <a:bodyPr wrap="square">
            <a:spAutoFit/>
          </a:bodyPr>
          <a:lstStyle/>
          <a:p>
            <a:pPr eaLnBrk="0" hangingPunct="0">
              <a:spcBef>
                <a:spcPts val="600"/>
              </a:spcBef>
              <a:buClr>
                <a:srgbClr val="800000"/>
              </a:buClr>
              <a:buSzPct val="100000"/>
            </a:pPr>
            <a:r>
              <a:rPr lang="en-US" sz="1100" b="1" dirty="0" smtClean="0">
                <a:solidFill>
                  <a:srgbClr val="000000"/>
                </a:solidFill>
                <a:latin typeface="Calibri" pitchFamily="34" charset="0"/>
                <a:ea typeface="ＭＳ Ｐゴシック" pitchFamily="-112" charset="-128"/>
              </a:rPr>
              <a:t>SPC/VSA</a:t>
            </a:r>
          </a:p>
          <a:p>
            <a:pPr marL="171450" indent="-171450" eaLnBrk="0" hangingPunct="0">
              <a:spcBef>
                <a:spcPts val="600"/>
              </a:spcBef>
              <a:buClr>
                <a:srgbClr val="800000"/>
              </a:buClr>
              <a:buSzPct val="100000"/>
              <a:buFont typeface="Arial" pitchFamily="34" charset="0"/>
              <a:buChar char="•"/>
            </a:pPr>
            <a:r>
              <a:rPr lang="en-US" sz="1100" b="1" dirty="0" smtClean="0">
                <a:solidFill>
                  <a:srgbClr val="000000"/>
                </a:solidFill>
                <a:latin typeface="Calibri" pitchFamily="34" charset="0"/>
                <a:ea typeface="ＭＳ Ｐゴシック" pitchFamily="-112" charset="-128"/>
              </a:rPr>
              <a:t>Queisce VM</a:t>
            </a:r>
          </a:p>
          <a:p>
            <a:pPr marL="171450" indent="-171450" eaLnBrk="0" hangingPunct="0">
              <a:spcBef>
                <a:spcPts val="600"/>
              </a:spcBef>
              <a:buClr>
                <a:srgbClr val="800000"/>
              </a:buClr>
              <a:buSzPct val="100000"/>
              <a:buFont typeface="Arial" pitchFamily="34" charset="0"/>
              <a:buChar char="•"/>
            </a:pPr>
            <a:r>
              <a:rPr lang="en-US" sz="1100" b="1" dirty="0" smtClean="0">
                <a:solidFill>
                  <a:srgbClr val="000000"/>
                </a:solidFill>
                <a:latin typeface="Calibri" pitchFamily="34" charset="0"/>
                <a:ea typeface="ＭＳ Ｐゴシック" pitchFamily="-112" charset="-128"/>
              </a:rPr>
              <a:t>Agent in VM queisces App</a:t>
            </a:r>
          </a:p>
          <a:p>
            <a:pPr marL="171450" indent="-171450" eaLnBrk="0" hangingPunct="0">
              <a:spcBef>
                <a:spcPts val="600"/>
              </a:spcBef>
              <a:buClr>
                <a:srgbClr val="800000"/>
              </a:buClr>
              <a:buSzPct val="100000"/>
              <a:buFont typeface="Arial" pitchFamily="34" charset="0"/>
              <a:buChar char="•"/>
            </a:pPr>
            <a:r>
              <a:rPr lang="en-US" sz="1100" b="1" dirty="0" smtClean="0">
                <a:solidFill>
                  <a:srgbClr val="000000"/>
                </a:solidFill>
                <a:latin typeface="Calibri" pitchFamily="34" charset="0"/>
                <a:ea typeface="ＭＳ Ｐゴシック" pitchFamily="-112" charset="-128"/>
              </a:rPr>
              <a:t>Snap the Data Store Volume</a:t>
            </a:r>
            <a:endParaRPr lang="en-US" sz="1100" b="1" dirty="0">
              <a:solidFill>
                <a:srgbClr val="000000"/>
              </a:solidFill>
              <a:latin typeface="Calibri" pitchFamily="34" charset="0"/>
              <a:ea typeface="ＭＳ Ｐゴシック" pitchFamily="-112" charset="-128"/>
            </a:endParaRPr>
          </a:p>
          <a:p>
            <a:pPr marL="171450" indent="-171450" eaLnBrk="0" hangingPunct="0">
              <a:spcBef>
                <a:spcPts val="600"/>
              </a:spcBef>
              <a:buClr>
                <a:srgbClr val="800000"/>
              </a:buClr>
              <a:buSzPct val="100000"/>
              <a:buFont typeface="Arial" pitchFamily="34" charset="0"/>
              <a:buChar char="•"/>
            </a:pPr>
            <a:r>
              <a:rPr lang="en-US" sz="1100" b="1" dirty="0" smtClean="0">
                <a:solidFill>
                  <a:srgbClr val="000000"/>
                </a:solidFill>
                <a:latin typeface="Calibri" pitchFamily="34" charset="0"/>
                <a:ea typeface="ＭＳ Ｐゴシック" pitchFamily="-112" charset="-128"/>
              </a:rPr>
              <a:t>Agent in VM truncates log</a:t>
            </a:r>
          </a:p>
        </p:txBody>
      </p:sp>
      <p:sp>
        <p:nvSpPr>
          <p:cNvPr id="113" name="Rectangle 112"/>
          <p:cNvSpPr/>
          <p:nvPr/>
        </p:nvSpPr>
        <p:spPr>
          <a:xfrm>
            <a:off x="978204" y="4943668"/>
            <a:ext cx="911703" cy="430887"/>
          </a:xfrm>
          <a:prstGeom prst="rect">
            <a:avLst/>
          </a:prstGeom>
        </p:spPr>
        <p:txBody>
          <a:bodyPr wrap="square">
            <a:spAutoFit/>
          </a:bodyPr>
          <a:lstStyle/>
          <a:p>
            <a:pPr algn="ctr" eaLnBrk="0" hangingPunct="0">
              <a:spcBef>
                <a:spcPts val="600"/>
              </a:spcBef>
              <a:buClr>
                <a:srgbClr val="800000"/>
              </a:buClr>
              <a:buSzPct val="100000"/>
            </a:pPr>
            <a:r>
              <a:rPr lang="en-US" sz="1100" b="1" dirty="0" smtClean="0">
                <a:solidFill>
                  <a:srgbClr val="000000"/>
                </a:solidFill>
                <a:latin typeface="Calibri" pitchFamily="34" charset="0"/>
                <a:ea typeface="ＭＳ Ｐゴシック" pitchFamily="-112" charset="-128"/>
              </a:rPr>
              <a:t>Mount SPC Snapshots</a:t>
            </a:r>
            <a:endParaRPr lang="en-US" sz="1100" b="1" dirty="0">
              <a:solidFill>
                <a:srgbClr val="000000"/>
              </a:solidFill>
              <a:latin typeface="Calibri" pitchFamily="34" charset="0"/>
              <a:ea typeface="ＭＳ Ｐゴシック" pitchFamily="-112" charset="-128"/>
            </a:endParaRPr>
          </a:p>
        </p:txBody>
      </p:sp>
      <p:sp>
        <p:nvSpPr>
          <p:cNvPr id="114" name="Rectangle 113"/>
          <p:cNvSpPr/>
          <p:nvPr/>
        </p:nvSpPr>
        <p:spPr>
          <a:xfrm>
            <a:off x="2618705" y="3078755"/>
            <a:ext cx="1443281" cy="430887"/>
          </a:xfrm>
          <a:prstGeom prst="rect">
            <a:avLst/>
          </a:prstGeom>
        </p:spPr>
        <p:txBody>
          <a:bodyPr wrap="square">
            <a:spAutoFit/>
          </a:bodyPr>
          <a:lstStyle/>
          <a:p>
            <a:pPr algn="ctr" eaLnBrk="0" hangingPunct="0">
              <a:spcBef>
                <a:spcPts val="600"/>
              </a:spcBef>
              <a:buClr>
                <a:srgbClr val="800000"/>
              </a:buClr>
              <a:buSzPct val="100000"/>
            </a:pPr>
            <a:r>
              <a:rPr lang="en-US" sz="1100" b="1" dirty="0" smtClean="0">
                <a:solidFill>
                  <a:srgbClr val="000000"/>
                </a:solidFill>
                <a:latin typeface="Calibri" pitchFamily="34" charset="0"/>
                <a:ea typeface="ＭＳ Ｐゴシック" pitchFamily="-112" charset="-128"/>
              </a:rPr>
              <a:t>Lightweight agent/VSS Provider</a:t>
            </a:r>
            <a:endParaRPr lang="en-US" sz="1100" b="1" dirty="0">
              <a:solidFill>
                <a:srgbClr val="000000"/>
              </a:solidFill>
              <a:latin typeface="Calibri" pitchFamily="34" charset="0"/>
              <a:ea typeface="ＭＳ Ｐゴシック" pitchFamily="-112" charset="-128"/>
            </a:endParaRPr>
          </a:p>
        </p:txBody>
      </p:sp>
      <p:sp>
        <p:nvSpPr>
          <p:cNvPr id="115" name="Rectangle 114"/>
          <p:cNvSpPr/>
          <p:nvPr/>
        </p:nvSpPr>
        <p:spPr>
          <a:xfrm>
            <a:off x="3832181" y="3478328"/>
            <a:ext cx="1443281" cy="1015663"/>
          </a:xfrm>
          <a:prstGeom prst="rect">
            <a:avLst/>
          </a:prstGeom>
        </p:spPr>
        <p:txBody>
          <a:bodyPr wrap="square">
            <a:spAutoFit/>
          </a:bodyPr>
          <a:lstStyle/>
          <a:p>
            <a:pPr marL="171450" indent="-171450" eaLnBrk="0" hangingPunct="0">
              <a:spcBef>
                <a:spcPts val="600"/>
              </a:spcBef>
              <a:buClr>
                <a:srgbClr val="800000"/>
              </a:buClr>
              <a:buSzPct val="100000"/>
              <a:buFont typeface="Arial" pitchFamily="34" charset="0"/>
              <a:buChar char="•"/>
            </a:pPr>
            <a:r>
              <a:rPr lang="en-US" sz="1100" b="1" dirty="0" smtClean="0">
                <a:solidFill>
                  <a:srgbClr val="000000"/>
                </a:solidFill>
                <a:latin typeface="Calibri" pitchFamily="34" charset="0"/>
                <a:ea typeface="ＭＳ Ｐゴシック" pitchFamily="-112" charset="-128"/>
              </a:rPr>
              <a:t>Queisce App before SPE Job</a:t>
            </a:r>
          </a:p>
          <a:p>
            <a:pPr marL="171450" indent="-171450" eaLnBrk="0" hangingPunct="0">
              <a:spcBef>
                <a:spcPts val="600"/>
              </a:spcBef>
              <a:buClr>
                <a:srgbClr val="800000"/>
              </a:buClr>
              <a:buSzPct val="100000"/>
              <a:buFont typeface="Arial" pitchFamily="34" charset="0"/>
              <a:buChar char="•"/>
            </a:pPr>
            <a:r>
              <a:rPr lang="en-US" sz="1100" b="1" dirty="0" smtClean="0">
                <a:solidFill>
                  <a:srgbClr val="000000"/>
                </a:solidFill>
                <a:latin typeface="Calibri" pitchFamily="34" charset="0"/>
                <a:ea typeface="ＭＳ Ｐゴシック" pitchFamily="-112" charset="-128"/>
              </a:rPr>
              <a:t>Truncate Logs after VM is backed up by SPC/VSA</a:t>
            </a:r>
            <a:endParaRPr lang="en-US" sz="1100" b="1" dirty="0">
              <a:solidFill>
                <a:srgbClr val="000000"/>
              </a:solidFill>
              <a:latin typeface="Calibri" pitchFamily="34" charset="0"/>
              <a:ea typeface="ＭＳ Ｐゴシック" pitchFamily="-112" charset="-128"/>
            </a:endParaRPr>
          </a:p>
        </p:txBody>
      </p:sp>
    </p:spTree>
    <p:extLst>
      <p:ext uri="{BB962C8B-B14F-4D97-AF65-F5344CB8AC3E}">
        <p14:creationId xmlns:p14="http://schemas.microsoft.com/office/powerpoint/2010/main" val="1771388824"/>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Who is CommVault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203566844"/>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endCxn id="159" idx="0"/>
          </p:cNvCxnSpPr>
          <p:nvPr/>
        </p:nvCxnSpPr>
        <p:spPr>
          <a:xfrm>
            <a:off x="4602501" y="6333546"/>
            <a:ext cx="142387" cy="25440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76" name="Isosceles Triangle 175"/>
          <p:cNvSpPr/>
          <p:nvPr/>
        </p:nvSpPr>
        <p:spPr bwMode="auto">
          <a:xfrm rot="15990072">
            <a:off x="2251807" y="5136471"/>
            <a:ext cx="605867" cy="955003"/>
          </a:xfrm>
          <a:prstGeom prst="triangle">
            <a:avLst/>
          </a:prstGeom>
          <a:solidFill>
            <a:schemeClr val="accent4">
              <a:lumMod val="40000"/>
              <a:lumOff val="60000"/>
            </a:schemeClr>
          </a:solidFill>
          <a:ln w="9525">
            <a:noFill/>
            <a:miter lim="800000"/>
            <a:headEnd/>
            <a:tailEnd/>
          </a:ln>
        </p:spPr>
        <p:txBody>
          <a:bodyPr wrap="square" rtlCol="0" anchor="ctr">
            <a:norm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75" name="Isosceles Triangle 74"/>
          <p:cNvSpPr/>
          <p:nvPr/>
        </p:nvSpPr>
        <p:spPr bwMode="auto">
          <a:xfrm rot="15990072">
            <a:off x="2151514" y="3052650"/>
            <a:ext cx="605867" cy="629249"/>
          </a:xfrm>
          <a:prstGeom prst="triangle">
            <a:avLst/>
          </a:prstGeom>
          <a:solidFill>
            <a:schemeClr val="accent4">
              <a:lumMod val="40000"/>
              <a:lumOff val="60000"/>
            </a:schemeClr>
          </a:solidFill>
          <a:ln w="9525">
            <a:noFill/>
            <a:miter lim="800000"/>
            <a:headEnd/>
            <a:tailEnd/>
          </a:ln>
        </p:spPr>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4" name="Isosceles Triangle 3"/>
          <p:cNvSpPr/>
          <p:nvPr/>
        </p:nvSpPr>
        <p:spPr>
          <a:xfrm flipV="1">
            <a:off x="160322" y="4183815"/>
            <a:ext cx="2374775" cy="58115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z="2800" dirty="0" smtClean="0"/>
              <a:t>Information Mining Policy</a:t>
            </a:r>
            <a:br>
              <a:rPr lang="en-US" sz="2800" dirty="0" smtClean="0"/>
            </a:br>
            <a:r>
              <a:rPr lang="en-US" sz="1600" i="1" dirty="0" smtClean="0"/>
              <a:t>Granular Extraction for Long Term Retention</a:t>
            </a:r>
            <a:endParaRPr lang="en-US" sz="2800" i="1" dirty="0"/>
          </a:p>
        </p:txBody>
      </p:sp>
      <p:sp>
        <p:nvSpPr>
          <p:cNvPr id="14" name="Content Placeholder 13"/>
          <p:cNvSpPr>
            <a:spLocks noGrp="1"/>
          </p:cNvSpPr>
          <p:nvPr>
            <p:ph idx="1"/>
          </p:nvPr>
        </p:nvSpPr>
        <p:spPr>
          <a:xfrm>
            <a:off x="467153" y="2475892"/>
            <a:ext cx="8229600" cy="3849291"/>
          </a:xfrm>
        </p:spPr>
        <p:txBody>
          <a:bodyPr/>
          <a:lstStyle/>
          <a:p>
            <a:endParaRPr lang="en-AU"/>
          </a:p>
        </p:txBody>
      </p:sp>
      <p:sp>
        <p:nvSpPr>
          <p:cNvPr id="104" name="Rectangle 103"/>
          <p:cNvSpPr/>
          <p:nvPr/>
        </p:nvSpPr>
        <p:spPr bwMode="auto">
          <a:xfrm>
            <a:off x="152048" y="1570998"/>
            <a:ext cx="2086118" cy="412250"/>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Description</a:t>
            </a:r>
          </a:p>
        </p:txBody>
      </p:sp>
      <p:sp>
        <p:nvSpPr>
          <p:cNvPr id="105" name="Rectangle 104"/>
          <p:cNvSpPr/>
          <p:nvPr/>
        </p:nvSpPr>
        <p:spPr>
          <a:xfrm>
            <a:off x="159900" y="1969976"/>
            <a:ext cx="4442601" cy="92474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6" name="TextBox 105"/>
          <p:cNvSpPr txBox="1"/>
          <p:nvPr/>
        </p:nvSpPr>
        <p:spPr>
          <a:xfrm>
            <a:off x="205733" y="2030563"/>
            <a:ext cx="4396768" cy="954107"/>
          </a:xfrm>
          <a:prstGeom prst="rect">
            <a:avLst/>
          </a:prstGeom>
          <a:noFill/>
        </p:spPr>
        <p:txBody>
          <a:bodyPr wrap="square" rtlCol="0">
            <a:spAutoFit/>
          </a:bodyPr>
          <a:lstStyle/>
          <a:p>
            <a:pPr>
              <a:buClr>
                <a:srgbClr val="E31838"/>
              </a:buClr>
            </a:pPr>
            <a:r>
              <a:rPr lang="en-US" sz="1400" b="1" dirty="0">
                <a:solidFill>
                  <a:srgbClr val="010204"/>
                </a:solidFill>
              </a:rPr>
              <a:t>Object Level Protection from 1 – Pass SnapCopy. Provide streaming object level access from SnapCopy generated off host operations</a:t>
            </a:r>
          </a:p>
          <a:p>
            <a:pPr>
              <a:buClr>
                <a:srgbClr val="E31838"/>
              </a:buClr>
            </a:pPr>
            <a:endParaRPr lang="en-US" sz="1400" dirty="0" smtClean="0">
              <a:solidFill>
                <a:srgbClr val="010204"/>
              </a:solidFill>
            </a:endParaRPr>
          </a:p>
        </p:txBody>
      </p:sp>
      <p:sp>
        <p:nvSpPr>
          <p:cNvPr id="108" name="Rectangle 107"/>
          <p:cNvSpPr/>
          <p:nvPr/>
        </p:nvSpPr>
        <p:spPr bwMode="auto">
          <a:xfrm>
            <a:off x="5147983" y="1558664"/>
            <a:ext cx="2086118" cy="424584"/>
          </a:xfrm>
          <a:prstGeom prst="rect">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400"/>
            <a:r>
              <a:rPr lang="en-US" sz="1600" b="1" dirty="0" smtClean="0">
                <a:solidFill>
                  <a:srgbClr val="FFFFFF"/>
                </a:solidFill>
              </a:rPr>
              <a:t>Benefits</a:t>
            </a:r>
          </a:p>
        </p:txBody>
      </p:sp>
      <p:sp>
        <p:nvSpPr>
          <p:cNvPr id="109" name="Rectangle 108"/>
          <p:cNvSpPr/>
          <p:nvPr/>
        </p:nvSpPr>
        <p:spPr>
          <a:xfrm>
            <a:off x="5147983" y="1969976"/>
            <a:ext cx="3554863" cy="45079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TextBox 48"/>
          <p:cNvSpPr txBox="1"/>
          <p:nvPr/>
        </p:nvSpPr>
        <p:spPr>
          <a:xfrm>
            <a:off x="5067549" y="2033306"/>
            <a:ext cx="3593724" cy="2616101"/>
          </a:xfrm>
          <a:prstGeom prst="rect">
            <a:avLst/>
          </a:prstGeom>
          <a:noFill/>
        </p:spPr>
        <p:txBody>
          <a:bodyPr wrap="square" rtlCol="0">
            <a:spAutoFit/>
          </a:bodyPr>
          <a:lstStyle/>
          <a:p>
            <a:pPr marL="182880" indent="-182880">
              <a:spcBef>
                <a:spcPts val="1200"/>
              </a:spcBef>
              <a:buClr>
                <a:srgbClr val="E31838"/>
              </a:buClr>
              <a:buFont typeface="Webdings" pitchFamily="18" charset="2"/>
              <a:buChar char=""/>
            </a:pPr>
            <a:r>
              <a:rPr lang="en-US" sz="1600" b="1" dirty="0" smtClean="0">
                <a:solidFill>
                  <a:srgbClr val="C00000"/>
                </a:solidFill>
              </a:rPr>
              <a:t>Capture Granular Objects within Databases</a:t>
            </a:r>
            <a:r>
              <a:rPr lang="en-US" sz="1400" dirty="0" smtClean="0">
                <a:solidFill>
                  <a:srgbClr val="010204"/>
                </a:solidFill>
              </a:rPr>
              <a:t>: Exchange and SharePoint</a:t>
            </a:r>
          </a:p>
          <a:p>
            <a:pPr marL="182880" indent="-182880">
              <a:spcBef>
                <a:spcPts val="1200"/>
              </a:spcBef>
              <a:buClr>
                <a:srgbClr val="E31838"/>
              </a:buClr>
              <a:buFont typeface="Webdings" pitchFamily="18" charset="2"/>
              <a:buChar char=""/>
            </a:pPr>
            <a:r>
              <a:rPr lang="en-US" sz="1600" b="1" dirty="0" smtClean="0">
                <a:solidFill>
                  <a:srgbClr val="C00000"/>
                </a:solidFill>
              </a:rPr>
              <a:t>No impact on App Servers</a:t>
            </a:r>
            <a:endParaRPr lang="en-US" sz="1600" dirty="0" smtClean="0">
              <a:solidFill>
                <a:srgbClr val="010204"/>
              </a:solidFill>
            </a:endParaRPr>
          </a:p>
          <a:p>
            <a:pPr marL="182880" indent="-182880">
              <a:spcBef>
                <a:spcPts val="1200"/>
              </a:spcBef>
              <a:buClr>
                <a:srgbClr val="E31838"/>
              </a:buClr>
              <a:buFont typeface="Webdings" pitchFamily="18" charset="2"/>
              <a:buChar char=""/>
            </a:pPr>
            <a:r>
              <a:rPr lang="en-US" sz="1600" b="1" dirty="0" smtClean="0">
                <a:solidFill>
                  <a:srgbClr val="C00000"/>
                </a:solidFill>
              </a:rPr>
              <a:t>Granular Retention</a:t>
            </a:r>
            <a:r>
              <a:rPr lang="en-US" sz="1400" b="1" dirty="0" smtClean="0">
                <a:solidFill>
                  <a:srgbClr val="C00000"/>
                </a:solidFill>
              </a:rPr>
              <a:t>: </a:t>
            </a:r>
            <a:r>
              <a:rPr lang="en-US" sz="1400" dirty="0" smtClean="0">
                <a:solidFill>
                  <a:srgbClr val="010204"/>
                </a:solidFill>
              </a:rPr>
              <a:t>Retain data not databases</a:t>
            </a:r>
          </a:p>
          <a:p>
            <a:pPr marL="182880" indent="-182880">
              <a:spcBef>
                <a:spcPts val="1200"/>
              </a:spcBef>
              <a:buClr>
                <a:srgbClr val="E31838"/>
              </a:buClr>
              <a:buFont typeface="Webdings" pitchFamily="18" charset="2"/>
              <a:buChar char=""/>
            </a:pPr>
            <a:r>
              <a:rPr lang="en-US" sz="1600" b="1" dirty="0" smtClean="0">
                <a:solidFill>
                  <a:srgbClr val="C00000"/>
                </a:solidFill>
              </a:rPr>
              <a:t>Searchable Data Sets:</a:t>
            </a:r>
            <a:r>
              <a:rPr lang="en-US" sz="1600" dirty="0" smtClean="0">
                <a:solidFill>
                  <a:srgbClr val="010204"/>
                </a:solidFill>
              </a:rPr>
              <a:t> </a:t>
            </a:r>
            <a:r>
              <a:rPr lang="en-US" sz="1400" dirty="0" smtClean="0">
                <a:solidFill>
                  <a:srgbClr val="010204"/>
                </a:solidFill>
              </a:rPr>
              <a:t>End user search, eDiscovery</a:t>
            </a:r>
            <a:r>
              <a:rPr lang="en-US" sz="1400" dirty="0">
                <a:solidFill>
                  <a:srgbClr val="010204"/>
                </a:solidFill>
              </a:rPr>
              <a:t> </a:t>
            </a:r>
            <a:r>
              <a:rPr lang="en-US" sz="1400" dirty="0" smtClean="0">
                <a:solidFill>
                  <a:srgbClr val="010204"/>
                </a:solidFill>
              </a:rPr>
              <a:t>and Legal Hold</a:t>
            </a:r>
          </a:p>
          <a:p>
            <a:pPr marL="182880" indent="-182880">
              <a:spcBef>
                <a:spcPts val="1200"/>
              </a:spcBef>
              <a:buClr>
                <a:srgbClr val="E31838"/>
              </a:buClr>
              <a:buFont typeface="Webdings" pitchFamily="18" charset="2"/>
              <a:buChar char=""/>
            </a:pPr>
            <a:r>
              <a:rPr lang="en-US" sz="1600" b="1" dirty="0" smtClean="0">
                <a:solidFill>
                  <a:srgbClr val="C00000"/>
                </a:solidFill>
              </a:rPr>
              <a:t>Post Stubbing for Archive</a:t>
            </a:r>
            <a:endParaRPr lang="en-US" sz="1600" dirty="0" smtClean="0">
              <a:solidFill>
                <a:srgbClr val="010204"/>
              </a:solidFill>
            </a:endParaRPr>
          </a:p>
        </p:txBody>
      </p:sp>
      <p:sp>
        <p:nvSpPr>
          <p:cNvPr id="11" name="Rectangle 10"/>
          <p:cNvSpPr/>
          <p:nvPr/>
        </p:nvSpPr>
        <p:spPr bwMode="auto">
          <a:xfrm>
            <a:off x="5271279" y="5886938"/>
            <a:ext cx="3431567" cy="854899"/>
          </a:xfrm>
          <a:prstGeom prst="rect">
            <a:avLst/>
          </a:prstGeom>
          <a:solidFill>
            <a:sysClr val="window" lastClr="FFFFFF"/>
          </a:solidFill>
          <a:ln w="25400" cap="flat" cmpd="sng" algn="ctr">
            <a:solidFill>
              <a:srgbClr val="6466C0"/>
            </a:solidFill>
            <a:prstDash val="solid"/>
            <a:headEnd/>
            <a:tailEnd/>
          </a:ln>
          <a:effectLst/>
        </p:spPr>
        <p:txBody>
          <a:bodyPr wrap="square" rtlCol="0" anchor="ctr">
            <a:normAutofit fontScale="92500" lnSpcReduction="20000"/>
          </a:bodyPr>
          <a:lstStyle/>
          <a:p>
            <a:pPr algn="ctr" defTabSz="914400" eaLnBrk="0" fontAlgn="auto" hangingPunct="0">
              <a:spcBef>
                <a:spcPts val="600"/>
              </a:spcBef>
              <a:spcAft>
                <a:spcPts val="0"/>
              </a:spcAft>
              <a:buClr>
                <a:srgbClr val="800000"/>
              </a:buClr>
              <a:buSzPct val="100000"/>
              <a:defRPr/>
            </a:pPr>
            <a:r>
              <a:rPr lang="en-US" sz="2000" kern="0" dirty="0" smtClean="0">
                <a:solidFill>
                  <a:srgbClr val="000000"/>
                </a:solidFill>
                <a:latin typeface="Arial" pitchFamily="-112" charset="0"/>
                <a:ea typeface="ＭＳ Ｐゴシック" pitchFamily="-112" charset="-128"/>
                <a:cs typeface="+mn-cs"/>
              </a:rPr>
              <a:t>“App Consistent backups allow critical apps to be hosted in virtual machines”</a:t>
            </a:r>
          </a:p>
        </p:txBody>
      </p:sp>
      <p:sp>
        <p:nvSpPr>
          <p:cNvPr id="15" name="Rounded Rectangle 14"/>
          <p:cNvSpPr/>
          <p:nvPr/>
        </p:nvSpPr>
        <p:spPr bwMode="auto">
          <a:xfrm>
            <a:off x="125493" y="3671397"/>
            <a:ext cx="2438175" cy="507259"/>
          </a:xfrm>
          <a:prstGeom prst="roundRect">
            <a:avLst/>
          </a:prstGeom>
          <a:solidFill>
            <a:schemeClr val="bg1"/>
          </a:solidFill>
          <a:ln>
            <a:headEnd/>
            <a:tailEnd/>
          </a:ln>
        </p:spPr>
        <p:style>
          <a:lnRef idx="1">
            <a:schemeClr val="accent1"/>
          </a:lnRef>
          <a:fillRef idx="3">
            <a:schemeClr val="accent1"/>
          </a:fillRef>
          <a:effectRef idx="2">
            <a:schemeClr val="accent1"/>
          </a:effectRef>
          <a:fontRef idx="minor">
            <a:schemeClr val="lt1"/>
          </a:fontRef>
        </p:style>
        <p:txBody>
          <a:bodyPr wrap="square" bIns="0" rtlCol="0" anchor="b" anchorCtr="0">
            <a:noAutofit/>
          </a:bodyPr>
          <a:lstStyle/>
          <a:p>
            <a:pPr algn="ctr" eaLnBrk="0" hangingPunct="0">
              <a:spcBef>
                <a:spcPts val="600"/>
              </a:spcBef>
              <a:buClr>
                <a:srgbClr val="800000"/>
              </a:buClr>
              <a:buSzPct val="100000"/>
            </a:pPr>
            <a:endParaRPr lang="en-US" sz="1000" b="1" dirty="0" smtClean="0">
              <a:solidFill>
                <a:srgbClr val="000000"/>
              </a:solidFill>
              <a:ea typeface="ＭＳ Ｐゴシック" pitchFamily="-112" charset="-128"/>
            </a:endParaRPr>
          </a:p>
        </p:txBody>
      </p:sp>
      <p:sp>
        <p:nvSpPr>
          <p:cNvPr id="17" name="Rounded Rectangle 16"/>
          <p:cNvSpPr/>
          <p:nvPr/>
        </p:nvSpPr>
        <p:spPr bwMode="auto">
          <a:xfrm>
            <a:off x="256991" y="3050504"/>
            <a:ext cx="2143665" cy="689365"/>
          </a:xfrm>
          <a:prstGeom prst="round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6200000" scaled="1"/>
            <a:tileRect/>
          </a:gradFill>
          <a:ln>
            <a:headEnd/>
            <a:tailEnd/>
          </a:ln>
        </p:spPr>
        <p:style>
          <a:lnRef idx="1">
            <a:schemeClr val="accent1"/>
          </a:lnRef>
          <a:fillRef idx="2">
            <a:schemeClr val="accent1"/>
          </a:fillRef>
          <a:effectRef idx="1">
            <a:schemeClr val="accent1"/>
          </a:effectRef>
          <a:fontRef idx="minor">
            <a:schemeClr val="dk1"/>
          </a:fontRef>
        </p:style>
        <p:txBody>
          <a:bodyPr wrap="square" rtlCol="0" anchor="b">
            <a:noAutofit/>
          </a:bodyPr>
          <a:lstStyle/>
          <a:p>
            <a:pPr algn="ctr" eaLnBrk="0" hangingPunct="0">
              <a:spcBef>
                <a:spcPts val="600"/>
              </a:spcBef>
              <a:buClr>
                <a:srgbClr val="800000"/>
              </a:buClr>
              <a:buSzPct val="100000"/>
            </a:pPr>
            <a:r>
              <a:rPr lang="en-US" sz="1000" b="1" dirty="0" smtClean="0">
                <a:solidFill>
                  <a:srgbClr val="000000"/>
                </a:solidFill>
                <a:ea typeface="ＭＳ Ｐゴシック" pitchFamily="-112" charset="-128"/>
              </a:rPr>
              <a:t>ESX Server Pool</a:t>
            </a: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341" y="3080705"/>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125" y="3179104"/>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672" y="3256158"/>
            <a:ext cx="863170" cy="22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5"/>
          <p:cNvGrpSpPr/>
          <p:nvPr/>
        </p:nvGrpSpPr>
        <p:grpSpPr>
          <a:xfrm>
            <a:off x="2688118" y="2947320"/>
            <a:ext cx="685800" cy="685800"/>
            <a:chOff x="6917161" y="1787076"/>
            <a:chExt cx="1228725" cy="1225296"/>
          </a:xfrm>
        </p:grpSpPr>
        <p:sp>
          <p:nvSpPr>
            <p:cNvPr id="77" name="Rounded Rectangle 76"/>
            <p:cNvSpPr/>
            <p:nvPr/>
          </p:nvSpPr>
          <p:spPr>
            <a:xfrm>
              <a:off x="6917161" y="1787076"/>
              <a:ext cx="1228725" cy="1225296"/>
            </a:xfrm>
            <a:prstGeom prst="roundRect">
              <a:avLst>
                <a:gd name="adj" fmla="val 6383"/>
              </a:avLst>
            </a:prstGeom>
            <a:gradFill flip="none" rotWithShape="1">
              <a:gsLst>
                <a:gs pos="0">
                  <a:schemeClr val="bg1">
                    <a:lumMod val="85000"/>
                  </a:schemeClr>
                </a:gs>
                <a:gs pos="58000">
                  <a:srgbClr val="E3E3E3"/>
                </a:gs>
                <a:gs pos="74000">
                  <a:schemeClr val="bg1">
                    <a:lumMod val="95000"/>
                  </a:schemeClr>
                </a:gs>
                <a:gs pos="100000">
                  <a:schemeClr val="bg1"/>
                </a:gs>
              </a:gsLst>
              <a:lin ang="18900000" scaled="1"/>
              <a:tileRect/>
            </a:gradFill>
            <a:ln>
              <a:solidFill>
                <a:schemeClr val="bg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78" name="Rectangle 77"/>
            <p:cNvSpPr/>
            <p:nvPr/>
          </p:nvSpPr>
          <p:spPr>
            <a:xfrm>
              <a:off x="7087497" y="1874549"/>
              <a:ext cx="888051" cy="351034"/>
            </a:xfrm>
            <a:prstGeom prst="rect">
              <a:avLst/>
            </a:prstGeom>
            <a:solidFill>
              <a:srgbClr val="F77E3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iDA</a:t>
              </a:r>
              <a:endParaRPr lang="en-US" sz="2000" b="1" dirty="0">
                <a:solidFill>
                  <a:prstClr val="white"/>
                </a:solidFill>
              </a:endParaRPr>
            </a:p>
          </p:txBody>
        </p:sp>
        <p:sp>
          <p:nvSpPr>
            <p:cNvPr id="79" name="Rectangle 78"/>
            <p:cNvSpPr/>
            <p:nvPr/>
          </p:nvSpPr>
          <p:spPr>
            <a:xfrm>
              <a:off x="7087497" y="2202466"/>
              <a:ext cx="888051" cy="351034"/>
            </a:xfrm>
            <a:prstGeom prst="rect">
              <a:avLst/>
            </a:prstGeom>
            <a:solidFill>
              <a:srgbClr val="00B0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App</a:t>
              </a:r>
              <a:endParaRPr lang="en-US" sz="2000" b="1" dirty="0">
                <a:solidFill>
                  <a:prstClr val="white"/>
                </a:solidFill>
              </a:endParaRPr>
            </a:p>
          </p:txBody>
        </p:sp>
        <p:sp>
          <p:nvSpPr>
            <p:cNvPr id="80" name="Rectangle 79"/>
            <p:cNvSpPr/>
            <p:nvPr/>
          </p:nvSpPr>
          <p:spPr>
            <a:xfrm>
              <a:off x="7087497" y="2540657"/>
              <a:ext cx="888051" cy="351034"/>
            </a:xfrm>
            <a:prstGeom prst="rect">
              <a:avLst/>
            </a:prstGeom>
            <a:solidFill>
              <a:srgbClr val="0070C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Win</a:t>
              </a:r>
              <a:endParaRPr lang="en-US" sz="2000" b="1" dirty="0">
                <a:solidFill>
                  <a:prstClr val="white"/>
                </a:solidFill>
              </a:endParaRPr>
            </a:p>
          </p:txBody>
        </p:sp>
      </p:grpSp>
      <p:pic>
        <p:nvPicPr>
          <p:cNvPr id="81" name="Picture 42"/>
          <p:cNvPicPr>
            <a:picLocks noChangeAspect="1" noChangeArrowheads="1"/>
          </p:cNvPicPr>
          <p:nvPr/>
        </p:nvPicPr>
        <p:blipFill>
          <a:blip r:embed="rId4" cstate="print"/>
          <a:srcRect/>
          <a:stretch>
            <a:fillRect/>
          </a:stretch>
        </p:blipFill>
        <p:spPr bwMode="auto">
          <a:xfrm>
            <a:off x="3193126" y="2930345"/>
            <a:ext cx="313199" cy="289258"/>
          </a:xfrm>
          <a:prstGeom prst="rect">
            <a:avLst/>
          </a:prstGeom>
          <a:noFill/>
          <a:ln w="9525">
            <a:noFill/>
            <a:miter lim="800000"/>
            <a:headEnd/>
            <a:tailEnd/>
          </a:ln>
        </p:spPr>
      </p:pic>
      <p:sp>
        <p:nvSpPr>
          <p:cNvPr id="82" name="Isosceles Triangle 81"/>
          <p:cNvSpPr/>
          <p:nvPr/>
        </p:nvSpPr>
        <p:spPr bwMode="auto">
          <a:xfrm rot="15768809">
            <a:off x="1789005" y="4382277"/>
            <a:ext cx="605867" cy="629249"/>
          </a:xfrm>
          <a:prstGeom prst="triangle">
            <a:avLst/>
          </a:prstGeom>
          <a:solidFill>
            <a:schemeClr val="accent4">
              <a:lumMod val="40000"/>
              <a:lumOff val="60000"/>
            </a:schemeClr>
          </a:solidFill>
          <a:ln w="9525">
            <a:noFill/>
            <a:miter lim="800000"/>
            <a:headEnd/>
            <a:tailEnd/>
          </a:ln>
        </p:spPr>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latin typeface="Arial" pitchFamily="-112" charset="0"/>
              <a:ea typeface="ＭＳ Ｐゴシック" pitchFamily="-112" charset="-128"/>
            </a:endParaRPr>
          </a:p>
        </p:txBody>
      </p:sp>
      <p:sp>
        <p:nvSpPr>
          <p:cNvPr id="83" name="Rounded Rectangle 82"/>
          <p:cNvSpPr/>
          <p:nvPr/>
        </p:nvSpPr>
        <p:spPr>
          <a:xfrm>
            <a:off x="632214" y="4656063"/>
            <a:ext cx="1310539" cy="611066"/>
          </a:xfrm>
          <a:prstGeom prst="roundRect">
            <a:avLst>
              <a:gd name="adj" fmla="val 5128"/>
            </a:avLst>
          </a:prstGeom>
          <a:ln/>
        </p:spPr>
        <p:style>
          <a:lnRef idx="1">
            <a:schemeClr val="dk1"/>
          </a:lnRef>
          <a:fillRef idx="2">
            <a:schemeClr val="dk1"/>
          </a:fillRef>
          <a:effectRef idx="1">
            <a:schemeClr val="dk1"/>
          </a:effectRef>
          <a:fontRef idx="minor">
            <a:schemeClr val="dk1"/>
          </a:fontRef>
        </p:style>
        <p:txBody>
          <a:bodyPr rtlCol="0" anchor="b"/>
          <a:lstStyle/>
          <a:p>
            <a:pPr algn="ctr" fontAlgn="auto">
              <a:spcBef>
                <a:spcPts val="0"/>
              </a:spcBef>
              <a:spcAft>
                <a:spcPts val="0"/>
              </a:spcAft>
            </a:pPr>
            <a:r>
              <a:rPr lang="en-US" sz="1000" b="1" dirty="0" smtClean="0">
                <a:solidFill>
                  <a:prstClr val="black"/>
                </a:solidFill>
              </a:rPr>
              <a:t>ESXi Proxy</a:t>
            </a:r>
            <a:endParaRPr lang="en-US" sz="1000" b="1" dirty="0">
              <a:solidFill>
                <a:prstClr val="black"/>
              </a:solidFill>
            </a:endParaRPr>
          </a:p>
        </p:txBody>
      </p:sp>
      <p:pic>
        <p:nvPicPr>
          <p:cNvPr id="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567" y="4751728"/>
            <a:ext cx="1163416" cy="29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84"/>
          <p:cNvGrpSpPr/>
          <p:nvPr/>
        </p:nvGrpSpPr>
        <p:grpSpPr>
          <a:xfrm>
            <a:off x="2241702" y="4383575"/>
            <a:ext cx="685800" cy="685800"/>
            <a:chOff x="6917161" y="1787076"/>
            <a:chExt cx="1228725" cy="1225296"/>
          </a:xfrm>
        </p:grpSpPr>
        <p:sp>
          <p:nvSpPr>
            <p:cNvPr id="86" name="Rounded Rectangle 85"/>
            <p:cNvSpPr/>
            <p:nvPr/>
          </p:nvSpPr>
          <p:spPr>
            <a:xfrm>
              <a:off x="6917161" y="1787076"/>
              <a:ext cx="1228725" cy="1225296"/>
            </a:xfrm>
            <a:prstGeom prst="roundRect">
              <a:avLst>
                <a:gd name="adj" fmla="val 6383"/>
              </a:avLst>
            </a:prstGeom>
            <a:gradFill flip="none" rotWithShape="1">
              <a:gsLst>
                <a:gs pos="0">
                  <a:schemeClr val="bg1">
                    <a:lumMod val="85000"/>
                  </a:schemeClr>
                </a:gs>
                <a:gs pos="58000">
                  <a:srgbClr val="E3E3E3"/>
                </a:gs>
                <a:gs pos="74000">
                  <a:schemeClr val="bg1">
                    <a:lumMod val="95000"/>
                  </a:schemeClr>
                </a:gs>
                <a:gs pos="100000">
                  <a:schemeClr val="bg1"/>
                </a:gs>
              </a:gsLst>
              <a:lin ang="18900000" scaled="1"/>
              <a:tileRect/>
            </a:gradFill>
            <a:ln>
              <a:solidFill>
                <a:schemeClr val="bg1">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87" name="Rectangle 86"/>
            <p:cNvSpPr/>
            <p:nvPr/>
          </p:nvSpPr>
          <p:spPr>
            <a:xfrm>
              <a:off x="7087497" y="1874549"/>
              <a:ext cx="888051" cy="351034"/>
            </a:xfrm>
            <a:prstGeom prst="rect">
              <a:avLst/>
            </a:prstGeom>
            <a:solidFill>
              <a:srgbClr val="F77E3B"/>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VSA</a:t>
              </a:r>
              <a:endParaRPr lang="en-US" sz="2000" b="1" dirty="0">
                <a:solidFill>
                  <a:prstClr val="white"/>
                </a:solidFill>
              </a:endParaRPr>
            </a:p>
          </p:txBody>
        </p:sp>
        <p:sp>
          <p:nvSpPr>
            <p:cNvPr id="88" name="Rectangle 87"/>
            <p:cNvSpPr/>
            <p:nvPr/>
          </p:nvSpPr>
          <p:spPr>
            <a:xfrm>
              <a:off x="7087497" y="2202466"/>
              <a:ext cx="888051" cy="351034"/>
            </a:xfrm>
            <a:prstGeom prst="rect">
              <a:avLst/>
            </a:prstGeom>
            <a:solidFill>
              <a:srgbClr val="00B05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MA</a:t>
              </a:r>
              <a:endParaRPr lang="en-US" sz="2000" b="1" dirty="0">
                <a:solidFill>
                  <a:prstClr val="white"/>
                </a:solidFill>
              </a:endParaRPr>
            </a:p>
          </p:txBody>
        </p:sp>
        <p:sp>
          <p:nvSpPr>
            <p:cNvPr id="89" name="Rectangle 88"/>
            <p:cNvSpPr/>
            <p:nvPr/>
          </p:nvSpPr>
          <p:spPr>
            <a:xfrm>
              <a:off x="7087497" y="2540657"/>
              <a:ext cx="888051" cy="351034"/>
            </a:xfrm>
            <a:prstGeom prst="rect">
              <a:avLst/>
            </a:prstGeom>
            <a:solidFill>
              <a:srgbClr val="0070C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normAutofit fontScale="40000" lnSpcReduction="20000"/>
            </a:bodyPr>
            <a:lstStyle/>
            <a:p>
              <a:pPr algn="ctr"/>
              <a:r>
                <a:rPr lang="en-US" sz="2000" b="1" dirty="0" smtClean="0">
                  <a:solidFill>
                    <a:prstClr val="white"/>
                  </a:solidFill>
                </a:rPr>
                <a:t>SPC</a:t>
              </a:r>
              <a:endParaRPr lang="en-US" sz="2000" b="1" dirty="0">
                <a:solidFill>
                  <a:prstClr val="white"/>
                </a:solidFill>
              </a:endParaRPr>
            </a:p>
          </p:txBody>
        </p:sp>
      </p:grpSp>
      <p:sp>
        <p:nvSpPr>
          <p:cNvPr id="113" name="Rectangle 112"/>
          <p:cNvSpPr/>
          <p:nvPr/>
        </p:nvSpPr>
        <p:spPr>
          <a:xfrm>
            <a:off x="891858" y="4236414"/>
            <a:ext cx="911703" cy="430887"/>
          </a:xfrm>
          <a:prstGeom prst="rect">
            <a:avLst/>
          </a:prstGeom>
        </p:spPr>
        <p:txBody>
          <a:bodyPr wrap="square">
            <a:spAutoFit/>
          </a:bodyPr>
          <a:lstStyle/>
          <a:p>
            <a:pPr algn="ctr" eaLnBrk="0" hangingPunct="0">
              <a:spcBef>
                <a:spcPts val="600"/>
              </a:spcBef>
              <a:buClr>
                <a:srgbClr val="800000"/>
              </a:buClr>
              <a:buSzPct val="100000"/>
            </a:pPr>
            <a:r>
              <a:rPr lang="en-US" sz="1100" b="1" dirty="0" smtClean="0">
                <a:solidFill>
                  <a:srgbClr val="000000"/>
                </a:solidFill>
                <a:latin typeface="Calibri" pitchFamily="34" charset="0"/>
                <a:ea typeface="ＭＳ Ｐゴシック" pitchFamily="-112" charset="-128"/>
              </a:rPr>
              <a:t>Mount SPC Snapshots</a:t>
            </a:r>
            <a:endParaRPr lang="en-US" sz="1100" b="1" dirty="0">
              <a:solidFill>
                <a:srgbClr val="000000"/>
              </a:solidFill>
              <a:latin typeface="Calibri" pitchFamily="34" charset="0"/>
              <a:ea typeface="ＭＳ Ｐゴシック" pitchFamily="-112" charset="-128"/>
            </a:endParaRPr>
          </a:p>
        </p:txBody>
      </p:sp>
      <p:sp>
        <p:nvSpPr>
          <p:cNvPr id="114" name="Rectangle 113"/>
          <p:cNvSpPr/>
          <p:nvPr/>
        </p:nvSpPr>
        <p:spPr>
          <a:xfrm>
            <a:off x="3467849" y="3179104"/>
            <a:ext cx="1443281" cy="430887"/>
          </a:xfrm>
          <a:prstGeom prst="rect">
            <a:avLst/>
          </a:prstGeom>
        </p:spPr>
        <p:txBody>
          <a:bodyPr wrap="square">
            <a:spAutoFit/>
          </a:bodyPr>
          <a:lstStyle/>
          <a:p>
            <a:pPr algn="ctr" eaLnBrk="0" hangingPunct="0">
              <a:spcBef>
                <a:spcPts val="600"/>
              </a:spcBef>
              <a:buClr>
                <a:srgbClr val="800000"/>
              </a:buClr>
              <a:buSzPct val="100000"/>
            </a:pPr>
            <a:r>
              <a:rPr lang="en-US" sz="1100" b="1" dirty="0" smtClean="0">
                <a:solidFill>
                  <a:srgbClr val="000000"/>
                </a:solidFill>
                <a:latin typeface="Calibri" pitchFamily="34" charset="0"/>
                <a:ea typeface="ＭＳ Ｐゴシック" pitchFamily="-112" charset="-128"/>
              </a:rPr>
              <a:t>Lightweight agent/VSS Provider</a:t>
            </a:r>
            <a:endParaRPr lang="en-US" sz="1100" b="1" dirty="0">
              <a:solidFill>
                <a:srgbClr val="000000"/>
              </a:solidFill>
              <a:latin typeface="Calibri" pitchFamily="34" charset="0"/>
              <a:ea typeface="ＭＳ Ｐゴシック" pitchFamily="-112" charset="-128"/>
            </a:endParaRPr>
          </a:p>
        </p:txBody>
      </p:sp>
      <p:sp>
        <p:nvSpPr>
          <p:cNvPr id="144" name="Rounded Rectangle 143"/>
          <p:cNvSpPr/>
          <p:nvPr/>
        </p:nvSpPr>
        <p:spPr bwMode="auto">
          <a:xfrm>
            <a:off x="3216511" y="4660711"/>
            <a:ext cx="1266422" cy="459575"/>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1400" b="1" dirty="0">
                <a:solidFill>
                  <a:srgbClr val="FFFFFF"/>
                </a:solidFill>
              </a:rPr>
              <a:t>Info-mining policy</a:t>
            </a:r>
          </a:p>
        </p:txBody>
      </p:sp>
      <p:grpSp>
        <p:nvGrpSpPr>
          <p:cNvPr id="6" name="Group 144"/>
          <p:cNvGrpSpPr/>
          <p:nvPr/>
        </p:nvGrpSpPr>
        <p:grpSpPr>
          <a:xfrm>
            <a:off x="2774916" y="5118715"/>
            <a:ext cx="2194560" cy="1282919"/>
            <a:chOff x="6795941" y="4513505"/>
            <a:chExt cx="2254137" cy="1282919"/>
          </a:xfrm>
        </p:grpSpPr>
        <p:sp>
          <p:nvSpPr>
            <p:cNvPr id="146" name="Rectangle 145"/>
            <p:cNvSpPr/>
            <p:nvPr/>
          </p:nvSpPr>
          <p:spPr bwMode="auto">
            <a:xfrm>
              <a:off x="6919912" y="4513505"/>
              <a:ext cx="2022475" cy="12801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dirty="0">
                <a:solidFill>
                  <a:srgbClr val="FFFFFF"/>
                </a:solidFill>
              </a:endParaRPr>
            </a:p>
          </p:txBody>
        </p:sp>
        <p:grpSp>
          <p:nvGrpSpPr>
            <p:cNvPr id="8" name="Group 151"/>
            <p:cNvGrpSpPr/>
            <p:nvPr/>
          </p:nvGrpSpPr>
          <p:grpSpPr bwMode="auto">
            <a:xfrm>
              <a:off x="6795941" y="4556049"/>
              <a:ext cx="2254137" cy="1240365"/>
              <a:chOff x="5304467" y="4784570"/>
              <a:chExt cx="2254044" cy="1240016"/>
            </a:xfrm>
            <a:noFill/>
          </p:grpSpPr>
          <p:sp>
            <p:nvSpPr>
              <p:cNvPr id="148" name="TextBox 147"/>
              <p:cNvSpPr txBox="1"/>
              <p:nvPr/>
            </p:nvSpPr>
            <p:spPr>
              <a:xfrm>
                <a:off x="5304467" y="4784570"/>
                <a:ext cx="2254044" cy="276999"/>
              </a:xfrm>
              <a:prstGeom prst="rect">
                <a:avLst/>
              </a:prstGeom>
              <a:grpFill/>
            </p:spPr>
            <p:txBody>
              <a:bodyPr>
                <a:spAutoFit/>
              </a:bodyPr>
              <a:lstStyle/>
              <a:p>
                <a:pPr algn="ctr" defTabSz="914400" fontAlgn="auto">
                  <a:spcBef>
                    <a:spcPts val="0"/>
                  </a:spcBef>
                  <a:spcAft>
                    <a:spcPts val="0"/>
                  </a:spcAft>
                  <a:defRPr/>
                </a:pPr>
                <a:r>
                  <a:rPr lang="en-US" sz="1200" b="1" dirty="0">
                    <a:solidFill>
                      <a:prstClr val="black"/>
                    </a:solidFill>
                    <a:latin typeface="Arial"/>
                  </a:rPr>
                  <a:t>Granular Retention Copy</a:t>
                </a:r>
              </a:p>
            </p:txBody>
          </p:sp>
          <p:sp>
            <p:nvSpPr>
              <p:cNvPr id="149" name="TextBox 148"/>
              <p:cNvSpPr txBox="1"/>
              <p:nvPr/>
            </p:nvSpPr>
            <p:spPr>
              <a:xfrm>
                <a:off x="5445345" y="5747587"/>
                <a:ext cx="1914833" cy="276999"/>
              </a:xfrm>
              <a:prstGeom prst="rect">
                <a:avLst/>
              </a:prstGeom>
              <a:grpFill/>
            </p:spPr>
            <p:txBody>
              <a:bodyPr>
                <a:spAutoFit/>
              </a:bodyPr>
              <a:lstStyle/>
              <a:p>
                <a:pPr algn="ctr" defTabSz="914400" fontAlgn="auto">
                  <a:spcBef>
                    <a:spcPts val="0"/>
                  </a:spcBef>
                  <a:spcAft>
                    <a:spcPts val="0"/>
                  </a:spcAft>
                  <a:defRPr/>
                </a:pPr>
                <a:r>
                  <a:rPr lang="en-US" sz="1200" dirty="0">
                    <a:solidFill>
                      <a:prstClr val="black"/>
                    </a:solidFill>
                    <a:latin typeface="Arial"/>
                  </a:rPr>
                  <a:t>CI-Aware object format</a:t>
                </a:r>
              </a:p>
            </p:txBody>
          </p:sp>
        </p:grpSp>
      </p:grpSp>
      <p:pic>
        <p:nvPicPr>
          <p:cNvPr id="150" name="Picture 11"/>
          <p:cNvPicPr>
            <a:picLocks noChangeAspect="1" noChangeArrowheads="1"/>
          </p:cNvPicPr>
          <p:nvPr/>
        </p:nvPicPr>
        <p:blipFill>
          <a:blip r:embed="rId5" cstate="print"/>
          <a:srcRect l="19955" r="16857" b="65044"/>
          <a:stretch>
            <a:fillRect/>
          </a:stretch>
        </p:blipFill>
        <p:spPr bwMode="auto">
          <a:xfrm>
            <a:off x="3323556" y="5429130"/>
            <a:ext cx="1143000" cy="741145"/>
          </a:xfrm>
          <a:prstGeom prst="rect">
            <a:avLst/>
          </a:prstGeom>
          <a:ln w="38100" cap="sq">
            <a:noFill/>
            <a:prstDash val="solid"/>
            <a:miter lim="800000"/>
          </a:ln>
          <a:effectLst/>
        </p:spPr>
        <p:style>
          <a:lnRef idx="0">
            <a:schemeClr val="accent4"/>
          </a:lnRef>
          <a:fillRef idx="3">
            <a:schemeClr val="accent4"/>
          </a:fillRef>
          <a:effectRef idx="3">
            <a:schemeClr val="accent4"/>
          </a:effectRef>
          <a:fontRef idx="minor">
            <a:schemeClr val="lt1"/>
          </a:fontRef>
        </p:style>
      </p:pic>
      <p:grpSp>
        <p:nvGrpSpPr>
          <p:cNvPr id="9" name="Group 150"/>
          <p:cNvGrpSpPr/>
          <p:nvPr/>
        </p:nvGrpSpPr>
        <p:grpSpPr>
          <a:xfrm>
            <a:off x="184701" y="3845398"/>
            <a:ext cx="2328771" cy="235021"/>
            <a:chOff x="1128256" y="4579399"/>
            <a:chExt cx="2560271" cy="264173"/>
          </a:xfrm>
        </p:grpSpPr>
        <p:sp>
          <p:nvSpPr>
            <p:cNvPr id="152" name="Flowchart: Magnetic Disk 151"/>
            <p:cNvSpPr/>
            <p:nvPr/>
          </p:nvSpPr>
          <p:spPr bwMode="auto">
            <a:xfrm>
              <a:off x="1128256"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153" name="Flowchart: Magnetic Disk 152"/>
            <p:cNvSpPr/>
            <p:nvPr/>
          </p:nvSpPr>
          <p:spPr bwMode="auto">
            <a:xfrm>
              <a:off x="1869887"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154" name="Flowchart: Magnetic Disk 153"/>
            <p:cNvSpPr/>
            <p:nvPr/>
          </p:nvSpPr>
          <p:spPr bwMode="auto">
            <a:xfrm>
              <a:off x="2611518"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sp>
          <p:nvSpPr>
            <p:cNvPr id="155" name="Flowchart: Magnetic Disk 154"/>
            <p:cNvSpPr/>
            <p:nvPr/>
          </p:nvSpPr>
          <p:spPr bwMode="auto">
            <a:xfrm>
              <a:off x="3353150" y="4579399"/>
              <a:ext cx="335377" cy="264173"/>
            </a:xfrm>
            <a:prstGeom prst="flowChartMagneticDisk">
              <a:avLst/>
            </a:prstGeom>
            <a:ln>
              <a:solidFill>
                <a:schemeClr val="tx2"/>
              </a:solidFill>
              <a:prstDash val="sysDot"/>
              <a:headEnd/>
              <a:tailEn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342900" indent="-342900" algn="ctr" eaLnBrk="0" hangingPunct="0">
                <a:spcBef>
                  <a:spcPts val="600"/>
                </a:spcBef>
                <a:buClr>
                  <a:srgbClr val="800000"/>
                </a:buClr>
                <a:buSzPct val="100000"/>
                <a:buFont typeface="Webdings" pitchFamily="18" charset="2"/>
                <a:buChar char=""/>
              </a:pPr>
              <a:endParaRPr lang="en-US" sz="2000" dirty="0" smtClean="0">
                <a:solidFill>
                  <a:srgbClr val="000000"/>
                </a:solidFill>
                <a:ea typeface="ＭＳ Ｐゴシック" pitchFamily="-112" charset="-128"/>
              </a:endParaRPr>
            </a:p>
          </p:txBody>
        </p:sp>
      </p:grpSp>
      <p:sp>
        <p:nvSpPr>
          <p:cNvPr id="157" name="TextBox 63"/>
          <p:cNvSpPr txBox="1">
            <a:spLocks noChangeArrowheads="1"/>
          </p:cNvSpPr>
          <p:nvPr/>
        </p:nvSpPr>
        <p:spPr bwMode="auto">
          <a:xfrm>
            <a:off x="2170540" y="6608636"/>
            <a:ext cx="1108305" cy="307777"/>
          </a:xfrm>
          <a:prstGeom prst="rect">
            <a:avLst/>
          </a:prstGeom>
          <a:noFill/>
          <a:ln w="9525">
            <a:noFill/>
            <a:miter lim="800000"/>
            <a:headEnd/>
            <a:tailEnd/>
          </a:ln>
        </p:spPr>
        <p:txBody>
          <a:bodyPr>
            <a:spAutoFit/>
          </a:bodyPr>
          <a:lstStyle/>
          <a:p>
            <a:pPr algn="ctr" defTabSz="914400">
              <a:buClr>
                <a:srgbClr val="E31838"/>
              </a:buClr>
            </a:pPr>
            <a:r>
              <a:rPr lang="en-US" sz="1400" b="1" dirty="0">
                <a:solidFill>
                  <a:srgbClr val="000000"/>
                </a:solidFill>
              </a:rPr>
              <a:t>Search</a:t>
            </a:r>
          </a:p>
        </p:txBody>
      </p:sp>
      <p:sp>
        <p:nvSpPr>
          <p:cNvPr id="158" name="TextBox 66"/>
          <p:cNvSpPr txBox="1">
            <a:spLocks noChangeArrowheads="1"/>
          </p:cNvSpPr>
          <p:nvPr/>
        </p:nvSpPr>
        <p:spPr bwMode="auto">
          <a:xfrm>
            <a:off x="3318043" y="6587950"/>
            <a:ext cx="1108305" cy="307777"/>
          </a:xfrm>
          <a:prstGeom prst="rect">
            <a:avLst/>
          </a:prstGeom>
          <a:noFill/>
          <a:ln w="9525">
            <a:noFill/>
            <a:miter lim="800000"/>
            <a:headEnd/>
            <a:tailEnd/>
          </a:ln>
        </p:spPr>
        <p:txBody>
          <a:bodyPr>
            <a:spAutoFit/>
          </a:bodyPr>
          <a:lstStyle/>
          <a:p>
            <a:pPr algn="ctr" defTabSz="914400">
              <a:buClr>
                <a:srgbClr val="E31838"/>
              </a:buClr>
            </a:pPr>
            <a:r>
              <a:rPr lang="en-US" sz="1400" b="1" dirty="0">
                <a:solidFill>
                  <a:srgbClr val="000000"/>
                </a:solidFill>
              </a:rPr>
              <a:t>Hold</a:t>
            </a:r>
          </a:p>
        </p:txBody>
      </p:sp>
      <p:sp>
        <p:nvSpPr>
          <p:cNvPr id="159" name="TextBox 65"/>
          <p:cNvSpPr txBox="1">
            <a:spLocks noChangeArrowheads="1"/>
          </p:cNvSpPr>
          <p:nvPr/>
        </p:nvSpPr>
        <p:spPr bwMode="auto">
          <a:xfrm>
            <a:off x="4341792" y="6587949"/>
            <a:ext cx="806191" cy="307777"/>
          </a:xfrm>
          <a:prstGeom prst="rect">
            <a:avLst/>
          </a:prstGeom>
          <a:noFill/>
          <a:ln w="9525">
            <a:noFill/>
            <a:miter lim="800000"/>
            <a:headEnd/>
            <a:tailEnd/>
          </a:ln>
        </p:spPr>
        <p:txBody>
          <a:bodyPr wrap="square">
            <a:spAutoFit/>
          </a:bodyPr>
          <a:lstStyle/>
          <a:p>
            <a:pPr algn="ctr" defTabSz="914400">
              <a:buClr>
                <a:srgbClr val="E31838"/>
              </a:buClr>
            </a:pPr>
            <a:r>
              <a:rPr lang="en-US" sz="1400" b="1" dirty="0">
                <a:solidFill>
                  <a:srgbClr val="000000"/>
                </a:solidFill>
              </a:rPr>
              <a:t>Records</a:t>
            </a:r>
          </a:p>
        </p:txBody>
      </p:sp>
      <p:grpSp>
        <p:nvGrpSpPr>
          <p:cNvPr id="12" name="Group 4"/>
          <p:cNvGrpSpPr/>
          <p:nvPr/>
        </p:nvGrpSpPr>
        <p:grpSpPr>
          <a:xfrm>
            <a:off x="18577" y="5289091"/>
            <a:ext cx="2291498" cy="762000"/>
            <a:chOff x="286774" y="5338664"/>
            <a:chExt cx="2291498" cy="762000"/>
          </a:xfrm>
        </p:grpSpPr>
        <p:sp>
          <p:nvSpPr>
            <p:cNvPr id="161" name="Rounded Rectangle 160"/>
            <p:cNvSpPr/>
            <p:nvPr/>
          </p:nvSpPr>
          <p:spPr>
            <a:xfrm>
              <a:off x="327274" y="5338664"/>
              <a:ext cx="2197870" cy="762000"/>
            </a:xfrm>
            <a:prstGeom prst="roundRect">
              <a:avLst/>
            </a:prstGeom>
            <a:solidFill>
              <a:schemeClr val="bg1"/>
            </a:solidFill>
            <a:effectLst>
              <a:glow rad="101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b"/>
            <a:lstStyle/>
            <a:p>
              <a:pPr fontAlgn="auto">
                <a:spcBef>
                  <a:spcPts val="0"/>
                </a:spcBef>
                <a:spcAft>
                  <a:spcPts val="0"/>
                </a:spcAft>
                <a:defRPr/>
              </a:pPr>
              <a:endParaRPr lang="en-US" sz="1400" dirty="0">
                <a:solidFill>
                  <a:prstClr val="black"/>
                </a:solidFill>
              </a:endParaRPr>
            </a:p>
          </p:txBody>
        </p:sp>
        <p:pic>
          <p:nvPicPr>
            <p:cNvPr id="162" name="Picture 1"/>
            <p:cNvPicPr>
              <a:picLocks noChangeAspect="1" noChangeArrowheads="1"/>
            </p:cNvPicPr>
            <p:nvPr/>
          </p:nvPicPr>
          <p:blipFill>
            <a:blip r:embed="rId6" cstate="screen"/>
            <a:srcRect/>
            <a:stretch>
              <a:fillRect/>
            </a:stretch>
          </p:blipFill>
          <p:spPr bwMode="auto">
            <a:xfrm>
              <a:off x="417806" y="5414864"/>
              <a:ext cx="689607" cy="178025"/>
            </a:xfrm>
            <a:prstGeom prst="rect">
              <a:avLst/>
            </a:prstGeom>
            <a:solidFill>
              <a:schemeClr val="bg1">
                <a:alpha val="58823"/>
              </a:schemeClr>
            </a:solidFill>
            <a:ln w="9525">
              <a:solidFill>
                <a:schemeClr val="bg1"/>
              </a:solidFill>
              <a:miter lim="800000"/>
              <a:headEnd/>
              <a:tailEnd/>
            </a:ln>
          </p:spPr>
        </p:pic>
        <p:sp>
          <p:nvSpPr>
            <p:cNvPr id="163" name="Rectangle 162"/>
            <p:cNvSpPr/>
            <p:nvPr/>
          </p:nvSpPr>
          <p:spPr>
            <a:xfrm>
              <a:off x="1129882" y="5351916"/>
              <a:ext cx="1448390" cy="276999"/>
            </a:xfrm>
            <a:prstGeom prst="rect">
              <a:avLst/>
            </a:prstGeom>
          </p:spPr>
          <p:txBody>
            <a:bodyPr wrap="none">
              <a:spAutoFit/>
            </a:bodyPr>
            <a:lstStyle/>
            <a:p>
              <a:pPr algn="r" fontAlgn="auto">
                <a:spcBef>
                  <a:spcPts val="0"/>
                </a:spcBef>
                <a:spcAft>
                  <a:spcPts val="0"/>
                </a:spcAft>
              </a:pPr>
              <a:r>
                <a:rPr lang="en-US" sz="1200" b="1" dirty="0" smtClean="0">
                  <a:solidFill>
                    <a:srgbClr val="002060"/>
                  </a:solidFill>
                  <a:latin typeface="Arial Black" pitchFamily="34" charset="0"/>
                  <a:ea typeface="+mn-ea"/>
                  <a:cs typeface="Arial" pitchFamily="34" charset="0"/>
                </a:rPr>
                <a:t>Backup Copies</a:t>
              </a:r>
            </a:p>
          </p:txBody>
        </p:sp>
        <p:sp>
          <p:nvSpPr>
            <p:cNvPr id="164" name="Cloud Callout 163"/>
            <p:cNvSpPr/>
            <p:nvPr/>
          </p:nvSpPr>
          <p:spPr>
            <a:xfrm>
              <a:off x="1300636" y="5795865"/>
              <a:ext cx="542255" cy="228600"/>
            </a:xfrm>
            <a:prstGeom prst="cloudCallout">
              <a:avLst>
                <a:gd name="adj1" fmla="val -14311"/>
                <a:gd name="adj2" fmla="val 35473"/>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65" name="Can 164"/>
            <p:cNvSpPr/>
            <p:nvPr/>
          </p:nvSpPr>
          <p:spPr>
            <a:xfrm>
              <a:off x="459780" y="5798753"/>
              <a:ext cx="187895"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66" name="Can 165"/>
            <p:cNvSpPr/>
            <p:nvPr/>
          </p:nvSpPr>
          <p:spPr>
            <a:xfrm>
              <a:off x="766272" y="5798753"/>
              <a:ext cx="187895"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67" name="TextBox 166"/>
            <p:cNvSpPr txBox="1"/>
            <p:nvPr/>
          </p:nvSpPr>
          <p:spPr>
            <a:xfrm>
              <a:off x="286774" y="5567264"/>
              <a:ext cx="931269"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a:solidFill>
                    <a:srgbClr val="010204"/>
                  </a:solidFill>
                  <a:latin typeface="Calibri"/>
                  <a:ea typeface="+mn-ea"/>
                  <a:cs typeface="+mn-cs"/>
                </a:rPr>
                <a:t>Open Disk</a:t>
              </a:r>
            </a:p>
          </p:txBody>
        </p:sp>
        <p:sp>
          <p:nvSpPr>
            <p:cNvPr id="168" name="Can 167"/>
            <p:cNvSpPr/>
            <p:nvPr/>
          </p:nvSpPr>
          <p:spPr>
            <a:xfrm>
              <a:off x="605770" y="5857369"/>
              <a:ext cx="187895"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73" name="TextBox 172"/>
            <p:cNvSpPr txBox="1"/>
            <p:nvPr/>
          </p:nvSpPr>
          <p:spPr>
            <a:xfrm>
              <a:off x="1080762" y="5567264"/>
              <a:ext cx="931269" cy="253916"/>
            </a:xfrm>
            <a:prstGeom prst="rect">
              <a:avLst/>
            </a:prstGeom>
            <a:noFill/>
          </p:spPr>
          <p:txBody>
            <a:bodyPr wrap="square" rtlCol="0">
              <a:spAutoFit/>
            </a:bodyPr>
            <a:lstStyle/>
            <a:p>
              <a:pPr algn="ctr" fontAlgn="auto">
                <a:spcBef>
                  <a:spcPts val="0"/>
                </a:spcBef>
                <a:spcAft>
                  <a:spcPts val="0"/>
                </a:spcAft>
                <a:buClr>
                  <a:srgbClr val="E31838"/>
                </a:buClr>
              </a:pPr>
              <a:r>
                <a:rPr lang="en-US" sz="1050" b="1" dirty="0" smtClean="0">
                  <a:solidFill>
                    <a:srgbClr val="010204"/>
                  </a:solidFill>
                  <a:latin typeface="Calibri"/>
                  <a:ea typeface="+mn-ea"/>
                  <a:cs typeface="+mn-cs"/>
                </a:rPr>
                <a:t>Cloud</a:t>
              </a:r>
              <a:endParaRPr lang="en-US" sz="1050" b="1" dirty="0">
                <a:solidFill>
                  <a:srgbClr val="010204"/>
                </a:solidFill>
                <a:latin typeface="Calibri"/>
                <a:ea typeface="+mn-ea"/>
                <a:cs typeface="+mn-cs"/>
              </a:endParaRPr>
            </a:p>
          </p:txBody>
        </p:sp>
        <p:sp>
          <p:nvSpPr>
            <p:cNvPr id="174" name="Can 173"/>
            <p:cNvSpPr/>
            <p:nvPr/>
          </p:nvSpPr>
          <p:spPr>
            <a:xfrm>
              <a:off x="1466386" y="5857369"/>
              <a:ext cx="187895" cy="113143"/>
            </a:xfrm>
            <a:prstGeom prst="can">
              <a:avLst>
                <a:gd name="adj" fmla="val 313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grpSp>
      <p:cxnSp>
        <p:nvCxnSpPr>
          <p:cNvPr id="7" name="Straight Arrow Connector 6"/>
          <p:cNvCxnSpPr>
            <a:endCxn id="157" idx="0"/>
          </p:cNvCxnSpPr>
          <p:nvPr/>
        </p:nvCxnSpPr>
        <p:spPr>
          <a:xfrm flipH="1">
            <a:off x="2724693" y="6401624"/>
            <a:ext cx="325147" cy="20701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46" idx="2"/>
            <a:endCxn id="158" idx="0"/>
          </p:cNvCxnSpPr>
          <p:nvPr/>
        </p:nvCxnSpPr>
        <p:spPr>
          <a:xfrm flipH="1">
            <a:off x="3872196" y="6398875"/>
            <a:ext cx="7925" cy="18907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000742"/>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Granular Restore - Exchange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5943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365916"/>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Granular Restore – Active Directory</a:t>
            </a:r>
            <a:endParaRPr lang="en-AU" sz="32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30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1988840"/>
            <a:ext cx="5387001"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521670"/>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Granular Restore - SharePoint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4034" name="Picture 2" descr="E:\Share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208912"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48618"/>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AU" dirty="0"/>
              <a:t>Content Awareness:</a:t>
            </a:r>
            <a:br>
              <a:rPr lang="en-AU" dirty="0"/>
            </a:br>
            <a:r>
              <a:rPr lang="en-AU" sz="1800" dirty="0"/>
              <a:t>Intelligent Recovery </a:t>
            </a:r>
            <a:r>
              <a:rPr lang="en-AU" sz="1800" dirty="0" smtClean="0"/>
              <a:t>Process</a:t>
            </a:r>
            <a:endParaRPr lang="en-AU" sz="1800" dirty="0"/>
          </a:p>
        </p:txBody>
      </p:sp>
      <p:sp>
        <p:nvSpPr>
          <p:cNvPr id="64" name="Rounded Rectangle 63"/>
          <p:cNvSpPr/>
          <p:nvPr/>
        </p:nvSpPr>
        <p:spPr bwMode="auto">
          <a:xfrm>
            <a:off x="2026285" y="4343400"/>
            <a:ext cx="1082675" cy="1143000"/>
          </a:xfrm>
          <a:prstGeom prst="roundRect">
            <a:avLst>
              <a:gd name="adj" fmla="val 7744"/>
            </a:avLst>
          </a:prstGeom>
          <a:solidFill>
            <a:schemeClr val="tx2">
              <a:lumMod val="20000"/>
              <a:lumOff val="80000"/>
            </a:schemeClr>
          </a:solid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sz="1400" dirty="0">
              <a:solidFill>
                <a:prstClr val="black"/>
              </a:solidFill>
            </a:endParaRPr>
          </a:p>
        </p:txBody>
      </p:sp>
      <p:cxnSp>
        <p:nvCxnSpPr>
          <p:cNvPr id="47" name="Straight Connector 46"/>
          <p:cNvCxnSpPr>
            <a:stCxn id="5" idx="1"/>
            <a:endCxn id="72" idx="1"/>
          </p:cNvCxnSpPr>
          <p:nvPr/>
        </p:nvCxnSpPr>
        <p:spPr>
          <a:xfrm rot="10800000" flipH="1" flipV="1">
            <a:off x="2423159" y="3566160"/>
            <a:ext cx="182775" cy="8207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a:off x="3657600" y="5029200"/>
            <a:ext cx="518160" cy="685800"/>
          </a:xfrm>
          <a:prstGeom prst="triangle">
            <a:avLst/>
          </a:prstGeom>
          <a:solidFill>
            <a:srgbClr val="00CC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2423160" y="3337560"/>
            <a:ext cx="1828800" cy="457200"/>
          </a:xfrm>
          <a:prstGeom prst="roundRect">
            <a:avLst/>
          </a:prstGeom>
          <a:solidFill>
            <a:schemeClr val="accent3">
              <a:lumMod val="20000"/>
              <a:lumOff val="80000"/>
            </a:schemeClr>
          </a:solidFill>
          <a:ln>
            <a:solidFill>
              <a:schemeClr val="tx2"/>
            </a:solidFill>
          </a:ln>
          <a:effectLst>
            <a:glow rad="101600">
              <a:srgbClr val="FFC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b="1" u="sng" dirty="0" smtClean="0">
                <a:solidFill>
                  <a:schemeClr val="tx2"/>
                </a:solidFill>
              </a:rPr>
              <a:t>Indexed Contents</a:t>
            </a:r>
            <a:r>
              <a:rPr lang="en-US" sz="800" b="1" dirty="0" smtClean="0">
                <a:solidFill>
                  <a:schemeClr val="tx2"/>
                </a:solidFill>
              </a:rPr>
              <a:t> ...</a:t>
            </a:r>
          </a:p>
          <a:p>
            <a:r>
              <a:rPr lang="en-US" sz="800" b="1" dirty="0" smtClean="0">
                <a:solidFill>
                  <a:schemeClr val="tx2"/>
                </a:solidFill>
              </a:rPr>
              <a:t>   D:\DB\DB1 - 	4pm 7/7/2010</a:t>
            </a:r>
          </a:p>
          <a:p>
            <a:r>
              <a:rPr lang="en-US" sz="800" b="1" dirty="0" smtClean="0">
                <a:solidFill>
                  <a:schemeClr val="tx2"/>
                </a:solidFill>
              </a:rPr>
              <a:t>   D:\Logs  -	4pm 7/7/2010</a:t>
            </a:r>
            <a:endParaRPr lang="en-US" sz="800" b="1" dirty="0">
              <a:solidFill>
                <a:schemeClr val="tx2"/>
              </a:solidFill>
            </a:endParaRPr>
          </a:p>
        </p:txBody>
      </p:sp>
      <p:pic>
        <p:nvPicPr>
          <p:cNvPr id="11" name="Picture 5"/>
          <p:cNvPicPr>
            <a:picLocks noChangeAspect="1" noChangeArrowheads="1"/>
          </p:cNvPicPr>
          <p:nvPr/>
        </p:nvPicPr>
        <p:blipFill>
          <a:blip r:embed="rId2" cstate="print"/>
          <a:srcRect/>
          <a:stretch>
            <a:fillRect/>
          </a:stretch>
        </p:blipFill>
        <p:spPr bwMode="auto">
          <a:xfrm>
            <a:off x="3642360" y="4267200"/>
            <a:ext cx="598487" cy="1123748"/>
          </a:xfrm>
          <a:prstGeom prst="rect">
            <a:avLst/>
          </a:prstGeom>
          <a:noFill/>
          <a:ln w="9525">
            <a:noFill/>
            <a:miter lim="800000"/>
            <a:headEnd/>
            <a:tailEnd/>
          </a:ln>
          <a:effectLst/>
        </p:spPr>
      </p:pic>
      <p:pic>
        <p:nvPicPr>
          <p:cNvPr id="12" name="Picture 18"/>
          <p:cNvPicPr>
            <a:picLocks noChangeAspect="1" noChangeArrowheads="1"/>
          </p:cNvPicPr>
          <p:nvPr/>
        </p:nvPicPr>
        <p:blipFill>
          <a:blip r:embed="rId3" cstate="print"/>
          <a:srcRect/>
          <a:stretch>
            <a:fillRect/>
          </a:stretch>
        </p:blipFill>
        <p:spPr bwMode="auto">
          <a:xfrm>
            <a:off x="3890213" y="5029200"/>
            <a:ext cx="352425" cy="352425"/>
          </a:xfrm>
          <a:prstGeom prst="rect">
            <a:avLst/>
          </a:prstGeom>
          <a:noFill/>
          <a:ln w="9525">
            <a:noFill/>
            <a:miter lim="800000"/>
            <a:headEnd/>
            <a:tailEnd/>
          </a:ln>
          <a:effectLst/>
        </p:spPr>
      </p:pic>
      <p:grpSp>
        <p:nvGrpSpPr>
          <p:cNvPr id="3" name="Group 12"/>
          <p:cNvGrpSpPr/>
          <p:nvPr/>
        </p:nvGrpSpPr>
        <p:grpSpPr>
          <a:xfrm>
            <a:off x="3642360" y="4953000"/>
            <a:ext cx="400253" cy="281148"/>
            <a:chOff x="7121366" y="2801979"/>
            <a:chExt cx="243010" cy="270898"/>
          </a:xfrm>
        </p:grpSpPr>
        <p:sp>
          <p:nvSpPr>
            <p:cNvPr id="14" name="Rounded Rectangle 13"/>
            <p:cNvSpPr/>
            <p:nvPr/>
          </p:nvSpPr>
          <p:spPr bwMode="auto">
            <a:xfrm>
              <a:off x="7121366" y="2801979"/>
              <a:ext cx="243010" cy="270898"/>
            </a:xfrm>
            <a:prstGeom prst="roundRect">
              <a:avLst/>
            </a:prstGeom>
            <a:solidFill>
              <a:srgbClr val="0099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latin typeface="Arial" pitchFamily="34" charset="0"/>
                <a:cs typeface="Arial" pitchFamily="34" charset="0"/>
              </a:endParaRPr>
            </a:p>
          </p:txBody>
        </p:sp>
        <p:sp>
          <p:nvSpPr>
            <p:cNvPr id="15" name="TextBox 14"/>
            <p:cNvSpPr txBox="1"/>
            <p:nvPr/>
          </p:nvSpPr>
          <p:spPr bwMode="auto">
            <a:xfrm>
              <a:off x="7158198" y="2823144"/>
              <a:ext cx="169346" cy="207589"/>
            </a:xfrm>
            <a:prstGeom prst="rect">
              <a:avLst/>
            </a:prstGeom>
            <a:noFill/>
            <a:ln>
              <a:noFill/>
            </a:ln>
          </p:spPr>
          <p:txBody>
            <a:bodyPr wrap="none" lIns="0" tIns="0" rIns="0" bIns="0">
              <a:spAutoFit/>
            </a:bodyPr>
            <a:lstStyle/>
            <a:p>
              <a:pPr algn="ctr">
                <a:buFont typeface="Arial" charset="0"/>
                <a:buNone/>
                <a:defRPr/>
              </a:pPr>
              <a:r>
                <a:rPr lang="en-US" sz="1400" b="1" dirty="0">
                  <a:solidFill>
                    <a:schemeClr val="bg1"/>
                  </a:solidFill>
                  <a:effectLst>
                    <a:outerShdw blurRad="38100" dist="38100" dir="2700000" algn="tl">
                      <a:srgbClr val="000000">
                        <a:alpha val="43137"/>
                      </a:srgbClr>
                    </a:outerShdw>
                  </a:effectLst>
                  <a:latin typeface="Arial" pitchFamily="34" charset="0"/>
                  <a:cs typeface="Arial" pitchFamily="34" charset="0"/>
                </a:rPr>
                <a:t>MA</a:t>
              </a:r>
            </a:p>
          </p:txBody>
        </p:sp>
      </p:grpSp>
      <p:sp>
        <p:nvSpPr>
          <p:cNvPr id="16" name="Notched Right Arrow 15"/>
          <p:cNvSpPr/>
          <p:nvPr/>
        </p:nvSpPr>
        <p:spPr>
          <a:xfrm>
            <a:off x="2788920" y="5120640"/>
            <a:ext cx="822960" cy="91440"/>
          </a:xfrm>
          <a:prstGeom prst="notchedRightArrow">
            <a:avLst>
              <a:gd name="adj1" fmla="val 39310"/>
              <a:gd name="adj2" fmla="val 50000"/>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bwMode="auto">
          <a:xfrm>
            <a:off x="2880360" y="5562600"/>
            <a:ext cx="2241551" cy="762000"/>
          </a:xfrm>
          <a:prstGeom prst="roundRect">
            <a:avLst/>
          </a:prstGeom>
          <a:solidFill>
            <a:schemeClr val="bg1">
              <a:lumMod val="95000"/>
            </a:schemeClr>
          </a:solidFill>
          <a:ln>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sz="1400">
              <a:solidFill>
                <a:prstClr val="black"/>
              </a:solidFill>
            </a:endParaRPr>
          </a:p>
        </p:txBody>
      </p:sp>
      <p:sp>
        <p:nvSpPr>
          <p:cNvPr id="19" name="Rectangle 18"/>
          <p:cNvSpPr>
            <a:spLocks noChangeArrowheads="1"/>
          </p:cNvSpPr>
          <p:nvPr/>
        </p:nvSpPr>
        <p:spPr bwMode="auto">
          <a:xfrm>
            <a:off x="3261360" y="5562600"/>
            <a:ext cx="1480712" cy="307871"/>
          </a:xfrm>
          <a:prstGeom prst="rect">
            <a:avLst/>
          </a:prstGeom>
          <a:noFill/>
          <a:ln w="9525">
            <a:noFill/>
            <a:miter lim="800000"/>
            <a:headEnd/>
            <a:tailEnd/>
          </a:ln>
        </p:spPr>
        <p:txBody>
          <a:bodyPr wrap="none">
            <a:spAutoFit/>
          </a:bodyPr>
          <a:lstStyle/>
          <a:p>
            <a:pPr algn="r"/>
            <a:r>
              <a:rPr lang="en-US" sz="1400" b="1" dirty="0">
                <a:solidFill>
                  <a:srgbClr val="002060"/>
                </a:solidFill>
                <a:latin typeface="Arial Black" pitchFamily="34" charset="0"/>
                <a:cs typeface="Arial" pitchFamily="34" charset="0"/>
              </a:rPr>
              <a:t>Backup </a:t>
            </a:r>
            <a:r>
              <a:rPr lang="en-US" sz="1400" b="1" dirty="0" smtClean="0">
                <a:solidFill>
                  <a:srgbClr val="002060"/>
                </a:solidFill>
                <a:latin typeface="Arial Black" pitchFamily="34" charset="0"/>
                <a:cs typeface="Arial" pitchFamily="34" charset="0"/>
              </a:rPr>
              <a:t>Copy</a:t>
            </a:r>
            <a:endParaRPr lang="en-US" sz="1400" b="1" dirty="0">
              <a:solidFill>
                <a:srgbClr val="002060"/>
              </a:solidFill>
              <a:latin typeface="Arial Black" pitchFamily="34" charset="0"/>
              <a:cs typeface="Arial" pitchFamily="34" charset="0"/>
            </a:endParaRPr>
          </a:p>
        </p:txBody>
      </p:sp>
      <p:sp>
        <p:nvSpPr>
          <p:cNvPr id="20" name="Cloud Callout 19"/>
          <p:cNvSpPr/>
          <p:nvPr/>
        </p:nvSpPr>
        <p:spPr bwMode="auto">
          <a:xfrm>
            <a:off x="3767773" y="6046788"/>
            <a:ext cx="484187" cy="228600"/>
          </a:xfrm>
          <a:prstGeom prst="cloudCallout">
            <a:avLst>
              <a:gd name="adj1" fmla="val -14311"/>
              <a:gd name="adj2" fmla="val 35473"/>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1" name="Can 20"/>
          <p:cNvSpPr/>
          <p:nvPr/>
        </p:nvSpPr>
        <p:spPr bwMode="auto">
          <a:xfrm>
            <a:off x="3121660" y="6049963"/>
            <a:ext cx="168275" cy="112712"/>
          </a:xfrm>
          <a:prstGeom prst="can">
            <a:avLst>
              <a:gd name="adj" fmla="val 31349"/>
            </a:avLst>
          </a:prstGeom>
          <a:solidFill>
            <a:srgbClr val="0F41CF"/>
          </a:solidFill>
          <a:ln>
            <a:solidFill>
              <a:srgbClr val="0F41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2" name="Can 21"/>
          <p:cNvSpPr/>
          <p:nvPr/>
        </p:nvSpPr>
        <p:spPr bwMode="auto">
          <a:xfrm>
            <a:off x="3394710" y="6049963"/>
            <a:ext cx="168275" cy="112712"/>
          </a:xfrm>
          <a:prstGeom prst="can">
            <a:avLst>
              <a:gd name="adj" fmla="val 31349"/>
            </a:avLst>
          </a:prstGeom>
          <a:solidFill>
            <a:srgbClr val="0F41CF"/>
          </a:solidFill>
          <a:ln>
            <a:solidFill>
              <a:srgbClr val="0F41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3" name="TextBox 22"/>
          <p:cNvSpPr txBox="1"/>
          <p:nvPr/>
        </p:nvSpPr>
        <p:spPr bwMode="auto">
          <a:xfrm>
            <a:off x="2929574" y="5818188"/>
            <a:ext cx="831850" cy="254000"/>
          </a:xfrm>
          <a:prstGeom prst="rect">
            <a:avLst/>
          </a:prstGeom>
          <a:noFill/>
        </p:spPr>
        <p:txBody>
          <a:bodyPr>
            <a:spAutoFit/>
          </a:bodyPr>
          <a:lstStyle/>
          <a:p>
            <a:pPr algn="ctr">
              <a:buClr>
                <a:srgbClr val="E31838"/>
              </a:buClr>
              <a:defRPr/>
            </a:pPr>
            <a:r>
              <a:rPr lang="en-US" sz="1050" b="1" dirty="0">
                <a:solidFill>
                  <a:srgbClr val="010204"/>
                </a:solidFill>
                <a:latin typeface="Arial" pitchFamily="-112" charset="0"/>
                <a:ea typeface="ＭＳ Ｐゴシック" pitchFamily="-112" charset="-128"/>
              </a:rPr>
              <a:t>Disk</a:t>
            </a:r>
          </a:p>
        </p:txBody>
      </p:sp>
      <p:sp>
        <p:nvSpPr>
          <p:cNvPr id="24" name="Can 23"/>
          <p:cNvSpPr/>
          <p:nvPr/>
        </p:nvSpPr>
        <p:spPr bwMode="auto">
          <a:xfrm>
            <a:off x="3251835" y="6108700"/>
            <a:ext cx="168275" cy="112713"/>
          </a:xfrm>
          <a:prstGeom prst="can">
            <a:avLst>
              <a:gd name="adj" fmla="val 31349"/>
            </a:avLst>
          </a:prstGeom>
          <a:solidFill>
            <a:srgbClr val="0F41CF"/>
          </a:solidFill>
          <a:ln>
            <a:solidFill>
              <a:srgbClr val="0F41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5" name="TextBox 24"/>
          <p:cNvSpPr txBox="1"/>
          <p:nvPr/>
        </p:nvSpPr>
        <p:spPr bwMode="auto">
          <a:xfrm>
            <a:off x="4478974" y="5818188"/>
            <a:ext cx="520701" cy="254000"/>
          </a:xfrm>
          <a:prstGeom prst="rect">
            <a:avLst/>
          </a:prstGeom>
          <a:noFill/>
        </p:spPr>
        <p:txBody>
          <a:bodyPr>
            <a:spAutoFit/>
          </a:bodyPr>
          <a:lstStyle/>
          <a:p>
            <a:pPr algn="ctr">
              <a:buClr>
                <a:srgbClr val="E31838"/>
              </a:buClr>
              <a:defRPr/>
            </a:pPr>
            <a:r>
              <a:rPr lang="en-US" sz="1050" b="1" dirty="0">
                <a:solidFill>
                  <a:srgbClr val="010204"/>
                </a:solidFill>
                <a:latin typeface="Arial" pitchFamily="-112" charset="0"/>
                <a:ea typeface="ＭＳ Ｐゴシック" pitchFamily="-112" charset="-128"/>
              </a:rPr>
              <a:t>Tape</a:t>
            </a:r>
          </a:p>
        </p:txBody>
      </p:sp>
      <p:pic>
        <p:nvPicPr>
          <p:cNvPr id="26" name="Picture 42" descr="single-tape"/>
          <p:cNvPicPr>
            <a:picLocks noChangeAspect="1" noChangeArrowheads="1"/>
          </p:cNvPicPr>
          <p:nvPr/>
        </p:nvPicPr>
        <p:blipFill>
          <a:blip r:embed="rId4" cstate="print"/>
          <a:srcRect/>
          <a:stretch>
            <a:fillRect/>
          </a:stretch>
        </p:blipFill>
        <p:spPr bwMode="auto">
          <a:xfrm>
            <a:off x="4569648" y="6057895"/>
            <a:ext cx="193788" cy="186048"/>
          </a:xfrm>
          <a:prstGeom prst="rect">
            <a:avLst/>
          </a:prstGeom>
          <a:noFill/>
          <a:ln w="9525">
            <a:noFill/>
            <a:miter lim="800000"/>
            <a:headEnd/>
            <a:tailEnd/>
          </a:ln>
        </p:spPr>
      </p:pic>
      <p:pic>
        <p:nvPicPr>
          <p:cNvPr id="27" name="Picture 42" descr="single-tape"/>
          <p:cNvPicPr>
            <a:picLocks noChangeAspect="1" noChangeArrowheads="1"/>
          </p:cNvPicPr>
          <p:nvPr/>
        </p:nvPicPr>
        <p:blipFill>
          <a:blip r:embed="rId4" cstate="print"/>
          <a:srcRect/>
          <a:stretch>
            <a:fillRect/>
          </a:stretch>
        </p:blipFill>
        <p:spPr bwMode="auto">
          <a:xfrm>
            <a:off x="4636289" y="6069623"/>
            <a:ext cx="193788" cy="186048"/>
          </a:xfrm>
          <a:prstGeom prst="rect">
            <a:avLst/>
          </a:prstGeom>
          <a:noFill/>
          <a:ln w="9525">
            <a:noFill/>
            <a:miter lim="800000"/>
            <a:headEnd/>
            <a:tailEnd/>
          </a:ln>
        </p:spPr>
      </p:pic>
      <p:pic>
        <p:nvPicPr>
          <p:cNvPr id="28" name="Picture 42" descr="single-tape"/>
          <p:cNvPicPr>
            <a:picLocks noChangeAspect="1" noChangeArrowheads="1"/>
          </p:cNvPicPr>
          <p:nvPr/>
        </p:nvPicPr>
        <p:blipFill>
          <a:blip r:embed="rId4" cstate="print"/>
          <a:srcRect/>
          <a:stretch>
            <a:fillRect/>
          </a:stretch>
        </p:blipFill>
        <p:spPr bwMode="auto">
          <a:xfrm>
            <a:off x="4695051" y="6081351"/>
            <a:ext cx="193788" cy="186048"/>
          </a:xfrm>
          <a:prstGeom prst="rect">
            <a:avLst/>
          </a:prstGeom>
          <a:noFill/>
          <a:ln w="9525">
            <a:noFill/>
            <a:miter lim="800000"/>
            <a:headEnd/>
            <a:tailEnd/>
          </a:ln>
        </p:spPr>
      </p:pic>
      <p:sp>
        <p:nvSpPr>
          <p:cNvPr id="29" name="TextBox 28"/>
          <p:cNvSpPr txBox="1"/>
          <p:nvPr/>
        </p:nvSpPr>
        <p:spPr bwMode="auto">
          <a:xfrm>
            <a:off x="3718560" y="5791200"/>
            <a:ext cx="609600" cy="254000"/>
          </a:xfrm>
          <a:prstGeom prst="rect">
            <a:avLst/>
          </a:prstGeom>
          <a:noFill/>
        </p:spPr>
        <p:txBody>
          <a:bodyPr wrap="square">
            <a:spAutoFit/>
          </a:bodyPr>
          <a:lstStyle/>
          <a:p>
            <a:pPr algn="ctr">
              <a:buClr>
                <a:srgbClr val="E31838"/>
              </a:buClr>
              <a:defRPr/>
            </a:pPr>
            <a:r>
              <a:rPr lang="en-US" sz="1050" b="1" dirty="0">
                <a:solidFill>
                  <a:srgbClr val="010204"/>
                </a:solidFill>
                <a:latin typeface="Arial" pitchFamily="-112" charset="0"/>
                <a:ea typeface="ＭＳ Ｐゴシック" pitchFamily="-112" charset="-128"/>
              </a:rPr>
              <a:t>Cloud</a:t>
            </a:r>
          </a:p>
        </p:txBody>
      </p:sp>
      <p:sp>
        <p:nvSpPr>
          <p:cNvPr id="30" name="Can 29"/>
          <p:cNvSpPr/>
          <p:nvPr/>
        </p:nvSpPr>
        <p:spPr bwMode="auto">
          <a:xfrm>
            <a:off x="3947160" y="6096000"/>
            <a:ext cx="168275" cy="112713"/>
          </a:xfrm>
          <a:prstGeom prst="can">
            <a:avLst>
              <a:gd name="adj" fmla="val 31349"/>
            </a:avLst>
          </a:prstGeom>
          <a:solidFill>
            <a:srgbClr val="0F41CF"/>
          </a:solidFill>
          <a:ln>
            <a:solidFill>
              <a:srgbClr val="0F41C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33" name="Rectangle 32"/>
          <p:cNvSpPr/>
          <p:nvPr/>
        </p:nvSpPr>
        <p:spPr>
          <a:xfrm>
            <a:off x="2880360" y="5194905"/>
            <a:ext cx="868680" cy="200055"/>
          </a:xfrm>
          <a:prstGeom prst="rect">
            <a:avLst/>
          </a:prstGeom>
        </p:spPr>
        <p:txBody>
          <a:bodyPr wrap="square">
            <a:spAutoFit/>
          </a:bodyPr>
          <a:lstStyle/>
          <a:p>
            <a:pPr algn="ctr">
              <a:defRPr/>
            </a:pPr>
            <a:r>
              <a:rPr lang="en-US" sz="700" b="1" dirty="0" smtClean="0">
                <a:cs typeface="Arial" charset="0"/>
              </a:rPr>
              <a:t>Mount</a:t>
            </a:r>
            <a:endParaRPr lang="en-US" sz="700" b="1" dirty="0">
              <a:cs typeface="Arial" charset="0"/>
            </a:endParaRPr>
          </a:p>
        </p:txBody>
      </p:sp>
      <p:cxnSp>
        <p:nvCxnSpPr>
          <p:cNvPr id="50" name="Straight Connector 49"/>
          <p:cNvCxnSpPr>
            <a:stCxn id="43" idx="1"/>
            <a:endCxn id="73" idx="4"/>
          </p:cNvCxnSpPr>
          <p:nvPr/>
        </p:nvCxnSpPr>
        <p:spPr>
          <a:xfrm rot="10800000" flipV="1">
            <a:off x="2742992" y="3931919"/>
            <a:ext cx="137369" cy="90743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2880360" y="3703320"/>
            <a:ext cx="1828800" cy="457200"/>
          </a:xfrm>
          <a:prstGeom prst="roundRect">
            <a:avLst/>
          </a:prstGeom>
          <a:solidFill>
            <a:schemeClr val="accent3">
              <a:lumMod val="20000"/>
              <a:lumOff val="80000"/>
            </a:schemeClr>
          </a:solidFill>
          <a:ln>
            <a:solidFill>
              <a:schemeClr val="tx2"/>
            </a:solidFill>
          </a:ln>
          <a:effectLst>
            <a:glow rad="101600">
              <a:srgbClr val="FFC0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b="1" u="sng" dirty="0" smtClean="0">
                <a:solidFill>
                  <a:schemeClr val="tx2"/>
                </a:solidFill>
              </a:rPr>
              <a:t>Indexed Contents</a:t>
            </a:r>
            <a:r>
              <a:rPr lang="en-US" sz="800" b="1" dirty="0" smtClean="0">
                <a:solidFill>
                  <a:schemeClr val="tx2"/>
                </a:solidFill>
              </a:rPr>
              <a:t> ...</a:t>
            </a:r>
          </a:p>
          <a:p>
            <a:r>
              <a:rPr lang="en-US" sz="800" b="1" dirty="0" smtClean="0">
                <a:solidFill>
                  <a:schemeClr val="tx2"/>
                </a:solidFill>
              </a:rPr>
              <a:t>   D:\DB\DB1 - 	6pm 7/7/2010</a:t>
            </a:r>
          </a:p>
          <a:p>
            <a:r>
              <a:rPr lang="en-US" sz="800" b="1" dirty="0" smtClean="0">
                <a:solidFill>
                  <a:schemeClr val="tx2"/>
                </a:solidFill>
              </a:rPr>
              <a:t>   D:\Logs  -	6pm 7/7/2010</a:t>
            </a:r>
            <a:endParaRPr lang="en-US" sz="800" b="1" dirty="0">
              <a:solidFill>
                <a:schemeClr val="tx2"/>
              </a:solidFill>
            </a:endParaRPr>
          </a:p>
        </p:txBody>
      </p:sp>
      <p:sp>
        <p:nvSpPr>
          <p:cNvPr id="44" name="Rounded Rectangle 43"/>
          <p:cNvSpPr/>
          <p:nvPr/>
        </p:nvSpPr>
        <p:spPr>
          <a:xfrm>
            <a:off x="3337560" y="4069080"/>
            <a:ext cx="1828800" cy="457200"/>
          </a:xfrm>
          <a:prstGeom prst="roundRect">
            <a:avLst/>
          </a:prstGeom>
          <a:solidFill>
            <a:schemeClr val="accent3">
              <a:lumMod val="20000"/>
              <a:lumOff val="80000"/>
            </a:schemeClr>
          </a:solidFill>
          <a:ln>
            <a:solidFill>
              <a:schemeClr val="tx2"/>
            </a:solidFill>
          </a:ln>
          <a:effectLst>
            <a:glow rad="101600">
              <a:srgbClr val="00CC66">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800" b="1" u="sng" dirty="0" smtClean="0">
                <a:solidFill>
                  <a:schemeClr val="tx2"/>
                </a:solidFill>
              </a:rPr>
              <a:t>Indexed Contents</a:t>
            </a:r>
            <a:r>
              <a:rPr lang="en-US" sz="800" b="1" dirty="0" smtClean="0">
                <a:solidFill>
                  <a:schemeClr val="tx2"/>
                </a:solidFill>
              </a:rPr>
              <a:t> ...</a:t>
            </a:r>
          </a:p>
          <a:p>
            <a:r>
              <a:rPr lang="en-US" sz="800" b="1" dirty="0" smtClean="0">
                <a:solidFill>
                  <a:schemeClr val="tx2"/>
                </a:solidFill>
              </a:rPr>
              <a:t>   D:\DB\DB1 - 	8pm 7/7/2010</a:t>
            </a:r>
          </a:p>
          <a:p>
            <a:r>
              <a:rPr lang="en-US" sz="800" b="1" dirty="0" smtClean="0">
                <a:solidFill>
                  <a:schemeClr val="tx2"/>
                </a:solidFill>
              </a:rPr>
              <a:t>   D:\Logs  -	8pm 7/7/2010</a:t>
            </a:r>
            <a:endParaRPr lang="en-US" sz="800" b="1" dirty="0">
              <a:solidFill>
                <a:schemeClr val="tx2"/>
              </a:solidFill>
            </a:endParaRPr>
          </a:p>
        </p:txBody>
      </p:sp>
      <p:cxnSp>
        <p:nvCxnSpPr>
          <p:cNvPr id="53" name="Straight Connector 52"/>
          <p:cNvCxnSpPr>
            <a:stCxn id="44" idx="1"/>
            <a:endCxn id="74" idx="4"/>
          </p:cNvCxnSpPr>
          <p:nvPr/>
        </p:nvCxnSpPr>
        <p:spPr>
          <a:xfrm rot="10800000" flipV="1">
            <a:off x="2742992" y="4297680"/>
            <a:ext cx="594569" cy="8681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533400" y="3627120"/>
            <a:ext cx="883920" cy="304800"/>
          </a:xfrm>
          <a:prstGeom prst="roundRect">
            <a:avLst/>
          </a:prstGeom>
          <a:solidFill>
            <a:schemeClr val="accent3">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2"/>
                </a:solidFill>
              </a:rPr>
              <a:t>Managed Log Backups</a:t>
            </a:r>
          </a:p>
        </p:txBody>
      </p:sp>
      <p:pic>
        <p:nvPicPr>
          <p:cNvPr id="57" name="Picture 2"/>
          <p:cNvPicPr>
            <a:picLocks noChangeAspect="1" noChangeArrowheads="1"/>
          </p:cNvPicPr>
          <p:nvPr/>
        </p:nvPicPr>
        <p:blipFill>
          <a:blip r:embed="rId5" cstate="print"/>
          <a:srcRect l="22222" t="11077" r="22222" b="22458"/>
          <a:stretch>
            <a:fillRect/>
          </a:stretch>
        </p:blipFill>
        <p:spPr bwMode="auto">
          <a:xfrm>
            <a:off x="259080" y="3596640"/>
            <a:ext cx="381000" cy="457200"/>
          </a:xfrm>
          <a:prstGeom prst="rect">
            <a:avLst/>
          </a:prstGeom>
          <a:noFill/>
          <a:ln w="9525">
            <a:noFill/>
            <a:miter lim="800000"/>
            <a:headEnd/>
            <a:tailEnd/>
          </a:ln>
          <a:effectLst/>
        </p:spPr>
      </p:pic>
      <p:pic>
        <p:nvPicPr>
          <p:cNvPr id="58" name="Picture 2"/>
          <p:cNvPicPr>
            <a:picLocks noChangeAspect="1" noChangeArrowheads="1"/>
          </p:cNvPicPr>
          <p:nvPr/>
        </p:nvPicPr>
        <p:blipFill>
          <a:blip r:embed="rId5" cstate="print"/>
          <a:srcRect l="22222" t="11077" r="22222" b="22458"/>
          <a:stretch>
            <a:fillRect/>
          </a:stretch>
        </p:blipFill>
        <p:spPr bwMode="auto">
          <a:xfrm>
            <a:off x="411480" y="3749040"/>
            <a:ext cx="381000" cy="457200"/>
          </a:xfrm>
          <a:prstGeom prst="rect">
            <a:avLst/>
          </a:prstGeom>
          <a:noFill/>
          <a:ln w="9525">
            <a:noFill/>
            <a:miter lim="800000"/>
            <a:headEnd/>
            <a:tailEnd/>
          </a:ln>
          <a:effectLst/>
        </p:spPr>
      </p:pic>
      <p:sp>
        <p:nvSpPr>
          <p:cNvPr id="59" name="Rectangle 58"/>
          <p:cNvSpPr/>
          <p:nvPr/>
        </p:nvSpPr>
        <p:spPr>
          <a:xfrm>
            <a:off x="320040" y="3429000"/>
            <a:ext cx="868680" cy="200055"/>
          </a:xfrm>
          <a:prstGeom prst="rect">
            <a:avLst/>
          </a:prstGeom>
        </p:spPr>
        <p:txBody>
          <a:bodyPr wrap="square">
            <a:spAutoFit/>
          </a:bodyPr>
          <a:lstStyle/>
          <a:p>
            <a:pPr algn="ctr">
              <a:defRPr/>
            </a:pPr>
            <a:r>
              <a:rPr lang="en-US" sz="700" b="1" dirty="0" smtClean="0">
                <a:cs typeface="Arial" charset="0"/>
              </a:rPr>
              <a:t>30 Min Interval</a:t>
            </a:r>
            <a:endParaRPr lang="en-US" sz="700" b="1" dirty="0">
              <a:cs typeface="Arial" charset="0"/>
            </a:endParaRPr>
          </a:p>
        </p:txBody>
      </p:sp>
      <p:sp>
        <p:nvSpPr>
          <p:cNvPr id="66" name="Rounded Rectangle 65"/>
          <p:cNvSpPr/>
          <p:nvPr/>
        </p:nvSpPr>
        <p:spPr>
          <a:xfrm>
            <a:off x="2423160" y="4663440"/>
            <a:ext cx="365760" cy="365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bwMode="auto">
          <a:xfrm>
            <a:off x="851694" y="1713595"/>
            <a:ext cx="2581479" cy="770708"/>
          </a:xfrm>
          <a:prstGeom prst="rect">
            <a:avLst/>
          </a:prstGeom>
          <a:solidFill>
            <a:srgbClr val="3366FF"/>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r>
              <a:rPr lang="en-US" b="1" dirty="0" smtClean="0">
                <a:solidFill>
                  <a:srgbClr val="FFFFFF"/>
                </a:solidFill>
              </a:rPr>
              <a:t>Database Integration :</a:t>
            </a:r>
          </a:p>
          <a:p>
            <a:pPr marL="0" marR="0" indent="0" algn="ctr" defTabSz="914400" eaLnBrk="1" latinLnBrk="0" hangingPunct="1">
              <a:lnSpc>
                <a:spcPct val="100000"/>
              </a:lnSpc>
              <a:buClrTx/>
              <a:buSzTx/>
              <a:buFontTx/>
              <a:buNone/>
              <a:tabLst/>
            </a:pPr>
            <a:r>
              <a:rPr lang="en-US" sz="1600" b="1" dirty="0" smtClean="0">
                <a:solidFill>
                  <a:srgbClr val="FFFFFF"/>
                </a:solidFill>
              </a:rPr>
              <a:t>Simplifying Recovery</a:t>
            </a:r>
          </a:p>
        </p:txBody>
      </p:sp>
      <p:grpSp>
        <p:nvGrpSpPr>
          <p:cNvPr id="7" name="Group 87"/>
          <p:cNvGrpSpPr/>
          <p:nvPr/>
        </p:nvGrpSpPr>
        <p:grpSpPr>
          <a:xfrm>
            <a:off x="182880" y="3410585"/>
            <a:ext cx="2057400" cy="2212975"/>
            <a:chOff x="45720" y="3749040"/>
            <a:chExt cx="2057400" cy="2212975"/>
          </a:xfrm>
        </p:grpSpPr>
        <p:grpSp>
          <p:nvGrpSpPr>
            <p:cNvPr id="8" name="Group 34"/>
            <p:cNvGrpSpPr/>
            <p:nvPr/>
          </p:nvGrpSpPr>
          <p:grpSpPr>
            <a:xfrm>
              <a:off x="45720" y="3749040"/>
              <a:ext cx="2057400" cy="2212975"/>
              <a:chOff x="1828800" y="2590800"/>
              <a:chExt cx="2057400" cy="2212975"/>
            </a:xfrm>
          </p:grpSpPr>
          <p:cxnSp>
            <p:nvCxnSpPr>
              <p:cNvPr id="36" name="Shape 14"/>
              <p:cNvCxnSpPr/>
              <p:nvPr/>
            </p:nvCxnSpPr>
            <p:spPr>
              <a:xfrm flipV="1">
                <a:off x="2133600" y="3810000"/>
                <a:ext cx="914400" cy="265112"/>
              </a:xfrm>
              <a:prstGeom prst="bentConnector3">
                <a:avLst>
                  <a:gd name="adj1" fmla="val 1042"/>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hape 14"/>
              <p:cNvCxnSpPr/>
              <p:nvPr/>
            </p:nvCxnSpPr>
            <p:spPr>
              <a:xfrm flipV="1">
                <a:off x="2057400" y="3733800"/>
                <a:ext cx="1143000" cy="228600"/>
              </a:xfrm>
              <a:prstGeom prst="bentConnector3">
                <a:avLst>
                  <a:gd name="adj1" fmla="val 7500"/>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9" name="Picture 13"/>
              <p:cNvPicPr>
                <a:picLocks noChangeAspect="1" noChangeArrowheads="1"/>
              </p:cNvPicPr>
              <p:nvPr/>
            </p:nvPicPr>
            <p:blipFill>
              <a:blip r:embed="rId6" cstate="print"/>
              <a:srcRect/>
              <a:stretch>
                <a:fillRect/>
              </a:stretch>
            </p:blipFill>
            <p:spPr bwMode="auto">
              <a:xfrm>
                <a:off x="2971800" y="2590800"/>
                <a:ext cx="914400" cy="2212975"/>
              </a:xfrm>
              <a:prstGeom prst="rect">
                <a:avLst/>
              </a:prstGeom>
              <a:noFill/>
              <a:ln w="9525">
                <a:noFill/>
                <a:miter lim="800000"/>
                <a:headEnd/>
                <a:tailEnd/>
              </a:ln>
              <a:effectLst/>
            </p:spPr>
          </p:pic>
          <p:pic>
            <p:nvPicPr>
              <p:cNvPr id="41" name="Picture 5"/>
              <p:cNvPicPr>
                <a:picLocks noChangeAspect="1" noChangeArrowheads="1"/>
              </p:cNvPicPr>
              <p:nvPr/>
            </p:nvPicPr>
            <p:blipFill>
              <a:blip r:embed="rId2" cstate="print"/>
              <a:srcRect/>
              <a:stretch>
                <a:fillRect/>
              </a:stretch>
            </p:blipFill>
            <p:spPr bwMode="auto">
              <a:xfrm>
                <a:off x="1828800" y="3419677"/>
                <a:ext cx="598487" cy="1123748"/>
              </a:xfrm>
              <a:prstGeom prst="rect">
                <a:avLst/>
              </a:prstGeom>
              <a:noFill/>
              <a:ln w="9525">
                <a:noFill/>
                <a:miter lim="800000"/>
                <a:headEnd/>
                <a:tailEnd/>
              </a:ln>
              <a:effectLst/>
            </p:spPr>
          </p:pic>
        </p:grpSp>
        <p:pic>
          <p:nvPicPr>
            <p:cNvPr id="87" name="Picture 7" descr="volume-of-data.png"/>
            <p:cNvPicPr>
              <a:picLocks noChangeAspect="1"/>
            </p:cNvPicPr>
            <p:nvPr/>
          </p:nvPicPr>
          <p:blipFill>
            <a:blip r:embed="rId7" cstate="print"/>
            <a:srcRect/>
            <a:stretch>
              <a:fillRect/>
            </a:stretch>
          </p:blipFill>
          <p:spPr bwMode="auto">
            <a:xfrm>
              <a:off x="377198" y="5212080"/>
              <a:ext cx="445762" cy="438003"/>
            </a:xfrm>
            <a:prstGeom prst="rect">
              <a:avLst/>
            </a:prstGeom>
            <a:noFill/>
            <a:ln w="9525">
              <a:noFill/>
              <a:miter lim="800000"/>
              <a:headEnd/>
              <a:tailEnd/>
            </a:ln>
          </p:spPr>
        </p:pic>
      </p:grpSp>
      <p:sp>
        <p:nvSpPr>
          <p:cNvPr id="62" name="&quot;No&quot; Symbol 61"/>
          <p:cNvSpPr/>
          <p:nvPr/>
        </p:nvSpPr>
        <p:spPr>
          <a:xfrm>
            <a:off x="457200" y="4846320"/>
            <a:ext cx="502920" cy="548640"/>
          </a:xfrm>
          <a:prstGeom prst="noSmoking">
            <a:avLst>
              <a:gd name="adj" fmla="val 10008"/>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ounded Rectangle 62"/>
          <p:cNvSpPr/>
          <p:nvPr/>
        </p:nvSpPr>
        <p:spPr>
          <a:xfrm>
            <a:off x="228600" y="5303520"/>
            <a:ext cx="1051560" cy="396240"/>
          </a:xfrm>
          <a:prstGeom prst="roundRect">
            <a:avLst/>
          </a:prstGeom>
          <a:solidFill>
            <a:schemeClr val="accent3">
              <a:lumMod val="20000"/>
              <a:lumOff val="8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rgbClr val="FF0000"/>
                </a:solidFill>
              </a:rPr>
              <a:t>Corruption Occurs at 6:42PM</a:t>
            </a:r>
          </a:p>
        </p:txBody>
      </p:sp>
      <p:sp>
        <p:nvSpPr>
          <p:cNvPr id="71" name="Rectangle 41"/>
          <p:cNvSpPr>
            <a:spLocks noChangeArrowheads="1"/>
          </p:cNvSpPr>
          <p:nvPr/>
        </p:nvSpPr>
        <p:spPr bwMode="auto">
          <a:xfrm>
            <a:off x="2204267" y="5301288"/>
            <a:ext cx="813043" cy="230832"/>
          </a:xfrm>
          <a:prstGeom prst="rect">
            <a:avLst/>
          </a:prstGeom>
          <a:noFill/>
          <a:ln w="9525">
            <a:noFill/>
            <a:miter lim="800000"/>
            <a:headEnd/>
            <a:tailEnd/>
          </a:ln>
        </p:spPr>
        <p:txBody>
          <a:bodyPr wrap="none">
            <a:spAutoFit/>
          </a:bodyPr>
          <a:lstStyle/>
          <a:p>
            <a:pPr algn="r"/>
            <a:r>
              <a:rPr lang="en-US" sz="900" b="1" u="sng" dirty="0">
                <a:solidFill>
                  <a:srgbClr val="002060"/>
                </a:solidFill>
                <a:latin typeface="Arial Black" pitchFamily="34" charset="0"/>
                <a:cs typeface="Arial" pitchFamily="34" charset="0"/>
              </a:rPr>
              <a:t>SnapCopy</a:t>
            </a:r>
          </a:p>
        </p:txBody>
      </p:sp>
      <p:sp>
        <p:nvSpPr>
          <p:cNvPr id="72" name="AutoShape 14"/>
          <p:cNvSpPr>
            <a:spLocks noChangeArrowheads="1"/>
          </p:cNvSpPr>
          <p:nvPr/>
        </p:nvSpPr>
        <p:spPr bwMode="auto">
          <a:xfrm>
            <a:off x="2468880" y="4386888"/>
            <a:ext cx="274110" cy="283403"/>
          </a:xfrm>
          <a:prstGeom prst="can">
            <a:avLst>
              <a:gd name="adj" fmla="val 25000"/>
            </a:avLst>
          </a:prstGeom>
          <a:gradFill rotWithShape="1">
            <a:gsLst>
              <a:gs pos="100000">
                <a:srgbClr val="C00000">
                  <a:alpha val="75000"/>
                </a:srgbClr>
              </a:gs>
              <a:gs pos="100000">
                <a:srgbClr val="FFFF99"/>
              </a:gs>
            </a:gsLst>
            <a:lin ang="0" scaled="1"/>
          </a:gradFill>
          <a:ln w="3175">
            <a:solidFill>
              <a:schemeClr val="tx1"/>
            </a:solidFill>
            <a:prstDash val="dashDot"/>
            <a:round/>
            <a:headEnd/>
            <a:tailEnd/>
          </a:ln>
          <a:effectLst/>
        </p:spPr>
        <p:txBody>
          <a:bodyPr wrap="none" anchor="ctr"/>
          <a:lstStyle/>
          <a:p>
            <a:pPr algn="ctr">
              <a:defRPr/>
            </a:pPr>
            <a:r>
              <a:rPr lang="en-US" sz="700" b="1" dirty="0" smtClean="0">
                <a:solidFill>
                  <a:schemeClr val="bg1"/>
                </a:solidFill>
                <a:cs typeface="Arial" charset="0"/>
              </a:rPr>
              <a:t>4PM</a:t>
            </a:r>
            <a:endParaRPr lang="en-US" sz="700" b="1" dirty="0">
              <a:solidFill>
                <a:schemeClr val="bg1"/>
              </a:solidFill>
              <a:cs typeface="Arial" charset="0"/>
            </a:endParaRPr>
          </a:p>
        </p:txBody>
      </p:sp>
      <p:sp>
        <p:nvSpPr>
          <p:cNvPr id="73" name="AutoShape 14"/>
          <p:cNvSpPr>
            <a:spLocks noChangeArrowheads="1"/>
          </p:cNvSpPr>
          <p:nvPr/>
        </p:nvSpPr>
        <p:spPr bwMode="auto">
          <a:xfrm>
            <a:off x="2468670" y="4697469"/>
            <a:ext cx="274321" cy="283779"/>
          </a:xfrm>
          <a:prstGeom prst="can">
            <a:avLst>
              <a:gd name="adj" fmla="val 25000"/>
            </a:avLst>
          </a:prstGeom>
          <a:gradFill rotWithShape="1">
            <a:gsLst>
              <a:gs pos="100000">
                <a:srgbClr val="C00000">
                  <a:alpha val="75000"/>
                </a:srgbClr>
              </a:gs>
              <a:gs pos="100000">
                <a:srgbClr val="FFFF99"/>
              </a:gs>
            </a:gsLst>
            <a:lin ang="0" scaled="1"/>
          </a:gradFill>
          <a:ln w="3175">
            <a:solidFill>
              <a:schemeClr val="tx1"/>
            </a:solidFill>
            <a:prstDash val="dashDot"/>
            <a:round/>
            <a:headEnd/>
            <a:tailEnd/>
          </a:ln>
          <a:effectLst/>
        </p:spPr>
        <p:txBody>
          <a:bodyPr wrap="none" anchor="ctr"/>
          <a:lstStyle/>
          <a:p>
            <a:pPr algn="ctr">
              <a:defRPr/>
            </a:pPr>
            <a:r>
              <a:rPr lang="en-US" sz="700" b="1" dirty="0" smtClean="0">
                <a:solidFill>
                  <a:schemeClr val="bg1"/>
                </a:solidFill>
                <a:cs typeface="Arial" charset="0"/>
              </a:rPr>
              <a:t>6PM</a:t>
            </a:r>
            <a:endParaRPr lang="en-US" sz="700" b="1" dirty="0">
              <a:solidFill>
                <a:schemeClr val="bg1"/>
              </a:solidFill>
              <a:cs typeface="Arial" charset="0"/>
            </a:endParaRPr>
          </a:p>
        </p:txBody>
      </p:sp>
      <p:pic>
        <p:nvPicPr>
          <p:cNvPr id="82" name="Picture 1"/>
          <p:cNvPicPr>
            <a:picLocks noChangeAspect="1" noChangeArrowheads="1"/>
          </p:cNvPicPr>
          <p:nvPr/>
        </p:nvPicPr>
        <p:blipFill>
          <a:blip r:embed="rId8" cstate="print"/>
          <a:srcRect/>
          <a:stretch>
            <a:fillRect/>
          </a:stretch>
        </p:blipFill>
        <p:spPr bwMode="auto">
          <a:xfrm>
            <a:off x="274320" y="4396740"/>
            <a:ext cx="400050" cy="266700"/>
          </a:xfrm>
          <a:prstGeom prst="rect">
            <a:avLst/>
          </a:prstGeom>
          <a:noFill/>
          <a:ln w="9525">
            <a:noFill/>
            <a:miter lim="800000"/>
            <a:headEnd/>
            <a:tailEnd/>
          </a:ln>
          <a:effectLst/>
        </p:spPr>
      </p:pic>
      <p:sp>
        <p:nvSpPr>
          <p:cNvPr id="74" name="AutoShape 14"/>
          <p:cNvSpPr>
            <a:spLocks noChangeArrowheads="1"/>
          </p:cNvSpPr>
          <p:nvPr/>
        </p:nvSpPr>
        <p:spPr bwMode="auto">
          <a:xfrm>
            <a:off x="2468670" y="5026968"/>
            <a:ext cx="274321" cy="277816"/>
          </a:xfrm>
          <a:prstGeom prst="can">
            <a:avLst>
              <a:gd name="adj" fmla="val 25000"/>
            </a:avLst>
          </a:prstGeom>
          <a:gradFill rotWithShape="1">
            <a:gsLst>
              <a:gs pos="100000">
                <a:srgbClr val="C00000">
                  <a:alpha val="75000"/>
                </a:srgbClr>
              </a:gs>
              <a:gs pos="100000">
                <a:srgbClr val="FFFF99"/>
              </a:gs>
            </a:gsLst>
            <a:lin ang="0" scaled="1"/>
          </a:gradFill>
          <a:ln w="3175">
            <a:solidFill>
              <a:schemeClr val="tx1"/>
            </a:solidFill>
            <a:prstDash val="dashDot"/>
            <a:round/>
            <a:headEnd/>
            <a:tailEnd/>
          </a:ln>
          <a:effectLst>
            <a:glow rad="101600">
              <a:srgbClr val="00CC66">
                <a:alpha val="60000"/>
              </a:srgbClr>
            </a:glow>
          </a:effectLst>
        </p:spPr>
        <p:txBody>
          <a:bodyPr wrap="none" anchor="ctr"/>
          <a:lstStyle/>
          <a:p>
            <a:pPr algn="ctr">
              <a:defRPr/>
            </a:pPr>
            <a:r>
              <a:rPr lang="en-US" sz="700" b="1" dirty="0">
                <a:solidFill>
                  <a:schemeClr val="bg1"/>
                </a:solidFill>
                <a:cs typeface="Arial" charset="0"/>
              </a:rPr>
              <a:t>8PM</a:t>
            </a:r>
          </a:p>
        </p:txBody>
      </p:sp>
      <p:sp>
        <p:nvSpPr>
          <p:cNvPr id="61" name="Rounded Rectangle 60"/>
          <p:cNvSpPr/>
          <p:nvPr/>
        </p:nvSpPr>
        <p:spPr>
          <a:xfrm>
            <a:off x="960120" y="5486400"/>
            <a:ext cx="2011680" cy="1005840"/>
          </a:xfrm>
          <a:prstGeom prst="roundRect">
            <a:avLst/>
          </a:prstGeom>
          <a:solidFill>
            <a:schemeClr val="accent3">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00" b="1" u="sng" dirty="0" smtClean="0">
                <a:solidFill>
                  <a:schemeClr val="tx2"/>
                </a:solidFill>
              </a:rPr>
              <a:t>Log Contents</a:t>
            </a:r>
            <a:r>
              <a:rPr lang="en-US" sz="800" b="1" dirty="0" smtClean="0">
                <a:solidFill>
                  <a:schemeClr val="tx2"/>
                </a:solidFill>
              </a:rPr>
              <a:t> ... (on dedupe disk)</a:t>
            </a:r>
          </a:p>
          <a:p>
            <a:r>
              <a:rPr lang="en-US" sz="600" b="1" dirty="0" smtClean="0">
                <a:solidFill>
                  <a:schemeClr val="tx2"/>
                </a:solidFill>
              </a:rPr>
              <a:t>   \Logfiles-xxx.log - 4:30pm 7/7/2010</a:t>
            </a:r>
          </a:p>
          <a:p>
            <a:r>
              <a:rPr lang="en-US" sz="600" b="1" dirty="0" smtClean="0">
                <a:solidFill>
                  <a:schemeClr val="tx2"/>
                </a:solidFill>
              </a:rPr>
              <a:t>   \Logfiles-xxx.log - 5:00pm 7/7/2010</a:t>
            </a:r>
          </a:p>
          <a:p>
            <a:r>
              <a:rPr lang="en-US" sz="600" b="1" dirty="0" smtClean="0">
                <a:solidFill>
                  <a:schemeClr val="tx2"/>
                </a:solidFill>
              </a:rPr>
              <a:t>   \Logfiles-xxx.log - 5:30pm 7/7/2010</a:t>
            </a:r>
          </a:p>
          <a:p>
            <a:r>
              <a:rPr lang="en-US" sz="600" b="1" dirty="0" smtClean="0">
                <a:solidFill>
                  <a:schemeClr val="tx2"/>
                </a:solidFill>
              </a:rPr>
              <a:t>   \Logfiles-xxx.log - 6:00pm 7/7/2010</a:t>
            </a:r>
          </a:p>
          <a:p>
            <a:r>
              <a:rPr lang="en-US" sz="600" b="1" dirty="0" smtClean="0">
                <a:solidFill>
                  <a:schemeClr val="tx2"/>
                </a:solidFill>
              </a:rPr>
              <a:t>   \Logfiles-xxx.log - 6:30pm 7/7/2010</a:t>
            </a:r>
          </a:p>
          <a:p>
            <a:r>
              <a:rPr lang="en-US" sz="600" b="1" dirty="0" smtClean="0">
                <a:solidFill>
                  <a:schemeClr val="tx2"/>
                </a:solidFill>
              </a:rPr>
              <a:t>   \Logfiles-xxx.log - 7:00pm 7/7/2010</a:t>
            </a:r>
          </a:p>
          <a:p>
            <a:r>
              <a:rPr lang="en-US" sz="600" b="1" dirty="0" smtClean="0">
                <a:solidFill>
                  <a:schemeClr val="tx2"/>
                </a:solidFill>
              </a:rPr>
              <a:t>   \Logfiles-xxx.log - 7:30pm 7/7/2010</a:t>
            </a:r>
          </a:p>
          <a:p>
            <a:r>
              <a:rPr lang="en-US" sz="600" b="1" dirty="0" smtClean="0">
                <a:solidFill>
                  <a:schemeClr val="tx2"/>
                </a:solidFill>
              </a:rPr>
              <a:t>   \Logfiles-xxx.log - 8:00pm 7/7/2010</a:t>
            </a:r>
          </a:p>
          <a:p>
            <a:r>
              <a:rPr lang="en-US" sz="600" b="1" dirty="0" smtClean="0">
                <a:solidFill>
                  <a:schemeClr val="tx2"/>
                </a:solidFill>
              </a:rPr>
              <a:t>   \Logfiles-xxx.log - 8:30pm 7/7/2010</a:t>
            </a:r>
            <a:endParaRPr lang="en-US" sz="600" b="1" dirty="0">
              <a:solidFill>
                <a:schemeClr val="tx2"/>
              </a:solidFill>
            </a:endParaRPr>
          </a:p>
        </p:txBody>
      </p:sp>
      <p:cxnSp>
        <p:nvCxnSpPr>
          <p:cNvPr id="76" name="Shape 75"/>
          <p:cNvCxnSpPr>
            <a:stCxn id="66" idx="2"/>
            <a:endCxn id="62" idx="6"/>
          </p:cNvCxnSpPr>
          <p:nvPr/>
        </p:nvCxnSpPr>
        <p:spPr>
          <a:xfrm rot="5400000">
            <a:off x="1737360" y="4251960"/>
            <a:ext cx="91440" cy="1645920"/>
          </a:xfrm>
          <a:prstGeom prst="curvedConnector2">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hape 74"/>
          <p:cNvCxnSpPr>
            <a:stCxn id="65" idx="0"/>
            <a:endCxn id="62" idx="6"/>
          </p:cNvCxnSpPr>
          <p:nvPr/>
        </p:nvCxnSpPr>
        <p:spPr>
          <a:xfrm rot="16200000" flipV="1">
            <a:off x="1005840" y="5074920"/>
            <a:ext cx="777240" cy="868680"/>
          </a:xfrm>
          <a:prstGeom prst="curvedConnector2">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1097280" y="5897880"/>
            <a:ext cx="1463040" cy="320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2" descr="http://ts4.mm.bing.net/images/thumbnail.aspx?q=292732668959&amp;id=36c5351ef607e5b4f7979f3c7d5f9f05&amp;url=http%3a%2f%2fwww.christiano.ch%2fwordpress%2fwp-content%2fuploads%2f2009%2f11%2fLogo_Ms_SQL4.png"/>
          <p:cNvPicPr>
            <a:picLocks noChangeAspect="1" noChangeArrowheads="1"/>
          </p:cNvPicPr>
          <p:nvPr/>
        </p:nvPicPr>
        <p:blipFill>
          <a:blip r:embed="rId9"/>
          <a:srcRect/>
          <a:stretch>
            <a:fillRect/>
          </a:stretch>
        </p:blipFill>
        <p:spPr bwMode="auto">
          <a:xfrm>
            <a:off x="762000" y="4449184"/>
            <a:ext cx="554175" cy="346359"/>
          </a:xfrm>
          <a:prstGeom prst="rect">
            <a:avLst/>
          </a:prstGeom>
          <a:noFill/>
          <a:ln>
            <a:solidFill>
              <a:schemeClr val="tx1"/>
            </a:solidFill>
          </a:ln>
        </p:spPr>
      </p:pic>
      <p:pic>
        <p:nvPicPr>
          <p:cNvPr id="9" name="Picture 2"/>
          <p:cNvPicPr>
            <a:picLocks noChangeAspect="1" noChangeArrowheads="1"/>
          </p:cNvPicPr>
          <p:nvPr/>
        </p:nvPicPr>
        <p:blipFill>
          <a:blip r:embed="rId10"/>
          <a:srcRect/>
          <a:stretch>
            <a:fillRect/>
          </a:stretch>
        </p:blipFill>
        <p:spPr bwMode="auto">
          <a:xfrm>
            <a:off x="3314701" y="421098"/>
            <a:ext cx="5829300" cy="3081457"/>
          </a:xfrm>
          <a:prstGeom prst="rect">
            <a:avLst/>
          </a:prstGeom>
          <a:noFill/>
          <a:ln w="9525">
            <a:noFill/>
            <a:miter lim="800000"/>
            <a:headEnd/>
            <a:tailEnd/>
          </a:ln>
        </p:spPr>
      </p:pic>
      <p:pic>
        <p:nvPicPr>
          <p:cNvPr id="10" name="Picture 3"/>
          <p:cNvPicPr>
            <a:picLocks noChangeAspect="1" noChangeArrowheads="1"/>
          </p:cNvPicPr>
          <p:nvPr/>
        </p:nvPicPr>
        <p:blipFill>
          <a:blip r:embed="rId11"/>
          <a:srcRect b="7229"/>
          <a:stretch>
            <a:fillRect/>
          </a:stretch>
        </p:blipFill>
        <p:spPr bwMode="auto">
          <a:xfrm>
            <a:off x="4636289" y="1617442"/>
            <a:ext cx="4360954" cy="4980913"/>
          </a:xfrm>
          <a:prstGeom prst="rect">
            <a:avLst/>
          </a:prstGeom>
          <a:noFill/>
          <a:ln w="9525">
            <a:noFill/>
            <a:miter lim="800000"/>
            <a:headEnd/>
            <a:tailEnd/>
          </a:ln>
        </p:spPr>
      </p:pic>
    </p:spTree>
    <p:extLst>
      <p:ext uri="{BB962C8B-B14F-4D97-AF65-F5344CB8AC3E}">
        <p14:creationId xmlns:p14="http://schemas.microsoft.com/office/powerpoint/2010/main" val="7062033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dissolve">
                                      <p:cBhvr>
                                        <p:cTn id="7" dur="500"/>
                                        <p:tgtEl>
                                          <p:spTgt spid="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dissolve">
                                      <p:cBhvr>
                                        <p:cTn id="10" dur="500"/>
                                        <p:tgtEl>
                                          <p:spTgt spid="71"/>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dissolve">
                                      <p:cBhvr>
                                        <p:cTn id="20" dur="500"/>
                                        <p:tgtEl>
                                          <p:spTgt spid="72"/>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dissolve">
                                      <p:cBhvr>
                                        <p:cTn id="24" dur="500"/>
                                        <p:tgtEl>
                                          <p:spTgt spid="5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dissolve">
                                      <p:cBhvr>
                                        <p:cTn id="30" dur="500"/>
                                        <p:tgtEl>
                                          <p:spTgt spid="73"/>
                                        </p:tgtEl>
                                      </p:cBhvr>
                                    </p:animEffec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dissolve">
                                      <p:cBhvr>
                                        <p:cTn id="34" dur="500"/>
                                        <p:tgtEl>
                                          <p:spTgt spid="7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dissolve">
                                      <p:cBhvr>
                                        <p:cTn id="37" dur="500"/>
                                        <p:tgtEl>
                                          <p:spTgt spid="44"/>
                                        </p:tgtEl>
                                      </p:cBhvr>
                                    </p:animEffect>
                                  </p:childTnLst>
                                </p:cTn>
                              </p:par>
                              <p:par>
                                <p:cTn id="38" presetID="9"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dissolve">
                                      <p:cBhvr>
                                        <p:cTn id="40" dur="500"/>
                                        <p:tgtEl>
                                          <p:spTgt spid="53"/>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childTnLst>
                          </p:cTn>
                        </p:par>
                        <p:par>
                          <p:cTn id="48" fill="hold">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par>
                                <p:cTn id="52" presetID="22" presetClass="entr" presetSubtype="1"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par>
                                <p:cTn id="76" presetID="22" presetClass="entr" presetSubtype="4"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par>
                                <p:cTn id="79" presetID="22" presetClass="entr" presetSubtype="4"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down)">
                                      <p:cBhvr>
                                        <p:cTn id="81" dur="500"/>
                                        <p:tgtEl>
                                          <p:spTgt spid="27"/>
                                        </p:tgtEl>
                                      </p:cBhvr>
                                    </p:animEffect>
                                  </p:childTnLst>
                                </p:cTn>
                              </p:par>
                              <p:par>
                                <p:cTn id="82" presetID="22" presetClass="entr" presetSubtype="4"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3000"/>
                            </p:stCondLst>
                            <p:childTnLst>
                              <p:par>
                                <p:cTn id="92" presetID="22" presetClass="entr" presetSubtype="4" fill="hold"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down)">
                                      <p:cBhvr>
                                        <p:cTn id="94" dur="500"/>
                                        <p:tgtEl>
                                          <p:spTgt spid="58"/>
                                        </p:tgtEl>
                                      </p:cBhvr>
                                    </p:animEffect>
                                  </p:childTnLst>
                                </p:cTn>
                              </p:par>
                              <p:par>
                                <p:cTn id="95" presetID="22" presetClass="entr" presetSubtype="4" fill="hold" nodeType="with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down)">
                                      <p:cBhvr>
                                        <p:cTn id="97" dur="500"/>
                                        <p:tgtEl>
                                          <p:spTgt spid="57"/>
                                        </p:tgtEl>
                                      </p:cBhvr>
                                    </p:animEffect>
                                  </p:childTnLst>
                                </p:cTn>
                              </p:par>
                              <p:par>
                                <p:cTn id="98" presetID="22" presetClass="entr" presetSubtype="4"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down)">
                                      <p:cBhvr>
                                        <p:cTn id="100" dur="500"/>
                                        <p:tgtEl>
                                          <p:spTgt spid="56"/>
                                        </p:tgtEl>
                                      </p:cBhvr>
                                    </p:animEffect>
                                  </p:childTnLst>
                                </p:cTn>
                              </p:par>
                              <p:par>
                                <p:cTn id="101" presetID="22" presetClass="entr" presetSubtype="4"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down)">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0" presetClass="path" presetSubtype="0" accel="50000" decel="50000" fill="hold" grpId="0" nodeType="clickEffect">
                                  <p:stCondLst>
                                    <p:cond delay="0"/>
                                  </p:stCondLst>
                                  <p:childTnLst>
                                    <p:animMotion origin="layout" path="M 0 0 C 0.03281 -0.0588 0.06562 -0.11759 0.12604 -0.10972 C 0.18646 -0.10185 0.33368 -0.02708 0.3625 0.04722 C 0.39132 0.12153 0.34514 0.2287 0.29896 0.33611 " pathEditMode="relative" ptsTypes="aaaA">
                                      <p:cBhvr>
                                        <p:cTn id="107" dur="2000" fill="hold"/>
                                        <p:tgtEl>
                                          <p:spTgt spid="56"/>
                                        </p:tgtEl>
                                        <p:attrNameLst>
                                          <p:attrName>ppt_x</p:attrName>
                                          <p:attrName>ppt_y</p:attrName>
                                        </p:attrNameLst>
                                      </p:cBhvr>
                                    </p:animMotion>
                                  </p:childTnLst>
                                </p:cTn>
                              </p:par>
                              <p:par>
                                <p:cTn id="108" presetID="9" presetClass="exit" presetSubtype="0" fill="hold" grpId="0" nodeType="withEffect">
                                  <p:stCondLst>
                                    <p:cond delay="0"/>
                                  </p:stCondLst>
                                  <p:childTnLst>
                                    <p:animEffect transition="out" filter="dissolve">
                                      <p:cBhvr>
                                        <p:cTn id="109" dur="500"/>
                                        <p:tgtEl>
                                          <p:spTgt spid="59"/>
                                        </p:tgtEl>
                                      </p:cBhvr>
                                    </p:animEffect>
                                    <p:set>
                                      <p:cBhvr>
                                        <p:cTn id="110" dur="1" fill="hold">
                                          <p:stCondLst>
                                            <p:cond delay="499"/>
                                          </p:stCondLst>
                                        </p:cTn>
                                        <p:tgtEl>
                                          <p:spTgt spid="59"/>
                                        </p:tgtEl>
                                        <p:attrNameLst>
                                          <p:attrName>style.visibility</p:attrName>
                                        </p:attrNameLst>
                                      </p:cBhvr>
                                      <p:to>
                                        <p:strVal val="hidden"/>
                                      </p:to>
                                    </p:set>
                                  </p:childTnLst>
                                </p:cTn>
                              </p:par>
                              <p:par>
                                <p:cTn id="111" presetID="0" presetClass="path" presetSubtype="0" accel="50000" decel="50000" fill="hold" nodeType="withEffect">
                                  <p:stCondLst>
                                    <p:cond delay="0"/>
                                  </p:stCondLst>
                                  <p:childTnLst>
                                    <p:animMotion origin="layout" path="M 0 0 C 0.03281 -0.0588 0.06562 -0.11759 0.12604 -0.10972 C 0.18646 -0.10185 0.33368 -0.02708 0.3625 0.04722 C 0.39132 0.12153 0.34514 0.2287 0.29896 0.33611 " pathEditMode="relative" ptsTypes="aaaA">
                                      <p:cBhvr>
                                        <p:cTn id="112" dur="2000" fill="hold"/>
                                        <p:tgtEl>
                                          <p:spTgt spid="57"/>
                                        </p:tgtEl>
                                        <p:attrNameLst>
                                          <p:attrName>ppt_x</p:attrName>
                                          <p:attrName>ppt_y</p:attrName>
                                        </p:attrNameLst>
                                      </p:cBhvr>
                                    </p:animMotion>
                                  </p:childTnLst>
                                </p:cTn>
                              </p:par>
                              <p:par>
                                <p:cTn id="113" presetID="0" presetClass="path" presetSubtype="0" accel="50000" decel="50000" fill="hold" nodeType="withEffect">
                                  <p:stCondLst>
                                    <p:cond delay="0"/>
                                  </p:stCondLst>
                                  <p:childTnLst>
                                    <p:animMotion origin="layout" path="M 0 0 C 0.03281 -0.0588 0.06562 -0.11759 0.12604 -0.10972 C 0.18646 -0.10185 0.33368 -0.02708 0.3625 0.04722 C 0.39132 0.12153 0.34514 0.2287 0.29896 0.33611 " pathEditMode="relative" ptsTypes="aaaA">
                                      <p:cBhvr>
                                        <p:cTn id="114" dur="2000" fill="hold"/>
                                        <p:tgtEl>
                                          <p:spTgt spid="58"/>
                                        </p:tgtEl>
                                        <p:attrNameLst>
                                          <p:attrName>ppt_x</p:attrName>
                                          <p:attrName>ppt_y</p:attrName>
                                        </p:attrNameLst>
                                      </p:cBhvr>
                                    </p:animMotion>
                                  </p:childTnLst>
                                </p:cTn>
                              </p:par>
                            </p:childTnLst>
                          </p:cTn>
                        </p:par>
                        <p:par>
                          <p:cTn id="115" fill="hold">
                            <p:stCondLst>
                              <p:cond delay="2000"/>
                            </p:stCondLst>
                            <p:childTnLst>
                              <p:par>
                                <p:cTn id="116" presetID="1" presetClass="emph" presetSubtype="2" fill="hold" nodeType="afterEffect">
                                  <p:stCondLst>
                                    <p:cond delay="0"/>
                                  </p:stCondLst>
                                  <p:childTnLst>
                                    <p:animClr clrSpc="rgb" dir="cw">
                                      <p:cBhvr>
                                        <p:cTn id="117" dur="2000" fill="hold"/>
                                        <p:tgtEl>
                                          <p:spTgt spid="24"/>
                                        </p:tgtEl>
                                        <p:attrNameLst>
                                          <p:attrName>fillcolor</p:attrName>
                                        </p:attrNameLst>
                                      </p:cBhvr>
                                      <p:to>
                                        <a:srgbClr val="4ED65E"/>
                                      </p:to>
                                    </p:animClr>
                                    <p:set>
                                      <p:cBhvr>
                                        <p:cTn id="118" dur="2000" fill="hold"/>
                                        <p:tgtEl>
                                          <p:spTgt spid="24"/>
                                        </p:tgtEl>
                                        <p:attrNameLst>
                                          <p:attrName>fill.type</p:attrName>
                                        </p:attrNameLst>
                                      </p:cBhvr>
                                      <p:to>
                                        <p:strVal val="solid"/>
                                      </p:to>
                                    </p:set>
                                    <p:set>
                                      <p:cBhvr>
                                        <p:cTn id="119" dur="2000" fill="hold"/>
                                        <p:tgtEl>
                                          <p:spTgt spid="24"/>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21"/>
                                        </p:tgtEl>
                                        <p:attrNameLst>
                                          <p:attrName>fillcolor</p:attrName>
                                        </p:attrNameLst>
                                      </p:cBhvr>
                                      <p:to>
                                        <a:srgbClr val="4ED65E"/>
                                      </p:to>
                                    </p:animClr>
                                    <p:set>
                                      <p:cBhvr>
                                        <p:cTn id="122" dur="2000" fill="hold"/>
                                        <p:tgtEl>
                                          <p:spTgt spid="21"/>
                                        </p:tgtEl>
                                        <p:attrNameLst>
                                          <p:attrName>fill.type</p:attrName>
                                        </p:attrNameLst>
                                      </p:cBhvr>
                                      <p:to>
                                        <p:strVal val="solid"/>
                                      </p:to>
                                    </p:set>
                                    <p:set>
                                      <p:cBhvr>
                                        <p:cTn id="123" dur="2000" fill="hold"/>
                                        <p:tgtEl>
                                          <p:spTgt spid="21"/>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22"/>
                                        </p:tgtEl>
                                        <p:attrNameLst>
                                          <p:attrName>fillcolor</p:attrName>
                                        </p:attrNameLst>
                                      </p:cBhvr>
                                      <p:to>
                                        <a:srgbClr val="4ED65E"/>
                                      </p:to>
                                    </p:animClr>
                                    <p:set>
                                      <p:cBhvr>
                                        <p:cTn id="126" dur="2000" fill="hold"/>
                                        <p:tgtEl>
                                          <p:spTgt spid="22"/>
                                        </p:tgtEl>
                                        <p:attrNameLst>
                                          <p:attrName>fill.type</p:attrName>
                                        </p:attrNameLst>
                                      </p:cBhvr>
                                      <p:to>
                                        <p:strVal val="solid"/>
                                      </p:to>
                                    </p:set>
                                    <p:set>
                                      <p:cBhvr>
                                        <p:cTn id="127" dur="2000" fill="hold"/>
                                        <p:tgtEl>
                                          <p:spTgt spid="22"/>
                                        </p:tgtEl>
                                        <p:attrNameLst>
                                          <p:attrName>fill.on</p:attrName>
                                        </p:attrNameLst>
                                      </p:cBhvr>
                                      <p:to>
                                        <p:strVal val="true"/>
                                      </p:to>
                                    </p:set>
                                  </p:childTnLst>
                                </p:cTn>
                              </p:par>
                              <p:par>
                                <p:cTn id="128" presetID="9" presetClass="exit" presetSubtype="0" fill="hold" grpId="1" nodeType="withEffect">
                                  <p:stCondLst>
                                    <p:cond delay="0"/>
                                  </p:stCondLst>
                                  <p:childTnLst>
                                    <p:animEffect transition="out" filter="dissolve">
                                      <p:cBhvr>
                                        <p:cTn id="129" dur="500"/>
                                        <p:tgtEl>
                                          <p:spTgt spid="56"/>
                                        </p:tgtEl>
                                      </p:cBhvr>
                                    </p:animEffect>
                                    <p:set>
                                      <p:cBhvr>
                                        <p:cTn id="130" dur="1" fill="hold">
                                          <p:stCondLst>
                                            <p:cond delay="499"/>
                                          </p:stCondLst>
                                        </p:cTn>
                                        <p:tgtEl>
                                          <p:spTgt spid="56"/>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500"/>
                                        <p:tgtEl>
                                          <p:spTgt spid="57"/>
                                        </p:tgtEl>
                                      </p:cBhvr>
                                    </p:animEffect>
                                    <p:set>
                                      <p:cBhvr>
                                        <p:cTn id="133" dur="1" fill="hold">
                                          <p:stCondLst>
                                            <p:cond delay="499"/>
                                          </p:stCondLst>
                                        </p:cTn>
                                        <p:tgtEl>
                                          <p:spTgt spid="57"/>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58"/>
                                        </p:tgtEl>
                                      </p:cBhvr>
                                    </p:animEffect>
                                    <p:set>
                                      <p:cBhvr>
                                        <p:cTn id="136" dur="1" fill="hold">
                                          <p:stCondLst>
                                            <p:cond delay="499"/>
                                          </p:stCondLst>
                                        </p:cTn>
                                        <p:tgtEl>
                                          <p:spTgt spid="58"/>
                                        </p:tgtEl>
                                        <p:attrNameLst>
                                          <p:attrName>style.visibility</p:attrName>
                                        </p:attrNameLst>
                                      </p:cBhvr>
                                      <p:to>
                                        <p:strVal val="hidden"/>
                                      </p:to>
                                    </p:set>
                                  </p:childTnLst>
                                </p:cTn>
                              </p:par>
                              <p:par>
                                <p:cTn id="137" presetID="9" presetClass="entr" presetSubtype="0"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dissolve">
                                      <p:cBhvr>
                                        <p:cTn id="139" dur="500"/>
                                        <p:tgtEl>
                                          <p:spTgt spid="61"/>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blinds(horizontal)">
                                      <p:cBhvr>
                                        <p:cTn id="144" dur="500"/>
                                        <p:tgtEl>
                                          <p:spTgt spid="62"/>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blinds(horizontal)">
                                      <p:cBhvr>
                                        <p:cTn id="147" dur="500"/>
                                        <p:tgtEl>
                                          <p:spTgt spid="63"/>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nodeType="clickEffect">
                                  <p:stCondLst>
                                    <p:cond delay="0"/>
                                  </p:stCondLst>
                                  <p:childTnLst>
                                    <p:set>
                                      <p:cBhvr>
                                        <p:cTn id="151" dur="1" fill="hold">
                                          <p:stCondLst>
                                            <p:cond delay="0"/>
                                          </p:stCondLst>
                                        </p:cTn>
                                        <p:tgtEl>
                                          <p:spTgt spid="9"/>
                                        </p:tgtEl>
                                        <p:attrNameLst>
                                          <p:attrName>style.visibility</p:attrName>
                                        </p:attrNameLst>
                                      </p:cBhvr>
                                      <p:to>
                                        <p:strVal val="visible"/>
                                      </p:to>
                                    </p:set>
                                    <p:animEffect transition="in" filter="dissolve">
                                      <p:cBhvr>
                                        <p:cTn id="152" dur="500"/>
                                        <p:tgtEl>
                                          <p:spTgt spid="9"/>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dissolve">
                                      <p:cBhvr>
                                        <p:cTn id="157" dur="500"/>
                                        <p:tgtEl>
                                          <p:spTgt spid="1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wipe(up)">
                                      <p:cBhvr>
                                        <p:cTn id="162" dur="500"/>
                                        <p:tgtEl>
                                          <p:spTgt spid="66"/>
                                        </p:tgtEl>
                                      </p:cBhvr>
                                    </p:animEffect>
                                  </p:childTnLst>
                                </p:cTn>
                              </p:par>
                            </p:childTnLst>
                          </p:cTn>
                        </p:par>
                        <p:par>
                          <p:cTn id="163" fill="hold">
                            <p:stCondLst>
                              <p:cond delay="500"/>
                            </p:stCondLst>
                            <p:childTnLst>
                              <p:par>
                                <p:cTn id="164" presetID="22" presetClass="entr" presetSubtype="2" fill="hold"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wipe(right)">
                                      <p:cBhvr>
                                        <p:cTn id="166" dur="500"/>
                                        <p:tgtEl>
                                          <p:spTgt spid="76"/>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grpId="0" nodeType="click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wipe(down)">
                                      <p:cBhvr>
                                        <p:cTn id="171" dur="500"/>
                                        <p:tgtEl>
                                          <p:spTgt spid="65"/>
                                        </p:tgtEl>
                                      </p:cBhvr>
                                    </p:animEffect>
                                  </p:childTnLst>
                                </p:cTn>
                              </p:par>
                            </p:childTnLst>
                          </p:cTn>
                        </p:par>
                        <p:par>
                          <p:cTn id="172" fill="hold">
                            <p:stCondLst>
                              <p:cond delay="500"/>
                            </p:stCondLst>
                            <p:childTnLst>
                              <p:par>
                                <p:cTn id="173" presetID="22" presetClass="entr" presetSubtype="4" fill="hold" nodeType="afterEffect">
                                  <p:stCondLst>
                                    <p:cond delay="0"/>
                                  </p:stCondLst>
                                  <p:childTnLst>
                                    <p:set>
                                      <p:cBhvr>
                                        <p:cTn id="174" dur="1" fill="hold">
                                          <p:stCondLst>
                                            <p:cond delay="0"/>
                                          </p:stCondLst>
                                        </p:cTn>
                                        <p:tgtEl>
                                          <p:spTgt spid="75"/>
                                        </p:tgtEl>
                                        <p:attrNameLst>
                                          <p:attrName>style.visibility</p:attrName>
                                        </p:attrNameLst>
                                      </p:cBhvr>
                                      <p:to>
                                        <p:strVal val="visible"/>
                                      </p:to>
                                    </p:set>
                                    <p:animEffect transition="in" filter="wipe(down)">
                                      <p:cBhvr>
                                        <p:cTn id="175" dur="500"/>
                                        <p:tgtEl>
                                          <p:spTgt spid="75"/>
                                        </p:tgtEl>
                                      </p:cBhvr>
                                    </p:animEffect>
                                  </p:childTnLst>
                                </p:cTn>
                              </p:par>
                            </p:childTnLst>
                          </p:cTn>
                        </p:par>
                        <p:par>
                          <p:cTn id="176" fill="hold">
                            <p:stCondLst>
                              <p:cond delay="1000"/>
                            </p:stCondLst>
                            <p:childTnLst>
                              <p:par>
                                <p:cTn id="177" presetID="9" presetClass="exit" presetSubtype="0" fill="hold" grpId="1" nodeType="afterEffect">
                                  <p:stCondLst>
                                    <p:cond delay="0"/>
                                  </p:stCondLst>
                                  <p:childTnLst>
                                    <p:animEffect transition="out" filter="dissolve">
                                      <p:cBhvr>
                                        <p:cTn id="178" dur="500"/>
                                        <p:tgtEl>
                                          <p:spTgt spid="62"/>
                                        </p:tgtEl>
                                      </p:cBhvr>
                                    </p:animEffect>
                                    <p:set>
                                      <p:cBhvr>
                                        <p:cTn id="179" dur="1" fill="hold">
                                          <p:stCondLst>
                                            <p:cond delay="499"/>
                                          </p:stCondLst>
                                        </p:cTn>
                                        <p:tgtEl>
                                          <p:spTgt spid="62"/>
                                        </p:tgtEl>
                                        <p:attrNameLst>
                                          <p:attrName>style.visibility</p:attrName>
                                        </p:attrNameLst>
                                      </p:cBhvr>
                                      <p:to>
                                        <p:strVal val="hidden"/>
                                      </p:to>
                                    </p:set>
                                  </p:childTnLst>
                                </p:cTn>
                              </p:par>
                              <p:par>
                                <p:cTn id="180" presetID="9" presetClass="exit" presetSubtype="0" fill="hold" grpId="1" nodeType="withEffect">
                                  <p:stCondLst>
                                    <p:cond delay="0"/>
                                  </p:stCondLst>
                                  <p:childTnLst>
                                    <p:animEffect transition="out" filter="dissolve">
                                      <p:cBhvr>
                                        <p:cTn id="181" dur="500"/>
                                        <p:tgtEl>
                                          <p:spTgt spid="63"/>
                                        </p:tgtEl>
                                      </p:cBhvr>
                                    </p:animEffect>
                                    <p:set>
                                      <p:cBhvr>
                                        <p:cTn id="182"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 grpId="0" animBg="1"/>
      <p:bldP spid="5" grpId="0" animBg="1"/>
      <p:bldP spid="16" grpId="0" animBg="1"/>
      <p:bldP spid="19" grpId="0"/>
      <p:bldP spid="20" grpId="0" animBg="1"/>
      <p:bldP spid="21" grpId="0" animBg="1"/>
      <p:bldP spid="22" grpId="0" animBg="1"/>
      <p:bldP spid="23" grpId="0"/>
      <p:bldP spid="24" grpId="0" animBg="1"/>
      <p:bldP spid="25" grpId="0"/>
      <p:bldP spid="29" grpId="0"/>
      <p:bldP spid="30" grpId="0" animBg="1"/>
      <p:bldP spid="33" grpId="0"/>
      <p:bldP spid="43" grpId="0" animBg="1"/>
      <p:bldP spid="44" grpId="0" animBg="1"/>
      <p:bldP spid="56" grpId="0" animBg="1"/>
      <p:bldP spid="56" grpId="1" animBg="1"/>
      <p:bldP spid="59" grpId="0"/>
      <p:bldP spid="66" grpId="0" animBg="1"/>
      <p:bldP spid="62" grpId="0" animBg="1"/>
      <p:bldP spid="62" grpId="1" animBg="1"/>
      <p:bldP spid="63" grpId="0" animBg="1"/>
      <p:bldP spid="63" grpId="1" animBg="1"/>
      <p:bldP spid="71" grpId="0"/>
      <p:bldP spid="72" grpId="0" animBg="1"/>
      <p:bldP spid="73" grpId="0" animBg="1"/>
      <p:bldP spid="74" grpId="0" animBg="1"/>
      <p:bldP spid="61" grpId="0" animBg="1"/>
      <p:bldP spid="6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Data </a:t>
            </a:r>
            <a:r>
              <a:rPr lang="en-AU" dirty="0" err="1" smtClean="0"/>
              <a:t>DeDuplication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42389839"/>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74" y="1664100"/>
            <a:ext cx="2383367" cy="451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04835" y="6611815"/>
            <a:ext cx="844062" cy="266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extBox 4"/>
          <p:cNvSpPr txBox="1"/>
          <p:nvPr/>
        </p:nvSpPr>
        <p:spPr>
          <a:xfrm>
            <a:off x="4185168" y="4778134"/>
            <a:ext cx="2660606" cy="830997"/>
          </a:xfrm>
          <a:prstGeom prst="rect">
            <a:avLst/>
          </a:prstGeom>
          <a:noFill/>
        </p:spPr>
        <p:txBody>
          <a:bodyPr wrap="square" rtlCol="0">
            <a:spAutoFit/>
          </a:bodyPr>
          <a:lstStyle/>
          <a:p>
            <a:r>
              <a:rPr lang="en-US" sz="1200" i="1" dirty="0" smtClean="0">
                <a:solidFill>
                  <a:srgbClr val="000000"/>
                </a:solidFill>
                <a:cs typeface="Arial" pitchFamily="34" charset="0"/>
              </a:rPr>
              <a:t>Mix and match with-in the same infrastructure based on performance requirements and / or bandwidth constraints </a:t>
            </a:r>
            <a:endParaRPr lang="en-US" sz="1200" i="1" dirty="0">
              <a:solidFill>
                <a:srgbClr val="000000"/>
              </a:solidFill>
              <a:cs typeface="Arial" pitchFamily="34" charset="0"/>
            </a:endParaRPr>
          </a:p>
        </p:txBody>
      </p:sp>
      <p:sp>
        <p:nvSpPr>
          <p:cNvPr id="6" name="TextBox 5"/>
          <p:cNvSpPr txBox="1"/>
          <p:nvPr/>
        </p:nvSpPr>
        <p:spPr>
          <a:xfrm>
            <a:off x="4099123" y="2173224"/>
            <a:ext cx="2219645" cy="461665"/>
          </a:xfrm>
          <a:prstGeom prst="rect">
            <a:avLst/>
          </a:prstGeom>
          <a:noFill/>
        </p:spPr>
        <p:txBody>
          <a:bodyPr wrap="square" rtlCol="0">
            <a:spAutoFit/>
          </a:bodyPr>
          <a:lstStyle/>
          <a:p>
            <a:pPr algn="l" fontAlgn="auto">
              <a:spcBef>
                <a:spcPts val="0"/>
              </a:spcBef>
              <a:spcAft>
                <a:spcPts val="0"/>
              </a:spcAft>
            </a:pPr>
            <a:r>
              <a:rPr lang="en-US" sz="1200" b="1" dirty="0" smtClean="0">
                <a:solidFill>
                  <a:srgbClr val="FF0000"/>
                </a:solidFill>
                <a:ea typeface="ＭＳ Ｐゴシック" pitchFamily="-112" charset="-128"/>
                <a:cs typeface="Arial" pitchFamily="34" charset="0"/>
              </a:rPr>
              <a:t>Check-in Level 1 (optional)</a:t>
            </a:r>
          </a:p>
          <a:p>
            <a:pPr algn="l" fontAlgn="auto">
              <a:spcBef>
                <a:spcPts val="0"/>
              </a:spcBef>
              <a:spcAft>
                <a:spcPts val="0"/>
              </a:spcAft>
            </a:pPr>
            <a:r>
              <a:rPr lang="en-US" sz="1200" b="1" dirty="0" smtClean="0">
                <a:solidFill>
                  <a:schemeClr val="tx1"/>
                </a:solidFill>
                <a:ea typeface="ＭＳ Ｐゴシック" pitchFamily="-112" charset="-128"/>
                <a:cs typeface="Arial" pitchFamily="34" charset="0"/>
              </a:rPr>
              <a:t>Optimized for WAN clients</a:t>
            </a:r>
          </a:p>
        </p:txBody>
      </p:sp>
      <p:sp>
        <p:nvSpPr>
          <p:cNvPr id="7" name="TextBox 6"/>
          <p:cNvSpPr txBox="1"/>
          <p:nvPr/>
        </p:nvSpPr>
        <p:spPr>
          <a:xfrm>
            <a:off x="4142146" y="3999326"/>
            <a:ext cx="2363149" cy="461665"/>
          </a:xfrm>
          <a:prstGeom prst="rect">
            <a:avLst/>
          </a:prstGeom>
          <a:noFill/>
        </p:spPr>
        <p:txBody>
          <a:bodyPr wrap="square" rtlCol="0">
            <a:spAutoFit/>
          </a:bodyPr>
          <a:lstStyle/>
          <a:p>
            <a:pPr algn="l" fontAlgn="auto">
              <a:spcBef>
                <a:spcPts val="0"/>
              </a:spcBef>
              <a:spcAft>
                <a:spcPts val="0"/>
              </a:spcAft>
            </a:pPr>
            <a:r>
              <a:rPr lang="en-US" sz="1200" b="1" dirty="0" smtClean="0">
                <a:solidFill>
                  <a:srgbClr val="FF0000"/>
                </a:solidFill>
                <a:ea typeface="ＭＳ Ｐゴシック" pitchFamily="-112" charset="-128"/>
                <a:cs typeface="Arial" pitchFamily="34" charset="0"/>
              </a:rPr>
              <a:t>Check-in Level 2</a:t>
            </a:r>
          </a:p>
          <a:p>
            <a:pPr algn="l" fontAlgn="auto">
              <a:spcBef>
                <a:spcPts val="0"/>
              </a:spcBef>
              <a:spcAft>
                <a:spcPts val="0"/>
              </a:spcAft>
            </a:pPr>
            <a:r>
              <a:rPr lang="en-US" sz="1200" b="1" dirty="0" smtClean="0">
                <a:solidFill>
                  <a:schemeClr val="tx1"/>
                </a:solidFill>
                <a:ea typeface="ＭＳ Ｐゴシック" pitchFamily="-112" charset="-128"/>
                <a:cs typeface="Arial" pitchFamily="34" charset="0"/>
              </a:rPr>
              <a:t>Central Deduplication Database</a:t>
            </a:r>
          </a:p>
        </p:txBody>
      </p:sp>
      <p:sp>
        <p:nvSpPr>
          <p:cNvPr id="3" name="Rectangle 2"/>
          <p:cNvSpPr/>
          <p:nvPr/>
        </p:nvSpPr>
        <p:spPr>
          <a:xfrm>
            <a:off x="1251071" y="6211669"/>
            <a:ext cx="6496632" cy="646331"/>
          </a:xfrm>
          <a:prstGeom prst="rect">
            <a:avLst/>
          </a:prstGeom>
        </p:spPr>
        <p:txBody>
          <a:bodyPr wrap="square">
            <a:spAutoFit/>
          </a:bodyPr>
          <a:lstStyle/>
          <a:p>
            <a:pPr algn="ctr"/>
            <a:r>
              <a:rPr lang="en-AU" dirty="0"/>
              <a:t>90-95% reduction in amount of full data </a:t>
            </a:r>
            <a:r>
              <a:rPr lang="en-AU" dirty="0" smtClean="0"/>
              <a:t>transferred</a:t>
            </a:r>
          </a:p>
          <a:p>
            <a:pPr algn="ctr"/>
            <a:r>
              <a:rPr lang="en-AU" dirty="0" smtClean="0"/>
              <a:t>50</a:t>
            </a:r>
            <a:r>
              <a:rPr lang="en-AU" dirty="0"/>
              <a:t>% faster backups for </a:t>
            </a:r>
            <a:r>
              <a:rPr lang="en-AU" dirty="0" smtClean="0"/>
              <a:t>subsequent </a:t>
            </a:r>
            <a:r>
              <a:rPr lang="en-AU" dirty="0"/>
              <a:t>full </a:t>
            </a:r>
            <a:r>
              <a:rPr lang="en-AU" dirty="0" smtClean="0"/>
              <a:t>backups</a:t>
            </a:r>
            <a:endParaRPr lang="en-AU" dirty="0"/>
          </a:p>
        </p:txBody>
      </p:sp>
      <p:sp>
        <p:nvSpPr>
          <p:cNvPr id="2" name="Title 1"/>
          <p:cNvSpPr>
            <a:spLocks noGrp="1"/>
          </p:cNvSpPr>
          <p:nvPr>
            <p:ph type="title"/>
          </p:nvPr>
        </p:nvSpPr>
        <p:spPr/>
        <p:txBody>
          <a:bodyPr/>
          <a:lstStyle/>
          <a:p>
            <a:r>
              <a:rPr lang="en-AU" dirty="0" smtClean="0"/>
              <a:t>Client Side </a:t>
            </a:r>
            <a:r>
              <a:rPr lang="en-AU" dirty="0" err="1" smtClean="0"/>
              <a:t>DeDupe</a:t>
            </a:r>
            <a:endParaRPr lang="en-AU" dirty="0"/>
          </a:p>
        </p:txBody>
      </p:sp>
    </p:spTree>
    <p:extLst>
      <p:ext uri="{BB962C8B-B14F-4D97-AF65-F5344CB8AC3E}">
        <p14:creationId xmlns:p14="http://schemas.microsoft.com/office/powerpoint/2010/main" val="4082938160"/>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1744" y="4275945"/>
            <a:ext cx="8914842" cy="2609850"/>
            <a:chOff x="279400" y="3778397"/>
            <a:chExt cx="8914842" cy="260985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778397"/>
              <a:ext cx="429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Rectangle 87"/>
            <p:cNvSpPr/>
            <p:nvPr/>
          </p:nvSpPr>
          <p:spPr>
            <a:xfrm>
              <a:off x="4622242" y="3778397"/>
              <a:ext cx="4572000" cy="649409"/>
            </a:xfrm>
            <a:prstGeom prst="rect">
              <a:avLst/>
            </a:prstGeom>
          </p:spPr>
          <p:txBody>
            <a:bodyPr>
              <a:spAutoFit/>
            </a:bodyPr>
            <a:lstStyle/>
            <a:p>
              <a:pPr>
                <a:spcBef>
                  <a:spcPct val="30000"/>
                </a:spcBef>
                <a:buClr>
                  <a:srgbClr val="800000"/>
                </a:buClr>
                <a:buSzPct val="100000"/>
                <a:defRPr/>
              </a:pPr>
              <a:r>
                <a:rPr lang="en-US" b="1" dirty="0" smtClean="0">
                  <a:cs typeface="ＭＳ Ｐゴシック" pitchFamily="-112" charset="-128"/>
                </a:rPr>
                <a:t>DASH Full</a:t>
              </a:r>
            </a:p>
            <a:p>
              <a:pPr>
                <a:spcBef>
                  <a:spcPct val="30000"/>
                </a:spcBef>
                <a:buClr>
                  <a:srgbClr val="800000"/>
                </a:buClr>
                <a:buSzPct val="100000"/>
                <a:defRPr/>
              </a:pPr>
              <a:r>
                <a:rPr lang="en-US" sz="1400" i="1" dirty="0" smtClean="0">
                  <a:cs typeface="ＭＳ Ｐゴシック" pitchFamily="-112" charset="-128"/>
                </a:rPr>
                <a:t>Lightning fast creation of a consolidated full backup</a:t>
              </a:r>
              <a:endParaRPr lang="en-US" sz="1400" i="1" dirty="0">
                <a:cs typeface="ＭＳ Ｐゴシック" pitchFamily="-112" charset="-128"/>
              </a:endParaRPr>
            </a:p>
          </p:txBody>
        </p:sp>
        <p:sp>
          <p:nvSpPr>
            <p:cNvPr id="6" name="Rectangle 5"/>
            <p:cNvSpPr/>
            <p:nvPr/>
          </p:nvSpPr>
          <p:spPr>
            <a:xfrm>
              <a:off x="4622242" y="4836751"/>
              <a:ext cx="4222262" cy="1225557"/>
            </a:xfrm>
            <a:prstGeom prst="rect">
              <a:avLst/>
            </a:prstGeom>
          </p:spPr>
          <p:txBody>
            <a:bodyPr wrap="square">
              <a:spAutoFit/>
            </a:bodyPr>
            <a:lstStyle/>
            <a:p>
              <a:pPr marL="285750" indent="-285750">
                <a:buClr>
                  <a:schemeClr val="tx2"/>
                </a:buClr>
                <a:buFont typeface="Wingdings" pitchFamily="2" charset="2"/>
                <a:buChar char="§"/>
              </a:pPr>
              <a:r>
                <a:rPr lang="en-AU" sz="1600" dirty="0"/>
                <a:t>Minimizes the read on disk. Completely </a:t>
              </a:r>
              <a:r>
                <a:rPr lang="en-AU" sz="1600" dirty="0" smtClean="0"/>
                <a:t>eliminating </a:t>
              </a:r>
              <a:r>
                <a:rPr lang="en-AU" sz="1600" dirty="0"/>
                <a:t>rehydration and </a:t>
              </a:r>
              <a:r>
                <a:rPr lang="en-AU" sz="1600" dirty="0" smtClean="0"/>
                <a:t>re-</a:t>
              </a:r>
              <a:r>
                <a:rPr lang="en-AU" sz="1600" dirty="0" err="1" smtClean="0"/>
                <a:t>deduplication</a:t>
              </a:r>
              <a:endParaRPr lang="en-AU" sz="1600" dirty="0"/>
            </a:p>
            <a:p>
              <a:pPr marL="285750" indent="-285750">
                <a:buClr>
                  <a:schemeClr val="tx2"/>
                </a:buClr>
                <a:buFont typeface="Wingdings" pitchFamily="2" charset="2"/>
                <a:buChar char="§"/>
              </a:pPr>
              <a:r>
                <a:rPr lang="en-AU" sz="1600" dirty="0"/>
                <a:t>Update reference counts and </a:t>
              </a:r>
              <a:r>
                <a:rPr lang="en-AU" sz="1600" dirty="0" smtClean="0"/>
                <a:t>writes. Only </a:t>
              </a:r>
              <a:r>
                <a:rPr lang="en-AU" sz="1600" dirty="0"/>
                <a:t>metadata is written to disk.</a:t>
              </a:r>
            </a:p>
            <a:p>
              <a:pPr marL="285750" indent="-285750">
                <a:buClr>
                  <a:schemeClr val="tx2"/>
                </a:buClr>
                <a:buFont typeface="Wingdings" pitchFamily="2" charset="2"/>
                <a:buChar char="§"/>
              </a:pPr>
              <a:r>
                <a:rPr lang="en-AU" sz="1600" dirty="0"/>
                <a:t>Synth Full operation reduced from several hours to few minutes</a:t>
              </a:r>
            </a:p>
          </p:txBody>
        </p:sp>
      </p:grpSp>
      <p:sp>
        <p:nvSpPr>
          <p:cNvPr id="10" name="Rectangle 9"/>
          <p:cNvSpPr/>
          <p:nvPr/>
        </p:nvSpPr>
        <p:spPr>
          <a:xfrm>
            <a:off x="1107193" y="6476135"/>
            <a:ext cx="844062" cy="266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91744" y="188640"/>
            <a:ext cx="8229600" cy="1143000"/>
          </a:xfrm>
        </p:spPr>
        <p:txBody>
          <a:bodyPr/>
          <a:lstStyle/>
          <a:p>
            <a:r>
              <a:rPr lang="en-AU" dirty="0" smtClean="0"/>
              <a:t>Source Side </a:t>
            </a:r>
            <a:r>
              <a:rPr lang="en-AU" dirty="0" err="1" smtClean="0"/>
              <a:t>DeDupe</a:t>
            </a:r>
            <a:endParaRPr lang="en-AU"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44" y="4144728"/>
            <a:ext cx="8169275"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522" y="1916832"/>
            <a:ext cx="3301468" cy="180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91744" y="1772816"/>
            <a:ext cx="4572000" cy="649409"/>
          </a:xfrm>
          <a:prstGeom prst="rect">
            <a:avLst/>
          </a:prstGeom>
        </p:spPr>
        <p:txBody>
          <a:bodyPr>
            <a:spAutoFit/>
          </a:bodyPr>
          <a:lstStyle/>
          <a:p>
            <a:pPr>
              <a:spcBef>
                <a:spcPct val="30000"/>
              </a:spcBef>
              <a:buClr>
                <a:srgbClr val="800000"/>
              </a:buClr>
              <a:buSzPct val="100000"/>
              <a:defRPr/>
            </a:pPr>
            <a:r>
              <a:rPr lang="en-US" b="1" dirty="0" smtClean="0">
                <a:cs typeface="ＭＳ Ｐゴシック" pitchFamily="-112" charset="-128"/>
              </a:rPr>
              <a:t>DASH Copies</a:t>
            </a:r>
          </a:p>
          <a:p>
            <a:pPr>
              <a:spcBef>
                <a:spcPct val="30000"/>
              </a:spcBef>
              <a:buClr>
                <a:srgbClr val="800000"/>
              </a:buClr>
              <a:buSzPct val="100000"/>
              <a:defRPr/>
            </a:pPr>
            <a:r>
              <a:rPr lang="en-US" sz="1400" i="1" dirty="0" smtClean="0">
                <a:cs typeface="ＭＳ Ｐゴシック" pitchFamily="-112" charset="-128"/>
              </a:rPr>
              <a:t>Lightning fast copy of de-duplicated backup for DR</a:t>
            </a:r>
            <a:endParaRPr lang="en-US" sz="1400" i="1" dirty="0">
              <a:cs typeface="ＭＳ Ｐゴシック" pitchFamily="-112" charset="-128"/>
            </a:endParaRPr>
          </a:p>
        </p:txBody>
      </p:sp>
      <p:sp>
        <p:nvSpPr>
          <p:cNvPr id="16" name="Rectangle 15"/>
          <p:cNvSpPr/>
          <p:nvPr/>
        </p:nvSpPr>
        <p:spPr>
          <a:xfrm>
            <a:off x="224756" y="2636912"/>
            <a:ext cx="4222262" cy="1569660"/>
          </a:xfrm>
          <a:prstGeom prst="rect">
            <a:avLst/>
          </a:prstGeom>
        </p:spPr>
        <p:txBody>
          <a:bodyPr wrap="square">
            <a:spAutoFit/>
          </a:bodyPr>
          <a:lstStyle/>
          <a:p>
            <a:pPr marL="285750" indent="-285750">
              <a:buClr>
                <a:schemeClr val="tx2"/>
              </a:buClr>
              <a:buFont typeface="Wingdings" pitchFamily="2" charset="2"/>
              <a:buChar char="§"/>
            </a:pPr>
            <a:r>
              <a:rPr lang="en-AU" sz="1600" dirty="0" smtClean="0"/>
              <a:t>Completely eliminating </a:t>
            </a:r>
            <a:r>
              <a:rPr lang="en-AU" sz="1600" dirty="0"/>
              <a:t>rehydration and </a:t>
            </a:r>
            <a:r>
              <a:rPr lang="en-AU" sz="1600" dirty="0" smtClean="0"/>
              <a:t>re-deduplication of data between sites</a:t>
            </a:r>
            <a:endParaRPr lang="en-AU" sz="1600" dirty="0"/>
          </a:p>
          <a:p>
            <a:pPr marL="285750" indent="-285750">
              <a:buClr>
                <a:schemeClr val="tx2"/>
              </a:buClr>
              <a:buFont typeface="Wingdings" pitchFamily="2" charset="2"/>
              <a:buChar char="§"/>
            </a:pPr>
            <a:r>
              <a:rPr lang="en-AU" sz="1600" dirty="0"/>
              <a:t>Update reference counts and </a:t>
            </a:r>
            <a:r>
              <a:rPr lang="en-AU" sz="1600" dirty="0" smtClean="0"/>
              <a:t>writes. Only </a:t>
            </a:r>
            <a:r>
              <a:rPr lang="en-AU" sz="1600" dirty="0"/>
              <a:t>metadata is written to disk.</a:t>
            </a:r>
          </a:p>
          <a:p>
            <a:pPr marL="285750" indent="-285750">
              <a:buClr>
                <a:schemeClr val="tx2"/>
              </a:buClr>
              <a:buFont typeface="Wingdings" pitchFamily="2" charset="2"/>
              <a:buChar char="§"/>
            </a:pPr>
            <a:r>
              <a:rPr lang="en-AU" sz="1600" dirty="0" smtClean="0"/>
              <a:t>Only unique blocks are copied to secondary copy</a:t>
            </a:r>
            <a:endParaRPr lang="en-AU" sz="1600" dirty="0"/>
          </a:p>
        </p:txBody>
      </p:sp>
    </p:spTree>
    <p:extLst>
      <p:ext uri="{BB962C8B-B14F-4D97-AF65-F5344CB8AC3E}">
        <p14:creationId xmlns:p14="http://schemas.microsoft.com/office/powerpoint/2010/main" val="28381505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520" y="1688112"/>
            <a:ext cx="4352168" cy="487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p:cNvSpPr/>
          <p:nvPr/>
        </p:nvSpPr>
        <p:spPr>
          <a:xfrm>
            <a:off x="1004835" y="6611815"/>
            <a:ext cx="844062" cy="266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6" name="Content Placeholder 2"/>
          <p:cNvSpPr txBox="1">
            <a:spLocks/>
          </p:cNvSpPr>
          <p:nvPr/>
        </p:nvSpPr>
        <p:spPr bwMode="auto">
          <a:xfrm>
            <a:off x="383617" y="2924944"/>
            <a:ext cx="3663951" cy="866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fontAlgn="t">
              <a:spcBef>
                <a:spcPts val="1200"/>
              </a:spcBef>
              <a:buClr>
                <a:srgbClr val="E31838"/>
              </a:buClr>
              <a:buSzPct val="100000"/>
              <a:defRPr/>
            </a:pPr>
            <a:r>
              <a:rPr lang="en-US" sz="1200" b="1" dirty="0" smtClean="0">
                <a:solidFill>
                  <a:srgbClr val="010204"/>
                </a:solidFill>
                <a:ea typeface="ＭＳ Ｐゴシック"/>
                <a:cs typeface="ＭＳ Ｐゴシック"/>
              </a:rPr>
              <a:t>Remote Site 1 Requirement:</a:t>
            </a:r>
          </a:p>
          <a:p>
            <a:pPr marL="182880" indent="-182880" algn="l" fontAlgn="t">
              <a:spcBef>
                <a:spcPts val="0"/>
              </a:spcBef>
              <a:buClr>
                <a:srgbClr val="E31838"/>
              </a:buClr>
              <a:buSzPct val="100000"/>
              <a:buFont typeface="Webdings" pitchFamily="18" charset="2"/>
              <a:buChar char=""/>
              <a:defRPr/>
            </a:pPr>
            <a:r>
              <a:rPr lang="en-US" sz="1200" dirty="0" smtClean="0">
                <a:solidFill>
                  <a:srgbClr val="010204"/>
                </a:solidFill>
                <a:ea typeface="ＭＳ Ｐゴシック"/>
                <a:cs typeface="ＭＳ Ｐゴシック"/>
              </a:rPr>
              <a:t>Backup data to central site over WAN</a:t>
            </a:r>
          </a:p>
          <a:p>
            <a:pPr marL="182880" indent="-182880" algn="l" fontAlgn="t">
              <a:spcBef>
                <a:spcPts val="0"/>
              </a:spcBef>
              <a:buClr>
                <a:srgbClr val="E31838"/>
              </a:buClr>
              <a:buSzPct val="100000"/>
              <a:buFont typeface="Webdings" pitchFamily="18" charset="2"/>
              <a:buChar char=""/>
              <a:defRPr/>
            </a:pPr>
            <a:r>
              <a:rPr lang="en-US" sz="1200" dirty="0" smtClean="0">
                <a:solidFill>
                  <a:srgbClr val="010204"/>
                </a:solidFill>
                <a:ea typeface="ＭＳ Ｐゴシック"/>
                <a:cs typeface="ＭＳ Ｐゴシック"/>
              </a:rPr>
              <a:t>No local recovery copy needed</a:t>
            </a:r>
          </a:p>
          <a:p>
            <a:pPr marL="182880" indent="-182880" algn="l" fontAlgn="t">
              <a:spcBef>
                <a:spcPts val="0"/>
              </a:spcBef>
              <a:buClr>
                <a:srgbClr val="E31838"/>
              </a:buClr>
              <a:buSzPct val="100000"/>
              <a:buFont typeface="Webdings" pitchFamily="18" charset="2"/>
              <a:buChar char=""/>
              <a:defRPr/>
            </a:pPr>
            <a:r>
              <a:rPr lang="en-US" sz="1200" dirty="0" smtClean="0">
                <a:solidFill>
                  <a:srgbClr val="010204"/>
                </a:solidFill>
                <a:ea typeface="ＭＳ Ｐゴシック"/>
                <a:cs typeface="ＭＳ Ｐゴシック"/>
              </a:rPr>
              <a:t>Do not send data already sent by other remote sites</a:t>
            </a:r>
            <a:endParaRPr lang="en-US" sz="1200" dirty="0">
              <a:solidFill>
                <a:srgbClr val="010204"/>
              </a:solidFill>
              <a:cs typeface="Arial"/>
            </a:endParaRPr>
          </a:p>
          <a:p>
            <a:pPr marL="342900" indent="-342900" algn="l" fontAlgn="t">
              <a:spcBef>
                <a:spcPts val="600"/>
              </a:spcBef>
              <a:buClr>
                <a:srgbClr val="E31838"/>
              </a:buClr>
              <a:buSzPct val="100000"/>
              <a:buFont typeface="Webdings" pitchFamily="18" charset="2"/>
              <a:buChar char=""/>
              <a:defRPr/>
            </a:pPr>
            <a:endParaRPr lang="en-US" sz="1200" dirty="0">
              <a:solidFill>
                <a:srgbClr val="010204"/>
              </a:solidFill>
              <a:ea typeface="ＭＳ Ｐゴシック"/>
              <a:cs typeface="ＭＳ Ｐゴシック"/>
            </a:endParaRPr>
          </a:p>
        </p:txBody>
      </p:sp>
      <p:sp>
        <p:nvSpPr>
          <p:cNvPr id="78" name="Content Placeholder 2"/>
          <p:cNvSpPr txBox="1">
            <a:spLocks/>
          </p:cNvSpPr>
          <p:nvPr/>
        </p:nvSpPr>
        <p:spPr bwMode="auto">
          <a:xfrm>
            <a:off x="383617" y="4509120"/>
            <a:ext cx="3723218" cy="1075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fontAlgn="t">
              <a:spcBef>
                <a:spcPts val="1200"/>
              </a:spcBef>
              <a:buClr>
                <a:srgbClr val="E31838"/>
              </a:buClr>
              <a:buSzPct val="100000"/>
              <a:defRPr/>
            </a:pPr>
            <a:r>
              <a:rPr lang="en-US" sz="1200" b="1" dirty="0" smtClean="0">
                <a:solidFill>
                  <a:srgbClr val="010204"/>
                </a:solidFill>
                <a:ea typeface="ＭＳ Ｐゴシック"/>
                <a:cs typeface="ＭＳ Ｐゴシック"/>
              </a:rPr>
              <a:t>Remote Site 2 Requirement:</a:t>
            </a:r>
          </a:p>
          <a:p>
            <a:pPr marL="182880" indent="-182880" algn="l" fontAlgn="t">
              <a:spcBef>
                <a:spcPts val="0"/>
              </a:spcBef>
              <a:buClr>
                <a:srgbClr val="E31838"/>
              </a:buClr>
              <a:buSzPct val="100000"/>
              <a:buFont typeface="Webdings" pitchFamily="18" charset="2"/>
              <a:buChar char=""/>
              <a:defRPr/>
            </a:pPr>
            <a:r>
              <a:rPr lang="en-US" sz="1200" dirty="0" smtClean="0">
                <a:solidFill>
                  <a:srgbClr val="010204"/>
                </a:solidFill>
                <a:ea typeface="ＭＳ Ｐゴシック"/>
                <a:cs typeface="ＭＳ Ｐゴシック"/>
              </a:rPr>
              <a:t>Backup data locally for local recovery </a:t>
            </a:r>
          </a:p>
          <a:p>
            <a:pPr marL="182880" indent="-182880" algn="l" fontAlgn="t">
              <a:spcBef>
                <a:spcPts val="0"/>
              </a:spcBef>
              <a:buClr>
                <a:srgbClr val="E31838"/>
              </a:buClr>
              <a:buSzPct val="100000"/>
              <a:buFont typeface="Webdings" pitchFamily="18" charset="2"/>
              <a:buChar char=""/>
              <a:defRPr/>
            </a:pPr>
            <a:r>
              <a:rPr lang="en-US" sz="1200" dirty="0" smtClean="0">
                <a:solidFill>
                  <a:srgbClr val="010204"/>
                </a:solidFill>
                <a:ea typeface="ＭＳ Ｐゴシック"/>
                <a:cs typeface="ＭＳ Ｐゴシック"/>
              </a:rPr>
              <a:t>Copy all / selective full backups to central site over WAN for longer retention</a:t>
            </a:r>
          </a:p>
          <a:p>
            <a:pPr marL="182880" indent="-182880" algn="l" fontAlgn="t">
              <a:spcBef>
                <a:spcPts val="0"/>
              </a:spcBef>
              <a:buClr>
                <a:srgbClr val="E31838"/>
              </a:buClr>
              <a:buSzPct val="100000"/>
              <a:buFont typeface="Webdings" pitchFamily="18" charset="2"/>
              <a:buChar char=""/>
              <a:defRPr/>
            </a:pPr>
            <a:r>
              <a:rPr lang="en-US" sz="1200" dirty="0" smtClean="0">
                <a:solidFill>
                  <a:srgbClr val="010204"/>
                </a:solidFill>
                <a:ea typeface="ＭＳ Ｐゴシック"/>
                <a:cs typeface="ＭＳ Ｐゴシック"/>
              </a:rPr>
              <a:t>Do not send data already sent by other remote sites</a:t>
            </a:r>
            <a:endParaRPr lang="en-US" sz="1200" dirty="0">
              <a:solidFill>
                <a:srgbClr val="010204"/>
              </a:solidFill>
              <a:cs typeface="Arial"/>
            </a:endParaRPr>
          </a:p>
          <a:p>
            <a:pPr marL="406400" lvl="1" indent="-177800" algn="l" fontAlgn="t">
              <a:spcBef>
                <a:spcPts val="600"/>
              </a:spcBef>
              <a:buClr>
                <a:srgbClr val="E31838"/>
              </a:buClr>
              <a:buSzPct val="100000"/>
              <a:tabLst>
                <a:tab pos="406400" algn="l"/>
              </a:tabLst>
              <a:defRPr/>
            </a:pPr>
            <a:endParaRPr lang="en-US" sz="1200" dirty="0">
              <a:solidFill>
                <a:srgbClr val="010204"/>
              </a:solidFill>
              <a:cs typeface="Arial"/>
            </a:endParaRPr>
          </a:p>
        </p:txBody>
      </p:sp>
      <p:sp>
        <p:nvSpPr>
          <p:cNvPr id="2" name="Title 1"/>
          <p:cNvSpPr>
            <a:spLocks noGrp="1"/>
          </p:cNvSpPr>
          <p:nvPr>
            <p:ph type="title"/>
          </p:nvPr>
        </p:nvSpPr>
        <p:spPr/>
        <p:txBody>
          <a:bodyPr/>
          <a:lstStyle/>
          <a:p>
            <a:r>
              <a:rPr lang="en-AU" dirty="0" err="1" smtClean="0"/>
              <a:t>DeDupe</a:t>
            </a:r>
            <a:r>
              <a:rPr lang="en-AU" dirty="0" smtClean="0"/>
              <a:t> In Action</a:t>
            </a:r>
            <a:endParaRPr lang="en-AU" dirty="0"/>
          </a:p>
        </p:txBody>
      </p:sp>
    </p:spTree>
    <p:extLst>
      <p:ext uri="{BB962C8B-B14F-4D97-AF65-F5344CB8AC3E}">
        <p14:creationId xmlns:p14="http://schemas.microsoft.com/office/powerpoint/2010/main" val="3780032443"/>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Information Management v. Data Management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48242948"/>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ＭＳ Ｐゴシック"/>
              </a:rPr>
              <a:t>Who We Are. What We Do.</a:t>
            </a:r>
            <a:endParaRPr lang="en-US" dirty="0"/>
          </a:p>
        </p:txBody>
      </p:sp>
      <p:sp>
        <p:nvSpPr>
          <p:cNvPr id="6" name="Text Placeholder 5"/>
          <p:cNvSpPr>
            <a:spLocks noGrp="1"/>
          </p:cNvSpPr>
          <p:nvPr>
            <p:ph idx="1"/>
          </p:nvPr>
        </p:nvSpPr>
        <p:spPr/>
        <p:txBody>
          <a:bodyPr>
            <a:normAutofit fontScale="77500" lnSpcReduction="20000"/>
          </a:bodyPr>
          <a:lstStyle/>
          <a:p>
            <a:pPr defTabSz="914400"/>
            <a:r>
              <a:rPr lang="en-GB" b="0" dirty="0" smtClean="0"/>
              <a:t>Software company </a:t>
            </a:r>
            <a:r>
              <a:rPr lang="en-GB" b="0" dirty="0" smtClean="0">
                <a:solidFill>
                  <a:srgbClr val="E10C28"/>
                </a:solidFill>
              </a:rPr>
              <a:t>solel</a:t>
            </a:r>
            <a:r>
              <a:rPr lang="en-GB" dirty="0" smtClean="0">
                <a:solidFill>
                  <a:srgbClr val="E10C28"/>
                </a:solidFill>
              </a:rPr>
              <a:t>y </a:t>
            </a:r>
            <a:r>
              <a:rPr lang="en-GB" b="0" dirty="0" smtClean="0">
                <a:solidFill>
                  <a:srgbClr val="E10C28"/>
                </a:solidFill>
              </a:rPr>
              <a:t>dedicated</a:t>
            </a:r>
            <a:r>
              <a:rPr lang="en-GB" b="0" dirty="0" smtClean="0"/>
              <a:t> to enterprise data and information management.</a:t>
            </a:r>
            <a:br>
              <a:rPr lang="en-GB" b="0" dirty="0" smtClean="0"/>
            </a:br>
            <a:endParaRPr lang="en-GB" b="0" dirty="0" smtClean="0"/>
          </a:p>
          <a:p>
            <a:pPr defTabSz="914400"/>
            <a:r>
              <a:rPr lang="en-US" dirty="0" err="1" smtClean="0"/>
              <a:t>CommVault</a:t>
            </a:r>
            <a:r>
              <a:rPr lang="en-US" dirty="0" smtClean="0"/>
              <a:t> is </a:t>
            </a:r>
            <a:r>
              <a:rPr lang="en-US" dirty="0" smtClean="0">
                <a:solidFill>
                  <a:srgbClr val="E10C28"/>
                </a:solidFill>
              </a:rPr>
              <a:t>redefining Backup &amp; Recovery </a:t>
            </a:r>
            <a:r>
              <a:rPr lang="en-US" dirty="0" smtClean="0"/>
              <a:t>by offering a single solution that enables companies to</a:t>
            </a:r>
            <a:r>
              <a:rPr lang="en-US" b="1" dirty="0" smtClean="0"/>
              <a:t> </a:t>
            </a:r>
            <a:r>
              <a:rPr lang="en-US" dirty="0" smtClean="0"/>
              <a:t>efficiently capture, move, retain, find and recover data from any storage tier. We call this Modern Data Protection. </a:t>
            </a:r>
            <a:r>
              <a:rPr lang="en-GB" b="0" dirty="0" smtClean="0"/>
              <a:t/>
            </a:r>
            <a:br>
              <a:rPr lang="en-GB" b="0" dirty="0" smtClean="0"/>
            </a:br>
            <a:endParaRPr lang="en-GB" b="0" dirty="0" smtClean="0"/>
          </a:p>
          <a:p>
            <a:pPr defTabSz="914400"/>
            <a:r>
              <a:rPr lang="en-GB" b="0" dirty="0" smtClean="0"/>
              <a:t>Our </a:t>
            </a:r>
            <a:r>
              <a:rPr lang="en-GB" b="0" dirty="0" smtClean="0">
                <a:solidFill>
                  <a:srgbClr val="E10C28"/>
                </a:solidFill>
              </a:rPr>
              <a:t>“Solving Forward” </a:t>
            </a:r>
            <a:r>
              <a:rPr lang="en-GB" b="0" dirty="0" smtClean="0"/>
              <a:t>philosophy.</a:t>
            </a:r>
            <a:br>
              <a:rPr lang="en-GB" b="0" dirty="0" smtClean="0"/>
            </a:br>
            <a:endParaRPr lang="en-US" b="0" dirty="0" smtClean="0"/>
          </a:p>
          <a:p>
            <a:pPr defTabSz="914400"/>
            <a:r>
              <a:rPr lang="en-GB" b="0" dirty="0" smtClean="0"/>
              <a:t>The embodiment of our philosophy is found in our singular product, </a:t>
            </a:r>
            <a:r>
              <a:rPr lang="en-GB" b="0" dirty="0" smtClean="0">
                <a:solidFill>
                  <a:srgbClr val="E10C28"/>
                </a:solidFill>
              </a:rPr>
              <a:t>Simpana</a:t>
            </a:r>
            <a:r>
              <a:rPr lang="en-GB" sz="1500" b="0" baseline="88000" dirty="0" smtClean="0">
                <a:solidFill>
                  <a:srgbClr val="E10C28"/>
                </a:solidFill>
              </a:rPr>
              <a:t>®</a:t>
            </a:r>
            <a:r>
              <a:rPr lang="en-GB" b="0" dirty="0" smtClean="0">
                <a:solidFill>
                  <a:srgbClr val="E10C28"/>
                </a:solidFill>
              </a:rPr>
              <a:t> </a:t>
            </a:r>
            <a:r>
              <a:rPr lang="en-GB" dirty="0" smtClean="0">
                <a:solidFill>
                  <a:srgbClr val="E10C28"/>
                </a:solidFill>
              </a:rPr>
              <a:t>s</a:t>
            </a:r>
            <a:r>
              <a:rPr lang="en-GB" b="0" dirty="0" smtClean="0">
                <a:solidFill>
                  <a:srgbClr val="E10C28"/>
                </a:solidFill>
              </a:rPr>
              <a:t>oftware</a:t>
            </a:r>
            <a:r>
              <a:rPr lang="en-GB" b="0" dirty="0" smtClean="0"/>
              <a:t>.</a:t>
            </a:r>
            <a:r>
              <a:rPr lang="en-GB" b="0" dirty="0" smtClean="0">
                <a:solidFill>
                  <a:srgbClr val="000000"/>
                </a:solidFill>
              </a:rPr>
              <a:t/>
            </a:r>
            <a:br>
              <a:rPr lang="en-GB" b="0" dirty="0" smtClean="0">
                <a:solidFill>
                  <a:srgbClr val="000000"/>
                </a:solidFill>
              </a:rPr>
            </a:br>
            <a:endParaRPr lang="en-GB" b="0" dirty="0" smtClean="0">
              <a:solidFill>
                <a:srgbClr val="000000"/>
              </a:solidFill>
            </a:endParaRPr>
          </a:p>
          <a:p>
            <a:pPr defTabSz="914400"/>
            <a:endParaRPr lang="en-GB" b="0" dirty="0" smtClean="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40C039EE-6710-CD4B-825D-F0ABFD46E2C0}" type="slidenum">
              <a:rPr lang="en-US" smtClean="0"/>
              <a:pPr/>
              <a:t>4</a:t>
            </a:fld>
            <a:endParaRPr lang="en-US" dirty="0"/>
          </a:p>
        </p:txBody>
      </p:sp>
    </p:spTree>
    <p:extLst>
      <p:ext uri="{BB962C8B-B14F-4D97-AF65-F5344CB8AC3E}">
        <p14:creationId xmlns:p14="http://schemas.microsoft.com/office/powerpoint/2010/main" val="1165822583"/>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Simpana9 Enterprise Search</a:t>
            </a:r>
            <a:br>
              <a:rPr lang="en-US" dirty="0" smtClean="0"/>
            </a:br>
            <a:r>
              <a:rPr lang="en-US" sz="2000" dirty="0" smtClean="0"/>
              <a:t>Using Microsoft FAST</a:t>
            </a:r>
            <a:endParaRPr lang="en-US" sz="2000" dirty="0"/>
          </a:p>
        </p:txBody>
      </p:sp>
      <p:sp>
        <p:nvSpPr>
          <p:cNvPr id="3" name="Content Placeholder 2"/>
          <p:cNvSpPr>
            <a:spLocks noGrp="1"/>
          </p:cNvSpPr>
          <p:nvPr>
            <p:ph idx="1"/>
          </p:nvPr>
        </p:nvSpPr>
        <p:spPr/>
        <p:txBody>
          <a:bodyPr>
            <a:normAutofit fontScale="77500" lnSpcReduction="20000"/>
          </a:bodyPr>
          <a:lstStyle/>
          <a:p>
            <a:r>
              <a:rPr lang="en-US" dirty="0" smtClean="0"/>
              <a:t>Extended Scalability &amp; Support</a:t>
            </a:r>
          </a:p>
          <a:p>
            <a:pPr lvl="1"/>
            <a:r>
              <a:rPr lang="en-US" dirty="0" smtClean="0"/>
              <a:t>From 30M to 50M+ per Node, 8 Node Federated Clouds</a:t>
            </a:r>
          </a:p>
          <a:p>
            <a:pPr lvl="1"/>
            <a:r>
              <a:rPr lang="en-US" dirty="0" smtClean="0"/>
              <a:t>Self Upgrading Indexes</a:t>
            </a:r>
          </a:p>
          <a:p>
            <a:r>
              <a:rPr lang="en-US" dirty="0" smtClean="0"/>
              <a:t>Simple &amp; Advanced Search</a:t>
            </a:r>
          </a:p>
          <a:p>
            <a:pPr lvl="1"/>
            <a:r>
              <a:rPr lang="en-US" dirty="0" smtClean="0"/>
              <a:t>Improved UI, Tabbed Organization, Custom Search Builder</a:t>
            </a:r>
          </a:p>
          <a:p>
            <a:r>
              <a:rPr lang="en-US" dirty="0" smtClean="0"/>
              <a:t>Object Mining &amp; Navigation</a:t>
            </a:r>
          </a:p>
          <a:p>
            <a:pPr lvl="1"/>
            <a:r>
              <a:rPr lang="en-US" dirty="0" smtClean="0"/>
              <a:t>Word/Phrase, Date Range, Type, Size, Tag</a:t>
            </a:r>
          </a:p>
          <a:p>
            <a:r>
              <a:rPr lang="en-US" dirty="0" smtClean="0"/>
              <a:t>Sharing &amp; Collaboration</a:t>
            </a:r>
          </a:p>
          <a:p>
            <a:pPr lvl="1"/>
            <a:r>
              <a:rPr lang="en-US" dirty="0" smtClean="0"/>
              <a:t>Saved Searches</a:t>
            </a:r>
          </a:p>
          <a:p>
            <a:pPr lvl="1"/>
            <a:r>
              <a:rPr lang="en-US" dirty="0" smtClean="0"/>
              <a:t>Review Sets</a:t>
            </a:r>
          </a:p>
          <a:p>
            <a:r>
              <a:rPr lang="en-US" dirty="0" smtClean="0"/>
              <a:t>Classification &amp; Tagging</a:t>
            </a:r>
          </a:p>
          <a:p>
            <a:pPr lvl="1"/>
            <a:r>
              <a:rPr lang="en-US" dirty="0" smtClean="0"/>
              <a:t>Manual &amp; Automated Patterns</a:t>
            </a:r>
            <a:endParaRPr lang="en-US" dirty="0"/>
          </a:p>
        </p:txBody>
      </p:sp>
      <p:pic>
        <p:nvPicPr>
          <p:cNvPr id="5" name="Content Placeholder 7" descr="Discovery-Search.jpg"/>
          <p:cNvPicPr>
            <a:picLocks noChangeAspect="1"/>
          </p:cNvPicPr>
          <p:nvPr/>
        </p:nvPicPr>
        <p:blipFill>
          <a:blip r:embed="rId2" cstate="print"/>
          <a:srcRect l="-16835" r="-16835"/>
          <a:stretch>
            <a:fillRect/>
          </a:stretch>
        </p:blipFill>
        <p:spPr>
          <a:xfrm>
            <a:off x="5638800" y="1752600"/>
            <a:ext cx="3276600" cy="3672008"/>
          </a:xfrm>
          <a:prstGeom prst="rect">
            <a:avLst/>
          </a:prstGeom>
        </p:spPr>
      </p:pic>
    </p:spTree>
    <p:extLst>
      <p:ext uri="{BB962C8B-B14F-4D97-AF65-F5344CB8AC3E}">
        <p14:creationId xmlns:p14="http://schemas.microsoft.com/office/powerpoint/2010/main" val="864567605"/>
      </p:ext>
    </p:extLst>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4"/>
          <p:cNvPicPr>
            <a:picLocks noChangeAspect="1" noChangeArrowheads="1"/>
          </p:cNvPicPr>
          <p:nvPr/>
        </p:nvPicPr>
        <p:blipFill>
          <a:blip r:embed="rId3" cstate="print"/>
          <a:srcRect t="2892" b="5783"/>
          <a:stretch>
            <a:fillRect/>
          </a:stretch>
        </p:blipFill>
        <p:spPr bwMode="auto">
          <a:xfrm>
            <a:off x="6887369" y="2973813"/>
            <a:ext cx="1895764" cy="1371600"/>
          </a:xfrm>
          <a:prstGeom prst="rect">
            <a:avLst/>
          </a:prstGeom>
          <a:noFill/>
          <a:ln w="9525">
            <a:solidFill>
              <a:schemeClr val="accent6"/>
            </a:solidFill>
            <a:miter lim="800000"/>
            <a:headEnd/>
            <a:tailEnd/>
          </a:ln>
          <a:effectLst>
            <a:outerShdw blurRad="76200" dir="18900000" sy="23000" kx="-1200000" algn="bl" rotWithShape="0">
              <a:prstClr val="black">
                <a:alpha val="20000"/>
              </a:prstClr>
            </a:outerShdw>
          </a:effectLst>
        </p:spPr>
      </p:pic>
      <p:sp>
        <p:nvSpPr>
          <p:cNvPr id="43" name="Rectangle 6"/>
          <p:cNvSpPr>
            <a:spLocks noChangeArrowheads="1"/>
          </p:cNvSpPr>
          <p:nvPr/>
        </p:nvSpPr>
        <p:spPr bwMode="auto">
          <a:xfrm>
            <a:off x="504031" y="1754613"/>
            <a:ext cx="1887538" cy="5016243"/>
          </a:xfrm>
          <a:prstGeom prst="rect">
            <a:avLst/>
          </a:prstGeom>
          <a:solidFill>
            <a:schemeClr val="accent6">
              <a:lumMod val="20000"/>
              <a:lumOff val="80000"/>
            </a:schemeClr>
          </a:solidFill>
          <a:ln w="19050">
            <a:solidFill>
              <a:srgbClr val="000066"/>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ea typeface="ＭＳ Ｐゴシック" pitchFamily="-112" charset="-128"/>
              <a:cs typeface="+mn-cs"/>
            </a:endParaRPr>
          </a:p>
        </p:txBody>
      </p:sp>
      <p:sp>
        <p:nvSpPr>
          <p:cNvPr id="5" name="Title 4"/>
          <p:cNvSpPr>
            <a:spLocks noGrp="1"/>
          </p:cNvSpPr>
          <p:nvPr>
            <p:ph type="title"/>
          </p:nvPr>
        </p:nvSpPr>
        <p:spPr/>
        <p:txBody>
          <a:bodyPr/>
          <a:lstStyle/>
          <a:p>
            <a:r>
              <a:rPr lang="en-US" dirty="0" smtClean="0"/>
              <a:t>Simpana 9 Information Governance</a:t>
            </a:r>
            <a:br>
              <a:rPr lang="en-US" dirty="0" smtClean="0"/>
            </a:br>
            <a:r>
              <a:rPr lang="en-US" sz="2000" dirty="0" smtClean="0"/>
              <a:t>Product Architecture</a:t>
            </a:r>
            <a:endParaRPr lang="en-US" dirty="0"/>
          </a:p>
        </p:txBody>
      </p:sp>
      <p:pic>
        <p:nvPicPr>
          <p:cNvPr id="4" name="Picture 13" descr="D:\My Software\iconexperience\v_collections_png\computer_network_security\256x256\plain\server_mail.png"/>
          <p:cNvPicPr>
            <a:picLocks noChangeAspect="1" noChangeArrowheads="1"/>
          </p:cNvPicPr>
          <p:nvPr/>
        </p:nvPicPr>
        <p:blipFill>
          <a:blip r:embed="rId4" cstate="print"/>
          <a:srcRect/>
          <a:stretch>
            <a:fillRect/>
          </a:stretch>
        </p:blipFill>
        <p:spPr bwMode="auto">
          <a:xfrm>
            <a:off x="1099798" y="5632875"/>
            <a:ext cx="998538" cy="998538"/>
          </a:xfrm>
          <a:prstGeom prst="rect">
            <a:avLst/>
          </a:prstGeom>
          <a:noFill/>
        </p:spPr>
      </p:pic>
      <p:pic>
        <p:nvPicPr>
          <p:cNvPr id="7" name="Picture 4" descr="D:\My Software\iconexperience\v_collections_png\computer_network_security\256x256\plain\server_document.png"/>
          <p:cNvPicPr>
            <a:picLocks noChangeAspect="1" noChangeArrowheads="1"/>
          </p:cNvPicPr>
          <p:nvPr/>
        </p:nvPicPr>
        <p:blipFill>
          <a:blip r:embed="rId5" cstate="print"/>
          <a:srcRect/>
          <a:stretch>
            <a:fillRect/>
          </a:stretch>
        </p:blipFill>
        <p:spPr bwMode="auto">
          <a:xfrm>
            <a:off x="1088686" y="4441572"/>
            <a:ext cx="1046841" cy="1046841"/>
          </a:xfrm>
          <a:prstGeom prst="rect">
            <a:avLst/>
          </a:prstGeom>
          <a:noFill/>
        </p:spPr>
      </p:pic>
      <p:sp>
        <p:nvSpPr>
          <p:cNvPr id="8" name="Text Box 39"/>
          <p:cNvSpPr txBox="1">
            <a:spLocks noChangeArrowheads="1"/>
          </p:cNvSpPr>
          <p:nvPr/>
        </p:nvSpPr>
        <p:spPr bwMode="auto">
          <a:xfrm>
            <a:off x="791369" y="5382736"/>
            <a:ext cx="644727" cy="338554"/>
          </a:xfrm>
          <a:prstGeom prst="rect">
            <a:avLst/>
          </a:prstGeom>
          <a:noFill/>
          <a:ln w="9525" algn="ctr">
            <a:noFill/>
            <a:miter lim="800000"/>
            <a:headEnd/>
            <a:tailEnd/>
          </a:ln>
          <a:effectLst/>
        </p:spPr>
        <p:txBody>
          <a:bodyPr wrap="none">
            <a:spAutoFit/>
          </a:bodyPr>
          <a:lstStyle/>
          <a:p>
            <a:pPr eaLnBrk="1" hangingPunct="1"/>
            <a:r>
              <a:rPr lang="en-GB" sz="800" dirty="0" smtClean="0">
                <a:solidFill>
                  <a:schemeClr val="tx2"/>
                </a:solidFill>
              </a:rPr>
              <a:t>Exchange</a:t>
            </a:r>
          </a:p>
          <a:p>
            <a:pPr eaLnBrk="1" hangingPunct="1"/>
            <a:r>
              <a:rPr lang="en-GB" sz="800" dirty="0" smtClean="0">
                <a:solidFill>
                  <a:schemeClr val="tx2"/>
                </a:solidFill>
              </a:rPr>
              <a:t>Domino</a:t>
            </a:r>
            <a:endParaRPr lang="en-GB" sz="800" dirty="0">
              <a:solidFill>
                <a:schemeClr val="tx2"/>
              </a:solidFill>
            </a:endParaRPr>
          </a:p>
        </p:txBody>
      </p:sp>
      <p:sp>
        <p:nvSpPr>
          <p:cNvPr id="9" name="Text Box 39"/>
          <p:cNvSpPr txBox="1">
            <a:spLocks noChangeArrowheads="1"/>
          </p:cNvSpPr>
          <p:nvPr/>
        </p:nvSpPr>
        <p:spPr bwMode="auto">
          <a:xfrm>
            <a:off x="781145" y="4256998"/>
            <a:ext cx="696024" cy="215444"/>
          </a:xfrm>
          <a:prstGeom prst="rect">
            <a:avLst/>
          </a:prstGeom>
          <a:noFill/>
          <a:ln w="9525" algn="ctr">
            <a:noFill/>
            <a:miter lim="800000"/>
            <a:headEnd/>
            <a:tailEnd/>
          </a:ln>
          <a:effectLst/>
        </p:spPr>
        <p:txBody>
          <a:bodyPr wrap="none">
            <a:spAutoFit/>
          </a:bodyPr>
          <a:lstStyle/>
          <a:p>
            <a:pPr eaLnBrk="1" hangingPunct="1"/>
            <a:r>
              <a:rPr lang="en-US" sz="800" dirty="0" smtClean="0">
                <a:solidFill>
                  <a:schemeClr val="tx2"/>
                </a:solidFill>
              </a:rPr>
              <a:t>SharePoint</a:t>
            </a:r>
            <a:endParaRPr lang="en-GB" sz="800" dirty="0">
              <a:solidFill>
                <a:schemeClr val="tx2"/>
              </a:solidFill>
            </a:endParaRPr>
          </a:p>
        </p:txBody>
      </p:sp>
      <p:sp>
        <p:nvSpPr>
          <p:cNvPr id="10" name="Text Box 39"/>
          <p:cNvSpPr txBox="1">
            <a:spLocks noChangeArrowheads="1"/>
          </p:cNvSpPr>
          <p:nvPr/>
        </p:nvSpPr>
        <p:spPr bwMode="auto">
          <a:xfrm>
            <a:off x="791369" y="2986028"/>
            <a:ext cx="579005" cy="338554"/>
          </a:xfrm>
          <a:prstGeom prst="rect">
            <a:avLst/>
          </a:prstGeom>
          <a:noFill/>
          <a:ln w="9525" algn="ctr">
            <a:noFill/>
            <a:miter lim="800000"/>
            <a:headEnd/>
            <a:tailEnd/>
          </a:ln>
          <a:effectLst/>
        </p:spPr>
        <p:txBody>
          <a:bodyPr wrap="none">
            <a:spAutoFit/>
          </a:bodyPr>
          <a:lstStyle/>
          <a:p>
            <a:pPr eaLnBrk="1" hangingPunct="1"/>
            <a:r>
              <a:rPr lang="en-US" sz="800" dirty="0" smtClean="0">
                <a:solidFill>
                  <a:schemeClr val="tx2"/>
                </a:solidFill>
              </a:rPr>
              <a:t>File</a:t>
            </a:r>
          </a:p>
          <a:p>
            <a:pPr eaLnBrk="1" hangingPunct="1"/>
            <a:r>
              <a:rPr lang="en-US" sz="800" dirty="0" smtClean="0">
                <a:solidFill>
                  <a:schemeClr val="tx2"/>
                </a:solidFill>
              </a:rPr>
              <a:t>Systems</a:t>
            </a:r>
            <a:endParaRPr lang="en-GB" sz="800" dirty="0">
              <a:solidFill>
                <a:schemeClr val="tx2"/>
              </a:solidFill>
            </a:endParaRPr>
          </a:p>
        </p:txBody>
      </p:sp>
      <p:pic>
        <p:nvPicPr>
          <p:cNvPr id="20" name="Picture 1" descr="D:\My Software\iconexperience\v_collections_png\computer_network_security\256x256\shadow\workplace2.png"/>
          <p:cNvPicPr>
            <a:picLocks noChangeAspect="1" noChangeArrowheads="1"/>
          </p:cNvPicPr>
          <p:nvPr/>
        </p:nvPicPr>
        <p:blipFill>
          <a:blip r:embed="rId6" cstate="print"/>
          <a:srcRect/>
          <a:stretch>
            <a:fillRect/>
          </a:stretch>
        </p:blipFill>
        <p:spPr bwMode="auto">
          <a:xfrm>
            <a:off x="1019969" y="1907013"/>
            <a:ext cx="1143000" cy="1143000"/>
          </a:xfrm>
          <a:prstGeom prst="rect">
            <a:avLst/>
          </a:prstGeom>
          <a:noFill/>
        </p:spPr>
      </p:pic>
      <p:sp>
        <p:nvSpPr>
          <p:cNvPr id="24" name="Text Box 39"/>
          <p:cNvSpPr txBox="1">
            <a:spLocks noChangeArrowheads="1"/>
          </p:cNvSpPr>
          <p:nvPr/>
        </p:nvSpPr>
        <p:spPr bwMode="auto">
          <a:xfrm>
            <a:off x="780609" y="1990974"/>
            <a:ext cx="562975" cy="338554"/>
          </a:xfrm>
          <a:prstGeom prst="rect">
            <a:avLst/>
          </a:prstGeom>
          <a:noFill/>
          <a:ln w="9525" algn="ctr">
            <a:noFill/>
            <a:miter lim="800000"/>
            <a:headEnd/>
            <a:tailEnd/>
          </a:ln>
          <a:effectLst/>
        </p:spPr>
        <p:txBody>
          <a:bodyPr wrap="none">
            <a:spAutoFit/>
          </a:bodyPr>
          <a:lstStyle/>
          <a:p>
            <a:pPr eaLnBrk="1" hangingPunct="1"/>
            <a:r>
              <a:rPr lang="en-US" sz="800" dirty="0" smtClean="0">
                <a:solidFill>
                  <a:schemeClr val="tx2"/>
                </a:solidFill>
              </a:rPr>
              <a:t>Desktop</a:t>
            </a:r>
          </a:p>
          <a:p>
            <a:pPr eaLnBrk="1" hangingPunct="1"/>
            <a:r>
              <a:rPr lang="en-US" sz="800" dirty="0" smtClean="0">
                <a:solidFill>
                  <a:schemeClr val="tx2"/>
                </a:solidFill>
              </a:rPr>
              <a:t>/ Laptop</a:t>
            </a:r>
            <a:endParaRPr lang="en-GB" sz="800" dirty="0">
              <a:solidFill>
                <a:schemeClr val="tx2"/>
              </a:solidFill>
            </a:endParaRPr>
          </a:p>
        </p:txBody>
      </p:sp>
      <p:grpSp>
        <p:nvGrpSpPr>
          <p:cNvPr id="2" name="Group 81"/>
          <p:cNvGrpSpPr>
            <a:grpSpLocks/>
          </p:cNvGrpSpPr>
          <p:nvPr/>
        </p:nvGrpSpPr>
        <p:grpSpPr bwMode="auto">
          <a:xfrm>
            <a:off x="1099798" y="3278613"/>
            <a:ext cx="990600" cy="990600"/>
            <a:chOff x="5105400" y="3962400"/>
            <a:chExt cx="1098550" cy="1098550"/>
          </a:xfrm>
        </p:grpSpPr>
        <p:pic>
          <p:nvPicPr>
            <p:cNvPr id="26" name="Picture 3" descr="D:\My Software\iconexperience\v_collections_png\computer_network_security\256x256\plain\server.png"/>
            <p:cNvPicPr>
              <a:picLocks noChangeAspect="1" noChangeArrowheads="1"/>
            </p:cNvPicPr>
            <p:nvPr/>
          </p:nvPicPr>
          <p:blipFill>
            <a:blip r:embed="rId7" cstate="print"/>
            <a:srcRect/>
            <a:stretch>
              <a:fillRect/>
            </a:stretch>
          </p:blipFill>
          <p:spPr bwMode="auto">
            <a:xfrm>
              <a:off x="5105400" y="3962400"/>
              <a:ext cx="1066800" cy="1066800"/>
            </a:xfrm>
            <a:prstGeom prst="rect">
              <a:avLst/>
            </a:prstGeom>
            <a:noFill/>
            <a:ln w="9525">
              <a:noFill/>
              <a:miter lim="800000"/>
              <a:headEnd/>
              <a:tailEnd/>
            </a:ln>
          </p:spPr>
        </p:pic>
        <p:pic>
          <p:nvPicPr>
            <p:cNvPr id="27" name="Picture 5" descr="D:\My Software\iconexperience\v_collections_png\business_finance_data\256x256\plain\data.png"/>
            <p:cNvPicPr>
              <a:picLocks noChangeAspect="1" noChangeArrowheads="1"/>
            </p:cNvPicPr>
            <p:nvPr/>
          </p:nvPicPr>
          <p:blipFill>
            <a:blip r:embed="rId8" cstate="print"/>
            <a:srcRect/>
            <a:stretch>
              <a:fillRect/>
            </a:stretch>
          </p:blipFill>
          <p:spPr bwMode="auto">
            <a:xfrm>
              <a:off x="5715000" y="4572000"/>
              <a:ext cx="488950" cy="488950"/>
            </a:xfrm>
            <a:prstGeom prst="rect">
              <a:avLst/>
            </a:prstGeom>
            <a:noFill/>
            <a:ln w="9525">
              <a:noFill/>
              <a:miter lim="800000"/>
              <a:headEnd/>
              <a:tailEnd/>
            </a:ln>
          </p:spPr>
        </p:pic>
      </p:grpSp>
      <p:sp>
        <p:nvSpPr>
          <p:cNvPr id="28" name="Rectangle 6"/>
          <p:cNvSpPr>
            <a:spLocks noChangeArrowheads="1"/>
          </p:cNvSpPr>
          <p:nvPr/>
        </p:nvSpPr>
        <p:spPr bwMode="auto">
          <a:xfrm>
            <a:off x="3763169" y="3431013"/>
            <a:ext cx="2057400" cy="3276600"/>
          </a:xfrm>
          <a:prstGeom prst="rect">
            <a:avLst/>
          </a:prstGeom>
          <a:solidFill>
            <a:schemeClr val="accent1">
              <a:lumMod val="40000"/>
              <a:lumOff val="60000"/>
            </a:schemeClr>
          </a:solidFill>
          <a:ln w="19050">
            <a:solidFill>
              <a:srgbClr val="000066"/>
            </a:solidFill>
            <a:miter lim="800000"/>
            <a:headEnd/>
            <a:tailEnd/>
          </a:ln>
          <a:effectLst>
            <a:outerShdw dist="35921" dir="2700000" algn="ctr" rotWithShape="0">
              <a:schemeClr val="bg2"/>
            </a:outerShdw>
          </a:effectLst>
        </p:spPr>
        <p:txBody>
          <a:bodyPr wrap="none" anchor="ctr"/>
          <a:lstStyle/>
          <a:p>
            <a:pPr>
              <a:defRPr/>
            </a:pPr>
            <a:endParaRPr lang="en-US" dirty="0">
              <a:ea typeface="ＭＳ Ｐゴシック" pitchFamily="-112" charset="-128"/>
              <a:cs typeface="+mn-cs"/>
            </a:endParaRPr>
          </a:p>
        </p:txBody>
      </p:sp>
      <p:sp>
        <p:nvSpPr>
          <p:cNvPr id="29" name="Rectangle 6"/>
          <p:cNvSpPr>
            <a:spLocks noChangeArrowheads="1"/>
          </p:cNvSpPr>
          <p:nvPr/>
        </p:nvSpPr>
        <p:spPr bwMode="auto">
          <a:xfrm>
            <a:off x="3763169" y="4726413"/>
            <a:ext cx="2057400" cy="1981200"/>
          </a:xfrm>
          <a:prstGeom prst="rect">
            <a:avLst/>
          </a:prstGeom>
          <a:solidFill>
            <a:schemeClr val="accent1">
              <a:lumMod val="40000"/>
              <a:lumOff val="60000"/>
            </a:schemeClr>
          </a:solidFill>
          <a:ln w="19050">
            <a:solidFill>
              <a:srgbClr val="000066"/>
            </a:solidFill>
            <a:miter lim="800000"/>
            <a:headEnd/>
            <a:tailEnd/>
          </a:ln>
          <a:effectLst>
            <a:outerShdw dist="35921" dir="2700000" algn="ctr" rotWithShape="0">
              <a:schemeClr val="bg2"/>
            </a:outerShdw>
          </a:effectLst>
        </p:spPr>
        <p:txBody>
          <a:bodyPr wrap="none" anchor="ctr"/>
          <a:lstStyle/>
          <a:p>
            <a:pPr>
              <a:defRPr/>
            </a:pPr>
            <a:endParaRPr lang="en-US" dirty="0">
              <a:ea typeface="ＭＳ Ｐゴシック" pitchFamily="-112" charset="-128"/>
              <a:cs typeface="+mn-cs"/>
            </a:endParaRPr>
          </a:p>
        </p:txBody>
      </p:sp>
      <p:sp>
        <p:nvSpPr>
          <p:cNvPr id="30" name="Text Box 27"/>
          <p:cNvSpPr txBox="1">
            <a:spLocks noChangeArrowheads="1"/>
          </p:cNvSpPr>
          <p:nvPr/>
        </p:nvSpPr>
        <p:spPr bwMode="auto">
          <a:xfrm>
            <a:off x="3888800" y="6385192"/>
            <a:ext cx="1114408" cy="246221"/>
          </a:xfrm>
          <a:prstGeom prst="rect">
            <a:avLst/>
          </a:prstGeom>
          <a:noFill/>
          <a:ln w="9525" algn="ctr">
            <a:noFill/>
            <a:miter lim="800000"/>
            <a:headEnd/>
            <a:tailEnd/>
          </a:ln>
        </p:spPr>
        <p:txBody>
          <a:bodyPr wrap="none">
            <a:spAutoFit/>
          </a:bodyPr>
          <a:lstStyle/>
          <a:p>
            <a:r>
              <a:rPr lang="en-GB" sz="1000" dirty="0" smtClean="0">
                <a:latin typeface="Verdana" pitchFamily="34" charset="0"/>
              </a:rPr>
              <a:t>Managed Data</a:t>
            </a:r>
            <a:endParaRPr lang="en-GB" sz="1000" dirty="0">
              <a:latin typeface="Verdana" pitchFamily="34" charset="0"/>
            </a:endParaRPr>
          </a:p>
        </p:txBody>
      </p:sp>
      <p:pic>
        <p:nvPicPr>
          <p:cNvPr id="31" name="Picture 3" descr="D:\My Software\iconexperience\v_collections_png\computer_network_security\256x256\plain\server.png"/>
          <p:cNvPicPr>
            <a:picLocks noChangeAspect="1" noChangeArrowheads="1"/>
          </p:cNvPicPr>
          <p:nvPr/>
        </p:nvPicPr>
        <p:blipFill>
          <a:blip r:embed="rId7" cstate="print"/>
          <a:srcRect/>
          <a:stretch>
            <a:fillRect/>
          </a:stretch>
        </p:blipFill>
        <p:spPr bwMode="auto">
          <a:xfrm>
            <a:off x="3915569" y="5259813"/>
            <a:ext cx="1066800" cy="1066800"/>
          </a:xfrm>
          <a:prstGeom prst="rect">
            <a:avLst/>
          </a:prstGeom>
          <a:noFill/>
          <a:ln w="9525">
            <a:noFill/>
            <a:miter lim="800000"/>
            <a:headEnd/>
            <a:tailEnd/>
          </a:ln>
        </p:spPr>
      </p:pic>
      <p:pic>
        <p:nvPicPr>
          <p:cNvPr id="32" name="Picture 5" descr="D:\My Software\iconexperience\v_collections_png\business_finance_data\256x256\plain\data.png"/>
          <p:cNvPicPr>
            <a:picLocks noChangeAspect="1" noChangeArrowheads="1"/>
          </p:cNvPicPr>
          <p:nvPr/>
        </p:nvPicPr>
        <p:blipFill>
          <a:blip r:embed="rId9" cstate="print"/>
          <a:srcRect/>
          <a:stretch>
            <a:fillRect/>
          </a:stretch>
        </p:blipFill>
        <p:spPr bwMode="auto">
          <a:xfrm>
            <a:off x="5210969" y="5945613"/>
            <a:ext cx="609600" cy="609600"/>
          </a:xfrm>
          <a:prstGeom prst="rect">
            <a:avLst/>
          </a:prstGeom>
          <a:noFill/>
          <a:ln w="9525">
            <a:noFill/>
            <a:miter lim="800000"/>
            <a:headEnd/>
            <a:tailEnd/>
          </a:ln>
        </p:spPr>
      </p:pic>
      <p:pic>
        <p:nvPicPr>
          <p:cNvPr id="33" name="Picture 6" descr="D:\My Software\iconexperience\v_collections_png\business_finance_data\256x256\plain\data_down.png"/>
          <p:cNvPicPr>
            <a:picLocks noChangeAspect="1" noChangeArrowheads="1"/>
          </p:cNvPicPr>
          <p:nvPr/>
        </p:nvPicPr>
        <p:blipFill>
          <a:blip r:embed="rId10" cstate="print"/>
          <a:srcRect/>
          <a:stretch>
            <a:fillRect/>
          </a:stretch>
        </p:blipFill>
        <p:spPr bwMode="auto">
          <a:xfrm>
            <a:off x="5058569" y="5412213"/>
            <a:ext cx="609600" cy="609600"/>
          </a:xfrm>
          <a:prstGeom prst="rect">
            <a:avLst/>
          </a:prstGeom>
          <a:noFill/>
          <a:ln w="9525">
            <a:noFill/>
            <a:miter lim="800000"/>
            <a:headEnd/>
            <a:tailEnd/>
          </a:ln>
        </p:spPr>
      </p:pic>
      <p:pic>
        <p:nvPicPr>
          <p:cNvPr id="34" name="Picture 6" descr="D:\My Software\iconexperience\v_collections_png\business_finance_data\256x256\plain\data_down.png"/>
          <p:cNvPicPr>
            <a:picLocks noChangeAspect="1" noChangeArrowheads="1"/>
          </p:cNvPicPr>
          <p:nvPr/>
        </p:nvPicPr>
        <p:blipFill>
          <a:blip r:embed="rId10" cstate="print"/>
          <a:srcRect/>
          <a:stretch>
            <a:fillRect/>
          </a:stretch>
        </p:blipFill>
        <p:spPr bwMode="auto">
          <a:xfrm>
            <a:off x="4906169" y="4878813"/>
            <a:ext cx="609600" cy="609600"/>
          </a:xfrm>
          <a:prstGeom prst="rect">
            <a:avLst/>
          </a:prstGeom>
          <a:noFill/>
          <a:ln w="9525">
            <a:noFill/>
            <a:miter lim="800000"/>
            <a:headEnd/>
            <a:tailEnd/>
          </a:ln>
        </p:spPr>
      </p:pic>
      <p:sp>
        <p:nvSpPr>
          <p:cNvPr id="35" name="Text Box 27"/>
          <p:cNvSpPr txBox="1">
            <a:spLocks noChangeArrowheads="1"/>
          </p:cNvSpPr>
          <p:nvPr/>
        </p:nvSpPr>
        <p:spPr bwMode="auto">
          <a:xfrm>
            <a:off x="3915569" y="4861192"/>
            <a:ext cx="1048685" cy="400110"/>
          </a:xfrm>
          <a:prstGeom prst="rect">
            <a:avLst/>
          </a:prstGeom>
          <a:noFill/>
          <a:ln w="9525" algn="ctr">
            <a:noFill/>
            <a:miter lim="800000"/>
            <a:headEnd/>
            <a:tailEnd/>
          </a:ln>
        </p:spPr>
        <p:txBody>
          <a:bodyPr wrap="none">
            <a:spAutoFit/>
          </a:bodyPr>
          <a:lstStyle/>
          <a:p>
            <a:r>
              <a:rPr lang="en-US" sz="1000" dirty="0" smtClean="0">
                <a:latin typeface="Verdana" pitchFamily="34" charset="0"/>
              </a:rPr>
              <a:t>De-Dupe</a:t>
            </a:r>
            <a:endParaRPr lang="en-GB" sz="1000" dirty="0" smtClean="0">
              <a:latin typeface="Verdana" pitchFamily="34" charset="0"/>
            </a:endParaRPr>
          </a:p>
          <a:p>
            <a:r>
              <a:rPr lang="en-GB" sz="1000" dirty="0" smtClean="0">
                <a:latin typeface="Verdana" pitchFamily="34" charset="0"/>
              </a:rPr>
              <a:t>Storage </a:t>
            </a:r>
            <a:r>
              <a:rPr lang="en-US" sz="1000" dirty="0" smtClean="0">
                <a:latin typeface="Verdana" pitchFamily="34" charset="0"/>
              </a:rPr>
              <a:t>Tiers</a:t>
            </a:r>
            <a:endParaRPr lang="en-GB" sz="1000" dirty="0">
              <a:latin typeface="Verdana" pitchFamily="34" charset="0"/>
            </a:endParaRPr>
          </a:p>
        </p:txBody>
      </p:sp>
      <p:sp>
        <p:nvSpPr>
          <p:cNvPr id="36" name="Rectangle 24"/>
          <p:cNvSpPr>
            <a:spLocks noChangeArrowheads="1"/>
          </p:cNvSpPr>
          <p:nvPr/>
        </p:nvSpPr>
        <p:spPr bwMode="auto">
          <a:xfrm>
            <a:off x="5744369" y="4574013"/>
            <a:ext cx="636588" cy="701675"/>
          </a:xfrm>
          <a:prstGeom prst="rect">
            <a:avLst/>
          </a:prstGeom>
          <a:noFill/>
          <a:ln w="9525" algn="ctr">
            <a:noFill/>
            <a:miter lim="800000"/>
            <a:headEnd/>
            <a:tailEnd/>
          </a:ln>
        </p:spPr>
        <p:txBody>
          <a:bodyPr wrap="none">
            <a:spAutoFit/>
          </a:bodyPr>
          <a:lstStyle/>
          <a:p>
            <a:r>
              <a:rPr lang="en-GB" sz="4000" dirty="0" smtClean="0">
                <a:solidFill>
                  <a:srgbClr val="FF0000"/>
                </a:solidFill>
                <a:latin typeface="Verdana" pitchFamily="34" charset="0"/>
                <a:sym typeface="Wingdings 2" pitchFamily="18" charset="2"/>
              </a:rPr>
              <a:t></a:t>
            </a:r>
            <a:endParaRPr lang="en-GB" sz="4000" dirty="0">
              <a:solidFill>
                <a:srgbClr val="FF0000"/>
              </a:solidFill>
              <a:latin typeface="Verdana" pitchFamily="34" charset="0"/>
              <a:sym typeface="Wingdings 2" pitchFamily="18" charset="2"/>
            </a:endParaRPr>
          </a:p>
        </p:txBody>
      </p:sp>
      <p:pic>
        <p:nvPicPr>
          <p:cNvPr id="38" name="Picture 37"/>
          <p:cNvPicPr>
            <a:picLocks noChangeAspect="1" noChangeArrowheads="1"/>
          </p:cNvPicPr>
          <p:nvPr/>
        </p:nvPicPr>
        <p:blipFill>
          <a:blip r:embed="rId11" cstate="print">
            <a:clrChange>
              <a:clrFrom>
                <a:srgbClr val="A1C3D1"/>
              </a:clrFrom>
              <a:clrTo>
                <a:srgbClr val="A1C3D1">
                  <a:alpha val="0"/>
                </a:srgbClr>
              </a:clrTo>
            </a:clrChange>
          </a:blip>
          <a:srcRect/>
          <a:stretch>
            <a:fillRect/>
          </a:stretch>
        </p:blipFill>
        <p:spPr bwMode="auto">
          <a:xfrm>
            <a:off x="4144169" y="3659613"/>
            <a:ext cx="1397947" cy="801873"/>
          </a:xfrm>
          <a:prstGeom prst="rect">
            <a:avLst/>
          </a:prstGeom>
          <a:noFill/>
          <a:ln w="9525">
            <a:noFill/>
            <a:miter lim="800000"/>
            <a:headEnd/>
            <a:tailEnd/>
          </a:ln>
          <a:effectLst/>
        </p:spPr>
      </p:pic>
      <p:sp>
        <p:nvSpPr>
          <p:cNvPr id="39" name="Text Box 23"/>
          <p:cNvSpPr txBox="1">
            <a:spLocks noChangeArrowheads="1"/>
          </p:cNvSpPr>
          <p:nvPr/>
        </p:nvSpPr>
        <p:spPr bwMode="auto">
          <a:xfrm>
            <a:off x="4829969" y="5336013"/>
            <a:ext cx="641350" cy="708025"/>
          </a:xfrm>
          <a:prstGeom prst="rect">
            <a:avLst/>
          </a:prstGeom>
          <a:noFill/>
          <a:ln w="9525" algn="ctr">
            <a:noFill/>
            <a:miter lim="800000"/>
            <a:headEnd/>
            <a:tailEnd/>
          </a:ln>
        </p:spPr>
        <p:txBody>
          <a:bodyPr wrap="none">
            <a:spAutoFit/>
          </a:bodyPr>
          <a:lstStyle/>
          <a:p>
            <a:r>
              <a:rPr lang="en-GB" sz="4000" dirty="0">
                <a:solidFill>
                  <a:srgbClr val="FF5050"/>
                </a:solidFill>
                <a:latin typeface="Verdana" pitchFamily="34" charset="0"/>
                <a:sym typeface="Wingdings 2" pitchFamily="18" charset="2"/>
              </a:rPr>
              <a:t></a:t>
            </a:r>
          </a:p>
        </p:txBody>
      </p:sp>
      <p:sp>
        <p:nvSpPr>
          <p:cNvPr id="40" name="AutoShape 9"/>
          <p:cNvSpPr>
            <a:spLocks noChangeArrowheads="1"/>
          </p:cNvSpPr>
          <p:nvPr/>
        </p:nvSpPr>
        <p:spPr bwMode="auto">
          <a:xfrm>
            <a:off x="2648916" y="5875703"/>
            <a:ext cx="920750" cy="355600"/>
          </a:xfrm>
          <a:custGeom>
            <a:avLst/>
            <a:gdLst>
              <a:gd name="T0" fmla="*/ 2147483647 w 21600"/>
              <a:gd name="T1" fmla="*/ 0 h 21600"/>
              <a:gd name="T2" fmla="*/ 0 w 21600"/>
              <a:gd name="T3" fmla="*/ 793333040 h 21600"/>
              <a:gd name="T4" fmla="*/ 2147483647 w 21600"/>
              <a:gd name="T5" fmla="*/ 1586666080 h 21600"/>
              <a:gd name="T6" fmla="*/ 2147483647 w 21600"/>
              <a:gd name="T7" fmla="*/ 793333040 h 21600"/>
              <a:gd name="T8" fmla="*/ 17694720 60000 65536"/>
              <a:gd name="T9" fmla="*/ 11796480 60000 65536"/>
              <a:gd name="T10" fmla="*/ 5898240 60000 65536"/>
              <a:gd name="T11" fmla="*/ 0 60000 65536"/>
              <a:gd name="T12" fmla="*/ 3375 w 21600"/>
              <a:gd name="T13" fmla="*/ 5336 h 21600"/>
              <a:gd name="T14" fmla="*/ 20037 w 21600"/>
              <a:gd name="T15" fmla="*/ 16264 h 21600"/>
            </a:gdLst>
            <a:ahLst/>
            <a:cxnLst>
              <a:cxn ang="T8">
                <a:pos x="T0" y="T1"/>
              </a:cxn>
              <a:cxn ang="T9">
                <a:pos x="T2" y="T3"/>
              </a:cxn>
              <a:cxn ang="T10">
                <a:pos x="T4" y="T5"/>
              </a:cxn>
              <a:cxn ang="T11">
                <a:pos x="T6" y="T7"/>
              </a:cxn>
            </a:cxnLst>
            <a:rect l="T12" t="T13" r="T14" b="T15"/>
            <a:pathLst>
              <a:path w="21600" h="21600">
                <a:moveTo>
                  <a:pt x="18511" y="0"/>
                </a:moveTo>
                <a:lnTo>
                  <a:pt x="18511" y="5336"/>
                </a:lnTo>
                <a:lnTo>
                  <a:pt x="3375" y="5336"/>
                </a:lnTo>
                <a:lnTo>
                  <a:pt x="3375" y="16264"/>
                </a:lnTo>
                <a:lnTo>
                  <a:pt x="18511" y="16264"/>
                </a:lnTo>
                <a:lnTo>
                  <a:pt x="18511" y="21600"/>
                </a:lnTo>
                <a:lnTo>
                  <a:pt x="21600" y="10800"/>
                </a:lnTo>
                <a:close/>
              </a:path>
              <a:path w="21600" h="21600">
                <a:moveTo>
                  <a:pt x="1350" y="5336"/>
                </a:moveTo>
                <a:lnTo>
                  <a:pt x="1350" y="16264"/>
                </a:lnTo>
                <a:lnTo>
                  <a:pt x="2700" y="16264"/>
                </a:lnTo>
                <a:lnTo>
                  <a:pt x="2700" y="5336"/>
                </a:lnTo>
                <a:close/>
              </a:path>
              <a:path w="21600" h="21600">
                <a:moveTo>
                  <a:pt x="0" y="5336"/>
                </a:moveTo>
                <a:lnTo>
                  <a:pt x="0" y="16264"/>
                </a:lnTo>
                <a:lnTo>
                  <a:pt x="675" y="16264"/>
                </a:lnTo>
                <a:lnTo>
                  <a:pt x="675" y="5336"/>
                </a:lnTo>
                <a:close/>
              </a:path>
            </a:pathLst>
          </a:custGeom>
          <a:solidFill>
            <a:srgbClr val="C00000"/>
          </a:solidFill>
          <a:ln w="9525" algn="ctr">
            <a:noFill/>
            <a:miter lim="800000"/>
            <a:headEnd/>
            <a:tailEnd/>
          </a:ln>
        </p:spPr>
        <p:txBody>
          <a:bodyPr wrap="none" anchor="ctr"/>
          <a:lstStyle/>
          <a:p>
            <a:endParaRPr lang="en-US" dirty="0"/>
          </a:p>
        </p:txBody>
      </p:sp>
      <p:sp>
        <p:nvSpPr>
          <p:cNvPr id="41" name="Text Box 10"/>
          <p:cNvSpPr txBox="1">
            <a:spLocks noChangeArrowheads="1"/>
          </p:cNvSpPr>
          <p:nvPr/>
        </p:nvSpPr>
        <p:spPr bwMode="auto">
          <a:xfrm>
            <a:off x="2467769" y="6231303"/>
            <a:ext cx="1281185" cy="400110"/>
          </a:xfrm>
          <a:prstGeom prst="rect">
            <a:avLst/>
          </a:prstGeom>
          <a:noFill/>
          <a:ln w="9525" algn="ctr">
            <a:noFill/>
            <a:miter lim="800000"/>
            <a:headEnd/>
            <a:tailEnd/>
          </a:ln>
        </p:spPr>
        <p:txBody>
          <a:bodyPr wrap="none">
            <a:spAutoFit/>
          </a:bodyPr>
          <a:lstStyle/>
          <a:p>
            <a:pPr algn="ctr"/>
            <a:r>
              <a:rPr lang="en-GB" sz="1000" dirty="0" smtClean="0">
                <a:latin typeface="Verdana" pitchFamily="34" charset="0"/>
              </a:rPr>
              <a:t>Archive / Backup</a:t>
            </a:r>
          </a:p>
          <a:p>
            <a:pPr algn="ctr"/>
            <a:r>
              <a:rPr lang="en-GB" sz="1000" dirty="0" smtClean="0">
                <a:latin typeface="Verdana" pitchFamily="34" charset="0"/>
              </a:rPr>
              <a:t>(Move/Copy)</a:t>
            </a:r>
            <a:endParaRPr lang="en-GB" sz="1000" dirty="0">
              <a:latin typeface="Verdana" pitchFamily="34" charset="0"/>
            </a:endParaRPr>
          </a:p>
        </p:txBody>
      </p:sp>
      <p:sp>
        <p:nvSpPr>
          <p:cNvPr id="42" name="Text Box 23"/>
          <p:cNvSpPr txBox="1">
            <a:spLocks noChangeArrowheads="1"/>
          </p:cNvSpPr>
          <p:nvPr/>
        </p:nvSpPr>
        <p:spPr bwMode="auto">
          <a:xfrm>
            <a:off x="2467769" y="5305487"/>
            <a:ext cx="641522" cy="707886"/>
          </a:xfrm>
          <a:prstGeom prst="rect">
            <a:avLst/>
          </a:prstGeom>
          <a:noFill/>
          <a:ln w="9525" algn="ctr">
            <a:noFill/>
            <a:miter lim="800000"/>
            <a:headEnd/>
            <a:tailEnd/>
          </a:ln>
        </p:spPr>
        <p:txBody>
          <a:bodyPr wrap="none">
            <a:spAutoFit/>
          </a:bodyPr>
          <a:lstStyle/>
          <a:p>
            <a:r>
              <a:rPr lang="en-GB" sz="4000" dirty="0" smtClean="0">
                <a:solidFill>
                  <a:srgbClr val="FF0000"/>
                </a:solidFill>
                <a:latin typeface="Verdana" pitchFamily="34" charset="0"/>
                <a:sym typeface="Wingdings 2"/>
              </a:rPr>
              <a:t></a:t>
            </a:r>
            <a:endParaRPr lang="en-GB" sz="4000" dirty="0">
              <a:solidFill>
                <a:srgbClr val="FF0000"/>
              </a:solidFill>
              <a:latin typeface="Verdana" pitchFamily="34" charset="0"/>
              <a:sym typeface="Wingdings 2" pitchFamily="18" charset="2"/>
            </a:endParaRPr>
          </a:p>
        </p:txBody>
      </p:sp>
      <p:sp>
        <p:nvSpPr>
          <p:cNvPr id="49" name="Text Box 6"/>
          <p:cNvSpPr txBox="1">
            <a:spLocks noChangeArrowheads="1"/>
          </p:cNvSpPr>
          <p:nvPr/>
        </p:nvSpPr>
        <p:spPr bwMode="auto">
          <a:xfrm>
            <a:off x="8110966" y="2543232"/>
            <a:ext cx="990600" cy="400110"/>
          </a:xfrm>
          <a:prstGeom prst="rect">
            <a:avLst/>
          </a:prstGeom>
          <a:noFill/>
          <a:ln w="9525" algn="ctr">
            <a:noFill/>
            <a:miter lim="800000"/>
            <a:headEnd/>
            <a:tailEnd/>
          </a:ln>
        </p:spPr>
        <p:txBody>
          <a:bodyPr wrap="square">
            <a:spAutoFit/>
          </a:bodyPr>
          <a:lstStyle/>
          <a:p>
            <a:r>
              <a:rPr lang="en-GB" sz="1000" dirty="0" smtClean="0">
                <a:latin typeface="Verdana" pitchFamily="34" charset="0"/>
              </a:rPr>
              <a:t>Web Search Portal</a:t>
            </a:r>
          </a:p>
        </p:txBody>
      </p:sp>
      <p:sp>
        <p:nvSpPr>
          <p:cNvPr id="52" name="AutoShape 9"/>
          <p:cNvSpPr>
            <a:spLocks noChangeArrowheads="1"/>
          </p:cNvSpPr>
          <p:nvPr/>
        </p:nvSpPr>
        <p:spPr bwMode="auto">
          <a:xfrm>
            <a:off x="2648916" y="4077429"/>
            <a:ext cx="920750" cy="355600"/>
          </a:xfrm>
          <a:custGeom>
            <a:avLst/>
            <a:gdLst>
              <a:gd name="T0" fmla="*/ 2147483647 w 21600"/>
              <a:gd name="T1" fmla="*/ 0 h 21600"/>
              <a:gd name="T2" fmla="*/ 0 w 21600"/>
              <a:gd name="T3" fmla="*/ 793333040 h 21600"/>
              <a:gd name="T4" fmla="*/ 2147483647 w 21600"/>
              <a:gd name="T5" fmla="*/ 1586666080 h 21600"/>
              <a:gd name="T6" fmla="*/ 2147483647 w 21600"/>
              <a:gd name="T7" fmla="*/ 793333040 h 21600"/>
              <a:gd name="T8" fmla="*/ 17694720 60000 65536"/>
              <a:gd name="T9" fmla="*/ 11796480 60000 65536"/>
              <a:gd name="T10" fmla="*/ 5898240 60000 65536"/>
              <a:gd name="T11" fmla="*/ 0 60000 65536"/>
              <a:gd name="T12" fmla="*/ 3375 w 21600"/>
              <a:gd name="T13" fmla="*/ 5336 h 21600"/>
              <a:gd name="T14" fmla="*/ 20037 w 21600"/>
              <a:gd name="T15" fmla="*/ 16264 h 21600"/>
            </a:gdLst>
            <a:ahLst/>
            <a:cxnLst>
              <a:cxn ang="T8">
                <a:pos x="T0" y="T1"/>
              </a:cxn>
              <a:cxn ang="T9">
                <a:pos x="T2" y="T3"/>
              </a:cxn>
              <a:cxn ang="T10">
                <a:pos x="T4" y="T5"/>
              </a:cxn>
              <a:cxn ang="T11">
                <a:pos x="T6" y="T7"/>
              </a:cxn>
            </a:cxnLst>
            <a:rect l="T12" t="T13" r="T14" b="T15"/>
            <a:pathLst>
              <a:path w="21600" h="21600">
                <a:moveTo>
                  <a:pt x="18511" y="0"/>
                </a:moveTo>
                <a:lnTo>
                  <a:pt x="18511" y="5336"/>
                </a:lnTo>
                <a:lnTo>
                  <a:pt x="3375" y="5336"/>
                </a:lnTo>
                <a:lnTo>
                  <a:pt x="3375" y="16264"/>
                </a:lnTo>
                <a:lnTo>
                  <a:pt x="18511" y="16264"/>
                </a:lnTo>
                <a:lnTo>
                  <a:pt x="18511" y="21600"/>
                </a:lnTo>
                <a:lnTo>
                  <a:pt x="21600" y="10800"/>
                </a:lnTo>
                <a:close/>
              </a:path>
              <a:path w="21600" h="21600">
                <a:moveTo>
                  <a:pt x="1350" y="5336"/>
                </a:moveTo>
                <a:lnTo>
                  <a:pt x="1350" y="16264"/>
                </a:lnTo>
                <a:lnTo>
                  <a:pt x="2700" y="16264"/>
                </a:lnTo>
                <a:lnTo>
                  <a:pt x="2700" y="5336"/>
                </a:lnTo>
                <a:close/>
              </a:path>
              <a:path w="21600" h="21600">
                <a:moveTo>
                  <a:pt x="0" y="5336"/>
                </a:moveTo>
                <a:lnTo>
                  <a:pt x="0" y="16264"/>
                </a:lnTo>
                <a:lnTo>
                  <a:pt x="675" y="16264"/>
                </a:lnTo>
                <a:lnTo>
                  <a:pt x="675" y="5336"/>
                </a:lnTo>
                <a:close/>
              </a:path>
            </a:pathLst>
          </a:custGeom>
          <a:solidFill>
            <a:srgbClr val="C00000"/>
          </a:solidFill>
          <a:ln w="9525" algn="ctr">
            <a:noFill/>
            <a:miter lim="800000"/>
            <a:headEnd/>
            <a:tailEnd/>
          </a:ln>
        </p:spPr>
        <p:txBody>
          <a:bodyPr wrap="none" anchor="ctr"/>
          <a:lstStyle/>
          <a:p>
            <a:endParaRPr lang="en-US" dirty="0"/>
          </a:p>
        </p:txBody>
      </p:sp>
      <p:sp>
        <p:nvSpPr>
          <p:cNvPr id="53" name="Text Box 10"/>
          <p:cNvSpPr txBox="1">
            <a:spLocks noChangeArrowheads="1"/>
          </p:cNvSpPr>
          <p:nvPr/>
        </p:nvSpPr>
        <p:spPr bwMode="auto">
          <a:xfrm>
            <a:off x="2391569" y="4433029"/>
            <a:ext cx="1410964" cy="400110"/>
          </a:xfrm>
          <a:prstGeom prst="rect">
            <a:avLst/>
          </a:prstGeom>
          <a:noFill/>
          <a:ln w="9525" algn="ctr">
            <a:noFill/>
            <a:miter lim="800000"/>
            <a:headEnd/>
            <a:tailEnd/>
          </a:ln>
        </p:spPr>
        <p:txBody>
          <a:bodyPr wrap="none">
            <a:spAutoFit/>
          </a:bodyPr>
          <a:lstStyle/>
          <a:p>
            <a:pPr algn="ctr"/>
            <a:r>
              <a:rPr lang="en-GB" sz="1000" b="1" u="sng" dirty="0" smtClean="0">
                <a:latin typeface="Verdana" pitchFamily="34" charset="0"/>
              </a:rPr>
              <a:t>Online</a:t>
            </a:r>
            <a:r>
              <a:rPr lang="en-GB" sz="1000" dirty="0" smtClean="0">
                <a:latin typeface="Verdana" pitchFamily="34" charset="0"/>
              </a:rPr>
              <a:t> Index</a:t>
            </a:r>
          </a:p>
          <a:p>
            <a:pPr algn="ctr"/>
            <a:r>
              <a:rPr lang="en-GB" sz="1000" dirty="0" smtClean="0">
                <a:latin typeface="Verdana" pitchFamily="34" charset="0"/>
              </a:rPr>
              <a:t>(Exchange &amp; CIFS)</a:t>
            </a:r>
            <a:endParaRPr lang="en-GB" sz="1000" dirty="0">
              <a:latin typeface="Verdana" pitchFamily="34" charset="0"/>
            </a:endParaRPr>
          </a:p>
        </p:txBody>
      </p:sp>
      <p:sp>
        <p:nvSpPr>
          <p:cNvPr id="54" name="Text Box 23"/>
          <p:cNvSpPr txBox="1">
            <a:spLocks noChangeArrowheads="1"/>
          </p:cNvSpPr>
          <p:nvPr/>
        </p:nvSpPr>
        <p:spPr bwMode="auto">
          <a:xfrm>
            <a:off x="2467769" y="3507213"/>
            <a:ext cx="641522" cy="707886"/>
          </a:xfrm>
          <a:prstGeom prst="rect">
            <a:avLst/>
          </a:prstGeom>
          <a:noFill/>
          <a:ln w="9525" algn="ctr">
            <a:noFill/>
            <a:miter lim="800000"/>
            <a:headEnd/>
            <a:tailEnd/>
          </a:ln>
        </p:spPr>
        <p:txBody>
          <a:bodyPr wrap="none">
            <a:spAutoFit/>
          </a:bodyPr>
          <a:lstStyle/>
          <a:p>
            <a:r>
              <a:rPr lang="en-GB" sz="4000" dirty="0" smtClean="0">
                <a:solidFill>
                  <a:srgbClr val="FF0000"/>
                </a:solidFill>
                <a:latin typeface="Verdana" pitchFamily="34" charset="0"/>
                <a:sym typeface="Wingdings 2" pitchFamily="18" charset="2"/>
              </a:rPr>
              <a:t></a:t>
            </a:r>
            <a:endParaRPr lang="en-GB" sz="4000" dirty="0">
              <a:solidFill>
                <a:srgbClr val="FF0000"/>
              </a:solidFill>
              <a:latin typeface="Verdana" pitchFamily="34" charset="0"/>
              <a:sym typeface="Wingdings 2" pitchFamily="18" charset="2"/>
            </a:endParaRPr>
          </a:p>
        </p:txBody>
      </p:sp>
      <p:sp>
        <p:nvSpPr>
          <p:cNvPr id="55" name="Text Box 10"/>
          <p:cNvSpPr txBox="1">
            <a:spLocks noChangeArrowheads="1"/>
          </p:cNvSpPr>
          <p:nvPr/>
        </p:nvSpPr>
        <p:spPr bwMode="auto">
          <a:xfrm>
            <a:off x="5820569" y="5102690"/>
            <a:ext cx="1077539" cy="553998"/>
          </a:xfrm>
          <a:prstGeom prst="rect">
            <a:avLst/>
          </a:prstGeom>
          <a:noFill/>
          <a:ln w="9525" algn="ctr">
            <a:noFill/>
            <a:miter lim="800000"/>
            <a:headEnd/>
            <a:tailEnd/>
          </a:ln>
        </p:spPr>
        <p:txBody>
          <a:bodyPr wrap="none">
            <a:spAutoFit/>
          </a:bodyPr>
          <a:lstStyle/>
          <a:p>
            <a:r>
              <a:rPr lang="en-GB" sz="1000" b="1" u="sng" dirty="0" smtClean="0">
                <a:latin typeface="Verdana" pitchFamily="34" charset="0"/>
              </a:rPr>
              <a:t>Offline </a:t>
            </a:r>
            <a:r>
              <a:rPr lang="en-GB" sz="1000" dirty="0" smtClean="0">
                <a:latin typeface="Verdana" pitchFamily="34" charset="0"/>
              </a:rPr>
              <a:t>Index</a:t>
            </a:r>
          </a:p>
          <a:p>
            <a:r>
              <a:rPr lang="en-GB" sz="1000" dirty="0" smtClean="0">
                <a:latin typeface="Verdana" pitchFamily="34" charset="0"/>
              </a:rPr>
              <a:t>(Any Archive</a:t>
            </a:r>
          </a:p>
          <a:p>
            <a:r>
              <a:rPr lang="en-GB" sz="1000" dirty="0" smtClean="0">
                <a:latin typeface="Verdana" pitchFamily="34" charset="0"/>
              </a:rPr>
              <a:t>or Backup)</a:t>
            </a:r>
            <a:endParaRPr lang="en-GB" sz="1000" dirty="0">
              <a:latin typeface="Verdana" pitchFamily="34" charset="0"/>
            </a:endParaRPr>
          </a:p>
        </p:txBody>
      </p:sp>
      <p:sp>
        <p:nvSpPr>
          <p:cNvPr id="56" name="Text Box 67"/>
          <p:cNvSpPr txBox="1">
            <a:spLocks noChangeArrowheads="1"/>
          </p:cNvSpPr>
          <p:nvPr/>
        </p:nvSpPr>
        <p:spPr bwMode="auto">
          <a:xfrm>
            <a:off x="6017419" y="4150988"/>
            <a:ext cx="641350" cy="708025"/>
          </a:xfrm>
          <a:prstGeom prst="rect">
            <a:avLst/>
          </a:prstGeom>
          <a:noFill/>
          <a:ln w="9525" algn="ctr">
            <a:noFill/>
            <a:miter lim="800000"/>
            <a:headEnd/>
            <a:tailEnd/>
          </a:ln>
        </p:spPr>
        <p:txBody>
          <a:bodyPr wrap="none">
            <a:spAutoFit/>
          </a:bodyPr>
          <a:lstStyle/>
          <a:p>
            <a:r>
              <a:rPr lang="en-GB" sz="4000" dirty="0">
                <a:solidFill>
                  <a:srgbClr val="FF0000"/>
                </a:solidFill>
                <a:latin typeface="Verdana" pitchFamily="34" charset="0"/>
                <a:sym typeface="Wingdings 2" pitchFamily="18" charset="2"/>
              </a:rPr>
              <a:t></a:t>
            </a:r>
          </a:p>
        </p:txBody>
      </p:sp>
      <p:sp>
        <p:nvSpPr>
          <p:cNvPr id="57" name="AutoShape 7"/>
          <p:cNvSpPr>
            <a:spLocks noChangeArrowheads="1"/>
          </p:cNvSpPr>
          <p:nvPr/>
        </p:nvSpPr>
        <p:spPr bwMode="auto">
          <a:xfrm rot="10800000" flipH="1">
            <a:off x="5955507" y="4027913"/>
            <a:ext cx="855662" cy="317500"/>
          </a:xfrm>
          <a:custGeom>
            <a:avLst/>
            <a:gdLst>
              <a:gd name="T0" fmla="*/ 2147483647 w 21600"/>
              <a:gd name="T1" fmla="*/ 0 h 21600"/>
              <a:gd name="T2" fmla="*/ 0 w 21600"/>
              <a:gd name="T3" fmla="*/ 504177823 h 21600"/>
              <a:gd name="T4" fmla="*/ 2147483647 w 21600"/>
              <a:gd name="T5" fmla="*/ 1008355646 h 21600"/>
              <a:gd name="T6" fmla="*/ 2147483647 w 21600"/>
              <a:gd name="T7" fmla="*/ 504177823 h 21600"/>
              <a:gd name="T8" fmla="*/ 17694720 60000 65536"/>
              <a:gd name="T9" fmla="*/ 11796480 60000 65536"/>
              <a:gd name="T10" fmla="*/ 5898240 60000 65536"/>
              <a:gd name="T11" fmla="*/ 0 60000 65536"/>
              <a:gd name="T12" fmla="*/ 3375 w 21600"/>
              <a:gd name="T13" fmla="*/ 5336 h 21600"/>
              <a:gd name="T14" fmla="*/ 20037 w 21600"/>
              <a:gd name="T15" fmla="*/ 16264 h 21600"/>
            </a:gdLst>
            <a:ahLst/>
            <a:cxnLst>
              <a:cxn ang="T8">
                <a:pos x="T0" y="T1"/>
              </a:cxn>
              <a:cxn ang="T9">
                <a:pos x="T2" y="T3"/>
              </a:cxn>
              <a:cxn ang="T10">
                <a:pos x="T4" y="T5"/>
              </a:cxn>
              <a:cxn ang="T11">
                <a:pos x="T6" y="T7"/>
              </a:cxn>
            </a:cxnLst>
            <a:rect l="T12" t="T13" r="T14" b="T15"/>
            <a:pathLst>
              <a:path w="21600" h="21600">
                <a:moveTo>
                  <a:pt x="18511" y="0"/>
                </a:moveTo>
                <a:lnTo>
                  <a:pt x="18511" y="5336"/>
                </a:lnTo>
                <a:lnTo>
                  <a:pt x="3375" y="5336"/>
                </a:lnTo>
                <a:lnTo>
                  <a:pt x="3375" y="16264"/>
                </a:lnTo>
                <a:lnTo>
                  <a:pt x="18511" y="16264"/>
                </a:lnTo>
                <a:lnTo>
                  <a:pt x="18511" y="21600"/>
                </a:lnTo>
                <a:lnTo>
                  <a:pt x="21600" y="10800"/>
                </a:lnTo>
                <a:close/>
              </a:path>
              <a:path w="21600" h="21600">
                <a:moveTo>
                  <a:pt x="1350" y="5336"/>
                </a:moveTo>
                <a:lnTo>
                  <a:pt x="1350" y="16264"/>
                </a:lnTo>
                <a:lnTo>
                  <a:pt x="2700" y="16264"/>
                </a:lnTo>
                <a:lnTo>
                  <a:pt x="2700" y="5336"/>
                </a:lnTo>
                <a:close/>
              </a:path>
              <a:path w="21600" h="21600">
                <a:moveTo>
                  <a:pt x="0" y="5336"/>
                </a:moveTo>
                <a:lnTo>
                  <a:pt x="0" y="16264"/>
                </a:lnTo>
                <a:lnTo>
                  <a:pt x="675" y="16264"/>
                </a:lnTo>
                <a:lnTo>
                  <a:pt x="675" y="5336"/>
                </a:lnTo>
                <a:close/>
              </a:path>
            </a:pathLst>
          </a:custGeom>
          <a:solidFill>
            <a:srgbClr val="C00000"/>
          </a:solidFill>
          <a:ln w="9525" algn="ctr">
            <a:noFill/>
            <a:miter lim="800000"/>
            <a:headEnd/>
            <a:tailEnd/>
          </a:ln>
        </p:spPr>
        <p:txBody>
          <a:bodyPr wrap="none" anchor="ctr"/>
          <a:lstStyle/>
          <a:p>
            <a:endParaRPr lang="en-US" dirty="0">
              <a:solidFill>
                <a:schemeClr val="tx2"/>
              </a:solidFill>
            </a:endParaRPr>
          </a:p>
        </p:txBody>
      </p:sp>
      <p:sp>
        <p:nvSpPr>
          <p:cNvPr id="48" name="Flowchart: Connector 47"/>
          <p:cNvSpPr/>
          <p:nvPr/>
        </p:nvSpPr>
        <p:spPr>
          <a:xfrm>
            <a:off x="5668169" y="4111338"/>
            <a:ext cx="228600" cy="234075"/>
          </a:xfrm>
          <a:prstGeom prst="flowChartConnector">
            <a:avLst/>
          </a:prstGeom>
          <a:solidFill>
            <a:srgbClr val="C0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Flowchart: Connector 57"/>
          <p:cNvSpPr/>
          <p:nvPr/>
        </p:nvSpPr>
        <p:spPr>
          <a:xfrm>
            <a:off x="3610769" y="4116813"/>
            <a:ext cx="228600" cy="234075"/>
          </a:xfrm>
          <a:prstGeom prst="flowChartConnector">
            <a:avLst/>
          </a:prstGeom>
          <a:solidFill>
            <a:srgbClr val="C0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9" name="Flowchart: Connector 58"/>
          <p:cNvSpPr/>
          <p:nvPr/>
        </p:nvSpPr>
        <p:spPr>
          <a:xfrm>
            <a:off x="3610769" y="5940138"/>
            <a:ext cx="228600" cy="234075"/>
          </a:xfrm>
          <a:prstGeom prst="flowChartConnector">
            <a:avLst/>
          </a:prstGeom>
          <a:solidFill>
            <a:srgbClr val="C000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6" name="Group 41"/>
          <p:cNvGrpSpPr/>
          <p:nvPr/>
        </p:nvGrpSpPr>
        <p:grpSpPr>
          <a:xfrm>
            <a:off x="6924984" y="3922198"/>
            <a:ext cx="1867385" cy="2042822"/>
            <a:chOff x="571015" y="4305650"/>
            <a:chExt cx="1867385" cy="2042822"/>
          </a:xfrm>
        </p:grpSpPr>
        <p:grpSp>
          <p:nvGrpSpPr>
            <p:cNvPr id="11" name="Group 43"/>
            <p:cNvGrpSpPr/>
            <p:nvPr/>
          </p:nvGrpSpPr>
          <p:grpSpPr>
            <a:xfrm>
              <a:off x="571015" y="4953000"/>
              <a:ext cx="1093192" cy="1395472"/>
              <a:chOff x="647215" y="4953000"/>
              <a:chExt cx="1093192" cy="1395472"/>
            </a:xfrm>
          </p:grpSpPr>
          <p:pic>
            <p:nvPicPr>
              <p:cNvPr id="82" name="Picture 6" descr="D:\My Software\iconexperience\v_collections_png\objects_people_industries\256x256\shadow\pawn_glass_green.png"/>
              <p:cNvPicPr>
                <a:picLocks noChangeAspect="1" noChangeArrowheads="1"/>
              </p:cNvPicPr>
              <p:nvPr/>
            </p:nvPicPr>
            <p:blipFill>
              <a:blip r:embed="rId12" cstate="print"/>
              <a:srcRect/>
              <a:stretch>
                <a:fillRect/>
              </a:stretch>
            </p:blipFill>
            <p:spPr bwMode="auto">
              <a:xfrm>
                <a:off x="745045" y="4953000"/>
                <a:ext cx="995362" cy="995362"/>
              </a:xfrm>
              <a:prstGeom prst="rect">
                <a:avLst/>
              </a:prstGeom>
              <a:noFill/>
            </p:spPr>
          </p:pic>
          <p:sp>
            <p:nvSpPr>
              <p:cNvPr id="83" name="TextBox 82"/>
              <p:cNvSpPr txBox="1"/>
              <p:nvPr/>
            </p:nvSpPr>
            <p:spPr>
              <a:xfrm>
                <a:off x="647215" y="5948362"/>
                <a:ext cx="888385" cy="400110"/>
              </a:xfrm>
              <a:prstGeom prst="rect">
                <a:avLst/>
              </a:prstGeom>
              <a:noFill/>
            </p:spPr>
            <p:txBody>
              <a:bodyPr wrap="none" rtlCol="0">
                <a:spAutoFit/>
              </a:bodyPr>
              <a:lstStyle/>
              <a:p>
                <a:r>
                  <a:rPr lang="en-US" sz="1000" dirty="0" smtClean="0">
                    <a:solidFill>
                      <a:schemeClr val="tx2"/>
                    </a:solidFill>
                  </a:rPr>
                  <a:t>eDiscovery /</a:t>
                </a:r>
              </a:p>
              <a:p>
                <a:r>
                  <a:rPr lang="en-US" sz="1000" dirty="0" smtClean="0">
                    <a:solidFill>
                      <a:schemeClr val="tx2"/>
                    </a:solidFill>
                  </a:rPr>
                  <a:t>Compliance</a:t>
                </a:r>
                <a:endParaRPr lang="en-GB" sz="1000" dirty="0">
                  <a:solidFill>
                    <a:schemeClr val="tx2"/>
                  </a:solidFill>
                </a:endParaRPr>
              </a:p>
            </p:txBody>
          </p:sp>
        </p:grpSp>
        <p:grpSp>
          <p:nvGrpSpPr>
            <p:cNvPr id="12" name="Group 52"/>
            <p:cNvGrpSpPr/>
            <p:nvPr/>
          </p:nvGrpSpPr>
          <p:grpSpPr>
            <a:xfrm>
              <a:off x="1443038" y="4953000"/>
              <a:ext cx="995362" cy="1390710"/>
              <a:chOff x="1062038" y="4953000"/>
              <a:chExt cx="995362" cy="1390710"/>
            </a:xfrm>
          </p:grpSpPr>
          <p:sp>
            <p:nvSpPr>
              <p:cNvPr id="80" name="TextBox 79"/>
              <p:cNvSpPr txBox="1"/>
              <p:nvPr/>
            </p:nvSpPr>
            <p:spPr>
              <a:xfrm>
                <a:off x="1152871" y="5943600"/>
                <a:ext cx="752129" cy="400110"/>
              </a:xfrm>
              <a:prstGeom prst="rect">
                <a:avLst/>
              </a:prstGeom>
              <a:noFill/>
            </p:spPr>
            <p:txBody>
              <a:bodyPr wrap="none" rtlCol="0">
                <a:spAutoFit/>
              </a:bodyPr>
              <a:lstStyle/>
              <a:p>
                <a:r>
                  <a:rPr lang="en-US" sz="1000" dirty="0" smtClean="0">
                    <a:solidFill>
                      <a:schemeClr val="tx2"/>
                    </a:solidFill>
                  </a:rPr>
                  <a:t>Corporate</a:t>
                </a:r>
              </a:p>
              <a:p>
                <a:r>
                  <a:rPr lang="en-US" sz="1000" dirty="0" smtClean="0">
                    <a:solidFill>
                      <a:schemeClr val="tx2"/>
                    </a:solidFill>
                  </a:rPr>
                  <a:t>Search</a:t>
                </a:r>
                <a:endParaRPr lang="en-GB" sz="1000" dirty="0">
                  <a:solidFill>
                    <a:schemeClr val="tx2"/>
                  </a:solidFill>
                </a:endParaRPr>
              </a:p>
            </p:txBody>
          </p:sp>
          <p:pic>
            <p:nvPicPr>
              <p:cNvPr id="81" name="Picture 12" descr="D:\My Software\iconexperience\v_collections_png\objects_people_industries\256x256\shadow\pawn_glass_blue.png"/>
              <p:cNvPicPr>
                <a:picLocks noChangeAspect="1" noChangeArrowheads="1"/>
              </p:cNvPicPr>
              <p:nvPr/>
            </p:nvPicPr>
            <p:blipFill>
              <a:blip r:embed="rId13" cstate="print"/>
              <a:srcRect/>
              <a:stretch>
                <a:fillRect/>
              </a:stretch>
            </p:blipFill>
            <p:spPr bwMode="auto">
              <a:xfrm>
                <a:off x="1062038" y="4953000"/>
                <a:ext cx="995362" cy="995362"/>
              </a:xfrm>
              <a:prstGeom prst="rect">
                <a:avLst/>
              </a:prstGeom>
              <a:noFill/>
            </p:spPr>
          </p:pic>
        </p:grpSp>
        <p:pic>
          <p:nvPicPr>
            <p:cNvPr id="78" name="Picture 8" descr="D:\My Software\iconexperience\v_collections_png\basic_foundation\256x256\shadow\arrow2_up_right_green.png"/>
            <p:cNvPicPr>
              <a:picLocks noChangeAspect="1" noChangeArrowheads="1"/>
            </p:cNvPicPr>
            <p:nvPr/>
          </p:nvPicPr>
          <p:blipFill>
            <a:blip r:embed="rId14" cstate="print"/>
            <a:srcRect/>
            <a:stretch>
              <a:fillRect/>
            </a:stretch>
          </p:blipFill>
          <p:spPr bwMode="auto">
            <a:xfrm rot="19897036">
              <a:off x="867465" y="4306701"/>
              <a:ext cx="642218" cy="642218"/>
            </a:xfrm>
            <a:prstGeom prst="rect">
              <a:avLst/>
            </a:prstGeom>
            <a:noFill/>
          </p:spPr>
        </p:pic>
        <p:pic>
          <p:nvPicPr>
            <p:cNvPr id="79" name="Picture 9" descr="D:\My Software\iconexperience\v_collections_png\basic_foundation\256x256\shadow\arrow2_up_left_blue.png"/>
            <p:cNvPicPr>
              <a:picLocks noChangeAspect="1" noChangeArrowheads="1"/>
            </p:cNvPicPr>
            <p:nvPr/>
          </p:nvPicPr>
          <p:blipFill>
            <a:blip r:embed="rId15" cstate="print"/>
            <a:srcRect/>
            <a:stretch>
              <a:fillRect/>
            </a:stretch>
          </p:blipFill>
          <p:spPr bwMode="auto">
            <a:xfrm rot="1709164">
              <a:off x="1342048" y="4305650"/>
              <a:ext cx="644321" cy="644321"/>
            </a:xfrm>
            <a:prstGeom prst="rect">
              <a:avLst/>
            </a:prstGeom>
            <a:noFill/>
          </p:spPr>
        </p:pic>
      </p:grpSp>
      <p:grpSp>
        <p:nvGrpSpPr>
          <p:cNvPr id="13" name="Group 83"/>
          <p:cNvGrpSpPr/>
          <p:nvPr/>
        </p:nvGrpSpPr>
        <p:grpSpPr>
          <a:xfrm>
            <a:off x="7397559" y="1622537"/>
            <a:ext cx="1287408" cy="1575411"/>
            <a:chOff x="1043590" y="2005989"/>
            <a:chExt cx="1287408" cy="1575411"/>
          </a:xfrm>
        </p:grpSpPr>
        <p:pic>
          <p:nvPicPr>
            <p:cNvPr id="85" name="Picture 4" descr="D:\My Software\iconexperience\v_collections_png\objects_people_industries\256x256\shadow\pawn_glass_red.png"/>
            <p:cNvPicPr>
              <a:picLocks noChangeAspect="1" noChangeArrowheads="1"/>
            </p:cNvPicPr>
            <p:nvPr/>
          </p:nvPicPr>
          <p:blipFill>
            <a:blip r:embed="rId16" cstate="print"/>
            <a:srcRect/>
            <a:stretch>
              <a:fillRect/>
            </a:stretch>
          </p:blipFill>
          <p:spPr bwMode="auto">
            <a:xfrm>
              <a:off x="1043590" y="2005989"/>
              <a:ext cx="965811" cy="965811"/>
            </a:xfrm>
            <a:prstGeom prst="rect">
              <a:avLst/>
            </a:prstGeom>
            <a:noFill/>
          </p:spPr>
        </p:pic>
        <p:sp>
          <p:nvSpPr>
            <p:cNvPr id="86" name="TextBox 85"/>
            <p:cNvSpPr txBox="1"/>
            <p:nvPr/>
          </p:nvSpPr>
          <p:spPr>
            <a:xfrm>
              <a:off x="1614135" y="2196073"/>
              <a:ext cx="716863" cy="400110"/>
            </a:xfrm>
            <a:prstGeom prst="rect">
              <a:avLst/>
            </a:prstGeom>
            <a:noFill/>
          </p:spPr>
          <p:txBody>
            <a:bodyPr wrap="none" rtlCol="0">
              <a:spAutoFit/>
            </a:bodyPr>
            <a:lstStyle/>
            <a:p>
              <a:r>
                <a:rPr lang="en-US" sz="1000" dirty="0" smtClean="0">
                  <a:solidFill>
                    <a:schemeClr val="tx2"/>
                  </a:solidFill>
                </a:rPr>
                <a:t>End User</a:t>
              </a:r>
            </a:p>
            <a:p>
              <a:r>
                <a:rPr lang="en-US" sz="1000" dirty="0" smtClean="0">
                  <a:solidFill>
                    <a:schemeClr val="tx2"/>
                  </a:solidFill>
                </a:rPr>
                <a:t>Search</a:t>
              </a:r>
              <a:endParaRPr lang="en-GB" sz="1000" dirty="0">
                <a:solidFill>
                  <a:schemeClr val="tx2"/>
                </a:solidFill>
              </a:endParaRPr>
            </a:p>
          </p:txBody>
        </p:sp>
        <p:pic>
          <p:nvPicPr>
            <p:cNvPr id="87" name="Picture 10" descr="D:\My Software\iconexperience\v_collections_png\basic_foundation\256x256\shadow\arrow2_down_red.png"/>
            <p:cNvPicPr>
              <a:picLocks noChangeAspect="1" noChangeArrowheads="1"/>
            </p:cNvPicPr>
            <p:nvPr/>
          </p:nvPicPr>
          <p:blipFill>
            <a:blip r:embed="rId17" cstate="print"/>
            <a:srcRect/>
            <a:stretch>
              <a:fillRect/>
            </a:stretch>
          </p:blipFill>
          <p:spPr bwMode="auto">
            <a:xfrm>
              <a:off x="1133840" y="2819400"/>
              <a:ext cx="618760" cy="762000"/>
            </a:xfrm>
            <a:prstGeom prst="rect">
              <a:avLst/>
            </a:prstGeom>
            <a:noFill/>
          </p:spPr>
        </p:pic>
      </p:grpSp>
      <p:sp>
        <p:nvSpPr>
          <p:cNvPr id="88" name="Text Box 10"/>
          <p:cNvSpPr txBox="1">
            <a:spLocks noChangeArrowheads="1"/>
          </p:cNvSpPr>
          <p:nvPr/>
        </p:nvSpPr>
        <p:spPr bwMode="auto">
          <a:xfrm>
            <a:off x="6017419" y="3898292"/>
            <a:ext cx="630301" cy="246221"/>
          </a:xfrm>
          <a:prstGeom prst="rect">
            <a:avLst/>
          </a:prstGeom>
          <a:noFill/>
          <a:ln w="9525" algn="ctr">
            <a:noFill/>
            <a:miter lim="800000"/>
            <a:headEnd/>
            <a:tailEnd/>
          </a:ln>
        </p:spPr>
        <p:txBody>
          <a:bodyPr wrap="none">
            <a:spAutoFit/>
          </a:bodyPr>
          <a:lstStyle/>
          <a:p>
            <a:r>
              <a:rPr lang="en-GB" sz="1000" dirty="0" smtClean="0">
                <a:latin typeface="Verdana" pitchFamily="34" charset="0"/>
              </a:rPr>
              <a:t>Search</a:t>
            </a:r>
            <a:endParaRPr lang="en-GB" sz="1000" dirty="0">
              <a:latin typeface="Verdana" pitchFamily="34" charset="0"/>
            </a:endParaRPr>
          </a:p>
        </p:txBody>
      </p:sp>
      <p:grpSp>
        <p:nvGrpSpPr>
          <p:cNvPr id="14" name="Group 265"/>
          <p:cNvGrpSpPr>
            <a:grpSpLocks/>
          </p:cNvGrpSpPr>
          <p:nvPr/>
        </p:nvGrpSpPr>
        <p:grpSpPr bwMode="auto">
          <a:xfrm>
            <a:off x="2736620" y="2150890"/>
            <a:ext cx="2237025" cy="1737322"/>
            <a:chOff x="2815" y="2500"/>
            <a:chExt cx="1445" cy="1557"/>
          </a:xfrm>
        </p:grpSpPr>
        <p:sp>
          <p:nvSpPr>
            <p:cNvPr id="64" name="Line 271"/>
            <p:cNvSpPr>
              <a:spLocks noChangeShapeType="1"/>
            </p:cNvSpPr>
            <p:nvPr/>
          </p:nvSpPr>
          <p:spPr bwMode="auto">
            <a:xfrm flipH="1" flipV="1">
              <a:off x="3773" y="3260"/>
              <a:ext cx="345" cy="797"/>
            </a:xfrm>
            <a:prstGeom prst="line">
              <a:avLst/>
            </a:prstGeom>
            <a:noFill/>
            <a:ln w="28575">
              <a:solidFill>
                <a:schemeClr val="tx2"/>
              </a:solidFill>
              <a:round/>
              <a:headEnd type="oval" w="med" len="med"/>
              <a:tailEnd/>
            </a:ln>
            <a:effectLst/>
          </p:spPr>
          <p:txBody>
            <a:bodyPr wrap="none"/>
            <a:lstStyle/>
            <a:p>
              <a:endParaRPr lang="en-GB" dirty="0">
                <a:solidFill>
                  <a:schemeClr val="tx2"/>
                </a:solidFill>
              </a:endParaRPr>
            </a:p>
          </p:txBody>
        </p:sp>
        <p:sp>
          <p:nvSpPr>
            <p:cNvPr id="65" name="Text Box 272"/>
            <p:cNvSpPr txBox="1">
              <a:spLocks noChangeArrowheads="1"/>
            </p:cNvSpPr>
            <p:nvPr/>
          </p:nvSpPr>
          <p:spPr bwMode="auto">
            <a:xfrm>
              <a:off x="2815" y="2500"/>
              <a:ext cx="1445" cy="852"/>
            </a:xfrm>
            <a:prstGeom prst="rect">
              <a:avLst/>
            </a:prstGeom>
            <a:solidFill>
              <a:schemeClr val="accent1">
                <a:lumMod val="20000"/>
                <a:lumOff val="80000"/>
              </a:schemeClr>
            </a:solidFill>
            <a:ln w="9525">
              <a:solidFill>
                <a:schemeClr val="tx2"/>
              </a:solidFill>
              <a:miter lim="800000"/>
              <a:headEnd/>
              <a:tailEnd/>
            </a:ln>
            <a:effectLst>
              <a:outerShdw blurRad="50800" dist="38100" dir="2700000" algn="tl" rotWithShape="0">
                <a:prstClr val="black">
                  <a:alpha val="40000"/>
                </a:prstClr>
              </a:outerShdw>
            </a:effectLst>
          </p:spPr>
          <p:txBody>
            <a:bodyPr wrap="square">
              <a:spAutoFit/>
            </a:bodyPr>
            <a:lstStyle/>
            <a:p>
              <a:pPr marL="114300" indent="-114300">
                <a:lnSpc>
                  <a:spcPct val="90000"/>
                </a:lnSpc>
              </a:pPr>
              <a:r>
                <a:rPr lang="en-US" sz="1000" b="1" dirty="0" smtClean="0">
                  <a:solidFill>
                    <a:schemeClr val="tx2"/>
                  </a:solidFill>
                  <a:latin typeface="+mn-lt"/>
                </a:rPr>
                <a:t>Index </a:t>
              </a:r>
              <a:r>
                <a:rPr lang="en-US" sz="1000" b="1" dirty="0">
                  <a:solidFill>
                    <a:schemeClr val="tx2"/>
                  </a:solidFill>
                  <a:latin typeface="+mn-lt"/>
                </a:rPr>
                <a:t>&amp; Search</a:t>
              </a:r>
            </a:p>
            <a:p>
              <a:pPr marL="114300" indent="-114300">
                <a:lnSpc>
                  <a:spcPct val="90000"/>
                </a:lnSpc>
                <a:buFontTx/>
                <a:buChar char="•"/>
              </a:pPr>
              <a:endParaRPr lang="en-GB" sz="200" b="0" dirty="0">
                <a:solidFill>
                  <a:schemeClr val="tx2"/>
                </a:solidFill>
                <a:latin typeface="+mn-lt"/>
              </a:endParaRPr>
            </a:p>
            <a:p>
              <a:pPr marL="114300" indent="-114300">
                <a:lnSpc>
                  <a:spcPct val="90000"/>
                </a:lnSpc>
                <a:buFontTx/>
                <a:buChar char="•"/>
              </a:pPr>
              <a:r>
                <a:rPr lang="en-GB" sz="1000" b="0" dirty="0">
                  <a:solidFill>
                    <a:schemeClr val="tx2"/>
                  </a:solidFill>
                  <a:latin typeface="+mn-lt"/>
                </a:rPr>
                <a:t>Content Index (File, File metadata, platform metadata and tags)</a:t>
              </a:r>
            </a:p>
            <a:p>
              <a:pPr marL="114300" indent="-114300">
                <a:lnSpc>
                  <a:spcPct val="90000"/>
                </a:lnSpc>
                <a:buFontTx/>
                <a:buChar char="•"/>
              </a:pPr>
              <a:r>
                <a:rPr lang="en-GB" sz="1000" dirty="0" smtClean="0">
                  <a:solidFill>
                    <a:schemeClr val="tx2"/>
                  </a:solidFill>
                  <a:latin typeface="+mn-lt"/>
                </a:rPr>
                <a:t>401</a:t>
              </a:r>
              <a:r>
                <a:rPr lang="en-GB" sz="1000" b="0" dirty="0" smtClean="0">
                  <a:solidFill>
                    <a:schemeClr val="tx2"/>
                  </a:solidFill>
                  <a:latin typeface="+mn-lt"/>
                </a:rPr>
                <a:t> </a:t>
              </a:r>
              <a:r>
                <a:rPr lang="en-GB" sz="1000" b="0" dirty="0">
                  <a:solidFill>
                    <a:schemeClr val="tx2"/>
                  </a:solidFill>
                  <a:latin typeface="+mn-lt"/>
                </a:rPr>
                <a:t>File </a:t>
              </a:r>
              <a:r>
                <a:rPr lang="en-GB" sz="1000" b="0" dirty="0" smtClean="0">
                  <a:solidFill>
                    <a:schemeClr val="tx2"/>
                  </a:solidFill>
                  <a:latin typeface="+mn-lt"/>
                </a:rPr>
                <a:t>Formats, </a:t>
              </a:r>
              <a:r>
                <a:rPr lang="en-GB" sz="1000" dirty="0" smtClean="0">
                  <a:solidFill>
                    <a:schemeClr val="tx2"/>
                  </a:solidFill>
                  <a:latin typeface="+mn-lt"/>
                </a:rPr>
                <a:t>77</a:t>
              </a:r>
              <a:r>
                <a:rPr lang="en-GB" sz="1000" b="0" dirty="0" smtClean="0">
                  <a:solidFill>
                    <a:schemeClr val="tx2"/>
                  </a:solidFill>
                  <a:latin typeface="+mn-lt"/>
                </a:rPr>
                <a:t> </a:t>
              </a:r>
              <a:r>
                <a:rPr lang="en-GB" sz="1000" b="0" dirty="0">
                  <a:solidFill>
                    <a:schemeClr val="tx2"/>
                  </a:solidFill>
                  <a:latin typeface="+mn-lt"/>
                </a:rPr>
                <a:t>Languages</a:t>
              </a:r>
            </a:p>
            <a:p>
              <a:pPr marL="114300" indent="-114300">
                <a:lnSpc>
                  <a:spcPct val="90000"/>
                </a:lnSpc>
                <a:buFontTx/>
                <a:buChar char="•"/>
              </a:pPr>
              <a:r>
                <a:rPr lang="en-GB" sz="1000" b="0" dirty="0" smtClean="0">
                  <a:solidFill>
                    <a:schemeClr val="tx2"/>
                  </a:solidFill>
                  <a:latin typeface="+mn-lt"/>
                </a:rPr>
                <a:t>Unified web </a:t>
              </a:r>
              <a:r>
                <a:rPr lang="en-GB" sz="1000" dirty="0" smtClean="0">
                  <a:solidFill>
                    <a:schemeClr val="tx2"/>
                  </a:solidFill>
                  <a:latin typeface="+mn-lt"/>
                </a:rPr>
                <a:t>s</a:t>
              </a:r>
              <a:r>
                <a:rPr lang="en-GB" sz="1000" b="0" dirty="0" smtClean="0">
                  <a:solidFill>
                    <a:schemeClr val="tx2"/>
                  </a:solidFill>
                  <a:latin typeface="+mn-lt"/>
                </a:rPr>
                <a:t>earch, mine, view</a:t>
              </a:r>
              <a:endParaRPr lang="en-GB" sz="1000" b="0" dirty="0">
                <a:solidFill>
                  <a:schemeClr val="tx2"/>
                </a:solidFill>
                <a:latin typeface="+mn-lt"/>
              </a:endParaRPr>
            </a:p>
            <a:p>
              <a:pPr marL="114300" indent="-114300">
                <a:lnSpc>
                  <a:spcPct val="90000"/>
                </a:lnSpc>
                <a:buFontTx/>
                <a:buChar char="•"/>
              </a:pPr>
              <a:r>
                <a:rPr lang="en-GB" sz="1000" b="0" dirty="0">
                  <a:solidFill>
                    <a:schemeClr val="tx2"/>
                  </a:solidFill>
                  <a:latin typeface="+mn-lt"/>
                </a:rPr>
                <a:t>Web </a:t>
              </a:r>
              <a:r>
                <a:rPr lang="en-GB" sz="1000" b="0" dirty="0" smtClean="0">
                  <a:solidFill>
                    <a:schemeClr val="tx2"/>
                  </a:solidFill>
                  <a:latin typeface="+mn-lt"/>
                </a:rPr>
                <a:t>folder </a:t>
              </a:r>
              <a:r>
                <a:rPr lang="en-GB" sz="1000" dirty="0">
                  <a:solidFill>
                    <a:schemeClr val="tx2"/>
                  </a:solidFill>
                  <a:latin typeface="+mn-lt"/>
                </a:rPr>
                <a:t>s</a:t>
              </a:r>
              <a:r>
                <a:rPr lang="en-GB" sz="1000" b="0" dirty="0" smtClean="0">
                  <a:solidFill>
                    <a:schemeClr val="tx2"/>
                  </a:solidFill>
                  <a:latin typeface="+mn-lt"/>
                </a:rPr>
                <a:t>tructure</a:t>
              </a:r>
              <a:endParaRPr lang="en-GB" sz="1000" b="0" dirty="0">
                <a:solidFill>
                  <a:schemeClr val="tx2"/>
                </a:solidFill>
                <a:latin typeface="+mn-lt"/>
              </a:endParaRPr>
            </a:p>
          </p:txBody>
        </p:sp>
      </p:grpSp>
      <p:sp>
        <p:nvSpPr>
          <p:cNvPr id="37" name="AutoShape 7"/>
          <p:cNvSpPr>
            <a:spLocks noChangeArrowheads="1"/>
          </p:cNvSpPr>
          <p:nvPr/>
        </p:nvSpPr>
        <p:spPr bwMode="auto">
          <a:xfrm rot="-5400000">
            <a:off x="5103019" y="4681963"/>
            <a:ext cx="990600" cy="317500"/>
          </a:xfrm>
          <a:custGeom>
            <a:avLst/>
            <a:gdLst>
              <a:gd name="T0" fmla="*/ 2147483647 w 21600"/>
              <a:gd name="T1" fmla="*/ 0 h 21600"/>
              <a:gd name="T2" fmla="*/ 0 w 21600"/>
              <a:gd name="T3" fmla="*/ 504177823 h 21600"/>
              <a:gd name="T4" fmla="*/ 2147483647 w 21600"/>
              <a:gd name="T5" fmla="*/ 1008355646 h 21600"/>
              <a:gd name="T6" fmla="*/ 2147483647 w 21600"/>
              <a:gd name="T7" fmla="*/ 504177823 h 21600"/>
              <a:gd name="T8" fmla="*/ 17694720 60000 65536"/>
              <a:gd name="T9" fmla="*/ 11796480 60000 65536"/>
              <a:gd name="T10" fmla="*/ 5898240 60000 65536"/>
              <a:gd name="T11" fmla="*/ 0 60000 65536"/>
              <a:gd name="T12" fmla="*/ 3375 w 21600"/>
              <a:gd name="T13" fmla="*/ 5336 h 21600"/>
              <a:gd name="T14" fmla="*/ 20037 w 21600"/>
              <a:gd name="T15" fmla="*/ 16264 h 21600"/>
            </a:gdLst>
            <a:ahLst/>
            <a:cxnLst>
              <a:cxn ang="T8">
                <a:pos x="T0" y="T1"/>
              </a:cxn>
              <a:cxn ang="T9">
                <a:pos x="T2" y="T3"/>
              </a:cxn>
              <a:cxn ang="T10">
                <a:pos x="T4" y="T5"/>
              </a:cxn>
              <a:cxn ang="T11">
                <a:pos x="T6" y="T7"/>
              </a:cxn>
            </a:cxnLst>
            <a:rect l="T12" t="T13" r="T14" b="T15"/>
            <a:pathLst>
              <a:path w="21600" h="21600">
                <a:moveTo>
                  <a:pt x="18511" y="0"/>
                </a:moveTo>
                <a:lnTo>
                  <a:pt x="18511" y="5336"/>
                </a:lnTo>
                <a:lnTo>
                  <a:pt x="3375" y="5336"/>
                </a:lnTo>
                <a:lnTo>
                  <a:pt x="3375" y="16264"/>
                </a:lnTo>
                <a:lnTo>
                  <a:pt x="18511" y="16264"/>
                </a:lnTo>
                <a:lnTo>
                  <a:pt x="18511" y="21600"/>
                </a:lnTo>
                <a:lnTo>
                  <a:pt x="21600" y="10800"/>
                </a:lnTo>
                <a:close/>
              </a:path>
              <a:path w="21600" h="21600">
                <a:moveTo>
                  <a:pt x="1350" y="5336"/>
                </a:moveTo>
                <a:lnTo>
                  <a:pt x="1350" y="16264"/>
                </a:lnTo>
                <a:lnTo>
                  <a:pt x="2700" y="16264"/>
                </a:lnTo>
                <a:lnTo>
                  <a:pt x="2700" y="5336"/>
                </a:lnTo>
                <a:close/>
              </a:path>
              <a:path w="21600" h="21600">
                <a:moveTo>
                  <a:pt x="0" y="5336"/>
                </a:moveTo>
                <a:lnTo>
                  <a:pt x="0" y="16264"/>
                </a:lnTo>
                <a:lnTo>
                  <a:pt x="675" y="16264"/>
                </a:lnTo>
                <a:lnTo>
                  <a:pt x="675" y="5336"/>
                </a:lnTo>
                <a:close/>
              </a:path>
            </a:pathLst>
          </a:custGeom>
          <a:solidFill>
            <a:srgbClr val="C00000"/>
          </a:solidFill>
          <a:ln w="9525" algn="ctr">
            <a:noFill/>
            <a:miter lim="800000"/>
            <a:headEnd/>
            <a:tailEnd/>
          </a:ln>
        </p:spPr>
        <p:txBody>
          <a:bodyPr wrap="none" anchor="ctr"/>
          <a:lstStyle/>
          <a:p>
            <a:endParaRPr lang="en-US" dirty="0"/>
          </a:p>
        </p:txBody>
      </p:sp>
    </p:spTree>
    <p:extLst>
      <p:ext uri="{BB962C8B-B14F-4D97-AF65-F5344CB8AC3E}">
        <p14:creationId xmlns:p14="http://schemas.microsoft.com/office/powerpoint/2010/main" val="23379364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2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22" presetClass="entr" presetSubtype="8"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par>
                                <p:cTn id="74" presetID="10" presetClass="entr" presetSubtype="0"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ipe(left)">
                                      <p:cBhvr>
                                        <p:cTn id="92" dur="500"/>
                                        <p:tgtEl>
                                          <p:spTgt spid="57"/>
                                        </p:tgtEl>
                                      </p:cBhvr>
                                    </p:animEffect>
                                  </p:childTnLst>
                                </p:cTn>
                              </p:par>
                              <p:par>
                                <p:cTn id="93" presetID="10" presetClass="entr" presetSubtype="0" fill="hold" nodeType="with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500"/>
                                        <p:tgtEl>
                                          <p:spTgt spid="88"/>
                                        </p:tgtEl>
                                      </p:cBhvr>
                                    </p:animEffect>
                                  </p:childTnLst>
                                </p:cTn>
                              </p:par>
                              <p:par>
                                <p:cTn id="96" presetID="10" presetClass="entr" presetSubtype="0"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2" presetClass="entr" presetSubtype="1" fill="hold"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0-#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500" fill="hold"/>
                                        <p:tgtEl>
                                          <p:spTgt spid="6"/>
                                        </p:tgtEl>
                                        <p:attrNameLst>
                                          <p:attrName>ppt_x</p:attrName>
                                        </p:attrNameLst>
                                      </p:cBhvr>
                                      <p:tavLst>
                                        <p:tav tm="0">
                                          <p:val>
                                            <p:strVal val="#ppt_x"/>
                                          </p:val>
                                        </p:tav>
                                        <p:tav tm="100000">
                                          <p:val>
                                            <p:strVal val="#ppt_x"/>
                                          </p:val>
                                        </p:tav>
                                      </p:tavLst>
                                    </p:anim>
                                    <p:anim calcmode="lin" valueType="num">
                                      <p:cBhvr additive="base">
                                        <p:cTn id="106" dur="500" fill="hold"/>
                                        <p:tgtEl>
                                          <p:spTgt spid="6"/>
                                        </p:tgtEl>
                                        <p:attrNameLst>
                                          <p:attrName>ppt_y</p:attrName>
                                        </p:attrNameLst>
                                      </p:cBhvr>
                                      <p:tavLst>
                                        <p:tav tm="0">
                                          <p:val>
                                            <p:strVal val="1+#ppt_h/2"/>
                                          </p:val>
                                        </p:tav>
                                        <p:tav tm="100000">
                                          <p:val>
                                            <p:strVal val="#ppt_y"/>
                                          </p:val>
                                        </p:tav>
                                      </p:tavLst>
                                    </p:anim>
                                  </p:childTnLst>
                                </p:cTn>
                              </p:par>
                            </p:childTnLst>
                          </p:cTn>
                        </p:par>
                        <p:par>
                          <p:cTn id="107" fill="hold">
                            <p:stCondLst>
                              <p:cond delay="1000"/>
                            </p:stCondLst>
                            <p:childTnLst>
                              <p:par>
                                <p:cTn id="108" presetID="10" presetClass="entr" presetSubtype="0" fill="hold"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par>
                                <p:cTn id="111" presetID="10" presetClass="entr" presetSubtype="0" fill="hold" nodeType="with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fade">
                                      <p:cBhvr>
                                        <p:cTn id="11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8" grpId="0" animBg="1"/>
      <p:bldP spid="29" grpId="0" animBg="1"/>
      <p:bldP spid="30" grpId="0"/>
      <p:bldP spid="35" grpId="0"/>
      <p:bldP spid="56" grpId="0"/>
      <p:bldP spid="57" grpId="0" animBg="1"/>
      <p:bldP spid="48" grpId="0" animBg="1"/>
      <p:bldP spid="58" grpId="0" animBg="1"/>
      <p:bldP spid="5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t="2892" b="5783"/>
          <a:stretch>
            <a:fillRect/>
          </a:stretch>
        </p:blipFill>
        <p:spPr bwMode="auto">
          <a:xfrm>
            <a:off x="2372865" y="2535411"/>
            <a:ext cx="6270717" cy="3713440"/>
          </a:xfrm>
          <a:prstGeom prst="rect">
            <a:avLst/>
          </a:prstGeom>
          <a:noFill/>
          <a:ln w="9525">
            <a:solidFill>
              <a:schemeClr val="accent6"/>
            </a:solidFill>
            <a:miter lim="800000"/>
            <a:headEnd/>
            <a:tailEnd/>
          </a:ln>
          <a:effectLst>
            <a:outerShdw blurRad="50800" dist="38100" dir="2700000" algn="tl" rotWithShape="0">
              <a:prstClr val="black">
                <a:alpha val="40000"/>
              </a:prstClr>
            </a:outerShdw>
          </a:effectLst>
        </p:spPr>
      </p:pic>
      <p:sp>
        <p:nvSpPr>
          <p:cNvPr id="65538" name="Rectangle 2"/>
          <p:cNvSpPr>
            <a:spLocks noGrp="1" noChangeArrowheads="1"/>
          </p:cNvSpPr>
          <p:nvPr>
            <p:ph type="title"/>
          </p:nvPr>
        </p:nvSpPr>
        <p:spPr/>
        <p:txBody>
          <a:bodyPr/>
          <a:lstStyle/>
          <a:p>
            <a:r>
              <a:rPr lang="en-US" dirty="0" smtClean="0"/>
              <a:t>Simpana 9 Enterprise Search</a:t>
            </a:r>
            <a:br>
              <a:rPr lang="en-US" dirty="0" smtClean="0"/>
            </a:br>
            <a:r>
              <a:rPr lang="en-US" sz="2000" dirty="0" smtClean="0"/>
              <a:t>Enhanced Search Console View</a:t>
            </a:r>
          </a:p>
        </p:txBody>
      </p:sp>
      <p:grpSp>
        <p:nvGrpSpPr>
          <p:cNvPr id="29" name="Group 28"/>
          <p:cNvGrpSpPr/>
          <p:nvPr/>
        </p:nvGrpSpPr>
        <p:grpSpPr>
          <a:xfrm>
            <a:off x="391665" y="2078211"/>
            <a:ext cx="8408124" cy="4697865"/>
            <a:chOff x="381000" y="1066800"/>
            <a:chExt cx="8408124" cy="4697865"/>
          </a:xfrm>
        </p:grpSpPr>
        <p:pic>
          <p:nvPicPr>
            <p:cNvPr id="1026" name="Picture 2"/>
            <p:cNvPicPr>
              <a:picLocks noChangeAspect="1" noChangeArrowheads="1"/>
            </p:cNvPicPr>
            <p:nvPr/>
          </p:nvPicPr>
          <p:blipFill>
            <a:blip r:embed="rId4" cstate="print"/>
            <a:srcRect l="46399" t="49616" r="41250" b="26747"/>
            <a:stretch>
              <a:fillRect/>
            </a:stretch>
          </p:blipFill>
          <p:spPr bwMode="auto">
            <a:xfrm>
              <a:off x="6629400" y="2971800"/>
              <a:ext cx="1259889" cy="1563477"/>
            </a:xfrm>
            <a:prstGeom prst="rect">
              <a:avLst/>
            </a:prstGeom>
            <a:noFill/>
            <a:ln w="9525">
              <a:solidFill>
                <a:schemeClr val="accent6"/>
              </a:solidFill>
              <a:miter lim="800000"/>
              <a:headEnd/>
              <a:tailEnd/>
            </a:ln>
            <a:effectLst>
              <a:outerShdw blurRad="50800" dist="38100" dir="2700000" algn="tl" rotWithShape="0">
                <a:prstClr val="black">
                  <a:alpha val="40000"/>
                </a:prstClr>
              </a:outerShdw>
            </a:effectLst>
          </p:spPr>
        </p:pic>
        <p:grpSp>
          <p:nvGrpSpPr>
            <p:cNvPr id="2" name="Group 25"/>
            <p:cNvGrpSpPr/>
            <p:nvPr/>
          </p:nvGrpSpPr>
          <p:grpSpPr>
            <a:xfrm>
              <a:off x="1676399" y="2057399"/>
              <a:ext cx="1828803" cy="1752598"/>
              <a:chOff x="2110154" y="2564842"/>
              <a:chExt cx="1669386" cy="1527016"/>
            </a:xfrm>
          </p:grpSpPr>
          <p:sp>
            <p:nvSpPr>
              <p:cNvPr id="22" name="Trapezoid 21"/>
              <p:cNvSpPr/>
              <p:nvPr/>
            </p:nvSpPr>
            <p:spPr>
              <a:xfrm rot="5400000">
                <a:off x="2876916" y="3189234"/>
                <a:ext cx="1527016" cy="278232"/>
              </a:xfrm>
              <a:prstGeom prst="trapezoid">
                <a:avLst>
                  <a:gd name="adj" fmla="val 91304"/>
                </a:avLst>
              </a:prstGeom>
              <a:solidFill>
                <a:schemeClr val="bg1">
                  <a:lumMod val="65000"/>
                  <a:alpha val="31000"/>
                </a:schemeClr>
              </a:solidFill>
            </p:spPr>
            <p:txBody>
              <a:bodyPr wrap="square" rtlCol="0" anchor="ctr">
                <a:noAutofit/>
              </a:bodyPr>
              <a:lstStyle/>
              <a:p>
                <a:pPr algn="l"/>
                <a:endParaRPr lang="en-US" sz="1200" dirty="0" smtClean="0">
                  <a:solidFill>
                    <a:prstClr val="black"/>
                  </a:solidFill>
                  <a:latin typeface="Arial"/>
                </a:endParaRPr>
              </a:p>
            </p:txBody>
          </p:sp>
          <p:pic>
            <p:nvPicPr>
              <p:cNvPr id="21" name="Picture 20"/>
              <p:cNvPicPr/>
              <p:nvPr/>
            </p:nvPicPr>
            <p:blipFill>
              <a:blip r:embed="rId5" cstate="print"/>
              <a:srcRect/>
              <a:stretch>
                <a:fillRect/>
              </a:stretch>
            </p:blipFill>
            <p:spPr bwMode="auto">
              <a:xfrm>
                <a:off x="2110154" y="2564843"/>
                <a:ext cx="1400173" cy="1507670"/>
              </a:xfrm>
              <a:prstGeom prst="rect">
                <a:avLst/>
              </a:prstGeom>
              <a:noFill/>
              <a:ln w="38100">
                <a:solidFill>
                  <a:schemeClr val="bg1">
                    <a:lumMod val="85000"/>
                  </a:schemeClr>
                </a:solidFill>
                <a:miter lim="800000"/>
                <a:headEnd/>
                <a:tailEnd/>
              </a:ln>
              <a:effectLst>
                <a:outerShdw blurRad="50800" dist="38100" dir="2700000" algn="tl" rotWithShape="0">
                  <a:prstClr val="black">
                    <a:alpha val="40000"/>
                  </a:prstClr>
                </a:outerShdw>
              </a:effectLst>
            </p:spPr>
          </p:pic>
        </p:grpSp>
        <p:grpSp>
          <p:nvGrpSpPr>
            <p:cNvPr id="27" name="Group 26"/>
            <p:cNvGrpSpPr/>
            <p:nvPr/>
          </p:nvGrpSpPr>
          <p:grpSpPr>
            <a:xfrm>
              <a:off x="381000" y="1066800"/>
              <a:ext cx="8408124" cy="4697865"/>
              <a:chOff x="381000" y="1066800"/>
              <a:chExt cx="8408124" cy="4697865"/>
            </a:xfrm>
          </p:grpSpPr>
          <p:sp>
            <p:nvSpPr>
              <p:cNvPr id="9" name="TextBox 8"/>
              <p:cNvSpPr txBox="1"/>
              <p:nvPr/>
            </p:nvSpPr>
            <p:spPr>
              <a:xfrm>
                <a:off x="381000" y="4333504"/>
                <a:ext cx="4724400" cy="1431161"/>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txBody>
              <a:bodyPr wrap="square" rtlCol="0">
                <a:spAutoFit/>
              </a:bodyPr>
              <a:lstStyle/>
              <a:p>
                <a:pPr algn="l">
                  <a:spcBef>
                    <a:spcPts val="600"/>
                  </a:spcBef>
                </a:pPr>
                <a:r>
                  <a:rPr lang="en-US" sz="1200" b="1" dirty="0" smtClean="0">
                    <a:solidFill>
                      <a:prstClr val="black"/>
                    </a:solidFill>
                    <a:cs typeface="Arial" pitchFamily="34" charset="0"/>
                  </a:rPr>
                  <a:t>Preview Reader Pane</a:t>
                </a:r>
              </a:p>
              <a:p>
                <a:pPr marL="234950" lvl="1" indent="-117475" algn="l">
                  <a:spcBef>
                    <a:spcPts val="600"/>
                  </a:spcBef>
                  <a:buFont typeface="Arial" pitchFamily="34" charset="0"/>
                  <a:buChar char="•"/>
                </a:pPr>
                <a:r>
                  <a:rPr lang="en-US" sz="1100" dirty="0" smtClean="0">
                    <a:solidFill>
                      <a:prstClr val="black"/>
                    </a:solidFill>
                    <a:cs typeface="Arial" pitchFamily="34" charset="0"/>
                  </a:rPr>
                  <a:t>HTML view, in-line based on selected item in the list </a:t>
                </a:r>
              </a:p>
              <a:p>
                <a:pPr marL="234950" lvl="1" indent="-117475" algn="l">
                  <a:spcBef>
                    <a:spcPts val="600"/>
                  </a:spcBef>
                  <a:buFont typeface="Arial" pitchFamily="34" charset="0"/>
                  <a:buChar char="•"/>
                </a:pPr>
                <a:r>
                  <a:rPr lang="en-US" sz="1100" dirty="0" smtClean="0">
                    <a:solidFill>
                      <a:prstClr val="black"/>
                    </a:solidFill>
                    <a:cs typeface="Arial" pitchFamily="34" charset="0"/>
                  </a:rPr>
                  <a:t>User can scroll through to read – similar to Outlook, but this applies to email, files and docs…</a:t>
                </a:r>
              </a:p>
              <a:p>
                <a:pPr marL="234950" lvl="1" indent="-117475" algn="l">
                  <a:spcBef>
                    <a:spcPts val="600"/>
                  </a:spcBef>
                  <a:buFont typeface="Arial" pitchFamily="34" charset="0"/>
                  <a:buChar char="•"/>
                </a:pPr>
                <a:r>
                  <a:rPr lang="en-US" sz="1100" dirty="0" smtClean="0">
                    <a:solidFill>
                      <a:prstClr val="black"/>
                    </a:solidFill>
                    <a:cs typeface="Arial" pitchFamily="34" charset="0"/>
                  </a:rPr>
                  <a:t>Allows site customization of what properties you want to show/hide</a:t>
                </a:r>
              </a:p>
              <a:p>
                <a:pPr marL="234950" lvl="1" indent="-117475" algn="l">
                  <a:spcBef>
                    <a:spcPts val="600"/>
                  </a:spcBef>
                  <a:buFont typeface="Arial" pitchFamily="34" charset="0"/>
                  <a:buChar char="•"/>
                </a:pPr>
                <a:r>
                  <a:rPr lang="en-US" sz="1100" dirty="0" smtClean="0">
                    <a:solidFill>
                      <a:prstClr val="black"/>
                    </a:solidFill>
                    <a:cs typeface="Arial" pitchFamily="34" charset="0"/>
                  </a:rPr>
                  <a:t>Speeds content review/relevancy assignment (right click &gt;)</a:t>
                </a:r>
              </a:p>
            </p:txBody>
          </p:sp>
          <p:sp>
            <p:nvSpPr>
              <p:cNvPr id="10" name="TextBox 9"/>
              <p:cNvSpPr txBox="1"/>
              <p:nvPr/>
            </p:nvSpPr>
            <p:spPr>
              <a:xfrm>
                <a:off x="4953000" y="1066800"/>
                <a:ext cx="3836124" cy="769441"/>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txBody>
              <a:bodyPr wrap="square" rtlCol="0">
                <a:spAutoFit/>
              </a:bodyPr>
              <a:lstStyle/>
              <a:p>
                <a:pPr algn="l">
                  <a:spcBef>
                    <a:spcPts val="600"/>
                  </a:spcBef>
                </a:pPr>
                <a:r>
                  <a:rPr lang="en-US" sz="1200" b="1" dirty="0" smtClean="0">
                    <a:solidFill>
                      <a:prstClr val="black"/>
                    </a:solidFill>
                    <a:cs typeface="Arial" pitchFamily="34" charset="0"/>
                  </a:rPr>
                  <a:t>Simple column listing results presentation</a:t>
                </a:r>
              </a:p>
              <a:p>
                <a:pPr marL="234950" lvl="1" indent="-182563" algn="l">
                  <a:spcBef>
                    <a:spcPts val="600"/>
                  </a:spcBef>
                  <a:buFont typeface="Arial" pitchFamily="34" charset="0"/>
                  <a:buChar char="•"/>
                </a:pPr>
                <a:r>
                  <a:rPr lang="en-US" sz="1100" dirty="0" smtClean="0">
                    <a:solidFill>
                      <a:prstClr val="black"/>
                    </a:solidFill>
                    <a:cs typeface="Arial" pitchFamily="34" charset="0"/>
                  </a:rPr>
                  <a:t>Tabbed  Content Oriented Views (Email/File/Advanced…) </a:t>
                </a:r>
              </a:p>
              <a:p>
                <a:pPr marL="234950" lvl="1" indent="-182563" algn="l">
                  <a:spcBef>
                    <a:spcPts val="600"/>
                  </a:spcBef>
                  <a:buFont typeface="Arial" pitchFamily="34" charset="0"/>
                  <a:buChar char="•"/>
                </a:pPr>
                <a:r>
                  <a:rPr lang="en-US" sz="1100" dirty="0" smtClean="0">
                    <a:solidFill>
                      <a:prstClr val="black"/>
                    </a:solidFill>
                    <a:cs typeface="Arial" pitchFamily="34" charset="0"/>
                  </a:rPr>
                  <a:t>Column listings (sort/show hide)</a:t>
                </a:r>
              </a:p>
            </p:txBody>
          </p:sp>
          <p:cxnSp>
            <p:nvCxnSpPr>
              <p:cNvPr id="14" name="Straight Arrow Connector 13"/>
              <p:cNvCxnSpPr>
                <a:stCxn id="9" idx="3"/>
              </p:cNvCxnSpPr>
              <p:nvPr/>
            </p:nvCxnSpPr>
            <p:spPr bwMode="auto">
              <a:xfrm flipV="1">
                <a:off x="5105400" y="4114800"/>
                <a:ext cx="838200" cy="934285"/>
              </a:xfrm>
              <a:prstGeom prst="straightConnector1">
                <a:avLst/>
              </a:prstGeom>
              <a:solidFill>
                <a:schemeClr val="accent1"/>
              </a:solidFill>
              <a:ln w="57150" cap="flat" cmpd="sng" algn="ctr">
                <a:solidFill>
                  <a:schemeClr val="tx2"/>
                </a:solidFill>
                <a:prstDash val="solid"/>
                <a:round/>
                <a:headEnd type="none" w="med" len="med"/>
                <a:tailEnd type="oval"/>
              </a:ln>
              <a:effectLst/>
            </p:spPr>
          </p:cxnSp>
          <p:cxnSp>
            <p:nvCxnSpPr>
              <p:cNvPr id="17" name="Straight Arrow Connector 16"/>
              <p:cNvCxnSpPr>
                <a:stCxn id="10" idx="2"/>
              </p:cNvCxnSpPr>
              <p:nvPr/>
            </p:nvCxnSpPr>
            <p:spPr bwMode="auto">
              <a:xfrm flipH="1">
                <a:off x="6564093" y="1836241"/>
                <a:ext cx="306969" cy="702679"/>
              </a:xfrm>
              <a:prstGeom prst="straightConnector1">
                <a:avLst/>
              </a:prstGeom>
              <a:solidFill>
                <a:schemeClr val="accent1"/>
              </a:solidFill>
              <a:ln w="57150" cap="flat" cmpd="sng" algn="ctr">
                <a:solidFill>
                  <a:schemeClr val="tx2"/>
                </a:solidFill>
                <a:prstDash val="solid"/>
                <a:round/>
                <a:headEnd type="none" w="med" len="med"/>
                <a:tailEnd type="oval"/>
              </a:ln>
              <a:effectLst/>
            </p:spPr>
          </p:cxnSp>
          <p:sp>
            <p:nvSpPr>
              <p:cNvPr id="18" name="TextBox 17"/>
              <p:cNvSpPr txBox="1"/>
              <p:nvPr/>
            </p:nvSpPr>
            <p:spPr>
              <a:xfrm>
                <a:off x="6553200" y="4800600"/>
                <a:ext cx="2104641" cy="523220"/>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txBody>
              <a:bodyPr wrap="square" rtlCol="0">
                <a:spAutoFit/>
              </a:bodyPr>
              <a:lstStyle/>
              <a:p>
                <a:pPr algn="l">
                  <a:spcBef>
                    <a:spcPts val="600"/>
                  </a:spcBef>
                </a:pPr>
                <a:r>
                  <a:rPr lang="en-US" sz="1200" b="1" dirty="0" smtClean="0">
                    <a:solidFill>
                      <a:prstClr val="black"/>
                    </a:solidFill>
                    <a:cs typeface="Arial" pitchFamily="34" charset="0"/>
                  </a:rPr>
                  <a:t>Right click menu</a:t>
                </a:r>
              </a:p>
              <a:p>
                <a:pPr marL="234950" lvl="1" indent="-182563" algn="l">
                  <a:spcBef>
                    <a:spcPts val="600"/>
                  </a:spcBef>
                  <a:buFont typeface="Arial" pitchFamily="34" charset="0"/>
                  <a:buChar char="•"/>
                </a:pPr>
                <a:r>
                  <a:rPr lang="en-US" sz="1100" dirty="0" smtClean="0">
                    <a:solidFill>
                      <a:prstClr val="black"/>
                    </a:solidFill>
                    <a:cs typeface="Arial" pitchFamily="34" charset="0"/>
                  </a:rPr>
                  <a:t>Assign items directly off list</a:t>
                </a:r>
              </a:p>
            </p:txBody>
          </p:sp>
          <p:pic>
            <p:nvPicPr>
              <p:cNvPr id="19" name="Picture 2"/>
              <p:cNvPicPr>
                <a:picLocks noChangeAspect="1" noChangeArrowheads="1"/>
              </p:cNvPicPr>
              <p:nvPr/>
            </p:nvPicPr>
            <p:blipFill>
              <a:blip r:embed="rId6" cstate="print"/>
              <a:srcRect/>
              <a:stretch>
                <a:fillRect/>
              </a:stretch>
            </p:blipFill>
            <p:spPr bwMode="auto">
              <a:xfrm>
                <a:off x="7696200" y="4267200"/>
                <a:ext cx="801164" cy="634696"/>
              </a:xfrm>
              <a:prstGeom prst="rect">
                <a:avLst/>
              </a:prstGeom>
              <a:noFill/>
              <a:ln w="9525">
                <a:noFill/>
                <a:miter lim="800000"/>
                <a:headEnd/>
                <a:tailEnd/>
              </a:ln>
              <a:effectLst/>
            </p:spPr>
          </p:pic>
          <p:sp>
            <p:nvSpPr>
              <p:cNvPr id="8" name="TextBox 7"/>
              <p:cNvSpPr txBox="1"/>
              <p:nvPr/>
            </p:nvSpPr>
            <p:spPr>
              <a:xfrm>
                <a:off x="381000" y="1503219"/>
                <a:ext cx="1295400" cy="2477601"/>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txBody>
              <a:bodyPr wrap="square" rtlCol="0">
                <a:spAutoFit/>
              </a:bodyPr>
              <a:lstStyle/>
              <a:p>
                <a:pPr algn="l">
                  <a:spcBef>
                    <a:spcPts val="600"/>
                  </a:spcBef>
                </a:pPr>
                <a:r>
                  <a:rPr lang="en-US" sz="1200" b="1" dirty="0" smtClean="0">
                    <a:solidFill>
                      <a:prstClr val="black"/>
                    </a:solidFill>
                    <a:cs typeface="Arial" pitchFamily="34" charset="0"/>
                  </a:rPr>
                  <a:t>Simple Navigation</a:t>
                </a:r>
              </a:p>
              <a:p>
                <a:pPr algn="l">
                  <a:spcBef>
                    <a:spcPts val="600"/>
                  </a:spcBef>
                </a:pPr>
                <a:r>
                  <a:rPr lang="en-US" sz="1200" dirty="0" smtClean="0">
                    <a:solidFill>
                      <a:prstClr val="black"/>
                    </a:solidFill>
                    <a:cs typeface="Arial" pitchFamily="34" charset="0"/>
                  </a:rPr>
                  <a:t>Key Folders </a:t>
                </a:r>
              </a:p>
              <a:p>
                <a:pPr marL="169863" lvl="1" indent="-117475" algn="l">
                  <a:spcBef>
                    <a:spcPts val="600"/>
                  </a:spcBef>
                  <a:buFont typeface="Arial" pitchFamily="34" charset="0"/>
                  <a:buChar char="•"/>
                  <a:tabLst>
                    <a:tab pos="169863" algn="l"/>
                  </a:tabLst>
                </a:pPr>
                <a:r>
                  <a:rPr lang="en-US" sz="1200" dirty="0" smtClean="0">
                    <a:solidFill>
                      <a:prstClr val="black"/>
                    </a:solidFill>
                    <a:cs typeface="Arial" pitchFamily="34" charset="0"/>
                  </a:rPr>
                  <a:t>Review Sets</a:t>
                </a:r>
              </a:p>
              <a:p>
                <a:pPr marL="169863" lvl="1" indent="-117475" algn="l">
                  <a:spcBef>
                    <a:spcPts val="600"/>
                  </a:spcBef>
                  <a:buFont typeface="Arial" pitchFamily="34" charset="0"/>
                  <a:buChar char="•"/>
                  <a:tabLst>
                    <a:tab pos="169863" algn="l"/>
                  </a:tabLst>
                </a:pPr>
                <a:r>
                  <a:rPr lang="en-US" sz="1200" dirty="0" smtClean="0">
                    <a:solidFill>
                      <a:prstClr val="black"/>
                    </a:solidFill>
                    <a:cs typeface="Arial" pitchFamily="34" charset="0"/>
                  </a:rPr>
                  <a:t>Legal Holds</a:t>
                </a:r>
              </a:p>
              <a:p>
                <a:pPr marL="169863" lvl="1" indent="-117475" algn="l">
                  <a:spcBef>
                    <a:spcPts val="600"/>
                  </a:spcBef>
                  <a:buFont typeface="Arial" pitchFamily="34" charset="0"/>
                  <a:buChar char="•"/>
                  <a:tabLst>
                    <a:tab pos="169863" algn="l"/>
                  </a:tabLst>
                </a:pPr>
                <a:r>
                  <a:rPr lang="en-US" sz="1200" dirty="0" smtClean="0">
                    <a:solidFill>
                      <a:prstClr val="black"/>
                    </a:solidFill>
                    <a:cs typeface="Arial" pitchFamily="34" charset="0"/>
                  </a:rPr>
                  <a:t>Saved Searches</a:t>
                </a:r>
              </a:p>
              <a:p>
                <a:pPr marL="169863" lvl="1" indent="-117475" algn="l">
                  <a:spcBef>
                    <a:spcPts val="600"/>
                  </a:spcBef>
                  <a:buFont typeface="Arial" pitchFamily="34" charset="0"/>
                  <a:buChar char="•"/>
                  <a:tabLst>
                    <a:tab pos="169863" algn="l"/>
                  </a:tabLst>
                </a:pPr>
                <a:r>
                  <a:rPr lang="en-US" sz="1200" dirty="0" smtClean="0">
                    <a:solidFill>
                      <a:prstClr val="black"/>
                    </a:solidFill>
                    <a:cs typeface="Arial" pitchFamily="34" charset="0"/>
                  </a:rPr>
                  <a:t>Sharing</a:t>
                </a:r>
              </a:p>
              <a:p>
                <a:pPr marL="169863" lvl="1" indent="-117475" algn="l">
                  <a:spcBef>
                    <a:spcPts val="600"/>
                  </a:spcBef>
                  <a:buFont typeface="Arial" pitchFamily="34" charset="0"/>
                  <a:buChar char="•"/>
                  <a:tabLst>
                    <a:tab pos="169863" algn="l"/>
                  </a:tabLst>
                </a:pPr>
                <a:r>
                  <a:rPr lang="en-US" sz="1200" dirty="0" smtClean="0">
                    <a:solidFill>
                      <a:prstClr val="black"/>
                    </a:solidFill>
                    <a:cs typeface="Arial" pitchFamily="34" charset="0"/>
                  </a:rPr>
                  <a:t>Downloads </a:t>
                </a:r>
              </a:p>
              <a:p>
                <a:pPr marL="169863" lvl="1" indent="-117475" algn="l">
                  <a:spcBef>
                    <a:spcPts val="600"/>
                  </a:spcBef>
                  <a:buFont typeface="Arial" pitchFamily="34" charset="0"/>
                  <a:buChar char="•"/>
                  <a:tabLst>
                    <a:tab pos="169863" algn="l"/>
                  </a:tabLst>
                </a:pPr>
                <a:r>
                  <a:rPr lang="en-US" sz="1200" dirty="0" smtClean="0">
                    <a:solidFill>
                      <a:prstClr val="black"/>
                    </a:solidFill>
                    <a:cs typeface="Arial" pitchFamily="34" charset="0"/>
                  </a:rPr>
                  <a:t>...</a:t>
                </a:r>
                <a:endParaRPr lang="en-US" sz="1200" dirty="0">
                  <a:solidFill>
                    <a:prstClr val="black"/>
                  </a:solidFill>
                  <a:cs typeface="Arial" pitchFamily="34" charset="0"/>
                </a:endParaRPr>
              </a:p>
            </p:txBody>
          </p:sp>
          <p:cxnSp>
            <p:nvCxnSpPr>
              <p:cNvPr id="13" name="Straight Arrow Connector 12"/>
              <p:cNvCxnSpPr>
                <a:stCxn id="8" idx="3"/>
              </p:cNvCxnSpPr>
              <p:nvPr/>
            </p:nvCxnSpPr>
            <p:spPr bwMode="auto">
              <a:xfrm>
                <a:off x="1676400" y="2742020"/>
                <a:ext cx="1042126" cy="550084"/>
              </a:xfrm>
              <a:prstGeom prst="straightConnector1">
                <a:avLst/>
              </a:prstGeom>
              <a:solidFill>
                <a:schemeClr val="accent1"/>
              </a:solidFill>
              <a:ln w="57150" cap="flat" cmpd="sng" algn="ctr">
                <a:solidFill>
                  <a:schemeClr val="tx2"/>
                </a:solidFill>
                <a:prstDash val="solid"/>
                <a:round/>
                <a:headEnd type="none" w="med" len="med"/>
                <a:tailEnd type="oval"/>
              </a:ln>
              <a:effectLst/>
            </p:spPr>
          </p:cxnSp>
        </p:grpSp>
      </p:grpSp>
    </p:spTree>
    <p:extLst>
      <p:ext uri="{BB962C8B-B14F-4D97-AF65-F5344CB8AC3E}">
        <p14:creationId xmlns:p14="http://schemas.microsoft.com/office/powerpoint/2010/main" val="28697225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Simpana 9 Enterprise Search</a:t>
            </a:r>
            <a:br>
              <a:rPr lang="en-US" dirty="0" smtClean="0"/>
            </a:br>
            <a:r>
              <a:rPr lang="en-US" sz="2000" dirty="0" smtClean="0"/>
              <a:t>Object Mining &amp; Navigation</a:t>
            </a:r>
            <a:endParaRPr lang="en-GB"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1130903"/>
              </p:ext>
            </p:extLst>
          </p:nvPr>
        </p:nvGraphicFramePr>
        <p:xfrm>
          <a:off x="3635896" y="908720"/>
          <a:ext cx="491723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2267938495"/>
              </p:ext>
            </p:extLst>
          </p:nvPr>
        </p:nvGraphicFramePr>
        <p:xfrm>
          <a:off x="323528" y="1603487"/>
          <a:ext cx="28956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338948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screen"/>
          <a:srcRect/>
          <a:stretch>
            <a:fillRect/>
          </a:stretch>
        </p:blipFill>
        <p:spPr bwMode="auto">
          <a:xfrm>
            <a:off x="1219200" y="1752600"/>
            <a:ext cx="7528151" cy="327660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
        <p:nvSpPr>
          <p:cNvPr id="5" name="TextBox 4"/>
          <p:cNvSpPr txBox="1"/>
          <p:nvPr/>
        </p:nvSpPr>
        <p:spPr>
          <a:xfrm>
            <a:off x="533400" y="4343400"/>
            <a:ext cx="6400800" cy="2108269"/>
          </a:xfrm>
          <a:prstGeom prst="rect">
            <a:avLst/>
          </a:prstGeom>
          <a:solidFill>
            <a:schemeClr val="bg1"/>
          </a:solidFill>
          <a:ln w="38100">
            <a:solidFill>
              <a:schemeClr val="tx2"/>
            </a:solidFill>
          </a:ln>
          <a:effectLst>
            <a:outerShdw blurRad="50800" dist="38100" dir="2700000" algn="tl" rotWithShape="0">
              <a:prstClr val="black">
                <a:alpha val="40000"/>
              </a:prstClr>
            </a:outerShdw>
          </a:effectLst>
        </p:spPr>
        <p:txBody>
          <a:bodyPr wrap="square" rtlCol="0">
            <a:spAutoFit/>
          </a:bodyPr>
          <a:lstStyle/>
          <a:p>
            <a:pPr>
              <a:spcBef>
                <a:spcPts val="600"/>
              </a:spcBef>
            </a:pPr>
            <a:r>
              <a:rPr lang="en-US" sz="1200" b="1" dirty="0" smtClean="0">
                <a:solidFill>
                  <a:schemeClr val="tx1"/>
                </a:solidFill>
                <a:cs typeface="Arial" pitchFamily="34" charset="0"/>
              </a:rPr>
              <a:t>Advanced Search – more combinations while simplifying query encoding</a:t>
            </a:r>
          </a:p>
          <a:p>
            <a:pPr>
              <a:spcBef>
                <a:spcPts val="600"/>
              </a:spcBef>
            </a:pPr>
            <a:r>
              <a:rPr lang="en-US" sz="1200" b="1" dirty="0" smtClean="0">
                <a:solidFill>
                  <a:schemeClr val="tx1"/>
                </a:solidFill>
                <a:cs typeface="Arial" pitchFamily="34" charset="0"/>
              </a:rPr>
              <a:t>View/Tab  </a:t>
            </a:r>
          </a:p>
          <a:p>
            <a:pPr marL="169863" lvl="1" indent="-117475">
              <a:spcBef>
                <a:spcPts val="600"/>
              </a:spcBef>
              <a:buFont typeface="Arial" pitchFamily="34" charset="0"/>
              <a:buChar char="•"/>
              <a:tabLst>
                <a:tab pos="169863" algn="l"/>
              </a:tabLst>
            </a:pPr>
            <a:r>
              <a:rPr lang="en-US" sz="1200" dirty="0" smtClean="0">
                <a:solidFill>
                  <a:schemeClr val="tx1"/>
                </a:solidFill>
                <a:cs typeface="Arial" pitchFamily="34" charset="0"/>
              </a:rPr>
              <a:t>Add/Delete criteria quickly </a:t>
            </a:r>
          </a:p>
          <a:p>
            <a:pPr marL="169863" lvl="1" indent="-117475">
              <a:spcBef>
                <a:spcPts val="600"/>
              </a:spcBef>
              <a:buFont typeface="Arial" pitchFamily="34" charset="0"/>
              <a:buChar char="•"/>
              <a:tabLst>
                <a:tab pos="169863" algn="l"/>
              </a:tabLst>
            </a:pPr>
            <a:r>
              <a:rPr lang="en-US" sz="1200" dirty="0" smtClean="0">
                <a:solidFill>
                  <a:schemeClr val="tx1"/>
                </a:solidFill>
                <a:cs typeface="Arial" pitchFamily="34" charset="0"/>
              </a:rPr>
              <a:t>In-field hints</a:t>
            </a:r>
          </a:p>
          <a:p>
            <a:pPr marL="169863" lvl="1" indent="-117475">
              <a:spcBef>
                <a:spcPts val="600"/>
              </a:spcBef>
              <a:buFont typeface="Arial" pitchFamily="34" charset="0"/>
              <a:buChar char="•"/>
              <a:tabLst>
                <a:tab pos="169863" algn="l"/>
              </a:tabLst>
            </a:pPr>
            <a:r>
              <a:rPr lang="en-US" sz="1200" dirty="0" smtClean="0">
                <a:solidFill>
                  <a:schemeClr val="tx1"/>
                </a:solidFill>
                <a:cs typeface="Arial" pitchFamily="34" charset="0"/>
              </a:rPr>
              <a:t>Simple to nest criteria chains</a:t>
            </a:r>
          </a:p>
          <a:p>
            <a:pPr marL="169863" lvl="1" indent="-117475">
              <a:spcBef>
                <a:spcPts val="600"/>
              </a:spcBef>
              <a:buFont typeface="Arial" pitchFamily="34" charset="0"/>
              <a:buChar char="•"/>
              <a:tabLst>
                <a:tab pos="169863" algn="l"/>
              </a:tabLst>
            </a:pPr>
            <a:r>
              <a:rPr lang="en-US" sz="1200" dirty="0" smtClean="0">
                <a:solidFill>
                  <a:schemeClr val="tx1"/>
                </a:solidFill>
                <a:cs typeface="Arial" pitchFamily="34" charset="0"/>
              </a:rPr>
              <a:t>String conditions to meet Boolean rules</a:t>
            </a:r>
          </a:p>
          <a:p>
            <a:pPr marL="169863" lvl="1" indent="-117475">
              <a:spcBef>
                <a:spcPts val="600"/>
              </a:spcBef>
              <a:buFont typeface="Arial" pitchFamily="34" charset="0"/>
              <a:buChar char="•"/>
              <a:tabLst>
                <a:tab pos="169863" algn="l"/>
              </a:tabLst>
            </a:pPr>
            <a:r>
              <a:rPr lang="en-US" sz="1200" dirty="0" smtClean="0">
                <a:solidFill>
                  <a:schemeClr val="tx1"/>
                </a:solidFill>
                <a:cs typeface="Arial" pitchFamily="34" charset="0"/>
              </a:rPr>
              <a:t>Direct search against selective CI cloud</a:t>
            </a:r>
          </a:p>
          <a:p>
            <a:pPr marL="169863" lvl="1" indent="-117475">
              <a:spcBef>
                <a:spcPts val="600"/>
              </a:spcBef>
              <a:buFont typeface="Arial" pitchFamily="34" charset="0"/>
              <a:buChar char="•"/>
              <a:tabLst>
                <a:tab pos="169863" algn="l"/>
              </a:tabLst>
            </a:pPr>
            <a:r>
              <a:rPr lang="en-US" sz="1200" dirty="0" smtClean="0">
                <a:solidFill>
                  <a:schemeClr val="tx1"/>
                </a:solidFill>
                <a:cs typeface="Arial" pitchFamily="34" charset="0"/>
              </a:rPr>
              <a:t>Summarize criteria to check, save query definition or share it with group</a:t>
            </a:r>
          </a:p>
        </p:txBody>
      </p:sp>
      <p:cxnSp>
        <p:nvCxnSpPr>
          <p:cNvPr id="6" name="Straight Arrow Connector 5"/>
          <p:cNvCxnSpPr>
            <a:stCxn id="5" idx="0"/>
          </p:cNvCxnSpPr>
          <p:nvPr/>
        </p:nvCxnSpPr>
        <p:spPr bwMode="auto">
          <a:xfrm rot="5400000" flipH="1" flipV="1">
            <a:off x="4038601" y="3124199"/>
            <a:ext cx="914400" cy="1524002"/>
          </a:xfrm>
          <a:prstGeom prst="straightConnector1">
            <a:avLst/>
          </a:prstGeom>
          <a:solidFill>
            <a:schemeClr val="accent1"/>
          </a:solidFill>
          <a:ln w="57150" cap="flat" cmpd="sng" algn="ctr">
            <a:solidFill>
              <a:schemeClr val="tx2"/>
            </a:solidFill>
            <a:prstDash val="solid"/>
            <a:round/>
            <a:headEnd type="none" w="med" len="med"/>
            <a:tailEnd type="oval"/>
          </a:ln>
          <a:effectLst/>
        </p:spPr>
      </p:cxnSp>
      <p:sp>
        <p:nvSpPr>
          <p:cNvPr id="9" name="Rectangle 2"/>
          <p:cNvSpPr txBox="1">
            <a:spLocks noChangeArrowheads="1"/>
          </p:cNvSpPr>
          <p:nvPr/>
        </p:nvSpPr>
        <p:spPr bwMode="auto">
          <a:xfrm>
            <a:off x="195263" y="169277"/>
            <a:ext cx="7640637"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smtClean="0">
              <a:ln>
                <a:noFill/>
              </a:ln>
              <a:solidFill>
                <a:schemeClr val="tx1"/>
              </a:solidFill>
              <a:effectLst/>
              <a:uLnTx/>
              <a:uFillTx/>
              <a:latin typeface="+mj-lt"/>
              <a:ea typeface="MS PGothic" pitchFamily="34" charset="-128"/>
              <a:cs typeface="MS PGothic"/>
            </a:endParaRPr>
          </a:p>
        </p:txBody>
      </p:sp>
      <p:sp>
        <p:nvSpPr>
          <p:cNvPr id="10" name="Title 9"/>
          <p:cNvSpPr>
            <a:spLocks noGrp="1"/>
          </p:cNvSpPr>
          <p:nvPr>
            <p:ph type="title"/>
          </p:nvPr>
        </p:nvSpPr>
        <p:spPr/>
        <p:txBody>
          <a:bodyPr/>
          <a:lstStyle/>
          <a:p>
            <a:pPr lvl="0"/>
            <a:r>
              <a:rPr lang="en-US" dirty="0" smtClean="0"/>
              <a:t>Simpana 9 Enterprise Search</a:t>
            </a:r>
            <a:br>
              <a:rPr lang="en-US" dirty="0" smtClean="0"/>
            </a:br>
            <a:r>
              <a:rPr lang="en-US" sz="2000" dirty="0" smtClean="0"/>
              <a:t>Advanced Query Builder</a:t>
            </a:r>
          </a:p>
        </p:txBody>
      </p:sp>
    </p:spTree>
    <p:extLst>
      <p:ext uri="{BB962C8B-B14F-4D97-AF65-F5344CB8AC3E}">
        <p14:creationId xmlns:p14="http://schemas.microsoft.com/office/powerpoint/2010/main" val="431490136"/>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2057400" y="5528810"/>
            <a:ext cx="838200" cy="4572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 anchor="t"/>
          <a:lstStyle/>
          <a:p>
            <a:pPr algn="r">
              <a:defRPr/>
            </a:pPr>
            <a:r>
              <a:rPr lang="en-US" sz="1200" dirty="0" smtClean="0">
                <a:solidFill>
                  <a:prstClr val="white"/>
                </a:solidFill>
              </a:rPr>
              <a:t>SDK</a:t>
            </a:r>
            <a:endParaRPr lang="en-US" sz="1200" dirty="0">
              <a:solidFill>
                <a:prstClr val="white"/>
              </a:solidFill>
            </a:endParaRPr>
          </a:p>
        </p:txBody>
      </p:sp>
      <p:sp>
        <p:nvSpPr>
          <p:cNvPr id="2" name="Title 1"/>
          <p:cNvSpPr>
            <a:spLocks noGrp="1"/>
          </p:cNvSpPr>
          <p:nvPr>
            <p:ph type="title"/>
          </p:nvPr>
        </p:nvSpPr>
        <p:spPr/>
        <p:txBody>
          <a:bodyPr/>
          <a:lstStyle/>
          <a:p>
            <a:r>
              <a:rPr lang="en-US" dirty="0" smtClean="0"/>
              <a:t>Simpana 9 Records Declaration</a:t>
            </a:r>
            <a:endParaRPr lang="en-US" dirty="0"/>
          </a:p>
        </p:txBody>
      </p:sp>
      <p:sp>
        <p:nvSpPr>
          <p:cNvPr id="45" name="Text Box 6"/>
          <p:cNvSpPr txBox="1">
            <a:spLocks noChangeArrowheads="1"/>
          </p:cNvSpPr>
          <p:nvPr/>
        </p:nvSpPr>
        <p:spPr bwMode="auto">
          <a:xfrm>
            <a:off x="3733800" y="2841226"/>
            <a:ext cx="1828800" cy="400110"/>
          </a:xfrm>
          <a:prstGeom prst="rect">
            <a:avLst/>
          </a:prstGeom>
          <a:noFill/>
          <a:ln w="9525" algn="ctr">
            <a:noFill/>
            <a:miter lim="800000"/>
            <a:headEnd/>
            <a:tailEnd/>
          </a:ln>
        </p:spPr>
        <p:txBody>
          <a:bodyPr wrap="square">
            <a:spAutoFit/>
          </a:bodyPr>
          <a:lstStyle/>
          <a:p>
            <a:pPr algn="r"/>
            <a:r>
              <a:rPr lang="en-GB" sz="1000" dirty="0" smtClean="0">
                <a:latin typeface="Verdana" pitchFamily="34" charset="0"/>
              </a:rPr>
              <a:t>Search</a:t>
            </a:r>
          </a:p>
          <a:p>
            <a:pPr algn="r"/>
            <a:r>
              <a:rPr lang="en-GB" sz="1000" dirty="0" smtClean="0">
                <a:latin typeface="Verdana" pitchFamily="34" charset="0"/>
              </a:rPr>
              <a:t>Portal</a:t>
            </a:r>
          </a:p>
        </p:txBody>
      </p:sp>
      <p:grpSp>
        <p:nvGrpSpPr>
          <p:cNvPr id="78" name="Group 77"/>
          <p:cNvGrpSpPr/>
          <p:nvPr/>
        </p:nvGrpSpPr>
        <p:grpSpPr>
          <a:xfrm>
            <a:off x="3200400" y="1566411"/>
            <a:ext cx="3429001" cy="1659002"/>
            <a:chOff x="3200400" y="1239785"/>
            <a:chExt cx="3429001" cy="1659002"/>
          </a:xfrm>
        </p:grpSpPr>
        <p:pic>
          <p:nvPicPr>
            <p:cNvPr id="77" name="Picture 4"/>
            <p:cNvPicPr>
              <a:picLocks noChangeAspect="1" noChangeArrowheads="1"/>
            </p:cNvPicPr>
            <p:nvPr/>
          </p:nvPicPr>
          <p:blipFill>
            <a:blip r:embed="rId3" cstate="print"/>
            <a:srcRect t="2892" b="5783"/>
            <a:stretch>
              <a:fillRect/>
            </a:stretch>
          </p:blipFill>
          <p:spPr bwMode="auto">
            <a:xfrm>
              <a:off x="3962400" y="1371600"/>
              <a:ext cx="1676400" cy="1122640"/>
            </a:xfrm>
            <a:prstGeom prst="rect">
              <a:avLst/>
            </a:prstGeom>
            <a:noFill/>
            <a:ln w="9525">
              <a:solidFill>
                <a:schemeClr val="accent6"/>
              </a:solidFill>
              <a:miter lim="800000"/>
              <a:headEnd/>
              <a:tailEnd/>
            </a:ln>
            <a:effectLst>
              <a:outerShdw blurRad="50800" dist="38100" dir="2700000" algn="tl" rotWithShape="0">
                <a:prstClr val="black">
                  <a:alpha val="40000"/>
                </a:prstClr>
              </a:outerShdw>
            </a:effectLst>
          </p:spPr>
        </p:pic>
        <p:grpSp>
          <p:nvGrpSpPr>
            <p:cNvPr id="46" name="Group 41"/>
            <p:cNvGrpSpPr/>
            <p:nvPr/>
          </p:nvGrpSpPr>
          <p:grpSpPr>
            <a:xfrm>
              <a:off x="3200400" y="1239785"/>
              <a:ext cx="3429001" cy="1659002"/>
              <a:chOff x="981210" y="3694977"/>
              <a:chExt cx="5047538" cy="2451509"/>
            </a:xfrm>
          </p:grpSpPr>
          <p:grpSp>
            <p:nvGrpSpPr>
              <p:cNvPr id="47" name="Group 43"/>
              <p:cNvGrpSpPr/>
              <p:nvPr/>
            </p:nvGrpSpPr>
            <p:grpSpPr>
              <a:xfrm>
                <a:off x="1157911" y="3694977"/>
                <a:ext cx="4870837" cy="995362"/>
                <a:chOff x="1234111" y="3694977"/>
                <a:chExt cx="4870837" cy="995362"/>
              </a:xfrm>
            </p:grpSpPr>
            <p:pic>
              <p:nvPicPr>
                <p:cNvPr id="53" name="Picture 6" descr="D:\My Software\iconexperience\v_collections_png\objects_people_industries\256x256\shadow\pawn_glass_green.png"/>
                <p:cNvPicPr>
                  <a:picLocks noChangeAspect="1" noChangeArrowheads="1"/>
                </p:cNvPicPr>
                <p:nvPr/>
              </p:nvPicPr>
              <p:blipFill>
                <a:blip r:embed="rId4" cstate="print"/>
                <a:srcRect/>
                <a:stretch>
                  <a:fillRect/>
                </a:stretch>
              </p:blipFill>
              <p:spPr bwMode="auto">
                <a:xfrm>
                  <a:off x="1234111" y="3694977"/>
                  <a:ext cx="995362" cy="995362"/>
                </a:xfrm>
                <a:prstGeom prst="rect">
                  <a:avLst/>
                </a:prstGeom>
                <a:noFill/>
              </p:spPr>
            </p:pic>
            <p:sp>
              <p:nvSpPr>
                <p:cNvPr id="54" name="TextBox 53"/>
                <p:cNvSpPr txBox="1"/>
                <p:nvPr/>
              </p:nvSpPr>
              <p:spPr>
                <a:xfrm>
                  <a:off x="4687166" y="3781538"/>
                  <a:ext cx="1417782" cy="591243"/>
                </a:xfrm>
                <a:prstGeom prst="rect">
                  <a:avLst/>
                </a:prstGeom>
                <a:noFill/>
              </p:spPr>
              <p:txBody>
                <a:bodyPr wrap="square" rtlCol="0">
                  <a:spAutoFit/>
                </a:bodyPr>
                <a:lstStyle/>
                <a:p>
                  <a:r>
                    <a:rPr lang="en-US" sz="1000" dirty="0" err="1" smtClean="0">
                      <a:solidFill>
                        <a:schemeClr val="tx2"/>
                      </a:solidFill>
                    </a:rPr>
                    <a:t>eDiscovery</a:t>
                  </a:r>
                  <a:r>
                    <a:rPr lang="en-US" sz="1000" dirty="0" smtClean="0">
                      <a:solidFill>
                        <a:schemeClr val="tx2"/>
                      </a:solidFill>
                    </a:rPr>
                    <a:t> / Compliance</a:t>
                  </a:r>
                  <a:endParaRPr lang="en-GB" sz="1000" dirty="0">
                    <a:solidFill>
                      <a:schemeClr val="tx2"/>
                    </a:solidFill>
                  </a:endParaRPr>
                </a:p>
              </p:txBody>
            </p:sp>
          </p:grpSp>
          <p:grpSp>
            <p:nvGrpSpPr>
              <p:cNvPr id="48" name="Group 52"/>
              <p:cNvGrpSpPr/>
              <p:nvPr/>
            </p:nvGrpSpPr>
            <p:grpSpPr>
              <a:xfrm>
                <a:off x="981210" y="4787286"/>
                <a:ext cx="2170870" cy="1359200"/>
                <a:chOff x="600210" y="4787286"/>
                <a:chExt cx="2170870" cy="1359200"/>
              </a:xfrm>
            </p:grpSpPr>
            <p:sp>
              <p:nvSpPr>
                <p:cNvPr id="51" name="TextBox 50"/>
                <p:cNvSpPr txBox="1"/>
                <p:nvPr/>
              </p:nvSpPr>
              <p:spPr>
                <a:xfrm>
                  <a:off x="600210" y="5782645"/>
                  <a:ext cx="2170870" cy="363841"/>
                </a:xfrm>
                <a:prstGeom prst="rect">
                  <a:avLst/>
                </a:prstGeom>
                <a:noFill/>
              </p:spPr>
              <p:txBody>
                <a:bodyPr wrap="square" rtlCol="0">
                  <a:spAutoFit/>
                </a:bodyPr>
                <a:lstStyle/>
                <a:p>
                  <a:r>
                    <a:rPr lang="en-US" sz="1000" dirty="0" smtClean="0">
                      <a:solidFill>
                        <a:schemeClr val="tx2"/>
                      </a:solidFill>
                    </a:rPr>
                    <a:t>Corporate Search</a:t>
                  </a:r>
                  <a:endParaRPr lang="en-GB" sz="1000" dirty="0">
                    <a:solidFill>
                      <a:schemeClr val="tx2"/>
                    </a:solidFill>
                  </a:endParaRPr>
                </a:p>
              </p:txBody>
            </p:sp>
            <p:pic>
              <p:nvPicPr>
                <p:cNvPr id="52" name="Picture 12" descr="D:\My Software\iconexperience\v_collections_png\objects_people_industries\256x256\shadow\pawn_glass_blue.png"/>
                <p:cNvPicPr>
                  <a:picLocks noChangeAspect="1" noChangeArrowheads="1"/>
                </p:cNvPicPr>
                <p:nvPr/>
              </p:nvPicPr>
              <p:blipFill>
                <a:blip r:embed="rId5" cstate="print"/>
                <a:srcRect/>
                <a:stretch>
                  <a:fillRect/>
                </a:stretch>
              </p:blipFill>
              <p:spPr bwMode="auto">
                <a:xfrm>
                  <a:off x="776913" y="4787286"/>
                  <a:ext cx="995362" cy="995362"/>
                </a:xfrm>
                <a:prstGeom prst="rect">
                  <a:avLst/>
                </a:prstGeom>
                <a:noFill/>
              </p:spPr>
            </p:pic>
          </p:grpSp>
          <p:pic>
            <p:nvPicPr>
              <p:cNvPr id="49" name="Picture 8" descr="D:\My Software\iconexperience\v_collections_png\basic_foundation\256x256\shadow\arrow2_up_right_green.png"/>
              <p:cNvPicPr>
                <a:picLocks noChangeAspect="1" noChangeArrowheads="1"/>
              </p:cNvPicPr>
              <p:nvPr/>
            </p:nvPicPr>
            <p:blipFill>
              <a:blip r:embed="rId6" cstate="print"/>
              <a:srcRect/>
              <a:stretch>
                <a:fillRect/>
              </a:stretch>
            </p:blipFill>
            <p:spPr bwMode="auto">
              <a:xfrm rot="4020679">
                <a:off x="1832164" y="3948214"/>
                <a:ext cx="642218" cy="642218"/>
              </a:xfrm>
              <a:prstGeom prst="rect">
                <a:avLst/>
              </a:prstGeom>
              <a:noFill/>
            </p:spPr>
          </p:pic>
          <p:pic>
            <p:nvPicPr>
              <p:cNvPr id="50" name="Picture 9" descr="D:\My Software\iconexperience\v_collections_png\basic_foundation\256x256\shadow\arrow2_up_left_blue.png"/>
              <p:cNvPicPr>
                <a:picLocks noChangeAspect="1" noChangeArrowheads="1"/>
              </p:cNvPicPr>
              <p:nvPr/>
            </p:nvPicPr>
            <p:blipFill>
              <a:blip r:embed="rId7" cstate="print"/>
              <a:srcRect/>
              <a:stretch>
                <a:fillRect/>
              </a:stretch>
            </p:blipFill>
            <p:spPr bwMode="auto">
              <a:xfrm rot="7096086">
                <a:off x="1846906" y="4754650"/>
                <a:ext cx="644320" cy="644321"/>
              </a:xfrm>
              <a:prstGeom prst="rect">
                <a:avLst/>
              </a:prstGeom>
              <a:noFill/>
            </p:spPr>
          </p:pic>
        </p:grpSp>
      </p:grpSp>
      <p:cxnSp>
        <p:nvCxnSpPr>
          <p:cNvPr id="57" name="Elbow Connector 56"/>
          <p:cNvCxnSpPr>
            <a:stCxn id="32" idx="3"/>
          </p:cNvCxnSpPr>
          <p:nvPr/>
        </p:nvCxnSpPr>
        <p:spPr>
          <a:xfrm flipV="1">
            <a:off x="5867399" y="2747510"/>
            <a:ext cx="786685" cy="2087258"/>
          </a:xfrm>
          <a:prstGeom prst="bentConnector3">
            <a:avLst>
              <a:gd name="adj1" fmla="val 41815"/>
            </a:avLst>
          </a:prstGeom>
          <a:ln w="38100">
            <a:solidFill>
              <a:schemeClr val="tx2"/>
            </a:solidFill>
            <a:tailEnd type="triangle" w="lg"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35" idx="0"/>
          </p:cNvCxnSpPr>
          <p:nvPr/>
        </p:nvCxnSpPr>
        <p:spPr>
          <a:xfrm rot="5400000" flipH="1" flipV="1">
            <a:off x="4460283" y="3084751"/>
            <a:ext cx="680635" cy="1588"/>
          </a:xfrm>
          <a:prstGeom prst="bentConnector3">
            <a:avLst>
              <a:gd name="adj1" fmla="val 50000"/>
            </a:avLst>
          </a:prstGeom>
          <a:ln w="38100">
            <a:solidFill>
              <a:schemeClr val="tx2"/>
            </a:solidFill>
            <a:tailEnd type="triangle" w="lg"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33" idx="3"/>
          </p:cNvCxnSpPr>
          <p:nvPr/>
        </p:nvCxnSpPr>
        <p:spPr>
          <a:xfrm flipV="1">
            <a:off x="5867398" y="4309610"/>
            <a:ext cx="1219202" cy="829958"/>
          </a:xfrm>
          <a:prstGeom prst="bentConnector3">
            <a:avLst>
              <a:gd name="adj1" fmla="val 50000"/>
            </a:avLst>
          </a:prstGeom>
          <a:ln w="38100">
            <a:solidFill>
              <a:schemeClr val="tx2"/>
            </a:solidFill>
            <a:tailEnd type="oval" w="lg" len="lg"/>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7315200" y="3776210"/>
            <a:ext cx="1524000" cy="838200"/>
            <a:chOff x="7010400" y="3352800"/>
            <a:chExt cx="1524000" cy="838200"/>
          </a:xfrm>
        </p:grpSpPr>
        <p:pic>
          <p:nvPicPr>
            <p:cNvPr id="66" name="Picture 1" descr="C:\Users\staylor\Documents\My Icons\iconexperience\v_collections_png\objects_people_industries\256x256\shadow\cloud.png"/>
            <p:cNvPicPr>
              <a:picLocks noChangeAspect="1" noChangeArrowheads="1"/>
            </p:cNvPicPr>
            <p:nvPr/>
          </p:nvPicPr>
          <p:blipFill>
            <a:blip r:embed="rId8" cstate="print"/>
            <a:srcRect b="33333"/>
            <a:stretch>
              <a:fillRect/>
            </a:stretch>
          </p:blipFill>
          <p:spPr bwMode="auto">
            <a:xfrm>
              <a:off x="7010400" y="3581400"/>
              <a:ext cx="914400" cy="609600"/>
            </a:xfrm>
            <a:prstGeom prst="rect">
              <a:avLst/>
            </a:prstGeom>
            <a:noFill/>
          </p:spPr>
        </p:pic>
        <p:sp>
          <p:nvSpPr>
            <p:cNvPr id="68" name="TextBox 67"/>
            <p:cNvSpPr txBox="1"/>
            <p:nvPr/>
          </p:nvSpPr>
          <p:spPr>
            <a:xfrm>
              <a:off x="7543800" y="3352800"/>
              <a:ext cx="990600" cy="246221"/>
            </a:xfrm>
            <a:prstGeom prst="rect">
              <a:avLst/>
            </a:prstGeom>
            <a:noFill/>
          </p:spPr>
          <p:txBody>
            <a:bodyPr wrap="square" rtlCol="0">
              <a:spAutoFit/>
            </a:bodyPr>
            <a:lstStyle/>
            <a:p>
              <a:pPr>
                <a:buClr>
                  <a:srgbClr val="E31838"/>
                </a:buClr>
              </a:pPr>
              <a:r>
                <a:rPr lang="en-US" sz="1000" dirty="0" smtClean="0">
                  <a:solidFill>
                    <a:schemeClr val="tx2"/>
                  </a:solidFill>
                </a:rPr>
                <a:t>Cloud / </a:t>
              </a:r>
              <a:r>
                <a:rPr lang="en-US" sz="1000" dirty="0" err="1" smtClean="0">
                  <a:solidFill>
                    <a:schemeClr val="tx2"/>
                  </a:solidFill>
                </a:rPr>
                <a:t>xSP</a:t>
              </a:r>
              <a:endParaRPr lang="en-US" sz="1000" dirty="0" smtClean="0">
                <a:solidFill>
                  <a:schemeClr val="tx2"/>
                </a:solidFill>
              </a:endParaRPr>
            </a:p>
          </p:txBody>
        </p:sp>
      </p:grpSp>
      <p:cxnSp>
        <p:nvCxnSpPr>
          <p:cNvPr id="71" name="Elbow Connector 70"/>
          <p:cNvCxnSpPr>
            <a:stCxn id="34" idx="3"/>
          </p:cNvCxnSpPr>
          <p:nvPr/>
        </p:nvCxnSpPr>
        <p:spPr>
          <a:xfrm>
            <a:off x="5867399" y="5444368"/>
            <a:ext cx="1295401" cy="1803"/>
          </a:xfrm>
          <a:prstGeom prst="bentConnector3">
            <a:avLst>
              <a:gd name="adj1" fmla="val 50000"/>
            </a:avLst>
          </a:prstGeom>
          <a:ln w="38100">
            <a:solidFill>
              <a:schemeClr val="tx2"/>
            </a:solidFill>
            <a:tailEnd type="triangle" w="lg"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6629400" y="2099810"/>
            <a:ext cx="2362200" cy="1447800"/>
            <a:chOff x="6248400" y="1752600"/>
            <a:chExt cx="2362200" cy="1447800"/>
          </a:xfrm>
        </p:grpSpPr>
        <p:sp>
          <p:nvSpPr>
            <p:cNvPr id="36" name="TextBox 35"/>
            <p:cNvSpPr txBox="1"/>
            <p:nvPr/>
          </p:nvSpPr>
          <p:spPr>
            <a:xfrm>
              <a:off x="6248400" y="1752600"/>
              <a:ext cx="2362200" cy="246221"/>
            </a:xfrm>
            <a:prstGeom prst="rect">
              <a:avLst/>
            </a:prstGeom>
            <a:noFill/>
          </p:spPr>
          <p:txBody>
            <a:bodyPr wrap="square" rtlCol="0">
              <a:spAutoFit/>
            </a:bodyPr>
            <a:lstStyle/>
            <a:p>
              <a:pPr>
                <a:buClr>
                  <a:srgbClr val="E31838"/>
                </a:buClr>
              </a:pPr>
              <a:r>
                <a:rPr lang="en-US" sz="1000" dirty="0" smtClean="0">
                  <a:solidFill>
                    <a:schemeClr val="tx2"/>
                  </a:solidFill>
                </a:rPr>
                <a:t>MS SharePoint Records Centre</a:t>
              </a:r>
            </a:p>
          </p:txBody>
        </p:sp>
        <p:sp>
          <p:nvSpPr>
            <p:cNvPr id="80" name="TextBox 79"/>
            <p:cNvSpPr txBox="1"/>
            <p:nvPr/>
          </p:nvSpPr>
          <p:spPr>
            <a:xfrm>
              <a:off x="7644684" y="2362200"/>
              <a:ext cx="965916" cy="400110"/>
            </a:xfrm>
            <a:prstGeom prst="rect">
              <a:avLst/>
            </a:prstGeom>
            <a:noFill/>
          </p:spPr>
          <p:txBody>
            <a:bodyPr wrap="square" rtlCol="0">
              <a:spAutoFit/>
            </a:bodyPr>
            <a:lstStyle/>
            <a:p>
              <a:pPr>
                <a:buClr>
                  <a:srgbClr val="E31838"/>
                </a:buClr>
              </a:pPr>
              <a:r>
                <a:rPr lang="en-US" sz="1000" dirty="0" smtClean="0">
                  <a:solidFill>
                    <a:schemeClr val="tx2"/>
                  </a:solidFill>
                </a:rPr>
                <a:t>Taxonomy Placement</a:t>
              </a:r>
            </a:p>
          </p:txBody>
        </p:sp>
        <p:pic>
          <p:nvPicPr>
            <p:cNvPr id="2050" name="Picture 2" descr="C:\Users\staylor\Documents\My Icons\iconexperience\v_collections_png\computer_network_security\256x256\shadow\server.png"/>
            <p:cNvPicPr>
              <a:picLocks noChangeAspect="1" noChangeArrowheads="1"/>
            </p:cNvPicPr>
            <p:nvPr/>
          </p:nvPicPr>
          <p:blipFill>
            <a:blip r:embed="rId9" cstate="print"/>
            <a:srcRect/>
            <a:stretch>
              <a:fillRect/>
            </a:stretch>
          </p:blipFill>
          <p:spPr bwMode="auto">
            <a:xfrm>
              <a:off x="6273084" y="2057400"/>
              <a:ext cx="685800" cy="685800"/>
            </a:xfrm>
            <a:prstGeom prst="rect">
              <a:avLst/>
            </a:prstGeom>
            <a:noFill/>
          </p:spPr>
        </p:pic>
        <p:pic>
          <p:nvPicPr>
            <p:cNvPr id="79" name="Picture 1" descr="C:\Documents and Settings\staylor\My Documents\My Software\iconexperience\v_collections_png\basic_foundation\256x256\shadow\text_tree.png"/>
            <p:cNvPicPr>
              <a:picLocks noChangeAspect="1" noChangeArrowheads="1"/>
            </p:cNvPicPr>
            <p:nvPr/>
          </p:nvPicPr>
          <p:blipFill>
            <a:blip r:embed="rId10" cstate="print">
              <a:duotone>
                <a:schemeClr val="accent6">
                  <a:shade val="45000"/>
                  <a:satMod val="135000"/>
                </a:schemeClr>
                <a:prstClr val="white"/>
              </a:duotone>
            </a:blip>
            <a:srcRect/>
            <a:stretch>
              <a:fillRect/>
            </a:stretch>
          </p:blipFill>
          <p:spPr bwMode="auto">
            <a:xfrm>
              <a:off x="6730284" y="2209800"/>
              <a:ext cx="990600" cy="990600"/>
            </a:xfrm>
            <a:prstGeom prst="rect">
              <a:avLst/>
            </a:prstGeom>
            <a:noFill/>
            <a:effectLst>
              <a:outerShdw blurRad="50800" dist="38100" dir="2700000" algn="tl" rotWithShape="0">
                <a:prstClr val="black">
                  <a:alpha val="40000"/>
                </a:prstClr>
              </a:outerShdw>
            </a:effectLst>
          </p:spPr>
        </p:pic>
      </p:grpSp>
      <p:grpSp>
        <p:nvGrpSpPr>
          <p:cNvPr id="142" name="Group 141"/>
          <p:cNvGrpSpPr/>
          <p:nvPr/>
        </p:nvGrpSpPr>
        <p:grpSpPr>
          <a:xfrm>
            <a:off x="3581400" y="3272668"/>
            <a:ext cx="2438400" cy="2438400"/>
            <a:chOff x="3581400" y="2946042"/>
            <a:chExt cx="2438400" cy="2438400"/>
          </a:xfrm>
        </p:grpSpPr>
        <p:grpSp>
          <p:nvGrpSpPr>
            <p:cNvPr id="21" name="Group 20"/>
            <p:cNvGrpSpPr/>
            <p:nvPr/>
          </p:nvGrpSpPr>
          <p:grpSpPr>
            <a:xfrm>
              <a:off x="3581400" y="2946042"/>
              <a:ext cx="2438400" cy="2438400"/>
              <a:chOff x="3962400" y="4724400"/>
              <a:chExt cx="2438400" cy="2438400"/>
            </a:xfrm>
          </p:grpSpPr>
          <p:grpSp>
            <p:nvGrpSpPr>
              <p:cNvPr id="8" name="Group 40"/>
              <p:cNvGrpSpPr/>
              <p:nvPr/>
            </p:nvGrpSpPr>
            <p:grpSpPr>
              <a:xfrm>
                <a:off x="3962400" y="4724400"/>
                <a:ext cx="2438400" cy="2438400"/>
                <a:chOff x="3282602" y="4876800"/>
                <a:chExt cx="2008096" cy="2438400"/>
              </a:xfrm>
            </p:grpSpPr>
            <p:sp>
              <p:nvSpPr>
                <p:cNvPr id="16" name="Rounded Rectangle 15"/>
                <p:cNvSpPr/>
                <p:nvPr/>
              </p:nvSpPr>
              <p:spPr>
                <a:xfrm>
                  <a:off x="3282602" y="4876800"/>
                  <a:ext cx="2008096" cy="2438400"/>
                </a:xfrm>
                <a:prstGeom prst="roundRect">
                  <a:avLst>
                    <a:gd name="adj" fmla="val 7326"/>
                  </a:avLst>
                </a:prstGeom>
                <a:solidFill>
                  <a:srgbClr val="C00000"/>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GB" sz="1600" dirty="0"/>
                </a:p>
              </p:txBody>
            </p:sp>
            <p:sp>
              <p:nvSpPr>
                <p:cNvPr id="14" name="Rectangle 13"/>
                <p:cNvSpPr/>
                <p:nvPr/>
              </p:nvSpPr>
              <p:spPr>
                <a:xfrm>
                  <a:off x="3408108" y="5334000"/>
                  <a:ext cx="1757084" cy="884487"/>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descr="CV-SIMPANA-9-logo.gif"/>
              <p:cNvPicPr>
                <a:picLocks noChangeAspect="1"/>
              </p:cNvPicPr>
              <p:nvPr/>
            </p:nvPicPr>
            <p:blipFill>
              <a:blip r:embed="rId11" cstate="print"/>
              <a:stretch>
                <a:fillRect/>
              </a:stretch>
            </p:blipFill>
            <p:spPr>
              <a:xfrm>
                <a:off x="4319786" y="5257800"/>
                <a:ext cx="1752600" cy="701040"/>
              </a:xfrm>
              <a:prstGeom prst="rect">
                <a:avLst/>
              </a:prstGeom>
            </p:spPr>
          </p:pic>
        </p:grpSp>
        <p:sp>
          <p:nvSpPr>
            <p:cNvPr id="32" name="Rectangle 31"/>
            <p:cNvSpPr/>
            <p:nvPr/>
          </p:nvSpPr>
          <p:spPr>
            <a:xfrm>
              <a:off x="3733800" y="4393842"/>
              <a:ext cx="2133599" cy="2286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50000"/>
                    </a:schemeClr>
                  </a:solidFill>
                </a:rPr>
                <a:t>Classification &amp; Retention</a:t>
              </a:r>
              <a:endParaRPr lang="en-US" sz="1200" dirty="0">
                <a:solidFill>
                  <a:schemeClr val="bg1">
                    <a:lumMod val="50000"/>
                  </a:schemeClr>
                </a:solidFill>
              </a:endParaRPr>
            </a:p>
          </p:txBody>
        </p:sp>
        <p:sp>
          <p:nvSpPr>
            <p:cNvPr id="33" name="Rectangle 32"/>
            <p:cNvSpPr/>
            <p:nvPr/>
          </p:nvSpPr>
          <p:spPr>
            <a:xfrm>
              <a:off x="3733799" y="4698642"/>
              <a:ext cx="2133599" cy="2286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50000"/>
                    </a:schemeClr>
                  </a:solidFill>
                </a:rPr>
                <a:t>Authentication &amp; Encryption</a:t>
              </a:r>
              <a:endParaRPr lang="en-US" sz="1200" dirty="0">
                <a:solidFill>
                  <a:schemeClr val="bg1">
                    <a:lumMod val="50000"/>
                  </a:schemeClr>
                </a:solidFill>
              </a:endParaRPr>
            </a:p>
          </p:txBody>
        </p:sp>
        <p:sp>
          <p:nvSpPr>
            <p:cNvPr id="34" name="Rectangle 33"/>
            <p:cNvSpPr/>
            <p:nvPr/>
          </p:nvSpPr>
          <p:spPr>
            <a:xfrm>
              <a:off x="3733800" y="5003442"/>
              <a:ext cx="2133599" cy="2286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50000"/>
                    </a:schemeClr>
                  </a:solidFill>
                </a:rPr>
                <a:t>Preservation &amp; Export</a:t>
              </a:r>
              <a:endParaRPr lang="en-US" sz="1200" dirty="0">
                <a:solidFill>
                  <a:schemeClr val="bg1">
                    <a:lumMod val="50000"/>
                  </a:schemeClr>
                </a:solidFill>
              </a:endParaRPr>
            </a:p>
          </p:txBody>
        </p:sp>
        <p:sp>
          <p:nvSpPr>
            <p:cNvPr id="35" name="Rectangle 34"/>
            <p:cNvSpPr/>
            <p:nvPr/>
          </p:nvSpPr>
          <p:spPr>
            <a:xfrm>
              <a:off x="3733800" y="3098442"/>
              <a:ext cx="2133599" cy="2286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lumMod val="50000"/>
                    </a:schemeClr>
                  </a:solidFill>
                </a:rPr>
                <a:t>Intelligent Search &amp; Mining</a:t>
              </a:r>
              <a:endParaRPr lang="en-US" sz="1200" dirty="0">
                <a:solidFill>
                  <a:schemeClr val="bg1">
                    <a:lumMod val="50000"/>
                  </a:schemeClr>
                </a:solidFill>
              </a:endParaRPr>
            </a:p>
          </p:txBody>
        </p:sp>
      </p:grpSp>
      <p:grpSp>
        <p:nvGrpSpPr>
          <p:cNvPr id="116" name="Group 115"/>
          <p:cNvGrpSpPr/>
          <p:nvPr/>
        </p:nvGrpSpPr>
        <p:grpSpPr>
          <a:xfrm>
            <a:off x="3886200" y="5508226"/>
            <a:ext cx="1295400" cy="1371600"/>
            <a:chOff x="4572000" y="5410200"/>
            <a:chExt cx="1295400" cy="1371600"/>
          </a:xfrm>
        </p:grpSpPr>
        <p:pic>
          <p:nvPicPr>
            <p:cNvPr id="2051" name="Picture 3" descr="C:\Users\staylor\Documents\My Icons\iconexperience\v_collections_png\objects_people_industries\256x256\shadow\pawn_glass_grey.png"/>
            <p:cNvPicPr>
              <a:picLocks noChangeAspect="1" noChangeArrowheads="1"/>
            </p:cNvPicPr>
            <p:nvPr/>
          </p:nvPicPr>
          <p:blipFill>
            <a:blip r:embed="rId12" cstate="print"/>
            <a:srcRect/>
            <a:stretch>
              <a:fillRect/>
            </a:stretch>
          </p:blipFill>
          <p:spPr bwMode="auto">
            <a:xfrm>
              <a:off x="4572000" y="6019800"/>
              <a:ext cx="762000" cy="762000"/>
            </a:xfrm>
            <a:prstGeom prst="rect">
              <a:avLst/>
            </a:prstGeom>
            <a:noFill/>
          </p:spPr>
        </p:pic>
        <p:sp>
          <p:nvSpPr>
            <p:cNvPr id="114" name="TextBox 113"/>
            <p:cNvSpPr txBox="1"/>
            <p:nvPr/>
          </p:nvSpPr>
          <p:spPr>
            <a:xfrm>
              <a:off x="5105400" y="6096000"/>
              <a:ext cx="762000" cy="400110"/>
            </a:xfrm>
            <a:prstGeom prst="rect">
              <a:avLst/>
            </a:prstGeom>
            <a:noFill/>
          </p:spPr>
          <p:txBody>
            <a:bodyPr wrap="square" rtlCol="0">
              <a:spAutoFit/>
            </a:bodyPr>
            <a:lstStyle/>
            <a:p>
              <a:r>
                <a:rPr lang="en-US" sz="1000" dirty="0" smtClean="0">
                  <a:solidFill>
                    <a:schemeClr val="tx2"/>
                  </a:solidFill>
                </a:rPr>
                <a:t>Records</a:t>
              </a:r>
            </a:p>
            <a:p>
              <a:r>
                <a:rPr lang="en-US" sz="1000" dirty="0" smtClean="0">
                  <a:solidFill>
                    <a:schemeClr val="tx2"/>
                  </a:solidFill>
                </a:rPr>
                <a:t>Manager</a:t>
              </a:r>
              <a:endParaRPr lang="en-GB" sz="1000" dirty="0">
                <a:solidFill>
                  <a:schemeClr val="tx2"/>
                </a:solidFill>
              </a:endParaRPr>
            </a:p>
          </p:txBody>
        </p:sp>
        <p:pic>
          <p:nvPicPr>
            <p:cNvPr id="2052" name="Picture 4" descr="C:\Users\staylor\Documents\My Icons\iconexperience\v_collections_png\basic_foundation\256x256\shadow\arrow2_up_red.png"/>
            <p:cNvPicPr>
              <a:picLocks noChangeAspect="1" noChangeArrowheads="1"/>
            </p:cNvPicPr>
            <p:nvPr/>
          </p:nvPicPr>
          <p:blipFill>
            <a:blip r:embed="rId13" cstate="print">
              <a:duotone>
                <a:schemeClr val="accent6">
                  <a:shade val="45000"/>
                  <a:satMod val="135000"/>
                </a:schemeClr>
                <a:prstClr val="white"/>
              </a:duotone>
            </a:blip>
            <a:srcRect/>
            <a:stretch>
              <a:fillRect/>
            </a:stretch>
          </p:blipFill>
          <p:spPr bwMode="auto">
            <a:xfrm>
              <a:off x="4800600" y="5410200"/>
              <a:ext cx="685800" cy="685800"/>
            </a:xfrm>
            <a:prstGeom prst="rect">
              <a:avLst/>
            </a:prstGeom>
            <a:noFill/>
          </p:spPr>
        </p:pic>
      </p:grpSp>
      <p:grpSp>
        <p:nvGrpSpPr>
          <p:cNvPr id="132" name="Group 131"/>
          <p:cNvGrpSpPr/>
          <p:nvPr/>
        </p:nvGrpSpPr>
        <p:grpSpPr>
          <a:xfrm>
            <a:off x="348074" y="1871210"/>
            <a:ext cx="2242727" cy="1524000"/>
            <a:chOff x="348074" y="1544584"/>
            <a:chExt cx="2242727" cy="1524000"/>
          </a:xfrm>
        </p:grpSpPr>
        <p:pic>
          <p:nvPicPr>
            <p:cNvPr id="100" name="Picture 3" descr="D:\My Software\iconexperience\v_collections_png\computer_network_security\256x256\plain\server.png"/>
            <p:cNvPicPr>
              <a:picLocks noChangeAspect="1" noChangeArrowheads="1"/>
            </p:cNvPicPr>
            <p:nvPr/>
          </p:nvPicPr>
          <p:blipFill>
            <a:blip r:embed="rId14" cstate="print"/>
            <a:srcRect/>
            <a:stretch>
              <a:fillRect/>
            </a:stretch>
          </p:blipFill>
          <p:spPr bwMode="auto">
            <a:xfrm>
              <a:off x="1752600" y="1544584"/>
              <a:ext cx="736453" cy="739977"/>
            </a:xfrm>
            <a:prstGeom prst="rect">
              <a:avLst/>
            </a:prstGeom>
            <a:noFill/>
            <a:ln w="9525">
              <a:noFill/>
              <a:miter lim="800000"/>
              <a:headEnd/>
              <a:tailEnd/>
            </a:ln>
          </p:spPr>
        </p:pic>
        <p:pic>
          <p:nvPicPr>
            <p:cNvPr id="101" name="Picture 5" descr="D:\My Software\iconexperience\v_collections_png\business_finance_data\256x256\plain\data.png"/>
            <p:cNvPicPr>
              <a:picLocks noChangeAspect="1" noChangeArrowheads="1"/>
            </p:cNvPicPr>
            <p:nvPr/>
          </p:nvPicPr>
          <p:blipFill>
            <a:blip r:embed="rId15" cstate="print"/>
            <a:srcRect/>
            <a:stretch>
              <a:fillRect/>
            </a:stretch>
          </p:blipFill>
          <p:spPr bwMode="auto">
            <a:xfrm>
              <a:off x="2173430" y="1967429"/>
              <a:ext cx="337541" cy="339156"/>
            </a:xfrm>
            <a:prstGeom prst="rect">
              <a:avLst/>
            </a:prstGeom>
            <a:noFill/>
            <a:ln w="9525">
              <a:noFill/>
              <a:miter lim="800000"/>
              <a:headEnd/>
              <a:tailEnd/>
            </a:ln>
          </p:spPr>
        </p:pic>
        <p:grpSp>
          <p:nvGrpSpPr>
            <p:cNvPr id="23" name="Group 22"/>
            <p:cNvGrpSpPr/>
            <p:nvPr/>
          </p:nvGrpSpPr>
          <p:grpSpPr>
            <a:xfrm>
              <a:off x="348074" y="2074536"/>
              <a:ext cx="2242727" cy="994048"/>
              <a:chOff x="2862673" y="1338294"/>
              <a:chExt cx="2242727" cy="994048"/>
            </a:xfrm>
          </p:grpSpPr>
          <p:sp>
            <p:nvSpPr>
              <p:cNvPr id="24" name="Rectangle 23"/>
              <p:cNvSpPr/>
              <p:nvPr/>
            </p:nvSpPr>
            <p:spPr>
              <a:xfrm>
                <a:off x="4191000" y="1905000"/>
                <a:ext cx="914400" cy="427342"/>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prstClr val="white"/>
                    </a:solidFill>
                  </a:rPr>
                  <a:t>API</a:t>
                </a:r>
              </a:p>
            </p:txBody>
          </p:sp>
          <p:cxnSp>
            <p:nvCxnSpPr>
              <p:cNvPr id="25" name="Straight Connector 24"/>
              <p:cNvCxnSpPr>
                <a:endCxn id="24" idx="0"/>
              </p:cNvCxnSpPr>
              <p:nvPr/>
            </p:nvCxnSpPr>
            <p:spPr>
              <a:xfrm rot="5400000">
                <a:off x="4533900" y="1790700"/>
                <a:ext cx="228600" cy="0"/>
              </a:xfrm>
              <a:prstGeom prst="line">
                <a:avLst/>
              </a:prstGeom>
              <a:ln>
                <a:solidFill>
                  <a:schemeClr val="tx2"/>
                </a:solidFill>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62673" y="1338294"/>
                <a:ext cx="1488234" cy="461665"/>
              </a:xfrm>
              <a:prstGeom prst="rect">
                <a:avLst/>
              </a:prstGeom>
              <a:noFill/>
            </p:spPr>
            <p:txBody>
              <a:bodyPr wrap="square" rtlCol="0">
                <a:spAutoFit/>
              </a:bodyPr>
              <a:lstStyle/>
              <a:p>
                <a:pPr algn="r">
                  <a:buClr>
                    <a:srgbClr val="E31838"/>
                  </a:buClr>
                </a:pPr>
                <a:r>
                  <a:rPr lang="en-US" sz="1200" dirty="0" smtClean="0">
                    <a:solidFill>
                      <a:schemeClr val="tx2"/>
                    </a:solidFill>
                  </a:rPr>
                  <a:t>SAP</a:t>
                </a:r>
              </a:p>
              <a:p>
                <a:pPr algn="r">
                  <a:buClr>
                    <a:srgbClr val="E31838"/>
                  </a:buClr>
                </a:pPr>
                <a:r>
                  <a:rPr lang="en-US" sz="1200" dirty="0" err="1" smtClean="0">
                    <a:solidFill>
                      <a:schemeClr val="tx2"/>
                    </a:solidFill>
                  </a:rPr>
                  <a:t>ArchiveConnect</a:t>
                </a:r>
                <a:endParaRPr lang="en-US" sz="1200" dirty="0" smtClean="0">
                  <a:solidFill>
                    <a:schemeClr val="tx2"/>
                  </a:solidFill>
                </a:endParaRPr>
              </a:p>
            </p:txBody>
          </p:sp>
        </p:grpSp>
      </p:grpSp>
      <p:grpSp>
        <p:nvGrpSpPr>
          <p:cNvPr id="133" name="Group 132"/>
          <p:cNvGrpSpPr/>
          <p:nvPr/>
        </p:nvGrpSpPr>
        <p:grpSpPr>
          <a:xfrm>
            <a:off x="1600200" y="5528810"/>
            <a:ext cx="1981200" cy="1427216"/>
            <a:chOff x="1600200" y="5202184"/>
            <a:chExt cx="1981200" cy="1427216"/>
          </a:xfrm>
        </p:grpSpPr>
        <p:grpSp>
          <p:nvGrpSpPr>
            <p:cNvPr id="126" name="Group 125"/>
            <p:cNvGrpSpPr/>
            <p:nvPr/>
          </p:nvGrpSpPr>
          <p:grpSpPr>
            <a:xfrm>
              <a:off x="1600200" y="6019800"/>
              <a:ext cx="1981200" cy="609600"/>
              <a:chOff x="7010400" y="3581400"/>
              <a:chExt cx="1981200" cy="609600"/>
            </a:xfrm>
          </p:grpSpPr>
          <p:pic>
            <p:nvPicPr>
              <p:cNvPr id="127" name="Picture 1" descr="C:\Users\staylor\Documents\My Icons\iconexperience\v_collections_png\objects_people_industries\256x256\shadow\cloud.png"/>
              <p:cNvPicPr>
                <a:picLocks noChangeAspect="1" noChangeArrowheads="1"/>
              </p:cNvPicPr>
              <p:nvPr/>
            </p:nvPicPr>
            <p:blipFill>
              <a:blip r:embed="rId8" cstate="print"/>
              <a:srcRect b="33333"/>
              <a:stretch>
                <a:fillRect/>
              </a:stretch>
            </p:blipFill>
            <p:spPr bwMode="auto">
              <a:xfrm>
                <a:off x="7010400" y="3581400"/>
                <a:ext cx="914400" cy="609600"/>
              </a:xfrm>
              <a:prstGeom prst="rect">
                <a:avLst/>
              </a:prstGeom>
              <a:noFill/>
            </p:spPr>
          </p:pic>
          <p:sp>
            <p:nvSpPr>
              <p:cNvPr id="128" name="TextBox 127"/>
              <p:cNvSpPr txBox="1"/>
              <p:nvPr/>
            </p:nvSpPr>
            <p:spPr>
              <a:xfrm>
                <a:off x="8001000" y="3733800"/>
                <a:ext cx="990600" cy="276999"/>
              </a:xfrm>
              <a:prstGeom prst="rect">
                <a:avLst/>
              </a:prstGeom>
              <a:noFill/>
            </p:spPr>
            <p:txBody>
              <a:bodyPr wrap="square" rtlCol="0">
                <a:spAutoFit/>
              </a:bodyPr>
              <a:lstStyle/>
              <a:p>
                <a:pPr>
                  <a:buClr>
                    <a:srgbClr val="E31838"/>
                  </a:buClr>
                </a:pPr>
                <a:r>
                  <a:rPr lang="en-US" sz="1200" dirty="0" smtClean="0">
                    <a:solidFill>
                      <a:schemeClr val="tx2"/>
                    </a:solidFill>
                  </a:rPr>
                  <a:t>3</a:t>
                </a:r>
                <a:r>
                  <a:rPr lang="en-US" sz="1200" baseline="30000" dirty="0" smtClean="0">
                    <a:solidFill>
                      <a:schemeClr val="tx2"/>
                    </a:solidFill>
                  </a:rPr>
                  <a:t>rd</a:t>
                </a:r>
                <a:r>
                  <a:rPr lang="en-US" sz="1200" dirty="0" smtClean="0">
                    <a:solidFill>
                      <a:schemeClr val="tx2"/>
                    </a:solidFill>
                  </a:rPr>
                  <a:t> Party</a:t>
                </a:r>
              </a:p>
            </p:txBody>
          </p:sp>
        </p:grpSp>
        <p:grpSp>
          <p:nvGrpSpPr>
            <p:cNvPr id="27" name="Group 26"/>
            <p:cNvGrpSpPr/>
            <p:nvPr/>
          </p:nvGrpSpPr>
          <p:grpSpPr>
            <a:xfrm flipV="1">
              <a:off x="1676401" y="5202184"/>
              <a:ext cx="1219199" cy="817616"/>
              <a:chOff x="4191000" y="1524000"/>
              <a:chExt cx="1219199" cy="817616"/>
            </a:xfrm>
          </p:grpSpPr>
          <p:cxnSp>
            <p:nvCxnSpPr>
              <p:cNvPr id="29" name="Straight Connector 28"/>
              <p:cNvCxnSpPr>
                <a:endCxn id="28" idx="2"/>
              </p:cNvCxnSpPr>
              <p:nvPr/>
            </p:nvCxnSpPr>
            <p:spPr>
              <a:xfrm rot="16200000" flipH="1">
                <a:off x="4544192" y="1780408"/>
                <a:ext cx="208016" cy="0"/>
              </a:xfrm>
              <a:prstGeom prst="line">
                <a:avLst/>
              </a:prstGeom>
              <a:ln>
                <a:solidFill>
                  <a:schemeClr val="tx2"/>
                </a:solidFill>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rot="10800000">
                <a:off x="4765355" y="1524000"/>
                <a:ext cx="644844" cy="276999"/>
              </a:xfrm>
              <a:prstGeom prst="rect">
                <a:avLst/>
              </a:prstGeom>
              <a:noFill/>
            </p:spPr>
            <p:txBody>
              <a:bodyPr wrap="square" rtlCol="0">
                <a:spAutoFit/>
              </a:bodyPr>
              <a:lstStyle/>
              <a:p>
                <a:pPr>
                  <a:buClr>
                    <a:srgbClr val="E31838"/>
                  </a:buClr>
                </a:pPr>
                <a:r>
                  <a:rPr lang="en-US" sz="1200" dirty="0" smtClean="0">
                    <a:solidFill>
                      <a:schemeClr val="tx2"/>
                    </a:solidFill>
                  </a:rPr>
                  <a:t>REST</a:t>
                </a:r>
              </a:p>
            </p:txBody>
          </p:sp>
          <p:sp>
            <p:nvSpPr>
              <p:cNvPr id="28" name="Rectangle 27"/>
              <p:cNvSpPr/>
              <p:nvPr/>
            </p:nvSpPr>
            <p:spPr>
              <a:xfrm flipV="1">
                <a:off x="4191000" y="1884416"/>
                <a:ext cx="914400" cy="457200"/>
              </a:xfrm>
              <a:prstGeom prst="rect">
                <a:avLst/>
              </a:prstGeom>
              <a:solidFill>
                <a:schemeClr val="tx2"/>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smtClean="0">
                    <a:solidFill>
                      <a:prstClr val="white"/>
                    </a:solidFill>
                  </a:rPr>
                  <a:t>Web Service</a:t>
                </a:r>
                <a:endParaRPr lang="en-US" sz="1400" dirty="0">
                  <a:solidFill>
                    <a:prstClr val="white"/>
                  </a:solidFill>
                </a:endParaRPr>
              </a:p>
            </p:txBody>
          </p:sp>
        </p:grpSp>
      </p:grpSp>
      <p:grpSp>
        <p:nvGrpSpPr>
          <p:cNvPr id="136" name="Group 135"/>
          <p:cNvGrpSpPr/>
          <p:nvPr/>
        </p:nvGrpSpPr>
        <p:grpSpPr>
          <a:xfrm>
            <a:off x="7097871" y="4670026"/>
            <a:ext cx="1199401" cy="1314576"/>
            <a:chOff x="2897155" y="5410200"/>
            <a:chExt cx="1199401" cy="1314576"/>
          </a:xfrm>
        </p:grpSpPr>
        <p:sp>
          <p:nvSpPr>
            <p:cNvPr id="137" name="Text Box 10"/>
            <p:cNvSpPr txBox="1">
              <a:spLocks noChangeArrowheads="1"/>
            </p:cNvSpPr>
            <p:nvPr/>
          </p:nvSpPr>
          <p:spPr bwMode="auto">
            <a:xfrm>
              <a:off x="2897155" y="6478555"/>
              <a:ext cx="793807" cy="246221"/>
            </a:xfrm>
            <a:prstGeom prst="rect">
              <a:avLst/>
            </a:prstGeom>
            <a:noFill/>
            <a:ln w="9525" algn="ctr">
              <a:noFill/>
              <a:miter lim="800000"/>
              <a:headEnd/>
              <a:tailEnd/>
            </a:ln>
          </p:spPr>
          <p:txBody>
            <a:bodyPr wrap="none">
              <a:spAutoFit/>
            </a:bodyPr>
            <a:lstStyle/>
            <a:p>
              <a:pPr algn="r"/>
              <a:r>
                <a:rPr lang="en-US" sz="1000" dirty="0" smtClean="0">
                  <a:solidFill>
                    <a:schemeClr val="tx2"/>
                  </a:solidFill>
                  <a:latin typeface="Arial" pitchFamily="34" charset="0"/>
                  <a:cs typeface="Arial" pitchFamily="34" charset="0"/>
                </a:rPr>
                <a:t>Legal Hold</a:t>
              </a:r>
              <a:endParaRPr lang="en-GB" sz="1000" dirty="0">
                <a:solidFill>
                  <a:schemeClr val="tx2"/>
                </a:solidFill>
                <a:latin typeface="Arial" pitchFamily="34" charset="0"/>
                <a:cs typeface="Arial" pitchFamily="34" charset="0"/>
              </a:endParaRPr>
            </a:p>
          </p:txBody>
        </p:sp>
        <p:grpSp>
          <p:nvGrpSpPr>
            <p:cNvPr id="138" name="Group 53"/>
            <p:cNvGrpSpPr/>
            <p:nvPr/>
          </p:nvGrpSpPr>
          <p:grpSpPr>
            <a:xfrm>
              <a:off x="2971800" y="5410200"/>
              <a:ext cx="1124756" cy="1124756"/>
              <a:chOff x="1854558" y="5104327"/>
              <a:chExt cx="1124756" cy="1124756"/>
            </a:xfrm>
          </p:grpSpPr>
          <p:pic>
            <p:nvPicPr>
              <p:cNvPr id="139" name="Picture 2" descr="C:\Users\staylor\Documents\My Icons\iconexperience\v_collections_png\business_finance_data\256x256\shadow\index.png"/>
              <p:cNvPicPr>
                <a:picLocks noChangeAspect="1" noChangeArrowheads="1"/>
              </p:cNvPicPr>
              <p:nvPr/>
            </p:nvPicPr>
            <p:blipFill>
              <a:blip r:embed="rId16" cstate="print"/>
              <a:srcRect/>
              <a:stretch>
                <a:fillRect/>
              </a:stretch>
            </p:blipFill>
            <p:spPr bwMode="auto">
              <a:xfrm>
                <a:off x="1854558" y="5104327"/>
                <a:ext cx="1068945" cy="1068945"/>
              </a:xfrm>
              <a:prstGeom prst="rect">
                <a:avLst/>
              </a:prstGeom>
              <a:noFill/>
            </p:spPr>
          </p:pic>
          <p:pic>
            <p:nvPicPr>
              <p:cNvPr id="140" name="Picture 1" descr="C:\Users\staylor\Documents\My Icons\iconexperience\v_collections_png\computer_network_security\256x256\shadow\lock3.png"/>
              <p:cNvPicPr>
                <a:picLocks noChangeAspect="1" noChangeArrowheads="1"/>
              </p:cNvPicPr>
              <p:nvPr/>
            </p:nvPicPr>
            <p:blipFill>
              <a:blip r:embed="rId17" cstate="print"/>
              <a:srcRect/>
              <a:stretch>
                <a:fillRect/>
              </a:stretch>
            </p:blipFill>
            <p:spPr bwMode="auto">
              <a:xfrm>
                <a:off x="2311758" y="5561527"/>
                <a:ext cx="667556" cy="667556"/>
              </a:xfrm>
              <a:prstGeom prst="rect">
                <a:avLst/>
              </a:prstGeom>
              <a:noFill/>
            </p:spPr>
          </p:pic>
        </p:grpSp>
      </p:grpSp>
      <p:grpSp>
        <p:nvGrpSpPr>
          <p:cNvPr id="145" name="Group 42"/>
          <p:cNvGrpSpPr/>
          <p:nvPr/>
        </p:nvGrpSpPr>
        <p:grpSpPr>
          <a:xfrm>
            <a:off x="5867400" y="5813026"/>
            <a:ext cx="2092405" cy="1065467"/>
            <a:chOff x="504529" y="4597596"/>
            <a:chExt cx="2092405" cy="1065467"/>
          </a:xfrm>
        </p:grpSpPr>
        <p:pic>
          <p:nvPicPr>
            <p:cNvPr id="146" name="Picture 3" descr="D:\My Software\iconexperience\v_collections_png\business_finance_data\256x256\plain\index_down.png"/>
            <p:cNvPicPr>
              <a:picLocks noChangeAspect="1" noChangeArrowheads="1"/>
            </p:cNvPicPr>
            <p:nvPr/>
          </p:nvPicPr>
          <p:blipFill>
            <a:blip r:embed="rId18" cstate="print"/>
            <a:srcRect/>
            <a:stretch>
              <a:fillRect/>
            </a:stretch>
          </p:blipFill>
          <p:spPr bwMode="auto">
            <a:xfrm>
              <a:off x="504529" y="4597596"/>
              <a:ext cx="1065467" cy="1065467"/>
            </a:xfrm>
            <a:prstGeom prst="rect">
              <a:avLst/>
            </a:prstGeom>
            <a:noFill/>
          </p:spPr>
        </p:pic>
        <p:sp>
          <p:nvSpPr>
            <p:cNvPr id="147" name="Text Box 10"/>
            <p:cNvSpPr txBox="1">
              <a:spLocks noChangeArrowheads="1"/>
            </p:cNvSpPr>
            <p:nvPr/>
          </p:nvSpPr>
          <p:spPr bwMode="auto">
            <a:xfrm>
              <a:off x="1666871" y="5077416"/>
              <a:ext cx="930063" cy="553998"/>
            </a:xfrm>
            <a:prstGeom prst="rect">
              <a:avLst/>
            </a:prstGeom>
            <a:noFill/>
            <a:ln w="9525" algn="ctr">
              <a:noFill/>
              <a:miter lim="800000"/>
              <a:headEnd/>
              <a:tailEnd/>
            </a:ln>
          </p:spPr>
          <p:txBody>
            <a:bodyPr wrap="none">
              <a:spAutoFit/>
            </a:bodyPr>
            <a:lstStyle/>
            <a:p>
              <a:r>
                <a:rPr lang="en-US" sz="1000" dirty="0" smtClean="0">
                  <a:solidFill>
                    <a:schemeClr val="tx2"/>
                  </a:solidFill>
                  <a:latin typeface="Arial" pitchFamily="34" charset="0"/>
                  <a:cs typeface="Arial" pitchFamily="34" charset="0"/>
                </a:rPr>
                <a:t>Private &amp;</a:t>
              </a:r>
            </a:p>
            <a:p>
              <a:r>
                <a:rPr lang="en-US" sz="1000" dirty="0" smtClean="0">
                  <a:solidFill>
                    <a:schemeClr val="tx2"/>
                  </a:solidFill>
                  <a:latin typeface="Arial" pitchFamily="34" charset="0"/>
                  <a:cs typeface="Arial" pitchFamily="34" charset="0"/>
                </a:rPr>
                <a:t>Public Virtual</a:t>
              </a:r>
            </a:p>
            <a:p>
              <a:r>
                <a:rPr lang="en-US" sz="1000" dirty="0" smtClean="0">
                  <a:solidFill>
                    <a:schemeClr val="tx2"/>
                  </a:solidFill>
                  <a:latin typeface="Arial" pitchFamily="34" charset="0"/>
                  <a:cs typeface="Arial" pitchFamily="34" charset="0"/>
                </a:rPr>
                <a:t>Collections</a:t>
              </a:r>
              <a:endParaRPr lang="en-GB" sz="1000" dirty="0">
                <a:solidFill>
                  <a:schemeClr val="tx2"/>
                </a:solidFill>
                <a:latin typeface="Arial" pitchFamily="34" charset="0"/>
                <a:cs typeface="Arial" pitchFamily="34" charset="0"/>
              </a:endParaRPr>
            </a:p>
          </p:txBody>
        </p:sp>
      </p:grpSp>
      <p:cxnSp>
        <p:nvCxnSpPr>
          <p:cNvPr id="148" name="Elbow Connector 147"/>
          <p:cNvCxnSpPr>
            <a:endCxn id="146" idx="1"/>
          </p:cNvCxnSpPr>
          <p:nvPr/>
        </p:nvCxnSpPr>
        <p:spPr>
          <a:xfrm rot="16200000" flipH="1">
            <a:off x="5334333" y="5812693"/>
            <a:ext cx="608934" cy="457200"/>
          </a:xfrm>
          <a:prstGeom prst="bentConnector2">
            <a:avLst/>
          </a:prstGeom>
          <a:ln w="38100">
            <a:solidFill>
              <a:schemeClr val="tx2"/>
            </a:solidFill>
            <a:tailEnd type="triangle" w="lg"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990600" y="4110868"/>
            <a:ext cx="2743200" cy="838200"/>
            <a:chOff x="990600" y="3784242"/>
            <a:chExt cx="2743200" cy="838200"/>
          </a:xfrm>
        </p:grpSpPr>
        <p:grpSp>
          <p:nvGrpSpPr>
            <p:cNvPr id="143" name="Group 142"/>
            <p:cNvGrpSpPr/>
            <p:nvPr/>
          </p:nvGrpSpPr>
          <p:grpSpPr>
            <a:xfrm>
              <a:off x="990600" y="3784242"/>
              <a:ext cx="2743200" cy="838200"/>
              <a:chOff x="990600" y="3784242"/>
              <a:chExt cx="2743200" cy="838200"/>
            </a:xfrm>
          </p:grpSpPr>
          <p:sp>
            <p:nvSpPr>
              <p:cNvPr id="37" name="Rounded Rectangle 36"/>
              <p:cNvSpPr/>
              <p:nvPr/>
            </p:nvSpPr>
            <p:spPr>
              <a:xfrm>
                <a:off x="990600" y="3784242"/>
                <a:ext cx="2590800" cy="838200"/>
              </a:xfrm>
              <a:prstGeom prst="roundRect">
                <a:avLst>
                  <a:gd name="adj" fmla="val 7326"/>
                </a:avLst>
              </a:prstGeom>
              <a:solidFill>
                <a:srgbClr val="C00000"/>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GB" sz="1600" dirty="0"/>
              </a:p>
            </p:txBody>
          </p:sp>
          <p:sp>
            <p:nvSpPr>
              <p:cNvPr id="38" name="Rounded Rectangle 37"/>
              <p:cNvSpPr/>
              <p:nvPr/>
            </p:nvSpPr>
            <p:spPr>
              <a:xfrm>
                <a:off x="3505200" y="3807852"/>
                <a:ext cx="228600" cy="798491"/>
              </a:xfrm>
              <a:prstGeom prst="roundRect">
                <a:avLst>
                  <a:gd name="adj" fmla="val 0"/>
                </a:avLst>
              </a:prstGeom>
              <a:solidFill>
                <a:srgbClr val="C00000"/>
              </a:solidFill>
              <a:ln w="3810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GB" sz="1600" dirty="0"/>
              </a:p>
            </p:txBody>
          </p:sp>
        </p:grpSp>
        <p:sp>
          <p:nvSpPr>
            <p:cNvPr id="81" name="AutoShape 9"/>
            <p:cNvSpPr>
              <a:spLocks noChangeArrowheads="1"/>
            </p:cNvSpPr>
            <p:nvPr/>
          </p:nvSpPr>
          <p:spPr bwMode="auto">
            <a:xfrm>
              <a:off x="1447800" y="4038242"/>
              <a:ext cx="2210735" cy="355600"/>
            </a:xfrm>
            <a:custGeom>
              <a:avLst/>
              <a:gdLst>
                <a:gd name="T0" fmla="*/ 2147483647 w 21600"/>
                <a:gd name="T1" fmla="*/ 0 h 21600"/>
                <a:gd name="T2" fmla="*/ 0 w 21600"/>
                <a:gd name="T3" fmla="*/ 793333040 h 21600"/>
                <a:gd name="T4" fmla="*/ 2147483647 w 21600"/>
                <a:gd name="T5" fmla="*/ 1586666080 h 21600"/>
                <a:gd name="T6" fmla="*/ 2147483647 w 21600"/>
                <a:gd name="T7" fmla="*/ 793333040 h 21600"/>
                <a:gd name="T8" fmla="*/ 17694720 60000 65536"/>
                <a:gd name="T9" fmla="*/ 11796480 60000 65536"/>
                <a:gd name="T10" fmla="*/ 5898240 60000 65536"/>
                <a:gd name="T11" fmla="*/ 0 60000 65536"/>
                <a:gd name="T12" fmla="*/ 3375 w 21600"/>
                <a:gd name="T13" fmla="*/ 5336 h 21600"/>
                <a:gd name="T14" fmla="*/ 20037 w 21600"/>
                <a:gd name="T15" fmla="*/ 16264 h 21600"/>
              </a:gdLst>
              <a:ahLst/>
              <a:cxnLst>
                <a:cxn ang="T8">
                  <a:pos x="T0" y="T1"/>
                </a:cxn>
                <a:cxn ang="T9">
                  <a:pos x="T2" y="T3"/>
                </a:cxn>
                <a:cxn ang="T10">
                  <a:pos x="T4" y="T5"/>
                </a:cxn>
                <a:cxn ang="T11">
                  <a:pos x="T6" y="T7"/>
                </a:cxn>
              </a:cxnLst>
              <a:rect l="T12" t="T13" r="T14" b="T15"/>
              <a:pathLst>
                <a:path w="21600" h="21600">
                  <a:moveTo>
                    <a:pt x="18511" y="0"/>
                  </a:moveTo>
                  <a:lnTo>
                    <a:pt x="18511" y="5336"/>
                  </a:lnTo>
                  <a:lnTo>
                    <a:pt x="3375" y="5336"/>
                  </a:lnTo>
                  <a:lnTo>
                    <a:pt x="3375" y="16264"/>
                  </a:lnTo>
                  <a:lnTo>
                    <a:pt x="18511" y="16264"/>
                  </a:lnTo>
                  <a:lnTo>
                    <a:pt x="18511" y="21600"/>
                  </a:lnTo>
                  <a:lnTo>
                    <a:pt x="21600" y="10800"/>
                  </a:lnTo>
                  <a:close/>
                </a:path>
                <a:path w="21600" h="21600">
                  <a:moveTo>
                    <a:pt x="1350" y="5336"/>
                  </a:moveTo>
                  <a:lnTo>
                    <a:pt x="1350" y="16264"/>
                  </a:lnTo>
                  <a:lnTo>
                    <a:pt x="2700" y="16264"/>
                  </a:lnTo>
                  <a:lnTo>
                    <a:pt x="2700" y="5336"/>
                  </a:lnTo>
                  <a:close/>
                </a:path>
                <a:path w="21600" h="21600">
                  <a:moveTo>
                    <a:pt x="0" y="5336"/>
                  </a:moveTo>
                  <a:lnTo>
                    <a:pt x="0" y="16264"/>
                  </a:lnTo>
                  <a:lnTo>
                    <a:pt x="675" y="16264"/>
                  </a:lnTo>
                  <a:lnTo>
                    <a:pt x="675" y="5336"/>
                  </a:lnTo>
                  <a:close/>
                </a:path>
              </a:pathLst>
            </a:custGeom>
            <a:solidFill>
              <a:srgbClr val="C00000"/>
            </a:solidFill>
            <a:ln w="9525" algn="ctr">
              <a:solidFill>
                <a:schemeClr val="accent1"/>
              </a:solidFill>
              <a:miter lim="800000"/>
              <a:headEnd/>
              <a:tailEnd/>
            </a:ln>
            <a:effectLst>
              <a:outerShdw blurRad="50800" dist="38100" dir="2700000" algn="tl" rotWithShape="0">
                <a:prstClr val="black">
                  <a:alpha val="40000"/>
                </a:prstClr>
              </a:outerShdw>
            </a:effectLst>
          </p:spPr>
          <p:txBody>
            <a:bodyPr wrap="none" anchor="ctr"/>
            <a:lstStyle/>
            <a:p>
              <a:endParaRPr lang="en-US"/>
            </a:p>
          </p:txBody>
        </p:sp>
        <p:sp>
          <p:nvSpPr>
            <p:cNvPr id="89" name="Flowchart: Process 88"/>
            <p:cNvSpPr/>
            <p:nvPr/>
          </p:nvSpPr>
          <p:spPr>
            <a:xfrm>
              <a:off x="2590800" y="3962400"/>
              <a:ext cx="678291" cy="457200"/>
            </a:xfrm>
            <a:prstGeom prst="flowChartProcess">
              <a:avLst/>
            </a:prstGeom>
            <a:solidFill>
              <a:srgbClr val="820000"/>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Move</a:t>
              </a:r>
            </a:p>
          </p:txBody>
        </p:sp>
        <p:sp>
          <p:nvSpPr>
            <p:cNvPr id="88" name="Flowchart: Process 87"/>
            <p:cNvSpPr/>
            <p:nvPr/>
          </p:nvSpPr>
          <p:spPr>
            <a:xfrm>
              <a:off x="1828800" y="3962400"/>
              <a:ext cx="678291" cy="457200"/>
            </a:xfrm>
            <a:prstGeom prst="flowChartProcess">
              <a:avLst/>
            </a:prstGeom>
            <a:solidFill>
              <a:srgbClr val="820000"/>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Copy</a:t>
              </a:r>
            </a:p>
          </p:txBody>
        </p:sp>
      </p:grpSp>
      <p:cxnSp>
        <p:nvCxnSpPr>
          <p:cNvPr id="90" name="Elbow Connector 89"/>
          <p:cNvCxnSpPr>
            <a:endCxn id="89" idx="0"/>
          </p:cNvCxnSpPr>
          <p:nvPr/>
        </p:nvCxnSpPr>
        <p:spPr>
          <a:xfrm rot="16200000" flipH="1">
            <a:off x="2147018" y="3506098"/>
            <a:ext cx="914400" cy="651456"/>
          </a:xfrm>
          <a:prstGeom prst="bentConnector3">
            <a:avLst>
              <a:gd name="adj1" fmla="val 50000"/>
            </a:avLst>
          </a:prstGeom>
          <a:ln w="38100">
            <a:solidFill>
              <a:schemeClr val="tx2"/>
            </a:solidFill>
            <a:tailEnd type="triangle" w="lg"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a:endCxn id="89" idx="2"/>
          </p:cNvCxnSpPr>
          <p:nvPr/>
        </p:nvCxnSpPr>
        <p:spPr>
          <a:xfrm rot="5400000" flipH="1" flipV="1">
            <a:off x="2223216" y="4801503"/>
            <a:ext cx="762006" cy="651453"/>
          </a:xfrm>
          <a:prstGeom prst="bentConnector3">
            <a:avLst>
              <a:gd name="adj1" fmla="val 50000"/>
            </a:avLst>
          </a:prstGeom>
          <a:ln w="38100">
            <a:solidFill>
              <a:schemeClr val="tx2"/>
            </a:solidFill>
            <a:tailEnd type="triangle" w="lg"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130" name="Group 129"/>
          <p:cNvGrpSpPr/>
          <p:nvPr/>
        </p:nvGrpSpPr>
        <p:grpSpPr>
          <a:xfrm>
            <a:off x="154547" y="3146026"/>
            <a:ext cx="1794457" cy="2352540"/>
            <a:chOff x="154547" y="2819400"/>
            <a:chExt cx="1794457" cy="2352540"/>
          </a:xfrm>
        </p:grpSpPr>
        <p:pic>
          <p:nvPicPr>
            <p:cNvPr id="2054" name="Picture 6" descr="C:\Users\staylor\Documents\My Icons\iconexperience\v_collections_png\business_finance_data\256x256\shadow\data_red.png"/>
            <p:cNvPicPr>
              <a:picLocks noChangeAspect="1" noChangeArrowheads="1"/>
            </p:cNvPicPr>
            <p:nvPr/>
          </p:nvPicPr>
          <p:blipFill>
            <a:blip r:embed="rId19" cstate="print"/>
            <a:srcRect/>
            <a:stretch>
              <a:fillRect/>
            </a:stretch>
          </p:blipFill>
          <p:spPr bwMode="auto">
            <a:xfrm>
              <a:off x="154547" y="3377483"/>
              <a:ext cx="1794457" cy="1794457"/>
            </a:xfrm>
            <a:prstGeom prst="rect">
              <a:avLst/>
            </a:prstGeom>
            <a:noFill/>
          </p:spPr>
        </p:pic>
        <p:sp>
          <p:nvSpPr>
            <p:cNvPr id="123" name="TextBox 122"/>
            <p:cNvSpPr txBox="1"/>
            <p:nvPr/>
          </p:nvSpPr>
          <p:spPr>
            <a:xfrm>
              <a:off x="381000" y="2819400"/>
              <a:ext cx="1219200" cy="553998"/>
            </a:xfrm>
            <a:prstGeom prst="rect">
              <a:avLst/>
            </a:prstGeom>
            <a:noFill/>
          </p:spPr>
          <p:txBody>
            <a:bodyPr wrap="square" rtlCol="0">
              <a:spAutoFit/>
            </a:bodyPr>
            <a:lstStyle/>
            <a:p>
              <a:r>
                <a:rPr lang="en-US" sz="1000" dirty="0" smtClean="0">
                  <a:solidFill>
                    <a:schemeClr val="tx2"/>
                  </a:solidFill>
                </a:rPr>
                <a:t>Simpana</a:t>
              </a:r>
            </a:p>
            <a:p>
              <a:r>
                <a:rPr lang="en-US" sz="1000" dirty="0" smtClean="0">
                  <a:solidFill>
                    <a:schemeClr val="tx2"/>
                  </a:solidFill>
                </a:rPr>
                <a:t>Unified Data</a:t>
              </a:r>
            </a:p>
            <a:p>
              <a:r>
                <a:rPr lang="en-US" sz="1000" dirty="0" smtClean="0">
                  <a:solidFill>
                    <a:schemeClr val="tx2"/>
                  </a:solidFill>
                </a:rPr>
                <a:t>Acquisition</a:t>
              </a:r>
              <a:endParaRPr lang="en-GB" sz="1000" dirty="0">
                <a:solidFill>
                  <a:schemeClr val="tx2"/>
                </a:solidFill>
              </a:endParaRPr>
            </a:p>
          </p:txBody>
        </p:sp>
      </p:grpSp>
    </p:spTree>
    <p:extLst>
      <p:ext uri="{BB962C8B-B14F-4D97-AF65-F5344CB8AC3E}">
        <p14:creationId xmlns:p14="http://schemas.microsoft.com/office/powerpoint/2010/main" val="34796007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22" presetClass="entr" presetSubtype="1"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wipe(up)">
                                      <p:cBhvr>
                                        <p:cTn id="10" dur="500"/>
                                        <p:tgtEl>
                                          <p:spTgt spid="9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500"/>
                                        <p:tgtEl>
                                          <p:spTgt spid="133"/>
                                        </p:tgtEl>
                                      </p:cBhvr>
                                    </p:animEffect>
                                  </p:childTnLst>
                                </p:cTn>
                              </p:par>
                              <p:par>
                                <p:cTn id="15" presetID="22" presetClass="entr" presetSubtype="4"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down)">
                                      <p:cBhvr>
                                        <p:cTn id="17" dur="500"/>
                                        <p:tgtEl>
                                          <p:spTgt spid="9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1000" fill="hold"/>
                                        <p:tgtEl>
                                          <p:spTgt spid="102"/>
                                        </p:tgtEl>
                                        <p:attrNameLst>
                                          <p:attrName>ppt_w</p:attrName>
                                        </p:attrNameLst>
                                      </p:cBhvr>
                                      <p:tavLst>
                                        <p:tav tm="0">
                                          <p:val>
                                            <p:strVal val="#ppt_w*0.70"/>
                                          </p:val>
                                        </p:tav>
                                        <p:tav tm="100000">
                                          <p:val>
                                            <p:strVal val="#ppt_w"/>
                                          </p:val>
                                        </p:tav>
                                      </p:tavLst>
                                    </p:anim>
                                    <p:anim calcmode="lin" valueType="num">
                                      <p:cBhvr>
                                        <p:cTn id="21" dur="1000" fill="hold"/>
                                        <p:tgtEl>
                                          <p:spTgt spid="102"/>
                                        </p:tgtEl>
                                        <p:attrNameLst>
                                          <p:attrName>ppt_h</p:attrName>
                                        </p:attrNameLst>
                                      </p:cBhvr>
                                      <p:tavLst>
                                        <p:tav tm="0">
                                          <p:val>
                                            <p:strVal val="#ppt_h"/>
                                          </p:val>
                                        </p:tav>
                                        <p:tav tm="100000">
                                          <p:val>
                                            <p:strVal val="#ppt_h"/>
                                          </p:val>
                                        </p:tav>
                                      </p:tavLst>
                                    </p:anim>
                                    <p:animEffect transition="in" filter="fade">
                                      <p:cBhvr>
                                        <p:cTn id="22" dur="10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500" fill="hold"/>
                                        <p:tgtEl>
                                          <p:spTgt spid="116"/>
                                        </p:tgtEl>
                                        <p:attrNameLst>
                                          <p:attrName>ppt_x</p:attrName>
                                        </p:attrNameLst>
                                      </p:cBhvr>
                                      <p:tavLst>
                                        <p:tav tm="0">
                                          <p:val>
                                            <p:strVal val="#ppt_x"/>
                                          </p:val>
                                        </p:tav>
                                        <p:tav tm="100000">
                                          <p:val>
                                            <p:strVal val="#ppt_x"/>
                                          </p:val>
                                        </p:tav>
                                      </p:tavLst>
                                    </p:anim>
                                    <p:anim calcmode="lin" valueType="num">
                                      <p:cBhvr additive="base">
                                        <p:cTn id="28" dur="500" fill="hold"/>
                                        <p:tgtEl>
                                          <p:spTgt spid="11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par>
                                <p:cTn id="33" presetID="22" presetClass="entr" presetSubtype="8"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22" presetClass="entr" presetSubtype="8"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136"/>
                                        </p:tgtEl>
                                        <p:attrNameLst>
                                          <p:attrName>style.visibility</p:attrName>
                                        </p:attrNameLst>
                                      </p:cBhvr>
                                      <p:to>
                                        <p:strVal val="visible"/>
                                      </p:to>
                                    </p:set>
                                    <p:animEffect transition="in" filter="fade">
                                      <p:cBhvr>
                                        <p:cTn id="46" dur="500"/>
                                        <p:tgtEl>
                                          <p:spTgt spid="136"/>
                                        </p:tgtEl>
                                      </p:cBhvr>
                                    </p:animEffect>
                                  </p:childTnLst>
                                </p:cTn>
                              </p:par>
                              <p:par>
                                <p:cTn id="47" presetID="22" presetClass="entr" presetSubtype="8"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left)">
                                      <p:cBhvr>
                                        <p:cTn id="49" dur="500"/>
                                        <p:tgtEl>
                                          <p:spTgt spid="71"/>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fade">
                                      <p:cBhvr>
                                        <p:cTn id="53" dur="500"/>
                                        <p:tgtEl>
                                          <p:spTgt spid="145"/>
                                        </p:tgtEl>
                                      </p:cBhvr>
                                    </p:animEffect>
                                  </p:childTnLst>
                                </p:cTn>
                              </p:par>
                              <p:par>
                                <p:cTn id="54" presetID="22" presetClass="entr" presetSubtype="8" fill="hold"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left)">
                                      <p:cBhvr>
                                        <p:cTn id="56" dur="500"/>
                                        <p:tgtEl>
                                          <p:spTgt spid="1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4187965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obe.png"/>
          <p:cNvPicPr>
            <a:picLocks noChangeAspect="1"/>
          </p:cNvPicPr>
          <p:nvPr/>
        </p:nvPicPr>
        <p:blipFill rotWithShape="1">
          <a:blip r:embed="rId3">
            <a:alphaModFix amt="50000"/>
            <a:extLst>
              <a:ext uri="{28A0092B-C50C-407E-A947-70E740481C1C}">
                <a14:useLocalDpi xmlns:a14="http://schemas.microsoft.com/office/drawing/2010/main" val="0"/>
              </a:ext>
            </a:extLst>
          </a:blip>
          <a:srcRect b="11188"/>
          <a:stretch/>
        </p:blipFill>
        <p:spPr>
          <a:xfrm>
            <a:off x="0" y="1981200"/>
            <a:ext cx="9144000" cy="4876800"/>
          </a:xfrm>
          <a:prstGeom prst="rect">
            <a:avLst/>
          </a:prstGeom>
        </p:spPr>
      </p:pic>
      <p:sp>
        <p:nvSpPr>
          <p:cNvPr id="2" name="Title 1"/>
          <p:cNvSpPr>
            <a:spLocks noGrp="1"/>
          </p:cNvSpPr>
          <p:nvPr>
            <p:ph type="title"/>
          </p:nvPr>
        </p:nvSpPr>
        <p:spPr/>
        <p:txBody>
          <a:bodyPr/>
          <a:lstStyle/>
          <a:p>
            <a:r>
              <a:rPr lang="en-US" dirty="0" smtClean="0"/>
              <a:t>Company Stats</a:t>
            </a:r>
            <a:endParaRPr lang="en-US" dirty="0"/>
          </a:p>
        </p:txBody>
      </p:sp>
      <p:sp>
        <p:nvSpPr>
          <p:cNvPr id="7" name="Text Placeholder 3"/>
          <p:cNvSpPr>
            <a:spLocks noGrp="1"/>
          </p:cNvSpPr>
          <p:nvPr>
            <p:ph idx="1"/>
          </p:nvPr>
        </p:nvSpPr>
        <p:spPr/>
        <p:txBody>
          <a:bodyPr>
            <a:normAutofit fontScale="92500" lnSpcReduction="20000"/>
          </a:bodyPr>
          <a:lstStyle/>
          <a:p>
            <a:r>
              <a:rPr lang="en-US" dirty="0" smtClean="0"/>
              <a:t>Over </a:t>
            </a:r>
            <a:r>
              <a:rPr lang="en-US" dirty="0" smtClean="0">
                <a:solidFill>
                  <a:srgbClr val="E10C28"/>
                </a:solidFill>
              </a:rPr>
              <a:t>14,000</a:t>
            </a:r>
            <a:r>
              <a:rPr lang="en-US" dirty="0" smtClean="0"/>
              <a:t> customers</a:t>
            </a:r>
          </a:p>
          <a:p>
            <a:r>
              <a:rPr lang="en-US" dirty="0" smtClean="0">
                <a:solidFill>
                  <a:srgbClr val="E10C28"/>
                </a:solidFill>
              </a:rPr>
              <a:t>1,900</a:t>
            </a:r>
            <a:r>
              <a:rPr lang="en-US" dirty="0" smtClean="0"/>
              <a:t> new customers in the last year alone</a:t>
            </a:r>
          </a:p>
          <a:p>
            <a:r>
              <a:rPr lang="en-US" dirty="0" smtClean="0">
                <a:solidFill>
                  <a:srgbClr val="E10C28"/>
                </a:solidFill>
              </a:rPr>
              <a:t>97%</a:t>
            </a:r>
            <a:r>
              <a:rPr lang="en-US" dirty="0" smtClean="0"/>
              <a:t> customer satisfaction</a:t>
            </a:r>
          </a:p>
          <a:p>
            <a:r>
              <a:rPr lang="en-US" dirty="0" smtClean="0"/>
              <a:t>More than </a:t>
            </a:r>
            <a:r>
              <a:rPr lang="en-US" dirty="0" smtClean="0">
                <a:solidFill>
                  <a:srgbClr val="E10C28"/>
                </a:solidFill>
              </a:rPr>
              <a:t>1,300</a:t>
            </a:r>
            <a:r>
              <a:rPr lang="en-US" dirty="0" smtClean="0"/>
              <a:t> employees worldwide</a:t>
            </a:r>
          </a:p>
          <a:p>
            <a:r>
              <a:rPr lang="en-US" dirty="0" smtClean="0"/>
              <a:t>Publicly traded on NASDAQ: </a:t>
            </a:r>
            <a:r>
              <a:rPr lang="en-US" dirty="0" smtClean="0">
                <a:solidFill>
                  <a:srgbClr val="E10C28"/>
                </a:solidFill>
              </a:rPr>
              <a:t>CVLT</a:t>
            </a:r>
            <a:endParaRPr lang="en-US" dirty="0" smtClean="0">
              <a:solidFill>
                <a:schemeClr val="bg1"/>
              </a:solidFill>
            </a:endParaRPr>
          </a:p>
          <a:p>
            <a:r>
              <a:rPr lang="en-US" dirty="0" smtClean="0"/>
              <a:t>Over </a:t>
            </a:r>
            <a:r>
              <a:rPr lang="en-US" dirty="0" smtClean="0">
                <a:solidFill>
                  <a:srgbClr val="E10C28"/>
                </a:solidFill>
              </a:rPr>
              <a:t>$215 million </a:t>
            </a:r>
            <a:r>
              <a:rPr lang="en-US" dirty="0" smtClean="0">
                <a:solidFill>
                  <a:schemeClr val="bg1">
                    <a:lumMod val="50000"/>
                  </a:schemeClr>
                </a:solidFill>
              </a:rPr>
              <a:t>in cash, no debt</a:t>
            </a:r>
          </a:p>
          <a:p>
            <a:r>
              <a:rPr lang="en-US" dirty="0" smtClean="0">
                <a:solidFill>
                  <a:schemeClr val="bg1">
                    <a:lumMod val="50000"/>
                  </a:schemeClr>
                </a:solidFill>
              </a:rPr>
              <a:t>FY11 Revenue of </a:t>
            </a:r>
            <a:r>
              <a:rPr lang="en-US" dirty="0" smtClean="0">
                <a:solidFill>
                  <a:srgbClr val="E10C28"/>
                </a:solidFill>
              </a:rPr>
              <a:t>$314.8 million</a:t>
            </a:r>
          </a:p>
          <a:p>
            <a:r>
              <a:rPr lang="en-US" dirty="0" smtClean="0">
                <a:solidFill>
                  <a:schemeClr val="bg1">
                    <a:lumMod val="50000"/>
                  </a:schemeClr>
                </a:solidFill>
              </a:rPr>
              <a:t>Recognized leader in a</a:t>
            </a:r>
            <a:r>
              <a:rPr lang="en-US" dirty="0" smtClean="0">
                <a:solidFill>
                  <a:schemeClr val="bg1"/>
                </a:solidFill>
              </a:rPr>
              <a:t> </a:t>
            </a:r>
            <a:r>
              <a:rPr lang="en-US" dirty="0" smtClean="0">
                <a:solidFill>
                  <a:srgbClr val="E10C28"/>
                </a:solidFill>
              </a:rPr>
              <a:t>$5 billion Backup &amp; Recovery</a:t>
            </a:r>
            <a:r>
              <a:rPr lang="en-US" dirty="0" smtClean="0">
                <a:solidFill>
                  <a:schemeClr val="bg1"/>
                </a:solidFill>
              </a:rPr>
              <a:t> </a:t>
            </a:r>
            <a:r>
              <a:rPr lang="en-US" dirty="0" smtClean="0">
                <a:solidFill>
                  <a:schemeClr val="bg1">
                    <a:lumMod val="50000"/>
                  </a:schemeClr>
                </a:solidFill>
              </a:rPr>
              <a:t>market.</a:t>
            </a:r>
          </a:p>
        </p:txBody>
      </p:sp>
      <p:sp>
        <p:nvSpPr>
          <p:cNvPr id="4" name="Slide Number Placeholder 3"/>
          <p:cNvSpPr>
            <a:spLocks noGrp="1"/>
          </p:cNvSpPr>
          <p:nvPr>
            <p:ph type="sldNum" sz="quarter" idx="12"/>
          </p:nvPr>
        </p:nvSpPr>
        <p:spPr/>
        <p:txBody>
          <a:bodyPr/>
          <a:lstStyle/>
          <a:p>
            <a:fld id="{40C039EE-6710-CD4B-825D-F0ABFD46E2C0}" type="slidenum">
              <a:rPr lang="en-US" smtClean="0"/>
              <a:pPr/>
              <a:t>5</a:t>
            </a:fld>
            <a:endParaRPr lang="en-US" dirty="0"/>
          </a:p>
        </p:txBody>
      </p:sp>
    </p:spTree>
    <p:extLst>
      <p:ext uri="{BB962C8B-B14F-4D97-AF65-F5344CB8AC3E}">
        <p14:creationId xmlns:p14="http://schemas.microsoft.com/office/powerpoint/2010/main" val="719957188"/>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ＭＳ Ｐゴシック"/>
              </a:rPr>
              <a:t>Unprecedented Market Growth</a:t>
            </a:r>
            <a:endParaRPr lang="en-US" dirty="0"/>
          </a:p>
        </p:txBody>
      </p:sp>
      <p:sp>
        <p:nvSpPr>
          <p:cNvPr id="4" name="Slide Number Placeholder 3"/>
          <p:cNvSpPr>
            <a:spLocks noGrp="1"/>
          </p:cNvSpPr>
          <p:nvPr>
            <p:ph type="sldNum" sz="quarter" idx="12"/>
          </p:nvPr>
        </p:nvSpPr>
        <p:spPr/>
        <p:txBody>
          <a:bodyPr/>
          <a:lstStyle/>
          <a:p>
            <a:fld id="{40C039EE-6710-CD4B-825D-F0ABFD46E2C0}" type="slidenum">
              <a:rPr lang="en-US" smtClean="0"/>
              <a:pPr/>
              <a:t>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50347"/>
            <a:ext cx="4416233" cy="3517053"/>
          </a:xfrm>
          <a:prstGeom prst="rect">
            <a:avLst/>
          </a:prstGeom>
        </p:spPr>
      </p:pic>
      <p:pic>
        <p:nvPicPr>
          <p:cNvPr id="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9437" y="2167985"/>
            <a:ext cx="3375657" cy="385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8788" y="5486400"/>
            <a:ext cx="4262244" cy="338554"/>
          </a:xfrm>
          <a:prstGeom prst="rect">
            <a:avLst/>
          </a:prstGeom>
          <a:noFill/>
        </p:spPr>
        <p:txBody>
          <a:bodyPr wrap="square" rtlCol="0">
            <a:spAutoFit/>
          </a:bodyPr>
          <a:lstStyle/>
          <a:p>
            <a:r>
              <a:rPr lang="en-US" sz="1600" b="1" dirty="0" smtClean="0"/>
              <a:t>      2005      2006    2007   2008  2009  2010</a:t>
            </a:r>
            <a:endParaRPr lang="en-US" sz="1600" b="1" dirty="0"/>
          </a:p>
        </p:txBody>
      </p:sp>
    </p:spTree>
    <p:extLst>
      <p:ext uri="{BB962C8B-B14F-4D97-AF65-F5344CB8AC3E}">
        <p14:creationId xmlns:p14="http://schemas.microsoft.com/office/powerpoint/2010/main" val="549555341"/>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2743200" y="2060848"/>
            <a:ext cx="6400800" cy="4797152"/>
          </a:xfrm>
        </p:spPr>
        <p:txBody>
          <a:bodyPr>
            <a:normAutofit/>
          </a:bodyPr>
          <a:lstStyle/>
          <a:p>
            <a:pPr>
              <a:lnSpc>
                <a:spcPct val="95000"/>
              </a:lnSpc>
            </a:pPr>
            <a:r>
              <a:rPr lang="en-US" sz="2400" dirty="0">
                <a:solidFill>
                  <a:schemeClr val="tx1"/>
                </a:solidFill>
                <a:latin typeface="Arial" pitchFamily="34" charset="0"/>
                <a:cs typeface="Arial" pitchFamily="34" charset="0"/>
              </a:rPr>
              <a:t>2011 Info-Tech Research Group’s Champion for Enterprise Backup Software</a:t>
            </a:r>
          </a:p>
          <a:p>
            <a:pPr marL="0" indent="0">
              <a:lnSpc>
                <a:spcPct val="95000"/>
              </a:lnSpc>
              <a:buNone/>
            </a:pPr>
            <a:endParaRPr lang="en-US" sz="2400" dirty="0">
              <a:solidFill>
                <a:schemeClr val="tx1"/>
              </a:solidFill>
              <a:latin typeface="Arial" pitchFamily="34" charset="0"/>
              <a:cs typeface="Arial" pitchFamily="34" charset="0"/>
            </a:endParaRPr>
          </a:p>
          <a:p>
            <a:pPr>
              <a:lnSpc>
                <a:spcPct val="95000"/>
              </a:lnSpc>
            </a:pPr>
            <a:r>
              <a:rPr lang="en-US" sz="2400" dirty="0">
                <a:solidFill>
                  <a:schemeClr val="tx1"/>
                </a:solidFill>
                <a:latin typeface="Arial" pitchFamily="34" charset="0"/>
                <a:cs typeface="Arial" pitchFamily="34" charset="0"/>
              </a:rPr>
              <a:t>2011 DCIG Best in Class Virtual Server Backup Software</a:t>
            </a:r>
          </a:p>
          <a:p>
            <a:pPr>
              <a:lnSpc>
                <a:spcPct val="95000"/>
              </a:lnSpc>
            </a:pPr>
            <a:endParaRPr lang="en-US" sz="2400" dirty="0">
              <a:solidFill>
                <a:schemeClr val="tx1"/>
              </a:solidFill>
              <a:latin typeface="Arial" pitchFamily="34" charset="0"/>
              <a:cs typeface="Arial" pitchFamily="34" charset="0"/>
            </a:endParaRPr>
          </a:p>
          <a:p>
            <a:pPr>
              <a:lnSpc>
                <a:spcPct val="95000"/>
              </a:lnSpc>
            </a:pPr>
            <a:r>
              <a:rPr lang="en-US" sz="2400" dirty="0">
                <a:solidFill>
                  <a:schemeClr val="tx1"/>
                </a:solidFill>
                <a:latin typeface="Arial" pitchFamily="34" charset="0"/>
                <a:cs typeface="Arial" pitchFamily="34" charset="0"/>
              </a:rPr>
              <a:t>2011 Microsoft </a:t>
            </a:r>
            <a:r>
              <a:rPr lang="en-US" sz="2400" dirty="0">
                <a:solidFill>
                  <a:schemeClr val="tx1"/>
                </a:solidFill>
              </a:rPr>
              <a:t>Server Platform Partner of the </a:t>
            </a:r>
            <a:r>
              <a:rPr lang="en-US" sz="2400" dirty="0" smtClean="0">
                <a:solidFill>
                  <a:schemeClr val="tx1"/>
                </a:solidFill>
              </a:rPr>
              <a:t>Year</a:t>
            </a:r>
            <a:endParaRPr lang="en-US" sz="2400" dirty="0">
              <a:solidFill>
                <a:schemeClr val="tx1"/>
              </a:solidFill>
              <a:latin typeface="Arial" pitchFamily="34" charset="0"/>
              <a:cs typeface="Arial" pitchFamily="34" charset="0"/>
            </a:endParaRPr>
          </a:p>
        </p:txBody>
      </p:sp>
      <p:pic>
        <p:nvPicPr>
          <p:cNvPr id="9" name="Picture 8" descr="untitl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3287590"/>
            <a:ext cx="906958" cy="772990"/>
          </a:xfrm>
          <a:prstGeom prst="rect">
            <a:avLst/>
          </a:prstGeom>
        </p:spPr>
      </p:pic>
      <p:pic>
        <p:nvPicPr>
          <p:cNvPr id="38913" name="Picture 1"/>
          <p:cNvPicPr>
            <a:picLocks noChangeAspect="1" noChangeArrowheads="1"/>
          </p:cNvPicPr>
          <p:nvPr/>
        </p:nvPicPr>
        <p:blipFill>
          <a:blip r:embed="rId4"/>
          <a:srcRect/>
          <a:stretch>
            <a:fillRect/>
          </a:stretch>
        </p:blipFill>
        <p:spPr bwMode="auto">
          <a:xfrm>
            <a:off x="418692" y="2132856"/>
            <a:ext cx="1580725" cy="413999"/>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755576" y="4516751"/>
            <a:ext cx="1164119" cy="583895"/>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dirty="0" smtClean="0"/>
              <a:t>Industry Validation</a:t>
            </a:r>
            <a:r>
              <a:rPr lang="en-US" dirty="0"/>
              <a:t/>
            </a:r>
            <a:br>
              <a:rPr lang="en-US" dirty="0"/>
            </a:br>
            <a:r>
              <a:rPr lang="en-US" sz="1800" dirty="0"/>
              <a:t>CommVault and Simpana</a:t>
            </a:r>
            <a:r>
              <a:rPr lang="en-US" sz="900" baseline="80000" dirty="0"/>
              <a:t>® </a:t>
            </a:r>
            <a:r>
              <a:rPr lang="en-US" sz="1800" dirty="0"/>
              <a:t>software, recognized for </a:t>
            </a:r>
            <a:r>
              <a:rPr lang="en-US" sz="1800" dirty="0" smtClean="0"/>
              <a:t>excellence</a:t>
            </a:r>
            <a:endParaRPr lang="en-US" dirty="0"/>
          </a:p>
        </p:txBody>
      </p:sp>
    </p:spTree>
    <p:extLst>
      <p:ext uri="{BB962C8B-B14F-4D97-AF65-F5344CB8AC3E}">
        <p14:creationId xmlns:p14="http://schemas.microsoft.com/office/powerpoint/2010/main" val="2675045142"/>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Industry </a:t>
            </a:r>
            <a:r>
              <a:rPr lang="en-US" dirty="0"/>
              <a:t>Validation</a:t>
            </a:r>
            <a:br>
              <a:rPr lang="en-US" dirty="0"/>
            </a:br>
            <a:r>
              <a:rPr lang="en-US" sz="1800" dirty="0"/>
              <a:t>Gartner Magic </a:t>
            </a:r>
            <a:r>
              <a:rPr lang="en-US" sz="1800" dirty="0" smtClean="0"/>
              <a:t>Quadrant</a:t>
            </a:r>
            <a:endParaRPr lang="en-US" dirty="0"/>
          </a:p>
        </p:txBody>
      </p:sp>
      <p:sp>
        <p:nvSpPr>
          <p:cNvPr id="3" name="Slide Number Placeholder 2"/>
          <p:cNvSpPr>
            <a:spLocks noGrp="1"/>
          </p:cNvSpPr>
          <p:nvPr>
            <p:ph type="sldNum" sz="quarter" idx="12"/>
          </p:nvPr>
        </p:nvSpPr>
        <p:spPr/>
        <p:txBody>
          <a:bodyPr/>
          <a:lstStyle/>
          <a:p>
            <a:fld id="{40C039EE-6710-CD4B-825D-F0ABFD46E2C0}" type="slidenum">
              <a:rPr lang="en-US" smtClean="0"/>
              <a:pPr/>
              <a:t>8</a:t>
            </a:fld>
            <a:endParaRPr lang="en-US" dirty="0"/>
          </a:p>
        </p:txBody>
      </p:sp>
      <p:pic>
        <p:nvPicPr>
          <p:cNvPr id="6" name="Picture Placeholder 5" descr="magic-quadrant-chart2.jpg"/>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9624" b="-9624"/>
          <a:stretch>
            <a:fillRect/>
          </a:stretch>
        </p:blipFill>
        <p:spPr>
          <a:xfrm>
            <a:off x="0" y="1238250"/>
            <a:ext cx="4113213" cy="5275263"/>
          </a:xfrm>
        </p:spPr>
      </p:pic>
      <p:sp>
        <p:nvSpPr>
          <p:cNvPr id="8" name="TextBox 7"/>
          <p:cNvSpPr txBox="1"/>
          <p:nvPr/>
        </p:nvSpPr>
        <p:spPr>
          <a:xfrm>
            <a:off x="5032375" y="5350312"/>
            <a:ext cx="3657600" cy="1169551"/>
          </a:xfrm>
          <a:prstGeom prst="rect">
            <a:avLst/>
          </a:prstGeom>
          <a:noFill/>
        </p:spPr>
        <p:txBody>
          <a:bodyPr wrap="square" rtlCol="0">
            <a:spAutoFit/>
          </a:bodyPr>
          <a:lstStyle/>
          <a:p>
            <a:pPr>
              <a:buClr>
                <a:srgbClr val="E31838"/>
              </a:buClr>
            </a:pPr>
            <a:r>
              <a:rPr lang="en-US" sz="1000" b="1" dirty="0" smtClean="0">
                <a:solidFill>
                  <a:srgbClr val="000000"/>
                </a:solidFill>
              </a:rPr>
              <a:t>Source:</a:t>
            </a:r>
            <a:r>
              <a:rPr lang="en-US" sz="1000" dirty="0" smtClean="0">
                <a:solidFill>
                  <a:srgbClr val="000000"/>
                </a:solidFill>
              </a:rPr>
              <a:t> Magic Quadrant for Enterprise Disk-based Backup/ Recovery ; by David Russell, Sheila Childs, Alan </a:t>
            </a:r>
            <a:r>
              <a:rPr lang="en-US" sz="1000" dirty="0" err="1" smtClean="0">
                <a:solidFill>
                  <a:srgbClr val="000000"/>
                </a:solidFill>
              </a:rPr>
              <a:t>Dayley</a:t>
            </a:r>
            <a:r>
              <a:rPr lang="en-US" sz="1000" dirty="0" smtClean="0">
                <a:solidFill>
                  <a:srgbClr val="000000"/>
                </a:solidFill>
              </a:rPr>
              <a:t>; January 28, 2011</a:t>
            </a:r>
          </a:p>
          <a:p>
            <a:pPr>
              <a:buClr>
                <a:srgbClr val="E31838"/>
              </a:buClr>
            </a:pPr>
            <a:endParaRPr lang="en-US" sz="1000" dirty="0" smtClean="0">
              <a:solidFill>
                <a:srgbClr val="000000"/>
              </a:solidFill>
            </a:endParaRPr>
          </a:p>
          <a:p>
            <a:pPr>
              <a:buClr>
                <a:srgbClr val="E31838"/>
              </a:buClr>
            </a:pPr>
            <a:r>
              <a:rPr lang="en-US" sz="1000" dirty="0" smtClean="0">
                <a:solidFill>
                  <a:srgbClr val="000000"/>
                </a:solidFill>
              </a:rPr>
              <a:t>The Magic Quadrant is copyrighted 2011 by Gartner, Inc. and is reused with permission. For more details visit </a:t>
            </a:r>
            <a:r>
              <a:rPr lang="en-US" sz="1000" dirty="0" err="1" smtClean="0">
                <a:solidFill>
                  <a:srgbClr val="000000"/>
                </a:solidFill>
              </a:rPr>
              <a:t>www.commvault.com</a:t>
            </a:r>
            <a:endParaRPr lang="en-US" sz="1000" dirty="0">
              <a:solidFill>
                <a:srgbClr val="000000"/>
              </a:solidFill>
            </a:endParaRPr>
          </a:p>
        </p:txBody>
      </p:sp>
      <p:sp>
        <p:nvSpPr>
          <p:cNvPr id="7" name="Text Placeholder 2"/>
          <p:cNvSpPr txBox="1">
            <a:spLocks/>
          </p:cNvSpPr>
          <p:nvPr/>
        </p:nvSpPr>
        <p:spPr>
          <a:xfrm>
            <a:off x="5029200" y="1700807"/>
            <a:ext cx="3657600" cy="4819055"/>
          </a:xfrm>
          <a:prstGeom prst="rect">
            <a:avLst/>
          </a:prstGeom>
        </p:spPr>
        <p:txBody>
          <a:bodyPr vert="horz" lIns="91440" tIns="45720" rIns="91440" bIns="45720" rtlCol="0">
            <a:normAutofit/>
          </a:bodyPr>
          <a:lstStyle/>
          <a:p>
            <a:pPr marL="174625" marR="0" lvl="0" indent="-174625" algn="l" defTabSz="457200" rtl="0" eaLnBrk="1" fontAlgn="auto" latinLnBrk="0" hangingPunct="1">
              <a:lnSpc>
                <a:spcPct val="100000"/>
              </a:lnSpc>
              <a:spcBef>
                <a:spcPct val="20000"/>
              </a:spcBef>
              <a:spcAft>
                <a:spcPts val="0"/>
              </a:spcAft>
              <a:buClr>
                <a:srgbClr val="E10C28"/>
              </a:buClr>
              <a:buSzPct val="100000"/>
              <a:buFont typeface="Wingdings"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CommVault positioned in the “Leaders” quadrant in Gartner’s 2011 Magic Quadrant for Enterprise Disk-Based Backup and Recovery</a:t>
            </a:r>
            <a:br>
              <a:rPr kumimoji="0" lang="en-US" sz="1800" b="0" i="0" u="none" strike="noStrike" kern="1200" cap="none" spc="0" normalizeH="0" baseline="0" noProof="0" dirty="0" smtClean="0">
                <a:ln>
                  <a:noFill/>
                </a:ln>
                <a:solidFill>
                  <a:schemeClr val="tx1"/>
                </a:solidFill>
                <a:effectLst/>
                <a:uLnTx/>
                <a:uFillTx/>
                <a:latin typeface="+mn-lt"/>
                <a:ea typeface="+mn-ea"/>
                <a:cs typeface="+mn-cs"/>
              </a:rPr>
            </a:b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225425" marR="0" lvl="0" indent="-225425" algn="l" defTabSz="457200" rtl="0" eaLnBrk="1" fontAlgn="auto" latinLnBrk="0" hangingPunct="1">
              <a:lnSpc>
                <a:spcPct val="100000"/>
              </a:lnSpc>
              <a:spcBef>
                <a:spcPct val="20000"/>
              </a:spcBef>
              <a:spcAft>
                <a:spcPts val="0"/>
              </a:spcAft>
              <a:buClr>
                <a:srgbClr val="E10C28"/>
              </a:buClr>
              <a:buSzPct val="100000"/>
              <a:buFont typeface="Wingdings"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$5+ Billion Market in Transformation</a:t>
            </a:r>
          </a:p>
          <a:p>
            <a:pPr marL="0" marR="0" lvl="0" indent="0" algn="l" defTabSz="457200" rtl="0" eaLnBrk="1" fontAlgn="auto" latinLnBrk="0" hangingPunct="1">
              <a:lnSpc>
                <a:spcPct val="100000"/>
              </a:lnSpc>
              <a:spcBef>
                <a:spcPct val="20000"/>
              </a:spcBef>
              <a:spcAft>
                <a:spcPts val="0"/>
              </a:spcAft>
              <a:buClr>
                <a:srgbClr val="E10C28"/>
              </a:buClr>
              <a:buSzPct val="100000"/>
              <a:buFont typeface="Wingdings" charset="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E10C28"/>
              </a:buClr>
              <a:buSzPct val="100000"/>
              <a:buFont typeface="Wingdings"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E10C28"/>
              </a:buClr>
              <a:buSzPct val="100000"/>
              <a:buFont typeface="Wingdings" charset="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17055274"/>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 Massive Transformation is </a:t>
            </a:r>
            <a:r>
              <a:rPr lang="en-US" sz="2800" dirty="0"/>
              <a:t>Underway</a:t>
            </a:r>
            <a:r>
              <a:rPr lang="en-US" dirty="0"/>
              <a:t/>
            </a:r>
            <a:br>
              <a:rPr lang="en-US" dirty="0"/>
            </a:br>
            <a:r>
              <a:rPr lang="en-US" sz="1600" dirty="0"/>
              <a:t>IT is under fire. More &amp; more demands with fewer </a:t>
            </a:r>
            <a:r>
              <a:rPr lang="en-US" sz="1600" dirty="0" smtClean="0"/>
              <a:t>resources</a:t>
            </a:r>
            <a:endParaRPr lang="en-US" dirty="0"/>
          </a:p>
        </p:txBody>
      </p:sp>
      <p:sp>
        <p:nvSpPr>
          <p:cNvPr id="2" name="Slide Number Placeholder 1"/>
          <p:cNvSpPr>
            <a:spLocks noGrp="1"/>
          </p:cNvSpPr>
          <p:nvPr>
            <p:ph type="sldNum" sz="quarter" idx="12"/>
          </p:nvPr>
        </p:nvSpPr>
        <p:spPr/>
        <p:txBody>
          <a:bodyPr/>
          <a:lstStyle/>
          <a:p>
            <a:fld id="{40C039EE-6710-CD4B-825D-F0ABFD46E2C0}" type="slidenum">
              <a:rPr lang="en-US" smtClean="0"/>
              <a:pPr/>
              <a:t>9</a:t>
            </a:fld>
            <a:endParaRPr lang="en-US" dirty="0"/>
          </a:p>
        </p:txBody>
      </p:sp>
      <p:pic>
        <p:nvPicPr>
          <p:cNvPr id="6" name="Picture 5" descr="it-tran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285" y="2362200"/>
            <a:ext cx="6193430" cy="1197050"/>
          </a:xfrm>
          <a:prstGeom prst="rect">
            <a:avLst/>
          </a:prstGeom>
        </p:spPr>
      </p:pic>
      <p:pic>
        <p:nvPicPr>
          <p:cNvPr id="7" name="Picture 6" descr="it-trans-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263" y="3886200"/>
            <a:ext cx="6245475" cy="1470023"/>
          </a:xfrm>
          <a:prstGeom prst="rect">
            <a:avLst/>
          </a:prstGeom>
        </p:spPr>
      </p:pic>
      <p:sp>
        <p:nvSpPr>
          <p:cNvPr id="9" name="TextBox 8"/>
          <p:cNvSpPr txBox="1"/>
          <p:nvPr/>
        </p:nvSpPr>
        <p:spPr>
          <a:xfrm>
            <a:off x="1119985" y="1752362"/>
            <a:ext cx="1976431" cy="1600438"/>
          </a:xfrm>
          <a:prstGeom prst="rect">
            <a:avLst/>
          </a:prstGeom>
          <a:noFill/>
        </p:spPr>
        <p:txBody>
          <a:bodyPr wrap="square" rtlCol="0">
            <a:spAutoFit/>
          </a:bodyPr>
          <a:lstStyle/>
          <a:p>
            <a:pPr algn="ctr"/>
            <a:r>
              <a:rPr lang="en-US" sz="1400" dirty="0" smtClean="0"/>
              <a:t>Cost Reduction &amp;</a:t>
            </a:r>
          </a:p>
          <a:p>
            <a:pPr algn="ctr"/>
            <a:r>
              <a:rPr lang="en-US" sz="1400" dirty="0" smtClean="0"/>
              <a:t>Operational Efficiency</a:t>
            </a:r>
            <a:endParaRPr lang="en-US" sz="1400" dirty="0"/>
          </a:p>
        </p:txBody>
      </p:sp>
      <p:sp>
        <p:nvSpPr>
          <p:cNvPr id="11" name="TextBox 10"/>
          <p:cNvSpPr txBox="1"/>
          <p:nvPr/>
        </p:nvSpPr>
        <p:spPr>
          <a:xfrm>
            <a:off x="3336135" y="1752362"/>
            <a:ext cx="1976431" cy="523220"/>
          </a:xfrm>
          <a:prstGeom prst="rect">
            <a:avLst/>
          </a:prstGeom>
          <a:noFill/>
        </p:spPr>
        <p:txBody>
          <a:bodyPr wrap="square" rtlCol="0">
            <a:spAutoFit/>
          </a:bodyPr>
          <a:lstStyle/>
          <a:p>
            <a:pPr algn="ctr"/>
            <a:r>
              <a:rPr lang="en-US" sz="1400" dirty="0" smtClean="0"/>
              <a:t>Universal</a:t>
            </a:r>
          </a:p>
          <a:p>
            <a:pPr algn="ctr"/>
            <a:r>
              <a:rPr lang="en-US" sz="1400" dirty="0" smtClean="0"/>
              <a:t>Virtualization</a:t>
            </a:r>
            <a:endParaRPr lang="en-US" sz="1400" dirty="0"/>
          </a:p>
        </p:txBody>
      </p:sp>
      <p:sp>
        <p:nvSpPr>
          <p:cNvPr id="12" name="TextBox 11"/>
          <p:cNvSpPr txBox="1"/>
          <p:nvPr/>
        </p:nvSpPr>
        <p:spPr>
          <a:xfrm>
            <a:off x="5685934" y="1752362"/>
            <a:ext cx="1976431" cy="523220"/>
          </a:xfrm>
          <a:prstGeom prst="rect">
            <a:avLst/>
          </a:prstGeom>
          <a:noFill/>
        </p:spPr>
        <p:txBody>
          <a:bodyPr wrap="square" rtlCol="0">
            <a:spAutoFit/>
          </a:bodyPr>
          <a:lstStyle/>
          <a:p>
            <a:pPr algn="ctr"/>
            <a:r>
              <a:rPr lang="en-US" sz="1400" dirty="0" smtClean="0"/>
              <a:t>Data Center</a:t>
            </a:r>
          </a:p>
          <a:p>
            <a:pPr algn="ctr"/>
            <a:r>
              <a:rPr lang="en-US" sz="1400" dirty="0" smtClean="0"/>
              <a:t>Consolidation</a:t>
            </a:r>
            <a:endParaRPr lang="en-US" sz="1400" dirty="0"/>
          </a:p>
        </p:txBody>
      </p:sp>
      <p:sp>
        <p:nvSpPr>
          <p:cNvPr id="14" name="TextBox 13"/>
          <p:cNvSpPr txBox="1"/>
          <p:nvPr/>
        </p:nvSpPr>
        <p:spPr>
          <a:xfrm>
            <a:off x="3336135" y="5403612"/>
            <a:ext cx="1976431" cy="523220"/>
          </a:xfrm>
          <a:prstGeom prst="rect">
            <a:avLst/>
          </a:prstGeom>
          <a:noFill/>
        </p:spPr>
        <p:txBody>
          <a:bodyPr wrap="square" rtlCol="0">
            <a:spAutoFit/>
          </a:bodyPr>
          <a:lstStyle/>
          <a:p>
            <a:pPr algn="ctr"/>
            <a:r>
              <a:rPr lang="en-US" sz="1400" dirty="0"/>
              <a:t>e</a:t>
            </a:r>
            <a:r>
              <a:rPr lang="en-US" sz="1400" dirty="0" smtClean="0"/>
              <a:t>Discovery &amp;</a:t>
            </a:r>
          </a:p>
          <a:p>
            <a:pPr algn="ctr"/>
            <a:r>
              <a:rPr lang="en-US" sz="1400" dirty="0" smtClean="0"/>
              <a:t>Records Retention</a:t>
            </a:r>
            <a:endParaRPr lang="en-US" sz="1400" dirty="0"/>
          </a:p>
        </p:txBody>
      </p:sp>
      <p:sp>
        <p:nvSpPr>
          <p:cNvPr id="15" name="TextBox 14"/>
          <p:cNvSpPr txBox="1"/>
          <p:nvPr/>
        </p:nvSpPr>
        <p:spPr>
          <a:xfrm>
            <a:off x="5943600" y="5403612"/>
            <a:ext cx="1976431" cy="523220"/>
          </a:xfrm>
          <a:prstGeom prst="rect">
            <a:avLst/>
          </a:prstGeom>
          <a:noFill/>
        </p:spPr>
        <p:txBody>
          <a:bodyPr wrap="square" rtlCol="0">
            <a:spAutoFit/>
          </a:bodyPr>
          <a:lstStyle/>
          <a:p>
            <a:pPr algn="ctr"/>
            <a:r>
              <a:rPr lang="en-US" sz="1400" dirty="0" smtClean="0"/>
              <a:t>Information</a:t>
            </a:r>
          </a:p>
          <a:p>
            <a:pPr algn="ctr"/>
            <a:r>
              <a:rPr lang="en-US" sz="1400" dirty="0" smtClean="0"/>
              <a:t>Analytics and BI</a:t>
            </a:r>
            <a:endParaRPr lang="en-US" sz="1400" dirty="0"/>
          </a:p>
        </p:txBody>
      </p:sp>
      <p:sp>
        <p:nvSpPr>
          <p:cNvPr id="16" name="TextBox 15"/>
          <p:cNvSpPr txBox="1"/>
          <p:nvPr/>
        </p:nvSpPr>
        <p:spPr>
          <a:xfrm>
            <a:off x="1219200" y="5448062"/>
            <a:ext cx="1976431" cy="523220"/>
          </a:xfrm>
          <a:prstGeom prst="rect">
            <a:avLst/>
          </a:prstGeom>
          <a:noFill/>
        </p:spPr>
        <p:txBody>
          <a:bodyPr wrap="square" rtlCol="0">
            <a:spAutoFit/>
          </a:bodyPr>
          <a:lstStyle/>
          <a:p>
            <a:pPr algn="ctr"/>
            <a:r>
              <a:rPr lang="en-US" sz="1400" dirty="0" smtClean="0"/>
              <a:t>Cloud</a:t>
            </a:r>
          </a:p>
          <a:p>
            <a:pPr algn="ctr"/>
            <a:r>
              <a:rPr lang="en-US" sz="1400" dirty="0" smtClean="0"/>
              <a:t>Computing</a:t>
            </a:r>
            <a:endParaRPr lang="en-US" sz="1400" dirty="0"/>
          </a:p>
        </p:txBody>
      </p:sp>
    </p:spTree>
    <p:extLst>
      <p:ext uri="{BB962C8B-B14F-4D97-AF65-F5344CB8AC3E}">
        <p14:creationId xmlns:p14="http://schemas.microsoft.com/office/powerpoint/2010/main" val="105039953"/>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7606</TotalTime>
  <Words>3382</Words>
  <Application>Microsoft Office PowerPoint</Application>
  <PresentationFormat>On-screen Show (4:3)</PresentationFormat>
  <Paragraphs>724</Paragraphs>
  <Slides>47</Slides>
  <Notes>29</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1_Office Theme</vt:lpstr>
      <vt:lpstr>Windows® Centric Singular Information Management for Hyper-V™ and the Microsoft® Enterprise</vt:lpstr>
      <vt:lpstr>Agenda Agenda Subtitle</vt:lpstr>
      <vt:lpstr>Who is CommVault</vt:lpstr>
      <vt:lpstr>Who We Are. What We Do.</vt:lpstr>
      <vt:lpstr>Company Stats</vt:lpstr>
      <vt:lpstr>Unprecedented Market Growth</vt:lpstr>
      <vt:lpstr>Industry Validation CommVault and Simpana® software, recognized for excellence</vt:lpstr>
      <vt:lpstr>Industry Validation Gartner Magic Quadrant</vt:lpstr>
      <vt:lpstr>A Massive Transformation is Underway IT is under fire. More &amp; more demands with fewer resources</vt:lpstr>
      <vt:lpstr>Historic Lack of Investment Enterprise Backup &amp; Recovery</vt:lpstr>
      <vt:lpstr>Simpana® software Plan for the future today with our single-platform</vt:lpstr>
      <vt:lpstr>Simpana 9.0 Software Suite One Platform, One Approach</vt:lpstr>
      <vt:lpstr>Strategic Expansion of Available Market Offerings in 8+ Gartner Magic Quadrants</vt:lpstr>
      <vt:lpstr>PowerPoint Presentation</vt:lpstr>
      <vt:lpstr>Hyper-V – Data and Information Management</vt:lpstr>
      <vt:lpstr>IT Infrastructure Evolution</vt:lpstr>
      <vt:lpstr>The Old Way Just Does Not Fit</vt:lpstr>
      <vt:lpstr>Data Protection Challenges in VMware environments</vt:lpstr>
      <vt:lpstr>Simpana 9 Enables Rapid Hyper-V Deployments</vt:lpstr>
      <vt:lpstr>The Snapshot Problem </vt:lpstr>
      <vt:lpstr>CommVault SnapProtect</vt:lpstr>
      <vt:lpstr>Modernized Virtual Protection Scaling-Up while Collapsing the Backup Window</vt:lpstr>
      <vt:lpstr>SnapProtect for Virtual Servers Leverage Hardware Snapshots for fast recovery copies</vt:lpstr>
      <vt:lpstr>Secondary Copies for DR and Retention Enable Granular Restores or Full VM Recovery</vt:lpstr>
      <vt:lpstr>Auto-Discovery Rules Automated Data Protection with minimal intervention</vt:lpstr>
      <vt:lpstr>Granular Restores from Image Backups</vt:lpstr>
      <vt:lpstr>Granular Restores (Cont)</vt:lpstr>
      <vt:lpstr>Container Level Restores</vt:lpstr>
      <vt:lpstr>Application Integrated Protection</vt:lpstr>
      <vt:lpstr>Information Mining Policy Granular Extraction for Long Term Retention</vt:lpstr>
      <vt:lpstr>Granular Restore - Exchange</vt:lpstr>
      <vt:lpstr>Granular Restore – Active Directory</vt:lpstr>
      <vt:lpstr>Granular Restore - SharePoint</vt:lpstr>
      <vt:lpstr>Content Awareness: Intelligent Recovery Process</vt:lpstr>
      <vt:lpstr>Data DeDuplication</vt:lpstr>
      <vt:lpstr>Client Side DeDupe</vt:lpstr>
      <vt:lpstr>Source Side DeDupe</vt:lpstr>
      <vt:lpstr>DeDupe In Action</vt:lpstr>
      <vt:lpstr>Information Management v. Data Management</vt:lpstr>
      <vt:lpstr>Simpana9 Enterprise Search Using Microsoft FAST</vt:lpstr>
      <vt:lpstr>Simpana 9 Information Governance Product Architecture</vt:lpstr>
      <vt:lpstr>Simpana 9 Enterprise Search Enhanced Search Console View</vt:lpstr>
      <vt:lpstr>Simpana 9 Enterprise Search Object Mining &amp; Navigation</vt:lpstr>
      <vt:lpstr>Simpana 9 Enterprise Search Advanced Query Builder</vt:lpstr>
      <vt:lpstr>Simpana 9 Records Declaration</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281</cp:revision>
  <dcterms:created xsi:type="dcterms:W3CDTF">2011-04-01T05:55:34Z</dcterms:created>
  <dcterms:modified xsi:type="dcterms:W3CDTF">2011-09-01T04:30:05Z</dcterms:modified>
</cp:coreProperties>
</file>